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61" r:id="rId2"/>
  </p:sldMasterIdLst>
  <p:notesMasterIdLst>
    <p:notesMasterId r:id="rId69"/>
  </p:notesMasterIdLst>
  <p:handoutMasterIdLst>
    <p:handoutMasterId r:id="rId70"/>
  </p:handoutMasterIdLst>
  <p:sldIdLst>
    <p:sldId id="319" r:id="rId3"/>
    <p:sldId id="322" r:id="rId4"/>
    <p:sldId id="336" r:id="rId5"/>
    <p:sldId id="337" r:id="rId6"/>
    <p:sldId id="339" r:id="rId7"/>
    <p:sldId id="335" r:id="rId8"/>
    <p:sldId id="338" r:id="rId9"/>
    <p:sldId id="340" r:id="rId10"/>
    <p:sldId id="341" r:id="rId11"/>
    <p:sldId id="362" r:id="rId12"/>
    <p:sldId id="342" r:id="rId13"/>
    <p:sldId id="343" r:id="rId14"/>
    <p:sldId id="344" r:id="rId15"/>
    <p:sldId id="345" r:id="rId16"/>
    <p:sldId id="346" r:id="rId17"/>
    <p:sldId id="347" r:id="rId18"/>
    <p:sldId id="389" r:id="rId19"/>
    <p:sldId id="390" r:id="rId20"/>
    <p:sldId id="391" r:id="rId21"/>
    <p:sldId id="392" r:id="rId22"/>
    <p:sldId id="393" r:id="rId23"/>
    <p:sldId id="394" r:id="rId24"/>
    <p:sldId id="395" r:id="rId25"/>
    <p:sldId id="396" r:id="rId26"/>
    <p:sldId id="397" r:id="rId27"/>
    <p:sldId id="398" r:id="rId28"/>
    <p:sldId id="348" r:id="rId29"/>
    <p:sldId id="355" r:id="rId30"/>
    <p:sldId id="356" r:id="rId31"/>
    <p:sldId id="357" r:id="rId32"/>
    <p:sldId id="358" r:id="rId33"/>
    <p:sldId id="359" r:id="rId34"/>
    <p:sldId id="360" r:id="rId35"/>
    <p:sldId id="361" r:id="rId36"/>
    <p:sldId id="363" r:id="rId37"/>
    <p:sldId id="399" r:id="rId38"/>
    <p:sldId id="387" r:id="rId39"/>
    <p:sldId id="364" r:id="rId40"/>
    <p:sldId id="365" r:id="rId41"/>
    <p:sldId id="366" r:id="rId42"/>
    <p:sldId id="367" r:id="rId43"/>
    <p:sldId id="368" r:id="rId44"/>
    <p:sldId id="369" r:id="rId45"/>
    <p:sldId id="370" r:id="rId46"/>
    <p:sldId id="371" r:id="rId47"/>
    <p:sldId id="372" r:id="rId48"/>
    <p:sldId id="373" r:id="rId49"/>
    <p:sldId id="376" r:id="rId50"/>
    <p:sldId id="374" r:id="rId51"/>
    <p:sldId id="375" r:id="rId52"/>
    <p:sldId id="377" r:id="rId53"/>
    <p:sldId id="378" r:id="rId54"/>
    <p:sldId id="379" r:id="rId55"/>
    <p:sldId id="380" r:id="rId56"/>
    <p:sldId id="382" r:id="rId57"/>
    <p:sldId id="383" r:id="rId58"/>
    <p:sldId id="384" r:id="rId59"/>
    <p:sldId id="385" r:id="rId60"/>
    <p:sldId id="386" r:id="rId61"/>
    <p:sldId id="388" r:id="rId62"/>
    <p:sldId id="331" r:id="rId63"/>
    <p:sldId id="332" r:id="rId64"/>
    <p:sldId id="400" r:id="rId65"/>
    <p:sldId id="401" r:id="rId66"/>
    <p:sldId id="402" r:id="rId67"/>
    <p:sldId id="271" r:id="rId68"/>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9A16"/>
    <a:srgbClr val="03C2F1"/>
    <a:srgbClr val="FFFFFF"/>
    <a:srgbClr val="000000"/>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0" autoAdjust="0"/>
    <p:restoredTop sz="87776" autoAdjust="0"/>
  </p:normalViewPr>
  <p:slideViewPr>
    <p:cSldViewPr snapToGrid="0">
      <p:cViewPr varScale="1">
        <p:scale>
          <a:sx n="92" d="100"/>
          <a:sy n="92" d="100"/>
        </p:scale>
        <p:origin x="-792" y="-96"/>
      </p:cViewPr>
      <p:guideLst>
        <p:guide orient="horz" pos="144"/>
        <p:guide orient="horz" pos="1200"/>
        <p:guide orient="horz" pos="2736"/>
        <p:guide orient="horz" pos="4176"/>
        <p:guide orient="horz" pos="1488"/>
        <p:guide orient="horz" pos="912"/>
        <p:guide orient="horz" pos="475"/>
        <p:guide pos="3839"/>
        <p:guide pos="327"/>
        <p:guide pos="1190"/>
        <p:guide pos="7350"/>
        <p:guide pos="7063"/>
        <p:guide pos="611"/>
        <p:guide pos="156"/>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37" d="100"/>
        <a:sy n="37"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5/18/2011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5/18/2011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64</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5:58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dirty="0" smtClean="0">
                <a:solidFill>
                  <a:schemeClr val="tx1"/>
                </a:solidFill>
                <a:latin typeface="Segoe UI" pitchFamily="34" charset="0"/>
                <a:ea typeface="+mn-ea"/>
                <a:cs typeface="+mn-cs"/>
              </a:rPr>
              <a:t>New for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2011, we will be working with Microsoft Tag (http://tag.microsoft.com/overview.aspx) to create unique Tags for every session at the event. Your session Tag will appear on both the room signage and at the end of your presentation. With your session Tag, attendees will be able to scan as they enter the room to retrieve session details, view speaker bios, and engage in discussions; or scan at the end of the presentation to evaluate your session and download materials. We’re excited to integrate Microsoft Tag across the My </a:t>
            </a:r>
            <a:r>
              <a:rPr lang="en-US" sz="900" kern="1200" dirty="0" err="1" smtClean="0">
                <a:solidFill>
                  <a:schemeClr val="tx1"/>
                </a:solidFill>
                <a:latin typeface="Segoe UI" pitchFamily="34" charset="0"/>
                <a:ea typeface="+mn-ea"/>
                <a:cs typeface="+mn-cs"/>
              </a:rPr>
              <a:t>TechEd</a:t>
            </a:r>
            <a:r>
              <a:rPr lang="en-US" sz="900" kern="1200" dirty="0" smtClean="0">
                <a:solidFill>
                  <a:schemeClr val="tx1"/>
                </a:solidFill>
                <a:latin typeface="Segoe UI" pitchFamily="34" charset="0"/>
                <a:ea typeface="+mn-ea"/>
                <a:cs typeface="+mn-cs"/>
              </a:rPr>
              <a:t> mobile experience this year.</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65</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5:58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5:58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66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5:57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191649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220609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2409651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5/18/2011 5:57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61</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5:58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62</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5/18/2011 5:58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63</a:t>
            </a:fld>
            <a:endParaRPr lang="en-US" dirty="0">
              <a:solidFill>
                <a:prstClr val="black"/>
              </a:solidFill>
            </a:endParaRPr>
          </a:p>
        </p:txBody>
      </p:sp>
      <p:sp>
        <p:nvSpPr>
          <p:cNvPr id="5" name="Header Placeholder 3"/>
          <p:cNvSpPr>
            <a:spLocks noGrp="1"/>
          </p:cNvSpPr>
          <p:nvPr>
            <p:ph type="hdr" sz="quarter"/>
          </p:nvPr>
        </p:nvSpPr>
        <p:spPr>
          <a:xfrm>
            <a:off x="0" y="0"/>
            <a:ext cx="2971800" cy="457200"/>
          </a:xfrm>
        </p:spPr>
        <p:txBody>
          <a:bodyPr/>
          <a:lstStyle/>
          <a:p>
            <a:r>
              <a:rPr lang="en-US" dirty="0" smtClean="0">
                <a:solidFill>
                  <a:prstClr val="black"/>
                </a:solidFill>
              </a:rPr>
              <a:t>Tech Ed North America 2010</a:t>
            </a:r>
            <a:endParaRPr lang="en-US" dirty="0">
              <a:solidFill>
                <a:prstClr val="black"/>
              </a:solidFill>
            </a:endParaRPr>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solidFill>
                  <a:prstClr val="black"/>
                </a:solidFill>
              </a:rPr>
              <a:pPr/>
              <a:t>5/18/2011 5:58 PM</a:t>
            </a:fld>
            <a:endParaRPr lang="en-US" dirty="0">
              <a:solidFill>
                <a:prstClr val="black"/>
              </a:solidFill>
            </a:endParaRPr>
          </a:p>
        </p:txBody>
      </p:sp>
      <p:sp>
        <p:nvSpPr>
          <p:cNvPr id="7" name="Footer Placeholder 5"/>
          <p:cNvSpPr>
            <a:spLocks noGrp="1"/>
          </p:cNvSpPr>
          <p:nvPr>
            <p:ph type="ftr" sz="quarter" idx="4"/>
          </p:nvPr>
        </p:nvSpPr>
        <p:spPr>
          <a:xfrm>
            <a:off x="0" y="8685213"/>
            <a:ext cx="6172200" cy="457200"/>
          </a:xfrm>
        </p:spPr>
        <p:txBody>
          <a:bodyPr/>
          <a:lstStyle/>
          <a:p>
            <a:r>
              <a:rPr lang="en-US" dirty="0" smtClean="0">
                <a:solidFill>
                  <a:prstClr val="black"/>
                </a:solidFill>
              </a:rPr>
              <a:t>© 2010 Microsoft Corporation. All rights reserved. Microsoft, Windows, Windows Vista and other product names are or may be registered trademarks and/or trademarks in the U.S. and/or other countries.</a:t>
            </a:r>
          </a:p>
          <a:p>
            <a:r>
              <a:rPr lang="en-US" dirty="0" smtClean="0">
                <a:solidFill>
                  <a:prstClr val="black"/>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prstClr val="black"/>
                </a:solidFill>
              </a:rPr>
            </a:br>
            <a:r>
              <a:rPr lang="en-US" dirty="0" smtClean="0">
                <a:solidFill>
                  <a:prstClr val="black"/>
                </a:solidFill>
              </a:rPr>
              <a:t>MICROSOFT MAKES NO WARRANTIES, EXPRESS, IMPLIED OR STATUTORY, AS TO THE INFORMATION IN THIS PRESENTATION.</a:t>
            </a:r>
          </a:p>
          <a:p>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auto">
          <a:xfrm>
            <a:off x="3621741" y="1644650"/>
            <a:ext cx="1810871" cy="568325"/>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sp>
        <p:nvSpPr>
          <p:cNvPr id="2" name="Title 1"/>
          <p:cNvSpPr>
            <a:spLocks noGrp="1"/>
          </p:cNvSpPr>
          <p:nvPr>
            <p:ph type="ctrTitle" hasCustomPrompt="1"/>
          </p:nvPr>
        </p:nvSpPr>
        <p:spPr>
          <a:xfrm>
            <a:off x="969964" y="2265472"/>
            <a:ext cx="10242549" cy="1523497"/>
          </a:xfrm>
        </p:spPr>
        <p:txBody>
          <a:bodyPr anchor="ctr">
            <a:noAutofit/>
          </a:bodyPr>
          <a:lstStyle>
            <a:lvl1pPr>
              <a:lnSpc>
                <a:spcPct val="90000"/>
              </a:lnSpc>
              <a:defRPr sz="4800"/>
            </a:lvl1pPr>
          </a:lstStyle>
          <a:p>
            <a:r>
              <a:rPr lang="en-US" dirty="0" smtClean="0"/>
              <a:t>Title of Presentation</a:t>
            </a:r>
            <a:endParaRPr lang="en-US" dirty="0"/>
          </a:p>
        </p:txBody>
      </p:sp>
      <p:sp>
        <p:nvSpPr>
          <p:cNvPr id="3" name="Subtitle 2"/>
          <p:cNvSpPr>
            <a:spLocks noGrp="1"/>
          </p:cNvSpPr>
          <p:nvPr>
            <p:ph type="subTitle" idx="1" hasCustomPrompt="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Name</a:t>
            </a:r>
          </a:p>
          <a:p>
            <a:r>
              <a:rPr lang="en-US" dirty="0" smtClean="0"/>
              <a:t>Title</a:t>
            </a:r>
          </a:p>
          <a:p>
            <a:r>
              <a:rPr lang="en-US" dirty="0" smtClean="0"/>
              <a:t>Company</a:t>
            </a:r>
            <a:endParaRPr lang="en-US" dirty="0"/>
          </a:p>
        </p:txBody>
      </p:sp>
      <p:pic>
        <p:nvPicPr>
          <p:cNvPr id="10" name="Picture 3" descr="E:\Duotone_02.png"/>
          <p:cNvPicPr>
            <a:picLocks noChangeAspect="1" noChangeArrowheads="1"/>
          </p:cNvPicPr>
          <p:nvPr/>
        </p:nvPicPr>
        <p:blipFill rotWithShape="1">
          <a:blip r:embed="rId3">
            <a:extLst>
              <a:ext uri="{28A0092B-C50C-407E-A947-70E740481C1C}">
                <a14:useLocalDpi xmlns:a14="http://schemas.microsoft.com/office/drawing/2010/main" val="0"/>
              </a:ext>
            </a:extLst>
          </a:blip>
          <a:srcRect l="40613" t="78783" r="37784"/>
          <a:stretch/>
        </p:blipFill>
        <p:spPr bwMode="auto">
          <a:xfrm rot="10800000">
            <a:off x="5429248" y="1644647"/>
            <a:ext cx="1028700" cy="568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sz="quarter" idx="10" hasCustomPrompt="1"/>
          </p:nvPr>
        </p:nvSpPr>
        <p:spPr>
          <a:xfrm>
            <a:off x="3737368" y="1837299"/>
            <a:ext cx="2188302" cy="249299"/>
          </a:xfrm>
        </p:spPr>
        <p:txBody>
          <a:bodyPr/>
          <a:lstStyle>
            <a:lvl1pPr marL="0" indent="0">
              <a:buFont typeface="Arial" pitchFamily="34" charset="0"/>
              <a:buNone/>
              <a:defRPr sz="1800" b="0">
                <a:solidFill>
                  <a:srgbClr val="F09A1F"/>
                </a:solidFill>
              </a:defRPr>
            </a:lvl1pPr>
          </a:lstStyle>
          <a:p>
            <a:pPr lvl="0"/>
            <a:r>
              <a:rPr lang="en-US" dirty="0" smtClean="0"/>
              <a:t>Session Code</a:t>
            </a:r>
            <a:endParaRPr lang="en-US" dirty="0"/>
          </a:p>
        </p:txBody>
      </p:sp>
    </p:spTree>
    <p:extLst>
      <p:ext uri="{BB962C8B-B14F-4D97-AF65-F5344CB8AC3E}">
        <p14:creationId xmlns:p14="http://schemas.microsoft.com/office/powerpoint/2010/main" val="1004056526"/>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707813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737469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52051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63151472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68125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74066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9580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S Tag Slide">
    <p:spTree>
      <p:nvGrpSpPr>
        <p:cNvPr id="1" name=""/>
        <p:cNvGrpSpPr/>
        <p:nvPr/>
      </p:nvGrpSpPr>
      <p:grpSpPr>
        <a:xfrm>
          <a:off x="0" y="0"/>
          <a:ext cx="0" cy="0"/>
          <a:chOff x="0" y="0"/>
          <a:chExt cx="0" cy="0"/>
        </a:xfrm>
      </p:grpSpPr>
      <p:pic>
        <p:nvPicPr>
          <p:cNvPr id="12" name="Picture 3" descr="E:\Duotone_0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297"/>
          <a:stretch/>
        </p:blipFill>
        <p:spPr bwMode="auto">
          <a:xfrm flipH="1">
            <a:off x="-1" y="0"/>
            <a:ext cx="1166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3"/>
          <p:cNvSpPr>
            <a:spLocks noGrp="1"/>
          </p:cNvSpPr>
          <p:nvPr>
            <p:ph type="pic" sz="quarter" idx="10"/>
          </p:nvPr>
        </p:nvSpPr>
        <p:spPr>
          <a:xfrm>
            <a:off x="6051430" y="1941977"/>
            <a:ext cx="4114800" cy="4114800"/>
          </a:xfrm>
        </p:spPr>
        <p:txBody>
          <a:bodyPr/>
          <a:lstStyle>
            <a:lvl1pPr marL="0" indent="0" algn="ctr">
              <a:buFont typeface="Arial" pitchFamily="34" charset="0"/>
              <a:buNone/>
              <a:defRPr/>
            </a:lvl1pPr>
          </a:lstStyle>
          <a:p>
            <a:r>
              <a:rPr lang="en-US" smtClean="0"/>
              <a:t>Click icon to add picture</a:t>
            </a:r>
            <a:endParaRPr lang="en-US" dirty="0"/>
          </a:p>
        </p:txBody>
      </p:sp>
      <p:grpSp>
        <p:nvGrpSpPr>
          <p:cNvPr id="5" name="Group 4"/>
          <p:cNvGrpSpPr/>
          <p:nvPr userDrawn="1"/>
        </p:nvGrpSpPr>
        <p:grpSpPr>
          <a:xfrm>
            <a:off x="878542" y="5637071"/>
            <a:ext cx="2269288" cy="988240"/>
            <a:chOff x="8941983" y="3690298"/>
            <a:chExt cx="2594343" cy="1129797"/>
          </a:xfrm>
          <a:effectLst>
            <a:reflection blurRad="6350" stA="11000" endPos="15000" dist="101600" dir="5400000" sy="-100000" algn="bl" rotWithShape="0"/>
          </a:effectLst>
        </p:grpSpPr>
        <p:sp>
          <p:nvSpPr>
            <p:cNvPr id="6" name="Rectangle 5"/>
            <p:cNvSpPr/>
            <p:nvPr/>
          </p:nvSpPr>
          <p:spPr bwMode="auto">
            <a:xfrm>
              <a:off x="8941983" y="4426691"/>
              <a:ext cx="2594343" cy="3934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48640" tIns="45718" rIns="91436" bIns="45718" numCol="1" rtlCol="0" anchor="ctr" anchorCtr="0" compatLnSpc="1">
              <a:prstTxWarp prst="textNoShape">
                <a:avLst/>
              </a:prstTxWarp>
            </a:bodyPr>
            <a:lstStyle/>
            <a:p>
              <a:pPr defTabSz="914099" fontAlgn="base">
                <a:spcBef>
                  <a:spcPct val="0"/>
                </a:spcBef>
                <a:spcAft>
                  <a:spcPct val="0"/>
                </a:spcAft>
              </a:pPr>
              <a:endParaRPr lang="en-US" sz="2200" b="1" dirty="0" smtClean="0">
                <a:gradFill>
                  <a:gsLst>
                    <a:gs pos="0">
                      <a:srgbClr val="FFFFFF"/>
                    </a:gs>
                    <a:gs pos="100000">
                      <a:srgbClr val="FFFFFF"/>
                    </a:gs>
                  </a:gsLst>
                  <a:lin ang="5400000" scaled="0"/>
                </a:gradFill>
                <a:latin typeface="Segoe Condensed" pitchFamily="34" charset="0"/>
              </a:endParaRPr>
            </a:p>
          </p:txBody>
        </p:sp>
        <p:pic>
          <p:nvPicPr>
            <p:cNvPr id="7" name="Picture 3" descr="\\SFP\Work\White_Whale\7-20753_TechEd_Keynote\Walk_In_Deck\Format\e_Keynote_Walkin_-_TechEd_NA_2011_2011415182315.jpeg"/>
            <p:cNvPicPr>
              <a:picLocks noChangeAspect="1" noChangeArrowheads="1"/>
            </p:cNvPicPr>
            <p:nvPr/>
          </p:nvPicPr>
          <p:blipFill rotWithShape="1">
            <a:blip r:embed="rId3">
              <a:extLst>
                <a:ext uri="{28A0092B-C50C-407E-A947-70E740481C1C}">
                  <a14:useLocalDpi xmlns:a14="http://schemas.microsoft.com/office/drawing/2010/main" val="0"/>
                </a:ext>
              </a:extLst>
            </a:blip>
            <a:srcRect t="68897"/>
            <a:stretch/>
          </p:blipFill>
          <p:spPr bwMode="auto">
            <a:xfrm>
              <a:off x="8943772" y="3690298"/>
              <a:ext cx="2589196" cy="74403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169984" y="158469"/>
            <a:ext cx="3118500" cy="2769989"/>
          </a:xfrm>
          <a:prstGeom prst="rect">
            <a:avLst/>
          </a:prstGeom>
          <a:noFill/>
        </p:spPr>
        <p:txBody>
          <a:bodyPr wrap="square" lIns="0" tIns="0" rIns="0" bIns="0" rtlCol="0">
            <a:spAutoFit/>
          </a:bodyPr>
          <a:lstStyle/>
          <a:p>
            <a:r>
              <a:rPr lang="en-US" sz="3600" b="1" dirty="0" smtClean="0">
                <a:solidFill>
                  <a:srgbClr val="03C2F1">
                    <a:alpha val="99000"/>
                  </a:srgbClr>
                </a:solidFill>
              </a:rPr>
              <a:t>Scan the Tag </a:t>
            </a:r>
            <a:r>
              <a:rPr lang="en-US" sz="3600" b="1" dirty="0" smtClean="0">
                <a:solidFill>
                  <a:srgbClr val="FFC425">
                    <a:alpha val="99000"/>
                  </a:srgbClr>
                </a:solidFill>
              </a:rPr>
              <a:t/>
            </a:r>
            <a:br>
              <a:rPr lang="en-US" sz="3600" b="1" dirty="0" smtClean="0">
                <a:solidFill>
                  <a:srgbClr val="FFC425">
                    <a:alpha val="99000"/>
                  </a:srgbClr>
                </a:solidFill>
              </a:rPr>
            </a:br>
            <a:r>
              <a:rPr lang="en-US" sz="3600" dirty="0" smtClean="0">
                <a:solidFill>
                  <a:srgbClr val="000000">
                    <a:lumMod val="50000"/>
                    <a:lumOff val="50000"/>
                    <a:alpha val="99000"/>
                  </a:srgbClr>
                </a:solidFill>
              </a:rPr>
              <a:t>to evaluate this session now on </a:t>
            </a:r>
            <a:r>
              <a:rPr lang="en-US" sz="3600" b="1" dirty="0" err="1" smtClean="0">
                <a:solidFill>
                  <a:srgbClr val="03C2F1">
                    <a:alpha val="99000"/>
                  </a:srgbClr>
                </a:solidFill>
              </a:rPr>
              <a:t>myTech•Ed</a:t>
            </a:r>
            <a:r>
              <a:rPr lang="en-US" sz="3600" b="1" dirty="0" smtClean="0">
                <a:solidFill>
                  <a:srgbClr val="03C2F1">
                    <a:alpha val="99000"/>
                  </a:srgbClr>
                </a:solidFill>
              </a:rPr>
              <a:t> Mobile</a:t>
            </a:r>
            <a:endParaRPr lang="en-US" sz="3600" b="1" dirty="0" smtClean="0">
              <a:solidFill>
                <a:srgbClr val="F09A1F"/>
              </a:solidFill>
            </a:endParaRPr>
          </a:p>
        </p:txBody>
      </p:sp>
      <p:sp>
        <p:nvSpPr>
          <p:cNvPr id="9" name="Isosceles Triangle 8"/>
          <p:cNvSpPr/>
          <p:nvPr userDrawn="1"/>
        </p:nvSpPr>
        <p:spPr bwMode="auto">
          <a:xfrm rot="16200000">
            <a:off x="2982781" y="3004650"/>
            <a:ext cx="4131321" cy="2005976"/>
          </a:xfrm>
          <a:prstGeom prst="triangle">
            <a:avLst>
              <a:gd name="adj" fmla="val 50000"/>
            </a:avLst>
          </a:prstGeom>
          <a:gradFill flip="none" rotWithShape="1">
            <a:gsLst>
              <a:gs pos="0">
                <a:schemeClr val="tx1">
                  <a:alpha val="0"/>
                </a:schemeClr>
              </a:gs>
              <a:gs pos="80000">
                <a:schemeClr val="tx1"/>
              </a:gs>
              <a:gs pos="100000">
                <a:schemeClr val="accent1">
                  <a:alpha val="72000"/>
                </a:schemeClr>
              </a:gs>
            </a:gsLst>
            <a:lin ang="16200000" scaled="1"/>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rgbClr val="FFFFFF">
                  <a:alpha val="99000"/>
                </a:srgbClr>
              </a:solidFill>
            </a:endParaRPr>
          </a:p>
        </p:txBody>
      </p:sp>
      <p:pic>
        <p:nvPicPr>
          <p:cNvPr id="10" name="Picture 7" descr="\\adisvr2\Shared\ADI_Projects\Microsoft\MS_10-01098_SpeechTek_Template_&amp;_Slides\ADI_Art\Working_Art\winphone2.png"/>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3147056" y="2769642"/>
            <a:ext cx="1356653" cy="2642647"/>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33351" y="497187"/>
            <a:ext cx="2271293" cy="811495"/>
          </a:xfrm>
          <a:prstGeom prst="rect">
            <a:avLst/>
          </a:prstGeom>
        </p:spPr>
      </p:pic>
    </p:spTree>
    <p:extLst>
      <p:ext uri="{BB962C8B-B14F-4D97-AF65-F5344CB8AC3E}">
        <p14:creationId xmlns:p14="http://schemas.microsoft.com/office/powerpoint/2010/main" val="164545059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58612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2813626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5927302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823055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6729864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40996970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99973188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6076857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392853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023306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571675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2.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7322631"/>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71" r:id="rId20"/>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3"/>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3"/>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3"/>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3"/>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045318"/>
      </p:ext>
    </p:extLst>
  </p:cSld>
  <p:clrMap bg1="dk1" tx1="lt1" bg2="dk2" tx2="lt2" accent1="accent1" accent2="accent2" accent3="accent3" accent4="accent4" accent5="accent5" accent6="accent6" hlink="hlink" folHlink="folHlink"/>
  <p:sldLayoutIdLst>
    <p:sldLayoutId id="2147483762"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7.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5.png"/><Relationship Id="rId9" Type="http://schemas.openxmlformats.org/officeDocument/2006/relationships/image" Target="../media/image30.emf"/></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hyperlink" Target="http://technet.microsoft.com/en-us/library/ee364753.aspx" TargetMode="External"/><Relationship Id="rId5" Type="http://schemas.openxmlformats.org/officeDocument/2006/relationships/image" Target="../media/image29.emf"/><Relationship Id="rId10" Type="http://schemas.openxmlformats.org/officeDocument/2006/relationships/image" Target="../media/image25.png"/><Relationship Id="rId4" Type="http://schemas.openxmlformats.org/officeDocument/2006/relationships/image" Target="../media/image27.emf"/><Relationship Id="rId9"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6.png"/><Relationship Id="rId7" Type="http://schemas.openxmlformats.org/officeDocument/2006/relationships/image" Target="../media/image31.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7.emf"/><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6.png"/><Relationship Id="rId7" Type="http://schemas.openxmlformats.org/officeDocument/2006/relationships/image" Target="../media/image31.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7.emf"/><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6.png"/><Relationship Id="rId7" Type="http://schemas.openxmlformats.org/officeDocument/2006/relationships/image" Target="../media/image31.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7.emf"/><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download.microsoft.com/download/B/C/F/BCF2FABB-137C-4333-B137-424DA66297A7/UM%20Reports%20Template.xlsm"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5.png"/><Relationship Id="rId7" Type="http://schemas.openxmlformats.org/officeDocument/2006/relationships/image" Target="../media/image48.emf"/><Relationship Id="rId12" Type="http://schemas.openxmlformats.org/officeDocument/2006/relationships/image" Target="../media/image52.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50.emf"/></Relationships>
</file>

<file path=ppt/slides/_rels/slide28.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5.png"/><Relationship Id="rId7" Type="http://schemas.openxmlformats.org/officeDocument/2006/relationships/image" Target="../media/image48.emf"/><Relationship Id="rId12" Type="http://schemas.openxmlformats.org/officeDocument/2006/relationships/image" Target="../media/image52.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50.emf"/></Relationships>
</file>

<file path=ppt/slides/_rels/slide29.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5.png"/><Relationship Id="rId7" Type="http://schemas.openxmlformats.org/officeDocument/2006/relationships/image" Target="../media/image48.emf"/><Relationship Id="rId12" Type="http://schemas.openxmlformats.org/officeDocument/2006/relationships/image" Target="../media/image52.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5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5.png"/><Relationship Id="rId7" Type="http://schemas.openxmlformats.org/officeDocument/2006/relationships/image" Target="../media/image48.emf"/><Relationship Id="rId12" Type="http://schemas.openxmlformats.org/officeDocument/2006/relationships/image" Target="../media/image52.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50.emf"/></Relationships>
</file>

<file path=ppt/slides/_rels/slide3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5.png"/><Relationship Id="rId7" Type="http://schemas.openxmlformats.org/officeDocument/2006/relationships/image" Target="../media/image48.emf"/><Relationship Id="rId12" Type="http://schemas.openxmlformats.org/officeDocument/2006/relationships/image" Target="../media/image52.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50.emf"/></Relationships>
</file>

<file path=ppt/slides/_rels/slide32.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5.png"/><Relationship Id="rId7" Type="http://schemas.openxmlformats.org/officeDocument/2006/relationships/image" Target="../media/image48.emf"/><Relationship Id="rId12" Type="http://schemas.openxmlformats.org/officeDocument/2006/relationships/image" Target="../media/image52.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50.emf"/></Relationships>
</file>

<file path=ppt/slides/_rels/slide33.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25.png"/><Relationship Id="rId7" Type="http://schemas.openxmlformats.org/officeDocument/2006/relationships/image" Target="../media/image48.emf"/><Relationship Id="rId12" Type="http://schemas.openxmlformats.org/officeDocument/2006/relationships/image" Target="../media/image52.emf"/><Relationship Id="rId2" Type="http://schemas.openxmlformats.org/officeDocument/2006/relationships/image" Target="../media/image24.emf"/><Relationship Id="rId1" Type="http://schemas.openxmlformats.org/officeDocument/2006/relationships/slideLayout" Target="../slideLayouts/slideLayout10.xml"/><Relationship Id="rId6" Type="http://schemas.openxmlformats.org/officeDocument/2006/relationships/image" Target="../media/image47.emf"/><Relationship Id="rId11" Type="http://schemas.openxmlformats.org/officeDocument/2006/relationships/image" Target="../media/image51.emf"/><Relationship Id="rId5" Type="http://schemas.openxmlformats.org/officeDocument/2006/relationships/image" Target="../media/image26.png"/><Relationship Id="rId10" Type="http://schemas.openxmlformats.org/officeDocument/2006/relationships/image" Target="../media/image31.emf"/><Relationship Id="rId4" Type="http://schemas.openxmlformats.org/officeDocument/2006/relationships/image" Target="../media/image27.emf"/><Relationship Id="rId9" Type="http://schemas.openxmlformats.org/officeDocument/2006/relationships/image" Target="../media/image50.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www.microsoft.com/downloads/en/details.aspx?displaylang=en&amp;FamilyID=10d2e48f-0846-40b6-b08f-d282309811a2"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http://www.microsoft.com/downloads/en/details.aspx?FamilyID=8647c69d-6c2c-40ca-977e-18c2379b07ad"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16.png"/><Relationship Id="rId3" Type="http://schemas.openxmlformats.org/officeDocument/2006/relationships/hyperlink" Target="http://www.microsoft.com/teched" TargetMode="External"/><Relationship Id="rId7" Type="http://schemas.openxmlformats.org/officeDocument/2006/relationships/hyperlink" Target="http://microsoft.com/msdn" TargetMode="External"/><Relationship Id="rId12" Type="http://schemas.openxmlformats.org/officeDocument/2006/relationships/hyperlink" Target="http://northamerica.msteched.com/"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microsoft.com/technet" TargetMode="External"/><Relationship Id="rId11" Type="http://schemas.openxmlformats.org/officeDocument/2006/relationships/image" Target="../media/image74.png"/><Relationship Id="rId5" Type="http://schemas.openxmlformats.org/officeDocument/2006/relationships/hyperlink" Target="http://www.microsoft.com/learning" TargetMode="External"/><Relationship Id="rId10" Type="http://schemas.openxmlformats.org/officeDocument/2006/relationships/image" Target="../media/image73.emf"/><Relationship Id="rId4" Type="http://schemas.openxmlformats.org/officeDocument/2006/relationships/image" Target="../media/image70.png"/><Relationship Id="rId9" Type="http://schemas.openxmlformats.org/officeDocument/2006/relationships/image" Target="../media/image72.png"/><Relationship Id="rId14" Type="http://schemas.microsoft.com/office/2007/relationships/hdphoto" Target="../media/hdphoto1.wdp"/></Relationships>
</file>

<file path=ppt/slides/_rels/slide6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2.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hyperlink" Target="http://technet.microsoft.com/en-us/library/ee364753.aspx" TargetMode="External"/><Relationship Id="rId2" Type="http://schemas.openxmlformats.org/officeDocument/2006/relationships/slideLayout" Target="../slideLayouts/slideLayout10.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Border Controllers for UM Online</a:t>
            </a:r>
            <a:endParaRPr lang="en-US" dirty="0"/>
          </a:p>
        </p:txBody>
      </p:sp>
      <p:sp>
        <p:nvSpPr>
          <p:cNvPr id="3" name="Content Placeholder 2"/>
          <p:cNvSpPr>
            <a:spLocks noGrp="1"/>
          </p:cNvSpPr>
          <p:nvPr>
            <p:ph idx="1"/>
          </p:nvPr>
        </p:nvSpPr>
        <p:spPr>
          <a:xfrm>
            <a:off x="526634" y="4464656"/>
            <a:ext cx="11149013" cy="2148280"/>
          </a:xfrm>
        </p:spPr>
        <p:txBody>
          <a:bodyPr/>
          <a:lstStyle/>
          <a:p>
            <a:r>
              <a:rPr lang="en-US" sz="2800" dirty="0" smtClean="0"/>
              <a:t>Configuration notes describe connection to UM Online</a:t>
            </a:r>
          </a:p>
          <a:p>
            <a:pPr lvl="1"/>
            <a:r>
              <a:rPr lang="en-US" sz="2400" dirty="0" smtClean="0"/>
              <a:t>More makes/models will be qualified</a:t>
            </a:r>
          </a:p>
          <a:p>
            <a:pPr lvl="1"/>
            <a:r>
              <a:rPr lang="en-US" sz="2400" dirty="0" smtClean="0"/>
              <a:t>Microsoft Unified Communications Open Interoperability Program</a:t>
            </a:r>
          </a:p>
          <a:p>
            <a:r>
              <a:rPr lang="en-US" sz="2800" dirty="0" smtClean="0"/>
              <a:t>Some devices also act as VoIP Gateways</a:t>
            </a:r>
          </a:p>
          <a:p>
            <a:pPr lvl="1"/>
            <a:r>
              <a:rPr lang="en-US" sz="2400" dirty="0" smtClean="0"/>
              <a:t>Gateway, SBC capabilities licensed separately</a:t>
            </a:r>
          </a:p>
        </p:txBody>
      </p:sp>
      <p:graphicFrame>
        <p:nvGraphicFramePr>
          <p:cNvPr id="4" name="Table 3"/>
          <p:cNvGraphicFramePr>
            <a:graphicFrameLocks noGrp="1"/>
          </p:cNvGraphicFramePr>
          <p:nvPr>
            <p:extLst>
              <p:ext uri="{D42A27DB-BD31-4B8C-83A1-F6EECF244321}">
                <p14:modId xmlns:p14="http://schemas.microsoft.com/office/powerpoint/2010/main" val="2766840673"/>
              </p:ext>
            </p:extLst>
          </p:nvPr>
        </p:nvGraphicFramePr>
        <p:xfrm>
          <a:off x="530477" y="1455175"/>
          <a:ext cx="11028433" cy="2440425"/>
        </p:xfrm>
        <a:graphic>
          <a:graphicData uri="http://schemas.openxmlformats.org/drawingml/2006/table">
            <a:tbl>
              <a:tblPr firstRow="1" bandRow="1">
                <a:tableStyleId>{775DCB02-9BB8-47FD-8907-85C794F793BA}</a:tableStyleId>
              </a:tblPr>
              <a:tblGrid>
                <a:gridCol w="1787329"/>
                <a:gridCol w="4507264"/>
                <a:gridCol w="2516623"/>
                <a:gridCol w="2217217"/>
              </a:tblGrid>
              <a:tr h="488085">
                <a:tc>
                  <a:txBody>
                    <a:bodyPr/>
                    <a:lstStyle/>
                    <a:p>
                      <a:r>
                        <a:rPr lang="en-US" sz="2000" dirty="0" smtClean="0"/>
                        <a:t>Vendor</a:t>
                      </a:r>
                      <a:endParaRPr lang="en-US" sz="2000" dirty="0"/>
                    </a:p>
                  </a:txBody>
                  <a:tcPr anchor="ctr"/>
                </a:tc>
                <a:tc>
                  <a:txBody>
                    <a:bodyPr/>
                    <a:lstStyle/>
                    <a:p>
                      <a:r>
                        <a:rPr lang="en-US" sz="2000" dirty="0" smtClean="0"/>
                        <a:t>Product/Version</a:t>
                      </a:r>
                      <a:endParaRPr lang="en-US" sz="2000" dirty="0"/>
                    </a:p>
                  </a:txBody>
                  <a:tcPr anchor="ctr"/>
                </a:tc>
                <a:tc>
                  <a:txBody>
                    <a:bodyPr/>
                    <a:lstStyle/>
                    <a:p>
                      <a:r>
                        <a:rPr lang="en-US" sz="2000" dirty="0" smtClean="0"/>
                        <a:t>Type</a:t>
                      </a:r>
                      <a:endParaRPr lang="en-US" sz="2000" dirty="0"/>
                    </a:p>
                  </a:txBody>
                  <a:tcPr anchor="ctr"/>
                </a:tc>
                <a:tc>
                  <a:txBody>
                    <a:bodyPr/>
                    <a:lstStyle/>
                    <a:p>
                      <a:r>
                        <a:rPr lang="en-US" sz="2000" dirty="0" smtClean="0">
                          <a:solidFill>
                            <a:srgbClr val="FFFF00"/>
                          </a:solidFill>
                        </a:rPr>
                        <a:t>Capacity</a:t>
                      </a:r>
                      <a:r>
                        <a:rPr lang="en-US" sz="2000" baseline="30000" dirty="0" smtClean="0">
                          <a:solidFill>
                            <a:srgbClr val="FFFF00"/>
                          </a:solidFill>
                        </a:rPr>
                        <a:t>*</a:t>
                      </a:r>
                      <a:endParaRPr lang="en-US" sz="2000" baseline="30000" dirty="0">
                        <a:solidFill>
                          <a:srgbClr val="FFFF00"/>
                        </a:solidFill>
                      </a:endParaRPr>
                    </a:p>
                  </a:txBody>
                  <a:tcPr anchor="ctr"/>
                </a:tc>
              </a:tr>
              <a:tr h="488085">
                <a:tc>
                  <a:txBody>
                    <a:bodyPr/>
                    <a:lstStyle/>
                    <a:p>
                      <a:r>
                        <a:rPr lang="en-US" sz="2000" b="1" smtClean="0">
                          <a:gradFill>
                            <a:gsLst>
                              <a:gs pos="0">
                                <a:schemeClr val="bg1"/>
                              </a:gs>
                              <a:gs pos="100000">
                                <a:schemeClr val="bg1"/>
                              </a:gs>
                            </a:gsLst>
                            <a:lin ang="5400000" scaled="0"/>
                          </a:gradFill>
                        </a:rPr>
                        <a:t>Acme Packet</a:t>
                      </a:r>
                      <a:endParaRPr lang="en-US" sz="2000" b="1" dirty="0">
                        <a:gradFill>
                          <a:gsLst>
                            <a:gs pos="0">
                              <a:schemeClr val="bg1"/>
                            </a:gs>
                            <a:gs pos="100000">
                              <a:schemeClr val="bg1"/>
                            </a:gs>
                          </a:gsLst>
                          <a:lin ang="5400000" scaled="0"/>
                        </a:gradFill>
                      </a:endParaRPr>
                    </a:p>
                  </a:txBody>
                  <a:tcPr anchor="ctr"/>
                </a:tc>
                <a:tc>
                  <a:txBody>
                    <a:bodyPr/>
                    <a:lstStyle/>
                    <a:p>
                      <a:r>
                        <a:rPr lang="en-US" sz="2000" dirty="0" smtClean="0">
                          <a:gradFill>
                            <a:gsLst>
                              <a:gs pos="0">
                                <a:schemeClr val="bg1"/>
                              </a:gs>
                              <a:gs pos="100000">
                                <a:schemeClr val="bg1"/>
                              </a:gs>
                            </a:gsLst>
                            <a:lin ang="5400000" scaled="0"/>
                          </a:gradFill>
                        </a:rPr>
                        <a:t>Net-Net 4500 SCX6.2.0 MR-3 Patch 2</a:t>
                      </a:r>
                      <a:endParaRPr lang="en-US" sz="2000" dirty="0">
                        <a:gradFill>
                          <a:gsLst>
                            <a:gs pos="0">
                              <a:schemeClr val="bg1"/>
                            </a:gs>
                            <a:gs pos="100000">
                              <a:schemeClr val="bg1"/>
                            </a:gs>
                          </a:gsLst>
                          <a:lin ang="5400000" scaled="0"/>
                        </a:gradFill>
                      </a:endParaRPr>
                    </a:p>
                  </a:txBody>
                  <a:tcPr anchor="ctr"/>
                </a:tc>
                <a:tc>
                  <a:txBody>
                    <a:bodyPr/>
                    <a:lstStyle/>
                    <a:p>
                      <a:r>
                        <a:rPr lang="en-US" sz="2000" dirty="0" smtClean="0">
                          <a:gradFill>
                            <a:gsLst>
                              <a:gs pos="0">
                                <a:schemeClr val="bg1"/>
                              </a:gs>
                              <a:gs pos="100000">
                                <a:schemeClr val="bg1"/>
                              </a:gs>
                            </a:gsLst>
                            <a:lin ang="5400000" scaled="0"/>
                          </a:gradFill>
                        </a:rPr>
                        <a:t>SBC</a:t>
                      </a:r>
                      <a:endParaRPr lang="en-US" sz="2000" dirty="0">
                        <a:gradFill>
                          <a:gsLst>
                            <a:gs pos="0">
                              <a:schemeClr val="bg1"/>
                            </a:gs>
                            <a:gs pos="100000">
                              <a:schemeClr val="bg1"/>
                            </a:gs>
                          </a:gsLst>
                          <a:lin ang="5400000" scaled="0"/>
                        </a:gradFill>
                      </a:endParaRPr>
                    </a:p>
                  </a:txBody>
                  <a:tcPr anchor="ctr"/>
                </a:tc>
                <a:tc>
                  <a:txBody>
                    <a:bodyPr/>
                    <a:lstStyle/>
                    <a:p>
                      <a:r>
                        <a:rPr lang="en-US" sz="1200" dirty="0" smtClean="0">
                          <a:gradFill>
                            <a:gsLst>
                              <a:gs pos="0">
                                <a:schemeClr val="bg1"/>
                              </a:gs>
                              <a:gs pos="100000">
                                <a:schemeClr val="bg1"/>
                              </a:gs>
                            </a:gsLst>
                            <a:lin ang="5400000" scaled="0"/>
                          </a:gradFill>
                        </a:rPr>
                        <a:t>1000, 2000, 4000, 8000</a:t>
                      </a:r>
                      <a:endParaRPr lang="en-US" sz="1600" dirty="0">
                        <a:gradFill>
                          <a:gsLst>
                            <a:gs pos="0">
                              <a:schemeClr val="bg1"/>
                            </a:gs>
                            <a:gs pos="100000">
                              <a:schemeClr val="bg1"/>
                            </a:gs>
                          </a:gsLst>
                          <a:lin ang="5400000" scaled="0"/>
                        </a:gradFill>
                      </a:endParaRPr>
                    </a:p>
                  </a:txBody>
                  <a:tcPr anchor="ctr"/>
                </a:tc>
              </a:tr>
              <a:tr h="488085">
                <a:tc>
                  <a:txBody>
                    <a:bodyPr/>
                    <a:lstStyle/>
                    <a:p>
                      <a:r>
                        <a:rPr lang="en-US" sz="2000" b="1" dirty="0" err="1" smtClean="0">
                          <a:gradFill>
                            <a:gsLst>
                              <a:gs pos="0">
                                <a:schemeClr val="bg1"/>
                              </a:gs>
                              <a:gs pos="100000">
                                <a:schemeClr val="bg1"/>
                              </a:gs>
                            </a:gsLst>
                            <a:lin ang="5400000" scaled="0"/>
                          </a:gradFill>
                        </a:rPr>
                        <a:t>AudioCodes</a:t>
                      </a:r>
                      <a:endParaRPr lang="en-US" sz="2000" b="1" dirty="0">
                        <a:gradFill>
                          <a:gsLst>
                            <a:gs pos="0">
                              <a:schemeClr val="bg1"/>
                            </a:gs>
                            <a:gs pos="100000">
                              <a:schemeClr val="bg1"/>
                            </a:gs>
                          </a:gsLst>
                          <a:lin ang="5400000" scaled="0"/>
                        </a:gradFill>
                      </a:endParaRPr>
                    </a:p>
                  </a:txBody>
                  <a:tcPr anchor="ctr"/>
                </a:tc>
                <a:tc>
                  <a:txBody>
                    <a:bodyPr/>
                    <a:lstStyle/>
                    <a:p>
                      <a:r>
                        <a:rPr lang="en-US" sz="2000" dirty="0" err="1" smtClean="0">
                          <a:gradFill>
                            <a:gsLst>
                              <a:gs pos="0">
                                <a:schemeClr val="bg1"/>
                              </a:gs>
                              <a:gs pos="100000">
                                <a:schemeClr val="bg1"/>
                              </a:gs>
                            </a:gsLst>
                            <a:lin ang="5400000" scaled="0"/>
                          </a:gradFill>
                        </a:rPr>
                        <a:t>Mediant</a:t>
                      </a:r>
                      <a:r>
                        <a:rPr lang="en-US" sz="2000" baseline="0" dirty="0" smtClean="0">
                          <a:gradFill>
                            <a:gsLst>
                              <a:gs pos="0">
                                <a:schemeClr val="bg1"/>
                              </a:gs>
                              <a:gs pos="100000">
                                <a:schemeClr val="bg1"/>
                              </a:gs>
                            </a:gsLst>
                            <a:lin ang="5400000" scaled="0"/>
                          </a:gradFill>
                        </a:rPr>
                        <a:t> 1000 MSBG 6.00AL.014</a:t>
                      </a:r>
                      <a:endParaRPr lang="en-US" sz="2000" dirty="0">
                        <a:gradFill>
                          <a:gsLst>
                            <a:gs pos="0">
                              <a:schemeClr val="bg1"/>
                            </a:gs>
                            <a:gs pos="100000">
                              <a:schemeClr val="bg1"/>
                            </a:gs>
                          </a:gsLst>
                          <a:lin ang="5400000" scaled="0"/>
                        </a:gradFill>
                      </a:endParaRPr>
                    </a:p>
                  </a:txBody>
                  <a:tcPr anchor="ctr"/>
                </a:tc>
                <a:tc>
                  <a:txBody>
                    <a:bodyPr/>
                    <a:lstStyle/>
                    <a:p>
                      <a:r>
                        <a:rPr lang="en-US" sz="2000" dirty="0" smtClean="0">
                          <a:gradFill>
                            <a:gsLst>
                              <a:gs pos="0">
                                <a:schemeClr val="bg1"/>
                              </a:gs>
                              <a:gs pos="100000">
                                <a:schemeClr val="bg1"/>
                              </a:gs>
                            </a:gsLst>
                            <a:lin ang="5400000" scaled="0"/>
                          </a:gradFill>
                        </a:rPr>
                        <a:t>SBC/VoIP</a:t>
                      </a:r>
                      <a:r>
                        <a:rPr lang="en-US" sz="2000" baseline="0" dirty="0" smtClean="0">
                          <a:gradFill>
                            <a:gsLst>
                              <a:gs pos="0">
                                <a:schemeClr val="bg1"/>
                              </a:gs>
                              <a:gs pos="100000">
                                <a:schemeClr val="bg1"/>
                              </a:gs>
                            </a:gsLst>
                            <a:lin ang="5400000" scaled="0"/>
                          </a:gradFill>
                        </a:rPr>
                        <a:t> Gateway</a:t>
                      </a:r>
                      <a:endParaRPr lang="en-US" sz="2000" dirty="0">
                        <a:gradFill>
                          <a:gsLst>
                            <a:gs pos="0">
                              <a:schemeClr val="bg1"/>
                            </a:gs>
                            <a:gs pos="100000">
                              <a:schemeClr val="bg1"/>
                            </a:gs>
                          </a:gsLst>
                          <a:lin ang="5400000" scaled="0"/>
                        </a:gradFill>
                      </a:endParaRPr>
                    </a:p>
                  </a:txBody>
                  <a:tcPr anchor="ctr"/>
                </a:tc>
                <a:tc>
                  <a:txBody>
                    <a:bodyPr/>
                    <a:lstStyle/>
                    <a:p>
                      <a:r>
                        <a:rPr lang="en-US" sz="1200" dirty="0" smtClean="0">
                          <a:gradFill>
                            <a:gsLst>
                              <a:gs pos="0">
                                <a:schemeClr val="bg1"/>
                              </a:gs>
                              <a:gs pos="100000">
                                <a:schemeClr val="bg1"/>
                              </a:gs>
                            </a:gsLst>
                            <a:lin ang="5400000" scaled="0"/>
                          </a:gradFill>
                        </a:rPr>
                        <a:t>10, 30, 60, 150</a:t>
                      </a:r>
                      <a:endParaRPr lang="en-US" sz="1200" dirty="0">
                        <a:gradFill>
                          <a:gsLst>
                            <a:gs pos="0">
                              <a:schemeClr val="bg1"/>
                            </a:gs>
                            <a:gs pos="100000">
                              <a:schemeClr val="bg1"/>
                            </a:gs>
                          </a:gsLst>
                          <a:lin ang="5400000" scaled="0"/>
                        </a:gradFill>
                      </a:endParaRPr>
                    </a:p>
                  </a:txBody>
                  <a:tcPr anchor="ctr"/>
                </a:tc>
              </a:tr>
              <a:tr h="488085">
                <a:tc>
                  <a:txBody>
                    <a:bodyPr/>
                    <a:lstStyle/>
                    <a:p>
                      <a:r>
                        <a:rPr lang="en-US" sz="2000" b="1" dirty="0" err="1" smtClean="0">
                          <a:gradFill>
                            <a:gsLst>
                              <a:gs pos="0">
                                <a:schemeClr val="bg1"/>
                              </a:gs>
                              <a:gs pos="100000">
                                <a:schemeClr val="bg1"/>
                              </a:gs>
                            </a:gsLst>
                            <a:lin ang="5400000" scaled="0"/>
                          </a:gradFill>
                        </a:rPr>
                        <a:t>Ingate</a:t>
                      </a:r>
                      <a:endParaRPr lang="en-US" sz="2000" b="1" dirty="0">
                        <a:gradFill>
                          <a:gsLst>
                            <a:gs pos="0">
                              <a:schemeClr val="bg1"/>
                            </a:gs>
                            <a:gs pos="100000">
                              <a:schemeClr val="bg1"/>
                            </a:gs>
                          </a:gsLst>
                          <a:lin ang="5400000" scaled="0"/>
                        </a:gradFill>
                      </a:endParaRPr>
                    </a:p>
                  </a:txBody>
                  <a:tcPr anchor="ctr"/>
                </a:tc>
                <a:tc>
                  <a:txBody>
                    <a:bodyPr/>
                    <a:lstStyle/>
                    <a:p>
                      <a:r>
                        <a:rPr lang="en-US" sz="2000" dirty="0" err="1" smtClean="0">
                          <a:gradFill>
                            <a:gsLst>
                              <a:gs pos="0">
                                <a:schemeClr val="bg1"/>
                              </a:gs>
                              <a:gs pos="100000">
                                <a:schemeClr val="bg1"/>
                              </a:gs>
                            </a:gsLst>
                            <a:lin ang="5400000" scaled="0"/>
                          </a:gradFill>
                        </a:rPr>
                        <a:t>SIParator</a:t>
                      </a:r>
                      <a:r>
                        <a:rPr lang="en-US" sz="2000" dirty="0" smtClean="0">
                          <a:gradFill>
                            <a:gsLst>
                              <a:gs pos="0">
                                <a:schemeClr val="bg1"/>
                              </a:gs>
                              <a:gs pos="100000">
                                <a:schemeClr val="bg1"/>
                              </a:gs>
                            </a:gsLst>
                            <a:lin ang="5400000" scaled="0"/>
                          </a:gradFill>
                        </a:rPr>
                        <a:t> 19 v4.8.4 </a:t>
                      </a:r>
                      <a:r>
                        <a:rPr lang="en-US" sz="1800" dirty="0" smtClean="0">
                          <a:gradFill>
                            <a:gsLst>
                              <a:gs pos="0">
                                <a:schemeClr val="bg1"/>
                              </a:gs>
                              <a:gs pos="100000">
                                <a:schemeClr val="bg1"/>
                              </a:gs>
                            </a:gsLst>
                            <a:lin ang="5400000" scaled="0"/>
                          </a:gradFill>
                        </a:rPr>
                        <a:t>(+patches)</a:t>
                      </a:r>
                      <a:endParaRPr lang="en-US" sz="2000" dirty="0">
                        <a:gradFill>
                          <a:gsLst>
                            <a:gs pos="0">
                              <a:schemeClr val="bg1"/>
                            </a:gs>
                            <a:gs pos="100000">
                              <a:schemeClr val="bg1"/>
                            </a:gs>
                          </a:gsLst>
                          <a:lin ang="5400000" scaled="0"/>
                        </a:gradFill>
                      </a:endParaRPr>
                    </a:p>
                  </a:txBody>
                  <a:tcPr anchor="ctr"/>
                </a:tc>
                <a:tc>
                  <a:txBody>
                    <a:bodyPr/>
                    <a:lstStyle/>
                    <a:p>
                      <a:r>
                        <a:rPr lang="en-US" sz="2000" dirty="0" smtClean="0">
                          <a:gradFill>
                            <a:gsLst>
                              <a:gs pos="0">
                                <a:schemeClr val="bg1"/>
                              </a:gs>
                              <a:gs pos="100000">
                                <a:schemeClr val="bg1"/>
                              </a:gs>
                            </a:gsLst>
                            <a:lin ang="5400000" scaled="0"/>
                          </a:gradFill>
                        </a:rPr>
                        <a:t>SBC</a:t>
                      </a:r>
                      <a:endParaRPr lang="en-US" sz="2000" dirty="0">
                        <a:gradFill>
                          <a:gsLst>
                            <a:gs pos="0">
                              <a:schemeClr val="bg1"/>
                            </a:gs>
                            <a:gs pos="100000">
                              <a:schemeClr val="bg1"/>
                            </a:gs>
                          </a:gsLst>
                          <a:lin ang="5400000" scaled="0"/>
                        </a:gradFill>
                      </a:endParaRPr>
                    </a:p>
                  </a:txBody>
                  <a:tcPr anchor="ctr"/>
                </a:tc>
                <a:tc>
                  <a:txBody>
                    <a:bodyPr/>
                    <a:lstStyle/>
                    <a:p>
                      <a:r>
                        <a:rPr lang="en-US" sz="1200" dirty="0" smtClean="0">
                          <a:gradFill>
                            <a:gsLst>
                              <a:gs pos="0">
                                <a:schemeClr val="bg1"/>
                              </a:gs>
                              <a:gs pos="100000">
                                <a:schemeClr val="bg1"/>
                              </a:gs>
                            </a:gsLst>
                            <a:lin ang="5400000" scaled="0"/>
                          </a:gradFill>
                        </a:rPr>
                        <a:t>5, 10, 15, 20, 25</a:t>
                      </a:r>
                      <a:endParaRPr lang="en-US" sz="1600" dirty="0">
                        <a:gradFill>
                          <a:gsLst>
                            <a:gs pos="0">
                              <a:schemeClr val="bg1"/>
                            </a:gs>
                            <a:gs pos="100000">
                              <a:schemeClr val="bg1"/>
                            </a:gs>
                          </a:gsLst>
                          <a:lin ang="5400000" scaled="0"/>
                        </a:gradFill>
                      </a:endParaRPr>
                    </a:p>
                  </a:txBody>
                  <a:tcPr anchor="ctr"/>
                </a:tc>
              </a:tr>
              <a:tr h="488085">
                <a:tc>
                  <a:txBody>
                    <a:bodyPr/>
                    <a:lstStyle/>
                    <a:p>
                      <a:r>
                        <a:rPr lang="en-US" sz="2000" b="1" dirty="0" smtClean="0">
                          <a:gradFill>
                            <a:gsLst>
                              <a:gs pos="0">
                                <a:schemeClr val="bg1"/>
                              </a:gs>
                              <a:gs pos="100000">
                                <a:schemeClr val="bg1"/>
                              </a:gs>
                            </a:gsLst>
                            <a:lin ang="5400000" scaled="0"/>
                          </a:gradFill>
                        </a:rPr>
                        <a:t>NET</a:t>
                      </a:r>
                      <a:endParaRPr lang="en-US" sz="2000" b="1" dirty="0">
                        <a:gradFill>
                          <a:gsLst>
                            <a:gs pos="0">
                              <a:schemeClr val="bg1"/>
                            </a:gs>
                            <a:gs pos="100000">
                              <a:schemeClr val="bg1"/>
                            </a:gs>
                          </a:gsLst>
                          <a:lin ang="5400000" scaled="0"/>
                        </a:gradFill>
                      </a:endParaRPr>
                    </a:p>
                  </a:txBody>
                  <a:tcPr anchor="ctr"/>
                </a:tc>
                <a:tc>
                  <a:txBody>
                    <a:bodyPr/>
                    <a:lstStyle/>
                    <a:p>
                      <a:r>
                        <a:rPr lang="en-US" sz="2000" dirty="0" smtClean="0">
                          <a:gradFill>
                            <a:gsLst>
                              <a:gs pos="0">
                                <a:schemeClr val="bg1"/>
                              </a:gs>
                              <a:gs pos="100000">
                                <a:schemeClr val="bg1"/>
                              </a:gs>
                            </a:gsLst>
                            <a:lin ang="5400000" scaled="0"/>
                          </a:gradFill>
                        </a:rPr>
                        <a:t>VX1200 4.7.2v47</a:t>
                      </a:r>
                      <a:endParaRPr lang="en-US" sz="2000" dirty="0">
                        <a:gradFill>
                          <a:gsLst>
                            <a:gs pos="0">
                              <a:schemeClr val="bg1"/>
                            </a:gs>
                            <a:gs pos="100000">
                              <a:schemeClr val="bg1"/>
                            </a:gs>
                          </a:gsLst>
                          <a:lin ang="5400000" scaled="0"/>
                        </a:gradFill>
                      </a:endParaRPr>
                    </a:p>
                  </a:txBody>
                  <a:tcPr anchor="ctr"/>
                </a:tc>
                <a:tc>
                  <a:txBody>
                    <a:bodyPr/>
                    <a:lstStyle/>
                    <a:p>
                      <a:r>
                        <a:rPr lang="en-US" sz="2000" dirty="0" smtClean="0">
                          <a:gradFill>
                            <a:gsLst>
                              <a:gs pos="0">
                                <a:schemeClr val="bg1"/>
                              </a:gs>
                              <a:gs pos="100000">
                                <a:schemeClr val="bg1"/>
                              </a:gs>
                            </a:gsLst>
                            <a:lin ang="5400000" scaled="0"/>
                          </a:gradFill>
                        </a:rPr>
                        <a:t>SBC/VoIP</a:t>
                      </a:r>
                      <a:r>
                        <a:rPr lang="en-US" sz="2000" baseline="0" dirty="0" smtClean="0">
                          <a:gradFill>
                            <a:gsLst>
                              <a:gs pos="0">
                                <a:schemeClr val="bg1"/>
                              </a:gs>
                              <a:gs pos="100000">
                                <a:schemeClr val="bg1"/>
                              </a:gs>
                            </a:gsLst>
                            <a:lin ang="5400000" scaled="0"/>
                          </a:gradFill>
                        </a:rPr>
                        <a:t> Gateway</a:t>
                      </a:r>
                      <a:endParaRPr lang="en-US" sz="2000" dirty="0">
                        <a:gradFill>
                          <a:gsLst>
                            <a:gs pos="0">
                              <a:schemeClr val="bg1"/>
                            </a:gs>
                            <a:gs pos="100000">
                              <a:schemeClr val="bg1"/>
                            </a:gs>
                          </a:gsLst>
                          <a:lin ang="5400000" scaled="0"/>
                        </a:gradFill>
                      </a:endParaRPr>
                    </a:p>
                  </a:txBody>
                  <a:tcPr anchor="ctr"/>
                </a:tc>
                <a:tc>
                  <a:txBody>
                    <a:bodyPr/>
                    <a:lstStyle/>
                    <a:p>
                      <a:r>
                        <a:rPr lang="en-US" sz="1200" dirty="0" smtClean="0">
                          <a:gradFill>
                            <a:gsLst>
                              <a:gs pos="0">
                                <a:schemeClr val="bg1"/>
                              </a:gs>
                              <a:gs pos="100000">
                                <a:schemeClr val="bg1"/>
                              </a:gs>
                            </a:gsLst>
                            <a:lin ang="5400000" scaled="0"/>
                          </a:gradFill>
                        </a:rPr>
                        <a:t>30,</a:t>
                      </a:r>
                      <a:r>
                        <a:rPr lang="en-US" sz="1200" baseline="0" dirty="0" smtClean="0">
                          <a:gradFill>
                            <a:gsLst>
                              <a:gs pos="0">
                                <a:schemeClr val="bg1"/>
                              </a:gs>
                              <a:gs pos="100000">
                                <a:schemeClr val="bg1"/>
                              </a:gs>
                            </a:gsLst>
                            <a:lin ang="5400000" scaled="0"/>
                          </a:gradFill>
                        </a:rPr>
                        <a:t> 60</a:t>
                      </a:r>
                      <a:r>
                        <a:rPr lang="en-US" sz="1200" dirty="0" smtClean="0">
                          <a:gradFill>
                            <a:gsLst>
                              <a:gs pos="0">
                                <a:schemeClr val="bg1"/>
                              </a:gs>
                              <a:gs pos="100000">
                                <a:schemeClr val="bg1"/>
                              </a:gs>
                            </a:gsLst>
                            <a:lin ang="5400000" scaled="0"/>
                          </a:gradFill>
                        </a:rPr>
                        <a:t>, 90, 120, 150, 270, 390</a:t>
                      </a:r>
                      <a:endParaRPr lang="en-US" sz="1200" dirty="0">
                        <a:gradFill>
                          <a:gsLst>
                            <a:gs pos="0">
                              <a:schemeClr val="bg1"/>
                            </a:gs>
                            <a:gs pos="100000">
                              <a:schemeClr val="bg1"/>
                            </a:gs>
                          </a:gsLst>
                          <a:lin ang="5400000" scaled="0"/>
                        </a:gradFill>
                      </a:endParaRPr>
                    </a:p>
                  </a:txBody>
                  <a:tcPr anchor="ctr"/>
                </a:tc>
              </a:tr>
            </a:tbl>
          </a:graphicData>
        </a:graphic>
      </p:graphicFrame>
      <p:sp>
        <p:nvSpPr>
          <p:cNvPr id="5" name="TextBox 4"/>
          <p:cNvSpPr txBox="1"/>
          <p:nvPr/>
        </p:nvSpPr>
        <p:spPr>
          <a:xfrm>
            <a:off x="559220" y="3951877"/>
            <a:ext cx="10617620" cy="276999"/>
          </a:xfrm>
          <a:prstGeom prst="rect">
            <a:avLst/>
          </a:prstGeom>
          <a:noFill/>
        </p:spPr>
        <p:txBody>
          <a:bodyPr wrap="square" lIns="0" tIns="0" rIns="0" bIns="0" rtlCol="0">
            <a:spAutoFit/>
          </a:bodyPr>
          <a:lstStyle/>
          <a:p>
            <a:r>
              <a:rPr lang="en-US" baseline="30000" dirty="0" smtClean="0">
                <a:solidFill>
                  <a:srgbClr val="FFFF00"/>
                </a:solidFill>
              </a:rPr>
              <a:t>*</a:t>
            </a:r>
            <a:r>
              <a:rPr lang="en-US" dirty="0" smtClean="0">
                <a:solidFill>
                  <a:srgbClr val="FFFF00"/>
                </a:solidFill>
              </a:rPr>
              <a:t> Capacity = maximum # concurrent calls.  </a:t>
            </a:r>
            <a:r>
              <a:rPr lang="en-US" dirty="0" smtClean="0">
                <a:solidFill>
                  <a:schemeClr val="tx2">
                    <a:lumMod val="20000"/>
                    <a:lumOff val="80000"/>
                  </a:schemeClr>
                </a:solidFill>
              </a:rPr>
              <a:t>Number of UM-enabled users supported per call: </a:t>
            </a:r>
            <a:r>
              <a:rPr lang="en-US" b="1" dirty="0" smtClean="0">
                <a:solidFill>
                  <a:schemeClr val="tx2">
                    <a:lumMod val="20000"/>
                    <a:lumOff val="80000"/>
                  </a:schemeClr>
                </a:solidFill>
              </a:rPr>
              <a:t>30 – 100</a:t>
            </a:r>
            <a:r>
              <a:rPr lang="en-US" dirty="0" smtClean="0">
                <a:solidFill>
                  <a:schemeClr val="tx2">
                    <a:lumMod val="20000"/>
                    <a:lumOff val="80000"/>
                  </a:schemeClr>
                </a:solidFill>
              </a:rPr>
              <a:t>.</a:t>
            </a:r>
          </a:p>
        </p:txBody>
      </p:sp>
    </p:spTree>
    <p:extLst>
      <p:ext uri="{BB962C8B-B14F-4D97-AF65-F5344CB8AC3E}">
        <p14:creationId xmlns:p14="http://schemas.microsoft.com/office/powerpoint/2010/main" val="248949562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bwMode="auto">
          <a:xfrm>
            <a:off x="898599" y="1326812"/>
            <a:ext cx="4943359" cy="2726714"/>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Connecting a PBX to Exchange Online UM: 1</a:t>
            </a:r>
            <a:endParaRPr lang="en-US" dirty="0"/>
          </a:p>
        </p:txBody>
      </p:sp>
      <p:sp>
        <p:nvSpPr>
          <p:cNvPr id="31" name="TextBox 30"/>
          <p:cNvSpPr txBox="1"/>
          <p:nvPr/>
        </p:nvSpPr>
        <p:spPr>
          <a:xfrm>
            <a:off x="3458693" y="1352065"/>
            <a:ext cx="3138790" cy="276999"/>
          </a:xfrm>
          <a:prstGeom prst="rect">
            <a:avLst/>
          </a:prstGeom>
          <a:noFill/>
        </p:spPr>
        <p:txBody>
          <a:bodyPr wrap="square" lIns="0" tIns="0" rIns="0" bIns="0" rtlCol="0">
            <a:spAutoFit/>
          </a:bodyPr>
          <a:lstStyle/>
          <a:p>
            <a:r>
              <a:rPr lang="en-US" dirty="0" smtClean="0">
                <a:solidFill>
                  <a:srgbClr val="F8F57B"/>
                </a:solidFill>
              </a:rPr>
              <a:t>Contoso Corporation</a:t>
            </a:r>
          </a:p>
        </p:txBody>
      </p:sp>
      <p:pic>
        <p:nvPicPr>
          <p:cNvPr id="35" name="Picture 6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641" y="2285736"/>
            <a:ext cx="1209546" cy="67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a:stCxn id="98" idx="2"/>
          </p:cNvCxnSpPr>
          <p:nvPr/>
        </p:nvCxnSpPr>
        <p:spPr>
          <a:xfrm>
            <a:off x="791852" y="1443505"/>
            <a:ext cx="682618" cy="85684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8" name="Picture 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39" y="839504"/>
            <a:ext cx="1143226" cy="60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6076491" y="2671826"/>
            <a:ext cx="59854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90226" y="1949990"/>
            <a:ext cx="1288714" cy="1376826"/>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4140" y="3817544"/>
            <a:ext cx="495171"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33881" y="1854849"/>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622914" y="3782800"/>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65167" y="1384682"/>
            <a:ext cx="2933116" cy="295995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62165" y="1384681"/>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cxnSp>
        <p:nvCxnSpPr>
          <p:cNvPr id="53" name="Straight Arrow Connector 52"/>
          <p:cNvCxnSpPr/>
          <p:nvPr/>
        </p:nvCxnSpPr>
        <p:spPr>
          <a:xfrm flipH="1" flipV="1">
            <a:off x="7935187" y="2671826"/>
            <a:ext cx="832128" cy="1834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168183" y="2667188"/>
            <a:ext cx="117660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942525" y="297404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5" name="Straight Arrow Connector 74"/>
          <p:cNvCxnSpPr/>
          <p:nvPr/>
        </p:nvCxnSpPr>
        <p:spPr>
          <a:xfrm>
            <a:off x="10396520" y="2963110"/>
            <a:ext cx="0" cy="77920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11177" y="2465508"/>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pic>
        <p:nvPicPr>
          <p:cNvPr id="77" name="Picture 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1264" y="2300349"/>
            <a:ext cx="1017467" cy="102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3970" y="3577234"/>
            <a:ext cx="791427"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9" name="Straight Arrow Connector 88"/>
          <p:cNvCxnSpPr/>
          <p:nvPr/>
        </p:nvCxnSpPr>
        <p:spPr>
          <a:xfrm>
            <a:off x="1579684" y="3326816"/>
            <a:ext cx="0" cy="30486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636957" y="2146114"/>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104" name="TextBox 103"/>
          <p:cNvSpPr txBox="1"/>
          <p:nvPr/>
        </p:nvSpPr>
        <p:spPr>
          <a:xfrm>
            <a:off x="8767312" y="2196792"/>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23" name="TextBox 22"/>
          <p:cNvSpPr txBox="1"/>
          <p:nvPr/>
        </p:nvSpPr>
        <p:spPr>
          <a:xfrm>
            <a:off x="6332833" y="4656841"/>
            <a:ext cx="5565450" cy="615553"/>
          </a:xfrm>
          <a:prstGeom prst="rect">
            <a:avLst/>
          </a:prstGeom>
          <a:noFill/>
        </p:spPr>
        <p:txBody>
          <a:bodyPr wrap="square" lIns="0" tIns="0" rIns="0" bIns="0" rtlCol="0">
            <a:spAutoFit/>
          </a:bodyPr>
          <a:lstStyle/>
          <a:p>
            <a:pPr marL="457200" indent="-457200">
              <a:buFont typeface="+mj-lt"/>
              <a:buAutoNum type="arabicPeriod"/>
            </a:pPr>
            <a:r>
              <a:rPr lang="en-US" sz="2000" dirty="0" smtClean="0">
                <a:gradFill>
                  <a:gsLst>
                    <a:gs pos="0">
                      <a:schemeClr val="tx1"/>
                    </a:gs>
                    <a:gs pos="86000">
                      <a:schemeClr val="tx1"/>
                    </a:gs>
                  </a:gsLst>
                  <a:lin ang="5400000" scaled="0"/>
                </a:gradFill>
                <a:latin typeface="Arial" pitchFamily="34" charset="0"/>
                <a:cs typeface="Arial" pitchFamily="34" charset="0"/>
              </a:rPr>
              <a:t>(Office 365 SBCs are pre-configured by Microsoft to send calls to UM servers)</a:t>
            </a:r>
          </a:p>
        </p:txBody>
      </p:sp>
      <p:sp>
        <p:nvSpPr>
          <p:cNvPr id="72" name="TextBox 71"/>
          <p:cNvSpPr txBox="1"/>
          <p:nvPr/>
        </p:nvSpPr>
        <p:spPr>
          <a:xfrm>
            <a:off x="6332833" y="5409478"/>
            <a:ext cx="5713065" cy="615553"/>
          </a:xfrm>
          <a:prstGeom prst="rect">
            <a:avLst/>
          </a:prstGeom>
          <a:noFill/>
        </p:spPr>
        <p:txBody>
          <a:bodyPr wrap="square" lIns="0" tIns="0" rIns="0" bIns="0" rtlCol="0">
            <a:spAutoFit/>
          </a:bodyPr>
          <a:lstStyle/>
          <a:p>
            <a:pPr marL="457200" indent="-457200">
              <a:buFont typeface="+mj-lt"/>
              <a:buAutoNum type="arabicPeriod" startAt="2"/>
            </a:pPr>
            <a:r>
              <a:rPr lang="en-US" sz="2000" dirty="0" smtClean="0">
                <a:gradFill>
                  <a:gsLst>
                    <a:gs pos="0">
                      <a:schemeClr val="tx1"/>
                    </a:gs>
                    <a:gs pos="86000">
                      <a:schemeClr val="tx1"/>
                    </a:gs>
                  </a:gsLst>
                  <a:lin ang="5400000" scaled="0"/>
                </a:gradFill>
                <a:latin typeface="Arial" pitchFamily="34" charset="0"/>
                <a:cs typeface="Arial" pitchFamily="34" charset="0"/>
              </a:rPr>
              <a:t>(UM servers in Office 365 are pre-configured by Microsoft to send calls via SBCs)</a:t>
            </a:r>
          </a:p>
        </p:txBody>
      </p:sp>
      <p:sp>
        <p:nvSpPr>
          <p:cNvPr id="24" name="TextBox 23"/>
          <p:cNvSpPr txBox="1"/>
          <p:nvPr/>
        </p:nvSpPr>
        <p:spPr>
          <a:xfrm>
            <a:off x="9107774" y="1949990"/>
            <a:ext cx="588301"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74" name="TextBox 73"/>
          <p:cNvSpPr txBox="1"/>
          <p:nvPr/>
        </p:nvSpPr>
        <p:spPr>
          <a:xfrm>
            <a:off x="9696075" y="1949990"/>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47" name="TextBox 46"/>
          <p:cNvSpPr txBox="1"/>
          <p:nvPr/>
        </p:nvSpPr>
        <p:spPr>
          <a:xfrm>
            <a:off x="1686962" y="2119267"/>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PBX</a:t>
            </a: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8712" y="2465508"/>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4736" y="2465508"/>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Line Callout 1 44"/>
          <p:cNvSpPr/>
          <p:nvPr/>
        </p:nvSpPr>
        <p:spPr bwMode="auto">
          <a:xfrm>
            <a:off x="975358" y="4574426"/>
            <a:ext cx="3446587" cy="1670103"/>
          </a:xfrm>
          <a:prstGeom prst="borderCallout1">
            <a:avLst>
              <a:gd name="adj1" fmla="val 403"/>
              <a:gd name="adj2" fmla="val 47270"/>
              <a:gd name="adj3" fmla="val -105991"/>
              <a:gd name="adj4" fmla="val 47115"/>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latin typeface="Arial" pitchFamily="34" charset="0"/>
                <a:cs typeface="Arial" pitchFamily="34" charset="0"/>
              </a:rPr>
              <a:t>The steps are essentially the same for an IP PBX, but no separate gateway is needed.</a:t>
            </a:r>
          </a:p>
        </p:txBody>
      </p:sp>
      <p:cxnSp>
        <p:nvCxnSpPr>
          <p:cNvPr id="46" name="Straight Arrow Connector 45"/>
          <p:cNvCxnSpPr/>
          <p:nvPr/>
        </p:nvCxnSpPr>
        <p:spPr>
          <a:xfrm flipH="1" flipV="1">
            <a:off x="3887305" y="2690169"/>
            <a:ext cx="1734578" cy="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2171700" y="2671826"/>
            <a:ext cx="924294"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52824" y="2192627"/>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VoIP Gateway</a:t>
            </a:r>
          </a:p>
        </p:txBody>
      </p:sp>
      <p:sp>
        <p:nvSpPr>
          <p:cNvPr id="51" name="TextBox 50"/>
          <p:cNvSpPr txBox="1"/>
          <p:nvPr/>
        </p:nvSpPr>
        <p:spPr>
          <a:xfrm>
            <a:off x="3138514" y="2958340"/>
            <a:ext cx="791312" cy="153888"/>
          </a:xfrm>
          <a:prstGeom prst="rect">
            <a:avLst/>
          </a:prstGeom>
          <a:noFill/>
        </p:spPr>
        <p:txBody>
          <a:bodyPr wrap="square" lIns="0" tIns="0" rIns="0" bIns="0" rtlCol="0">
            <a:spAutoFit/>
          </a:bodyPr>
          <a:lstStyle/>
          <a:p>
            <a:r>
              <a:rPr lang="en-US" sz="1000" dirty="0" smtClean="0">
                <a:gradFill>
                  <a:gsLst>
                    <a:gs pos="0">
                      <a:schemeClr val="tx1"/>
                    </a:gs>
                    <a:gs pos="86000">
                      <a:schemeClr val="tx1"/>
                    </a:gs>
                  </a:gsLst>
                  <a:lin ang="5400000" scaled="0"/>
                </a:gradFill>
              </a:rPr>
              <a:t>172.42.23.12</a:t>
            </a:r>
          </a:p>
        </p:txBody>
      </p:sp>
      <p:pic>
        <p:nvPicPr>
          <p:cNvPr id="5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2227" y="2424707"/>
            <a:ext cx="755948"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0879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2" grpId="0"/>
      <p:bldP spid="24"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bwMode="auto">
          <a:xfrm>
            <a:off x="898599" y="1326812"/>
            <a:ext cx="4943359" cy="2726714"/>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31" name="TextBox 30"/>
          <p:cNvSpPr txBox="1"/>
          <p:nvPr/>
        </p:nvSpPr>
        <p:spPr>
          <a:xfrm>
            <a:off x="3458693" y="1352065"/>
            <a:ext cx="3138790" cy="276999"/>
          </a:xfrm>
          <a:prstGeom prst="rect">
            <a:avLst/>
          </a:prstGeom>
          <a:noFill/>
        </p:spPr>
        <p:txBody>
          <a:bodyPr wrap="square" lIns="0" tIns="0" rIns="0" bIns="0" rtlCol="0">
            <a:spAutoFit/>
          </a:bodyPr>
          <a:lstStyle/>
          <a:p>
            <a:r>
              <a:rPr lang="en-US" dirty="0" smtClean="0">
                <a:solidFill>
                  <a:srgbClr val="F8F57B"/>
                </a:solidFill>
              </a:rPr>
              <a:t>Contoso Corporation</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641" y="2285736"/>
            <a:ext cx="1209546" cy="67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6004214" y="2627090"/>
            <a:ext cx="71382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90226" y="1949990"/>
            <a:ext cx="1288714" cy="1376826"/>
            <a:chOff x="6019800" y="3256724"/>
            <a:chExt cx="966787" cy="981901"/>
          </a:xfrm>
        </p:grpSpPr>
        <p:pic>
          <p:nvPicPr>
            <p:cNvPr id="37"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40" y="3817544"/>
            <a:ext cx="495171"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33881" y="1854849"/>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622914" y="3782800"/>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65167" y="1384682"/>
            <a:ext cx="2933116" cy="295995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62165" y="1384681"/>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cxnSp>
        <p:nvCxnSpPr>
          <p:cNvPr id="53" name="Straight Arrow Connector 52"/>
          <p:cNvCxnSpPr/>
          <p:nvPr/>
        </p:nvCxnSpPr>
        <p:spPr>
          <a:xfrm flipH="1" flipV="1">
            <a:off x="7935187" y="2671826"/>
            <a:ext cx="832128" cy="1834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168183" y="2667188"/>
            <a:ext cx="117660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942525" y="297404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5" name="Straight Arrow Connector 74"/>
          <p:cNvCxnSpPr/>
          <p:nvPr/>
        </p:nvCxnSpPr>
        <p:spPr>
          <a:xfrm>
            <a:off x="10396520" y="2963110"/>
            <a:ext cx="0" cy="77920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11177" y="2465508"/>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pic>
        <p:nvPicPr>
          <p:cNvPr id="88" name="Picture 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970" y="3577234"/>
            <a:ext cx="791427"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9" name="Straight Arrow Connector 88"/>
          <p:cNvCxnSpPr/>
          <p:nvPr/>
        </p:nvCxnSpPr>
        <p:spPr>
          <a:xfrm>
            <a:off x="1579684" y="3238500"/>
            <a:ext cx="0" cy="39318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636957" y="2146114"/>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104" name="TextBox 103"/>
          <p:cNvSpPr txBox="1"/>
          <p:nvPr/>
        </p:nvSpPr>
        <p:spPr>
          <a:xfrm>
            <a:off x="8767312" y="2196792"/>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23" name="TextBox 22"/>
          <p:cNvSpPr txBox="1"/>
          <p:nvPr/>
        </p:nvSpPr>
        <p:spPr>
          <a:xfrm>
            <a:off x="791851" y="4152132"/>
            <a:ext cx="6827933" cy="615553"/>
          </a:xfrm>
          <a:prstGeom prst="rect">
            <a:avLst/>
          </a:prstGeom>
          <a:noFill/>
        </p:spPr>
        <p:txBody>
          <a:bodyPr wrap="square" lIns="0" tIns="0" rIns="0" bIns="0" rtlCol="0">
            <a:spAutoFit/>
          </a:bodyPr>
          <a:lstStyle/>
          <a:p>
            <a:pPr marL="457200" indent="-457200">
              <a:buFont typeface="+mj-lt"/>
              <a:buAutoNum type="arabicPeriod" startAt="3"/>
            </a:pPr>
            <a:r>
              <a:rPr lang="en-US" sz="2000" dirty="0" smtClean="0">
                <a:gradFill>
                  <a:gsLst>
                    <a:gs pos="0">
                      <a:schemeClr val="tx1"/>
                    </a:gs>
                    <a:gs pos="86000">
                      <a:schemeClr val="tx1"/>
                    </a:gs>
                  </a:gsLst>
                  <a:lin ang="5400000" scaled="0"/>
                </a:gradFill>
              </a:rPr>
              <a:t>Connect/configure VoIP gateway communication with PBX  (details at </a:t>
            </a:r>
            <a:r>
              <a:rPr lang="en-US" sz="2000" dirty="0">
                <a:hlinkClick r:id="rId6"/>
              </a:rPr>
              <a:t>UM Telephony Advisor</a:t>
            </a:r>
            <a:r>
              <a:rPr lang="en-US" sz="2000" dirty="0" smtClean="0">
                <a:gradFill>
                  <a:gsLst>
                    <a:gs pos="0">
                      <a:schemeClr val="tx1"/>
                    </a:gs>
                    <a:gs pos="86000">
                      <a:schemeClr val="tx1"/>
                    </a:gs>
                  </a:gsLst>
                  <a:lin ang="5400000" scaled="0"/>
                </a:gradFill>
              </a:rPr>
              <a:t>)</a:t>
            </a:r>
          </a:p>
        </p:txBody>
      </p:sp>
      <p:sp>
        <p:nvSpPr>
          <p:cNvPr id="72" name="TextBox 71"/>
          <p:cNvSpPr txBox="1"/>
          <p:nvPr/>
        </p:nvSpPr>
        <p:spPr>
          <a:xfrm>
            <a:off x="791852" y="4908107"/>
            <a:ext cx="6827932" cy="615553"/>
          </a:xfrm>
          <a:prstGeom prst="rect">
            <a:avLst/>
          </a:prstGeom>
          <a:noFill/>
        </p:spPr>
        <p:txBody>
          <a:bodyPr wrap="square" lIns="0" tIns="0" rIns="0" bIns="0" rtlCol="0">
            <a:spAutoFit/>
          </a:bodyPr>
          <a:lstStyle/>
          <a:p>
            <a:pPr marL="457200" indent="-457200">
              <a:buFont typeface="+mj-lt"/>
              <a:buAutoNum type="arabicPeriod" startAt="4"/>
            </a:pPr>
            <a:r>
              <a:rPr lang="en-US" sz="2000" dirty="0" smtClean="0">
                <a:gradFill>
                  <a:gsLst>
                    <a:gs pos="0">
                      <a:schemeClr val="tx1"/>
                    </a:gs>
                    <a:gs pos="86000">
                      <a:schemeClr val="tx1"/>
                    </a:gs>
                  </a:gsLst>
                  <a:lin ang="5400000" scaled="0"/>
                </a:gradFill>
              </a:rPr>
              <a:t>Connect SBC, configure gateway to communicate with SBC’s internal interface, and </a:t>
            </a:r>
            <a:r>
              <a:rPr lang="en-US" sz="2000" i="1" dirty="0" smtClean="0">
                <a:gradFill>
                  <a:gsLst>
                    <a:gs pos="0">
                      <a:schemeClr val="tx1"/>
                    </a:gs>
                    <a:gs pos="86000">
                      <a:schemeClr val="tx1"/>
                    </a:gs>
                  </a:gsLst>
                  <a:lin ang="5400000" scaled="0"/>
                </a:gradFill>
              </a:rPr>
              <a:t>vice versa</a:t>
            </a:r>
            <a:r>
              <a:rPr lang="en-US" sz="2000" dirty="0" smtClean="0">
                <a:gradFill>
                  <a:gsLst>
                    <a:gs pos="0">
                      <a:schemeClr val="tx1"/>
                    </a:gs>
                    <a:gs pos="86000">
                      <a:schemeClr val="tx1"/>
                    </a:gs>
                  </a:gsLst>
                  <a:lin ang="5400000" scaled="0"/>
                </a:gradFill>
              </a:rPr>
              <a:t>.</a:t>
            </a:r>
          </a:p>
        </p:txBody>
      </p:sp>
      <p:sp>
        <p:nvSpPr>
          <p:cNvPr id="45" name="TextBox 44"/>
          <p:cNvSpPr txBox="1"/>
          <p:nvPr/>
        </p:nvSpPr>
        <p:spPr>
          <a:xfrm>
            <a:off x="791851" y="5664082"/>
            <a:ext cx="6827932" cy="923330"/>
          </a:xfrm>
          <a:prstGeom prst="rect">
            <a:avLst/>
          </a:prstGeom>
          <a:noFill/>
        </p:spPr>
        <p:txBody>
          <a:bodyPr wrap="square" lIns="0" tIns="0" rIns="0" bIns="0" rtlCol="0">
            <a:spAutoFit/>
          </a:bodyPr>
          <a:lstStyle/>
          <a:p>
            <a:pPr marL="457200" indent="-457200">
              <a:buFont typeface="+mj-lt"/>
              <a:buAutoNum type="arabicPeriod" startAt="5"/>
            </a:pPr>
            <a:r>
              <a:rPr lang="en-US" sz="2000" dirty="0" smtClean="0">
                <a:gradFill>
                  <a:gsLst>
                    <a:gs pos="0">
                      <a:schemeClr val="tx1"/>
                    </a:gs>
                    <a:gs pos="86000">
                      <a:schemeClr val="tx1"/>
                    </a:gs>
                  </a:gsLst>
                  <a:lin ang="5400000" scaled="0"/>
                </a:gradFill>
              </a:rPr>
              <a:t>Obtain CA-signed cert containing SBC’s external name in CN, and load into SBC.  Add  public DNS entry for SBC (e.g. </a:t>
            </a:r>
            <a:r>
              <a:rPr lang="en-US" sz="2000" dirty="0" smtClean="0">
                <a:gradFill>
                  <a:gsLst>
                    <a:gs pos="0">
                      <a:schemeClr val="tx1"/>
                    </a:gs>
                    <a:gs pos="86000">
                      <a:schemeClr val="tx1"/>
                    </a:gs>
                  </a:gsLst>
                  <a:lin ang="5400000" scaled="0"/>
                </a:gradFill>
                <a:cs typeface="Consolas" pitchFamily="49" charset="0"/>
              </a:rPr>
              <a:t>umsbc.contoso.com</a:t>
            </a:r>
            <a:r>
              <a:rPr lang="en-US" sz="2000" dirty="0" smtClean="0">
                <a:gradFill>
                  <a:gsLst>
                    <a:gs pos="0">
                      <a:schemeClr val="tx1"/>
                    </a:gs>
                    <a:gs pos="86000">
                      <a:schemeClr val="tx1"/>
                    </a:gs>
                  </a:gsLst>
                  <a:lin ang="5400000" scaled="0"/>
                </a:gradFill>
              </a:rPr>
              <a:t>).</a:t>
            </a:r>
          </a:p>
        </p:txBody>
      </p:sp>
      <p:sp>
        <p:nvSpPr>
          <p:cNvPr id="46" name="TextBox 45"/>
          <p:cNvSpPr txBox="1"/>
          <p:nvPr/>
        </p:nvSpPr>
        <p:spPr>
          <a:xfrm>
            <a:off x="4500187" y="2176972"/>
            <a:ext cx="527901" cy="553998"/>
          </a:xfrm>
          <a:prstGeom prst="rect">
            <a:avLst/>
          </a:prstGeom>
          <a:noFill/>
        </p:spPr>
        <p:txBody>
          <a:bodyPr wrap="square" lIns="0" tIns="0" rIns="0" bIns="0" rtlCol="0">
            <a:spAutoFit/>
          </a:bodyPr>
          <a:lstStyle/>
          <a:p>
            <a:r>
              <a:rPr lang="en-US" sz="3600" b="1" dirty="0">
                <a:gradFill>
                  <a:gsLst>
                    <a:gs pos="0">
                      <a:schemeClr val="tx1"/>
                    </a:gs>
                    <a:gs pos="86000">
                      <a:schemeClr val="tx1"/>
                    </a:gs>
                  </a:gsLst>
                  <a:lin ang="5400000" scaled="0"/>
                </a:gradFill>
                <a:latin typeface="Segoe Light" pitchFamily="34" charset="0"/>
                <a:sym typeface="Wingdings"/>
              </a:rPr>
              <a:t></a:t>
            </a:r>
            <a:endParaRPr lang="en-US" sz="3200" b="1" dirty="0" smtClean="0">
              <a:gradFill>
                <a:gsLst>
                  <a:gs pos="0">
                    <a:schemeClr val="tx1"/>
                  </a:gs>
                  <a:gs pos="86000">
                    <a:schemeClr val="tx1"/>
                  </a:gs>
                </a:gsLst>
                <a:lin ang="5400000" scaled="0"/>
              </a:gradFill>
              <a:latin typeface="Segoe Light" pitchFamily="34" charset="0"/>
            </a:endParaRPr>
          </a:p>
        </p:txBody>
      </p:sp>
      <p:sp>
        <p:nvSpPr>
          <p:cNvPr id="47" name="TextBox 46"/>
          <p:cNvSpPr txBox="1"/>
          <p:nvPr/>
        </p:nvSpPr>
        <p:spPr>
          <a:xfrm>
            <a:off x="5649043" y="1661680"/>
            <a:ext cx="527901" cy="553998"/>
          </a:xfrm>
          <a:prstGeom prst="rect">
            <a:avLst/>
          </a:prstGeom>
          <a:noFill/>
        </p:spPr>
        <p:txBody>
          <a:bodyPr wrap="square" lIns="0" tIns="0" rIns="0" bIns="0" rtlCol="0">
            <a:spAutoFit/>
          </a:bodyPr>
          <a:lstStyle/>
          <a:p>
            <a:r>
              <a:rPr lang="en-US" sz="3600" b="1" dirty="0" smtClean="0">
                <a:gradFill>
                  <a:gsLst>
                    <a:gs pos="0">
                      <a:schemeClr val="tx1"/>
                    </a:gs>
                    <a:gs pos="86000">
                      <a:schemeClr val="tx1"/>
                    </a:gs>
                  </a:gsLst>
                  <a:lin ang="5400000" scaled="0"/>
                </a:gradFill>
                <a:latin typeface="Segoe Light" pitchFamily="34" charset="0"/>
                <a:sym typeface="Wingdings"/>
              </a:rPr>
              <a:t></a:t>
            </a:r>
            <a:endParaRPr lang="en-US" sz="3200" b="1" dirty="0" smtClean="0">
              <a:gradFill>
                <a:gsLst>
                  <a:gs pos="0">
                    <a:schemeClr val="tx1"/>
                  </a:gs>
                  <a:gs pos="86000">
                    <a:schemeClr val="tx1"/>
                  </a:gs>
                </a:gsLst>
                <a:lin ang="5400000" scaled="0"/>
              </a:gradFill>
              <a:latin typeface="Segoe Light" pitchFamily="34" charset="0"/>
            </a:endParaRPr>
          </a:p>
        </p:txBody>
      </p:sp>
      <p:sp>
        <p:nvSpPr>
          <p:cNvPr id="4" name="Line Callout 1 3"/>
          <p:cNvSpPr/>
          <p:nvPr/>
        </p:nvSpPr>
        <p:spPr bwMode="auto">
          <a:xfrm>
            <a:off x="8229600" y="4677798"/>
            <a:ext cx="2969911" cy="1670103"/>
          </a:xfrm>
          <a:prstGeom prst="borderCallout1">
            <a:avLst>
              <a:gd name="adj1" fmla="val 30365"/>
              <a:gd name="adj2" fmla="val -447"/>
              <a:gd name="adj3" fmla="val -19012"/>
              <a:gd name="adj4" fmla="val -3136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50" name="Line Callout 1 49"/>
          <p:cNvSpPr/>
          <p:nvPr/>
        </p:nvSpPr>
        <p:spPr bwMode="auto">
          <a:xfrm>
            <a:off x="8229599" y="4666462"/>
            <a:ext cx="2969911" cy="1670103"/>
          </a:xfrm>
          <a:prstGeom prst="borderCallout1">
            <a:avLst>
              <a:gd name="adj1" fmla="val 48615"/>
              <a:gd name="adj2" fmla="val -190"/>
              <a:gd name="adj3" fmla="val 26044"/>
              <a:gd name="adj4" fmla="val -20654"/>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Segoe Light" pitchFamily="34" charset="0"/>
            </a:endParaRPr>
          </a:p>
        </p:txBody>
      </p:sp>
      <p:sp>
        <p:nvSpPr>
          <p:cNvPr id="51" name="Line Callout 1 50"/>
          <p:cNvSpPr/>
          <p:nvPr/>
        </p:nvSpPr>
        <p:spPr bwMode="auto">
          <a:xfrm>
            <a:off x="8229598" y="4677798"/>
            <a:ext cx="3446587" cy="1670103"/>
          </a:xfrm>
          <a:prstGeom prst="borderCallout1">
            <a:avLst>
              <a:gd name="adj1" fmla="val 58196"/>
              <a:gd name="adj2" fmla="val 694"/>
              <a:gd name="adj3" fmla="val 68604"/>
              <a:gd name="adj4" fmla="val -26581"/>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UM Systems Integrator (SI) partners can assist Contoso with these steps, as with </a:t>
            </a:r>
            <a:br>
              <a:rPr lang="en-US" sz="2000" dirty="0" smtClean="0">
                <a:gradFill>
                  <a:gsLst>
                    <a:gs pos="0">
                      <a:srgbClr val="FFFFFF"/>
                    </a:gs>
                    <a:gs pos="100000">
                      <a:srgbClr val="FFFFFF"/>
                    </a:gs>
                  </a:gsLst>
                  <a:lin ang="5400000" scaled="0"/>
                </a:gradFill>
              </a:rPr>
            </a:br>
            <a:r>
              <a:rPr lang="en-US" sz="2000" dirty="0" smtClean="0">
                <a:gradFill>
                  <a:gsLst>
                    <a:gs pos="0">
                      <a:srgbClr val="FFFFFF"/>
                    </a:gs>
                    <a:gs pos="100000">
                      <a:srgbClr val="FFFFFF"/>
                    </a:gs>
                  </a:gsLst>
                  <a:lin ang="5400000" scaled="0"/>
                </a:gradFill>
              </a:rPr>
              <a:t>on-</a:t>
            </a:r>
            <a:r>
              <a:rPr lang="en-US" sz="2000" dirty="0" err="1" smtClean="0">
                <a:gradFill>
                  <a:gsLst>
                    <a:gs pos="0">
                      <a:srgbClr val="FFFFFF"/>
                    </a:gs>
                    <a:gs pos="100000">
                      <a:srgbClr val="FFFFFF"/>
                    </a:gs>
                  </a:gsLst>
                  <a:lin ang="5400000" scaled="0"/>
                </a:gradFill>
              </a:rPr>
              <a:t>prem</a:t>
            </a:r>
            <a:r>
              <a:rPr lang="en-US" sz="2000" dirty="0" smtClean="0">
                <a:gradFill>
                  <a:gsLst>
                    <a:gs pos="0">
                      <a:srgbClr val="FFFFFF"/>
                    </a:gs>
                    <a:gs pos="100000">
                      <a:srgbClr val="FFFFFF"/>
                    </a:gs>
                  </a:gsLst>
                  <a:lin ang="5400000" scaled="0"/>
                </a:gradFill>
              </a:rPr>
              <a:t> UM deployments</a:t>
            </a:r>
          </a:p>
        </p:txBody>
      </p:sp>
      <p:sp>
        <p:nvSpPr>
          <p:cNvPr id="54" name="Title 1"/>
          <p:cNvSpPr>
            <a:spLocks noGrp="1"/>
          </p:cNvSpPr>
          <p:nvPr>
            <p:ph type="title"/>
          </p:nvPr>
        </p:nvSpPr>
        <p:spPr/>
        <p:txBody>
          <a:bodyPr/>
          <a:lstStyle/>
          <a:p>
            <a:r>
              <a:rPr lang="en-US" smtClean="0"/>
              <a:t>Connecting a PBX to Exchange Online UM: 2</a:t>
            </a:r>
            <a:endParaRPr lang="en-US" dirty="0"/>
          </a:p>
        </p:txBody>
      </p:sp>
      <p:sp>
        <p:nvSpPr>
          <p:cNvPr id="56" name="TextBox 55"/>
          <p:cNvSpPr txBox="1"/>
          <p:nvPr/>
        </p:nvSpPr>
        <p:spPr>
          <a:xfrm>
            <a:off x="6062034" y="1708614"/>
            <a:ext cx="2028237" cy="246221"/>
          </a:xfrm>
          <a:prstGeom prst="rect">
            <a:avLst/>
          </a:prstGeom>
          <a:noFill/>
        </p:spPr>
        <p:txBody>
          <a:bodyPr wrap="square" lIns="0" tIns="0" rIns="0" bIns="0" rtlCol="0">
            <a:spAutoFit/>
          </a:bodyPr>
          <a:lstStyle/>
          <a:p>
            <a:r>
              <a:rPr lang="en-US" sz="1600" dirty="0">
                <a:solidFill>
                  <a:srgbClr val="FFFF00"/>
                </a:solidFill>
                <a:latin typeface="Consolas" pitchFamily="49" charset="0"/>
                <a:cs typeface="Consolas" pitchFamily="49" charset="0"/>
              </a:rPr>
              <a:t>u</a:t>
            </a:r>
            <a:r>
              <a:rPr lang="en-US" sz="1600" dirty="0" smtClean="0">
                <a:solidFill>
                  <a:srgbClr val="FFFF00"/>
                </a:solidFill>
                <a:latin typeface="Consolas" pitchFamily="49" charset="0"/>
                <a:cs typeface="Consolas" pitchFamily="49" charset="0"/>
              </a:rPr>
              <a:t>msbc.contoso.com</a:t>
            </a:r>
          </a:p>
        </p:txBody>
      </p:sp>
      <p:pic>
        <p:nvPicPr>
          <p:cNvPr id="4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8712" y="2465508"/>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7433" y="2461504"/>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9" name="Straight Arrow Connector 58"/>
          <p:cNvCxnSpPr/>
          <p:nvPr/>
        </p:nvCxnSpPr>
        <p:spPr>
          <a:xfrm flipH="1" flipV="1">
            <a:off x="3887305" y="2690169"/>
            <a:ext cx="1734578" cy="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2158731" y="2671826"/>
            <a:ext cx="937263"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952824" y="2192627"/>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VoIP Gateway</a:t>
            </a:r>
          </a:p>
        </p:txBody>
      </p:sp>
      <p:sp>
        <p:nvSpPr>
          <p:cNvPr id="62" name="TextBox 61"/>
          <p:cNvSpPr txBox="1"/>
          <p:nvPr/>
        </p:nvSpPr>
        <p:spPr>
          <a:xfrm>
            <a:off x="3138514" y="2958340"/>
            <a:ext cx="791312" cy="153888"/>
          </a:xfrm>
          <a:prstGeom prst="rect">
            <a:avLst/>
          </a:prstGeom>
          <a:noFill/>
        </p:spPr>
        <p:txBody>
          <a:bodyPr wrap="square" lIns="0" tIns="0" rIns="0" bIns="0" rtlCol="0">
            <a:spAutoFit/>
          </a:bodyPr>
          <a:lstStyle/>
          <a:p>
            <a:r>
              <a:rPr lang="en-US" sz="1000" dirty="0" smtClean="0">
                <a:gradFill>
                  <a:gsLst>
                    <a:gs pos="0">
                      <a:schemeClr val="tx1"/>
                    </a:gs>
                    <a:gs pos="86000">
                      <a:schemeClr val="tx1"/>
                    </a:gs>
                  </a:gsLst>
                  <a:lin ang="5400000" scaled="0"/>
                </a:gradFill>
              </a:rPr>
              <a:t>172.42.23.12</a:t>
            </a:r>
          </a:p>
        </p:txBody>
      </p:sp>
      <p:pic>
        <p:nvPicPr>
          <p:cNvPr id="6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2227" y="2424707"/>
            <a:ext cx="755948"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6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1264" y="2300349"/>
            <a:ext cx="1017467" cy="102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TextBox 64"/>
          <p:cNvSpPr txBox="1"/>
          <p:nvPr/>
        </p:nvSpPr>
        <p:spPr>
          <a:xfrm>
            <a:off x="1745101" y="2180872"/>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PBX</a:t>
            </a:r>
          </a:p>
        </p:txBody>
      </p:sp>
      <p:sp>
        <p:nvSpPr>
          <p:cNvPr id="52" name="TextBox 51"/>
          <p:cNvSpPr txBox="1"/>
          <p:nvPr/>
        </p:nvSpPr>
        <p:spPr>
          <a:xfrm>
            <a:off x="2550213" y="2176972"/>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cxnSp>
        <p:nvCxnSpPr>
          <p:cNvPr id="57" name="Straight Arrow Connector 56"/>
          <p:cNvCxnSpPr>
            <a:stCxn id="66" idx="2"/>
          </p:cNvCxnSpPr>
          <p:nvPr/>
        </p:nvCxnSpPr>
        <p:spPr>
          <a:xfrm>
            <a:off x="791852" y="1443505"/>
            <a:ext cx="682618" cy="85684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6" name="Picture 7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239" y="839504"/>
            <a:ext cx="1143226" cy="60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8036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500"/>
                                        <p:tgtEl>
                                          <p:spTgt spid="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p:bldP spid="46" grpId="0"/>
      <p:bldP spid="47" grpId="0"/>
      <p:bldP spid="4" grpId="0" animBg="1"/>
      <p:bldP spid="50" grpId="0" animBg="1"/>
      <p:bldP spid="51" grpId="0" animBg="1"/>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bwMode="auto">
          <a:xfrm>
            <a:off x="898599" y="1326812"/>
            <a:ext cx="4943359" cy="2726714"/>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31" name="TextBox 30"/>
          <p:cNvSpPr txBox="1"/>
          <p:nvPr/>
        </p:nvSpPr>
        <p:spPr>
          <a:xfrm>
            <a:off x="3458693" y="1352065"/>
            <a:ext cx="3138790" cy="276999"/>
          </a:xfrm>
          <a:prstGeom prst="rect">
            <a:avLst/>
          </a:prstGeom>
          <a:noFill/>
        </p:spPr>
        <p:txBody>
          <a:bodyPr wrap="square" lIns="0" tIns="0" rIns="0" bIns="0" rtlCol="0">
            <a:spAutoFit/>
          </a:bodyPr>
          <a:lstStyle/>
          <a:p>
            <a:r>
              <a:rPr lang="en-US" dirty="0" smtClean="0">
                <a:solidFill>
                  <a:srgbClr val="F8F57B"/>
                </a:solidFill>
              </a:rPr>
              <a:t>Contoso Corporation</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641" y="2285736"/>
            <a:ext cx="1209546" cy="67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6004214" y="2627090"/>
            <a:ext cx="71382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90226" y="1949990"/>
            <a:ext cx="1288714" cy="1376826"/>
            <a:chOff x="6019800" y="3256724"/>
            <a:chExt cx="966787" cy="981901"/>
          </a:xfrm>
        </p:grpSpPr>
        <p:pic>
          <p:nvPicPr>
            <p:cNvPr id="37"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40" y="3817544"/>
            <a:ext cx="495171"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33881" y="1854849"/>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622914" y="3782800"/>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65167" y="1384682"/>
            <a:ext cx="2933116" cy="295995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62165" y="1384681"/>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cxnSp>
        <p:nvCxnSpPr>
          <p:cNvPr id="53" name="Straight Arrow Connector 52"/>
          <p:cNvCxnSpPr/>
          <p:nvPr/>
        </p:nvCxnSpPr>
        <p:spPr>
          <a:xfrm flipH="1" flipV="1">
            <a:off x="7935187" y="2671826"/>
            <a:ext cx="832128" cy="1834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168183" y="2667188"/>
            <a:ext cx="117660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942525" y="297404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5" name="Straight Arrow Connector 74"/>
          <p:cNvCxnSpPr/>
          <p:nvPr/>
        </p:nvCxnSpPr>
        <p:spPr>
          <a:xfrm>
            <a:off x="10396520" y="2963110"/>
            <a:ext cx="0" cy="77920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11177" y="2465508"/>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pic>
        <p:nvPicPr>
          <p:cNvPr id="88" name="Picture 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970" y="3577234"/>
            <a:ext cx="791427"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Box 95"/>
          <p:cNvSpPr txBox="1"/>
          <p:nvPr/>
        </p:nvSpPr>
        <p:spPr>
          <a:xfrm>
            <a:off x="5636957" y="2146114"/>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104" name="TextBox 103"/>
          <p:cNvSpPr txBox="1"/>
          <p:nvPr/>
        </p:nvSpPr>
        <p:spPr>
          <a:xfrm>
            <a:off x="8767312" y="2196792"/>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23" name="TextBox 22"/>
          <p:cNvSpPr txBox="1"/>
          <p:nvPr/>
        </p:nvSpPr>
        <p:spPr>
          <a:xfrm>
            <a:off x="6176945" y="4656841"/>
            <a:ext cx="5787120" cy="615553"/>
          </a:xfrm>
          <a:prstGeom prst="rect">
            <a:avLst/>
          </a:prstGeom>
          <a:noFill/>
        </p:spPr>
        <p:txBody>
          <a:bodyPr wrap="square" lIns="0" tIns="0" rIns="0" bIns="0" rtlCol="0">
            <a:spAutoFit/>
          </a:bodyPr>
          <a:lstStyle/>
          <a:p>
            <a:pPr marL="457200" indent="-457200">
              <a:buFont typeface="+mj-lt"/>
              <a:buAutoNum type="arabicPeriod" startAt="6"/>
            </a:pPr>
            <a:r>
              <a:rPr lang="en-US" sz="2000" dirty="0" smtClean="0">
                <a:gradFill>
                  <a:gsLst>
                    <a:gs pos="0">
                      <a:schemeClr val="tx1"/>
                    </a:gs>
                    <a:gs pos="86000">
                      <a:schemeClr val="tx1"/>
                    </a:gs>
                  </a:gsLst>
                  <a:lin ang="5400000" scaled="0"/>
                </a:gradFill>
              </a:rPr>
              <a:t>Contoso UM administrator creates UM Dial Plan, UM Mailbox Policy, UM IP Gateway</a:t>
            </a:r>
          </a:p>
        </p:txBody>
      </p:sp>
      <p:sp>
        <p:nvSpPr>
          <p:cNvPr id="72" name="TextBox 71"/>
          <p:cNvSpPr txBox="1"/>
          <p:nvPr/>
        </p:nvSpPr>
        <p:spPr>
          <a:xfrm>
            <a:off x="6176945" y="5490501"/>
            <a:ext cx="5787120" cy="923330"/>
          </a:xfrm>
          <a:prstGeom prst="rect">
            <a:avLst/>
          </a:prstGeom>
          <a:noFill/>
        </p:spPr>
        <p:txBody>
          <a:bodyPr wrap="square" lIns="0" tIns="0" rIns="0" bIns="0" rtlCol="0">
            <a:spAutoFit/>
          </a:bodyPr>
          <a:lstStyle/>
          <a:p>
            <a:pPr marL="457200" indent="-457200">
              <a:buFont typeface="+mj-lt"/>
              <a:buAutoNum type="arabicPeriod" startAt="7"/>
            </a:pPr>
            <a:r>
              <a:rPr lang="en-US" sz="2000" dirty="0" smtClean="0">
                <a:gradFill>
                  <a:gsLst>
                    <a:gs pos="0">
                      <a:schemeClr val="tx1"/>
                    </a:gs>
                    <a:gs pos="86000">
                      <a:schemeClr val="tx1"/>
                    </a:gs>
                  </a:gsLst>
                  <a:lin ang="5400000" scaled="0"/>
                </a:gradFill>
              </a:rPr>
              <a:t>Contoso UM administrator configures UM IP Gateway object with the public address (</a:t>
            </a:r>
            <a:r>
              <a:rPr lang="en-US" sz="2000" dirty="0" smtClean="0">
                <a:solidFill>
                  <a:srgbClr val="FFFF00"/>
                </a:solidFill>
                <a:cs typeface="Consolas" pitchFamily="49" charset="0"/>
              </a:rPr>
              <a:t>umsbc.contoso.com</a:t>
            </a:r>
            <a:r>
              <a:rPr lang="en-US" sz="2000" dirty="0" smtClean="0">
                <a:gradFill>
                  <a:gsLst>
                    <a:gs pos="0">
                      <a:schemeClr val="tx1"/>
                    </a:gs>
                    <a:gs pos="86000">
                      <a:schemeClr val="tx1"/>
                    </a:gs>
                  </a:gsLst>
                  <a:lin ang="5400000" scaled="0"/>
                </a:gradFill>
              </a:rPr>
              <a:t>) of </a:t>
            </a:r>
            <a:r>
              <a:rPr lang="en-US" sz="2000" dirty="0" err="1" smtClean="0">
                <a:gradFill>
                  <a:gsLst>
                    <a:gs pos="0">
                      <a:schemeClr val="tx1"/>
                    </a:gs>
                    <a:gs pos="86000">
                      <a:schemeClr val="tx1"/>
                    </a:gs>
                  </a:gsLst>
                  <a:lin ang="5400000" scaled="0"/>
                </a:gradFill>
              </a:rPr>
              <a:t>Contoso’s</a:t>
            </a:r>
            <a:r>
              <a:rPr lang="en-US" sz="2000" dirty="0" smtClean="0">
                <a:gradFill>
                  <a:gsLst>
                    <a:gs pos="0">
                      <a:schemeClr val="tx1"/>
                    </a:gs>
                    <a:gs pos="86000">
                      <a:schemeClr val="tx1"/>
                    </a:gs>
                  </a:gsLst>
                  <a:lin ang="5400000" scaled="0"/>
                </a:gradFill>
              </a:rPr>
              <a:t> SBC</a:t>
            </a:r>
          </a:p>
        </p:txBody>
      </p:sp>
      <p:sp>
        <p:nvSpPr>
          <p:cNvPr id="24" name="TextBox 23"/>
          <p:cNvSpPr txBox="1"/>
          <p:nvPr/>
        </p:nvSpPr>
        <p:spPr>
          <a:xfrm>
            <a:off x="9918576" y="3206908"/>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74" name="TextBox 73"/>
          <p:cNvSpPr txBox="1"/>
          <p:nvPr/>
        </p:nvSpPr>
        <p:spPr>
          <a:xfrm>
            <a:off x="10487492" y="3206908"/>
            <a:ext cx="588301"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45" name="Title 1"/>
          <p:cNvSpPr>
            <a:spLocks noGrp="1"/>
          </p:cNvSpPr>
          <p:nvPr>
            <p:ph type="title"/>
          </p:nvPr>
        </p:nvSpPr>
        <p:spPr/>
        <p:txBody>
          <a:bodyPr/>
          <a:lstStyle/>
          <a:p>
            <a:r>
              <a:rPr lang="en-US" dirty="0" smtClean="0"/>
              <a:t>Connecting a PBX to Exchange Online UM: 3</a:t>
            </a:r>
            <a:endParaRPr lang="en-US" dirty="0"/>
          </a:p>
        </p:txBody>
      </p:sp>
      <p:sp>
        <p:nvSpPr>
          <p:cNvPr id="46" name="TextBox 45"/>
          <p:cNvSpPr txBox="1"/>
          <p:nvPr/>
        </p:nvSpPr>
        <p:spPr>
          <a:xfrm>
            <a:off x="5906950" y="1895117"/>
            <a:ext cx="2028237" cy="246221"/>
          </a:xfrm>
          <a:prstGeom prst="rect">
            <a:avLst/>
          </a:prstGeom>
          <a:noFill/>
        </p:spPr>
        <p:txBody>
          <a:bodyPr wrap="square" lIns="0" tIns="0" rIns="0" bIns="0" rtlCol="0">
            <a:spAutoFit/>
          </a:bodyPr>
          <a:lstStyle/>
          <a:p>
            <a:r>
              <a:rPr lang="en-US" sz="1600" dirty="0">
                <a:solidFill>
                  <a:srgbClr val="FFFF00"/>
                </a:solidFill>
                <a:latin typeface="Consolas" pitchFamily="49" charset="0"/>
                <a:cs typeface="Consolas" pitchFamily="49" charset="0"/>
              </a:rPr>
              <a:t>u</a:t>
            </a:r>
            <a:r>
              <a:rPr lang="en-US" sz="1600" dirty="0" smtClean="0">
                <a:solidFill>
                  <a:srgbClr val="FFFF00"/>
                </a:solidFill>
                <a:latin typeface="Consolas" pitchFamily="49" charset="0"/>
                <a:cs typeface="Consolas" pitchFamily="49" charset="0"/>
              </a:rPr>
              <a:t>msbc.contoso.com</a:t>
            </a:r>
          </a:p>
        </p:txBody>
      </p:sp>
      <p:pic>
        <p:nvPicPr>
          <p:cNvPr id="4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8712" y="2465508"/>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7315" y="2454527"/>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Arrow Connector 47"/>
          <p:cNvCxnSpPr/>
          <p:nvPr/>
        </p:nvCxnSpPr>
        <p:spPr>
          <a:xfrm flipH="1" flipV="1">
            <a:off x="3887305" y="2690169"/>
            <a:ext cx="1734578" cy="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952824" y="2192627"/>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VoIP Gateway</a:t>
            </a:r>
          </a:p>
        </p:txBody>
      </p:sp>
      <p:sp>
        <p:nvSpPr>
          <p:cNvPr id="52" name="TextBox 51"/>
          <p:cNvSpPr txBox="1"/>
          <p:nvPr/>
        </p:nvSpPr>
        <p:spPr>
          <a:xfrm>
            <a:off x="3138514" y="2958340"/>
            <a:ext cx="791312" cy="153888"/>
          </a:xfrm>
          <a:prstGeom prst="rect">
            <a:avLst/>
          </a:prstGeom>
          <a:noFill/>
        </p:spPr>
        <p:txBody>
          <a:bodyPr wrap="square" lIns="0" tIns="0" rIns="0" bIns="0" rtlCol="0">
            <a:spAutoFit/>
          </a:bodyPr>
          <a:lstStyle/>
          <a:p>
            <a:r>
              <a:rPr lang="en-US" sz="1000" dirty="0" smtClean="0">
                <a:gradFill>
                  <a:gsLst>
                    <a:gs pos="0">
                      <a:schemeClr val="tx1"/>
                    </a:gs>
                    <a:gs pos="86000">
                      <a:schemeClr val="tx1"/>
                    </a:gs>
                  </a:gsLst>
                  <a:lin ang="5400000" scaled="0"/>
                </a:gradFill>
              </a:rPr>
              <a:t>172.42.23.12</a:t>
            </a:r>
          </a:p>
        </p:txBody>
      </p:sp>
      <p:pic>
        <p:nvPicPr>
          <p:cNvPr id="5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2227" y="2424707"/>
            <a:ext cx="755948"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6" name="Straight Arrow Connector 55"/>
          <p:cNvCxnSpPr/>
          <p:nvPr/>
        </p:nvCxnSpPr>
        <p:spPr>
          <a:xfrm>
            <a:off x="1579684" y="3238500"/>
            <a:ext cx="0" cy="39318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2158731" y="2671826"/>
            <a:ext cx="937263"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8" name="Picture 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264" y="2300349"/>
            <a:ext cx="1017467" cy="102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1745101" y="2180872"/>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PBX</a:t>
            </a:r>
          </a:p>
        </p:txBody>
      </p:sp>
      <p:cxnSp>
        <p:nvCxnSpPr>
          <p:cNvPr id="50" name="Straight Arrow Connector 49"/>
          <p:cNvCxnSpPr>
            <a:stCxn id="60" idx="2"/>
          </p:cNvCxnSpPr>
          <p:nvPr/>
        </p:nvCxnSpPr>
        <p:spPr>
          <a:xfrm>
            <a:off x="791852" y="1443505"/>
            <a:ext cx="682618" cy="85684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0" name="Picture 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239" y="839504"/>
            <a:ext cx="1143226" cy="60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1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bwMode="auto">
          <a:xfrm>
            <a:off x="898599" y="1326812"/>
            <a:ext cx="4943359" cy="2726714"/>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31" name="TextBox 30"/>
          <p:cNvSpPr txBox="1"/>
          <p:nvPr/>
        </p:nvSpPr>
        <p:spPr>
          <a:xfrm>
            <a:off x="3458693" y="1352065"/>
            <a:ext cx="3138790" cy="276999"/>
          </a:xfrm>
          <a:prstGeom prst="rect">
            <a:avLst/>
          </a:prstGeom>
          <a:noFill/>
        </p:spPr>
        <p:txBody>
          <a:bodyPr wrap="square" lIns="0" tIns="0" rIns="0" bIns="0" rtlCol="0">
            <a:spAutoFit/>
          </a:bodyPr>
          <a:lstStyle/>
          <a:p>
            <a:r>
              <a:rPr lang="en-US" dirty="0" smtClean="0">
                <a:solidFill>
                  <a:srgbClr val="F8F57B"/>
                </a:solidFill>
              </a:rPr>
              <a:t>Contoso Corporation</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641" y="2285736"/>
            <a:ext cx="1209546" cy="67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6004214" y="2627090"/>
            <a:ext cx="71382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90226" y="1949990"/>
            <a:ext cx="1288714" cy="1376826"/>
            <a:chOff x="6019800" y="3256724"/>
            <a:chExt cx="966787" cy="981901"/>
          </a:xfrm>
        </p:grpSpPr>
        <p:pic>
          <p:nvPicPr>
            <p:cNvPr id="37"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40" y="3817544"/>
            <a:ext cx="495171"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33881" y="1854849"/>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622914" y="3782800"/>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65167" y="1384682"/>
            <a:ext cx="2933116" cy="295995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62165" y="1384681"/>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cxnSp>
        <p:nvCxnSpPr>
          <p:cNvPr id="53" name="Straight Arrow Connector 52"/>
          <p:cNvCxnSpPr/>
          <p:nvPr/>
        </p:nvCxnSpPr>
        <p:spPr>
          <a:xfrm flipH="1" flipV="1">
            <a:off x="7935187" y="2671826"/>
            <a:ext cx="832128" cy="1834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168183" y="2667188"/>
            <a:ext cx="117660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942525" y="297404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5" name="Straight Arrow Connector 74"/>
          <p:cNvCxnSpPr/>
          <p:nvPr/>
        </p:nvCxnSpPr>
        <p:spPr>
          <a:xfrm>
            <a:off x="10396520" y="2963110"/>
            <a:ext cx="0" cy="77920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11177" y="2465508"/>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pic>
        <p:nvPicPr>
          <p:cNvPr id="88" name="Picture 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970" y="3577234"/>
            <a:ext cx="791427"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Box 95"/>
          <p:cNvSpPr txBox="1"/>
          <p:nvPr/>
        </p:nvSpPr>
        <p:spPr>
          <a:xfrm>
            <a:off x="5636957" y="2146114"/>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104" name="TextBox 103"/>
          <p:cNvSpPr txBox="1"/>
          <p:nvPr/>
        </p:nvSpPr>
        <p:spPr>
          <a:xfrm>
            <a:off x="8767312" y="2196792"/>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23" name="TextBox 22"/>
          <p:cNvSpPr txBox="1"/>
          <p:nvPr/>
        </p:nvSpPr>
        <p:spPr>
          <a:xfrm>
            <a:off x="791850" y="4209918"/>
            <a:ext cx="7677227" cy="923330"/>
          </a:xfrm>
          <a:prstGeom prst="rect">
            <a:avLst/>
          </a:prstGeom>
          <a:noFill/>
        </p:spPr>
        <p:txBody>
          <a:bodyPr wrap="square" lIns="0" tIns="0" rIns="0" bIns="0" rtlCol="0">
            <a:spAutoFit/>
          </a:bodyPr>
          <a:lstStyle/>
          <a:p>
            <a:pPr marL="457200" indent="-457200">
              <a:buFont typeface="+mj-lt"/>
              <a:buAutoNum type="arabicPeriod" startAt="8"/>
            </a:pPr>
            <a:r>
              <a:rPr lang="en-US" sz="2000" dirty="0" smtClean="0">
                <a:gradFill>
                  <a:gsLst>
                    <a:gs pos="0">
                      <a:schemeClr val="tx1"/>
                    </a:gs>
                    <a:gs pos="86000">
                      <a:schemeClr val="tx1"/>
                    </a:gs>
                  </a:gsLst>
                  <a:lin ang="5400000" scaled="0"/>
                </a:gradFill>
              </a:rPr>
              <a:t>Configure SBC to talk SIP/TLS and SRTP on external interface to </a:t>
            </a:r>
            <a:r>
              <a:rPr lang="en-US" sz="2000" i="1" dirty="0" smtClean="0">
                <a:gradFill>
                  <a:gsLst>
                    <a:gs pos="0">
                      <a:schemeClr val="tx1"/>
                    </a:gs>
                    <a:gs pos="86000">
                      <a:schemeClr val="tx1"/>
                    </a:gs>
                  </a:gsLst>
                  <a:lin ang="5400000" scaled="0"/>
                </a:gradFill>
              </a:rPr>
              <a:t>forwarding address</a:t>
            </a:r>
            <a:r>
              <a:rPr lang="en-US" sz="2000" dirty="0" smtClean="0">
                <a:gradFill>
                  <a:gsLst>
                    <a:gs pos="0">
                      <a:schemeClr val="tx1"/>
                    </a:gs>
                    <a:gs pos="86000">
                      <a:schemeClr val="tx1"/>
                    </a:gs>
                  </a:gsLst>
                  <a:lin ang="5400000" scaled="0"/>
                </a:gradFill>
              </a:rPr>
              <a:t> of UM IP Gateway object created in steps 6 and 7. All addresses are of the form </a:t>
            </a:r>
            <a:r>
              <a:rPr lang="en-US" sz="2000" i="1" dirty="0" smtClean="0">
                <a:solidFill>
                  <a:srgbClr val="FFFF00"/>
                </a:solidFill>
                <a:cs typeface="Consolas" pitchFamily="49" charset="0"/>
              </a:rPr>
              <a:t>guid</a:t>
            </a:r>
            <a:r>
              <a:rPr lang="en-US" sz="2000" dirty="0" smtClean="0">
                <a:solidFill>
                  <a:srgbClr val="FFFF00"/>
                </a:solidFill>
                <a:cs typeface="Consolas" pitchFamily="49" charset="0"/>
              </a:rPr>
              <a:t>.um.outlook.com</a:t>
            </a:r>
            <a:r>
              <a:rPr lang="en-US" sz="2000" dirty="0" smtClean="0">
                <a:gradFill>
                  <a:gsLst>
                    <a:gs pos="0">
                      <a:schemeClr val="tx1"/>
                    </a:gs>
                    <a:gs pos="86000">
                      <a:schemeClr val="tx1"/>
                    </a:gs>
                  </a:gsLst>
                  <a:lin ang="5400000" scaled="0"/>
                </a:gradFill>
              </a:rPr>
              <a:t>, e.g.</a:t>
            </a:r>
          </a:p>
        </p:txBody>
      </p:sp>
      <p:sp>
        <p:nvSpPr>
          <p:cNvPr id="47" name="TextBox 46"/>
          <p:cNvSpPr txBox="1"/>
          <p:nvPr/>
        </p:nvSpPr>
        <p:spPr>
          <a:xfrm>
            <a:off x="5987452" y="2638572"/>
            <a:ext cx="527901" cy="553998"/>
          </a:xfrm>
          <a:prstGeom prst="rect">
            <a:avLst/>
          </a:prstGeom>
          <a:noFill/>
        </p:spPr>
        <p:txBody>
          <a:bodyPr wrap="square" lIns="0" tIns="0" rIns="0" bIns="0" rtlCol="0">
            <a:spAutoFit/>
          </a:bodyPr>
          <a:lstStyle/>
          <a:p>
            <a:r>
              <a:rPr lang="en-US" sz="3600" b="1" dirty="0">
                <a:gradFill>
                  <a:gsLst>
                    <a:gs pos="0">
                      <a:schemeClr val="tx1"/>
                    </a:gs>
                    <a:gs pos="86000">
                      <a:schemeClr val="tx1"/>
                    </a:gs>
                  </a:gsLst>
                  <a:lin ang="5400000" scaled="0"/>
                </a:gradFill>
                <a:latin typeface="Segoe Light" pitchFamily="34" charset="0"/>
                <a:sym typeface="Wingdings"/>
              </a:rPr>
              <a:t></a:t>
            </a:r>
            <a:endParaRPr lang="en-US" sz="3200" b="1" dirty="0" smtClean="0">
              <a:gradFill>
                <a:gsLst>
                  <a:gs pos="0">
                    <a:schemeClr val="tx1"/>
                  </a:gs>
                  <a:gs pos="86000">
                    <a:schemeClr val="tx1"/>
                  </a:gs>
                </a:gsLst>
                <a:lin ang="5400000" scaled="0"/>
              </a:gradFill>
              <a:latin typeface="Segoe Light" pitchFamily="34" charset="0"/>
            </a:endParaRPr>
          </a:p>
        </p:txBody>
      </p:sp>
      <p:sp>
        <p:nvSpPr>
          <p:cNvPr id="46" name="Title 1"/>
          <p:cNvSpPr>
            <a:spLocks noGrp="1"/>
          </p:cNvSpPr>
          <p:nvPr>
            <p:ph type="title"/>
          </p:nvPr>
        </p:nvSpPr>
        <p:spPr/>
        <p:txBody>
          <a:bodyPr/>
          <a:lstStyle/>
          <a:p>
            <a:r>
              <a:rPr lang="en-US" smtClean="0"/>
              <a:t>Connecting a PBX to Exchange Online UM: 4</a:t>
            </a:r>
            <a:endParaRPr lang="en-US" dirty="0"/>
          </a:p>
        </p:txBody>
      </p:sp>
      <p:sp>
        <p:nvSpPr>
          <p:cNvPr id="48" name="TextBox 47"/>
          <p:cNvSpPr txBox="1"/>
          <p:nvPr/>
        </p:nvSpPr>
        <p:spPr>
          <a:xfrm>
            <a:off x="5906950" y="1895117"/>
            <a:ext cx="2028237" cy="246221"/>
          </a:xfrm>
          <a:prstGeom prst="rect">
            <a:avLst/>
          </a:prstGeom>
          <a:noFill/>
        </p:spPr>
        <p:txBody>
          <a:bodyPr wrap="square" lIns="0" tIns="0" rIns="0" bIns="0" rtlCol="0">
            <a:spAutoFit/>
          </a:bodyPr>
          <a:lstStyle/>
          <a:p>
            <a:r>
              <a:rPr lang="en-US" sz="1600" dirty="0">
                <a:solidFill>
                  <a:srgbClr val="FFFF00"/>
                </a:solidFill>
                <a:latin typeface="Consolas" pitchFamily="49" charset="0"/>
                <a:cs typeface="Consolas" pitchFamily="49" charset="0"/>
              </a:rPr>
              <a:t>u</a:t>
            </a:r>
            <a:r>
              <a:rPr lang="en-US" sz="1600" dirty="0" smtClean="0">
                <a:solidFill>
                  <a:srgbClr val="FFFF00"/>
                </a:solidFill>
                <a:latin typeface="Consolas" pitchFamily="49" charset="0"/>
                <a:cs typeface="Consolas" pitchFamily="49" charset="0"/>
              </a:rPr>
              <a:t>msbc.contoso.com</a:t>
            </a:r>
          </a:p>
        </p:txBody>
      </p:sp>
      <p:sp>
        <p:nvSpPr>
          <p:cNvPr id="50" name="TextBox 49"/>
          <p:cNvSpPr txBox="1"/>
          <p:nvPr/>
        </p:nvSpPr>
        <p:spPr>
          <a:xfrm>
            <a:off x="7935188" y="3029179"/>
            <a:ext cx="2247114" cy="246221"/>
          </a:xfrm>
          <a:prstGeom prst="rect">
            <a:avLst/>
          </a:prstGeom>
          <a:noFill/>
        </p:spPr>
        <p:txBody>
          <a:bodyPr wrap="square" lIns="0" tIns="0" rIns="0" bIns="0" rtlCol="0">
            <a:spAutoFit/>
          </a:bodyPr>
          <a:lstStyle/>
          <a:p>
            <a:r>
              <a:rPr lang="en-US" sz="1600" i="1" dirty="0">
                <a:solidFill>
                  <a:srgbClr val="FFFF00"/>
                </a:solidFill>
                <a:latin typeface="Consolas" pitchFamily="49" charset="0"/>
                <a:cs typeface="Consolas" pitchFamily="49" charset="0"/>
              </a:rPr>
              <a:t>g</a:t>
            </a:r>
            <a:r>
              <a:rPr lang="en-US" sz="1600" i="1" dirty="0" smtClean="0">
                <a:solidFill>
                  <a:srgbClr val="FFFF00"/>
                </a:solidFill>
                <a:latin typeface="Consolas" pitchFamily="49" charset="0"/>
                <a:cs typeface="Consolas" pitchFamily="49" charset="0"/>
              </a:rPr>
              <a:t>uid</a:t>
            </a:r>
            <a:r>
              <a:rPr lang="en-US" sz="1600" dirty="0" smtClean="0">
                <a:solidFill>
                  <a:srgbClr val="FFFF00"/>
                </a:solidFill>
                <a:latin typeface="Consolas" pitchFamily="49" charset="0"/>
                <a:cs typeface="Consolas" pitchFamily="49" charset="0"/>
              </a:rPr>
              <a:t>.um.outlook.com</a:t>
            </a:r>
          </a:p>
        </p:txBody>
      </p:sp>
      <p:sp>
        <p:nvSpPr>
          <p:cNvPr id="4" name="TextBox 3"/>
          <p:cNvSpPr txBox="1"/>
          <p:nvPr/>
        </p:nvSpPr>
        <p:spPr>
          <a:xfrm>
            <a:off x="4392131" y="5224359"/>
            <a:ext cx="7301145" cy="338554"/>
          </a:xfrm>
          <a:prstGeom prst="rect">
            <a:avLst/>
          </a:prstGeom>
          <a:noFill/>
        </p:spPr>
        <p:txBody>
          <a:bodyPr wrap="square" lIns="0" tIns="0" rIns="0" bIns="0" rtlCol="0">
            <a:spAutoFit/>
          </a:bodyPr>
          <a:lstStyle/>
          <a:p>
            <a:r>
              <a:rPr lang="en-US" sz="2000" dirty="0">
                <a:latin typeface="Consolas" pitchFamily="49" charset="0"/>
                <a:cs typeface="Consolas" pitchFamily="49" charset="0"/>
              </a:rPr>
              <a:t>494F4B4C-76A4-4C6D-A2B4-E41582E4156D.um.outlook.com</a:t>
            </a:r>
            <a:r>
              <a:rPr lang="en-US" sz="2200" dirty="0">
                <a:latin typeface="Segoe Light" pitchFamily="34" charset="0"/>
              </a:rPr>
              <a:t>.</a:t>
            </a:r>
            <a:endParaRPr lang="en-US" sz="2200" dirty="0" smtClean="0"/>
          </a:p>
        </p:txBody>
      </p:sp>
      <p:sp>
        <p:nvSpPr>
          <p:cNvPr id="51" name="TextBox 50"/>
          <p:cNvSpPr txBox="1"/>
          <p:nvPr/>
        </p:nvSpPr>
        <p:spPr>
          <a:xfrm>
            <a:off x="1239173" y="5662992"/>
            <a:ext cx="10243902" cy="307777"/>
          </a:xfrm>
          <a:prstGeom prst="rect">
            <a:avLst/>
          </a:prstGeom>
          <a:noFill/>
        </p:spPr>
        <p:txBody>
          <a:bodyPr wrap="square" lIns="0" tIns="0" rIns="0" bIns="0" rtlCol="0">
            <a:spAutoFit/>
          </a:bodyPr>
          <a:lstStyle/>
          <a:p>
            <a:r>
              <a:rPr lang="en-US" sz="2000" dirty="0" smtClean="0">
                <a:cs typeface="Consolas" pitchFamily="49" charset="0"/>
              </a:rPr>
              <a:t>The </a:t>
            </a:r>
            <a:r>
              <a:rPr lang="en-US" sz="2000" i="1" dirty="0" err="1" smtClean="0">
                <a:cs typeface="Consolas" pitchFamily="49" charset="0"/>
              </a:rPr>
              <a:t>guid</a:t>
            </a:r>
            <a:r>
              <a:rPr lang="en-US" sz="2000" dirty="0" smtClean="0">
                <a:cs typeface="Consolas" pitchFamily="49" charset="0"/>
              </a:rPr>
              <a:t> uniquely identifies the calling organization to the UM Online service</a:t>
            </a:r>
            <a:r>
              <a:rPr lang="en-US" sz="2000" dirty="0" smtClean="0"/>
              <a:t>.</a:t>
            </a:r>
          </a:p>
        </p:txBody>
      </p:sp>
      <p:pic>
        <p:nvPicPr>
          <p:cNvPr id="4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8712" y="2465508"/>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049" y="2464779"/>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9" name="Straight Arrow Connector 58"/>
          <p:cNvCxnSpPr/>
          <p:nvPr/>
        </p:nvCxnSpPr>
        <p:spPr>
          <a:xfrm flipH="1" flipV="1">
            <a:off x="3887305" y="2690169"/>
            <a:ext cx="1734578" cy="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952824" y="2192627"/>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VoIP Gateway</a:t>
            </a:r>
          </a:p>
        </p:txBody>
      </p:sp>
      <p:sp>
        <p:nvSpPr>
          <p:cNvPr id="62" name="TextBox 61"/>
          <p:cNvSpPr txBox="1"/>
          <p:nvPr/>
        </p:nvSpPr>
        <p:spPr>
          <a:xfrm>
            <a:off x="3138514" y="2958340"/>
            <a:ext cx="791312" cy="153888"/>
          </a:xfrm>
          <a:prstGeom prst="rect">
            <a:avLst/>
          </a:prstGeom>
          <a:noFill/>
        </p:spPr>
        <p:txBody>
          <a:bodyPr wrap="square" lIns="0" tIns="0" rIns="0" bIns="0" rtlCol="0">
            <a:spAutoFit/>
          </a:bodyPr>
          <a:lstStyle/>
          <a:p>
            <a:r>
              <a:rPr lang="en-US" sz="1000" dirty="0" smtClean="0">
                <a:gradFill>
                  <a:gsLst>
                    <a:gs pos="0">
                      <a:schemeClr val="tx1"/>
                    </a:gs>
                    <a:gs pos="86000">
                      <a:schemeClr val="tx1"/>
                    </a:gs>
                  </a:gsLst>
                  <a:lin ang="5400000" scaled="0"/>
                </a:gradFill>
              </a:rPr>
              <a:t>172.42.23.12</a:t>
            </a:r>
          </a:p>
        </p:txBody>
      </p:sp>
      <p:pic>
        <p:nvPicPr>
          <p:cNvPr id="6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2227" y="2424707"/>
            <a:ext cx="755948"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4" name="Straight Arrow Connector 63"/>
          <p:cNvCxnSpPr/>
          <p:nvPr/>
        </p:nvCxnSpPr>
        <p:spPr>
          <a:xfrm>
            <a:off x="1579684" y="3238500"/>
            <a:ext cx="0" cy="39318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2158731" y="2671826"/>
            <a:ext cx="937263"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6" name="Picture 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264" y="2300349"/>
            <a:ext cx="1017467" cy="102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66"/>
          <p:cNvSpPr txBox="1"/>
          <p:nvPr/>
        </p:nvSpPr>
        <p:spPr>
          <a:xfrm>
            <a:off x="1745101" y="2180872"/>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PBX</a:t>
            </a:r>
          </a:p>
        </p:txBody>
      </p:sp>
      <p:cxnSp>
        <p:nvCxnSpPr>
          <p:cNvPr id="52" name="Straight Arrow Connector 51"/>
          <p:cNvCxnSpPr>
            <a:stCxn id="54" idx="2"/>
          </p:cNvCxnSpPr>
          <p:nvPr/>
        </p:nvCxnSpPr>
        <p:spPr>
          <a:xfrm>
            <a:off x="791852" y="1443505"/>
            <a:ext cx="682618" cy="85684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4" name="Picture 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239" y="839504"/>
            <a:ext cx="1143226" cy="60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430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bwMode="auto">
          <a:xfrm>
            <a:off x="898599" y="1326812"/>
            <a:ext cx="4943359" cy="2726714"/>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31" name="TextBox 30"/>
          <p:cNvSpPr txBox="1"/>
          <p:nvPr/>
        </p:nvSpPr>
        <p:spPr>
          <a:xfrm>
            <a:off x="3458693" y="1352065"/>
            <a:ext cx="3138790" cy="276999"/>
          </a:xfrm>
          <a:prstGeom prst="rect">
            <a:avLst/>
          </a:prstGeom>
          <a:noFill/>
        </p:spPr>
        <p:txBody>
          <a:bodyPr wrap="square" lIns="0" tIns="0" rIns="0" bIns="0" rtlCol="0">
            <a:spAutoFit/>
          </a:bodyPr>
          <a:lstStyle/>
          <a:p>
            <a:r>
              <a:rPr lang="en-US" dirty="0" smtClean="0">
                <a:solidFill>
                  <a:srgbClr val="F8F57B"/>
                </a:solidFill>
              </a:rPr>
              <a:t>Contoso Corporation</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641" y="2285736"/>
            <a:ext cx="1209546" cy="677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1" name="Straight Arrow Connector 130"/>
          <p:cNvCxnSpPr/>
          <p:nvPr/>
        </p:nvCxnSpPr>
        <p:spPr>
          <a:xfrm flipH="1" flipV="1">
            <a:off x="3887305" y="2690169"/>
            <a:ext cx="1734578" cy="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a:off x="6004214" y="2627090"/>
            <a:ext cx="713821"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90226" y="1949990"/>
            <a:ext cx="1288714" cy="1376826"/>
            <a:chOff x="6019800" y="3256724"/>
            <a:chExt cx="966787" cy="981901"/>
          </a:xfrm>
        </p:grpSpPr>
        <p:pic>
          <p:nvPicPr>
            <p:cNvPr id="37"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4140" y="3817544"/>
            <a:ext cx="495171"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33881" y="1854849"/>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622914" y="3782800"/>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65167" y="1384682"/>
            <a:ext cx="2933116" cy="295995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62165" y="1384681"/>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cxnSp>
        <p:nvCxnSpPr>
          <p:cNvPr id="53" name="Straight Arrow Connector 52"/>
          <p:cNvCxnSpPr/>
          <p:nvPr/>
        </p:nvCxnSpPr>
        <p:spPr>
          <a:xfrm flipH="1" flipV="1">
            <a:off x="7935187" y="2671826"/>
            <a:ext cx="832128" cy="1834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168183" y="2667188"/>
            <a:ext cx="1176602"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6942525" y="297404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5" name="Straight Arrow Connector 74"/>
          <p:cNvCxnSpPr/>
          <p:nvPr/>
        </p:nvCxnSpPr>
        <p:spPr>
          <a:xfrm>
            <a:off x="10396520" y="2963110"/>
            <a:ext cx="0" cy="77920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11177" y="2465508"/>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pic>
        <p:nvPicPr>
          <p:cNvPr id="88" name="Picture 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3970" y="3577234"/>
            <a:ext cx="791427" cy="392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91"/>
          <p:cNvSpPr txBox="1"/>
          <p:nvPr/>
        </p:nvSpPr>
        <p:spPr>
          <a:xfrm>
            <a:off x="2952824" y="2192627"/>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VoIP Gateway</a:t>
            </a:r>
          </a:p>
        </p:txBody>
      </p:sp>
      <p:sp>
        <p:nvSpPr>
          <p:cNvPr id="96" name="TextBox 95"/>
          <p:cNvSpPr txBox="1"/>
          <p:nvPr/>
        </p:nvSpPr>
        <p:spPr>
          <a:xfrm>
            <a:off x="5636957" y="2146114"/>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99" name="TextBox 98"/>
          <p:cNvSpPr txBox="1"/>
          <p:nvPr/>
        </p:nvSpPr>
        <p:spPr>
          <a:xfrm>
            <a:off x="3138514" y="2958340"/>
            <a:ext cx="791312" cy="153888"/>
          </a:xfrm>
          <a:prstGeom prst="rect">
            <a:avLst/>
          </a:prstGeom>
          <a:noFill/>
        </p:spPr>
        <p:txBody>
          <a:bodyPr wrap="square" lIns="0" tIns="0" rIns="0" bIns="0" rtlCol="0">
            <a:spAutoFit/>
          </a:bodyPr>
          <a:lstStyle/>
          <a:p>
            <a:r>
              <a:rPr lang="en-US" sz="1000" dirty="0" smtClean="0">
                <a:gradFill>
                  <a:gsLst>
                    <a:gs pos="0">
                      <a:schemeClr val="tx1"/>
                    </a:gs>
                    <a:gs pos="86000">
                      <a:schemeClr val="tx1"/>
                    </a:gs>
                  </a:gsLst>
                  <a:lin ang="5400000" scaled="0"/>
                </a:gradFill>
              </a:rPr>
              <a:t>172.42.23.12</a:t>
            </a:r>
          </a:p>
        </p:txBody>
      </p:sp>
      <p:sp>
        <p:nvSpPr>
          <p:cNvPr id="104" name="TextBox 103"/>
          <p:cNvSpPr txBox="1"/>
          <p:nvPr/>
        </p:nvSpPr>
        <p:spPr>
          <a:xfrm>
            <a:off x="8767312" y="2196792"/>
            <a:ext cx="539987" cy="215444"/>
          </a:xfrm>
          <a:prstGeom prst="rect">
            <a:avLst/>
          </a:prstGeom>
          <a:noFill/>
        </p:spPr>
        <p:txBody>
          <a:bodyPr wrap="square" lIns="0" tIns="0" rIns="0" bIns="0" rtlCol="0">
            <a:spAutoFit/>
          </a:bodyPr>
          <a:lstStyle/>
          <a:p>
            <a:r>
              <a:rPr lang="en-US" sz="1400" b="1" dirty="0" smtClean="0">
                <a:gradFill>
                  <a:gsLst>
                    <a:gs pos="0">
                      <a:schemeClr val="tx1"/>
                    </a:gs>
                    <a:gs pos="86000">
                      <a:schemeClr val="tx1"/>
                    </a:gs>
                  </a:gsLst>
                  <a:lin ang="5400000" scaled="0"/>
                </a:gradFill>
              </a:rPr>
              <a:t>SBC</a:t>
            </a:r>
          </a:p>
        </p:txBody>
      </p:sp>
      <p:sp>
        <p:nvSpPr>
          <p:cNvPr id="23" name="TextBox 22"/>
          <p:cNvSpPr txBox="1"/>
          <p:nvPr/>
        </p:nvSpPr>
        <p:spPr>
          <a:xfrm>
            <a:off x="6332833" y="4656841"/>
            <a:ext cx="5631231" cy="615553"/>
          </a:xfrm>
          <a:prstGeom prst="rect">
            <a:avLst/>
          </a:prstGeom>
          <a:noFill/>
        </p:spPr>
        <p:txBody>
          <a:bodyPr wrap="square" lIns="0" tIns="0" rIns="0" bIns="0" rtlCol="0">
            <a:spAutoFit/>
          </a:bodyPr>
          <a:lstStyle/>
          <a:p>
            <a:pPr marL="457200" indent="-457200">
              <a:buFont typeface="+mj-lt"/>
              <a:buAutoNum type="arabicPeriod" startAt="9"/>
            </a:pPr>
            <a:r>
              <a:rPr lang="en-US" sz="2000" dirty="0" smtClean="0">
                <a:gradFill>
                  <a:gsLst>
                    <a:gs pos="0">
                      <a:schemeClr val="tx1"/>
                    </a:gs>
                    <a:gs pos="86000">
                      <a:schemeClr val="tx1"/>
                    </a:gs>
                  </a:gsLst>
                  <a:lin ang="5400000" scaled="0"/>
                </a:gradFill>
                <a:latin typeface="Arial" pitchFamily="34" charset="0"/>
                <a:cs typeface="Arial" pitchFamily="34" charset="0"/>
              </a:rPr>
              <a:t>Contoso UM administrator UM-enables </a:t>
            </a:r>
            <a:br>
              <a:rPr lang="en-US" sz="2000" dirty="0" smtClean="0">
                <a:gradFill>
                  <a:gsLst>
                    <a:gs pos="0">
                      <a:schemeClr val="tx1"/>
                    </a:gs>
                    <a:gs pos="86000">
                      <a:schemeClr val="tx1"/>
                    </a:gs>
                  </a:gsLst>
                  <a:lin ang="5400000" scaled="0"/>
                </a:gradFill>
                <a:latin typeface="Arial" pitchFamily="34" charset="0"/>
                <a:cs typeface="Arial" pitchFamily="34" charset="0"/>
              </a:rPr>
            </a:br>
            <a:r>
              <a:rPr lang="en-US" sz="2000" dirty="0" smtClean="0">
                <a:gradFill>
                  <a:gsLst>
                    <a:gs pos="0">
                      <a:schemeClr val="tx1"/>
                    </a:gs>
                    <a:gs pos="86000">
                      <a:schemeClr val="tx1"/>
                    </a:gs>
                  </a:gsLst>
                  <a:lin ang="5400000" scaled="0"/>
                </a:gradFill>
                <a:latin typeface="Arial" pitchFamily="34" charset="0"/>
                <a:cs typeface="Arial" pitchFamily="34" charset="0"/>
              </a:rPr>
              <a:t>the users’ mailboxes</a:t>
            </a:r>
          </a:p>
        </p:txBody>
      </p:sp>
      <p:sp>
        <p:nvSpPr>
          <p:cNvPr id="24" name="TextBox 23"/>
          <p:cNvSpPr txBox="1"/>
          <p:nvPr/>
        </p:nvSpPr>
        <p:spPr>
          <a:xfrm>
            <a:off x="9918576" y="3206908"/>
            <a:ext cx="588301"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46" name="TextBox 45"/>
          <p:cNvSpPr txBox="1"/>
          <p:nvPr/>
        </p:nvSpPr>
        <p:spPr>
          <a:xfrm>
            <a:off x="5906950" y="1895117"/>
            <a:ext cx="2028237" cy="246221"/>
          </a:xfrm>
          <a:prstGeom prst="rect">
            <a:avLst/>
          </a:prstGeom>
          <a:noFill/>
        </p:spPr>
        <p:txBody>
          <a:bodyPr wrap="square" lIns="0" tIns="0" rIns="0" bIns="0" rtlCol="0">
            <a:spAutoFit/>
          </a:bodyPr>
          <a:lstStyle/>
          <a:p>
            <a:r>
              <a:rPr lang="en-US" sz="1600" dirty="0">
                <a:solidFill>
                  <a:srgbClr val="FFFF00"/>
                </a:solidFill>
                <a:latin typeface="Consolas" pitchFamily="49" charset="0"/>
                <a:cs typeface="Consolas" pitchFamily="49" charset="0"/>
              </a:rPr>
              <a:t>u</a:t>
            </a:r>
            <a:r>
              <a:rPr lang="en-US" sz="1600" dirty="0" smtClean="0">
                <a:solidFill>
                  <a:srgbClr val="FFFF00"/>
                </a:solidFill>
                <a:latin typeface="Consolas" pitchFamily="49" charset="0"/>
                <a:cs typeface="Consolas" pitchFamily="49" charset="0"/>
              </a:rPr>
              <a:t>msbc.contoso.com</a:t>
            </a:r>
          </a:p>
        </p:txBody>
      </p:sp>
      <p:sp>
        <p:nvSpPr>
          <p:cNvPr id="47" name="TextBox 46"/>
          <p:cNvSpPr txBox="1"/>
          <p:nvPr/>
        </p:nvSpPr>
        <p:spPr>
          <a:xfrm>
            <a:off x="7935188" y="3029179"/>
            <a:ext cx="2247114" cy="246221"/>
          </a:xfrm>
          <a:prstGeom prst="rect">
            <a:avLst/>
          </a:prstGeom>
          <a:noFill/>
        </p:spPr>
        <p:txBody>
          <a:bodyPr wrap="square" lIns="0" tIns="0" rIns="0" bIns="0" rtlCol="0">
            <a:spAutoFit/>
          </a:bodyPr>
          <a:lstStyle/>
          <a:p>
            <a:r>
              <a:rPr lang="en-US" sz="1600" i="1" dirty="0">
                <a:solidFill>
                  <a:srgbClr val="FFFF00"/>
                </a:solidFill>
                <a:latin typeface="Consolas" pitchFamily="49" charset="0"/>
                <a:cs typeface="Consolas" pitchFamily="49" charset="0"/>
              </a:rPr>
              <a:t>g</a:t>
            </a:r>
            <a:r>
              <a:rPr lang="en-US" sz="1600" i="1" dirty="0" smtClean="0">
                <a:solidFill>
                  <a:srgbClr val="FFFF00"/>
                </a:solidFill>
                <a:latin typeface="Consolas" pitchFamily="49" charset="0"/>
                <a:cs typeface="Consolas" pitchFamily="49" charset="0"/>
              </a:rPr>
              <a:t>uid</a:t>
            </a:r>
            <a:r>
              <a:rPr lang="en-US" sz="1600" dirty="0" smtClean="0">
                <a:solidFill>
                  <a:srgbClr val="FFFF00"/>
                </a:solidFill>
                <a:latin typeface="Consolas" pitchFamily="49" charset="0"/>
                <a:cs typeface="Consolas" pitchFamily="49" charset="0"/>
              </a:rPr>
              <a:t>.um.outlook.com</a:t>
            </a:r>
          </a:p>
        </p:txBody>
      </p:sp>
      <p:sp>
        <p:nvSpPr>
          <p:cNvPr id="50" name="Title 1"/>
          <p:cNvSpPr>
            <a:spLocks noGrp="1"/>
          </p:cNvSpPr>
          <p:nvPr>
            <p:ph type="title"/>
          </p:nvPr>
        </p:nvSpPr>
        <p:spPr/>
        <p:txBody>
          <a:bodyPr/>
          <a:lstStyle/>
          <a:p>
            <a:r>
              <a:rPr lang="en-US" smtClean="0"/>
              <a:t>Connecting a PBX to Exchange Online UM: 5</a:t>
            </a:r>
            <a:endParaRPr lang="en-US" dirty="0"/>
          </a:p>
        </p:txBody>
      </p:sp>
      <p:pic>
        <p:nvPicPr>
          <p:cNvPr id="4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8712" y="2465508"/>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9049" y="2424707"/>
            <a:ext cx="391372"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2227" y="2424707"/>
            <a:ext cx="755948" cy="55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Straight Arrow Connector 47"/>
          <p:cNvCxnSpPr/>
          <p:nvPr/>
        </p:nvCxnSpPr>
        <p:spPr>
          <a:xfrm>
            <a:off x="1579684" y="3238500"/>
            <a:ext cx="0" cy="39318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2158731" y="2671826"/>
            <a:ext cx="937263"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2" name="Picture 6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264" y="2300349"/>
            <a:ext cx="1017467" cy="102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1745101" y="2180872"/>
            <a:ext cx="1625177" cy="215444"/>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PBX</a:t>
            </a:r>
          </a:p>
        </p:txBody>
      </p:sp>
      <p:cxnSp>
        <p:nvCxnSpPr>
          <p:cNvPr id="56" name="Straight Arrow Connector 55"/>
          <p:cNvCxnSpPr>
            <a:stCxn id="57" idx="2"/>
          </p:cNvCxnSpPr>
          <p:nvPr/>
        </p:nvCxnSpPr>
        <p:spPr>
          <a:xfrm>
            <a:off x="791852" y="1443505"/>
            <a:ext cx="682618" cy="85684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7" name="Picture 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239" y="839504"/>
            <a:ext cx="1143226" cy="60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368132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demo</a:t>
            </a:r>
            <a:endParaRPr lang="en-US" dirty="0"/>
          </a:p>
        </p:txBody>
      </p:sp>
      <p:sp>
        <p:nvSpPr>
          <p:cNvPr id="2" name="Title 1"/>
          <p:cNvSpPr>
            <a:spLocks noGrp="1"/>
          </p:cNvSpPr>
          <p:nvPr>
            <p:ph type="ctrTitle"/>
          </p:nvPr>
        </p:nvSpPr>
        <p:spPr>
          <a:xfrm>
            <a:off x="643572" y="2309104"/>
            <a:ext cx="5787708" cy="1523494"/>
          </a:xfrm>
        </p:spPr>
        <p:txBody>
          <a:bodyPr/>
          <a:lstStyle/>
          <a:p>
            <a:r>
              <a:rPr lang="en-US" dirty="0" smtClean="0"/>
              <a:t>UM Online: Configuration, Use and Reporting</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547" y="4158298"/>
            <a:ext cx="3848593" cy="2075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879" y="4678569"/>
            <a:ext cx="2241449" cy="16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00547" y="6358856"/>
            <a:ext cx="5557520" cy="276999"/>
          </a:xfrm>
          <a:prstGeom prst="rect">
            <a:avLst/>
          </a:prstGeom>
          <a:noFill/>
        </p:spPr>
        <p:txBody>
          <a:bodyPr wrap="square" lIns="0" tIns="0" rIns="0" bIns="0" rtlCol="0">
            <a:spAutoFit/>
          </a:bodyPr>
          <a:lstStyle/>
          <a:p>
            <a:r>
              <a:rPr lang="en-US" dirty="0" smtClean="0">
                <a:gradFill>
                  <a:gsLst>
                    <a:gs pos="0">
                      <a:schemeClr val="tx1"/>
                    </a:gs>
                    <a:gs pos="86000">
                      <a:schemeClr val="tx1"/>
                    </a:gs>
                  </a:gsLst>
                  <a:lin ang="5400000" scaled="0"/>
                </a:gradFill>
              </a:rPr>
              <a:t>Reporting template can be downloaded, </a:t>
            </a:r>
            <a:r>
              <a:rPr lang="en-US" dirty="0" smtClean="0">
                <a:gradFill>
                  <a:gsLst>
                    <a:gs pos="0">
                      <a:schemeClr val="tx1"/>
                    </a:gs>
                    <a:gs pos="86000">
                      <a:schemeClr val="tx1"/>
                    </a:gs>
                  </a:gsLst>
                  <a:lin ang="5400000" scaled="0"/>
                </a:gradFill>
                <a:hlinkClick r:id="rId5"/>
              </a:rPr>
              <a:t>here</a:t>
            </a:r>
            <a:r>
              <a:rPr lang="en-US" dirty="0" smtClean="0">
                <a:gradFill>
                  <a:gsLst>
                    <a:gs pos="0">
                      <a:schemeClr val="tx1"/>
                    </a:gs>
                    <a:gs pos="86000">
                      <a:schemeClr val="tx1"/>
                    </a:gs>
                  </a:gsLst>
                  <a:lin ang="5400000" scaled="0"/>
                </a:gradFill>
              </a:rPr>
              <a:t>.</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0658" y="196225"/>
            <a:ext cx="5778531" cy="3962073"/>
          </a:xfrm>
          <a:prstGeom prst="rect">
            <a:avLst/>
          </a:prstGeom>
        </p:spPr>
      </p:pic>
    </p:spTree>
    <p:extLst>
      <p:ext uri="{BB962C8B-B14F-4D97-AF65-F5344CB8AC3E}">
        <p14:creationId xmlns:p14="http://schemas.microsoft.com/office/powerpoint/2010/main" val="1669550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 presetClass="entr" presetSubtype="0" fill="hold" grpId="0" nodeType="withEffect">
                                  <p:stCondLst>
                                    <p:cond delay="300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Control Panel: UM Dial Plans</a:t>
            </a:r>
            <a:endParaRPr lang="en-US" dirty="0"/>
          </a:p>
        </p:txBody>
      </p:sp>
      <p:pic>
        <p:nvPicPr>
          <p:cNvPr id="1027" name="Picture 3" descr="C:\Users\michwils\Documents\Ex14\Presentations\TechEd\10 Berlin\Screen shots\ECP-Dial-Pla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812" y="916210"/>
            <a:ext cx="8575511" cy="568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9524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Control Panel: New UM Dial Pla</a:t>
            </a:r>
            <a:r>
              <a:rPr lang="en-US" dirty="0"/>
              <a:t>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3897" y="876201"/>
            <a:ext cx="7478567" cy="5618680"/>
          </a:xfrm>
          <a:prstGeom prst="rect">
            <a:avLst/>
          </a:prstGeom>
        </p:spPr>
      </p:pic>
    </p:spTree>
    <p:extLst>
      <p:ext uri="{BB962C8B-B14F-4D97-AF65-F5344CB8AC3E}">
        <p14:creationId xmlns:p14="http://schemas.microsoft.com/office/powerpoint/2010/main" val="339650288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Control Panel: New IP Gateway</a:t>
            </a:r>
            <a:endParaRPr lang="en-US" dirty="0"/>
          </a:p>
        </p:txBody>
      </p:sp>
      <p:pic>
        <p:nvPicPr>
          <p:cNvPr id="3074" name="Picture 2" descr="C:\Users\michwils\Documents\Ex14\Presentations\TechEd\10 Berlin\Screen shots\ECP-New-IP-Gatew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095" y="915432"/>
            <a:ext cx="7070136" cy="564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1592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1056936" cy="1523497"/>
          </a:xfrm>
        </p:spPr>
        <p:txBody>
          <a:bodyPr/>
          <a:lstStyle/>
          <a:p>
            <a:r>
              <a:rPr lang="en-US" dirty="0" smtClean="0"/>
              <a:t>Microsoft Exchange Online:</a:t>
            </a:r>
            <a:br>
              <a:rPr lang="en-US" dirty="0" smtClean="0"/>
            </a:br>
            <a:r>
              <a:rPr lang="en-US" dirty="0" smtClean="0"/>
              <a:t>Unified Messaging in Microsoft Office 365 </a:t>
            </a:r>
            <a:endParaRPr lang="en-US" dirty="0"/>
          </a:p>
        </p:txBody>
      </p:sp>
      <p:sp>
        <p:nvSpPr>
          <p:cNvPr id="3" name="Subtitle 2"/>
          <p:cNvSpPr>
            <a:spLocks noGrp="1"/>
          </p:cNvSpPr>
          <p:nvPr>
            <p:ph type="subTitle" idx="1"/>
          </p:nvPr>
        </p:nvSpPr>
        <p:spPr/>
        <p:txBody>
          <a:bodyPr/>
          <a:lstStyle/>
          <a:p>
            <a:r>
              <a:rPr lang="en-US" dirty="0" smtClean="0"/>
              <a:t>Michael Wilson</a:t>
            </a:r>
          </a:p>
          <a:p>
            <a:r>
              <a:rPr lang="en-US" dirty="0" smtClean="0"/>
              <a:t>Program Manager Lead</a:t>
            </a:r>
          </a:p>
          <a:p>
            <a:r>
              <a:rPr lang="en-US" dirty="0" smtClean="0"/>
              <a:t>Microsoft</a:t>
            </a:r>
            <a:endParaRPr lang="en-US" dirty="0"/>
          </a:p>
        </p:txBody>
      </p:sp>
      <p:sp>
        <p:nvSpPr>
          <p:cNvPr id="4" name="Text Placeholder 3"/>
          <p:cNvSpPr>
            <a:spLocks noGrp="1"/>
          </p:cNvSpPr>
          <p:nvPr>
            <p:ph type="body" sz="quarter" idx="10"/>
          </p:nvPr>
        </p:nvSpPr>
        <p:spPr/>
        <p:txBody>
          <a:bodyPr/>
          <a:lstStyle/>
          <a:p>
            <a:r>
              <a:rPr lang="en-US" dirty="0" smtClean="0"/>
              <a:t>EXL322</a:t>
            </a:r>
            <a:endParaRPr lang="en-US" dirty="0"/>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Exchange Control Panel: New IP Gateway (2)</a:t>
            </a:r>
            <a:endParaRPr lang="en-US" dirty="0"/>
          </a:p>
        </p:txBody>
      </p:sp>
      <p:pic>
        <p:nvPicPr>
          <p:cNvPr id="4098" name="Picture 2" descr="C:\Users\michwils\Documents\Ex14\Presentations\TechEd\10 Berlin\Screen shots\ECP-New-IP-Gateway-Warn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390" y="920210"/>
            <a:ext cx="5433064" cy="5389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5031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Control Panel: Edit IP Gateway</a:t>
            </a:r>
            <a:endParaRPr lang="en-US" dirty="0"/>
          </a:p>
        </p:txBody>
      </p:sp>
      <p:pic>
        <p:nvPicPr>
          <p:cNvPr id="6146" name="Picture 2" descr="C:\Users\michwils\Documents\Ex14\Presentations\TechEd\10 Berlin\Screen shots\ECP-Edit-IP-Gateway-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631" y="846136"/>
            <a:ext cx="7327900" cy="57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4740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669713" cy="609398"/>
          </a:xfrm>
        </p:spPr>
        <p:txBody>
          <a:bodyPr/>
          <a:lstStyle/>
          <a:p>
            <a:r>
              <a:rPr lang="en-US" dirty="0" smtClean="0"/>
              <a:t>Exchange Control Panel: User Mailbox Settings</a:t>
            </a:r>
            <a:endParaRPr lang="en-US" dirty="0"/>
          </a:p>
        </p:txBody>
      </p:sp>
      <p:pic>
        <p:nvPicPr>
          <p:cNvPr id="7170" name="Picture 2" descr="C:\Users\michwils\Documents\Ex14\Presentations\TechEd\10 Berlin\Screen shots\ECP-User-Mailbox-Setting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0067" y="894090"/>
            <a:ext cx="7289801"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06438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Control Panel: Enable UM Mailbox</a:t>
            </a:r>
            <a:endParaRPr lang="en-US" dirty="0"/>
          </a:p>
        </p:txBody>
      </p:sp>
      <p:pic>
        <p:nvPicPr>
          <p:cNvPr id="8194" name="Picture 2" descr="C:\Users\michwils\Documents\Ex14\Presentations\TechEd\10 Berlin\Screen shots\ECP-Enable-UM-Mailbox-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025" y="878461"/>
            <a:ext cx="7289800" cy="578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050401"/>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556347" cy="609398"/>
          </a:xfrm>
        </p:spPr>
        <p:txBody>
          <a:bodyPr/>
          <a:lstStyle/>
          <a:p>
            <a:r>
              <a:rPr lang="en-US" dirty="0" smtClean="0"/>
              <a:t>Exchange Control Panel: Enable UM Mailbox (2)</a:t>
            </a:r>
            <a:endParaRPr lang="en-US" dirty="0"/>
          </a:p>
        </p:txBody>
      </p:sp>
      <p:pic>
        <p:nvPicPr>
          <p:cNvPr id="9218" name="Picture 2" descr="C:\Users\michwils\Documents\Ex14\Presentations\TechEd\10 Berlin\Screen shots\ECP-Enable-UM-Mailbox-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438" y="796483"/>
            <a:ext cx="7277100" cy="577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4713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016" y="1143000"/>
            <a:ext cx="7383883" cy="4154516"/>
          </a:xfrm>
          <a:prstGeom prst="rect">
            <a:avLst/>
          </a:prstGeom>
          <a:ln/>
          <a:extLst/>
        </p:spPr>
        <p:style>
          <a:lnRef idx="2">
            <a:schemeClr val="dk1"/>
          </a:lnRef>
          <a:fillRef idx="1">
            <a:schemeClr val="lt1"/>
          </a:fillRef>
          <a:effectRef idx="0">
            <a:schemeClr val="dk1"/>
          </a:effectRef>
          <a:fontRef idx="minor">
            <a:schemeClr val="dk1"/>
          </a:fontRef>
        </p:style>
      </p:pic>
      <p:sp>
        <p:nvSpPr>
          <p:cNvPr id="3" name="Rectangle 2"/>
          <p:cNvSpPr>
            <a:spLocks noGrp="1" noChangeArrowheads="1"/>
          </p:cNvSpPr>
          <p:nvPr>
            <p:ph type="title"/>
          </p:nvPr>
        </p:nvSpPr>
        <p:spPr/>
        <p:txBody>
          <a:bodyPr>
            <a:noAutofit/>
          </a:bodyPr>
          <a:lstStyle/>
          <a:p>
            <a:pPr eaLnBrk="1" hangingPunct="1">
              <a:defRPr/>
            </a:pPr>
            <a:r>
              <a:rPr lang="en-US" sz="4000" dirty="0" smtClean="0"/>
              <a:t>Accessing UM Reports</a:t>
            </a:r>
            <a:endParaRPr sz="4400" dirty="0">
              <a:solidFill>
                <a:schemeClr val="tx1"/>
              </a:solidFill>
              <a:effectLst/>
              <a:cs typeface="+mn-cs"/>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956" y="2209800"/>
            <a:ext cx="6907001" cy="4043586"/>
          </a:xfrm>
          <a:prstGeom prst="rect">
            <a:avLst/>
          </a:prstGeom>
          <a:ln/>
          <a:extLst/>
        </p:spPr>
        <p:style>
          <a:lnRef idx="2">
            <a:schemeClr val="dk1"/>
          </a:lnRef>
          <a:fillRef idx="1">
            <a:schemeClr val="lt1"/>
          </a:fillRef>
          <a:effectRef idx="0">
            <a:schemeClr val="dk1"/>
          </a:effectRef>
          <a:fontRef idx="minor">
            <a:schemeClr val="dk1"/>
          </a:fontRef>
        </p:style>
      </p:pic>
      <p:sp>
        <p:nvSpPr>
          <p:cNvPr id="2" name="TextBox 1"/>
          <p:cNvSpPr txBox="1"/>
          <p:nvPr/>
        </p:nvSpPr>
        <p:spPr>
          <a:xfrm>
            <a:off x="711015" y="811970"/>
            <a:ext cx="5303419" cy="276999"/>
          </a:xfrm>
          <a:prstGeom prst="rect">
            <a:avLst/>
          </a:prstGeom>
          <a:noFill/>
        </p:spPr>
        <p:txBody>
          <a:bodyPr wrap="square" lIns="0" tIns="0" rIns="0" bIns="0" rtlCol="0">
            <a:spAutoFit/>
          </a:bodyPr>
          <a:lstStyle/>
          <a:p>
            <a:r>
              <a:rPr lang="en-US" dirty="0" smtClean="0">
                <a:solidFill>
                  <a:srgbClr val="FFFF00"/>
                </a:solidFill>
              </a:rPr>
              <a:t>Exchange Control Panel</a:t>
            </a:r>
          </a:p>
        </p:txBody>
      </p:sp>
      <p:sp>
        <p:nvSpPr>
          <p:cNvPr id="6" name="TextBox 5"/>
          <p:cNvSpPr txBox="1"/>
          <p:nvPr/>
        </p:nvSpPr>
        <p:spPr>
          <a:xfrm>
            <a:off x="7008574" y="1928024"/>
            <a:ext cx="4672383" cy="276999"/>
          </a:xfrm>
          <a:prstGeom prst="rect">
            <a:avLst/>
          </a:prstGeom>
          <a:noFill/>
        </p:spPr>
        <p:txBody>
          <a:bodyPr wrap="square" lIns="0" tIns="0" rIns="0" bIns="0" rtlCol="0">
            <a:spAutoFit/>
          </a:bodyPr>
          <a:lstStyle/>
          <a:p>
            <a:pPr algn="r"/>
            <a:r>
              <a:rPr lang="en-US" dirty="0" smtClean="0">
                <a:solidFill>
                  <a:srgbClr val="FFFF00"/>
                </a:solidFill>
              </a:rPr>
              <a:t>Exchange Management Console</a:t>
            </a:r>
          </a:p>
        </p:txBody>
      </p:sp>
    </p:spTree>
    <p:extLst>
      <p:ext uri="{BB962C8B-B14F-4D97-AF65-F5344CB8AC3E}">
        <p14:creationId xmlns:p14="http://schemas.microsoft.com/office/powerpoint/2010/main" val="1496186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Autofit/>
          </a:bodyPr>
          <a:lstStyle/>
          <a:p>
            <a:pPr>
              <a:defRPr/>
            </a:pPr>
            <a:r>
              <a:rPr lang="en-US" sz="3600" dirty="0"/>
              <a:t>Exchange Control </a:t>
            </a:r>
            <a:r>
              <a:rPr lang="en-US" sz="3600" dirty="0" smtClean="0"/>
              <a:t>Panel: </a:t>
            </a:r>
            <a:r>
              <a:rPr lang="en-US" sz="3600" dirty="0"/>
              <a:t>UM </a:t>
            </a:r>
            <a:r>
              <a:rPr lang="en-US" sz="3600" dirty="0" smtClean="0"/>
              <a:t>Call </a:t>
            </a:r>
            <a:r>
              <a:rPr lang="en-US" sz="3600" dirty="0"/>
              <a:t>Summary </a:t>
            </a:r>
            <a:r>
              <a:rPr lang="en-US" sz="3600" dirty="0" smtClean="0"/>
              <a:t>Reports</a:t>
            </a:r>
            <a:endParaRPr dirty="0">
              <a:solidFill>
                <a:schemeClr val="tx1"/>
              </a:solidFill>
              <a:effectLst/>
              <a:cs typeface="+mn-cs"/>
            </a:endParaRPr>
          </a:p>
        </p:txBody>
      </p:sp>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219" y="965658"/>
            <a:ext cx="10020430" cy="5379418"/>
          </a:xfrm>
          <a:prstGeom prst="rect">
            <a:avLst/>
          </a:prstGeom>
          <a:ln>
            <a:headEnd/>
            <a:tailEnd/>
          </a:ln>
          <a:extLst/>
        </p:spPr>
        <p:style>
          <a:lnRef idx="2">
            <a:schemeClr val="dk1"/>
          </a:lnRef>
          <a:fillRef idx="1">
            <a:schemeClr val="lt1"/>
          </a:fillRef>
          <a:effectRef idx="0">
            <a:schemeClr val="dk1"/>
          </a:effectRef>
          <a:fontRef idx="minor">
            <a:schemeClr val="dk1"/>
          </a:fontRef>
        </p:style>
      </p:pic>
      <p:pic>
        <p:nvPicPr>
          <p:cNvPr id="880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467" y="1760429"/>
            <a:ext cx="5704484" cy="3789876"/>
          </a:xfrm>
          <a:prstGeom prst="rect">
            <a:avLst/>
          </a:prstGeom>
          <a:ln>
            <a:headEnd/>
            <a:tailEnd/>
          </a:ln>
          <a:ex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16792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172956" y="1516266"/>
            <a:ext cx="3138790" cy="276999"/>
          </a:xfrm>
          <a:prstGeom prst="rect">
            <a:avLst/>
          </a:prstGeom>
          <a:noFill/>
        </p:spPr>
        <p:txBody>
          <a:bodyPr wrap="square" lIns="0" tIns="0" rIns="0" bIns="0" rtlCol="0">
            <a:spAutoFit/>
          </a:bodyPr>
          <a:lstStyle/>
          <a:p>
            <a:r>
              <a:rPr lang="en-US" dirty="0" smtClean="0">
                <a:solidFill>
                  <a:srgbClr val="F8F57B"/>
                </a:solidFill>
              </a:rPr>
              <a:t>Fabrikam, Inc.</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210" y="2437213"/>
            <a:ext cx="1209546"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p:nvPr/>
        </p:nvCxnSpPr>
        <p:spPr>
          <a:xfrm>
            <a:off x="1059574" y="1307103"/>
            <a:ext cx="0" cy="64288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199384" y="2437213"/>
            <a:ext cx="145102" cy="33040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853622" y="2027499"/>
            <a:ext cx="1" cy="43173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963604" y="2846850"/>
            <a:ext cx="63571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08042" y="3164657"/>
            <a:ext cx="748733" cy="461665"/>
          </a:xfrm>
          <a:prstGeom prst="rect">
            <a:avLst/>
          </a:prstGeom>
          <a:noFill/>
        </p:spPr>
        <p:txBody>
          <a:bodyPr wrap="square" lIns="0" tIns="0" rIns="0" bIns="0" rtlCol="0">
            <a:spAutoFit/>
          </a:bodyPr>
          <a:lstStyle/>
          <a:p>
            <a:pPr algn="ctr"/>
            <a:r>
              <a:rPr lang="en-US" sz="1000" dirty="0" smtClean="0">
                <a:gradFill>
                  <a:gsLst>
                    <a:gs pos="0">
                      <a:schemeClr val="tx1"/>
                    </a:gs>
                    <a:gs pos="86000">
                      <a:schemeClr val="tx1"/>
                    </a:gs>
                  </a:gsLst>
                  <a:lin ang="5400000" scaled="0"/>
                </a:gradFill>
              </a:rPr>
              <a:t>Lync Mediation Server</a:t>
            </a:r>
          </a:p>
        </p:txBody>
      </p:sp>
      <p:sp>
        <p:nvSpPr>
          <p:cNvPr id="95" name="Rectangle 94"/>
          <p:cNvSpPr/>
          <p:nvPr/>
        </p:nvSpPr>
        <p:spPr bwMode="auto">
          <a:xfrm>
            <a:off x="631596" y="1506580"/>
            <a:ext cx="5085015" cy="2466453"/>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98"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28" y="756988"/>
            <a:ext cx="1616712" cy="55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5185583" y="2230431"/>
            <a:ext cx="1504955" cy="161583"/>
          </a:xfrm>
          <a:prstGeom prst="rect">
            <a:avLst/>
          </a:prstGeom>
          <a:noFill/>
        </p:spPr>
        <p:txBody>
          <a:bodyPr wrap="square" lIns="0" tIns="0" rIns="0" bIns="0" rtlCol="0">
            <a:spAutoFit/>
          </a:bodyPr>
          <a:lstStyle/>
          <a:p>
            <a:r>
              <a:rPr lang="en-US" sz="1050" dirty="0" smtClean="0">
                <a:gradFill>
                  <a:gsLst>
                    <a:gs pos="0">
                      <a:schemeClr val="tx1"/>
                    </a:gs>
                    <a:gs pos="86000">
                      <a:schemeClr val="tx1"/>
                    </a:gs>
                  </a:gsLst>
                  <a:lin ang="5400000" scaled="0"/>
                </a:gradFill>
              </a:rPr>
              <a:t>Lync Edge Server</a:t>
            </a:r>
          </a:p>
        </p:txBody>
      </p:sp>
      <p:sp>
        <p:nvSpPr>
          <p:cNvPr id="127" name="TextBox 126"/>
          <p:cNvSpPr txBox="1"/>
          <p:nvPr/>
        </p:nvSpPr>
        <p:spPr>
          <a:xfrm>
            <a:off x="1450116" y="2039486"/>
            <a:ext cx="83134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VoIP Gateway</a:t>
            </a:r>
          </a:p>
        </p:txBody>
      </p:sp>
      <p:sp>
        <p:nvSpPr>
          <p:cNvPr id="130" name="TextBox 129"/>
          <p:cNvSpPr txBox="1"/>
          <p:nvPr/>
        </p:nvSpPr>
        <p:spPr>
          <a:xfrm>
            <a:off x="3174103" y="3102044"/>
            <a:ext cx="2689403" cy="184666"/>
          </a:xfrm>
          <a:prstGeom prst="rect">
            <a:avLst/>
          </a:prstGeom>
          <a:noFill/>
        </p:spPr>
        <p:txBody>
          <a:bodyPr wrap="square" lIns="0" tIns="0" rIns="0" bIns="0" rtlCol="0">
            <a:spAutoFit/>
          </a:bodyPr>
          <a:lstStyle/>
          <a:p>
            <a:r>
              <a:rPr lang="en-US" sz="1200" b="1" dirty="0" smtClean="0">
                <a:solidFill>
                  <a:schemeClr val="accent1">
                    <a:lumMod val="40000"/>
                    <a:lumOff val="60000"/>
                  </a:schemeClr>
                </a:solidFill>
              </a:rPr>
              <a:t>Lync Servers</a:t>
            </a:r>
            <a:endParaRPr lang="en-US" sz="1100" b="1" dirty="0" smtClean="0">
              <a:solidFill>
                <a:schemeClr val="accent1">
                  <a:lumMod val="40000"/>
                  <a:lumOff val="60000"/>
                </a:schemeClr>
              </a:solidFill>
            </a:endParaRPr>
          </a:p>
        </p:txBody>
      </p:sp>
      <p:cxnSp>
        <p:nvCxnSpPr>
          <p:cNvPr id="131" name="Straight Arrow Connector 130"/>
          <p:cNvCxnSpPr/>
          <p:nvPr/>
        </p:nvCxnSpPr>
        <p:spPr>
          <a:xfrm flipH="1">
            <a:off x="3360857" y="2737145"/>
            <a:ext cx="20312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7497515" y="1545492"/>
            <a:ext cx="1" cy="84314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65" y="3560749"/>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5905145" y="2688576"/>
            <a:ext cx="1117606" cy="1367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76047" y="2011476"/>
            <a:ext cx="1288714" cy="981901"/>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273" y="3548568"/>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20404" y="1793265"/>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886444" y="3491025"/>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50988" y="1446168"/>
            <a:ext cx="2933116" cy="252686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82496" y="1446168"/>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sp>
        <p:nvSpPr>
          <p:cNvPr id="58" name="TextBox 57"/>
          <p:cNvSpPr txBox="1"/>
          <p:nvPr/>
        </p:nvSpPr>
        <p:spPr>
          <a:xfrm>
            <a:off x="3182089" y="3491024"/>
            <a:ext cx="990867"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51" name="TextBox 50"/>
          <p:cNvSpPr txBox="1"/>
          <p:nvPr/>
        </p:nvSpPr>
        <p:spPr>
          <a:xfrm>
            <a:off x="8597797" y="3140007"/>
            <a:ext cx="774715" cy="323165"/>
          </a:xfrm>
          <a:prstGeom prst="rect">
            <a:avLst/>
          </a:prstGeom>
          <a:noFill/>
        </p:spPr>
        <p:txBody>
          <a:bodyPr wrap="square" lIns="0" tIns="0" rIns="0" bIns="0" rtlCol="0">
            <a:spAutoFit/>
          </a:bodyPr>
          <a:lstStyle/>
          <a:p>
            <a:pPr algn="ctr"/>
            <a:r>
              <a:rPr lang="en-US" sz="1050" dirty="0" smtClean="0">
                <a:gradFill>
                  <a:gsLst>
                    <a:gs pos="0">
                      <a:schemeClr val="tx1"/>
                    </a:gs>
                    <a:gs pos="86000">
                      <a:schemeClr val="tx1"/>
                    </a:gs>
                  </a:gsLst>
                  <a:lin ang="5400000" scaled="0"/>
                </a:gradFill>
              </a:rPr>
              <a:t>Lync Edge Server Pool</a:t>
            </a:r>
          </a:p>
        </p:txBody>
      </p:sp>
      <p:cxnSp>
        <p:nvCxnSpPr>
          <p:cNvPr id="53" name="Straight Arrow Connector 52"/>
          <p:cNvCxnSpPr/>
          <p:nvPr/>
        </p:nvCxnSpPr>
        <p:spPr>
          <a:xfrm flipH="1">
            <a:off x="8182968" y="2688576"/>
            <a:ext cx="5716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296998" y="2728674"/>
            <a:ext cx="1033608" cy="847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73345" y="251545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sp>
        <p:nvSpPr>
          <p:cNvPr id="73" name="TextBox 72"/>
          <p:cNvSpPr txBox="1"/>
          <p:nvPr/>
        </p:nvSpPr>
        <p:spPr>
          <a:xfrm>
            <a:off x="7228081" y="2902555"/>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4" name="Straight Arrow Connector 73"/>
          <p:cNvCxnSpPr/>
          <p:nvPr/>
        </p:nvCxnSpPr>
        <p:spPr>
          <a:xfrm>
            <a:off x="2965932" y="3164657"/>
            <a:ext cx="1" cy="34755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0638856" y="2902555"/>
            <a:ext cx="1" cy="597211"/>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31915" y="2526994"/>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sp>
        <p:nvSpPr>
          <p:cNvPr id="88" name="TextBox 87"/>
          <p:cNvSpPr txBox="1"/>
          <p:nvPr/>
        </p:nvSpPr>
        <p:spPr>
          <a:xfrm>
            <a:off x="3348890" y="1715995"/>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89" name="TextBox 88"/>
          <p:cNvSpPr txBox="1"/>
          <p:nvPr/>
        </p:nvSpPr>
        <p:spPr>
          <a:xfrm>
            <a:off x="7865077" y="1353192"/>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99" name="TextBox 98"/>
          <p:cNvSpPr txBox="1"/>
          <p:nvPr/>
        </p:nvSpPr>
        <p:spPr>
          <a:xfrm>
            <a:off x="5120641" y="4318287"/>
            <a:ext cx="6651280" cy="615553"/>
          </a:xfrm>
          <a:prstGeom prst="rect">
            <a:avLst/>
          </a:prstGeom>
          <a:noFill/>
        </p:spPr>
        <p:txBody>
          <a:bodyPr wrap="square" lIns="0" tIns="0" rIns="0" bIns="0" rtlCol="0">
            <a:spAutoFit/>
          </a:bodyPr>
          <a:lstStyle/>
          <a:p>
            <a:pPr marL="457200" indent="-457200">
              <a:buFont typeface="+mj-lt"/>
              <a:buAutoNum type="arabicPeriod"/>
            </a:pPr>
            <a:r>
              <a:rPr lang="en-US" sz="2000" dirty="0" smtClean="0">
                <a:gradFill>
                  <a:gsLst>
                    <a:gs pos="0">
                      <a:schemeClr val="tx1"/>
                    </a:gs>
                    <a:gs pos="86000">
                      <a:schemeClr val="tx1"/>
                    </a:gs>
                  </a:gsLst>
                  <a:lin ang="5400000" scaled="0"/>
                </a:gradFill>
              </a:rPr>
              <a:t>(Office 365 Lync Edge Server Pool is pre-configured </a:t>
            </a:r>
            <a:br>
              <a:rPr lang="en-US" sz="2000" dirty="0" smtClean="0">
                <a:gradFill>
                  <a:gsLst>
                    <a:gs pos="0">
                      <a:schemeClr val="tx1"/>
                    </a:gs>
                    <a:gs pos="86000">
                      <a:schemeClr val="tx1"/>
                    </a:gs>
                  </a:gsLst>
                  <a:lin ang="5400000" scaled="0"/>
                </a:gradFill>
              </a:rPr>
            </a:br>
            <a:r>
              <a:rPr lang="en-US" sz="2000" dirty="0" smtClean="0">
                <a:gradFill>
                  <a:gsLst>
                    <a:gs pos="0">
                      <a:schemeClr val="tx1"/>
                    </a:gs>
                    <a:gs pos="86000">
                      <a:schemeClr val="tx1"/>
                    </a:gs>
                  </a:gsLst>
                  <a:lin ang="5400000" scaled="0"/>
                </a:gradFill>
              </a:rPr>
              <a:t>by Microsoft to send calls to UM servers)</a:t>
            </a:r>
          </a:p>
        </p:txBody>
      </p:sp>
      <p:sp>
        <p:nvSpPr>
          <p:cNvPr id="100" name="TextBox 99"/>
          <p:cNvSpPr txBox="1"/>
          <p:nvPr/>
        </p:nvSpPr>
        <p:spPr>
          <a:xfrm>
            <a:off x="5120641" y="5362984"/>
            <a:ext cx="6511066" cy="615553"/>
          </a:xfrm>
          <a:prstGeom prst="rect">
            <a:avLst/>
          </a:prstGeom>
          <a:noFill/>
        </p:spPr>
        <p:txBody>
          <a:bodyPr wrap="square" lIns="0" tIns="0" rIns="0" bIns="0" rtlCol="0">
            <a:spAutoFit/>
          </a:bodyPr>
          <a:lstStyle/>
          <a:p>
            <a:pPr marL="457200" indent="-457200">
              <a:buFont typeface="+mj-lt"/>
              <a:buAutoNum type="arabicPeriod" startAt="2"/>
            </a:pPr>
            <a:r>
              <a:rPr lang="en-US" sz="2000" dirty="0" smtClean="0">
                <a:gradFill>
                  <a:gsLst>
                    <a:gs pos="0">
                      <a:schemeClr val="tx1"/>
                    </a:gs>
                    <a:gs pos="86000">
                      <a:schemeClr val="tx1"/>
                    </a:gs>
                  </a:gsLst>
                  <a:lin ang="5400000" scaled="0"/>
                </a:gradFill>
              </a:rPr>
              <a:t>(UM servers in Office 365 are pre-configured by </a:t>
            </a:r>
            <a:br>
              <a:rPr lang="en-US" sz="2000" dirty="0" smtClean="0">
                <a:gradFill>
                  <a:gsLst>
                    <a:gs pos="0">
                      <a:schemeClr val="tx1"/>
                    </a:gs>
                    <a:gs pos="86000">
                      <a:schemeClr val="tx1"/>
                    </a:gs>
                  </a:gsLst>
                  <a:lin ang="5400000" scaled="0"/>
                </a:gradFill>
              </a:rPr>
            </a:br>
            <a:r>
              <a:rPr lang="en-US" sz="2000" dirty="0" smtClean="0">
                <a:gradFill>
                  <a:gsLst>
                    <a:gs pos="0">
                      <a:schemeClr val="tx1"/>
                    </a:gs>
                    <a:gs pos="86000">
                      <a:schemeClr val="tx1"/>
                    </a:gs>
                  </a:gsLst>
                  <a:lin ang="5400000" scaled="0"/>
                </a:gradFill>
              </a:rPr>
              <a:t>Microsoft to send calls via Lync Server Edge Pool)</a:t>
            </a:r>
          </a:p>
        </p:txBody>
      </p:sp>
      <p:sp>
        <p:nvSpPr>
          <p:cNvPr id="102" name="TextBox 101"/>
          <p:cNvSpPr txBox="1"/>
          <p:nvPr/>
        </p:nvSpPr>
        <p:spPr>
          <a:xfrm>
            <a:off x="9037305" y="1949990"/>
            <a:ext cx="588301"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103" name="TextBox 102"/>
          <p:cNvSpPr txBox="1"/>
          <p:nvPr/>
        </p:nvSpPr>
        <p:spPr>
          <a:xfrm>
            <a:off x="9696075" y="1949990"/>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54" name="Title 1"/>
          <p:cNvSpPr>
            <a:spLocks noGrp="1"/>
          </p:cNvSpPr>
          <p:nvPr>
            <p:ph type="title"/>
          </p:nvPr>
        </p:nvSpPr>
        <p:spPr/>
        <p:txBody>
          <a:bodyPr>
            <a:noAutofit/>
          </a:bodyPr>
          <a:lstStyle/>
          <a:p>
            <a:r>
              <a:rPr lang="en-US" dirty="0" smtClean="0">
                <a:solidFill>
                  <a:schemeClr val="tx1">
                    <a:lumMod val="50000"/>
                    <a:lumOff val="50000"/>
                  </a:schemeClr>
                </a:solidFill>
              </a:rPr>
              <a:t>Connecting Lync to Exchange Online UM: 1</a:t>
            </a:r>
            <a:endParaRPr lang="en-US" sz="4400" dirty="0">
              <a:solidFill>
                <a:schemeClr val="tx1">
                  <a:lumMod val="50000"/>
                  <a:lumOff val="5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242" y="1536018"/>
            <a:ext cx="783615" cy="60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465" y="2400905"/>
            <a:ext cx="599454" cy="75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214" y="2539128"/>
            <a:ext cx="562390" cy="6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3930" y="2400905"/>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134" y="2385254"/>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69" y="2497557"/>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04" y="2009942"/>
            <a:ext cx="664210" cy="48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972" y="1167438"/>
            <a:ext cx="396543" cy="39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647" y="1045710"/>
            <a:ext cx="392430" cy="55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32476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172956" y="1516266"/>
            <a:ext cx="3138790" cy="276999"/>
          </a:xfrm>
          <a:prstGeom prst="rect">
            <a:avLst/>
          </a:prstGeom>
          <a:noFill/>
        </p:spPr>
        <p:txBody>
          <a:bodyPr wrap="square" lIns="0" tIns="0" rIns="0" bIns="0" rtlCol="0">
            <a:spAutoFit/>
          </a:bodyPr>
          <a:lstStyle/>
          <a:p>
            <a:r>
              <a:rPr lang="en-US" dirty="0" smtClean="0">
                <a:solidFill>
                  <a:srgbClr val="F8F57B"/>
                </a:solidFill>
              </a:rPr>
              <a:t>Fabrikam, Inc.</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210" y="2437213"/>
            <a:ext cx="1209546"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p:nvPr/>
        </p:nvCxnSpPr>
        <p:spPr>
          <a:xfrm>
            <a:off x="1059574" y="1307103"/>
            <a:ext cx="0" cy="64288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199384" y="2437213"/>
            <a:ext cx="145102" cy="33040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853622" y="2027499"/>
            <a:ext cx="1" cy="43173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963604" y="2846850"/>
            <a:ext cx="63571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08042" y="3164657"/>
            <a:ext cx="748733" cy="461665"/>
          </a:xfrm>
          <a:prstGeom prst="rect">
            <a:avLst/>
          </a:prstGeom>
          <a:noFill/>
        </p:spPr>
        <p:txBody>
          <a:bodyPr wrap="square" lIns="0" tIns="0" rIns="0" bIns="0" rtlCol="0">
            <a:spAutoFit/>
          </a:bodyPr>
          <a:lstStyle/>
          <a:p>
            <a:pPr algn="ctr"/>
            <a:r>
              <a:rPr lang="en-US" sz="1000" dirty="0" smtClean="0">
                <a:gradFill>
                  <a:gsLst>
                    <a:gs pos="0">
                      <a:schemeClr val="tx1"/>
                    </a:gs>
                    <a:gs pos="86000">
                      <a:schemeClr val="tx1"/>
                    </a:gs>
                  </a:gsLst>
                  <a:lin ang="5400000" scaled="0"/>
                </a:gradFill>
              </a:rPr>
              <a:t>Lync Mediation Server</a:t>
            </a:r>
          </a:p>
        </p:txBody>
      </p:sp>
      <p:sp>
        <p:nvSpPr>
          <p:cNvPr id="95" name="Rectangle 94"/>
          <p:cNvSpPr/>
          <p:nvPr/>
        </p:nvSpPr>
        <p:spPr bwMode="auto">
          <a:xfrm>
            <a:off x="631596" y="1506580"/>
            <a:ext cx="5085015" cy="2466453"/>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98"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28" y="756988"/>
            <a:ext cx="1616712" cy="55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5185583" y="2230431"/>
            <a:ext cx="1504955" cy="161583"/>
          </a:xfrm>
          <a:prstGeom prst="rect">
            <a:avLst/>
          </a:prstGeom>
          <a:noFill/>
        </p:spPr>
        <p:txBody>
          <a:bodyPr wrap="square" lIns="0" tIns="0" rIns="0" bIns="0" rtlCol="0">
            <a:spAutoFit/>
          </a:bodyPr>
          <a:lstStyle/>
          <a:p>
            <a:r>
              <a:rPr lang="en-US" sz="1050" dirty="0" smtClean="0">
                <a:gradFill>
                  <a:gsLst>
                    <a:gs pos="0">
                      <a:schemeClr val="tx1"/>
                    </a:gs>
                    <a:gs pos="86000">
                      <a:schemeClr val="tx1"/>
                    </a:gs>
                  </a:gsLst>
                  <a:lin ang="5400000" scaled="0"/>
                </a:gradFill>
              </a:rPr>
              <a:t>Lync Edge Server</a:t>
            </a:r>
          </a:p>
        </p:txBody>
      </p:sp>
      <p:sp>
        <p:nvSpPr>
          <p:cNvPr id="127" name="TextBox 126"/>
          <p:cNvSpPr txBox="1"/>
          <p:nvPr/>
        </p:nvSpPr>
        <p:spPr>
          <a:xfrm>
            <a:off x="1450116" y="2039486"/>
            <a:ext cx="83134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VoIP Gateway</a:t>
            </a:r>
          </a:p>
        </p:txBody>
      </p:sp>
      <p:sp>
        <p:nvSpPr>
          <p:cNvPr id="130" name="TextBox 129"/>
          <p:cNvSpPr txBox="1"/>
          <p:nvPr/>
        </p:nvSpPr>
        <p:spPr>
          <a:xfrm>
            <a:off x="3174103" y="3102044"/>
            <a:ext cx="2689403" cy="184666"/>
          </a:xfrm>
          <a:prstGeom prst="rect">
            <a:avLst/>
          </a:prstGeom>
          <a:noFill/>
        </p:spPr>
        <p:txBody>
          <a:bodyPr wrap="square" lIns="0" tIns="0" rIns="0" bIns="0" rtlCol="0">
            <a:spAutoFit/>
          </a:bodyPr>
          <a:lstStyle/>
          <a:p>
            <a:r>
              <a:rPr lang="en-US" sz="1200" b="1" dirty="0" smtClean="0">
                <a:solidFill>
                  <a:schemeClr val="accent1">
                    <a:lumMod val="40000"/>
                    <a:lumOff val="60000"/>
                  </a:schemeClr>
                </a:solidFill>
              </a:rPr>
              <a:t>Lync Servers</a:t>
            </a:r>
            <a:endParaRPr lang="en-US" sz="1100" b="1" dirty="0" smtClean="0">
              <a:solidFill>
                <a:schemeClr val="accent1">
                  <a:lumMod val="40000"/>
                  <a:lumOff val="60000"/>
                </a:schemeClr>
              </a:solidFill>
            </a:endParaRPr>
          </a:p>
        </p:txBody>
      </p:sp>
      <p:cxnSp>
        <p:nvCxnSpPr>
          <p:cNvPr id="131" name="Straight Arrow Connector 130"/>
          <p:cNvCxnSpPr/>
          <p:nvPr/>
        </p:nvCxnSpPr>
        <p:spPr>
          <a:xfrm flipH="1">
            <a:off x="3360857" y="2737145"/>
            <a:ext cx="20312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7497515" y="1545492"/>
            <a:ext cx="1" cy="84314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65" y="3560749"/>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5905145" y="2688576"/>
            <a:ext cx="1117606" cy="1367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76047" y="2011476"/>
            <a:ext cx="1288714" cy="981901"/>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273" y="3548568"/>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20404" y="1793265"/>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886444" y="3491025"/>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50988" y="1446168"/>
            <a:ext cx="2933116" cy="252686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82496" y="1446168"/>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sp>
        <p:nvSpPr>
          <p:cNvPr id="58" name="TextBox 57"/>
          <p:cNvSpPr txBox="1"/>
          <p:nvPr/>
        </p:nvSpPr>
        <p:spPr>
          <a:xfrm>
            <a:off x="3182089" y="3491024"/>
            <a:ext cx="990867"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51" name="TextBox 50"/>
          <p:cNvSpPr txBox="1"/>
          <p:nvPr/>
        </p:nvSpPr>
        <p:spPr>
          <a:xfrm>
            <a:off x="8597797" y="3140007"/>
            <a:ext cx="774715" cy="323165"/>
          </a:xfrm>
          <a:prstGeom prst="rect">
            <a:avLst/>
          </a:prstGeom>
          <a:noFill/>
        </p:spPr>
        <p:txBody>
          <a:bodyPr wrap="square" lIns="0" tIns="0" rIns="0" bIns="0" rtlCol="0">
            <a:spAutoFit/>
          </a:bodyPr>
          <a:lstStyle/>
          <a:p>
            <a:pPr algn="ctr"/>
            <a:r>
              <a:rPr lang="en-US" sz="1050" dirty="0" smtClean="0">
                <a:gradFill>
                  <a:gsLst>
                    <a:gs pos="0">
                      <a:schemeClr val="tx1"/>
                    </a:gs>
                    <a:gs pos="86000">
                      <a:schemeClr val="tx1"/>
                    </a:gs>
                  </a:gsLst>
                  <a:lin ang="5400000" scaled="0"/>
                </a:gradFill>
              </a:rPr>
              <a:t>Lync Edge Server Pool</a:t>
            </a:r>
          </a:p>
        </p:txBody>
      </p:sp>
      <p:cxnSp>
        <p:nvCxnSpPr>
          <p:cNvPr id="53" name="Straight Arrow Connector 52"/>
          <p:cNvCxnSpPr/>
          <p:nvPr/>
        </p:nvCxnSpPr>
        <p:spPr>
          <a:xfrm flipH="1">
            <a:off x="8182968" y="2688576"/>
            <a:ext cx="5716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296998" y="2728674"/>
            <a:ext cx="1033608" cy="847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73345" y="251545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sp>
        <p:nvSpPr>
          <p:cNvPr id="73" name="TextBox 72"/>
          <p:cNvSpPr txBox="1"/>
          <p:nvPr/>
        </p:nvSpPr>
        <p:spPr>
          <a:xfrm>
            <a:off x="7228081" y="2902555"/>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4" name="Straight Arrow Connector 73"/>
          <p:cNvCxnSpPr/>
          <p:nvPr/>
        </p:nvCxnSpPr>
        <p:spPr>
          <a:xfrm>
            <a:off x="2965932" y="3164657"/>
            <a:ext cx="1" cy="34755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0638856" y="2902555"/>
            <a:ext cx="1" cy="597211"/>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31915" y="2526994"/>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sp>
        <p:nvSpPr>
          <p:cNvPr id="88" name="TextBox 87"/>
          <p:cNvSpPr txBox="1"/>
          <p:nvPr/>
        </p:nvSpPr>
        <p:spPr>
          <a:xfrm>
            <a:off x="3348890" y="1715995"/>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89" name="TextBox 88"/>
          <p:cNvSpPr txBox="1"/>
          <p:nvPr/>
        </p:nvSpPr>
        <p:spPr>
          <a:xfrm>
            <a:off x="7865077" y="1353192"/>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54" name="Title 1"/>
          <p:cNvSpPr>
            <a:spLocks noGrp="1"/>
          </p:cNvSpPr>
          <p:nvPr>
            <p:ph type="title"/>
          </p:nvPr>
        </p:nvSpPr>
        <p:spPr/>
        <p:txBody>
          <a:bodyPr>
            <a:noAutofit/>
          </a:bodyPr>
          <a:lstStyle/>
          <a:p>
            <a:r>
              <a:rPr lang="en-US" dirty="0" smtClean="0">
                <a:solidFill>
                  <a:schemeClr val="tx1">
                    <a:lumMod val="50000"/>
                    <a:lumOff val="50000"/>
                  </a:schemeClr>
                </a:solidFill>
              </a:rPr>
              <a:t>Connecting Lync to Exchange Online UM: 2</a:t>
            </a:r>
            <a:endParaRPr lang="en-US" sz="4400" dirty="0">
              <a:solidFill>
                <a:schemeClr val="tx1">
                  <a:lumMod val="50000"/>
                  <a:lumOff val="5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242" y="1536018"/>
            <a:ext cx="783615" cy="60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465" y="2400905"/>
            <a:ext cx="599454" cy="75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214" y="2539128"/>
            <a:ext cx="562390" cy="6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3930" y="2400905"/>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134" y="2385254"/>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69" y="2497557"/>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04" y="2009942"/>
            <a:ext cx="664210" cy="48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972" y="1167438"/>
            <a:ext cx="396543" cy="39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647" y="1045710"/>
            <a:ext cx="392430" cy="55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p:cNvSpPr txBox="1"/>
          <p:nvPr/>
        </p:nvSpPr>
        <p:spPr>
          <a:xfrm>
            <a:off x="503505" y="4318287"/>
            <a:ext cx="7710894" cy="307777"/>
          </a:xfrm>
          <a:prstGeom prst="rect">
            <a:avLst/>
          </a:prstGeom>
          <a:noFill/>
        </p:spPr>
        <p:txBody>
          <a:bodyPr wrap="square" lIns="0" tIns="0" rIns="0" bIns="0" rtlCol="0">
            <a:spAutoFit/>
          </a:bodyPr>
          <a:lstStyle/>
          <a:p>
            <a:pPr marL="457200" indent="-457200">
              <a:buFont typeface="+mj-lt"/>
              <a:buAutoNum type="arabicPeriod" startAt="3"/>
            </a:pPr>
            <a:r>
              <a:rPr lang="en-US" sz="2000" dirty="0" smtClean="0">
                <a:gradFill>
                  <a:gsLst>
                    <a:gs pos="0">
                      <a:schemeClr val="tx1"/>
                    </a:gs>
                    <a:gs pos="86000">
                      <a:schemeClr val="tx1"/>
                    </a:gs>
                  </a:gsLst>
                  <a:lin ang="5400000" scaled="0"/>
                </a:gradFill>
              </a:rPr>
              <a:t>Fabrikam Lync administrator configures Lync Servers</a:t>
            </a:r>
          </a:p>
        </p:txBody>
      </p:sp>
      <p:sp>
        <p:nvSpPr>
          <p:cNvPr id="57" name="TextBox 56"/>
          <p:cNvSpPr txBox="1"/>
          <p:nvPr/>
        </p:nvSpPr>
        <p:spPr>
          <a:xfrm>
            <a:off x="503504" y="4862724"/>
            <a:ext cx="7841506" cy="307777"/>
          </a:xfrm>
          <a:prstGeom prst="rect">
            <a:avLst/>
          </a:prstGeom>
          <a:noFill/>
        </p:spPr>
        <p:txBody>
          <a:bodyPr wrap="square" lIns="0" tIns="0" rIns="0" bIns="0" rtlCol="0">
            <a:spAutoFit/>
          </a:bodyPr>
          <a:lstStyle/>
          <a:p>
            <a:pPr marL="457200" indent="-457200">
              <a:buFont typeface="+mj-lt"/>
              <a:buAutoNum type="arabicPeriod" startAt="4"/>
            </a:pPr>
            <a:r>
              <a:rPr lang="en-US" sz="2000" dirty="0" smtClean="0">
                <a:gradFill>
                  <a:gsLst>
                    <a:gs pos="0">
                      <a:schemeClr val="tx1"/>
                    </a:gs>
                    <a:gs pos="86000">
                      <a:schemeClr val="tx1"/>
                    </a:gs>
                  </a:gsLst>
                  <a:lin ang="5400000" scaled="0"/>
                </a:gradFill>
              </a:rPr>
              <a:t>Fabrikam Lync administrator configures Lync Edge Server</a:t>
            </a:r>
          </a:p>
        </p:txBody>
      </p:sp>
      <p:sp>
        <p:nvSpPr>
          <p:cNvPr id="59" name="TextBox 58"/>
          <p:cNvSpPr txBox="1"/>
          <p:nvPr/>
        </p:nvSpPr>
        <p:spPr>
          <a:xfrm>
            <a:off x="5905145" y="2787139"/>
            <a:ext cx="588301"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62" name="TextBox 61"/>
          <p:cNvSpPr txBox="1"/>
          <p:nvPr/>
        </p:nvSpPr>
        <p:spPr>
          <a:xfrm>
            <a:off x="3381682" y="2118586"/>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2318472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172956" y="1516266"/>
            <a:ext cx="3138790" cy="276999"/>
          </a:xfrm>
          <a:prstGeom prst="rect">
            <a:avLst/>
          </a:prstGeom>
          <a:noFill/>
        </p:spPr>
        <p:txBody>
          <a:bodyPr wrap="square" lIns="0" tIns="0" rIns="0" bIns="0" rtlCol="0">
            <a:spAutoFit/>
          </a:bodyPr>
          <a:lstStyle/>
          <a:p>
            <a:r>
              <a:rPr lang="en-US" dirty="0" smtClean="0">
                <a:solidFill>
                  <a:srgbClr val="F8F57B"/>
                </a:solidFill>
              </a:rPr>
              <a:t>Fabrikam, Inc.</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210" y="2437213"/>
            <a:ext cx="1209546"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p:nvPr/>
        </p:nvCxnSpPr>
        <p:spPr>
          <a:xfrm>
            <a:off x="1059574" y="1307103"/>
            <a:ext cx="0" cy="64288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199384" y="2437213"/>
            <a:ext cx="145102" cy="33040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853622" y="2027499"/>
            <a:ext cx="1" cy="43173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963604" y="2846850"/>
            <a:ext cx="63571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08042" y="3164657"/>
            <a:ext cx="748733" cy="461665"/>
          </a:xfrm>
          <a:prstGeom prst="rect">
            <a:avLst/>
          </a:prstGeom>
          <a:noFill/>
        </p:spPr>
        <p:txBody>
          <a:bodyPr wrap="square" lIns="0" tIns="0" rIns="0" bIns="0" rtlCol="0">
            <a:spAutoFit/>
          </a:bodyPr>
          <a:lstStyle/>
          <a:p>
            <a:pPr algn="ctr"/>
            <a:r>
              <a:rPr lang="en-US" sz="1000" dirty="0" smtClean="0">
                <a:gradFill>
                  <a:gsLst>
                    <a:gs pos="0">
                      <a:schemeClr val="tx1"/>
                    </a:gs>
                    <a:gs pos="86000">
                      <a:schemeClr val="tx1"/>
                    </a:gs>
                  </a:gsLst>
                  <a:lin ang="5400000" scaled="0"/>
                </a:gradFill>
              </a:rPr>
              <a:t>Lync Mediation Server</a:t>
            </a:r>
          </a:p>
        </p:txBody>
      </p:sp>
      <p:sp>
        <p:nvSpPr>
          <p:cNvPr id="95" name="Rectangle 94"/>
          <p:cNvSpPr/>
          <p:nvPr/>
        </p:nvSpPr>
        <p:spPr bwMode="auto">
          <a:xfrm>
            <a:off x="631596" y="1506580"/>
            <a:ext cx="5085015" cy="2466453"/>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98"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28" y="756988"/>
            <a:ext cx="1616712" cy="55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5185583" y="2230431"/>
            <a:ext cx="1504955" cy="161583"/>
          </a:xfrm>
          <a:prstGeom prst="rect">
            <a:avLst/>
          </a:prstGeom>
          <a:noFill/>
        </p:spPr>
        <p:txBody>
          <a:bodyPr wrap="square" lIns="0" tIns="0" rIns="0" bIns="0" rtlCol="0">
            <a:spAutoFit/>
          </a:bodyPr>
          <a:lstStyle/>
          <a:p>
            <a:r>
              <a:rPr lang="en-US" sz="1050" dirty="0" smtClean="0">
                <a:gradFill>
                  <a:gsLst>
                    <a:gs pos="0">
                      <a:schemeClr val="tx1"/>
                    </a:gs>
                    <a:gs pos="86000">
                      <a:schemeClr val="tx1"/>
                    </a:gs>
                  </a:gsLst>
                  <a:lin ang="5400000" scaled="0"/>
                </a:gradFill>
              </a:rPr>
              <a:t>Lync Edge Server</a:t>
            </a:r>
          </a:p>
        </p:txBody>
      </p:sp>
      <p:sp>
        <p:nvSpPr>
          <p:cNvPr id="127" name="TextBox 126"/>
          <p:cNvSpPr txBox="1"/>
          <p:nvPr/>
        </p:nvSpPr>
        <p:spPr>
          <a:xfrm>
            <a:off x="1450116" y="2039486"/>
            <a:ext cx="83134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VoIP Gateway</a:t>
            </a:r>
          </a:p>
        </p:txBody>
      </p:sp>
      <p:sp>
        <p:nvSpPr>
          <p:cNvPr id="130" name="TextBox 129"/>
          <p:cNvSpPr txBox="1"/>
          <p:nvPr/>
        </p:nvSpPr>
        <p:spPr>
          <a:xfrm>
            <a:off x="3174103" y="3102044"/>
            <a:ext cx="2689403" cy="184666"/>
          </a:xfrm>
          <a:prstGeom prst="rect">
            <a:avLst/>
          </a:prstGeom>
          <a:noFill/>
        </p:spPr>
        <p:txBody>
          <a:bodyPr wrap="square" lIns="0" tIns="0" rIns="0" bIns="0" rtlCol="0">
            <a:spAutoFit/>
          </a:bodyPr>
          <a:lstStyle/>
          <a:p>
            <a:r>
              <a:rPr lang="en-US" sz="1200" b="1" dirty="0" smtClean="0">
                <a:solidFill>
                  <a:schemeClr val="accent1">
                    <a:lumMod val="40000"/>
                    <a:lumOff val="60000"/>
                  </a:schemeClr>
                </a:solidFill>
              </a:rPr>
              <a:t>Lync Servers</a:t>
            </a:r>
            <a:endParaRPr lang="en-US" sz="1100" b="1" dirty="0" smtClean="0">
              <a:solidFill>
                <a:schemeClr val="accent1">
                  <a:lumMod val="40000"/>
                  <a:lumOff val="60000"/>
                </a:schemeClr>
              </a:solidFill>
            </a:endParaRPr>
          </a:p>
        </p:txBody>
      </p:sp>
      <p:cxnSp>
        <p:nvCxnSpPr>
          <p:cNvPr id="131" name="Straight Arrow Connector 130"/>
          <p:cNvCxnSpPr/>
          <p:nvPr/>
        </p:nvCxnSpPr>
        <p:spPr>
          <a:xfrm flipH="1">
            <a:off x="3360857" y="2737145"/>
            <a:ext cx="20312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7497515" y="1545492"/>
            <a:ext cx="1" cy="84314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65" y="3560749"/>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5905145" y="2688576"/>
            <a:ext cx="1117606" cy="1367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76047" y="2011476"/>
            <a:ext cx="1288714" cy="981901"/>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273" y="3548568"/>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20404" y="1793265"/>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886444" y="3491025"/>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50988" y="1446168"/>
            <a:ext cx="2933116" cy="252686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82496" y="1446168"/>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sp>
        <p:nvSpPr>
          <p:cNvPr id="58" name="TextBox 57"/>
          <p:cNvSpPr txBox="1"/>
          <p:nvPr/>
        </p:nvSpPr>
        <p:spPr>
          <a:xfrm>
            <a:off x="3182089" y="3491024"/>
            <a:ext cx="990867"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51" name="TextBox 50"/>
          <p:cNvSpPr txBox="1"/>
          <p:nvPr/>
        </p:nvSpPr>
        <p:spPr>
          <a:xfrm>
            <a:off x="8597797" y="3140007"/>
            <a:ext cx="774715" cy="323165"/>
          </a:xfrm>
          <a:prstGeom prst="rect">
            <a:avLst/>
          </a:prstGeom>
          <a:noFill/>
        </p:spPr>
        <p:txBody>
          <a:bodyPr wrap="square" lIns="0" tIns="0" rIns="0" bIns="0" rtlCol="0">
            <a:spAutoFit/>
          </a:bodyPr>
          <a:lstStyle/>
          <a:p>
            <a:pPr algn="ctr"/>
            <a:r>
              <a:rPr lang="en-US" sz="1050" dirty="0" smtClean="0">
                <a:gradFill>
                  <a:gsLst>
                    <a:gs pos="0">
                      <a:schemeClr val="tx1"/>
                    </a:gs>
                    <a:gs pos="86000">
                      <a:schemeClr val="tx1"/>
                    </a:gs>
                  </a:gsLst>
                  <a:lin ang="5400000" scaled="0"/>
                </a:gradFill>
              </a:rPr>
              <a:t>Lync Edge Server Pool</a:t>
            </a:r>
          </a:p>
        </p:txBody>
      </p:sp>
      <p:cxnSp>
        <p:nvCxnSpPr>
          <p:cNvPr id="53" name="Straight Arrow Connector 52"/>
          <p:cNvCxnSpPr/>
          <p:nvPr/>
        </p:nvCxnSpPr>
        <p:spPr>
          <a:xfrm flipH="1">
            <a:off x="8182968" y="2688576"/>
            <a:ext cx="5716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296998" y="2728674"/>
            <a:ext cx="1033608" cy="847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73345" y="251545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sp>
        <p:nvSpPr>
          <p:cNvPr id="73" name="TextBox 72"/>
          <p:cNvSpPr txBox="1"/>
          <p:nvPr/>
        </p:nvSpPr>
        <p:spPr>
          <a:xfrm>
            <a:off x="7228081" y="2902555"/>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4" name="Straight Arrow Connector 73"/>
          <p:cNvCxnSpPr/>
          <p:nvPr/>
        </p:nvCxnSpPr>
        <p:spPr>
          <a:xfrm>
            <a:off x="2965932" y="3164657"/>
            <a:ext cx="1" cy="34755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0638856" y="2902555"/>
            <a:ext cx="1" cy="597211"/>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31915" y="2526994"/>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sp>
        <p:nvSpPr>
          <p:cNvPr id="88" name="TextBox 87"/>
          <p:cNvSpPr txBox="1"/>
          <p:nvPr/>
        </p:nvSpPr>
        <p:spPr>
          <a:xfrm>
            <a:off x="3348890" y="1715995"/>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89" name="TextBox 88"/>
          <p:cNvSpPr txBox="1"/>
          <p:nvPr/>
        </p:nvSpPr>
        <p:spPr>
          <a:xfrm>
            <a:off x="7865077" y="1353192"/>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54" name="Title 1"/>
          <p:cNvSpPr>
            <a:spLocks noGrp="1"/>
          </p:cNvSpPr>
          <p:nvPr>
            <p:ph type="title"/>
          </p:nvPr>
        </p:nvSpPr>
        <p:spPr/>
        <p:txBody>
          <a:bodyPr>
            <a:noAutofit/>
          </a:bodyPr>
          <a:lstStyle/>
          <a:p>
            <a:r>
              <a:rPr lang="en-US" dirty="0" smtClean="0">
                <a:solidFill>
                  <a:schemeClr val="tx1">
                    <a:lumMod val="50000"/>
                    <a:lumOff val="50000"/>
                  </a:schemeClr>
                </a:solidFill>
              </a:rPr>
              <a:t>Connecting Lync to Exchange Online UM: 3</a:t>
            </a:r>
            <a:endParaRPr lang="en-US" sz="4400" dirty="0">
              <a:solidFill>
                <a:schemeClr val="tx1">
                  <a:lumMod val="50000"/>
                  <a:lumOff val="5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242" y="1536018"/>
            <a:ext cx="783615" cy="60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465" y="2400905"/>
            <a:ext cx="599454" cy="75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214" y="2539128"/>
            <a:ext cx="562390" cy="6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3930" y="2400905"/>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134" y="2385254"/>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69" y="2497557"/>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04" y="2009942"/>
            <a:ext cx="664210" cy="48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972" y="1167438"/>
            <a:ext cx="396543" cy="39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647" y="1045710"/>
            <a:ext cx="392430" cy="55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p:cNvSpPr txBox="1"/>
          <p:nvPr/>
        </p:nvSpPr>
        <p:spPr>
          <a:xfrm>
            <a:off x="5590095" y="4480332"/>
            <a:ext cx="6491974" cy="923330"/>
          </a:xfrm>
          <a:prstGeom prst="rect">
            <a:avLst/>
          </a:prstGeom>
          <a:noFill/>
        </p:spPr>
        <p:txBody>
          <a:bodyPr wrap="square" lIns="0" tIns="0" rIns="0" bIns="0" rtlCol="0">
            <a:spAutoFit/>
          </a:bodyPr>
          <a:lstStyle/>
          <a:p>
            <a:pPr marL="457200" indent="-457200">
              <a:buFont typeface="+mj-lt"/>
              <a:buAutoNum type="arabicPeriod" startAt="5"/>
            </a:pPr>
            <a:r>
              <a:rPr lang="en-US" sz="2000" dirty="0" smtClean="0">
                <a:gradFill>
                  <a:gsLst>
                    <a:gs pos="0">
                      <a:schemeClr val="tx1"/>
                    </a:gs>
                    <a:gs pos="86000">
                      <a:schemeClr val="tx1"/>
                    </a:gs>
                  </a:gsLst>
                  <a:lin ang="5400000" scaled="0"/>
                </a:gradFill>
              </a:rPr>
              <a:t>Fabrikam UM administrator creates UM Dial Plan, </a:t>
            </a:r>
            <a:br>
              <a:rPr lang="en-US" sz="2000" dirty="0" smtClean="0">
                <a:gradFill>
                  <a:gsLst>
                    <a:gs pos="0">
                      <a:schemeClr val="tx1"/>
                    </a:gs>
                    <a:gs pos="86000">
                      <a:schemeClr val="tx1"/>
                    </a:gs>
                  </a:gsLst>
                  <a:lin ang="5400000" scaled="0"/>
                </a:gradFill>
              </a:rPr>
            </a:br>
            <a:r>
              <a:rPr lang="en-US" sz="2000" dirty="0" smtClean="0">
                <a:gradFill>
                  <a:gsLst>
                    <a:gs pos="0">
                      <a:schemeClr val="tx1"/>
                    </a:gs>
                    <a:gs pos="86000">
                      <a:schemeClr val="tx1"/>
                    </a:gs>
                  </a:gsLst>
                  <a:lin ang="5400000" scaled="0"/>
                </a:gradFill>
              </a:rPr>
              <a:t>UM Mailbox Policy, and sets E.164 access number </a:t>
            </a:r>
            <a:br>
              <a:rPr lang="en-US" sz="2000" dirty="0" smtClean="0">
                <a:gradFill>
                  <a:gsLst>
                    <a:gs pos="0">
                      <a:schemeClr val="tx1"/>
                    </a:gs>
                    <a:gs pos="86000">
                      <a:schemeClr val="tx1"/>
                    </a:gs>
                  </a:gsLst>
                  <a:lin ang="5400000" scaled="0"/>
                </a:gradFill>
              </a:rPr>
            </a:br>
            <a:r>
              <a:rPr lang="en-US" sz="2000" dirty="0" smtClean="0">
                <a:gradFill>
                  <a:gsLst>
                    <a:gs pos="0">
                      <a:schemeClr val="tx1"/>
                    </a:gs>
                    <a:gs pos="86000">
                      <a:schemeClr val="tx1"/>
                    </a:gs>
                  </a:gsLst>
                  <a:lin ang="5400000" scaled="0"/>
                </a:gradFill>
              </a:rPr>
              <a:t>on the UM Dial Plan. </a:t>
            </a:r>
          </a:p>
        </p:txBody>
      </p:sp>
      <p:sp>
        <p:nvSpPr>
          <p:cNvPr id="57" name="TextBox 56"/>
          <p:cNvSpPr txBox="1"/>
          <p:nvPr/>
        </p:nvSpPr>
        <p:spPr>
          <a:xfrm>
            <a:off x="10705038" y="2883170"/>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375258516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Agenda: Exchange Online Unified Messaging</a:t>
            </a:r>
            <a:endParaRPr lang="en-US" dirty="0"/>
          </a:p>
        </p:txBody>
      </p:sp>
      <p:sp>
        <p:nvSpPr>
          <p:cNvPr id="3" name="Text Placeholder 2"/>
          <p:cNvSpPr>
            <a:spLocks noGrp="1"/>
          </p:cNvSpPr>
          <p:nvPr>
            <p:ph type="body" sz="quarter" idx="10"/>
          </p:nvPr>
        </p:nvSpPr>
        <p:spPr/>
        <p:txBody>
          <a:bodyPr/>
          <a:lstStyle/>
          <a:p>
            <a:r>
              <a:rPr lang="en-US" smtClean="0"/>
              <a:t>Introduction</a:t>
            </a:r>
          </a:p>
          <a:p>
            <a:r>
              <a:rPr lang="en-US" smtClean="0"/>
              <a:t>Architecture and Configuration</a:t>
            </a:r>
          </a:p>
          <a:p>
            <a:pPr lvl="1"/>
            <a:r>
              <a:rPr lang="en-US" smtClean="0"/>
              <a:t>Setting Up with a Generic PBX</a:t>
            </a:r>
          </a:p>
          <a:p>
            <a:pPr lvl="1"/>
            <a:r>
              <a:rPr lang="en-US" smtClean="0"/>
              <a:t>Demonstration of Exchange Online UM</a:t>
            </a:r>
          </a:p>
          <a:p>
            <a:pPr lvl="1"/>
            <a:r>
              <a:rPr lang="en-US" smtClean="0"/>
              <a:t>Setting Up with Microsoft Lync</a:t>
            </a:r>
          </a:p>
          <a:p>
            <a:r>
              <a:rPr lang="en-US" smtClean="0"/>
              <a:t>Operation</a:t>
            </a:r>
          </a:p>
          <a:p>
            <a:pPr lvl="1"/>
            <a:r>
              <a:rPr lang="en-US" smtClean="0"/>
              <a:t>Feature Comparison with Exchange 2010 UM</a:t>
            </a:r>
          </a:p>
          <a:p>
            <a:pPr lvl="1"/>
            <a:r>
              <a:rPr lang="en-US" smtClean="0"/>
              <a:t>Migration of UM-enabled Mailboxes</a:t>
            </a:r>
          </a:p>
          <a:p>
            <a:pPr lvl="1"/>
            <a:r>
              <a:rPr lang="en-US" smtClean="0"/>
              <a:t>High Availability and SIP Redirection</a:t>
            </a:r>
          </a:p>
          <a:p>
            <a:r>
              <a:rPr lang="en-US" smtClean="0"/>
              <a:t>Summary</a:t>
            </a:r>
            <a:endParaRPr lang="en-US" dirty="0"/>
          </a:p>
        </p:txBody>
      </p:sp>
    </p:spTree>
    <p:extLst>
      <p:ext uri="{BB962C8B-B14F-4D97-AF65-F5344CB8AC3E}">
        <p14:creationId xmlns:p14="http://schemas.microsoft.com/office/powerpoint/2010/main" val="470188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172956" y="1516266"/>
            <a:ext cx="3138790" cy="276999"/>
          </a:xfrm>
          <a:prstGeom prst="rect">
            <a:avLst/>
          </a:prstGeom>
          <a:noFill/>
        </p:spPr>
        <p:txBody>
          <a:bodyPr wrap="square" lIns="0" tIns="0" rIns="0" bIns="0" rtlCol="0">
            <a:spAutoFit/>
          </a:bodyPr>
          <a:lstStyle/>
          <a:p>
            <a:r>
              <a:rPr lang="en-US" dirty="0" smtClean="0">
                <a:solidFill>
                  <a:srgbClr val="F8F57B"/>
                </a:solidFill>
              </a:rPr>
              <a:t>Fabrikam, Inc.</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210" y="2437213"/>
            <a:ext cx="1209546"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p:nvPr/>
        </p:nvCxnSpPr>
        <p:spPr>
          <a:xfrm>
            <a:off x="1059574" y="1307103"/>
            <a:ext cx="0" cy="64288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199384" y="2437213"/>
            <a:ext cx="145102" cy="33040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853622" y="2027499"/>
            <a:ext cx="1" cy="43173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963604" y="2846850"/>
            <a:ext cx="63571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08042" y="3164657"/>
            <a:ext cx="748733" cy="461665"/>
          </a:xfrm>
          <a:prstGeom prst="rect">
            <a:avLst/>
          </a:prstGeom>
          <a:noFill/>
        </p:spPr>
        <p:txBody>
          <a:bodyPr wrap="square" lIns="0" tIns="0" rIns="0" bIns="0" rtlCol="0">
            <a:spAutoFit/>
          </a:bodyPr>
          <a:lstStyle/>
          <a:p>
            <a:pPr algn="ctr"/>
            <a:r>
              <a:rPr lang="en-US" sz="1000" dirty="0" smtClean="0">
                <a:gradFill>
                  <a:gsLst>
                    <a:gs pos="0">
                      <a:schemeClr val="tx1"/>
                    </a:gs>
                    <a:gs pos="86000">
                      <a:schemeClr val="tx1"/>
                    </a:gs>
                  </a:gsLst>
                  <a:lin ang="5400000" scaled="0"/>
                </a:gradFill>
              </a:rPr>
              <a:t>Lync Mediation Server</a:t>
            </a:r>
          </a:p>
        </p:txBody>
      </p:sp>
      <p:sp>
        <p:nvSpPr>
          <p:cNvPr id="95" name="Rectangle 94"/>
          <p:cNvSpPr/>
          <p:nvPr/>
        </p:nvSpPr>
        <p:spPr bwMode="auto">
          <a:xfrm>
            <a:off x="631596" y="1506580"/>
            <a:ext cx="5085015" cy="2466453"/>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98"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28" y="756988"/>
            <a:ext cx="1616712" cy="55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5185583" y="2230431"/>
            <a:ext cx="1504955" cy="161583"/>
          </a:xfrm>
          <a:prstGeom prst="rect">
            <a:avLst/>
          </a:prstGeom>
          <a:noFill/>
        </p:spPr>
        <p:txBody>
          <a:bodyPr wrap="square" lIns="0" tIns="0" rIns="0" bIns="0" rtlCol="0">
            <a:spAutoFit/>
          </a:bodyPr>
          <a:lstStyle/>
          <a:p>
            <a:r>
              <a:rPr lang="en-US" sz="1050" dirty="0" smtClean="0">
                <a:gradFill>
                  <a:gsLst>
                    <a:gs pos="0">
                      <a:schemeClr val="tx1"/>
                    </a:gs>
                    <a:gs pos="86000">
                      <a:schemeClr val="tx1"/>
                    </a:gs>
                  </a:gsLst>
                  <a:lin ang="5400000" scaled="0"/>
                </a:gradFill>
              </a:rPr>
              <a:t>Lync Edge Server</a:t>
            </a:r>
          </a:p>
        </p:txBody>
      </p:sp>
      <p:sp>
        <p:nvSpPr>
          <p:cNvPr id="127" name="TextBox 126"/>
          <p:cNvSpPr txBox="1"/>
          <p:nvPr/>
        </p:nvSpPr>
        <p:spPr>
          <a:xfrm>
            <a:off x="1450116" y="2039486"/>
            <a:ext cx="83134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VoIP Gateway</a:t>
            </a:r>
          </a:p>
        </p:txBody>
      </p:sp>
      <p:sp>
        <p:nvSpPr>
          <p:cNvPr id="130" name="TextBox 129"/>
          <p:cNvSpPr txBox="1"/>
          <p:nvPr/>
        </p:nvSpPr>
        <p:spPr>
          <a:xfrm>
            <a:off x="3174103" y="3102044"/>
            <a:ext cx="2689403" cy="184666"/>
          </a:xfrm>
          <a:prstGeom prst="rect">
            <a:avLst/>
          </a:prstGeom>
          <a:noFill/>
        </p:spPr>
        <p:txBody>
          <a:bodyPr wrap="square" lIns="0" tIns="0" rIns="0" bIns="0" rtlCol="0">
            <a:spAutoFit/>
          </a:bodyPr>
          <a:lstStyle/>
          <a:p>
            <a:r>
              <a:rPr lang="en-US" sz="1200" b="1" dirty="0" smtClean="0">
                <a:solidFill>
                  <a:schemeClr val="accent1">
                    <a:lumMod val="40000"/>
                    <a:lumOff val="60000"/>
                  </a:schemeClr>
                </a:solidFill>
              </a:rPr>
              <a:t>Lync Servers</a:t>
            </a:r>
            <a:endParaRPr lang="en-US" sz="1100" b="1" dirty="0" smtClean="0">
              <a:solidFill>
                <a:schemeClr val="accent1">
                  <a:lumMod val="40000"/>
                  <a:lumOff val="60000"/>
                </a:schemeClr>
              </a:solidFill>
            </a:endParaRPr>
          </a:p>
        </p:txBody>
      </p:sp>
      <p:cxnSp>
        <p:nvCxnSpPr>
          <p:cNvPr id="131" name="Straight Arrow Connector 130"/>
          <p:cNvCxnSpPr/>
          <p:nvPr/>
        </p:nvCxnSpPr>
        <p:spPr>
          <a:xfrm flipH="1">
            <a:off x="3360857" y="2737145"/>
            <a:ext cx="20312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7497515" y="1545492"/>
            <a:ext cx="1" cy="84314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65" y="3560749"/>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5905145" y="2688576"/>
            <a:ext cx="1117606" cy="1367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76047" y="2011476"/>
            <a:ext cx="1288714" cy="981901"/>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273" y="3548568"/>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20404" y="1793265"/>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886444" y="3491025"/>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50988" y="1446168"/>
            <a:ext cx="2933116" cy="252686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82496" y="1446168"/>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sp>
        <p:nvSpPr>
          <p:cNvPr id="58" name="TextBox 57"/>
          <p:cNvSpPr txBox="1"/>
          <p:nvPr/>
        </p:nvSpPr>
        <p:spPr>
          <a:xfrm>
            <a:off x="3182089" y="3491024"/>
            <a:ext cx="990867"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51" name="TextBox 50"/>
          <p:cNvSpPr txBox="1"/>
          <p:nvPr/>
        </p:nvSpPr>
        <p:spPr>
          <a:xfrm>
            <a:off x="8597797" y="3140007"/>
            <a:ext cx="774715" cy="323165"/>
          </a:xfrm>
          <a:prstGeom prst="rect">
            <a:avLst/>
          </a:prstGeom>
          <a:noFill/>
        </p:spPr>
        <p:txBody>
          <a:bodyPr wrap="square" lIns="0" tIns="0" rIns="0" bIns="0" rtlCol="0">
            <a:spAutoFit/>
          </a:bodyPr>
          <a:lstStyle/>
          <a:p>
            <a:pPr algn="ctr"/>
            <a:r>
              <a:rPr lang="en-US" sz="1050" dirty="0" smtClean="0">
                <a:gradFill>
                  <a:gsLst>
                    <a:gs pos="0">
                      <a:schemeClr val="tx1"/>
                    </a:gs>
                    <a:gs pos="86000">
                      <a:schemeClr val="tx1"/>
                    </a:gs>
                  </a:gsLst>
                  <a:lin ang="5400000" scaled="0"/>
                </a:gradFill>
              </a:rPr>
              <a:t>Lync Edge Server Pool</a:t>
            </a:r>
          </a:p>
        </p:txBody>
      </p:sp>
      <p:cxnSp>
        <p:nvCxnSpPr>
          <p:cNvPr id="53" name="Straight Arrow Connector 52"/>
          <p:cNvCxnSpPr/>
          <p:nvPr/>
        </p:nvCxnSpPr>
        <p:spPr>
          <a:xfrm flipH="1">
            <a:off x="8182968" y="2688576"/>
            <a:ext cx="5716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296998" y="2728674"/>
            <a:ext cx="1033608" cy="847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73345" y="251545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sp>
        <p:nvSpPr>
          <p:cNvPr id="73" name="TextBox 72"/>
          <p:cNvSpPr txBox="1"/>
          <p:nvPr/>
        </p:nvSpPr>
        <p:spPr>
          <a:xfrm>
            <a:off x="7228081" y="2902555"/>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4" name="Straight Arrow Connector 73"/>
          <p:cNvCxnSpPr/>
          <p:nvPr/>
        </p:nvCxnSpPr>
        <p:spPr>
          <a:xfrm>
            <a:off x="2965932" y="3164657"/>
            <a:ext cx="1" cy="34755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0638856" y="2902555"/>
            <a:ext cx="1" cy="597211"/>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31915" y="2526994"/>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sp>
        <p:nvSpPr>
          <p:cNvPr id="88" name="TextBox 87"/>
          <p:cNvSpPr txBox="1"/>
          <p:nvPr/>
        </p:nvSpPr>
        <p:spPr>
          <a:xfrm>
            <a:off x="3348890" y="1715995"/>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89" name="TextBox 88"/>
          <p:cNvSpPr txBox="1"/>
          <p:nvPr/>
        </p:nvSpPr>
        <p:spPr>
          <a:xfrm>
            <a:off x="7865077" y="1353192"/>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54" name="Title 1"/>
          <p:cNvSpPr>
            <a:spLocks noGrp="1"/>
          </p:cNvSpPr>
          <p:nvPr>
            <p:ph type="title"/>
          </p:nvPr>
        </p:nvSpPr>
        <p:spPr/>
        <p:txBody>
          <a:bodyPr>
            <a:noAutofit/>
          </a:bodyPr>
          <a:lstStyle/>
          <a:p>
            <a:r>
              <a:rPr lang="en-US" dirty="0" smtClean="0">
                <a:solidFill>
                  <a:schemeClr val="tx1">
                    <a:lumMod val="50000"/>
                    <a:lumOff val="50000"/>
                  </a:schemeClr>
                </a:solidFill>
              </a:rPr>
              <a:t>Connecting Lync to Exchange Online UM: 4</a:t>
            </a:r>
            <a:endParaRPr lang="en-US" sz="4400" dirty="0">
              <a:solidFill>
                <a:schemeClr val="tx1">
                  <a:lumMod val="50000"/>
                  <a:lumOff val="5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242" y="1536018"/>
            <a:ext cx="783615" cy="60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465" y="2400905"/>
            <a:ext cx="599454" cy="75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214" y="2539128"/>
            <a:ext cx="562390" cy="6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3930" y="2400905"/>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134" y="2385254"/>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69" y="2497557"/>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04" y="2009942"/>
            <a:ext cx="664210" cy="48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972" y="1167438"/>
            <a:ext cx="396543" cy="39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647" y="1045710"/>
            <a:ext cx="392430" cy="55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p:cNvSpPr txBox="1"/>
          <p:nvPr/>
        </p:nvSpPr>
        <p:spPr>
          <a:xfrm>
            <a:off x="538880" y="4480333"/>
            <a:ext cx="7487852" cy="1723549"/>
          </a:xfrm>
          <a:prstGeom prst="rect">
            <a:avLst/>
          </a:prstGeom>
          <a:noFill/>
        </p:spPr>
        <p:txBody>
          <a:bodyPr wrap="square" lIns="0" tIns="0" rIns="0" bIns="0" rtlCol="0">
            <a:spAutoFit/>
          </a:bodyPr>
          <a:lstStyle/>
          <a:p>
            <a:pPr marL="457200" indent="-457200">
              <a:buFont typeface="+mj-lt"/>
              <a:buAutoNum type="arabicPeriod" startAt="6"/>
            </a:pPr>
            <a:r>
              <a:rPr lang="en-US" sz="2200" dirty="0" smtClean="0">
                <a:gradFill>
                  <a:gsLst>
                    <a:gs pos="0">
                      <a:schemeClr val="tx1"/>
                    </a:gs>
                    <a:gs pos="86000">
                      <a:schemeClr val="tx1"/>
                    </a:gs>
                  </a:gsLst>
                  <a:lin ang="5400000" scaled="0"/>
                </a:gradFill>
              </a:rPr>
              <a:t>Fabrikam Lync administrator creates </a:t>
            </a:r>
            <a:r>
              <a:rPr lang="en-US" sz="2200" i="1" dirty="0" smtClean="0">
                <a:gradFill>
                  <a:gsLst>
                    <a:gs pos="0">
                      <a:schemeClr val="tx1"/>
                    </a:gs>
                    <a:gs pos="86000">
                      <a:schemeClr val="tx1"/>
                    </a:gs>
                  </a:gsLst>
                  <a:lin ang="5400000" scaled="0"/>
                </a:gradFill>
              </a:rPr>
              <a:t>Hosted Voice Mail Policy</a:t>
            </a:r>
            <a:r>
              <a:rPr lang="en-US" sz="2200" dirty="0" smtClean="0">
                <a:gradFill>
                  <a:gsLst>
                    <a:gs pos="0">
                      <a:schemeClr val="tx1"/>
                    </a:gs>
                    <a:gs pos="86000">
                      <a:schemeClr val="tx1"/>
                    </a:gs>
                  </a:gsLst>
                  <a:lin ang="5400000" scaled="0"/>
                </a:gradFill>
              </a:rPr>
              <a:t> object(s) (per forest, site or user), specifying:</a:t>
            </a:r>
          </a:p>
          <a:p>
            <a:pPr lvl="1"/>
            <a:r>
              <a:rPr lang="en-US" sz="2200" dirty="0" smtClean="0">
                <a:gradFill>
                  <a:gsLst>
                    <a:gs pos="0">
                      <a:schemeClr val="tx1"/>
                    </a:gs>
                    <a:gs pos="86000">
                      <a:schemeClr val="tx1"/>
                    </a:gs>
                  </a:gsLst>
                  <a:lin ang="5400000" scaled="0"/>
                </a:gradFill>
              </a:rPr>
              <a:t>– FQDN of </a:t>
            </a:r>
            <a:r>
              <a:rPr lang="en-US" sz="2200" dirty="0" err="1" smtClean="0">
                <a:gradFill>
                  <a:gsLst>
                    <a:gs pos="0">
                      <a:schemeClr val="tx1"/>
                    </a:gs>
                    <a:gs pos="86000">
                      <a:schemeClr val="tx1"/>
                    </a:gs>
                  </a:gsLst>
                  <a:lin ang="5400000" scaled="0"/>
                </a:gradFill>
              </a:rPr>
              <a:t>Lync</a:t>
            </a:r>
            <a:r>
              <a:rPr lang="en-US" sz="2200" dirty="0" smtClean="0">
                <a:gradFill>
                  <a:gsLst>
                    <a:gs pos="0">
                      <a:schemeClr val="tx1"/>
                    </a:gs>
                    <a:gs pos="86000">
                      <a:schemeClr val="tx1"/>
                    </a:gs>
                  </a:gsLst>
                  <a:lin ang="5400000" scaled="0"/>
                </a:gradFill>
              </a:rPr>
              <a:t> Server Edge Pool in Office 365</a:t>
            </a:r>
          </a:p>
          <a:p>
            <a:pPr lvl="2"/>
            <a:r>
              <a:rPr lang="en-US" sz="2000" dirty="0" smtClean="0">
                <a:gradFill>
                  <a:gsLst>
                    <a:gs pos="0">
                      <a:schemeClr val="tx1"/>
                    </a:gs>
                    <a:gs pos="86000">
                      <a:schemeClr val="tx1"/>
                    </a:gs>
                  </a:gsLst>
                  <a:lin ang="5400000" scaled="0"/>
                </a:gradFill>
              </a:rPr>
              <a:t>– Always </a:t>
            </a:r>
            <a:r>
              <a:rPr lang="en-US" sz="2000" dirty="0" smtClean="0">
                <a:solidFill>
                  <a:srgbClr val="FFFF00"/>
                </a:solidFill>
                <a:cs typeface="Consolas" pitchFamily="49" charset="0"/>
              </a:rPr>
              <a:t>exap.um.outlook.com</a:t>
            </a:r>
            <a:endParaRPr lang="en-US" sz="2200" dirty="0" smtClean="0">
              <a:solidFill>
                <a:srgbClr val="FFFF00"/>
              </a:solidFill>
            </a:endParaRPr>
          </a:p>
          <a:p>
            <a:pPr lvl="1"/>
            <a:r>
              <a:rPr lang="en-US" sz="2200" dirty="0" smtClean="0">
                <a:gradFill>
                  <a:gsLst>
                    <a:gs pos="0">
                      <a:schemeClr val="tx1"/>
                    </a:gs>
                    <a:gs pos="86000">
                      <a:schemeClr val="tx1"/>
                    </a:gs>
                  </a:gsLst>
                  <a:lin ang="5400000" scaled="0"/>
                </a:gradFill>
              </a:rPr>
              <a:t>– </a:t>
            </a:r>
            <a:r>
              <a:rPr lang="en-US" sz="2200" dirty="0">
                <a:gradFill>
                  <a:gsLst>
                    <a:gs pos="0">
                      <a:schemeClr val="tx1"/>
                    </a:gs>
                    <a:gs pos="86000">
                      <a:schemeClr val="tx1"/>
                    </a:gs>
                  </a:gsLst>
                  <a:lin ang="5400000" scaled="0"/>
                </a:gradFill>
              </a:rPr>
              <a:t>Exchange </a:t>
            </a:r>
            <a:r>
              <a:rPr lang="en-US" sz="2200" dirty="0" smtClean="0">
                <a:gradFill>
                  <a:gsLst>
                    <a:gs pos="0">
                      <a:schemeClr val="tx1"/>
                    </a:gs>
                    <a:gs pos="86000">
                      <a:schemeClr val="tx1"/>
                    </a:gs>
                  </a:gsLst>
                  <a:lin ang="5400000" scaled="0"/>
                </a:gradFill>
              </a:rPr>
              <a:t>Online organizational routing domain</a:t>
            </a:r>
            <a:endParaRPr lang="en-US" sz="2200" dirty="0">
              <a:gradFill>
                <a:gsLst>
                  <a:gs pos="0">
                    <a:schemeClr val="tx1"/>
                  </a:gs>
                  <a:gs pos="86000">
                    <a:schemeClr val="tx1"/>
                  </a:gs>
                </a:gsLst>
                <a:lin ang="5400000" scaled="0"/>
              </a:gradFill>
            </a:endParaRPr>
          </a:p>
        </p:txBody>
      </p:sp>
      <p:sp>
        <p:nvSpPr>
          <p:cNvPr id="57" name="TextBox 56"/>
          <p:cNvSpPr txBox="1"/>
          <p:nvPr/>
        </p:nvSpPr>
        <p:spPr>
          <a:xfrm>
            <a:off x="3381682" y="2118586"/>
            <a:ext cx="588301"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59" name="Line Callout 1 58"/>
          <p:cNvSpPr/>
          <p:nvPr/>
        </p:nvSpPr>
        <p:spPr bwMode="auto">
          <a:xfrm>
            <a:off x="8557261" y="4172673"/>
            <a:ext cx="3409014" cy="984767"/>
          </a:xfrm>
          <a:prstGeom prst="borderCallout1">
            <a:avLst>
              <a:gd name="adj1" fmla="val 45733"/>
              <a:gd name="adj2" fmla="val 303"/>
              <a:gd name="adj3" fmla="val 83544"/>
              <a:gd name="adj4" fmla="val -33320"/>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Where Lync voice mail routing sends calls for users in this policy</a:t>
            </a:r>
          </a:p>
        </p:txBody>
      </p:sp>
      <p:sp>
        <p:nvSpPr>
          <p:cNvPr id="62" name="Line Callout 1 61"/>
          <p:cNvSpPr/>
          <p:nvPr/>
        </p:nvSpPr>
        <p:spPr bwMode="auto">
          <a:xfrm>
            <a:off x="8543833" y="5489034"/>
            <a:ext cx="3409014" cy="984767"/>
          </a:xfrm>
          <a:prstGeom prst="borderCallout1">
            <a:avLst>
              <a:gd name="adj1" fmla="val 45733"/>
              <a:gd name="adj2" fmla="val 303"/>
              <a:gd name="adj3" fmla="val 49359"/>
              <a:gd name="adj4" fmla="val -39273"/>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rPr>
              <a:t>e.g. fabrikam.com: This enables UM Online to identify the customer</a:t>
            </a:r>
          </a:p>
        </p:txBody>
      </p:sp>
    </p:spTree>
    <p:extLst>
      <p:ext uri="{BB962C8B-B14F-4D97-AF65-F5344CB8AC3E}">
        <p14:creationId xmlns:p14="http://schemas.microsoft.com/office/powerpoint/2010/main" val="199026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172956" y="1516266"/>
            <a:ext cx="3138790" cy="276999"/>
          </a:xfrm>
          <a:prstGeom prst="rect">
            <a:avLst/>
          </a:prstGeom>
          <a:noFill/>
        </p:spPr>
        <p:txBody>
          <a:bodyPr wrap="square" lIns="0" tIns="0" rIns="0" bIns="0" rtlCol="0">
            <a:spAutoFit/>
          </a:bodyPr>
          <a:lstStyle/>
          <a:p>
            <a:r>
              <a:rPr lang="en-US" dirty="0" smtClean="0">
                <a:solidFill>
                  <a:srgbClr val="F8F57B"/>
                </a:solidFill>
              </a:rPr>
              <a:t>Fabrikam, Inc.</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210" y="2437213"/>
            <a:ext cx="1209546"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p:nvPr/>
        </p:nvCxnSpPr>
        <p:spPr>
          <a:xfrm>
            <a:off x="1059574" y="1307103"/>
            <a:ext cx="0" cy="64288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199384" y="2437213"/>
            <a:ext cx="145102" cy="33040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853622" y="2027499"/>
            <a:ext cx="1" cy="43173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963604" y="2846850"/>
            <a:ext cx="63571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08042" y="3164657"/>
            <a:ext cx="748733" cy="461665"/>
          </a:xfrm>
          <a:prstGeom prst="rect">
            <a:avLst/>
          </a:prstGeom>
          <a:noFill/>
        </p:spPr>
        <p:txBody>
          <a:bodyPr wrap="square" lIns="0" tIns="0" rIns="0" bIns="0" rtlCol="0">
            <a:spAutoFit/>
          </a:bodyPr>
          <a:lstStyle/>
          <a:p>
            <a:pPr algn="ctr"/>
            <a:r>
              <a:rPr lang="en-US" sz="1000" dirty="0" smtClean="0">
                <a:gradFill>
                  <a:gsLst>
                    <a:gs pos="0">
                      <a:schemeClr val="tx1"/>
                    </a:gs>
                    <a:gs pos="86000">
                      <a:schemeClr val="tx1"/>
                    </a:gs>
                  </a:gsLst>
                  <a:lin ang="5400000" scaled="0"/>
                </a:gradFill>
              </a:rPr>
              <a:t>Lync Mediation Server</a:t>
            </a:r>
          </a:p>
        </p:txBody>
      </p:sp>
      <p:sp>
        <p:nvSpPr>
          <p:cNvPr id="95" name="Rectangle 94"/>
          <p:cNvSpPr/>
          <p:nvPr/>
        </p:nvSpPr>
        <p:spPr bwMode="auto">
          <a:xfrm>
            <a:off x="631596" y="1506580"/>
            <a:ext cx="5085015" cy="2466453"/>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98"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28" y="756988"/>
            <a:ext cx="1616712" cy="55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5185583" y="2230431"/>
            <a:ext cx="1504955" cy="161583"/>
          </a:xfrm>
          <a:prstGeom prst="rect">
            <a:avLst/>
          </a:prstGeom>
          <a:noFill/>
        </p:spPr>
        <p:txBody>
          <a:bodyPr wrap="square" lIns="0" tIns="0" rIns="0" bIns="0" rtlCol="0">
            <a:spAutoFit/>
          </a:bodyPr>
          <a:lstStyle/>
          <a:p>
            <a:r>
              <a:rPr lang="en-US" sz="1050" dirty="0" smtClean="0">
                <a:gradFill>
                  <a:gsLst>
                    <a:gs pos="0">
                      <a:schemeClr val="tx1"/>
                    </a:gs>
                    <a:gs pos="86000">
                      <a:schemeClr val="tx1"/>
                    </a:gs>
                  </a:gsLst>
                  <a:lin ang="5400000" scaled="0"/>
                </a:gradFill>
              </a:rPr>
              <a:t>Lync Edge Server</a:t>
            </a:r>
          </a:p>
        </p:txBody>
      </p:sp>
      <p:sp>
        <p:nvSpPr>
          <p:cNvPr id="127" name="TextBox 126"/>
          <p:cNvSpPr txBox="1"/>
          <p:nvPr/>
        </p:nvSpPr>
        <p:spPr>
          <a:xfrm>
            <a:off x="1450116" y="2039486"/>
            <a:ext cx="83134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VoIP Gateway</a:t>
            </a:r>
          </a:p>
        </p:txBody>
      </p:sp>
      <p:sp>
        <p:nvSpPr>
          <p:cNvPr id="130" name="TextBox 129"/>
          <p:cNvSpPr txBox="1"/>
          <p:nvPr/>
        </p:nvSpPr>
        <p:spPr>
          <a:xfrm>
            <a:off x="3174103" y="3102044"/>
            <a:ext cx="2689403" cy="184666"/>
          </a:xfrm>
          <a:prstGeom prst="rect">
            <a:avLst/>
          </a:prstGeom>
          <a:noFill/>
        </p:spPr>
        <p:txBody>
          <a:bodyPr wrap="square" lIns="0" tIns="0" rIns="0" bIns="0" rtlCol="0">
            <a:spAutoFit/>
          </a:bodyPr>
          <a:lstStyle/>
          <a:p>
            <a:r>
              <a:rPr lang="en-US" sz="1200" b="1" dirty="0" smtClean="0">
                <a:solidFill>
                  <a:schemeClr val="accent1">
                    <a:lumMod val="40000"/>
                    <a:lumOff val="60000"/>
                  </a:schemeClr>
                </a:solidFill>
              </a:rPr>
              <a:t>Lync Servers</a:t>
            </a:r>
            <a:endParaRPr lang="en-US" sz="1100" b="1" dirty="0" smtClean="0">
              <a:solidFill>
                <a:schemeClr val="accent1">
                  <a:lumMod val="40000"/>
                  <a:lumOff val="60000"/>
                </a:schemeClr>
              </a:solidFill>
            </a:endParaRPr>
          </a:p>
        </p:txBody>
      </p:sp>
      <p:cxnSp>
        <p:nvCxnSpPr>
          <p:cNvPr id="131" name="Straight Arrow Connector 130"/>
          <p:cNvCxnSpPr/>
          <p:nvPr/>
        </p:nvCxnSpPr>
        <p:spPr>
          <a:xfrm flipH="1">
            <a:off x="3360857" y="2737145"/>
            <a:ext cx="20312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7497515" y="1545492"/>
            <a:ext cx="1" cy="84314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65" y="3560749"/>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5905145" y="2688576"/>
            <a:ext cx="1117606" cy="1367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76047" y="2011476"/>
            <a:ext cx="1288714" cy="981901"/>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273" y="3548568"/>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20404" y="1793265"/>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886444" y="3491025"/>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50988" y="1446168"/>
            <a:ext cx="2933116" cy="252686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82496" y="1446168"/>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sp>
        <p:nvSpPr>
          <p:cNvPr id="58" name="TextBox 57"/>
          <p:cNvSpPr txBox="1"/>
          <p:nvPr/>
        </p:nvSpPr>
        <p:spPr>
          <a:xfrm>
            <a:off x="3182089" y="3491024"/>
            <a:ext cx="990867"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51" name="TextBox 50"/>
          <p:cNvSpPr txBox="1"/>
          <p:nvPr/>
        </p:nvSpPr>
        <p:spPr>
          <a:xfrm>
            <a:off x="8597797" y="3140007"/>
            <a:ext cx="774715" cy="323165"/>
          </a:xfrm>
          <a:prstGeom prst="rect">
            <a:avLst/>
          </a:prstGeom>
          <a:noFill/>
        </p:spPr>
        <p:txBody>
          <a:bodyPr wrap="square" lIns="0" tIns="0" rIns="0" bIns="0" rtlCol="0">
            <a:spAutoFit/>
          </a:bodyPr>
          <a:lstStyle/>
          <a:p>
            <a:pPr algn="ctr"/>
            <a:r>
              <a:rPr lang="en-US" sz="1050" dirty="0" smtClean="0">
                <a:gradFill>
                  <a:gsLst>
                    <a:gs pos="0">
                      <a:schemeClr val="tx1"/>
                    </a:gs>
                    <a:gs pos="86000">
                      <a:schemeClr val="tx1"/>
                    </a:gs>
                  </a:gsLst>
                  <a:lin ang="5400000" scaled="0"/>
                </a:gradFill>
              </a:rPr>
              <a:t>Lync Edge Server Pool</a:t>
            </a:r>
          </a:p>
        </p:txBody>
      </p:sp>
      <p:cxnSp>
        <p:nvCxnSpPr>
          <p:cNvPr id="53" name="Straight Arrow Connector 52"/>
          <p:cNvCxnSpPr/>
          <p:nvPr/>
        </p:nvCxnSpPr>
        <p:spPr>
          <a:xfrm flipH="1">
            <a:off x="8182968" y="2688576"/>
            <a:ext cx="5716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296998" y="2728674"/>
            <a:ext cx="1033608" cy="847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73345" y="251545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sp>
        <p:nvSpPr>
          <p:cNvPr id="73" name="TextBox 72"/>
          <p:cNvSpPr txBox="1"/>
          <p:nvPr/>
        </p:nvSpPr>
        <p:spPr>
          <a:xfrm>
            <a:off x="7228081" y="2902555"/>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4" name="Straight Arrow Connector 73"/>
          <p:cNvCxnSpPr/>
          <p:nvPr/>
        </p:nvCxnSpPr>
        <p:spPr>
          <a:xfrm>
            <a:off x="2965932" y="3164657"/>
            <a:ext cx="1" cy="34755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0638856" y="2902555"/>
            <a:ext cx="1" cy="597211"/>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31915" y="2526994"/>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sp>
        <p:nvSpPr>
          <p:cNvPr id="88" name="TextBox 87"/>
          <p:cNvSpPr txBox="1"/>
          <p:nvPr/>
        </p:nvSpPr>
        <p:spPr>
          <a:xfrm>
            <a:off x="3348890" y="1715995"/>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89" name="TextBox 88"/>
          <p:cNvSpPr txBox="1"/>
          <p:nvPr/>
        </p:nvSpPr>
        <p:spPr>
          <a:xfrm>
            <a:off x="7865077" y="1353192"/>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54" name="Title 1"/>
          <p:cNvSpPr>
            <a:spLocks noGrp="1"/>
          </p:cNvSpPr>
          <p:nvPr>
            <p:ph type="title"/>
          </p:nvPr>
        </p:nvSpPr>
        <p:spPr/>
        <p:txBody>
          <a:bodyPr>
            <a:noAutofit/>
          </a:bodyPr>
          <a:lstStyle/>
          <a:p>
            <a:r>
              <a:rPr lang="en-US" dirty="0" smtClean="0">
                <a:solidFill>
                  <a:schemeClr val="tx1">
                    <a:lumMod val="50000"/>
                    <a:lumOff val="50000"/>
                  </a:schemeClr>
                </a:solidFill>
              </a:rPr>
              <a:t>Connecting Lync to Exchange Online UM: 5</a:t>
            </a:r>
            <a:endParaRPr lang="en-US" sz="4400" dirty="0">
              <a:solidFill>
                <a:schemeClr val="tx1">
                  <a:lumMod val="50000"/>
                  <a:lumOff val="5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242" y="1536018"/>
            <a:ext cx="783615" cy="60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465" y="2400905"/>
            <a:ext cx="599454" cy="75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214" y="2539128"/>
            <a:ext cx="562390" cy="6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3930" y="2400905"/>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134" y="2385254"/>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69" y="2497557"/>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04" y="2009942"/>
            <a:ext cx="664210" cy="48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972" y="1167438"/>
            <a:ext cx="396543" cy="39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647" y="1045710"/>
            <a:ext cx="392430" cy="55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p:cNvSpPr txBox="1"/>
          <p:nvPr/>
        </p:nvSpPr>
        <p:spPr>
          <a:xfrm>
            <a:off x="503504" y="4480333"/>
            <a:ext cx="8447484" cy="1354217"/>
          </a:xfrm>
          <a:prstGeom prst="rect">
            <a:avLst/>
          </a:prstGeom>
          <a:noFill/>
        </p:spPr>
        <p:txBody>
          <a:bodyPr wrap="square" lIns="0" tIns="0" rIns="0" bIns="0" rtlCol="0">
            <a:spAutoFit/>
          </a:bodyPr>
          <a:lstStyle/>
          <a:p>
            <a:pPr marL="457200" indent="-457200">
              <a:buFont typeface="+mj-lt"/>
              <a:buAutoNum type="arabicPeriod" startAt="7"/>
            </a:pPr>
            <a:r>
              <a:rPr lang="en-US" sz="2200" dirty="0" smtClean="0">
                <a:gradFill>
                  <a:gsLst>
                    <a:gs pos="0">
                      <a:schemeClr val="tx1"/>
                    </a:gs>
                    <a:gs pos="86000">
                      <a:schemeClr val="tx1"/>
                    </a:gs>
                  </a:gsLst>
                  <a:lin ang="5400000" scaled="0"/>
                </a:gradFill>
              </a:rPr>
              <a:t>For each UM Dial Plan (or UM Auto Attendant) created online, the Fabrikam Lync administrator:</a:t>
            </a:r>
          </a:p>
          <a:p>
            <a:pPr lvl="1"/>
            <a:r>
              <a:rPr lang="en-US" sz="2200" dirty="0" smtClean="0">
                <a:gradFill>
                  <a:gsLst>
                    <a:gs pos="0">
                      <a:schemeClr val="tx1"/>
                    </a:gs>
                    <a:gs pos="86000">
                      <a:schemeClr val="tx1"/>
                    </a:gs>
                  </a:gsLst>
                  <a:lin ang="5400000" scaled="0"/>
                </a:gradFill>
              </a:rPr>
              <a:t>– Creates a contact object and adds the DP/AA E.164 number</a:t>
            </a:r>
          </a:p>
          <a:p>
            <a:pPr lvl="1"/>
            <a:r>
              <a:rPr lang="en-US" sz="2200" dirty="0" smtClean="0">
                <a:gradFill>
                  <a:gsLst>
                    <a:gs pos="0">
                      <a:schemeClr val="tx1"/>
                    </a:gs>
                    <a:gs pos="86000">
                      <a:schemeClr val="tx1"/>
                    </a:gs>
                  </a:gsLst>
                  <a:lin ang="5400000" scaled="0"/>
                </a:gradFill>
              </a:rPr>
              <a:t>– Associates the contact with a Hosted Voice Mail Policy</a:t>
            </a:r>
            <a:endParaRPr lang="en-US" sz="2200" dirty="0">
              <a:gradFill>
                <a:gsLst>
                  <a:gs pos="0">
                    <a:schemeClr val="tx1"/>
                  </a:gs>
                  <a:gs pos="86000">
                    <a:schemeClr val="tx1"/>
                  </a:gs>
                </a:gsLst>
                <a:lin ang="5400000" scaled="0"/>
              </a:gradFill>
            </a:endParaRPr>
          </a:p>
        </p:txBody>
      </p:sp>
      <p:sp>
        <p:nvSpPr>
          <p:cNvPr id="57" name="TextBox 56"/>
          <p:cNvSpPr txBox="1"/>
          <p:nvPr/>
        </p:nvSpPr>
        <p:spPr>
          <a:xfrm>
            <a:off x="3381682" y="2118586"/>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136686093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172956" y="1516266"/>
            <a:ext cx="3138790" cy="276999"/>
          </a:xfrm>
          <a:prstGeom prst="rect">
            <a:avLst/>
          </a:prstGeom>
          <a:noFill/>
        </p:spPr>
        <p:txBody>
          <a:bodyPr wrap="square" lIns="0" tIns="0" rIns="0" bIns="0" rtlCol="0">
            <a:spAutoFit/>
          </a:bodyPr>
          <a:lstStyle/>
          <a:p>
            <a:r>
              <a:rPr lang="en-US" dirty="0" smtClean="0">
                <a:solidFill>
                  <a:srgbClr val="F8F57B"/>
                </a:solidFill>
              </a:rPr>
              <a:t>Fabrikam, Inc.</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210" y="2437213"/>
            <a:ext cx="1209546"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p:nvPr/>
        </p:nvCxnSpPr>
        <p:spPr>
          <a:xfrm>
            <a:off x="1059574" y="1307103"/>
            <a:ext cx="0" cy="64288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199384" y="2437213"/>
            <a:ext cx="145102" cy="33040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853622" y="2027499"/>
            <a:ext cx="1" cy="43173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963604" y="2846850"/>
            <a:ext cx="63571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08042" y="3164657"/>
            <a:ext cx="748733" cy="461665"/>
          </a:xfrm>
          <a:prstGeom prst="rect">
            <a:avLst/>
          </a:prstGeom>
          <a:noFill/>
        </p:spPr>
        <p:txBody>
          <a:bodyPr wrap="square" lIns="0" tIns="0" rIns="0" bIns="0" rtlCol="0">
            <a:spAutoFit/>
          </a:bodyPr>
          <a:lstStyle/>
          <a:p>
            <a:pPr algn="ctr"/>
            <a:r>
              <a:rPr lang="en-US" sz="1000" dirty="0" smtClean="0">
                <a:gradFill>
                  <a:gsLst>
                    <a:gs pos="0">
                      <a:schemeClr val="tx1"/>
                    </a:gs>
                    <a:gs pos="86000">
                      <a:schemeClr val="tx1"/>
                    </a:gs>
                  </a:gsLst>
                  <a:lin ang="5400000" scaled="0"/>
                </a:gradFill>
              </a:rPr>
              <a:t>Lync Mediation Server</a:t>
            </a:r>
          </a:p>
        </p:txBody>
      </p:sp>
      <p:sp>
        <p:nvSpPr>
          <p:cNvPr id="95" name="Rectangle 94"/>
          <p:cNvSpPr/>
          <p:nvPr/>
        </p:nvSpPr>
        <p:spPr bwMode="auto">
          <a:xfrm>
            <a:off x="631596" y="1506580"/>
            <a:ext cx="5085015" cy="2466453"/>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98"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28" y="756988"/>
            <a:ext cx="1616712" cy="55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5185583" y="2230431"/>
            <a:ext cx="1504955" cy="161583"/>
          </a:xfrm>
          <a:prstGeom prst="rect">
            <a:avLst/>
          </a:prstGeom>
          <a:noFill/>
        </p:spPr>
        <p:txBody>
          <a:bodyPr wrap="square" lIns="0" tIns="0" rIns="0" bIns="0" rtlCol="0">
            <a:spAutoFit/>
          </a:bodyPr>
          <a:lstStyle/>
          <a:p>
            <a:r>
              <a:rPr lang="en-US" sz="1050" dirty="0" smtClean="0">
                <a:gradFill>
                  <a:gsLst>
                    <a:gs pos="0">
                      <a:schemeClr val="tx1"/>
                    </a:gs>
                    <a:gs pos="86000">
                      <a:schemeClr val="tx1"/>
                    </a:gs>
                  </a:gsLst>
                  <a:lin ang="5400000" scaled="0"/>
                </a:gradFill>
              </a:rPr>
              <a:t>Lync Edge Server</a:t>
            </a:r>
          </a:p>
        </p:txBody>
      </p:sp>
      <p:sp>
        <p:nvSpPr>
          <p:cNvPr id="127" name="TextBox 126"/>
          <p:cNvSpPr txBox="1"/>
          <p:nvPr/>
        </p:nvSpPr>
        <p:spPr>
          <a:xfrm>
            <a:off x="1450116" y="2039486"/>
            <a:ext cx="83134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VoIP Gateway</a:t>
            </a:r>
          </a:p>
        </p:txBody>
      </p:sp>
      <p:sp>
        <p:nvSpPr>
          <p:cNvPr id="130" name="TextBox 129"/>
          <p:cNvSpPr txBox="1"/>
          <p:nvPr/>
        </p:nvSpPr>
        <p:spPr>
          <a:xfrm>
            <a:off x="3174103" y="3102044"/>
            <a:ext cx="2689403" cy="184666"/>
          </a:xfrm>
          <a:prstGeom prst="rect">
            <a:avLst/>
          </a:prstGeom>
          <a:noFill/>
        </p:spPr>
        <p:txBody>
          <a:bodyPr wrap="square" lIns="0" tIns="0" rIns="0" bIns="0" rtlCol="0">
            <a:spAutoFit/>
          </a:bodyPr>
          <a:lstStyle/>
          <a:p>
            <a:r>
              <a:rPr lang="en-US" sz="1200" b="1" dirty="0" smtClean="0">
                <a:solidFill>
                  <a:schemeClr val="accent1">
                    <a:lumMod val="40000"/>
                    <a:lumOff val="60000"/>
                  </a:schemeClr>
                </a:solidFill>
              </a:rPr>
              <a:t>Lync Servers</a:t>
            </a:r>
            <a:endParaRPr lang="en-US" sz="1100" b="1" dirty="0" smtClean="0">
              <a:solidFill>
                <a:schemeClr val="accent1">
                  <a:lumMod val="40000"/>
                  <a:lumOff val="60000"/>
                </a:schemeClr>
              </a:solidFill>
            </a:endParaRPr>
          </a:p>
        </p:txBody>
      </p:sp>
      <p:cxnSp>
        <p:nvCxnSpPr>
          <p:cNvPr id="131" name="Straight Arrow Connector 130"/>
          <p:cNvCxnSpPr/>
          <p:nvPr/>
        </p:nvCxnSpPr>
        <p:spPr>
          <a:xfrm flipH="1">
            <a:off x="3360857" y="2737145"/>
            <a:ext cx="20312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7497515" y="1545492"/>
            <a:ext cx="1" cy="84314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65" y="3560749"/>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5905145" y="2688576"/>
            <a:ext cx="1117606" cy="1367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76047" y="2011476"/>
            <a:ext cx="1288714" cy="981901"/>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273" y="3548568"/>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20404" y="1793265"/>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886444" y="3491025"/>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50988" y="1446168"/>
            <a:ext cx="2933116" cy="252686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82496" y="1446168"/>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sp>
        <p:nvSpPr>
          <p:cNvPr id="58" name="TextBox 57"/>
          <p:cNvSpPr txBox="1"/>
          <p:nvPr/>
        </p:nvSpPr>
        <p:spPr>
          <a:xfrm>
            <a:off x="3182089" y="3491024"/>
            <a:ext cx="990867"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51" name="TextBox 50"/>
          <p:cNvSpPr txBox="1"/>
          <p:nvPr/>
        </p:nvSpPr>
        <p:spPr>
          <a:xfrm>
            <a:off x="8597797" y="3140007"/>
            <a:ext cx="774715" cy="323165"/>
          </a:xfrm>
          <a:prstGeom prst="rect">
            <a:avLst/>
          </a:prstGeom>
          <a:noFill/>
        </p:spPr>
        <p:txBody>
          <a:bodyPr wrap="square" lIns="0" tIns="0" rIns="0" bIns="0" rtlCol="0">
            <a:spAutoFit/>
          </a:bodyPr>
          <a:lstStyle/>
          <a:p>
            <a:pPr algn="ctr"/>
            <a:r>
              <a:rPr lang="en-US" sz="1050" dirty="0" smtClean="0">
                <a:gradFill>
                  <a:gsLst>
                    <a:gs pos="0">
                      <a:schemeClr val="tx1"/>
                    </a:gs>
                    <a:gs pos="86000">
                      <a:schemeClr val="tx1"/>
                    </a:gs>
                  </a:gsLst>
                  <a:lin ang="5400000" scaled="0"/>
                </a:gradFill>
              </a:rPr>
              <a:t>Lync Edge Server Pool</a:t>
            </a:r>
          </a:p>
        </p:txBody>
      </p:sp>
      <p:cxnSp>
        <p:nvCxnSpPr>
          <p:cNvPr id="53" name="Straight Arrow Connector 52"/>
          <p:cNvCxnSpPr/>
          <p:nvPr/>
        </p:nvCxnSpPr>
        <p:spPr>
          <a:xfrm flipH="1">
            <a:off x="8182968" y="2688576"/>
            <a:ext cx="5716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296998" y="2728674"/>
            <a:ext cx="1033608" cy="847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73345" y="251545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sp>
        <p:nvSpPr>
          <p:cNvPr id="73" name="TextBox 72"/>
          <p:cNvSpPr txBox="1"/>
          <p:nvPr/>
        </p:nvSpPr>
        <p:spPr>
          <a:xfrm>
            <a:off x="7228081" y="2902555"/>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4" name="Straight Arrow Connector 73"/>
          <p:cNvCxnSpPr/>
          <p:nvPr/>
        </p:nvCxnSpPr>
        <p:spPr>
          <a:xfrm>
            <a:off x="2965932" y="3164657"/>
            <a:ext cx="1" cy="34755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0638856" y="2902555"/>
            <a:ext cx="1" cy="597211"/>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31915" y="2526994"/>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sp>
        <p:nvSpPr>
          <p:cNvPr id="88" name="TextBox 87"/>
          <p:cNvSpPr txBox="1"/>
          <p:nvPr/>
        </p:nvSpPr>
        <p:spPr>
          <a:xfrm>
            <a:off x="3348890" y="1715995"/>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89" name="TextBox 88"/>
          <p:cNvSpPr txBox="1"/>
          <p:nvPr/>
        </p:nvSpPr>
        <p:spPr>
          <a:xfrm>
            <a:off x="7865077" y="1353192"/>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54" name="Title 1"/>
          <p:cNvSpPr>
            <a:spLocks noGrp="1"/>
          </p:cNvSpPr>
          <p:nvPr>
            <p:ph type="title"/>
          </p:nvPr>
        </p:nvSpPr>
        <p:spPr/>
        <p:txBody>
          <a:bodyPr>
            <a:noAutofit/>
          </a:bodyPr>
          <a:lstStyle/>
          <a:p>
            <a:r>
              <a:rPr lang="en-US" dirty="0" smtClean="0">
                <a:solidFill>
                  <a:schemeClr val="tx1">
                    <a:lumMod val="50000"/>
                    <a:lumOff val="50000"/>
                  </a:schemeClr>
                </a:solidFill>
              </a:rPr>
              <a:t>Connecting Lync to Exchange Online UM: 6</a:t>
            </a:r>
            <a:endParaRPr lang="en-US" sz="4400" dirty="0">
              <a:solidFill>
                <a:schemeClr val="tx1">
                  <a:lumMod val="50000"/>
                  <a:lumOff val="5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242" y="1536018"/>
            <a:ext cx="783615" cy="60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465" y="2400905"/>
            <a:ext cx="599454" cy="75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214" y="2539128"/>
            <a:ext cx="562390" cy="6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3930" y="2400905"/>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134" y="2385254"/>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69" y="2497557"/>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04" y="2009942"/>
            <a:ext cx="664210" cy="48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972" y="1167438"/>
            <a:ext cx="396543" cy="39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647" y="1045710"/>
            <a:ext cx="392430" cy="55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p:cNvSpPr txBox="1"/>
          <p:nvPr/>
        </p:nvSpPr>
        <p:spPr>
          <a:xfrm>
            <a:off x="5143973" y="4504411"/>
            <a:ext cx="6826575" cy="307777"/>
          </a:xfrm>
          <a:prstGeom prst="rect">
            <a:avLst/>
          </a:prstGeom>
          <a:noFill/>
        </p:spPr>
        <p:txBody>
          <a:bodyPr wrap="square" lIns="0" tIns="0" rIns="0" bIns="0" rtlCol="0">
            <a:spAutoFit/>
          </a:bodyPr>
          <a:lstStyle/>
          <a:p>
            <a:pPr marL="457200" indent="-457200">
              <a:buFont typeface="+mj-lt"/>
              <a:buAutoNum type="arabicPeriod" startAt="8"/>
            </a:pPr>
            <a:r>
              <a:rPr lang="en-US" sz="2000" dirty="0" smtClean="0">
                <a:gradFill>
                  <a:gsLst>
                    <a:gs pos="0">
                      <a:schemeClr val="tx1"/>
                    </a:gs>
                    <a:gs pos="86000">
                      <a:schemeClr val="tx1"/>
                    </a:gs>
                  </a:gsLst>
                  <a:lin ang="5400000" scaled="0"/>
                </a:gradFill>
                <a:latin typeface="Arial" pitchFamily="34" charset="0"/>
                <a:cs typeface="Arial" pitchFamily="34" charset="0"/>
              </a:rPr>
              <a:t>Fabrikam UM admin UM-enables the users’ mailboxes.</a:t>
            </a:r>
          </a:p>
        </p:txBody>
      </p:sp>
      <p:sp>
        <p:nvSpPr>
          <p:cNvPr id="57" name="TextBox 56"/>
          <p:cNvSpPr txBox="1"/>
          <p:nvPr/>
        </p:nvSpPr>
        <p:spPr>
          <a:xfrm>
            <a:off x="10705038" y="2883170"/>
            <a:ext cx="588301" cy="553998"/>
          </a:xfrm>
          <a:prstGeom prst="rect">
            <a:avLst/>
          </a:prstGeom>
          <a:noFill/>
        </p:spPr>
        <p:txBody>
          <a:bodyPr wrap="square" lIns="0" tIns="0" rIns="0" bIns="0" rtlCol="0">
            <a:spAutoFit/>
          </a:bodyPr>
          <a:lstStyle/>
          <a:p>
            <a:r>
              <a:rPr lang="en-US" sz="3600" dirty="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
        <p:nvSpPr>
          <p:cNvPr id="59" name="Line Callout 1 58"/>
          <p:cNvSpPr/>
          <p:nvPr/>
        </p:nvSpPr>
        <p:spPr bwMode="auto">
          <a:xfrm>
            <a:off x="532435" y="5312777"/>
            <a:ext cx="10644551" cy="984767"/>
          </a:xfrm>
          <a:prstGeom prst="borderCallout1">
            <a:avLst>
              <a:gd name="adj1" fmla="val 9296"/>
              <a:gd name="adj2" fmla="val 37388"/>
              <a:gd name="adj3" fmla="val -49196"/>
              <a:gd name="adj4" fmla="val 48275"/>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gradFill>
                  <a:gsLst>
                    <a:gs pos="0">
                      <a:srgbClr val="FFFFFF"/>
                    </a:gs>
                    <a:gs pos="100000">
                      <a:srgbClr val="FFFFFF"/>
                    </a:gs>
                  </a:gsLst>
                  <a:lin ang="5400000" scaled="0"/>
                </a:gradFill>
                <a:latin typeface="Arial" pitchFamily="34" charset="0"/>
                <a:cs typeface="Arial" pitchFamily="34" charset="0"/>
              </a:rPr>
              <a:t>This not only writes EUM proxy addresses (as on-prem), but also sets a value on the </a:t>
            </a:r>
            <a:br>
              <a:rPr lang="en-US" sz="2000" dirty="0" smtClean="0">
                <a:gradFill>
                  <a:gsLst>
                    <a:gs pos="0">
                      <a:srgbClr val="FFFFFF"/>
                    </a:gs>
                    <a:gs pos="100000">
                      <a:srgbClr val="FFFFFF"/>
                    </a:gs>
                  </a:gsLst>
                  <a:lin ang="5400000" scaled="0"/>
                </a:gradFill>
                <a:latin typeface="Arial" pitchFamily="34" charset="0"/>
                <a:cs typeface="Arial" pitchFamily="34" charset="0"/>
              </a:rPr>
            </a:br>
            <a:r>
              <a:rPr lang="en-US" sz="2000" i="1" dirty="0" err="1" smtClean="0">
                <a:gradFill>
                  <a:gsLst>
                    <a:gs pos="0">
                      <a:srgbClr val="FFFFFF"/>
                    </a:gs>
                    <a:gs pos="100000">
                      <a:srgbClr val="FFFFFF"/>
                    </a:gs>
                  </a:gsLst>
                  <a:lin ang="5400000" scaled="0"/>
                </a:gradFill>
                <a:latin typeface="Arial" pitchFamily="34" charset="0"/>
                <a:cs typeface="Arial" pitchFamily="34" charset="0"/>
              </a:rPr>
              <a:t>ms</a:t>
            </a:r>
            <a:r>
              <a:rPr lang="en-US" sz="2000" i="1" dirty="0" smtClean="0">
                <a:gradFill>
                  <a:gsLst>
                    <a:gs pos="0">
                      <a:srgbClr val="FFFFFF"/>
                    </a:gs>
                    <a:gs pos="100000">
                      <a:srgbClr val="FFFFFF"/>
                    </a:gs>
                  </a:gsLst>
                  <a:lin ang="5400000" scaled="0"/>
                </a:gradFill>
                <a:latin typeface="Arial" pitchFamily="34" charset="0"/>
                <a:cs typeface="Arial" pitchFamily="34" charset="0"/>
              </a:rPr>
              <a:t>-</a:t>
            </a:r>
            <a:r>
              <a:rPr lang="en-US" sz="2000" i="1" dirty="0" err="1" smtClean="0">
                <a:gradFill>
                  <a:gsLst>
                    <a:gs pos="0">
                      <a:srgbClr val="FFFFFF"/>
                    </a:gs>
                    <a:gs pos="100000">
                      <a:srgbClr val="FFFFFF"/>
                    </a:gs>
                  </a:gsLst>
                  <a:lin ang="5400000" scaled="0"/>
                </a:gradFill>
                <a:latin typeface="Arial" pitchFamily="34" charset="0"/>
                <a:cs typeface="Arial" pitchFamily="34" charset="0"/>
              </a:rPr>
              <a:t>Exch</a:t>
            </a:r>
            <a:r>
              <a:rPr lang="en-US" sz="2000" i="1" dirty="0" smtClean="0">
                <a:gradFill>
                  <a:gsLst>
                    <a:gs pos="0">
                      <a:srgbClr val="FFFFFF"/>
                    </a:gs>
                    <a:gs pos="100000">
                      <a:srgbClr val="FFFFFF"/>
                    </a:gs>
                  </a:gsLst>
                  <a:lin ang="5400000" scaled="0"/>
                </a:gradFill>
                <a:latin typeface="Arial" pitchFamily="34" charset="0"/>
                <a:cs typeface="Arial" pitchFamily="34" charset="0"/>
              </a:rPr>
              <a:t>-UC-Voice-Mail-Settings</a:t>
            </a:r>
            <a:r>
              <a:rPr lang="en-US" sz="2000" dirty="0" smtClean="0">
                <a:gradFill>
                  <a:gsLst>
                    <a:gs pos="0">
                      <a:srgbClr val="FFFFFF"/>
                    </a:gs>
                    <a:gs pos="100000">
                      <a:srgbClr val="FFFFFF"/>
                    </a:gs>
                  </a:gsLst>
                  <a:lin ang="5400000" scaled="0"/>
                </a:gradFill>
                <a:latin typeface="Arial" pitchFamily="34" charset="0"/>
                <a:cs typeface="Arial" pitchFamily="34" charset="0"/>
              </a:rPr>
              <a:t> attribute (used by Exchange and Lync). In hybrid </a:t>
            </a:r>
            <a:br>
              <a:rPr lang="en-US" sz="2000" dirty="0" smtClean="0">
                <a:gradFill>
                  <a:gsLst>
                    <a:gs pos="0">
                      <a:srgbClr val="FFFFFF"/>
                    </a:gs>
                    <a:gs pos="100000">
                      <a:srgbClr val="FFFFFF"/>
                    </a:gs>
                  </a:gsLst>
                  <a:lin ang="5400000" scaled="0"/>
                </a:gradFill>
                <a:latin typeface="Arial" pitchFamily="34" charset="0"/>
                <a:cs typeface="Arial" pitchFamily="34" charset="0"/>
              </a:rPr>
            </a:br>
            <a:r>
              <a:rPr lang="en-US" sz="2000" dirty="0" smtClean="0">
                <a:gradFill>
                  <a:gsLst>
                    <a:gs pos="0">
                      <a:srgbClr val="FFFFFF"/>
                    </a:gs>
                    <a:gs pos="100000">
                      <a:srgbClr val="FFFFFF"/>
                    </a:gs>
                  </a:gsLst>
                  <a:lin ang="5400000" scaled="0"/>
                </a:gradFill>
                <a:latin typeface="Arial" pitchFamily="34" charset="0"/>
                <a:cs typeface="Arial" pitchFamily="34" charset="0"/>
              </a:rPr>
              <a:t>Exchange deployments, this attribute will be sync’d back to </a:t>
            </a:r>
            <a:r>
              <a:rPr lang="en-US" sz="2000" dirty="0" err="1" smtClean="0">
                <a:gradFill>
                  <a:gsLst>
                    <a:gs pos="0">
                      <a:srgbClr val="FFFFFF"/>
                    </a:gs>
                    <a:gs pos="100000">
                      <a:srgbClr val="FFFFFF"/>
                    </a:gs>
                  </a:gsLst>
                  <a:lin ang="5400000" scaled="0"/>
                </a:gradFill>
                <a:latin typeface="Arial" pitchFamily="34" charset="0"/>
                <a:cs typeface="Arial" pitchFamily="34" charset="0"/>
              </a:rPr>
              <a:t>Fabrikam’s</a:t>
            </a:r>
            <a:r>
              <a:rPr lang="en-US" sz="2000" dirty="0" smtClean="0">
                <a:gradFill>
                  <a:gsLst>
                    <a:gs pos="0">
                      <a:srgbClr val="FFFFFF"/>
                    </a:gs>
                    <a:gs pos="100000">
                      <a:srgbClr val="FFFFFF"/>
                    </a:gs>
                  </a:gsLst>
                  <a:lin ang="5400000" scaled="0"/>
                </a:gradFill>
                <a:latin typeface="Arial" pitchFamily="34" charset="0"/>
                <a:cs typeface="Arial" pitchFamily="34" charset="0"/>
              </a:rPr>
              <a:t> AD.</a:t>
            </a:r>
          </a:p>
        </p:txBody>
      </p:sp>
    </p:spTree>
    <p:extLst>
      <p:ext uri="{BB962C8B-B14F-4D97-AF65-F5344CB8AC3E}">
        <p14:creationId xmlns:p14="http://schemas.microsoft.com/office/powerpoint/2010/main" val="2088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172956" y="1516266"/>
            <a:ext cx="3138790" cy="276999"/>
          </a:xfrm>
          <a:prstGeom prst="rect">
            <a:avLst/>
          </a:prstGeom>
          <a:noFill/>
        </p:spPr>
        <p:txBody>
          <a:bodyPr wrap="square" lIns="0" tIns="0" rIns="0" bIns="0" rtlCol="0">
            <a:spAutoFit/>
          </a:bodyPr>
          <a:lstStyle/>
          <a:p>
            <a:r>
              <a:rPr lang="en-US" dirty="0" smtClean="0">
                <a:solidFill>
                  <a:srgbClr val="F8F57B"/>
                </a:solidFill>
              </a:rPr>
              <a:t>Fabrikam, Inc.</a:t>
            </a:r>
          </a:p>
        </p:txBody>
      </p:sp>
      <p:pic>
        <p:nvPicPr>
          <p:cNvPr id="35" name="Picture 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1210" y="2437213"/>
            <a:ext cx="1209546"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2" name="Straight Arrow Connector 81"/>
          <p:cNvCxnSpPr/>
          <p:nvPr/>
        </p:nvCxnSpPr>
        <p:spPr>
          <a:xfrm>
            <a:off x="1059574" y="1307103"/>
            <a:ext cx="0" cy="64288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199384" y="2437213"/>
            <a:ext cx="145102" cy="33040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a:off x="2853622" y="2027499"/>
            <a:ext cx="1" cy="43173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1963604" y="2846850"/>
            <a:ext cx="635710"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1308042" y="3164657"/>
            <a:ext cx="748733" cy="461665"/>
          </a:xfrm>
          <a:prstGeom prst="rect">
            <a:avLst/>
          </a:prstGeom>
          <a:noFill/>
        </p:spPr>
        <p:txBody>
          <a:bodyPr wrap="square" lIns="0" tIns="0" rIns="0" bIns="0" rtlCol="0">
            <a:spAutoFit/>
          </a:bodyPr>
          <a:lstStyle/>
          <a:p>
            <a:pPr algn="ctr"/>
            <a:r>
              <a:rPr lang="en-US" sz="1000" dirty="0" smtClean="0">
                <a:gradFill>
                  <a:gsLst>
                    <a:gs pos="0">
                      <a:schemeClr val="tx1"/>
                    </a:gs>
                    <a:gs pos="86000">
                      <a:schemeClr val="tx1"/>
                    </a:gs>
                  </a:gsLst>
                  <a:lin ang="5400000" scaled="0"/>
                </a:gradFill>
              </a:rPr>
              <a:t>Lync Mediation Server</a:t>
            </a:r>
          </a:p>
        </p:txBody>
      </p:sp>
      <p:sp>
        <p:nvSpPr>
          <p:cNvPr id="95" name="Rectangle 94"/>
          <p:cNvSpPr/>
          <p:nvPr/>
        </p:nvSpPr>
        <p:spPr bwMode="auto">
          <a:xfrm>
            <a:off x="631596" y="1506580"/>
            <a:ext cx="5085015" cy="2466453"/>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pic>
        <p:nvPicPr>
          <p:cNvPr id="98" name="Picture 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28" y="756988"/>
            <a:ext cx="1616712" cy="55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 name="TextBox 108"/>
          <p:cNvSpPr txBox="1"/>
          <p:nvPr/>
        </p:nvSpPr>
        <p:spPr>
          <a:xfrm>
            <a:off x="5185583" y="2230431"/>
            <a:ext cx="1504955" cy="161583"/>
          </a:xfrm>
          <a:prstGeom prst="rect">
            <a:avLst/>
          </a:prstGeom>
          <a:noFill/>
        </p:spPr>
        <p:txBody>
          <a:bodyPr wrap="square" lIns="0" tIns="0" rIns="0" bIns="0" rtlCol="0">
            <a:spAutoFit/>
          </a:bodyPr>
          <a:lstStyle/>
          <a:p>
            <a:r>
              <a:rPr lang="en-US" sz="1050" dirty="0" smtClean="0">
                <a:gradFill>
                  <a:gsLst>
                    <a:gs pos="0">
                      <a:schemeClr val="tx1"/>
                    </a:gs>
                    <a:gs pos="86000">
                      <a:schemeClr val="tx1"/>
                    </a:gs>
                  </a:gsLst>
                  <a:lin ang="5400000" scaled="0"/>
                </a:gradFill>
              </a:rPr>
              <a:t>Lync Edge Server</a:t>
            </a:r>
          </a:p>
        </p:txBody>
      </p:sp>
      <p:sp>
        <p:nvSpPr>
          <p:cNvPr id="127" name="TextBox 126"/>
          <p:cNvSpPr txBox="1"/>
          <p:nvPr/>
        </p:nvSpPr>
        <p:spPr>
          <a:xfrm>
            <a:off x="1450116" y="2039486"/>
            <a:ext cx="83134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VoIP Gateway</a:t>
            </a:r>
          </a:p>
        </p:txBody>
      </p:sp>
      <p:sp>
        <p:nvSpPr>
          <p:cNvPr id="130" name="TextBox 129"/>
          <p:cNvSpPr txBox="1"/>
          <p:nvPr/>
        </p:nvSpPr>
        <p:spPr>
          <a:xfrm>
            <a:off x="3174103" y="3102044"/>
            <a:ext cx="2689403" cy="184666"/>
          </a:xfrm>
          <a:prstGeom prst="rect">
            <a:avLst/>
          </a:prstGeom>
          <a:noFill/>
        </p:spPr>
        <p:txBody>
          <a:bodyPr wrap="square" lIns="0" tIns="0" rIns="0" bIns="0" rtlCol="0">
            <a:spAutoFit/>
          </a:bodyPr>
          <a:lstStyle/>
          <a:p>
            <a:r>
              <a:rPr lang="en-US" sz="1200" b="1" dirty="0" smtClean="0">
                <a:solidFill>
                  <a:schemeClr val="accent1">
                    <a:lumMod val="40000"/>
                    <a:lumOff val="60000"/>
                  </a:schemeClr>
                </a:solidFill>
              </a:rPr>
              <a:t>Lync Servers</a:t>
            </a:r>
            <a:endParaRPr lang="en-US" sz="1100" b="1" dirty="0" smtClean="0">
              <a:solidFill>
                <a:schemeClr val="accent1">
                  <a:lumMod val="40000"/>
                  <a:lumOff val="60000"/>
                </a:schemeClr>
              </a:solidFill>
            </a:endParaRPr>
          </a:p>
        </p:txBody>
      </p:sp>
      <p:cxnSp>
        <p:nvCxnSpPr>
          <p:cNvPr id="131" name="Straight Arrow Connector 130"/>
          <p:cNvCxnSpPr/>
          <p:nvPr/>
        </p:nvCxnSpPr>
        <p:spPr>
          <a:xfrm flipH="1">
            <a:off x="3360857" y="2737145"/>
            <a:ext cx="203127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7497515" y="1545492"/>
            <a:ext cx="1" cy="84314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6"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465" y="3560749"/>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Straight Arrow Connector 86"/>
          <p:cNvCxnSpPr/>
          <p:nvPr/>
        </p:nvCxnSpPr>
        <p:spPr>
          <a:xfrm flipH="1">
            <a:off x="5905145" y="2688576"/>
            <a:ext cx="1117606" cy="1367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9976047" y="2011476"/>
            <a:ext cx="1288714" cy="981901"/>
            <a:chOff x="6019800" y="3256724"/>
            <a:chExt cx="966787" cy="981901"/>
          </a:xfrm>
        </p:grpSpPr>
        <p:pic>
          <p:nvPicPr>
            <p:cNvPr id="37"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567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4091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1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61524"/>
              <a:ext cx="661987" cy="67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1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1273" y="3548568"/>
            <a:ext cx="495171"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10620404" y="1793265"/>
            <a:ext cx="1345871" cy="430887"/>
          </a:xfrm>
          <a:prstGeom prst="rect">
            <a:avLst/>
          </a:prstGeom>
          <a:noFill/>
        </p:spPr>
        <p:txBody>
          <a:bodyPr wrap="square" lIns="0" tIns="0" rIns="0" bIns="0" rtlCol="0">
            <a:spAutoFit/>
          </a:bodyPr>
          <a:lstStyle/>
          <a:p>
            <a:r>
              <a:rPr lang="en-US" sz="1400" dirty="0" smtClean="0">
                <a:gradFill>
                  <a:gsLst>
                    <a:gs pos="0">
                      <a:schemeClr val="tx1"/>
                    </a:gs>
                    <a:gs pos="86000">
                      <a:schemeClr val="tx1"/>
                    </a:gs>
                  </a:gsLst>
                  <a:lin ang="5400000" scaled="0"/>
                </a:gradFill>
              </a:rPr>
              <a:t>Exchange</a:t>
            </a:r>
          </a:p>
          <a:p>
            <a:r>
              <a:rPr lang="en-US" sz="1400" dirty="0" smtClean="0">
                <a:gradFill>
                  <a:gsLst>
                    <a:gs pos="0">
                      <a:schemeClr val="tx1"/>
                    </a:gs>
                    <a:gs pos="86000">
                      <a:schemeClr val="tx1"/>
                    </a:gs>
                  </a:gsLst>
                  <a:lin ang="5400000" scaled="0"/>
                </a:gradFill>
              </a:rPr>
              <a:t>UM Servers</a:t>
            </a:r>
          </a:p>
        </p:txBody>
      </p:sp>
      <p:sp>
        <p:nvSpPr>
          <p:cNvPr id="43" name="TextBox 42"/>
          <p:cNvSpPr txBox="1"/>
          <p:nvPr/>
        </p:nvSpPr>
        <p:spPr>
          <a:xfrm>
            <a:off x="10886444" y="3491025"/>
            <a:ext cx="900203"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44" name="Rectangle 43"/>
          <p:cNvSpPr/>
          <p:nvPr/>
        </p:nvSpPr>
        <p:spPr bwMode="auto">
          <a:xfrm>
            <a:off x="8950988" y="1446168"/>
            <a:ext cx="2933116" cy="2526865"/>
          </a:xfrm>
          <a:prstGeom prst="rect">
            <a:avLst/>
          </a:prstGeom>
          <a:noFill/>
          <a:ln w="25400">
            <a:solidFill>
              <a:srgbClr val="FF6600"/>
            </a:solidFill>
            <a:headEnd type="none" w="med" len="med"/>
            <a:tailEnd type="none" w="med" len="med"/>
          </a:ln>
          <a:effectLst>
            <a:outerShdw blurRad="127000" sx="102000" sy="102000" algn="ctr" rotWithShape="0">
              <a:schemeClr val="tx1">
                <a:alpha val="26000"/>
              </a:schemeClr>
            </a:outerShdw>
          </a:effectLst>
        </p:spPr>
        <p:style>
          <a:lnRef idx="1">
            <a:schemeClr val="accent4"/>
          </a:lnRef>
          <a:fillRef idx="3">
            <a:schemeClr val="accent4"/>
          </a:fillRef>
          <a:effectRef idx="2">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400" dirty="0" smtClean="0">
              <a:gradFill>
                <a:gsLst>
                  <a:gs pos="0">
                    <a:srgbClr val="FFFFFF"/>
                  </a:gs>
                  <a:gs pos="100000">
                    <a:srgbClr val="FFFFFF"/>
                  </a:gs>
                </a:gsLst>
                <a:lin ang="5400000" scaled="0"/>
              </a:gradFill>
            </a:endParaRPr>
          </a:p>
        </p:txBody>
      </p:sp>
      <p:sp>
        <p:nvSpPr>
          <p:cNvPr id="49" name="TextBox 48"/>
          <p:cNvSpPr txBox="1"/>
          <p:nvPr/>
        </p:nvSpPr>
        <p:spPr>
          <a:xfrm>
            <a:off x="9282496" y="1446168"/>
            <a:ext cx="2489424" cy="276999"/>
          </a:xfrm>
          <a:prstGeom prst="rect">
            <a:avLst/>
          </a:prstGeom>
          <a:noFill/>
        </p:spPr>
        <p:txBody>
          <a:bodyPr wrap="square" lIns="0" tIns="0" rIns="0" bIns="0" rtlCol="0">
            <a:spAutoFit/>
          </a:bodyPr>
          <a:lstStyle/>
          <a:p>
            <a:pPr algn="ctr"/>
            <a:r>
              <a:rPr lang="en-US" dirty="0" smtClean="0">
                <a:solidFill>
                  <a:srgbClr val="F8F57B"/>
                </a:solidFill>
              </a:rPr>
              <a:t>Office 365 Services</a:t>
            </a:r>
          </a:p>
        </p:txBody>
      </p:sp>
      <p:sp>
        <p:nvSpPr>
          <p:cNvPr id="58" name="TextBox 57"/>
          <p:cNvSpPr txBox="1"/>
          <p:nvPr/>
        </p:nvSpPr>
        <p:spPr>
          <a:xfrm>
            <a:off x="3182089" y="3491024"/>
            <a:ext cx="990867" cy="369332"/>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Active Directory</a:t>
            </a:r>
          </a:p>
        </p:txBody>
      </p:sp>
      <p:sp>
        <p:nvSpPr>
          <p:cNvPr id="51" name="TextBox 50"/>
          <p:cNvSpPr txBox="1"/>
          <p:nvPr/>
        </p:nvSpPr>
        <p:spPr>
          <a:xfrm>
            <a:off x="8597797" y="3140007"/>
            <a:ext cx="774715" cy="323165"/>
          </a:xfrm>
          <a:prstGeom prst="rect">
            <a:avLst/>
          </a:prstGeom>
          <a:noFill/>
        </p:spPr>
        <p:txBody>
          <a:bodyPr wrap="square" lIns="0" tIns="0" rIns="0" bIns="0" rtlCol="0">
            <a:spAutoFit/>
          </a:bodyPr>
          <a:lstStyle/>
          <a:p>
            <a:pPr algn="ctr"/>
            <a:r>
              <a:rPr lang="en-US" sz="1050" dirty="0" smtClean="0">
                <a:gradFill>
                  <a:gsLst>
                    <a:gs pos="0">
                      <a:schemeClr val="tx1"/>
                    </a:gs>
                    <a:gs pos="86000">
                      <a:schemeClr val="tx1"/>
                    </a:gs>
                  </a:gsLst>
                  <a:lin ang="5400000" scaled="0"/>
                </a:gradFill>
              </a:rPr>
              <a:t>Lync Edge Server Pool</a:t>
            </a:r>
          </a:p>
        </p:txBody>
      </p:sp>
      <p:cxnSp>
        <p:nvCxnSpPr>
          <p:cNvPr id="53" name="Straight Arrow Connector 52"/>
          <p:cNvCxnSpPr/>
          <p:nvPr/>
        </p:nvCxnSpPr>
        <p:spPr>
          <a:xfrm flipH="1">
            <a:off x="8182968" y="2688576"/>
            <a:ext cx="571666"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9296998" y="2728674"/>
            <a:ext cx="1033608" cy="8471"/>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3873345" y="2515451"/>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sp>
        <p:nvSpPr>
          <p:cNvPr id="73" name="TextBox 72"/>
          <p:cNvSpPr txBox="1"/>
          <p:nvPr/>
        </p:nvSpPr>
        <p:spPr>
          <a:xfrm>
            <a:off x="7228081" y="2902555"/>
            <a:ext cx="1526552" cy="161583"/>
          </a:xfrm>
          <a:prstGeom prst="rect">
            <a:avLst/>
          </a:prstGeom>
          <a:noFill/>
        </p:spPr>
        <p:txBody>
          <a:bodyPr wrap="square" lIns="0" tIns="0" rIns="0" bIns="0" rtlCol="0">
            <a:spAutoFit/>
          </a:bodyPr>
          <a:lstStyle/>
          <a:p>
            <a:r>
              <a:rPr lang="en-US" sz="1050" dirty="0" smtClean="0">
                <a:solidFill>
                  <a:schemeClr val="accent1">
                    <a:lumMod val="40000"/>
                    <a:lumOff val="60000"/>
                  </a:schemeClr>
                </a:solidFill>
              </a:rPr>
              <a:t>SIP/TLS/SRTP</a:t>
            </a:r>
          </a:p>
        </p:txBody>
      </p:sp>
      <p:cxnSp>
        <p:nvCxnSpPr>
          <p:cNvPr id="74" name="Straight Arrow Connector 73"/>
          <p:cNvCxnSpPr/>
          <p:nvPr/>
        </p:nvCxnSpPr>
        <p:spPr>
          <a:xfrm>
            <a:off x="2965932" y="3164657"/>
            <a:ext cx="1" cy="347552"/>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10638856" y="2902555"/>
            <a:ext cx="1" cy="597211"/>
          </a:xfrm>
          <a:prstGeom prst="straightConnector1">
            <a:avLst/>
          </a:prstGeom>
          <a:ln w="25400">
            <a:solidFill>
              <a:schemeClr val="tx1"/>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9331915" y="2526994"/>
            <a:ext cx="1526552" cy="138499"/>
          </a:xfrm>
          <a:prstGeom prst="rect">
            <a:avLst/>
          </a:prstGeom>
          <a:noFill/>
        </p:spPr>
        <p:txBody>
          <a:bodyPr wrap="square" lIns="0" tIns="0" rIns="0" bIns="0" rtlCol="0">
            <a:spAutoFit/>
          </a:bodyPr>
          <a:lstStyle/>
          <a:p>
            <a:r>
              <a:rPr lang="en-US" sz="900" dirty="0" smtClean="0">
                <a:solidFill>
                  <a:schemeClr val="accent1">
                    <a:lumMod val="40000"/>
                    <a:lumOff val="60000"/>
                  </a:schemeClr>
                </a:solidFill>
              </a:rPr>
              <a:t>SIP/TLS/SRTP</a:t>
            </a:r>
          </a:p>
        </p:txBody>
      </p:sp>
      <p:sp>
        <p:nvSpPr>
          <p:cNvPr id="88" name="TextBox 87"/>
          <p:cNvSpPr txBox="1"/>
          <p:nvPr/>
        </p:nvSpPr>
        <p:spPr>
          <a:xfrm>
            <a:off x="3348890" y="1715995"/>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89" name="TextBox 88"/>
          <p:cNvSpPr txBox="1"/>
          <p:nvPr/>
        </p:nvSpPr>
        <p:spPr>
          <a:xfrm>
            <a:off x="7865077" y="1353192"/>
            <a:ext cx="1384369" cy="184666"/>
          </a:xfrm>
          <a:prstGeom prst="rect">
            <a:avLst/>
          </a:prstGeom>
          <a:noFill/>
        </p:spPr>
        <p:txBody>
          <a:bodyPr wrap="square" lIns="0" tIns="0" rIns="0" bIns="0" rtlCol="0">
            <a:spAutoFit/>
          </a:bodyPr>
          <a:lstStyle/>
          <a:p>
            <a:r>
              <a:rPr lang="en-US" sz="1200" dirty="0" smtClean="0">
                <a:gradFill>
                  <a:gsLst>
                    <a:gs pos="0">
                      <a:schemeClr val="tx1"/>
                    </a:gs>
                    <a:gs pos="86000">
                      <a:schemeClr val="tx1"/>
                    </a:gs>
                  </a:gsLst>
                  <a:lin ang="5400000" scaled="0"/>
                </a:gradFill>
              </a:rPr>
              <a:t>Lync user</a:t>
            </a:r>
          </a:p>
        </p:txBody>
      </p:sp>
      <p:sp>
        <p:nvSpPr>
          <p:cNvPr id="54" name="Title 1"/>
          <p:cNvSpPr>
            <a:spLocks noGrp="1"/>
          </p:cNvSpPr>
          <p:nvPr>
            <p:ph type="title"/>
          </p:nvPr>
        </p:nvSpPr>
        <p:spPr/>
        <p:txBody>
          <a:bodyPr>
            <a:noAutofit/>
          </a:bodyPr>
          <a:lstStyle/>
          <a:p>
            <a:r>
              <a:rPr lang="en-US" dirty="0" smtClean="0">
                <a:solidFill>
                  <a:schemeClr val="tx1">
                    <a:lumMod val="50000"/>
                    <a:lumOff val="50000"/>
                  </a:schemeClr>
                </a:solidFill>
              </a:rPr>
              <a:t>Connecting Lync to Exchange Online UM: 7</a:t>
            </a:r>
            <a:endParaRPr lang="en-US" sz="4400" dirty="0">
              <a:solidFill>
                <a:schemeClr val="tx1">
                  <a:lumMod val="50000"/>
                  <a:lumOff val="50000"/>
                </a:schemeClr>
              </a:solidFill>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242" y="1536018"/>
            <a:ext cx="783615" cy="605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1465" y="2400905"/>
            <a:ext cx="599454" cy="752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1214" y="2539128"/>
            <a:ext cx="562390" cy="634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43930" y="2400905"/>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7134" y="2385254"/>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80569" y="2497557"/>
            <a:ext cx="545362" cy="68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004" y="2009942"/>
            <a:ext cx="664210" cy="48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0972" y="1167438"/>
            <a:ext cx="396543" cy="39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2647" y="1045710"/>
            <a:ext cx="392430" cy="55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55"/>
          <p:cNvSpPr txBox="1"/>
          <p:nvPr/>
        </p:nvSpPr>
        <p:spPr>
          <a:xfrm>
            <a:off x="503503" y="4283563"/>
            <a:ext cx="10320045" cy="1692771"/>
          </a:xfrm>
          <a:prstGeom prst="rect">
            <a:avLst/>
          </a:prstGeom>
          <a:noFill/>
        </p:spPr>
        <p:txBody>
          <a:bodyPr wrap="square" lIns="0" tIns="0" rIns="0" bIns="0" rtlCol="0">
            <a:spAutoFit/>
          </a:bodyPr>
          <a:lstStyle/>
          <a:p>
            <a:pPr marL="457200" indent="-457200">
              <a:buFont typeface="+mj-lt"/>
              <a:buAutoNum type="arabicPeriod" startAt="9"/>
            </a:pPr>
            <a:r>
              <a:rPr lang="en-US" sz="2200" dirty="0" smtClean="0">
                <a:gradFill>
                  <a:gsLst>
                    <a:gs pos="0">
                      <a:schemeClr val="tx1"/>
                    </a:gs>
                    <a:gs pos="86000">
                      <a:schemeClr val="tx1"/>
                    </a:gs>
                  </a:gsLst>
                  <a:lin ang="5400000" scaled="0"/>
                </a:gradFill>
              </a:rPr>
              <a:t>For each UM-enabled user online, the Fabrikam Lync administrator:</a:t>
            </a:r>
          </a:p>
          <a:p>
            <a:pPr lvl="1" defTabSz="806450"/>
            <a:r>
              <a:rPr lang="en-US" sz="2200" dirty="0">
                <a:gradFill>
                  <a:gsLst>
                    <a:gs pos="0">
                      <a:schemeClr val="tx1"/>
                    </a:gs>
                    <a:gs pos="86000">
                      <a:schemeClr val="tx1"/>
                    </a:gs>
                  </a:gsLst>
                  <a:lin ang="5400000" scaled="0"/>
                </a:gradFill>
              </a:rPr>
              <a:t>– </a:t>
            </a:r>
            <a:r>
              <a:rPr lang="en-US" sz="2200" dirty="0" smtClean="0">
                <a:gradFill>
                  <a:gsLst>
                    <a:gs pos="0">
                      <a:schemeClr val="tx1"/>
                    </a:gs>
                    <a:gs pos="86000">
                      <a:schemeClr val="tx1"/>
                    </a:gs>
                  </a:gsLst>
                  <a:lin ang="5400000" scaled="0"/>
                </a:gradFill>
              </a:rPr>
              <a:t>	Enables the user for Enterprise Voice</a:t>
            </a:r>
          </a:p>
          <a:p>
            <a:pPr lvl="1" defTabSz="806450"/>
            <a:r>
              <a:rPr lang="en-US" sz="2200" dirty="0">
                <a:gradFill>
                  <a:gsLst>
                    <a:gs pos="0">
                      <a:schemeClr val="tx1"/>
                    </a:gs>
                    <a:gs pos="86000">
                      <a:schemeClr val="tx1"/>
                    </a:gs>
                  </a:gsLst>
                  <a:lin ang="5400000" scaled="0"/>
                </a:gradFill>
              </a:rPr>
              <a:t>– </a:t>
            </a:r>
            <a:r>
              <a:rPr lang="en-US" sz="2200" dirty="0" smtClean="0">
                <a:gradFill>
                  <a:gsLst>
                    <a:gs pos="0">
                      <a:schemeClr val="tx1"/>
                    </a:gs>
                    <a:gs pos="86000">
                      <a:schemeClr val="tx1"/>
                    </a:gs>
                  </a:gsLst>
                  <a:lin ang="5400000" scaled="0"/>
                </a:gradFill>
              </a:rPr>
              <a:t>	Associates the user with a Hosted Voice Mail Policy</a:t>
            </a:r>
          </a:p>
          <a:p>
            <a:pPr lvl="1" defTabSz="806450"/>
            <a:r>
              <a:rPr lang="en-US" sz="2200" dirty="0">
                <a:gradFill>
                  <a:gsLst>
                    <a:gs pos="0">
                      <a:schemeClr val="tx1"/>
                    </a:gs>
                    <a:gs pos="86000">
                      <a:schemeClr val="tx1"/>
                    </a:gs>
                  </a:gsLst>
                  <a:lin ang="5400000" scaled="0"/>
                </a:gradFill>
              </a:rPr>
              <a:t>– </a:t>
            </a:r>
            <a:r>
              <a:rPr lang="en-US" sz="2200" dirty="0" smtClean="0">
                <a:gradFill>
                  <a:gsLst>
                    <a:gs pos="0">
                      <a:schemeClr val="tx1"/>
                    </a:gs>
                    <a:gs pos="86000">
                      <a:schemeClr val="tx1"/>
                    </a:gs>
                  </a:gsLst>
                  <a:lin ang="5400000" scaled="0"/>
                </a:gradFill>
              </a:rPr>
              <a:t>	If </a:t>
            </a:r>
            <a:r>
              <a:rPr lang="en-US" sz="2200" i="1" dirty="0" smtClean="0">
                <a:gradFill>
                  <a:gsLst>
                    <a:gs pos="0">
                      <a:schemeClr val="tx1"/>
                    </a:gs>
                    <a:gs pos="86000">
                      <a:schemeClr val="tx1"/>
                    </a:gs>
                  </a:gsLst>
                  <a:lin ang="5400000" scaled="0"/>
                </a:gradFill>
              </a:rPr>
              <a:t>ms-Exch-UC-Voice-Mail-Settings </a:t>
            </a:r>
            <a:r>
              <a:rPr lang="en-US" sz="2200" dirty="0" smtClean="0">
                <a:gradFill>
                  <a:gsLst>
                    <a:gs pos="0">
                      <a:schemeClr val="tx1"/>
                    </a:gs>
                    <a:gs pos="86000">
                      <a:schemeClr val="tx1"/>
                    </a:gs>
                  </a:gsLst>
                  <a:lin ang="5400000" scaled="0"/>
                </a:gradFill>
              </a:rPr>
              <a:t>is not sync’d back from the “cloud”, uses 	</a:t>
            </a:r>
            <a:r>
              <a:rPr lang="en-US" sz="2200" dirty="0" err="1" smtClean="0">
                <a:gradFill>
                  <a:gsLst>
                    <a:gs pos="0">
                      <a:schemeClr val="tx1"/>
                    </a:gs>
                    <a:gs pos="86000">
                      <a:schemeClr val="tx1"/>
                    </a:gs>
                  </a:gsLst>
                  <a:lin ang="5400000" scaled="0"/>
                </a:gradFill>
              </a:rPr>
              <a:t>Lync</a:t>
            </a:r>
            <a:r>
              <a:rPr lang="en-US" sz="2200" dirty="0" smtClean="0">
                <a:gradFill>
                  <a:gsLst>
                    <a:gs pos="0">
                      <a:schemeClr val="tx1"/>
                    </a:gs>
                    <a:gs pos="86000">
                      <a:schemeClr val="tx1"/>
                    </a:gs>
                  </a:gsLst>
                  <a:lin ang="5400000" scaled="0"/>
                </a:gradFill>
              </a:rPr>
              <a:t> </a:t>
            </a:r>
            <a:r>
              <a:rPr lang="en-US" sz="2200" i="1" dirty="0" smtClean="0">
                <a:gradFill>
                  <a:gsLst>
                    <a:gs pos="0">
                      <a:schemeClr val="tx1"/>
                    </a:gs>
                    <a:gs pos="86000">
                      <a:schemeClr val="tx1"/>
                    </a:gs>
                  </a:gsLst>
                  <a:lin ang="5400000" scaled="0"/>
                </a:gradFill>
              </a:rPr>
              <a:t>Set-CsUser</a:t>
            </a:r>
            <a:r>
              <a:rPr lang="en-US" sz="2200" dirty="0" smtClean="0">
                <a:gradFill>
                  <a:gsLst>
                    <a:gs pos="0">
                      <a:schemeClr val="tx1"/>
                    </a:gs>
                    <a:gs pos="86000">
                      <a:schemeClr val="tx1"/>
                    </a:gs>
                  </a:gsLst>
                  <a:lin ang="5400000" scaled="0"/>
                </a:gradFill>
              </a:rPr>
              <a:t> cmdlet to set </a:t>
            </a:r>
            <a:r>
              <a:rPr lang="en-US" sz="2200" i="1" dirty="0" smtClean="0">
                <a:gradFill>
                  <a:gsLst>
                    <a:gs pos="0">
                      <a:schemeClr val="tx1"/>
                    </a:gs>
                    <a:gs pos="86000">
                      <a:schemeClr val="tx1"/>
                    </a:gs>
                  </a:gsLst>
                  <a:lin ang="5400000" scaled="0"/>
                </a:gradFill>
              </a:rPr>
              <a:t>EnableHostedVoiceMail</a:t>
            </a:r>
            <a:r>
              <a:rPr lang="en-US" sz="2200" dirty="0" smtClean="0">
                <a:gradFill>
                  <a:gsLst>
                    <a:gs pos="0">
                      <a:schemeClr val="tx1"/>
                    </a:gs>
                    <a:gs pos="86000">
                      <a:schemeClr val="tx1"/>
                    </a:gs>
                  </a:gsLst>
                  <a:lin ang="5400000" scaled="0"/>
                </a:gradFill>
              </a:rPr>
              <a:t> to </a:t>
            </a:r>
            <a:r>
              <a:rPr lang="en-US" sz="2200" i="1" dirty="0" smtClean="0">
                <a:gradFill>
                  <a:gsLst>
                    <a:gs pos="0">
                      <a:schemeClr val="tx1"/>
                    </a:gs>
                    <a:gs pos="86000">
                      <a:schemeClr val="tx1"/>
                    </a:gs>
                  </a:gsLst>
                  <a:lin ang="5400000" scaled="0"/>
                </a:gradFill>
              </a:rPr>
              <a:t>True</a:t>
            </a:r>
            <a:endParaRPr lang="en-US" sz="2200" i="1" dirty="0">
              <a:gradFill>
                <a:gsLst>
                  <a:gs pos="0">
                    <a:schemeClr val="tx1"/>
                  </a:gs>
                  <a:gs pos="86000">
                    <a:schemeClr val="tx1"/>
                  </a:gs>
                </a:gsLst>
                <a:lin ang="5400000" scaled="0"/>
              </a:gradFill>
            </a:endParaRPr>
          </a:p>
        </p:txBody>
      </p:sp>
      <p:sp>
        <p:nvSpPr>
          <p:cNvPr id="57" name="TextBox 56"/>
          <p:cNvSpPr txBox="1"/>
          <p:nvPr/>
        </p:nvSpPr>
        <p:spPr>
          <a:xfrm>
            <a:off x="3381682" y="2118586"/>
            <a:ext cx="588301" cy="553998"/>
          </a:xfrm>
          <a:prstGeom prst="rect">
            <a:avLst/>
          </a:prstGeom>
          <a:noFill/>
        </p:spPr>
        <p:txBody>
          <a:bodyPr wrap="square" lIns="0" tIns="0" rIns="0" bIns="0" rtlCol="0">
            <a:spAutoFit/>
          </a:bodyPr>
          <a:lstStyle/>
          <a:p>
            <a:r>
              <a:rPr lang="en-US" sz="3600" dirty="0" smtClean="0">
                <a:gradFill>
                  <a:gsLst>
                    <a:gs pos="0">
                      <a:schemeClr val="tx1"/>
                    </a:gs>
                    <a:gs pos="86000">
                      <a:schemeClr val="tx1"/>
                    </a:gs>
                  </a:gsLst>
                  <a:lin ang="5400000" scaled="0"/>
                </a:gradFill>
                <a:latin typeface="Segoe Light" pitchFamily="34" charset="0"/>
                <a:sym typeface="Wingdings"/>
              </a:rPr>
              <a:t></a:t>
            </a:r>
            <a:endParaRPr lang="en-US" sz="3600" dirty="0" smtClean="0">
              <a:gradFill>
                <a:gsLst>
                  <a:gs pos="0">
                    <a:schemeClr val="tx1"/>
                  </a:gs>
                  <a:gs pos="86000">
                    <a:schemeClr val="tx1"/>
                  </a:gs>
                </a:gsLst>
                <a:lin ang="5400000" scaled="0"/>
              </a:gradFill>
              <a:latin typeface="Segoe Light" pitchFamily="34" charset="0"/>
            </a:endParaRPr>
          </a:p>
        </p:txBody>
      </p:sp>
    </p:spTree>
    <p:extLst>
      <p:ext uri="{BB962C8B-B14F-4D97-AF65-F5344CB8AC3E}">
        <p14:creationId xmlns:p14="http://schemas.microsoft.com/office/powerpoint/2010/main" val="4063211342"/>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8453" y="2875002"/>
            <a:ext cx="4791918" cy="1107996"/>
          </a:xfrm>
          <a:prstGeom prst="rect">
            <a:avLst/>
          </a:prstGeom>
          <a:noFill/>
        </p:spPr>
        <p:txBody>
          <a:bodyPr wrap="square" lIns="0" tIns="0" rIns="0" bIns="0" rtlCol="0">
            <a:spAutoFit/>
          </a:bodyPr>
          <a:lstStyle/>
          <a:p>
            <a:r>
              <a:rPr lang="en-US" sz="7200" dirty="0" smtClean="0">
                <a:gradFill>
                  <a:gsLst>
                    <a:gs pos="0">
                      <a:schemeClr val="tx1"/>
                    </a:gs>
                    <a:gs pos="86000">
                      <a:schemeClr val="tx1"/>
                    </a:gs>
                  </a:gsLst>
                  <a:lin ang="5400000" scaled="0"/>
                </a:gradFill>
              </a:rPr>
              <a:t>Operation</a:t>
            </a:r>
          </a:p>
        </p:txBody>
      </p:sp>
    </p:spTree>
    <p:extLst>
      <p:ext uri="{BB962C8B-B14F-4D97-AF65-F5344CB8AC3E}">
        <p14:creationId xmlns:p14="http://schemas.microsoft.com/office/powerpoint/2010/main" val="282346593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Feature Comparison (On-Prem and Online)</a:t>
            </a:r>
            <a:endParaRPr lang="en-US" dirty="0"/>
          </a:p>
        </p:txBody>
      </p:sp>
      <p:sp>
        <p:nvSpPr>
          <p:cNvPr id="3" name="Text Placeholder 2"/>
          <p:cNvSpPr>
            <a:spLocks noGrp="1"/>
          </p:cNvSpPr>
          <p:nvPr>
            <p:ph type="body" sz="quarter" idx="10"/>
          </p:nvPr>
        </p:nvSpPr>
        <p:spPr>
          <a:xfrm>
            <a:off x="519112" y="1451462"/>
            <a:ext cx="11149013" cy="5164491"/>
          </a:xfrm>
        </p:spPr>
        <p:txBody>
          <a:bodyPr/>
          <a:lstStyle/>
          <a:p>
            <a:r>
              <a:rPr lang="en-US" dirty="0" smtClean="0"/>
              <a:t>Feature set is </a:t>
            </a:r>
            <a:r>
              <a:rPr lang="en-US" b="1" dirty="0" smtClean="0"/>
              <a:t>the same</a:t>
            </a:r>
            <a:r>
              <a:rPr lang="en-US" dirty="0" smtClean="0"/>
              <a:t>, with a few exceptions</a:t>
            </a:r>
          </a:p>
          <a:p>
            <a:r>
              <a:rPr lang="en-US" dirty="0" smtClean="0"/>
              <a:t>Difference for users: no speech access to online directory</a:t>
            </a:r>
          </a:p>
          <a:p>
            <a:pPr lvl="1"/>
            <a:r>
              <a:rPr lang="en-US" dirty="0" smtClean="0"/>
              <a:t>No “Find messages from </a:t>
            </a:r>
            <a:r>
              <a:rPr lang="en-US" i="1" dirty="0" smtClean="0"/>
              <a:t>&lt;name&gt;</a:t>
            </a:r>
            <a:r>
              <a:rPr lang="en-US" dirty="0" smtClean="0"/>
              <a:t>” in Outlook Voice Access</a:t>
            </a:r>
          </a:p>
          <a:p>
            <a:pPr lvl="1"/>
            <a:r>
              <a:rPr lang="en-US" dirty="0" smtClean="0"/>
              <a:t>Speech access to Personal Contacts and PDLs is supported</a:t>
            </a:r>
          </a:p>
          <a:p>
            <a:pPr lvl="1"/>
            <a:r>
              <a:rPr lang="en-US" dirty="0" smtClean="0"/>
              <a:t>Touch tone (DTMF) access to directory in Outlook Voice Access, Automated Attendants</a:t>
            </a:r>
          </a:p>
          <a:p>
            <a:r>
              <a:rPr lang="en-US" dirty="0" smtClean="0"/>
              <a:t>Differences for administrators:</a:t>
            </a:r>
          </a:p>
          <a:p>
            <a:pPr lvl="1"/>
            <a:r>
              <a:rPr lang="en-US" dirty="0" smtClean="0"/>
              <a:t>No </a:t>
            </a:r>
            <a:r>
              <a:rPr lang="en-US" sz="2400" dirty="0" smtClean="0">
                <a:latin typeface="Consolas" pitchFamily="49" charset="0"/>
                <a:cs typeface="Consolas" pitchFamily="49" charset="0"/>
              </a:rPr>
              <a:t>Get/Set-</a:t>
            </a:r>
            <a:r>
              <a:rPr lang="en-US" sz="2400" dirty="0" err="1" smtClean="0">
                <a:latin typeface="Consolas" pitchFamily="49" charset="0"/>
                <a:cs typeface="Consolas" pitchFamily="49" charset="0"/>
              </a:rPr>
              <a:t>UMServer</a:t>
            </a:r>
            <a:r>
              <a:rPr lang="en-US" dirty="0" smtClean="0"/>
              <a:t>, </a:t>
            </a:r>
            <a:r>
              <a:rPr lang="en-US" sz="2400" dirty="0" smtClean="0">
                <a:latin typeface="Consolas" pitchFamily="49" charset="0"/>
                <a:cs typeface="Consolas" pitchFamily="49" charset="0"/>
              </a:rPr>
              <a:t>Get-</a:t>
            </a:r>
            <a:r>
              <a:rPr lang="en-US" sz="2400" dirty="0" err="1" smtClean="0">
                <a:latin typeface="Consolas" pitchFamily="49" charset="0"/>
                <a:cs typeface="Consolas" pitchFamily="49" charset="0"/>
              </a:rPr>
              <a:t>UMActiveCalls</a:t>
            </a:r>
            <a:r>
              <a:rPr lang="en-US" dirty="0" smtClean="0"/>
              <a:t> or </a:t>
            </a:r>
            <a:r>
              <a:rPr lang="en-US" sz="2400" dirty="0" smtClean="0">
                <a:latin typeface="Consolas" pitchFamily="49" charset="0"/>
                <a:cs typeface="Consolas" pitchFamily="49" charset="0"/>
              </a:rPr>
              <a:t>Test-</a:t>
            </a:r>
            <a:r>
              <a:rPr lang="en-US" sz="2400" dirty="0" err="1" smtClean="0">
                <a:latin typeface="Consolas" pitchFamily="49" charset="0"/>
                <a:cs typeface="Consolas" pitchFamily="49" charset="0"/>
              </a:rPr>
              <a:t>UMConnectivity</a:t>
            </a:r>
            <a:endParaRPr lang="en-US" sz="2400" dirty="0" smtClean="0">
              <a:latin typeface="Consolas" pitchFamily="49" charset="0"/>
              <a:cs typeface="Consolas" pitchFamily="49" charset="0"/>
            </a:endParaRPr>
          </a:p>
          <a:p>
            <a:pPr lvl="2"/>
            <a:r>
              <a:rPr lang="en-US" dirty="0" smtClean="0">
                <a:hlinkClick r:id="rId2"/>
              </a:rPr>
              <a:t>UM Troubleshooting Tool</a:t>
            </a:r>
            <a:r>
              <a:rPr lang="en-US" dirty="0" smtClean="0"/>
              <a:t> provides diagnostics (online or on-</a:t>
            </a:r>
            <a:r>
              <a:rPr lang="en-US" dirty="0" err="1" smtClean="0"/>
              <a:t>prem</a:t>
            </a:r>
            <a:r>
              <a:rPr lang="en-US" dirty="0" smtClean="0"/>
              <a:t>)</a:t>
            </a:r>
            <a:r>
              <a:rPr lang="en-US" dirty="0" smtClean="0">
                <a:latin typeface="Consolas" pitchFamily="49" charset="0"/>
                <a:cs typeface="Consolas" pitchFamily="49" charset="0"/>
              </a:rPr>
              <a:t> </a:t>
            </a:r>
          </a:p>
          <a:p>
            <a:pPr lvl="1"/>
            <a:r>
              <a:rPr lang="en-US" dirty="0" smtClean="0"/>
              <a:t>Exchange Control Panel provides admin UI</a:t>
            </a:r>
          </a:p>
          <a:p>
            <a:pPr lvl="1"/>
            <a:r>
              <a:rPr lang="en-US" dirty="0" smtClean="0"/>
              <a:t>No SIP OPTIONS “ping” from UM online to on-</a:t>
            </a:r>
            <a:r>
              <a:rPr lang="en-US" dirty="0" err="1" smtClean="0"/>
              <a:t>prem</a:t>
            </a:r>
            <a:r>
              <a:rPr lang="en-US" dirty="0" smtClean="0"/>
              <a:t> equipment</a:t>
            </a:r>
            <a:endParaRPr lang="en-US" dirty="0"/>
          </a:p>
        </p:txBody>
      </p:sp>
    </p:spTree>
    <p:extLst>
      <p:ext uri="{BB962C8B-B14F-4D97-AF65-F5344CB8AC3E}">
        <p14:creationId xmlns:p14="http://schemas.microsoft.com/office/powerpoint/2010/main" val="3952348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Migration of UM-enabled Mailboxes</a:t>
            </a:r>
            <a:endParaRPr lang="en-US" dirty="0"/>
          </a:p>
        </p:txBody>
      </p:sp>
      <p:sp>
        <p:nvSpPr>
          <p:cNvPr id="3" name="Text Placeholder 2"/>
          <p:cNvSpPr>
            <a:spLocks noGrp="1"/>
          </p:cNvSpPr>
          <p:nvPr>
            <p:ph type="body" sz="quarter" idx="10"/>
          </p:nvPr>
        </p:nvSpPr>
        <p:spPr>
          <a:xfrm>
            <a:off x="519112" y="1447800"/>
            <a:ext cx="11400456" cy="5059847"/>
          </a:xfrm>
        </p:spPr>
        <p:txBody>
          <a:bodyPr/>
          <a:lstStyle/>
          <a:p>
            <a:r>
              <a:rPr lang="en-US" sz="2800" dirty="0" smtClean="0"/>
              <a:t>UM-enabled mailboxes may move online, or back on-</a:t>
            </a:r>
            <a:r>
              <a:rPr lang="en-US" sz="2800" dirty="0" err="1" smtClean="0"/>
              <a:t>prem</a:t>
            </a:r>
            <a:endParaRPr lang="en-US" sz="2800" dirty="0" smtClean="0"/>
          </a:p>
          <a:p>
            <a:r>
              <a:rPr lang="en-US" sz="2800" dirty="0" smtClean="0"/>
              <a:t>Typically, the user’s telephony arrangements won’t change</a:t>
            </a:r>
          </a:p>
          <a:p>
            <a:pPr lvl="1"/>
            <a:r>
              <a:rPr lang="en-US" sz="2400" dirty="0" smtClean="0"/>
              <a:t>Same phone, same extension number, etc.</a:t>
            </a:r>
          </a:p>
          <a:p>
            <a:r>
              <a:rPr lang="en-US" sz="2800" dirty="0" smtClean="0"/>
              <a:t>Convenience for administrator depends on migration method</a:t>
            </a:r>
            <a:br>
              <a:rPr lang="en-US" sz="2800" dirty="0" smtClean="0"/>
            </a:br>
            <a:endParaRPr lang="en-US" sz="2800" dirty="0" smtClean="0"/>
          </a:p>
          <a:p>
            <a:endParaRPr lang="en-US" sz="2800" dirty="0" smtClean="0"/>
          </a:p>
          <a:p>
            <a:endParaRPr lang="en-US" sz="2800" dirty="0" smtClean="0"/>
          </a:p>
          <a:p>
            <a:endParaRPr lang="en-US" sz="2800" dirty="0" smtClean="0"/>
          </a:p>
          <a:p>
            <a:endParaRPr lang="en-US" sz="2800" dirty="0" smtClean="0"/>
          </a:p>
          <a:p>
            <a:r>
              <a:rPr lang="en-US" sz="2800" dirty="0" smtClean="0"/>
              <a:t>UM Mailbox Policies can be “mapped to the cloud”</a:t>
            </a:r>
          </a:p>
          <a:p>
            <a:pPr lvl="1"/>
            <a:r>
              <a:rPr lang="en-US" sz="2400" dirty="0" smtClean="0"/>
              <a:t>By default, map source policy named </a:t>
            </a:r>
            <a:r>
              <a:rPr lang="en-US" sz="2400" i="1" dirty="0" smtClean="0"/>
              <a:t>X</a:t>
            </a:r>
            <a:r>
              <a:rPr lang="en-US" sz="2400" dirty="0" smtClean="0"/>
              <a:t> to destination policy </a:t>
            </a:r>
            <a:r>
              <a:rPr lang="en-US" sz="2400" i="1" dirty="0" smtClean="0"/>
              <a:t>X</a:t>
            </a:r>
            <a:endParaRPr lang="en-US" sz="2400" i="1" dirty="0"/>
          </a:p>
        </p:txBody>
      </p:sp>
      <p:graphicFrame>
        <p:nvGraphicFramePr>
          <p:cNvPr id="4" name="Table 3"/>
          <p:cNvGraphicFramePr>
            <a:graphicFrameLocks noGrp="1"/>
          </p:cNvGraphicFramePr>
          <p:nvPr>
            <p:extLst>
              <p:ext uri="{D42A27DB-BD31-4B8C-83A1-F6EECF244321}">
                <p14:modId xmlns:p14="http://schemas.microsoft.com/office/powerpoint/2010/main" val="4054920193"/>
              </p:ext>
            </p:extLst>
          </p:nvPr>
        </p:nvGraphicFramePr>
        <p:xfrm>
          <a:off x="531813" y="3306164"/>
          <a:ext cx="10143458" cy="2023671"/>
        </p:xfrm>
        <a:graphic>
          <a:graphicData uri="http://schemas.openxmlformats.org/drawingml/2006/table">
            <a:tbl>
              <a:tblPr firstRow="1" bandRow="1">
                <a:tableStyleId>{5C22544A-7EE6-4342-B048-85BDC9FD1C3A}</a:tableStyleId>
              </a:tblPr>
              <a:tblGrid>
                <a:gridCol w="6358512"/>
                <a:gridCol w="1153598"/>
                <a:gridCol w="1201268"/>
                <a:gridCol w="1430080"/>
              </a:tblGrid>
              <a:tr h="527772">
                <a:tc>
                  <a:txBody>
                    <a:bodyPr/>
                    <a:lstStyle/>
                    <a:p>
                      <a:r>
                        <a:rPr lang="en-US" sz="1600" dirty="0" smtClean="0"/>
                        <a:t>Requirement</a:t>
                      </a:r>
                      <a:endParaRPr lang="en-US" sz="1600" dirty="0"/>
                    </a:p>
                  </a:txBody>
                  <a:tcPr/>
                </a:tc>
                <a:tc>
                  <a:txBody>
                    <a:bodyPr/>
                    <a:lstStyle/>
                    <a:p>
                      <a:r>
                        <a:rPr lang="en-US" sz="1600" dirty="0" smtClean="0"/>
                        <a:t>Simple migration</a:t>
                      </a:r>
                      <a:endParaRPr lang="en-US" sz="1600" dirty="0"/>
                    </a:p>
                  </a:txBody>
                  <a:tcPr/>
                </a:tc>
                <a:tc>
                  <a:txBody>
                    <a:bodyPr/>
                    <a:lstStyle/>
                    <a:p>
                      <a:r>
                        <a:rPr lang="en-US" sz="1600" dirty="0" smtClean="0"/>
                        <a:t>Staged migration</a:t>
                      </a:r>
                      <a:endParaRPr lang="en-US" sz="1600" dirty="0"/>
                    </a:p>
                  </a:txBody>
                  <a:tcPr/>
                </a:tc>
                <a:tc>
                  <a:txBody>
                    <a:bodyPr/>
                    <a:lstStyle/>
                    <a:p>
                      <a:r>
                        <a:rPr lang="en-US" sz="1600" dirty="0" smtClean="0"/>
                        <a:t>Hybrid</a:t>
                      </a:r>
                      <a:r>
                        <a:rPr lang="en-US" sz="1600" baseline="0" dirty="0" smtClean="0"/>
                        <a:t> (</a:t>
                      </a:r>
                      <a:r>
                        <a:rPr lang="en-US" sz="1600" dirty="0" smtClean="0"/>
                        <a:t>Rich coexistence)</a:t>
                      </a:r>
                      <a:endParaRPr lang="en-US" sz="1600" dirty="0"/>
                    </a:p>
                  </a:txBody>
                  <a:tcPr/>
                </a:tc>
              </a:tr>
              <a:tr h="317651">
                <a:tc>
                  <a:txBody>
                    <a:bodyPr/>
                    <a:lstStyle/>
                    <a:p>
                      <a:r>
                        <a:rPr lang="en-US" sz="1600" dirty="0" smtClean="0"/>
                        <a:t>Migrate UM-enabled mailboxes without manually re-enabling them</a:t>
                      </a:r>
                      <a:endParaRPr lang="en-US" sz="1600" dirty="0"/>
                    </a:p>
                  </a:txBody>
                  <a:tcPr/>
                </a:tc>
                <a:tc>
                  <a:txBody>
                    <a:bodyPr/>
                    <a:lstStyle/>
                    <a:p>
                      <a:r>
                        <a:rPr lang="en-US" sz="1600" dirty="0" smtClean="0"/>
                        <a:t>No</a:t>
                      </a:r>
                      <a:endParaRPr lang="en-US" sz="1600" dirty="0"/>
                    </a:p>
                  </a:txBody>
                  <a:tcPr/>
                </a:tc>
                <a:tc>
                  <a:txBody>
                    <a:bodyPr/>
                    <a:lstStyle/>
                    <a:p>
                      <a:r>
                        <a:rPr lang="en-US" sz="1600" dirty="0" smtClean="0"/>
                        <a:t>No</a:t>
                      </a:r>
                      <a:endParaRPr lang="en-US" sz="1600" dirty="0"/>
                    </a:p>
                  </a:txBody>
                  <a:tcPr/>
                </a:tc>
                <a:tc>
                  <a:txBody>
                    <a:bodyPr/>
                    <a:lstStyle/>
                    <a:p>
                      <a:r>
                        <a:rPr lang="en-US" sz="1600" dirty="0" smtClean="0"/>
                        <a:t>Yes</a:t>
                      </a:r>
                      <a:endParaRPr lang="en-US" sz="1600" dirty="0"/>
                    </a:p>
                  </a:txBody>
                  <a:tcPr/>
                </a:tc>
              </a:tr>
              <a:tr h="305552">
                <a:tc>
                  <a:txBody>
                    <a:bodyPr/>
                    <a:lstStyle/>
                    <a:p>
                      <a:r>
                        <a:rPr lang="en-US" sz="1600" dirty="0" smtClean="0"/>
                        <a:t>Migrate the UM PIN</a:t>
                      </a:r>
                      <a:endParaRPr lang="en-US" sz="1600" dirty="0"/>
                    </a:p>
                  </a:txBody>
                  <a:tcPr/>
                </a:tc>
                <a:tc>
                  <a:txBody>
                    <a:bodyPr/>
                    <a:lstStyle/>
                    <a:p>
                      <a:r>
                        <a:rPr lang="en-US" sz="1600" dirty="0" smtClean="0"/>
                        <a:t>No</a:t>
                      </a:r>
                      <a:endParaRPr lang="en-US" sz="1600" dirty="0"/>
                    </a:p>
                  </a:txBody>
                  <a:tcPr/>
                </a:tc>
                <a:tc>
                  <a:txBody>
                    <a:bodyPr/>
                    <a:lstStyle/>
                    <a:p>
                      <a:r>
                        <a:rPr lang="en-US" sz="1600" dirty="0" smtClean="0"/>
                        <a:t>No</a:t>
                      </a:r>
                      <a:endParaRPr lang="en-US" sz="1600" dirty="0"/>
                    </a:p>
                  </a:txBody>
                  <a:tcPr/>
                </a:tc>
                <a:tc>
                  <a:txBody>
                    <a:bodyPr/>
                    <a:lstStyle/>
                    <a:p>
                      <a:r>
                        <a:rPr lang="en-US" sz="1600" dirty="0" smtClean="0"/>
                        <a:t>Yes</a:t>
                      </a:r>
                      <a:endParaRPr lang="en-US" sz="1600" dirty="0"/>
                    </a:p>
                  </a:txBody>
                  <a:tcPr/>
                </a:tc>
              </a:tr>
              <a:tr h="305552">
                <a:tc>
                  <a:txBody>
                    <a:bodyPr/>
                    <a:lstStyle/>
                    <a:p>
                      <a:r>
                        <a:rPr lang="en-US" sz="1600" dirty="0" smtClean="0"/>
                        <a:t>Create additional UM pilot number</a:t>
                      </a:r>
                      <a:r>
                        <a:rPr lang="en-US" sz="1600" baseline="0" dirty="0" smtClean="0"/>
                        <a:t> and PBX hunt group</a:t>
                      </a:r>
                      <a:endParaRPr lang="en-US" sz="1600" dirty="0"/>
                    </a:p>
                  </a:txBody>
                  <a:tcPr/>
                </a:tc>
                <a:tc>
                  <a:txBody>
                    <a:bodyPr/>
                    <a:lstStyle/>
                    <a:p>
                      <a:r>
                        <a:rPr lang="en-US" sz="1600" dirty="0" smtClean="0"/>
                        <a:t>No</a:t>
                      </a:r>
                      <a:endParaRPr lang="en-US" sz="1600" dirty="0"/>
                    </a:p>
                  </a:txBody>
                  <a:tcPr/>
                </a:tc>
                <a:tc>
                  <a:txBody>
                    <a:bodyPr/>
                    <a:lstStyle/>
                    <a:p>
                      <a:r>
                        <a:rPr lang="en-US" sz="1600" dirty="0" smtClean="0"/>
                        <a:t>Yes</a:t>
                      </a:r>
                      <a:endParaRPr lang="en-US" sz="1600" dirty="0"/>
                    </a:p>
                  </a:txBody>
                  <a:tcPr/>
                </a:tc>
                <a:tc>
                  <a:txBody>
                    <a:bodyPr/>
                    <a:lstStyle/>
                    <a:p>
                      <a:r>
                        <a:rPr lang="en-US" sz="1600" dirty="0" smtClean="0"/>
                        <a:t>Yes</a:t>
                      </a:r>
                      <a:endParaRPr lang="en-US" sz="1600" dirty="0"/>
                    </a:p>
                  </a:txBody>
                  <a:tcPr/>
                </a:tc>
              </a:tr>
              <a:tr h="438711">
                <a:tc>
                  <a:txBody>
                    <a:bodyPr/>
                    <a:lstStyle/>
                    <a:p>
                      <a:r>
                        <a:rPr lang="en-US" sz="1600" dirty="0" smtClean="0"/>
                        <a:t>Migrate voice mail, UM</a:t>
                      </a:r>
                      <a:r>
                        <a:rPr lang="en-US" sz="1600" baseline="0" dirty="0" smtClean="0"/>
                        <a:t> greetings and recorded name </a:t>
                      </a:r>
                      <a:endParaRPr lang="en-US" sz="1600" dirty="0"/>
                    </a:p>
                  </a:txBody>
                  <a:tcPr/>
                </a:tc>
                <a:tc>
                  <a:txBody>
                    <a:bodyPr/>
                    <a:lstStyle/>
                    <a:p>
                      <a:r>
                        <a:rPr lang="en-US" sz="1600" dirty="0" smtClean="0"/>
                        <a:t>Yes</a:t>
                      </a:r>
                      <a:endParaRPr lang="en-US" sz="1600" dirty="0"/>
                    </a:p>
                  </a:txBody>
                  <a:tcPr/>
                </a:tc>
                <a:tc>
                  <a:txBody>
                    <a:bodyPr/>
                    <a:lstStyle/>
                    <a:p>
                      <a:r>
                        <a:rPr lang="en-US" sz="1600" dirty="0" smtClean="0"/>
                        <a:t>Yes</a:t>
                      </a:r>
                      <a:endParaRPr lang="en-US" sz="1600" dirty="0"/>
                    </a:p>
                  </a:txBody>
                  <a:tcPr/>
                </a:tc>
                <a:tc>
                  <a:txBody>
                    <a:bodyPr/>
                    <a:lstStyle/>
                    <a:p>
                      <a:r>
                        <a:rPr lang="en-US" sz="1600" dirty="0" smtClean="0"/>
                        <a:t>Yes</a:t>
                      </a:r>
                      <a:endParaRPr lang="en-US" sz="1600" dirty="0"/>
                    </a:p>
                  </a:txBody>
                  <a:tcPr/>
                </a:tc>
              </a:tr>
            </a:tbl>
          </a:graphicData>
        </a:graphic>
      </p:graphicFrame>
    </p:spTree>
    <p:extLst>
      <p:ext uri="{BB962C8B-B14F-4D97-AF65-F5344CB8AC3E}">
        <p14:creationId xmlns:p14="http://schemas.microsoft.com/office/powerpoint/2010/main" val="153056203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Availability of UM Online</a:t>
            </a:r>
            <a:endParaRPr lang="en-US" dirty="0"/>
          </a:p>
        </p:txBody>
      </p:sp>
      <p:sp>
        <p:nvSpPr>
          <p:cNvPr id="3" name="Text Placeholder 2"/>
          <p:cNvSpPr>
            <a:spLocks noGrp="1"/>
          </p:cNvSpPr>
          <p:nvPr>
            <p:ph type="body" sz="quarter" idx="10"/>
          </p:nvPr>
        </p:nvSpPr>
        <p:spPr>
          <a:xfrm>
            <a:off x="519112" y="1447800"/>
            <a:ext cx="11511671" cy="3422475"/>
          </a:xfrm>
        </p:spPr>
        <p:txBody>
          <a:bodyPr/>
          <a:lstStyle/>
          <a:p>
            <a:r>
              <a:rPr lang="en-US" dirty="0"/>
              <a:t>UM will not be offered </a:t>
            </a:r>
            <a:r>
              <a:rPr lang="en-US" dirty="0" smtClean="0"/>
              <a:t>in all Office 365 countries</a:t>
            </a:r>
          </a:p>
          <a:p>
            <a:pPr lvl="1"/>
            <a:r>
              <a:rPr lang="en-US" dirty="0" smtClean="0"/>
              <a:t>In-country regulation and legislation may prohibit the service</a:t>
            </a:r>
          </a:p>
          <a:p>
            <a:pPr lvl="1"/>
            <a:r>
              <a:rPr lang="en-US" dirty="0" smtClean="0"/>
              <a:t>Research is still in progress as Office 365 expands</a:t>
            </a:r>
          </a:p>
          <a:p>
            <a:r>
              <a:rPr lang="en-US" dirty="0" smtClean="0"/>
              <a:t>Restrictions applied at user (not organization) level</a:t>
            </a:r>
          </a:p>
          <a:p>
            <a:pPr lvl="1"/>
            <a:r>
              <a:rPr lang="en-US" dirty="0">
                <a:latin typeface="Consolas" pitchFamily="49" charset="0"/>
                <a:cs typeface="Consolas" pitchFamily="49" charset="0"/>
              </a:rPr>
              <a:t>Enable-</a:t>
            </a:r>
            <a:r>
              <a:rPr lang="en-US" dirty="0" err="1">
                <a:latin typeface="Consolas" pitchFamily="49" charset="0"/>
                <a:cs typeface="Consolas" pitchFamily="49" charset="0"/>
              </a:rPr>
              <a:t>UMMailbox</a:t>
            </a:r>
            <a:r>
              <a:rPr lang="en-US" dirty="0"/>
              <a:t> </a:t>
            </a:r>
            <a:r>
              <a:rPr lang="en-US" dirty="0" smtClean="0"/>
              <a:t>checks country-of-origin (business address)</a:t>
            </a:r>
          </a:p>
          <a:p>
            <a:pPr lvl="1"/>
            <a:r>
              <a:rPr lang="en-US" dirty="0" smtClean="0"/>
              <a:t>Current list of countries for which UM-enabling is possible:</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559876178"/>
              </p:ext>
            </p:extLst>
          </p:nvPr>
        </p:nvGraphicFramePr>
        <p:xfrm>
          <a:off x="267387" y="4445555"/>
          <a:ext cx="11824334" cy="2006045"/>
        </p:xfrm>
        <a:graphic>
          <a:graphicData uri="http://schemas.openxmlformats.org/drawingml/2006/table">
            <a:tbl>
              <a:tblPr firstRow="1" bandRow="1">
                <a:tableStyleId>{2D5ABB26-0587-4C30-8999-92F81FD0307C}</a:tableStyleId>
              </a:tblPr>
              <a:tblGrid>
                <a:gridCol w="875030"/>
                <a:gridCol w="968693"/>
                <a:gridCol w="976630"/>
                <a:gridCol w="984568"/>
                <a:gridCol w="882968"/>
                <a:gridCol w="1119505"/>
                <a:gridCol w="1119505"/>
                <a:gridCol w="1019493"/>
                <a:gridCol w="1085723"/>
                <a:gridCol w="1449832"/>
                <a:gridCol w="1342387"/>
              </a:tblGrid>
              <a:tr h="363960">
                <a:tc>
                  <a:txBody>
                    <a:bodyPr/>
                    <a:lstStyle/>
                    <a:p>
                      <a:r>
                        <a:rPr lang="en-US" sz="1200" b="1" dirty="0" smtClean="0">
                          <a:solidFill>
                            <a:srgbClr val="FFFF00"/>
                          </a:solidFill>
                        </a:rPr>
                        <a:t>A</a:t>
                      </a:r>
                      <a:r>
                        <a:rPr lang="en-US" sz="1200" dirty="0" smtClean="0"/>
                        <a:t>rgentina</a:t>
                      </a:r>
                      <a:endParaRPr lang="en-US" sz="1200" dirty="0"/>
                    </a:p>
                  </a:txBody>
                  <a:tcPr>
                    <a:solidFill>
                      <a:schemeClr val="tx2"/>
                    </a:solidFill>
                  </a:tcPr>
                </a:tc>
                <a:tc>
                  <a:txBody>
                    <a:bodyPr/>
                    <a:lstStyle/>
                    <a:p>
                      <a:r>
                        <a:rPr lang="en-US" sz="1200" dirty="0" smtClean="0"/>
                        <a:t>Bulgaria</a:t>
                      </a:r>
                      <a:endParaRPr lang="en-US" sz="1200" dirty="0"/>
                    </a:p>
                  </a:txBody>
                  <a:tcPr>
                    <a:solidFill>
                      <a:schemeClr val="tx2"/>
                    </a:solidFill>
                  </a:tcPr>
                </a:tc>
                <a:tc>
                  <a:txBody>
                    <a:bodyPr/>
                    <a:lstStyle/>
                    <a:p>
                      <a:r>
                        <a:rPr lang="en-US" sz="1200" dirty="0" smtClean="0"/>
                        <a:t>Cyprus</a:t>
                      </a:r>
                      <a:endParaRPr lang="en-US" sz="1200" dirty="0"/>
                    </a:p>
                  </a:txBody>
                  <a:tcPr>
                    <a:solidFill>
                      <a:schemeClr val="tx2"/>
                    </a:solidFill>
                  </a:tcPr>
                </a:tc>
                <a:tc>
                  <a:txBody>
                    <a:bodyPr/>
                    <a:lstStyle/>
                    <a:p>
                      <a:r>
                        <a:rPr lang="en-US" sz="1200" dirty="0" smtClean="0"/>
                        <a:t>France</a:t>
                      </a:r>
                      <a:endParaRPr lang="en-US" sz="1200" dirty="0"/>
                    </a:p>
                  </a:txBody>
                  <a:tcPr>
                    <a:solidFill>
                      <a:schemeClr val="tx2"/>
                    </a:solidFill>
                  </a:tcPr>
                </a:tc>
                <a:tc>
                  <a:txBody>
                    <a:bodyPr/>
                    <a:lstStyle/>
                    <a:p>
                      <a:r>
                        <a:rPr lang="en-US" sz="1200" dirty="0" smtClean="0"/>
                        <a:t>Indonesia</a:t>
                      </a:r>
                      <a:endParaRPr lang="en-US" sz="1200" dirty="0"/>
                    </a:p>
                  </a:txBody>
                  <a:tcPr>
                    <a:solidFill>
                      <a:schemeClr val="tx2"/>
                    </a:solidFill>
                  </a:tcPr>
                </a:tc>
                <a:tc>
                  <a:txBody>
                    <a:bodyPr/>
                    <a:lstStyle/>
                    <a:p>
                      <a:r>
                        <a:rPr lang="en-US" sz="1200" b="1" i="0" baseline="0" dirty="0" smtClean="0">
                          <a:solidFill>
                            <a:srgbClr val="FFFF00"/>
                          </a:solidFill>
                        </a:rPr>
                        <a:t>K</a:t>
                      </a:r>
                      <a:r>
                        <a:rPr lang="en-US" sz="1200" dirty="0" smtClean="0"/>
                        <a:t>uwait</a:t>
                      </a:r>
                      <a:endParaRPr lang="en-US" sz="1200" dirty="0"/>
                    </a:p>
                  </a:txBody>
                  <a:tcPr>
                    <a:solidFill>
                      <a:schemeClr val="tx2"/>
                    </a:solidFill>
                  </a:tcPr>
                </a:tc>
                <a:tc>
                  <a:txBody>
                    <a:bodyPr/>
                    <a:lstStyle/>
                    <a:p>
                      <a:r>
                        <a:rPr lang="en-US" sz="1200" dirty="0" smtClean="0"/>
                        <a:t>Malta</a:t>
                      </a:r>
                      <a:endParaRPr lang="en-US" sz="1200" dirty="0"/>
                    </a:p>
                  </a:txBody>
                  <a:tcPr>
                    <a:solidFill>
                      <a:schemeClr val="tx2"/>
                    </a:solidFill>
                  </a:tcPr>
                </a:tc>
                <a:tc>
                  <a:txBody>
                    <a:bodyPr/>
                    <a:lstStyle/>
                    <a:p>
                      <a:r>
                        <a:rPr lang="en-US" sz="1200" b="1" i="0" baseline="0" dirty="0" smtClean="0">
                          <a:solidFill>
                            <a:srgbClr val="FFFF00"/>
                          </a:solidFill>
                        </a:rPr>
                        <a:t>P</a:t>
                      </a:r>
                      <a:r>
                        <a:rPr lang="en-US" sz="1200" dirty="0" smtClean="0"/>
                        <a:t>eru</a:t>
                      </a:r>
                      <a:endParaRPr lang="en-US" sz="1200" dirty="0"/>
                    </a:p>
                  </a:txBody>
                  <a:tcPr>
                    <a:solidFill>
                      <a:schemeClr val="tx2"/>
                    </a:solidFill>
                  </a:tcPr>
                </a:tc>
                <a:tc>
                  <a:txBody>
                    <a:bodyPr/>
                    <a:lstStyle/>
                    <a:p>
                      <a:r>
                        <a:rPr lang="en-US" sz="1200" b="1" i="0" baseline="0" dirty="0" smtClean="0">
                          <a:solidFill>
                            <a:srgbClr val="FFFF00"/>
                          </a:solidFill>
                        </a:rPr>
                        <a:t>S</a:t>
                      </a:r>
                      <a:r>
                        <a:rPr lang="en-US" sz="1200" dirty="0" smtClean="0"/>
                        <a:t>audi</a:t>
                      </a:r>
                      <a:r>
                        <a:rPr lang="en-US" sz="1200" baseline="0" dirty="0" smtClean="0"/>
                        <a:t> Arabia</a:t>
                      </a:r>
                      <a:endParaRPr lang="en-US" sz="1200" dirty="0"/>
                    </a:p>
                  </a:txBody>
                  <a:tcPr>
                    <a:solidFill>
                      <a:schemeClr val="tx2"/>
                    </a:solidFill>
                  </a:tcPr>
                </a:tc>
                <a:tc>
                  <a:txBody>
                    <a:bodyPr/>
                    <a:lstStyle/>
                    <a:p>
                      <a:r>
                        <a:rPr lang="en-US" sz="1200" dirty="0" smtClean="0"/>
                        <a:t>Spain</a:t>
                      </a:r>
                      <a:endParaRPr lang="en-US" sz="1200" dirty="0"/>
                    </a:p>
                  </a:txBody>
                  <a:tcPr>
                    <a:solidFill>
                      <a:schemeClr val="tx2"/>
                    </a:solidFill>
                  </a:tcPr>
                </a:tc>
                <a:tc>
                  <a:txBody>
                    <a:bodyPr/>
                    <a:lstStyle/>
                    <a:p>
                      <a:r>
                        <a:rPr lang="en-US" sz="1200" b="1" i="0" baseline="0" dirty="0" smtClean="0">
                          <a:solidFill>
                            <a:srgbClr val="FFFF00"/>
                          </a:solidFill>
                        </a:rPr>
                        <a:t>U</a:t>
                      </a:r>
                      <a:r>
                        <a:rPr lang="en-US" sz="1200" dirty="0" smtClean="0"/>
                        <a:t>AE</a:t>
                      </a:r>
                      <a:endParaRPr lang="en-US" sz="1200" dirty="0"/>
                    </a:p>
                  </a:txBody>
                  <a:tcPr>
                    <a:solidFill>
                      <a:schemeClr val="tx2"/>
                    </a:solidFill>
                  </a:tcPr>
                </a:tc>
              </a:tr>
              <a:tr h="328417">
                <a:tc>
                  <a:txBody>
                    <a:bodyPr/>
                    <a:lstStyle/>
                    <a:p>
                      <a:r>
                        <a:rPr lang="en-US" sz="1200" dirty="0" smtClean="0"/>
                        <a:t>Australia</a:t>
                      </a:r>
                      <a:endParaRPr lang="en-US" sz="1200" dirty="0"/>
                    </a:p>
                  </a:txBody>
                  <a:tcPr>
                    <a:solidFill>
                      <a:schemeClr val="tx2"/>
                    </a:solidFill>
                  </a:tcPr>
                </a:tc>
                <a:tc>
                  <a:txBody>
                    <a:bodyPr/>
                    <a:lstStyle/>
                    <a:p>
                      <a:r>
                        <a:rPr lang="en-US" sz="1200" b="1" i="0" baseline="0" dirty="0" smtClean="0">
                          <a:solidFill>
                            <a:srgbClr val="FFFF00"/>
                          </a:solidFill>
                        </a:rPr>
                        <a:t>C</a:t>
                      </a:r>
                      <a:r>
                        <a:rPr lang="en-US" sz="1200" dirty="0" smtClean="0"/>
                        <a:t>anada</a:t>
                      </a:r>
                      <a:endParaRPr lang="en-US" sz="1200" dirty="0"/>
                    </a:p>
                  </a:txBody>
                  <a:tcPr>
                    <a:solidFill>
                      <a:schemeClr val="tx2"/>
                    </a:solidFill>
                  </a:tcPr>
                </a:tc>
                <a:tc>
                  <a:txBody>
                    <a:bodyPr/>
                    <a:lstStyle/>
                    <a:p>
                      <a:r>
                        <a:rPr lang="en-US" sz="1200" dirty="0" smtClean="0"/>
                        <a:t>Czech Rep</a:t>
                      </a:r>
                      <a:endParaRPr lang="en-US" sz="1200" dirty="0"/>
                    </a:p>
                  </a:txBody>
                  <a:tcPr>
                    <a:solidFill>
                      <a:schemeClr val="tx2"/>
                    </a:solidFill>
                  </a:tcPr>
                </a:tc>
                <a:tc>
                  <a:txBody>
                    <a:bodyPr/>
                    <a:lstStyle/>
                    <a:p>
                      <a:r>
                        <a:rPr lang="en-US" sz="1200" b="1" i="0" baseline="0" dirty="0" smtClean="0">
                          <a:solidFill>
                            <a:srgbClr val="FFFF00"/>
                          </a:solidFill>
                        </a:rPr>
                        <a:t>G</a:t>
                      </a:r>
                      <a:r>
                        <a:rPr lang="en-US" sz="1200" dirty="0" smtClean="0"/>
                        <a:t>ermany</a:t>
                      </a:r>
                      <a:endParaRPr lang="en-US" sz="1200" dirty="0"/>
                    </a:p>
                  </a:txBody>
                  <a:tcPr>
                    <a:solidFill>
                      <a:schemeClr val="tx2"/>
                    </a:solidFill>
                  </a:tcPr>
                </a:tc>
                <a:tc>
                  <a:txBody>
                    <a:bodyPr/>
                    <a:lstStyle/>
                    <a:p>
                      <a:r>
                        <a:rPr lang="en-US" sz="1200" dirty="0" smtClean="0"/>
                        <a:t>Ireland</a:t>
                      </a:r>
                      <a:endParaRPr lang="en-US" sz="1200" dirty="0"/>
                    </a:p>
                  </a:txBody>
                  <a:tcPr>
                    <a:solidFill>
                      <a:schemeClr val="tx2"/>
                    </a:solidFill>
                  </a:tcPr>
                </a:tc>
                <a:tc>
                  <a:txBody>
                    <a:bodyPr/>
                    <a:lstStyle/>
                    <a:p>
                      <a:r>
                        <a:rPr lang="en-US" sz="1200" b="1" i="0" baseline="0" dirty="0" smtClean="0">
                          <a:solidFill>
                            <a:srgbClr val="FFFF00"/>
                          </a:solidFill>
                        </a:rPr>
                        <a:t>L</a:t>
                      </a:r>
                      <a:r>
                        <a:rPr lang="en-US" sz="1200" dirty="0" smtClean="0"/>
                        <a:t>atvia</a:t>
                      </a:r>
                      <a:endParaRPr lang="en-US" sz="1200" dirty="0"/>
                    </a:p>
                  </a:txBody>
                  <a:tcPr>
                    <a:solidFill>
                      <a:schemeClr val="tx2"/>
                    </a:solidFill>
                  </a:tcPr>
                </a:tc>
                <a:tc>
                  <a:txBody>
                    <a:bodyPr/>
                    <a:lstStyle/>
                    <a:p>
                      <a:r>
                        <a:rPr lang="en-US" sz="1200" dirty="0" smtClean="0"/>
                        <a:t>Mexico</a:t>
                      </a:r>
                      <a:endParaRPr lang="en-US" sz="1200" dirty="0"/>
                    </a:p>
                  </a:txBody>
                  <a:tcPr>
                    <a:solidFill>
                      <a:schemeClr val="tx2"/>
                    </a:solidFill>
                  </a:tcPr>
                </a:tc>
                <a:tc>
                  <a:txBody>
                    <a:bodyPr/>
                    <a:lstStyle/>
                    <a:p>
                      <a:r>
                        <a:rPr lang="en-US" sz="1200" dirty="0" smtClean="0"/>
                        <a:t>Poland</a:t>
                      </a:r>
                      <a:endParaRPr lang="en-US" sz="1200" dirty="0"/>
                    </a:p>
                  </a:txBody>
                  <a:tcPr>
                    <a:solidFill>
                      <a:schemeClr val="tx2"/>
                    </a:solidFill>
                  </a:tcPr>
                </a:tc>
                <a:tc>
                  <a:txBody>
                    <a:bodyPr/>
                    <a:lstStyle/>
                    <a:p>
                      <a:r>
                        <a:rPr lang="en-US" sz="1200" dirty="0" smtClean="0"/>
                        <a:t>Serbia</a:t>
                      </a:r>
                      <a:endParaRPr lang="en-US" sz="1200" dirty="0"/>
                    </a:p>
                  </a:txBody>
                  <a:tcPr>
                    <a:solidFill>
                      <a:schemeClr val="tx2"/>
                    </a:solidFill>
                  </a:tcPr>
                </a:tc>
                <a:tc>
                  <a:txBody>
                    <a:bodyPr/>
                    <a:lstStyle/>
                    <a:p>
                      <a:r>
                        <a:rPr lang="en-US" sz="1200" dirty="0" smtClean="0"/>
                        <a:t>Sweden</a:t>
                      </a:r>
                      <a:endParaRPr lang="en-US" sz="1200" dirty="0"/>
                    </a:p>
                  </a:txBody>
                  <a:tcPr>
                    <a:solidFill>
                      <a:schemeClr val="tx2"/>
                    </a:solidFill>
                  </a:tcPr>
                </a:tc>
                <a:tc>
                  <a:txBody>
                    <a:bodyPr/>
                    <a:lstStyle/>
                    <a:p>
                      <a:r>
                        <a:rPr lang="en-US" sz="1200" dirty="0" smtClean="0"/>
                        <a:t>Ukraine</a:t>
                      </a:r>
                      <a:endParaRPr lang="en-US" sz="1200" dirty="0"/>
                    </a:p>
                  </a:txBody>
                  <a:tcPr>
                    <a:solidFill>
                      <a:schemeClr val="tx2"/>
                    </a:solidFill>
                  </a:tcPr>
                </a:tc>
              </a:tr>
              <a:tr h="328417">
                <a:tc>
                  <a:txBody>
                    <a:bodyPr/>
                    <a:lstStyle/>
                    <a:p>
                      <a:r>
                        <a:rPr lang="en-US" sz="1200" dirty="0" smtClean="0"/>
                        <a:t>Austria</a:t>
                      </a:r>
                      <a:endParaRPr lang="en-US" sz="1200" dirty="0"/>
                    </a:p>
                  </a:txBody>
                  <a:tcPr>
                    <a:solidFill>
                      <a:schemeClr val="tx2"/>
                    </a:solidFill>
                  </a:tcPr>
                </a:tc>
                <a:tc>
                  <a:txBody>
                    <a:bodyPr/>
                    <a:lstStyle/>
                    <a:p>
                      <a:r>
                        <a:rPr lang="en-US" sz="1200" dirty="0" smtClean="0"/>
                        <a:t>Chile</a:t>
                      </a:r>
                      <a:endParaRPr lang="en-US" sz="1200" dirty="0"/>
                    </a:p>
                  </a:txBody>
                  <a:tcPr>
                    <a:solidFill>
                      <a:schemeClr val="tx2"/>
                    </a:solidFill>
                  </a:tcPr>
                </a:tc>
                <a:tc>
                  <a:txBody>
                    <a:bodyPr/>
                    <a:lstStyle/>
                    <a:p>
                      <a:r>
                        <a:rPr lang="en-US" sz="1200" b="1" i="0" baseline="0" dirty="0" smtClean="0">
                          <a:solidFill>
                            <a:srgbClr val="FFFF00"/>
                          </a:solidFill>
                        </a:rPr>
                        <a:t>D</a:t>
                      </a:r>
                      <a:r>
                        <a:rPr lang="en-US" sz="1200" dirty="0" smtClean="0"/>
                        <a:t>enmark</a:t>
                      </a:r>
                      <a:endParaRPr lang="en-US" sz="1200" dirty="0"/>
                    </a:p>
                  </a:txBody>
                  <a:tcPr>
                    <a:solidFill>
                      <a:schemeClr val="tx2"/>
                    </a:solidFill>
                  </a:tcPr>
                </a:tc>
                <a:tc>
                  <a:txBody>
                    <a:bodyPr/>
                    <a:lstStyle/>
                    <a:p>
                      <a:r>
                        <a:rPr lang="en-US" sz="1200" dirty="0" smtClean="0"/>
                        <a:t>Greece</a:t>
                      </a:r>
                      <a:endParaRPr lang="en-US" sz="1200" dirty="0"/>
                    </a:p>
                  </a:txBody>
                  <a:tcPr>
                    <a:solidFill>
                      <a:schemeClr val="tx2"/>
                    </a:solidFill>
                  </a:tcPr>
                </a:tc>
                <a:tc>
                  <a:txBody>
                    <a:bodyPr/>
                    <a:lstStyle/>
                    <a:p>
                      <a:r>
                        <a:rPr lang="en-US" sz="1200" dirty="0" smtClean="0"/>
                        <a:t>Israel</a:t>
                      </a:r>
                      <a:endParaRPr lang="en-US" sz="1200" dirty="0"/>
                    </a:p>
                  </a:txBody>
                  <a:tcPr>
                    <a:solidFill>
                      <a:schemeClr val="tx2"/>
                    </a:solidFill>
                  </a:tcPr>
                </a:tc>
                <a:tc>
                  <a:txBody>
                    <a:bodyPr/>
                    <a:lstStyle/>
                    <a:p>
                      <a:r>
                        <a:rPr lang="en-US" sz="1200" dirty="0" smtClean="0"/>
                        <a:t>Liechtenstein</a:t>
                      </a:r>
                      <a:endParaRPr lang="en-US" sz="1200" dirty="0"/>
                    </a:p>
                  </a:txBody>
                  <a:tcPr>
                    <a:solidFill>
                      <a:schemeClr val="tx2"/>
                    </a:solidFill>
                  </a:tcPr>
                </a:tc>
                <a:tc>
                  <a:txBody>
                    <a:bodyPr/>
                    <a:lstStyle/>
                    <a:p>
                      <a:r>
                        <a:rPr lang="en-US" sz="1200" b="1" i="0" baseline="0" dirty="0" smtClean="0">
                          <a:solidFill>
                            <a:srgbClr val="FFFF00"/>
                          </a:solidFill>
                        </a:rPr>
                        <a:t>N</a:t>
                      </a:r>
                      <a:r>
                        <a:rPr lang="en-US" sz="1200" dirty="0" smtClean="0"/>
                        <a:t>etherlands</a:t>
                      </a:r>
                      <a:endParaRPr lang="en-US" sz="1200" dirty="0"/>
                    </a:p>
                  </a:txBody>
                  <a:tcPr>
                    <a:solidFill>
                      <a:schemeClr val="tx2"/>
                    </a:solidFill>
                  </a:tcPr>
                </a:tc>
                <a:tc>
                  <a:txBody>
                    <a:bodyPr/>
                    <a:lstStyle/>
                    <a:p>
                      <a:r>
                        <a:rPr lang="en-US" sz="1200" dirty="0" smtClean="0"/>
                        <a:t>Portugal</a:t>
                      </a:r>
                      <a:endParaRPr lang="en-US" sz="1200" dirty="0"/>
                    </a:p>
                  </a:txBody>
                  <a:tcPr>
                    <a:solidFill>
                      <a:schemeClr val="tx2"/>
                    </a:solidFill>
                  </a:tcPr>
                </a:tc>
                <a:tc>
                  <a:txBody>
                    <a:bodyPr/>
                    <a:lstStyle/>
                    <a:p>
                      <a:r>
                        <a:rPr lang="en-US" sz="1200" dirty="0" smtClean="0"/>
                        <a:t>Singapore</a:t>
                      </a:r>
                      <a:endParaRPr lang="en-US" sz="1200" dirty="0"/>
                    </a:p>
                  </a:txBody>
                  <a:tcPr>
                    <a:solidFill>
                      <a:schemeClr val="tx2"/>
                    </a:solidFill>
                  </a:tcPr>
                </a:tc>
                <a:tc>
                  <a:txBody>
                    <a:bodyPr/>
                    <a:lstStyle/>
                    <a:p>
                      <a:r>
                        <a:rPr lang="en-US" sz="1200" dirty="0" smtClean="0"/>
                        <a:t>Switzerland</a:t>
                      </a:r>
                      <a:endParaRPr lang="en-US" sz="1200" dirty="0"/>
                    </a:p>
                  </a:txBody>
                  <a:tcPr>
                    <a:solidFill>
                      <a:schemeClr val="tx2"/>
                    </a:solidFill>
                  </a:tcPr>
                </a:tc>
                <a:tc>
                  <a:txBody>
                    <a:bodyPr/>
                    <a:lstStyle/>
                    <a:p>
                      <a:r>
                        <a:rPr lang="en-US" sz="1200" dirty="0" smtClean="0"/>
                        <a:t>United Kingdom</a:t>
                      </a:r>
                      <a:endParaRPr lang="en-US" sz="1200" dirty="0"/>
                    </a:p>
                  </a:txBody>
                  <a:tcPr>
                    <a:solidFill>
                      <a:schemeClr val="tx2"/>
                    </a:solidFill>
                  </a:tcPr>
                </a:tc>
              </a:tr>
              <a:tr h="328417">
                <a:tc>
                  <a:txBody>
                    <a:bodyPr/>
                    <a:lstStyle/>
                    <a:p>
                      <a:r>
                        <a:rPr lang="en-US" sz="1200" b="1" dirty="0" smtClean="0">
                          <a:solidFill>
                            <a:srgbClr val="FFFF00"/>
                          </a:solidFill>
                        </a:rPr>
                        <a:t>B</a:t>
                      </a:r>
                      <a:r>
                        <a:rPr lang="en-US" sz="1200" dirty="0" smtClean="0"/>
                        <a:t>ahrain</a:t>
                      </a:r>
                      <a:endParaRPr lang="en-US" sz="1200" dirty="0"/>
                    </a:p>
                  </a:txBody>
                  <a:tcPr>
                    <a:solidFill>
                      <a:schemeClr val="tx2"/>
                    </a:solidFill>
                  </a:tcPr>
                </a:tc>
                <a:tc>
                  <a:txBody>
                    <a:bodyPr/>
                    <a:lstStyle/>
                    <a:p>
                      <a:r>
                        <a:rPr lang="en-US" sz="1200" dirty="0" smtClean="0"/>
                        <a:t>Colombia</a:t>
                      </a:r>
                      <a:endParaRPr lang="en-US" sz="1200" dirty="0"/>
                    </a:p>
                  </a:txBody>
                  <a:tcPr>
                    <a:solidFill>
                      <a:schemeClr val="tx2"/>
                    </a:solidFill>
                  </a:tcPr>
                </a:tc>
                <a:tc>
                  <a:txBody>
                    <a:bodyPr/>
                    <a:lstStyle/>
                    <a:p>
                      <a:r>
                        <a:rPr lang="en-US" sz="1200" b="1" i="0" baseline="0" dirty="0" smtClean="0">
                          <a:solidFill>
                            <a:srgbClr val="FFFF00"/>
                          </a:solidFill>
                        </a:rPr>
                        <a:t>E</a:t>
                      </a:r>
                      <a:r>
                        <a:rPr lang="en-US" sz="1200" dirty="0" smtClean="0"/>
                        <a:t>stonia</a:t>
                      </a:r>
                      <a:endParaRPr lang="en-US" sz="1200" dirty="0"/>
                    </a:p>
                  </a:txBody>
                  <a:tcPr>
                    <a:solidFill>
                      <a:schemeClr val="tx2"/>
                    </a:solidFill>
                  </a:tcPr>
                </a:tc>
                <a:tc>
                  <a:txBody>
                    <a:bodyPr/>
                    <a:lstStyle/>
                    <a:p>
                      <a:r>
                        <a:rPr lang="en-US" sz="1200" b="1" i="0" baseline="0" dirty="0" smtClean="0">
                          <a:solidFill>
                            <a:srgbClr val="FFFF00"/>
                          </a:solidFill>
                        </a:rPr>
                        <a:t>H</a:t>
                      </a:r>
                      <a:r>
                        <a:rPr lang="en-US" sz="1200" dirty="0" smtClean="0"/>
                        <a:t>ong Kong</a:t>
                      </a:r>
                      <a:endParaRPr lang="en-US" sz="1200" dirty="0"/>
                    </a:p>
                  </a:txBody>
                  <a:tcPr>
                    <a:solidFill>
                      <a:schemeClr val="tx2"/>
                    </a:solidFill>
                  </a:tcPr>
                </a:tc>
                <a:tc>
                  <a:txBody>
                    <a:bodyPr/>
                    <a:lstStyle/>
                    <a:p>
                      <a:r>
                        <a:rPr lang="en-US" sz="1200" dirty="0" smtClean="0"/>
                        <a:t>Italy</a:t>
                      </a:r>
                      <a:endParaRPr lang="en-US" sz="1200" dirty="0"/>
                    </a:p>
                  </a:txBody>
                  <a:tcPr>
                    <a:solidFill>
                      <a:schemeClr val="tx2"/>
                    </a:solidFill>
                  </a:tcPr>
                </a:tc>
                <a:tc>
                  <a:txBody>
                    <a:bodyPr/>
                    <a:lstStyle/>
                    <a:p>
                      <a:r>
                        <a:rPr lang="en-US" sz="1200" dirty="0" smtClean="0"/>
                        <a:t>Lithuania</a:t>
                      </a:r>
                      <a:endParaRPr lang="en-US" sz="1200" dirty="0"/>
                    </a:p>
                  </a:txBody>
                  <a:tcPr>
                    <a:solidFill>
                      <a:schemeClr val="tx2"/>
                    </a:solidFill>
                  </a:tcPr>
                </a:tc>
                <a:tc>
                  <a:txBody>
                    <a:bodyPr/>
                    <a:lstStyle/>
                    <a:p>
                      <a:r>
                        <a:rPr lang="en-US" sz="1200" dirty="0" smtClean="0"/>
                        <a:t>New Zealand</a:t>
                      </a:r>
                      <a:endParaRPr lang="en-US" sz="1200" dirty="0"/>
                    </a:p>
                  </a:txBody>
                  <a:tcPr>
                    <a:solidFill>
                      <a:schemeClr val="tx2"/>
                    </a:solidFill>
                  </a:tcPr>
                </a:tc>
                <a:tc>
                  <a:txBody>
                    <a:bodyPr/>
                    <a:lstStyle/>
                    <a:p>
                      <a:r>
                        <a:rPr lang="en-US" sz="1200" dirty="0" smtClean="0"/>
                        <a:t>Puerto Rico</a:t>
                      </a:r>
                      <a:endParaRPr lang="en-US" sz="1200" dirty="0"/>
                    </a:p>
                  </a:txBody>
                  <a:tcPr>
                    <a:solidFill>
                      <a:schemeClr val="tx2"/>
                    </a:solidFill>
                  </a:tcPr>
                </a:tc>
                <a:tc>
                  <a:txBody>
                    <a:bodyPr/>
                    <a:lstStyle/>
                    <a:p>
                      <a:r>
                        <a:rPr lang="en-US" sz="1200" dirty="0" smtClean="0"/>
                        <a:t>Slovakia</a:t>
                      </a:r>
                      <a:endParaRPr lang="en-US" sz="1200" dirty="0"/>
                    </a:p>
                  </a:txBody>
                  <a:tcPr>
                    <a:solidFill>
                      <a:schemeClr val="tx2"/>
                    </a:solidFill>
                  </a:tcPr>
                </a:tc>
                <a:tc>
                  <a:txBody>
                    <a:bodyPr/>
                    <a:lstStyle/>
                    <a:p>
                      <a:r>
                        <a:rPr lang="en-US" sz="1200" b="1" i="0" baseline="0" dirty="0" smtClean="0">
                          <a:solidFill>
                            <a:srgbClr val="FFFF00"/>
                          </a:solidFill>
                        </a:rPr>
                        <a:t>T</a:t>
                      </a:r>
                      <a:r>
                        <a:rPr lang="en-US" sz="1200" dirty="0" smtClean="0"/>
                        <a:t>aiwan</a:t>
                      </a:r>
                      <a:endParaRPr lang="en-US" sz="1200" dirty="0"/>
                    </a:p>
                  </a:txBody>
                  <a:tcPr>
                    <a:solidFill>
                      <a:schemeClr val="tx2"/>
                    </a:solidFill>
                  </a:tcPr>
                </a:tc>
                <a:tc>
                  <a:txBody>
                    <a:bodyPr/>
                    <a:lstStyle/>
                    <a:p>
                      <a:r>
                        <a:rPr lang="en-US" sz="1200" dirty="0" smtClean="0"/>
                        <a:t>United States</a:t>
                      </a:r>
                      <a:endParaRPr lang="en-US" sz="1200" dirty="0"/>
                    </a:p>
                  </a:txBody>
                  <a:tcPr>
                    <a:solidFill>
                      <a:schemeClr val="tx2"/>
                    </a:solidFill>
                  </a:tcPr>
                </a:tc>
              </a:tr>
              <a:tr h="328417">
                <a:tc>
                  <a:txBody>
                    <a:bodyPr/>
                    <a:lstStyle/>
                    <a:p>
                      <a:r>
                        <a:rPr lang="en-US" sz="1200" dirty="0" smtClean="0"/>
                        <a:t>Belgium</a:t>
                      </a:r>
                      <a:endParaRPr lang="en-US" sz="1200" dirty="0"/>
                    </a:p>
                  </a:txBody>
                  <a:tcPr>
                    <a:solidFill>
                      <a:schemeClr val="tx2"/>
                    </a:solidFill>
                  </a:tcPr>
                </a:tc>
                <a:tc>
                  <a:txBody>
                    <a:bodyPr/>
                    <a:lstStyle/>
                    <a:p>
                      <a:r>
                        <a:rPr lang="en-US" sz="1200" dirty="0" smtClean="0"/>
                        <a:t>Costa</a:t>
                      </a:r>
                      <a:r>
                        <a:rPr lang="en-US" sz="1200" baseline="0" dirty="0" smtClean="0"/>
                        <a:t> Rica</a:t>
                      </a:r>
                      <a:endParaRPr lang="en-US" sz="1200" dirty="0"/>
                    </a:p>
                  </a:txBody>
                  <a:tcPr>
                    <a:solidFill>
                      <a:schemeClr val="tx2"/>
                    </a:solidFill>
                  </a:tcPr>
                </a:tc>
                <a:tc>
                  <a:txBody>
                    <a:bodyPr/>
                    <a:lstStyle/>
                    <a:p>
                      <a:r>
                        <a:rPr lang="en-US" sz="1200" dirty="0" smtClean="0"/>
                        <a:t>Egypt</a:t>
                      </a:r>
                      <a:endParaRPr lang="en-US" sz="1200" dirty="0"/>
                    </a:p>
                  </a:txBody>
                  <a:tcPr>
                    <a:solidFill>
                      <a:schemeClr val="tx2"/>
                    </a:solidFill>
                  </a:tcPr>
                </a:tc>
                <a:tc>
                  <a:txBody>
                    <a:bodyPr/>
                    <a:lstStyle/>
                    <a:p>
                      <a:r>
                        <a:rPr lang="en-US" sz="1200" dirty="0" smtClean="0"/>
                        <a:t>Hungary</a:t>
                      </a:r>
                      <a:endParaRPr lang="en-US" sz="1200" dirty="0"/>
                    </a:p>
                  </a:txBody>
                  <a:tcPr>
                    <a:solidFill>
                      <a:schemeClr val="tx2"/>
                    </a:solidFill>
                  </a:tcPr>
                </a:tc>
                <a:tc>
                  <a:txBody>
                    <a:bodyPr/>
                    <a:lstStyle/>
                    <a:p>
                      <a:r>
                        <a:rPr lang="en-US" sz="1200" b="1" i="0" baseline="0" dirty="0" smtClean="0">
                          <a:solidFill>
                            <a:srgbClr val="FFFF00"/>
                          </a:solidFill>
                        </a:rPr>
                        <a:t>J</a:t>
                      </a:r>
                      <a:r>
                        <a:rPr lang="en-US" sz="1200" dirty="0" smtClean="0"/>
                        <a:t>apan</a:t>
                      </a:r>
                      <a:endParaRPr lang="en-US" sz="1200" dirty="0"/>
                    </a:p>
                  </a:txBody>
                  <a:tcPr>
                    <a:solidFill>
                      <a:schemeClr val="tx2"/>
                    </a:solidFill>
                  </a:tcPr>
                </a:tc>
                <a:tc>
                  <a:txBody>
                    <a:bodyPr/>
                    <a:lstStyle/>
                    <a:p>
                      <a:r>
                        <a:rPr lang="en-US" sz="1200" dirty="0" smtClean="0"/>
                        <a:t>Luxembourg</a:t>
                      </a:r>
                      <a:endParaRPr lang="en-US" sz="1200" dirty="0"/>
                    </a:p>
                  </a:txBody>
                  <a:tcPr>
                    <a:solidFill>
                      <a:schemeClr val="tx2"/>
                    </a:solidFill>
                  </a:tcPr>
                </a:tc>
                <a:tc>
                  <a:txBody>
                    <a:bodyPr/>
                    <a:lstStyle/>
                    <a:p>
                      <a:r>
                        <a:rPr lang="en-US" sz="1200" dirty="0" smtClean="0"/>
                        <a:t>Norway</a:t>
                      </a:r>
                      <a:endParaRPr lang="en-US" sz="1200" dirty="0"/>
                    </a:p>
                  </a:txBody>
                  <a:tcPr>
                    <a:solidFill>
                      <a:schemeClr val="tx2"/>
                    </a:solidFill>
                  </a:tcPr>
                </a:tc>
                <a:tc>
                  <a:txBody>
                    <a:bodyPr/>
                    <a:lstStyle/>
                    <a:p>
                      <a:r>
                        <a:rPr lang="en-US" sz="1200" b="1" i="0" baseline="0" dirty="0" smtClean="0">
                          <a:solidFill>
                            <a:srgbClr val="FFFF00"/>
                          </a:solidFill>
                        </a:rPr>
                        <a:t>R</a:t>
                      </a:r>
                      <a:r>
                        <a:rPr lang="en-US" sz="1200" dirty="0" smtClean="0"/>
                        <a:t>omania</a:t>
                      </a:r>
                      <a:endParaRPr lang="en-US" sz="1200" dirty="0"/>
                    </a:p>
                  </a:txBody>
                  <a:tcPr>
                    <a:solidFill>
                      <a:schemeClr val="tx2"/>
                    </a:solidFill>
                  </a:tcPr>
                </a:tc>
                <a:tc>
                  <a:txBody>
                    <a:bodyPr/>
                    <a:lstStyle/>
                    <a:p>
                      <a:r>
                        <a:rPr lang="en-US" sz="1200" dirty="0" smtClean="0"/>
                        <a:t>Slovenia</a:t>
                      </a:r>
                      <a:endParaRPr lang="en-US" sz="1200" dirty="0"/>
                    </a:p>
                  </a:txBody>
                  <a:tcPr>
                    <a:solidFill>
                      <a:schemeClr val="tx2"/>
                    </a:solidFill>
                  </a:tcPr>
                </a:tc>
                <a:tc>
                  <a:txBody>
                    <a:bodyPr/>
                    <a:lstStyle/>
                    <a:p>
                      <a:r>
                        <a:rPr lang="en-US" sz="1200" dirty="0" smtClean="0"/>
                        <a:t>Trinidad &amp; Tobago</a:t>
                      </a:r>
                      <a:endParaRPr lang="en-US" sz="1200" dirty="0"/>
                    </a:p>
                  </a:txBody>
                  <a:tcPr>
                    <a:solidFill>
                      <a:schemeClr val="tx2"/>
                    </a:solidFill>
                  </a:tcPr>
                </a:tc>
                <a:tc>
                  <a:txBody>
                    <a:bodyPr/>
                    <a:lstStyle/>
                    <a:p>
                      <a:r>
                        <a:rPr lang="en-US" sz="1200" b="1" i="0" baseline="0" dirty="0" smtClean="0">
                          <a:solidFill>
                            <a:srgbClr val="FFFF00"/>
                          </a:solidFill>
                        </a:rPr>
                        <a:t>V</a:t>
                      </a:r>
                      <a:r>
                        <a:rPr lang="en-US" sz="1200" dirty="0" smtClean="0"/>
                        <a:t>enezuela</a:t>
                      </a:r>
                      <a:endParaRPr lang="en-US" sz="1200" dirty="0"/>
                    </a:p>
                  </a:txBody>
                  <a:tcPr>
                    <a:solidFill>
                      <a:schemeClr val="tx2"/>
                    </a:solidFill>
                  </a:tcPr>
                </a:tc>
              </a:tr>
              <a:tr h="328417">
                <a:tc>
                  <a:txBody>
                    <a:bodyPr/>
                    <a:lstStyle/>
                    <a:p>
                      <a:r>
                        <a:rPr lang="en-US" sz="1200" dirty="0" smtClean="0"/>
                        <a:t>Brazil</a:t>
                      </a:r>
                      <a:endParaRPr lang="en-US" sz="1200" dirty="0"/>
                    </a:p>
                  </a:txBody>
                  <a:tcPr>
                    <a:solidFill>
                      <a:schemeClr val="tx2"/>
                    </a:solidFill>
                  </a:tcPr>
                </a:tc>
                <a:tc>
                  <a:txBody>
                    <a:bodyPr/>
                    <a:lstStyle/>
                    <a:p>
                      <a:r>
                        <a:rPr lang="en-US" sz="1200" dirty="0" smtClean="0"/>
                        <a:t>Croatia</a:t>
                      </a:r>
                      <a:endParaRPr lang="en-US" sz="1200" dirty="0"/>
                    </a:p>
                  </a:txBody>
                  <a:tcPr>
                    <a:solidFill>
                      <a:schemeClr val="tx2"/>
                    </a:solidFill>
                  </a:tcPr>
                </a:tc>
                <a:tc>
                  <a:txBody>
                    <a:bodyPr/>
                    <a:lstStyle/>
                    <a:p>
                      <a:r>
                        <a:rPr lang="en-US" sz="1200" b="1" i="0" baseline="0" dirty="0" smtClean="0">
                          <a:solidFill>
                            <a:srgbClr val="FFFF00"/>
                          </a:solidFill>
                        </a:rPr>
                        <a:t>F</a:t>
                      </a:r>
                      <a:r>
                        <a:rPr lang="en-US" sz="1200" dirty="0" smtClean="0"/>
                        <a:t>inland</a:t>
                      </a:r>
                      <a:endParaRPr lang="en-US" sz="1200" dirty="0"/>
                    </a:p>
                  </a:txBody>
                  <a:tcPr>
                    <a:solidFill>
                      <a:schemeClr val="tx2"/>
                    </a:solidFill>
                  </a:tcPr>
                </a:tc>
                <a:tc>
                  <a:txBody>
                    <a:bodyPr/>
                    <a:lstStyle/>
                    <a:p>
                      <a:r>
                        <a:rPr lang="en-US" sz="1200" b="1" i="0" baseline="0" dirty="0" smtClean="0">
                          <a:solidFill>
                            <a:srgbClr val="FFFF00"/>
                          </a:solidFill>
                        </a:rPr>
                        <a:t>I</a:t>
                      </a:r>
                      <a:r>
                        <a:rPr lang="en-US" sz="1200" dirty="0" smtClean="0"/>
                        <a:t>celand</a:t>
                      </a:r>
                      <a:endParaRPr lang="en-US" sz="1200" dirty="0"/>
                    </a:p>
                  </a:txBody>
                  <a:tcPr>
                    <a:solidFill>
                      <a:schemeClr val="tx2"/>
                    </a:solidFill>
                  </a:tcPr>
                </a:tc>
                <a:tc>
                  <a:txBody>
                    <a:bodyPr/>
                    <a:lstStyle/>
                    <a:p>
                      <a:r>
                        <a:rPr lang="en-US" sz="1200" dirty="0" smtClean="0"/>
                        <a:t>Jordan</a:t>
                      </a:r>
                      <a:endParaRPr lang="en-US" sz="1200" dirty="0"/>
                    </a:p>
                  </a:txBody>
                  <a:tcPr>
                    <a:solidFill>
                      <a:schemeClr val="tx2"/>
                    </a:solidFill>
                  </a:tcPr>
                </a:tc>
                <a:tc>
                  <a:txBody>
                    <a:bodyPr/>
                    <a:lstStyle/>
                    <a:p>
                      <a:r>
                        <a:rPr lang="en-US" sz="1200" b="1" i="0" baseline="0" dirty="0" smtClean="0">
                          <a:solidFill>
                            <a:srgbClr val="FFFF00"/>
                          </a:solidFill>
                        </a:rPr>
                        <a:t>M</a:t>
                      </a:r>
                      <a:r>
                        <a:rPr lang="en-US" sz="1200" dirty="0" smtClean="0"/>
                        <a:t>alaysia</a:t>
                      </a:r>
                      <a:endParaRPr lang="en-US" sz="1200" dirty="0"/>
                    </a:p>
                  </a:txBody>
                  <a:tcPr>
                    <a:solidFill>
                      <a:schemeClr val="tx2"/>
                    </a:solidFill>
                  </a:tcPr>
                </a:tc>
                <a:tc>
                  <a:txBody>
                    <a:bodyPr/>
                    <a:lstStyle/>
                    <a:p>
                      <a:r>
                        <a:rPr lang="en-US" sz="1200" b="1" i="0" baseline="0" dirty="0" smtClean="0">
                          <a:solidFill>
                            <a:srgbClr val="FFFF00"/>
                          </a:solidFill>
                        </a:rPr>
                        <a:t>O</a:t>
                      </a:r>
                      <a:r>
                        <a:rPr lang="en-US" sz="1200" dirty="0" smtClean="0"/>
                        <a:t>man</a:t>
                      </a:r>
                      <a:endParaRPr lang="en-US" sz="1200" dirty="0"/>
                    </a:p>
                  </a:txBody>
                  <a:tcPr>
                    <a:solidFill>
                      <a:schemeClr val="tx2"/>
                    </a:solidFill>
                  </a:tcPr>
                </a:tc>
                <a:tc>
                  <a:txBody>
                    <a:bodyPr/>
                    <a:lstStyle/>
                    <a:p>
                      <a:r>
                        <a:rPr lang="en-US" sz="1200" dirty="0" smtClean="0"/>
                        <a:t>Russia</a:t>
                      </a:r>
                      <a:endParaRPr lang="en-US" sz="1200" dirty="0"/>
                    </a:p>
                  </a:txBody>
                  <a:tcPr>
                    <a:solidFill>
                      <a:schemeClr val="tx2"/>
                    </a:solidFill>
                  </a:tcPr>
                </a:tc>
                <a:tc>
                  <a:txBody>
                    <a:bodyPr/>
                    <a:lstStyle/>
                    <a:p>
                      <a:r>
                        <a:rPr lang="en-US" sz="1200" dirty="0" smtClean="0"/>
                        <a:t>South Africa</a:t>
                      </a:r>
                      <a:endParaRPr lang="en-US" sz="1200" dirty="0"/>
                    </a:p>
                  </a:txBody>
                  <a:tcPr>
                    <a:solidFill>
                      <a:schemeClr val="tx2"/>
                    </a:solidFill>
                  </a:tcPr>
                </a:tc>
                <a:tc>
                  <a:txBody>
                    <a:bodyPr/>
                    <a:lstStyle/>
                    <a:p>
                      <a:r>
                        <a:rPr lang="en-US" sz="1200" dirty="0" smtClean="0"/>
                        <a:t>Turkey</a:t>
                      </a:r>
                      <a:endParaRPr lang="en-US" sz="1200" dirty="0"/>
                    </a:p>
                  </a:txBody>
                  <a:tcPr>
                    <a:solidFill>
                      <a:schemeClr val="tx2"/>
                    </a:solidFill>
                  </a:tcPr>
                </a:tc>
                <a:tc>
                  <a:txBody>
                    <a:bodyPr/>
                    <a:lstStyle/>
                    <a:p>
                      <a:endParaRPr lang="en-US" sz="1200" dirty="0"/>
                    </a:p>
                  </a:txBody>
                  <a:tcPr>
                    <a:solidFill>
                      <a:schemeClr val="tx2"/>
                    </a:solidFill>
                  </a:tcPr>
                </a:tc>
              </a:tr>
            </a:tbl>
          </a:graphicData>
        </a:graphic>
      </p:graphicFrame>
    </p:spTree>
    <p:extLst>
      <p:ext uri="{BB962C8B-B14F-4D97-AF65-F5344CB8AC3E}">
        <p14:creationId xmlns:p14="http://schemas.microsoft.com/office/powerpoint/2010/main" val="955973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31" y="817708"/>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TextBox 4"/>
          <p:cNvSpPr txBox="1"/>
          <p:nvPr/>
        </p:nvSpPr>
        <p:spPr>
          <a:xfrm>
            <a:off x="309838" y="5613906"/>
            <a:ext cx="3869198" cy="923330"/>
          </a:xfrm>
          <a:prstGeom prst="rect">
            <a:avLst/>
          </a:prstGeom>
          <a:noFill/>
        </p:spPr>
        <p:txBody>
          <a:bodyPr wrap="square" lIns="0" tIns="0" rIns="0" bIns="0" rtlCol="0">
            <a:spAutoFit/>
          </a:bodyPr>
          <a:lstStyle/>
          <a:p>
            <a:r>
              <a:rPr lang="en-US" sz="2000" dirty="0" smtClean="0">
                <a:gradFill>
                  <a:gsLst>
                    <a:gs pos="0">
                      <a:schemeClr val="tx1"/>
                    </a:gs>
                    <a:gs pos="86000">
                      <a:schemeClr val="tx1"/>
                    </a:gs>
                  </a:gsLst>
                  <a:lin ang="5400000" scaled="0"/>
                </a:gradFill>
              </a:rPr>
              <a:t>In each region, UM (Exchange) operates in multiple sites, in multiple datacenters</a:t>
            </a:r>
          </a:p>
        </p:txBody>
      </p:sp>
      <p:sp>
        <p:nvSpPr>
          <p:cNvPr id="6" name="Line Callout 1 5"/>
          <p:cNvSpPr/>
          <p:nvPr/>
        </p:nvSpPr>
        <p:spPr bwMode="auto">
          <a:xfrm>
            <a:off x="438308" y="1178893"/>
            <a:ext cx="3362875" cy="1239353"/>
          </a:xfrm>
          <a:prstGeom prst="borderCallout1">
            <a:avLst>
              <a:gd name="adj1" fmla="val 51757"/>
              <a:gd name="adj2" fmla="val 99636"/>
              <a:gd name="adj3" fmla="val 78056"/>
              <a:gd name="adj4" fmla="val 166137"/>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The active copy of this </a:t>
            </a:r>
            <a:r>
              <a:rPr lang="en-US" sz="2000" dirty="0" err="1" smtClean="0">
                <a:solidFill>
                  <a:schemeClr val="tx1">
                    <a:alpha val="99000"/>
                  </a:schemeClr>
                </a:solidFill>
              </a:rPr>
              <a:t>Contoso</a:t>
            </a:r>
            <a:r>
              <a:rPr lang="en-US" sz="2000" dirty="0" smtClean="0">
                <a:solidFill>
                  <a:schemeClr val="tx1">
                    <a:alpha val="99000"/>
                  </a:schemeClr>
                </a:solidFill>
              </a:rPr>
              <a:t> user’s mailbox is in site A1</a:t>
            </a:r>
            <a:endParaRPr lang="en-US" sz="2200" dirty="0" smtClean="0">
              <a:solidFill>
                <a:schemeClr val="tx1">
                  <a:alpha val="99000"/>
                </a:schemeClr>
              </a:solidFill>
            </a:endParaRPr>
          </a:p>
        </p:txBody>
      </p:sp>
    </p:spTree>
    <p:extLst>
      <p:ext uri="{BB962C8B-B14F-4D97-AF65-F5344CB8AC3E}">
        <p14:creationId xmlns:p14="http://schemas.microsoft.com/office/powerpoint/2010/main" val="10847202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Redundancy and Redirection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0" y="825800"/>
            <a:ext cx="8765324" cy="5400610"/>
          </a:xfrm>
          <a:prstGeom prst="rect">
            <a:avLst/>
          </a:prstGeom>
        </p:spPr>
      </p:pic>
      <p:sp>
        <p:nvSpPr>
          <p:cNvPr id="6" name="Line Callout 1 5"/>
          <p:cNvSpPr/>
          <p:nvPr/>
        </p:nvSpPr>
        <p:spPr bwMode="auto">
          <a:xfrm>
            <a:off x="302280" y="1635614"/>
            <a:ext cx="3786069" cy="1239353"/>
          </a:xfrm>
          <a:prstGeom prst="borderCallout1">
            <a:avLst>
              <a:gd name="adj1" fmla="val 97359"/>
              <a:gd name="adj2" fmla="val 15687"/>
              <a:gd name="adj3" fmla="val 190121"/>
              <a:gd name="adj4" fmla="val 30263"/>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Call arrives at </a:t>
            </a:r>
            <a:r>
              <a:rPr lang="en-US" sz="2000" dirty="0" err="1" smtClean="0">
                <a:solidFill>
                  <a:schemeClr val="tx1">
                    <a:alpha val="99000"/>
                  </a:schemeClr>
                </a:solidFill>
              </a:rPr>
              <a:t>Contoso</a:t>
            </a:r>
            <a:r>
              <a:rPr lang="en-US" sz="2000" dirty="0" smtClean="0">
                <a:solidFill>
                  <a:schemeClr val="tx1">
                    <a:alpha val="99000"/>
                  </a:schemeClr>
                </a:solidFill>
              </a:rPr>
              <a:t> for the user: forwarded on no-answer to ‘voice mail’ (UM Online via SBC)</a:t>
            </a:r>
            <a:endParaRPr lang="en-US" sz="2200" dirty="0" smtClean="0">
              <a:solidFill>
                <a:schemeClr val="tx1">
                  <a:alpha val="99000"/>
                </a:schemeClr>
              </a:solidFill>
            </a:endParaRPr>
          </a:p>
        </p:txBody>
      </p:sp>
    </p:spTree>
    <p:extLst>
      <p:ext uri="{BB962C8B-B14F-4D97-AF65-F5344CB8AC3E}">
        <p14:creationId xmlns:p14="http://schemas.microsoft.com/office/powerpoint/2010/main" val="133938306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8453" y="2875002"/>
            <a:ext cx="4791918" cy="1107996"/>
          </a:xfrm>
          <a:prstGeom prst="rect">
            <a:avLst/>
          </a:prstGeom>
          <a:noFill/>
        </p:spPr>
        <p:txBody>
          <a:bodyPr wrap="square" lIns="0" tIns="0" rIns="0" bIns="0" rtlCol="0">
            <a:spAutoFit/>
          </a:bodyPr>
          <a:lstStyle/>
          <a:p>
            <a:r>
              <a:rPr lang="en-US" sz="7200" dirty="0" smtClean="0">
                <a:gradFill>
                  <a:gsLst>
                    <a:gs pos="0">
                      <a:schemeClr val="tx1"/>
                    </a:gs>
                    <a:gs pos="86000">
                      <a:schemeClr val="tx1"/>
                    </a:gs>
                  </a:gsLst>
                  <a:lin ang="5400000" scaled="0"/>
                </a:gradFill>
              </a:rPr>
              <a:t>Introduction</a:t>
            </a:r>
          </a:p>
        </p:txBody>
      </p:sp>
    </p:spTree>
    <p:extLst>
      <p:ext uri="{BB962C8B-B14F-4D97-AF65-F5344CB8AC3E}">
        <p14:creationId xmlns:p14="http://schemas.microsoft.com/office/powerpoint/2010/main" val="239760070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460" y="822016"/>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Line Callout 1 4"/>
          <p:cNvSpPr/>
          <p:nvPr/>
        </p:nvSpPr>
        <p:spPr bwMode="auto">
          <a:xfrm>
            <a:off x="302280" y="895026"/>
            <a:ext cx="3786069" cy="1239353"/>
          </a:xfrm>
          <a:prstGeom prst="borderCallout1">
            <a:avLst>
              <a:gd name="adj1" fmla="val 101627"/>
              <a:gd name="adj2" fmla="val 73571"/>
              <a:gd name="adj3" fmla="val 199613"/>
              <a:gd name="adj4" fmla="val 58036"/>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SBC uses DNS to resolve </a:t>
            </a:r>
            <a:r>
              <a:rPr lang="en-US" i="1" dirty="0" smtClean="0">
                <a:solidFill>
                  <a:srgbClr val="FFFF00">
                    <a:alpha val="99000"/>
                  </a:srgbClr>
                </a:solidFill>
                <a:latin typeface="Consolas" pitchFamily="49" charset="0"/>
                <a:cs typeface="Consolas" pitchFamily="49" charset="0"/>
              </a:rPr>
              <a:t>guid</a:t>
            </a:r>
            <a:r>
              <a:rPr lang="en-US" dirty="0" smtClean="0">
                <a:solidFill>
                  <a:schemeClr val="tx1">
                    <a:alpha val="99000"/>
                  </a:schemeClr>
                </a:solidFill>
                <a:latin typeface="Consolas" pitchFamily="49" charset="0"/>
                <a:cs typeface="Consolas" pitchFamily="49" charset="0"/>
              </a:rPr>
              <a:t>.um.outlook.com</a:t>
            </a:r>
            <a:r>
              <a:rPr lang="en-US" sz="2000" dirty="0" smtClean="0">
                <a:solidFill>
                  <a:schemeClr val="tx1">
                    <a:alpha val="99000"/>
                  </a:schemeClr>
                </a:solidFill>
              </a:rPr>
              <a:t>, finds IP addresses of UM Online SBCs in the region</a:t>
            </a:r>
            <a:endParaRPr lang="en-US" sz="2200" dirty="0" smtClean="0">
              <a:solidFill>
                <a:schemeClr val="tx1">
                  <a:alpha val="99000"/>
                </a:schemeClr>
              </a:solidFill>
            </a:endParaRPr>
          </a:p>
        </p:txBody>
      </p:sp>
    </p:spTree>
    <p:extLst>
      <p:ext uri="{BB962C8B-B14F-4D97-AF65-F5344CB8AC3E}">
        <p14:creationId xmlns:p14="http://schemas.microsoft.com/office/powerpoint/2010/main" val="83127152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33" y="817708"/>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Line Callout 1 4"/>
          <p:cNvSpPr/>
          <p:nvPr/>
        </p:nvSpPr>
        <p:spPr bwMode="auto">
          <a:xfrm>
            <a:off x="302278" y="1121736"/>
            <a:ext cx="3786069" cy="1239353"/>
          </a:xfrm>
          <a:prstGeom prst="borderCallout1">
            <a:avLst>
              <a:gd name="adj1" fmla="val 99188"/>
              <a:gd name="adj2" fmla="val 49020"/>
              <a:gd name="adj3" fmla="val 178838"/>
              <a:gd name="adj4" fmla="val 58108"/>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SBC sends the call to one of the UM Online SBCs that it has discovered</a:t>
            </a:r>
            <a:endParaRPr lang="en-US" sz="2200" dirty="0" smtClean="0">
              <a:solidFill>
                <a:schemeClr val="tx1">
                  <a:alpha val="99000"/>
                </a:schemeClr>
              </a:solidFill>
            </a:endParaRPr>
          </a:p>
        </p:txBody>
      </p:sp>
    </p:spTree>
    <p:extLst>
      <p:ext uri="{BB962C8B-B14F-4D97-AF65-F5344CB8AC3E}">
        <p14:creationId xmlns:p14="http://schemas.microsoft.com/office/powerpoint/2010/main" val="65014549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Redundancy and Redirection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1" y="817708"/>
            <a:ext cx="8765324" cy="5400610"/>
          </a:xfrm>
          <a:prstGeom prst="rect">
            <a:avLst/>
          </a:prstGeom>
        </p:spPr>
      </p:pic>
      <p:sp>
        <p:nvSpPr>
          <p:cNvPr id="5" name="Line Callout 1 4"/>
          <p:cNvSpPr/>
          <p:nvPr/>
        </p:nvSpPr>
        <p:spPr bwMode="auto">
          <a:xfrm>
            <a:off x="392965" y="1121736"/>
            <a:ext cx="3483785" cy="1239353"/>
          </a:xfrm>
          <a:prstGeom prst="borderCallout1">
            <a:avLst>
              <a:gd name="adj1" fmla="val 49188"/>
              <a:gd name="adj2" fmla="val 100517"/>
              <a:gd name="adj3" fmla="val 77144"/>
              <a:gd name="adj4" fmla="val 110354"/>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Online SBC obtains addresses of all UM load balancers in the region</a:t>
            </a:r>
            <a:endParaRPr lang="en-US" sz="2200" dirty="0" smtClean="0">
              <a:solidFill>
                <a:schemeClr val="tx1">
                  <a:alpha val="99000"/>
                </a:schemeClr>
              </a:solidFill>
            </a:endParaRPr>
          </a:p>
        </p:txBody>
      </p:sp>
    </p:spTree>
    <p:extLst>
      <p:ext uri="{BB962C8B-B14F-4D97-AF65-F5344CB8AC3E}">
        <p14:creationId xmlns:p14="http://schemas.microsoft.com/office/powerpoint/2010/main" val="2517189442"/>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Redundancy and Redirection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32" y="817708"/>
            <a:ext cx="8765324" cy="5400610"/>
          </a:xfrm>
          <a:prstGeom prst="rect">
            <a:avLst/>
          </a:prstGeom>
        </p:spPr>
      </p:pic>
      <p:sp>
        <p:nvSpPr>
          <p:cNvPr id="5" name="Line Callout 1 4"/>
          <p:cNvSpPr/>
          <p:nvPr/>
        </p:nvSpPr>
        <p:spPr bwMode="auto">
          <a:xfrm>
            <a:off x="392965" y="1121736"/>
            <a:ext cx="3483785" cy="1239353"/>
          </a:xfrm>
          <a:prstGeom prst="borderCallout1">
            <a:avLst>
              <a:gd name="adj1" fmla="val 49188"/>
              <a:gd name="adj2" fmla="val 100517"/>
              <a:gd name="adj3" fmla="val 72574"/>
              <a:gd name="adj4" fmla="val 110354"/>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Online SBC sends the call to one of the UM load balancers that it discovered</a:t>
            </a:r>
            <a:endParaRPr lang="en-US" sz="2200" dirty="0" smtClean="0">
              <a:solidFill>
                <a:schemeClr val="tx1">
                  <a:alpha val="99000"/>
                </a:schemeClr>
              </a:solidFill>
            </a:endParaRPr>
          </a:p>
        </p:txBody>
      </p:sp>
    </p:spTree>
    <p:extLst>
      <p:ext uri="{BB962C8B-B14F-4D97-AF65-F5344CB8AC3E}">
        <p14:creationId xmlns:p14="http://schemas.microsoft.com/office/powerpoint/2010/main" val="3957481037"/>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1" y="833892"/>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Line Callout 1 4"/>
          <p:cNvSpPr/>
          <p:nvPr/>
        </p:nvSpPr>
        <p:spPr bwMode="auto">
          <a:xfrm>
            <a:off x="1262022" y="5288682"/>
            <a:ext cx="3483785" cy="1074334"/>
          </a:xfrm>
          <a:prstGeom prst="borderCallout1">
            <a:avLst>
              <a:gd name="adj1" fmla="val 50694"/>
              <a:gd name="adj2" fmla="val 99356"/>
              <a:gd name="adj3" fmla="val -34251"/>
              <a:gd name="adj4" fmla="val 169884"/>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Load balancer sends call to an active UM server in the site</a:t>
            </a:r>
            <a:endParaRPr lang="en-US" sz="2200" dirty="0" smtClean="0">
              <a:solidFill>
                <a:schemeClr val="tx1">
                  <a:alpha val="99000"/>
                </a:schemeClr>
              </a:solidFill>
            </a:endParaRPr>
          </a:p>
        </p:txBody>
      </p:sp>
    </p:spTree>
    <p:extLst>
      <p:ext uri="{BB962C8B-B14F-4D97-AF65-F5344CB8AC3E}">
        <p14:creationId xmlns:p14="http://schemas.microsoft.com/office/powerpoint/2010/main" val="50482591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32" y="818820"/>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3" name="Line Callout 1 2"/>
          <p:cNvSpPr/>
          <p:nvPr/>
        </p:nvSpPr>
        <p:spPr bwMode="auto">
          <a:xfrm>
            <a:off x="8713249" y="4980077"/>
            <a:ext cx="3362875" cy="1239353"/>
          </a:xfrm>
          <a:prstGeom prst="borderCallout1">
            <a:avLst>
              <a:gd name="adj1" fmla="val 1627"/>
              <a:gd name="adj2" fmla="val 2878"/>
              <a:gd name="adj3" fmla="val -40587"/>
              <a:gd name="adj4" fmla="val -24792"/>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server looks for organization matching </a:t>
            </a:r>
            <a:r>
              <a:rPr lang="en-US" sz="2000" i="1" dirty="0" err="1" smtClean="0">
                <a:solidFill>
                  <a:srgbClr val="FFFF00">
                    <a:alpha val="99000"/>
                  </a:srgbClr>
                </a:solidFill>
                <a:latin typeface="Consolas" pitchFamily="49" charset="0"/>
                <a:cs typeface="Consolas" pitchFamily="49" charset="0"/>
              </a:rPr>
              <a:t>guid</a:t>
            </a:r>
            <a:r>
              <a:rPr lang="en-US" sz="2000" dirty="0" smtClean="0">
                <a:solidFill>
                  <a:schemeClr val="tx1">
                    <a:alpha val="99000"/>
                  </a:schemeClr>
                </a:solidFill>
              </a:rPr>
              <a:t> in Forest B: fails to find it</a:t>
            </a:r>
            <a:endParaRPr lang="en-US" sz="2200" dirty="0" smtClean="0">
              <a:solidFill>
                <a:schemeClr val="tx1">
                  <a:alpha val="99000"/>
                </a:schemeClr>
              </a:solidFill>
            </a:endParaRPr>
          </a:p>
        </p:txBody>
      </p:sp>
    </p:spTree>
    <p:extLst>
      <p:ext uri="{BB962C8B-B14F-4D97-AF65-F5344CB8AC3E}">
        <p14:creationId xmlns:p14="http://schemas.microsoft.com/office/powerpoint/2010/main" val="350949789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764" y="833480"/>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3" name="Line Callout 1 2"/>
          <p:cNvSpPr/>
          <p:nvPr/>
        </p:nvSpPr>
        <p:spPr bwMode="auto">
          <a:xfrm>
            <a:off x="5577083" y="2818767"/>
            <a:ext cx="3362875" cy="1239353"/>
          </a:xfrm>
          <a:prstGeom prst="borderCallout1">
            <a:avLst>
              <a:gd name="adj1" fmla="val 49798"/>
              <a:gd name="adj2" fmla="val 100181"/>
              <a:gd name="adj3" fmla="val 57325"/>
              <a:gd name="adj4" fmla="val 113314"/>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server searches organization provisioning </a:t>
            </a:r>
            <a:r>
              <a:rPr lang="en-US" sz="2000" dirty="0">
                <a:solidFill>
                  <a:schemeClr val="tx1">
                    <a:alpha val="99000"/>
                  </a:schemeClr>
                </a:solidFill>
              </a:rPr>
              <a:t>information </a:t>
            </a:r>
            <a:r>
              <a:rPr lang="en-US" sz="2000" dirty="0" smtClean="0">
                <a:solidFill>
                  <a:schemeClr val="tx1">
                    <a:alpha val="99000"/>
                  </a:schemeClr>
                </a:solidFill>
              </a:rPr>
              <a:t>for </a:t>
            </a:r>
            <a:r>
              <a:rPr lang="en-US" sz="2000" dirty="0" err="1" smtClean="0">
                <a:solidFill>
                  <a:schemeClr val="tx1">
                    <a:alpha val="99000"/>
                  </a:schemeClr>
                </a:solidFill>
              </a:rPr>
              <a:t>Contoso</a:t>
            </a:r>
            <a:r>
              <a:rPr lang="en-US" sz="2000" dirty="0" smtClean="0">
                <a:solidFill>
                  <a:schemeClr val="tx1">
                    <a:alpha val="99000"/>
                  </a:schemeClr>
                </a:solidFill>
              </a:rPr>
              <a:t> </a:t>
            </a:r>
            <a:r>
              <a:rPr lang="en-US" sz="2000" i="1" dirty="0" err="1">
                <a:solidFill>
                  <a:srgbClr val="FFFF00">
                    <a:alpha val="99000"/>
                  </a:srgbClr>
                </a:solidFill>
                <a:latin typeface="Consolas" pitchFamily="49" charset="0"/>
                <a:cs typeface="Consolas" pitchFamily="49" charset="0"/>
              </a:rPr>
              <a:t>guid</a:t>
            </a:r>
            <a:r>
              <a:rPr lang="en-US" sz="2000" dirty="0">
                <a:solidFill>
                  <a:schemeClr val="tx1">
                    <a:alpha val="99000"/>
                  </a:schemeClr>
                </a:solidFill>
              </a:rPr>
              <a:t> </a:t>
            </a:r>
            <a:r>
              <a:rPr lang="en-US" sz="2000" dirty="0" smtClean="0">
                <a:solidFill>
                  <a:schemeClr val="tx1">
                    <a:alpha val="99000"/>
                  </a:schemeClr>
                </a:solidFill>
              </a:rPr>
              <a:t>and discovers </a:t>
            </a:r>
            <a:r>
              <a:rPr lang="en-US" sz="2000" i="1" dirty="0" err="1" smtClean="0">
                <a:solidFill>
                  <a:srgbClr val="FFFF00">
                    <a:alpha val="99000"/>
                  </a:srgbClr>
                </a:solidFill>
                <a:latin typeface="Consolas" pitchFamily="49" charset="0"/>
                <a:cs typeface="Consolas" pitchFamily="49" charset="0"/>
              </a:rPr>
              <a:t>forid</a:t>
            </a:r>
            <a:endParaRPr lang="en-US" sz="2200" i="1" dirty="0" smtClean="0">
              <a:solidFill>
                <a:srgbClr val="FFFF00">
                  <a:alpha val="99000"/>
                </a:srgbClr>
              </a:solidFill>
              <a:latin typeface="Consolas" pitchFamily="49" charset="0"/>
              <a:cs typeface="Consolas" pitchFamily="49" charset="0"/>
            </a:endParaRPr>
          </a:p>
        </p:txBody>
      </p:sp>
    </p:spTree>
    <p:extLst>
      <p:ext uri="{BB962C8B-B14F-4D97-AF65-F5344CB8AC3E}">
        <p14:creationId xmlns:p14="http://schemas.microsoft.com/office/powerpoint/2010/main" val="1290933285"/>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460" y="838200"/>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3" name="Line Callout 1 2"/>
          <p:cNvSpPr/>
          <p:nvPr/>
        </p:nvSpPr>
        <p:spPr bwMode="auto">
          <a:xfrm>
            <a:off x="5924708" y="5214344"/>
            <a:ext cx="4662681" cy="1239353"/>
          </a:xfrm>
          <a:prstGeom prst="borderCallout1">
            <a:avLst>
              <a:gd name="adj1" fmla="val 1018"/>
              <a:gd name="adj2" fmla="val 50100"/>
              <a:gd name="adj3" fmla="val -55781"/>
              <a:gd name="adj4" fmla="val 41549"/>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server sends redirection response to </a:t>
            </a:r>
            <a:r>
              <a:rPr lang="en-US" sz="2000" i="1" dirty="0" smtClean="0">
                <a:solidFill>
                  <a:schemeClr val="tx1">
                    <a:alpha val="99000"/>
                  </a:schemeClr>
                </a:solidFill>
                <a:latin typeface="Consolas" pitchFamily="49" charset="0"/>
                <a:cs typeface="Consolas" pitchFamily="49" charset="0"/>
              </a:rPr>
              <a:t>forid</a:t>
            </a:r>
            <a:r>
              <a:rPr lang="en-US" sz="2000" dirty="0" smtClean="0">
                <a:solidFill>
                  <a:schemeClr val="tx1">
                    <a:alpha val="99000"/>
                  </a:schemeClr>
                </a:solidFill>
                <a:latin typeface="Consolas" pitchFamily="49" charset="0"/>
                <a:cs typeface="Consolas" pitchFamily="49" charset="0"/>
              </a:rPr>
              <a:t>.um.prod.outlook.com</a:t>
            </a:r>
            <a:r>
              <a:rPr lang="en-US" sz="2000" dirty="0" smtClean="0">
                <a:solidFill>
                  <a:schemeClr val="tx1">
                    <a:alpha val="99000"/>
                  </a:schemeClr>
                </a:solidFill>
              </a:rPr>
              <a:t> back to </a:t>
            </a:r>
            <a:r>
              <a:rPr lang="en-US" sz="2000" dirty="0" err="1" smtClean="0">
                <a:solidFill>
                  <a:schemeClr val="tx1">
                    <a:alpha val="99000"/>
                  </a:schemeClr>
                </a:solidFill>
              </a:rPr>
              <a:t>Contoso’s</a:t>
            </a:r>
            <a:r>
              <a:rPr lang="en-US" sz="2000" dirty="0" smtClean="0">
                <a:solidFill>
                  <a:schemeClr val="tx1">
                    <a:alpha val="99000"/>
                  </a:schemeClr>
                </a:solidFill>
              </a:rPr>
              <a:t> SBC</a:t>
            </a:r>
            <a:endParaRPr lang="en-US" sz="2000" i="1" dirty="0">
              <a:solidFill>
                <a:schemeClr val="tx1">
                  <a:alpha val="99000"/>
                </a:schemeClr>
              </a:solidFill>
              <a:latin typeface="Consolas" pitchFamily="49" charset="0"/>
              <a:cs typeface="Consolas" pitchFamily="49" charset="0"/>
            </a:endParaRPr>
          </a:p>
        </p:txBody>
      </p:sp>
    </p:spTree>
    <p:extLst>
      <p:ext uri="{BB962C8B-B14F-4D97-AF65-F5344CB8AC3E}">
        <p14:creationId xmlns:p14="http://schemas.microsoft.com/office/powerpoint/2010/main" val="170850674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33" y="833892"/>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3" name="Line Callout 1 2"/>
          <p:cNvSpPr/>
          <p:nvPr/>
        </p:nvSpPr>
        <p:spPr bwMode="auto">
          <a:xfrm>
            <a:off x="355181" y="1413156"/>
            <a:ext cx="3619815" cy="1239353"/>
          </a:xfrm>
          <a:prstGeom prst="borderCallout1">
            <a:avLst>
              <a:gd name="adj1" fmla="val 94920"/>
              <a:gd name="adj2" fmla="val 59703"/>
              <a:gd name="adj3" fmla="val 157455"/>
              <a:gd name="adj4" fmla="val 57894"/>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err="1">
                <a:solidFill>
                  <a:schemeClr val="tx1">
                    <a:alpha val="99000"/>
                  </a:schemeClr>
                </a:solidFill>
              </a:rPr>
              <a:t>Contoso’s</a:t>
            </a:r>
            <a:r>
              <a:rPr lang="en-US" sz="2000" dirty="0">
                <a:solidFill>
                  <a:schemeClr val="tx1">
                    <a:alpha val="99000"/>
                  </a:schemeClr>
                </a:solidFill>
              </a:rPr>
              <a:t> </a:t>
            </a:r>
            <a:r>
              <a:rPr lang="en-US" sz="2000" dirty="0" smtClean="0">
                <a:solidFill>
                  <a:schemeClr val="tx1">
                    <a:alpha val="99000"/>
                  </a:schemeClr>
                </a:solidFill>
              </a:rPr>
              <a:t>SBC</a:t>
            </a:r>
            <a:r>
              <a:rPr lang="en-US" sz="2000" i="1" dirty="0" smtClean="0">
                <a:solidFill>
                  <a:schemeClr val="tx1">
                    <a:alpha val="99000"/>
                  </a:schemeClr>
                </a:solidFill>
                <a:latin typeface="Consolas" pitchFamily="49" charset="0"/>
                <a:cs typeface="Consolas" pitchFamily="49" charset="0"/>
              </a:rPr>
              <a:t> </a:t>
            </a:r>
            <a:r>
              <a:rPr lang="en-US" sz="2000" dirty="0" smtClean="0">
                <a:solidFill>
                  <a:schemeClr val="tx1">
                    <a:alpha val="99000"/>
                  </a:schemeClr>
                </a:solidFill>
              </a:rPr>
              <a:t>sends call to </a:t>
            </a:r>
            <a:r>
              <a:rPr lang="en-US" sz="2000" i="1" dirty="0" smtClean="0">
                <a:solidFill>
                  <a:schemeClr val="tx1">
                    <a:alpha val="99000"/>
                  </a:schemeClr>
                </a:solidFill>
                <a:latin typeface="Consolas" pitchFamily="49" charset="0"/>
                <a:cs typeface="Consolas" pitchFamily="49" charset="0"/>
              </a:rPr>
              <a:t>forid</a:t>
            </a:r>
            <a:r>
              <a:rPr lang="en-US" sz="2000" dirty="0" smtClean="0">
                <a:solidFill>
                  <a:schemeClr val="tx1">
                    <a:alpha val="99000"/>
                  </a:schemeClr>
                </a:solidFill>
                <a:latin typeface="Consolas" pitchFamily="49" charset="0"/>
                <a:cs typeface="Consolas" pitchFamily="49" charset="0"/>
              </a:rPr>
              <a:t>.um.prod.outlook.com</a:t>
            </a:r>
            <a:endParaRPr lang="en-US" sz="2000" i="1" dirty="0">
              <a:solidFill>
                <a:schemeClr val="tx1">
                  <a:alpha val="99000"/>
                </a:schemeClr>
              </a:solidFill>
              <a:latin typeface="Consolas" pitchFamily="49" charset="0"/>
              <a:cs typeface="Consolas" pitchFamily="49" charset="0"/>
            </a:endParaRPr>
          </a:p>
        </p:txBody>
      </p:sp>
    </p:spTree>
    <p:extLst>
      <p:ext uri="{BB962C8B-B14F-4D97-AF65-F5344CB8AC3E}">
        <p14:creationId xmlns:p14="http://schemas.microsoft.com/office/powerpoint/2010/main" val="403437952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Redundancy and Redirection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333" y="817708"/>
            <a:ext cx="8765324" cy="5400610"/>
          </a:xfrm>
          <a:prstGeom prst="rect">
            <a:avLst/>
          </a:prstGeom>
        </p:spPr>
      </p:pic>
      <p:sp>
        <p:nvSpPr>
          <p:cNvPr id="3" name="Line Callout 1 2"/>
          <p:cNvSpPr/>
          <p:nvPr/>
        </p:nvSpPr>
        <p:spPr bwMode="auto">
          <a:xfrm>
            <a:off x="181369" y="1133551"/>
            <a:ext cx="3748284" cy="1526522"/>
          </a:xfrm>
          <a:prstGeom prst="borderCallout1">
            <a:avLst>
              <a:gd name="adj1" fmla="val 50555"/>
              <a:gd name="adj2" fmla="val 99995"/>
              <a:gd name="adj3" fmla="val 63361"/>
              <a:gd name="adj4" fmla="val 107092"/>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Online SBC uses DNS to resolve </a:t>
            </a:r>
            <a:r>
              <a:rPr lang="en-US" sz="2000" i="1" dirty="0" smtClean="0">
                <a:solidFill>
                  <a:schemeClr val="tx1">
                    <a:alpha val="99000"/>
                  </a:schemeClr>
                </a:solidFill>
                <a:latin typeface="Consolas" pitchFamily="49" charset="0"/>
                <a:cs typeface="Consolas" pitchFamily="49" charset="0"/>
              </a:rPr>
              <a:t>forid</a:t>
            </a:r>
            <a:r>
              <a:rPr lang="en-US" sz="2000" dirty="0" smtClean="0">
                <a:solidFill>
                  <a:schemeClr val="tx1">
                    <a:alpha val="99000"/>
                  </a:schemeClr>
                </a:solidFill>
                <a:latin typeface="Consolas" pitchFamily="49" charset="0"/>
                <a:cs typeface="Consolas" pitchFamily="49" charset="0"/>
              </a:rPr>
              <a:t>.um.prod.outlook.com</a:t>
            </a:r>
            <a:r>
              <a:rPr lang="en-US" sz="2000" dirty="0" smtClean="0">
                <a:solidFill>
                  <a:schemeClr val="tx1">
                    <a:alpha val="99000"/>
                  </a:schemeClr>
                </a:solidFill>
              </a:rPr>
              <a:t>, obtains IP addresses of UM load balancers for the forest</a:t>
            </a:r>
            <a:endParaRPr lang="en-US" sz="2000" i="1" dirty="0">
              <a:solidFill>
                <a:schemeClr val="tx1">
                  <a:alpha val="99000"/>
                </a:schemeClr>
              </a:solidFill>
              <a:latin typeface="Consolas" pitchFamily="49" charset="0"/>
              <a:cs typeface="Consolas" pitchFamily="49" charset="0"/>
            </a:endParaRPr>
          </a:p>
        </p:txBody>
      </p:sp>
    </p:spTree>
    <p:extLst>
      <p:ext uri="{BB962C8B-B14F-4D97-AF65-F5344CB8AC3E}">
        <p14:creationId xmlns:p14="http://schemas.microsoft.com/office/powerpoint/2010/main" val="187232464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Online Unified Messaging</a:t>
            </a:r>
            <a:endParaRPr lang="en-US" dirty="0"/>
          </a:p>
        </p:txBody>
      </p:sp>
      <p:sp>
        <p:nvSpPr>
          <p:cNvPr id="3" name="Text Placeholder 2"/>
          <p:cNvSpPr>
            <a:spLocks noGrp="1"/>
          </p:cNvSpPr>
          <p:nvPr>
            <p:ph type="body" sz="quarter" idx="10"/>
          </p:nvPr>
        </p:nvSpPr>
        <p:spPr>
          <a:xfrm>
            <a:off x="519112" y="1446443"/>
            <a:ext cx="11149013" cy="5182957"/>
          </a:xfrm>
        </p:spPr>
        <p:txBody>
          <a:bodyPr/>
          <a:lstStyle/>
          <a:p>
            <a:r>
              <a:rPr lang="en-US" dirty="0"/>
              <a:t>Benefits for the User: Anywhere Access</a:t>
            </a:r>
          </a:p>
          <a:p>
            <a:pPr lvl="1"/>
            <a:r>
              <a:rPr lang="en-US" dirty="0"/>
              <a:t>Voice mail accessible from any Exchange client</a:t>
            </a:r>
          </a:p>
          <a:p>
            <a:pPr lvl="2"/>
            <a:r>
              <a:rPr lang="en-US" dirty="0"/>
              <a:t>Easy playback in Outlook and OWA</a:t>
            </a:r>
          </a:p>
          <a:p>
            <a:pPr lvl="1"/>
            <a:r>
              <a:rPr lang="en-US" dirty="0"/>
              <a:t>Outlook Voice Access: speech/DTMF interface to Exchange</a:t>
            </a:r>
          </a:p>
          <a:p>
            <a:pPr lvl="1"/>
            <a:r>
              <a:rPr lang="en-US" dirty="0"/>
              <a:t>Voice Mail Preview (7 of 26 UM language packs)</a:t>
            </a:r>
          </a:p>
          <a:p>
            <a:pPr lvl="1"/>
            <a:r>
              <a:rPr lang="en-US" dirty="0"/>
              <a:t>Call Answering Rules (greetings by caller/time, </a:t>
            </a:r>
            <a:r>
              <a:rPr lang="en-US" i="1" dirty="0"/>
              <a:t>Find-me</a:t>
            </a:r>
            <a:r>
              <a:rPr lang="en-US" dirty="0"/>
              <a:t>, etc.) </a:t>
            </a:r>
          </a:p>
          <a:p>
            <a:r>
              <a:rPr lang="en-US" dirty="0" smtClean="0"/>
              <a:t>Benefits for the Organization: Lower Cost of Ownership</a:t>
            </a:r>
          </a:p>
          <a:p>
            <a:pPr lvl="1"/>
            <a:r>
              <a:rPr lang="en-US" dirty="0" smtClean="0"/>
              <a:t>Voice mail transported, stored and managed by Exchange</a:t>
            </a:r>
          </a:p>
          <a:p>
            <a:pPr lvl="1"/>
            <a:r>
              <a:rPr lang="en-US" dirty="0" smtClean="0"/>
              <a:t>Single identity management system</a:t>
            </a:r>
          </a:p>
          <a:p>
            <a:pPr lvl="1"/>
            <a:r>
              <a:rPr lang="en-US" dirty="0" smtClean="0"/>
              <a:t>Single set of administration tools</a:t>
            </a:r>
          </a:p>
          <a:p>
            <a:pPr lvl="1"/>
            <a:r>
              <a:rPr lang="en-US" dirty="0" smtClean="0"/>
              <a:t>Office 365 subscription: infrastructure and upgrades included</a:t>
            </a:r>
          </a:p>
        </p:txBody>
      </p:sp>
    </p:spTree>
    <p:extLst>
      <p:ext uri="{BB962C8B-B14F-4D97-AF65-F5344CB8AC3E}">
        <p14:creationId xmlns:p14="http://schemas.microsoft.com/office/powerpoint/2010/main" val="301856769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Redundancy and Redirection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1" y="817708"/>
            <a:ext cx="8765324" cy="5400610"/>
          </a:xfrm>
          <a:prstGeom prst="rect">
            <a:avLst/>
          </a:prstGeom>
        </p:spPr>
      </p:pic>
      <p:sp>
        <p:nvSpPr>
          <p:cNvPr id="5" name="Line Callout 1 4"/>
          <p:cNvSpPr/>
          <p:nvPr/>
        </p:nvSpPr>
        <p:spPr bwMode="auto">
          <a:xfrm>
            <a:off x="392965" y="1121736"/>
            <a:ext cx="3483785" cy="1239353"/>
          </a:xfrm>
          <a:prstGeom prst="borderCallout1">
            <a:avLst>
              <a:gd name="adj1" fmla="val 49841"/>
              <a:gd name="adj2" fmla="val 99356"/>
              <a:gd name="adj3" fmla="val 71268"/>
              <a:gd name="adj4" fmla="val 109657"/>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Online SBC sends the call to one of the UM load balancers that it discovered</a:t>
            </a:r>
            <a:endParaRPr lang="en-US" sz="2200" dirty="0" smtClean="0">
              <a:solidFill>
                <a:schemeClr val="tx1">
                  <a:alpha val="99000"/>
                </a:schemeClr>
              </a:solidFill>
            </a:endParaRPr>
          </a:p>
        </p:txBody>
      </p:sp>
    </p:spTree>
    <p:extLst>
      <p:ext uri="{BB962C8B-B14F-4D97-AF65-F5344CB8AC3E}">
        <p14:creationId xmlns:p14="http://schemas.microsoft.com/office/powerpoint/2010/main" val="164450635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1" y="801523"/>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Line Callout 1 4"/>
          <p:cNvSpPr/>
          <p:nvPr/>
        </p:nvSpPr>
        <p:spPr bwMode="auto">
          <a:xfrm>
            <a:off x="592190" y="4692864"/>
            <a:ext cx="3483785" cy="1239353"/>
          </a:xfrm>
          <a:prstGeom prst="borderCallout1">
            <a:avLst>
              <a:gd name="adj1" fmla="val 49188"/>
              <a:gd name="adj2" fmla="val 100517"/>
              <a:gd name="adj3" fmla="val 22488"/>
              <a:gd name="adj4" fmla="val 126776"/>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load balancer sends the call to one of the UM servers in the site</a:t>
            </a:r>
            <a:endParaRPr lang="en-US" sz="2200" dirty="0" smtClean="0">
              <a:solidFill>
                <a:schemeClr val="tx1">
                  <a:alpha val="99000"/>
                </a:schemeClr>
              </a:solidFill>
            </a:endParaRPr>
          </a:p>
        </p:txBody>
      </p:sp>
    </p:spTree>
    <p:extLst>
      <p:ext uri="{BB962C8B-B14F-4D97-AF65-F5344CB8AC3E}">
        <p14:creationId xmlns:p14="http://schemas.microsoft.com/office/powerpoint/2010/main" val="168589592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1" y="809615"/>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Line Callout 1 4"/>
          <p:cNvSpPr/>
          <p:nvPr/>
        </p:nvSpPr>
        <p:spPr bwMode="auto">
          <a:xfrm>
            <a:off x="166255" y="4514840"/>
            <a:ext cx="3982549" cy="1583679"/>
          </a:xfrm>
          <a:prstGeom prst="borderCallout1">
            <a:avLst>
              <a:gd name="adj1" fmla="val 51232"/>
              <a:gd name="adj2" fmla="val 99298"/>
              <a:gd name="adj3" fmla="val 55055"/>
              <a:gd name="adj4" fmla="val 134464"/>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server discovers IP gateway </a:t>
            </a:r>
            <a:r>
              <a:rPr lang="en-US" sz="2000" dirty="0">
                <a:solidFill>
                  <a:schemeClr val="tx1">
                    <a:alpha val="99000"/>
                  </a:schemeClr>
                </a:solidFill>
              </a:rPr>
              <a:t>object </a:t>
            </a:r>
            <a:r>
              <a:rPr lang="en-US" sz="2000" dirty="0" smtClean="0">
                <a:solidFill>
                  <a:schemeClr val="tx1">
                    <a:alpha val="99000"/>
                  </a:schemeClr>
                </a:solidFill>
              </a:rPr>
              <a:t>(in Forest </a:t>
            </a:r>
            <a:r>
              <a:rPr lang="en-US" sz="2000" dirty="0">
                <a:solidFill>
                  <a:schemeClr val="tx1">
                    <a:alpha val="99000"/>
                  </a:schemeClr>
                </a:solidFill>
              </a:rPr>
              <a:t>A) </a:t>
            </a:r>
            <a:r>
              <a:rPr lang="en-US" sz="2000" dirty="0" smtClean="0">
                <a:solidFill>
                  <a:schemeClr val="tx1">
                    <a:alpha val="99000"/>
                  </a:schemeClr>
                </a:solidFill>
              </a:rPr>
              <a:t>matching the CN in </a:t>
            </a:r>
            <a:r>
              <a:rPr lang="en-US" sz="2000" dirty="0" err="1" smtClean="0">
                <a:solidFill>
                  <a:schemeClr val="tx1">
                    <a:alpha val="99000"/>
                  </a:schemeClr>
                </a:solidFill>
              </a:rPr>
              <a:t>Contoso’s</a:t>
            </a:r>
            <a:r>
              <a:rPr lang="en-US" sz="2000" dirty="0" smtClean="0">
                <a:solidFill>
                  <a:schemeClr val="tx1">
                    <a:alpha val="99000"/>
                  </a:schemeClr>
                </a:solidFill>
              </a:rPr>
              <a:t> certificate, sends redirect to UM worker process</a:t>
            </a:r>
            <a:endParaRPr lang="en-US" sz="2200" dirty="0" smtClean="0">
              <a:solidFill>
                <a:schemeClr val="tx1">
                  <a:alpha val="99000"/>
                </a:schemeClr>
              </a:solidFill>
            </a:endParaRPr>
          </a:p>
        </p:txBody>
      </p:sp>
    </p:spTree>
    <p:extLst>
      <p:ext uri="{BB962C8B-B14F-4D97-AF65-F5344CB8AC3E}">
        <p14:creationId xmlns:p14="http://schemas.microsoft.com/office/powerpoint/2010/main" val="2224933006"/>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0" y="818120"/>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Line Callout 1 4"/>
          <p:cNvSpPr/>
          <p:nvPr/>
        </p:nvSpPr>
        <p:spPr bwMode="auto">
          <a:xfrm>
            <a:off x="550125" y="4514840"/>
            <a:ext cx="3461115" cy="1009345"/>
          </a:xfrm>
          <a:prstGeom prst="borderCallout1">
            <a:avLst>
              <a:gd name="adj1" fmla="val 5551"/>
              <a:gd name="adj2" fmla="val 55432"/>
              <a:gd name="adj3" fmla="val -88296"/>
              <a:gd name="adj4" fmla="val 54968"/>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err="1" smtClean="0">
                <a:solidFill>
                  <a:schemeClr val="tx1">
                    <a:alpha val="99000"/>
                  </a:schemeClr>
                </a:solidFill>
              </a:rPr>
              <a:t>Contoso</a:t>
            </a:r>
            <a:r>
              <a:rPr lang="en-US" sz="2000" dirty="0" smtClean="0">
                <a:solidFill>
                  <a:schemeClr val="tx1">
                    <a:alpha val="99000"/>
                  </a:schemeClr>
                </a:solidFill>
              </a:rPr>
              <a:t> SBC sends call to UM worker process</a:t>
            </a:r>
            <a:endParaRPr lang="en-US" sz="2200" dirty="0" smtClean="0">
              <a:solidFill>
                <a:schemeClr val="tx1">
                  <a:alpha val="99000"/>
                </a:schemeClr>
              </a:solidFill>
            </a:endParaRPr>
          </a:p>
        </p:txBody>
      </p:sp>
    </p:spTree>
    <p:extLst>
      <p:ext uri="{BB962C8B-B14F-4D97-AF65-F5344CB8AC3E}">
        <p14:creationId xmlns:p14="http://schemas.microsoft.com/office/powerpoint/2010/main" val="71986072"/>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0" y="809616"/>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5" name="Line Callout 1 4"/>
          <p:cNvSpPr/>
          <p:nvPr/>
        </p:nvSpPr>
        <p:spPr bwMode="auto">
          <a:xfrm>
            <a:off x="166255" y="4514840"/>
            <a:ext cx="3982549" cy="1583679"/>
          </a:xfrm>
          <a:prstGeom prst="borderCallout1">
            <a:avLst>
              <a:gd name="adj1" fmla="val 49188"/>
              <a:gd name="adj2" fmla="val 100517"/>
              <a:gd name="adj3" fmla="val 55566"/>
              <a:gd name="adj4" fmla="val 134057"/>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worker process discovers that user’s mailbox is in Site A1, sends redirect to </a:t>
            </a:r>
            <a:r>
              <a:rPr lang="en-US" i="1" dirty="0" smtClean="0">
                <a:solidFill>
                  <a:srgbClr val="FFFF00">
                    <a:alpha val="99000"/>
                  </a:srgbClr>
                </a:solidFill>
                <a:latin typeface="Consolas" pitchFamily="49" charset="0"/>
                <a:cs typeface="Consolas" pitchFamily="49" charset="0"/>
              </a:rPr>
              <a:t>siteid</a:t>
            </a:r>
            <a:r>
              <a:rPr lang="en-US" dirty="0" smtClean="0">
                <a:solidFill>
                  <a:schemeClr val="tx1">
                    <a:alpha val="99000"/>
                  </a:schemeClr>
                </a:solidFill>
                <a:latin typeface="Consolas" pitchFamily="49" charset="0"/>
                <a:cs typeface="Consolas" pitchFamily="49" charset="0"/>
              </a:rPr>
              <a:t>.um.prod.outlook.com</a:t>
            </a:r>
            <a:endParaRPr lang="en-US" sz="2200" dirty="0" smtClean="0">
              <a:solidFill>
                <a:schemeClr val="tx1">
                  <a:alpha val="99000"/>
                </a:schemeClr>
              </a:solidFill>
              <a:latin typeface="Consolas" pitchFamily="49" charset="0"/>
              <a:cs typeface="Consolas" pitchFamily="49" charset="0"/>
            </a:endParaRPr>
          </a:p>
        </p:txBody>
      </p:sp>
    </p:spTree>
    <p:extLst>
      <p:ext uri="{BB962C8B-B14F-4D97-AF65-F5344CB8AC3E}">
        <p14:creationId xmlns:p14="http://schemas.microsoft.com/office/powerpoint/2010/main" val="1124953613"/>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0" y="817708"/>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3" name="Line Callout 1 2"/>
          <p:cNvSpPr/>
          <p:nvPr/>
        </p:nvSpPr>
        <p:spPr bwMode="auto">
          <a:xfrm>
            <a:off x="258077" y="1340327"/>
            <a:ext cx="3702941" cy="1239353"/>
          </a:xfrm>
          <a:prstGeom prst="borderCallout1">
            <a:avLst>
              <a:gd name="adj1" fmla="val 94920"/>
              <a:gd name="adj2" fmla="val 59703"/>
              <a:gd name="adj3" fmla="val 162679"/>
              <a:gd name="adj4" fmla="val 59473"/>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err="1">
                <a:solidFill>
                  <a:schemeClr val="tx1">
                    <a:alpha val="99000"/>
                  </a:schemeClr>
                </a:solidFill>
              </a:rPr>
              <a:t>Contoso’s</a:t>
            </a:r>
            <a:r>
              <a:rPr lang="en-US" sz="2000" dirty="0">
                <a:solidFill>
                  <a:schemeClr val="tx1">
                    <a:alpha val="99000"/>
                  </a:schemeClr>
                </a:solidFill>
              </a:rPr>
              <a:t> </a:t>
            </a:r>
            <a:r>
              <a:rPr lang="en-US" sz="2000" dirty="0" smtClean="0">
                <a:solidFill>
                  <a:schemeClr val="tx1">
                    <a:alpha val="99000"/>
                  </a:schemeClr>
                </a:solidFill>
              </a:rPr>
              <a:t>SBC</a:t>
            </a:r>
            <a:r>
              <a:rPr lang="en-US" sz="2000" i="1" dirty="0" smtClean="0">
                <a:solidFill>
                  <a:schemeClr val="tx1">
                    <a:alpha val="99000"/>
                  </a:schemeClr>
                </a:solidFill>
                <a:latin typeface="Consolas" pitchFamily="49" charset="0"/>
                <a:cs typeface="Consolas" pitchFamily="49" charset="0"/>
              </a:rPr>
              <a:t> </a:t>
            </a:r>
            <a:r>
              <a:rPr lang="en-US" sz="2000" dirty="0" smtClean="0">
                <a:solidFill>
                  <a:schemeClr val="tx1">
                    <a:alpha val="99000"/>
                  </a:schemeClr>
                </a:solidFill>
              </a:rPr>
              <a:t>sends call to </a:t>
            </a:r>
            <a:r>
              <a:rPr lang="en-US" sz="2000" i="1" dirty="0" smtClean="0">
                <a:solidFill>
                  <a:schemeClr val="tx1">
                    <a:alpha val="99000"/>
                  </a:schemeClr>
                </a:solidFill>
                <a:latin typeface="Consolas" pitchFamily="49" charset="0"/>
                <a:cs typeface="Consolas" pitchFamily="49" charset="0"/>
              </a:rPr>
              <a:t>siteid</a:t>
            </a:r>
            <a:r>
              <a:rPr lang="en-US" sz="2000" dirty="0" smtClean="0">
                <a:solidFill>
                  <a:schemeClr val="tx1">
                    <a:alpha val="99000"/>
                  </a:schemeClr>
                </a:solidFill>
                <a:latin typeface="Consolas" pitchFamily="49" charset="0"/>
                <a:cs typeface="Consolas" pitchFamily="49" charset="0"/>
              </a:rPr>
              <a:t>.um.prod.outlook.com</a:t>
            </a:r>
            <a:endParaRPr lang="en-US" sz="2000" i="1" dirty="0">
              <a:solidFill>
                <a:schemeClr val="tx1">
                  <a:alpha val="99000"/>
                </a:schemeClr>
              </a:solidFill>
              <a:latin typeface="Consolas" pitchFamily="49" charset="0"/>
              <a:cs typeface="Consolas" pitchFamily="49" charset="0"/>
            </a:endParaRPr>
          </a:p>
        </p:txBody>
      </p:sp>
    </p:spTree>
    <p:extLst>
      <p:ext uri="{BB962C8B-B14F-4D97-AF65-F5344CB8AC3E}">
        <p14:creationId xmlns:p14="http://schemas.microsoft.com/office/powerpoint/2010/main" val="1354038031"/>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1" y="825800"/>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3" name="Line Callout 1 2"/>
          <p:cNvSpPr/>
          <p:nvPr/>
        </p:nvSpPr>
        <p:spPr bwMode="auto">
          <a:xfrm>
            <a:off x="181369" y="1133551"/>
            <a:ext cx="3748284" cy="1314925"/>
          </a:xfrm>
          <a:prstGeom prst="borderCallout1">
            <a:avLst>
              <a:gd name="adj1" fmla="val 50555"/>
              <a:gd name="adj2" fmla="val 99995"/>
              <a:gd name="adj3" fmla="val 68284"/>
              <a:gd name="adj4" fmla="val 107956"/>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Online SBC sends call to UM load balancer, which sends it to a UM server in the site</a:t>
            </a:r>
            <a:endParaRPr lang="en-US" sz="2000" i="1" dirty="0">
              <a:solidFill>
                <a:schemeClr val="tx1">
                  <a:alpha val="99000"/>
                </a:schemeClr>
              </a:solidFill>
              <a:latin typeface="Consolas" pitchFamily="49" charset="0"/>
              <a:cs typeface="Consolas" pitchFamily="49" charset="0"/>
            </a:endParaRPr>
          </a:p>
        </p:txBody>
      </p:sp>
    </p:spTree>
    <p:extLst>
      <p:ext uri="{BB962C8B-B14F-4D97-AF65-F5344CB8AC3E}">
        <p14:creationId xmlns:p14="http://schemas.microsoft.com/office/powerpoint/2010/main" val="35491984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240" y="829662"/>
            <a:ext cx="8765324" cy="5400610"/>
          </a:xfrm>
          <a:prstGeom prst="rect">
            <a:avLst/>
          </a:prstGeom>
        </p:spPr>
      </p:pic>
      <p:sp>
        <p:nvSpPr>
          <p:cNvPr id="2" name="Title 1"/>
          <p:cNvSpPr>
            <a:spLocks noGrp="1"/>
          </p:cNvSpPr>
          <p:nvPr>
            <p:ph type="title"/>
          </p:nvPr>
        </p:nvSpPr>
        <p:spPr/>
        <p:txBody>
          <a:bodyPr/>
          <a:lstStyle/>
          <a:p>
            <a:r>
              <a:rPr lang="en-US" dirty="0" smtClean="0"/>
              <a:t>Availability, Redundancy and Redirection</a:t>
            </a:r>
            <a:endParaRPr lang="en-US" dirty="0"/>
          </a:p>
        </p:txBody>
      </p:sp>
      <p:sp>
        <p:nvSpPr>
          <p:cNvPr id="3" name="Line Callout 1 2"/>
          <p:cNvSpPr/>
          <p:nvPr/>
        </p:nvSpPr>
        <p:spPr bwMode="auto">
          <a:xfrm>
            <a:off x="324952" y="884169"/>
            <a:ext cx="3748284" cy="1314925"/>
          </a:xfrm>
          <a:prstGeom prst="borderCallout1">
            <a:avLst>
              <a:gd name="adj1" fmla="val 28141"/>
              <a:gd name="adj2" fmla="val 99189"/>
              <a:gd name="adj3" fmla="val 62497"/>
              <a:gd name="adj4" fmla="val 144778"/>
            </a:avLst>
          </a:prstGeom>
          <a:solidFill>
            <a:schemeClr val="accent3">
              <a:lumMod val="50000"/>
            </a:schemeClr>
          </a:solidFill>
          <a:ln w="254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14099"/>
            <a:r>
              <a:rPr lang="en-US" sz="2000" dirty="0" smtClean="0">
                <a:solidFill>
                  <a:schemeClr val="tx1">
                    <a:alpha val="99000"/>
                  </a:schemeClr>
                </a:solidFill>
              </a:rPr>
              <a:t>UM server answers the call, negotiates 2-way audio media, opens mailbox, plays user’s greeting, record message, etc.</a:t>
            </a:r>
            <a:endParaRPr lang="en-US" sz="2000" i="1" dirty="0">
              <a:solidFill>
                <a:schemeClr val="tx1">
                  <a:alpha val="99000"/>
                </a:schemeClr>
              </a:solidFill>
              <a:latin typeface="Consolas" pitchFamily="49" charset="0"/>
              <a:cs typeface="Consolas" pitchFamily="49" charset="0"/>
            </a:endParaRPr>
          </a:p>
        </p:txBody>
      </p:sp>
    </p:spTree>
    <p:extLst>
      <p:ext uri="{BB962C8B-B14F-4D97-AF65-F5344CB8AC3E}">
        <p14:creationId xmlns:p14="http://schemas.microsoft.com/office/powerpoint/2010/main" val="312947832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Availability and Redundancy: </a:t>
            </a:r>
            <a:r>
              <a:rPr lang="en-US" dirty="0"/>
              <a:t>D</a:t>
            </a:r>
            <a:r>
              <a:rPr lang="en-US" dirty="0" smtClean="0"/>
              <a:t>iscussion</a:t>
            </a:r>
            <a:endParaRPr lang="en-US" dirty="0"/>
          </a:p>
        </p:txBody>
      </p:sp>
      <p:sp>
        <p:nvSpPr>
          <p:cNvPr id="3" name="Text Placeholder 2"/>
          <p:cNvSpPr>
            <a:spLocks noGrp="1"/>
          </p:cNvSpPr>
          <p:nvPr>
            <p:ph type="body" sz="quarter" idx="10"/>
          </p:nvPr>
        </p:nvSpPr>
        <p:spPr>
          <a:xfrm>
            <a:off x="519112" y="1447799"/>
            <a:ext cx="11149013" cy="4979825"/>
          </a:xfrm>
        </p:spPr>
        <p:txBody>
          <a:bodyPr/>
          <a:lstStyle/>
          <a:p>
            <a:r>
              <a:rPr lang="en-US" dirty="0" smtClean="0"/>
              <a:t>Similar design (to SBC call flows) for calls sent from Lync</a:t>
            </a:r>
          </a:p>
          <a:p>
            <a:r>
              <a:rPr lang="en-US" dirty="0" smtClean="0"/>
              <a:t>Indirection</a:t>
            </a:r>
            <a:r>
              <a:rPr lang="en-US" dirty="0"/>
              <a:t> </a:t>
            </a:r>
            <a:r>
              <a:rPr lang="en-US" dirty="0" smtClean="0"/>
              <a:t>increases system flexibility and availability</a:t>
            </a:r>
          </a:p>
          <a:p>
            <a:r>
              <a:rPr lang="en-US" dirty="0" smtClean="0"/>
              <a:t>Configure as directed</a:t>
            </a:r>
          </a:p>
          <a:p>
            <a:pPr lvl="1"/>
            <a:r>
              <a:rPr lang="en-US" dirty="0" smtClean="0"/>
              <a:t>Lync: Hosted Voice Mail Policy </a:t>
            </a:r>
            <a:r>
              <a:rPr lang="en-US" dirty="0" smtClean="0">
                <a:sym typeface="Wingdings" pitchFamily="2" charset="2"/>
              </a:rPr>
              <a:t></a:t>
            </a:r>
            <a:r>
              <a:rPr lang="en-US" dirty="0" smtClean="0"/>
              <a:t> </a:t>
            </a:r>
            <a:r>
              <a:rPr lang="en-US" dirty="0" smtClean="0">
                <a:solidFill>
                  <a:srgbClr val="FFC000"/>
                </a:solidFill>
                <a:latin typeface="Consolas" pitchFamily="49" charset="0"/>
                <a:cs typeface="Consolas" pitchFamily="49" charset="0"/>
              </a:rPr>
              <a:t>exap.um.outlook.com</a:t>
            </a:r>
          </a:p>
          <a:p>
            <a:pPr lvl="1"/>
            <a:r>
              <a:rPr lang="en-US" dirty="0" smtClean="0"/>
              <a:t>SBC: Forwarded traffic </a:t>
            </a:r>
            <a:r>
              <a:rPr lang="en-US" dirty="0" smtClean="0">
                <a:sym typeface="Wingdings" pitchFamily="2" charset="2"/>
              </a:rPr>
              <a:t> </a:t>
            </a:r>
            <a:r>
              <a:rPr lang="en-US" i="1" dirty="0" smtClean="0">
                <a:solidFill>
                  <a:srgbClr val="FFC000"/>
                </a:solidFill>
                <a:latin typeface="Consolas" pitchFamily="49" charset="0"/>
                <a:cs typeface="Consolas" pitchFamily="49" charset="0"/>
                <a:sym typeface="Wingdings" pitchFamily="2" charset="2"/>
              </a:rPr>
              <a:t>guid</a:t>
            </a:r>
            <a:r>
              <a:rPr lang="en-US" i="1" baseline="30000" dirty="0" smtClean="0">
                <a:solidFill>
                  <a:schemeClr val="bg2">
                    <a:lumMod val="20000"/>
                    <a:lumOff val="80000"/>
                  </a:schemeClr>
                </a:solidFill>
                <a:latin typeface="Consolas" pitchFamily="49" charset="0"/>
                <a:cs typeface="Consolas" pitchFamily="49" charset="0"/>
                <a:sym typeface="Wingdings" pitchFamily="2" charset="2"/>
              </a:rPr>
              <a:t>*</a:t>
            </a:r>
            <a:r>
              <a:rPr lang="en-US" dirty="0" smtClean="0">
                <a:solidFill>
                  <a:srgbClr val="FFC000"/>
                </a:solidFill>
                <a:latin typeface="Consolas" pitchFamily="49" charset="0"/>
                <a:cs typeface="Consolas" pitchFamily="49" charset="0"/>
                <a:sym typeface="Wingdings" pitchFamily="2" charset="2"/>
              </a:rPr>
              <a:t>.um.outlook.com</a:t>
            </a:r>
          </a:p>
          <a:p>
            <a:r>
              <a:rPr lang="en-US" dirty="0" smtClean="0">
                <a:sym typeface="Wingdings" pitchFamily="2" charset="2"/>
              </a:rPr>
              <a:t>These addresses will provide service even if…</a:t>
            </a:r>
          </a:p>
          <a:p>
            <a:pPr lvl="1"/>
            <a:r>
              <a:rPr lang="en-US" dirty="0" smtClean="0">
                <a:sym typeface="Wingdings" pitchFamily="2" charset="2"/>
              </a:rPr>
              <a:t>…your mailboxes are moved to another site</a:t>
            </a:r>
          </a:p>
          <a:p>
            <a:pPr lvl="1"/>
            <a:r>
              <a:rPr lang="en-US" dirty="0" smtClean="0">
                <a:sym typeface="Wingdings" pitchFamily="2" charset="2"/>
              </a:rPr>
              <a:t>…there is a failure at UM server, site or datacenter level</a:t>
            </a:r>
          </a:p>
          <a:p>
            <a:endParaRPr lang="en-US" dirty="0" smtClean="0">
              <a:sym typeface="Wingdings" pitchFamily="2" charset="2"/>
            </a:endParaRPr>
          </a:p>
          <a:p>
            <a:pPr lvl="1"/>
            <a:endParaRPr lang="en-US" dirty="0"/>
          </a:p>
        </p:txBody>
      </p:sp>
      <p:sp>
        <p:nvSpPr>
          <p:cNvPr id="4" name="TextBox 3"/>
          <p:cNvSpPr txBox="1"/>
          <p:nvPr/>
        </p:nvSpPr>
        <p:spPr>
          <a:xfrm>
            <a:off x="657461" y="6312588"/>
            <a:ext cx="9091100" cy="276999"/>
          </a:xfrm>
          <a:prstGeom prst="rect">
            <a:avLst/>
          </a:prstGeom>
          <a:noFill/>
        </p:spPr>
        <p:txBody>
          <a:bodyPr wrap="square" lIns="0" tIns="0" rIns="0" bIns="0" rtlCol="0">
            <a:spAutoFit/>
          </a:bodyPr>
          <a:lstStyle/>
          <a:p>
            <a:r>
              <a:rPr lang="en-US" dirty="0" smtClean="0">
                <a:solidFill>
                  <a:schemeClr val="bg2">
                    <a:lumMod val="20000"/>
                    <a:lumOff val="80000"/>
                  </a:schemeClr>
                </a:solidFill>
              </a:rPr>
              <a:t>*</a:t>
            </a:r>
            <a:r>
              <a:rPr lang="en-US" dirty="0" smtClean="0">
                <a:gradFill>
                  <a:gsLst>
                    <a:gs pos="0">
                      <a:schemeClr val="tx1"/>
                    </a:gs>
                    <a:gs pos="86000">
                      <a:schemeClr val="tx1"/>
                    </a:gs>
                  </a:gsLst>
                  <a:lin ang="5400000" scaled="0"/>
                </a:gradFill>
              </a:rPr>
              <a:t> Forwarding address (globally unique) of the UM IP Gateway object</a:t>
            </a:r>
          </a:p>
        </p:txBody>
      </p:sp>
    </p:spTree>
    <p:extLst>
      <p:ext uri="{BB962C8B-B14F-4D97-AF65-F5344CB8AC3E}">
        <p14:creationId xmlns:p14="http://schemas.microsoft.com/office/powerpoint/2010/main" val="3628315315"/>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98453" y="2875002"/>
            <a:ext cx="4791918" cy="1107996"/>
          </a:xfrm>
          <a:prstGeom prst="rect">
            <a:avLst/>
          </a:prstGeom>
          <a:noFill/>
        </p:spPr>
        <p:txBody>
          <a:bodyPr wrap="square" lIns="0" tIns="0" rIns="0" bIns="0" rtlCol="0">
            <a:spAutoFit/>
          </a:bodyPr>
          <a:lstStyle/>
          <a:p>
            <a:r>
              <a:rPr lang="en-US" sz="7200" dirty="0" smtClean="0">
                <a:gradFill>
                  <a:gsLst>
                    <a:gs pos="0">
                      <a:schemeClr val="tx1"/>
                    </a:gs>
                    <a:gs pos="86000">
                      <a:schemeClr val="tx1"/>
                    </a:gs>
                  </a:gsLst>
                  <a:lin ang="5400000" scaled="0"/>
                </a:gradFill>
              </a:rPr>
              <a:t>Summary</a:t>
            </a:r>
          </a:p>
        </p:txBody>
      </p:sp>
    </p:spTree>
    <p:extLst>
      <p:ext uri="{BB962C8B-B14F-4D97-AF65-F5344CB8AC3E}">
        <p14:creationId xmlns:p14="http://schemas.microsoft.com/office/powerpoint/2010/main" val="30088044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Exchange Online UM: Summary </a:t>
            </a:r>
            <a:endParaRPr lang="en-US" dirty="0"/>
          </a:p>
        </p:txBody>
      </p:sp>
      <p:sp>
        <p:nvSpPr>
          <p:cNvPr id="3" name="Content Placeholder 2"/>
          <p:cNvSpPr>
            <a:spLocks noGrp="1"/>
          </p:cNvSpPr>
          <p:nvPr>
            <p:ph idx="1"/>
          </p:nvPr>
        </p:nvSpPr>
        <p:spPr>
          <a:xfrm>
            <a:off x="515288" y="1447800"/>
            <a:ext cx="5295763" cy="4752070"/>
          </a:xfrm>
        </p:spPr>
        <p:txBody>
          <a:bodyPr/>
          <a:lstStyle/>
          <a:p>
            <a:r>
              <a:rPr lang="en-US" dirty="0" smtClean="0"/>
              <a:t>Hosted voice mail</a:t>
            </a:r>
          </a:p>
          <a:p>
            <a:pPr lvl="1"/>
            <a:r>
              <a:rPr lang="en-US" dirty="0" smtClean="0"/>
              <a:t>Call answering</a:t>
            </a:r>
          </a:p>
          <a:p>
            <a:pPr lvl="1"/>
            <a:r>
              <a:rPr lang="en-US" dirty="0" smtClean="0"/>
              <a:t>Outlook Voice Access</a:t>
            </a:r>
          </a:p>
          <a:p>
            <a:pPr lvl="1"/>
            <a:r>
              <a:rPr lang="en-US" dirty="0" smtClean="0"/>
              <a:t>Automated Attendant</a:t>
            </a:r>
          </a:p>
          <a:p>
            <a:r>
              <a:rPr lang="en-US" dirty="0" smtClean="0"/>
              <a:t>Requires “dial tone” from customer’s telephony solution</a:t>
            </a:r>
          </a:p>
          <a:p>
            <a:pPr lvl="1"/>
            <a:r>
              <a:rPr lang="en-US" dirty="0" smtClean="0"/>
              <a:t>Lync or compatible PBX</a:t>
            </a:r>
          </a:p>
          <a:p>
            <a:r>
              <a:rPr lang="en-US" dirty="0" smtClean="0"/>
              <a:t>Part of Office 365 for Enterprises (E3, E4 plans)</a:t>
            </a:r>
            <a:endParaRPr lang="en-US" dirty="0"/>
          </a:p>
        </p:txBody>
      </p:sp>
      <p:sp>
        <p:nvSpPr>
          <p:cNvPr id="4" name="Rectangle 4"/>
          <p:cNvSpPr>
            <a:spLocks noChangeArrowheads="1"/>
          </p:cNvSpPr>
          <p:nvPr/>
        </p:nvSpPr>
        <p:spPr bwMode="auto">
          <a:xfrm>
            <a:off x="0" y="0"/>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222680742"/>
              </p:ext>
            </p:extLst>
          </p:nvPr>
        </p:nvGraphicFramePr>
        <p:xfrm>
          <a:off x="5530500" y="1492291"/>
          <a:ext cx="6148356" cy="4775344"/>
        </p:xfrm>
        <a:graphic>
          <a:graphicData uri="http://schemas.openxmlformats.org/presentationml/2006/ole">
            <mc:AlternateContent xmlns:mc="http://schemas.openxmlformats.org/markup-compatibility/2006">
              <mc:Choice xmlns:v="urn:schemas-microsoft-com:vml" Requires="v">
                <p:oleObj spid="_x0000_s1175" name="Visio" r:id="rId4" imgW="3554085" imgH="2760061" progId="Visio.Drawing.11">
                  <p:embed/>
                </p:oleObj>
              </mc:Choice>
              <mc:Fallback>
                <p:oleObj name="Visio" r:id="rId4" imgW="3554085" imgH="2760061" progId="Visio.Drawing.11">
                  <p:embed/>
                  <p:pic>
                    <p:nvPicPr>
                      <p:cNvPr id="0" name=""/>
                      <p:cNvPicPr/>
                      <p:nvPr/>
                    </p:nvPicPr>
                    <p:blipFill>
                      <a:blip r:embed="rId5"/>
                      <a:stretch>
                        <a:fillRect/>
                      </a:stretch>
                    </p:blipFill>
                    <p:spPr>
                      <a:xfrm>
                        <a:off x="5530500" y="1492291"/>
                        <a:ext cx="6148356" cy="4775344"/>
                      </a:xfrm>
                      <a:prstGeom prst="rect">
                        <a:avLst/>
                      </a:prstGeom>
                    </p:spPr>
                  </p:pic>
                </p:oleObj>
              </mc:Fallback>
            </mc:AlternateContent>
          </a:graphicData>
        </a:graphic>
      </p:graphicFrame>
    </p:spTree>
    <p:extLst>
      <p:ext uri="{BB962C8B-B14F-4D97-AF65-F5344CB8AC3E}">
        <p14:creationId xmlns:p14="http://schemas.microsoft.com/office/powerpoint/2010/main" val="2095482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Unified Messaging in Microsoft Office 365</a:t>
            </a:r>
            <a:endParaRPr lang="en-US" dirty="0"/>
          </a:p>
        </p:txBody>
      </p:sp>
      <p:sp>
        <p:nvSpPr>
          <p:cNvPr id="3" name="Content Placeholder 2"/>
          <p:cNvSpPr>
            <a:spLocks noGrp="1"/>
          </p:cNvSpPr>
          <p:nvPr>
            <p:ph idx="1"/>
          </p:nvPr>
        </p:nvSpPr>
        <p:spPr>
          <a:xfrm>
            <a:off x="519112" y="1447799"/>
            <a:ext cx="11483498" cy="3761030"/>
          </a:xfrm>
        </p:spPr>
        <p:txBody>
          <a:bodyPr/>
          <a:lstStyle/>
          <a:p>
            <a:r>
              <a:rPr lang="en-US" dirty="0" smtClean="0"/>
              <a:t>Exchange UM: Software and Online Service</a:t>
            </a:r>
          </a:p>
          <a:p>
            <a:pPr lvl="1"/>
            <a:r>
              <a:rPr lang="en-US" sz="2400" dirty="0" smtClean="0"/>
              <a:t>Software: Exchange 2010 SP1 UM</a:t>
            </a:r>
          </a:p>
          <a:p>
            <a:pPr lvl="1"/>
            <a:r>
              <a:rPr lang="en-US" sz="2400" dirty="0" smtClean="0"/>
              <a:t>Service: Exchange UM Online</a:t>
            </a:r>
          </a:p>
          <a:p>
            <a:r>
              <a:rPr lang="en-US" dirty="0" smtClean="0"/>
              <a:t>Features almost identical</a:t>
            </a:r>
            <a:endParaRPr lang="en-US" dirty="0"/>
          </a:p>
          <a:p>
            <a:r>
              <a:rPr lang="en-US" dirty="0" smtClean="0"/>
              <a:t>Customer must have “dial tone” provided on their premises</a:t>
            </a:r>
          </a:p>
          <a:p>
            <a:pPr lvl="1"/>
            <a:r>
              <a:rPr lang="en-US" sz="2400" dirty="0" smtClean="0"/>
              <a:t>Lync Server 2010 (including Lync Edge Server role), or</a:t>
            </a:r>
          </a:p>
          <a:p>
            <a:pPr lvl="1"/>
            <a:r>
              <a:rPr lang="en-US" sz="2400" dirty="0" smtClean="0"/>
              <a:t>UM-compatible PBX, VoIP Gateway</a:t>
            </a:r>
            <a:r>
              <a:rPr lang="en-US" sz="2400" baseline="30000" dirty="0" smtClean="0">
                <a:solidFill>
                  <a:srgbClr val="FFFF00"/>
                </a:solidFill>
              </a:rPr>
              <a:t>*</a:t>
            </a:r>
            <a:r>
              <a:rPr lang="en-US" sz="2400" dirty="0"/>
              <a:t> </a:t>
            </a:r>
            <a:r>
              <a:rPr lang="en-US" sz="2400" dirty="0" smtClean="0"/>
              <a:t>and Session Border Controlle</a:t>
            </a:r>
            <a:r>
              <a:rPr lang="en-US" dirty="0" smtClean="0"/>
              <a:t>r</a:t>
            </a:r>
          </a:p>
          <a:p>
            <a:r>
              <a:rPr lang="en-US" dirty="0" smtClean="0"/>
              <a:t>Available to users in most countries offering Office 365</a:t>
            </a:r>
          </a:p>
        </p:txBody>
      </p:sp>
      <p:sp>
        <p:nvSpPr>
          <p:cNvPr id="4" name="TextBox 3"/>
          <p:cNvSpPr txBox="1"/>
          <p:nvPr/>
        </p:nvSpPr>
        <p:spPr>
          <a:xfrm>
            <a:off x="657461" y="6312588"/>
            <a:ext cx="9091100" cy="276999"/>
          </a:xfrm>
          <a:prstGeom prst="rect">
            <a:avLst/>
          </a:prstGeom>
          <a:noFill/>
        </p:spPr>
        <p:txBody>
          <a:bodyPr wrap="square" lIns="0" tIns="0" rIns="0" bIns="0" rtlCol="0">
            <a:spAutoFit/>
          </a:bodyPr>
          <a:lstStyle/>
          <a:p>
            <a:r>
              <a:rPr lang="en-US" dirty="0" smtClean="0">
                <a:solidFill>
                  <a:srgbClr val="FFFF00"/>
                </a:solidFill>
              </a:rPr>
              <a:t>*</a:t>
            </a:r>
            <a:r>
              <a:rPr lang="en-US" dirty="0" smtClean="0">
                <a:gradFill>
                  <a:gsLst>
                    <a:gs pos="0">
                      <a:schemeClr val="tx1"/>
                    </a:gs>
                    <a:gs pos="86000">
                      <a:schemeClr val="tx1"/>
                    </a:gs>
                  </a:gsLst>
                  <a:lin ang="5400000" scaled="0"/>
                </a:gradFill>
              </a:rPr>
              <a:t> VoIP Gateway not needed for PBXs with all-IP integration with UM</a:t>
            </a:r>
          </a:p>
        </p:txBody>
      </p:sp>
    </p:spTree>
    <p:extLst>
      <p:ext uri="{BB962C8B-B14F-4D97-AF65-F5344CB8AC3E}">
        <p14:creationId xmlns:p14="http://schemas.microsoft.com/office/powerpoint/2010/main" val="425961049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Related Content</a:t>
            </a:r>
            <a:endParaRPr lang="en-US" dirty="0"/>
          </a:p>
        </p:txBody>
      </p:sp>
      <p:sp>
        <p:nvSpPr>
          <p:cNvPr id="9" name="Rectangle 8"/>
          <p:cNvSpPr/>
          <p:nvPr/>
        </p:nvSpPr>
        <p:spPr bwMode="auto">
          <a:xfrm>
            <a:off x="507868" y="1460500"/>
            <a:ext cx="11173090" cy="1754326"/>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r>
              <a:rPr lang="en-US" sz="2400" b="1" dirty="0" smtClean="0">
                <a:solidFill>
                  <a:srgbClr val="FFFF00"/>
                </a:solidFill>
              </a:rPr>
              <a:t>EXL311</a:t>
            </a:r>
            <a:r>
              <a:rPr lang="en-US" sz="2400" dirty="0" smtClean="0">
                <a:gradFill>
                  <a:gsLst>
                    <a:gs pos="0">
                      <a:schemeClr val="tx1"/>
                    </a:gs>
                    <a:gs pos="100000">
                      <a:schemeClr val="tx1"/>
                    </a:gs>
                  </a:gsLst>
                  <a:lin ang="5400000" scaled="0"/>
                </a:gradFill>
              </a:rPr>
              <a:t> </a:t>
            </a:r>
            <a:r>
              <a:rPr lang="en-US" sz="2400" dirty="0"/>
              <a:t>Microsoft Exchange Server and Microsoft Office 365: How to Set Up </a:t>
            </a:r>
            <a:r>
              <a:rPr lang="en-US" sz="2400" dirty="0" smtClean="0"/>
              <a:t>a 	  	   Hybrid Deployment</a:t>
            </a:r>
          </a:p>
          <a:p>
            <a:r>
              <a:rPr lang="en-US" sz="2400" b="1" dirty="0" smtClean="0">
                <a:solidFill>
                  <a:srgbClr val="FFFF00"/>
                </a:solidFill>
              </a:rPr>
              <a:t>EXL323</a:t>
            </a:r>
            <a:r>
              <a:rPr lang="en-US" sz="2400" dirty="0" smtClean="0">
                <a:gradFill>
                  <a:gsLst>
                    <a:gs pos="0">
                      <a:schemeClr val="tx1"/>
                    </a:gs>
                    <a:gs pos="100000">
                      <a:schemeClr val="tx1"/>
                    </a:gs>
                  </a:gsLst>
                  <a:lin ang="5400000" scaled="0"/>
                </a:gradFill>
              </a:rPr>
              <a:t> </a:t>
            </a:r>
            <a:r>
              <a:rPr lang="en-US" sz="2400" dirty="0"/>
              <a:t>Setting Up and Deploying Microsoft Lync Server 2010 Edge </a:t>
            </a:r>
            <a:r>
              <a:rPr lang="en-US" sz="2400" dirty="0" smtClean="0"/>
              <a:t>Servers</a:t>
            </a:r>
          </a:p>
          <a:p>
            <a:r>
              <a:rPr lang="en-US" sz="2400" b="1" dirty="0" smtClean="0">
                <a:solidFill>
                  <a:srgbClr val="FFFF00"/>
                </a:solidFill>
              </a:rPr>
              <a:t>OSP216</a:t>
            </a:r>
            <a:r>
              <a:rPr lang="en-US" sz="2400" dirty="0" smtClean="0">
                <a:gradFill>
                  <a:gsLst>
                    <a:gs pos="0">
                      <a:schemeClr val="tx1"/>
                    </a:gs>
                    <a:gs pos="100000">
                      <a:schemeClr val="tx1"/>
                    </a:gs>
                  </a:gsLst>
                  <a:lin ang="5400000" scaled="0"/>
                </a:gradFill>
              </a:rPr>
              <a:t> Office 365 Deployment Overview</a:t>
            </a:r>
            <a:endParaRPr lang="en-US" sz="2400"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672254333"/>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Track Resources</a:t>
            </a:r>
            <a:endParaRPr lang="en-US" dirty="0"/>
          </a:p>
        </p:txBody>
      </p:sp>
      <p:sp>
        <p:nvSpPr>
          <p:cNvPr id="13" name="Rectangle 12"/>
          <p:cNvSpPr/>
          <p:nvPr/>
        </p:nvSpPr>
        <p:spPr bwMode="auto">
          <a:xfrm>
            <a:off x="507868" y="1375674"/>
            <a:ext cx="11173090" cy="2465290"/>
          </a:xfrm>
          <a:prstGeom prst="rect">
            <a:avLst/>
          </a:prstGeom>
          <a:noFill/>
          <a:ln w="38100">
            <a:solidFill>
              <a:schemeClr val="accent1"/>
            </a:solidFill>
            <a:miter lim="800000"/>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lvl="0">
              <a:lnSpc>
                <a:spcPct val="90000"/>
              </a:lnSpc>
              <a:spcBef>
                <a:spcPct val="20000"/>
              </a:spcBef>
              <a:buSzPct val="90000"/>
            </a:pPr>
            <a:r>
              <a:rPr lang="en-US" sz="2400" dirty="0" smtClean="0"/>
              <a:t>New information for anyone running Exchange 2010 (including UM):</a:t>
            </a:r>
          </a:p>
          <a:p>
            <a:pPr lvl="0">
              <a:lnSpc>
                <a:spcPct val="90000"/>
              </a:lnSpc>
              <a:spcBef>
                <a:spcPct val="20000"/>
              </a:spcBef>
              <a:buSzPct val="90000"/>
            </a:pPr>
            <a:endParaRPr lang="en-US" sz="2400" dirty="0" smtClean="0"/>
          </a:p>
          <a:p>
            <a:pPr lvl="0">
              <a:lnSpc>
                <a:spcPct val="90000"/>
              </a:lnSpc>
              <a:spcBef>
                <a:spcPct val="20000"/>
              </a:spcBef>
              <a:buSzPct val="90000"/>
            </a:pPr>
            <a:r>
              <a:rPr lang="en-US" sz="2400" b="1" dirty="0" smtClean="0"/>
              <a:t>Best </a:t>
            </a:r>
            <a:r>
              <a:rPr lang="en-US" sz="2400" b="1" dirty="0"/>
              <a:t>Practices for Virtualizing Exchange Server 2010 with Windows Server® 2008 R2 Hyper V™ </a:t>
            </a:r>
            <a:r>
              <a:rPr lang="en-US" sz="2400" dirty="0" smtClean="0"/>
              <a:t>(White Paper)</a:t>
            </a:r>
          </a:p>
          <a:p>
            <a:pPr lvl="0">
              <a:lnSpc>
                <a:spcPct val="90000"/>
              </a:lnSpc>
              <a:spcBef>
                <a:spcPct val="20000"/>
              </a:spcBef>
              <a:buSzPct val="90000"/>
            </a:pPr>
            <a:endParaRPr lang="en-US" sz="2400" dirty="0">
              <a:gradFill>
                <a:gsLst>
                  <a:gs pos="0">
                    <a:schemeClr val="tx1"/>
                  </a:gs>
                  <a:gs pos="100000">
                    <a:schemeClr val="tx1"/>
                  </a:gs>
                </a:gsLst>
                <a:lin ang="5400000" scaled="0"/>
              </a:gradFill>
              <a:hlinkClick r:id="rId3"/>
            </a:endParaRPr>
          </a:p>
          <a:p>
            <a:pPr lvl="0">
              <a:lnSpc>
                <a:spcPct val="90000"/>
              </a:lnSpc>
              <a:spcBef>
                <a:spcPct val="20000"/>
              </a:spcBef>
              <a:buSzPct val="90000"/>
            </a:pPr>
            <a:r>
              <a:rPr lang="en-US" u="sng" dirty="0" smtClean="0">
                <a:hlinkClick r:id="rId3"/>
              </a:rPr>
              <a:t>http</a:t>
            </a:r>
            <a:r>
              <a:rPr lang="en-US" u="sng" dirty="0">
                <a:hlinkClick r:id="rId3"/>
              </a:rPr>
              <a:t>://www.microsoft.com/downloads/en/details.aspx?FamilyID=8647c69d-6c2c-40ca-977e-18c2379b07ad</a:t>
            </a:r>
            <a:endParaRPr lang="en-US" dirty="0">
              <a:gradFill>
                <a:gsLst>
                  <a:gs pos="0">
                    <a:schemeClr val="tx1"/>
                  </a:gs>
                  <a:gs pos="100000">
                    <a:schemeClr val="tx1"/>
                  </a:gs>
                </a:gsLst>
                <a:lin ang="5400000" scaled="0"/>
              </a:gradFill>
            </a:endParaRPr>
          </a:p>
        </p:txBody>
      </p:sp>
    </p:spTree>
    <p:extLst>
      <p:ext uri="{BB962C8B-B14F-4D97-AF65-F5344CB8AC3E}">
        <p14:creationId xmlns:p14="http://schemas.microsoft.com/office/powerpoint/2010/main" val="3571379924"/>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alpha val="99000"/>
                  </a:schemeClr>
                </a:solidFill>
              </a:rPr>
              <a:t>Resources</a:t>
            </a:r>
          </a:p>
        </p:txBody>
      </p:sp>
      <p:sp>
        <p:nvSpPr>
          <p:cNvPr id="4" name="Rounded Rectangle 3"/>
          <p:cNvSpPr/>
          <p:nvPr/>
        </p:nvSpPr>
        <p:spPr bwMode="ltGray">
          <a:xfrm>
            <a:off x="507868"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6" name="Rectangle 5"/>
          <p:cNvSpPr/>
          <p:nvPr/>
        </p:nvSpPr>
        <p:spPr bwMode="white">
          <a:xfrm>
            <a:off x="507868" y="4240386"/>
            <a:ext cx="5332611" cy="369332"/>
          </a:xfrm>
          <a:prstGeom prst="rect">
            <a:avLst/>
          </a:prstGeom>
        </p:spPr>
        <p:txBody>
          <a:bodyPr wrap="square">
            <a:spAutoFit/>
          </a:bodyPr>
          <a:lstStyle/>
          <a:p>
            <a:pPr algn="ctr"/>
            <a:r>
              <a:rPr lang="en-US" dirty="0" smtClean="0">
                <a:solidFill>
                  <a:srgbClr val="FFFFFF"/>
                </a:solidFill>
                <a:hlinkClick r:id="rId3"/>
              </a:rPr>
              <a:t>www.microsoft.com/teched</a:t>
            </a:r>
            <a:endParaRPr lang="en-US" sz="1600" dirty="0">
              <a:solidFill>
                <a:srgbClr val="FFFFFF"/>
              </a:solidFill>
            </a:endParaRPr>
          </a:p>
        </p:txBody>
      </p:sp>
      <p:sp>
        <p:nvSpPr>
          <p:cNvPr id="8" name="Rectangle 7"/>
          <p:cNvSpPr/>
          <p:nvPr/>
        </p:nvSpPr>
        <p:spPr bwMode="auto">
          <a:xfrm>
            <a:off x="507868"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7" name="Rectangle 6"/>
          <p:cNvSpPr/>
          <p:nvPr/>
        </p:nvSpPr>
        <p:spPr>
          <a:xfrm>
            <a:off x="495171"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Sessions On-Demand &amp; Community</a:t>
            </a:r>
          </a:p>
        </p:txBody>
      </p:sp>
      <p:pic>
        <p:nvPicPr>
          <p:cNvPr id="9" name="Picture 8" descr="TechEd_onlin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white">
          <a:xfrm>
            <a:off x="1975610" y="2830648"/>
            <a:ext cx="2409825" cy="1076325"/>
          </a:xfrm>
          <a:prstGeom prst="rect">
            <a:avLst/>
          </a:prstGeom>
          <a:noFill/>
          <a:ln>
            <a:noFill/>
          </a:ln>
        </p:spPr>
      </p:pic>
      <p:sp>
        <p:nvSpPr>
          <p:cNvPr id="10" name="Rounded Rectangle 9"/>
          <p:cNvSpPr/>
          <p:nvPr/>
        </p:nvSpPr>
        <p:spPr bwMode="ltGray">
          <a:xfrm>
            <a:off x="6335650" y="276711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2" name="Rectangle 11"/>
          <p:cNvSpPr/>
          <p:nvPr/>
        </p:nvSpPr>
        <p:spPr bwMode="auto">
          <a:xfrm>
            <a:off x="6335650" y="384979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3" name="Rectangle 12"/>
          <p:cNvSpPr/>
          <p:nvPr/>
        </p:nvSpPr>
        <p:spPr>
          <a:xfrm>
            <a:off x="6322953" y="387111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Microsoft Certification &amp; Training Resources</a:t>
            </a:r>
          </a:p>
        </p:txBody>
      </p:sp>
      <p:sp>
        <p:nvSpPr>
          <p:cNvPr id="15" name="Rounded Rectangle 14"/>
          <p:cNvSpPr/>
          <p:nvPr/>
        </p:nvSpPr>
        <p:spPr bwMode="ltGray">
          <a:xfrm>
            <a:off x="507868"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17" name="Rectangle 16"/>
          <p:cNvSpPr/>
          <p:nvPr/>
        </p:nvSpPr>
        <p:spPr bwMode="auto">
          <a:xfrm>
            <a:off x="507868"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18" name="Rectangle 17"/>
          <p:cNvSpPr/>
          <p:nvPr/>
        </p:nvSpPr>
        <p:spPr>
          <a:xfrm>
            <a:off x="495171"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IT Professionals</a:t>
            </a:r>
          </a:p>
        </p:txBody>
      </p:sp>
      <p:sp>
        <p:nvSpPr>
          <p:cNvPr id="20" name="Rounded Rectangle 19"/>
          <p:cNvSpPr/>
          <p:nvPr/>
        </p:nvSpPr>
        <p:spPr bwMode="ltGray">
          <a:xfrm>
            <a:off x="6335650" y="481290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2" name="Rectangle 21"/>
          <p:cNvSpPr/>
          <p:nvPr/>
        </p:nvSpPr>
        <p:spPr bwMode="auto">
          <a:xfrm>
            <a:off x="6335650" y="589558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23" name="Rectangle 22"/>
          <p:cNvSpPr/>
          <p:nvPr/>
        </p:nvSpPr>
        <p:spPr>
          <a:xfrm>
            <a:off x="6322953" y="5916903"/>
            <a:ext cx="5345308" cy="338554"/>
          </a:xfrm>
          <a:prstGeom prst="rect">
            <a:avLst/>
          </a:prstGeom>
        </p:spPr>
        <p:txBody>
          <a:bodyPr wrap="square">
            <a:spAutoFit/>
          </a:bodyPr>
          <a:lstStyle/>
          <a:p>
            <a:pPr marL="0" lvl="1" algn="ctr">
              <a:tabLst>
                <a:tab pos="1828800" algn="l"/>
              </a:tabLst>
            </a:pPr>
            <a:r>
              <a:rPr lang="en-US" sz="1600" dirty="0" smtClean="0">
                <a:solidFill>
                  <a:srgbClr val="000000">
                    <a:lumMod val="65000"/>
                    <a:lumOff val="35000"/>
                    <a:alpha val="99000"/>
                  </a:srgbClr>
                </a:solidFill>
              </a:rPr>
              <a:t>Resources for Developers</a:t>
            </a:r>
          </a:p>
        </p:txBody>
      </p:sp>
      <p:sp>
        <p:nvSpPr>
          <p:cNvPr id="25" name="Rectangle 24"/>
          <p:cNvSpPr/>
          <p:nvPr/>
        </p:nvSpPr>
        <p:spPr bwMode="white">
          <a:xfrm>
            <a:off x="6322953" y="4249911"/>
            <a:ext cx="5358004" cy="369332"/>
          </a:xfrm>
          <a:prstGeom prst="rect">
            <a:avLst/>
          </a:prstGeom>
        </p:spPr>
        <p:txBody>
          <a:bodyPr wrap="square">
            <a:spAutoFit/>
          </a:bodyPr>
          <a:lstStyle/>
          <a:p>
            <a:pPr algn="ctr"/>
            <a:r>
              <a:rPr lang="en-US" dirty="0" smtClean="0">
                <a:solidFill>
                  <a:srgbClr val="FFFFFF"/>
                </a:solidFill>
                <a:hlinkClick r:id="rId5"/>
              </a:rPr>
              <a:t>www.microsoft.com/learning</a:t>
            </a:r>
            <a:r>
              <a:rPr lang="en-US" dirty="0" smtClean="0">
                <a:solidFill>
                  <a:srgbClr val="FFFFFF"/>
                </a:solidFill>
              </a:rPr>
              <a:t> </a:t>
            </a:r>
            <a:endParaRPr lang="en-US" sz="1600" dirty="0">
              <a:solidFill>
                <a:srgbClr val="FFFFFF"/>
              </a:solidFill>
            </a:endParaRPr>
          </a:p>
        </p:txBody>
      </p:sp>
      <p:sp>
        <p:nvSpPr>
          <p:cNvPr id="26" name="Rectangle 25"/>
          <p:cNvSpPr/>
          <p:nvPr/>
        </p:nvSpPr>
        <p:spPr bwMode="white">
          <a:xfrm>
            <a:off x="507867" y="6291910"/>
            <a:ext cx="5307218" cy="369332"/>
          </a:xfrm>
          <a:prstGeom prst="rect">
            <a:avLst/>
          </a:prstGeom>
        </p:spPr>
        <p:txBody>
          <a:bodyPr wrap="square">
            <a:spAutoFit/>
          </a:bodyPr>
          <a:lstStyle/>
          <a:p>
            <a:pPr algn="ctr">
              <a:spcBef>
                <a:spcPts val="600"/>
              </a:spcBef>
              <a:buSzPct val="120000"/>
              <a:tabLst>
                <a:tab pos="1828800" algn="l"/>
              </a:tabLst>
              <a:defRPr/>
            </a:pPr>
            <a:r>
              <a:rPr lang="en-US" dirty="0" smtClean="0">
                <a:solidFill>
                  <a:srgbClr val="FFFFFF"/>
                </a:solidFill>
                <a:latin typeface="Calibri" pitchFamily="34" charset="0"/>
                <a:hlinkClick r:id="rId6"/>
              </a:rPr>
              <a:t>http://microsoft.com/technet</a:t>
            </a:r>
            <a:r>
              <a:rPr lang="en-US" b="1" dirty="0" smtClean="0">
                <a:solidFill>
                  <a:srgbClr val="FFFFFF"/>
                </a:solidFill>
                <a:latin typeface="Calibri" pitchFamily="34" charset="0"/>
              </a:rPr>
              <a:t>  </a:t>
            </a:r>
            <a:endParaRPr lang="en-US" dirty="0" smtClean="0">
              <a:solidFill>
                <a:srgbClr val="FFFFFF"/>
              </a:solidFill>
              <a:latin typeface="Calibri" pitchFamily="34" charset="0"/>
            </a:endParaRPr>
          </a:p>
        </p:txBody>
      </p:sp>
      <p:sp>
        <p:nvSpPr>
          <p:cNvPr id="27" name="Rectangle 26"/>
          <p:cNvSpPr/>
          <p:nvPr/>
        </p:nvSpPr>
        <p:spPr bwMode="white">
          <a:xfrm>
            <a:off x="6335649" y="6291910"/>
            <a:ext cx="5345308" cy="369332"/>
          </a:xfrm>
          <a:prstGeom prst="rect">
            <a:avLst/>
          </a:prstGeom>
        </p:spPr>
        <p:txBody>
          <a:bodyPr wrap="square" anchor="ctr">
            <a:spAutoFit/>
          </a:bodyPr>
          <a:lstStyle/>
          <a:p>
            <a:pPr algn="ctr">
              <a:spcBef>
                <a:spcPts val="600"/>
              </a:spcBef>
              <a:tabLst>
                <a:tab pos="1828800" algn="l"/>
              </a:tabLst>
            </a:pPr>
            <a:r>
              <a:rPr lang="en-US" dirty="0" smtClean="0">
                <a:solidFill>
                  <a:srgbClr val="FFFFFF"/>
                </a:solidFill>
                <a:hlinkClick r:id="rId7"/>
              </a:rPr>
              <a:t>http://microsoft.com/msdn</a:t>
            </a:r>
            <a:r>
              <a:rPr lang="en-US" b="1" dirty="0" smtClean="0">
                <a:solidFill>
                  <a:srgbClr val="FFFFFF"/>
                </a:solidFill>
              </a:rPr>
              <a:t> </a:t>
            </a:r>
            <a:endParaRPr lang="en-US" dirty="0" smtClean="0">
              <a:solidFill>
                <a:srgbClr val="FFFFFF"/>
              </a:solidFill>
            </a:endParaRPr>
          </a:p>
        </p:txBody>
      </p:sp>
      <p:pic>
        <p:nvPicPr>
          <p:cNvPr id="28" name="Picture 27" descr="TechNe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white">
          <a:xfrm>
            <a:off x="657030" y="4920291"/>
            <a:ext cx="5046985" cy="1027750"/>
          </a:xfrm>
          <a:prstGeom prst="rect">
            <a:avLst/>
          </a:prstGeom>
          <a:noFill/>
          <a:ln>
            <a:noFill/>
          </a:ln>
        </p:spPr>
      </p:pic>
      <p:pic>
        <p:nvPicPr>
          <p:cNvPr id="29" name="Picture 28" descr="msdn_1inch_rgb.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white">
          <a:xfrm>
            <a:off x="8079617" y="4876504"/>
            <a:ext cx="1857375" cy="942975"/>
          </a:xfrm>
          <a:prstGeom prst="rect">
            <a:avLst/>
          </a:prstGeom>
          <a:noFill/>
          <a:ln>
            <a:noFill/>
          </a:ln>
        </p:spPr>
      </p:pic>
      <p:pic>
        <p:nvPicPr>
          <p:cNvPr id="32" name="Picture 31" descr="ms_Learning_w.eps"/>
          <p:cNvPicPr>
            <a:picLocks noChangeAspect="1"/>
          </p:cNvPicPr>
          <p:nvPr/>
        </p:nvPicPr>
        <p:blipFill>
          <a:blip r:embed="rId10" cstate="screen">
            <a:extLst>
              <a:ext uri="{28A0092B-C50C-407E-A947-70E740481C1C}">
                <a14:useLocalDpi xmlns:a14="http://schemas.microsoft.com/office/drawing/2010/main"/>
              </a:ext>
            </a:extLst>
          </a:blip>
          <a:srcRect l="51467" r="43859"/>
          <a:stretch>
            <a:fillRect/>
          </a:stretch>
        </p:blipFill>
        <p:spPr bwMode="white">
          <a:xfrm>
            <a:off x="9052582" y="2998644"/>
            <a:ext cx="228700" cy="771334"/>
          </a:xfrm>
          <a:prstGeom prst="rect">
            <a:avLst/>
          </a:prstGeom>
          <a:noFill/>
          <a:ln>
            <a:noFill/>
          </a:ln>
        </p:spPr>
      </p:pic>
      <p:pic>
        <p:nvPicPr>
          <p:cNvPr id="33" name="Picture 2" descr="C:\Documents and Settings\Pennie\My Documents\ACERDATA (D)\Pennie's documents\MS Image\Boxshot_Logo\MICROSOFT\Microsoft Logo wht shadow.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white">
          <a:xfrm>
            <a:off x="6740692" y="3169915"/>
            <a:ext cx="2337342" cy="428793"/>
          </a:xfrm>
          <a:prstGeom prst="rect">
            <a:avLst/>
          </a:prstGeom>
          <a:noFill/>
          <a:ln>
            <a:noFill/>
          </a:ln>
        </p:spPr>
      </p:pic>
      <p:sp>
        <p:nvSpPr>
          <p:cNvPr id="34" name="TextBox 33"/>
          <p:cNvSpPr txBox="1"/>
          <p:nvPr/>
        </p:nvSpPr>
        <p:spPr bwMode="white">
          <a:xfrm>
            <a:off x="9270703" y="3168868"/>
            <a:ext cx="1408799" cy="430887"/>
          </a:xfrm>
          <a:prstGeom prst="rect">
            <a:avLst/>
          </a:prstGeom>
          <a:noFill/>
        </p:spPr>
        <p:txBody>
          <a:bodyPr wrap="square" lIns="0" tIns="0" rIns="0" bIns="0" rtlCol="0">
            <a:spAutoFit/>
          </a:bodyPr>
          <a:lstStyle/>
          <a:p>
            <a:r>
              <a:rPr lang="en-US" sz="2800" dirty="0" smtClean="0">
                <a:gradFill>
                  <a:gsLst>
                    <a:gs pos="0">
                      <a:srgbClr val="FFFFFF"/>
                    </a:gs>
                    <a:gs pos="86000">
                      <a:srgbClr val="FFFFFF"/>
                    </a:gs>
                  </a:gsLst>
                  <a:lin ang="5400000" scaled="0"/>
                </a:gradFill>
                <a:latin typeface="Segoe" pitchFamily="34" charset="0"/>
              </a:rPr>
              <a:t>Learning</a:t>
            </a:r>
          </a:p>
        </p:txBody>
      </p:sp>
      <p:sp>
        <p:nvSpPr>
          <p:cNvPr id="30" name="Rounded Rectangle 29"/>
          <p:cNvSpPr/>
          <p:nvPr/>
        </p:nvSpPr>
        <p:spPr bwMode="ltGray">
          <a:xfrm>
            <a:off x="3404057" y="724957"/>
            <a:ext cx="5345308" cy="1863725"/>
          </a:xfrm>
          <a:prstGeom prst="roundRect">
            <a:avLst>
              <a:gd name="adj" fmla="val 6216"/>
            </a:avLst>
          </a:prstGeom>
          <a:solidFill>
            <a:schemeClr val="bg1">
              <a:lumMod val="65000"/>
              <a:lumOff val="35000"/>
            </a:schemeClr>
          </a:solidFill>
          <a:ln>
            <a:headEnd type="none" w="med" len="med"/>
            <a:tailEnd type="none" w="med" len="med"/>
          </a:ln>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rgbClr val="FFFFFF"/>
                  </a:gs>
                  <a:gs pos="100000">
                    <a:srgbClr val="FFFFFF"/>
                  </a:gs>
                </a:gsLst>
                <a:lin ang="5400000" scaled="0"/>
              </a:gradFill>
            </a:endParaRPr>
          </a:p>
        </p:txBody>
      </p:sp>
      <p:sp>
        <p:nvSpPr>
          <p:cNvPr id="31" name="Rectangle 30"/>
          <p:cNvSpPr/>
          <p:nvPr/>
        </p:nvSpPr>
        <p:spPr bwMode="white">
          <a:xfrm>
            <a:off x="3404057" y="2198226"/>
            <a:ext cx="5332611" cy="369332"/>
          </a:xfrm>
          <a:prstGeom prst="rect">
            <a:avLst/>
          </a:prstGeom>
        </p:spPr>
        <p:txBody>
          <a:bodyPr wrap="square">
            <a:spAutoFit/>
          </a:bodyPr>
          <a:lstStyle/>
          <a:p>
            <a:pPr algn="ctr"/>
            <a:r>
              <a:rPr lang="en-US" u="sng" dirty="0" smtClean="0">
                <a:solidFill>
                  <a:srgbClr val="FFFFFF"/>
                </a:solidFill>
                <a:hlinkClick r:id="rId12"/>
              </a:rPr>
              <a:t>http://northamerica.msteched.com</a:t>
            </a:r>
            <a:endParaRPr lang="en-US" sz="1600" dirty="0">
              <a:solidFill>
                <a:srgbClr val="FFFFFF"/>
              </a:solidFill>
            </a:endParaRPr>
          </a:p>
        </p:txBody>
      </p:sp>
      <p:sp>
        <p:nvSpPr>
          <p:cNvPr id="35" name="Rectangle 34"/>
          <p:cNvSpPr/>
          <p:nvPr/>
        </p:nvSpPr>
        <p:spPr bwMode="auto">
          <a:xfrm>
            <a:off x="3404057" y="1807632"/>
            <a:ext cx="5345308" cy="390525"/>
          </a:xfrm>
          <a:prstGeom prst="rect">
            <a:avLst/>
          </a:prstGeom>
          <a:solidFill>
            <a:schemeClr val="tx1"/>
          </a:solidFill>
          <a:ln>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rgbClr val="FFFFFF"/>
                  </a:gs>
                  <a:gs pos="100000">
                    <a:srgbClr val="FFFFFF"/>
                  </a:gs>
                </a:gsLst>
                <a:lin ang="5400000" scaled="0"/>
              </a:gradFill>
            </a:endParaRPr>
          </a:p>
        </p:txBody>
      </p:sp>
      <p:sp>
        <p:nvSpPr>
          <p:cNvPr id="36" name="Rectangle 35"/>
          <p:cNvSpPr/>
          <p:nvPr/>
        </p:nvSpPr>
        <p:spPr>
          <a:xfrm>
            <a:off x="3391360" y="1828953"/>
            <a:ext cx="5345308" cy="338554"/>
          </a:xfrm>
          <a:prstGeom prst="rect">
            <a:avLst/>
          </a:prstGeom>
        </p:spPr>
        <p:txBody>
          <a:bodyPr wrap="square">
            <a:spAutoFit/>
          </a:bodyPr>
          <a:lstStyle/>
          <a:p>
            <a:pPr marL="0" lvl="1" algn="ctr">
              <a:tabLst>
                <a:tab pos="1828800" algn="l"/>
              </a:tabLst>
            </a:pPr>
            <a:r>
              <a:rPr lang="en-US" sz="1600" dirty="0">
                <a:solidFill>
                  <a:srgbClr val="000000">
                    <a:lumMod val="65000"/>
                    <a:lumOff val="35000"/>
                    <a:alpha val="99000"/>
                  </a:srgbClr>
                </a:solidFill>
              </a:rPr>
              <a:t>Connect. Share. Discuss.</a:t>
            </a:r>
            <a:endParaRPr lang="en-US" sz="1600" dirty="0" smtClean="0">
              <a:solidFill>
                <a:srgbClr val="000000">
                  <a:lumMod val="65000"/>
                  <a:lumOff val="35000"/>
                  <a:alpha val="99000"/>
                </a:srgbClr>
              </a:solidFill>
            </a:endParaRPr>
          </a:p>
        </p:txBody>
      </p:sp>
      <p:pic>
        <p:nvPicPr>
          <p:cNvPr id="3" name="Picture 2"/>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47472" y="862359"/>
            <a:ext cx="2258478" cy="806917"/>
          </a:xfrm>
          <a:prstGeom prst="rect">
            <a:avLst/>
          </a:prstGeom>
        </p:spPr>
      </p:pic>
    </p:spTree>
    <p:extLst>
      <p:ext uri="{BB962C8B-B14F-4D97-AF65-F5344CB8AC3E}">
        <p14:creationId xmlns:p14="http://schemas.microsoft.com/office/powerpoint/2010/main" val="1845089385"/>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rgbClr val="FFFFFF"/>
                    </a:gs>
                    <a:gs pos="86000">
                      <a:srgbClr val="FFFFFF"/>
                    </a:gs>
                  </a:gsLst>
                  <a:lin ang="5400000" scaled="0"/>
                </a:gradFill>
                <a:latin typeface="Segoe" pitchFamily="34" charset="0"/>
              </a:rPr>
              <a:t>Complete an evaluation on </a:t>
            </a:r>
            <a:r>
              <a:rPr lang="en-US" sz="3200" dirty="0" err="1" smtClean="0">
                <a:gradFill>
                  <a:gsLst>
                    <a:gs pos="0">
                      <a:srgbClr val="FFFFFF"/>
                    </a:gs>
                    <a:gs pos="86000">
                      <a:srgbClr val="FFFFFF"/>
                    </a:gs>
                  </a:gsLst>
                  <a:lin ang="5400000" scaled="0"/>
                </a:gradFill>
                <a:latin typeface="Segoe" pitchFamily="34" charset="0"/>
              </a:rPr>
              <a:t>CommNet</a:t>
            </a:r>
            <a:r>
              <a:rPr lang="en-US" sz="3200" dirty="0" smtClean="0">
                <a:gradFill>
                  <a:gsLst>
                    <a:gs pos="0">
                      <a:srgbClr val="FFFFFF"/>
                    </a:gs>
                    <a:gs pos="86000">
                      <a:srgbClr val="FFFFFF"/>
                    </a:gs>
                  </a:gsLst>
                  <a:lin ang="5400000" scaled="0"/>
                </a:gradFill>
                <a:latin typeface="Segoe" pitchFamily="34" charset="0"/>
              </a:rPr>
              <a:t> and </a:t>
            </a:r>
            <a:br>
              <a:rPr lang="en-US" sz="3200" dirty="0" smtClean="0">
                <a:gradFill>
                  <a:gsLst>
                    <a:gs pos="0">
                      <a:srgbClr val="FFFFFF"/>
                    </a:gs>
                    <a:gs pos="86000">
                      <a:srgbClr val="FFFFFF"/>
                    </a:gs>
                  </a:gsLst>
                  <a:lin ang="5400000" scaled="0"/>
                </a:gradFill>
                <a:latin typeface="Segoe" pitchFamily="34" charset="0"/>
              </a:rPr>
            </a:br>
            <a:r>
              <a:rPr lang="en-US" sz="3200" dirty="0" smtClean="0">
                <a:gradFill>
                  <a:gsLst>
                    <a:gs pos="0">
                      <a:srgbClr val="FFFFFF"/>
                    </a:gs>
                    <a:gs pos="86000">
                      <a:srgbClr val="FFFFFF"/>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66933"/>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56225555"/>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64826" y="2321005"/>
            <a:ext cx="5859172" cy="2215991"/>
          </a:xfrm>
          <a:prstGeom prst="rect">
            <a:avLst/>
          </a:prstGeom>
          <a:noFill/>
        </p:spPr>
        <p:txBody>
          <a:bodyPr wrap="square" lIns="0" tIns="0" rIns="0" bIns="0" rtlCol="0">
            <a:spAutoFit/>
          </a:bodyPr>
          <a:lstStyle/>
          <a:p>
            <a:r>
              <a:rPr lang="en-US" sz="7200" dirty="0" smtClean="0">
                <a:gradFill>
                  <a:gsLst>
                    <a:gs pos="0">
                      <a:schemeClr val="tx1"/>
                    </a:gs>
                    <a:gs pos="86000">
                      <a:schemeClr val="tx1"/>
                    </a:gs>
                  </a:gsLst>
                  <a:lin ang="5400000" scaled="0"/>
                </a:gradFill>
              </a:rPr>
              <a:t>Architecture &amp; Configuration</a:t>
            </a:r>
          </a:p>
        </p:txBody>
      </p:sp>
    </p:spTree>
    <p:extLst>
      <p:ext uri="{BB962C8B-B14F-4D97-AF65-F5344CB8AC3E}">
        <p14:creationId xmlns:p14="http://schemas.microsoft.com/office/powerpoint/2010/main" val="360198181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UM Online: Microsoft Lync</a:t>
            </a:r>
            <a:endParaRPr lang="en-US" dirty="0"/>
          </a:p>
        </p:txBody>
      </p:sp>
      <p:sp>
        <p:nvSpPr>
          <p:cNvPr id="6" name="Content Placeholder 5"/>
          <p:cNvSpPr>
            <a:spLocks noGrp="1"/>
          </p:cNvSpPr>
          <p:nvPr>
            <p:ph idx="1"/>
          </p:nvPr>
        </p:nvSpPr>
        <p:spPr>
          <a:xfrm>
            <a:off x="519907" y="1447800"/>
            <a:ext cx="5574506" cy="4672048"/>
          </a:xfrm>
        </p:spPr>
        <p:txBody>
          <a:bodyPr/>
          <a:lstStyle/>
          <a:p>
            <a:r>
              <a:rPr lang="en-US" dirty="0" smtClean="0"/>
              <a:t>Lync Server required</a:t>
            </a:r>
          </a:p>
          <a:p>
            <a:pPr lvl="1"/>
            <a:r>
              <a:rPr lang="en-US" dirty="0"/>
              <a:t>All roles must be Lync</a:t>
            </a:r>
          </a:p>
          <a:p>
            <a:pPr lvl="1"/>
            <a:r>
              <a:rPr lang="en-US" dirty="0" smtClean="0"/>
              <a:t>OCS not supported</a:t>
            </a:r>
          </a:p>
          <a:p>
            <a:pPr lvl="1"/>
            <a:r>
              <a:rPr lang="en-US" dirty="0" smtClean="0"/>
              <a:t>Edge role required</a:t>
            </a:r>
          </a:p>
          <a:p>
            <a:r>
              <a:rPr lang="en-US" dirty="0" smtClean="0"/>
              <a:t>Hosted Voice Mail Policy</a:t>
            </a:r>
          </a:p>
          <a:p>
            <a:pPr lvl="1"/>
            <a:r>
              <a:rPr lang="en-US" dirty="0" smtClean="0"/>
              <a:t>Lync can route voice mail calls to UM Online</a:t>
            </a:r>
          </a:p>
          <a:p>
            <a:pPr lvl="1"/>
            <a:r>
              <a:rPr lang="en-US" dirty="0" smtClean="0"/>
              <a:t>Policy can be applied per forest, per site or per user</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034859507"/>
              </p:ext>
            </p:extLst>
          </p:nvPr>
        </p:nvGraphicFramePr>
        <p:xfrm>
          <a:off x="5526169" y="1015886"/>
          <a:ext cx="6183413" cy="4798285"/>
        </p:xfrm>
        <a:graphic>
          <a:graphicData uri="http://schemas.openxmlformats.org/presentationml/2006/ole">
            <mc:AlternateContent xmlns:mc="http://schemas.openxmlformats.org/markup-compatibility/2006">
              <mc:Choice xmlns:v="urn:schemas-microsoft-com:vml" Requires="v">
                <p:oleObj spid="_x0000_s2188" name="Visio" r:id="rId3" imgW="3556894" imgH="2760061" progId="Visio.Drawing.11">
                  <p:embed/>
                </p:oleObj>
              </mc:Choice>
              <mc:Fallback>
                <p:oleObj name="Visio" r:id="rId3" imgW="3556894" imgH="2760061" progId="Visio.Drawing.11">
                  <p:embed/>
                  <p:pic>
                    <p:nvPicPr>
                      <p:cNvPr id="0" name=""/>
                      <p:cNvPicPr/>
                      <p:nvPr/>
                    </p:nvPicPr>
                    <p:blipFill>
                      <a:blip r:embed="rId4"/>
                      <a:stretch>
                        <a:fillRect/>
                      </a:stretch>
                    </p:blipFill>
                    <p:spPr>
                      <a:xfrm>
                        <a:off x="5526169" y="1015886"/>
                        <a:ext cx="6183413" cy="4798285"/>
                      </a:xfrm>
                      <a:prstGeom prst="rect">
                        <a:avLst/>
                      </a:prstGeom>
                    </p:spPr>
                  </p:pic>
                </p:oleObj>
              </mc:Fallback>
            </mc:AlternateContent>
          </a:graphicData>
        </a:graphic>
      </p:graphicFrame>
      <p:sp>
        <p:nvSpPr>
          <p:cNvPr id="8" name="Content Placeholder 5"/>
          <p:cNvSpPr txBox="1">
            <a:spLocks/>
          </p:cNvSpPr>
          <p:nvPr/>
        </p:nvSpPr>
        <p:spPr>
          <a:xfrm>
            <a:off x="456397" y="5708638"/>
            <a:ext cx="10504828" cy="443198"/>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Tx/>
              <a:buBlip>
                <a:blip r:embed="rId5"/>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5"/>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5"/>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5"/>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Lync (Enterprise Voice) here is on customer’s premises</a:t>
            </a:r>
          </a:p>
        </p:txBody>
      </p:sp>
    </p:spTree>
    <p:extLst>
      <p:ext uri="{BB962C8B-B14F-4D97-AF65-F5344CB8AC3E}">
        <p14:creationId xmlns:p14="http://schemas.microsoft.com/office/powerpoint/2010/main" val="371243212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UM Online: PBXs and IP PBXs</a:t>
            </a:r>
            <a:endParaRPr lang="en-US" dirty="0"/>
          </a:p>
        </p:txBody>
      </p:sp>
      <p:sp>
        <p:nvSpPr>
          <p:cNvPr id="6" name="Content Placeholder 5"/>
          <p:cNvSpPr>
            <a:spLocks noGrp="1"/>
          </p:cNvSpPr>
          <p:nvPr>
            <p:ph idx="1"/>
          </p:nvPr>
        </p:nvSpPr>
        <p:spPr>
          <a:xfrm>
            <a:off x="519112" y="1447800"/>
            <a:ext cx="6012317" cy="5047536"/>
          </a:xfrm>
        </p:spPr>
        <p:txBody>
          <a:bodyPr/>
          <a:lstStyle/>
          <a:p>
            <a:r>
              <a:rPr lang="en-US" dirty="0" smtClean="0"/>
              <a:t>Customer premises equipment</a:t>
            </a:r>
          </a:p>
          <a:p>
            <a:pPr lvl="1"/>
            <a:r>
              <a:rPr lang="en-US" dirty="0"/>
              <a:t>VoIP Gateway (if not IP PBX)</a:t>
            </a:r>
          </a:p>
          <a:p>
            <a:pPr lvl="1"/>
            <a:r>
              <a:rPr lang="en-US" dirty="0" smtClean="0"/>
              <a:t>Session Border Controller (SBC)</a:t>
            </a:r>
          </a:p>
          <a:p>
            <a:r>
              <a:rPr lang="en-US" dirty="0" smtClean="0"/>
              <a:t>Similar interoperability story (compared to UM on-prem)</a:t>
            </a:r>
          </a:p>
          <a:p>
            <a:pPr lvl="1"/>
            <a:r>
              <a:rPr lang="en-US" dirty="0" smtClean="0">
                <a:hlinkClick r:id="rId3"/>
              </a:rPr>
              <a:t>UM Telephony Advisor</a:t>
            </a:r>
            <a:endParaRPr lang="en-US" dirty="0" smtClean="0"/>
          </a:p>
          <a:p>
            <a:pPr lvl="2"/>
            <a:r>
              <a:rPr lang="en-US" dirty="0" smtClean="0"/>
              <a:t>PBXs, VoIP Gateways tested with Exchange 2010 UM</a:t>
            </a:r>
          </a:p>
          <a:p>
            <a:pPr lvl="1"/>
            <a:r>
              <a:rPr lang="en-US" dirty="0" smtClean="0"/>
              <a:t>Will add content for SBCs</a:t>
            </a:r>
          </a:p>
          <a:p>
            <a:r>
              <a:rPr lang="en-US" spc="-50" dirty="0" smtClean="0"/>
              <a:t>SBCs here used as transparent VoIP proxies and firewalls</a:t>
            </a:r>
          </a:p>
        </p:txBody>
      </p:sp>
      <p:graphicFrame>
        <p:nvGraphicFramePr>
          <p:cNvPr id="8" name="Object 7"/>
          <p:cNvGraphicFramePr>
            <a:graphicFrameLocks noChangeAspect="1"/>
          </p:cNvGraphicFramePr>
          <p:nvPr>
            <p:extLst>
              <p:ext uri="{D42A27DB-BD31-4B8C-83A1-F6EECF244321}">
                <p14:modId xmlns:p14="http://schemas.microsoft.com/office/powerpoint/2010/main" val="1972244740"/>
              </p:ext>
            </p:extLst>
          </p:nvPr>
        </p:nvGraphicFramePr>
        <p:xfrm>
          <a:off x="6306047" y="877723"/>
          <a:ext cx="5553160" cy="5576343"/>
        </p:xfrm>
        <a:graphic>
          <a:graphicData uri="http://schemas.openxmlformats.org/presentationml/2006/ole">
            <mc:AlternateContent xmlns:mc="http://schemas.openxmlformats.org/markup-compatibility/2006">
              <mc:Choice xmlns:v="urn:schemas-microsoft-com:vml" Requires="v">
                <p:oleObj spid="_x0000_s3213" name="Visio" r:id="rId4" imgW="4183819" imgH="4200403" progId="Visio.Drawing.11">
                  <p:embed/>
                </p:oleObj>
              </mc:Choice>
              <mc:Fallback>
                <p:oleObj name="Visio" r:id="rId4" imgW="4183819" imgH="4200403" progId="Visio.Drawing.11">
                  <p:embed/>
                  <p:pic>
                    <p:nvPicPr>
                      <p:cNvPr id="0" name=""/>
                      <p:cNvPicPr/>
                      <p:nvPr/>
                    </p:nvPicPr>
                    <p:blipFill>
                      <a:blip r:embed="rId5"/>
                      <a:stretch>
                        <a:fillRect/>
                      </a:stretch>
                    </p:blipFill>
                    <p:spPr>
                      <a:xfrm>
                        <a:off x="6306047" y="877723"/>
                        <a:ext cx="5553160" cy="5576343"/>
                      </a:xfrm>
                      <a:prstGeom prst="rect">
                        <a:avLst/>
                      </a:prstGeom>
                    </p:spPr>
                  </p:pic>
                </p:oleObj>
              </mc:Fallback>
            </mc:AlternateContent>
          </a:graphicData>
        </a:graphic>
      </p:graphicFrame>
    </p:spTree>
    <p:extLst>
      <p:ext uri="{BB962C8B-B14F-4D97-AF65-F5344CB8AC3E}">
        <p14:creationId xmlns:p14="http://schemas.microsoft.com/office/powerpoint/2010/main" val="14391838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NA11_BreakoutSession_Template_16x9_Final_0513201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1_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3306</TotalTime>
  <Words>3401</Words>
  <Application>Microsoft Office PowerPoint</Application>
  <PresentationFormat>Custom</PresentationFormat>
  <Paragraphs>583</Paragraphs>
  <Slides>66</Slides>
  <Notes>12</Notes>
  <HiddenSlides>10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66</vt:i4>
      </vt:variant>
    </vt:vector>
  </HeadingPairs>
  <TitlesOfParts>
    <vt:vector size="69" baseType="lpstr">
      <vt:lpstr>TENA11_BreakoutSession_Template_16x9_Final_05132011</vt:lpstr>
      <vt:lpstr>1_White with Consolas font for code slides</vt:lpstr>
      <vt:lpstr>Visio</vt:lpstr>
      <vt:lpstr>PowerPoint Presentation</vt:lpstr>
      <vt:lpstr>Microsoft Exchange Online: Unified Messaging in Microsoft Office 365 </vt:lpstr>
      <vt:lpstr>Agenda: Exchange Online Unified Messaging</vt:lpstr>
      <vt:lpstr>PowerPoint Presentation</vt:lpstr>
      <vt:lpstr>Exchange Online Unified Messaging</vt:lpstr>
      <vt:lpstr>Exchange Online UM: Summary </vt:lpstr>
      <vt:lpstr>PowerPoint Presentation</vt:lpstr>
      <vt:lpstr>Connecting to UM Online: Microsoft Lync</vt:lpstr>
      <vt:lpstr>Connecting to UM Online: PBXs and IP PBXs</vt:lpstr>
      <vt:lpstr>Session Border Controllers for UM Online</vt:lpstr>
      <vt:lpstr>Connecting a PBX to Exchange Online UM: 1</vt:lpstr>
      <vt:lpstr>Connecting a PBX to Exchange Online UM: 2</vt:lpstr>
      <vt:lpstr>Connecting a PBX to Exchange Online UM: 3</vt:lpstr>
      <vt:lpstr>Connecting a PBX to Exchange Online UM: 4</vt:lpstr>
      <vt:lpstr>Connecting a PBX to Exchange Online UM: 5</vt:lpstr>
      <vt:lpstr>UM Online: Configuration, Use and Reporting</vt:lpstr>
      <vt:lpstr>Exchange Control Panel: UM Dial Plans</vt:lpstr>
      <vt:lpstr>Exchange Control Panel: New UM Dial Plan</vt:lpstr>
      <vt:lpstr>Exchange Control Panel: New IP Gateway</vt:lpstr>
      <vt:lpstr>Exchange Control Panel: New IP Gateway (2)</vt:lpstr>
      <vt:lpstr>Exchange Control Panel: Edit IP Gateway</vt:lpstr>
      <vt:lpstr>Exchange Control Panel: User Mailbox Settings</vt:lpstr>
      <vt:lpstr>Exchange Control Panel: Enable UM Mailbox</vt:lpstr>
      <vt:lpstr>Exchange Control Panel: Enable UM Mailbox (2)</vt:lpstr>
      <vt:lpstr>Accessing UM Reports</vt:lpstr>
      <vt:lpstr>Exchange Control Panel: UM Call Summary Reports</vt:lpstr>
      <vt:lpstr>Connecting Lync to Exchange Online UM: 1</vt:lpstr>
      <vt:lpstr>Connecting Lync to Exchange Online UM: 2</vt:lpstr>
      <vt:lpstr>Connecting Lync to Exchange Online UM: 3</vt:lpstr>
      <vt:lpstr>Connecting Lync to Exchange Online UM: 4</vt:lpstr>
      <vt:lpstr>Connecting Lync to Exchange Online UM: 5</vt:lpstr>
      <vt:lpstr>Connecting Lync to Exchange Online UM: 6</vt:lpstr>
      <vt:lpstr>Connecting Lync to Exchange Online UM: 7</vt:lpstr>
      <vt:lpstr>PowerPoint Presentation</vt:lpstr>
      <vt:lpstr>Feature Comparison (On-Prem and Online)</vt:lpstr>
      <vt:lpstr>Migration of UM-enabled Mailboxes</vt:lpstr>
      <vt:lpstr>International Availability of UM Online</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Redundancy and Redirection</vt:lpstr>
      <vt:lpstr>Availability and Redundancy: Discussion</vt:lpstr>
      <vt:lpstr>PowerPoint Presentation</vt:lpstr>
      <vt:lpstr>Unified Messaging in Microsoft Office 365</vt:lpstr>
      <vt:lpstr>Related Content</vt:lpstr>
      <vt:lpstr>Track Resources</vt:lpstr>
      <vt:lpstr>Resources</vt:lpstr>
      <vt:lpstr>PowerPoint Presentation</vt:lpstr>
      <vt:lpstr>PowerPoint Presentation</vt:lpstr>
      <vt:lpstr>PowerPoint Presentation</vt:lpstr>
    </vt:vector>
  </TitlesOfParts>
  <Manager>&lt;Content Manager Name Here&gt;</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EXL322: Microsoft Exchange Online:Unified Messaging in Microsoft Office 365</dc:title>
  <dc:subject>Microsoft TechEd North America 2011</dc:subject>
  <dc:creator> Michael Wilson</dc:creator>
  <dc:description>Template: Jordan Cayabyab
Formatting: Judi Lee, SilverFox Productions
Event Date: May 16-19, 2011
Event Location: Atlanta
Audience Type:</dc:description>
  <cp:lastModifiedBy>Shows</cp:lastModifiedBy>
  <cp:revision>164</cp:revision>
  <cp:lastPrinted>2010-05-11T05:02:34Z</cp:lastPrinted>
  <dcterms:created xsi:type="dcterms:W3CDTF">2011-03-13T17:03:19Z</dcterms:created>
  <dcterms:modified xsi:type="dcterms:W3CDTF">2011-05-18T21:59:46Z</dcterms:modified>
</cp:coreProperties>
</file>