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57"/>
  </p:notesMasterIdLst>
  <p:handoutMasterIdLst>
    <p:handoutMasterId r:id="rId58"/>
  </p:handoutMasterIdLst>
  <p:sldIdLst>
    <p:sldId id="322" r:id="rId6"/>
    <p:sldId id="420" r:id="rId7"/>
    <p:sldId id="419" r:id="rId8"/>
    <p:sldId id="387" r:id="rId9"/>
    <p:sldId id="405" r:id="rId10"/>
    <p:sldId id="415" r:id="rId11"/>
    <p:sldId id="340" r:id="rId12"/>
    <p:sldId id="342" r:id="rId13"/>
    <p:sldId id="343" r:id="rId14"/>
    <p:sldId id="344" r:id="rId15"/>
    <p:sldId id="345" r:id="rId16"/>
    <p:sldId id="411" r:id="rId17"/>
    <p:sldId id="388" r:id="rId18"/>
    <p:sldId id="389" r:id="rId19"/>
    <p:sldId id="390" r:id="rId20"/>
    <p:sldId id="412" r:id="rId21"/>
    <p:sldId id="391" r:id="rId22"/>
    <p:sldId id="392" r:id="rId23"/>
    <p:sldId id="393" r:id="rId24"/>
    <p:sldId id="397" r:id="rId25"/>
    <p:sldId id="413" r:id="rId26"/>
    <p:sldId id="394" r:id="rId27"/>
    <p:sldId id="395" r:id="rId28"/>
    <p:sldId id="396" r:id="rId29"/>
    <p:sldId id="416" r:id="rId30"/>
    <p:sldId id="348" r:id="rId31"/>
    <p:sldId id="349" r:id="rId32"/>
    <p:sldId id="414" r:id="rId33"/>
    <p:sldId id="382" r:id="rId34"/>
    <p:sldId id="384" r:id="rId35"/>
    <p:sldId id="385" r:id="rId36"/>
    <p:sldId id="386" r:id="rId37"/>
    <p:sldId id="380" r:id="rId38"/>
    <p:sldId id="381" r:id="rId39"/>
    <p:sldId id="406" r:id="rId40"/>
    <p:sldId id="350" r:id="rId41"/>
    <p:sldId id="351" r:id="rId42"/>
    <p:sldId id="352" r:id="rId43"/>
    <p:sldId id="354" r:id="rId44"/>
    <p:sldId id="421" r:id="rId45"/>
    <p:sldId id="363" r:id="rId46"/>
    <p:sldId id="364" r:id="rId47"/>
    <p:sldId id="365" r:id="rId48"/>
    <p:sldId id="366" r:id="rId49"/>
    <p:sldId id="418" r:id="rId50"/>
    <p:sldId id="331" r:id="rId51"/>
    <p:sldId id="332" r:id="rId52"/>
    <p:sldId id="329" r:id="rId53"/>
    <p:sldId id="330" r:id="rId54"/>
    <p:sldId id="271" r:id="rId55"/>
    <p:sldId id="319" r:id="rId5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7B"/>
    <a:srgbClr val="F6AE1E"/>
    <a:srgbClr val="03C2F1"/>
    <a:srgbClr val="FFFFFF"/>
    <a:srgbClr val="000000"/>
    <a:srgbClr val="429A16"/>
    <a:srgbClr val="59D01E"/>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de-A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94151"/>
            <a:endParaRPr lang="en-US" dirty="0"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Segoe"/>
            </a:endParaRP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94151"/>
            <a:endParaRPr lang="en-US" dirty="0"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de-A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charset="0"/>
            </a:endParaRP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94151"/>
            <a:endParaRPr lang="en-US" dirty="0"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charset="0"/>
            </a:endParaRP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94151"/>
            <a:endParaRPr lang="en-US" dirty="0"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i="0" dirty="0" smtClean="0">
              <a:latin typeface="Segoe"/>
            </a:endParaRP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94151"/>
            <a:endParaRPr lang="en-US" dirty="0"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i="0" dirty="0" smtClean="0"/>
          </a:p>
        </p:txBody>
      </p:sp>
      <p:sp>
        <p:nvSpPr>
          <p:cNvPr id="4" name="Slide Number Placeholder 3"/>
          <p:cNvSpPr>
            <a:spLocks noGrp="1"/>
          </p:cNvSpPr>
          <p:nvPr>
            <p:ph type="sldNum" sz="quarter" idx="10"/>
          </p:nvPr>
        </p:nvSpPr>
        <p:spPr/>
        <p:txBody>
          <a:bodyPr/>
          <a:lstStyle/>
          <a:p>
            <a:endParaRPr lang="de-A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914400" y="457200"/>
            <a:ext cx="4976813" cy="2801938"/>
          </a:xfrm>
        </p:spPr>
      </p:sp>
      <p:sp>
        <p:nvSpPr>
          <p:cNvPr id="13" name="Notes Placeholder 12"/>
          <p:cNvSpPr>
            <a:spLocks noGrp="1"/>
          </p:cNvSpPr>
          <p:nvPr>
            <p:ph type="body" idx="1"/>
          </p:nvPr>
        </p:nvSpPr>
        <p:spPr/>
        <p:txBody>
          <a:bodyPr>
            <a:normAutofit/>
          </a:bodyPr>
          <a:lstStyle/>
          <a:p>
            <a:endParaRPr lang="en-US" dirty="0" smtClean="0">
              <a:latin typeface="Sego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384170" y="456704"/>
            <a:ext cx="4037544" cy="280262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384170" y="456704"/>
            <a:ext cx="4037544" cy="280262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914400" y="457200"/>
            <a:ext cx="4976813"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6:42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6:42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6:42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6:42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de-A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de-A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de-A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de-A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blogs.technet.com/b/nexthop/p/blog_world.aspx" TargetMode="External"/><Relationship Id="rId7" Type="http://schemas.openxmlformats.org/officeDocument/2006/relationships/hyperlink" Target="http://www.facebook.com/pages/DrRez-Microsoft-Lync-Team/186325747060" TargetMode="External"/><Relationship Id="rId12" Type="http://schemas.openxmlformats.org/officeDocument/2006/relationships/image" Target="../media/image20.png"/><Relationship Id="rId2" Type="http://schemas.openxmlformats.org/officeDocument/2006/relationships/hyperlink" Target="http://nexthop.info/" TargetMode="External"/><Relationship Id="rId1" Type="http://schemas.openxmlformats.org/officeDocument/2006/relationships/slideLayout" Target="../slideLayouts/slideLayout9.xml"/><Relationship Id="rId6" Type="http://schemas.openxmlformats.org/officeDocument/2006/relationships/hyperlink" Target="http://www.twitter.com/DrRez" TargetMode="External"/><Relationship Id="rId11" Type="http://schemas.openxmlformats.org/officeDocument/2006/relationships/image" Target="../media/image19.jpg"/><Relationship Id="rId5" Type="http://schemas.openxmlformats.org/officeDocument/2006/relationships/hyperlink" Target="mailto:nexthop@microsoft.com" TargetMode="External"/><Relationship Id="rId10" Type="http://schemas.openxmlformats.org/officeDocument/2006/relationships/image" Target="../media/image18.png"/><Relationship Id="rId4" Type="http://schemas.openxmlformats.org/officeDocument/2006/relationships/hyperlink" Target="mailto:LyncDoc@microsoft.com" TargetMode="External"/><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go.microsoft.com/fwlink/?LinkID=214180" TargetMode="External"/><Relationship Id="rId2" Type="http://schemas.openxmlformats.org/officeDocument/2006/relationships/hyperlink" Target="http://www.microsoft.com/downloads/en/details.aspx?FamilyID=1400504e-8b2e-4d75-b091-1bf9f7bbc46f"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technet.microsoft.com/en-us/library/gg398616.aspx" TargetMode="External"/><Relationship Id="rId7" Type="http://schemas.openxmlformats.org/officeDocument/2006/relationships/hyperlink" Target="http://blogs.technet.com/b/nexthop/" TargetMode="External"/><Relationship Id="rId2" Type="http://schemas.openxmlformats.org/officeDocument/2006/relationships/hyperlink" Target="http://technet.microsoft.com/en-us/lync" TargetMode="External"/><Relationship Id="rId1" Type="http://schemas.openxmlformats.org/officeDocument/2006/relationships/slideLayout" Target="../slideLayouts/slideLayout9.xml"/><Relationship Id="rId6" Type="http://schemas.openxmlformats.org/officeDocument/2006/relationships/hyperlink" Target="http://blogs.technet.com/b/csps/" TargetMode="External"/><Relationship Id="rId5" Type="http://schemas.openxmlformats.org/officeDocument/2006/relationships/hyperlink" Target="http://zoom.it/btYv" TargetMode="External"/><Relationship Id="rId10" Type="http://schemas.openxmlformats.org/officeDocument/2006/relationships/image" Target="../media/image22.png"/><Relationship Id="rId4" Type="http://schemas.openxmlformats.org/officeDocument/2006/relationships/hyperlink" Target="http://technet.microsoft.com/en-us/lync/gg430649" TargetMode="External"/><Relationship Id="rId9" Type="http://schemas.openxmlformats.org/officeDocument/2006/relationships/hyperlink" Target="http://www.microsoft.com/downloads/en/details.aspx?FamilyID=ad8ff3fb-014e-4fd7-8003-436d896ab0c6"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hyperlink" Target="https://www.testocsconnectivity.com/"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technet.microsoft.com/en-us/library/gg398833.aspx"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www.microsoft.com/downloads/en/details.aspx?FamilyID=1400504e-8b2e-4d75-b091-1bf9f7bbc46f" TargetMode="External"/><Relationship Id="rId5" Type="http://schemas.openxmlformats.org/officeDocument/2006/relationships/hyperlink" Target="http://go.microsoft.com/fwlink/?LinkID=214180" TargetMode="External"/><Relationship Id="rId4" Type="http://schemas.openxmlformats.org/officeDocument/2006/relationships/hyperlink" Target="http://technet.microsoft.com/en-us/library/gg399048.aspx"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5.png"/><Relationship Id="rId5" Type="http://schemas.openxmlformats.org/officeDocument/2006/relationships/hyperlink" Target="http://www.microsoft.com/learning" TargetMode="External"/><Relationship Id="rId10" Type="http://schemas.openxmlformats.org/officeDocument/2006/relationships/image" Target="../media/image34.emf"/><Relationship Id="rId4" Type="http://schemas.openxmlformats.org/officeDocument/2006/relationships/image" Target="../media/image31.png"/><Relationship Id="rId9" Type="http://schemas.openxmlformats.org/officeDocument/2006/relationships/image" Target="../media/image33.png"/><Relationship Id="rId14" Type="http://schemas.microsoft.com/office/2007/relationships/hdphoto" Target="../media/hdphoto1.wdp"/></Relationships>
</file>

<file path=ppt/slides/_rels/slide4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2046884"/>
          </a:xfrm>
        </p:spPr>
        <p:txBody>
          <a:bodyPr/>
          <a:lstStyle/>
          <a:p>
            <a:r>
              <a:rPr lang="en-US" dirty="0"/>
              <a:t>Microsoft Lync Server 2010 </a:t>
            </a:r>
            <a:r>
              <a:rPr lang="en-US" dirty="0" smtClean="0"/>
              <a:t/>
            </a:r>
            <a:br>
              <a:rPr lang="en-US" dirty="0" smtClean="0"/>
            </a:br>
            <a:r>
              <a:rPr lang="en-US" dirty="0" smtClean="0"/>
              <a:t>Edge Servers</a:t>
            </a:r>
            <a:br>
              <a:rPr lang="en-US" dirty="0" smtClean="0"/>
            </a:br>
            <a:r>
              <a:rPr lang="en-US" sz="3600" dirty="0"/>
              <a:t>EXL323</a:t>
            </a:r>
          </a:p>
        </p:txBody>
      </p:sp>
      <p:sp>
        <p:nvSpPr>
          <p:cNvPr id="3" name="Subtitle 2"/>
          <p:cNvSpPr>
            <a:spLocks noGrp="1"/>
          </p:cNvSpPr>
          <p:nvPr>
            <p:ph type="subTitle" idx="1"/>
          </p:nvPr>
        </p:nvSpPr>
        <p:spPr/>
        <p:txBody>
          <a:bodyPr/>
          <a:lstStyle/>
          <a:p>
            <a:r>
              <a:rPr lang="en-US" dirty="0" smtClean="0"/>
              <a:t>Rui Maximo</a:t>
            </a:r>
          </a:p>
          <a:p>
            <a:r>
              <a:rPr lang="en-US" dirty="0" smtClean="0"/>
              <a:t>Principal Content Architect</a:t>
            </a:r>
          </a:p>
          <a:p>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en-US" dirty="0"/>
              <a:t>Why is NAT Traversal a problem?</a:t>
            </a:r>
            <a:endParaRPr lang="de-AT" dirty="0"/>
          </a:p>
        </p:txBody>
      </p:sp>
      <p:sp>
        <p:nvSpPr>
          <p:cNvPr id="29" name="Content Placeholder 28"/>
          <p:cNvSpPr>
            <a:spLocks noGrp="1"/>
          </p:cNvSpPr>
          <p:nvPr>
            <p:ph idx="1"/>
          </p:nvPr>
        </p:nvSpPr>
        <p:spPr>
          <a:xfrm>
            <a:off x="519112" y="1447799"/>
            <a:ext cx="11149013" cy="2609945"/>
          </a:xfrm>
        </p:spPr>
        <p:txBody>
          <a:bodyPr/>
          <a:lstStyle/>
          <a:p>
            <a:r>
              <a:rPr lang="en-US" dirty="0" smtClean="0"/>
              <a:t>SIP signaling over TCP uses Access Edge</a:t>
            </a:r>
          </a:p>
          <a:p>
            <a:r>
              <a:rPr lang="en-US" dirty="0" smtClean="0"/>
              <a:t>UDP media flows over separate channel</a:t>
            </a:r>
          </a:p>
          <a:p>
            <a:r>
              <a:rPr lang="en-US" dirty="0" smtClean="0"/>
              <a:t>Pre-ICE endpoints uses local IPs &amp; ports</a:t>
            </a:r>
          </a:p>
          <a:p>
            <a:r>
              <a:rPr lang="en-US" dirty="0" smtClean="0"/>
              <a:t>No media can be sent between (a) and (w)</a:t>
            </a:r>
          </a:p>
          <a:p>
            <a:endParaRPr lang="de-AT" dirty="0"/>
          </a:p>
        </p:txBody>
      </p:sp>
      <p:sp>
        <p:nvSpPr>
          <p:cNvPr id="5" name="Text Box 45"/>
          <p:cNvSpPr txBox="1">
            <a:spLocks noChangeArrowheads="1"/>
          </p:cNvSpPr>
          <p:nvPr/>
        </p:nvSpPr>
        <p:spPr bwMode="auto">
          <a:xfrm flipH="1">
            <a:off x="8697235" y="6430725"/>
            <a:ext cx="1172116" cy="369332"/>
          </a:xfrm>
          <a:prstGeom prst="rect">
            <a:avLst/>
          </a:prstGeom>
          <a:noFill/>
          <a:ln w="9525">
            <a:noFill/>
            <a:miter lim="800000"/>
            <a:headEnd/>
            <a:tailEnd/>
          </a:ln>
        </p:spPr>
        <p:txBody>
          <a:bodyPr wrap="none">
            <a:spAutoFit/>
          </a:bodyPr>
          <a:lstStyle/>
          <a:p>
            <a:pPr algn="l"/>
            <a:r>
              <a:rPr lang="en-US" b="1" dirty="0">
                <a:latin typeface="Arial" charset="0"/>
              </a:rPr>
              <a:t>Inner FW</a:t>
            </a:r>
          </a:p>
        </p:txBody>
      </p:sp>
      <p:pic>
        <p:nvPicPr>
          <p:cNvPr id="6" name="Picture 87" descr="cooltools-shape"/>
          <p:cNvPicPr>
            <a:picLocks noChangeArrowheads="1"/>
          </p:cNvPicPr>
          <p:nvPr/>
        </p:nvPicPr>
        <p:blipFill>
          <a:blip r:embed="rId3" cstate="print"/>
          <a:srcRect/>
          <a:stretch>
            <a:fillRect/>
          </a:stretch>
        </p:blipFill>
        <p:spPr bwMode="auto">
          <a:xfrm>
            <a:off x="9344766" y="4068524"/>
            <a:ext cx="203147" cy="2359152"/>
          </a:xfrm>
          <a:prstGeom prst="rect">
            <a:avLst/>
          </a:prstGeom>
          <a:noFill/>
          <a:ln w="12700" algn="ctr">
            <a:noFill/>
            <a:miter lim="800000"/>
            <a:headEnd/>
            <a:tailEnd/>
          </a:ln>
        </p:spPr>
      </p:pic>
      <p:pic>
        <p:nvPicPr>
          <p:cNvPr id="7" name="Picture 82" descr="cooltools-shape"/>
          <p:cNvPicPr>
            <a:picLocks noChangeAspect="1" noChangeArrowheads="1"/>
          </p:cNvPicPr>
          <p:nvPr/>
        </p:nvPicPr>
        <p:blipFill>
          <a:blip r:embed="rId3" cstate="print"/>
          <a:srcRect/>
          <a:stretch>
            <a:fillRect/>
          </a:stretch>
        </p:blipFill>
        <p:spPr bwMode="auto">
          <a:xfrm>
            <a:off x="203147" y="4068524"/>
            <a:ext cx="1929897" cy="2362200"/>
          </a:xfrm>
          <a:prstGeom prst="rect">
            <a:avLst/>
          </a:prstGeom>
          <a:noFill/>
          <a:ln w="12700" algn="ctr">
            <a:noFill/>
            <a:miter lim="800000"/>
            <a:headEnd/>
            <a:tailEnd/>
          </a:ln>
        </p:spPr>
      </p:pic>
      <p:sp>
        <p:nvSpPr>
          <p:cNvPr id="8" name="Text Box 22"/>
          <p:cNvSpPr txBox="1">
            <a:spLocks noChangeArrowheads="1"/>
          </p:cNvSpPr>
          <p:nvPr/>
        </p:nvSpPr>
        <p:spPr bwMode="auto">
          <a:xfrm>
            <a:off x="625882" y="4449524"/>
            <a:ext cx="825867" cy="369332"/>
          </a:xfrm>
          <a:prstGeom prst="rect">
            <a:avLst/>
          </a:prstGeom>
          <a:noFill/>
          <a:ln w="9525">
            <a:noFill/>
            <a:miter lim="800000"/>
            <a:headEnd/>
            <a:tailEnd/>
          </a:ln>
        </p:spPr>
        <p:txBody>
          <a:bodyPr wrap="none">
            <a:spAutoFit/>
          </a:bodyPr>
          <a:lstStyle/>
          <a:p>
            <a:r>
              <a:rPr lang="en-US" b="1" dirty="0">
                <a:latin typeface="Arial" charset="0"/>
              </a:rPr>
              <a:t>Home</a:t>
            </a:r>
          </a:p>
        </p:txBody>
      </p:sp>
      <p:pic>
        <p:nvPicPr>
          <p:cNvPr id="9" name="Picture 82" descr="cooltools-shape"/>
          <p:cNvPicPr>
            <a:picLocks noChangeAspect="1" noChangeArrowheads="1"/>
          </p:cNvPicPr>
          <p:nvPr/>
        </p:nvPicPr>
        <p:blipFill>
          <a:blip r:embed="rId3" cstate="print"/>
          <a:srcRect/>
          <a:stretch>
            <a:fillRect/>
          </a:stretch>
        </p:blipFill>
        <p:spPr bwMode="auto">
          <a:xfrm>
            <a:off x="10055781" y="4068524"/>
            <a:ext cx="1929897" cy="2362200"/>
          </a:xfrm>
          <a:prstGeom prst="rect">
            <a:avLst/>
          </a:prstGeom>
          <a:noFill/>
          <a:ln w="12700" algn="ctr">
            <a:noFill/>
            <a:miter lim="800000"/>
            <a:headEnd/>
            <a:tailEnd/>
          </a:ln>
        </p:spPr>
      </p:pic>
      <p:pic>
        <p:nvPicPr>
          <p:cNvPr id="10" name="Picture 86" descr="cooltools-shape"/>
          <p:cNvPicPr>
            <a:picLocks noChangeArrowheads="1"/>
          </p:cNvPicPr>
          <p:nvPr/>
        </p:nvPicPr>
        <p:blipFill>
          <a:blip r:embed="rId3" cstate="print"/>
          <a:srcRect/>
          <a:stretch>
            <a:fillRect/>
          </a:stretch>
        </p:blipFill>
        <p:spPr bwMode="auto">
          <a:xfrm>
            <a:off x="5897614" y="4068524"/>
            <a:ext cx="203147" cy="2359152"/>
          </a:xfrm>
          <a:prstGeom prst="rect">
            <a:avLst/>
          </a:prstGeom>
          <a:noFill/>
          <a:ln w="12700" algn="ctr">
            <a:noFill/>
            <a:miter lim="800000"/>
            <a:headEnd/>
            <a:tailEnd/>
          </a:ln>
        </p:spPr>
      </p:pic>
      <p:sp>
        <p:nvSpPr>
          <p:cNvPr id="11" name="Text Box 45"/>
          <p:cNvSpPr txBox="1">
            <a:spLocks noChangeArrowheads="1"/>
          </p:cNvSpPr>
          <p:nvPr/>
        </p:nvSpPr>
        <p:spPr bwMode="auto">
          <a:xfrm flipH="1">
            <a:off x="5180251" y="6430724"/>
            <a:ext cx="1223412" cy="369332"/>
          </a:xfrm>
          <a:prstGeom prst="rect">
            <a:avLst/>
          </a:prstGeom>
          <a:noFill/>
          <a:ln w="9525">
            <a:noFill/>
            <a:miter lim="800000"/>
            <a:headEnd/>
            <a:tailEnd/>
          </a:ln>
        </p:spPr>
        <p:txBody>
          <a:bodyPr wrap="none">
            <a:spAutoFit/>
          </a:bodyPr>
          <a:lstStyle/>
          <a:p>
            <a:r>
              <a:rPr lang="en-US" b="1" dirty="0">
                <a:latin typeface="Arial" charset="0"/>
              </a:rPr>
              <a:t>Outer FW</a:t>
            </a:r>
          </a:p>
        </p:txBody>
      </p:sp>
      <p:pic>
        <p:nvPicPr>
          <p:cNvPr id="12" name="Picture 86" descr="cooltools-shape"/>
          <p:cNvPicPr>
            <a:picLocks noChangeAspect="1" noChangeArrowheads="1"/>
          </p:cNvPicPr>
          <p:nvPr/>
        </p:nvPicPr>
        <p:blipFill>
          <a:blip r:embed="rId3" cstate="print"/>
          <a:srcRect/>
          <a:stretch>
            <a:fillRect/>
          </a:stretch>
        </p:blipFill>
        <p:spPr bwMode="auto">
          <a:xfrm>
            <a:off x="2742486" y="4068524"/>
            <a:ext cx="203147" cy="2362200"/>
          </a:xfrm>
          <a:prstGeom prst="rect">
            <a:avLst/>
          </a:prstGeom>
          <a:noFill/>
          <a:ln w="12700" algn="ctr">
            <a:noFill/>
            <a:miter lim="800000"/>
            <a:headEnd/>
            <a:tailEnd/>
          </a:ln>
        </p:spPr>
      </p:pic>
      <p:sp>
        <p:nvSpPr>
          <p:cNvPr id="13" name="Text Box 22"/>
          <p:cNvSpPr txBox="1">
            <a:spLocks noChangeArrowheads="1"/>
          </p:cNvSpPr>
          <p:nvPr/>
        </p:nvSpPr>
        <p:spPr bwMode="auto">
          <a:xfrm>
            <a:off x="10462076" y="4449524"/>
            <a:ext cx="757580" cy="369332"/>
          </a:xfrm>
          <a:prstGeom prst="rect">
            <a:avLst/>
          </a:prstGeom>
          <a:noFill/>
          <a:ln w="9525">
            <a:noFill/>
            <a:miter lim="800000"/>
            <a:headEnd/>
            <a:tailEnd/>
          </a:ln>
        </p:spPr>
        <p:txBody>
          <a:bodyPr wrap="none">
            <a:spAutoFit/>
          </a:bodyPr>
          <a:lstStyle/>
          <a:p>
            <a:r>
              <a:rPr lang="en-US" b="1" dirty="0">
                <a:latin typeface="Arial" charset="0"/>
              </a:rPr>
              <a:t>Work</a:t>
            </a:r>
          </a:p>
        </p:txBody>
      </p:sp>
      <p:cxnSp>
        <p:nvCxnSpPr>
          <p:cNvPr id="16" name="Straight Arrow Connector 15"/>
          <p:cNvCxnSpPr/>
          <p:nvPr/>
        </p:nvCxnSpPr>
        <p:spPr bwMode="auto">
          <a:xfrm>
            <a:off x="2133044" y="4373325"/>
            <a:ext cx="4875530" cy="1553"/>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rot="10800000" flipV="1">
            <a:off x="8430604" y="4373324"/>
            <a:ext cx="1726750" cy="1588"/>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2699965" y="5243553"/>
            <a:ext cx="7485737" cy="374263"/>
            <a:chOff x="2025501" y="4869160"/>
            <a:chExt cx="5615765" cy="374263"/>
          </a:xfrm>
        </p:grpSpPr>
        <p:sp>
          <p:nvSpPr>
            <p:cNvPr id="14" name="AutoShape 13"/>
            <p:cNvSpPr>
              <a:spLocks noChangeArrowheads="1"/>
            </p:cNvSpPr>
            <p:nvPr/>
          </p:nvSpPr>
          <p:spPr bwMode="auto">
            <a:xfrm>
              <a:off x="2025501" y="4869160"/>
              <a:ext cx="228600" cy="228600"/>
            </a:xfrm>
            <a:prstGeom prst="flowChartSummingJunction">
              <a:avLst/>
            </a:prstGeom>
            <a:noFill/>
            <a:ln w="25400">
              <a:solidFill>
                <a:srgbClr val="C00000"/>
              </a:solidFill>
              <a:round/>
              <a:headEnd/>
              <a:tailEnd/>
            </a:ln>
          </p:spPr>
          <p:txBody>
            <a:bodyPr wrap="none" anchor="ctr"/>
            <a:lstStyle/>
            <a:p>
              <a:endParaRPr lang="en-US"/>
            </a:p>
          </p:txBody>
        </p:sp>
        <p:cxnSp>
          <p:nvCxnSpPr>
            <p:cNvPr id="15" name="Straight Arrow Connector 14"/>
            <p:cNvCxnSpPr/>
            <p:nvPr/>
          </p:nvCxnSpPr>
          <p:spPr bwMode="auto">
            <a:xfrm flipH="1">
              <a:off x="2286001" y="4977259"/>
              <a:ext cx="5029199" cy="1588"/>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rot="10800000">
              <a:off x="4593266" y="5135324"/>
              <a:ext cx="3048000" cy="1588"/>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9" name="AutoShape 13"/>
            <p:cNvSpPr>
              <a:spLocks noChangeArrowheads="1"/>
            </p:cNvSpPr>
            <p:nvPr/>
          </p:nvSpPr>
          <p:spPr bwMode="auto">
            <a:xfrm>
              <a:off x="4377068" y="5014823"/>
              <a:ext cx="228600" cy="228600"/>
            </a:xfrm>
            <a:prstGeom prst="flowChartSummingJunction">
              <a:avLst/>
            </a:prstGeom>
            <a:noFill/>
            <a:ln w="25400">
              <a:solidFill>
                <a:srgbClr val="C00000"/>
              </a:solidFill>
              <a:round/>
              <a:headEnd/>
              <a:tailEnd/>
            </a:ln>
          </p:spPr>
          <p:txBody>
            <a:bodyPr wrap="none" anchor="ctr"/>
            <a:lstStyle/>
            <a:p>
              <a:endParaRPr lang="en-US"/>
            </a:p>
          </p:txBody>
        </p:sp>
      </p:grpSp>
      <p:grpSp>
        <p:nvGrpSpPr>
          <p:cNvPr id="40" name="Group 39"/>
          <p:cNvGrpSpPr/>
          <p:nvPr/>
        </p:nvGrpSpPr>
        <p:grpSpPr>
          <a:xfrm>
            <a:off x="2234618" y="4979268"/>
            <a:ext cx="7372348" cy="228600"/>
            <a:chOff x="1676400" y="5332930"/>
            <a:chExt cx="5530701" cy="228600"/>
          </a:xfrm>
        </p:grpSpPr>
        <p:cxnSp>
          <p:nvCxnSpPr>
            <p:cNvPr id="20" name="Straight Arrow Connector 19"/>
            <p:cNvCxnSpPr/>
            <p:nvPr/>
          </p:nvCxnSpPr>
          <p:spPr bwMode="auto">
            <a:xfrm>
              <a:off x="1676400" y="5445224"/>
              <a:ext cx="5302101" cy="0"/>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1" name="AutoShape 13"/>
            <p:cNvSpPr>
              <a:spLocks noChangeArrowheads="1"/>
            </p:cNvSpPr>
            <p:nvPr/>
          </p:nvSpPr>
          <p:spPr bwMode="auto">
            <a:xfrm>
              <a:off x="6978501" y="5332930"/>
              <a:ext cx="228600" cy="228600"/>
            </a:xfrm>
            <a:prstGeom prst="flowChartSummingJunction">
              <a:avLst/>
            </a:prstGeom>
            <a:noFill/>
            <a:ln w="25400">
              <a:solidFill>
                <a:srgbClr val="C00000"/>
              </a:solidFill>
              <a:round/>
              <a:headEnd/>
              <a:tailEnd/>
            </a:ln>
          </p:spPr>
          <p:txBody>
            <a:bodyPr wrap="none" anchor="ctr"/>
            <a:lstStyle/>
            <a:p>
              <a:endParaRPr lang="en-US"/>
            </a:p>
          </p:txBody>
        </p:sp>
      </p:grpSp>
      <p:sp>
        <p:nvSpPr>
          <p:cNvPr id="22" name="Text Box 45"/>
          <p:cNvSpPr txBox="1">
            <a:spLocks noChangeArrowheads="1"/>
          </p:cNvSpPr>
          <p:nvPr/>
        </p:nvSpPr>
        <p:spPr bwMode="auto">
          <a:xfrm flipH="1">
            <a:off x="1929897" y="6442392"/>
            <a:ext cx="1347357" cy="369332"/>
          </a:xfrm>
          <a:prstGeom prst="rect">
            <a:avLst/>
          </a:prstGeom>
          <a:noFill/>
          <a:ln w="9525">
            <a:noFill/>
            <a:miter lim="800000"/>
            <a:headEnd/>
            <a:tailEnd/>
          </a:ln>
        </p:spPr>
        <p:txBody>
          <a:bodyPr wrap="none">
            <a:spAutoFit/>
          </a:bodyPr>
          <a:lstStyle/>
          <a:p>
            <a:r>
              <a:rPr lang="en-US" b="1" dirty="0">
                <a:latin typeface="Arial" charset="0"/>
              </a:rPr>
              <a:t>Home NAT</a:t>
            </a:r>
          </a:p>
        </p:txBody>
      </p:sp>
      <p:pic>
        <p:nvPicPr>
          <p:cNvPr id="23" name="Picture 89" descr="cooltools-shape"/>
          <p:cNvPicPr>
            <a:picLocks noChangeAspect="1" noChangeArrowheads="1"/>
          </p:cNvPicPr>
          <p:nvPr/>
        </p:nvPicPr>
        <p:blipFill>
          <a:blip r:embed="rId3" cstate="print"/>
          <a:srcRect/>
          <a:stretch>
            <a:fillRect/>
          </a:stretch>
        </p:blipFill>
        <p:spPr bwMode="auto">
          <a:xfrm>
            <a:off x="6907001" y="4068524"/>
            <a:ext cx="1625177" cy="685800"/>
          </a:xfrm>
          <a:prstGeom prst="rect">
            <a:avLst/>
          </a:prstGeom>
          <a:noFill/>
          <a:ln w="12700" algn="ctr">
            <a:noFill/>
            <a:miter lim="800000"/>
            <a:headEnd/>
            <a:tailEnd/>
          </a:ln>
        </p:spPr>
      </p:pic>
      <p:sp>
        <p:nvSpPr>
          <p:cNvPr id="24" name="Text Box 91"/>
          <p:cNvSpPr txBox="1">
            <a:spLocks noChangeArrowheads="1"/>
          </p:cNvSpPr>
          <p:nvPr/>
        </p:nvSpPr>
        <p:spPr bwMode="auto">
          <a:xfrm>
            <a:off x="7008574" y="4154250"/>
            <a:ext cx="1422030" cy="523875"/>
          </a:xfrm>
          <a:prstGeom prst="rect">
            <a:avLst/>
          </a:prstGeom>
          <a:noFill/>
          <a:ln w="9525">
            <a:noFill/>
            <a:miter lim="800000"/>
            <a:headEnd/>
            <a:tailEnd/>
          </a:ln>
        </p:spPr>
        <p:txBody>
          <a:bodyPr>
            <a:spAutoFit/>
          </a:bodyPr>
          <a:lstStyle/>
          <a:p>
            <a:pPr algn="ctr"/>
            <a:r>
              <a:rPr lang="en-US" sz="1400" b="1" dirty="0">
                <a:latin typeface="Arial" charset="0"/>
              </a:rPr>
              <a:t>Access</a:t>
            </a:r>
          </a:p>
          <a:p>
            <a:pPr algn="ctr"/>
            <a:r>
              <a:rPr lang="en-US" sz="1400" b="1" dirty="0">
                <a:latin typeface="Arial" charset="0"/>
              </a:rPr>
              <a:t>Edge</a:t>
            </a:r>
          </a:p>
        </p:txBody>
      </p:sp>
      <p:sp>
        <p:nvSpPr>
          <p:cNvPr id="25" name="AutoShape 17"/>
          <p:cNvSpPr>
            <a:spLocks noChangeArrowheads="1"/>
          </p:cNvSpPr>
          <p:nvPr/>
        </p:nvSpPr>
        <p:spPr bwMode="auto">
          <a:xfrm>
            <a:off x="2031471" y="4920208"/>
            <a:ext cx="406294" cy="381000"/>
          </a:xfrm>
          <a:prstGeom prst="flowChartDelay">
            <a:avLst/>
          </a:prstGeom>
          <a:solidFill>
            <a:schemeClr val="accent2"/>
          </a:solidFill>
          <a:ln w="25400">
            <a:solidFill>
              <a:schemeClr val="bg1"/>
            </a:solidFill>
            <a:miter lim="800000"/>
            <a:headEnd/>
            <a:tailEnd/>
          </a:ln>
          <a:effectLst/>
        </p:spPr>
        <p:txBody>
          <a:bodyPr wrap="none" lIns="45720" anchor="ctr"/>
          <a:lstStyle/>
          <a:p>
            <a:pPr>
              <a:lnSpc>
                <a:spcPct val="85000"/>
              </a:lnSpc>
              <a:defRPr/>
            </a:pPr>
            <a:r>
              <a:rPr lang="en-US" dirty="0">
                <a:solidFill>
                  <a:schemeClr val="accent1"/>
                </a:solidFill>
                <a:effectLst>
                  <a:outerShdw blurRad="38100" dist="38100" dir="2700000" algn="tl">
                    <a:srgbClr val="000000"/>
                  </a:outerShdw>
                </a:effectLst>
              </a:rPr>
              <a:t>a</a:t>
            </a:r>
          </a:p>
        </p:txBody>
      </p:sp>
      <p:sp>
        <p:nvSpPr>
          <p:cNvPr id="26" name="AutoShape 17"/>
          <p:cNvSpPr>
            <a:spLocks noChangeArrowheads="1"/>
          </p:cNvSpPr>
          <p:nvPr/>
        </p:nvSpPr>
        <p:spPr bwMode="auto">
          <a:xfrm flipH="1">
            <a:off x="9751060" y="5280248"/>
            <a:ext cx="406294" cy="381000"/>
          </a:xfrm>
          <a:prstGeom prst="flowChartDelay">
            <a:avLst/>
          </a:prstGeom>
          <a:solidFill>
            <a:schemeClr val="accent2"/>
          </a:solidFill>
          <a:ln w="25400">
            <a:solidFill>
              <a:schemeClr val="bg1"/>
            </a:solidFill>
            <a:miter lim="800000"/>
            <a:headEnd/>
            <a:tailEnd/>
          </a:ln>
          <a:effectLst/>
        </p:spPr>
        <p:txBody>
          <a:bodyPr wrap="none" lIns="27432" anchor="ctr"/>
          <a:lstStyle/>
          <a:p>
            <a:pPr>
              <a:lnSpc>
                <a:spcPct val="85000"/>
              </a:lnSpc>
              <a:defRPr/>
            </a:pPr>
            <a:r>
              <a:rPr lang="en-US" dirty="0">
                <a:solidFill>
                  <a:schemeClr val="accent1"/>
                </a:solidFill>
                <a:effectLst>
                  <a:outerShdw blurRad="38100" dist="38100" dir="2700000" algn="tl">
                    <a:srgbClr val="000000"/>
                  </a:outerShdw>
                </a:effectLst>
              </a:rPr>
              <a:t>w</a:t>
            </a:r>
          </a:p>
        </p:txBody>
      </p:sp>
      <p:sp>
        <p:nvSpPr>
          <p:cNvPr id="27" name="Text Box 18"/>
          <p:cNvSpPr txBox="1">
            <a:spLocks noChangeArrowheads="1"/>
          </p:cNvSpPr>
          <p:nvPr/>
        </p:nvSpPr>
        <p:spPr bwMode="auto">
          <a:xfrm>
            <a:off x="3351927" y="4098059"/>
            <a:ext cx="973343" cy="563231"/>
          </a:xfrm>
          <a:prstGeom prst="rect">
            <a:avLst/>
          </a:prstGeom>
          <a:noFill/>
          <a:ln w="9525">
            <a:noFill/>
            <a:miter lim="800000"/>
            <a:headEnd/>
            <a:tailEnd/>
          </a:ln>
          <a:effectLst/>
        </p:spPr>
        <p:txBody>
          <a:bodyPr wrap="none">
            <a:spAutoFit/>
          </a:bodyPr>
          <a:lstStyle/>
          <a:p>
            <a:pPr algn="l">
              <a:lnSpc>
                <a:spcPct val="85000"/>
              </a:lnSpc>
              <a:defRPr/>
            </a:pPr>
            <a:r>
              <a:rPr lang="en-US" b="1" dirty="0"/>
              <a:t>INVITE</a:t>
            </a:r>
          </a:p>
          <a:p>
            <a:pPr algn="l">
              <a:lnSpc>
                <a:spcPct val="85000"/>
              </a:lnSpc>
              <a:defRPr/>
            </a:pPr>
            <a:r>
              <a:rPr lang="en-US" b="1" dirty="0"/>
              <a:t>m/c = a</a:t>
            </a:r>
          </a:p>
        </p:txBody>
      </p:sp>
      <p:sp>
        <p:nvSpPr>
          <p:cNvPr id="28" name="Text Box 18"/>
          <p:cNvSpPr txBox="1">
            <a:spLocks noChangeArrowheads="1"/>
          </p:cNvSpPr>
          <p:nvPr/>
        </p:nvSpPr>
        <p:spPr bwMode="auto">
          <a:xfrm>
            <a:off x="8532178" y="4100424"/>
            <a:ext cx="1024639" cy="563231"/>
          </a:xfrm>
          <a:prstGeom prst="rect">
            <a:avLst/>
          </a:prstGeom>
          <a:noFill/>
          <a:ln w="9525">
            <a:noFill/>
            <a:miter lim="800000"/>
            <a:headEnd/>
            <a:tailEnd/>
          </a:ln>
          <a:effectLst/>
        </p:spPr>
        <p:txBody>
          <a:bodyPr wrap="none">
            <a:spAutoFit/>
          </a:bodyPr>
          <a:lstStyle/>
          <a:p>
            <a:pPr algn="l">
              <a:lnSpc>
                <a:spcPct val="85000"/>
              </a:lnSpc>
              <a:defRPr/>
            </a:pPr>
            <a:r>
              <a:rPr lang="en-US" b="1" dirty="0" smtClean="0"/>
              <a:t>200 OK</a:t>
            </a:r>
            <a:endParaRPr lang="en-US" b="1" dirty="0"/>
          </a:p>
          <a:p>
            <a:pPr algn="l">
              <a:lnSpc>
                <a:spcPct val="85000"/>
              </a:lnSpc>
              <a:defRPr/>
            </a:pPr>
            <a:r>
              <a:rPr lang="en-US" b="1" dirty="0"/>
              <a:t>m/c = w</a:t>
            </a:r>
          </a:p>
        </p:txBody>
      </p:sp>
      <p:sp>
        <p:nvSpPr>
          <p:cNvPr id="31" name="Straight Connector 130279"/>
          <p:cNvSpPr>
            <a:spLocks noChangeShapeType="1"/>
          </p:cNvSpPr>
          <p:nvPr/>
        </p:nvSpPr>
        <p:spPr bwMode="auto">
          <a:xfrm>
            <a:off x="11109634" y="1662098"/>
            <a:ext cx="507868" cy="0"/>
          </a:xfrm>
          <a:prstGeom prst="line">
            <a:avLst/>
          </a:prstGeom>
          <a:noFill/>
          <a:ln w="25400" algn="ctr">
            <a:solidFill>
              <a:schemeClr val="accent2"/>
            </a:solidFill>
            <a:round/>
            <a:headEnd/>
            <a:tailEnd/>
          </a:ln>
        </p:spPr>
        <p:txBody>
          <a:bodyPr/>
          <a:lstStyle/>
          <a:p>
            <a:endParaRPr lang="en-US"/>
          </a:p>
        </p:txBody>
      </p:sp>
      <p:sp>
        <p:nvSpPr>
          <p:cNvPr id="32" name="Straight Connector 130280"/>
          <p:cNvSpPr>
            <a:spLocks noChangeShapeType="1"/>
          </p:cNvSpPr>
          <p:nvPr/>
        </p:nvSpPr>
        <p:spPr bwMode="auto">
          <a:xfrm>
            <a:off x="11109634" y="1966898"/>
            <a:ext cx="507868" cy="0"/>
          </a:xfrm>
          <a:prstGeom prst="line">
            <a:avLst/>
          </a:prstGeom>
          <a:noFill/>
          <a:ln w="25400" algn="ctr">
            <a:solidFill>
              <a:schemeClr val="accent6">
                <a:lumMod val="75000"/>
              </a:schemeClr>
            </a:solidFill>
            <a:round/>
            <a:headEnd/>
            <a:tailEnd/>
          </a:ln>
        </p:spPr>
        <p:txBody>
          <a:bodyPr/>
          <a:lstStyle/>
          <a:p>
            <a:endParaRPr lang="en-US"/>
          </a:p>
        </p:txBody>
      </p:sp>
      <p:sp>
        <p:nvSpPr>
          <p:cNvPr id="33" name="TextBox 130281"/>
          <p:cNvSpPr txBox="1">
            <a:spLocks noChangeArrowheads="1"/>
          </p:cNvSpPr>
          <p:nvPr/>
        </p:nvSpPr>
        <p:spPr bwMode="auto">
          <a:xfrm>
            <a:off x="10174312" y="1447786"/>
            <a:ext cx="1036897" cy="701675"/>
          </a:xfrm>
          <a:prstGeom prst="rect">
            <a:avLst/>
          </a:prstGeom>
          <a:noFill/>
          <a:ln w="9525">
            <a:noFill/>
            <a:miter lim="800000"/>
            <a:headEnd/>
            <a:tailEnd/>
          </a:ln>
        </p:spPr>
        <p:txBody>
          <a:bodyPr>
            <a:spAutoFit/>
          </a:bodyPr>
          <a:lstStyle/>
          <a:p>
            <a:pPr algn="l"/>
            <a:r>
              <a:rPr lang="en-US" sz="2000">
                <a:latin typeface="Arial" charset="0"/>
              </a:rPr>
              <a:t>UDP</a:t>
            </a:r>
          </a:p>
          <a:p>
            <a:pPr algn="l"/>
            <a:r>
              <a:rPr lang="en-US" sz="2000">
                <a:latin typeface="Arial" charset="0"/>
              </a:rPr>
              <a:t>TCP</a:t>
            </a:r>
          </a:p>
        </p:txBody>
      </p:sp>
      <p:sp>
        <p:nvSpPr>
          <p:cNvPr id="34" name="Rounded Rectangle 130282"/>
          <p:cNvSpPr>
            <a:spLocks noChangeArrowheads="1"/>
          </p:cNvSpPr>
          <p:nvPr/>
        </p:nvSpPr>
        <p:spPr bwMode="auto">
          <a:xfrm>
            <a:off x="10093899" y="1357298"/>
            <a:ext cx="1726750" cy="838200"/>
          </a:xfrm>
          <a:prstGeom prst="roundRect">
            <a:avLst>
              <a:gd name="adj" fmla="val 16667"/>
            </a:avLst>
          </a:prstGeom>
          <a:noFill/>
          <a:ln w="9525" algn="ctr">
            <a:solidFill>
              <a:schemeClr val="tx1"/>
            </a:solidFill>
            <a:round/>
            <a:headEnd/>
            <a:tailEnd/>
          </a:ln>
        </p:spPr>
        <p:txBody>
          <a:bodyPr wrap="none" anchor="ctr"/>
          <a:lstStyle/>
          <a:p>
            <a:pPr algn="l"/>
            <a:endParaRPr lang="en-US">
              <a:solidFill>
                <a:srgbClr val="000000"/>
              </a:solidFill>
              <a:latin typeface="Arial" charset="0"/>
            </a:endParaRPr>
          </a:p>
        </p:txBody>
      </p:sp>
    </p:spTree>
    <p:extLst>
      <p:ext uri="{BB962C8B-B14F-4D97-AF65-F5344CB8AC3E}">
        <p14:creationId xmlns:p14="http://schemas.microsoft.com/office/powerpoint/2010/main" val="2200914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 presetClass="entr" presetSubtype="0" fill="hold" nodeType="withEffect">
                                  <p:stCondLst>
                                    <p:cond delay="0"/>
                                  </p:stCondLst>
                                  <p:childTnLst>
                                    <p:set>
                                      <p:cBhvr>
                                        <p:cTn id="3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par>
                                <p:cTn id="36" presetID="1" presetClass="entr" presetSubtype="0" fill="hold" nodeType="withEffect">
                                  <p:stCondLst>
                                    <p:cond delay="0"/>
                                  </p:stCondLst>
                                  <p:childTnLst>
                                    <p:set>
                                      <p:cBhvr>
                                        <p:cTn id="37" dur="1" fill="hold">
                                          <p:stCondLst>
                                            <p:cond delay="0"/>
                                          </p:stCondLst>
                                        </p:cTn>
                                        <p:tgtEl>
                                          <p:spTgt spid="29">
                                            <p:txEl>
                                              <p:pRg st="3" end="3"/>
                                            </p:txEl>
                                          </p:spTgt>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 STUN, TURN, ICE </a:t>
            </a:r>
            <a:endParaRPr lang="en-GB" dirty="0"/>
          </a:p>
        </p:txBody>
      </p:sp>
      <p:sp>
        <p:nvSpPr>
          <p:cNvPr id="46" name="Text Placeholder 45"/>
          <p:cNvSpPr>
            <a:spLocks noGrp="1"/>
          </p:cNvSpPr>
          <p:nvPr>
            <p:ph type="body" sz="quarter" idx="10"/>
          </p:nvPr>
        </p:nvSpPr>
        <p:spPr>
          <a:xfrm>
            <a:off x="507868" y="1411552"/>
            <a:ext cx="11173090" cy="2446076"/>
          </a:xfrm>
        </p:spPr>
        <p:txBody>
          <a:bodyPr>
            <a:normAutofit fontScale="92500" lnSpcReduction="10000"/>
          </a:bodyPr>
          <a:lstStyle/>
          <a:p>
            <a:r>
              <a:rPr lang="en-US" dirty="0" smtClean="0"/>
              <a:t>Add a Media Relay (aka A/V Edge Server)</a:t>
            </a:r>
          </a:p>
          <a:p>
            <a:pPr lvl="1"/>
            <a:r>
              <a:rPr lang="en-US" dirty="0" smtClean="0"/>
              <a:t>STUN reflects NAT addresses (b) and (e)</a:t>
            </a:r>
          </a:p>
          <a:p>
            <a:pPr lvl="1"/>
            <a:r>
              <a:rPr lang="en-US" dirty="0" smtClean="0"/>
              <a:t>TURN relays media packets (c) (d) (x) (y)</a:t>
            </a:r>
          </a:p>
          <a:p>
            <a:r>
              <a:rPr lang="en-US" dirty="0" smtClean="0"/>
              <a:t>ICE exchanges candidates (</a:t>
            </a:r>
            <a:r>
              <a:rPr lang="en-US" dirty="0" err="1" smtClean="0"/>
              <a:t>cand</a:t>
            </a:r>
            <a:r>
              <a:rPr lang="en-US" dirty="0" smtClean="0"/>
              <a:t>) and determines optimal media path</a:t>
            </a:r>
          </a:p>
          <a:p>
            <a:r>
              <a:rPr lang="en-US" dirty="0" smtClean="0"/>
              <a:t>All three protocols based IETF standards</a:t>
            </a:r>
          </a:p>
          <a:p>
            <a:endParaRPr lang="en-US" dirty="0"/>
          </a:p>
        </p:txBody>
      </p:sp>
      <p:pic>
        <p:nvPicPr>
          <p:cNvPr id="5" name="Picture 89" descr="cooltools-shape"/>
          <p:cNvPicPr>
            <a:picLocks noChangeAspect="1" noChangeArrowheads="1"/>
          </p:cNvPicPr>
          <p:nvPr/>
        </p:nvPicPr>
        <p:blipFill>
          <a:blip r:embed="rId3" cstate="print"/>
          <a:srcRect/>
          <a:stretch>
            <a:fillRect/>
          </a:stretch>
        </p:blipFill>
        <p:spPr bwMode="auto">
          <a:xfrm>
            <a:off x="6907001" y="4833942"/>
            <a:ext cx="1625177" cy="1905000"/>
          </a:xfrm>
          <a:prstGeom prst="rect">
            <a:avLst/>
          </a:prstGeom>
          <a:noFill/>
          <a:ln w="12700" algn="ctr">
            <a:noFill/>
            <a:miter lim="800000"/>
            <a:headEnd/>
            <a:tailEnd/>
          </a:ln>
        </p:spPr>
      </p:pic>
      <p:sp>
        <p:nvSpPr>
          <p:cNvPr id="6" name="Text Box 45"/>
          <p:cNvSpPr txBox="1">
            <a:spLocks noChangeArrowheads="1"/>
          </p:cNvSpPr>
          <p:nvPr/>
        </p:nvSpPr>
        <p:spPr bwMode="auto">
          <a:xfrm flipH="1">
            <a:off x="8697235" y="6434143"/>
            <a:ext cx="1172116" cy="369332"/>
          </a:xfrm>
          <a:prstGeom prst="rect">
            <a:avLst/>
          </a:prstGeom>
          <a:noFill/>
          <a:ln w="9525">
            <a:noFill/>
            <a:miter lim="800000"/>
            <a:headEnd/>
            <a:tailEnd/>
          </a:ln>
        </p:spPr>
        <p:txBody>
          <a:bodyPr wrap="none">
            <a:spAutoFit/>
          </a:bodyPr>
          <a:lstStyle/>
          <a:p>
            <a:pPr algn="l"/>
            <a:r>
              <a:rPr lang="en-US" b="1" dirty="0">
                <a:latin typeface="Arial" charset="0"/>
              </a:rPr>
              <a:t>Inner FW</a:t>
            </a:r>
          </a:p>
        </p:txBody>
      </p:sp>
      <p:pic>
        <p:nvPicPr>
          <p:cNvPr id="7" name="Picture 87" descr="cooltools-shape"/>
          <p:cNvPicPr>
            <a:picLocks noChangeArrowheads="1"/>
          </p:cNvPicPr>
          <p:nvPr/>
        </p:nvPicPr>
        <p:blipFill>
          <a:blip r:embed="rId3" cstate="print"/>
          <a:srcRect/>
          <a:stretch>
            <a:fillRect/>
          </a:stretch>
        </p:blipFill>
        <p:spPr bwMode="auto">
          <a:xfrm>
            <a:off x="9344766" y="4071942"/>
            <a:ext cx="203147" cy="2359152"/>
          </a:xfrm>
          <a:prstGeom prst="rect">
            <a:avLst/>
          </a:prstGeom>
          <a:noFill/>
          <a:ln w="12700" algn="ctr">
            <a:noFill/>
            <a:miter lim="800000"/>
            <a:headEnd/>
            <a:tailEnd/>
          </a:ln>
        </p:spPr>
      </p:pic>
      <p:pic>
        <p:nvPicPr>
          <p:cNvPr id="8" name="Picture 82" descr="cooltools-shape"/>
          <p:cNvPicPr>
            <a:picLocks noChangeAspect="1" noChangeArrowheads="1"/>
          </p:cNvPicPr>
          <p:nvPr/>
        </p:nvPicPr>
        <p:blipFill>
          <a:blip r:embed="rId3" cstate="print"/>
          <a:srcRect/>
          <a:stretch>
            <a:fillRect/>
          </a:stretch>
        </p:blipFill>
        <p:spPr bwMode="auto">
          <a:xfrm>
            <a:off x="203147" y="4071942"/>
            <a:ext cx="1929897" cy="2362200"/>
          </a:xfrm>
          <a:prstGeom prst="rect">
            <a:avLst/>
          </a:prstGeom>
          <a:noFill/>
          <a:ln w="12700" algn="ctr">
            <a:noFill/>
            <a:miter lim="800000"/>
            <a:headEnd/>
            <a:tailEnd/>
          </a:ln>
        </p:spPr>
      </p:pic>
      <p:sp>
        <p:nvSpPr>
          <p:cNvPr id="9" name="Text Box 22"/>
          <p:cNvSpPr txBox="1">
            <a:spLocks noChangeArrowheads="1"/>
          </p:cNvSpPr>
          <p:nvPr/>
        </p:nvSpPr>
        <p:spPr bwMode="auto">
          <a:xfrm>
            <a:off x="625882" y="4452942"/>
            <a:ext cx="825867" cy="369332"/>
          </a:xfrm>
          <a:prstGeom prst="rect">
            <a:avLst/>
          </a:prstGeom>
          <a:noFill/>
          <a:ln w="9525">
            <a:noFill/>
            <a:miter lim="800000"/>
            <a:headEnd/>
            <a:tailEnd/>
          </a:ln>
        </p:spPr>
        <p:txBody>
          <a:bodyPr wrap="none">
            <a:spAutoFit/>
          </a:bodyPr>
          <a:lstStyle/>
          <a:p>
            <a:r>
              <a:rPr lang="en-US" b="1" dirty="0">
                <a:latin typeface="Arial" charset="0"/>
              </a:rPr>
              <a:t>Home</a:t>
            </a:r>
          </a:p>
        </p:txBody>
      </p:sp>
      <p:pic>
        <p:nvPicPr>
          <p:cNvPr id="10" name="Picture 82" descr="cooltools-shape"/>
          <p:cNvPicPr>
            <a:picLocks noChangeAspect="1" noChangeArrowheads="1"/>
          </p:cNvPicPr>
          <p:nvPr/>
        </p:nvPicPr>
        <p:blipFill>
          <a:blip r:embed="rId3" cstate="print"/>
          <a:srcRect/>
          <a:stretch>
            <a:fillRect/>
          </a:stretch>
        </p:blipFill>
        <p:spPr bwMode="auto">
          <a:xfrm>
            <a:off x="10055781" y="4071942"/>
            <a:ext cx="1929897" cy="2362200"/>
          </a:xfrm>
          <a:prstGeom prst="rect">
            <a:avLst/>
          </a:prstGeom>
          <a:noFill/>
          <a:ln w="12700" algn="ctr">
            <a:noFill/>
            <a:miter lim="800000"/>
            <a:headEnd/>
            <a:tailEnd/>
          </a:ln>
        </p:spPr>
      </p:pic>
      <p:pic>
        <p:nvPicPr>
          <p:cNvPr id="11" name="Picture 86" descr="cooltools-shape"/>
          <p:cNvPicPr>
            <a:picLocks noChangeArrowheads="1"/>
          </p:cNvPicPr>
          <p:nvPr/>
        </p:nvPicPr>
        <p:blipFill>
          <a:blip r:embed="rId3" cstate="print"/>
          <a:srcRect/>
          <a:stretch>
            <a:fillRect/>
          </a:stretch>
        </p:blipFill>
        <p:spPr bwMode="auto">
          <a:xfrm>
            <a:off x="5897614" y="4071942"/>
            <a:ext cx="203147" cy="2359152"/>
          </a:xfrm>
          <a:prstGeom prst="rect">
            <a:avLst/>
          </a:prstGeom>
          <a:noFill/>
          <a:ln w="12700" algn="ctr">
            <a:noFill/>
            <a:miter lim="800000"/>
            <a:headEnd/>
            <a:tailEnd/>
          </a:ln>
        </p:spPr>
      </p:pic>
      <p:sp>
        <p:nvSpPr>
          <p:cNvPr id="12" name="Text Box 45"/>
          <p:cNvSpPr txBox="1">
            <a:spLocks noChangeArrowheads="1"/>
          </p:cNvSpPr>
          <p:nvPr/>
        </p:nvSpPr>
        <p:spPr bwMode="auto">
          <a:xfrm flipH="1">
            <a:off x="5180251" y="6434142"/>
            <a:ext cx="1223412" cy="369332"/>
          </a:xfrm>
          <a:prstGeom prst="rect">
            <a:avLst/>
          </a:prstGeom>
          <a:noFill/>
          <a:ln w="9525">
            <a:noFill/>
            <a:miter lim="800000"/>
            <a:headEnd/>
            <a:tailEnd/>
          </a:ln>
        </p:spPr>
        <p:txBody>
          <a:bodyPr wrap="none">
            <a:spAutoFit/>
          </a:bodyPr>
          <a:lstStyle/>
          <a:p>
            <a:r>
              <a:rPr lang="en-US" b="1" dirty="0">
                <a:latin typeface="Arial" charset="0"/>
              </a:rPr>
              <a:t>Outer FW</a:t>
            </a:r>
          </a:p>
        </p:txBody>
      </p:sp>
      <p:pic>
        <p:nvPicPr>
          <p:cNvPr id="13" name="Picture 86" descr="cooltools-shape"/>
          <p:cNvPicPr>
            <a:picLocks noChangeAspect="1" noChangeArrowheads="1"/>
          </p:cNvPicPr>
          <p:nvPr/>
        </p:nvPicPr>
        <p:blipFill>
          <a:blip r:embed="rId3" cstate="print"/>
          <a:srcRect/>
          <a:stretch>
            <a:fillRect/>
          </a:stretch>
        </p:blipFill>
        <p:spPr bwMode="auto">
          <a:xfrm>
            <a:off x="2742486" y="4071942"/>
            <a:ext cx="203147" cy="2362200"/>
          </a:xfrm>
          <a:prstGeom prst="rect">
            <a:avLst/>
          </a:prstGeom>
          <a:noFill/>
          <a:ln w="12700" algn="ctr">
            <a:noFill/>
            <a:miter lim="800000"/>
            <a:headEnd/>
            <a:tailEnd/>
          </a:ln>
        </p:spPr>
      </p:pic>
      <p:sp>
        <p:nvSpPr>
          <p:cNvPr id="14" name="Text Box 22"/>
          <p:cNvSpPr txBox="1">
            <a:spLocks noChangeArrowheads="1"/>
          </p:cNvSpPr>
          <p:nvPr/>
        </p:nvSpPr>
        <p:spPr bwMode="auto">
          <a:xfrm>
            <a:off x="10462076" y="4452942"/>
            <a:ext cx="757580" cy="369332"/>
          </a:xfrm>
          <a:prstGeom prst="rect">
            <a:avLst/>
          </a:prstGeom>
          <a:noFill/>
          <a:ln w="9525">
            <a:noFill/>
            <a:miter lim="800000"/>
            <a:headEnd/>
            <a:tailEnd/>
          </a:ln>
        </p:spPr>
        <p:txBody>
          <a:bodyPr wrap="none">
            <a:spAutoFit/>
          </a:bodyPr>
          <a:lstStyle/>
          <a:p>
            <a:r>
              <a:rPr lang="en-US" b="1" dirty="0">
                <a:latin typeface="Arial" charset="0"/>
              </a:rPr>
              <a:t>Work</a:t>
            </a:r>
          </a:p>
        </p:txBody>
      </p:sp>
      <p:cxnSp>
        <p:nvCxnSpPr>
          <p:cNvPr id="15" name="Straight Arrow Connector 14"/>
          <p:cNvCxnSpPr/>
          <p:nvPr/>
        </p:nvCxnSpPr>
        <p:spPr bwMode="auto">
          <a:xfrm>
            <a:off x="2133044" y="4376743"/>
            <a:ext cx="4875530" cy="1553"/>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rot="10800000" flipV="1">
            <a:off x="8430604" y="4376742"/>
            <a:ext cx="1726750" cy="1588"/>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pic>
        <p:nvPicPr>
          <p:cNvPr id="17" name="Picture 89" descr="cooltools-shape"/>
          <p:cNvPicPr>
            <a:picLocks noChangeAspect="1" noChangeArrowheads="1"/>
          </p:cNvPicPr>
          <p:nvPr/>
        </p:nvPicPr>
        <p:blipFill>
          <a:blip r:embed="rId3" cstate="print"/>
          <a:srcRect/>
          <a:stretch>
            <a:fillRect/>
          </a:stretch>
        </p:blipFill>
        <p:spPr bwMode="auto">
          <a:xfrm>
            <a:off x="6907001" y="4071942"/>
            <a:ext cx="1625177" cy="685800"/>
          </a:xfrm>
          <a:prstGeom prst="rect">
            <a:avLst/>
          </a:prstGeom>
          <a:noFill/>
          <a:ln w="12700" algn="ctr">
            <a:noFill/>
            <a:miter lim="800000"/>
            <a:headEnd/>
            <a:tailEnd/>
          </a:ln>
        </p:spPr>
      </p:pic>
      <p:sp>
        <p:nvSpPr>
          <p:cNvPr id="18" name="Text Box 91"/>
          <p:cNvSpPr txBox="1">
            <a:spLocks noChangeArrowheads="1"/>
          </p:cNvSpPr>
          <p:nvPr/>
        </p:nvSpPr>
        <p:spPr bwMode="auto">
          <a:xfrm>
            <a:off x="7008574" y="4157668"/>
            <a:ext cx="1422030" cy="523875"/>
          </a:xfrm>
          <a:prstGeom prst="rect">
            <a:avLst/>
          </a:prstGeom>
          <a:noFill/>
          <a:ln w="9525">
            <a:noFill/>
            <a:miter lim="800000"/>
            <a:headEnd/>
            <a:tailEnd/>
          </a:ln>
        </p:spPr>
        <p:txBody>
          <a:bodyPr>
            <a:spAutoFit/>
          </a:bodyPr>
          <a:lstStyle/>
          <a:p>
            <a:pPr algn="ctr"/>
            <a:r>
              <a:rPr lang="en-US" sz="1400" b="1" dirty="0">
                <a:latin typeface="Arial" charset="0"/>
              </a:rPr>
              <a:t>Access</a:t>
            </a:r>
          </a:p>
          <a:p>
            <a:pPr algn="ctr"/>
            <a:r>
              <a:rPr lang="en-US" sz="1400" b="1" dirty="0" smtClean="0">
                <a:latin typeface="Arial" charset="0"/>
              </a:rPr>
              <a:t>Edge</a:t>
            </a:r>
            <a:endParaRPr lang="en-US" sz="1400" b="1" dirty="0">
              <a:latin typeface="Arial" charset="0"/>
            </a:endParaRPr>
          </a:p>
        </p:txBody>
      </p:sp>
      <p:sp>
        <p:nvSpPr>
          <p:cNvPr id="20" name="Text Box 18"/>
          <p:cNvSpPr txBox="1">
            <a:spLocks noChangeArrowheads="1"/>
          </p:cNvSpPr>
          <p:nvPr/>
        </p:nvSpPr>
        <p:spPr bwMode="auto">
          <a:xfrm>
            <a:off x="3351927" y="4101477"/>
            <a:ext cx="973343" cy="563231"/>
          </a:xfrm>
          <a:prstGeom prst="rect">
            <a:avLst/>
          </a:prstGeom>
          <a:noFill/>
          <a:ln w="9525">
            <a:noFill/>
            <a:miter lim="800000"/>
            <a:headEnd/>
            <a:tailEnd/>
          </a:ln>
          <a:effectLst/>
        </p:spPr>
        <p:txBody>
          <a:bodyPr wrap="none">
            <a:spAutoFit/>
          </a:bodyPr>
          <a:lstStyle/>
          <a:p>
            <a:pPr algn="l">
              <a:lnSpc>
                <a:spcPct val="85000"/>
              </a:lnSpc>
              <a:defRPr/>
            </a:pPr>
            <a:r>
              <a:rPr lang="en-US" b="1" dirty="0"/>
              <a:t>INVITE</a:t>
            </a:r>
          </a:p>
          <a:p>
            <a:pPr algn="l">
              <a:lnSpc>
                <a:spcPct val="85000"/>
              </a:lnSpc>
              <a:defRPr/>
            </a:pPr>
            <a:r>
              <a:rPr lang="en-US" b="1" dirty="0"/>
              <a:t>m/c = a</a:t>
            </a:r>
          </a:p>
        </p:txBody>
      </p:sp>
      <p:sp>
        <p:nvSpPr>
          <p:cNvPr id="21" name="Text Box 18"/>
          <p:cNvSpPr txBox="1">
            <a:spLocks noChangeArrowheads="1"/>
          </p:cNvSpPr>
          <p:nvPr/>
        </p:nvSpPr>
        <p:spPr bwMode="auto">
          <a:xfrm>
            <a:off x="8532178" y="4103842"/>
            <a:ext cx="1024639" cy="563231"/>
          </a:xfrm>
          <a:prstGeom prst="rect">
            <a:avLst/>
          </a:prstGeom>
          <a:noFill/>
          <a:ln w="9525">
            <a:noFill/>
            <a:miter lim="800000"/>
            <a:headEnd/>
            <a:tailEnd/>
          </a:ln>
          <a:effectLst/>
        </p:spPr>
        <p:txBody>
          <a:bodyPr wrap="none">
            <a:spAutoFit/>
          </a:bodyPr>
          <a:lstStyle/>
          <a:p>
            <a:pPr algn="l">
              <a:lnSpc>
                <a:spcPct val="85000"/>
              </a:lnSpc>
              <a:defRPr/>
            </a:pPr>
            <a:r>
              <a:rPr lang="en-US" b="1" dirty="0" smtClean="0"/>
              <a:t>200 OK</a:t>
            </a:r>
            <a:endParaRPr lang="en-US" b="1" dirty="0"/>
          </a:p>
          <a:p>
            <a:pPr algn="l">
              <a:lnSpc>
                <a:spcPct val="85000"/>
              </a:lnSpc>
              <a:defRPr/>
            </a:pPr>
            <a:r>
              <a:rPr lang="en-US" b="1" dirty="0"/>
              <a:t>m/c = w</a:t>
            </a:r>
          </a:p>
        </p:txBody>
      </p:sp>
      <p:sp>
        <p:nvSpPr>
          <p:cNvPr id="22" name="AutoShape 49"/>
          <p:cNvSpPr>
            <a:spLocks noChangeArrowheads="1"/>
          </p:cNvSpPr>
          <p:nvPr/>
        </p:nvSpPr>
        <p:spPr bwMode="auto">
          <a:xfrm flipH="1">
            <a:off x="6602280" y="5367342"/>
            <a:ext cx="406294" cy="381000"/>
          </a:xfrm>
          <a:prstGeom prst="flowChartDelay">
            <a:avLst/>
          </a:prstGeom>
          <a:solidFill>
            <a:schemeClr val="accent6">
              <a:lumMod val="75000"/>
            </a:schemeClr>
          </a:solidFill>
          <a:ln w="25400" algn="ctr">
            <a:solidFill>
              <a:schemeClr val="bg1"/>
            </a:solidFill>
            <a:miter lim="800000"/>
            <a:headEnd/>
            <a:tailEnd/>
          </a:ln>
          <a:effectLst/>
        </p:spPr>
        <p:txBody>
          <a:bodyPr wrap="none" lIns="27432" anchor="ctr"/>
          <a:lstStyle/>
          <a:p>
            <a:pPr>
              <a:lnSpc>
                <a:spcPct val="85000"/>
              </a:lnSpc>
              <a:defRPr/>
            </a:pPr>
            <a:r>
              <a:rPr lang="en-US" dirty="0">
                <a:solidFill>
                  <a:schemeClr val="accent1"/>
                </a:solidFill>
                <a:effectLst>
                  <a:outerShdw blurRad="38100" dist="38100" dir="2700000" algn="tl">
                    <a:srgbClr val="000000"/>
                  </a:outerShdw>
                </a:effectLst>
              </a:rPr>
              <a:t>d</a:t>
            </a:r>
          </a:p>
        </p:txBody>
      </p:sp>
      <p:sp>
        <p:nvSpPr>
          <p:cNvPr id="23" name="AutoShape 16"/>
          <p:cNvSpPr>
            <a:spLocks noChangeArrowheads="1"/>
          </p:cNvSpPr>
          <p:nvPr/>
        </p:nvSpPr>
        <p:spPr bwMode="auto">
          <a:xfrm flipH="1">
            <a:off x="6602280" y="4910142"/>
            <a:ext cx="406294" cy="381000"/>
          </a:xfrm>
          <a:prstGeom prst="flowChartDelay">
            <a:avLst/>
          </a:prstGeom>
          <a:solidFill>
            <a:schemeClr val="accent2"/>
          </a:solidFill>
          <a:ln w="25400" algn="ctr">
            <a:solidFill>
              <a:schemeClr val="bg1"/>
            </a:solidFill>
            <a:miter lim="800000"/>
            <a:headEnd/>
            <a:tailEnd/>
          </a:ln>
          <a:effectLst/>
        </p:spPr>
        <p:txBody>
          <a:bodyPr wrap="none" lIns="27432" anchor="ctr"/>
          <a:lstStyle/>
          <a:p>
            <a:pPr>
              <a:lnSpc>
                <a:spcPct val="85000"/>
              </a:lnSpc>
              <a:defRPr/>
            </a:pPr>
            <a:r>
              <a:rPr lang="en-US" dirty="0">
                <a:solidFill>
                  <a:schemeClr val="accent1"/>
                </a:solidFill>
                <a:effectLst>
                  <a:outerShdw blurRad="38100" dist="38100" dir="2700000" algn="tl">
                    <a:srgbClr val="000000"/>
                  </a:outerShdw>
                </a:effectLst>
              </a:rPr>
              <a:t>c</a:t>
            </a:r>
          </a:p>
        </p:txBody>
      </p:sp>
      <p:sp>
        <p:nvSpPr>
          <p:cNvPr id="24" name="AutoShape 24"/>
          <p:cNvSpPr>
            <a:spLocks noChangeArrowheads="1"/>
          </p:cNvSpPr>
          <p:nvPr/>
        </p:nvSpPr>
        <p:spPr bwMode="auto">
          <a:xfrm>
            <a:off x="2945633" y="4910142"/>
            <a:ext cx="406294" cy="381000"/>
          </a:xfrm>
          <a:prstGeom prst="flowChartDelay">
            <a:avLst/>
          </a:prstGeom>
          <a:solidFill>
            <a:schemeClr val="accent2"/>
          </a:solidFill>
          <a:ln w="25400" algn="ctr">
            <a:solidFill>
              <a:schemeClr val="bg1"/>
            </a:solidFill>
            <a:miter lim="800000"/>
            <a:headEnd/>
            <a:tailEnd/>
          </a:ln>
          <a:effectLst/>
        </p:spPr>
        <p:txBody>
          <a:bodyPr wrap="none" lIns="45720" anchor="ctr"/>
          <a:lstStyle/>
          <a:p>
            <a:pPr>
              <a:lnSpc>
                <a:spcPct val="85000"/>
              </a:lnSpc>
              <a:defRPr/>
            </a:pPr>
            <a:r>
              <a:rPr lang="en-US" dirty="0">
                <a:solidFill>
                  <a:schemeClr val="accent1"/>
                </a:solidFill>
                <a:effectLst>
                  <a:outerShdw blurRad="38100" dist="38100" dir="2700000" algn="tl">
                    <a:srgbClr val="000000"/>
                  </a:outerShdw>
                </a:effectLst>
              </a:rPr>
              <a:t>b</a:t>
            </a:r>
          </a:p>
        </p:txBody>
      </p:sp>
      <p:sp>
        <p:nvSpPr>
          <p:cNvPr id="25" name="AutoShape 60"/>
          <p:cNvSpPr>
            <a:spLocks noChangeArrowheads="1"/>
          </p:cNvSpPr>
          <p:nvPr/>
        </p:nvSpPr>
        <p:spPr bwMode="auto">
          <a:xfrm>
            <a:off x="2945633" y="5367342"/>
            <a:ext cx="406294" cy="381000"/>
          </a:xfrm>
          <a:prstGeom prst="flowChartDelay">
            <a:avLst/>
          </a:prstGeom>
          <a:solidFill>
            <a:schemeClr val="accent6">
              <a:lumMod val="75000"/>
            </a:schemeClr>
          </a:solidFill>
          <a:ln w="25400" algn="ctr">
            <a:solidFill>
              <a:schemeClr val="bg1"/>
            </a:solidFill>
            <a:miter lim="800000"/>
            <a:headEnd/>
            <a:tailEnd/>
          </a:ln>
          <a:effectLst/>
        </p:spPr>
        <p:txBody>
          <a:bodyPr wrap="none" lIns="45720" anchor="ctr"/>
          <a:lstStyle/>
          <a:p>
            <a:pPr>
              <a:lnSpc>
                <a:spcPct val="85000"/>
              </a:lnSpc>
              <a:defRPr/>
            </a:pPr>
            <a:r>
              <a:rPr lang="en-US" dirty="0">
                <a:solidFill>
                  <a:schemeClr val="accent1"/>
                </a:solidFill>
                <a:effectLst>
                  <a:outerShdw blurRad="38100" dist="38100" dir="2700000" algn="tl">
                    <a:srgbClr val="000000"/>
                  </a:outerShdw>
                </a:effectLst>
              </a:rPr>
              <a:t>e</a:t>
            </a:r>
          </a:p>
        </p:txBody>
      </p:sp>
      <p:sp>
        <p:nvSpPr>
          <p:cNvPr id="26" name="Text Box 91"/>
          <p:cNvSpPr txBox="1">
            <a:spLocks noChangeArrowheads="1"/>
          </p:cNvSpPr>
          <p:nvPr/>
        </p:nvSpPr>
        <p:spPr bwMode="auto">
          <a:xfrm>
            <a:off x="7008574" y="5112192"/>
            <a:ext cx="1422030" cy="954107"/>
          </a:xfrm>
          <a:prstGeom prst="rect">
            <a:avLst/>
          </a:prstGeom>
          <a:noFill/>
          <a:ln w="9525">
            <a:noFill/>
            <a:miter lim="800000"/>
            <a:headEnd/>
            <a:tailEnd/>
          </a:ln>
        </p:spPr>
        <p:txBody>
          <a:bodyPr>
            <a:spAutoFit/>
          </a:bodyPr>
          <a:lstStyle/>
          <a:p>
            <a:pPr algn="ctr"/>
            <a:r>
              <a:rPr lang="en-US" sz="1400" b="1" dirty="0">
                <a:latin typeface="Arial" charset="0"/>
              </a:rPr>
              <a:t>STUN</a:t>
            </a:r>
          </a:p>
          <a:p>
            <a:pPr algn="ctr"/>
            <a:r>
              <a:rPr lang="en-US" sz="1400" b="1" dirty="0"/>
              <a:t>TURN</a:t>
            </a:r>
            <a:r>
              <a:rPr lang="en-US" sz="1400" b="1" dirty="0">
                <a:latin typeface="Arial" charset="0"/>
              </a:rPr>
              <a:t> Server</a:t>
            </a:r>
          </a:p>
          <a:p>
            <a:pPr algn="ctr"/>
            <a:endParaRPr lang="en-US" sz="1400" b="1" dirty="0">
              <a:latin typeface="Arial" charset="0"/>
            </a:endParaRPr>
          </a:p>
          <a:p>
            <a:pPr algn="ctr"/>
            <a:r>
              <a:rPr lang="en-US" sz="1400" b="1" dirty="0">
                <a:latin typeface="Arial" charset="0"/>
              </a:rPr>
              <a:t>(AV Edge)</a:t>
            </a:r>
          </a:p>
        </p:txBody>
      </p:sp>
      <p:sp>
        <p:nvSpPr>
          <p:cNvPr id="27" name="AutoShape 49"/>
          <p:cNvSpPr>
            <a:spLocks noChangeArrowheads="1"/>
          </p:cNvSpPr>
          <p:nvPr/>
        </p:nvSpPr>
        <p:spPr bwMode="auto">
          <a:xfrm flipH="1">
            <a:off x="6629789" y="6281742"/>
            <a:ext cx="406294" cy="381000"/>
          </a:xfrm>
          <a:prstGeom prst="flowChartDelay">
            <a:avLst/>
          </a:prstGeom>
          <a:solidFill>
            <a:schemeClr val="accent6">
              <a:lumMod val="75000"/>
            </a:schemeClr>
          </a:solidFill>
          <a:ln w="25400" algn="ctr">
            <a:solidFill>
              <a:schemeClr val="bg1"/>
            </a:solidFill>
            <a:miter lim="800000"/>
            <a:headEnd/>
            <a:tailEnd/>
          </a:ln>
          <a:effectLst/>
        </p:spPr>
        <p:txBody>
          <a:bodyPr wrap="none" lIns="27432" anchor="ctr"/>
          <a:lstStyle/>
          <a:p>
            <a:pPr>
              <a:lnSpc>
                <a:spcPct val="85000"/>
              </a:lnSpc>
              <a:defRPr/>
            </a:pPr>
            <a:r>
              <a:rPr lang="en-US" dirty="0">
                <a:solidFill>
                  <a:schemeClr val="accent1"/>
                </a:solidFill>
                <a:effectLst>
                  <a:outerShdw blurRad="38100" dist="38100" dir="2700000" algn="tl">
                    <a:srgbClr val="000000"/>
                  </a:outerShdw>
                </a:effectLst>
              </a:rPr>
              <a:t>y</a:t>
            </a:r>
          </a:p>
        </p:txBody>
      </p:sp>
      <p:sp>
        <p:nvSpPr>
          <p:cNvPr id="28" name="AutoShape 16"/>
          <p:cNvSpPr>
            <a:spLocks noChangeArrowheads="1"/>
          </p:cNvSpPr>
          <p:nvPr/>
        </p:nvSpPr>
        <p:spPr bwMode="auto">
          <a:xfrm flipH="1">
            <a:off x="6602280" y="5824542"/>
            <a:ext cx="406294" cy="381000"/>
          </a:xfrm>
          <a:prstGeom prst="flowChartDelay">
            <a:avLst/>
          </a:prstGeom>
          <a:solidFill>
            <a:schemeClr val="accent2"/>
          </a:solidFill>
          <a:ln w="25400" algn="ctr">
            <a:solidFill>
              <a:schemeClr val="bg1"/>
            </a:solidFill>
            <a:miter lim="800000"/>
            <a:headEnd/>
            <a:tailEnd/>
          </a:ln>
          <a:effectLst/>
        </p:spPr>
        <p:txBody>
          <a:bodyPr wrap="none" lIns="27432" anchor="ctr"/>
          <a:lstStyle/>
          <a:p>
            <a:pPr>
              <a:lnSpc>
                <a:spcPct val="85000"/>
              </a:lnSpc>
              <a:defRPr/>
            </a:pPr>
            <a:r>
              <a:rPr lang="en-US" dirty="0">
                <a:solidFill>
                  <a:schemeClr val="accent1"/>
                </a:solidFill>
                <a:effectLst>
                  <a:outerShdw blurRad="38100" dist="38100" dir="2700000" algn="tl">
                    <a:srgbClr val="000000"/>
                  </a:outerShdw>
                </a:effectLst>
              </a:rPr>
              <a:t>x</a:t>
            </a:r>
          </a:p>
        </p:txBody>
      </p:sp>
      <p:cxnSp>
        <p:nvCxnSpPr>
          <p:cNvPr id="29" name="Straight Arrow Connector 28"/>
          <p:cNvCxnSpPr>
            <a:stCxn id="24" idx="3"/>
            <a:endCxn id="23" idx="3"/>
          </p:cNvCxnSpPr>
          <p:nvPr/>
        </p:nvCxnSpPr>
        <p:spPr bwMode="auto">
          <a:xfrm>
            <a:off x="3351927" y="5100642"/>
            <a:ext cx="3250353" cy="1588"/>
          </a:xfrm>
          <a:prstGeom prst="straightConnector1">
            <a:avLst/>
          </a:prstGeom>
          <a:ln w="38100">
            <a:solidFill>
              <a:srgbClr val="92D05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bwMode="auto">
          <a:xfrm>
            <a:off x="2437765" y="5100642"/>
            <a:ext cx="507868" cy="1588"/>
          </a:xfrm>
          <a:prstGeom prst="straightConnector1">
            <a:avLst/>
          </a:prstGeom>
          <a:ln w="38100">
            <a:solidFill>
              <a:srgbClr val="92D05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auto">
          <a:xfrm rot="10800000">
            <a:off x="8430604" y="5445224"/>
            <a:ext cx="1320456" cy="1588"/>
          </a:xfrm>
          <a:prstGeom prst="straightConnector1">
            <a:avLst/>
          </a:prstGeom>
          <a:ln w="38100">
            <a:solidFill>
              <a:srgbClr val="92D05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3" name="Group 65"/>
          <p:cNvGrpSpPr/>
          <p:nvPr/>
        </p:nvGrpSpPr>
        <p:grpSpPr>
          <a:xfrm>
            <a:off x="5834571" y="5388347"/>
            <a:ext cx="4351131" cy="228600"/>
            <a:chOff x="4377068" y="2241699"/>
            <a:chExt cx="3264198" cy="228600"/>
          </a:xfrm>
        </p:grpSpPr>
        <p:cxnSp>
          <p:nvCxnSpPr>
            <p:cNvPr id="35" name="Straight Arrow Connector 34"/>
            <p:cNvCxnSpPr/>
            <p:nvPr/>
          </p:nvCxnSpPr>
          <p:spPr bwMode="auto">
            <a:xfrm rot="10800000">
              <a:off x="4593266" y="2362200"/>
              <a:ext cx="3048000" cy="1588"/>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6" name="AutoShape 13"/>
            <p:cNvSpPr>
              <a:spLocks noChangeArrowheads="1"/>
            </p:cNvSpPr>
            <p:nvPr/>
          </p:nvSpPr>
          <p:spPr bwMode="auto">
            <a:xfrm>
              <a:off x="4377068" y="2241699"/>
              <a:ext cx="228600" cy="228600"/>
            </a:xfrm>
            <a:prstGeom prst="flowChartSummingJunction">
              <a:avLst/>
            </a:prstGeom>
            <a:noFill/>
            <a:ln w="25400">
              <a:solidFill>
                <a:srgbClr val="C00000"/>
              </a:solidFill>
              <a:round/>
              <a:headEnd/>
              <a:tailEnd/>
            </a:ln>
          </p:spPr>
          <p:txBody>
            <a:bodyPr wrap="none" anchor="ctr"/>
            <a:lstStyle/>
            <a:p>
              <a:endParaRPr lang="en-US"/>
            </a:p>
          </p:txBody>
        </p:sp>
      </p:grpSp>
      <p:sp>
        <p:nvSpPr>
          <p:cNvPr id="39" name="AutoShape 17"/>
          <p:cNvSpPr>
            <a:spLocks noChangeArrowheads="1"/>
          </p:cNvSpPr>
          <p:nvPr/>
        </p:nvSpPr>
        <p:spPr bwMode="auto">
          <a:xfrm flipH="1">
            <a:off x="9751060" y="5280248"/>
            <a:ext cx="406294" cy="381000"/>
          </a:xfrm>
          <a:prstGeom prst="flowChartDelay">
            <a:avLst/>
          </a:prstGeom>
          <a:solidFill>
            <a:schemeClr val="accent2"/>
          </a:solidFill>
          <a:ln w="25400">
            <a:solidFill>
              <a:schemeClr val="bg1"/>
            </a:solidFill>
            <a:miter lim="800000"/>
            <a:headEnd/>
            <a:tailEnd/>
          </a:ln>
          <a:effectLst/>
        </p:spPr>
        <p:txBody>
          <a:bodyPr wrap="none" lIns="27432" anchor="ctr"/>
          <a:lstStyle/>
          <a:p>
            <a:pPr>
              <a:lnSpc>
                <a:spcPct val="85000"/>
              </a:lnSpc>
              <a:defRPr/>
            </a:pPr>
            <a:r>
              <a:rPr lang="en-US" dirty="0">
                <a:solidFill>
                  <a:schemeClr val="accent1"/>
                </a:solidFill>
                <a:effectLst>
                  <a:outerShdw blurRad="38100" dist="38100" dir="2700000" algn="tl">
                    <a:srgbClr val="000000"/>
                  </a:outerShdw>
                </a:effectLst>
              </a:rPr>
              <a:t>w</a:t>
            </a:r>
          </a:p>
        </p:txBody>
      </p:sp>
      <p:sp>
        <p:nvSpPr>
          <p:cNvPr id="40" name="Text Box 18"/>
          <p:cNvSpPr txBox="1">
            <a:spLocks noChangeArrowheads="1"/>
          </p:cNvSpPr>
          <p:nvPr/>
        </p:nvSpPr>
        <p:spPr bwMode="auto">
          <a:xfrm>
            <a:off x="3356749" y="4571850"/>
            <a:ext cx="1781257" cy="327782"/>
          </a:xfrm>
          <a:prstGeom prst="rect">
            <a:avLst/>
          </a:prstGeom>
          <a:noFill/>
          <a:ln w="9525">
            <a:noFill/>
            <a:miter lim="800000"/>
            <a:headEnd/>
            <a:tailEnd/>
          </a:ln>
          <a:effectLst/>
        </p:spPr>
        <p:txBody>
          <a:bodyPr wrap="none">
            <a:spAutoFit/>
          </a:bodyPr>
          <a:lstStyle/>
          <a:p>
            <a:pPr algn="l">
              <a:lnSpc>
                <a:spcPct val="85000"/>
              </a:lnSpc>
              <a:defRPr/>
            </a:pPr>
            <a:r>
              <a:rPr lang="en-US" b="1" dirty="0" err="1"/>
              <a:t>cand</a:t>
            </a:r>
            <a:r>
              <a:rPr lang="en-US" b="1" dirty="0"/>
              <a:t>=</a:t>
            </a:r>
            <a:r>
              <a:rPr lang="en-US" b="1" dirty="0" err="1"/>
              <a:t>a,b,c,d,e</a:t>
            </a:r>
            <a:endParaRPr lang="en-US" b="1" dirty="0"/>
          </a:p>
        </p:txBody>
      </p:sp>
      <p:sp>
        <p:nvSpPr>
          <p:cNvPr id="41" name="Text Box 18"/>
          <p:cNvSpPr txBox="1">
            <a:spLocks noChangeArrowheads="1"/>
          </p:cNvSpPr>
          <p:nvPr/>
        </p:nvSpPr>
        <p:spPr bwMode="auto">
          <a:xfrm>
            <a:off x="8532177" y="4582360"/>
            <a:ext cx="1413592" cy="327782"/>
          </a:xfrm>
          <a:prstGeom prst="rect">
            <a:avLst/>
          </a:prstGeom>
          <a:noFill/>
          <a:ln w="9525">
            <a:noFill/>
            <a:miter lim="800000"/>
            <a:headEnd/>
            <a:tailEnd/>
          </a:ln>
          <a:effectLst/>
        </p:spPr>
        <p:txBody>
          <a:bodyPr wrap="none">
            <a:spAutoFit/>
          </a:bodyPr>
          <a:lstStyle/>
          <a:p>
            <a:pPr algn="l">
              <a:lnSpc>
                <a:spcPct val="85000"/>
              </a:lnSpc>
              <a:defRPr/>
            </a:pPr>
            <a:r>
              <a:rPr lang="en-US" b="1" dirty="0" err="1"/>
              <a:t>cand</a:t>
            </a:r>
            <a:r>
              <a:rPr lang="en-US" b="1" dirty="0"/>
              <a:t>=</a:t>
            </a:r>
            <a:r>
              <a:rPr lang="en-US" b="1" dirty="0" err="1"/>
              <a:t>w,x,y</a:t>
            </a:r>
            <a:endParaRPr lang="en-US" b="1" dirty="0"/>
          </a:p>
        </p:txBody>
      </p:sp>
      <p:sp>
        <p:nvSpPr>
          <p:cNvPr id="42" name="Straight Connector 130279"/>
          <p:cNvSpPr>
            <a:spLocks noChangeShapeType="1"/>
          </p:cNvSpPr>
          <p:nvPr/>
        </p:nvSpPr>
        <p:spPr bwMode="auto">
          <a:xfrm>
            <a:off x="11109634" y="1662098"/>
            <a:ext cx="507868" cy="0"/>
          </a:xfrm>
          <a:prstGeom prst="line">
            <a:avLst/>
          </a:prstGeom>
          <a:noFill/>
          <a:ln w="25400" algn="ctr">
            <a:solidFill>
              <a:schemeClr val="accent2"/>
            </a:solidFill>
            <a:round/>
            <a:headEnd/>
            <a:tailEnd/>
          </a:ln>
        </p:spPr>
        <p:txBody>
          <a:bodyPr/>
          <a:lstStyle/>
          <a:p>
            <a:endParaRPr lang="en-US"/>
          </a:p>
        </p:txBody>
      </p:sp>
      <p:sp>
        <p:nvSpPr>
          <p:cNvPr id="43" name="Straight Connector 130280"/>
          <p:cNvSpPr>
            <a:spLocks noChangeShapeType="1"/>
          </p:cNvSpPr>
          <p:nvPr/>
        </p:nvSpPr>
        <p:spPr bwMode="auto">
          <a:xfrm>
            <a:off x="11109634" y="1966898"/>
            <a:ext cx="507868" cy="0"/>
          </a:xfrm>
          <a:prstGeom prst="line">
            <a:avLst/>
          </a:prstGeom>
          <a:noFill/>
          <a:ln w="25400" algn="ctr">
            <a:solidFill>
              <a:schemeClr val="accent6">
                <a:lumMod val="75000"/>
              </a:schemeClr>
            </a:solidFill>
            <a:round/>
            <a:headEnd/>
            <a:tailEnd/>
          </a:ln>
        </p:spPr>
        <p:txBody>
          <a:bodyPr/>
          <a:lstStyle/>
          <a:p>
            <a:endParaRPr lang="en-US"/>
          </a:p>
        </p:txBody>
      </p:sp>
      <p:sp>
        <p:nvSpPr>
          <p:cNvPr id="44" name="TextBox 130281"/>
          <p:cNvSpPr txBox="1">
            <a:spLocks noChangeArrowheads="1"/>
          </p:cNvSpPr>
          <p:nvPr/>
        </p:nvSpPr>
        <p:spPr bwMode="auto">
          <a:xfrm>
            <a:off x="10174312" y="1447786"/>
            <a:ext cx="1036897" cy="701675"/>
          </a:xfrm>
          <a:prstGeom prst="rect">
            <a:avLst/>
          </a:prstGeom>
          <a:noFill/>
          <a:ln w="9525">
            <a:noFill/>
            <a:miter lim="800000"/>
            <a:headEnd/>
            <a:tailEnd/>
          </a:ln>
        </p:spPr>
        <p:txBody>
          <a:bodyPr>
            <a:spAutoFit/>
          </a:bodyPr>
          <a:lstStyle/>
          <a:p>
            <a:pPr algn="l"/>
            <a:r>
              <a:rPr lang="en-US" sz="2000">
                <a:latin typeface="Arial" charset="0"/>
              </a:rPr>
              <a:t>UDP</a:t>
            </a:r>
          </a:p>
          <a:p>
            <a:pPr algn="l"/>
            <a:r>
              <a:rPr lang="en-US" sz="2000">
                <a:latin typeface="Arial" charset="0"/>
              </a:rPr>
              <a:t>TCP</a:t>
            </a:r>
          </a:p>
        </p:txBody>
      </p:sp>
      <p:sp>
        <p:nvSpPr>
          <p:cNvPr id="45" name="Rounded Rectangle 130282"/>
          <p:cNvSpPr>
            <a:spLocks noChangeArrowheads="1"/>
          </p:cNvSpPr>
          <p:nvPr/>
        </p:nvSpPr>
        <p:spPr bwMode="auto">
          <a:xfrm>
            <a:off x="10093899" y="1357298"/>
            <a:ext cx="1726750" cy="838200"/>
          </a:xfrm>
          <a:prstGeom prst="roundRect">
            <a:avLst>
              <a:gd name="adj" fmla="val 16667"/>
            </a:avLst>
          </a:prstGeom>
          <a:noFill/>
          <a:ln w="9525" algn="ctr">
            <a:solidFill>
              <a:schemeClr val="tx1"/>
            </a:solidFill>
            <a:round/>
            <a:headEnd/>
            <a:tailEnd/>
          </a:ln>
        </p:spPr>
        <p:txBody>
          <a:bodyPr wrap="none" anchor="ctr"/>
          <a:lstStyle/>
          <a:p>
            <a:pPr algn="l"/>
            <a:endParaRPr lang="en-US">
              <a:solidFill>
                <a:srgbClr val="000000"/>
              </a:solidFill>
              <a:latin typeface="Arial" charset="0"/>
            </a:endParaRPr>
          </a:p>
        </p:txBody>
      </p:sp>
      <p:sp>
        <p:nvSpPr>
          <p:cNvPr id="47" name="Text Box 45"/>
          <p:cNvSpPr txBox="1">
            <a:spLocks noChangeArrowheads="1"/>
          </p:cNvSpPr>
          <p:nvPr/>
        </p:nvSpPr>
        <p:spPr bwMode="auto">
          <a:xfrm flipH="1">
            <a:off x="1929897" y="6442392"/>
            <a:ext cx="1347357" cy="369332"/>
          </a:xfrm>
          <a:prstGeom prst="rect">
            <a:avLst/>
          </a:prstGeom>
          <a:noFill/>
          <a:ln w="9525">
            <a:noFill/>
            <a:miter lim="800000"/>
            <a:headEnd/>
            <a:tailEnd/>
          </a:ln>
        </p:spPr>
        <p:txBody>
          <a:bodyPr wrap="none">
            <a:spAutoFit/>
          </a:bodyPr>
          <a:lstStyle/>
          <a:p>
            <a:r>
              <a:rPr lang="en-US" b="1" dirty="0">
                <a:latin typeface="Arial" charset="0"/>
              </a:rPr>
              <a:t>Home NAT</a:t>
            </a:r>
          </a:p>
        </p:txBody>
      </p:sp>
      <p:sp>
        <p:nvSpPr>
          <p:cNvPr id="48" name="AutoShape 13"/>
          <p:cNvSpPr>
            <a:spLocks noChangeArrowheads="1"/>
          </p:cNvSpPr>
          <p:nvPr/>
        </p:nvSpPr>
        <p:spPr bwMode="auto">
          <a:xfrm>
            <a:off x="2699965" y="5239266"/>
            <a:ext cx="304721" cy="228600"/>
          </a:xfrm>
          <a:prstGeom prst="flowChartSummingJunction">
            <a:avLst/>
          </a:prstGeom>
          <a:noFill/>
          <a:ln w="25400">
            <a:solidFill>
              <a:srgbClr val="C00000"/>
            </a:solidFill>
            <a:round/>
            <a:headEnd/>
            <a:tailEnd/>
          </a:ln>
        </p:spPr>
        <p:txBody>
          <a:bodyPr wrap="none" anchor="ctr"/>
          <a:lstStyle/>
          <a:p>
            <a:endParaRPr lang="en-US"/>
          </a:p>
        </p:txBody>
      </p:sp>
      <p:cxnSp>
        <p:nvCxnSpPr>
          <p:cNvPr id="49" name="Straight Arrow Connector 48"/>
          <p:cNvCxnSpPr/>
          <p:nvPr/>
        </p:nvCxnSpPr>
        <p:spPr bwMode="auto">
          <a:xfrm flipH="1">
            <a:off x="3047208" y="5347365"/>
            <a:ext cx="6703852" cy="1588"/>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a:off x="2234619" y="5085184"/>
            <a:ext cx="7067627" cy="0"/>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2" name="AutoShape 13"/>
          <p:cNvSpPr>
            <a:spLocks noChangeArrowheads="1"/>
          </p:cNvSpPr>
          <p:nvPr/>
        </p:nvSpPr>
        <p:spPr bwMode="auto">
          <a:xfrm>
            <a:off x="9302245" y="4972890"/>
            <a:ext cx="304721" cy="228600"/>
          </a:xfrm>
          <a:prstGeom prst="flowChartSummingJunction">
            <a:avLst/>
          </a:prstGeom>
          <a:noFill/>
          <a:ln w="25400">
            <a:solidFill>
              <a:srgbClr val="C00000"/>
            </a:solidFill>
            <a:round/>
            <a:headEnd/>
            <a:tailEnd/>
          </a:ln>
        </p:spPr>
        <p:txBody>
          <a:bodyPr wrap="none" anchor="ctr"/>
          <a:lstStyle/>
          <a:p>
            <a:endParaRPr lang="en-US"/>
          </a:p>
        </p:txBody>
      </p:sp>
      <p:sp>
        <p:nvSpPr>
          <p:cNvPr id="53" name="AutoShape 17"/>
          <p:cNvSpPr>
            <a:spLocks noChangeArrowheads="1"/>
          </p:cNvSpPr>
          <p:nvPr/>
        </p:nvSpPr>
        <p:spPr bwMode="auto">
          <a:xfrm>
            <a:off x="2031471" y="4920208"/>
            <a:ext cx="406294" cy="381000"/>
          </a:xfrm>
          <a:prstGeom prst="flowChartDelay">
            <a:avLst/>
          </a:prstGeom>
          <a:solidFill>
            <a:schemeClr val="accent2"/>
          </a:solidFill>
          <a:ln w="25400">
            <a:solidFill>
              <a:schemeClr val="bg1"/>
            </a:solidFill>
            <a:miter lim="800000"/>
            <a:headEnd/>
            <a:tailEnd/>
          </a:ln>
          <a:effectLst/>
        </p:spPr>
        <p:txBody>
          <a:bodyPr wrap="none" lIns="45720" anchor="ctr"/>
          <a:lstStyle/>
          <a:p>
            <a:pPr>
              <a:lnSpc>
                <a:spcPct val="85000"/>
              </a:lnSpc>
              <a:defRPr/>
            </a:pPr>
            <a:r>
              <a:rPr lang="en-US" dirty="0">
                <a:solidFill>
                  <a:schemeClr val="accent1"/>
                </a:solidFill>
                <a:effectLst>
                  <a:outerShdw blurRad="38100" dist="38100" dir="2700000" algn="tl">
                    <a:srgbClr val="000000"/>
                  </a:outerShdw>
                </a:effectLst>
              </a:rPr>
              <a:t>a</a:t>
            </a:r>
          </a:p>
        </p:txBody>
      </p:sp>
    </p:spTree>
    <p:extLst>
      <p:ext uri="{BB962C8B-B14F-4D97-AF65-F5344CB8AC3E}">
        <p14:creationId xmlns:p14="http://schemas.microsoft.com/office/powerpoint/2010/main" val="1100219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8"/>
                                        </p:tgtEl>
                                      </p:cBhvr>
                                    </p:animEffect>
                                    <p:set>
                                      <p:cBhvr>
                                        <p:cTn id="10" dur="1" fill="hold">
                                          <p:stCondLst>
                                            <p:cond delay="499"/>
                                          </p:stCondLst>
                                        </p:cTn>
                                        <p:tgtEl>
                                          <p:spTgt spid="4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1"/>
                                        </p:tgtEl>
                                      </p:cBhvr>
                                    </p:animEffect>
                                    <p:set>
                                      <p:cBhvr>
                                        <p:cTn id="13" dur="1" fill="hold">
                                          <p:stCondLst>
                                            <p:cond delay="499"/>
                                          </p:stCondLst>
                                        </p:cTn>
                                        <p:tgtEl>
                                          <p:spTgt spid="5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2"/>
                                        </p:tgtEl>
                                      </p:cBhvr>
                                    </p:animEffect>
                                    <p:set>
                                      <p:cBhvr>
                                        <p:cTn id="16" dur="1" fill="hold">
                                          <p:stCondLst>
                                            <p:cond delay="499"/>
                                          </p:stCondLst>
                                        </p:cTn>
                                        <p:tgtEl>
                                          <p:spTgt spid="5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 presetClass="entr" presetSubtype="0" fill="hold" nodeType="withEffect">
                                  <p:stCondLst>
                                    <p:cond delay="0"/>
                                  </p:stCondLst>
                                  <p:childTnLst>
                                    <p:set>
                                      <p:cBhvr>
                                        <p:cTn id="28"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
                                            <p:txEl>
                                              <p:pRg st="1" end="1"/>
                                            </p:txEl>
                                          </p:spTgt>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xEl>
                                              <p:pRg st="2" end="2"/>
                                            </p:txEl>
                                          </p:spTgt>
                                        </p:tgtEl>
                                        <p:attrNameLst>
                                          <p:attrName>style.visibility</p:attrName>
                                        </p:attrNameLst>
                                      </p:cBhvr>
                                      <p:to>
                                        <p:strVal val="visible"/>
                                      </p:to>
                                    </p:set>
                                  </p:childTnLst>
                                </p:cTn>
                              </p:par>
                            </p:childTnLst>
                          </p:cTn>
                        </p:par>
                        <p:par>
                          <p:cTn id="43" fill="hold">
                            <p:stCondLst>
                              <p:cond delay="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6">
                                            <p:txEl>
                                              <p:pRg st="3" end="3"/>
                                            </p:txEl>
                                          </p:spTgt>
                                        </p:tgtEl>
                                        <p:attrNameLst>
                                          <p:attrName>style.visibility</p:attrName>
                                        </p:attrNameLst>
                                      </p:cBhvr>
                                      <p:to>
                                        <p:strVal val="visible"/>
                                      </p:to>
                                    </p:se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p:bldP spid="27" grpId="0" animBg="1"/>
      <p:bldP spid="28" grpId="0" animBg="1"/>
      <p:bldP spid="40" grpId="0"/>
      <p:bldP spid="41" grpId="0"/>
      <p:bldP spid="48"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15347" y="1274833"/>
            <a:ext cx="9323388" cy="1523494"/>
          </a:xfrm>
        </p:spPr>
        <p:txBody>
          <a:bodyPr/>
          <a:lstStyle/>
          <a:p>
            <a:r>
              <a:rPr lang="en-US" dirty="0" smtClean="0">
                <a:effectLst>
                  <a:outerShdw blurRad="38100" dist="38100" dir="2700000" algn="tl">
                    <a:srgbClr val="000000">
                      <a:alpha val="43137"/>
                    </a:srgbClr>
                  </a:outerShdw>
                </a:effectLst>
              </a:rPr>
              <a:t>What Reference Architectures can I use?</a:t>
            </a:r>
            <a:endParaRPr lang="de-AT" dirty="0"/>
          </a:p>
        </p:txBody>
      </p:sp>
      <p:sp>
        <p:nvSpPr>
          <p:cNvPr id="6" name="Subtitle 5"/>
          <p:cNvSpPr>
            <a:spLocks noGrp="1"/>
          </p:cNvSpPr>
          <p:nvPr>
            <p:ph type="subTitle" idx="1"/>
          </p:nvPr>
        </p:nvSpPr>
        <p:spPr>
          <a:xfrm>
            <a:off x="815347" y="3008929"/>
            <a:ext cx="9323389" cy="461665"/>
          </a:xfrm>
        </p:spPr>
        <p:txBody>
          <a:bodyPr/>
          <a:lstStyle/>
          <a:p>
            <a:pPr marL="461963" lvl="1" indent="-461963" algn="l">
              <a:buFont typeface="Wingdings" pitchFamily="2" charset="2"/>
              <a:buChar char="Ø"/>
            </a:pPr>
            <a:r>
              <a:rPr lang="en-US" sz="3200" dirty="0" smtClean="0"/>
              <a:t>Edge with single IP address</a:t>
            </a:r>
          </a:p>
          <a:p>
            <a:pPr marL="461963" lvl="1" indent="-461963" algn="l">
              <a:buFont typeface="Wingdings" pitchFamily="2" charset="2"/>
              <a:buChar char="Ø"/>
            </a:pPr>
            <a:r>
              <a:rPr lang="en-US" sz="3200" dirty="0" smtClean="0"/>
              <a:t>Edge with multiple IP addresses</a:t>
            </a:r>
          </a:p>
          <a:p>
            <a:pPr marL="461963" lvl="1" indent="-461963" algn="l">
              <a:buFont typeface="Wingdings" pitchFamily="2" charset="2"/>
              <a:buChar char="Ø"/>
            </a:pPr>
            <a:r>
              <a:rPr lang="en-US" sz="3200" dirty="0" smtClean="0"/>
              <a:t>Edge with NAT-</a:t>
            </a:r>
            <a:r>
              <a:rPr lang="en-US" sz="3200" dirty="0" err="1" smtClean="0"/>
              <a:t>ed</a:t>
            </a:r>
            <a:r>
              <a:rPr lang="en-US" sz="3200" dirty="0" smtClean="0"/>
              <a:t> IP addresses</a:t>
            </a:r>
            <a:endParaRPr lang="en-US" sz="3200" dirty="0"/>
          </a:p>
          <a:p>
            <a:pPr marL="457200" indent="-457200">
              <a:buFont typeface="Wingdings" pitchFamily="2" charset="2"/>
              <a:buChar char="Ø"/>
            </a:pPr>
            <a:endParaRPr lang="de-AT" dirty="0"/>
          </a:p>
        </p:txBody>
      </p:sp>
      <p:sp>
        <p:nvSpPr>
          <p:cNvPr id="7" name="Text Placeholder 6"/>
          <p:cNvSpPr>
            <a:spLocks noGrp="1"/>
          </p:cNvSpPr>
          <p:nvPr>
            <p:ph type="body" sz="quarter" idx="10"/>
          </p:nvPr>
        </p:nvSpPr>
        <p:spPr/>
        <p:txBody>
          <a:bodyPr/>
          <a:lstStyle/>
          <a:p>
            <a:r>
              <a:rPr lang="en-US" dirty="0" smtClean="0">
                <a:effectLst>
                  <a:outerShdw blurRad="38100" dist="38100" dir="2700000" algn="tl">
                    <a:srgbClr val="000000">
                      <a:alpha val="43137"/>
                    </a:srgbClr>
                  </a:outerShdw>
                </a:effectLst>
              </a:rPr>
              <a:t>Edge </a:t>
            </a:r>
            <a:r>
              <a:rPr lang="en-US" dirty="0">
                <a:effectLst>
                  <a:outerShdw blurRad="38100" dist="38100" dir="2700000" algn="tl">
                    <a:srgbClr val="000000">
                      <a:alpha val="43137"/>
                    </a:srgbClr>
                  </a:outerShdw>
                </a:effectLst>
              </a:rPr>
              <a:t>Topologies</a:t>
            </a:r>
            <a:endParaRPr lang="en-US" dirty="0"/>
          </a:p>
        </p:txBody>
      </p:sp>
    </p:spTree>
    <p:extLst>
      <p:ext uri="{BB962C8B-B14F-4D97-AF65-F5344CB8AC3E}">
        <p14:creationId xmlns:p14="http://schemas.microsoft.com/office/powerpoint/2010/main" val="375003776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IP address Edge</a:t>
            </a:r>
            <a:endParaRPr lang="en-US" dirty="0"/>
          </a:p>
        </p:txBody>
      </p:sp>
      <p:sp>
        <p:nvSpPr>
          <p:cNvPr id="4" name="Rounded Rectangle 3"/>
          <p:cNvSpPr/>
          <p:nvPr/>
        </p:nvSpPr>
        <p:spPr bwMode="auto">
          <a:xfrm>
            <a:off x="4789170" y="1922739"/>
            <a:ext cx="2388870" cy="332613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Edge Server</a:t>
            </a:r>
          </a:p>
        </p:txBody>
      </p:sp>
      <p:sp>
        <p:nvSpPr>
          <p:cNvPr id="5" name="Rectangle 4"/>
          <p:cNvSpPr/>
          <p:nvPr/>
        </p:nvSpPr>
        <p:spPr bwMode="auto">
          <a:xfrm>
            <a:off x="2571750" y="3442929"/>
            <a:ext cx="221742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External</a:t>
            </a:r>
          </a:p>
        </p:txBody>
      </p:sp>
      <p:sp>
        <p:nvSpPr>
          <p:cNvPr id="6" name="TextBox 5"/>
          <p:cNvSpPr txBox="1"/>
          <p:nvPr/>
        </p:nvSpPr>
        <p:spPr>
          <a:xfrm>
            <a:off x="400050" y="2436016"/>
            <a:ext cx="3714750" cy="2585323"/>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edge.contoso.com</a:t>
            </a:r>
          </a:p>
          <a:p>
            <a:r>
              <a:rPr lang="en-US" sz="2400" dirty="0" smtClean="0">
                <a:gradFill>
                  <a:gsLst>
                    <a:gs pos="0">
                      <a:schemeClr val="tx1"/>
                    </a:gs>
                    <a:gs pos="86000">
                      <a:schemeClr val="tx1"/>
                    </a:gs>
                  </a:gsLst>
                  <a:lin ang="5400000" scaled="0"/>
                </a:gradFill>
              </a:rPr>
              <a:t>131.107.155.10</a:t>
            </a:r>
          </a:p>
          <a:p>
            <a:endParaRPr lang="en-US" sz="2400" dirty="0">
              <a:gradFill>
                <a:gsLst>
                  <a:gs pos="0">
                    <a:schemeClr val="tx1"/>
                  </a:gs>
                  <a:gs pos="86000">
                    <a:schemeClr val="tx1"/>
                  </a:gs>
                </a:gsLst>
                <a:lin ang="5400000" scaled="0"/>
              </a:gradFill>
            </a:endParaRPr>
          </a:p>
          <a:p>
            <a:endParaRPr lang="en-US" sz="2400" dirty="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SIP: 5061 </a:t>
            </a:r>
          </a:p>
          <a:p>
            <a:r>
              <a:rPr lang="en-US" sz="2400" dirty="0" smtClean="0">
                <a:gradFill>
                  <a:gsLst>
                    <a:gs pos="0">
                      <a:schemeClr val="tx1"/>
                    </a:gs>
                    <a:gs pos="86000">
                      <a:schemeClr val="tx1"/>
                    </a:gs>
                  </a:gsLst>
                  <a:lin ang="5400000" scaled="0"/>
                </a:gradFill>
              </a:rPr>
              <a:t>Web Conf: 444</a:t>
            </a:r>
          </a:p>
          <a:p>
            <a:r>
              <a:rPr lang="en-US" sz="2400" dirty="0" smtClean="0">
                <a:gradFill>
                  <a:gsLst>
                    <a:gs pos="0">
                      <a:schemeClr val="tx1"/>
                    </a:gs>
                    <a:gs pos="86000">
                      <a:schemeClr val="tx1"/>
                    </a:gs>
                  </a:gsLst>
                  <a:lin ang="5400000" scaled="0"/>
                </a:gradFill>
              </a:rPr>
              <a:t>A/V Conf: 443, 3478</a:t>
            </a:r>
            <a:endParaRPr lang="en-US" sz="2400" dirty="0">
              <a:gradFill>
                <a:gsLst>
                  <a:gs pos="0">
                    <a:schemeClr val="tx1"/>
                  </a:gs>
                  <a:gs pos="86000">
                    <a:schemeClr val="tx1"/>
                  </a:gs>
                </a:gsLst>
                <a:lin ang="5400000" scaled="0"/>
              </a:gra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225" y="5040630"/>
            <a:ext cx="8857120" cy="145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7178040" y="3442928"/>
            <a:ext cx="221742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Internal</a:t>
            </a:r>
          </a:p>
        </p:txBody>
      </p:sp>
      <p:sp>
        <p:nvSpPr>
          <p:cNvPr id="9" name="TextBox 8"/>
          <p:cNvSpPr txBox="1"/>
          <p:nvPr/>
        </p:nvSpPr>
        <p:spPr>
          <a:xfrm>
            <a:off x="8571935" y="2436014"/>
            <a:ext cx="3714750" cy="2585323"/>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edge-int.contoso.com</a:t>
            </a:r>
          </a:p>
          <a:p>
            <a:r>
              <a:rPr lang="en-US" sz="2400" dirty="0" smtClean="0">
                <a:gradFill>
                  <a:gsLst>
                    <a:gs pos="0">
                      <a:schemeClr val="tx1"/>
                    </a:gs>
                    <a:gs pos="86000">
                      <a:schemeClr val="tx1"/>
                    </a:gs>
                  </a:gsLst>
                  <a:lin ang="5400000" scaled="0"/>
                </a:gradFill>
              </a:rPr>
              <a:t>172.25.33.10</a:t>
            </a:r>
          </a:p>
          <a:p>
            <a:endParaRPr lang="en-US" sz="2400" dirty="0" smtClean="0">
              <a:gradFill>
                <a:gsLst>
                  <a:gs pos="0">
                    <a:schemeClr val="tx1"/>
                  </a:gs>
                  <a:gs pos="86000">
                    <a:schemeClr val="tx1"/>
                  </a:gs>
                </a:gsLst>
                <a:lin ang="5400000" scaled="0"/>
              </a:gradFill>
            </a:endParaRPr>
          </a:p>
          <a:p>
            <a:endParaRPr lang="en-US" sz="2400" dirty="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SIP: 5061 </a:t>
            </a:r>
          </a:p>
          <a:p>
            <a:r>
              <a:rPr lang="en-US" sz="2400" dirty="0" smtClean="0">
                <a:gradFill>
                  <a:gsLst>
                    <a:gs pos="0">
                      <a:schemeClr val="tx1"/>
                    </a:gs>
                    <a:gs pos="86000">
                      <a:schemeClr val="tx1"/>
                    </a:gs>
                  </a:gsLst>
                  <a:lin ang="5400000" scaled="0"/>
                </a:gradFill>
              </a:rPr>
              <a:t>Web Conf: 8057</a:t>
            </a:r>
          </a:p>
          <a:p>
            <a:r>
              <a:rPr lang="en-US" sz="2400" dirty="0" smtClean="0">
                <a:gradFill>
                  <a:gsLst>
                    <a:gs pos="0">
                      <a:schemeClr val="tx1"/>
                    </a:gs>
                    <a:gs pos="86000">
                      <a:schemeClr val="tx1"/>
                    </a:gs>
                  </a:gsLst>
                  <a:lin ang="5400000" scaled="0"/>
                </a:gradFill>
              </a:rPr>
              <a:t>A/V Conf: 443, 3478</a:t>
            </a:r>
            <a:endParaRPr lang="en-US" sz="2400" dirty="0">
              <a:gradFill>
                <a:gsLst>
                  <a:gs pos="0">
                    <a:schemeClr val="tx1"/>
                  </a:gs>
                  <a:gs pos="86000">
                    <a:schemeClr val="tx1"/>
                  </a:gs>
                </a:gsLst>
                <a:lin ang="5400000" scaled="0"/>
              </a:gradFill>
            </a:endParaRPr>
          </a:p>
        </p:txBody>
      </p:sp>
    </p:spTree>
    <p:custDataLst>
      <p:tags r:id="rId1"/>
    </p:custDataLst>
    <p:extLst>
      <p:ext uri="{BB962C8B-B14F-4D97-AF65-F5344CB8AC3E}">
        <p14:creationId xmlns:p14="http://schemas.microsoft.com/office/powerpoint/2010/main" val="1807760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IP address Edge</a:t>
            </a:r>
            <a:endParaRPr lang="en-US" dirty="0"/>
          </a:p>
        </p:txBody>
      </p:sp>
      <p:sp>
        <p:nvSpPr>
          <p:cNvPr id="4" name="Rounded Rectangle 3"/>
          <p:cNvSpPr/>
          <p:nvPr/>
        </p:nvSpPr>
        <p:spPr bwMode="auto">
          <a:xfrm>
            <a:off x="4789170" y="1200150"/>
            <a:ext cx="2388870" cy="52120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Edge Server</a:t>
            </a:r>
          </a:p>
        </p:txBody>
      </p:sp>
      <p:sp>
        <p:nvSpPr>
          <p:cNvPr id="5" name="Rectangle 4"/>
          <p:cNvSpPr/>
          <p:nvPr/>
        </p:nvSpPr>
        <p:spPr bwMode="auto">
          <a:xfrm>
            <a:off x="2160270" y="1940238"/>
            <a:ext cx="262890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External SIP</a:t>
            </a:r>
          </a:p>
        </p:txBody>
      </p:sp>
      <p:sp>
        <p:nvSpPr>
          <p:cNvPr id="6" name="TextBox 5"/>
          <p:cNvSpPr txBox="1"/>
          <p:nvPr/>
        </p:nvSpPr>
        <p:spPr>
          <a:xfrm>
            <a:off x="217170" y="1200150"/>
            <a:ext cx="4274820" cy="738664"/>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access.contoso.com</a:t>
            </a:r>
          </a:p>
          <a:p>
            <a:r>
              <a:rPr lang="en-US" sz="2400" dirty="0" smtClean="0">
                <a:gradFill>
                  <a:gsLst>
                    <a:gs pos="0">
                      <a:schemeClr val="tx1"/>
                    </a:gs>
                    <a:gs pos="86000">
                      <a:schemeClr val="tx1"/>
                    </a:gs>
                  </a:gsLst>
                  <a:lin ang="5400000" scaled="0"/>
                </a:gradFill>
              </a:rPr>
              <a:t>131.107.155.10    </a:t>
            </a:r>
            <a:r>
              <a:rPr lang="en-US" sz="2400" b="1" dirty="0" smtClean="0">
                <a:gradFill>
                  <a:gsLst>
                    <a:gs pos="0">
                      <a:schemeClr val="tx1"/>
                    </a:gs>
                    <a:gs pos="86000">
                      <a:schemeClr val="tx1"/>
                    </a:gs>
                  </a:gsLst>
                  <a:lin ang="5400000" scaled="0"/>
                </a:gradFill>
              </a:rPr>
              <a:t>443</a:t>
            </a:r>
            <a:r>
              <a:rPr lang="en-US" sz="2400" dirty="0" smtClean="0">
                <a:gradFill>
                  <a:gsLst>
                    <a:gs pos="0">
                      <a:schemeClr val="tx1"/>
                    </a:gs>
                    <a:gs pos="86000">
                      <a:schemeClr val="tx1"/>
                    </a:gs>
                  </a:gsLst>
                  <a:lin ang="5400000" scaled="0"/>
                </a:gradFill>
              </a:rPr>
              <a:t>, 5061</a:t>
            </a:r>
          </a:p>
        </p:txBody>
      </p:sp>
      <p:sp>
        <p:nvSpPr>
          <p:cNvPr id="8" name="Rectangle 7"/>
          <p:cNvSpPr/>
          <p:nvPr/>
        </p:nvSpPr>
        <p:spPr bwMode="auto">
          <a:xfrm>
            <a:off x="7178040" y="3585803"/>
            <a:ext cx="221742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Internal</a:t>
            </a:r>
          </a:p>
        </p:txBody>
      </p:sp>
      <p:sp>
        <p:nvSpPr>
          <p:cNvPr id="9" name="TextBox 8"/>
          <p:cNvSpPr txBox="1"/>
          <p:nvPr/>
        </p:nvSpPr>
        <p:spPr>
          <a:xfrm>
            <a:off x="7977575" y="2704261"/>
            <a:ext cx="3714750" cy="2585323"/>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e</a:t>
            </a:r>
            <a:r>
              <a:rPr lang="en-US" sz="2400" dirty="0" smtClean="0">
                <a:gradFill>
                  <a:gsLst>
                    <a:gs pos="0">
                      <a:schemeClr val="tx1"/>
                    </a:gs>
                    <a:gs pos="86000">
                      <a:schemeClr val="tx1"/>
                    </a:gs>
                  </a:gsLst>
                  <a:lin ang="5400000" scaled="0"/>
                </a:gradFill>
              </a:rPr>
              <a:t>dge-int.contoso.com</a:t>
            </a:r>
          </a:p>
          <a:p>
            <a:r>
              <a:rPr lang="en-US" sz="2400" dirty="0" smtClean="0">
                <a:gradFill>
                  <a:gsLst>
                    <a:gs pos="0">
                      <a:schemeClr val="tx1"/>
                    </a:gs>
                    <a:gs pos="86000">
                      <a:schemeClr val="tx1"/>
                    </a:gs>
                  </a:gsLst>
                  <a:lin ang="5400000" scaled="0"/>
                </a:gradFill>
              </a:rPr>
              <a:t>172.25.33.10</a:t>
            </a:r>
          </a:p>
          <a:p>
            <a:endParaRPr lang="en-US" sz="2400" dirty="0" smtClean="0">
              <a:gradFill>
                <a:gsLst>
                  <a:gs pos="0">
                    <a:schemeClr val="tx1"/>
                  </a:gs>
                  <a:gs pos="86000">
                    <a:schemeClr val="tx1"/>
                  </a:gs>
                </a:gsLst>
                <a:lin ang="5400000" scaled="0"/>
              </a:gradFill>
            </a:endParaRPr>
          </a:p>
          <a:p>
            <a:endParaRPr lang="en-US" sz="2400" dirty="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SIP: 5061 </a:t>
            </a:r>
          </a:p>
          <a:p>
            <a:r>
              <a:rPr lang="en-US" sz="2400" dirty="0" smtClean="0">
                <a:gradFill>
                  <a:gsLst>
                    <a:gs pos="0">
                      <a:schemeClr val="tx1"/>
                    </a:gs>
                    <a:gs pos="86000">
                      <a:schemeClr val="tx1"/>
                    </a:gs>
                  </a:gsLst>
                  <a:lin ang="5400000" scaled="0"/>
                </a:gradFill>
              </a:rPr>
              <a:t>Web Conf: 8057</a:t>
            </a:r>
          </a:p>
          <a:p>
            <a:r>
              <a:rPr lang="en-US" sz="2400" dirty="0" smtClean="0">
                <a:gradFill>
                  <a:gsLst>
                    <a:gs pos="0">
                      <a:schemeClr val="tx1"/>
                    </a:gs>
                    <a:gs pos="86000">
                      <a:schemeClr val="tx1"/>
                    </a:gs>
                  </a:gsLst>
                  <a:lin ang="5400000" scaled="0"/>
                </a:gradFill>
              </a:rPr>
              <a:t>A/V Conf: 443, 3478</a:t>
            </a:r>
            <a:endParaRPr lang="en-US" sz="2400" dirty="0">
              <a:gradFill>
                <a:gsLst>
                  <a:gs pos="0">
                    <a:schemeClr val="tx1"/>
                  </a:gs>
                  <a:gs pos="86000">
                    <a:schemeClr val="tx1"/>
                  </a:gs>
                </a:gsLst>
                <a:lin ang="5400000" scaled="0"/>
              </a:gradFill>
            </a:endParaRPr>
          </a:p>
        </p:txBody>
      </p:sp>
      <p:sp>
        <p:nvSpPr>
          <p:cNvPr id="10" name="Rectangle 9"/>
          <p:cNvSpPr/>
          <p:nvPr/>
        </p:nvSpPr>
        <p:spPr bwMode="auto">
          <a:xfrm>
            <a:off x="2160270" y="3663315"/>
            <a:ext cx="2628900"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External Web Conf</a:t>
            </a:r>
          </a:p>
        </p:txBody>
      </p:sp>
      <p:sp>
        <p:nvSpPr>
          <p:cNvPr id="11" name="Rectangle 10"/>
          <p:cNvSpPr/>
          <p:nvPr/>
        </p:nvSpPr>
        <p:spPr bwMode="auto">
          <a:xfrm>
            <a:off x="2160270" y="5584735"/>
            <a:ext cx="2628900"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External AV</a:t>
            </a:r>
          </a:p>
        </p:txBody>
      </p:sp>
      <p:sp>
        <p:nvSpPr>
          <p:cNvPr id="12" name="TextBox 11"/>
          <p:cNvSpPr txBox="1"/>
          <p:nvPr/>
        </p:nvSpPr>
        <p:spPr>
          <a:xfrm>
            <a:off x="217170" y="2847139"/>
            <a:ext cx="4274820" cy="738664"/>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webcon.contoso.com</a:t>
            </a:r>
          </a:p>
          <a:p>
            <a:r>
              <a:rPr lang="en-US" sz="2400" dirty="0" smtClean="0">
                <a:gradFill>
                  <a:gsLst>
                    <a:gs pos="0">
                      <a:schemeClr val="tx1"/>
                    </a:gs>
                    <a:gs pos="86000">
                      <a:schemeClr val="tx1"/>
                    </a:gs>
                  </a:gsLst>
                  <a:lin ang="5400000" scaled="0"/>
                </a:gradFill>
              </a:rPr>
              <a:t>131.107.155.20    </a:t>
            </a:r>
            <a:r>
              <a:rPr lang="en-US" sz="2400" b="1" dirty="0" smtClean="0">
                <a:gradFill>
                  <a:gsLst>
                    <a:gs pos="0">
                      <a:schemeClr val="tx1"/>
                    </a:gs>
                    <a:gs pos="86000">
                      <a:schemeClr val="tx1"/>
                    </a:gs>
                  </a:gsLst>
                  <a:lin ang="5400000" scaled="0"/>
                </a:gradFill>
              </a:rPr>
              <a:t>443</a:t>
            </a:r>
          </a:p>
        </p:txBody>
      </p:sp>
      <p:sp>
        <p:nvSpPr>
          <p:cNvPr id="13" name="TextBox 12"/>
          <p:cNvSpPr txBox="1"/>
          <p:nvPr/>
        </p:nvSpPr>
        <p:spPr>
          <a:xfrm>
            <a:off x="217170" y="4846071"/>
            <a:ext cx="4274820" cy="738664"/>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av.contoso.com</a:t>
            </a:r>
          </a:p>
          <a:p>
            <a:r>
              <a:rPr lang="en-US" sz="2400" smtClean="0">
                <a:gradFill>
                  <a:gsLst>
                    <a:gs pos="0">
                      <a:schemeClr val="tx1"/>
                    </a:gs>
                    <a:gs pos="86000">
                      <a:schemeClr val="tx1"/>
                    </a:gs>
                  </a:gsLst>
                  <a:lin ang="5400000" scaled="0"/>
                </a:gradFill>
              </a:rPr>
              <a:t>131.107.155.30    </a:t>
            </a:r>
            <a:r>
              <a:rPr lang="en-US" sz="2400" b="1" dirty="0" smtClean="0">
                <a:gradFill>
                  <a:gsLst>
                    <a:gs pos="0">
                      <a:schemeClr val="tx1"/>
                    </a:gs>
                    <a:gs pos="86000">
                      <a:schemeClr val="tx1"/>
                    </a:gs>
                  </a:gsLst>
                  <a:lin ang="5400000" scaled="0"/>
                </a:gradFill>
              </a:rPr>
              <a:t>443</a:t>
            </a:r>
            <a:r>
              <a:rPr lang="en-US" sz="2400" dirty="0" smtClean="0">
                <a:gradFill>
                  <a:gsLst>
                    <a:gs pos="0">
                      <a:schemeClr val="tx1"/>
                    </a:gs>
                    <a:gs pos="86000">
                      <a:schemeClr val="tx1"/>
                    </a:gs>
                  </a:gsLst>
                  <a:lin ang="5400000" scaled="0"/>
                </a:gradFill>
              </a:rPr>
              <a:t>, 3478</a:t>
            </a:r>
          </a:p>
        </p:txBody>
      </p:sp>
    </p:spTree>
    <p:extLst>
      <p:ext uri="{BB962C8B-B14F-4D97-AF65-F5344CB8AC3E}">
        <p14:creationId xmlns:p14="http://schemas.microsoft.com/office/powerpoint/2010/main" val="27676640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using NAT IP addresses</a:t>
            </a:r>
            <a:endParaRPr lang="en-US" dirty="0"/>
          </a:p>
        </p:txBody>
      </p:sp>
      <p:sp>
        <p:nvSpPr>
          <p:cNvPr id="4" name="Rounded Rectangle 3"/>
          <p:cNvSpPr/>
          <p:nvPr/>
        </p:nvSpPr>
        <p:spPr bwMode="auto">
          <a:xfrm>
            <a:off x="8778240" y="1200150"/>
            <a:ext cx="2388870" cy="52120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Edge Server</a:t>
            </a:r>
          </a:p>
        </p:txBody>
      </p:sp>
      <p:sp>
        <p:nvSpPr>
          <p:cNvPr id="5" name="Rectangle 4"/>
          <p:cNvSpPr/>
          <p:nvPr/>
        </p:nvSpPr>
        <p:spPr bwMode="auto">
          <a:xfrm>
            <a:off x="6149340" y="1940238"/>
            <a:ext cx="262890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External SIP</a:t>
            </a:r>
          </a:p>
        </p:txBody>
      </p:sp>
      <p:sp>
        <p:nvSpPr>
          <p:cNvPr id="6" name="TextBox 5"/>
          <p:cNvSpPr txBox="1"/>
          <p:nvPr/>
        </p:nvSpPr>
        <p:spPr>
          <a:xfrm>
            <a:off x="7063740" y="1409462"/>
            <a:ext cx="800100" cy="369332"/>
          </a:xfrm>
          <a:prstGeom prst="rect">
            <a:avLst/>
          </a:prstGeom>
          <a:noFill/>
        </p:spPr>
        <p:txBody>
          <a:bodyPr wrap="square" lIns="0" tIns="0" rIns="0" bIns="0" rtlCol="0">
            <a:spAutoFit/>
          </a:bodyPr>
          <a:lstStyle/>
          <a:p>
            <a:pPr algn="ctr"/>
            <a:r>
              <a:rPr lang="en-US" sz="2400" dirty="0">
                <a:gradFill>
                  <a:gsLst>
                    <a:gs pos="0">
                      <a:schemeClr val="tx1"/>
                    </a:gs>
                    <a:gs pos="86000">
                      <a:schemeClr val="tx1"/>
                    </a:gs>
                  </a:gsLst>
                  <a:lin ang="5400000" scaled="0"/>
                </a:gradFill>
              </a:rPr>
              <a:t>IP1</a:t>
            </a:r>
            <a:endParaRPr lang="en-US" sz="2400" dirty="0" smtClean="0">
              <a:gradFill>
                <a:gsLst>
                  <a:gs pos="0">
                    <a:schemeClr val="tx1"/>
                  </a:gs>
                  <a:gs pos="86000">
                    <a:schemeClr val="tx1"/>
                  </a:gs>
                </a:gsLst>
                <a:lin ang="5400000" scaled="0"/>
              </a:gradFill>
            </a:endParaRPr>
          </a:p>
        </p:txBody>
      </p:sp>
      <p:sp>
        <p:nvSpPr>
          <p:cNvPr id="8" name="Rectangle 7"/>
          <p:cNvSpPr/>
          <p:nvPr/>
        </p:nvSpPr>
        <p:spPr bwMode="auto">
          <a:xfrm>
            <a:off x="11167110" y="3663315"/>
            <a:ext cx="69723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Int</a:t>
            </a: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6149340" y="3663315"/>
            <a:ext cx="2628900"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External Web Conf</a:t>
            </a:r>
          </a:p>
        </p:txBody>
      </p:sp>
      <p:sp>
        <p:nvSpPr>
          <p:cNvPr id="11" name="Rectangle 10"/>
          <p:cNvSpPr/>
          <p:nvPr/>
        </p:nvSpPr>
        <p:spPr bwMode="auto">
          <a:xfrm>
            <a:off x="6149340" y="5584735"/>
            <a:ext cx="2628900"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External AV</a:t>
            </a:r>
          </a:p>
        </p:txBody>
      </p:sp>
      <p:sp>
        <p:nvSpPr>
          <p:cNvPr id="3" name="Rectangle 2"/>
          <p:cNvSpPr/>
          <p:nvPr/>
        </p:nvSpPr>
        <p:spPr bwMode="auto">
          <a:xfrm>
            <a:off x="4617720" y="1148715"/>
            <a:ext cx="1531620" cy="531495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600" dirty="0" smtClean="0">
                <a:solidFill>
                  <a:schemeClr val="bg1"/>
                </a:solidFill>
              </a:rPr>
              <a:t>NAT</a:t>
            </a:r>
          </a:p>
        </p:txBody>
      </p:sp>
      <p:sp>
        <p:nvSpPr>
          <p:cNvPr id="14" name="TextBox 13"/>
          <p:cNvSpPr txBox="1"/>
          <p:nvPr/>
        </p:nvSpPr>
        <p:spPr>
          <a:xfrm>
            <a:off x="7063740" y="3212423"/>
            <a:ext cx="800100" cy="369332"/>
          </a:xfrm>
          <a:prstGeom prst="rect">
            <a:avLst/>
          </a:prstGeom>
          <a:noFill/>
        </p:spPr>
        <p:txBody>
          <a:bodyPr wrap="square" lIns="0" tIns="0" rIns="0" bIns="0" rtlCol="0">
            <a:spAutoFit/>
          </a:bodyPr>
          <a:lstStyle/>
          <a:p>
            <a:pPr algn="ctr"/>
            <a:r>
              <a:rPr lang="en-US" sz="2400" dirty="0" smtClean="0">
                <a:gradFill>
                  <a:gsLst>
                    <a:gs pos="0">
                      <a:schemeClr val="tx1"/>
                    </a:gs>
                    <a:gs pos="86000">
                      <a:schemeClr val="tx1"/>
                    </a:gs>
                  </a:gsLst>
                  <a:lin ang="5400000" scaled="0"/>
                </a:gradFill>
              </a:rPr>
              <a:t>IP2</a:t>
            </a:r>
          </a:p>
        </p:txBody>
      </p:sp>
      <p:sp>
        <p:nvSpPr>
          <p:cNvPr id="15" name="TextBox 14"/>
          <p:cNvSpPr txBox="1"/>
          <p:nvPr/>
        </p:nvSpPr>
        <p:spPr>
          <a:xfrm>
            <a:off x="7063740" y="5102183"/>
            <a:ext cx="800100" cy="369332"/>
          </a:xfrm>
          <a:prstGeom prst="rect">
            <a:avLst/>
          </a:prstGeom>
          <a:noFill/>
        </p:spPr>
        <p:txBody>
          <a:bodyPr wrap="square" lIns="0" tIns="0" rIns="0" bIns="0" rtlCol="0">
            <a:spAutoFit/>
          </a:bodyPr>
          <a:lstStyle/>
          <a:p>
            <a:pPr algn="ctr"/>
            <a:r>
              <a:rPr lang="en-US" sz="2400" dirty="0" smtClean="0">
                <a:gradFill>
                  <a:gsLst>
                    <a:gs pos="0">
                      <a:schemeClr val="tx1"/>
                    </a:gs>
                    <a:gs pos="86000">
                      <a:schemeClr val="tx1"/>
                    </a:gs>
                  </a:gsLst>
                  <a:lin ang="5400000" scaled="0"/>
                </a:gradFill>
              </a:rPr>
              <a:t>IP3</a:t>
            </a:r>
          </a:p>
        </p:txBody>
      </p:sp>
      <p:sp>
        <p:nvSpPr>
          <p:cNvPr id="16" name="Rectangle 15"/>
          <p:cNvSpPr/>
          <p:nvPr/>
        </p:nvSpPr>
        <p:spPr bwMode="auto">
          <a:xfrm>
            <a:off x="3657600" y="1940238"/>
            <a:ext cx="96012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 name="Rectangle 16"/>
          <p:cNvSpPr/>
          <p:nvPr/>
        </p:nvSpPr>
        <p:spPr bwMode="auto">
          <a:xfrm>
            <a:off x="3657600" y="3663315"/>
            <a:ext cx="960120"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TextBox 17"/>
          <p:cNvSpPr txBox="1"/>
          <p:nvPr/>
        </p:nvSpPr>
        <p:spPr>
          <a:xfrm>
            <a:off x="0" y="1133237"/>
            <a:ext cx="2528706" cy="369332"/>
          </a:xfrm>
          <a:prstGeom prst="rect">
            <a:avLst/>
          </a:prstGeom>
          <a:noFill/>
        </p:spPr>
        <p:txBody>
          <a:bodyPr wrap="square" lIns="0" tIns="0" rIns="0" bIns="0" rtlCol="0">
            <a:spAutoFit/>
          </a:bodyPr>
          <a:lstStyle/>
          <a:p>
            <a:pPr algn="ctr"/>
            <a:r>
              <a:rPr lang="en-US" sz="2400" dirty="0" smtClean="0">
                <a:solidFill>
                  <a:schemeClr val="accent4">
                    <a:lumMod val="75000"/>
                  </a:schemeClr>
                </a:solidFill>
                <a:effectLst>
                  <a:outerShdw blurRad="38100" dist="38100" dir="2700000" algn="tl">
                    <a:srgbClr val="000000">
                      <a:alpha val="43137"/>
                    </a:srgbClr>
                  </a:outerShdw>
                </a:effectLst>
              </a:rPr>
              <a:t>Public IP space</a:t>
            </a:r>
          </a:p>
        </p:txBody>
      </p:sp>
      <p:sp>
        <p:nvSpPr>
          <p:cNvPr id="19" name="Rectangle 18"/>
          <p:cNvSpPr/>
          <p:nvPr/>
        </p:nvSpPr>
        <p:spPr bwMode="auto">
          <a:xfrm>
            <a:off x="3657600" y="5584735"/>
            <a:ext cx="960120"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 name="TextBox 19"/>
          <p:cNvSpPr txBox="1"/>
          <p:nvPr/>
        </p:nvSpPr>
        <p:spPr>
          <a:xfrm>
            <a:off x="3737610" y="3193966"/>
            <a:ext cx="800100" cy="369332"/>
          </a:xfrm>
          <a:prstGeom prst="rect">
            <a:avLst/>
          </a:prstGeom>
          <a:noFill/>
        </p:spPr>
        <p:txBody>
          <a:bodyPr wrap="square" lIns="0" tIns="0" rIns="0" bIns="0" rtlCol="0">
            <a:spAutoFit/>
          </a:bodyPr>
          <a:lstStyle/>
          <a:p>
            <a:pPr algn="ctr"/>
            <a:r>
              <a:rPr lang="en-US" sz="2400" dirty="0" smtClean="0">
                <a:gradFill>
                  <a:gsLst>
                    <a:gs pos="0">
                      <a:schemeClr val="tx1"/>
                    </a:gs>
                    <a:gs pos="86000">
                      <a:schemeClr val="tx1"/>
                    </a:gs>
                  </a:gsLst>
                  <a:lin ang="5400000" scaled="0"/>
                </a:gradFill>
              </a:rPr>
              <a:t>IP2’</a:t>
            </a:r>
          </a:p>
        </p:txBody>
      </p:sp>
      <p:sp>
        <p:nvSpPr>
          <p:cNvPr id="21" name="TextBox 20"/>
          <p:cNvSpPr txBox="1"/>
          <p:nvPr/>
        </p:nvSpPr>
        <p:spPr>
          <a:xfrm>
            <a:off x="3737610" y="1502569"/>
            <a:ext cx="800100" cy="369332"/>
          </a:xfrm>
          <a:prstGeom prst="rect">
            <a:avLst/>
          </a:prstGeom>
          <a:noFill/>
        </p:spPr>
        <p:txBody>
          <a:bodyPr wrap="square" lIns="0" tIns="0" rIns="0" bIns="0" rtlCol="0">
            <a:spAutoFit/>
          </a:bodyPr>
          <a:lstStyle/>
          <a:p>
            <a:pPr algn="ctr"/>
            <a:r>
              <a:rPr lang="en-US" sz="2400" dirty="0" smtClean="0">
                <a:gradFill>
                  <a:gsLst>
                    <a:gs pos="0">
                      <a:schemeClr val="tx1"/>
                    </a:gs>
                    <a:gs pos="86000">
                      <a:schemeClr val="tx1"/>
                    </a:gs>
                  </a:gsLst>
                  <a:lin ang="5400000" scaled="0"/>
                </a:gradFill>
              </a:rPr>
              <a:t>IP1’</a:t>
            </a:r>
          </a:p>
        </p:txBody>
      </p:sp>
      <p:sp>
        <p:nvSpPr>
          <p:cNvPr id="22" name="TextBox 21"/>
          <p:cNvSpPr txBox="1"/>
          <p:nvPr/>
        </p:nvSpPr>
        <p:spPr>
          <a:xfrm>
            <a:off x="3737610" y="4979072"/>
            <a:ext cx="800100" cy="492443"/>
          </a:xfrm>
          <a:prstGeom prst="rect">
            <a:avLst/>
          </a:prstGeom>
          <a:noFill/>
        </p:spPr>
        <p:txBody>
          <a:bodyPr wrap="square" lIns="0" tIns="0" rIns="0" bIns="0" rtlCol="0">
            <a:spAutoFit/>
          </a:bodyPr>
          <a:lstStyle/>
          <a:p>
            <a:pPr algn="ctr"/>
            <a:r>
              <a:rPr lang="en-US" sz="3200" dirty="0" smtClean="0">
                <a:solidFill>
                  <a:srgbClr val="FF0000"/>
                </a:solidFill>
              </a:rPr>
              <a:t>IP3’</a:t>
            </a:r>
          </a:p>
        </p:txBody>
      </p:sp>
      <p:sp>
        <p:nvSpPr>
          <p:cNvPr id="24" name="Rounded Rectangle 23"/>
          <p:cNvSpPr/>
          <p:nvPr/>
        </p:nvSpPr>
        <p:spPr bwMode="auto">
          <a:xfrm>
            <a:off x="254232" y="3571511"/>
            <a:ext cx="1245870" cy="59436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Client</a:t>
            </a:r>
          </a:p>
        </p:txBody>
      </p:sp>
      <p:sp>
        <p:nvSpPr>
          <p:cNvPr id="25" name="TextBox 24"/>
          <p:cNvSpPr txBox="1"/>
          <p:nvPr/>
        </p:nvSpPr>
        <p:spPr>
          <a:xfrm>
            <a:off x="254232" y="4486629"/>
            <a:ext cx="2934842" cy="2215991"/>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Clients connect to </a:t>
            </a:r>
          </a:p>
          <a:p>
            <a:r>
              <a:rPr lang="en-US" sz="2400" dirty="0" smtClean="0">
                <a:gradFill>
                  <a:gsLst>
                    <a:gs pos="0">
                      <a:schemeClr val="tx1"/>
                    </a:gs>
                    <a:gs pos="86000">
                      <a:schemeClr val="tx1"/>
                    </a:gs>
                  </a:gsLst>
                  <a:lin ang="5400000" scaled="0"/>
                </a:gradFill>
              </a:rPr>
              <a:t>IP for A/V traffic</a:t>
            </a:r>
            <a:br>
              <a:rPr lang="en-US" sz="2400" dirty="0" smtClean="0">
                <a:gradFill>
                  <a:gsLst>
                    <a:gs pos="0">
                      <a:schemeClr val="tx1"/>
                    </a:gs>
                    <a:gs pos="86000">
                      <a:schemeClr val="tx1"/>
                    </a:gs>
                  </a:gsLst>
                  <a:lin ang="5400000" scaled="0"/>
                </a:gradFill>
              </a:rPr>
            </a:br>
            <a:endParaRPr lang="en-US" sz="2400" dirty="0" smtClean="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Translated AV IP must</a:t>
            </a:r>
          </a:p>
          <a:p>
            <a:r>
              <a:rPr lang="en-US" sz="2400" dirty="0">
                <a:gradFill>
                  <a:gsLst>
                    <a:gs pos="0">
                      <a:schemeClr val="tx1"/>
                    </a:gs>
                    <a:gs pos="86000">
                      <a:schemeClr val="tx1"/>
                    </a:gs>
                  </a:gsLst>
                  <a:lin ang="5400000" scaled="0"/>
                </a:gradFill>
              </a:rPr>
              <a:t>b</a:t>
            </a:r>
            <a:r>
              <a:rPr lang="en-US" sz="2400" dirty="0" smtClean="0">
                <a:gradFill>
                  <a:gsLst>
                    <a:gs pos="0">
                      <a:schemeClr val="tx1"/>
                    </a:gs>
                    <a:gs pos="86000">
                      <a:schemeClr val="tx1"/>
                    </a:gs>
                  </a:gsLst>
                  <a:lin ang="5400000" scaled="0"/>
                </a:gradFill>
              </a:rPr>
              <a:t>e configured in Lync</a:t>
            </a:r>
          </a:p>
          <a:p>
            <a:r>
              <a:rPr lang="en-US" sz="2400" dirty="0" smtClean="0">
                <a:gradFill>
                  <a:gsLst>
                    <a:gs pos="0">
                      <a:schemeClr val="tx1"/>
                    </a:gs>
                    <a:gs pos="86000">
                      <a:schemeClr val="tx1"/>
                    </a:gs>
                  </a:gsLst>
                  <a:lin ang="5400000" scaled="0"/>
                </a:gradFill>
              </a:rPr>
              <a:t>Server</a:t>
            </a:r>
          </a:p>
        </p:txBody>
      </p:sp>
      <p:sp>
        <p:nvSpPr>
          <p:cNvPr id="26" name="TextBox 25"/>
          <p:cNvSpPr txBox="1"/>
          <p:nvPr/>
        </p:nvSpPr>
        <p:spPr>
          <a:xfrm>
            <a:off x="254232" y="2104427"/>
            <a:ext cx="3633944" cy="1107996"/>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Lync Server does not need</a:t>
            </a:r>
          </a:p>
          <a:p>
            <a:r>
              <a:rPr lang="en-US" sz="2400" dirty="0" smtClean="0">
                <a:gradFill>
                  <a:gsLst>
                    <a:gs pos="0">
                      <a:schemeClr val="tx1"/>
                    </a:gs>
                    <a:gs pos="86000">
                      <a:schemeClr val="tx1"/>
                    </a:gs>
                  </a:gsLst>
                  <a:lin ang="5400000" scaled="0"/>
                </a:gradFill>
              </a:rPr>
              <a:t>to know translated SIP and</a:t>
            </a:r>
          </a:p>
          <a:p>
            <a:r>
              <a:rPr lang="en-US" sz="2400" dirty="0" smtClean="0">
                <a:gradFill>
                  <a:gsLst>
                    <a:gs pos="0">
                      <a:schemeClr val="tx1"/>
                    </a:gs>
                    <a:gs pos="86000">
                      <a:schemeClr val="tx1"/>
                    </a:gs>
                  </a:gsLst>
                  <a:lin ang="5400000" scaled="0"/>
                </a:gradFill>
              </a:rPr>
              <a:t>Web Conf IP</a:t>
            </a:r>
          </a:p>
        </p:txBody>
      </p:sp>
    </p:spTree>
    <p:custDataLst>
      <p:tags r:id="rId1"/>
    </p:custDataLst>
    <p:extLst>
      <p:ext uri="{BB962C8B-B14F-4D97-AF65-F5344CB8AC3E}">
        <p14:creationId xmlns:p14="http://schemas.microsoft.com/office/powerpoint/2010/main" val="654117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6612" y="1038101"/>
            <a:ext cx="9323388" cy="1523494"/>
          </a:xfrm>
        </p:spPr>
        <p:txBody>
          <a:bodyPr/>
          <a:lstStyle/>
          <a:p>
            <a:r>
              <a:rPr lang="en-US" dirty="0" smtClean="0">
                <a:effectLst>
                  <a:outerShdw blurRad="38100" dist="38100" dir="2700000" algn="tl">
                    <a:srgbClr val="000000">
                      <a:alpha val="43137"/>
                    </a:srgbClr>
                  </a:outerShdw>
                </a:effectLst>
              </a:rPr>
              <a:t>What Load Balancing options are available?</a:t>
            </a:r>
            <a:endParaRPr lang="de-AT" dirty="0"/>
          </a:p>
        </p:txBody>
      </p:sp>
      <p:sp>
        <p:nvSpPr>
          <p:cNvPr id="6" name="Subtitle 5"/>
          <p:cNvSpPr>
            <a:spLocks noGrp="1"/>
          </p:cNvSpPr>
          <p:nvPr>
            <p:ph type="subTitle" idx="1"/>
          </p:nvPr>
        </p:nvSpPr>
        <p:spPr>
          <a:xfrm>
            <a:off x="836612" y="2798077"/>
            <a:ext cx="9323389" cy="461665"/>
          </a:xfrm>
        </p:spPr>
        <p:txBody>
          <a:bodyPr/>
          <a:lstStyle/>
          <a:p>
            <a:pPr marL="461963" lvl="1" indent="-461963" algn="l">
              <a:buFont typeface="Wingdings" pitchFamily="2" charset="2"/>
              <a:buChar char="Ø"/>
            </a:pPr>
            <a:r>
              <a:rPr lang="en-US" sz="3200" dirty="0" smtClean="0">
                <a:effectLst>
                  <a:outerShdw blurRad="38100" dist="38100" dir="2700000" algn="tl">
                    <a:srgbClr val="000000">
                      <a:alpha val="43137"/>
                    </a:srgbClr>
                  </a:outerShdw>
                </a:effectLst>
              </a:rPr>
              <a:t>DNS </a:t>
            </a:r>
            <a:r>
              <a:rPr lang="en-US" sz="3200" dirty="0">
                <a:effectLst>
                  <a:outerShdw blurRad="38100" dist="38100" dir="2700000" algn="tl">
                    <a:srgbClr val="000000">
                      <a:alpha val="43137"/>
                    </a:srgbClr>
                  </a:outerShdw>
                </a:effectLst>
              </a:rPr>
              <a:t>Load </a:t>
            </a:r>
            <a:r>
              <a:rPr lang="en-US" sz="3200" dirty="0" smtClean="0">
                <a:effectLst>
                  <a:outerShdw blurRad="38100" dist="38100" dir="2700000" algn="tl">
                    <a:srgbClr val="000000">
                      <a:alpha val="43137"/>
                    </a:srgbClr>
                  </a:outerShdw>
                </a:effectLst>
              </a:rPr>
              <a:t>Balancing </a:t>
            </a:r>
            <a:r>
              <a:rPr lang="en-US" sz="3200" dirty="0">
                <a:effectLst>
                  <a:outerShdw blurRad="38100" dist="38100" dir="2700000" algn="tl">
                    <a:srgbClr val="000000">
                      <a:alpha val="43137"/>
                    </a:srgbClr>
                  </a:outerShdw>
                </a:effectLst>
              </a:rPr>
              <a:t>using NAT</a:t>
            </a:r>
          </a:p>
          <a:p>
            <a:pPr marL="461963" lvl="1" indent="-461963" algn="l">
              <a:buFont typeface="Wingdings" pitchFamily="2" charset="2"/>
              <a:buChar char="Ø"/>
            </a:pPr>
            <a:r>
              <a:rPr lang="en-US" sz="3200" dirty="0">
                <a:effectLst>
                  <a:outerShdw blurRad="38100" dist="38100" dir="2700000" algn="tl">
                    <a:srgbClr val="000000">
                      <a:alpha val="43137"/>
                    </a:srgbClr>
                  </a:outerShdw>
                </a:effectLst>
              </a:rPr>
              <a:t>Hardware Load </a:t>
            </a:r>
            <a:r>
              <a:rPr lang="en-US" sz="3200" dirty="0" smtClean="0">
                <a:effectLst>
                  <a:outerShdw blurRad="38100" dist="38100" dir="2700000" algn="tl">
                    <a:srgbClr val="000000">
                      <a:alpha val="43137"/>
                    </a:srgbClr>
                  </a:outerShdw>
                </a:effectLst>
              </a:rPr>
              <a:t>Balancing (HLB)</a:t>
            </a:r>
            <a:endParaRPr lang="en-US" sz="3200" dirty="0">
              <a:effectLst>
                <a:outerShdw blurRad="38100" dist="38100" dir="2700000" algn="tl">
                  <a:srgbClr val="000000">
                    <a:alpha val="43137"/>
                  </a:srgbClr>
                </a:outerShdw>
              </a:effectLst>
            </a:endParaRPr>
          </a:p>
          <a:p>
            <a:pPr marL="457200" indent="-457200">
              <a:buFont typeface="Wingdings" pitchFamily="2" charset="2"/>
              <a:buChar char="Ø"/>
            </a:pPr>
            <a:endParaRPr lang="de-AT" dirty="0"/>
          </a:p>
        </p:txBody>
      </p:sp>
      <p:sp>
        <p:nvSpPr>
          <p:cNvPr id="7" name="Text Placeholder 6"/>
          <p:cNvSpPr>
            <a:spLocks noGrp="1"/>
          </p:cNvSpPr>
          <p:nvPr>
            <p:ph type="body" sz="quarter" idx="10"/>
          </p:nvPr>
        </p:nvSpPr>
        <p:spPr/>
        <p:txBody>
          <a:bodyPr/>
          <a:lstStyle/>
          <a:p>
            <a:r>
              <a:rPr lang="en-US" dirty="0" smtClean="0">
                <a:effectLst>
                  <a:outerShdw blurRad="38100" dist="38100" dir="2700000" algn="tl">
                    <a:srgbClr val="000000">
                      <a:alpha val="43137"/>
                    </a:srgbClr>
                  </a:outerShdw>
                </a:effectLst>
              </a:rPr>
              <a:t>Edge </a:t>
            </a:r>
            <a:r>
              <a:rPr lang="en-US" dirty="0">
                <a:effectLst>
                  <a:outerShdw blurRad="38100" dist="38100" dir="2700000" algn="tl">
                    <a:srgbClr val="000000">
                      <a:alpha val="43137"/>
                    </a:srgbClr>
                  </a:outerShdw>
                </a:effectLst>
              </a:rPr>
              <a:t>Topologies</a:t>
            </a:r>
            <a:endParaRPr lang="en-US" dirty="0"/>
          </a:p>
        </p:txBody>
      </p:sp>
    </p:spTree>
    <p:extLst>
      <p:ext uri="{BB962C8B-B14F-4D97-AF65-F5344CB8AC3E}">
        <p14:creationId xmlns:p14="http://schemas.microsoft.com/office/powerpoint/2010/main" val="177908762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Load Balanced Edge</a:t>
            </a:r>
            <a:endParaRPr lang="en-US" dirty="0"/>
          </a:p>
        </p:txBody>
      </p:sp>
      <p:sp>
        <p:nvSpPr>
          <p:cNvPr id="4" name="Rounded Rectangle 3"/>
          <p:cNvSpPr/>
          <p:nvPr/>
        </p:nvSpPr>
        <p:spPr bwMode="auto">
          <a:xfrm>
            <a:off x="8778240" y="1200150"/>
            <a:ext cx="2388870" cy="199095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Edge Server 1</a:t>
            </a:r>
          </a:p>
        </p:txBody>
      </p:sp>
      <p:sp>
        <p:nvSpPr>
          <p:cNvPr id="5" name="Rectangle 4"/>
          <p:cNvSpPr/>
          <p:nvPr/>
        </p:nvSpPr>
        <p:spPr bwMode="auto">
          <a:xfrm>
            <a:off x="6972300" y="1502569"/>
            <a:ext cx="180594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IP1</a:t>
            </a:r>
          </a:p>
        </p:txBody>
      </p:sp>
      <p:sp>
        <p:nvSpPr>
          <p:cNvPr id="8" name="Rectangle 7"/>
          <p:cNvSpPr/>
          <p:nvPr/>
        </p:nvSpPr>
        <p:spPr bwMode="auto">
          <a:xfrm>
            <a:off x="11167110" y="2052754"/>
            <a:ext cx="69723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Int</a:t>
            </a: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6960870" y="2052754"/>
            <a:ext cx="1805940"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IP2</a:t>
            </a:r>
          </a:p>
        </p:txBody>
      </p:sp>
      <p:sp>
        <p:nvSpPr>
          <p:cNvPr id="11" name="Rectangle 10"/>
          <p:cNvSpPr/>
          <p:nvPr/>
        </p:nvSpPr>
        <p:spPr bwMode="auto">
          <a:xfrm>
            <a:off x="6972300" y="2637111"/>
            <a:ext cx="1794510"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IP3</a:t>
            </a:r>
          </a:p>
        </p:txBody>
      </p:sp>
      <p:sp>
        <p:nvSpPr>
          <p:cNvPr id="18" name="TextBox 17"/>
          <p:cNvSpPr txBox="1"/>
          <p:nvPr/>
        </p:nvSpPr>
        <p:spPr>
          <a:xfrm>
            <a:off x="0" y="1133237"/>
            <a:ext cx="2528706" cy="369332"/>
          </a:xfrm>
          <a:prstGeom prst="rect">
            <a:avLst/>
          </a:prstGeom>
          <a:noFill/>
        </p:spPr>
        <p:txBody>
          <a:bodyPr wrap="square" lIns="0" tIns="0" rIns="0" bIns="0" rtlCol="0">
            <a:spAutoFit/>
          </a:bodyPr>
          <a:lstStyle/>
          <a:p>
            <a:pPr algn="ctr"/>
            <a:r>
              <a:rPr lang="en-US" sz="2400" dirty="0" smtClean="0">
                <a:solidFill>
                  <a:schemeClr val="accent4">
                    <a:lumMod val="75000"/>
                  </a:schemeClr>
                </a:solidFill>
                <a:effectLst>
                  <a:outerShdw blurRad="38100" dist="38100" dir="2700000" algn="tl">
                    <a:srgbClr val="000000">
                      <a:alpha val="43137"/>
                    </a:srgbClr>
                  </a:outerShdw>
                </a:effectLst>
              </a:rPr>
              <a:t>Public IP space</a:t>
            </a:r>
          </a:p>
        </p:txBody>
      </p:sp>
      <p:grpSp>
        <p:nvGrpSpPr>
          <p:cNvPr id="7" name="Group 6"/>
          <p:cNvGrpSpPr/>
          <p:nvPr/>
        </p:nvGrpSpPr>
        <p:grpSpPr>
          <a:xfrm>
            <a:off x="254231" y="4137770"/>
            <a:ext cx="5732595" cy="1845231"/>
            <a:chOff x="254231" y="4137770"/>
            <a:chExt cx="5732595" cy="1845231"/>
          </a:xfrm>
        </p:grpSpPr>
        <p:sp>
          <p:nvSpPr>
            <p:cNvPr id="24" name="Rounded Rectangle 23"/>
            <p:cNvSpPr/>
            <p:nvPr/>
          </p:nvSpPr>
          <p:spPr bwMode="auto">
            <a:xfrm>
              <a:off x="254232" y="4137770"/>
              <a:ext cx="1245870" cy="59436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Client</a:t>
              </a:r>
            </a:p>
          </p:txBody>
        </p:sp>
        <p:sp>
          <p:nvSpPr>
            <p:cNvPr id="25" name="TextBox 24"/>
            <p:cNvSpPr txBox="1"/>
            <p:nvPr/>
          </p:nvSpPr>
          <p:spPr>
            <a:xfrm>
              <a:off x="254231" y="4875005"/>
              <a:ext cx="5732595" cy="1107996"/>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Client can retrieve and handle multiple IP</a:t>
              </a:r>
            </a:p>
            <a:p>
              <a:r>
                <a:rPr lang="en-US" sz="2400" dirty="0">
                  <a:gradFill>
                    <a:gsLst>
                      <a:gs pos="0">
                        <a:schemeClr val="tx1"/>
                      </a:gs>
                      <a:gs pos="86000">
                        <a:schemeClr val="tx1"/>
                      </a:gs>
                    </a:gsLst>
                    <a:lin ang="5400000" scaled="0"/>
                  </a:gradFill>
                </a:rPr>
                <a:t>a</a:t>
              </a:r>
              <a:r>
                <a:rPr lang="en-US" sz="2400" dirty="0" smtClean="0">
                  <a:gradFill>
                    <a:gsLst>
                      <a:gs pos="0">
                        <a:schemeClr val="tx1"/>
                      </a:gs>
                      <a:gs pos="86000">
                        <a:schemeClr val="tx1"/>
                      </a:gs>
                    </a:gsLst>
                    <a:lin ang="5400000" scaled="0"/>
                  </a:gradFill>
                </a:rPr>
                <a:t>ddresses and can fail over</a:t>
              </a:r>
            </a:p>
            <a:p>
              <a:r>
                <a:rPr lang="en-US" sz="2400" dirty="0" smtClean="0">
                  <a:gradFill>
                    <a:gsLst>
                      <a:gs pos="0">
                        <a:schemeClr val="tx1"/>
                      </a:gs>
                      <a:gs pos="86000">
                        <a:schemeClr val="tx1"/>
                      </a:gs>
                    </a:gsLst>
                    <a:lin ang="5400000" scaled="0"/>
                  </a:gradFill>
                </a:rPr>
                <a:t>DNS server returns randomized IP address</a:t>
              </a:r>
            </a:p>
          </p:txBody>
        </p:sp>
      </p:grpSp>
      <p:sp>
        <p:nvSpPr>
          <p:cNvPr id="26" name="TextBox 25"/>
          <p:cNvSpPr txBox="1"/>
          <p:nvPr/>
        </p:nvSpPr>
        <p:spPr>
          <a:xfrm>
            <a:off x="254232" y="1641631"/>
            <a:ext cx="4487703" cy="1846659"/>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DNS A records </a:t>
            </a:r>
          </a:p>
          <a:p>
            <a:r>
              <a:rPr lang="en-US" sz="2400" dirty="0" smtClean="0">
                <a:gradFill>
                  <a:gsLst>
                    <a:gs pos="0">
                      <a:schemeClr val="tx1"/>
                    </a:gs>
                    <a:gs pos="86000">
                      <a:schemeClr val="tx1"/>
                    </a:gs>
                  </a:gsLst>
                  <a:lin ang="5400000" scaled="0"/>
                </a:gradFill>
              </a:rPr>
              <a:t>access.contoso.com  IP1 and IP4</a:t>
            </a:r>
          </a:p>
          <a:p>
            <a:r>
              <a:rPr lang="en-US" sz="2400" dirty="0" smtClean="0">
                <a:gradFill>
                  <a:gsLst>
                    <a:gs pos="0">
                      <a:schemeClr val="tx1"/>
                    </a:gs>
                    <a:gs pos="86000">
                      <a:schemeClr val="tx1"/>
                    </a:gs>
                  </a:gsLst>
                  <a:lin ang="5400000" scaled="0"/>
                </a:gradFill>
              </a:rPr>
              <a:t>webcon.contoso.com IP2 and IP5</a:t>
            </a:r>
          </a:p>
          <a:p>
            <a:r>
              <a:rPr lang="en-US" sz="2400" dirty="0" smtClean="0">
                <a:gradFill>
                  <a:gsLst>
                    <a:gs pos="0">
                      <a:schemeClr val="tx1"/>
                    </a:gs>
                    <a:gs pos="86000">
                      <a:schemeClr val="tx1"/>
                    </a:gs>
                  </a:gsLst>
                  <a:lin ang="5400000" scaled="0"/>
                </a:gradFill>
              </a:rPr>
              <a:t>av.contoso.com IP3 and IP6</a:t>
            </a:r>
            <a:endParaRPr lang="en-US" sz="2400" dirty="0">
              <a:gradFill>
                <a:gsLst>
                  <a:gs pos="0">
                    <a:schemeClr val="tx1"/>
                  </a:gs>
                  <a:gs pos="86000">
                    <a:schemeClr val="tx1"/>
                  </a:gs>
                </a:gsLst>
                <a:lin ang="5400000" scaled="0"/>
              </a:gradFill>
            </a:endParaRPr>
          </a:p>
          <a:p>
            <a:endParaRPr lang="en-US" sz="2400" dirty="0" smtClean="0">
              <a:gradFill>
                <a:gsLst>
                  <a:gs pos="0">
                    <a:schemeClr val="tx1"/>
                  </a:gs>
                  <a:gs pos="86000">
                    <a:schemeClr val="tx1"/>
                  </a:gs>
                </a:gsLst>
                <a:lin ang="5400000" scaled="0"/>
              </a:gradFill>
            </a:endParaRPr>
          </a:p>
        </p:txBody>
      </p:sp>
      <p:sp>
        <p:nvSpPr>
          <p:cNvPr id="23" name="Rounded Rectangle 22"/>
          <p:cNvSpPr/>
          <p:nvPr/>
        </p:nvSpPr>
        <p:spPr bwMode="auto">
          <a:xfrm>
            <a:off x="8789670" y="3736651"/>
            <a:ext cx="2388870" cy="199095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Edge Server 2</a:t>
            </a:r>
          </a:p>
        </p:txBody>
      </p:sp>
      <p:sp>
        <p:nvSpPr>
          <p:cNvPr id="27" name="Rectangle 26"/>
          <p:cNvSpPr/>
          <p:nvPr/>
        </p:nvSpPr>
        <p:spPr bwMode="auto">
          <a:xfrm>
            <a:off x="6983730" y="4039070"/>
            <a:ext cx="180594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IP4</a:t>
            </a:r>
          </a:p>
        </p:txBody>
      </p:sp>
      <p:sp>
        <p:nvSpPr>
          <p:cNvPr id="28" name="Rectangle 27"/>
          <p:cNvSpPr/>
          <p:nvPr/>
        </p:nvSpPr>
        <p:spPr bwMode="auto">
          <a:xfrm>
            <a:off x="11178540" y="4589255"/>
            <a:ext cx="69723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Int</a:t>
            </a:r>
            <a:endParaRPr lang="en-US" sz="2200" dirty="0" smtClean="0">
              <a:gradFill>
                <a:gsLst>
                  <a:gs pos="0">
                    <a:srgbClr val="FFFFFF"/>
                  </a:gs>
                  <a:gs pos="100000">
                    <a:srgbClr val="FFFFFF"/>
                  </a:gs>
                </a:gsLst>
                <a:lin ang="5400000" scaled="0"/>
              </a:gradFill>
            </a:endParaRPr>
          </a:p>
        </p:txBody>
      </p:sp>
      <p:sp>
        <p:nvSpPr>
          <p:cNvPr id="29" name="Rectangle 28"/>
          <p:cNvSpPr/>
          <p:nvPr/>
        </p:nvSpPr>
        <p:spPr bwMode="auto">
          <a:xfrm>
            <a:off x="6972300" y="4589255"/>
            <a:ext cx="1805940"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IP5</a:t>
            </a:r>
          </a:p>
        </p:txBody>
      </p:sp>
      <p:sp>
        <p:nvSpPr>
          <p:cNvPr id="30" name="Rectangle 29"/>
          <p:cNvSpPr/>
          <p:nvPr/>
        </p:nvSpPr>
        <p:spPr bwMode="auto">
          <a:xfrm>
            <a:off x="6983730" y="5173612"/>
            <a:ext cx="1794510"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IP6</a:t>
            </a:r>
          </a:p>
        </p:txBody>
      </p:sp>
    </p:spTree>
    <p:custDataLst>
      <p:tags r:id="rId1"/>
    </p:custDataLst>
    <p:extLst>
      <p:ext uri="{BB962C8B-B14F-4D97-AF65-F5344CB8AC3E}">
        <p14:creationId xmlns:p14="http://schemas.microsoft.com/office/powerpoint/2010/main" val="1734862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Load Balanced Edge </a:t>
            </a:r>
            <a:r>
              <a:rPr lang="en-US" dirty="0"/>
              <a:t>using NAT </a:t>
            </a:r>
          </a:p>
        </p:txBody>
      </p:sp>
      <p:sp>
        <p:nvSpPr>
          <p:cNvPr id="4" name="Rounded Rectangle 3"/>
          <p:cNvSpPr/>
          <p:nvPr/>
        </p:nvSpPr>
        <p:spPr bwMode="auto">
          <a:xfrm>
            <a:off x="8778240" y="1200150"/>
            <a:ext cx="2388870" cy="199095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Edge Server 1</a:t>
            </a:r>
          </a:p>
        </p:txBody>
      </p:sp>
      <p:sp>
        <p:nvSpPr>
          <p:cNvPr id="5" name="Rectangle 4"/>
          <p:cNvSpPr/>
          <p:nvPr/>
        </p:nvSpPr>
        <p:spPr bwMode="auto">
          <a:xfrm>
            <a:off x="6972300" y="1502569"/>
            <a:ext cx="180594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IP1</a:t>
            </a:r>
          </a:p>
        </p:txBody>
      </p:sp>
      <p:sp>
        <p:nvSpPr>
          <p:cNvPr id="8" name="Rectangle 7"/>
          <p:cNvSpPr/>
          <p:nvPr/>
        </p:nvSpPr>
        <p:spPr bwMode="auto">
          <a:xfrm>
            <a:off x="11167110" y="2052754"/>
            <a:ext cx="69723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Int</a:t>
            </a: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6960870" y="2052754"/>
            <a:ext cx="1805940"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IP2</a:t>
            </a:r>
          </a:p>
        </p:txBody>
      </p:sp>
      <p:sp>
        <p:nvSpPr>
          <p:cNvPr id="11" name="Rectangle 10"/>
          <p:cNvSpPr/>
          <p:nvPr/>
        </p:nvSpPr>
        <p:spPr bwMode="auto">
          <a:xfrm>
            <a:off x="6972300" y="2637111"/>
            <a:ext cx="1794510"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IP3</a:t>
            </a:r>
          </a:p>
        </p:txBody>
      </p:sp>
      <p:sp>
        <p:nvSpPr>
          <p:cNvPr id="18" name="TextBox 17"/>
          <p:cNvSpPr txBox="1"/>
          <p:nvPr/>
        </p:nvSpPr>
        <p:spPr>
          <a:xfrm>
            <a:off x="0" y="1133237"/>
            <a:ext cx="2528706" cy="369332"/>
          </a:xfrm>
          <a:prstGeom prst="rect">
            <a:avLst/>
          </a:prstGeom>
          <a:noFill/>
        </p:spPr>
        <p:txBody>
          <a:bodyPr wrap="square" lIns="0" tIns="0" rIns="0" bIns="0" rtlCol="0">
            <a:spAutoFit/>
          </a:bodyPr>
          <a:lstStyle/>
          <a:p>
            <a:pPr algn="ctr"/>
            <a:r>
              <a:rPr lang="en-US" sz="2400" dirty="0" smtClean="0">
                <a:solidFill>
                  <a:schemeClr val="accent4">
                    <a:lumMod val="75000"/>
                  </a:schemeClr>
                </a:solidFill>
                <a:effectLst>
                  <a:outerShdw blurRad="38100" dist="38100" dir="2700000" algn="tl">
                    <a:srgbClr val="000000">
                      <a:alpha val="43137"/>
                    </a:srgbClr>
                  </a:outerShdw>
                </a:effectLst>
              </a:rPr>
              <a:t>Public IP space</a:t>
            </a:r>
          </a:p>
        </p:txBody>
      </p:sp>
      <p:sp>
        <p:nvSpPr>
          <p:cNvPr id="26" name="TextBox 25"/>
          <p:cNvSpPr txBox="1"/>
          <p:nvPr/>
        </p:nvSpPr>
        <p:spPr>
          <a:xfrm>
            <a:off x="254232" y="1641631"/>
            <a:ext cx="4802020" cy="1846659"/>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DNS A records </a:t>
            </a:r>
          </a:p>
          <a:p>
            <a:r>
              <a:rPr lang="en-US" sz="2400" dirty="0" smtClean="0">
                <a:gradFill>
                  <a:gsLst>
                    <a:gs pos="0">
                      <a:schemeClr val="tx1"/>
                    </a:gs>
                    <a:gs pos="86000">
                      <a:schemeClr val="tx1"/>
                    </a:gs>
                  </a:gsLst>
                  <a:lin ang="5400000" scaled="0"/>
                </a:gradFill>
              </a:rPr>
              <a:t>access.contoso.com   IP1’ and IP4’</a:t>
            </a:r>
          </a:p>
          <a:p>
            <a:r>
              <a:rPr lang="en-US" sz="2400" dirty="0" smtClean="0">
                <a:gradFill>
                  <a:gsLst>
                    <a:gs pos="0">
                      <a:schemeClr val="tx1"/>
                    </a:gs>
                    <a:gs pos="86000">
                      <a:schemeClr val="tx1"/>
                    </a:gs>
                  </a:gsLst>
                  <a:lin ang="5400000" scaled="0"/>
                </a:gradFill>
              </a:rPr>
              <a:t>webcon.contoso.com  IP2’ and IP5’</a:t>
            </a:r>
          </a:p>
          <a:p>
            <a:r>
              <a:rPr lang="en-US" sz="2400" dirty="0" smtClean="0">
                <a:gradFill>
                  <a:gsLst>
                    <a:gs pos="0">
                      <a:schemeClr val="tx1"/>
                    </a:gs>
                    <a:gs pos="86000">
                      <a:schemeClr val="tx1"/>
                    </a:gs>
                  </a:gsLst>
                  <a:lin ang="5400000" scaled="0"/>
                </a:gradFill>
              </a:rPr>
              <a:t>av.contoso.com           IP3’ and IP6’</a:t>
            </a:r>
            <a:endParaRPr lang="en-US" sz="2400" dirty="0">
              <a:gradFill>
                <a:gsLst>
                  <a:gs pos="0">
                    <a:schemeClr val="tx1"/>
                  </a:gs>
                  <a:gs pos="86000">
                    <a:schemeClr val="tx1"/>
                  </a:gs>
                </a:gsLst>
                <a:lin ang="5400000" scaled="0"/>
              </a:gradFill>
            </a:endParaRPr>
          </a:p>
          <a:p>
            <a:endParaRPr lang="en-US" sz="2400" dirty="0" smtClean="0">
              <a:gradFill>
                <a:gsLst>
                  <a:gs pos="0">
                    <a:schemeClr val="tx1"/>
                  </a:gs>
                  <a:gs pos="86000">
                    <a:schemeClr val="tx1"/>
                  </a:gs>
                </a:gsLst>
                <a:lin ang="5400000" scaled="0"/>
              </a:gradFill>
            </a:endParaRPr>
          </a:p>
        </p:txBody>
      </p:sp>
      <p:sp>
        <p:nvSpPr>
          <p:cNvPr id="23" name="Rounded Rectangle 22"/>
          <p:cNvSpPr/>
          <p:nvPr/>
        </p:nvSpPr>
        <p:spPr bwMode="auto">
          <a:xfrm>
            <a:off x="8789670" y="3736651"/>
            <a:ext cx="2388870" cy="199095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Edge Server 2</a:t>
            </a:r>
          </a:p>
        </p:txBody>
      </p:sp>
      <p:sp>
        <p:nvSpPr>
          <p:cNvPr id="27" name="Rectangle 26"/>
          <p:cNvSpPr/>
          <p:nvPr/>
        </p:nvSpPr>
        <p:spPr bwMode="auto">
          <a:xfrm>
            <a:off x="6983730" y="4039070"/>
            <a:ext cx="180594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IP4</a:t>
            </a:r>
          </a:p>
        </p:txBody>
      </p:sp>
      <p:sp>
        <p:nvSpPr>
          <p:cNvPr id="28" name="Rectangle 27"/>
          <p:cNvSpPr/>
          <p:nvPr/>
        </p:nvSpPr>
        <p:spPr bwMode="auto">
          <a:xfrm>
            <a:off x="11178540" y="4589255"/>
            <a:ext cx="69723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Int</a:t>
            </a:r>
            <a:endParaRPr lang="en-US" sz="2200" dirty="0" smtClean="0">
              <a:gradFill>
                <a:gsLst>
                  <a:gs pos="0">
                    <a:srgbClr val="FFFFFF"/>
                  </a:gs>
                  <a:gs pos="100000">
                    <a:srgbClr val="FFFFFF"/>
                  </a:gs>
                </a:gsLst>
                <a:lin ang="5400000" scaled="0"/>
              </a:gradFill>
            </a:endParaRPr>
          </a:p>
        </p:txBody>
      </p:sp>
      <p:sp>
        <p:nvSpPr>
          <p:cNvPr id="29" name="Rectangle 28"/>
          <p:cNvSpPr/>
          <p:nvPr/>
        </p:nvSpPr>
        <p:spPr bwMode="auto">
          <a:xfrm>
            <a:off x="6972300" y="4589255"/>
            <a:ext cx="1805940"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IP5</a:t>
            </a:r>
          </a:p>
        </p:txBody>
      </p:sp>
      <p:sp>
        <p:nvSpPr>
          <p:cNvPr id="30" name="Rectangle 29"/>
          <p:cNvSpPr/>
          <p:nvPr/>
        </p:nvSpPr>
        <p:spPr bwMode="auto">
          <a:xfrm>
            <a:off x="6983730" y="5173612"/>
            <a:ext cx="1794510"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IP6</a:t>
            </a:r>
          </a:p>
        </p:txBody>
      </p:sp>
      <p:sp>
        <p:nvSpPr>
          <p:cNvPr id="19" name="Rectangle 18"/>
          <p:cNvSpPr/>
          <p:nvPr/>
        </p:nvSpPr>
        <p:spPr bwMode="auto">
          <a:xfrm>
            <a:off x="5986826" y="977265"/>
            <a:ext cx="1019764" cy="531495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bg1"/>
                </a:solidFill>
              </a:rPr>
              <a:t>NAT</a:t>
            </a:r>
          </a:p>
        </p:txBody>
      </p:sp>
      <p:sp>
        <p:nvSpPr>
          <p:cNvPr id="21" name="Rectangle 20"/>
          <p:cNvSpPr/>
          <p:nvPr/>
        </p:nvSpPr>
        <p:spPr bwMode="auto">
          <a:xfrm>
            <a:off x="5026706" y="1502569"/>
            <a:ext cx="96012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IP1’</a:t>
            </a:r>
          </a:p>
        </p:txBody>
      </p:sp>
      <p:sp>
        <p:nvSpPr>
          <p:cNvPr id="22" name="Rectangle 21"/>
          <p:cNvSpPr/>
          <p:nvPr/>
        </p:nvSpPr>
        <p:spPr bwMode="auto">
          <a:xfrm>
            <a:off x="5026706" y="2052754"/>
            <a:ext cx="960120"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IP2’</a:t>
            </a:r>
          </a:p>
        </p:txBody>
      </p:sp>
      <p:sp>
        <p:nvSpPr>
          <p:cNvPr id="31" name="Rectangle 30"/>
          <p:cNvSpPr/>
          <p:nvPr/>
        </p:nvSpPr>
        <p:spPr bwMode="auto">
          <a:xfrm>
            <a:off x="5026706" y="2637111"/>
            <a:ext cx="960120"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IP3’</a:t>
            </a:r>
          </a:p>
        </p:txBody>
      </p:sp>
      <p:sp>
        <p:nvSpPr>
          <p:cNvPr id="32" name="Rectangle 31"/>
          <p:cNvSpPr/>
          <p:nvPr/>
        </p:nvSpPr>
        <p:spPr bwMode="auto">
          <a:xfrm>
            <a:off x="5026706" y="4039070"/>
            <a:ext cx="96012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IP4’</a:t>
            </a:r>
          </a:p>
        </p:txBody>
      </p:sp>
      <p:sp>
        <p:nvSpPr>
          <p:cNvPr id="33" name="Rectangle 32"/>
          <p:cNvSpPr/>
          <p:nvPr/>
        </p:nvSpPr>
        <p:spPr bwMode="auto">
          <a:xfrm>
            <a:off x="5026706" y="4589255"/>
            <a:ext cx="960120"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IP5’</a:t>
            </a:r>
          </a:p>
        </p:txBody>
      </p:sp>
      <p:sp>
        <p:nvSpPr>
          <p:cNvPr id="34" name="Rectangle 33"/>
          <p:cNvSpPr/>
          <p:nvPr/>
        </p:nvSpPr>
        <p:spPr bwMode="auto">
          <a:xfrm>
            <a:off x="5026706" y="5173612"/>
            <a:ext cx="960120"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IP6’</a:t>
            </a:r>
          </a:p>
        </p:txBody>
      </p:sp>
      <p:sp>
        <p:nvSpPr>
          <p:cNvPr id="35" name="TextBox 34"/>
          <p:cNvSpPr txBox="1"/>
          <p:nvPr/>
        </p:nvSpPr>
        <p:spPr>
          <a:xfrm>
            <a:off x="214322" y="3808800"/>
            <a:ext cx="65" cy="738664"/>
          </a:xfrm>
          <a:prstGeom prst="rect">
            <a:avLst/>
          </a:prstGeom>
          <a:noFill/>
        </p:spPr>
        <p:txBody>
          <a:bodyPr wrap="none" lIns="0" tIns="0" rIns="0" bIns="0" rtlCol="0">
            <a:spAutoFit/>
          </a:bodyPr>
          <a:lstStyle/>
          <a:p>
            <a:endParaRPr lang="en-US" sz="2400" dirty="0">
              <a:gradFill>
                <a:gsLst>
                  <a:gs pos="0">
                    <a:schemeClr val="tx1"/>
                  </a:gs>
                  <a:gs pos="86000">
                    <a:schemeClr val="tx1"/>
                  </a:gs>
                </a:gsLst>
                <a:lin ang="5400000" scaled="0"/>
              </a:gradFill>
            </a:endParaRPr>
          </a:p>
          <a:p>
            <a:endParaRPr lang="en-US" sz="2400" dirty="0" smtClean="0">
              <a:gradFill>
                <a:gsLst>
                  <a:gs pos="0">
                    <a:schemeClr val="tx1"/>
                  </a:gs>
                  <a:gs pos="86000">
                    <a:schemeClr val="tx1"/>
                  </a:gs>
                </a:gsLst>
                <a:lin ang="5400000" scaled="0"/>
              </a:gradFill>
            </a:endParaRPr>
          </a:p>
        </p:txBody>
      </p:sp>
      <p:sp>
        <p:nvSpPr>
          <p:cNvPr id="6" name="Rectangle 5"/>
          <p:cNvSpPr/>
          <p:nvPr/>
        </p:nvSpPr>
        <p:spPr>
          <a:xfrm>
            <a:off x="214322" y="3707648"/>
            <a:ext cx="4812384" cy="2215991"/>
          </a:xfrm>
          <a:prstGeom prst="rect">
            <a:avLst/>
          </a:prstGeom>
        </p:spPr>
        <p:txBody>
          <a:bodyPr wrap="square">
            <a:spAutoFit/>
          </a:bodyPr>
          <a:lstStyle/>
          <a:p>
            <a:r>
              <a:rPr lang="en-US" sz="2400" dirty="0">
                <a:gradFill>
                  <a:gsLst>
                    <a:gs pos="0">
                      <a:schemeClr val="tx1"/>
                    </a:gs>
                    <a:gs pos="86000">
                      <a:schemeClr val="tx1"/>
                    </a:gs>
                  </a:gsLst>
                  <a:lin ang="5400000" scaled="0"/>
                </a:gradFill>
              </a:rPr>
              <a:t>Translated AV </a:t>
            </a:r>
            <a:r>
              <a:rPr lang="en-US" sz="2400" dirty="0" smtClean="0">
                <a:gradFill>
                  <a:gsLst>
                    <a:gs pos="0">
                      <a:schemeClr val="tx1"/>
                    </a:gs>
                    <a:gs pos="86000">
                      <a:schemeClr val="tx1"/>
                    </a:gs>
                  </a:gsLst>
                  <a:lin ang="5400000" scaled="0"/>
                </a:gradFill>
              </a:rPr>
              <a:t>IP addresses </a:t>
            </a:r>
            <a:r>
              <a:rPr lang="en-US" sz="2400" dirty="0">
                <a:gradFill>
                  <a:gsLst>
                    <a:gs pos="0">
                      <a:schemeClr val="tx1"/>
                    </a:gs>
                    <a:gs pos="86000">
                      <a:schemeClr val="tx1"/>
                    </a:gs>
                  </a:gsLst>
                  <a:lin ang="5400000" scaled="0"/>
                </a:gradFill>
              </a:rPr>
              <a:t>must</a:t>
            </a:r>
          </a:p>
          <a:p>
            <a:r>
              <a:rPr lang="en-US" sz="2400" dirty="0">
                <a:gradFill>
                  <a:gsLst>
                    <a:gs pos="0">
                      <a:schemeClr val="tx1"/>
                    </a:gs>
                    <a:gs pos="86000">
                      <a:schemeClr val="tx1"/>
                    </a:gs>
                  </a:gsLst>
                  <a:lin ang="5400000" scaled="0"/>
                </a:gradFill>
              </a:rPr>
              <a:t>be configured in </a:t>
            </a:r>
            <a:r>
              <a:rPr lang="en-US" sz="2400" dirty="0" smtClean="0">
                <a:gradFill>
                  <a:gsLst>
                    <a:gs pos="0">
                      <a:schemeClr val="tx1"/>
                    </a:gs>
                    <a:gs pos="86000">
                      <a:schemeClr val="tx1"/>
                    </a:gs>
                  </a:gsLst>
                  <a:lin ang="5400000" scaled="0"/>
                </a:gradFill>
              </a:rPr>
              <a:t>Lync Server individually</a:t>
            </a:r>
          </a:p>
          <a:p>
            <a:r>
              <a:rPr lang="en-US" sz="2400" dirty="0" smtClean="0">
                <a:gradFill>
                  <a:gsLst>
                    <a:gs pos="0">
                      <a:schemeClr val="tx1"/>
                    </a:gs>
                    <a:gs pos="86000">
                      <a:schemeClr val="tx1"/>
                    </a:gs>
                  </a:gsLst>
                  <a:lin ang="5400000" scaled="0"/>
                </a:gradFill>
              </a:rPr>
              <a:t>IP3 to IP3’</a:t>
            </a:r>
          </a:p>
          <a:p>
            <a:r>
              <a:rPr lang="en-US" sz="2400" dirty="0" smtClean="0">
                <a:gradFill>
                  <a:gsLst>
                    <a:gs pos="0">
                      <a:schemeClr val="tx1"/>
                    </a:gs>
                    <a:gs pos="86000">
                      <a:schemeClr val="tx1"/>
                    </a:gs>
                  </a:gsLst>
                  <a:lin ang="5400000" scaled="0"/>
                </a:gradFill>
              </a:rPr>
              <a:t>IP6 to IP6’</a:t>
            </a:r>
          </a:p>
          <a:p>
            <a:endParaRPr lang="en-US" dirty="0">
              <a:gradFill>
                <a:gsLst>
                  <a:gs pos="0">
                    <a:schemeClr val="tx1"/>
                  </a:gs>
                  <a:gs pos="86000">
                    <a:schemeClr val="tx1"/>
                  </a:gs>
                </a:gsLst>
                <a:lin ang="5400000" scaled="0"/>
              </a:gradFill>
            </a:endParaRPr>
          </a:p>
        </p:txBody>
      </p:sp>
    </p:spTree>
    <p:custDataLst>
      <p:tags r:id="rId1"/>
    </p:custDataLst>
    <p:extLst>
      <p:ext uri="{BB962C8B-B14F-4D97-AF65-F5344CB8AC3E}">
        <p14:creationId xmlns:p14="http://schemas.microsoft.com/office/powerpoint/2010/main" val="2287100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Load Balanced Edge</a:t>
            </a:r>
            <a:endParaRPr lang="en-US" dirty="0"/>
          </a:p>
        </p:txBody>
      </p:sp>
      <p:sp>
        <p:nvSpPr>
          <p:cNvPr id="4" name="Rounded Rectangle 3"/>
          <p:cNvSpPr/>
          <p:nvPr/>
        </p:nvSpPr>
        <p:spPr bwMode="auto">
          <a:xfrm>
            <a:off x="8778240" y="1200150"/>
            <a:ext cx="2388870" cy="199095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Edge Server 1</a:t>
            </a:r>
          </a:p>
        </p:txBody>
      </p:sp>
      <p:sp>
        <p:nvSpPr>
          <p:cNvPr id="5" name="Rectangle 4"/>
          <p:cNvSpPr/>
          <p:nvPr/>
        </p:nvSpPr>
        <p:spPr bwMode="auto">
          <a:xfrm>
            <a:off x="6972300" y="1502569"/>
            <a:ext cx="180594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IP1</a:t>
            </a:r>
          </a:p>
        </p:txBody>
      </p:sp>
      <p:sp>
        <p:nvSpPr>
          <p:cNvPr id="8" name="Rectangle 7"/>
          <p:cNvSpPr/>
          <p:nvPr/>
        </p:nvSpPr>
        <p:spPr bwMode="auto">
          <a:xfrm>
            <a:off x="11167110" y="2052754"/>
            <a:ext cx="69723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Int</a:t>
            </a: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6960870" y="2052754"/>
            <a:ext cx="1805940"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IP2</a:t>
            </a:r>
          </a:p>
        </p:txBody>
      </p:sp>
      <p:sp>
        <p:nvSpPr>
          <p:cNvPr id="11" name="Rectangle 10"/>
          <p:cNvSpPr/>
          <p:nvPr/>
        </p:nvSpPr>
        <p:spPr bwMode="auto">
          <a:xfrm>
            <a:off x="6972300" y="2637111"/>
            <a:ext cx="1794510"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IP3</a:t>
            </a:r>
          </a:p>
        </p:txBody>
      </p:sp>
      <p:sp>
        <p:nvSpPr>
          <p:cNvPr id="18" name="TextBox 17"/>
          <p:cNvSpPr txBox="1"/>
          <p:nvPr/>
        </p:nvSpPr>
        <p:spPr>
          <a:xfrm>
            <a:off x="0" y="1133237"/>
            <a:ext cx="2528706" cy="369332"/>
          </a:xfrm>
          <a:prstGeom prst="rect">
            <a:avLst/>
          </a:prstGeom>
          <a:noFill/>
        </p:spPr>
        <p:txBody>
          <a:bodyPr wrap="square" lIns="0" tIns="0" rIns="0" bIns="0" rtlCol="0">
            <a:spAutoFit/>
          </a:bodyPr>
          <a:lstStyle/>
          <a:p>
            <a:pPr algn="ctr"/>
            <a:r>
              <a:rPr lang="en-US" sz="2400" dirty="0" smtClean="0">
                <a:solidFill>
                  <a:schemeClr val="accent4">
                    <a:lumMod val="75000"/>
                  </a:schemeClr>
                </a:solidFill>
                <a:effectLst>
                  <a:outerShdw blurRad="38100" dist="38100" dir="2700000" algn="tl">
                    <a:srgbClr val="000000">
                      <a:alpha val="43137"/>
                    </a:srgbClr>
                  </a:outerShdw>
                </a:effectLst>
              </a:rPr>
              <a:t>Public IP space</a:t>
            </a:r>
          </a:p>
        </p:txBody>
      </p:sp>
      <p:sp>
        <p:nvSpPr>
          <p:cNvPr id="26" name="TextBox 25"/>
          <p:cNvSpPr txBox="1"/>
          <p:nvPr/>
        </p:nvSpPr>
        <p:spPr>
          <a:xfrm>
            <a:off x="254232" y="1641631"/>
            <a:ext cx="3730188" cy="1846659"/>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DNS A records </a:t>
            </a:r>
          </a:p>
          <a:p>
            <a:r>
              <a:rPr lang="en-US" sz="2400" dirty="0" smtClean="0">
                <a:gradFill>
                  <a:gsLst>
                    <a:gs pos="0">
                      <a:schemeClr val="tx1"/>
                    </a:gs>
                    <a:gs pos="86000">
                      <a:schemeClr val="tx1"/>
                    </a:gs>
                  </a:gsLst>
                  <a:lin ang="5400000" scaled="0"/>
                </a:gradFill>
              </a:rPr>
              <a:t>access.contoso.com   VIP1</a:t>
            </a:r>
          </a:p>
          <a:p>
            <a:r>
              <a:rPr lang="en-US" sz="2400" dirty="0" smtClean="0">
                <a:gradFill>
                  <a:gsLst>
                    <a:gs pos="0">
                      <a:schemeClr val="tx1"/>
                    </a:gs>
                    <a:gs pos="86000">
                      <a:schemeClr val="tx1"/>
                    </a:gs>
                  </a:gsLst>
                  <a:lin ang="5400000" scaled="0"/>
                </a:gradFill>
              </a:rPr>
              <a:t>webcon.contoso.com  VIP2</a:t>
            </a:r>
          </a:p>
          <a:p>
            <a:r>
              <a:rPr lang="en-US" sz="2400" dirty="0" smtClean="0">
                <a:gradFill>
                  <a:gsLst>
                    <a:gs pos="0">
                      <a:schemeClr val="tx1"/>
                    </a:gs>
                    <a:gs pos="86000">
                      <a:schemeClr val="tx1"/>
                    </a:gs>
                  </a:gsLst>
                  <a:lin ang="5400000" scaled="0"/>
                </a:gradFill>
              </a:rPr>
              <a:t>av.contoso.com           VIP3</a:t>
            </a:r>
            <a:endParaRPr lang="en-US" sz="2400" dirty="0">
              <a:gradFill>
                <a:gsLst>
                  <a:gs pos="0">
                    <a:schemeClr val="tx1"/>
                  </a:gs>
                  <a:gs pos="86000">
                    <a:schemeClr val="tx1"/>
                  </a:gs>
                </a:gsLst>
                <a:lin ang="5400000" scaled="0"/>
              </a:gradFill>
            </a:endParaRPr>
          </a:p>
          <a:p>
            <a:endParaRPr lang="en-US" sz="2400" dirty="0" smtClean="0">
              <a:gradFill>
                <a:gsLst>
                  <a:gs pos="0">
                    <a:schemeClr val="tx1"/>
                  </a:gs>
                  <a:gs pos="86000">
                    <a:schemeClr val="tx1"/>
                  </a:gs>
                </a:gsLst>
                <a:lin ang="5400000" scaled="0"/>
              </a:gradFill>
            </a:endParaRPr>
          </a:p>
        </p:txBody>
      </p:sp>
      <p:sp>
        <p:nvSpPr>
          <p:cNvPr id="23" name="Rounded Rectangle 22"/>
          <p:cNvSpPr/>
          <p:nvPr/>
        </p:nvSpPr>
        <p:spPr bwMode="auto">
          <a:xfrm>
            <a:off x="8789670" y="3736651"/>
            <a:ext cx="2388870" cy="199095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Edge Server 2</a:t>
            </a:r>
          </a:p>
        </p:txBody>
      </p:sp>
      <p:sp>
        <p:nvSpPr>
          <p:cNvPr id="27" name="Rectangle 26"/>
          <p:cNvSpPr/>
          <p:nvPr/>
        </p:nvSpPr>
        <p:spPr bwMode="auto">
          <a:xfrm>
            <a:off x="6983730" y="4039070"/>
            <a:ext cx="180594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IP4</a:t>
            </a:r>
          </a:p>
        </p:txBody>
      </p:sp>
      <p:sp>
        <p:nvSpPr>
          <p:cNvPr id="28" name="Rectangle 27"/>
          <p:cNvSpPr/>
          <p:nvPr/>
        </p:nvSpPr>
        <p:spPr bwMode="auto">
          <a:xfrm>
            <a:off x="11178540" y="4589255"/>
            <a:ext cx="69723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Int</a:t>
            </a:r>
            <a:endParaRPr lang="en-US" sz="2200" dirty="0" smtClean="0">
              <a:gradFill>
                <a:gsLst>
                  <a:gs pos="0">
                    <a:srgbClr val="FFFFFF"/>
                  </a:gs>
                  <a:gs pos="100000">
                    <a:srgbClr val="FFFFFF"/>
                  </a:gs>
                </a:gsLst>
                <a:lin ang="5400000" scaled="0"/>
              </a:gradFill>
            </a:endParaRPr>
          </a:p>
        </p:txBody>
      </p:sp>
      <p:sp>
        <p:nvSpPr>
          <p:cNvPr id="29" name="Rectangle 28"/>
          <p:cNvSpPr/>
          <p:nvPr/>
        </p:nvSpPr>
        <p:spPr bwMode="auto">
          <a:xfrm>
            <a:off x="6972300" y="4589255"/>
            <a:ext cx="1805940"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IP5</a:t>
            </a:r>
          </a:p>
        </p:txBody>
      </p:sp>
      <p:sp>
        <p:nvSpPr>
          <p:cNvPr id="30" name="Rectangle 29"/>
          <p:cNvSpPr/>
          <p:nvPr/>
        </p:nvSpPr>
        <p:spPr bwMode="auto">
          <a:xfrm>
            <a:off x="6983730" y="5173612"/>
            <a:ext cx="1794510"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IP6</a:t>
            </a:r>
          </a:p>
        </p:txBody>
      </p:sp>
      <p:sp>
        <p:nvSpPr>
          <p:cNvPr id="19" name="Rectangle 18"/>
          <p:cNvSpPr/>
          <p:nvPr/>
        </p:nvSpPr>
        <p:spPr bwMode="auto">
          <a:xfrm>
            <a:off x="5986826" y="977265"/>
            <a:ext cx="1019764" cy="531495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bg1"/>
                </a:solidFill>
              </a:rPr>
              <a:t>HLB</a:t>
            </a:r>
          </a:p>
        </p:txBody>
      </p:sp>
      <p:sp>
        <p:nvSpPr>
          <p:cNvPr id="21" name="Rectangle 20"/>
          <p:cNvSpPr/>
          <p:nvPr/>
        </p:nvSpPr>
        <p:spPr bwMode="auto">
          <a:xfrm>
            <a:off x="5026706" y="2702719"/>
            <a:ext cx="960120" cy="28575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accent4">
                    <a:lumMod val="75000"/>
                  </a:schemeClr>
                </a:solidFill>
              </a:rPr>
              <a:t>VIP1</a:t>
            </a:r>
          </a:p>
        </p:txBody>
      </p:sp>
      <p:sp>
        <p:nvSpPr>
          <p:cNvPr id="22" name="Rectangle 21"/>
          <p:cNvSpPr/>
          <p:nvPr/>
        </p:nvSpPr>
        <p:spPr bwMode="auto">
          <a:xfrm>
            <a:off x="5026706" y="3252904"/>
            <a:ext cx="960120" cy="2857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accent4">
                    <a:lumMod val="75000"/>
                  </a:schemeClr>
                </a:solidFill>
              </a:rPr>
              <a:t>VIP2</a:t>
            </a:r>
          </a:p>
        </p:txBody>
      </p:sp>
      <p:sp>
        <p:nvSpPr>
          <p:cNvPr id="31" name="Rectangle 30"/>
          <p:cNvSpPr/>
          <p:nvPr/>
        </p:nvSpPr>
        <p:spPr bwMode="auto">
          <a:xfrm>
            <a:off x="5026706" y="3837261"/>
            <a:ext cx="960120" cy="2857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accent4">
                    <a:lumMod val="75000"/>
                  </a:schemeClr>
                </a:solidFill>
              </a:rPr>
              <a:t>VIP3</a:t>
            </a:r>
          </a:p>
        </p:txBody>
      </p:sp>
      <p:sp>
        <p:nvSpPr>
          <p:cNvPr id="35" name="TextBox 34"/>
          <p:cNvSpPr txBox="1"/>
          <p:nvPr/>
        </p:nvSpPr>
        <p:spPr>
          <a:xfrm>
            <a:off x="214322" y="3808800"/>
            <a:ext cx="65" cy="738664"/>
          </a:xfrm>
          <a:prstGeom prst="rect">
            <a:avLst/>
          </a:prstGeom>
          <a:noFill/>
        </p:spPr>
        <p:txBody>
          <a:bodyPr wrap="none" lIns="0" tIns="0" rIns="0" bIns="0" rtlCol="0">
            <a:spAutoFit/>
          </a:bodyPr>
          <a:lstStyle/>
          <a:p>
            <a:endParaRPr lang="en-US" sz="2400" dirty="0">
              <a:gradFill>
                <a:gsLst>
                  <a:gs pos="0">
                    <a:schemeClr val="tx1"/>
                  </a:gs>
                  <a:gs pos="86000">
                    <a:schemeClr val="tx1"/>
                  </a:gs>
                </a:gsLst>
                <a:lin ang="5400000" scaled="0"/>
              </a:gradFill>
            </a:endParaRPr>
          </a:p>
          <a:p>
            <a:endParaRPr lang="en-US" sz="2400" dirty="0" smtClean="0">
              <a:gradFill>
                <a:gsLst>
                  <a:gs pos="0">
                    <a:schemeClr val="tx1"/>
                  </a:gs>
                  <a:gs pos="86000">
                    <a:schemeClr val="tx1"/>
                  </a:gs>
                </a:gsLst>
                <a:lin ang="5400000" scaled="0"/>
              </a:gradFill>
            </a:endParaRPr>
          </a:p>
        </p:txBody>
      </p:sp>
      <p:sp>
        <p:nvSpPr>
          <p:cNvPr id="6" name="Rectangle 5"/>
          <p:cNvSpPr/>
          <p:nvPr/>
        </p:nvSpPr>
        <p:spPr>
          <a:xfrm>
            <a:off x="214322" y="3434822"/>
            <a:ext cx="4812384" cy="2954655"/>
          </a:xfrm>
          <a:prstGeom prst="rect">
            <a:avLst/>
          </a:prstGeom>
        </p:spPr>
        <p:txBody>
          <a:bodyPr wrap="square">
            <a:spAutoFit/>
          </a:bodyPr>
          <a:lstStyle/>
          <a:p>
            <a:r>
              <a:rPr lang="en-US" sz="2400" dirty="0" smtClean="0">
                <a:gradFill>
                  <a:gsLst>
                    <a:gs pos="0">
                      <a:schemeClr val="tx1"/>
                    </a:gs>
                    <a:gs pos="86000">
                      <a:schemeClr val="tx1"/>
                    </a:gs>
                  </a:gsLst>
                  <a:lin ang="5400000" scaled="0"/>
                </a:gradFill>
              </a:rPr>
              <a:t>AV client connections are initiated over the VIP. </a:t>
            </a:r>
          </a:p>
          <a:p>
            <a:r>
              <a:rPr lang="en-US" sz="2400" dirty="0" smtClean="0">
                <a:gradFill>
                  <a:gsLst>
                    <a:gs pos="0">
                      <a:schemeClr val="tx1"/>
                    </a:gs>
                    <a:gs pos="86000">
                      <a:schemeClr val="tx1"/>
                    </a:gs>
                  </a:gsLst>
                  <a:lin ang="5400000" scaled="0"/>
                </a:gradFill>
              </a:rPr>
              <a:t>Subsequent client AV </a:t>
            </a:r>
            <a:r>
              <a:rPr lang="en-US" sz="2400" dirty="0">
                <a:gradFill>
                  <a:gsLst>
                    <a:gs pos="0">
                      <a:schemeClr val="tx1"/>
                    </a:gs>
                    <a:gs pos="86000">
                      <a:schemeClr val="tx1"/>
                    </a:gs>
                  </a:gsLst>
                  <a:lin ang="5400000" scaled="0"/>
                </a:gradFill>
              </a:rPr>
              <a:t>traffic (UDP) connect </a:t>
            </a:r>
            <a:r>
              <a:rPr lang="en-US" sz="2400" dirty="0" smtClean="0">
                <a:gradFill>
                  <a:gsLst>
                    <a:gs pos="0">
                      <a:schemeClr val="tx1"/>
                    </a:gs>
                    <a:gs pos="86000">
                      <a:schemeClr val="tx1"/>
                    </a:gs>
                  </a:gsLst>
                  <a:lin ang="5400000" scaled="0"/>
                </a:gradFill>
              </a:rPr>
              <a:t>directly to Edge.</a:t>
            </a:r>
          </a:p>
          <a:p>
            <a:r>
              <a:rPr lang="en-US" sz="2400" dirty="0" smtClean="0">
                <a:gradFill>
                  <a:gsLst>
                    <a:gs pos="0">
                      <a:schemeClr val="tx1"/>
                    </a:gs>
                    <a:gs pos="86000">
                      <a:schemeClr val="tx1"/>
                    </a:gs>
                  </a:gsLst>
                  <a:lin ang="5400000" scaled="0"/>
                </a:gradFill>
              </a:rPr>
              <a:t>TCP traffic continues to use VIP.</a:t>
            </a:r>
          </a:p>
          <a:p>
            <a:endParaRPr lang="en-US" sz="2400" dirty="0">
              <a:gradFill>
                <a:gsLst>
                  <a:gs pos="0">
                    <a:schemeClr val="tx1"/>
                  </a:gs>
                  <a:gs pos="86000">
                    <a:schemeClr val="tx1"/>
                  </a:gs>
                </a:gsLst>
                <a:lin ang="5400000" scaled="0"/>
              </a:gradFill>
            </a:endParaRPr>
          </a:p>
          <a:p>
            <a:r>
              <a:rPr lang="en-US" sz="2400" b="1" dirty="0" smtClean="0">
                <a:solidFill>
                  <a:schemeClr val="accent3"/>
                </a:solidFill>
              </a:rPr>
              <a:t>NAT and HLB is not possible </a:t>
            </a:r>
          </a:p>
          <a:p>
            <a:endParaRPr lang="en-US"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945505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1163395"/>
          </a:xfrm>
        </p:spPr>
        <p:txBody>
          <a:bodyPr/>
          <a:lstStyle/>
          <a:p>
            <a:r>
              <a:rPr lang="en-US" dirty="0"/>
              <a:t>NextHop </a:t>
            </a:r>
            <a:r>
              <a:rPr lang="en-US" dirty="0" smtClean="0"/>
              <a:t>Community</a:t>
            </a:r>
            <a:br>
              <a:rPr lang="en-US" dirty="0" smtClean="0"/>
            </a:br>
            <a:r>
              <a:rPr lang="en-US" sz="4000" dirty="0">
                <a:hlinkClick r:id="rId2"/>
              </a:rPr>
              <a:t>http://</a:t>
            </a:r>
            <a:r>
              <a:rPr lang="en-US" sz="4000" dirty="0" smtClean="0">
                <a:hlinkClick r:id="rId2"/>
              </a:rPr>
              <a:t>nexthop.info</a:t>
            </a:r>
            <a:endParaRPr lang="en-US" dirty="0"/>
          </a:p>
        </p:txBody>
      </p:sp>
      <p:sp>
        <p:nvSpPr>
          <p:cNvPr id="4" name="Text Placeholder 3"/>
          <p:cNvSpPr>
            <a:spLocks noGrp="1"/>
          </p:cNvSpPr>
          <p:nvPr>
            <p:ph type="body" sz="quarter" idx="10"/>
          </p:nvPr>
        </p:nvSpPr>
        <p:spPr>
          <a:xfrm>
            <a:off x="516627" y="1956104"/>
            <a:ext cx="11149013" cy="3791807"/>
          </a:xfrm>
        </p:spPr>
        <p:txBody>
          <a:bodyPr/>
          <a:lstStyle/>
          <a:p>
            <a:r>
              <a:rPr lang="en-US" sz="2400" dirty="0" smtClean="0"/>
              <a:t>Aims </a:t>
            </a:r>
            <a:r>
              <a:rPr lang="en-US" sz="2400" dirty="0"/>
              <a:t>to foster the Lync </a:t>
            </a:r>
            <a:r>
              <a:rPr lang="en-US" sz="2400" dirty="0" smtClean="0"/>
              <a:t>community:</a:t>
            </a:r>
          </a:p>
          <a:p>
            <a:pPr lvl="1"/>
            <a:r>
              <a:rPr lang="en-US" sz="2000" dirty="0" smtClean="0">
                <a:hlinkClick r:id="rId3"/>
              </a:rPr>
              <a:t>blog roll</a:t>
            </a:r>
            <a:endParaRPr lang="en-US" sz="2000" dirty="0"/>
          </a:p>
          <a:p>
            <a:endParaRPr lang="en-US" sz="2000" dirty="0" smtClean="0"/>
          </a:p>
          <a:p>
            <a:r>
              <a:rPr lang="en-US" sz="2400" dirty="0" smtClean="0"/>
              <a:t>Listen </a:t>
            </a:r>
            <a:r>
              <a:rPr lang="en-US" sz="2400" dirty="0"/>
              <a:t>to customers:</a:t>
            </a:r>
          </a:p>
          <a:p>
            <a:pPr lvl="1"/>
            <a:r>
              <a:rPr lang="en-US" sz="2000" dirty="0"/>
              <a:t>doc </a:t>
            </a:r>
            <a:r>
              <a:rPr lang="en-US" sz="2000" dirty="0" smtClean="0"/>
              <a:t>feedback: </a:t>
            </a:r>
            <a:r>
              <a:rPr lang="en-US" sz="2000" u="sng" dirty="0" smtClean="0">
                <a:hlinkClick r:id="rId4"/>
              </a:rPr>
              <a:t>LyncDoc@microsoft.com</a:t>
            </a:r>
            <a:endParaRPr lang="en-US" sz="2000" dirty="0"/>
          </a:p>
          <a:p>
            <a:pPr lvl="1"/>
            <a:r>
              <a:rPr lang="en-US" sz="2000" dirty="0" smtClean="0"/>
              <a:t>email: </a:t>
            </a:r>
            <a:r>
              <a:rPr lang="en-US" sz="2000" dirty="0" smtClean="0">
                <a:hlinkClick r:id="rId5"/>
              </a:rPr>
              <a:t>nexthop@microsoft.com</a:t>
            </a:r>
            <a:r>
              <a:rPr lang="en-US" sz="2000" dirty="0"/>
              <a:t/>
            </a:r>
            <a:br>
              <a:rPr lang="en-US" sz="2000" dirty="0"/>
            </a:br>
            <a:endParaRPr lang="en-US" sz="2000" dirty="0"/>
          </a:p>
          <a:p>
            <a:endParaRPr lang="en-US" sz="2000" dirty="0"/>
          </a:p>
          <a:p>
            <a:r>
              <a:rPr lang="en-US" sz="2400" dirty="0" smtClean="0"/>
              <a:t>Stimulate </a:t>
            </a:r>
            <a:r>
              <a:rPr lang="en-US" sz="2400" dirty="0"/>
              <a:t>a </a:t>
            </a:r>
            <a:r>
              <a:rPr lang="en-US" sz="2400" dirty="0" smtClean="0"/>
              <a:t>dialogue:</a:t>
            </a:r>
          </a:p>
          <a:p>
            <a:pPr lvl="1"/>
            <a:r>
              <a:rPr lang="en-US" sz="2000" dirty="0"/>
              <a:t>t</a:t>
            </a:r>
            <a:r>
              <a:rPr lang="en-US" sz="2000" dirty="0" smtClean="0"/>
              <a:t>weet</a:t>
            </a:r>
            <a:r>
              <a:rPr lang="en-US" sz="2000" dirty="0"/>
              <a:t>: </a:t>
            </a:r>
            <a:r>
              <a:rPr lang="en-US" sz="2000" dirty="0">
                <a:hlinkClick r:id="rId6"/>
              </a:rPr>
              <a:t>http://www.twitter.com/DrRez</a:t>
            </a:r>
            <a:endParaRPr lang="en-US" sz="2000" dirty="0"/>
          </a:p>
          <a:p>
            <a:pPr lvl="1"/>
            <a:r>
              <a:rPr lang="en-US" sz="2000" dirty="0" smtClean="0">
                <a:hlinkClick r:id="rId7"/>
              </a:rPr>
              <a:t>Facebook</a:t>
            </a:r>
            <a:endParaRPr lang="en-US" sz="2000" dirty="0"/>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7877" y="2204011"/>
            <a:ext cx="5959566" cy="1137266"/>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7877" y="3744054"/>
            <a:ext cx="5959566" cy="1140903"/>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47877" y="5287734"/>
            <a:ext cx="5959566" cy="747101"/>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5944" y="337216"/>
            <a:ext cx="2671763" cy="974408"/>
          </a:xfrm>
          <a:prstGeom prst="rect">
            <a:avLst/>
          </a:prstGeom>
        </p:spPr>
      </p:pic>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20432" y="337216"/>
            <a:ext cx="1187011" cy="1201312"/>
          </a:xfrm>
          <a:prstGeom prst="rect">
            <a:avLst/>
          </a:prstGeom>
        </p:spPr>
      </p:pic>
    </p:spTree>
    <p:extLst>
      <p:ext uri="{BB962C8B-B14F-4D97-AF65-F5344CB8AC3E}">
        <p14:creationId xmlns:p14="http://schemas.microsoft.com/office/powerpoint/2010/main" val="316436908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Load </a:t>
            </a:r>
            <a:r>
              <a:rPr lang="en-US" dirty="0"/>
              <a:t>B</a:t>
            </a:r>
            <a:r>
              <a:rPr lang="en-US" dirty="0" smtClean="0"/>
              <a:t>alancing and </a:t>
            </a:r>
            <a:r>
              <a:rPr lang="en-US" dirty="0" err="1" smtClean="0"/>
              <a:t>Interop</a:t>
            </a:r>
            <a:r>
              <a:rPr lang="en-US" dirty="0" smtClean="0"/>
              <a:t>/</a:t>
            </a:r>
            <a:r>
              <a:rPr lang="en-US" dirty="0" err="1" smtClean="0"/>
              <a:t>Migraion</a:t>
            </a:r>
            <a:endParaRPr lang="en-US" dirty="0"/>
          </a:p>
        </p:txBody>
      </p:sp>
      <p:sp>
        <p:nvSpPr>
          <p:cNvPr id="6" name="Text Placeholder 2"/>
          <p:cNvSpPr>
            <a:spLocks noGrp="1"/>
          </p:cNvSpPr>
          <p:nvPr>
            <p:ph type="body" sz="quarter" idx="10"/>
          </p:nvPr>
        </p:nvSpPr>
        <p:spPr>
          <a:xfrm>
            <a:off x="566986" y="1211610"/>
            <a:ext cx="10748714" cy="4690515"/>
          </a:xfrm>
        </p:spPr>
        <p:txBody>
          <a:bodyPr/>
          <a:lstStyle/>
          <a:p>
            <a:r>
              <a:rPr lang="en-US" dirty="0" smtClean="0"/>
              <a:t>Co-existence/Side-by-Side</a:t>
            </a:r>
          </a:p>
          <a:p>
            <a:pPr lvl="1"/>
            <a:r>
              <a:rPr lang="en-US" dirty="0" smtClean="0"/>
              <a:t>OCS 2007 </a:t>
            </a:r>
            <a:r>
              <a:rPr lang="en-US" b="1" dirty="0" smtClean="0"/>
              <a:t>OR</a:t>
            </a:r>
            <a:r>
              <a:rPr lang="en-US" dirty="0" smtClean="0"/>
              <a:t> OCS 2007 R2 pool and Edge Server can co-exist with Lync Server pool and Lync Edge Server</a:t>
            </a:r>
          </a:p>
          <a:p>
            <a:pPr lvl="1"/>
            <a:r>
              <a:rPr lang="en-US" dirty="0" smtClean="0"/>
              <a:t>Only a single Edge (server/pool) for Federation is possible</a:t>
            </a:r>
          </a:p>
          <a:p>
            <a:r>
              <a:rPr lang="en-US" dirty="0" smtClean="0"/>
              <a:t>DNS Load Balancing </a:t>
            </a:r>
          </a:p>
          <a:p>
            <a:pPr lvl="1"/>
            <a:r>
              <a:rPr lang="en-US" dirty="0" smtClean="0"/>
              <a:t>Legacy components do not support DNS LB</a:t>
            </a:r>
          </a:p>
          <a:p>
            <a:pPr lvl="1"/>
            <a:r>
              <a:rPr lang="en-US" dirty="0" smtClean="0"/>
              <a:t>If co-existence time is short: DNS LB</a:t>
            </a:r>
          </a:p>
          <a:p>
            <a:pPr lvl="1"/>
            <a:r>
              <a:rPr lang="en-US" dirty="0"/>
              <a:t>If co-existence time is </a:t>
            </a:r>
            <a:r>
              <a:rPr lang="en-US" dirty="0" smtClean="0"/>
              <a:t>long: Hardware </a:t>
            </a:r>
            <a:r>
              <a:rPr lang="en-US" dirty="0"/>
              <a:t>LB</a:t>
            </a:r>
          </a:p>
          <a:p>
            <a:pPr lvl="1"/>
            <a:endParaRPr lang="en-US" dirty="0" smtClean="0"/>
          </a:p>
          <a:p>
            <a:pPr lvl="1"/>
            <a:endParaRPr lang="en-US" dirty="0"/>
          </a:p>
        </p:txBody>
      </p:sp>
    </p:spTree>
    <p:custDataLst>
      <p:tags r:id="rId1"/>
    </p:custDataLst>
    <p:extLst>
      <p:ext uri="{BB962C8B-B14F-4D97-AF65-F5344CB8AC3E}">
        <p14:creationId xmlns:p14="http://schemas.microsoft.com/office/powerpoint/2010/main" val="865074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effectLst>
                  <a:outerShdw blurRad="38100" dist="38100" dir="2700000" algn="tl">
                    <a:srgbClr val="000000">
                      <a:alpha val="43137"/>
                    </a:srgbClr>
                  </a:outerShdw>
                </a:effectLst>
              </a:rPr>
              <a:t>Why do you need it?</a:t>
            </a:r>
            <a:endParaRPr lang="de-AT" dirty="0"/>
          </a:p>
        </p:txBody>
      </p:sp>
      <p:sp>
        <p:nvSpPr>
          <p:cNvPr id="7" name="Text Placeholder 6"/>
          <p:cNvSpPr>
            <a:spLocks noGrp="1"/>
          </p:cNvSpPr>
          <p:nvPr>
            <p:ph type="body" sz="quarter" idx="10"/>
          </p:nvPr>
        </p:nvSpPr>
        <p:spPr/>
        <p:txBody>
          <a:bodyPr/>
          <a:lstStyle/>
          <a:p>
            <a:r>
              <a:rPr lang="en-US" dirty="0" smtClean="0">
                <a:effectLst>
                  <a:outerShdw blurRad="38100" dist="38100" dir="2700000" algn="tl">
                    <a:srgbClr val="000000">
                      <a:alpha val="43137"/>
                    </a:srgbClr>
                  </a:outerShdw>
                </a:effectLst>
              </a:rPr>
              <a:t>Reverse Proxy</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976105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Proxy and external access</a:t>
            </a:r>
            <a:endParaRPr lang="en-US" dirty="0"/>
          </a:p>
        </p:txBody>
      </p:sp>
      <p:sp>
        <p:nvSpPr>
          <p:cNvPr id="24" name="Rectangle 9"/>
          <p:cNvSpPr>
            <a:spLocks noGrp="1" noChangeArrowheads="1"/>
          </p:cNvSpPr>
          <p:nvPr>
            <p:ph type="body" sz="quarter" idx="10"/>
          </p:nvPr>
        </p:nvSpPr>
        <p:spPr>
          <a:xfrm>
            <a:off x="392430" y="1253490"/>
            <a:ext cx="11311890" cy="4407360"/>
          </a:xfrm>
        </p:spPr>
        <p:txBody>
          <a:bodyPr/>
          <a:lstStyle/>
          <a:p>
            <a:pPr marL="461963" lvl="1" indent="-461963"/>
            <a:r>
              <a:rPr lang="en-US" sz="3200" dirty="0" smtClean="0"/>
              <a:t>Forwards External HTTPS and HTTP traffic to Front End and Director Pool</a:t>
            </a:r>
          </a:p>
          <a:p>
            <a:pPr marL="461963" lvl="1" indent="-461963"/>
            <a:r>
              <a:rPr lang="en-US" sz="3200" dirty="0" smtClean="0">
                <a:effectLst>
                  <a:outerShdw blurRad="38100" dist="38100" dir="2700000" algn="tl">
                    <a:srgbClr val="000000">
                      <a:alpha val="43137"/>
                    </a:srgbClr>
                  </a:outerShdw>
                </a:effectLst>
              </a:rPr>
              <a:t>HTTPS</a:t>
            </a:r>
          </a:p>
          <a:p>
            <a:pPr marL="865188" lvl="2" indent="-461963"/>
            <a:r>
              <a:rPr lang="en-US" dirty="0" smtClean="0">
                <a:effectLst>
                  <a:outerShdw blurRad="38100" dist="38100" dir="2700000" algn="tl">
                    <a:srgbClr val="000000">
                      <a:alpha val="43137"/>
                    </a:srgbClr>
                  </a:outerShdw>
                </a:effectLst>
              </a:rPr>
              <a:t>Simple URLs (Join Launcher URL)</a:t>
            </a:r>
          </a:p>
          <a:p>
            <a:pPr marL="865188" lvl="2" indent="-461963"/>
            <a:r>
              <a:rPr lang="en-US" dirty="0" smtClean="0">
                <a:effectLst>
                  <a:outerShdw blurRad="38100" dist="38100" dir="2700000" algn="tl">
                    <a:srgbClr val="000000">
                      <a:alpha val="43137"/>
                    </a:srgbClr>
                  </a:outerShdw>
                </a:effectLst>
              </a:rPr>
              <a:t>Address Book (download and/or web service) ABS</a:t>
            </a:r>
          </a:p>
          <a:p>
            <a:pPr marL="865188" lvl="2" indent="-461963"/>
            <a:r>
              <a:rPr lang="en-US" dirty="0" smtClean="0">
                <a:effectLst>
                  <a:outerShdw blurRad="38100" dist="38100" dir="2700000" algn="tl">
                    <a:srgbClr val="000000">
                      <a:alpha val="43137"/>
                    </a:srgbClr>
                  </a:outerShdw>
                </a:effectLst>
              </a:rPr>
              <a:t>Distribution List Expansion  DLX</a:t>
            </a:r>
          </a:p>
          <a:p>
            <a:pPr marL="865188" lvl="2" indent="-461963"/>
            <a:r>
              <a:rPr lang="en-US" dirty="0" smtClean="0">
                <a:effectLst>
                  <a:outerShdw blurRad="38100" dist="38100" dir="2700000" algn="tl">
                    <a:srgbClr val="000000">
                      <a:alpha val="43137"/>
                    </a:srgbClr>
                  </a:outerShdw>
                </a:effectLst>
              </a:rPr>
              <a:t>Web Ticket (Web </a:t>
            </a:r>
            <a:r>
              <a:rPr lang="en-US" dirty="0" err="1" smtClean="0">
                <a:effectLst>
                  <a:outerShdw blurRad="38100" dist="38100" dir="2700000" algn="tl">
                    <a:srgbClr val="000000">
                      <a:alpha val="43137"/>
                    </a:srgbClr>
                  </a:outerShdw>
                </a:effectLst>
              </a:rPr>
              <a:t>Auth</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pPr marL="461963" lvl="1" indent="-461963"/>
            <a:r>
              <a:rPr lang="en-US" sz="3200" dirty="0" smtClean="0">
                <a:effectLst>
                  <a:outerShdw blurRad="38100" dist="38100" dir="2700000" algn="tl">
                    <a:srgbClr val="000000">
                      <a:alpha val="43137"/>
                    </a:srgbClr>
                  </a:outerShdw>
                </a:effectLst>
              </a:rPr>
              <a:t>HTTP</a:t>
            </a:r>
            <a:endParaRPr lang="en-US" sz="3200" dirty="0">
              <a:effectLst>
                <a:outerShdw blurRad="38100" dist="38100" dir="2700000" algn="tl">
                  <a:srgbClr val="000000">
                    <a:alpha val="43137"/>
                  </a:srgbClr>
                </a:outerShdw>
              </a:effectLst>
            </a:endParaRPr>
          </a:p>
          <a:p>
            <a:pPr marL="865188" lvl="2" indent="-461963"/>
            <a:r>
              <a:rPr lang="en-US" dirty="0" smtClean="0">
                <a:effectLst>
                  <a:outerShdw blurRad="38100" dist="38100" dir="2700000" algn="tl">
                    <a:srgbClr val="000000">
                      <a:alpha val="43137"/>
                    </a:srgbClr>
                  </a:outerShdw>
                </a:effectLst>
              </a:rPr>
              <a:t>Device Updates (Firmware)</a:t>
            </a:r>
          </a:p>
          <a:p>
            <a:pPr marL="865188" lvl="2" indent="-461963"/>
            <a:r>
              <a:rPr lang="en-US" dirty="0" smtClean="0">
                <a:effectLst>
                  <a:outerShdw blurRad="38100" dist="38100" dir="2700000" algn="tl">
                    <a:srgbClr val="000000">
                      <a:alpha val="43137"/>
                    </a:srgbClr>
                  </a:outerShdw>
                </a:effectLst>
              </a:rPr>
              <a:t>Device Update logs upload</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42709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Proxy and external access</a:t>
            </a:r>
            <a:endParaRPr lang="en-US" dirty="0"/>
          </a:p>
        </p:txBody>
      </p:sp>
      <p:sp>
        <p:nvSpPr>
          <p:cNvPr id="24" name="Rectangle 9"/>
          <p:cNvSpPr>
            <a:spLocks noGrp="1" noChangeArrowheads="1"/>
          </p:cNvSpPr>
          <p:nvPr>
            <p:ph type="body" sz="quarter" idx="10"/>
          </p:nvPr>
        </p:nvSpPr>
        <p:spPr>
          <a:xfrm>
            <a:off x="392430" y="1253490"/>
            <a:ext cx="11311890" cy="4456605"/>
          </a:xfrm>
        </p:spPr>
        <p:txBody>
          <a:bodyPr/>
          <a:lstStyle/>
          <a:p>
            <a:pPr marL="461963" lvl="1" indent="-461963"/>
            <a:r>
              <a:rPr lang="en-US" sz="3200" dirty="0" smtClean="0"/>
              <a:t>Simple URL forward to Director (recommended)</a:t>
            </a:r>
          </a:p>
          <a:p>
            <a:pPr marL="865188" lvl="2" indent="-461963"/>
            <a:r>
              <a:rPr lang="en-US" dirty="0" smtClean="0"/>
              <a:t>Forwarding rule for Simple URL to a single Director (or Pool); port 443</a:t>
            </a:r>
          </a:p>
          <a:p>
            <a:pPr marL="865188" lvl="2" indent="-461963"/>
            <a:r>
              <a:rPr lang="en-US" dirty="0" smtClean="0"/>
              <a:t>Reverse Proxy certificate’s SAN to contain base FQDN of each Simple URL </a:t>
            </a:r>
          </a:p>
          <a:p>
            <a:pPr marL="461963" lvl="1" indent="-461963"/>
            <a:r>
              <a:rPr lang="en-US" sz="3200" dirty="0" smtClean="0">
                <a:effectLst>
                  <a:outerShdw blurRad="38100" dist="38100" dir="2700000" algn="tl">
                    <a:srgbClr val="000000">
                      <a:alpha val="43137"/>
                    </a:srgbClr>
                  </a:outerShdw>
                </a:effectLst>
              </a:rPr>
              <a:t>Web External Pool traffic forwarded to pools by Reverse Proxy</a:t>
            </a:r>
          </a:p>
          <a:p>
            <a:pPr marL="865188" lvl="2" indent="-461963"/>
            <a:r>
              <a:rPr lang="en-US" dirty="0" smtClean="0">
                <a:effectLst>
                  <a:outerShdw blurRad="38100" dist="38100" dir="2700000" algn="tl">
                    <a:srgbClr val="000000">
                      <a:alpha val="43137"/>
                    </a:srgbClr>
                  </a:outerShdw>
                </a:effectLst>
              </a:rPr>
              <a:t>Reverse Proxy requires a forwarding rule each Web External FQDN (Front  End Pool and Director); port 443</a:t>
            </a:r>
          </a:p>
          <a:p>
            <a:pPr marL="865188" lvl="2" indent="-461963"/>
            <a:r>
              <a:rPr lang="en-US" dirty="0" smtClean="0">
                <a:effectLst>
                  <a:outerShdw blurRad="38100" dist="38100" dir="2700000" algn="tl">
                    <a:srgbClr val="000000">
                      <a:alpha val="43137"/>
                    </a:srgbClr>
                  </a:outerShdw>
                </a:effectLst>
              </a:rPr>
              <a:t>If external Phone Devices are implemented, Reverse Proxy rule for port 80 is required </a:t>
            </a:r>
          </a:p>
          <a:p>
            <a:pPr marL="865188" lvl="2" indent="-461963"/>
            <a:r>
              <a:rPr lang="en-US" dirty="0"/>
              <a:t>Reverse Proxy certificate’s SAN to contain base </a:t>
            </a:r>
            <a:r>
              <a:rPr lang="en-US" dirty="0" smtClean="0"/>
              <a:t>FQDN of all configured Web external Pools (</a:t>
            </a:r>
            <a:r>
              <a:rPr lang="en-US" dirty="0" smtClean="0">
                <a:effectLst>
                  <a:outerShdw blurRad="38100" dist="38100" dir="2700000" algn="tl">
                    <a:srgbClr val="000000">
                      <a:alpha val="43137"/>
                    </a:srgbClr>
                  </a:outerShdw>
                </a:effectLst>
              </a:rPr>
              <a:t>Front End </a:t>
            </a:r>
            <a:r>
              <a:rPr lang="en-US" dirty="0">
                <a:effectLst>
                  <a:outerShdw blurRad="38100" dist="38100" dir="2700000" algn="tl">
                    <a:srgbClr val="000000">
                      <a:alpha val="43137"/>
                    </a:srgbClr>
                  </a:outerShdw>
                </a:effectLst>
              </a:rPr>
              <a:t>Pool and Director</a:t>
            </a:r>
            <a:r>
              <a:rPr lang="en-US" dirty="0" smtClean="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35998464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Proxy</a:t>
            </a:r>
            <a:endParaRPr lang="en-US" dirty="0"/>
          </a:p>
        </p:txBody>
      </p:sp>
      <p:sp>
        <p:nvSpPr>
          <p:cNvPr id="4" name="Rounded Rectangle 3"/>
          <p:cNvSpPr/>
          <p:nvPr/>
        </p:nvSpPr>
        <p:spPr bwMode="auto">
          <a:xfrm>
            <a:off x="8858250" y="1074420"/>
            <a:ext cx="2440305" cy="89154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Front End Pool1</a:t>
            </a:r>
          </a:p>
        </p:txBody>
      </p:sp>
      <p:sp>
        <p:nvSpPr>
          <p:cNvPr id="5" name="Rounded Rectangle 4"/>
          <p:cNvSpPr/>
          <p:nvPr/>
        </p:nvSpPr>
        <p:spPr bwMode="auto">
          <a:xfrm>
            <a:off x="8912542" y="2278380"/>
            <a:ext cx="2440305" cy="89154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Front End Pool2</a:t>
            </a:r>
          </a:p>
        </p:txBody>
      </p:sp>
      <p:sp>
        <p:nvSpPr>
          <p:cNvPr id="6" name="Rounded Rectangle 5"/>
          <p:cNvSpPr/>
          <p:nvPr/>
        </p:nvSpPr>
        <p:spPr bwMode="auto">
          <a:xfrm>
            <a:off x="8912541" y="3489960"/>
            <a:ext cx="2440305" cy="89154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Director</a:t>
            </a:r>
          </a:p>
        </p:txBody>
      </p:sp>
      <p:sp>
        <p:nvSpPr>
          <p:cNvPr id="8" name="Rectangle 7"/>
          <p:cNvSpPr/>
          <p:nvPr/>
        </p:nvSpPr>
        <p:spPr bwMode="auto">
          <a:xfrm>
            <a:off x="4103370" y="1965960"/>
            <a:ext cx="3246120" cy="1524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Reverse Proxy</a:t>
            </a:r>
          </a:p>
        </p:txBody>
      </p:sp>
      <p:cxnSp>
        <p:nvCxnSpPr>
          <p:cNvPr id="10" name="Elbow Connector 9"/>
          <p:cNvCxnSpPr>
            <a:endCxn id="4" idx="1"/>
          </p:cNvCxnSpPr>
          <p:nvPr/>
        </p:nvCxnSpPr>
        <p:spPr>
          <a:xfrm flipV="1">
            <a:off x="7280910" y="1520190"/>
            <a:ext cx="1577340" cy="1200150"/>
          </a:xfrm>
          <a:prstGeom prst="bentConnector3">
            <a:avLst>
              <a:gd name="adj1" fmla="val 4782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8" idx="3"/>
            <a:endCxn id="6" idx="1"/>
          </p:cNvCxnSpPr>
          <p:nvPr/>
        </p:nvCxnSpPr>
        <p:spPr>
          <a:xfrm>
            <a:off x="7349490" y="2727960"/>
            <a:ext cx="1563051" cy="1207770"/>
          </a:xfrm>
          <a:prstGeom prst="bentConnector3">
            <a:avLst>
              <a:gd name="adj1" fmla="val 4488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3"/>
            <a:endCxn id="5" idx="1"/>
          </p:cNvCxnSpPr>
          <p:nvPr/>
        </p:nvCxnSpPr>
        <p:spPr>
          <a:xfrm flipV="1">
            <a:off x="7349490" y="2724150"/>
            <a:ext cx="1563052" cy="381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bwMode="auto">
          <a:xfrm>
            <a:off x="459972" y="2423160"/>
            <a:ext cx="1245870" cy="59436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Client</a:t>
            </a:r>
          </a:p>
        </p:txBody>
      </p:sp>
      <p:sp>
        <p:nvSpPr>
          <p:cNvPr id="25" name="TextBox 24"/>
          <p:cNvSpPr txBox="1"/>
          <p:nvPr/>
        </p:nvSpPr>
        <p:spPr>
          <a:xfrm>
            <a:off x="2619375" y="3744277"/>
            <a:ext cx="5149551" cy="1477328"/>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join.contoso.com 		to Director</a:t>
            </a:r>
          </a:p>
          <a:p>
            <a:r>
              <a:rPr lang="en-US" sz="2400" dirty="0" smtClean="0">
                <a:gradFill>
                  <a:gsLst>
                    <a:gs pos="0">
                      <a:schemeClr val="tx1"/>
                    </a:gs>
                    <a:gs pos="86000">
                      <a:schemeClr val="tx1"/>
                    </a:gs>
                  </a:gsLst>
                  <a:lin ang="5400000" scaled="0"/>
                </a:gradFill>
              </a:rPr>
              <a:t>meet.fabrikam.com 		to Director</a:t>
            </a:r>
          </a:p>
          <a:p>
            <a:r>
              <a:rPr lang="en-US" sz="2400" dirty="0" smtClean="0">
                <a:gradFill>
                  <a:gsLst>
                    <a:gs pos="0">
                      <a:schemeClr val="tx1"/>
                    </a:gs>
                    <a:gs pos="86000">
                      <a:schemeClr val="tx1"/>
                    </a:gs>
                  </a:gsLst>
                  <a:lin ang="5400000" scaled="0"/>
                </a:gradFill>
              </a:rPr>
              <a:t>webext1.contoso.com 	to Pool 1</a:t>
            </a:r>
          </a:p>
          <a:p>
            <a:r>
              <a:rPr lang="en-US" sz="2400" dirty="0" smtClean="0">
                <a:gradFill>
                  <a:gsLst>
                    <a:gs pos="0">
                      <a:schemeClr val="tx1"/>
                    </a:gs>
                    <a:gs pos="86000">
                      <a:schemeClr val="tx1"/>
                    </a:gs>
                  </a:gsLst>
                  <a:lin ang="5400000" scaled="0"/>
                </a:gradFill>
              </a:rPr>
              <a:t>webext2.contoso.com 	to Pool 2</a:t>
            </a:r>
          </a:p>
        </p:txBody>
      </p:sp>
      <p:cxnSp>
        <p:nvCxnSpPr>
          <p:cNvPr id="30" name="Elbow Connector 29"/>
          <p:cNvCxnSpPr>
            <a:endCxn id="8" idx="1"/>
          </p:cNvCxnSpPr>
          <p:nvPr/>
        </p:nvCxnSpPr>
        <p:spPr>
          <a:xfrm flipV="1">
            <a:off x="1844040" y="2727960"/>
            <a:ext cx="2259330" cy="381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6145" name="Group 6144"/>
          <p:cNvGrpSpPr/>
          <p:nvPr/>
        </p:nvGrpSpPr>
        <p:grpSpPr>
          <a:xfrm>
            <a:off x="1237128" y="3690937"/>
            <a:ext cx="7163921" cy="2447927"/>
            <a:chOff x="1237128" y="3690937"/>
            <a:chExt cx="7163921" cy="2447927"/>
          </a:xfrm>
        </p:grpSpPr>
        <p:sp>
          <p:nvSpPr>
            <p:cNvPr id="31" name="Rectangle 30"/>
            <p:cNvSpPr/>
            <p:nvPr/>
          </p:nvSpPr>
          <p:spPr bwMode="auto">
            <a:xfrm>
              <a:off x="2240280" y="3690937"/>
              <a:ext cx="3486150" cy="1818323"/>
            </a:xfrm>
            <a:prstGeom prst="rect">
              <a:avLst/>
            </a:prstGeom>
            <a:noFill/>
            <a:ln w="12700">
              <a:solidFill>
                <a:schemeClr val="tx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144" name="TextBox 6143"/>
            <p:cNvSpPr txBox="1"/>
            <p:nvPr/>
          </p:nvSpPr>
          <p:spPr>
            <a:xfrm>
              <a:off x="1237128" y="5646421"/>
              <a:ext cx="7163921" cy="492443"/>
            </a:xfrm>
            <a:prstGeom prst="rect">
              <a:avLst/>
            </a:prstGeom>
            <a:noFill/>
          </p:spPr>
          <p:txBody>
            <a:bodyPr wrap="square" lIns="0" tIns="0" rIns="0" bIns="0" rtlCol="0">
              <a:spAutoFit/>
            </a:bodyPr>
            <a:lstStyle/>
            <a:p>
              <a:r>
                <a:rPr lang="en-US" sz="3200" dirty="0" smtClean="0">
                  <a:solidFill>
                    <a:schemeClr val="accent3"/>
                  </a:solidFill>
                </a:rPr>
                <a:t>SAN in Reverse Proxy Certificate</a:t>
              </a:r>
              <a:r>
                <a:rPr lang="en-US" sz="3200" dirty="0" smtClean="0">
                  <a:solidFill>
                    <a:schemeClr val="accent4">
                      <a:lumMod val="75000"/>
                    </a:schemeClr>
                  </a:solidFill>
                </a:rPr>
                <a:t> </a:t>
              </a:r>
            </a:p>
          </p:txBody>
        </p:sp>
      </p:grpSp>
      <p:sp>
        <p:nvSpPr>
          <p:cNvPr id="6147" name="TextBox 6146"/>
          <p:cNvSpPr txBox="1"/>
          <p:nvPr/>
        </p:nvSpPr>
        <p:spPr>
          <a:xfrm>
            <a:off x="8449011" y="4907757"/>
            <a:ext cx="2849544" cy="1477328"/>
          </a:xfrm>
          <a:prstGeom prst="rect">
            <a:avLst/>
          </a:prstGeom>
          <a:noFill/>
        </p:spPr>
        <p:txBody>
          <a:bodyPr wrap="square" lIns="0" tIns="0" rIns="0" bIns="0" rtlCol="0">
            <a:spAutoFit/>
          </a:bodyPr>
          <a:lstStyle/>
          <a:p>
            <a:r>
              <a:rPr lang="en-US" sz="3200" b="1" dirty="0" smtClean="0"/>
              <a:t>DNS LB not supported for HTTP/S traffic</a:t>
            </a:r>
          </a:p>
        </p:txBody>
      </p:sp>
    </p:spTree>
    <p:custDataLst>
      <p:tags r:id="rId1"/>
    </p:custDataLst>
    <p:extLst>
      <p:ext uri="{BB962C8B-B14F-4D97-AF65-F5344CB8AC3E}">
        <p14:creationId xmlns:p14="http://schemas.microsoft.com/office/powerpoint/2010/main" val="1022788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 calcmode="lin" valueType="num">
                                      <p:cBhvr additive="base">
                                        <p:cTn id="11"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549532" y="1910547"/>
            <a:ext cx="11146282" cy="1523494"/>
          </a:xfrm>
        </p:spPr>
        <p:txBody>
          <a:bodyPr/>
          <a:lstStyle/>
          <a:p>
            <a:r>
              <a:rPr lang="en-US" dirty="0" smtClean="0"/>
              <a:t>How do clients establish A/V connections?</a:t>
            </a:r>
            <a:endParaRPr lang="en-US" dirty="0"/>
          </a:p>
        </p:txBody>
      </p:sp>
      <p:sp>
        <p:nvSpPr>
          <p:cNvPr id="11" name="Subtitle 10"/>
          <p:cNvSpPr>
            <a:spLocks noGrp="1"/>
          </p:cNvSpPr>
          <p:nvPr>
            <p:ph type="subTitle" idx="1"/>
          </p:nvPr>
        </p:nvSpPr>
        <p:spPr>
          <a:xfrm>
            <a:off x="836612" y="3691270"/>
            <a:ext cx="9323389" cy="461665"/>
          </a:xfrm>
        </p:spPr>
        <p:txBody>
          <a:bodyPr/>
          <a:lstStyle/>
          <a:p>
            <a:endParaRPr lang="en-US"/>
          </a:p>
        </p:txBody>
      </p:sp>
      <p:sp>
        <p:nvSpPr>
          <p:cNvPr id="12" name="Text Placeholder 11"/>
          <p:cNvSpPr>
            <a:spLocks noGrp="1"/>
          </p:cNvSpPr>
          <p:nvPr>
            <p:ph type="body" sz="quarter" idx="10"/>
          </p:nvPr>
        </p:nvSpPr>
        <p:spPr/>
        <p:txBody>
          <a:bodyPr/>
          <a:lstStyle/>
          <a:p>
            <a:r>
              <a:rPr lang="en-US" dirty="0" smtClean="0"/>
              <a:t>Authentication</a:t>
            </a:r>
            <a:endParaRPr lang="en-US" dirty="0"/>
          </a:p>
        </p:txBody>
      </p:sp>
    </p:spTree>
    <p:extLst>
      <p:ext uri="{BB962C8B-B14F-4D97-AF65-F5344CB8AC3E}">
        <p14:creationId xmlns:p14="http://schemas.microsoft.com/office/powerpoint/2010/main" val="199015567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29" name="Picture 3" descr="cooltools-shape"/>
          <p:cNvPicPr>
            <a:picLocks noChangeAspect="1" noChangeArrowheads="1"/>
          </p:cNvPicPr>
          <p:nvPr/>
        </p:nvPicPr>
        <p:blipFill>
          <a:blip r:embed="rId3" cstate="print"/>
          <a:srcRect/>
          <a:stretch>
            <a:fillRect/>
          </a:stretch>
        </p:blipFill>
        <p:spPr bwMode="auto">
          <a:xfrm>
            <a:off x="609441" y="1495425"/>
            <a:ext cx="1726750" cy="4429125"/>
          </a:xfrm>
          <a:prstGeom prst="rect">
            <a:avLst/>
          </a:prstGeom>
          <a:noFill/>
          <a:ln w="12700" algn="ctr">
            <a:noFill/>
            <a:miter lim="800000"/>
            <a:headEnd/>
            <a:tailEnd/>
          </a:ln>
        </p:spPr>
      </p:pic>
      <p:sp>
        <p:nvSpPr>
          <p:cNvPr id="44" name="Title 43"/>
          <p:cNvSpPr>
            <a:spLocks noGrp="1"/>
          </p:cNvSpPr>
          <p:nvPr>
            <p:ph type="title"/>
          </p:nvPr>
        </p:nvSpPr>
        <p:spPr>
          <a:xfrm>
            <a:off x="519112" y="228600"/>
            <a:ext cx="11149013" cy="1218795"/>
          </a:xfrm>
        </p:spPr>
        <p:txBody>
          <a:bodyPr/>
          <a:lstStyle/>
          <a:p>
            <a:r>
              <a:rPr lang="en-US" dirty="0"/>
              <a:t>Credentials for remote client</a:t>
            </a:r>
            <a:br>
              <a:rPr lang="en-US" dirty="0"/>
            </a:br>
            <a:endParaRPr lang="de-AT" dirty="0"/>
          </a:p>
        </p:txBody>
      </p:sp>
      <p:sp>
        <p:nvSpPr>
          <p:cNvPr id="48167" name="Line 33"/>
          <p:cNvSpPr>
            <a:spLocks noChangeShapeType="1"/>
          </p:cNvSpPr>
          <p:nvPr/>
        </p:nvSpPr>
        <p:spPr bwMode="auto">
          <a:xfrm flipV="1">
            <a:off x="2285378" y="1786118"/>
            <a:ext cx="7903747" cy="0"/>
          </a:xfrm>
          <a:prstGeom prst="line">
            <a:avLst/>
          </a:prstGeom>
          <a:noFill/>
          <a:ln w="25400">
            <a:solidFill>
              <a:schemeClr val="folHlink"/>
            </a:solidFill>
            <a:round/>
            <a:headEnd/>
            <a:tailEnd type="stealth" w="lg" len="lg"/>
          </a:ln>
        </p:spPr>
        <p:txBody>
          <a:bodyPr/>
          <a:lstStyle/>
          <a:p>
            <a:endParaRPr lang="en-US"/>
          </a:p>
        </p:txBody>
      </p:sp>
      <p:sp>
        <p:nvSpPr>
          <p:cNvPr id="48168" name="Text Box 34"/>
          <p:cNvSpPr txBox="1">
            <a:spLocks noChangeArrowheads="1"/>
          </p:cNvSpPr>
          <p:nvPr/>
        </p:nvSpPr>
        <p:spPr bwMode="auto">
          <a:xfrm>
            <a:off x="3237066" y="1571612"/>
            <a:ext cx="2545274" cy="307777"/>
          </a:xfrm>
          <a:prstGeom prst="rect">
            <a:avLst/>
          </a:prstGeom>
          <a:noFill/>
          <a:ln w="9525">
            <a:noFill/>
            <a:miter lim="800000"/>
            <a:headEnd/>
            <a:tailEnd/>
          </a:ln>
        </p:spPr>
        <p:txBody>
          <a:bodyPr>
            <a:spAutoFit/>
          </a:bodyPr>
          <a:lstStyle/>
          <a:p>
            <a:pPr>
              <a:spcBef>
                <a:spcPct val="50000"/>
              </a:spcBef>
            </a:pPr>
            <a:r>
              <a:rPr lang="en-US" sz="1400" dirty="0"/>
              <a:t>SIP </a:t>
            </a:r>
            <a:r>
              <a:rPr lang="en-US" sz="1400" dirty="0" smtClean="0"/>
              <a:t>Subscribe</a:t>
            </a:r>
            <a:endParaRPr lang="en-US" sz="1400" dirty="0"/>
          </a:p>
        </p:txBody>
      </p:sp>
      <p:sp>
        <p:nvSpPr>
          <p:cNvPr id="48133" name="Text Box 40"/>
          <p:cNvSpPr txBox="1">
            <a:spLocks noChangeArrowheads="1"/>
          </p:cNvSpPr>
          <p:nvPr/>
        </p:nvSpPr>
        <p:spPr bwMode="auto">
          <a:xfrm>
            <a:off x="5731183" y="5859484"/>
            <a:ext cx="1043876" cy="646331"/>
          </a:xfrm>
          <a:prstGeom prst="rect">
            <a:avLst/>
          </a:prstGeom>
          <a:noFill/>
          <a:ln w="9525">
            <a:noFill/>
            <a:miter lim="800000"/>
            <a:headEnd/>
            <a:tailEnd/>
          </a:ln>
        </p:spPr>
        <p:txBody>
          <a:bodyPr wrap="none">
            <a:spAutoFit/>
          </a:bodyPr>
          <a:lstStyle/>
          <a:p>
            <a:pPr algn="ctr"/>
            <a:r>
              <a:rPr lang="en-US" b="1" dirty="0"/>
              <a:t>Outer</a:t>
            </a:r>
          </a:p>
          <a:p>
            <a:pPr algn="ctr"/>
            <a:r>
              <a:rPr lang="en-US" b="1" dirty="0"/>
              <a:t>Firewall</a:t>
            </a:r>
          </a:p>
        </p:txBody>
      </p:sp>
      <p:sp>
        <p:nvSpPr>
          <p:cNvPr id="48134" name="Text Box 41"/>
          <p:cNvSpPr txBox="1">
            <a:spLocks noChangeArrowheads="1"/>
          </p:cNvSpPr>
          <p:nvPr/>
        </p:nvSpPr>
        <p:spPr bwMode="auto">
          <a:xfrm>
            <a:off x="744873" y="5938838"/>
            <a:ext cx="1184940" cy="369332"/>
          </a:xfrm>
          <a:prstGeom prst="rect">
            <a:avLst/>
          </a:prstGeom>
          <a:noFill/>
          <a:ln w="9525">
            <a:noFill/>
            <a:miter lim="800000"/>
            <a:headEnd/>
            <a:tailEnd/>
          </a:ln>
        </p:spPr>
        <p:txBody>
          <a:bodyPr wrap="none">
            <a:spAutoFit/>
          </a:bodyPr>
          <a:lstStyle/>
          <a:p>
            <a:r>
              <a:rPr lang="en-US" b="1"/>
              <a:t>Endpoint</a:t>
            </a:r>
          </a:p>
        </p:txBody>
      </p:sp>
      <p:sp>
        <p:nvSpPr>
          <p:cNvPr id="48135" name="Text Box 40"/>
          <p:cNvSpPr txBox="1">
            <a:spLocks noChangeArrowheads="1"/>
          </p:cNvSpPr>
          <p:nvPr/>
        </p:nvSpPr>
        <p:spPr bwMode="auto">
          <a:xfrm>
            <a:off x="9358236" y="5788046"/>
            <a:ext cx="1043876" cy="646331"/>
          </a:xfrm>
          <a:prstGeom prst="rect">
            <a:avLst/>
          </a:prstGeom>
          <a:noFill/>
          <a:ln w="9525">
            <a:noFill/>
            <a:miter lim="800000"/>
            <a:headEnd/>
            <a:tailEnd/>
          </a:ln>
        </p:spPr>
        <p:txBody>
          <a:bodyPr wrap="none">
            <a:spAutoFit/>
          </a:bodyPr>
          <a:lstStyle/>
          <a:p>
            <a:pPr algn="ctr"/>
            <a:r>
              <a:rPr lang="en-US" b="1" dirty="0"/>
              <a:t>Inner</a:t>
            </a:r>
          </a:p>
          <a:p>
            <a:pPr algn="ctr"/>
            <a:r>
              <a:rPr lang="en-US" b="1" dirty="0"/>
              <a:t>Firewall</a:t>
            </a:r>
          </a:p>
        </p:txBody>
      </p:sp>
      <p:pic>
        <p:nvPicPr>
          <p:cNvPr id="48136" name="Picture 54" descr="cooltools-shape"/>
          <p:cNvPicPr>
            <a:picLocks noChangeAspect="1" noChangeArrowheads="1"/>
          </p:cNvPicPr>
          <p:nvPr/>
        </p:nvPicPr>
        <p:blipFill>
          <a:blip r:embed="rId3" cstate="print"/>
          <a:srcRect/>
          <a:stretch>
            <a:fillRect/>
          </a:stretch>
        </p:blipFill>
        <p:spPr bwMode="auto">
          <a:xfrm>
            <a:off x="9611396" y="1447801"/>
            <a:ext cx="380901" cy="4460875"/>
          </a:xfrm>
          <a:prstGeom prst="rect">
            <a:avLst/>
          </a:prstGeom>
          <a:noFill/>
          <a:ln w="12700" algn="ctr">
            <a:noFill/>
            <a:miter lim="800000"/>
            <a:headEnd/>
            <a:tailEnd/>
          </a:ln>
        </p:spPr>
      </p:pic>
      <p:pic>
        <p:nvPicPr>
          <p:cNvPr id="48137" name="Picture 2" descr="cooltools-shape"/>
          <p:cNvPicPr>
            <a:picLocks noChangeAspect="1" noChangeArrowheads="1"/>
          </p:cNvPicPr>
          <p:nvPr/>
        </p:nvPicPr>
        <p:blipFill>
          <a:blip r:embed="rId3" cstate="print"/>
          <a:srcRect/>
          <a:stretch>
            <a:fillRect/>
          </a:stretch>
        </p:blipFill>
        <p:spPr bwMode="auto">
          <a:xfrm>
            <a:off x="10157354" y="1466850"/>
            <a:ext cx="1523603" cy="4038600"/>
          </a:xfrm>
          <a:prstGeom prst="rect">
            <a:avLst/>
          </a:prstGeom>
          <a:noFill/>
          <a:ln w="12700" algn="ctr">
            <a:noFill/>
            <a:miter lim="800000"/>
            <a:headEnd/>
            <a:tailEnd/>
          </a:ln>
        </p:spPr>
      </p:pic>
      <p:sp>
        <p:nvSpPr>
          <p:cNvPr id="48138" name="Text Box 46"/>
          <p:cNvSpPr txBox="1">
            <a:spLocks noChangeArrowheads="1"/>
          </p:cNvSpPr>
          <p:nvPr/>
        </p:nvSpPr>
        <p:spPr bwMode="auto">
          <a:xfrm>
            <a:off x="10462237" y="2449514"/>
            <a:ext cx="947695" cy="584775"/>
          </a:xfrm>
          <a:prstGeom prst="rect">
            <a:avLst/>
          </a:prstGeom>
          <a:noFill/>
          <a:ln w="19050" algn="ctr">
            <a:noFill/>
            <a:miter lim="800000"/>
            <a:headEnd/>
            <a:tailEnd/>
          </a:ln>
        </p:spPr>
        <p:txBody>
          <a:bodyPr wrap="none">
            <a:spAutoFit/>
          </a:bodyPr>
          <a:lstStyle/>
          <a:p>
            <a:pPr algn="ctr"/>
            <a:r>
              <a:rPr lang="en-US" sz="1600">
                <a:latin typeface="Arial" pitchFamily="34" charset="0"/>
                <a:cs typeface="Arial" pitchFamily="34" charset="0"/>
              </a:rPr>
              <a:t>OCS FE</a:t>
            </a:r>
          </a:p>
          <a:p>
            <a:pPr algn="ctr"/>
            <a:r>
              <a:rPr lang="en-US" sz="1600">
                <a:latin typeface="Arial" pitchFamily="34" charset="0"/>
                <a:cs typeface="Arial" pitchFamily="34" charset="0"/>
              </a:rPr>
              <a:t>Server</a:t>
            </a:r>
          </a:p>
        </p:txBody>
      </p:sp>
      <p:sp>
        <p:nvSpPr>
          <p:cNvPr id="48165" name="Line 33"/>
          <p:cNvSpPr>
            <a:spLocks noChangeShapeType="1"/>
          </p:cNvSpPr>
          <p:nvPr/>
        </p:nvSpPr>
        <p:spPr bwMode="auto">
          <a:xfrm flipV="1">
            <a:off x="2285378" y="2324029"/>
            <a:ext cx="7973550" cy="0"/>
          </a:xfrm>
          <a:prstGeom prst="line">
            <a:avLst/>
          </a:prstGeom>
          <a:noFill/>
          <a:ln w="25400">
            <a:solidFill>
              <a:schemeClr val="folHlink"/>
            </a:solidFill>
            <a:round/>
            <a:headEnd type="stealth" w="lg" len="lg"/>
            <a:tailEnd type="none" w="lg" len="lg"/>
          </a:ln>
        </p:spPr>
        <p:txBody>
          <a:bodyPr/>
          <a:lstStyle/>
          <a:p>
            <a:endParaRPr lang="en-US"/>
          </a:p>
        </p:txBody>
      </p:sp>
      <p:sp>
        <p:nvSpPr>
          <p:cNvPr id="48162" name="Line 33"/>
          <p:cNvSpPr>
            <a:spLocks noChangeShapeType="1"/>
          </p:cNvSpPr>
          <p:nvPr/>
        </p:nvSpPr>
        <p:spPr bwMode="auto">
          <a:xfrm flipV="1">
            <a:off x="2285378" y="3342869"/>
            <a:ext cx="7903747" cy="0"/>
          </a:xfrm>
          <a:prstGeom prst="line">
            <a:avLst/>
          </a:prstGeom>
          <a:noFill/>
          <a:ln w="25400">
            <a:solidFill>
              <a:schemeClr val="folHlink"/>
            </a:solidFill>
            <a:round/>
            <a:headEnd/>
            <a:tailEnd type="stealth" w="lg" len="lg"/>
          </a:ln>
        </p:spPr>
        <p:txBody>
          <a:bodyPr/>
          <a:lstStyle/>
          <a:p>
            <a:endParaRPr lang="en-US"/>
          </a:p>
        </p:txBody>
      </p:sp>
      <p:grpSp>
        <p:nvGrpSpPr>
          <p:cNvPr id="10" name="Group 9"/>
          <p:cNvGrpSpPr/>
          <p:nvPr/>
        </p:nvGrpSpPr>
        <p:grpSpPr>
          <a:xfrm>
            <a:off x="2384177" y="3038476"/>
            <a:ext cx="3655482" cy="581025"/>
            <a:chOff x="1788598" y="3038475"/>
            <a:chExt cx="2742326" cy="581025"/>
          </a:xfrm>
        </p:grpSpPr>
        <p:sp>
          <p:nvSpPr>
            <p:cNvPr id="48160" name="Text Box 46"/>
            <p:cNvSpPr txBox="1">
              <a:spLocks noChangeArrowheads="1"/>
            </p:cNvSpPr>
            <p:nvPr/>
          </p:nvSpPr>
          <p:spPr bwMode="auto">
            <a:xfrm>
              <a:off x="1788598" y="3342870"/>
              <a:ext cx="2742326" cy="276630"/>
            </a:xfrm>
            <a:prstGeom prst="rect">
              <a:avLst/>
            </a:prstGeom>
            <a:noFill/>
            <a:ln w="19050" algn="ctr">
              <a:noFill/>
              <a:miter lim="800000"/>
              <a:headEnd/>
              <a:tailEnd/>
            </a:ln>
          </p:spPr>
          <p:txBody>
            <a:bodyPr>
              <a:spAutoFit/>
            </a:bodyPr>
            <a:lstStyle/>
            <a:p>
              <a:r>
                <a:rPr lang="en-US" sz="1200" dirty="0"/>
                <a:t>&lt;</a:t>
              </a:r>
              <a:r>
                <a:rPr lang="en-US" sz="1200" dirty="0" smtClean="0"/>
                <a:t>location&gt;internet</a:t>
              </a:r>
              <a:r>
                <a:rPr lang="en-US" sz="1200" dirty="0"/>
                <a:t>&lt;/location&gt;</a:t>
              </a:r>
            </a:p>
          </p:txBody>
        </p:sp>
        <p:sp>
          <p:nvSpPr>
            <p:cNvPr id="48163" name="Text Box 34"/>
            <p:cNvSpPr txBox="1">
              <a:spLocks noChangeArrowheads="1"/>
            </p:cNvSpPr>
            <p:nvPr/>
          </p:nvSpPr>
          <p:spPr bwMode="auto">
            <a:xfrm>
              <a:off x="2618958" y="3038475"/>
              <a:ext cx="1909453" cy="307565"/>
            </a:xfrm>
            <a:prstGeom prst="rect">
              <a:avLst/>
            </a:prstGeom>
            <a:noFill/>
            <a:ln w="9525">
              <a:noFill/>
              <a:miter lim="800000"/>
              <a:headEnd/>
              <a:tailEnd/>
            </a:ln>
          </p:spPr>
          <p:txBody>
            <a:bodyPr>
              <a:spAutoFit/>
            </a:bodyPr>
            <a:lstStyle/>
            <a:p>
              <a:pPr>
                <a:spcBef>
                  <a:spcPct val="50000"/>
                </a:spcBef>
              </a:pPr>
              <a:r>
                <a:rPr lang="en-US" sz="1400" dirty="0"/>
                <a:t>SIP Service</a:t>
              </a:r>
            </a:p>
          </p:txBody>
        </p:sp>
      </p:grpSp>
      <p:sp>
        <p:nvSpPr>
          <p:cNvPr id="48158" name="Line 33"/>
          <p:cNvSpPr>
            <a:spLocks noChangeShapeType="1"/>
          </p:cNvSpPr>
          <p:nvPr/>
        </p:nvSpPr>
        <p:spPr bwMode="auto">
          <a:xfrm flipV="1">
            <a:off x="2285378" y="4116351"/>
            <a:ext cx="7973550" cy="27029"/>
          </a:xfrm>
          <a:prstGeom prst="line">
            <a:avLst/>
          </a:prstGeom>
          <a:noFill/>
          <a:ln w="25400">
            <a:solidFill>
              <a:schemeClr val="folHlink"/>
            </a:solidFill>
            <a:round/>
            <a:headEnd type="stealth" w="lg" len="lg"/>
            <a:tailEnd type="none" w="med" len="lg"/>
          </a:ln>
        </p:spPr>
        <p:txBody>
          <a:bodyPr/>
          <a:lstStyle/>
          <a:p>
            <a:endParaRPr lang="en-US"/>
          </a:p>
        </p:txBody>
      </p:sp>
      <p:grpSp>
        <p:nvGrpSpPr>
          <p:cNvPr id="11" name="Group 10"/>
          <p:cNvGrpSpPr/>
          <p:nvPr/>
        </p:nvGrpSpPr>
        <p:grpSpPr>
          <a:xfrm>
            <a:off x="2336191" y="3811587"/>
            <a:ext cx="4105264" cy="1505128"/>
            <a:chOff x="1752600" y="3811587"/>
            <a:chExt cx="3079750" cy="1505128"/>
          </a:xfrm>
        </p:grpSpPr>
        <p:sp>
          <p:nvSpPr>
            <p:cNvPr id="48159" name="Text Box 34"/>
            <p:cNvSpPr txBox="1">
              <a:spLocks noChangeArrowheads="1"/>
            </p:cNvSpPr>
            <p:nvPr/>
          </p:nvSpPr>
          <p:spPr bwMode="auto">
            <a:xfrm>
              <a:off x="2532063" y="3811587"/>
              <a:ext cx="1963737" cy="304800"/>
            </a:xfrm>
            <a:prstGeom prst="rect">
              <a:avLst/>
            </a:prstGeom>
            <a:noFill/>
            <a:ln w="9525">
              <a:noFill/>
              <a:miter lim="800000"/>
              <a:headEnd/>
              <a:tailEnd/>
            </a:ln>
          </p:spPr>
          <p:txBody>
            <a:bodyPr>
              <a:spAutoFit/>
            </a:bodyPr>
            <a:lstStyle/>
            <a:p>
              <a:pPr>
                <a:spcBef>
                  <a:spcPct val="50000"/>
                </a:spcBef>
              </a:pPr>
              <a:r>
                <a:rPr lang="en-US" sz="1400" dirty="0"/>
                <a:t>200 OK</a:t>
              </a:r>
            </a:p>
          </p:txBody>
        </p:sp>
        <p:sp>
          <p:nvSpPr>
            <p:cNvPr id="48157" name="Text Box 46"/>
            <p:cNvSpPr txBox="1">
              <a:spLocks noChangeArrowheads="1"/>
            </p:cNvSpPr>
            <p:nvPr/>
          </p:nvSpPr>
          <p:spPr bwMode="auto">
            <a:xfrm>
              <a:off x="1752600" y="4116387"/>
              <a:ext cx="3079750" cy="1200328"/>
            </a:xfrm>
            <a:prstGeom prst="rect">
              <a:avLst/>
            </a:prstGeom>
            <a:noFill/>
            <a:ln w="19050" algn="ctr">
              <a:noFill/>
              <a:miter lim="800000"/>
              <a:headEnd/>
              <a:tailEnd/>
            </a:ln>
          </p:spPr>
          <p:txBody>
            <a:bodyPr>
              <a:spAutoFit/>
            </a:bodyPr>
            <a:lstStyle/>
            <a:p>
              <a:r>
                <a:rPr lang="en-US" sz="1200" dirty="0"/>
                <a:t>&lt;</a:t>
              </a:r>
              <a:r>
                <a:rPr lang="en-US" sz="1200" dirty="0" err="1" smtClean="0"/>
                <a:t>hostName</a:t>
              </a:r>
              <a:r>
                <a:rPr lang="en-US" sz="1200" dirty="0" smtClean="0"/>
                <a:t>&gt;avedge.contoso.com</a:t>
              </a:r>
              <a:endParaRPr lang="en-US" sz="1200" dirty="0"/>
            </a:p>
            <a:p>
              <a:r>
                <a:rPr lang="en-US" sz="1200" dirty="0"/>
                <a:t>&lt;</a:t>
              </a:r>
              <a:r>
                <a:rPr lang="en-US" sz="1200" dirty="0" err="1"/>
                <a:t>udpPort</a:t>
              </a:r>
              <a:r>
                <a:rPr lang="en-US" sz="1200" dirty="0"/>
                <a:t>&gt;3478</a:t>
              </a:r>
            </a:p>
            <a:p>
              <a:r>
                <a:rPr lang="en-US" sz="1200" dirty="0"/>
                <a:t>&lt;</a:t>
              </a:r>
              <a:r>
                <a:rPr lang="en-US" sz="1200" dirty="0" err="1"/>
                <a:t>tcpPort</a:t>
              </a:r>
              <a:r>
                <a:rPr lang="en-US" sz="1200" dirty="0"/>
                <a:t>&gt;443</a:t>
              </a:r>
            </a:p>
            <a:p>
              <a:r>
                <a:rPr lang="en-US" sz="1200" dirty="0"/>
                <a:t>&lt;username&gt; 77qq8yXccBc2lwOmFy</a:t>
              </a:r>
            </a:p>
            <a:p>
              <a:r>
                <a:rPr lang="en-US" sz="1200" dirty="0"/>
                <a:t>&lt;password&gt; Wnujl0eo00YkV/5dg=</a:t>
              </a:r>
            </a:p>
            <a:p>
              <a:r>
                <a:rPr lang="en-US" sz="1200" dirty="0"/>
                <a:t>&lt;duration&gt;480</a:t>
              </a:r>
            </a:p>
          </p:txBody>
        </p:sp>
      </p:grpSp>
      <p:sp>
        <p:nvSpPr>
          <p:cNvPr id="48142" name="Line 33"/>
          <p:cNvSpPr>
            <a:spLocks noChangeShapeType="1"/>
          </p:cNvSpPr>
          <p:nvPr/>
        </p:nvSpPr>
        <p:spPr bwMode="auto">
          <a:xfrm flipV="1">
            <a:off x="8659144" y="4914900"/>
            <a:ext cx="1625177" cy="0"/>
          </a:xfrm>
          <a:prstGeom prst="line">
            <a:avLst/>
          </a:prstGeom>
          <a:noFill/>
          <a:ln w="25400">
            <a:solidFill>
              <a:schemeClr val="folHlink"/>
            </a:solidFill>
            <a:round/>
            <a:headEnd type="stealth" w="lg" len="lg"/>
            <a:tailEnd type="none" w="med" len="lg"/>
          </a:ln>
        </p:spPr>
        <p:txBody>
          <a:bodyPr/>
          <a:lstStyle/>
          <a:p>
            <a:endParaRPr lang="en-US"/>
          </a:p>
        </p:txBody>
      </p:sp>
      <p:sp>
        <p:nvSpPr>
          <p:cNvPr id="48144" name="Line 33"/>
          <p:cNvSpPr>
            <a:spLocks noChangeShapeType="1"/>
          </p:cNvSpPr>
          <p:nvPr/>
        </p:nvSpPr>
        <p:spPr bwMode="auto">
          <a:xfrm flipV="1">
            <a:off x="8621055" y="5219700"/>
            <a:ext cx="1610950" cy="0"/>
          </a:xfrm>
          <a:prstGeom prst="line">
            <a:avLst/>
          </a:prstGeom>
          <a:noFill/>
          <a:ln w="25400">
            <a:solidFill>
              <a:schemeClr val="folHlink"/>
            </a:solidFill>
            <a:round/>
            <a:headEnd w="lg" len="lg"/>
            <a:tailEnd type="stealth" w="lg" len="lg"/>
          </a:ln>
        </p:spPr>
        <p:txBody>
          <a:bodyPr/>
          <a:lstStyle/>
          <a:p>
            <a:endParaRPr lang="en-US"/>
          </a:p>
        </p:txBody>
      </p:sp>
      <p:pic>
        <p:nvPicPr>
          <p:cNvPr id="48146" name="Picture 2" descr="cooltools-shape"/>
          <p:cNvPicPr>
            <a:picLocks noChangeAspect="1" noChangeArrowheads="1"/>
          </p:cNvPicPr>
          <p:nvPr/>
        </p:nvPicPr>
        <p:blipFill>
          <a:blip r:embed="rId3" cstate="print"/>
          <a:srcRect/>
          <a:stretch>
            <a:fillRect/>
          </a:stretch>
        </p:blipFill>
        <p:spPr bwMode="auto">
          <a:xfrm>
            <a:off x="7313295" y="1466850"/>
            <a:ext cx="1422030" cy="2895600"/>
          </a:xfrm>
          <a:prstGeom prst="rect">
            <a:avLst/>
          </a:prstGeom>
          <a:noFill/>
          <a:ln w="12700" algn="ctr">
            <a:noFill/>
            <a:miter lim="800000"/>
            <a:headEnd/>
            <a:tailEnd/>
          </a:ln>
        </p:spPr>
      </p:pic>
      <p:sp>
        <p:nvSpPr>
          <p:cNvPr id="48147" name="Text Box 46"/>
          <p:cNvSpPr txBox="1">
            <a:spLocks noChangeArrowheads="1"/>
          </p:cNvSpPr>
          <p:nvPr/>
        </p:nvSpPr>
        <p:spPr bwMode="auto">
          <a:xfrm>
            <a:off x="7614455" y="2019301"/>
            <a:ext cx="845103" cy="584775"/>
          </a:xfrm>
          <a:prstGeom prst="rect">
            <a:avLst/>
          </a:prstGeom>
          <a:noFill/>
          <a:ln w="19050" algn="ctr">
            <a:noFill/>
            <a:miter lim="800000"/>
            <a:headEnd/>
            <a:tailEnd/>
          </a:ln>
        </p:spPr>
        <p:txBody>
          <a:bodyPr wrap="none">
            <a:spAutoFit/>
          </a:bodyPr>
          <a:lstStyle/>
          <a:p>
            <a:pPr algn="ctr"/>
            <a:r>
              <a:rPr lang="en-US" sz="1600" dirty="0">
                <a:latin typeface="Arial" pitchFamily="34" charset="0"/>
                <a:cs typeface="Arial" pitchFamily="34" charset="0"/>
              </a:rPr>
              <a:t>Access</a:t>
            </a:r>
          </a:p>
          <a:p>
            <a:pPr algn="ctr"/>
            <a:r>
              <a:rPr lang="en-US" sz="1600" dirty="0">
                <a:latin typeface="Arial" pitchFamily="34" charset="0"/>
                <a:cs typeface="Arial" pitchFamily="34" charset="0"/>
              </a:rPr>
              <a:t>Edge</a:t>
            </a:r>
          </a:p>
        </p:txBody>
      </p:sp>
      <p:pic>
        <p:nvPicPr>
          <p:cNvPr id="48148" name="Picture 2" descr="cooltools-shape"/>
          <p:cNvPicPr>
            <a:picLocks noChangeAspect="1" noChangeArrowheads="1"/>
          </p:cNvPicPr>
          <p:nvPr/>
        </p:nvPicPr>
        <p:blipFill>
          <a:blip r:embed="rId3" cstate="print"/>
          <a:srcRect/>
          <a:stretch>
            <a:fillRect/>
          </a:stretch>
        </p:blipFill>
        <p:spPr bwMode="auto">
          <a:xfrm>
            <a:off x="7313295" y="4391025"/>
            <a:ext cx="1422030" cy="1905000"/>
          </a:xfrm>
          <a:prstGeom prst="rect">
            <a:avLst/>
          </a:prstGeom>
          <a:noFill/>
          <a:ln w="12700" algn="ctr">
            <a:noFill/>
            <a:miter lim="800000"/>
            <a:headEnd/>
            <a:tailEnd/>
          </a:ln>
        </p:spPr>
      </p:pic>
      <p:grpSp>
        <p:nvGrpSpPr>
          <p:cNvPr id="7" name="Group 42"/>
          <p:cNvGrpSpPr>
            <a:grpSpLocks/>
          </p:cNvGrpSpPr>
          <p:nvPr/>
        </p:nvGrpSpPr>
        <p:grpSpPr bwMode="auto">
          <a:xfrm>
            <a:off x="7421221" y="4714875"/>
            <a:ext cx="1212535" cy="1336675"/>
            <a:chOff x="3747" y="2832"/>
            <a:chExt cx="573" cy="842"/>
          </a:xfrm>
        </p:grpSpPr>
        <p:sp>
          <p:nvSpPr>
            <p:cNvPr id="48152" name="Text Box 46"/>
            <p:cNvSpPr txBox="1">
              <a:spLocks noChangeArrowheads="1"/>
            </p:cNvSpPr>
            <p:nvPr/>
          </p:nvSpPr>
          <p:spPr bwMode="auto">
            <a:xfrm>
              <a:off x="3848" y="3306"/>
              <a:ext cx="313" cy="368"/>
            </a:xfrm>
            <a:prstGeom prst="rect">
              <a:avLst/>
            </a:prstGeom>
            <a:noFill/>
            <a:ln w="19050" algn="ctr">
              <a:noFill/>
              <a:miter lim="800000"/>
              <a:headEnd/>
              <a:tailEnd/>
            </a:ln>
          </p:spPr>
          <p:txBody>
            <a:bodyPr wrap="none">
              <a:spAutoFit/>
            </a:bodyPr>
            <a:lstStyle/>
            <a:p>
              <a:pPr algn="ctr"/>
              <a:r>
                <a:rPr lang="en-US" sz="1600">
                  <a:latin typeface="Arial" pitchFamily="34" charset="0"/>
                  <a:cs typeface="Arial" pitchFamily="34" charset="0"/>
                </a:rPr>
                <a:t>A/V</a:t>
              </a:r>
            </a:p>
            <a:p>
              <a:pPr algn="ctr"/>
              <a:r>
                <a:rPr lang="en-US" sz="1600">
                  <a:latin typeface="Arial" pitchFamily="34" charset="0"/>
                  <a:cs typeface="Arial" pitchFamily="34" charset="0"/>
                </a:rPr>
                <a:t>Edge</a:t>
              </a:r>
            </a:p>
          </p:txBody>
        </p:sp>
        <p:pic>
          <p:nvPicPr>
            <p:cNvPr id="48153" name="Picture 40" descr="C:\Users\alanshen\AppData\Local\Microsoft\Windows\Temporary Internet Files\Content.IE5\BNFYEGE6\MCj04348250000[1].png"/>
            <p:cNvPicPr>
              <a:picLocks noChangeAspect="1" noChangeArrowheads="1"/>
            </p:cNvPicPr>
            <p:nvPr/>
          </p:nvPicPr>
          <p:blipFill>
            <a:blip r:embed="rId4" cstate="print"/>
            <a:srcRect/>
            <a:stretch>
              <a:fillRect/>
            </a:stretch>
          </p:blipFill>
          <p:spPr bwMode="auto">
            <a:xfrm>
              <a:off x="4080" y="3072"/>
              <a:ext cx="240" cy="240"/>
            </a:xfrm>
            <a:prstGeom prst="rect">
              <a:avLst/>
            </a:prstGeom>
            <a:noFill/>
            <a:ln w="9525">
              <a:noFill/>
              <a:miter lim="800000"/>
              <a:headEnd/>
              <a:tailEnd/>
            </a:ln>
          </p:spPr>
        </p:pic>
        <p:sp>
          <p:nvSpPr>
            <p:cNvPr id="48154" name="Text Box 46"/>
            <p:cNvSpPr txBox="1">
              <a:spLocks noChangeArrowheads="1"/>
            </p:cNvSpPr>
            <p:nvPr/>
          </p:nvSpPr>
          <p:spPr bwMode="auto">
            <a:xfrm>
              <a:off x="3754" y="3102"/>
              <a:ext cx="301" cy="174"/>
            </a:xfrm>
            <a:prstGeom prst="rect">
              <a:avLst/>
            </a:prstGeom>
            <a:noFill/>
            <a:ln w="19050" algn="ctr">
              <a:noFill/>
              <a:miter lim="800000"/>
              <a:headEnd/>
              <a:tailEnd/>
            </a:ln>
          </p:spPr>
          <p:txBody>
            <a:bodyPr wrap="none">
              <a:spAutoFit/>
            </a:bodyPr>
            <a:lstStyle/>
            <a:p>
              <a:r>
                <a:rPr lang="en-US" sz="1200" b="1" dirty="0" smtClean="0">
                  <a:latin typeface="Arial" pitchFamily="34" charset="0"/>
                  <a:cs typeface="Arial" pitchFamily="34" charset="0"/>
                </a:rPr>
                <a:t>MRAS</a:t>
              </a:r>
              <a:endParaRPr lang="en-US" sz="1200" b="1" dirty="0">
                <a:latin typeface="Arial" pitchFamily="34" charset="0"/>
                <a:cs typeface="Arial" pitchFamily="34" charset="0"/>
              </a:endParaRPr>
            </a:p>
          </p:txBody>
        </p:sp>
        <p:pic>
          <p:nvPicPr>
            <p:cNvPr id="48155" name="Picture 40" descr="C:\Users\alanshen\AppData\Local\Microsoft\Windows\Temporary Internet Files\Content.IE5\BNFYEGE6\MCj04348250000[1].png"/>
            <p:cNvPicPr>
              <a:picLocks noChangeAspect="1" noChangeArrowheads="1"/>
            </p:cNvPicPr>
            <p:nvPr/>
          </p:nvPicPr>
          <p:blipFill>
            <a:blip r:embed="rId4" cstate="print"/>
            <a:srcRect/>
            <a:stretch>
              <a:fillRect/>
            </a:stretch>
          </p:blipFill>
          <p:spPr bwMode="auto">
            <a:xfrm>
              <a:off x="4080" y="2832"/>
              <a:ext cx="240" cy="240"/>
            </a:xfrm>
            <a:prstGeom prst="rect">
              <a:avLst/>
            </a:prstGeom>
            <a:noFill/>
            <a:ln w="9525">
              <a:noFill/>
              <a:miter lim="800000"/>
              <a:headEnd/>
              <a:tailEnd/>
            </a:ln>
          </p:spPr>
        </p:pic>
        <p:sp>
          <p:nvSpPr>
            <p:cNvPr id="48156" name="Text Box 46"/>
            <p:cNvSpPr txBox="1">
              <a:spLocks noChangeArrowheads="1"/>
            </p:cNvSpPr>
            <p:nvPr/>
          </p:nvSpPr>
          <p:spPr bwMode="auto">
            <a:xfrm>
              <a:off x="3747" y="2880"/>
              <a:ext cx="286" cy="174"/>
            </a:xfrm>
            <a:prstGeom prst="rect">
              <a:avLst/>
            </a:prstGeom>
            <a:noFill/>
            <a:ln w="19050" algn="ctr">
              <a:noFill/>
              <a:miter lim="800000"/>
              <a:headEnd/>
              <a:tailEnd/>
            </a:ln>
          </p:spPr>
          <p:txBody>
            <a:bodyPr wrap="none">
              <a:spAutoFit/>
            </a:bodyPr>
            <a:lstStyle/>
            <a:p>
              <a:r>
                <a:rPr lang="en-US" sz="1200" b="1">
                  <a:latin typeface="Arial" pitchFamily="34" charset="0"/>
                  <a:cs typeface="Arial" pitchFamily="34" charset="0"/>
                </a:rPr>
                <a:t>MTLS</a:t>
              </a:r>
            </a:p>
          </p:txBody>
        </p:sp>
      </p:grpSp>
      <p:pic>
        <p:nvPicPr>
          <p:cNvPr id="48150" name="Picture 54" descr="cooltools-shape"/>
          <p:cNvPicPr>
            <a:picLocks noChangeAspect="1" noChangeArrowheads="1"/>
          </p:cNvPicPr>
          <p:nvPr/>
        </p:nvPicPr>
        <p:blipFill>
          <a:blip r:embed="rId3" cstate="print"/>
          <a:srcRect/>
          <a:stretch>
            <a:fillRect/>
          </a:stretch>
        </p:blipFill>
        <p:spPr bwMode="auto">
          <a:xfrm>
            <a:off x="6107110" y="1465264"/>
            <a:ext cx="378785" cy="4459287"/>
          </a:xfrm>
          <a:prstGeom prst="rect">
            <a:avLst/>
          </a:prstGeom>
          <a:noFill/>
          <a:ln w="12700" algn="ctr">
            <a:noFill/>
            <a:miter lim="800000"/>
            <a:headEnd/>
            <a:tailEnd/>
          </a:ln>
        </p:spPr>
      </p:pic>
      <p:grpSp>
        <p:nvGrpSpPr>
          <p:cNvPr id="8" name="Group 7"/>
          <p:cNvGrpSpPr/>
          <p:nvPr/>
        </p:nvGrpSpPr>
        <p:grpSpPr>
          <a:xfrm>
            <a:off x="2484717" y="2019299"/>
            <a:ext cx="4028304" cy="951132"/>
            <a:chOff x="1864023" y="2019299"/>
            <a:chExt cx="3022015" cy="951132"/>
          </a:xfrm>
        </p:grpSpPr>
        <p:sp>
          <p:nvSpPr>
            <p:cNvPr id="48164" name="Text Box 46"/>
            <p:cNvSpPr txBox="1">
              <a:spLocks noChangeArrowheads="1"/>
            </p:cNvSpPr>
            <p:nvPr/>
          </p:nvSpPr>
          <p:spPr bwMode="auto">
            <a:xfrm>
              <a:off x="1864023" y="2324100"/>
              <a:ext cx="3022015" cy="646331"/>
            </a:xfrm>
            <a:prstGeom prst="rect">
              <a:avLst/>
            </a:prstGeom>
            <a:noFill/>
            <a:ln w="19050" algn="ctr">
              <a:noFill/>
              <a:miter lim="800000"/>
              <a:headEnd/>
              <a:tailEnd/>
            </a:ln>
          </p:spPr>
          <p:txBody>
            <a:bodyPr>
              <a:spAutoFit/>
            </a:bodyPr>
            <a:lstStyle/>
            <a:p>
              <a:r>
                <a:rPr lang="en-US" sz="1200" dirty="0"/>
                <a:t>ms-user-logon-data: </a:t>
              </a:r>
              <a:r>
                <a:rPr lang="en-US" sz="1200" dirty="0" err="1"/>
                <a:t>RemoteUser</a:t>
              </a:r>
              <a:endParaRPr lang="en-US" sz="1200" dirty="0"/>
            </a:p>
            <a:p>
              <a:r>
                <a:rPr lang="en-US" sz="1200" dirty="0"/>
                <a:t>&lt;</a:t>
              </a:r>
              <a:r>
                <a:rPr lang="en-US" sz="1200" dirty="0" err="1"/>
                <a:t>mrasUri</a:t>
              </a:r>
              <a:r>
                <a:rPr lang="en-US" sz="1200" dirty="0"/>
                <a:t>&gt;</a:t>
              </a:r>
              <a:r>
                <a:rPr lang="en-US" sz="1200" dirty="0" err="1"/>
                <a:t>sip:Mras.contoso.com</a:t>
              </a:r>
              <a:endParaRPr lang="en-US" sz="1200" dirty="0"/>
            </a:p>
            <a:p>
              <a:endParaRPr lang="en-US" sz="1200" dirty="0">
                <a:latin typeface="Segoe"/>
              </a:endParaRPr>
            </a:p>
          </p:txBody>
        </p:sp>
        <p:sp>
          <p:nvSpPr>
            <p:cNvPr id="48166" name="Text Box 34"/>
            <p:cNvSpPr txBox="1">
              <a:spLocks noChangeArrowheads="1"/>
            </p:cNvSpPr>
            <p:nvPr/>
          </p:nvSpPr>
          <p:spPr bwMode="auto">
            <a:xfrm>
              <a:off x="2628874" y="2019299"/>
              <a:ext cx="1926923" cy="304800"/>
            </a:xfrm>
            <a:prstGeom prst="rect">
              <a:avLst/>
            </a:prstGeom>
            <a:noFill/>
            <a:ln w="9525">
              <a:noFill/>
              <a:miter lim="800000"/>
              <a:headEnd/>
              <a:tailEnd/>
            </a:ln>
          </p:spPr>
          <p:txBody>
            <a:bodyPr>
              <a:spAutoFit/>
            </a:bodyPr>
            <a:lstStyle/>
            <a:p>
              <a:pPr>
                <a:spcBef>
                  <a:spcPct val="50000"/>
                </a:spcBef>
              </a:pPr>
              <a:r>
                <a:rPr lang="en-US" sz="1400" dirty="0"/>
                <a:t>200 OK</a:t>
              </a:r>
            </a:p>
          </p:txBody>
        </p:sp>
      </p:grpSp>
      <p:sp>
        <p:nvSpPr>
          <p:cNvPr id="48143" name="Text Box 34"/>
          <p:cNvSpPr txBox="1">
            <a:spLocks noChangeArrowheads="1"/>
          </p:cNvSpPr>
          <p:nvPr/>
        </p:nvSpPr>
        <p:spPr bwMode="auto">
          <a:xfrm>
            <a:off x="8633751" y="4610100"/>
            <a:ext cx="1555374" cy="304800"/>
          </a:xfrm>
          <a:prstGeom prst="rect">
            <a:avLst/>
          </a:prstGeom>
          <a:noFill/>
          <a:ln w="9525">
            <a:noFill/>
            <a:miter lim="800000"/>
            <a:headEnd/>
            <a:tailEnd/>
          </a:ln>
        </p:spPr>
        <p:txBody>
          <a:bodyPr wrap="square">
            <a:spAutoFit/>
          </a:bodyPr>
          <a:lstStyle/>
          <a:p>
            <a:pPr>
              <a:spcBef>
                <a:spcPct val="50000"/>
              </a:spcBef>
            </a:pPr>
            <a:r>
              <a:rPr lang="en-US" sz="1400" dirty="0"/>
              <a:t>Service</a:t>
            </a:r>
          </a:p>
        </p:txBody>
      </p:sp>
      <p:sp>
        <p:nvSpPr>
          <p:cNvPr id="48145" name="Text Box 34"/>
          <p:cNvSpPr txBox="1">
            <a:spLocks noChangeArrowheads="1"/>
          </p:cNvSpPr>
          <p:nvPr/>
        </p:nvSpPr>
        <p:spPr bwMode="auto">
          <a:xfrm>
            <a:off x="8633640" y="4914901"/>
            <a:ext cx="1246534" cy="307777"/>
          </a:xfrm>
          <a:prstGeom prst="rect">
            <a:avLst/>
          </a:prstGeom>
          <a:noFill/>
          <a:ln w="9525">
            <a:noFill/>
            <a:miter lim="800000"/>
            <a:headEnd/>
            <a:tailEnd/>
          </a:ln>
        </p:spPr>
        <p:txBody>
          <a:bodyPr wrap="square">
            <a:spAutoFit/>
          </a:bodyPr>
          <a:lstStyle/>
          <a:p>
            <a:pPr>
              <a:spcBef>
                <a:spcPct val="50000"/>
              </a:spcBef>
            </a:pPr>
            <a:r>
              <a:rPr lang="en-US" sz="1400" dirty="0" smtClean="0"/>
              <a:t>200 OK</a:t>
            </a:r>
            <a:endParaRPr lang="en-US" sz="1400" dirty="0"/>
          </a:p>
        </p:txBody>
      </p:sp>
    </p:spTree>
    <p:extLst>
      <p:ext uri="{BB962C8B-B14F-4D97-AF65-F5344CB8AC3E}">
        <p14:creationId xmlns:p14="http://schemas.microsoft.com/office/powerpoint/2010/main" val="3250774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8168"/>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0" nodeType="afterEffect">
                                  <p:stCondLst>
                                    <p:cond delay="0"/>
                                  </p:stCondLst>
                                  <p:childTnLst>
                                    <p:animScale>
                                      <p:cBhvr>
                                        <p:cTn id="9" dur="500" fill="hold"/>
                                        <p:tgtEl>
                                          <p:spTgt spid="48168"/>
                                        </p:tgtEl>
                                      </p:cBhvr>
                                      <p:by x="150000" y="150000"/>
                                    </p:animScale>
                                  </p:childTnLst>
                                </p:cTn>
                              </p:par>
                              <p:par>
                                <p:cTn id="10" presetID="22" presetClass="entr" presetSubtype="8" fill="hold" grpId="0" nodeType="withEffect">
                                  <p:stCondLst>
                                    <p:cond delay="0"/>
                                  </p:stCondLst>
                                  <p:childTnLst>
                                    <p:set>
                                      <p:cBhvr>
                                        <p:cTn id="11" dur="1" fill="hold">
                                          <p:stCondLst>
                                            <p:cond delay="0"/>
                                          </p:stCondLst>
                                        </p:cTn>
                                        <p:tgtEl>
                                          <p:spTgt spid="48167"/>
                                        </p:tgtEl>
                                        <p:attrNameLst>
                                          <p:attrName>style.visibility</p:attrName>
                                        </p:attrNameLst>
                                      </p:cBhvr>
                                      <p:to>
                                        <p:strVal val="visible"/>
                                      </p:to>
                                    </p:set>
                                    <p:animEffect transition="in" filter="wipe(left)">
                                      <p:cBhvr>
                                        <p:cTn id="12" dur="500"/>
                                        <p:tgtEl>
                                          <p:spTgt spid="4816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500" fill="hold"/>
                                        <p:tgtEl>
                                          <p:spTgt spid="48168"/>
                                        </p:tgtEl>
                                      </p:cBhvr>
                                      <p:by x="50000" y="50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6" presetClass="emph" presetSubtype="0" fill="hold" nodeType="withEffect">
                                  <p:stCondLst>
                                    <p:cond delay="0"/>
                                  </p:stCondLst>
                                  <p:childTnLst>
                                    <p:animScale>
                                      <p:cBhvr>
                                        <p:cTn id="22" dur="500" fill="hold"/>
                                        <p:tgtEl>
                                          <p:spTgt spid="8"/>
                                        </p:tgtEl>
                                      </p:cBhvr>
                                      <p:by x="150000" y="150000"/>
                                    </p:animScale>
                                  </p:childTnLst>
                                </p:cTn>
                              </p:par>
                              <p:par>
                                <p:cTn id="23" presetID="22" presetClass="entr" presetSubtype="2" fill="hold" grpId="0" nodeType="withEffect">
                                  <p:stCondLst>
                                    <p:cond delay="0"/>
                                  </p:stCondLst>
                                  <p:childTnLst>
                                    <p:set>
                                      <p:cBhvr>
                                        <p:cTn id="24" dur="1" fill="hold">
                                          <p:stCondLst>
                                            <p:cond delay="0"/>
                                          </p:stCondLst>
                                        </p:cTn>
                                        <p:tgtEl>
                                          <p:spTgt spid="48165"/>
                                        </p:tgtEl>
                                        <p:attrNameLst>
                                          <p:attrName>style.visibility</p:attrName>
                                        </p:attrNameLst>
                                      </p:cBhvr>
                                      <p:to>
                                        <p:strVal val="visible"/>
                                      </p:to>
                                    </p:set>
                                    <p:animEffect transition="in" filter="wipe(right)">
                                      <p:cBhvr>
                                        <p:cTn id="25" dur="500"/>
                                        <p:tgtEl>
                                          <p:spTgt spid="4816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500" fill="hold"/>
                                        <p:tgtEl>
                                          <p:spTgt spid="8"/>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22" presetClass="entr" presetSubtype="8" fill="hold" grpId="0" nodeType="withEffect">
                                  <p:stCondLst>
                                    <p:cond delay="0"/>
                                  </p:stCondLst>
                                  <p:childTnLst>
                                    <p:set>
                                      <p:cBhvr>
                                        <p:cTn id="35" dur="1" fill="hold">
                                          <p:stCondLst>
                                            <p:cond delay="0"/>
                                          </p:stCondLst>
                                        </p:cTn>
                                        <p:tgtEl>
                                          <p:spTgt spid="48162"/>
                                        </p:tgtEl>
                                        <p:attrNameLst>
                                          <p:attrName>style.visibility</p:attrName>
                                        </p:attrNameLst>
                                      </p:cBhvr>
                                      <p:to>
                                        <p:strVal val="visible"/>
                                      </p:to>
                                    </p:set>
                                    <p:animEffect transition="in" filter="wipe(left)">
                                      <p:cBhvr>
                                        <p:cTn id="36" dur="500"/>
                                        <p:tgtEl>
                                          <p:spTgt spid="48162"/>
                                        </p:tgtEl>
                                      </p:cBhvr>
                                    </p:animEffect>
                                  </p:childTnLst>
                                </p:cTn>
                              </p:par>
                              <p:par>
                                <p:cTn id="37" presetID="6" presetClass="emph" presetSubtype="0" fill="hold" nodeType="withEffect">
                                  <p:stCondLst>
                                    <p:cond delay="0"/>
                                  </p:stCondLst>
                                  <p:childTnLst>
                                    <p:animScale>
                                      <p:cBhvr>
                                        <p:cTn id="38" dur="500" fill="hold"/>
                                        <p:tgtEl>
                                          <p:spTgt spid="10"/>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500" fill="hold"/>
                                        <p:tgtEl>
                                          <p:spTgt spid="10"/>
                                        </p:tgtEl>
                                      </p:cBhvr>
                                      <p:by x="50000" y="5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143"/>
                                        </p:tgtEl>
                                        <p:attrNameLst>
                                          <p:attrName>style.visibility</p:attrName>
                                        </p:attrNameLst>
                                      </p:cBhvr>
                                      <p:to>
                                        <p:strVal val="visible"/>
                                      </p:to>
                                    </p:set>
                                  </p:childTnLst>
                                </p:cTn>
                              </p:par>
                              <p:par>
                                <p:cTn id="47" presetID="6" presetClass="emph" presetSubtype="0" fill="hold" grpId="1" nodeType="withEffect">
                                  <p:stCondLst>
                                    <p:cond delay="0"/>
                                  </p:stCondLst>
                                  <p:childTnLst>
                                    <p:animScale>
                                      <p:cBhvr>
                                        <p:cTn id="48" dur="500" fill="hold"/>
                                        <p:tgtEl>
                                          <p:spTgt spid="48143"/>
                                        </p:tgtEl>
                                      </p:cBhvr>
                                      <p:by x="150000" y="150000"/>
                                    </p:animScale>
                                  </p:childTnLst>
                                </p:cTn>
                              </p:par>
                              <p:par>
                                <p:cTn id="49" presetID="22" presetClass="entr" presetSubtype="2" fill="hold" grpId="0" nodeType="withEffect">
                                  <p:stCondLst>
                                    <p:cond delay="0"/>
                                  </p:stCondLst>
                                  <p:childTnLst>
                                    <p:set>
                                      <p:cBhvr>
                                        <p:cTn id="50" dur="1" fill="hold">
                                          <p:stCondLst>
                                            <p:cond delay="0"/>
                                          </p:stCondLst>
                                        </p:cTn>
                                        <p:tgtEl>
                                          <p:spTgt spid="48142"/>
                                        </p:tgtEl>
                                        <p:attrNameLst>
                                          <p:attrName>style.visibility</p:attrName>
                                        </p:attrNameLst>
                                      </p:cBhvr>
                                      <p:to>
                                        <p:strVal val="visible"/>
                                      </p:to>
                                    </p:set>
                                    <p:animEffect transition="in" filter="wipe(right)">
                                      <p:cBhvr>
                                        <p:cTn id="51" dur="500"/>
                                        <p:tgtEl>
                                          <p:spTgt spid="48142"/>
                                        </p:tgtEl>
                                      </p:cBhvr>
                                    </p:animEffec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48145"/>
                                        </p:tgtEl>
                                        <p:attrNameLst>
                                          <p:attrName>style.visibility</p:attrName>
                                        </p:attrNameLst>
                                      </p:cBhvr>
                                      <p:to>
                                        <p:strVal val="visible"/>
                                      </p:to>
                                    </p:set>
                                  </p:childTnLst>
                                </p:cTn>
                              </p:par>
                              <p:par>
                                <p:cTn id="55" presetID="6" presetClass="emph" presetSubtype="0" fill="hold" grpId="1" nodeType="withEffect">
                                  <p:stCondLst>
                                    <p:cond delay="0"/>
                                  </p:stCondLst>
                                  <p:childTnLst>
                                    <p:animScale>
                                      <p:cBhvr>
                                        <p:cTn id="56" dur="500" fill="hold"/>
                                        <p:tgtEl>
                                          <p:spTgt spid="48145"/>
                                        </p:tgtEl>
                                      </p:cBhvr>
                                      <p:by x="150000" y="150000"/>
                                    </p:animScale>
                                  </p:childTnLst>
                                </p:cTn>
                              </p:par>
                              <p:par>
                                <p:cTn id="57" presetID="22" presetClass="entr" presetSubtype="8" fill="hold" grpId="0" nodeType="withEffect">
                                  <p:stCondLst>
                                    <p:cond delay="0"/>
                                  </p:stCondLst>
                                  <p:childTnLst>
                                    <p:set>
                                      <p:cBhvr>
                                        <p:cTn id="58" dur="1" fill="hold">
                                          <p:stCondLst>
                                            <p:cond delay="0"/>
                                          </p:stCondLst>
                                        </p:cTn>
                                        <p:tgtEl>
                                          <p:spTgt spid="48144"/>
                                        </p:tgtEl>
                                        <p:attrNameLst>
                                          <p:attrName>style.visibility</p:attrName>
                                        </p:attrNameLst>
                                      </p:cBhvr>
                                      <p:to>
                                        <p:strVal val="visible"/>
                                      </p:to>
                                    </p:set>
                                    <p:animEffect transition="in" filter="wipe(left)">
                                      <p:cBhvr>
                                        <p:cTn id="59" dur="500"/>
                                        <p:tgtEl>
                                          <p:spTgt spid="48144"/>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mph" presetSubtype="0" fill="hold" grpId="2" nodeType="clickEffect">
                                  <p:stCondLst>
                                    <p:cond delay="0"/>
                                  </p:stCondLst>
                                  <p:childTnLst>
                                    <p:animScale>
                                      <p:cBhvr>
                                        <p:cTn id="63" dur="500" fill="hold"/>
                                        <p:tgtEl>
                                          <p:spTgt spid="48143"/>
                                        </p:tgtEl>
                                      </p:cBhvr>
                                      <p:by x="50000" y="50000"/>
                                    </p:animScale>
                                  </p:childTnLst>
                                </p:cTn>
                              </p:par>
                              <p:par>
                                <p:cTn id="64" presetID="6" presetClass="emph" presetSubtype="0" fill="hold" grpId="2" nodeType="withEffect">
                                  <p:stCondLst>
                                    <p:cond delay="0"/>
                                  </p:stCondLst>
                                  <p:childTnLst>
                                    <p:animScale>
                                      <p:cBhvr>
                                        <p:cTn id="65" dur="500" fill="hold"/>
                                        <p:tgtEl>
                                          <p:spTgt spid="48145"/>
                                        </p:tgtEl>
                                      </p:cBhvr>
                                      <p:by x="50000" y="50000"/>
                                    </p:animScale>
                                  </p:childTnLst>
                                </p:cTn>
                              </p:par>
                            </p:childTnLst>
                          </p:cTn>
                        </p:par>
                        <p:par>
                          <p:cTn id="66" fill="hold">
                            <p:stCondLst>
                              <p:cond delay="500"/>
                            </p:stCondLst>
                            <p:childTnLst>
                              <p:par>
                                <p:cTn id="67" presetID="1" presetClass="entr" presetSubtype="0"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6" presetClass="emph" presetSubtype="0" fill="hold" nodeType="withEffect">
                                  <p:stCondLst>
                                    <p:cond delay="0"/>
                                  </p:stCondLst>
                                  <p:childTnLst>
                                    <p:animScale>
                                      <p:cBhvr>
                                        <p:cTn id="70" dur="500" fill="hold"/>
                                        <p:tgtEl>
                                          <p:spTgt spid="11"/>
                                        </p:tgtEl>
                                      </p:cBhvr>
                                      <p:by x="150000" y="150000"/>
                                    </p:animScale>
                                  </p:childTnLst>
                                </p:cTn>
                              </p:par>
                              <p:par>
                                <p:cTn id="71" presetID="22" presetClass="entr" presetSubtype="2" fill="hold" grpId="0" nodeType="withEffect">
                                  <p:stCondLst>
                                    <p:cond delay="0"/>
                                  </p:stCondLst>
                                  <p:childTnLst>
                                    <p:set>
                                      <p:cBhvr>
                                        <p:cTn id="72" dur="1" fill="hold">
                                          <p:stCondLst>
                                            <p:cond delay="0"/>
                                          </p:stCondLst>
                                        </p:cTn>
                                        <p:tgtEl>
                                          <p:spTgt spid="48158"/>
                                        </p:tgtEl>
                                        <p:attrNameLst>
                                          <p:attrName>style.visibility</p:attrName>
                                        </p:attrNameLst>
                                      </p:cBhvr>
                                      <p:to>
                                        <p:strVal val="visible"/>
                                      </p:to>
                                    </p:set>
                                    <p:animEffect transition="in" filter="wipe(right)">
                                      <p:cBhvr>
                                        <p:cTn id="73" dur="500"/>
                                        <p:tgtEl>
                                          <p:spTgt spid="48158"/>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nodeType="clickEffect">
                                  <p:stCondLst>
                                    <p:cond delay="0"/>
                                  </p:stCondLst>
                                  <p:childTnLst>
                                    <p:animScale>
                                      <p:cBhvr>
                                        <p:cTn id="77" dur="5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7" grpId="0" animBg="1"/>
      <p:bldP spid="48168" grpId="0"/>
      <p:bldP spid="48168" grpId="1"/>
      <p:bldP spid="48168" grpId="2"/>
      <p:bldP spid="48165" grpId="0" animBg="1"/>
      <p:bldP spid="48162" grpId="0" animBg="1"/>
      <p:bldP spid="48158" grpId="0" animBg="1"/>
      <p:bldP spid="48142" grpId="0" animBg="1"/>
      <p:bldP spid="48144" grpId="0" animBg="1"/>
      <p:bldP spid="48143" grpId="0"/>
      <p:bldP spid="48143" grpId="1"/>
      <p:bldP spid="48143" grpId="2"/>
      <p:bldP spid="48145" grpId="0"/>
      <p:bldP spid="48145" grpId="1"/>
      <p:bldP spid="48145" grpId="2"/>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213" name="Line 33"/>
          <p:cNvSpPr>
            <a:spLocks noChangeShapeType="1"/>
          </p:cNvSpPr>
          <p:nvPr/>
        </p:nvSpPr>
        <p:spPr bwMode="auto">
          <a:xfrm rot="5400000" flipV="1">
            <a:off x="9285931" y="3724164"/>
            <a:ext cx="2209578" cy="0"/>
          </a:xfrm>
          <a:prstGeom prst="line">
            <a:avLst/>
          </a:prstGeom>
          <a:noFill/>
          <a:ln w="25400">
            <a:solidFill>
              <a:schemeClr val="folHlink"/>
            </a:solidFill>
            <a:round/>
            <a:headEnd type="stealth" w="lg" len="lg"/>
            <a:tailEnd type="none" w="med" len="lg"/>
          </a:ln>
        </p:spPr>
        <p:txBody>
          <a:bodyPr/>
          <a:lstStyle/>
          <a:p>
            <a:endParaRPr lang="en-US"/>
          </a:p>
        </p:txBody>
      </p:sp>
      <p:sp>
        <p:nvSpPr>
          <p:cNvPr id="50178" name="Line 33"/>
          <p:cNvSpPr>
            <a:spLocks noChangeShapeType="1"/>
          </p:cNvSpPr>
          <p:nvPr/>
        </p:nvSpPr>
        <p:spPr bwMode="auto">
          <a:xfrm rot="5400000" flipV="1">
            <a:off x="10463930" y="3492500"/>
            <a:ext cx="2006600" cy="0"/>
          </a:xfrm>
          <a:prstGeom prst="line">
            <a:avLst/>
          </a:prstGeom>
          <a:noFill/>
          <a:ln w="25400">
            <a:solidFill>
              <a:schemeClr val="folHlink"/>
            </a:solidFill>
            <a:round/>
            <a:headEnd w="lg" len="lg"/>
            <a:tailEnd type="stealth" w="lg" len="lg"/>
          </a:ln>
        </p:spPr>
        <p:txBody>
          <a:bodyPr/>
          <a:lstStyle/>
          <a:p>
            <a:endParaRPr lang="en-US"/>
          </a:p>
        </p:txBody>
      </p:sp>
      <p:pic>
        <p:nvPicPr>
          <p:cNvPr id="50180" name="Picture 3" descr="cooltools-shape"/>
          <p:cNvPicPr>
            <a:picLocks noChangeAspect="1" noChangeArrowheads="1"/>
          </p:cNvPicPr>
          <p:nvPr/>
        </p:nvPicPr>
        <p:blipFill>
          <a:blip r:embed="rId3" cstate="print"/>
          <a:srcRect/>
          <a:stretch>
            <a:fillRect/>
          </a:stretch>
        </p:blipFill>
        <p:spPr bwMode="auto">
          <a:xfrm>
            <a:off x="609441" y="1495425"/>
            <a:ext cx="1726750" cy="4429125"/>
          </a:xfrm>
          <a:prstGeom prst="rect">
            <a:avLst/>
          </a:prstGeom>
          <a:noFill/>
          <a:ln w="12700" algn="ctr">
            <a:noFill/>
            <a:miter lim="800000"/>
            <a:headEnd/>
            <a:tailEnd/>
          </a:ln>
        </p:spPr>
      </p:pic>
      <p:pic>
        <p:nvPicPr>
          <p:cNvPr id="50181" name="Picture 54" descr="cooltools-shape"/>
          <p:cNvPicPr>
            <a:picLocks noChangeAspect="1" noChangeArrowheads="1"/>
          </p:cNvPicPr>
          <p:nvPr/>
        </p:nvPicPr>
        <p:blipFill>
          <a:blip r:embed="rId3" cstate="print"/>
          <a:srcRect/>
          <a:stretch>
            <a:fillRect/>
          </a:stretch>
        </p:blipFill>
        <p:spPr bwMode="auto">
          <a:xfrm>
            <a:off x="9611396" y="1447801"/>
            <a:ext cx="380901" cy="4460875"/>
          </a:xfrm>
          <a:prstGeom prst="rect">
            <a:avLst/>
          </a:prstGeom>
          <a:noFill/>
          <a:ln w="12700" algn="ctr">
            <a:noFill/>
            <a:miter lim="800000"/>
            <a:headEnd/>
            <a:tailEnd/>
          </a:ln>
        </p:spPr>
      </p:pic>
      <p:pic>
        <p:nvPicPr>
          <p:cNvPr id="50182" name="Picture 2" descr="cooltools-shape"/>
          <p:cNvPicPr>
            <a:picLocks noChangeAspect="1" noChangeArrowheads="1"/>
          </p:cNvPicPr>
          <p:nvPr/>
        </p:nvPicPr>
        <p:blipFill>
          <a:blip r:embed="rId3" cstate="print"/>
          <a:srcRect/>
          <a:stretch>
            <a:fillRect/>
          </a:stretch>
        </p:blipFill>
        <p:spPr bwMode="auto">
          <a:xfrm>
            <a:off x="10157354" y="1466851"/>
            <a:ext cx="1523603" cy="1122363"/>
          </a:xfrm>
          <a:prstGeom prst="rect">
            <a:avLst/>
          </a:prstGeom>
          <a:noFill/>
          <a:ln w="12700" algn="ctr">
            <a:noFill/>
            <a:miter lim="800000"/>
            <a:headEnd/>
            <a:tailEnd/>
          </a:ln>
        </p:spPr>
      </p:pic>
      <p:pic>
        <p:nvPicPr>
          <p:cNvPr id="50183" name="Picture 2" descr="cooltools-shape"/>
          <p:cNvPicPr>
            <a:picLocks noChangeAspect="1" noChangeArrowheads="1"/>
          </p:cNvPicPr>
          <p:nvPr/>
        </p:nvPicPr>
        <p:blipFill>
          <a:blip r:embed="rId3" cstate="print"/>
          <a:srcRect/>
          <a:stretch>
            <a:fillRect/>
          </a:stretch>
        </p:blipFill>
        <p:spPr bwMode="auto">
          <a:xfrm>
            <a:off x="7313295" y="4391025"/>
            <a:ext cx="1422030" cy="1905000"/>
          </a:xfrm>
          <a:prstGeom prst="rect">
            <a:avLst/>
          </a:prstGeom>
          <a:noFill/>
          <a:ln w="12700" algn="ctr">
            <a:noFill/>
            <a:miter lim="800000"/>
            <a:headEnd/>
            <a:tailEnd/>
          </a:ln>
        </p:spPr>
      </p:pic>
      <p:pic>
        <p:nvPicPr>
          <p:cNvPr id="50184" name="Picture 54" descr="cooltools-shape"/>
          <p:cNvPicPr>
            <a:picLocks noChangeAspect="1" noChangeArrowheads="1"/>
          </p:cNvPicPr>
          <p:nvPr/>
        </p:nvPicPr>
        <p:blipFill>
          <a:blip r:embed="rId3" cstate="print"/>
          <a:srcRect/>
          <a:stretch>
            <a:fillRect/>
          </a:stretch>
        </p:blipFill>
        <p:spPr bwMode="auto">
          <a:xfrm>
            <a:off x="6107110" y="1465264"/>
            <a:ext cx="378785" cy="4459287"/>
          </a:xfrm>
          <a:prstGeom prst="rect">
            <a:avLst/>
          </a:prstGeom>
          <a:noFill/>
          <a:ln w="12700" algn="ctr">
            <a:noFill/>
            <a:miter lim="800000"/>
            <a:headEnd/>
            <a:tailEnd/>
          </a:ln>
        </p:spPr>
      </p:pic>
      <p:sp>
        <p:nvSpPr>
          <p:cNvPr id="138249" name="Rectangle 9"/>
          <p:cNvSpPr>
            <a:spLocks noGrp="1" noChangeArrowheads="1"/>
          </p:cNvSpPr>
          <p:nvPr>
            <p:ph type="title"/>
          </p:nvPr>
        </p:nvSpPr>
        <p:spPr>
          <a:xfrm>
            <a:off x="519112" y="228600"/>
            <a:ext cx="11149013" cy="443198"/>
          </a:xfrm>
        </p:spPr>
        <p:txBody>
          <a:bodyPr/>
          <a:lstStyle/>
          <a:p>
            <a:pPr eaLnBrk="1" hangingPunct="1">
              <a:defRPr/>
            </a:pPr>
            <a:r>
              <a:rPr sz="3200" dirty="0" smtClean="0">
                <a:ln>
                  <a:noFill/>
                </a:ln>
              </a:rPr>
              <a:t>Credentials </a:t>
            </a:r>
            <a:r>
              <a:rPr sz="3200" dirty="0">
                <a:ln>
                  <a:noFill/>
                </a:ln>
              </a:rPr>
              <a:t>for </a:t>
            </a:r>
            <a:r>
              <a:rPr sz="3200" dirty="0" smtClean="0">
                <a:ln>
                  <a:noFill/>
                </a:ln>
              </a:rPr>
              <a:t>Conferencing</a:t>
            </a:r>
            <a:endParaRPr sz="3200" dirty="0">
              <a:ln>
                <a:noFill/>
              </a:ln>
            </a:endParaRPr>
          </a:p>
        </p:txBody>
      </p:sp>
      <p:sp>
        <p:nvSpPr>
          <p:cNvPr id="50210" name="Line 33"/>
          <p:cNvSpPr>
            <a:spLocks noChangeShapeType="1"/>
          </p:cNvSpPr>
          <p:nvPr/>
        </p:nvSpPr>
        <p:spPr bwMode="auto">
          <a:xfrm flipV="1">
            <a:off x="2285378" y="1933575"/>
            <a:ext cx="7903747" cy="0"/>
          </a:xfrm>
          <a:prstGeom prst="line">
            <a:avLst/>
          </a:prstGeom>
          <a:noFill/>
          <a:ln w="25400">
            <a:solidFill>
              <a:schemeClr val="folHlink"/>
            </a:solidFill>
            <a:round/>
            <a:headEnd/>
            <a:tailEnd type="stealth" w="lg" len="lg"/>
          </a:ln>
        </p:spPr>
        <p:txBody>
          <a:bodyPr/>
          <a:lstStyle/>
          <a:p>
            <a:endParaRPr lang="en-US"/>
          </a:p>
        </p:txBody>
      </p:sp>
      <p:sp>
        <p:nvSpPr>
          <p:cNvPr id="50211" name="Text Box 34"/>
          <p:cNvSpPr txBox="1">
            <a:spLocks noChangeArrowheads="1"/>
          </p:cNvSpPr>
          <p:nvPr/>
        </p:nvSpPr>
        <p:spPr bwMode="auto">
          <a:xfrm>
            <a:off x="3491035" y="1628775"/>
            <a:ext cx="2545274" cy="304800"/>
          </a:xfrm>
          <a:prstGeom prst="rect">
            <a:avLst/>
          </a:prstGeom>
          <a:noFill/>
          <a:ln w="9525">
            <a:noFill/>
            <a:miter lim="800000"/>
            <a:headEnd/>
            <a:tailEnd/>
          </a:ln>
        </p:spPr>
        <p:txBody>
          <a:bodyPr>
            <a:spAutoFit/>
          </a:bodyPr>
          <a:lstStyle/>
          <a:p>
            <a:pPr>
              <a:spcBef>
                <a:spcPct val="50000"/>
              </a:spcBef>
            </a:pPr>
            <a:r>
              <a:rPr lang="en-US" sz="1400" dirty="0"/>
              <a:t>SIP Invite</a:t>
            </a:r>
          </a:p>
        </p:txBody>
      </p:sp>
      <p:sp>
        <p:nvSpPr>
          <p:cNvPr id="50189" name="Text Box 46"/>
          <p:cNvSpPr txBox="1">
            <a:spLocks noChangeArrowheads="1"/>
          </p:cNvSpPr>
          <p:nvPr/>
        </p:nvSpPr>
        <p:spPr bwMode="auto">
          <a:xfrm>
            <a:off x="10449540" y="1781175"/>
            <a:ext cx="947695" cy="584775"/>
          </a:xfrm>
          <a:prstGeom prst="rect">
            <a:avLst/>
          </a:prstGeom>
          <a:noFill/>
          <a:ln w="19050" algn="ctr">
            <a:noFill/>
            <a:miter lim="800000"/>
            <a:headEnd/>
            <a:tailEnd/>
          </a:ln>
        </p:spPr>
        <p:txBody>
          <a:bodyPr wrap="none">
            <a:spAutoFit/>
          </a:bodyPr>
          <a:lstStyle/>
          <a:p>
            <a:pPr algn="ctr"/>
            <a:r>
              <a:rPr lang="en-US" sz="1600" dirty="0">
                <a:latin typeface="Arial" pitchFamily="34" charset="0"/>
                <a:cs typeface="Arial" pitchFamily="34" charset="0"/>
              </a:rPr>
              <a:t>OCS FE</a:t>
            </a:r>
          </a:p>
          <a:p>
            <a:pPr algn="ctr"/>
            <a:r>
              <a:rPr lang="en-US" sz="1600" dirty="0">
                <a:latin typeface="Arial" pitchFamily="34" charset="0"/>
                <a:cs typeface="Arial" pitchFamily="34" charset="0"/>
              </a:rPr>
              <a:t>Server</a:t>
            </a:r>
          </a:p>
        </p:txBody>
      </p:sp>
      <p:pic>
        <p:nvPicPr>
          <p:cNvPr id="50190" name="Picture 2" descr="cooltools-shape"/>
          <p:cNvPicPr>
            <a:picLocks noChangeAspect="1" noChangeArrowheads="1"/>
          </p:cNvPicPr>
          <p:nvPr/>
        </p:nvPicPr>
        <p:blipFill>
          <a:blip r:embed="rId3" cstate="print"/>
          <a:srcRect/>
          <a:stretch>
            <a:fillRect/>
          </a:stretch>
        </p:blipFill>
        <p:spPr bwMode="auto">
          <a:xfrm>
            <a:off x="7313295" y="1466850"/>
            <a:ext cx="1422030" cy="2895600"/>
          </a:xfrm>
          <a:prstGeom prst="rect">
            <a:avLst/>
          </a:prstGeom>
          <a:noFill/>
          <a:ln w="12700" algn="ctr">
            <a:noFill/>
            <a:miter lim="800000"/>
            <a:headEnd/>
            <a:tailEnd/>
          </a:ln>
        </p:spPr>
      </p:pic>
      <p:sp>
        <p:nvSpPr>
          <p:cNvPr id="50191" name="Text Box 46"/>
          <p:cNvSpPr txBox="1">
            <a:spLocks noChangeArrowheads="1"/>
          </p:cNvSpPr>
          <p:nvPr/>
        </p:nvSpPr>
        <p:spPr bwMode="auto">
          <a:xfrm>
            <a:off x="7614455" y="2047876"/>
            <a:ext cx="845103" cy="584775"/>
          </a:xfrm>
          <a:prstGeom prst="rect">
            <a:avLst/>
          </a:prstGeom>
          <a:noFill/>
          <a:ln w="19050" algn="ctr">
            <a:noFill/>
            <a:miter lim="800000"/>
            <a:headEnd/>
            <a:tailEnd/>
          </a:ln>
        </p:spPr>
        <p:txBody>
          <a:bodyPr wrap="none">
            <a:spAutoFit/>
          </a:bodyPr>
          <a:lstStyle/>
          <a:p>
            <a:pPr algn="ctr"/>
            <a:r>
              <a:rPr lang="en-US" sz="1600" dirty="0">
                <a:latin typeface="Arial" pitchFamily="34" charset="0"/>
                <a:cs typeface="Arial" pitchFamily="34" charset="0"/>
              </a:rPr>
              <a:t>Access</a:t>
            </a:r>
          </a:p>
          <a:p>
            <a:pPr algn="ctr"/>
            <a:r>
              <a:rPr lang="en-US" sz="1600" dirty="0">
                <a:latin typeface="Arial" pitchFamily="34" charset="0"/>
                <a:cs typeface="Arial" pitchFamily="34" charset="0"/>
              </a:rPr>
              <a:t>Edge</a:t>
            </a:r>
          </a:p>
        </p:txBody>
      </p:sp>
      <p:pic>
        <p:nvPicPr>
          <p:cNvPr id="50192" name="Picture 2" descr="cooltools-shape"/>
          <p:cNvPicPr>
            <a:picLocks noChangeAspect="1" noChangeArrowheads="1"/>
          </p:cNvPicPr>
          <p:nvPr/>
        </p:nvPicPr>
        <p:blipFill>
          <a:blip r:embed="rId3" cstate="print"/>
          <a:srcRect/>
          <a:stretch>
            <a:fillRect/>
          </a:stretch>
        </p:blipFill>
        <p:spPr bwMode="auto">
          <a:xfrm>
            <a:off x="10170051" y="4495801"/>
            <a:ext cx="1523603" cy="1401763"/>
          </a:xfrm>
          <a:prstGeom prst="rect">
            <a:avLst/>
          </a:prstGeom>
          <a:noFill/>
          <a:ln w="12700" algn="ctr">
            <a:noFill/>
            <a:miter lim="800000"/>
            <a:headEnd/>
            <a:tailEnd/>
          </a:ln>
        </p:spPr>
      </p:pic>
      <p:sp>
        <p:nvSpPr>
          <p:cNvPr id="50193" name="Text Box 46"/>
          <p:cNvSpPr txBox="1">
            <a:spLocks noChangeArrowheads="1"/>
          </p:cNvSpPr>
          <p:nvPr/>
        </p:nvSpPr>
        <p:spPr bwMode="auto">
          <a:xfrm>
            <a:off x="10579832" y="4867276"/>
            <a:ext cx="651140" cy="584775"/>
          </a:xfrm>
          <a:prstGeom prst="rect">
            <a:avLst/>
          </a:prstGeom>
          <a:noFill/>
          <a:ln w="19050" algn="ctr">
            <a:noFill/>
            <a:miter lim="800000"/>
            <a:headEnd/>
            <a:tailEnd/>
          </a:ln>
        </p:spPr>
        <p:txBody>
          <a:bodyPr wrap="none">
            <a:spAutoFit/>
          </a:bodyPr>
          <a:lstStyle/>
          <a:p>
            <a:pPr algn="ctr"/>
            <a:r>
              <a:rPr lang="en-US" sz="1600">
                <a:latin typeface="Arial" pitchFamily="34" charset="0"/>
                <a:cs typeface="Arial" pitchFamily="34" charset="0"/>
              </a:rPr>
              <a:t>A/V</a:t>
            </a:r>
          </a:p>
          <a:p>
            <a:pPr algn="ctr"/>
            <a:r>
              <a:rPr lang="en-US" sz="1600">
                <a:latin typeface="Arial" pitchFamily="34" charset="0"/>
                <a:cs typeface="Arial" pitchFamily="34" charset="0"/>
              </a:rPr>
              <a:t>MCU</a:t>
            </a:r>
          </a:p>
        </p:txBody>
      </p:sp>
      <p:sp>
        <p:nvSpPr>
          <p:cNvPr id="50196" name="Text Box 46"/>
          <p:cNvSpPr txBox="1">
            <a:spLocks noChangeArrowheads="1"/>
          </p:cNvSpPr>
          <p:nvPr/>
        </p:nvSpPr>
        <p:spPr bwMode="auto">
          <a:xfrm>
            <a:off x="7516443" y="5429251"/>
            <a:ext cx="662361" cy="584775"/>
          </a:xfrm>
          <a:prstGeom prst="rect">
            <a:avLst/>
          </a:prstGeom>
          <a:noFill/>
          <a:ln w="19050" algn="ctr">
            <a:noFill/>
            <a:miter lim="800000"/>
            <a:headEnd/>
            <a:tailEnd/>
          </a:ln>
        </p:spPr>
        <p:txBody>
          <a:bodyPr wrap="none">
            <a:spAutoFit/>
          </a:bodyPr>
          <a:lstStyle/>
          <a:p>
            <a:r>
              <a:rPr lang="en-US" sz="1600">
                <a:latin typeface="Arial" pitchFamily="34" charset="0"/>
                <a:cs typeface="Arial" pitchFamily="34" charset="0"/>
              </a:rPr>
              <a:t>A/V</a:t>
            </a:r>
          </a:p>
          <a:p>
            <a:r>
              <a:rPr lang="en-US" sz="1600">
                <a:latin typeface="Arial" pitchFamily="34" charset="0"/>
                <a:cs typeface="Arial" pitchFamily="34" charset="0"/>
              </a:rPr>
              <a:t>Edge</a:t>
            </a:r>
          </a:p>
        </p:txBody>
      </p:sp>
      <p:pic>
        <p:nvPicPr>
          <p:cNvPr id="49" name="Picture 40" descr="C:\Users\alanshen\AppData\Local\Microsoft\Windows\Temporary Internet Files\Content.IE5\BNFYEGE6\MCj04348250000[1].png"/>
          <p:cNvPicPr>
            <a:picLocks noChangeAspect="1" noChangeArrowheads="1"/>
          </p:cNvPicPr>
          <p:nvPr/>
        </p:nvPicPr>
        <p:blipFill>
          <a:blip r:embed="rId4" cstate="print"/>
          <a:srcRect/>
          <a:stretch>
            <a:fillRect/>
          </a:stretch>
        </p:blipFill>
        <p:spPr bwMode="auto">
          <a:xfrm>
            <a:off x="8113186" y="5057775"/>
            <a:ext cx="507868" cy="381000"/>
          </a:xfrm>
          <a:prstGeom prst="rect">
            <a:avLst/>
          </a:prstGeom>
          <a:noFill/>
          <a:ln w="9525">
            <a:noFill/>
            <a:miter lim="800000"/>
            <a:headEnd/>
            <a:tailEnd/>
          </a:ln>
        </p:spPr>
      </p:pic>
      <p:sp>
        <p:nvSpPr>
          <p:cNvPr id="50198" name="Text Box 46"/>
          <p:cNvSpPr txBox="1">
            <a:spLocks noChangeArrowheads="1"/>
          </p:cNvSpPr>
          <p:nvPr/>
        </p:nvSpPr>
        <p:spPr bwMode="auto">
          <a:xfrm>
            <a:off x="7160935" y="5133975"/>
            <a:ext cx="829779" cy="276999"/>
          </a:xfrm>
          <a:prstGeom prst="rect">
            <a:avLst/>
          </a:prstGeom>
          <a:noFill/>
          <a:ln w="19050" algn="ctr">
            <a:noFill/>
            <a:miter lim="800000"/>
            <a:headEnd/>
            <a:tailEnd/>
          </a:ln>
        </p:spPr>
        <p:txBody>
          <a:bodyPr wrap="none">
            <a:spAutoFit/>
          </a:bodyPr>
          <a:lstStyle/>
          <a:p>
            <a:r>
              <a:rPr lang="en-US" sz="1200" b="1">
                <a:latin typeface="Arial" pitchFamily="34" charset="0"/>
                <a:cs typeface="Arial" pitchFamily="34" charset="0"/>
              </a:rPr>
              <a:t>A/V Auth</a:t>
            </a:r>
          </a:p>
        </p:txBody>
      </p:sp>
      <p:pic>
        <p:nvPicPr>
          <p:cNvPr id="51" name="Picture 40" descr="C:\Users\alanshen\AppData\Local\Microsoft\Windows\Temporary Internet Files\Content.IE5\BNFYEGE6\MCj04348250000[1].png"/>
          <p:cNvPicPr>
            <a:picLocks noChangeAspect="1" noChangeArrowheads="1"/>
          </p:cNvPicPr>
          <p:nvPr/>
        </p:nvPicPr>
        <p:blipFill>
          <a:blip r:embed="rId4" cstate="print"/>
          <a:srcRect/>
          <a:stretch>
            <a:fillRect/>
          </a:stretch>
        </p:blipFill>
        <p:spPr bwMode="auto">
          <a:xfrm>
            <a:off x="8113186" y="4676775"/>
            <a:ext cx="507868" cy="381000"/>
          </a:xfrm>
          <a:prstGeom prst="rect">
            <a:avLst/>
          </a:prstGeom>
          <a:noFill/>
          <a:ln w="9525">
            <a:noFill/>
            <a:miter lim="800000"/>
            <a:headEnd/>
            <a:tailEnd/>
          </a:ln>
        </p:spPr>
      </p:pic>
      <p:sp>
        <p:nvSpPr>
          <p:cNvPr id="50200" name="Text Box 46"/>
          <p:cNvSpPr txBox="1">
            <a:spLocks noChangeArrowheads="1"/>
          </p:cNvSpPr>
          <p:nvPr/>
        </p:nvSpPr>
        <p:spPr bwMode="auto">
          <a:xfrm>
            <a:off x="7408521" y="4752975"/>
            <a:ext cx="604653" cy="276999"/>
          </a:xfrm>
          <a:prstGeom prst="rect">
            <a:avLst/>
          </a:prstGeom>
          <a:noFill/>
          <a:ln w="19050" algn="ctr">
            <a:noFill/>
            <a:miter lim="800000"/>
            <a:headEnd/>
            <a:tailEnd/>
          </a:ln>
        </p:spPr>
        <p:txBody>
          <a:bodyPr wrap="none">
            <a:spAutoFit/>
          </a:bodyPr>
          <a:lstStyle/>
          <a:p>
            <a:r>
              <a:rPr lang="en-US" sz="1200" b="1">
                <a:latin typeface="Arial" pitchFamily="34" charset="0"/>
                <a:cs typeface="Arial" pitchFamily="34" charset="0"/>
              </a:rPr>
              <a:t>MTLS</a:t>
            </a:r>
          </a:p>
        </p:txBody>
      </p:sp>
      <p:sp>
        <p:nvSpPr>
          <p:cNvPr id="50201" name="Line 33"/>
          <p:cNvSpPr>
            <a:spLocks noChangeShapeType="1"/>
          </p:cNvSpPr>
          <p:nvPr/>
        </p:nvSpPr>
        <p:spPr bwMode="auto">
          <a:xfrm flipV="1">
            <a:off x="8690219" y="4905375"/>
            <a:ext cx="1581404" cy="0"/>
          </a:xfrm>
          <a:prstGeom prst="line">
            <a:avLst/>
          </a:prstGeom>
          <a:noFill/>
          <a:ln w="25400">
            <a:solidFill>
              <a:schemeClr val="folHlink"/>
            </a:solidFill>
            <a:round/>
            <a:headEnd type="stealth" w="lg" len="lg"/>
            <a:tailEnd type="none" w="med" len="lg"/>
          </a:ln>
        </p:spPr>
        <p:txBody>
          <a:bodyPr/>
          <a:lstStyle/>
          <a:p>
            <a:endParaRPr lang="en-US"/>
          </a:p>
        </p:txBody>
      </p:sp>
      <p:sp>
        <p:nvSpPr>
          <p:cNvPr id="50202" name="Line 33"/>
          <p:cNvSpPr>
            <a:spLocks noChangeShapeType="1"/>
          </p:cNvSpPr>
          <p:nvPr/>
        </p:nvSpPr>
        <p:spPr bwMode="auto">
          <a:xfrm flipV="1">
            <a:off x="8608358" y="5210175"/>
            <a:ext cx="1580767" cy="0"/>
          </a:xfrm>
          <a:prstGeom prst="line">
            <a:avLst/>
          </a:prstGeom>
          <a:noFill/>
          <a:ln w="25400">
            <a:solidFill>
              <a:schemeClr val="folHlink"/>
            </a:solidFill>
            <a:round/>
            <a:headEnd w="lg" len="lg"/>
            <a:tailEnd type="stealth" w="lg" len="lg"/>
          </a:ln>
        </p:spPr>
        <p:txBody>
          <a:bodyPr/>
          <a:lstStyle/>
          <a:p>
            <a:endParaRPr lang="en-US"/>
          </a:p>
        </p:txBody>
      </p:sp>
      <p:sp>
        <p:nvSpPr>
          <p:cNvPr id="50208" name="Line 33"/>
          <p:cNvSpPr>
            <a:spLocks noChangeShapeType="1"/>
          </p:cNvSpPr>
          <p:nvPr/>
        </p:nvSpPr>
        <p:spPr bwMode="auto">
          <a:xfrm flipV="1">
            <a:off x="2285378" y="2333588"/>
            <a:ext cx="7903747" cy="0"/>
          </a:xfrm>
          <a:prstGeom prst="line">
            <a:avLst/>
          </a:prstGeom>
          <a:noFill/>
          <a:ln w="25400">
            <a:solidFill>
              <a:schemeClr val="folHlink"/>
            </a:solidFill>
            <a:round/>
            <a:headEnd type="stealth" w="lg" len="lg"/>
            <a:tailEnd type="none" w="med" len="lg"/>
          </a:ln>
        </p:spPr>
        <p:txBody>
          <a:bodyPr/>
          <a:lstStyle/>
          <a:p>
            <a:endParaRPr lang="en-US"/>
          </a:p>
        </p:txBody>
      </p:sp>
      <p:sp>
        <p:nvSpPr>
          <p:cNvPr id="50204" name="Text Box 41"/>
          <p:cNvSpPr txBox="1">
            <a:spLocks noChangeArrowheads="1"/>
          </p:cNvSpPr>
          <p:nvPr/>
        </p:nvSpPr>
        <p:spPr bwMode="auto">
          <a:xfrm>
            <a:off x="744873" y="5938838"/>
            <a:ext cx="1184940" cy="369332"/>
          </a:xfrm>
          <a:prstGeom prst="rect">
            <a:avLst/>
          </a:prstGeom>
          <a:noFill/>
          <a:ln w="9525">
            <a:noFill/>
            <a:miter lim="800000"/>
            <a:headEnd/>
            <a:tailEnd/>
          </a:ln>
        </p:spPr>
        <p:txBody>
          <a:bodyPr wrap="none">
            <a:spAutoFit/>
          </a:bodyPr>
          <a:lstStyle/>
          <a:p>
            <a:r>
              <a:rPr lang="en-US" b="1" dirty="0"/>
              <a:t>Endpoint</a:t>
            </a:r>
          </a:p>
        </p:txBody>
      </p:sp>
      <p:sp>
        <p:nvSpPr>
          <p:cNvPr id="50205" name="Text Box 40"/>
          <p:cNvSpPr txBox="1">
            <a:spLocks noChangeArrowheads="1"/>
          </p:cNvSpPr>
          <p:nvPr/>
        </p:nvSpPr>
        <p:spPr bwMode="auto">
          <a:xfrm>
            <a:off x="5731183" y="5857897"/>
            <a:ext cx="1043876" cy="646331"/>
          </a:xfrm>
          <a:prstGeom prst="rect">
            <a:avLst/>
          </a:prstGeom>
          <a:noFill/>
          <a:ln w="9525">
            <a:noFill/>
            <a:miter lim="800000"/>
            <a:headEnd/>
            <a:tailEnd/>
          </a:ln>
        </p:spPr>
        <p:txBody>
          <a:bodyPr wrap="none">
            <a:spAutoFit/>
          </a:bodyPr>
          <a:lstStyle/>
          <a:p>
            <a:pPr algn="ctr"/>
            <a:r>
              <a:rPr lang="en-US" b="1"/>
              <a:t>Outer</a:t>
            </a:r>
          </a:p>
          <a:p>
            <a:pPr algn="ctr"/>
            <a:r>
              <a:rPr lang="en-US" b="1"/>
              <a:t>Firewall</a:t>
            </a:r>
          </a:p>
        </p:txBody>
      </p:sp>
      <p:sp>
        <p:nvSpPr>
          <p:cNvPr id="50206" name="Text Box 40"/>
          <p:cNvSpPr txBox="1">
            <a:spLocks noChangeArrowheads="1"/>
          </p:cNvSpPr>
          <p:nvPr/>
        </p:nvSpPr>
        <p:spPr bwMode="auto">
          <a:xfrm>
            <a:off x="9277793" y="5859484"/>
            <a:ext cx="1043876" cy="646331"/>
          </a:xfrm>
          <a:prstGeom prst="rect">
            <a:avLst/>
          </a:prstGeom>
          <a:noFill/>
          <a:ln w="9525">
            <a:noFill/>
            <a:miter lim="800000"/>
            <a:headEnd/>
            <a:tailEnd/>
          </a:ln>
        </p:spPr>
        <p:txBody>
          <a:bodyPr wrap="none">
            <a:spAutoFit/>
          </a:bodyPr>
          <a:lstStyle/>
          <a:p>
            <a:pPr algn="ctr"/>
            <a:r>
              <a:rPr lang="en-US" b="1" dirty="0"/>
              <a:t>Inner</a:t>
            </a:r>
          </a:p>
          <a:p>
            <a:pPr algn="ctr"/>
            <a:r>
              <a:rPr lang="en-US" b="1" dirty="0"/>
              <a:t>Firewall</a:t>
            </a:r>
          </a:p>
        </p:txBody>
      </p:sp>
      <p:sp>
        <p:nvSpPr>
          <p:cNvPr id="50212" name="Text Box 46"/>
          <p:cNvSpPr txBox="1">
            <a:spLocks noChangeArrowheads="1"/>
          </p:cNvSpPr>
          <p:nvPr/>
        </p:nvSpPr>
        <p:spPr bwMode="auto">
          <a:xfrm rot="5400000">
            <a:off x="9208228" y="3649661"/>
            <a:ext cx="2089351" cy="307777"/>
          </a:xfrm>
          <a:prstGeom prst="rect">
            <a:avLst/>
          </a:prstGeom>
          <a:noFill/>
          <a:ln w="19050" algn="ctr">
            <a:noFill/>
            <a:miter lim="800000"/>
            <a:headEnd/>
            <a:tailEnd/>
          </a:ln>
        </p:spPr>
        <p:txBody>
          <a:bodyPr>
            <a:spAutoFit/>
          </a:bodyPr>
          <a:lstStyle/>
          <a:p>
            <a:r>
              <a:rPr lang="en-US" sz="1400" dirty="0"/>
              <a:t>{MRAS Credentials}</a:t>
            </a:r>
          </a:p>
        </p:txBody>
      </p:sp>
      <p:sp>
        <p:nvSpPr>
          <p:cNvPr id="50214" name="Text Box 34"/>
          <p:cNvSpPr txBox="1">
            <a:spLocks noChangeArrowheads="1"/>
          </p:cNvSpPr>
          <p:nvPr/>
        </p:nvSpPr>
        <p:spPr bwMode="auto">
          <a:xfrm rot="5400000">
            <a:off x="9773858" y="3626742"/>
            <a:ext cx="1643062" cy="307777"/>
          </a:xfrm>
          <a:prstGeom prst="rect">
            <a:avLst/>
          </a:prstGeom>
          <a:noFill/>
          <a:ln w="9525">
            <a:noFill/>
            <a:miter lim="800000"/>
            <a:headEnd/>
            <a:tailEnd/>
          </a:ln>
        </p:spPr>
        <p:txBody>
          <a:bodyPr>
            <a:spAutoFit/>
          </a:bodyPr>
          <a:lstStyle/>
          <a:p>
            <a:pPr>
              <a:spcBef>
                <a:spcPct val="50000"/>
              </a:spcBef>
            </a:pPr>
            <a:r>
              <a:rPr lang="en-US" sz="1400" dirty="0"/>
              <a:t>200 OK</a:t>
            </a:r>
          </a:p>
        </p:txBody>
      </p:sp>
      <p:sp>
        <p:nvSpPr>
          <p:cNvPr id="50179" name="Text Box 34"/>
          <p:cNvSpPr txBox="1">
            <a:spLocks noChangeArrowheads="1"/>
          </p:cNvSpPr>
          <p:nvPr/>
        </p:nvSpPr>
        <p:spPr bwMode="auto">
          <a:xfrm rot="5400000">
            <a:off x="10280391" y="3430687"/>
            <a:ext cx="1743075" cy="307777"/>
          </a:xfrm>
          <a:prstGeom prst="rect">
            <a:avLst/>
          </a:prstGeom>
          <a:noFill/>
          <a:ln w="9525">
            <a:noFill/>
            <a:miter lim="800000"/>
            <a:headEnd/>
            <a:tailEnd/>
          </a:ln>
        </p:spPr>
        <p:txBody>
          <a:bodyPr>
            <a:spAutoFit/>
          </a:bodyPr>
          <a:lstStyle/>
          <a:p>
            <a:pPr>
              <a:spcBef>
                <a:spcPct val="50000"/>
              </a:spcBef>
            </a:pPr>
            <a:r>
              <a:rPr lang="en-US" sz="1400" dirty="0" smtClean="0"/>
              <a:t>3CP</a:t>
            </a:r>
            <a:r>
              <a:rPr lang="en-US" sz="1400" dirty="0"/>
              <a:t>: Add User</a:t>
            </a:r>
          </a:p>
        </p:txBody>
      </p:sp>
      <p:sp>
        <p:nvSpPr>
          <p:cNvPr id="50194" name="Text Box 34"/>
          <p:cNvSpPr txBox="1">
            <a:spLocks noChangeArrowheads="1"/>
          </p:cNvSpPr>
          <p:nvPr/>
        </p:nvSpPr>
        <p:spPr bwMode="auto">
          <a:xfrm>
            <a:off x="8665510" y="4600575"/>
            <a:ext cx="1087215" cy="304800"/>
          </a:xfrm>
          <a:prstGeom prst="rect">
            <a:avLst/>
          </a:prstGeom>
          <a:noFill/>
          <a:ln w="9525">
            <a:noFill/>
            <a:miter lim="800000"/>
            <a:headEnd/>
            <a:tailEnd/>
          </a:ln>
        </p:spPr>
        <p:txBody>
          <a:bodyPr>
            <a:spAutoFit/>
          </a:bodyPr>
          <a:lstStyle/>
          <a:p>
            <a:pPr>
              <a:spcBef>
                <a:spcPct val="50000"/>
              </a:spcBef>
            </a:pPr>
            <a:r>
              <a:rPr lang="en-US" sz="1400" dirty="0"/>
              <a:t>Service</a:t>
            </a:r>
          </a:p>
        </p:txBody>
      </p:sp>
      <p:sp>
        <p:nvSpPr>
          <p:cNvPr id="50195" name="Text Box 34"/>
          <p:cNvSpPr txBox="1">
            <a:spLocks noChangeArrowheads="1"/>
          </p:cNvSpPr>
          <p:nvPr/>
        </p:nvSpPr>
        <p:spPr bwMode="auto">
          <a:xfrm>
            <a:off x="8620708" y="4905376"/>
            <a:ext cx="1179024" cy="307777"/>
          </a:xfrm>
          <a:prstGeom prst="rect">
            <a:avLst/>
          </a:prstGeom>
          <a:noFill/>
          <a:ln w="9525">
            <a:noFill/>
            <a:miter lim="800000"/>
            <a:headEnd w="lg" len="lg"/>
            <a:tailEnd/>
          </a:ln>
        </p:spPr>
        <p:txBody>
          <a:bodyPr wrap="square">
            <a:spAutoFit/>
          </a:bodyPr>
          <a:lstStyle/>
          <a:p>
            <a:pPr>
              <a:spcBef>
                <a:spcPct val="50000"/>
              </a:spcBef>
            </a:pPr>
            <a:r>
              <a:rPr lang="en-US" sz="1400" dirty="0" smtClean="0"/>
              <a:t>200 OK</a:t>
            </a:r>
            <a:endParaRPr lang="en-US" sz="1400" dirty="0"/>
          </a:p>
        </p:txBody>
      </p:sp>
      <p:grpSp>
        <p:nvGrpSpPr>
          <p:cNvPr id="5" name="Group 4"/>
          <p:cNvGrpSpPr/>
          <p:nvPr/>
        </p:nvGrpSpPr>
        <p:grpSpPr>
          <a:xfrm>
            <a:off x="2482972" y="2348881"/>
            <a:ext cx="3993039" cy="1505129"/>
            <a:chOff x="1862714" y="2028824"/>
            <a:chExt cx="2995559" cy="1505129"/>
          </a:xfrm>
        </p:grpSpPr>
        <p:sp>
          <p:nvSpPr>
            <p:cNvPr id="50207" name="Text Box 46"/>
            <p:cNvSpPr txBox="1">
              <a:spLocks noChangeArrowheads="1"/>
            </p:cNvSpPr>
            <p:nvPr/>
          </p:nvSpPr>
          <p:spPr bwMode="auto">
            <a:xfrm>
              <a:off x="1862714" y="2333624"/>
              <a:ext cx="2995559" cy="1200329"/>
            </a:xfrm>
            <a:prstGeom prst="rect">
              <a:avLst/>
            </a:prstGeom>
            <a:noFill/>
            <a:ln w="19050" algn="ctr">
              <a:noFill/>
              <a:miter lim="800000"/>
              <a:headEnd/>
              <a:tailEnd/>
            </a:ln>
          </p:spPr>
          <p:txBody>
            <a:bodyPr>
              <a:spAutoFit/>
            </a:bodyPr>
            <a:lstStyle/>
            <a:p>
              <a:r>
                <a:rPr lang="en-US" sz="1200" dirty="0"/>
                <a:t>&lt;</a:t>
              </a:r>
              <a:r>
                <a:rPr lang="en-US" sz="1200" dirty="0" err="1"/>
                <a:t>hostName</a:t>
              </a:r>
              <a:r>
                <a:rPr lang="en-US" sz="1200" dirty="0"/>
                <a:t>&gt;avedge.contoso.com</a:t>
              </a:r>
            </a:p>
            <a:p>
              <a:r>
                <a:rPr lang="en-US" sz="1200" dirty="0"/>
                <a:t>&lt;</a:t>
              </a:r>
              <a:r>
                <a:rPr lang="en-US" sz="1200" dirty="0" err="1"/>
                <a:t>udpPort</a:t>
              </a:r>
              <a:r>
                <a:rPr lang="en-US" sz="1200" dirty="0"/>
                <a:t>&gt;3478</a:t>
              </a:r>
            </a:p>
            <a:p>
              <a:r>
                <a:rPr lang="en-US" sz="1200" dirty="0"/>
                <a:t>&lt;</a:t>
              </a:r>
              <a:r>
                <a:rPr lang="en-US" sz="1200" dirty="0" err="1"/>
                <a:t>tcpPort</a:t>
              </a:r>
              <a:r>
                <a:rPr lang="en-US" sz="1200" dirty="0"/>
                <a:t>&gt;443</a:t>
              </a:r>
            </a:p>
            <a:p>
              <a:r>
                <a:rPr lang="en-US" sz="1200" dirty="0"/>
                <a:t>&lt;username&gt; 77qq8yXccBc2lwOmFy</a:t>
              </a:r>
            </a:p>
            <a:p>
              <a:r>
                <a:rPr lang="en-US" sz="1200" dirty="0"/>
                <a:t>&lt;password&gt; Wnujl0eo00YkV/5dg=</a:t>
              </a:r>
            </a:p>
            <a:p>
              <a:r>
                <a:rPr lang="en-US" sz="1200" dirty="0"/>
                <a:t>&lt;duration&gt;480</a:t>
              </a:r>
            </a:p>
          </p:txBody>
        </p:sp>
        <p:sp>
          <p:nvSpPr>
            <p:cNvPr id="50209" name="Text Box 34"/>
            <p:cNvSpPr txBox="1">
              <a:spLocks noChangeArrowheads="1"/>
            </p:cNvSpPr>
            <p:nvPr/>
          </p:nvSpPr>
          <p:spPr bwMode="auto">
            <a:xfrm>
              <a:off x="2620869" y="2028824"/>
              <a:ext cx="1910054" cy="304800"/>
            </a:xfrm>
            <a:prstGeom prst="rect">
              <a:avLst/>
            </a:prstGeom>
            <a:noFill/>
            <a:ln w="9525">
              <a:noFill/>
              <a:miter lim="800000"/>
              <a:headEnd/>
              <a:tailEnd/>
            </a:ln>
          </p:spPr>
          <p:txBody>
            <a:bodyPr>
              <a:spAutoFit/>
            </a:bodyPr>
            <a:lstStyle/>
            <a:p>
              <a:pPr>
                <a:spcBef>
                  <a:spcPct val="50000"/>
                </a:spcBef>
              </a:pPr>
              <a:r>
                <a:rPr lang="en-US" sz="1400" dirty="0"/>
                <a:t>200 OK</a:t>
              </a:r>
            </a:p>
          </p:txBody>
        </p:sp>
      </p:grpSp>
    </p:spTree>
    <p:extLst>
      <p:ext uri="{BB962C8B-B14F-4D97-AF65-F5344CB8AC3E}">
        <p14:creationId xmlns:p14="http://schemas.microsoft.com/office/powerpoint/2010/main" val="757710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210"/>
                                        </p:tgtEl>
                                        <p:attrNameLst>
                                          <p:attrName>style.visibility</p:attrName>
                                        </p:attrNameLst>
                                      </p:cBhvr>
                                      <p:to>
                                        <p:strVal val="visible"/>
                                      </p:to>
                                    </p:set>
                                    <p:animEffect transition="in" filter="wipe(left)">
                                      <p:cBhvr>
                                        <p:cTn id="7" dur="500"/>
                                        <p:tgtEl>
                                          <p:spTgt spid="50210"/>
                                        </p:tgtEl>
                                      </p:cBhvr>
                                    </p:animEffect>
                                  </p:childTnLst>
                                </p:cTn>
                              </p:par>
                              <p:par>
                                <p:cTn id="8" presetID="1" presetClass="entr" presetSubtype="0" fill="hold" grpId="1" nodeType="withEffect">
                                  <p:stCondLst>
                                    <p:cond delay="0"/>
                                  </p:stCondLst>
                                  <p:childTnLst>
                                    <p:set>
                                      <p:cBhvr>
                                        <p:cTn id="9" dur="1" fill="hold">
                                          <p:stCondLst>
                                            <p:cond delay="0"/>
                                          </p:stCondLst>
                                        </p:cTn>
                                        <p:tgtEl>
                                          <p:spTgt spid="50211"/>
                                        </p:tgtEl>
                                        <p:attrNameLst>
                                          <p:attrName>style.visibility</p:attrName>
                                        </p:attrNameLst>
                                      </p:cBhvr>
                                      <p:to>
                                        <p:strVal val="visible"/>
                                      </p:to>
                                    </p:set>
                                  </p:childTnLst>
                                </p:cTn>
                              </p:par>
                              <p:par>
                                <p:cTn id="10" presetID="6" presetClass="emph" presetSubtype="0" fill="hold" grpId="0" nodeType="withEffect">
                                  <p:stCondLst>
                                    <p:cond delay="0"/>
                                  </p:stCondLst>
                                  <p:childTnLst>
                                    <p:animScale>
                                      <p:cBhvr>
                                        <p:cTn id="11" dur="500" fill="hold"/>
                                        <p:tgtEl>
                                          <p:spTgt spid="50211"/>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2" nodeType="clickEffect">
                                  <p:stCondLst>
                                    <p:cond delay="0"/>
                                  </p:stCondLst>
                                  <p:childTnLst>
                                    <p:animScale>
                                      <p:cBhvr>
                                        <p:cTn id="15" dur="500" fill="hold"/>
                                        <p:tgtEl>
                                          <p:spTgt spid="50211"/>
                                        </p:tgtEl>
                                      </p:cBhvr>
                                      <p:by x="50000" y="50000"/>
                                    </p:animScale>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50178"/>
                                        </p:tgtEl>
                                        <p:attrNameLst>
                                          <p:attrName>style.visibility</p:attrName>
                                        </p:attrNameLst>
                                      </p:cBhvr>
                                      <p:to>
                                        <p:strVal val="visible"/>
                                      </p:to>
                                    </p:set>
                                    <p:animEffect transition="in" filter="wipe(up)">
                                      <p:cBhvr>
                                        <p:cTn id="19" dur="500"/>
                                        <p:tgtEl>
                                          <p:spTgt spid="50178"/>
                                        </p:tgtEl>
                                      </p:cBhvr>
                                    </p:animEffect>
                                  </p:childTnLst>
                                </p:cTn>
                              </p:par>
                              <p:par>
                                <p:cTn id="20" presetID="1" presetClass="entr" presetSubtype="0" fill="hold" grpId="1" nodeType="withEffect">
                                  <p:stCondLst>
                                    <p:cond delay="0"/>
                                  </p:stCondLst>
                                  <p:childTnLst>
                                    <p:set>
                                      <p:cBhvr>
                                        <p:cTn id="21" dur="1" fill="hold">
                                          <p:stCondLst>
                                            <p:cond delay="0"/>
                                          </p:stCondLst>
                                        </p:cTn>
                                        <p:tgtEl>
                                          <p:spTgt spid="50179"/>
                                        </p:tgtEl>
                                        <p:attrNameLst>
                                          <p:attrName>style.visibility</p:attrName>
                                        </p:attrNameLst>
                                      </p:cBhvr>
                                      <p:to>
                                        <p:strVal val="visible"/>
                                      </p:to>
                                    </p:set>
                                  </p:childTnLst>
                                </p:cTn>
                              </p:par>
                              <p:par>
                                <p:cTn id="22" presetID="6" presetClass="emph" presetSubtype="0" fill="hold" grpId="0" nodeType="withEffect">
                                  <p:stCondLst>
                                    <p:cond delay="0"/>
                                  </p:stCondLst>
                                  <p:childTnLst>
                                    <p:animScale>
                                      <p:cBhvr>
                                        <p:cTn id="23" dur="500" fill="hold"/>
                                        <p:tgtEl>
                                          <p:spTgt spid="50179"/>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2" nodeType="clickEffect">
                                  <p:stCondLst>
                                    <p:cond delay="0"/>
                                  </p:stCondLst>
                                  <p:childTnLst>
                                    <p:animScale>
                                      <p:cBhvr>
                                        <p:cTn id="27" dur="500" fill="hold"/>
                                        <p:tgtEl>
                                          <p:spTgt spid="50179"/>
                                        </p:tgtEl>
                                      </p:cBhvr>
                                      <p:by x="50000" y="50000"/>
                                    </p:animScale>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50201"/>
                                        </p:tgtEl>
                                        <p:attrNameLst>
                                          <p:attrName>style.visibility</p:attrName>
                                        </p:attrNameLst>
                                      </p:cBhvr>
                                      <p:to>
                                        <p:strVal val="visible"/>
                                      </p:to>
                                    </p:set>
                                    <p:animEffect transition="in" filter="wipe(right)">
                                      <p:cBhvr>
                                        <p:cTn id="31" dur="500"/>
                                        <p:tgtEl>
                                          <p:spTgt spid="50201"/>
                                        </p:tgtEl>
                                      </p:cBhvr>
                                    </p:animEffect>
                                  </p:childTnLst>
                                </p:cTn>
                              </p:par>
                              <p:par>
                                <p:cTn id="32" presetID="1" presetClass="entr" presetSubtype="0" fill="hold" grpId="1" nodeType="withEffect">
                                  <p:stCondLst>
                                    <p:cond delay="0"/>
                                  </p:stCondLst>
                                  <p:childTnLst>
                                    <p:set>
                                      <p:cBhvr>
                                        <p:cTn id="33" dur="1" fill="hold">
                                          <p:stCondLst>
                                            <p:cond delay="0"/>
                                          </p:stCondLst>
                                        </p:cTn>
                                        <p:tgtEl>
                                          <p:spTgt spid="50194"/>
                                        </p:tgtEl>
                                        <p:attrNameLst>
                                          <p:attrName>style.visibility</p:attrName>
                                        </p:attrNameLst>
                                      </p:cBhvr>
                                      <p:to>
                                        <p:strVal val="visible"/>
                                      </p:to>
                                    </p:set>
                                  </p:childTnLst>
                                </p:cTn>
                              </p:par>
                              <p:par>
                                <p:cTn id="34" presetID="6" presetClass="emph" presetSubtype="0" fill="hold" grpId="0" nodeType="withEffect">
                                  <p:stCondLst>
                                    <p:cond delay="0"/>
                                  </p:stCondLst>
                                  <p:childTnLst>
                                    <p:animScale>
                                      <p:cBhvr>
                                        <p:cTn id="35" dur="500" fill="hold"/>
                                        <p:tgtEl>
                                          <p:spTgt spid="50194"/>
                                        </p:tgtEl>
                                      </p:cBhvr>
                                      <p:by x="150000" y="150000"/>
                                    </p:animScale>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50202"/>
                                        </p:tgtEl>
                                        <p:attrNameLst>
                                          <p:attrName>style.visibility</p:attrName>
                                        </p:attrNameLst>
                                      </p:cBhvr>
                                      <p:to>
                                        <p:strVal val="visible"/>
                                      </p:to>
                                    </p:set>
                                    <p:animEffect transition="in" filter="wipe(left)">
                                      <p:cBhvr>
                                        <p:cTn id="39" dur="500"/>
                                        <p:tgtEl>
                                          <p:spTgt spid="50202"/>
                                        </p:tgtEl>
                                      </p:cBhvr>
                                    </p:animEffect>
                                  </p:childTnLst>
                                </p:cTn>
                              </p:par>
                              <p:par>
                                <p:cTn id="40" presetID="1" presetClass="entr" presetSubtype="0" fill="hold" grpId="1" nodeType="withEffect">
                                  <p:stCondLst>
                                    <p:cond delay="0"/>
                                  </p:stCondLst>
                                  <p:childTnLst>
                                    <p:set>
                                      <p:cBhvr>
                                        <p:cTn id="41" dur="1" fill="hold">
                                          <p:stCondLst>
                                            <p:cond delay="0"/>
                                          </p:stCondLst>
                                        </p:cTn>
                                        <p:tgtEl>
                                          <p:spTgt spid="50195"/>
                                        </p:tgtEl>
                                        <p:attrNameLst>
                                          <p:attrName>style.visibility</p:attrName>
                                        </p:attrNameLst>
                                      </p:cBhvr>
                                      <p:to>
                                        <p:strVal val="visible"/>
                                      </p:to>
                                    </p:set>
                                  </p:childTnLst>
                                </p:cTn>
                              </p:par>
                              <p:par>
                                <p:cTn id="42" presetID="6" presetClass="emph" presetSubtype="0" fill="hold" grpId="0" nodeType="withEffect">
                                  <p:stCondLst>
                                    <p:cond delay="0"/>
                                  </p:stCondLst>
                                  <p:childTnLst>
                                    <p:animScale>
                                      <p:cBhvr>
                                        <p:cTn id="43" dur="500" fill="hold"/>
                                        <p:tgtEl>
                                          <p:spTgt spid="50195"/>
                                        </p:tgtEl>
                                      </p:cBhvr>
                                      <p:by x="150000" y="150000"/>
                                    </p:animScale>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grpId="2" nodeType="clickEffect">
                                  <p:stCondLst>
                                    <p:cond delay="0"/>
                                  </p:stCondLst>
                                  <p:childTnLst>
                                    <p:animScale>
                                      <p:cBhvr>
                                        <p:cTn id="47" dur="500" fill="hold"/>
                                        <p:tgtEl>
                                          <p:spTgt spid="50194"/>
                                        </p:tgtEl>
                                      </p:cBhvr>
                                      <p:by x="50000" y="50000"/>
                                    </p:animScale>
                                  </p:childTnLst>
                                </p:cTn>
                              </p:par>
                              <p:par>
                                <p:cTn id="48" presetID="6" presetClass="emph" presetSubtype="0" fill="hold" grpId="2" nodeType="withEffect">
                                  <p:stCondLst>
                                    <p:cond delay="0"/>
                                  </p:stCondLst>
                                  <p:childTnLst>
                                    <p:animScale>
                                      <p:cBhvr>
                                        <p:cTn id="49" dur="500" fill="hold"/>
                                        <p:tgtEl>
                                          <p:spTgt spid="50195"/>
                                        </p:tgtEl>
                                      </p:cBhvr>
                                      <p:by x="50000" y="50000"/>
                                    </p:animScale>
                                  </p:childTnLst>
                                </p:cTn>
                              </p:par>
                            </p:childTnLst>
                          </p:cTn>
                        </p:par>
                        <p:par>
                          <p:cTn id="50" fill="hold">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50213"/>
                                        </p:tgtEl>
                                        <p:attrNameLst>
                                          <p:attrName>style.visibility</p:attrName>
                                        </p:attrNameLst>
                                      </p:cBhvr>
                                      <p:to>
                                        <p:strVal val="visible"/>
                                      </p:to>
                                    </p:set>
                                    <p:animEffect transition="in" filter="wipe(down)">
                                      <p:cBhvr>
                                        <p:cTn id="53" dur="500"/>
                                        <p:tgtEl>
                                          <p:spTgt spid="50213"/>
                                        </p:tgtEl>
                                      </p:cBhvr>
                                    </p:animEffect>
                                  </p:childTnLst>
                                </p:cTn>
                              </p:par>
                              <p:par>
                                <p:cTn id="54" presetID="1" presetClass="entr" presetSubtype="0" fill="hold" grpId="1" nodeType="withEffect">
                                  <p:stCondLst>
                                    <p:cond delay="0"/>
                                  </p:stCondLst>
                                  <p:childTnLst>
                                    <p:set>
                                      <p:cBhvr>
                                        <p:cTn id="55" dur="1" fill="hold">
                                          <p:stCondLst>
                                            <p:cond delay="0"/>
                                          </p:stCondLst>
                                        </p:cTn>
                                        <p:tgtEl>
                                          <p:spTgt spid="50212"/>
                                        </p:tgtEl>
                                        <p:attrNameLst>
                                          <p:attrName>style.visibility</p:attrName>
                                        </p:attrNameLst>
                                      </p:cBhvr>
                                      <p:to>
                                        <p:strVal val="visible"/>
                                      </p:to>
                                    </p:set>
                                  </p:childTnLst>
                                </p:cTn>
                              </p:par>
                              <p:par>
                                <p:cTn id="56" presetID="1" presetClass="entr" presetSubtype="0" fill="hold" grpId="1" nodeType="withEffect">
                                  <p:stCondLst>
                                    <p:cond delay="0"/>
                                  </p:stCondLst>
                                  <p:childTnLst>
                                    <p:set>
                                      <p:cBhvr>
                                        <p:cTn id="57" dur="1" fill="hold">
                                          <p:stCondLst>
                                            <p:cond delay="0"/>
                                          </p:stCondLst>
                                        </p:cTn>
                                        <p:tgtEl>
                                          <p:spTgt spid="50214"/>
                                        </p:tgtEl>
                                        <p:attrNameLst>
                                          <p:attrName>style.visibility</p:attrName>
                                        </p:attrNameLst>
                                      </p:cBhvr>
                                      <p:to>
                                        <p:strVal val="visible"/>
                                      </p:to>
                                    </p:set>
                                  </p:childTnLst>
                                </p:cTn>
                              </p:par>
                              <p:par>
                                <p:cTn id="58" presetID="6" presetClass="emph" presetSubtype="0" fill="hold" grpId="0" nodeType="withEffect">
                                  <p:stCondLst>
                                    <p:cond delay="0"/>
                                  </p:stCondLst>
                                  <p:childTnLst>
                                    <p:animScale>
                                      <p:cBhvr>
                                        <p:cTn id="59" dur="500" fill="hold"/>
                                        <p:tgtEl>
                                          <p:spTgt spid="50212"/>
                                        </p:tgtEl>
                                      </p:cBhvr>
                                      <p:by x="150000" y="150000"/>
                                    </p:animScale>
                                  </p:childTnLst>
                                </p:cTn>
                              </p:par>
                              <p:par>
                                <p:cTn id="60" presetID="6" presetClass="emph" presetSubtype="0" fill="hold" grpId="0" nodeType="withEffect">
                                  <p:stCondLst>
                                    <p:cond delay="0"/>
                                  </p:stCondLst>
                                  <p:childTnLst>
                                    <p:animScale>
                                      <p:cBhvr>
                                        <p:cTn id="61" dur="500" fill="hold"/>
                                        <p:tgtEl>
                                          <p:spTgt spid="50214"/>
                                        </p:tgtEl>
                                      </p:cBhvr>
                                      <p:by x="150000" y="150000"/>
                                    </p:animScale>
                                  </p:childTnLst>
                                </p:cTn>
                              </p:par>
                            </p:childTnLst>
                          </p:cTn>
                        </p:par>
                      </p:childTnLst>
                    </p:cTn>
                  </p:par>
                  <p:par>
                    <p:cTn id="62" fill="hold">
                      <p:stCondLst>
                        <p:cond delay="indefinite"/>
                      </p:stCondLst>
                      <p:childTnLst>
                        <p:par>
                          <p:cTn id="63" fill="hold">
                            <p:stCondLst>
                              <p:cond delay="0"/>
                            </p:stCondLst>
                            <p:childTnLst>
                              <p:par>
                                <p:cTn id="64" presetID="6" presetClass="emph" presetSubtype="0" fill="hold" grpId="2" nodeType="clickEffect">
                                  <p:stCondLst>
                                    <p:cond delay="0"/>
                                  </p:stCondLst>
                                  <p:childTnLst>
                                    <p:animScale>
                                      <p:cBhvr>
                                        <p:cTn id="65" dur="500" fill="hold"/>
                                        <p:tgtEl>
                                          <p:spTgt spid="50214"/>
                                        </p:tgtEl>
                                      </p:cBhvr>
                                      <p:by x="50000" y="50000"/>
                                    </p:animScale>
                                  </p:childTnLst>
                                </p:cTn>
                              </p:par>
                              <p:par>
                                <p:cTn id="66" presetID="6" presetClass="emph" presetSubtype="0" fill="hold" grpId="2" nodeType="withEffect">
                                  <p:stCondLst>
                                    <p:cond delay="0"/>
                                  </p:stCondLst>
                                  <p:childTnLst>
                                    <p:animScale>
                                      <p:cBhvr>
                                        <p:cTn id="67" dur="500" fill="hold"/>
                                        <p:tgtEl>
                                          <p:spTgt spid="50212"/>
                                        </p:tgtEl>
                                      </p:cBhvr>
                                      <p:by x="50000" y="50000"/>
                                    </p:animScale>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50208"/>
                                        </p:tgtEl>
                                        <p:attrNameLst>
                                          <p:attrName>style.visibility</p:attrName>
                                        </p:attrNameLst>
                                      </p:cBhvr>
                                      <p:to>
                                        <p:strVal val="visible"/>
                                      </p:to>
                                    </p:set>
                                    <p:animEffect transition="in" filter="wipe(down)">
                                      <p:cBhvr>
                                        <p:cTn id="71" dur="500"/>
                                        <p:tgtEl>
                                          <p:spTgt spid="50208"/>
                                        </p:tgtEl>
                                      </p:cBhvr>
                                    </p:animEffect>
                                  </p:childTnLst>
                                </p:cTn>
                              </p:par>
                              <p:par>
                                <p:cTn id="72" presetID="1" presetClass="entr" presetSubtype="0" fill="hold" nodeType="withEffect">
                                  <p:stCondLst>
                                    <p:cond delay="0"/>
                                  </p:stCondLst>
                                  <p:childTnLst>
                                    <p:set>
                                      <p:cBhvr>
                                        <p:cTn id="73" dur="1" fill="hold">
                                          <p:stCondLst>
                                            <p:cond delay="0"/>
                                          </p:stCondLst>
                                        </p:cTn>
                                        <p:tgtEl>
                                          <p:spTgt spid="5"/>
                                        </p:tgtEl>
                                        <p:attrNameLst>
                                          <p:attrName>style.visibility</p:attrName>
                                        </p:attrNameLst>
                                      </p:cBhvr>
                                      <p:to>
                                        <p:strVal val="visible"/>
                                      </p:to>
                                    </p:set>
                                  </p:childTnLst>
                                </p:cTn>
                              </p:par>
                              <p:par>
                                <p:cTn id="74" presetID="6" presetClass="emph" presetSubtype="0" fill="hold" nodeType="withEffect">
                                  <p:stCondLst>
                                    <p:cond delay="0"/>
                                  </p:stCondLst>
                                  <p:childTnLst>
                                    <p:animScale>
                                      <p:cBhvr>
                                        <p:cTn id="75" dur="500" fill="hold"/>
                                        <p:tgtEl>
                                          <p:spTgt spid="5"/>
                                        </p:tgtEl>
                                      </p:cBhvr>
                                      <p:by x="150000" y="150000"/>
                                    </p:animScale>
                                  </p:childTnLst>
                                </p:cTn>
                              </p:par>
                            </p:childTnLst>
                          </p:cTn>
                        </p:par>
                      </p:childTnLst>
                    </p:cTn>
                  </p:par>
                  <p:par>
                    <p:cTn id="76" fill="hold">
                      <p:stCondLst>
                        <p:cond delay="indefinite"/>
                      </p:stCondLst>
                      <p:childTnLst>
                        <p:par>
                          <p:cTn id="77" fill="hold">
                            <p:stCondLst>
                              <p:cond delay="0"/>
                            </p:stCondLst>
                            <p:childTnLst>
                              <p:par>
                                <p:cTn id="78" presetID="6" presetClass="emph" presetSubtype="0" fill="hold" nodeType="clickEffect">
                                  <p:stCondLst>
                                    <p:cond delay="0"/>
                                  </p:stCondLst>
                                  <p:childTnLst>
                                    <p:animScale>
                                      <p:cBhvr>
                                        <p:cTn id="79" dur="500" fill="hold"/>
                                        <p:tgtEl>
                                          <p:spTgt spid="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3" grpId="0" animBg="1"/>
      <p:bldP spid="50178" grpId="0" animBg="1"/>
      <p:bldP spid="50210" grpId="0" animBg="1"/>
      <p:bldP spid="50211" grpId="0"/>
      <p:bldP spid="50211" grpId="1"/>
      <p:bldP spid="50211" grpId="2"/>
      <p:bldP spid="50201" grpId="0" animBg="1"/>
      <p:bldP spid="50202" grpId="0" animBg="1"/>
      <p:bldP spid="50208" grpId="0" animBg="1"/>
      <p:bldP spid="50212" grpId="0"/>
      <p:bldP spid="50212" grpId="1"/>
      <p:bldP spid="50212" grpId="2"/>
      <p:bldP spid="50214" grpId="0"/>
      <p:bldP spid="50214" grpId="1"/>
      <p:bldP spid="50214" grpId="2"/>
      <p:bldP spid="50179" grpId="0"/>
      <p:bldP spid="50179" grpId="1"/>
      <p:bldP spid="50179" grpId="2"/>
      <p:bldP spid="50194" grpId="0"/>
      <p:bldP spid="50194" grpId="1"/>
      <p:bldP spid="50194" grpId="2"/>
      <p:bldP spid="50195" grpId="0"/>
      <p:bldP spid="50195" grpId="1"/>
      <p:bldP spid="50195"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836612" y="1942445"/>
            <a:ext cx="9323388" cy="1523494"/>
          </a:xfrm>
        </p:spPr>
        <p:txBody>
          <a:bodyPr/>
          <a:lstStyle/>
          <a:p>
            <a:r>
              <a:rPr lang="en-US" dirty="0" smtClean="0"/>
              <a:t>How do I secure my Edge Server?</a:t>
            </a:r>
            <a:endParaRPr lang="en-US" dirty="0"/>
          </a:p>
        </p:txBody>
      </p:sp>
      <p:sp>
        <p:nvSpPr>
          <p:cNvPr id="11" name="Subtitle 10"/>
          <p:cNvSpPr>
            <a:spLocks noGrp="1"/>
          </p:cNvSpPr>
          <p:nvPr>
            <p:ph type="subTitle" idx="1"/>
          </p:nvPr>
        </p:nvSpPr>
        <p:spPr>
          <a:xfrm>
            <a:off x="836612" y="3691270"/>
            <a:ext cx="9323389" cy="461665"/>
          </a:xfrm>
        </p:spPr>
        <p:txBody>
          <a:bodyPr/>
          <a:lstStyle/>
          <a:p>
            <a:endParaRPr lang="en-US"/>
          </a:p>
        </p:txBody>
      </p:sp>
      <p:sp>
        <p:nvSpPr>
          <p:cNvPr id="12" name="Text Placeholder 11"/>
          <p:cNvSpPr>
            <a:spLocks noGrp="1"/>
          </p:cNvSpPr>
          <p:nvPr>
            <p:ph type="body" sz="quarter" idx="10"/>
          </p:nvPr>
        </p:nvSpPr>
        <p:spPr/>
        <p:txBody>
          <a:bodyPr/>
          <a:lstStyle/>
          <a:p>
            <a:r>
              <a:rPr lang="en-US" dirty="0" smtClean="0"/>
              <a:t>Security</a:t>
            </a:r>
            <a:endParaRPr lang="en-US" dirty="0"/>
          </a:p>
        </p:txBody>
      </p:sp>
    </p:spTree>
    <p:extLst>
      <p:ext uri="{BB962C8B-B14F-4D97-AF65-F5344CB8AC3E}">
        <p14:creationId xmlns:p14="http://schemas.microsoft.com/office/powerpoint/2010/main" val="167120800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09398"/>
          </a:xfrm>
        </p:spPr>
        <p:txBody>
          <a:bodyPr/>
          <a:lstStyle/>
          <a:p>
            <a:r>
              <a:rPr lang="en-US" b="1" dirty="0" smtClean="0"/>
              <a:t>Tips </a:t>
            </a:r>
            <a:r>
              <a:rPr lang="en-US" b="1" dirty="0"/>
              <a:t>to secure my </a:t>
            </a:r>
            <a:r>
              <a:rPr lang="en-US" b="1" dirty="0" smtClean="0"/>
              <a:t>Edge Servers</a:t>
            </a:r>
            <a:endParaRPr lang="en-US" dirty="0"/>
          </a:p>
        </p:txBody>
      </p:sp>
      <p:sp>
        <p:nvSpPr>
          <p:cNvPr id="6" name="Text Placeholder 5"/>
          <p:cNvSpPr>
            <a:spLocks noGrp="1"/>
          </p:cNvSpPr>
          <p:nvPr>
            <p:ph type="body" sz="quarter" idx="10"/>
          </p:nvPr>
        </p:nvSpPr>
        <p:spPr>
          <a:xfrm>
            <a:off x="519112" y="1447799"/>
            <a:ext cx="11149013" cy="4382738"/>
          </a:xfrm>
        </p:spPr>
        <p:txBody>
          <a:bodyPr/>
          <a:lstStyle/>
          <a:p>
            <a:r>
              <a:rPr lang="en-US" dirty="0"/>
              <a:t>Use a different </a:t>
            </a:r>
            <a:r>
              <a:rPr lang="en-US" dirty="0" smtClean="0"/>
              <a:t>subnet.</a:t>
            </a:r>
            <a:endParaRPr lang="en-US" dirty="0"/>
          </a:p>
          <a:p>
            <a:r>
              <a:rPr lang="en-US" dirty="0"/>
              <a:t>Lock down the routing rules for access to that subnet (disable broadcast, multicast, and traffic to other perimeter network subnets).</a:t>
            </a:r>
          </a:p>
          <a:p>
            <a:r>
              <a:rPr lang="en-US" dirty="0" smtClean="0"/>
              <a:t>Sandwich the Edge Server between 2 firewalls.</a:t>
            </a:r>
            <a:endParaRPr lang="en-US" dirty="0"/>
          </a:p>
          <a:p>
            <a:r>
              <a:rPr lang="en-US" dirty="0" smtClean="0"/>
              <a:t>Leverage the </a:t>
            </a:r>
            <a:r>
              <a:rPr lang="en-US" dirty="0" smtClean="0">
                <a:hlinkClick r:id="rId2"/>
              </a:rPr>
              <a:t>Lync </a:t>
            </a:r>
            <a:r>
              <a:rPr lang="en-US" dirty="0">
                <a:hlinkClick r:id="rId2"/>
              </a:rPr>
              <a:t>Server 2010 security </a:t>
            </a:r>
            <a:r>
              <a:rPr lang="en-US" dirty="0" smtClean="0">
                <a:hlinkClick r:id="rId2"/>
              </a:rPr>
              <a:t>guide</a:t>
            </a:r>
            <a:endParaRPr lang="en-US" dirty="0" smtClean="0"/>
          </a:p>
          <a:p>
            <a:r>
              <a:rPr lang="en-US" dirty="0" smtClean="0"/>
              <a:t>Read </a:t>
            </a:r>
            <a:r>
              <a:rPr lang="en-US" dirty="0"/>
              <a:t>and use the information in </a:t>
            </a:r>
            <a:r>
              <a:rPr lang="en-US" dirty="0">
                <a:hlinkClick r:id="rId3"/>
              </a:rPr>
              <a:t>Protecting the Edge Server Against </a:t>
            </a:r>
            <a:r>
              <a:rPr lang="en-US" dirty="0" err="1">
                <a:hlinkClick r:id="rId3"/>
              </a:rPr>
              <a:t>DoS</a:t>
            </a:r>
            <a:r>
              <a:rPr lang="en-US" dirty="0">
                <a:hlinkClick r:id="rId3"/>
              </a:rPr>
              <a:t> and Password Brute-Force Attacks in Lync Server 2010 </a:t>
            </a:r>
            <a:endParaRPr lang="en-US" dirty="0"/>
          </a:p>
        </p:txBody>
      </p:sp>
    </p:spTree>
    <p:extLst>
      <p:ext uri="{BB962C8B-B14F-4D97-AF65-F5344CB8AC3E}">
        <p14:creationId xmlns:p14="http://schemas.microsoft.com/office/powerpoint/2010/main" val="4615727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Educate and </a:t>
            </a:r>
            <a:r>
              <a:rPr lang="en-US" dirty="0" smtClean="0"/>
              <a:t>inform</a:t>
            </a:r>
            <a:endParaRPr lang="en-US" dirty="0"/>
          </a:p>
        </p:txBody>
      </p:sp>
      <p:sp>
        <p:nvSpPr>
          <p:cNvPr id="3" name="Text Placeholder 2"/>
          <p:cNvSpPr>
            <a:spLocks noGrp="1"/>
          </p:cNvSpPr>
          <p:nvPr>
            <p:ph type="body" sz="quarter" idx="10"/>
          </p:nvPr>
        </p:nvSpPr>
        <p:spPr>
          <a:xfrm>
            <a:off x="519112" y="1447799"/>
            <a:ext cx="11149013" cy="4776692"/>
          </a:xfrm>
        </p:spPr>
        <p:txBody>
          <a:bodyPr/>
          <a:lstStyle/>
          <a:p>
            <a:pPr lvl="1"/>
            <a:r>
              <a:rPr lang="en-US" sz="3200" b="1" u="sng" dirty="0" smtClean="0">
                <a:hlinkClick r:id="rId2"/>
              </a:rPr>
              <a:t>Tech </a:t>
            </a:r>
            <a:r>
              <a:rPr lang="en-US" sz="3200" b="1" u="sng" dirty="0">
                <a:hlinkClick r:id="rId2"/>
              </a:rPr>
              <a:t>Center home page</a:t>
            </a:r>
            <a:r>
              <a:rPr lang="en-US" sz="3200" u="sng" dirty="0">
                <a:hlinkClick r:id="rId2"/>
              </a:rPr>
              <a:t> </a:t>
            </a:r>
            <a:endParaRPr lang="en-US" sz="3200" dirty="0"/>
          </a:p>
          <a:p>
            <a:pPr lvl="1"/>
            <a:r>
              <a:rPr lang="en-US" sz="3200" b="1" u="sng" dirty="0">
                <a:hlinkClick r:id="rId3"/>
              </a:rPr>
              <a:t>Technical Library</a:t>
            </a:r>
            <a:endParaRPr lang="en-US" sz="3200" b="1" u="sng" dirty="0"/>
          </a:p>
          <a:p>
            <a:pPr lvl="1"/>
            <a:endParaRPr lang="en-US" sz="3200" b="1" u="sng" dirty="0" smtClean="0">
              <a:hlinkClick r:id="rId4"/>
            </a:endParaRPr>
          </a:p>
          <a:p>
            <a:pPr lvl="1"/>
            <a:r>
              <a:rPr lang="en-US" sz="3200" b="1" u="sng" dirty="0" smtClean="0">
                <a:hlinkClick r:id="rId4"/>
              </a:rPr>
              <a:t>First </a:t>
            </a:r>
            <a:r>
              <a:rPr lang="en-US" sz="3200" b="1" u="sng" dirty="0">
                <a:hlinkClick r:id="rId4"/>
              </a:rPr>
              <a:t>Run videos</a:t>
            </a:r>
            <a:r>
              <a:rPr lang="en-US" sz="3200" u="sng" dirty="0">
                <a:hlinkClick r:id="rId4"/>
              </a:rPr>
              <a:t> </a:t>
            </a:r>
            <a:endParaRPr lang="en-US" sz="3200" dirty="0"/>
          </a:p>
          <a:p>
            <a:pPr lvl="1"/>
            <a:r>
              <a:rPr lang="en-US" sz="3200" b="1" u="sng" dirty="0">
                <a:hlinkClick r:id="rId5"/>
              </a:rPr>
              <a:t>Visio Protocol Flow poster</a:t>
            </a:r>
            <a:endParaRPr lang="en-US" sz="3200" dirty="0"/>
          </a:p>
          <a:p>
            <a:pPr lvl="1"/>
            <a:endParaRPr lang="en-US" sz="3200" dirty="0"/>
          </a:p>
          <a:p>
            <a:pPr lvl="1"/>
            <a:r>
              <a:rPr lang="en-US" sz="3200" b="1" u="sng" dirty="0">
                <a:hlinkClick r:id="rId6"/>
              </a:rPr>
              <a:t>Lync </a:t>
            </a:r>
            <a:r>
              <a:rPr lang="en-US" sz="3200" b="1" u="sng" dirty="0" err="1">
                <a:hlinkClick r:id="rId6"/>
              </a:rPr>
              <a:t>Powershell</a:t>
            </a:r>
            <a:r>
              <a:rPr lang="en-US" sz="3200" b="1" u="sng" dirty="0">
                <a:hlinkClick r:id="rId6"/>
              </a:rPr>
              <a:t> blog</a:t>
            </a:r>
            <a:endParaRPr lang="en-US" sz="3200" dirty="0"/>
          </a:p>
          <a:p>
            <a:pPr lvl="1"/>
            <a:r>
              <a:rPr lang="en-US" sz="3200" b="1" u="sng" dirty="0">
                <a:hlinkClick r:id="rId7"/>
              </a:rPr>
              <a:t>Next Hop blog</a:t>
            </a:r>
            <a:endParaRPr lang="en-US" sz="3200" dirty="0"/>
          </a:p>
          <a:p>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48" y="60977"/>
            <a:ext cx="4930941" cy="2921047"/>
          </a:xfrm>
          <a:prstGeom prst="rect">
            <a:avLst/>
          </a:prstGeom>
        </p:spPr>
      </p:pic>
      <p:pic>
        <p:nvPicPr>
          <p:cNvPr id="5" name="Picture 4">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7874" y="3166944"/>
            <a:ext cx="4930941" cy="3287294"/>
          </a:xfrm>
          <a:prstGeom prst="rect">
            <a:avLst/>
          </a:prstGeom>
        </p:spPr>
      </p:pic>
    </p:spTree>
    <p:extLst>
      <p:ext uri="{BB962C8B-B14F-4D97-AF65-F5344CB8AC3E}">
        <p14:creationId xmlns:p14="http://schemas.microsoft.com/office/powerpoint/2010/main" val="213153614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669713" cy="997196"/>
          </a:xfrm>
        </p:spPr>
        <p:txBody>
          <a:bodyPr/>
          <a:lstStyle/>
          <a:p>
            <a:r>
              <a:rPr lang="en-US" dirty="0" smtClean="0"/>
              <a:t>Secure Communications in Lync</a:t>
            </a:r>
            <a:br>
              <a:rPr lang="en-US" dirty="0" smtClean="0"/>
            </a:br>
            <a:r>
              <a:rPr lang="en-US" sz="2800" b="1" dirty="0"/>
              <a:t>Can someone sniff the packets and </a:t>
            </a:r>
            <a:r>
              <a:rPr lang="en-US" sz="2800" b="1" dirty="0" smtClean="0"/>
              <a:t>access my IM/audio/video/data</a:t>
            </a:r>
            <a:r>
              <a:rPr lang="en-US" sz="2800" b="1" dirty="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777" y="1414930"/>
            <a:ext cx="10212780" cy="534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453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Lync Server Security Filter</a:t>
            </a:r>
            <a:br>
              <a:rPr lang="en-US" dirty="0" smtClean="0"/>
            </a:br>
            <a:r>
              <a:rPr lang="en-US" sz="3200" dirty="0" smtClean="0">
                <a:solidFill>
                  <a:schemeClr val="accent1"/>
                </a:solidFill>
              </a:rPr>
              <a:t>What is it?</a:t>
            </a:r>
            <a:endParaRPr lang="en-US" dirty="0">
              <a:solidFill>
                <a:schemeClr val="accent1"/>
              </a:solidFill>
            </a:endParaRPr>
          </a:p>
        </p:txBody>
      </p:sp>
      <p:sp>
        <p:nvSpPr>
          <p:cNvPr id="3" name="Text Placeholder 2"/>
          <p:cNvSpPr>
            <a:spLocks noGrp="1"/>
          </p:cNvSpPr>
          <p:nvPr>
            <p:ph type="body" sz="quarter" idx="10"/>
          </p:nvPr>
        </p:nvSpPr>
        <p:spPr>
          <a:xfrm>
            <a:off x="519112" y="1709049"/>
            <a:ext cx="11149013" cy="1526572"/>
          </a:xfrm>
        </p:spPr>
        <p:txBody>
          <a:bodyPr/>
          <a:lstStyle/>
          <a:p>
            <a:r>
              <a:rPr lang="en-US" dirty="0" smtClean="0"/>
              <a:t>SPL script + .NET service that runs on the Edge Server.</a:t>
            </a:r>
          </a:p>
          <a:p>
            <a:r>
              <a:rPr lang="en-US" dirty="0" smtClean="0"/>
              <a:t>Must be registered to Edge Server via PowerShell.</a:t>
            </a:r>
          </a:p>
          <a:p>
            <a:r>
              <a:rPr lang="en-US" dirty="0" smtClean="0"/>
              <a:t>Intercepts all remote user sign-in requests/responses.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36" y="5014285"/>
            <a:ext cx="2176314" cy="62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24" y="4464005"/>
            <a:ext cx="1424638" cy="171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bwMode="auto">
          <a:xfrm>
            <a:off x="3188119" y="4399152"/>
            <a:ext cx="2636364" cy="295956"/>
          </a:xfrm>
          <a:prstGeom prst="right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Sign-in request</a:t>
            </a:r>
          </a:p>
        </p:txBody>
      </p:sp>
      <p:sp>
        <p:nvSpPr>
          <p:cNvPr id="7" name="TextBox 6"/>
          <p:cNvSpPr txBox="1"/>
          <p:nvPr/>
        </p:nvSpPr>
        <p:spPr>
          <a:xfrm>
            <a:off x="3736405" y="3642612"/>
            <a:ext cx="1207062"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Count:</a:t>
            </a:r>
          </a:p>
        </p:txBody>
      </p:sp>
      <p:sp>
        <p:nvSpPr>
          <p:cNvPr id="17" name="Right Arrow 16"/>
          <p:cNvSpPr/>
          <p:nvPr/>
        </p:nvSpPr>
        <p:spPr bwMode="auto">
          <a:xfrm>
            <a:off x="3213844" y="5139826"/>
            <a:ext cx="2636364" cy="295956"/>
          </a:xfrm>
          <a:prstGeom prst="right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Sign-in request</a:t>
            </a:r>
          </a:p>
        </p:txBody>
      </p:sp>
      <p:sp>
        <p:nvSpPr>
          <p:cNvPr id="19" name="Right Arrow 18"/>
          <p:cNvSpPr/>
          <p:nvPr/>
        </p:nvSpPr>
        <p:spPr bwMode="auto">
          <a:xfrm>
            <a:off x="3225719" y="5909746"/>
            <a:ext cx="2636364" cy="295956"/>
          </a:xfrm>
          <a:prstGeom prst="rightArrow">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Sign-in blocked</a:t>
            </a:r>
          </a:p>
        </p:txBody>
      </p:sp>
      <p:sp>
        <p:nvSpPr>
          <p:cNvPr id="20" name="Right Arrow 19"/>
          <p:cNvSpPr/>
          <p:nvPr/>
        </p:nvSpPr>
        <p:spPr bwMode="auto">
          <a:xfrm>
            <a:off x="7473131" y="4391699"/>
            <a:ext cx="2636364" cy="295956"/>
          </a:xfrm>
          <a:prstGeom prst="right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Sign-in request</a:t>
            </a:r>
          </a:p>
        </p:txBody>
      </p:sp>
      <p:sp>
        <p:nvSpPr>
          <p:cNvPr id="22" name="Right Arrow 21"/>
          <p:cNvSpPr/>
          <p:nvPr/>
        </p:nvSpPr>
        <p:spPr bwMode="auto">
          <a:xfrm>
            <a:off x="7486981" y="5139826"/>
            <a:ext cx="2636364" cy="295956"/>
          </a:xfrm>
          <a:prstGeom prst="right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Sign-in request</a:t>
            </a:r>
          </a:p>
        </p:txBody>
      </p:sp>
      <p:sp>
        <p:nvSpPr>
          <p:cNvPr id="8" name="Multiply 7"/>
          <p:cNvSpPr/>
          <p:nvPr/>
        </p:nvSpPr>
        <p:spPr bwMode="auto">
          <a:xfrm>
            <a:off x="6209957" y="5751175"/>
            <a:ext cx="820656" cy="613098"/>
          </a:xfrm>
          <a:prstGeom prst="mathMultiply">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Left Arrow 8"/>
          <p:cNvSpPr/>
          <p:nvPr/>
        </p:nvSpPr>
        <p:spPr bwMode="auto">
          <a:xfrm>
            <a:off x="3174267" y="4721677"/>
            <a:ext cx="2633472" cy="292608"/>
          </a:xfrm>
          <a:prstGeom prst="left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response</a:t>
            </a:r>
          </a:p>
        </p:txBody>
      </p:sp>
      <p:sp>
        <p:nvSpPr>
          <p:cNvPr id="26" name="Left Arrow 25"/>
          <p:cNvSpPr/>
          <p:nvPr/>
        </p:nvSpPr>
        <p:spPr bwMode="auto">
          <a:xfrm>
            <a:off x="3213844" y="5467835"/>
            <a:ext cx="2633472" cy="292608"/>
          </a:xfrm>
          <a:prstGeom prst="left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response</a:t>
            </a:r>
          </a:p>
        </p:txBody>
      </p:sp>
      <p:sp>
        <p:nvSpPr>
          <p:cNvPr id="27" name="Left Arrow 26"/>
          <p:cNvSpPr/>
          <p:nvPr/>
        </p:nvSpPr>
        <p:spPr bwMode="auto">
          <a:xfrm>
            <a:off x="7489873" y="4710033"/>
            <a:ext cx="2633472" cy="292608"/>
          </a:xfrm>
          <a:prstGeom prst="left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response</a:t>
            </a:r>
          </a:p>
        </p:txBody>
      </p:sp>
      <p:sp>
        <p:nvSpPr>
          <p:cNvPr id="28" name="Left Arrow 27"/>
          <p:cNvSpPr/>
          <p:nvPr/>
        </p:nvSpPr>
        <p:spPr bwMode="auto">
          <a:xfrm>
            <a:off x="7489873" y="5435782"/>
            <a:ext cx="2633472" cy="292608"/>
          </a:xfrm>
          <a:prstGeom prst="left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response</a:t>
            </a:r>
          </a:p>
        </p:txBody>
      </p:sp>
      <p:sp>
        <p:nvSpPr>
          <p:cNvPr id="12" name="TextBox 11"/>
          <p:cNvSpPr txBox="1"/>
          <p:nvPr/>
        </p:nvSpPr>
        <p:spPr>
          <a:xfrm flipH="1">
            <a:off x="5081599" y="3529197"/>
            <a:ext cx="363070" cy="677108"/>
          </a:xfrm>
          <a:prstGeom prst="rect">
            <a:avLst/>
          </a:prstGeom>
          <a:noFill/>
        </p:spPr>
        <p:txBody>
          <a:bodyPr wrap="square" lIns="0" tIns="0" rIns="0" bIns="0" rtlCol="0">
            <a:spAutoFit/>
          </a:bodyPr>
          <a:lstStyle/>
          <a:p>
            <a:r>
              <a:rPr lang="en-US" sz="4400" dirty="0" smtClean="0">
                <a:solidFill>
                  <a:schemeClr val="accent1"/>
                </a:solidFill>
              </a:rPr>
              <a:t>1</a:t>
            </a:r>
          </a:p>
        </p:txBody>
      </p:sp>
      <p:sp useBgFill="1">
        <p:nvSpPr>
          <p:cNvPr id="33" name="TextBox 32"/>
          <p:cNvSpPr txBox="1"/>
          <p:nvPr/>
        </p:nvSpPr>
        <p:spPr>
          <a:xfrm flipH="1">
            <a:off x="5125338" y="3522877"/>
            <a:ext cx="363070" cy="677108"/>
          </a:xfrm>
          <a:prstGeom prst="rect">
            <a:avLst/>
          </a:prstGeom>
        </p:spPr>
        <p:txBody>
          <a:bodyPr wrap="square" lIns="0" tIns="0" rIns="0" bIns="0" rtlCol="0">
            <a:spAutoFit/>
          </a:bodyPr>
          <a:lstStyle/>
          <a:p>
            <a:r>
              <a:rPr lang="en-US" sz="4400" dirty="0">
                <a:solidFill>
                  <a:schemeClr val="accent1"/>
                </a:solidFill>
              </a:rPr>
              <a:t>2</a:t>
            </a:r>
            <a:endParaRPr lang="en-US" sz="4400" dirty="0" smtClean="0">
              <a:solidFill>
                <a:schemeClr val="accent1"/>
              </a:solidFill>
            </a:endParaRPr>
          </a:p>
        </p:txBody>
      </p:sp>
      <p:sp useBgFill="1">
        <p:nvSpPr>
          <p:cNvPr id="34" name="TextBox 33"/>
          <p:cNvSpPr txBox="1"/>
          <p:nvPr/>
        </p:nvSpPr>
        <p:spPr>
          <a:xfrm flipH="1">
            <a:off x="5125339" y="3528431"/>
            <a:ext cx="363070" cy="677108"/>
          </a:xfrm>
          <a:prstGeom prst="rect">
            <a:avLst/>
          </a:prstGeom>
        </p:spPr>
        <p:txBody>
          <a:bodyPr wrap="square" lIns="0" tIns="0" rIns="0" bIns="0" rtlCol="0">
            <a:spAutoFit/>
          </a:bodyPr>
          <a:lstStyle/>
          <a:p>
            <a:r>
              <a:rPr lang="en-US" sz="4400" dirty="0">
                <a:solidFill>
                  <a:srgbClr val="FF0000"/>
                </a:solidFill>
              </a:rPr>
              <a:t>3</a:t>
            </a:r>
            <a:endParaRPr lang="en-US" sz="4400" dirty="0" smtClean="0">
              <a:solidFill>
                <a:srgbClr val="FF0000"/>
              </a:solidFill>
            </a:endParaRPr>
          </a:p>
        </p:txBody>
      </p:sp>
      <p:sp>
        <p:nvSpPr>
          <p:cNvPr id="35" name="Multiply 34"/>
          <p:cNvSpPr/>
          <p:nvPr/>
        </p:nvSpPr>
        <p:spPr bwMode="auto">
          <a:xfrm>
            <a:off x="2491003" y="4549788"/>
            <a:ext cx="820656" cy="613098"/>
          </a:xfrm>
          <a:prstGeom prst="mathMultiply">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6" name="Multiply 35"/>
          <p:cNvSpPr/>
          <p:nvPr/>
        </p:nvSpPr>
        <p:spPr bwMode="auto">
          <a:xfrm>
            <a:off x="2530381" y="5287412"/>
            <a:ext cx="820656" cy="613098"/>
          </a:xfrm>
          <a:prstGeom prst="mathMultiply">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7" name="TextBox 36"/>
          <p:cNvSpPr txBox="1"/>
          <p:nvPr/>
        </p:nvSpPr>
        <p:spPr>
          <a:xfrm>
            <a:off x="5946117" y="3642612"/>
            <a:ext cx="2168992" cy="615553"/>
          </a:xfrm>
          <a:prstGeom prst="rect">
            <a:avLst/>
          </a:prstGeom>
          <a:noFill/>
        </p:spPr>
        <p:txBody>
          <a:bodyPr wrap="none" lIns="0" tIns="0" rIns="0" bIns="0" rtlCol="0">
            <a:spAutoFit/>
          </a:bodyPr>
          <a:lstStyle/>
          <a:p>
            <a:r>
              <a:rPr lang="en-US" sz="2000" dirty="0" smtClean="0">
                <a:solidFill>
                  <a:schemeClr val="bg1"/>
                </a:solidFill>
              </a:rPr>
              <a:t>Lockout: 2</a:t>
            </a:r>
          </a:p>
          <a:p>
            <a:r>
              <a:rPr lang="en-US" sz="2000" dirty="0" smtClean="0">
                <a:solidFill>
                  <a:schemeClr val="bg1"/>
                </a:solidFill>
              </a:rPr>
              <a:t>Timeout: 5 minutes</a:t>
            </a:r>
          </a:p>
        </p:txBody>
      </p:sp>
      <p:sp>
        <p:nvSpPr>
          <p:cNvPr id="38" name="Right Arrow 37"/>
          <p:cNvSpPr/>
          <p:nvPr/>
        </p:nvSpPr>
        <p:spPr bwMode="auto">
          <a:xfrm>
            <a:off x="7513623" y="5914168"/>
            <a:ext cx="2636364" cy="295956"/>
          </a:xfrm>
          <a:prstGeom prst="rightArrow">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tx1">
                  <a:alpha val="99000"/>
                </a:schemeClr>
              </a:solidFill>
            </a:endParaRPr>
          </a:p>
        </p:txBody>
      </p:sp>
    </p:spTree>
    <p:extLst>
      <p:ext uri="{BB962C8B-B14F-4D97-AF65-F5344CB8AC3E}">
        <p14:creationId xmlns:p14="http://schemas.microsoft.com/office/powerpoint/2010/main" val="91411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Effect transition="in" filter="fade">
                                      <p:cBhvr>
                                        <p:cTn id="25" dur="500"/>
                                        <p:tgtEl>
                                          <p:spTgt spid="35"/>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par>
                          <p:cTn id="47" fill="hold">
                            <p:stCondLst>
                              <p:cond delay="2000"/>
                            </p:stCondLst>
                            <p:childTnLst>
                              <p:par>
                                <p:cTn id="48" presetID="53" presetClass="entr" presetSubtype="16"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2500"/>
                            </p:stCondLst>
                            <p:childTnLst>
                              <p:par>
                                <p:cTn id="54" presetID="22" presetClass="entr" presetSubtype="4"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animEffect transition="in" filter="fade">
                                      <p:cBhvr>
                                        <p:cTn id="67" dur="500"/>
                                        <p:tgtEl>
                                          <p:spTgt spid="8"/>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par>
                          <p:cTn id="72" fill="hold">
                            <p:stCondLst>
                              <p:cond delay="1500"/>
                            </p:stCondLst>
                            <p:childTnLst>
                              <p:par>
                                <p:cTn id="73" presetID="22" presetClass="entr" presetSubtype="4"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down)">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9" grpId="0" animBg="1"/>
      <p:bldP spid="20" grpId="0" animBg="1"/>
      <p:bldP spid="22" grpId="0" animBg="1"/>
      <p:bldP spid="8" grpId="0" animBg="1"/>
      <p:bldP spid="9" grpId="0" animBg="1"/>
      <p:bldP spid="26" grpId="0" animBg="1"/>
      <p:bldP spid="27" grpId="0" animBg="1"/>
      <p:bldP spid="28" grpId="0" animBg="1"/>
      <p:bldP spid="12" grpId="0"/>
      <p:bldP spid="33" grpId="0" animBg="1"/>
      <p:bldP spid="34" grpId="0" animBg="1"/>
      <p:bldP spid="35" grpId="0" animBg="1"/>
      <p:bldP spid="36" grpId="0" animBg="1"/>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Lync Server Security Filter</a:t>
            </a:r>
            <a:br>
              <a:rPr lang="en-US" dirty="0" smtClean="0"/>
            </a:br>
            <a:r>
              <a:rPr lang="en-US" sz="3200" dirty="0" smtClean="0">
                <a:solidFill>
                  <a:schemeClr val="accent1"/>
                </a:solidFill>
              </a:rPr>
              <a:t>What does it do?</a:t>
            </a:r>
            <a:endParaRPr lang="en-US" dirty="0">
              <a:solidFill>
                <a:schemeClr val="accent1"/>
              </a:solidFill>
            </a:endParaRPr>
          </a:p>
        </p:txBody>
      </p:sp>
      <p:sp>
        <p:nvSpPr>
          <p:cNvPr id="3" name="Text Placeholder 2"/>
          <p:cNvSpPr>
            <a:spLocks noGrp="1"/>
          </p:cNvSpPr>
          <p:nvPr>
            <p:ph type="body" sz="quarter" idx="10"/>
          </p:nvPr>
        </p:nvSpPr>
        <p:spPr>
          <a:xfrm>
            <a:off x="519112" y="1685299"/>
            <a:ext cx="11149013" cy="4887492"/>
          </a:xfrm>
        </p:spPr>
        <p:txBody>
          <a:bodyPr/>
          <a:lstStyle/>
          <a:p>
            <a:pPr marL="514350" indent="-514350">
              <a:buFont typeface="+mj-lt"/>
              <a:buAutoNum type="arabicPeriod"/>
            </a:pPr>
            <a:r>
              <a:rPr lang="en-US" dirty="0" smtClean="0"/>
              <a:t>Cracks the NTLM and TLS-DSK authentication payload (SIP request).</a:t>
            </a:r>
          </a:p>
          <a:p>
            <a:pPr marL="514350" indent="-514350">
              <a:buFont typeface="+mj-lt"/>
              <a:buAutoNum type="arabicPeriod"/>
            </a:pPr>
            <a:r>
              <a:rPr lang="en-US" dirty="0" smtClean="0"/>
              <a:t>Extracts unique identifier from authentication packet.</a:t>
            </a:r>
          </a:p>
          <a:p>
            <a:pPr marL="909638" lvl="1" indent="-514350">
              <a:buFont typeface="+mj-lt"/>
              <a:buAutoNum type="arabicPeriod"/>
            </a:pPr>
            <a:r>
              <a:rPr lang="en-US" dirty="0" smtClean="0"/>
              <a:t>TLS-DSK: extracts client certificate.</a:t>
            </a:r>
          </a:p>
          <a:p>
            <a:pPr marL="909638" lvl="1" indent="-514350">
              <a:buFont typeface="+mj-lt"/>
              <a:buAutoNum type="arabicPeriod"/>
            </a:pPr>
            <a:r>
              <a:rPr lang="en-US" dirty="0" smtClean="0"/>
              <a:t>NTLM: extracts username and domain name.</a:t>
            </a:r>
          </a:p>
          <a:p>
            <a:pPr marL="514350" indent="-514350">
              <a:buFont typeface="+mj-lt"/>
              <a:buAutoNum type="arabicPeriod"/>
            </a:pPr>
            <a:r>
              <a:rPr lang="en-US" dirty="0" smtClean="0"/>
              <a:t>Tracks number of failed sign-in attempts (SIP response).</a:t>
            </a:r>
          </a:p>
          <a:p>
            <a:pPr marL="514350" indent="-514350">
              <a:buFont typeface="+mj-lt"/>
              <a:buAutoNum type="arabicPeriod"/>
            </a:pPr>
            <a:r>
              <a:rPr lang="en-US" dirty="0" smtClean="0"/>
              <a:t>If number of failed sign-in attempts exceed threshold, subsequent sign-in requests are blocked at Edge Server.</a:t>
            </a:r>
          </a:p>
          <a:p>
            <a:pPr marL="514350" indent="-514350">
              <a:buFont typeface="+mj-lt"/>
              <a:buAutoNum type="arabicPeriod"/>
            </a:pPr>
            <a:r>
              <a:rPr lang="en-US" dirty="0" smtClean="0"/>
              <a:t>Once timeout period expires, user can attempt to sign-in again.</a:t>
            </a:r>
            <a:endParaRPr lang="en-US" dirty="0"/>
          </a:p>
        </p:txBody>
      </p:sp>
    </p:spTree>
    <p:extLst>
      <p:ext uri="{BB962C8B-B14F-4D97-AF65-F5344CB8AC3E}">
        <p14:creationId xmlns:p14="http://schemas.microsoft.com/office/powerpoint/2010/main" val="361716521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1107996"/>
          </a:xfrm>
        </p:spPr>
        <p:txBody>
          <a:bodyPr/>
          <a:lstStyle/>
          <a:p>
            <a:r>
              <a:rPr lang="en-US" sz="4000" b="1" dirty="0"/>
              <a:t>What to exclude from my antivirus program running on my Lync Server 2010</a:t>
            </a:r>
            <a:endParaRPr lang="en-US" sz="4000" dirty="0"/>
          </a:p>
        </p:txBody>
      </p:sp>
      <p:sp>
        <p:nvSpPr>
          <p:cNvPr id="8" name="Text Placeholder 7"/>
          <p:cNvSpPr>
            <a:spLocks noGrp="1"/>
          </p:cNvSpPr>
          <p:nvPr>
            <p:ph type="body" idx="1"/>
          </p:nvPr>
        </p:nvSpPr>
        <p:spPr>
          <a:xfrm>
            <a:off x="519113" y="1589678"/>
            <a:ext cx="5486400" cy="346249"/>
          </a:xfrm>
        </p:spPr>
        <p:txBody>
          <a:bodyPr/>
          <a:lstStyle/>
          <a:p>
            <a:r>
              <a:rPr lang="en-US" dirty="0"/>
              <a:t>Lync Server 2010 processes</a:t>
            </a:r>
            <a:r>
              <a:rPr lang="en-US" dirty="0" smtClean="0"/>
              <a:t>:</a:t>
            </a:r>
            <a:endParaRPr lang="en-US" dirty="0"/>
          </a:p>
        </p:txBody>
      </p:sp>
      <p:sp>
        <p:nvSpPr>
          <p:cNvPr id="6" name="Content Placeholder 5"/>
          <p:cNvSpPr>
            <a:spLocks noGrp="1"/>
          </p:cNvSpPr>
          <p:nvPr>
            <p:ph sz="half" idx="2"/>
          </p:nvPr>
        </p:nvSpPr>
        <p:spPr>
          <a:xfrm>
            <a:off x="507867" y="2133600"/>
            <a:ext cx="5484971" cy="4211922"/>
          </a:xfrm>
        </p:spPr>
        <p:txBody>
          <a:bodyPr/>
          <a:lstStyle/>
          <a:p>
            <a:r>
              <a:rPr lang="en-US" dirty="0" smtClean="0"/>
              <a:t>FileTransferAgent.exe</a:t>
            </a:r>
            <a:endParaRPr lang="en-US" dirty="0"/>
          </a:p>
          <a:p>
            <a:r>
              <a:rPr lang="en-US" dirty="0" smtClean="0"/>
              <a:t>MasterReplicatorAgent.exe</a:t>
            </a:r>
            <a:endParaRPr lang="en-US" dirty="0"/>
          </a:p>
          <a:p>
            <a:r>
              <a:rPr lang="en-US" dirty="0" smtClean="0"/>
              <a:t>MediaRelaySvc.exe</a:t>
            </a:r>
            <a:endParaRPr lang="en-US" dirty="0"/>
          </a:p>
          <a:p>
            <a:r>
              <a:rPr lang="en-US" dirty="0" smtClean="0"/>
              <a:t>MRASSvc.exe</a:t>
            </a:r>
            <a:endParaRPr lang="en-US" dirty="0"/>
          </a:p>
          <a:p>
            <a:r>
              <a:rPr lang="en-US" dirty="0" smtClean="0"/>
              <a:t>OcsAppServerHost.exe</a:t>
            </a:r>
            <a:endParaRPr lang="en-US" dirty="0"/>
          </a:p>
          <a:p>
            <a:r>
              <a:rPr lang="en-US" dirty="0" smtClean="0"/>
              <a:t>QmsSvc.exe</a:t>
            </a:r>
            <a:endParaRPr lang="en-US" dirty="0"/>
          </a:p>
          <a:p>
            <a:r>
              <a:rPr lang="en-US" dirty="0" smtClean="0"/>
              <a:t>ReplicaReplicatorAgent.exe</a:t>
            </a:r>
            <a:endParaRPr lang="en-US" dirty="0"/>
          </a:p>
          <a:p>
            <a:r>
              <a:rPr lang="en-US" dirty="0" smtClean="0"/>
              <a:t>RTCArch.exe</a:t>
            </a:r>
            <a:endParaRPr lang="en-US" dirty="0"/>
          </a:p>
          <a:p>
            <a:r>
              <a:rPr lang="en-US" dirty="0" smtClean="0"/>
              <a:t>RtcCdr.exe</a:t>
            </a:r>
            <a:endParaRPr lang="en-US" dirty="0"/>
          </a:p>
          <a:p>
            <a:r>
              <a:rPr lang="en-US" dirty="0" smtClean="0"/>
              <a:t>RTCSrv.exe</a:t>
            </a:r>
            <a:endParaRPr lang="en-US" dirty="0"/>
          </a:p>
          <a:p>
            <a:endParaRPr lang="en-US" dirty="0"/>
          </a:p>
        </p:txBody>
      </p:sp>
      <p:sp>
        <p:nvSpPr>
          <p:cNvPr id="9" name="Text Placeholder 8"/>
          <p:cNvSpPr>
            <a:spLocks noGrp="1"/>
          </p:cNvSpPr>
          <p:nvPr>
            <p:ph type="body" sz="quarter" idx="3"/>
          </p:nvPr>
        </p:nvSpPr>
        <p:spPr>
          <a:xfrm>
            <a:off x="6181725" y="1589678"/>
            <a:ext cx="5486400" cy="346249"/>
          </a:xfrm>
        </p:spPr>
        <p:txBody>
          <a:bodyPr/>
          <a:lstStyle/>
          <a:p>
            <a:r>
              <a:rPr lang="en-US" dirty="0"/>
              <a:t>Directories</a:t>
            </a:r>
            <a:r>
              <a:rPr lang="en-US" dirty="0" smtClean="0"/>
              <a:t>:</a:t>
            </a:r>
            <a:endParaRPr lang="en-US" dirty="0"/>
          </a:p>
        </p:txBody>
      </p:sp>
      <p:sp>
        <p:nvSpPr>
          <p:cNvPr id="7" name="Content Placeholder 6"/>
          <p:cNvSpPr>
            <a:spLocks noGrp="1"/>
          </p:cNvSpPr>
          <p:nvPr>
            <p:ph sz="quarter" idx="4"/>
          </p:nvPr>
        </p:nvSpPr>
        <p:spPr>
          <a:xfrm>
            <a:off x="6181725" y="2133600"/>
            <a:ext cx="5486400" cy="1486561"/>
          </a:xfrm>
        </p:spPr>
        <p:txBody>
          <a:bodyPr/>
          <a:lstStyle/>
          <a:p>
            <a:r>
              <a:rPr lang="en-US" dirty="0" smtClean="0"/>
              <a:t>%</a:t>
            </a:r>
            <a:r>
              <a:rPr lang="en-US" dirty="0" err="1" smtClean="0"/>
              <a:t>systemroot</a:t>
            </a:r>
            <a:r>
              <a:rPr lang="en-US" dirty="0" smtClean="0"/>
              <a:t>%\System32\</a:t>
            </a:r>
            <a:r>
              <a:rPr lang="en-US" dirty="0" err="1" smtClean="0"/>
              <a:t>LogFiles</a:t>
            </a:r>
            <a:endParaRPr lang="en-US" dirty="0" smtClean="0"/>
          </a:p>
          <a:p>
            <a:endParaRPr lang="en-US" dirty="0" smtClean="0"/>
          </a:p>
          <a:p>
            <a:r>
              <a:rPr lang="en-US" dirty="0" smtClean="0"/>
              <a:t>%</a:t>
            </a:r>
            <a:r>
              <a:rPr lang="en-US" dirty="0" err="1" smtClean="0"/>
              <a:t>systemroot</a:t>
            </a:r>
            <a:r>
              <a:rPr lang="en-US" dirty="0" smtClean="0"/>
              <a:t>%\SysWow64\</a:t>
            </a:r>
            <a:r>
              <a:rPr lang="en-US" dirty="0" err="1" smtClean="0"/>
              <a:t>LogFiles</a:t>
            </a:r>
            <a:endParaRPr lang="en-US" dirty="0" smtClean="0"/>
          </a:p>
          <a:p>
            <a:endParaRPr lang="en-US" dirty="0"/>
          </a:p>
        </p:txBody>
      </p:sp>
    </p:spTree>
    <p:extLst>
      <p:ext uri="{BB962C8B-B14F-4D97-AF65-F5344CB8AC3E}">
        <p14:creationId xmlns:p14="http://schemas.microsoft.com/office/powerpoint/2010/main" val="417677287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19112" y="228600"/>
            <a:ext cx="11149013" cy="1107996"/>
          </a:xfrm>
        </p:spPr>
        <p:txBody>
          <a:bodyPr/>
          <a:lstStyle/>
          <a:p>
            <a:r>
              <a:rPr lang="en-US" sz="4000" b="1" dirty="0"/>
              <a:t>What </a:t>
            </a:r>
            <a:r>
              <a:rPr lang="en-US" sz="4000" b="1" dirty="0" smtClean="0"/>
              <a:t>to </a:t>
            </a:r>
            <a:r>
              <a:rPr lang="en-US" sz="4000" b="1" dirty="0"/>
              <a:t>exclude from my antivirus program running on my </a:t>
            </a:r>
            <a:r>
              <a:rPr lang="en-US" sz="4000" b="1" dirty="0" smtClean="0"/>
              <a:t>Edge Server</a:t>
            </a:r>
            <a:endParaRPr lang="en-US" sz="4000" dirty="0"/>
          </a:p>
        </p:txBody>
      </p:sp>
      <p:sp>
        <p:nvSpPr>
          <p:cNvPr id="9" name="Text Placeholder 8"/>
          <p:cNvSpPr>
            <a:spLocks noGrp="1"/>
          </p:cNvSpPr>
          <p:nvPr>
            <p:ph type="body" idx="1"/>
          </p:nvPr>
        </p:nvSpPr>
        <p:spPr>
          <a:xfrm>
            <a:off x="530988" y="1981553"/>
            <a:ext cx="5486400" cy="346249"/>
          </a:xfrm>
        </p:spPr>
        <p:txBody>
          <a:bodyPr/>
          <a:lstStyle/>
          <a:p>
            <a:r>
              <a:rPr lang="en-US" dirty="0"/>
              <a:t>IIS processes</a:t>
            </a:r>
            <a:r>
              <a:rPr lang="en-US" dirty="0" smtClean="0"/>
              <a:t>:</a:t>
            </a:r>
            <a:endParaRPr lang="en-US" dirty="0"/>
          </a:p>
        </p:txBody>
      </p:sp>
      <p:sp>
        <p:nvSpPr>
          <p:cNvPr id="6" name="Content Placeholder 5"/>
          <p:cNvSpPr>
            <a:spLocks noGrp="1"/>
          </p:cNvSpPr>
          <p:nvPr>
            <p:ph sz="half" idx="2"/>
          </p:nvPr>
        </p:nvSpPr>
        <p:spPr>
          <a:xfrm>
            <a:off x="507867" y="2549225"/>
            <a:ext cx="11153702" cy="1143990"/>
          </a:xfrm>
        </p:spPr>
        <p:txBody>
          <a:bodyPr/>
          <a:lstStyle/>
          <a:p>
            <a:r>
              <a:rPr lang="en-US" dirty="0" smtClean="0"/>
              <a:t>%</a:t>
            </a:r>
            <a:r>
              <a:rPr lang="en-US" dirty="0" err="1"/>
              <a:t>systemroot</a:t>
            </a:r>
            <a:r>
              <a:rPr lang="en-US" dirty="0"/>
              <a:t>%\system32\</a:t>
            </a:r>
            <a:r>
              <a:rPr lang="en-US" dirty="0" err="1"/>
              <a:t>inetsrv</a:t>
            </a:r>
            <a:r>
              <a:rPr lang="en-US" dirty="0"/>
              <a:t>\w3wp.exe</a:t>
            </a:r>
          </a:p>
          <a:p>
            <a:r>
              <a:rPr lang="en-US" dirty="0"/>
              <a:t>%</a:t>
            </a:r>
            <a:r>
              <a:rPr lang="en-US" dirty="0" err="1"/>
              <a:t>systemroot</a:t>
            </a:r>
            <a:r>
              <a:rPr lang="en-US" dirty="0"/>
              <a:t>%\SysWOW64\</a:t>
            </a:r>
            <a:r>
              <a:rPr lang="en-US" dirty="0" err="1"/>
              <a:t>inetsrv</a:t>
            </a:r>
            <a:r>
              <a:rPr lang="en-US" dirty="0"/>
              <a:t>\w3wp.exe</a:t>
            </a:r>
          </a:p>
          <a:p>
            <a:pPr marL="0" indent="0">
              <a:buNone/>
            </a:pPr>
            <a:endParaRPr lang="en-US" dirty="0"/>
          </a:p>
          <a:p>
            <a:endParaRPr lang="en-US" dirty="0"/>
          </a:p>
        </p:txBody>
      </p:sp>
      <p:sp>
        <p:nvSpPr>
          <p:cNvPr id="10" name="Text Placeholder 9"/>
          <p:cNvSpPr>
            <a:spLocks noGrp="1"/>
          </p:cNvSpPr>
          <p:nvPr>
            <p:ph type="body" sz="quarter" idx="3"/>
          </p:nvPr>
        </p:nvSpPr>
        <p:spPr>
          <a:xfrm>
            <a:off x="530988" y="3798489"/>
            <a:ext cx="5486400" cy="346249"/>
          </a:xfrm>
        </p:spPr>
        <p:txBody>
          <a:bodyPr/>
          <a:lstStyle/>
          <a:p>
            <a:r>
              <a:rPr lang="en-US" dirty="0"/>
              <a:t>SQL Server processes</a:t>
            </a:r>
            <a:r>
              <a:rPr lang="en-US" dirty="0" smtClean="0"/>
              <a:t>:</a:t>
            </a:r>
            <a:endParaRPr lang="en-US" dirty="0"/>
          </a:p>
        </p:txBody>
      </p:sp>
      <p:sp>
        <p:nvSpPr>
          <p:cNvPr id="7" name="Content Placeholder 6"/>
          <p:cNvSpPr>
            <a:spLocks noGrp="1"/>
          </p:cNvSpPr>
          <p:nvPr>
            <p:ph sz="quarter" idx="4"/>
          </p:nvPr>
        </p:nvSpPr>
        <p:spPr>
          <a:xfrm>
            <a:off x="534389" y="4322614"/>
            <a:ext cx="11133735" cy="2000312"/>
          </a:xfrm>
        </p:spPr>
        <p:txBody>
          <a:bodyPr/>
          <a:lstStyle/>
          <a:p>
            <a:r>
              <a:rPr lang="en-US" dirty="0" smtClean="0"/>
              <a:t>%</a:t>
            </a:r>
            <a:r>
              <a:rPr lang="en-US" dirty="0" err="1"/>
              <a:t>ProgramFiles</a:t>
            </a:r>
            <a:r>
              <a:rPr lang="en-US" dirty="0"/>
              <a:t>%\Microsoft SQL Server\MSSQL10.MSSQLSERVER\MSSQL\</a:t>
            </a:r>
            <a:r>
              <a:rPr lang="en-US" dirty="0" err="1"/>
              <a:t>Binn</a:t>
            </a:r>
            <a:r>
              <a:rPr lang="en-US" dirty="0"/>
              <a:t>\SQLServr.exe</a:t>
            </a:r>
          </a:p>
          <a:p>
            <a:r>
              <a:rPr lang="en-US" dirty="0"/>
              <a:t>%</a:t>
            </a:r>
            <a:r>
              <a:rPr lang="en-US" dirty="0" err="1"/>
              <a:t>ProgramFiles</a:t>
            </a:r>
            <a:r>
              <a:rPr lang="en-US" dirty="0"/>
              <a:t>%\Microsoft SQL Server\MSRS10.MSSQLSERVER\Reporting Services\</a:t>
            </a:r>
            <a:r>
              <a:rPr lang="en-US" dirty="0" err="1"/>
              <a:t>ReportServer</a:t>
            </a:r>
            <a:r>
              <a:rPr lang="en-US" dirty="0"/>
              <a:t>\Bin\ReportingServicesService.exe</a:t>
            </a:r>
          </a:p>
          <a:p>
            <a:r>
              <a:rPr lang="en-US" dirty="0"/>
              <a:t>%</a:t>
            </a:r>
            <a:r>
              <a:rPr lang="en-US" dirty="0" err="1"/>
              <a:t>ProgramFiles</a:t>
            </a:r>
            <a:r>
              <a:rPr lang="en-US" dirty="0"/>
              <a:t>%\Microsoft SQL Server\MSAS10.MSSQLSERVER\OLAP\Bin\MSMDSrv.exe</a:t>
            </a:r>
          </a:p>
          <a:p>
            <a:endParaRPr lang="en-US" dirty="0"/>
          </a:p>
        </p:txBody>
      </p:sp>
    </p:spTree>
    <p:extLst>
      <p:ext uri="{BB962C8B-B14F-4D97-AF65-F5344CB8AC3E}">
        <p14:creationId xmlns:p14="http://schemas.microsoft.com/office/powerpoint/2010/main" val="409821609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Validation </a:t>
            </a:r>
            <a:endParaRPr lang="en-US" dirty="0"/>
          </a:p>
        </p:txBody>
      </p:sp>
      <p:sp>
        <p:nvSpPr>
          <p:cNvPr id="3" name="Text Placeholder 2"/>
          <p:cNvSpPr>
            <a:spLocks noGrp="1"/>
          </p:cNvSpPr>
          <p:nvPr>
            <p:ph type="body" sz="quarter" idx="10"/>
          </p:nvPr>
        </p:nvSpPr>
        <p:spPr>
          <a:xfrm>
            <a:off x="519112" y="1314450"/>
            <a:ext cx="11149013" cy="2366104"/>
          </a:xfrm>
        </p:spPr>
        <p:txBody>
          <a:bodyPr/>
          <a:lstStyle/>
          <a:p>
            <a:endParaRPr lang="en-US" dirty="0" smtClean="0">
              <a:hlinkClick r:id="rId2"/>
            </a:endParaRPr>
          </a:p>
          <a:p>
            <a:r>
              <a:rPr lang="en-US" dirty="0" smtClean="0"/>
              <a:t>Public Web Service Tool available for Edge Validation</a:t>
            </a:r>
          </a:p>
          <a:p>
            <a:r>
              <a:rPr lang="en-US" dirty="0" smtClean="0"/>
              <a:t>Supports OCS 2007 R2 and Lync Server 2010</a:t>
            </a:r>
          </a:p>
          <a:p>
            <a:r>
              <a:rPr lang="en-US" dirty="0" smtClean="0">
                <a:hlinkClick r:id="rId2"/>
              </a:rPr>
              <a:t>https</a:t>
            </a:r>
            <a:r>
              <a:rPr lang="en-US" dirty="0">
                <a:hlinkClick r:id="rId2"/>
              </a:rPr>
              <a:t>://www.testocsconnectivity.com</a:t>
            </a: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99652809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de-AT" dirty="0" smtClean="0"/>
              <a:t>How to establish connections across firewalls?</a:t>
            </a:r>
            <a:endParaRPr lang="de-AT" dirty="0"/>
          </a:p>
        </p:txBody>
      </p:sp>
      <p:sp>
        <p:nvSpPr>
          <p:cNvPr id="6" name="Subtitle 5"/>
          <p:cNvSpPr>
            <a:spLocks noGrp="1"/>
          </p:cNvSpPr>
          <p:nvPr>
            <p:ph type="subTitle" idx="1"/>
          </p:nvPr>
        </p:nvSpPr>
        <p:spPr/>
        <p:txBody>
          <a:bodyPr/>
          <a:lstStyle/>
          <a:p>
            <a:endParaRPr lang="de-AT" dirty="0"/>
          </a:p>
        </p:txBody>
      </p:sp>
      <p:sp>
        <p:nvSpPr>
          <p:cNvPr id="7" name="Text Placeholder 6"/>
          <p:cNvSpPr>
            <a:spLocks noGrp="1"/>
          </p:cNvSpPr>
          <p:nvPr>
            <p:ph type="body" sz="quarter" idx="10"/>
          </p:nvPr>
        </p:nvSpPr>
        <p:spPr/>
        <p:txBody>
          <a:bodyPr/>
          <a:lstStyle/>
          <a:p>
            <a:r>
              <a:rPr lang="en-US" dirty="0" smtClean="0"/>
              <a:t>Address Discovery</a:t>
            </a:r>
            <a:endParaRPr lang="en-US" dirty="0"/>
          </a:p>
        </p:txBody>
      </p:sp>
    </p:spTree>
    <p:extLst>
      <p:ext uri="{BB962C8B-B14F-4D97-AF65-F5344CB8AC3E}">
        <p14:creationId xmlns:p14="http://schemas.microsoft.com/office/powerpoint/2010/main" val="253161172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5" name="Picture 2" descr="cooltools-shape"/>
          <p:cNvPicPr>
            <a:picLocks noChangeAspect="1" noChangeArrowheads="1"/>
          </p:cNvPicPr>
          <p:nvPr/>
        </p:nvPicPr>
        <p:blipFill>
          <a:blip r:embed="rId3" cstate="print"/>
          <a:srcRect/>
          <a:stretch>
            <a:fillRect/>
          </a:stretch>
        </p:blipFill>
        <p:spPr bwMode="auto">
          <a:xfrm>
            <a:off x="9344766" y="3886200"/>
            <a:ext cx="1218883" cy="1447800"/>
          </a:xfrm>
          <a:prstGeom prst="rect">
            <a:avLst/>
          </a:prstGeom>
          <a:noFill/>
          <a:ln w="12700" algn="ctr">
            <a:noFill/>
            <a:miter lim="800000"/>
            <a:headEnd/>
            <a:tailEnd/>
          </a:ln>
        </p:spPr>
      </p:pic>
      <p:pic>
        <p:nvPicPr>
          <p:cNvPr id="52226" name="Picture 3" descr="cooltools-shape"/>
          <p:cNvPicPr>
            <a:picLocks noChangeAspect="1" noChangeArrowheads="1"/>
          </p:cNvPicPr>
          <p:nvPr/>
        </p:nvPicPr>
        <p:blipFill>
          <a:blip r:embed="rId3" cstate="print"/>
          <a:srcRect/>
          <a:stretch>
            <a:fillRect/>
          </a:stretch>
        </p:blipFill>
        <p:spPr bwMode="auto">
          <a:xfrm>
            <a:off x="1142702" y="1349375"/>
            <a:ext cx="2742486" cy="4699000"/>
          </a:xfrm>
          <a:prstGeom prst="rect">
            <a:avLst/>
          </a:prstGeom>
          <a:noFill/>
          <a:ln w="12700" algn="ctr">
            <a:noFill/>
            <a:miter lim="800000"/>
            <a:headEnd/>
            <a:tailEnd/>
          </a:ln>
        </p:spPr>
      </p:pic>
      <p:sp>
        <p:nvSpPr>
          <p:cNvPr id="138244" name="AutoShape 4"/>
          <p:cNvSpPr>
            <a:spLocks noChangeArrowheads="1"/>
          </p:cNvSpPr>
          <p:nvPr/>
        </p:nvSpPr>
        <p:spPr bwMode="auto">
          <a:xfrm>
            <a:off x="1659035" y="2498725"/>
            <a:ext cx="609441" cy="4572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solidFill>
                <a:schemeClr val="accent1"/>
              </a:solidFill>
              <a:effectLst>
                <a:outerShdw blurRad="38100" dist="38100" dir="2700000" algn="tl">
                  <a:srgbClr val="000000"/>
                </a:outerShdw>
              </a:effectLst>
              <a:latin typeface="Arial" charset="0"/>
            </a:endParaRPr>
          </a:p>
        </p:txBody>
      </p:sp>
      <p:sp>
        <p:nvSpPr>
          <p:cNvPr id="16389" name="AutoShape 5"/>
          <p:cNvSpPr>
            <a:spLocks noChangeArrowheads="1"/>
          </p:cNvSpPr>
          <p:nvPr/>
        </p:nvSpPr>
        <p:spPr bwMode="auto">
          <a:xfrm>
            <a:off x="2750950" y="3171825"/>
            <a:ext cx="609441" cy="24384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latin typeface="Arial" charset="0"/>
            </a:endParaRPr>
          </a:p>
        </p:txBody>
      </p:sp>
      <p:sp>
        <p:nvSpPr>
          <p:cNvPr id="16390" name="AutoShape 6"/>
          <p:cNvSpPr>
            <a:spLocks noChangeArrowheads="1"/>
          </p:cNvSpPr>
          <p:nvPr/>
        </p:nvSpPr>
        <p:spPr bwMode="auto">
          <a:xfrm>
            <a:off x="1625177" y="3171825"/>
            <a:ext cx="609441" cy="24384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latin typeface="Arial" charset="0"/>
            </a:endParaRPr>
          </a:p>
        </p:txBody>
      </p:sp>
      <p:sp>
        <p:nvSpPr>
          <p:cNvPr id="16391" name="AutoShape 7"/>
          <p:cNvSpPr>
            <a:spLocks noChangeArrowheads="1"/>
          </p:cNvSpPr>
          <p:nvPr/>
        </p:nvSpPr>
        <p:spPr bwMode="auto">
          <a:xfrm>
            <a:off x="2750950" y="2486025"/>
            <a:ext cx="609441" cy="4572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latin typeface="Arial" charset="0"/>
            </a:endParaRPr>
          </a:p>
        </p:txBody>
      </p:sp>
      <p:sp>
        <p:nvSpPr>
          <p:cNvPr id="138248" name="Text Box 8"/>
          <p:cNvSpPr txBox="1">
            <a:spLocks noChangeArrowheads="1"/>
          </p:cNvSpPr>
          <p:nvPr/>
        </p:nvSpPr>
        <p:spPr bwMode="auto">
          <a:xfrm>
            <a:off x="1663267" y="2533651"/>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c</a:t>
            </a:r>
          </a:p>
        </p:txBody>
      </p:sp>
      <p:sp>
        <p:nvSpPr>
          <p:cNvPr id="138251" name="AutoShape 11"/>
          <p:cNvSpPr>
            <a:spLocks noChangeArrowheads="1"/>
          </p:cNvSpPr>
          <p:nvPr/>
        </p:nvSpPr>
        <p:spPr bwMode="auto">
          <a:xfrm>
            <a:off x="10500165" y="4114800"/>
            <a:ext cx="406294"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accent1"/>
                </a:solidFill>
                <a:effectLst>
                  <a:outerShdw blurRad="38100" dist="38100" dir="2700000" algn="tl">
                    <a:srgbClr val="000000"/>
                  </a:outerShdw>
                </a:effectLst>
                <a:cs typeface="+mn-cs"/>
              </a:rPr>
              <a:t>c</a:t>
            </a:r>
          </a:p>
        </p:txBody>
      </p:sp>
      <p:sp>
        <p:nvSpPr>
          <p:cNvPr id="52235" name="Line 12"/>
          <p:cNvSpPr>
            <a:spLocks noChangeShapeType="1"/>
          </p:cNvSpPr>
          <p:nvPr/>
        </p:nvSpPr>
        <p:spPr bwMode="auto">
          <a:xfrm>
            <a:off x="10766795" y="5715000"/>
            <a:ext cx="711015" cy="0"/>
          </a:xfrm>
          <a:prstGeom prst="line">
            <a:avLst/>
          </a:prstGeom>
          <a:noFill/>
          <a:ln w="25400">
            <a:solidFill>
              <a:schemeClr val="accent2"/>
            </a:solidFill>
            <a:round/>
            <a:headEnd type="none" w="lg" len="lg"/>
            <a:tailEnd type="none" w="lg" len="lg"/>
          </a:ln>
        </p:spPr>
        <p:txBody>
          <a:bodyPr/>
          <a:lstStyle/>
          <a:p>
            <a:endParaRPr lang="en-US"/>
          </a:p>
        </p:txBody>
      </p:sp>
      <p:sp>
        <p:nvSpPr>
          <p:cNvPr id="52237" name="Line 14"/>
          <p:cNvSpPr>
            <a:spLocks noChangeShapeType="1"/>
          </p:cNvSpPr>
          <p:nvPr/>
        </p:nvSpPr>
        <p:spPr bwMode="auto">
          <a:xfrm>
            <a:off x="10766795" y="6000768"/>
            <a:ext cx="711015" cy="0"/>
          </a:xfrm>
          <a:prstGeom prst="line">
            <a:avLst/>
          </a:prstGeom>
          <a:noFill/>
          <a:ln w="25400">
            <a:solidFill>
              <a:schemeClr val="accent6">
                <a:lumMod val="75000"/>
              </a:schemeClr>
            </a:solidFill>
            <a:round/>
            <a:headEnd/>
            <a:tailEnd/>
          </a:ln>
        </p:spPr>
        <p:txBody>
          <a:bodyPr/>
          <a:lstStyle/>
          <a:p>
            <a:endParaRPr lang="en-US"/>
          </a:p>
        </p:txBody>
      </p:sp>
      <p:sp>
        <p:nvSpPr>
          <p:cNvPr id="52238" name="Text Box 15"/>
          <p:cNvSpPr txBox="1">
            <a:spLocks noChangeArrowheads="1"/>
          </p:cNvSpPr>
          <p:nvPr/>
        </p:nvSpPr>
        <p:spPr bwMode="auto">
          <a:xfrm>
            <a:off x="9831473" y="5500688"/>
            <a:ext cx="1036897" cy="707886"/>
          </a:xfrm>
          <a:prstGeom prst="rect">
            <a:avLst/>
          </a:prstGeom>
          <a:noFill/>
          <a:ln w="9525">
            <a:noFill/>
            <a:miter lim="800000"/>
            <a:headEnd/>
            <a:tailEnd/>
          </a:ln>
        </p:spPr>
        <p:txBody>
          <a:bodyPr>
            <a:spAutoFit/>
          </a:bodyPr>
          <a:lstStyle/>
          <a:p>
            <a:r>
              <a:rPr lang="en-US" sz="2000" dirty="0"/>
              <a:t>UDP</a:t>
            </a:r>
          </a:p>
          <a:p>
            <a:r>
              <a:rPr lang="en-US" sz="2000" dirty="0" smtClean="0"/>
              <a:t>TCP</a:t>
            </a:r>
          </a:p>
        </p:txBody>
      </p:sp>
      <p:sp>
        <p:nvSpPr>
          <p:cNvPr id="52239" name="AutoShape 16"/>
          <p:cNvSpPr>
            <a:spLocks noChangeArrowheads="1"/>
          </p:cNvSpPr>
          <p:nvPr/>
        </p:nvSpPr>
        <p:spPr bwMode="auto">
          <a:xfrm>
            <a:off x="9751060" y="5410200"/>
            <a:ext cx="1929897" cy="804882"/>
          </a:xfrm>
          <a:prstGeom prst="roundRect">
            <a:avLst>
              <a:gd name="adj" fmla="val 16667"/>
            </a:avLst>
          </a:prstGeom>
          <a:noFill/>
          <a:ln w="9525">
            <a:solidFill>
              <a:srgbClr val="0099FF"/>
            </a:solidFill>
            <a:round/>
            <a:headEnd/>
            <a:tailEnd/>
          </a:ln>
        </p:spPr>
        <p:txBody>
          <a:bodyPr wrap="none" anchor="ctr"/>
          <a:lstStyle/>
          <a:p>
            <a:endParaRPr lang="en-US">
              <a:latin typeface="Segoe"/>
            </a:endParaRPr>
          </a:p>
        </p:txBody>
      </p:sp>
      <p:sp>
        <p:nvSpPr>
          <p:cNvPr id="138257" name="AutoShape 17"/>
          <p:cNvSpPr>
            <a:spLocks noChangeArrowheads="1"/>
          </p:cNvSpPr>
          <p:nvPr/>
        </p:nvSpPr>
        <p:spPr bwMode="auto">
          <a:xfrm>
            <a:off x="10500165" y="4648200"/>
            <a:ext cx="406294" cy="381000"/>
          </a:xfrm>
          <a:prstGeom prst="flowChartDelay">
            <a:avLst/>
          </a:prstGeom>
          <a:solidFill>
            <a:schemeClr val="accent6">
              <a:lumMod val="75000"/>
            </a:schemeClr>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rgbClr val="99FF99"/>
                </a:solidFill>
                <a:effectLst>
                  <a:outerShdw blurRad="38100" dist="38100" dir="2700000" algn="tl">
                    <a:srgbClr val="000000"/>
                  </a:outerShdw>
                </a:effectLst>
                <a:cs typeface="+mn-cs"/>
              </a:rPr>
              <a:t>e</a:t>
            </a:r>
          </a:p>
        </p:txBody>
      </p:sp>
      <p:sp>
        <p:nvSpPr>
          <p:cNvPr id="52241" name="AutoShape 18"/>
          <p:cNvSpPr>
            <a:spLocks noChangeArrowheads="1"/>
          </p:cNvSpPr>
          <p:nvPr/>
        </p:nvSpPr>
        <p:spPr bwMode="auto">
          <a:xfrm>
            <a:off x="2742486" y="1447800"/>
            <a:ext cx="711015" cy="685800"/>
          </a:xfrm>
          <a:prstGeom prst="roundRect">
            <a:avLst>
              <a:gd name="adj" fmla="val 50000"/>
            </a:avLst>
          </a:prstGeom>
          <a:noFill/>
          <a:ln w="9525">
            <a:solidFill>
              <a:schemeClr val="tx1"/>
            </a:solidFill>
            <a:round/>
            <a:headEnd/>
            <a:tailEnd/>
          </a:ln>
        </p:spPr>
        <p:txBody>
          <a:bodyPr wrap="none" anchor="ctr"/>
          <a:lstStyle/>
          <a:p>
            <a:r>
              <a:rPr lang="en-US"/>
              <a:t>nic</a:t>
            </a:r>
          </a:p>
        </p:txBody>
      </p:sp>
      <p:sp>
        <p:nvSpPr>
          <p:cNvPr id="138259" name="AutoShape 19"/>
          <p:cNvSpPr>
            <a:spLocks noChangeArrowheads="1"/>
          </p:cNvSpPr>
          <p:nvPr/>
        </p:nvSpPr>
        <p:spPr bwMode="auto">
          <a:xfrm>
            <a:off x="3732828" y="1600200"/>
            <a:ext cx="406294"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accent1"/>
                </a:solidFill>
                <a:effectLst>
                  <a:outerShdw blurRad="38100" dist="38100" dir="2700000" algn="tl">
                    <a:srgbClr val="000000"/>
                  </a:outerShdw>
                </a:effectLst>
                <a:cs typeface="+mn-cs"/>
              </a:rPr>
              <a:t>a</a:t>
            </a:r>
          </a:p>
        </p:txBody>
      </p:sp>
      <p:grpSp>
        <p:nvGrpSpPr>
          <p:cNvPr id="2" name="Group 29"/>
          <p:cNvGrpSpPr>
            <a:grpSpLocks/>
          </p:cNvGrpSpPr>
          <p:nvPr/>
        </p:nvGrpSpPr>
        <p:grpSpPr bwMode="auto">
          <a:xfrm>
            <a:off x="3808992" y="4114800"/>
            <a:ext cx="5523100" cy="304800"/>
            <a:chOff x="1776" y="2592"/>
            <a:chExt cx="2832" cy="192"/>
          </a:xfrm>
        </p:grpSpPr>
        <p:sp>
          <p:nvSpPr>
            <p:cNvPr id="52265" name="Line 30"/>
            <p:cNvSpPr>
              <a:spLocks noChangeShapeType="1"/>
            </p:cNvSpPr>
            <p:nvPr/>
          </p:nvSpPr>
          <p:spPr bwMode="auto">
            <a:xfrm flipV="1">
              <a:off x="1776" y="2784"/>
              <a:ext cx="2832" cy="0"/>
            </a:xfrm>
            <a:prstGeom prst="line">
              <a:avLst/>
            </a:prstGeom>
            <a:noFill/>
            <a:ln w="25400">
              <a:solidFill>
                <a:schemeClr val="accent2"/>
              </a:solidFill>
              <a:round/>
              <a:headEnd type="stealth" w="lg" len="lg"/>
              <a:tailEnd type="stealth" w="lg" len="lg"/>
            </a:ln>
          </p:spPr>
          <p:txBody>
            <a:bodyPr/>
            <a:lstStyle/>
            <a:p>
              <a:endParaRPr lang="en-US"/>
            </a:p>
          </p:txBody>
        </p:sp>
        <p:sp>
          <p:nvSpPr>
            <p:cNvPr id="52266" name="Text Box 31"/>
            <p:cNvSpPr txBox="1">
              <a:spLocks noChangeArrowheads="1"/>
            </p:cNvSpPr>
            <p:nvPr/>
          </p:nvSpPr>
          <p:spPr bwMode="auto">
            <a:xfrm>
              <a:off x="2208" y="2592"/>
              <a:ext cx="912" cy="192"/>
            </a:xfrm>
            <a:prstGeom prst="rect">
              <a:avLst/>
            </a:prstGeom>
            <a:noFill/>
            <a:ln w="9525">
              <a:noFill/>
              <a:miter lim="800000"/>
              <a:headEnd/>
              <a:tailEnd/>
            </a:ln>
          </p:spPr>
          <p:txBody>
            <a:bodyPr>
              <a:spAutoFit/>
            </a:bodyPr>
            <a:lstStyle/>
            <a:p>
              <a:pPr>
                <a:spcBef>
                  <a:spcPct val="50000"/>
                </a:spcBef>
              </a:pPr>
              <a:endParaRPr lang="en-US" sz="1400" dirty="0"/>
            </a:p>
          </p:txBody>
        </p:sp>
      </p:grpSp>
      <p:grpSp>
        <p:nvGrpSpPr>
          <p:cNvPr id="3" name="Group 32"/>
          <p:cNvGrpSpPr>
            <a:grpSpLocks/>
          </p:cNvGrpSpPr>
          <p:nvPr/>
        </p:nvGrpSpPr>
        <p:grpSpPr bwMode="auto">
          <a:xfrm>
            <a:off x="3808992" y="4572000"/>
            <a:ext cx="5523100" cy="304800"/>
            <a:chOff x="1776" y="2880"/>
            <a:chExt cx="2832" cy="192"/>
          </a:xfrm>
        </p:grpSpPr>
        <p:sp>
          <p:nvSpPr>
            <p:cNvPr id="52263" name="Line 33"/>
            <p:cNvSpPr>
              <a:spLocks noChangeShapeType="1"/>
            </p:cNvSpPr>
            <p:nvPr/>
          </p:nvSpPr>
          <p:spPr bwMode="auto">
            <a:xfrm flipV="1">
              <a:off x="1776" y="3072"/>
              <a:ext cx="2832" cy="0"/>
            </a:xfrm>
            <a:prstGeom prst="line">
              <a:avLst/>
            </a:prstGeom>
            <a:noFill/>
            <a:ln w="25400">
              <a:solidFill>
                <a:schemeClr val="accent6">
                  <a:lumMod val="75000"/>
                </a:schemeClr>
              </a:solidFill>
              <a:round/>
              <a:headEnd type="stealth" w="lg" len="lg"/>
              <a:tailEnd type="stealth" w="lg" len="lg"/>
            </a:ln>
          </p:spPr>
          <p:txBody>
            <a:bodyPr/>
            <a:lstStyle/>
            <a:p>
              <a:endParaRPr lang="en-US"/>
            </a:p>
          </p:txBody>
        </p:sp>
        <p:sp>
          <p:nvSpPr>
            <p:cNvPr id="52264" name="Text Box 34"/>
            <p:cNvSpPr txBox="1">
              <a:spLocks noChangeArrowheads="1"/>
            </p:cNvSpPr>
            <p:nvPr/>
          </p:nvSpPr>
          <p:spPr bwMode="auto">
            <a:xfrm>
              <a:off x="2208" y="2880"/>
              <a:ext cx="912" cy="192"/>
            </a:xfrm>
            <a:prstGeom prst="rect">
              <a:avLst/>
            </a:prstGeom>
            <a:noFill/>
            <a:ln w="9525">
              <a:noFill/>
              <a:miter lim="800000"/>
              <a:headEnd/>
              <a:tailEnd/>
            </a:ln>
          </p:spPr>
          <p:txBody>
            <a:bodyPr>
              <a:spAutoFit/>
            </a:bodyPr>
            <a:lstStyle/>
            <a:p>
              <a:pPr>
                <a:spcBef>
                  <a:spcPct val="50000"/>
                </a:spcBef>
              </a:pPr>
              <a:endParaRPr lang="en-US" sz="1400" dirty="0"/>
            </a:p>
          </p:txBody>
        </p:sp>
      </p:grpSp>
      <p:sp>
        <p:nvSpPr>
          <p:cNvPr id="138275" name="Text Box 35"/>
          <p:cNvSpPr txBox="1">
            <a:spLocks noChangeArrowheads="1"/>
          </p:cNvSpPr>
          <p:nvPr/>
        </p:nvSpPr>
        <p:spPr bwMode="auto">
          <a:xfrm>
            <a:off x="1663267" y="3443288"/>
            <a:ext cx="507868" cy="366712"/>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accent1"/>
                </a:solidFill>
                <a:effectLst>
                  <a:outerShdw blurRad="38100" dist="38100" dir="2700000" algn="tl">
                    <a:srgbClr val="000000"/>
                  </a:outerShdw>
                </a:effectLst>
                <a:cs typeface="+mn-cs"/>
              </a:rPr>
              <a:t>a</a:t>
            </a:r>
          </a:p>
        </p:txBody>
      </p:sp>
      <p:sp>
        <p:nvSpPr>
          <p:cNvPr id="138276" name="Text Box 36"/>
          <p:cNvSpPr txBox="1">
            <a:spLocks noChangeArrowheads="1"/>
          </p:cNvSpPr>
          <p:nvPr/>
        </p:nvSpPr>
        <p:spPr bwMode="auto">
          <a:xfrm>
            <a:off x="1663267" y="3810001"/>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b</a:t>
            </a:r>
          </a:p>
        </p:txBody>
      </p:sp>
      <p:sp>
        <p:nvSpPr>
          <p:cNvPr id="138277" name="Text Box 37"/>
          <p:cNvSpPr txBox="1">
            <a:spLocks noChangeArrowheads="1"/>
          </p:cNvSpPr>
          <p:nvPr/>
        </p:nvSpPr>
        <p:spPr bwMode="auto">
          <a:xfrm>
            <a:off x="1663267" y="4191001"/>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c</a:t>
            </a:r>
          </a:p>
        </p:txBody>
      </p:sp>
      <p:sp>
        <p:nvSpPr>
          <p:cNvPr id="138278" name="Text Box 38"/>
          <p:cNvSpPr txBox="1">
            <a:spLocks noChangeArrowheads="1"/>
          </p:cNvSpPr>
          <p:nvPr/>
        </p:nvSpPr>
        <p:spPr bwMode="auto">
          <a:xfrm>
            <a:off x="1663267" y="4572001"/>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rgbClr val="99FF99"/>
                </a:solidFill>
                <a:effectLst>
                  <a:outerShdw blurRad="38100" dist="38100" dir="2700000" algn="tl">
                    <a:srgbClr val="000000"/>
                  </a:outerShdw>
                </a:effectLst>
                <a:cs typeface="+mn-cs"/>
              </a:rPr>
              <a:t>d</a:t>
            </a:r>
          </a:p>
        </p:txBody>
      </p:sp>
      <p:sp>
        <p:nvSpPr>
          <p:cNvPr id="138279" name="AutoShape 39"/>
          <p:cNvSpPr>
            <a:spLocks noChangeArrowheads="1"/>
          </p:cNvSpPr>
          <p:nvPr/>
        </p:nvSpPr>
        <p:spPr bwMode="auto">
          <a:xfrm>
            <a:off x="6995878" y="4086225"/>
            <a:ext cx="406294"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accent1"/>
                </a:solidFill>
                <a:effectLst>
                  <a:outerShdw blurRad="38100" dist="38100" dir="2700000" algn="tl">
                    <a:srgbClr val="000000"/>
                  </a:outerShdw>
                </a:effectLst>
                <a:cs typeface="+mn-cs"/>
              </a:rPr>
              <a:t>b</a:t>
            </a:r>
          </a:p>
        </p:txBody>
      </p:sp>
      <p:sp>
        <p:nvSpPr>
          <p:cNvPr id="52250" name="Text Box 40"/>
          <p:cNvSpPr txBox="1">
            <a:spLocks noChangeArrowheads="1"/>
          </p:cNvSpPr>
          <p:nvPr/>
        </p:nvSpPr>
        <p:spPr bwMode="auto">
          <a:xfrm>
            <a:off x="5770648" y="5969000"/>
            <a:ext cx="1565365" cy="369332"/>
          </a:xfrm>
          <a:prstGeom prst="rect">
            <a:avLst/>
          </a:prstGeom>
          <a:noFill/>
          <a:ln w="9525">
            <a:noFill/>
            <a:miter lim="800000"/>
            <a:headEnd/>
            <a:tailEnd/>
          </a:ln>
        </p:spPr>
        <p:txBody>
          <a:bodyPr wrap="none">
            <a:spAutoFit/>
          </a:bodyPr>
          <a:lstStyle/>
          <a:p>
            <a:r>
              <a:rPr lang="en-US" b="1"/>
              <a:t>NAT/Firewall</a:t>
            </a:r>
          </a:p>
        </p:txBody>
      </p:sp>
      <p:sp>
        <p:nvSpPr>
          <p:cNvPr id="52251" name="Text Box 41"/>
          <p:cNvSpPr txBox="1">
            <a:spLocks noChangeArrowheads="1"/>
          </p:cNvSpPr>
          <p:nvPr/>
        </p:nvSpPr>
        <p:spPr bwMode="auto">
          <a:xfrm>
            <a:off x="1813512" y="5965826"/>
            <a:ext cx="1184940" cy="369332"/>
          </a:xfrm>
          <a:prstGeom prst="rect">
            <a:avLst/>
          </a:prstGeom>
          <a:noFill/>
          <a:ln w="9525">
            <a:noFill/>
            <a:miter lim="800000"/>
            <a:headEnd/>
            <a:tailEnd/>
          </a:ln>
        </p:spPr>
        <p:txBody>
          <a:bodyPr wrap="none">
            <a:spAutoFit/>
          </a:bodyPr>
          <a:lstStyle/>
          <a:p>
            <a:r>
              <a:rPr lang="en-US" b="1"/>
              <a:t>Endpoint</a:t>
            </a:r>
          </a:p>
        </p:txBody>
      </p:sp>
      <p:sp>
        <p:nvSpPr>
          <p:cNvPr id="52252" name="Text Box 42"/>
          <p:cNvSpPr txBox="1">
            <a:spLocks noChangeArrowheads="1"/>
          </p:cNvSpPr>
          <p:nvPr/>
        </p:nvSpPr>
        <p:spPr bwMode="auto">
          <a:xfrm>
            <a:off x="1422030" y="5610225"/>
            <a:ext cx="1015735" cy="304800"/>
          </a:xfrm>
          <a:prstGeom prst="rect">
            <a:avLst/>
          </a:prstGeom>
          <a:noFill/>
          <a:ln w="9525">
            <a:noFill/>
            <a:miter lim="800000"/>
            <a:headEnd/>
            <a:tailEnd/>
          </a:ln>
        </p:spPr>
        <p:txBody>
          <a:bodyPr>
            <a:spAutoFit/>
          </a:bodyPr>
          <a:lstStyle/>
          <a:p>
            <a:r>
              <a:rPr lang="en-US" sz="1400" dirty="0"/>
              <a:t> local</a:t>
            </a:r>
          </a:p>
        </p:txBody>
      </p:sp>
      <p:sp>
        <p:nvSpPr>
          <p:cNvPr id="52253" name="Text Box 43"/>
          <p:cNvSpPr txBox="1">
            <a:spLocks noChangeArrowheads="1"/>
          </p:cNvSpPr>
          <p:nvPr/>
        </p:nvSpPr>
        <p:spPr bwMode="auto">
          <a:xfrm>
            <a:off x="2539339" y="5610225"/>
            <a:ext cx="1015735" cy="304800"/>
          </a:xfrm>
          <a:prstGeom prst="rect">
            <a:avLst/>
          </a:prstGeom>
          <a:noFill/>
          <a:ln w="9525">
            <a:noFill/>
            <a:miter lim="800000"/>
            <a:headEnd/>
            <a:tailEnd/>
          </a:ln>
        </p:spPr>
        <p:txBody>
          <a:bodyPr>
            <a:spAutoFit/>
          </a:bodyPr>
          <a:lstStyle/>
          <a:p>
            <a:r>
              <a:rPr lang="en-US" sz="1400"/>
              <a:t>remote</a:t>
            </a:r>
          </a:p>
        </p:txBody>
      </p:sp>
      <p:sp>
        <p:nvSpPr>
          <p:cNvPr id="52254" name="Text Box 44"/>
          <p:cNvSpPr txBox="1">
            <a:spLocks noChangeArrowheads="1"/>
          </p:cNvSpPr>
          <p:nvPr/>
        </p:nvSpPr>
        <p:spPr bwMode="auto">
          <a:xfrm rot="-5400000">
            <a:off x="1659620" y="4123630"/>
            <a:ext cx="1598612" cy="307777"/>
          </a:xfrm>
          <a:prstGeom prst="rect">
            <a:avLst/>
          </a:prstGeom>
          <a:noFill/>
          <a:ln w="9525">
            <a:noFill/>
            <a:miter lim="800000"/>
            <a:headEnd/>
            <a:tailEnd/>
          </a:ln>
        </p:spPr>
        <p:txBody>
          <a:bodyPr>
            <a:spAutoFit/>
          </a:bodyPr>
          <a:lstStyle/>
          <a:p>
            <a:r>
              <a:rPr lang="en-US" sz="1400" dirty="0"/>
              <a:t> candidate list</a:t>
            </a:r>
          </a:p>
        </p:txBody>
      </p:sp>
      <p:sp>
        <p:nvSpPr>
          <p:cNvPr id="52255" name="Text Box 45"/>
          <p:cNvSpPr txBox="1">
            <a:spLocks noChangeArrowheads="1"/>
          </p:cNvSpPr>
          <p:nvPr/>
        </p:nvSpPr>
        <p:spPr bwMode="auto">
          <a:xfrm rot="-5400000">
            <a:off x="2044058" y="2598836"/>
            <a:ext cx="838200" cy="307777"/>
          </a:xfrm>
          <a:prstGeom prst="rect">
            <a:avLst/>
          </a:prstGeom>
          <a:noFill/>
          <a:ln w="9525">
            <a:noFill/>
            <a:miter lim="800000"/>
            <a:headEnd/>
            <a:tailEnd/>
          </a:ln>
        </p:spPr>
        <p:txBody>
          <a:bodyPr>
            <a:spAutoFit/>
          </a:bodyPr>
          <a:lstStyle/>
          <a:p>
            <a:r>
              <a:rPr lang="en-US" sz="1400"/>
              <a:t>default</a:t>
            </a:r>
          </a:p>
        </p:txBody>
      </p:sp>
      <p:sp>
        <p:nvSpPr>
          <p:cNvPr id="52256" name="Text Box 46"/>
          <p:cNvSpPr txBox="1">
            <a:spLocks noChangeArrowheads="1"/>
          </p:cNvSpPr>
          <p:nvPr/>
        </p:nvSpPr>
        <p:spPr bwMode="auto">
          <a:xfrm>
            <a:off x="9591416" y="4267201"/>
            <a:ext cx="742511" cy="584775"/>
          </a:xfrm>
          <a:prstGeom prst="rect">
            <a:avLst/>
          </a:prstGeom>
          <a:noFill/>
          <a:ln w="19050" algn="ctr">
            <a:noFill/>
            <a:miter lim="800000"/>
            <a:headEnd/>
            <a:tailEnd/>
          </a:ln>
        </p:spPr>
        <p:txBody>
          <a:bodyPr wrap="none">
            <a:spAutoFit/>
          </a:bodyPr>
          <a:lstStyle/>
          <a:p>
            <a:pPr algn="ctr"/>
            <a:r>
              <a:rPr lang="en-US" sz="1600" dirty="0">
                <a:latin typeface="Arial" pitchFamily="34" charset="0"/>
                <a:cs typeface="Arial" pitchFamily="34" charset="0"/>
              </a:rPr>
              <a:t>Media</a:t>
            </a:r>
          </a:p>
          <a:p>
            <a:pPr algn="ctr"/>
            <a:r>
              <a:rPr lang="en-US" sz="1600" dirty="0">
                <a:latin typeface="Arial" pitchFamily="34" charset="0"/>
                <a:cs typeface="Arial" pitchFamily="34" charset="0"/>
              </a:rPr>
              <a:t>Relay</a:t>
            </a:r>
          </a:p>
        </p:txBody>
      </p:sp>
      <p:sp>
        <p:nvSpPr>
          <p:cNvPr id="138290" name="AutoShape 50"/>
          <p:cNvSpPr>
            <a:spLocks noChangeArrowheads="1"/>
          </p:cNvSpPr>
          <p:nvPr/>
        </p:nvSpPr>
        <p:spPr bwMode="auto">
          <a:xfrm>
            <a:off x="6995878" y="4648200"/>
            <a:ext cx="406294" cy="381000"/>
          </a:xfrm>
          <a:prstGeom prst="flowChartDelay">
            <a:avLst/>
          </a:prstGeom>
          <a:solidFill>
            <a:schemeClr val="accent6">
              <a:lumMod val="75000"/>
            </a:schemeClr>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rgbClr val="99FF99"/>
                </a:solidFill>
                <a:effectLst>
                  <a:outerShdw blurRad="38100" dist="38100" dir="2700000" algn="tl">
                    <a:srgbClr val="000000"/>
                  </a:outerShdw>
                </a:effectLst>
                <a:cs typeface="+mn-cs"/>
              </a:rPr>
              <a:t>d</a:t>
            </a:r>
          </a:p>
        </p:txBody>
      </p:sp>
      <p:sp>
        <p:nvSpPr>
          <p:cNvPr id="138291" name="Text Box 51"/>
          <p:cNvSpPr txBox="1">
            <a:spLocks noChangeArrowheads="1"/>
          </p:cNvSpPr>
          <p:nvPr/>
        </p:nvSpPr>
        <p:spPr bwMode="auto">
          <a:xfrm>
            <a:off x="1663267" y="4967288"/>
            <a:ext cx="507868" cy="366712"/>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rgbClr val="99FF99"/>
                </a:solidFill>
                <a:effectLst>
                  <a:outerShdw blurRad="38100" dist="38100" dir="2700000" algn="tl">
                    <a:srgbClr val="000000"/>
                  </a:outerShdw>
                </a:effectLst>
                <a:cs typeface="+mn-cs"/>
              </a:rPr>
              <a:t>e</a:t>
            </a:r>
          </a:p>
        </p:txBody>
      </p:sp>
      <p:pic>
        <p:nvPicPr>
          <p:cNvPr id="52259" name="Picture 2" descr="cooltools-shape"/>
          <p:cNvPicPr>
            <a:picLocks noChangeAspect="1" noChangeArrowheads="1"/>
          </p:cNvPicPr>
          <p:nvPr/>
        </p:nvPicPr>
        <p:blipFill>
          <a:blip r:embed="rId3" cstate="print"/>
          <a:srcRect/>
          <a:stretch>
            <a:fillRect/>
          </a:stretch>
        </p:blipFill>
        <p:spPr bwMode="auto">
          <a:xfrm>
            <a:off x="9344766" y="3352800"/>
            <a:ext cx="1218883" cy="533400"/>
          </a:xfrm>
          <a:prstGeom prst="rect">
            <a:avLst/>
          </a:prstGeom>
          <a:noFill/>
          <a:ln w="12700" algn="ctr">
            <a:noFill/>
            <a:miter lim="800000"/>
            <a:headEnd/>
            <a:tailEnd/>
          </a:ln>
        </p:spPr>
      </p:pic>
      <p:sp>
        <p:nvSpPr>
          <p:cNvPr id="52260" name="Text Box 46"/>
          <p:cNvSpPr txBox="1">
            <a:spLocks noChangeArrowheads="1"/>
          </p:cNvSpPr>
          <p:nvPr/>
        </p:nvSpPr>
        <p:spPr bwMode="auto">
          <a:xfrm>
            <a:off x="9567178" y="3429000"/>
            <a:ext cx="776174" cy="338554"/>
          </a:xfrm>
          <a:prstGeom prst="rect">
            <a:avLst/>
          </a:prstGeom>
          <a:noFill/>
          <a:ln w="19050" algn="ctr">
            <a:noFill/>
            <a:miter lim="800000"/>
            <a:headEnd/>
            <a:tailEnd/>
          </a:ln>
        </p:spPr>
        <p:txBody>
          <a:bodyPr wrap="none">
            <a:spAutoFit/>
          </a:bodyPr>
          <a:lstStyle/>
          <a:p>
            <a:pPr algn="ctr"/>
            <a:r>
              <a:rPr lang="en-US" sz="1600" dirty="0">
                <a:latin typeface="Arial" pitchFamily="34" charset="0"/>
                <a:cs typeface="Arial" pitchFamily="34" charset="0"/>
              </a:rPr>
              <a:t>MRAS</a:t>
            </a:r>
          </a:p>
        </p:txBody>
      </p:sp>
      <p:pic>
        <p:nvPicPr>
          <p:cNvPr id="43" name="Picture 40" descr="C:\Users\alanshen\AppData\Local\Microsoft\Windows\Temporary Internet Files\Content.IE5\BNFYEGE6\MCj04348250000[1].png"/>
          <p:cNvPicPr>
            <a:picLocks noChangeAspect="1" noChangeArrowheads="1"/>
          </p:cNvPicPr>
          <p:nvPr/>
        </p:nvPicPr>
        <p:blipFill>
          <a:blip r:embed="rId4" cstate="print"/>
          <a:srcRect/>
          <a:stretch>
            <a:fillRect/>
          </a:stretch>
        </p:blipFill>
        <p:spPr bwMode="auto">
          <a:xfrm>
            <a:off x="9712970" y="3733800"/>
            <a:ext cx="507868" cy="381000"/>
          </a:xfrm>
          <a:prstGeom prst="rect">
            <a:avLst/>
          </a:prstGeom>
          <a:noFill/>
          <a:ln w="9525">
            <a:noFill/>
            <a:miter lim="800000"/>
            <a:headEnd/>
            <a:tailEnd/>
          </a:ln>
        </p:spPr>
      </p:pic>
      <p:pic>
        <p:nvPicPr>
          <p:cNvPr id="52262" name="Picture 57" descr="cooltools-shape"/>
          <p:cNvPicPr>
            <a:picLocks noChangeAspect="1" noChangeArrowheads="1"/>
          </p:cNvPicPr>
          <p:nvPr/>
        </p:nvPicPr>
        <p:blipFill>
          <a:blip r:embed="rId3" cstate="print"/>
          <a:srcRect/>
          <a:stretch>
            <a:fillRect/>
          </a:stretch>
        </p:blipFill>
        <p:spPr bwMode="auto">
          <a:xfrm>
            <a:off x="6625559" y="1295400"/>
            <a:ext cx="383016" cy="4656138"/>
          </a:xfrm>
          <a:prstGeom prst="rect">
            <a:avLst/>
          </a:prstGeom>
          <a:noFill/>
          <a:ln w="12700" algn="ctr">
            <a:noFill/>
            <a:miter lim="800000"/>
            <a:headEnd/>
            <a:tailEnd/>
          </a:ln>
        </p:spPr>
      </p:pic>
      <p:sp>
        <p:nvSpPr>
          <p:cNvPr id="44" name="Title 43"/>
          <p:cNvSpPr>
            <a:spLocks noGrp="1"/>
          </p:cNvSpPr>
          <p:nvPr>
            <p:ph type="title"/>
          </p:nvPr>
        </p:nvSpPr>
        <p:spPr/>
        <p:txBody>
          <a:bodyPr/>
          <a:lstStyle/>
          <a:p>
            <a:r>
              <a:rPr lang="en-US" dirty="0" smtClean="0"/>
              <a:t>Address</a:t>
            </a:r>
            <a:r>
              <a:rPr lang="de-AT" dirty="0" smtClean="0"/>
              <a:t> </a:t>
            </a:r>
            <a:r>
              <a:rPr lang="de-AT" dirty="0"/>
              <a:t>Discovery (AV) </a:t>
            </a:r>
          </a:p>
        </p:txBody>
      </p:sp>
      <p:sp>
        <p:nvSpPr>
          <p:cNvPr id="42" name="Text Box 31"/>
          <p:cNvSpPr txBox="1">
            <a:spLocks noChangeArrowheads="1"/>
          </p:cNvSpPr>
          <p:nvPr/>
        </p:nvSpPr>
        <p:spPr bwMode="auto">
          <a:xfrm>
            <a:off x="4654628" y="4149080"/>
            <a:ext cx="1778626" cy="304800"/>
          </a:xfrm>
          <a:prstGeom prst="rect">
            <a:avLst/>
          </a:prstGeom>
          <a:noFill/>
          <a:ln w="9525">
            <a:noFill/>
            <a:miter lim="800000"/>
            <a:headEnd/>
            <a:tailEnd/>
          </a:ln>
        </p:spPr>
        <p:txBody>
          <a:bodyPr>
            <a:spAutoFit/>
          </a:bodyPr>
          <a:lstStyle/>
          <a:p>
            <a:pPr>
              <a:spcBef>
                <a:spcPct val="50000"/>
              </a:spcBef>
            </a:pPr>
            <a:r>
              <a:rPr lang="en-US" sz="1400" dirty="0"/>
              <a:t>Allocate UDP</a:t>
            </a:r>
          </a:p>
        </p:txBody>
      </p:sp>
      <p:sp>
        <p:nvSpPr>
          <p:cNvPr id="45" name="Text Box 34"/>
          <p:cNvSpPr txBox="1">
            <a:spLocks noChangeArrowheads="1"/>
          </p:cNvSpPr>
          <p:nvPr/>
        </p:nvSpPr>
        <p:spPr bwMode="auto">
          <a:xfrm>
            <a:off x="4654628" y="4581128"/>
            <a:ext cx="1778626" cy="304800"/>
          </a:xfrm>
          <a:prstGeom prst="rect">
            <a:avLst/>
          </a:prstGeom>
          <a:noFill/>
          <a:ln w="9525">
            <a:noFill/>
            <a:miter lim="800000"/>
            <a:headEnd/>
            <a:tailEnd/>
          </a:ln>
        </p:spPr>
        <p:txBody>
          <a:bodyPr>
            <a:spAutoFit/>
          </a:bodyPr>
          <a:lstStyle/>
          <a:p>
            <a:pPr>
              <a:spcBef>
                <a:spcPct val="50000"/>
              </a:spcBef>
            </a:pPr>
            <a:r>
              <a:rPr lang="en-US" sz="1400" dirty="0"/>
              <a:t>Allocate TCP</a:t>
            </a:r>
          </a:p>
        </p:txBody>
      </p:sp>
    </p:spTree>
    <p:extLst>
      <p:ext uri="{BB962C8B-B14F-4D97-AF65-F5344CB8AC3E}">
        <p14:creationId xmlns:p14="http://schemas.microsoft.com/office/powerpoint/2010/main" val="673617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59"/>
                                        </p:tgtEl>
                                        <p:attrNameLst>
                                          <p:attrName>style.visibility</p:attrName>
                                        </p:attrNameLst>
                                      </p:cBhvr>
                                      <p:to>
                                        <p:strVal val="visible"/>
                                      </p:to>
                                    </p:set>
                                    <p:animEffect transition="in" filter="fade">
                                      <p:cBhvr>
                                        <p:cTn id="7" dur="500"/>
                                        <p:tgtEl>
                                          <p:spTgt spid="138259"/>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38275"/>
                                        </p:tgtEl>
                                        <p:attrNameLst>
                                          <p:attrName>style.visibility</p:attrName>
                                        </p:attrNameLst>
                                      </p:cBhvr>
                                      <p:to>
                                        <p:strVal val="visible"/>
                                      </p:to>
                                    </p:set>
                                  </p:childTnLst>
                                </p:cTn>
                              </p:par>
                            </p:childTnLst>
                          </p:cTn>
                        </p:par>
                        <p:par>
                          <p:cTn id="11" fill="hold">
                            <p:stCondLst>
                              <p:cond delay="500"/>
                            </p:stCondLst>
                            <p:childTnLst>
                              <p:par>
                                <p:cTn id="12" presetID="56" presetClass="path" presetSubtype="0" accel="50000" decel="50000" fill="hold" grpId="0" nodeType="afterEffect">
                                  <p:stCondLst>
                                    <p:cond delay="0"/>
                                  </p:stCondLst>
                                  <p:childTnLst>
                                    <p:animMotion origin="layout" path="M 3.33333E-6 3.19685E-6 L 0.17083 -0.27296 " pathEditMode="relative" rAng="0" ptsTypes="AA">
                                      <p:cBhvr>
                                        <p:cTn id="13" dur="1000" spd="-100000" fill="hold"/>
                                        <p:tgtEl>
                                          <p:spTgt spid="138275"/>
                                        </p:tgtEl>
                                        <p:attrNameLst>
                                          <p:attrName>ppt_x</p:attrName>
                                          <p:attrName>ppt_y</p:attrName>
                                        </p:attrNameLst>
                                      </p:cBhvr>
                                      <p:rCtr x="85" y="-136"/>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6" presetClass="emph" presetSubtype="0" fill="hold" grpId="1" nodeType="withEffect">
                                  <p:stCondLst>
                                    <p:cond delay="0"/>
                                  </p:stCondLst>
                                  <p:childTnLst>
                                    <p:animScale>
                                      <p:cBhvr>
                                        <p:cTn id="22" dur="500" fill="hold"/>
                                        <p:tgtEl>
                                          <p:spTgt spid="42"/>
                                        </p:tgtEl>
                                      </p:cBhvr>
                                      <p:by x="150000" y="150000"/>
                                    </p:animScale>
                                  </p:childTnLst>
                                </p:cTn>
                              </p:par>
                            </p:childTnLst>
                          </p:cTn>
                        </p:par>
                        <p:par>
                          <p:cTn id="23" fill="hold">
                            <p:stCondLst>
                              <p:cond delay="500"/>
                            </p:stCondLst>
                            <p:childTnLst>
                              <p:par>
                                <p:cTn id="24" presetID="26" presetClass="emph" presetSubtype="0" fill="hold" nodeType="afterEffect">
                                  <p:stCondLst>
                                    <p:cond delay="0"/>
                                  </p:stCondLst>
                                  <p:childTnLst>
                                    <p:animEffect transition="out" filter="fade">
                                      <p:cBhvr>
                                        <p:cTn id="25" dur="500" tmFilter="0, 0; .2, .5; .8, .5; 1, 0"/>
                                        <p:tgtEl>
                                          <p:spTgt spid="43"/>
                                        </p:tgtEl>
                                      </p:cBhvr>
                                    </p:animEffect>
                                    <p:animScale>
                                      <p:cBhvr>
                                        <p:cTn id="26" dur="250" autoRev="1" fill="hold"/>
                                        <p:tgtEl>
                                          <p:spTgt spid="43"/>
                                        </p:tgtEl>
                                      </p:cBhvr>
                                      <p:by x="105000" y="105000"/>
                                    </p:animScale>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38279"/>
                                        </p:tgtEl>
                                        <p:attrNameLst>
                                          <p:attrName>style.visibility</p:attrName>
                                        </p:attrNameLst>
                                      </p:cBhvr>
                                      <p:to>
                                        <p:strVal val="visible"/>
                                      </p:to>
                                    </p:set>
                                    <p:animEffect transition="in" filter="fade">
                                      <p:cBhvr>
                                        <p:cTn id="30" dur="500"/>
                                        <p:tgtEl>
                                          <p:spTgt spid="138279"/>
                                        </p:tgtEl>
                                      </p:cBhvr>
                                    </p:animEffect>
                                  </p:childTnLst>
                                </p:cTn>
                              </p:par>
                            </p:childTnLst>
                          </p:cTn>
                        </p:par>
                        <p:par>
                          <p:cTn id="31" fill="hold">
                            <p:stCondLst>
                              <p:cond delay="1500"/>
                            </p:stCondLst>
                            <p:childTnLst>
                              <p:par>
                                <p:cTn id="32" presetID="1" presetClass="entr" presetSubtype="0" fill="hold" grpId="1" nodeType="afterEffect">
                                  <p:stCondLst>
                                    <p:cond delay="0"/>
                                  </p:stCondLst>
                                  <p:childTnLst>
                                    <p:set>
                                      <p:cBhvr>
                                        <p:cTn id="33" dur="1" fill="hold">
                                          <p:stCondLst>
                                            <p:cond delay="0"/>
                                          </p:stCondLst>
                                        </p:cTn>
                                        <p:tgtEl>
                                          <p:spTgt spid="138276"/>
                                        </p:tgtEl>
                                        <p:attrNameLst>
                                          <p:attrName>style.visibility</p:attrName>
                                        </p:attrNameLst>
                                      </p:cBhvr>
                                      <p:to>
                                        <p:strVal val="visible"/>
                                      </p:to>
                                    </p:set>
                                  </p:childTnLst>
                                </p:cTn>
                              </p:par>
                            </p:childTnLst>
                          </p:cTn>
                        </p:par>
                        <p:par>
                          <p:cTn id="34" fill="hold">
                            <p:stCondLst>
                              <p:cond delay="1500"/>
                            </p:stCondLst>
                            <p:childTnLst>
                              <p:par>
                                <p:cTn id="35" presetID="63" presetClass="path" presetSubtype="0" accel="50000" decel="50000" fill="hold" grpId="0" nodeType="afterEffect">
                                  <p:stCondLst>
                                    <p:cond delay="0"/>
                                  </p:stCondLst>
                                  <p:childTnLst>
                                    <p:animMotion origin="layout" path="M -1.66667E-6 -1.91765E-6 L 0.43438 0.05112 " pathEditMode="relative" rAng="0" ptsTypes="AA">
                                      <p:cBhvr>
                                        <p:cTn id="36" dur="1000" spd="-100000" fill="hold"/>
                                        <p:tgtEl>
                                          <p:spTgt spid="138276"/>
                                        </p:tgtEl>
                                        <p:attrNameLst>
                                          <p:attrName>ppt_x</p:attrName>
                                          <p:attrName>ppt_y</p:attrName>
                                        </p:attrNameLst>
                                      </p:cBhvr>
                                      <p:rCtr x="217" y="25"/>
                                    </p:animMotion>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38251"/>
                                        </p:tgtEl>
                                        <p:attrNameLst>
                                          <p:attrName>style.visibility</p:attrName>
                                        </p:attrNameLst>
                                      </p:cBhvr>
                                      <p:to>
                                        <p:strVal val="visible"/>
                                      </p:to>
                                    </p:set>
                                    <p:animEffect transition="in" filter="fade">
                                      <p:cBhvr>
                                        <p:cTn id="40" dur="500"/>
                                        <p:tgtEl>
                                          <p:spTgt spid="138251"/>
                                        </p:tgtEl>
                                      </p:cBhvr>
                                    </p:animEffect>
                                  </p:childTnLst>
                                </p:cTn>
                              </p:par>
                            </p:childTnLst>
                          </p:cTn>
                        </p:par>
                        <p:par>
                          <p:cTn id="41" fill="hold">
                            <p:stCondLst>
                              <p:cond delay="3000"/>
                            </p:stCondLst>
                            <p:childTnLst>
                              <p:par>
                                <p:cTn id="42" presetID="1" presetClass="entr" presetSubtype="0" fill="hold" grpId="1" nodeType="afterEffect">
                                  <p:stCondLst>
                                    <p:cond delay="0"/>
                                  </p:stCondLst>
                                  <p:childTnLst>
                                    <p:set>
                                      <p:cBhvr>
                                        <p:cTn id="43" dur="1" fill="hold">
                                          <p:stCondLst>
                                            <p:cond delay="0"/>
                                          </p:stCondLst>
                                        </p:cTn>
                                        <p:tgtEl>
                                          <p:spTgt spid="138277"/>
                                        </p:tgtEl>
                                        <p:attrNameLst>
                                          <p:attrName>style.visibility</p:attrName>
                                        </p:attrNameLst>
                                      </p:cBhvr>
                                      <p:to>
                                        <p:strVal val="visible"/>
                                      </p:to>
                                    </p:set>
                                  </p:childTnLst>
                                </p:cTn>
                              </p:par>
                            </p:childTnLst>
                          </p:cTn>
                        </p:par>
                        <p:par>
                          <p:cTn id="44" fill="hold">
                            <p:stCondLst>
                              <p:cond delay="3000"/>
                            </p:stCondLst>
                            <p:childTnLst>
                              <p:par>
                                <p:cTn id="45" presetID="63" presetClass="path" presetSubtype="0" accel="50000" decel="50000" fill="hold" grpId="0" nodeType="afterEffect">
                                  <p:stCondLst>
                                    <p:cond delay="0"/>
                                  </p:stCondLst>
                                  <p:childTnLst>
                                    <p:animMotion origin="layout" path="M 3.33333E-6 1.08027E-6 L 0.72083 -0.0044 " pathEditMode="relative" rAng="0" ptsTypes="AA">
                                      <p:cBhvr>
                                        <p:cTn id="46" dur="1000" spd="-100000" fill="hold"/>
                                        <p:tgtEl>
                                          <p:spTgt spid="138277"/>
                                        </p:tgtEl>
                                        <p:attrNameLst>
                                          <p:attrName>ppt_x</p:attrName>
                                          <p:attrName>ppt_y</p:attrName>
                                        </p:attrNameLst>
                                      </p:cBhvr>
                                      <p:rCtr x="360" y="-2"/>
                                    </p:animMotion>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grpId="2" nodeType="clickEffect">
                                  <p:stCondLst>
                                    <p:cond delay="0"/>
                                  </p:stCondLst>
                                  <p:childTnLst>
                                    <p:animScale>
                                      <p:cBhvr>
                                        <p:cTn id="50" dur="500" fill="hold"/>
                                        <p:tgtEl>
                                          <p:spTgt spid="42"/>
                                        </p:tgtEl>
                                      </p:cBhvr>
                                      <p:by x="50000" y="50000"/>
                                    </p:animScale>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500"/>
                                        <p:tgtEl>
                                          <p:spTgt spid="3"/>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6" presetClass="emph" presetSubtype="0" fill="hold" grpId="1" nodeType="withEffect">
                                  <p:stCondLst>
                                    <p:cond delay="0"/>
                                  </p:stCondLst>
                                  <p:childTnLst>
                                    <p:animScale>
                                      <p:cBhvr>
                                        <p:cTn id="58" dur="500" fill="hold"/>
                                        <p:tgtEl>
                                          <p:spTgt spid="45"/>
                                        </p:tgtEl>
                                      </p:cBhvr>
                                      <p:by x="150000" y="150000"/>
                                    </p:animScale>
                                  </p:childTnLst>
                                </p:cTn>
                              </p:par>
                            </p:childTnLst>
                          </p:cTn>
                        </p:par>
                        <p:par>
                          <p:cTn id="59" fill="hold">
                            <p:stCondLst>
                              <p:cond delay="1000"/>
                            </p:stCondLst>
                            <p:childTnLst>
                              <p:par>
                                <p:cTn id="60" presetID="26" presetClass="emph" presetSubtype="0" fill="hold" nodeType="afterEffect">
                                  <p:stCondLst>
                                    <p:cond delay="0"/>
                                  </p:stCondLst>
                                  <p:childTnLst>
                                    <p:animEffect transition="out" filter="fade">
                                      <p:cBhvr>
                                        <p:cTn id="61" dur="500" tmFilter="0, 0; .2, .5; .8, .5; 1, 0"/>
                                        <p:tgtEl>
                                          <p:spTgt spid="43"/>
                                        </p:tgtEl>
                                      </p:cBhvr>
                                    </p:animEffect>
                                    <p:animScale>
                                      <p:cBhvr>
                                        <p:cTn id="62" dur="250" autoRev="1" fill="hold"/>
                                        <p:tgtEl>
                                          <p:spTgt spid="43"/>
                                        </p:tgtEl>
                                      </p:cBhvr>
                                      <p:by x="105000" y="105000"/>
                                    </p:animScale>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138290"/>
                                        </p:tgtEl>
                                        <p:attrNameLst>
                                          <p:attrName>style.visibility</p:attrName>
                                        </p:attrNameLst>
                                      </p:cBhvr>
                                      <p:to>
                                        <p:strVal val="visible"/>
                                      </p:to>
                                    </p:set>
                                    <p:animEffect transition="in" filter="fade">
                                      <p:cBhvr>
                                        <p:cTn id="66" dur="500"/>
                                        <p:tgtEl>
                                          <p:spTgt spid="138290"/>
                                        </p:tgtEl>
                                      </p:cBhvr>
                                    </p:animEffect>
                                  </p:childTnLst>
                                </p:cTn>
                              </p:par>
                            </p:childTnLst>
                          </p:cTn>
                        </p:par>
                        <p:par>
                          <p:cTn id="67" fill="hold">
                            <p:stCondLst>
                              <p:cond delay="2000"/>
                            </p:stCondLst>
                            <p:childTnLst>
                              <p:par>
                                <p:cTn id="68" presetID="1" presetClass="entr" presetSubtype="0" fill="hold" grpId="1" nodeType="afterEffect">
                                  <p:stCondLst>
                                    <p:cond delay="0"/>
                                  </p:stCondLst>
                                  <p:childTnLst>
                                    <p:set>
                                      <p:cBhvr>
                                        <p:cTn id="69" dur="1" fill="hold">
                                          <p:stCondLst>
                                            <p:cond delay="0"/>
                                          </p:stCondLst>
                                        </p:cTn>
                                        <p:tgtEl>
                                          <p:spTgt spid="138278"/>
                                        </p:tgtEl>
                                        <p:attrNameLst>
                                          <p:attrName>style.visibility</p:attrName>
                                        </p:attrNameLst>
                                      </p:cBhvr>
                                      <p:to>
                                        <p:strVal val="visible"/>
                                      </p:to>
                                    </p:set>
                                  </p:childTnLst>
                                </p:cTn>
                              </p:par>
                            </p:childTnLst>
                          </p:cTn>
                        </p:par>
                        <p:par>
                          <p:cTn id="70" fill="hold">
                            <p:stCondLst>
                              <p:cond delay="2000"/>
                            </p:stCondLst>
                            <p:childTnLst>
                              <p:par>
                                <p:cTn id="71" presetID="63" presetClass="path" presetSubtype="0" accel="50000" decel="50000" fill="hold" grpId="0" nodeType="afterEffect">
                                  <p:stCondLst>
                                    <p:cond delay="0"/>
                                  </p:stCondLst>
                                  <p:childTnLst>
                                    <p:animMotion origin="layout" path="M -1.66667E-6 2.96296E-6 L 0.43438 0.00671 " pathEditMode="relative" rAng="0" ptsTypes="AA">
                                      <p:cBhvr>
                                        <p:cTn id="72" dur="1000" spd="-100000" fill="hold"/>
                                        <p:tgtEl>
                                          <p:spTgt spid="138278"/>
                                        </p:tgtEl>
                                        <p:attrNameLst>
                                          <p:attrName>ppt_x</p:attrName>
                                          <p:attrName>ppt_y</p:attrName>
                                        </p:attrNameLst>
                                      </p:cBhvr>
                                      <p:rCtr x="217" y="3"/>
                                    </p:animMotion>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138257"/>
                                        </p:tgtEl>
                                        <p:attrNameLst>
                                          <p:attrName>style.visibility</p:attrName>
                                        </p:attrNameLst>
                                      </p:cBhvr>
                                      <p:to>
                                        <p:strVal val="visible"/>
                                      </p:to>
                                    </p:set>
                                    <p:animEffect transition="in" filter="fade">
                                      <p:cBhvr>
                                        <p:cTn id="76" dur="500"/>
                                        <p:tgtEl>
                                          <p:spTgt spid="138257"/>
                                        </p:tgtEl>
                                      </p:cBhvr>
                                    </p:animEffect>
                                  </p:childTnLst>
                                </p:cTn>
                              </p:par>
                            </p:childTnLst>
                          </p:cTn>
                        </p:par>
                        <p:par>
                          <p:cTn id="77" fill="hold">
                            <p:stCondLst>
                              <p:cond delay="3500"/>
                            </p:stCondLst>
                            <p:childTnLst>
                              <p:par>
                                <p:cTn id="78" presetID="1" presetClass="entr" presetSubtype="0" fill="hold" grpId="1" nodeType="afterEffect">
                                  <p:stCondLst>
                                    <p:cond delay="0"/>
                                  </p:stCondLst>
                                  <p:childTnLst>
                                    <p:set>
                                      <p:cBhvr>
                                        <p:cTn id="79" dur="1" fill="hold">
                                          <p:stCondLst>
                                            <p:cond delay="0"/>
                                          </p:stCondLst>
                                        </p:cTn>
                                        <p:tgtEl>
                                          <p:spTgt spid="138291"/>
                                        </p:tgtEl>
                                        <p:attrNameLst>
                                          <p:attrName>style.visibility</p:attrName>
                                        </p:attrNameLst>
                                      </p:cBhvr>
                                      <p:to>
                                        <p:strVal val="visible"/>
                                      </p:to>
                                    </p:set>
                                  </p:childTnLst>
                                </p:cTn>
                              </p:par>
                            </p:childTnLst>
                          </p:cTn>
                        </p:par>
                        <p:par>
                          <p:cTn id="80" fill="hold">
                            <p:stCondLst>
                              <p:cond delay="3500"/>
                            </p:stCondLst>
                            <p:childTnLst>
                              <p:par>
                                <p:cTn id="81" presetID="63" presetClass="path" presetSubtype="0" accel="50000" decel="50000" fill="hold" grpId="0" nodeType="afterEffect">
                                  <p:stCondLst>
                                    <p:cond delay="0"/>
                                  </p:stCondLst>
                                  <p:childTnLst>
                                    <p:animMotion origin="layout" path="M -1.66667E-6 4.07407E-6 L 0.72604 -0.03982 " pathEditMode="relative" rAng="0" ptsTypes="AA">
                                      <p:cBhvr>
                                        <p:cTn id="82" dur="1000" spd="-100000" fill="hold"/>
                                        <p:tgtEl>
                                          <p:spTgt spid="138291"/>
                                        </p:tgtEl>
                                        <p:attrNameLst>
                                          <p:attrName>ppt_x</p:attrName>
                                          <p:attrName>ppt_y</p:attrName>
                                        </p:attrNameLst>
                                      </p:cBhvr>
                                      <p:rCtr x="363" y="-20"/>
                                    </p:animMotion>
                                  </p:childTnLst>
                                </p:cTn>
                              </p:par>
                            </p:childTnLst>
                          </p:cTn>
                        </p:par>
                      </p:childTnLst>
                    </p:cTn>
                  </p:par>
                  <p:par>
                    <p:cTn id="83" fill="hold">
                      <p:stCondLst>
                        <p:cond delay="indefinite"/>
                      </p:stCondLst>
                      <p:childTnLst>
                        <p:par>
                          <p:cTn id="84" fill="hold">
                            <p:stCondLst>
                              <p:cond delay="0"/>
                            </p:stCondLst>
                            <p:childTnLst>
                              <p:par>
                                <p:cTn id="85" presetID="6" presetClass="emph" presetSubtype="0" fill="hold" grpId="2" nodeType="clickEffect">
                                  <p:stCondLst>
                                    <p:cond delay="0"/>
                                  </p:stCondLst>
                                  <p:childTnLst>
                                    <p:animScale>
                                      <p:cBhvr>
                                        <p:cTn id="86" dur="500" fill="hold"/>
                                        <p:tgtEl>
                                          <p:spTgt spid="45"/>
                                        </p:tgtEl>
                                      </p:cBhvr>
                                      <p:by x="50000" y="50000"/>
                                    </p:animScale>
                                  </p:childTnLst>
                                </p:cTn>
                              </p:par>
                            </p:childTnLst>
                          </p:cTn>
                        </p:par>
                        <p:par>
                          <p:cTn id="87" fill="hold">
                            <p:stCondLst>
                              <p:cond delay="500"/>
                            </p:stCondLst>
                            <p:childTnLst>
                              <p:par>
                                <p:cTn id="88" presetID="1" presetClass="entr" presetSubtype="0" fill="hold" grpId="1" nodeType="afterEffect">
                                  <p:stCondLst>
                                    <p:cond delay="0"/>
                                  </p:stCondLst>
                                  <p:childTnLst>
                                    <p:set>
                                      <p:cBhvr>
                                        <p:cTn id="89" dur="1" fill="hold">
                                          <p:stCondLst>
                                            <p:cond delay="0"/>
                                          </p:stCondLst>
                                        </p:cTn>
                                        <p:tgtEl>
                                          <p:spTgt spid="138248"/>
                                        </p:tgtEl>
                                        <p:attrNameLst>
                                          <p:attrName>style.visibility</p:attrName>
                                        </p:attrNameLst>
                                      </p:cBhvr>
                                      <p:to>
                                        <p:strVal val="visible"/>
                                      </p:to>
                                    </p:set>
                                  </p:childTnLst>
                                </p:cTn>
                              </p:par>
                            </p:childTnLst>
                          </p:cTn>
                        </p:par>
                        <p:par>
                          <p:cTn id="90" fill="hold">
                            <p:stCondLst>
                              <p:cond delay="500"/>
                            </p:stCondLst>
                            <p:childTnLst>
                              <p:par>
                                <p:cTn id="91" presetID="42" presetClass="path" presetSubtype="0" accel="50000" decel="50000" fill="hold" grpId="0" nodeType="afterEffect">
                                  <p:stCondLst>
                                    <p:cond delay="0"/>
                                  </p:stCondLst>
                                  <p:childTnLst>
                                    <p:animMotion origin="layout" path="M 3.33333E-6 -0.00671 L 3.33333E-6 0.21097 " pathEditMode="relative" rAng="0" ptsTypes="AA">
                                      <p:cBhvr>
                                        <p:cTn id="92" dur="1000" spd="-100000" fill="hold"/>
                                        <p:tgtEl>
                                          <p:spTgt spid="138248"/>
                                        </p:tgtEl>
                                        <p:attrNameLst>
                                          <p:attrName>ppt_x</p:attrName>
                                          <p:attrName>ppt_y</p:attrName>
                                        </p:attrNameLst>
                                      </p:cBhvr>
                                      <p:rCtr x="0" y="1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8" grpId="0"/>
      <p:bldP spid="138248" grpId="1"/>
      <p:bldP spid="138251" grpId="0" animBg="1"/>
      <p:bldP spid="138257" grpId="0" animBg="1"/>
      <p:bldP spid="138259" grpId="0" animBg="1"/>
      <p:bldP spid="138275" grpId="0"/>
      <p:bldP spid="138275" grpId="1"/>
      <p:bldP spid="138276" grpId="0"/>
      <p:bldP spid="138276" grpId="1"/>
      <p:bldP spid="138277" grpId="0"/>
      <p:bldP spid="138277" grpId="1"/>
      <p:bldP spid="138278" grpId="0"/>
      <p:bldP spid="138278" grpId="1"/>
      <p:bldP spid="138279" grpId="0" animBg="1"/>
      <p:bldP spid="138290" grpId="0" animBg="1"/>
      <p:bldP spid="138291" grpId="0"/>
      <p:bldP spid="138291" grpId="1"/>
      <p:bldP spid="42" grpId="0"/>
      <p:bldP spid="42" grpId="1"/>
      <p:bldP spid="42" grpId="2"/>
      <p:bldP spid="45" grpId="0"/>
      <p:bldP spid="45" grpId="1"/>
      <p:bldP spid="45" grpId="2"/>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5" name="Picture 2" descr="cooltools-shape"/>
          <p:cNvPicPr>
            <a:picLocks noChangeAspect="1" noChangeArrowheads="1"/>
          </p:cNvPicPr>
          <p:nvPr/>
        </p:nvPicPr>
        <p:blipFill>
          <a:blip r:embed="rId3" cstate="print"/>
          <a:srcRect/>
          <a:stretch>
            <a:fillRect/>
          </a:stretch>
        </p:blipFill>
        <p:spPr bwMode="auto">
          <a:xfrm>
            <a:off x="9344766" y="3886200"/>
            <a:ext cx="1218883" cy="1447800"/>
          </a:xfrm>
          <a:prstGeom prst="rect">
            <a:avLst/>
          </a:prstGeom>
          <a:noFill/>
          <a:ln w="12700" algn="ctr">
            <a:noFill/>
            <a:miter lim="800000"/>
            <a:headEnd/>
            <a:tailEnd/>
          </a:ln>
        </p:spPr>
      </p:pic>
      <p:pic>
        <p:nvPicPr>
          <p:cNvPr id="52226" name="Picture 3" descr="cooltools-shape"/>
          <p:cNvPicPr>
            <a:picLocks noChangeAspect="1" noChangeArrowheads="1"/>
          </p:cNvPicPr>
          <p:nvPr/>
        </p:nvPicPr>
        <p:blipFill>
          <a:blip r:embed="rId3" cstate="print"/>
          <a:srcRect/>
          <a:stretch>
            <a:fillRect/>
          </a:stretch>
        </p:blipFill>
        <p:spPr bwMode="auto">
          <a:xfrm>
            <a:off x="1142667" y="1428736"/>
            <a:ext cx="2742486" cy="4699000"/>
          </a:xfrm>
          <a:prstGeom prst="rect">
            <a:avLst/>
          </a:prstGeom>
          <a:noFill/>
          <a:ln w="12700" algn="ctr">
            <a:noFill/>
            <a:miter lim="800000"/>
            <a:headEnd/>
            <a:tailEnd/>
          </a:ln>
        </p:spPr>
      </p:pic>
      <p:sp>
        <p:nvSpPr>
          <p:cNvPr id="138244" name="AutoShape 4"/>
          <p:cNvSpPr>
            <a:spLocks noChangeArrowheads="1"/>
          </p:cNvSpPr>
          <p:nvPr/>
        </p:nvSpPr>
        <p:spPr bwMode="auto">
          <a:xfrm>
            <a:off x="1659035" y="2498725"/>
            <a:ext cx="609441" cy="4572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solidFill>
                <a:schemeClr val="accent1"/>
              </a:solidFill>
              <a:effectLst>
                <a:outerShdw blurRad="38100" dist="38100" dir="2700000" algn="tl">
                  <a:srgbClr val="000000"/>
                </a:outerShdw>
              </a:effectLst>
              <a:latin typeface="Arial" charset="0"/>
            </a:endParaRPr>
          </a:p>
        </p:txBody>
      </p:sp>
      <p:sp>
        <p:nvSpPr>
          <p:cNvPr id="16389" name="AutoShape 5"/>
          <p:cNvSpPr>
            <a:spLocks noChangeArrowheads="1"/>
          </p:cNvSpPr>
          <p:nvPr/>
        </p:nvSpPr>
        <p:spPr bwMode="auto">
          <a:xfrm>
            <a:off x="2750950" y="3171825"/>
            <a:ext cx="609441" cy="24384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latin typeface="Arial" charset="0"/>
            </a:endParaRPr>
          </a:p>
        </p:txBody>
      </p:sp>
      <p:sp>
        <p:nvSpPr>
          <p:cNvPr id="16390" name="AutoShape 6"/>
          <p:cNvSpPr>
            <a:spLocks noChangeArrowheads="1"/>
          </p:cNvSpPr>
          <p:nvPr/>
        </p:nvSpPr>
        <p:spPr bwMode="auto">
          <a:xfrm>
            <a:off x="1625177" y="3171825"/>
            <a:ext cx="609441" cy="24384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latin typeface="Arial" charset="0"/>
            </a:endParaRPr>
          </a:p>
        </p:txBody>
      </p:sp>
      <p:sp>
        <p:nvSpPr>
          <p:cNvPr id="16391" name="AutoShape 7"/>
          <p:cNvSpPr>
            <a:spLocks noChangeArrowheads="1"/>
          </p:cNvSpPr>
          <p:nvPr/>
        </p:nvSpPr>
        <p:spPr bwMode="auto">
          <a:xfrm>
            <a:off x="2750950" y="2486025"/>
            <a:ext cx="609441" cy="457200"/>
          </a:xfrm>
          <a:prstGeom prst="roundRect">
            <a:avLst>
              <a:gd name="adj" fmla="val 16667"/>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1"/>
          <a:lstStyle/>
          <a:p>
            <a:pPr defTabSz="914327" fontAlgn="auto">
              <a:spcBef>
                <a:spcPts val="0"/>
              </a:spcBef>
              <a:spcAft>
                <a:spcPts val="0"/>
              </a:spcAft>
              <a:defRPr/>
            </a:pPr>
            <a:endParaRPr lang="en-US">
              <a:latin typeface="Arial" charset="0"/>
            </a:endParaRPr>
          </a:p>
        </p:txBody>
      </p:sp>
      <p:sp>
        <p:nvSpPr>
          <p:cNvPr id="138248" name="Text Box 8"/>
          <p:cNvSpPr txBox="1">
            <a:spLocks noChangeArrowheads="1"/>
          </p:cNvSpPr>
          <p:nvPr/>
        </p:nvSpPr>
        <p:spPr bwMode="auto">
          <a:xfrm>
            <a:off x="1663267" y="2533651"/>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c</a:t>
            </a:r>
          </a:p>
        </p:txBody>
      </p:sp>
      <p:sp>
        <p:nvSpPr>
          <p:cNvPr id="38" name="Title 37"/>
          <p:cNvSpPr>
            <a:spLocks noGrp="1"/>
          </p:cNvSpPr>
          <p:nvPr>
            <p:ph type="title"/>
          </p:nvPr>
        </p:nvSpPr>
        <p:spPr/>
        <p:txBody>
          <a:bodyPr/>
          <a:lstStyle/>
          <a:p>
            <a:r>
              <a:rPr lang="de-AT" dirty="0" err="1"/>
              <a:t>Address</a:t>
            </a:r>
            <a:r>
              <a:rPr lang="de-AT" dirty="0"/>
              <a:t> Discovery (Desktop Sharing)</a:t>
            </a:r>
          </a:p>
        </p:txBody>
      </p:sp>
      <p:sp>
        <p:nvSpPr>
          <p:cNvPr id="138257" name="AutoShape 17"/>
          <p:cNvSpPr>
            <a:spLocks noChangeArrowheads="1"/>
          </p:cNvSpPr>
          <p:nvPr/>
        </p:nvSpPr>
        <p:spPr bwMode="auto">
          <a:xfrm>
            <a:off x="10500165" y="4648200"/>
            <a:ext cx="406294" cy="381000"/>
          </a:xfrm>
          <a:prstGeom prst="flowChartDelay">
            <a:avLst/>
          </a:prstGeom>
          <a:solidFill>
            <a:schemeClr val="accent6">
              <a:lumMod val="75000"/>
            </a:schemeClr>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dirty="0" smtClean="0">
                <a:solidFill>
                  <a:srgbClr val="99FF99"/>
                </a:solidFill>
                <a:effectLst>
                  <a:outerShdw blurRad="38100" dist="38100" dir="2700000" algn="tl">
                    <a:srgbClr val="000000"/>
                  </a:outerShdw>
                </a:effectLst>
                <a:cs typeface="+mn-cs"/>
              </a:rPr>
              <a:t>c</a:t>
            </a:r>
            <a:endParaRPr lang="en-US" dirty="0">
              <a:solidFill>
                <a:srgbClr val="99FF99"/>
              </a:solidFill>
              <a:effectLst>
                <a:outerShdw blurRad="38100" dist="38100" dir="2700000" algn="tl">
                  <a:srgbClr val="000000"/>
                </a:outerShdw>
              </a:effectLst>
              <a:cs typeface="+mn-cs"/>
            </a:endParaRPr>
          </a:p>
        </p:txBody>
      </p:sp>
      <p:sp>
        <p:nvSpPr>
          <p:cNvPr id="52241" name="AutoShape 18"/>
          <p:cNvSpPr>
            <a:spLocks noChangeArrowheads="1"/>
          </p:cNvSpPr>
          <p:nvPr/>
        </p:nvSpPr>
        <p:spPr bwMode="auto">
          <a:xfrm>
            <a:off x="2742486" y="1447800"/>
            <a:ext cx="711015" cy="685800"/>
          </a:xfrm>
          <a:prstGeom prst="roundRect">
            <a:avLst>
              <a:gd name="adj" fmla="val 50000"/>
            </a:avLst>
          </a:prstGeom>
          <a:noFill/>
          <a:ln w="9525">
            <a:solidFill>
              <a:schemeClr val="tx1"/>
            </a:solidFill>
            <a:round/>
            <a:headEnd/>
            <a:tailEnd/>
          </a:ln>
        </p:spPr>
        <p:txBody>
          <a:bodyPr wrap="none" anchor="ctr"/>
          <a:lstStyle/>
          <a:p>
            <a:r>
              <a:rPr lang="en-US"/>
              <a:t>nic</a:t>
            </a:r>
          </a:p>
        </p:txBody>
      </p:sp>
      <p:sp>
        <p:nvSpPr>
          <p:cNvPr id="138259" name="AutoShape 19"/>
          <p:cNvSpPr>
            <a:spLocks noChangeArrowheads="1"/>
          </p:cNvSpPr>
          <p:nvPr/>
        </p:nvSpPr>
        <p:spPr bwMode="auto">
          <a:xfrm>
            <a:off x="3732828" y="1600200"/>
            <a:ext cx="406294" cy="381000"/>
          </a:xfrm>
          <a:prstGeom prst="flowChartDelay">
            <a:avLst/>
          </a:prstGeom>
          <a:solidFill>
            <a:schemeClr val="accent6">
              <a:lumMod val="75000"/>
            </a:schemeClr>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dirty="0">
                <a:solidFill>
                  <a:schemeClr val="accent1"/>
                </a:solidFill>
                <a:effectLst>
                  <a:outerShdw blurRad="38100" dist="38100" dir="2700000" algn="tl">
                    <a:srgbClr val="000000"/>
                  </a:outerShdw>
                </a:effectLst>
                <a:cs typeface="+mn-cs"/>
              </a:rPr>
              <a:t>a</a:t>
            </a:r>
          </a:p>
        </p:txBody>
      </p:sp>
      <p:grpSp>
        <p:nvGrpSpPr>
          <p:cNvPr id="3" name="Group 32"/>
          <p:cNvGrpSpPr>
            <a:grpSpLocks/>
          </p:cNvGrpSpPr>
          <p:nvPr/>
        </p:nvGrpSpPr>
        <p:grpSpPr bwMode="auto">
          <a:xfrm>
            <a:off x="3758221" y="4572000"/>
            <a:ext cx="5573871" cy="304800"/>
            <a:chOff x="1776" y="2880"/>
            <a:chExt cx="2832" cy="192"/>
          </a:xfrm>
        </p:grpSpPr>
        <p:sp>
          <p:nvSpPr>
            <p:cNvPr id="52263" name="Line 33"/>
            <p:cNvSpPr>
              <a:spLocks noChangeShapeType="1"/>
            </p:cNvSpPr>
            <p:nvPr/>
          </p:nvSpPr>
          <p:spPr bwMode="auto">
            <a:xfrm flipV="1">
              <a:off x="1776" y="3072"/>
              <a:ext cx="2832" cy="0"/>
            </a:xfrm>
            <a:prstGeom prst="line">
              <a:avLst/>
            </a:prstGeom>
            <a:noFill/>
            <a:ln w="25400">
              <a:solidFill>
                <a:schemeClr val="accent6">
                  <a:lumMod val="75000"/>
                </a:schemeClr>
              </a:solidFill>
              <a:round/>
              <a:headEnd type="stealth" w="lg" len="lg"/>
              <a:tailEnd type="stealth" w="lg" len="lg"/>
            </a:ln>
          </p:spPr>
          <p:txBody>
            <a:bodyPr/>
            <a:lstStyle/>
            <a:p>
              <a:endParaRPr lang="en-US"/>
            </a:p>
          </p:txBody>
        </p:sp>
        <p:sp>
          <p:nvSpPr>
            <p:cNvPr id="52264" name="Text Box 34"/>
            <p:cNvSpPr txBox="1">
              <a:spLocks noChangeArrowheads="1"/>
            </p:cNvSpPr>
            <p:nvPr/>
          </p:nvSpPr>
          <p:spPr bwMode="auto">
            <a:xfrm>
              <a:off x="2208" y="2880"/>
              <a:ext cx="912" cy="192"/>
            </a:xfrm>
            <a:prstGeom prst="rect">
              <a:avLst/>
            </a:prstGeom>
            <a:noFill/>
            <a:ln w="9525">
              <a:noFill/>
              <a:miter lim="800000"/>
              <a:headEnd/>
              <a:tailEnd/>
            </a:ln>
          </p:spPr>
          <p:txBody>
            <a:bodyPr>
              <a:spAutoFit/>
            </a:bodyPr>
            <a:lstStyle/>
            <a:p>
              <a:pPr>
                <a:spcBef>
                  <a:spcPct val="50000"/>
                </a:spcBef>
              </a:pPr>
              <a:endParaRPr lang="en-US" sz="1400" dirty="0"/>
            </a:p>
          </p:txBody>
        </p:sp>
      </p:grpSp>
      <p:sp>
        <p:nvSpPr>
          <p:cNvPr id="138275" name="Text Box 35"/>
          <p:cNvSpPr txBox="1">
            <a:spLocks noChangeArrowheads="1"/>
          </p:cNvSpPr>
          <p:nvPr/>
        </p:nvSpPr>
        <p:spPr bwMode="auto">
          <a:xfrm>
            <a:off x="1682284" y="3276602"/>
            <a:ext cx="507868" cy="366712"/>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accent1"/>
                </a:solidFill>
                <a:effectLst>
                  <a:outerShdw blurRad="38100" dist="38100" dir="2700000" algn="tl">
                    <a:srgbClr val="000000"/>
                  </a:outerShdw>
                </a:effectLst>
                <a:cs typeface="+mn-cs"/>
              </a:rPr>
              <a:t>a</a:t>
            </a:r>
          </a:p>
        </p:txBody>
      </p:sp>
      <p:sp>
        <p:nvSpPr>
          <p:cNvPr id="138278" name="Text Box 38"/>
          <p:cNvSpPr txBox="1">
            <a:spLocks noChangeArrowheads="1"/>
          </p:cNvSpPr>
          <p:nvPr/>
        </p:nvSpPr>
        <p:spPr bwMode="auto">
          <a:xfrm>
            <a:off x="1682284" y="3643315"/>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smtClean="0">
                <a:solidFill>
                  <a:srgbClr val="99FF99"/>
                </a:solidFill>
                <a:effectLst>
                  <a:outerShdw blurRad="38100" dist="38100" dir="2700000" algn="tl">
                    <a:srgbClr val="000000"/>
                  </a:outerShdw>
                </a:effectLst>
              </a:rPr>
              <a:t>b</a:t>
            </a:r>
            <a:endParaRPr lang="en-US" dirty="0">
              <a:solidFill>
                <a:srgbClr val="99FF99"/>
              </a:solidFill>
              <a:effectLst>
                <a:outerShdw blurRad="38100" dist="38100" dir="2700000" algn="tl">
                  <a:srgbClr val="000000"/>
                </a:outerShdw>
              </a:effectLst>
              <a:cs typeface="+mn-cs"/>
            </a:endParaRPr>
          </a:p>
        </p:txBody>
      </p:sp>
      <p:sp>
        <p:nvSpPr>
          <p:cNvPr id="52250" name="Text Box 40"/>
          <p:cNvSpPr txBox="1">
            <a:spLocks noChangeArrowheads="1"/>
          </p:cNvSpPr>
          <p:nvPr/>
        </p:nvSpPr>
        <p:spPr bwMode="auto">
          <a:xfrm>
            <a:off x="5770648" y="5969000"/>
            <a:ext cx="1565365" cy="369332"/>
          </a:xfrm>
          <a:prstGeom prst="rect">
            <a:avLst/>
          </a:prstGeom>
          <a:noFill/>
          <a:ln w="9525">
            <a:noFill/>
            <a:miter lim="800000"/>
            <a:headEnd/>
            <a:tailEnd/>
          </a:ln>
        </p:spPr>
        <p:txBody>
          <a:bodyPr wrap="none">
            <a:spAutoFit/>
          </a:bodyPr>
          <a:lstStyle/>
          <a:p>
            <a:r>
              <a:rPr lang="en-US" b="1"/>
              <a:t>NAT/Firewall</a:t>
            </a:r>
          </a:p>
        </p:txBody>
      </p:sp>
      <p:sp>
        <p:nvSpPr>
          <p:cNvPr id="52251" name="Text Box 41"/>
          <p:cNvSpPr txBox="1">
            <a:spLocks noChangeArrowheads="1"/>
          </p:cNvSpPr>
          <p:nvPr/>
        </p:nvSpPr>
        <p:spPr bwMode="auto">
          <a:xfrm>
            <a:off x="1813512" y="5965826"/>
            <a:ext cx="1184940" cy="369332"/>
          </a:xfrm>
          <a:prstGeom prst="rect">
            <a:avLst/>
          </a:prstGeom>
          <a:noFill/>
          <a:ln w="9525">
            <a:noFill/>
            <a:miter lim="800000"/>
            <a:headEnd/>
            <a:tailEnd/>
          </a:ln>
        </p:spPr>
        <p:txBody>
          <a:bodyPr wrap="none">
            <a:spAutoFit/>
          </a:bodyPr>
          <a:lstStyle/>
          <a:p>
            <a:r>
              <a:rPr lang="en-US" b="1"/>
              <a:t>Endpoint</a:t>
            </a:r>
          </a:p>
        </p:txBody>
      </p:sp>
      <p:sp>
        <p:nvSpPr>
          <p:cNvPr id="52252" name="Text Box 42"/>
          <p:cNvSpPr txBox="1">
            <a:spLocks noChangeArrowheads="1"/>
          </p:cNvSpPr>
          <p:nvPr/>
        </p:nvSpPr>
        <p:spPr bwMode="auto">
          <a:xfrm>
            <a:off x="1422030" y="5610225"/>
            <a:ext cx="1015735" cy="304800"/>
          </a:xfrm>
          <a:prstGeom prst="rect">
            <a:avLst/>
          </a:prstGeom>
          <a:noFill/>
          <a:ln w="9525">
            <a:noFill/>
            <a:miter lim="800000"/>
            <a:headEnd/>
            <a:tailEnd/>
          </a:ln>
        </p:spPr>
        <p:txBody>
          <a:bodyPr>
            <a:spAutoFit/>
          </a:bodyPr>
          <a:lstStyle/>
          <a:p>
            <a:r>
              <a:rPr lang="en-US" sz="1400" dirty="0"/>
              <a:t> local</a:t>
            </a:r>
          </a:p>
        </p:txBody>
      </p:sp>
      <p:sp>
        <p:nvSpPr>
          <p:cNvPr id="52253" name="Text Box 43"/>
          <p:cNvSpPr txBox="1">
            <a:spLocks noChangeArrowheads="1"/>
          </p:cNvSpPr>
          <p:nvPr/>
        </p:nvSpPr>
        <p:spPr bwMode="auto">
          <a:xfrm>
            <a:off x="2539339" y="5610225"/>
            <a:ext cx="1015735" cy="304800"/>
          </a:xfrm>
          <a:prstGeom prst="rect">
            <a:avLst/>
          </a:prstGeom>
          <a:noFill/>
          <a:ln w="9525">
            <a:noFill/>
            <a:miter lim="800000"/>
            <a:headEnd/>
            <a:tailEnd/>
          </a:ln>
        </p:spPr>
        <p:txBody>
          <a:bodyPr>
            <a:spAutoFit/>
          </a:bodyPr>
          <a:lstStyle/>
          <a:p>
            <a:r>
              <a:rPr lang="en-US" sz="1400"/>
              <a:t>remote</a:t>
            </a:r>
          </a:p>
        </p:txBody>
      </p:sp>
      <p:sp>
        <p:nvSpPr>
          <p:cNvPr id="52254" name="Text Box 44"/>
          <p:cNvSpPr txBox="1">
            <a:spLocks noChangeArrowheads="1"/>
          </p:cNvSpPr>
          <p:nvPr/>
        </p:nvSpPr>
        <p:spPr bwMode="auto">
          <a:xfrm rot="-5400000">
            <a:off x="1659620" y="4123630"/>
            <a:ext cx="1598612" cy="307777"/>
          </a:xfrm>
          <a:prstGeom prst="rect">
            <a:avLst/>
          </a:prstGeom>
          <a:noFill/>
          <a:ln w="9525">
            <a:noFill/>
            <a:miter lim="800000"/>
            <a:headEnd/>
            <a:tailEnd/>
          </a:ln>
        </p:spPr>
        <p:txBody>
          <a:bodyPr>
            <a:spAutoFit/>
          </a:bodyPr>
          <a:lstStyle/>
          <a:p>
            <a:r>
              <a:rPr lang="en-US" sz="1400" dirty="0"/>
              <a:t> candidate list</a:t>
            </a:r>
          </a:p>
        </p:txBody>
      </p:sp>
      <p:sp>
        <p:nvSpPr>
          <p:cNvPr id="52255" name="Text Box 45"/>
          <p:cNvSpPr txBox="1">
            <a:spLocks noChangeArrowheads="1"/>
          </p:cNvSpPr>
          <p:nvPr/>
        </p:nvSpPr>
        <p:spPr bwMode="auto">
          <a:xfrm rot="-5400000">
            <a:off x="2044058" y="2598836"/>
            <a:ext cx="838200" cy="307777"/>
          </a:xfrm>
          <a:prstGeom prst="rect">
            <a:avLst/>
          </a:prstGeom>
          <a:noFill/>
          <a:ln w="9525">
            <a:noFill/>
            <a:miter lim="800000"/>
            <a:headEnd/>
            <a:tailEnd/>
          </a:ln>
        </p:spPr>
        <p:txBody>
          <a:bodyPr>
            <a:spAutoFit/>
          </a:bodyPr>
          <a:lstStyle/>
          <a:p>
            <a:r>
              <a:rPr lang="en-US" sz="1400"/>
              <a:t>default</a:t>
            </a:r>
          </a:p>
        </p:txBody>
      </p:sp>
      <p:sp>
        <p:nvSpPr>
          <p:cNvPr id="52256" name="Text Box 46"/>
          <p:cNvSpPr txBox="1">
            <a:spLocks noChangeArrowheads="1"/>
          </p:cNvSpPr>
          <p:nvPr/>
        </p:nvSpPr>
        <p:spPr bwMode="auto">
          <a:xfrm>
            <a:off x="9591416" y="4267201"/>
            <a:ext cx="742511" cy="584775"/>
          </a:xfrm>
          <a:prstGeom prst="rect">
            <a:avLst/>
          </a:prstGeom>
          <a:noFill/>
          <a:ln w="19050" algn="ctr">
            <a:noFill/>
            <a:miter lim="800000"/>
            <a:headEnd/>
            <a:tailEnd/>
          </a:ln>
        </p:spPr>
        <p:txBody>
          <a:bodyPr wrap="none">
            <a:spAutoFit/>
          </a:bodyPr>
          <a:lstStyle/>
          <a:p>
            <a:pPr algn="ctr"/>
            <a:r>
              <a:rPr lang="en-US" sz="1600" dirty="0">
                <a:latin typeface="Arial" pitchFamily="34" charset="0"/>
                <a:cs typeface="Arial" pitchFamily="34" charset="0"/>
              </a:rPr>
              <a:t>Media</a:t>
            </a:r>
          </a:p>
          <a:p>
            <a:pPr algn="ctr"/>
            <a:r>
              <a:rPr lang="en-US" sz="1600" dirty="0">
                <a:latin typeface="Arial" pitchFamily="34" charset="0"/>
                <a:cs typeface="Arial" pitchFamily="34" charset="0"/>
              </a:rPr>
              <a:t>Relay</a:t>
            </a:r>
          </a:p>
        </p:txBody>
      </p:sp>
      <p:sp>
        <p:nvSpPr>
          <p:cNvPr id="138290" name="AutoShape 50"/>
          <p:cNvSpPr>
            <a:spLocks noChangeArrowheads="1"/>
          </p:cNvSpPr>
          <p:nvPr/>
        </p:nvSpPr>
        <p:spPr bwMode="auto">
          <a:xfrm>
            <a:off x="6995878" y="4648200"/>
            <a:ext cx="406294" cy="381000"/>
          </a:xfrm>
          <a:prstGeom prst="flowChartDelay">
            <a:avLst/>
          </a:prstGeom>
          <a:solidFill>
            <a:schemeClr val="accent6">
              <a:lumMod val="75000"/>
            </a:schemeClr>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dirty="0">
                <a:solidFill>
                  <a:srgbClr val="99FF99"/>
                </a:solidFill>
                <a:effectLst>
                  <a:outerShdw blurRad="38100" dist="38100" dir="2700000" algn="tl">
                    <a:srgbClr val="000000"/>
                  </a:outerShdw>
                </a:effectLst>
              </a:rPr>
              <a:t>b</a:t>
            </a:r>
            <a:endParaRPr lang="en-US" dirty="0">
              <a:solidFill>
                <a:srgbClr val="99FF99"/>
              </a:solidFill>
              <a:effectLst>
                <a:outerShdw blurRad="38100" dist="38100" dir="2700000" algn="tl">
                  <a:srgbClr val="000000"/>
                </a:outerShdw>
              </a:effectLst>
              <a:cs typeface="+mn-cs"/>
            </a:endParaRPr>
          </a:p>
        </p:txBody>
      </p:sp>
      <p:sp>
        <p:nvSpPr>
          <p:cNvPr id="138291" name="Text Box 51"/>
          <p:cNvSpPr txBox="1">
            <a:spLocks noChangeArrowheads="1"/>
          </p:cNvSpPr>
          <p:nvPr/>
        </p:nvSpPr>
        <p:spPr bwMode="auto">
          <a:xfrm>
            <a:off x="1682284" y="4000504"/>
            <a:ext cx="507868" cy="366712"/>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rgbClr val="99FF99"/>
                </a:solidFill>
                <a:effectLst>
                  <a:outerShdw blurRad="38100" dist="38100" dir="2700000" algn="tl">
                    <a:srgbClr val="000000"/>
                  </a:outerShdw>
                </a:effectLst>
              </a:rPr>
              <a:t>c</a:t>
            </a:r>
            <a:endParaRPr lang="en-US" dirty="0">
              <a:solidFill>
                <a:srgbClr val="99FF99"/>
              </a:solidFill>
              <a:effectLst>
                <a:outerShdw blurRad="38100" dist="38100" dir="2700000" algn="tl">
                  <a:srgbClr val="000000"/>
                </a:outerShdw>
              </a:effectLst>
              <a:cs typeface="+mn-cs"/>
            </a:endParaRPr>
          </a:p>
        </p:txBody>
      </p:sp>
      <p:pic>
        <p:nvPicPr>
          <p:cNvPr id="52259" name="Picture 2" descr="cooltools-shape"/>
          <p:cNvPicPr>
            <a:picLocks noChangeAspect="1" noChangeArrowheads="1"/>
          </p:cNvPicPr>
          <p:nvPr/>
        </p:nvPicPr>
        <p:blipFill>
          <a:blip r:embed="rId3" cstate="print"/>
          <a:srcRect/>
          <a:stretch>
            <a:fillRect/>
          </a:stretch>
        </p:blipFill>
        <p:spPr bwMode="auto">
          <a:xfrm>
            <a:off x="9344766" y="3352800"/>
            <a:ext cx="1218883" cy="533400"/>
          </a:xfrm>
          <a:prstGeom prst="rect">
            <a:avLst/>
          </a:prstGeom>
          <a:noFill/>
          <a:ln w="12700" algn="ctr">
            <a:noFill/>
            <a:miter lim="800000"/>
            <a:headEnd/>
            <a:tailEnd/>
          </a:ln>
        </p:spPr>
      </p:pic>
      <p:sp>
        <p:nvSpPr>
          <p:cNvPr id="52260" name="Text Box 46"/>
          <p:cNvSpPr txBox="1">
            <a:spLocks noChangeArrowheads="1"/>
          </p:cNvSpPr>
          <p:nvPr/>
        </p:nvSpPr>
        <p:spPr bwMode="auto">
          <a:xfrm>
            <a:off x="9567178" y="3429000"/>
            <a:ext cx="776174" cy="338554"/>
          </a:xfrm>
          <a:prstGeom prst="rect">
            <a:avLst/>
          </a:prstGeom>
          <a:noFill/>
          <a:ln w="19050" algn="ctr">
            <a:noFill/>
            <a:miter lim="800000"/>
            <a:headEnd/>
            <a:tailEnd/>
          </a:ln>
        </p:spPr>
        <p:txBody>
          <a:bodyPr wrap="none">
            <a:spAutoFit/>
          </a:bodyPr>
          <a:lstStyle/>
          <a:p>
            <a:pPr algn="ctr"/>
            <a:r>
              <a:rPr lang="en-US" sz="1600" dirty="0">
                <a:latin typeface="Arial" pitchFamily="34" charset="0"/>
                <a:cs typeface="Arial" pitchFamily="34" charset="0"/>
              </a:rPr>
              <a:t>MRAS</a:t>
            </a:r>
          </a:p>
        </p:txBody>
      </p:sp>
      <p:pic>
        <p:nvPicPr>
          <p:cNvPr id="43" name="Picture 40" descr="C:\Users\alanshen\AppData\Local\Microsoft\Windows\Temporary Internet Files\Content.IE5\BNFYEGE6\MCj04348250000[1].png"/>
          <p:cNvPicPr>
            <a:picLocks noChangeAspect="1" noChangeArrowheads="1"/>
          </p:cNvPicPr>
          <p:nvPr/>
        </p:nvPicPr>
        <p:blipFill>
          <a:blip r:embed="rId4" cstate="print"/>
          <a:srcRect/>
          <a:stretch>
            <a:fillRect/>
          </a:stretch>
        </p:blipFill>
        <p:spPr bwMode="auto">
          <a:xfrm>
            <a:off x="9712970" y="3733800"/>
            <a:ext cx="507868" cy="381000"/>
          </a:xfrm>
          <a:prstGeom prst="rect">
            <a:avLst/>
          </a:prstGeom>
          <a:noFill/>
          <a:ln w="9525">
            <a:noFill/>
            <a:miter lim="800000"/>
            <a:headEnd/>
            <a:tailEnd/>
          </a:ln>
        </p:spPr>
      </p:pic>
      <p:pic>
        <p:nvPicPr>
          <p:cNvPr id="52262" name="Picture 57" descr="cooltools-shape"/>
          <p:cNvPicPr>
            <a:picLocks noChangeAspect="1" noChangeArrowheads="1"/>
          </p:cNvPicPr>
          <p:nvPr/>
        </p:nvPicPr>
        <p:blipFill>
          <a:blip r:embed="rId3" cstate="print"/>
          <a:srcRect/>
          <a:stretch>
            <a:fillRect/>
          </a:stretch>
        </p:blipFill>
        <p:spPr bwMode="auto">
          <a:xfrm>
            <a:off x="6625559" y="1295400"/>
            <a:ext cx="383016" cy="4656138"/>
          </a:xfrm>
          <a:prstGeom prst="rect">
            <a:avLst/>
          </a:prstGeom>
          <a:noFill/>
          <a:ln w="12700" algn="ctr">
            <a:noFill/>
            <a:miter lim="800000"/>
            <a:headEnd/>
            <a:tailEnd/>
          </a:ln>
        </p:spPr>
      </p:pic>
      <p:sp>
        <p:nvSpPr>
          <p:cNvPr id="36" name="Line 12"/>
          <p:cNvSpPr>
            <a:spLocks noChangeShapeType="1"/>
          </p:cNvSpPr>
          <p:nvPr/>
        </p:nvSpPr>
        <p:spPr bwMode="auto">
          <a:xfrm>
            <a:off x="10766795" y="5715000"/>
            <a:ext cx="711015" cy="0"/>
          </a:xfrm>
          <a:prstGeom prst="line">
            <a:avLst/>
          </a:prstGeom>
          <a:noFill/>
          <a:ln w="25400">
            <a:solidFill>
              <a:schemeClr val="accent2"/>
            </a:solidFill>
            <a:round/>
            <a:headEnd type="none" w="lg" len="lg"/>
            <a:tailEnd type="none" w="lg" len="lg"/>
          </a:ln>
        </p:spPr>
        <p:txBody>
          <a:bodyPr/>
          <a:lstStyle/>
          <a:p>
            <a:endParaRPr lang="en-US"/>
          </a:p>
        </p:txBody>
      </p:sp>
      <p:sp>
        <p:nvSpPr>
          <p:cNvPr id="37" name="Line 14"/>
          <p:cNvSpPr>
            <a:spLocks noChangeShapeType="1"/>
          </p:cNvSpPr>
          <p:nvPr/>
        </p:nvSpPr>
        <p:spPr bwMode="auto">
          <a:xfrm>
            <a:off x="10766795" y="6000768"/>
            <a:ext cx="711015" cy="0"/>
          </a:xfrm>
          <a:prstGeom prst="line">
            <a:avLst/>
          </a:prstGeom>
          <a:noFill/>
          <a:ln w="25400">
            <a:solidFill>
              <a:schemeClr val="accent6">
                <a:lumMod val="75000"/>
              </a:schemeClr>
            </a:solidFill>
            <a:round/>
            <a:headEnd/>
            <a:tailEnd/>
          </a:ln>
        </p:spPr>
        <p:txBody>
          <a:bodyPr/>
          <a:lstStyle/>
          <a:p>
            <a:endParaRPr lang="en-US"/>
          </a:p>
        </p:txBody>
      </p:sp>
      <p:sp>
        <p:nvSpPr>
          <p:cNvPr id="44" name="Text Box 15"/>
          <p:cNvSpPr txBox="1">
            <a:spLocks noChangeArrowheads="1"/>
          </p:cNvSpPr>
          <p:nvPr/>
        </p:nvSpPr>
        <p:spPr bwMode="auto">
          <a:xfrm>
            <a:off x="9831473" y="5500688"/>
            <a:ext cx="1036897" cy="707886"/>
          </a:xfrm>
          <a:prstGeom prst="rect">
            <a:avLst/>
          </a:prstGeom>
          <a:noFill/>
          <a:ln w="9525">
            <a:noFill/>
            <a:miter lim="800000"/>
            <a:headEnd/>
            <a:tailEnd/>
          </a:ln>
        </p:spPr>
        <p:txBody>
          <a:bodyPr>
            <a:spAutoFit/>
          </a:bodyPr>
          <a:lstStyle/>
          <a:p>
            <a:r>
              <a:rPr lang="en-US" sz="2000" dirty="0"/>
              <a:t>UDP</a:t>
            </a:r>
          </a:p>
          <a:p>
            <a:r>
              <a:rPr lang="en-US" sz="2000" dirty="0" smtClean="0"/>
              <a:t>TCP</a:t>
            </a:r>
          </a:p>
        </p:txBody>
      </p:sp>
      <p:sp>
        <p:nvSpPr>
          <p:cNvPr id="45" name="AutoShape 16"/>
          <p:cNvSpPr>
            <a:spLocks noChangeArrowheads="1"/>
          </p:cNvSpPr>
          <p:nvPr/>
        </p:nvSpPr>
        <p:spPr bwMode="auto">
          <a:xfrm>
            <a:off x="9751060" y="5410200"/>
            <a:ext cx="1929897" cy="804882"/>
          </a:xfrm>
          <a:prstGeom prst="roundRect">
            <a:avLst>
              <a:gd name="adj" fmla="val 16667"/>
            </a:avLst>
          </a:prstGeom>
          <a:noFill/>
          <a:ln w="9525">
            <a:solidFill>
              <a:srgbClr val="0099FF"/>
            </a:solidFill>
            <a:round/>
            <a:headEnd/>
            <a:tailEnd/>
          </a:ln>
        </p:spPr>
        <p:txBody>
          <a:bodyPr wrap="none" anchor="ctr"/>
          <a:lstStyle/>
          <a:p>
            <a:endParaRPr lang="en-US">
              <a:latin typeface="Segoe"/>
            </a:endParaRPr>
          </a:p>
        </p:txBody>
      </p:sp>
      <p:sp>
        <p:nvSpPr>
          <p:cNvPr id="35" name="Text Box 34"/>
          <p:cNvSpPr txBox="1">
            <a:spLocks noChangeArrowheads="1"/>
          </p:cNvSpPr>
          <p:nvPr/>
        </p:nvSpPr>
        <p:spPr bwMode="auto">
          <a:xfrm>
            <a:off x="4654628" y="4581128"/>
            <a:ext cx="1794975" cy="304800"/>
          </a:xfrm>
          <a:prstGeom prst="rect">
            <a:avLst/>
          </a:prstGeom>
          <a:noFill/>
          <a:ln w="9525">
            <a:noFill/>
            <a:miter lim="800000"/>
            <a:headEnd/>
            <a:tailEnd/>
          </a:ln>
        </p:spPr>
        <p:txBody>
          <a:bodyPr>
            <a:spAutoFit/>
          </a:bodyPr>
          <a:lstStyle/>
          <a:p>
            <a:pPr>
              <a:spcBef>
                <a:spcPct val="50000"/>
              </a:spcBef>
            </a:pPr>
            <a:r>
              <a:rPr lang="en-US" sz="1400" dirty="0"/>
              <a:t>Allocate TCP</a:t>
            </a:r>
          </a:p>
        </p:txBody>
      </p:sp>
    </p:spTree>
    <p:extLst>
      <p:ext uri="{BB962C8B-B14F-4D97-AF65-F5344CB8AC3E}">
        <p14:creationId xmlns:p14="http://schemas.microsoft.com/office/powerpoint/2010/main" val="1419354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59"/>
                                        </p:tgtEl>
                                        <p:attrNameLst>
                                          <p:attrName>style.visibility</p:attrName>
                                        </p:attrNameLst>
                                      </p:cBhvr>
                                      <p:to>
                                        <p:strVal val="visible"/>
                                      </p:to>
                                    </p:set>
                                    <p:animEffect transition="in" filter="fade">
                                      <p:cBhvr>
                                        <p:cTn id="7" dur="500"/>
                                        <p:tgtEl>
                                          <p:spTgt spid="138259"/>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38275"/>
                                        </p:tgtEl>
                                        <p:attrNameLst>
                                          <p:attrName>style.visibility</p:attrName>
                                        </p:attrNameLst>
                                      </p:cBhvr>
                                      <p:to>
                                        <p:strVal val="visible"/>
                                      </p:to>
                                    </p:set>
                                  </p:childTnLst>
                                </p:cTn>
                              </p:par>
                            </p:childTnLst>
                          </p:cTn>
                        </p:par>
                        <p:par>
                          <p:cTn id="11" fill="hold">
                            <p:stCondLst>
                              <p:cond delay="500"/>
                            </p:stCondLst>
                            <p:childTnLst>
                              <p:par>
                                <p:cTn id="12" presetID="56" presetClass="path" presetSubtype="0" accel="50000" decel="50000" fill="hold" grpId="0" nodeType="afterEffect">
                                  <p:stCondLst>
                                    <p:cond delay="0"/>
                                  </p:stCondLst>
                                  <p:childTnLst>
                                    <p:animMotion origin="layout" path="M 3.33333E-6 3.19685E-6 L 0.17083 -0.27296 " pathEditMode="relative" rAng="0" ptsTypes="AA">
                                      <p:cBhvr>
                                        <p:cTn id="13" dur="1000" spd="-100000" fill="hold"/>
                                        <p:tgtEl>
                                          <p:spTgt spid="138275"/>
                                        </p:tgtEl>
                                        <p:attrNameLst>
                                          <p:attrName>ppt_x</p:attrName>
                                          <p:attrName>ppt_y</p:attrName>
                                        </p:attrNameLst>
                                      </p:cBhvr>
                                      <p:rCtr x="8500" y="-13600"/>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6" presetClass="emph" presetSubtype="0" fill="hold" grpId="1" nodeType="withEffect">
                                  <p:stCondLst>
                                    <p:cond delay="0"/>
                                  </p:stCondLst>
                                  <p:childTnLst>
                                    <p:animScale>
                                      <p:cBhvr>
                                        <p:cTn id="22" dur="500" fill="hold"/>
                                        <p:tgtEl>
                                          <p:spTgt spid="35"/>
                                        </p:tgtEl>
                                      </p:cBhvr>
                                      <p:by x="150000" y="150000"/>
                                    </p:animScale>
                                  </p:childTnLst>
                                </p:cTn>
                              </p:par>
                            </p:childTnLst>
                          </p:cTn>
                        </p:par>
                        <p:par>
                          <p:cTn id="23" fill="hold">
                            <p:stCondLst>
                              <p:cond delay="500"/>
                            </p:stCondLst>
                            <p:childTnLst>
                              <p:par>
                                <p:cTn id="24" presetID="26" presetClass="emph" presetSubtype="0" fill="hold" nodeType="afterEffect">
                                  <p:stCondLst>
                                    <p:cond delay="0"/>
                                  </p:stCondLst>
                                  <p:childTnLst>
                                    <p:animEffect transition="out" filter="fade">
                                      <p:cBhvr>
                                        <p:cTn id="25" dur="500" tmFilter="0, 0; .2, .5; .8, .5; 1, 0"/>
                                        <p:tgtEl>
                                          <p:spTgt spid="43"/>
                                        </p:tgtEl>
                                      </p:cBhvr>
                                    </p:animEffect>
                                    <p:animScale>
                                      <p:cBhvr>
                                        <p:cTn id="26" dur="250" autoRev="1" fill="hold"/>
                                        <p:tgtEl>
                                          <p:spTgt spid="43"/>
                                        </p:tgtEl>
                                      </p:cBhvr>
                                      <p:by x="105000" y="105000"/>
                                    </p:animScale>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38290"/>
                                        </p:tgtEl>
                                        <p:attrNameLst>
                                          <p:attrName>style.visibility</p:attrName>
                                        </p:attrNameLst>
                                      </p:cBhvr>
                                      <p:to>
                                        <p:strVal val="visible"/>
                                      </p:to>
                                    </p:set>
                                    <p:animEffect transition="in" filter="fade">
                                      <p:cBhvr>
                                        <p:cTn id="30" dur="500"/>
                                        <p:tgtEl>
                                          <p:spTgt spid="138290"/>
                                        </p:tgtEl>
                                      </p:cBhvr>
                                    </p:animEffect>
                                  </p:childTnLst>
                                </p:cTn>
                              </p:par>
                            </p:childTnLst>
                          </p:cTn>
                        </p:par>
                        <p:par>
                          <p:cTn id="31" fill="hold">
                            <p:stCondLst>
                              <p:cond delay="1500"/>
                            </p:stCondLst>
                            <p:childTnLst>
                              <p:par>
                                <p:cTn id="32" presetID="1" presetClass="entr" presetSubtype="0" fill="hold" grpId="1" nodeType="afterEffect">
                                  <p:stCondLst>
                                    <p:cond delay="0"/>
                                  </p:stCondLst>
                                  <p:childTnLst>
                                    <p:set>
                                      <p:cBhvr>
                                        <p:cTn id="33" dur="1" fill="hold">
                                          <p:stCondLst>
                                            <p:cond delay="0"/>
                                          </p:stCondLst>
                                        </p:cTn>
                                        <p:tgtEl>
                                          <p:spTgt spid="138278"/>
                                        </p:tgtEl>
                                        <p:attrNameLst>
                                          <p:attrName>style.visibility</p:attrName>
                                        </p:attrNameLst>
                                      </p:cBhvr>
                                      <p:to>
                                        <p:strVal val="visible"/>
                                      </p:to>
                                    </p:set>
                                  </p:childTnLst>
                                </p:cTn>
                              </p:par>
                            </p:childTnLst>
                          </p:cTn>
                        </p:par>
                        <p:par>
                          <p:cTn id="34" fill="hold">
                            <p:stCondLst>
                              <p:cond delay="1500"/>
                            </p:stCondLst>
                            <p:childTnLst>
                              <p:par>
                                <p:cTn id="35" presetID="63" presetClass="path" presetSubtype="0" accel="50000" decel="50000" fill="hold" grpId="0" nodeType="afterEffect">
                                  <p:stCondLst>
                                    <p:cond delay="0"/>
                                  </p:stCondLst>
                                  <p:childTnLst>
                                    <p:animMotion origin="layout" path="M 0.00417 -0.00902 L 0.44132 0.12211 " pathEditMode="relative" rAng="0" ptsTypes="AA">
                                      <p:cBhvr>
                                        <p:cTn id="36" dur="1000" spd="-100000" fill="hold"/>
                                        <p:tgtEl>
                                          <p:spTgt spid="138278"/>
                                        </p:tgtEl>
                                        <p:attrNameLst>
                                          <p:attrName>ppt_x</p:attrName>
                                          <p:attrName>ppt_y</p:attrName>
                                        </p:attrNameLst>
                                      </p:cBhvr>
                                      <p:rCtr x="21900" y="6500"/>
                                    </p:animMotion>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38257"/>
                                        </p:tgtEl>
                                        <p:attrNameLst>
                                          <p:attrName>style.visibility</p:attrName>
                                        </p:attrNameLst>
                                      </p:cBhvr>
                                      <p:to>
                                        <p:strVal val="visible"/>
                                      </p:to>
                                    </p:set>
                                    <p:animEffect transition="in" filter="fade">
                                      <p:cBhvr>
                                        <p:cTn id="40" dur="500"/>
                                        <p:tgtEl>
                                          <p:spTgt spid="138257"/>
                                        </p:tgtEl>
                                      </p:cBhvr>
                                    </p:animEffect>
                                  </p:childTnLst>
                                </p:cTn>
                              </p:par>
                            </p:childTnLst>
                          </p:cTn>
                        </p:par>
                        <p:par>
                          <p:cTn id="41" fill="hold">
                            <p:stCondLst>
                              <p:cond delay="3000"/>
                            </p:stCondLst>
                            <p:childTnLst>
                              <p:par>
                                <p:cTn id="42" presetID="1" presetClass="entr" presetSubtype="0" fill="hold" grpId="1" nodeType="afterEffect">
                                  <p:stCondLst>
                                    <p:cond delay="0"/>
                                  </p:stCondLst>
                                  <p:childTnLst>
                                    <p:set>
                                      <p:cBhvr>
                                        <p:cTn id="43" dur="1" fill="hold">
                                          <p:stCondLst>
                                            <p:cond delay="0"/>
                                          </p:stCondLst>
                                        </p:cTn>
                                        <p:tgtEl>
                                          <p:spTgt spid="138291"/>
                                        </p:tgtEl>
                                        <p:attrNameLst>
                                          <p:attrName>style.visibility</p:attrName>
                                        </p:attrNameLst>
                                      </p:cBhvr>
                                      <p:to>
                                        <p:strVal val="visible"/>
                                      </p:to>
                                    </p:set>
                                  </p:childTnLst>
                                </p:cTn>
                              </p:par>
                            </p:childTnLst>
                          </p:cTn>
                        </p:par>
                        <p:par>
                          <p:cTn id="44" fill="hold">
                            <p:stCondLst>
                              <p:cond delay="3000"/>
                            </p:stCondLst>
                            <p:childTnLst>
                              <p:par>
                                <p:cTn id="45" presetID="63" presetClass="path" presetSubtype="0" accel="50000" decel="50000" fill="hold" grpId="0" nodeType="afterEffect">
                                  <p:stCondLst>
                                    <p:cond delay="0"/>
                                  </p:stCondLst>
                                  <p:childTnLst>
                                    <p:animMotion origin="layout" path="M -1.66667E-6 -3.7037E-7 L 0.72066 0.08958 " pathEditMode="relative" rAng="0" ptsTypes="AA">
                                      <p:cBhvr>
                                        <p:cTn id="46" dur="1000" spd="-100000" fill="hold"/>
                                        <p:tgtEl>
                                          <p:spTgt spid="138291"/>
                                        </p:tgtEl>
                                        <p:attrNameLst>
                                          <p:attrName>ppt_x</p:attrName>
                                          <p:attrName>ppt_y</p:attrName>
                                        </p:attrNameLst>
                                      </p:cBhvr>
                                      <p:rCtr x="36000" y="4500"/>
                                    </p:animMotion>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grpId="2" nodeType="clickEffect">
                                  <p:stCondLst>
                                    <p:cond delay="0"/>
                                  </p:stCondLst>
                                  <p:childTnLst>
                                    <p:animScale>
                                      <p:cBhvr>
                                        <p:cTn id="50" dur="500" fill="hold"/>
                                        <p:tgtEl>
                                          <p:spTgt spid="35"/>
                                        </p:tgtEl>
                                      </p:cBhvr>
                                      <p:by x="50000" y="50000"/>
                                    </p:animScale>
                                  </p:childTnLst>
                                </p:cTn>
                              </p:par>
                            </p:childTnLst>
                          </p:cTn>
                        </p:par>
                        <p:par>
                          <p:cTn id="51" fill="hold">
                            <p:stCondLst>
                              <p:cond delay="500"/>
                            </p:stCondLst>
                            <p:childTnLst>
                              <p:par>
                                <p:cTn id="52" presetID="1" presetClass="entr" presetSubtype="0" fill="hold" grpId="1" nodeType="afterEffect">
                                  <p:stCondLst>
                                    <p:cond delay="0"/>
                                  </p:stCondLst>
                                  <p:childTnLst>
                                    <p:set>
                                      <p:cBhvr>
                                        <p:cTn id="53" dur="1" fill="hold">
                                          <p:stCondLst>
                                            <p:cond delay="0"/>
                                          </p:stCondLst>
                                        </p:cTn>
                                        <p:tgtEl>
                                          <p:spTgt spid="138248"/>
                                        </p:tgtEl>
                                        <p:attrNameLst>
                                          <p:attrName>style.visibility</p:attrName>
                                        </p:attrNameLst>
                                      </p:cBhvr>
                                      <p:to>
                                        <p:strVal val="visible"/>
                                      </p:to>
                                    </p:set>
                                  </p:childTnLst>
                                </p:cTn>
                              </p:par>
                            </p:childTnLst>
                          </p:cTn>
                        </p:par>
                        <p:par>
                          <p:cTn id="54" fill="hold">
                            <p:stCondLst>
                              <p:cond delay="500"/>
                            </p:stCondLst>
                            <p:childTnLst>
                              <p:par>
                                <p:cTn id="55" presetID="42" presetClass="path" presetSubtype="0" accel="50000" decel="50000" fill="hold" grpId="0" nodeType="afterEffect">
                                  <p:stCondLst>
                                    <p:cond delay="0"/>
                                  </p:stCondLst>
                                  <p:childTnLst>
                                    <p:animMotion origin="layout" path="M 0.00538 0.00486 L 0.00156 0.23473 " pathEditMode="relative" rAng="0" ptsTypes="AA">
                                      <p:cBhvr>
                                        <p:cTn id="56" dur="1000" spd="-100000" fill="hold"/>
                                        <p:tgtEl>
                                          <p:spTgt spid="138248"/>
                                        </p:tgtEl>
                                        <p:attrNameLst>
                                          <p:attrName>ppt_x</p:attrName>
                                          <p:attrName>ppt_y</p:attrName>
                                        </p:attrNameLst>
                                      </p:cBhvr>
                                      <p:rCtr x="-200" y="11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8" grpId="0"/>
      <p:bldP spid="138248" grpId="1"/>
      <p:bldP spid="138257" grpId="0" animBg="1"/>
      <p:bldP spid="138259" grpId="0" animBg="1"/>
      <p:bldP spid="138275" grpId="0"/>
      <p:bldP spid="138275" grpId="1"/>
      <p:bldP spid="138278" grpId="0"/>
      <p:bldP spid="138278" grpId="1"/>
      <p:bldP spid="138290" grpId="0" animBg="1"/>
      <p:bldP spid="138291" grpId="0"/>
      <p:bldP spid="138291" grpId="1"/>
      <p:bldP spid="35" grpId="0"/>
      <p:bldP spid="35" grpId="1"/>
      <p:bldP spid="35" grpId="2"/>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 name="Title 76"/>
          <p:cNvSpPr>
            <a:spLocks noGrp="1"/>
          </p:cNvSpPr>
          <p:nvPr>
            <p:ph type="title"/>
          </p:nvPr>
        </p:nvSpPr>
        <p:spPr/>
        <p:txBody>
          <a:bodyPr/>
          <a:lstStyle/>
          <a:p>
            <a:r>
              <a:rPr lang="de-AT" dirty="0" err="1"/>
              <a:t>Address</a:t>
            </a:r>
            <a:r>
              <a:rPr lang="de-AT" dirty="0"/>
              <a:t> Exchange</a:t>
            </a:r>
          </a:p>
        </p:txBody>
      </p:sp>
      <p:pic>
        <p:nvPicPr>
          <p:cNvPr id="56324" name="Picture 82" descr="cooltools-shape"/>
          <p:cNvPicPr>
            <a:picLocks noChangeAspect="1" noChangeArrowheads="1"/>
          </p:cNvPicPr>
          <p:nvPr/>
        </p:nvPicPr>
        <p:blipFill>
          <a:blip r:embed="rId3" cstate="print"/>
          <a:srcRect/>
          <a:stretch>
            <a:fillRect/>
          </a:stretch>
        </p:blipFill>
        <p:spPr bwMode="auto">
          <a:xfrm>
            <a:off x="190409" y="1285861"/>
            <a:ext cx="2742486" cy="4551363"/>
          </a:xfrm>
          <a:prstGeom prst="rect">
            <a:avLst/>
          </a:prstGeom>
          <a:noFill/>
          <a:ln w="12700" algn="ctr">
            <a:noFill/>
            <a:miter lim="800000"/>
            <a:headEnd/>
            <a:tailEnd/>
          </a:ln>
        </p:spPr>
      </p:pic>
      <p:pic>
        <p:nvPicPr>
          <p:cNvPr id="56325" name="Picture 84" descr="cooltools-shape"/>
          <p:cNvPicPr>
            <a:picLocks noChangeAspect="1" noChangeArrowheads="1"/>
          </p:cNvPicPr>
          <p:nvPr/>
        </p:nvPicPr>
        <p:blipFill>
          <a:blip r:embed="rId3" cstate="print"/>
          <a:srcRect/>
          <a:stretch>
            <a:fillRect/>
          </a:stretch>
        </p:blipFill>
        <p:spPr bwMode="auto">
          <a:xfrm>
            <a:off x="9395552" y="1371600"/>
            <a:ext cx="2522410" cy="4556125"/>
          </a:xfrm>
          <a:prstGeom prst="rect">
            <a:avLst/>
          </a:prstGeom>
          <a:noFill/>
          <a:ln w="12700" algn="ctr">
            <a:noFill/>
            <a:miter lim="800000"/>
            <a:headEnd/>
            <a:tailEnd/>
          </a:ln>
        </p:spPr>
      </p:pic>
      <p:sp>
        <p:nvSpPr>
          <p:cNvPr id="56326" name="AutoShape 3"/>
          <p:cNvSpPr>
            <a:spLocks noChangeArrowheads="1"/>
          </p:cNvSpPr>
          <p:nvPr/>
        </p:nvSpPr>
        <p:spPr bwMode="auto">
          <a:xfrm>
            <a:off x="723712" y="2581275"/>
            <a:ext cx="609441" cy="457200"/>
          </a:xfrm>
          <a:prstGeom prst="roundRect">
            <a:avLst>
              <a:gd name="adj" fmla="val 16667"/>
            </a:avLst>
          </a:prstGeom>
          <a:noFill/>
          <a:ln w="9525">
            <a:solidFill>
              <a:schemeClr val="tx1"/>
            </a:solidFill>
            <a:round/>
            <a:headEnd/>
            <a:tailEnd/>
          </a:ln>
        </p:spPr>
        <p:txBody>
          <a:bodyPr wrap="none" anchorCtr="1"/>
          <a:lstStyle/>
          <a:p>
            <a:endParaRPr lang="en-US"/>
          </a:p>
        </p:txBody>
      </p:sp>
      <p:sp>
        <p:nvSpPr>
          <p:cNvPr id="56327" name="AutoShape 4"/>
          <p:cNvSpPr>
            <a:spLocks noChangeArrowheads="1"/>
          </p:cNvSpPr>
          <p:nvPr/>
        </p:nvSpPr>
        <p:spPr bwMode="auto">
          <a:xfrm>
            <a:off x="1849485" y="3267075"/>
            <a:ext cx="609441" cy="1524000"/>
          </a:xfrm>
          <a:prstGeom prst="roundRect">
            <a:avLst>
              <a:gd name="adj" fmla="val 16667"/>
            </a:avLst>
          </a:prstGeom>
          <a:noFill/>
          <a:ln w="9525">
            <a:solidFill>
              <a:schemeClr val="tx1"/>
            </a:solidFill>
            <a:round/>
            <a:headEnd/>
            <a:tailEnd/>
          </a:ln>
        </p:spPr>
        <p:txBody>
          <a:bodyPr wrap="none" anchorCtr="1"/>
          <a:lstStyle/>
          <a:p>
            <a:endParaRPr lang="en-US"/>
          </a:p>
        </p:txBody>
      </p:sp>
      <p:sp>
        <p:nvSpPr>
          <p:cNvPr id="56328" name="AutoShape 5"/>
          <p:cNvSpPr>
            <a:spLocks noChangeArrowheads="1"/>
          </p:cNvSpPr>
          <p:nvPr/>
        </p:nvSpPr>
        <p:spPr bwMode="auto">
          <a:xfrm>
            <a:off x="723712" y="3267075"/>
            <a:ext cx="609441" cy="1524000"/>
          </a:xfrm>
          <a:prstGeom prst="roundRect">
            <a:avLst>
              <a:gd name="adj" fmla="val 16667"/>
            </a:avLst>
          </a:prstGeom>
          <a:noFill/>
          <a:ln w="9525">
            <a:solidFill>
              <a:schemeClr val="tx1"/>
            </a:solidFill>
            <a:round/>
            <a:headEnd/>
            <a:tailEnd/>
          </a:ln>
        </p:spPr>
        <p:txBody>
          <a:bodyPr wrap="none" anchorCtr="1"/>
          <a:lstStyle/>
          <a:p>
            <a:endParaRPr lang="en-US"/>
          </a:p>
        </p:txBody>
      </p:sp>
      <p:sp>
        <p:nvSpPr>
          <p:cNvPr id="120838" name="AutoShape 6"/>
          <p:cNvSpPr>
            <a:spLocks noChangeArrowheads="1"/>
          </p:cNvSpPr>
          <p:nvPr/>
        </p:nvSpPr>
        <p:spPr bwMode="auto">
          <a:xfrm>
            <a:off x="1849485" y="2581275"/>
            <a:ext cx="609441" cy="457200"/>
          </a:xfrm>
          <a:prstGeom prst="roundRect">
            <a:avLst>
              <a:gd name="adj" fmla="val 16667"/>
            </a:avLst>
          </a:prstGeom>
          <a:noFill/>
          <a:ln w="9525">
            <a:solidFill>
              <a:schemeClr val="tx1"/>
            </a:solidFill>
            <a:round/>
            <a:headEnd/>
            <a:tailEnd/>
          </a:ln>
          <a:effectLst/>
        </p:spPr>
        <p:txBody>
          <a:bodyPr wrap="none" anchorCtr="1"/>
          <a:lstStyle/>
          <a:p>
            <a:pPr defTabSz="914327" fontAlgn="auto">
              <a:spcBef>
                <a:spcPts val="0"/>
              </a:spcBef>
              <a:spcAft>
                <a:spcPts val="0"/>
              </a:spcAft>
              <a:defRPr/>
            </a:pPr>
            <a:endParaRPr lang="en-US">
              <a:solidFill>
                <a:schemeClr val="accent1"/>
              </a:solidFill>
              <a:effectLst>
                <a:outerShdw blurRad="38100" dist="38100" dir="2700000" algn="tl">
                  <a:srgbClr val="000000"/>
                </a:outerShdw>
              </a:effectLst>
              <a:cs typeface="+mn-cs"/>
            </a:endParaRPr>
          </a:p>
        </p:txBody>
      </p:sp>
      <p:sp>
        <p:nvSpPr>
          <p:cNvPr id="120839" name="Text Box 7"/>
          <p:cNvSpPr txBox="1">
            <a:spLocks noChangeArrowheads="1"/>
          </p:cNvSpPr>
          <p:nvPr/>
        </p:nvSpPr>
        <p:spPr bwMode="auto">
          <a:xfrm>
            <a:off x="761801" y="2628901"/>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c</a:t>
            </a:r>
          </a:p>
        </p:txBody>
      </p:sp>
      <p:sp>
        <p:nvSpPr>
          <p:cNvPr id="120842" name="AutoShape 10"/>
          <p:cNvSpPr>
            <a:spLocks noChangeArrowheads="1"/>
          </p:cNvSpPr>
          <p:nvPr/>
        </p:nvSpPr>
        <p:spPr bwMode="auto">
          <a:xfrm>
            <a:off x="4685080" y="4572000"/>
            <a:ext cx="406294"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accent1"/>
                </a:solidFill>
                <a:effectLst>
                  <a:outerShdw blurRad="38100" dist="38100" dir="2700000" algn="tl">
                    <a:srgbClr val="000000"/>
                  </a:outerShdw>
                </a:effectLst>
                <a:cs typeface="+mn-cs"/>
              </a:rPr>
              <a:t>c</a:t>
            </a:r>
          </a:p>
        </p:txBody>
      </p:sp>
      <p:sp>
        <p:nvSpPr>
          <p:cNvPr id="120843" name="AutoShape 11"/>
          <p:cNvSpPr>
            <a:spLocks noChangeArrowheads="1"/>
          </p:cNvSpPr>
          <p:nvPr/>
        </p:nvSpPr>
        <p:spPr bwMode="auto">
          <a:xfrm>
            <a:off x="4685080" y="5105400"/>
            <a:ext cx="406294" cy="381000"/>
          </a:xfrm>
          <a:prstGeom prst="flowChartDelay">
            <a:avLst/>
          </a:prstGeom>
          <a:solidFill>
            <a:schemeClr val="accent6">
              <a:lumMod val="75000"/>
            </a:schemeClr>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dirty="0">
                <a:solidFill>
                  <a:schemeClr val="hlink"/>
                </a:solidFill>
                <a:effectLst>
                  <a:outerShdw blurRad="38100" dist="38100" dir="2700000" algn="tl">
                    <a:srgbClr val="000000"/>
                  </a:outerShdw>
                </a:effectLst>
                <a:cs typeface="+mn-cs"/>
              </a:rPr>
              <a:t>d</a:t>
            </a:r>
          </a:p>
        </p:txBody>
      </p:sp>
      <p:sp>
        <p:nvSpPr>
          <p:cNvPr id="56333" name="AutoShape 14"/>
          <p:cNvSpPr>
            <a:spLocks noChangeArrowheads="1"/>
          </p:cNvSpPr>
          <p:nvPr/>
        </p:nvSpPr>
        <p:spPr bwMode="auto">
          <a:xfrm>
            <a:off x="1841020" y="1514475"/>
            <a:ext cx="711015" cy="685800"/>
          </a:xfrm>
          <a:prstGeom prst="roundRect">
            <a:avLst>
              <a:gd name="adj" fmla="val 50000"/>
            </a:avLst>
          </a:prstGeom>
          <a:noFill/>
          <a:ln w="9525">
            <a:solidFill>
              <a:schemeClr val="tx1"/>
            </a:solidFill>
            <a:round/>
            <a:headEnd/>
            <a:tailEnd/>
          </a:ln>
        </p:spPr>
        <p:txBody>
          <a:bodyPr wrap="none" anchor="ctr"/>
          <a:lstStyle/>
          <a:p>
            <a:r>
              <a:rPr lang="en-US"/>
              <a:t>nic</a:t>
            </a:r>
          </a:p>
        </p:txBody>
      </p:sp>
      <p:sp>
        <p:nvSpPr>
          <p:cNvPr id="120847" name="AutoShape 15"/>
          <p:cNvSpPr>
            <a:spLocks noChangeArrowheads="1"/>
          </p:cNvSpPr>
          <p:nvPr/>
        </p:nvSpPr>
        <p:spPr bwMode="auto">
          <a:xfrm>
            <a:off x="2755182" y="1657350"/>
            <a:ext cx="406294"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accent1"/>
                </a:solidFill>
                <a:effectLst>
                  <a:outerShdw blurRad="38100" dist="38100" dir="2700000" algn="tl">
                    <a:srgbClr val="000000"/>
                  </a:outerShdw>
                </a:effectLst>
                <a:cs typeface="+mn-cs"/>
              </a:rPr>
              <a:t>a</a:t>
            </a:r>
          </a:p>
        </p:txBody>
      </p:sp>
      <p:sp>
        <p:nvSpPr>
          <p:cNvPr id="120848" name="Text Box 16"/>
          <p:cNvSpPr txBox="1">
            <a:spLocks noChangeArrowheads="1"/>
          </p:cNvSpPr>
          <p:nvPr/>
        </p:nvSpPr>
        <p:spPr bwMode="auto">
          <a:xfrm>
            <a:off x="761801" y="3281364"/>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a</a:t>
            </a:r>
          </a:p>
        </p:txBody>
      </p:sp>
      <p:sp>
        <p:nvSpPr>
          <p:cNvPr id="120849" name="Text Box 17"/>
          <p:cNvSpPr txBox="1">
            <a:spLocks noChangeArrowheads="1"/>
          </p:cNvSpPr>
          <p:nvPr/>
        </p:nvSpPr>
        <p:spPr bwMode="auto">
          <a:xfrm>
            <a:off x="761801" y="3648076"/>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b</a:t>
            </a:r>
          </a:p>
        </p:txBody>
      </p:sp>
      <p:sp>
        <p:nvSpPr>
          <p:cNvPr id="120850" name="Text Box 18"/>
          <p:cNvSpPr txBox="1">
            <a:spLocks noChangeArrowheads="1"/>
          </p:cNvSpPr>
          <p:nvPr/>
        </p:nvSpPr>
        <p:spPr bwMode="auto">
          <a:xfrm>
            <a:off x="761801" y="4029076"/>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c</a:t>
            </a:r>
          </a:p>
        </p:txBody>
      </p:sp>
      <p:sp>
        <p:nvSpPr>
          <p:cNvPr id="120851" name="Text Box 19"/>
          <p:cNvSpPr txBox="1">
            <a:spLocks noChangeArrowheads="1"/>
          </p:cNvSpPr>
          <p:nvPr/>
        </p:nvSpPr>
        <p:spPr bwMode="auto">
          <a:xfrm>
            <a:off x="761801" y="4410076"/>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folHlink"/>
                </a:solidFill>
                <a:effectLst>
                  <a:outerShdw blurRad="38100" dist="38100" dir="2700000" algn="tl">
                    <a:srgbClr val="000000"/>
                  </a:outerShdw>
                </a:effectLst>
                <a:cs typeface="+mn-cs"/>
              </a:rPr>
              <a:t>d</a:t>
            </a:r>
          </a:p>
        </p:txBody>
      </p:sp>
      <p:sp>
        <p:nvSpPr>
          <p:cNvPr id="120852" name="AutoShape 20"/>
          <p:cNvSpPr>
            <a:spLocks noChangeArrowheads="1"/>
          </p:cNvSpPr>
          <p:nvPr/>
        </p:nvSpPr>
        <p:spPr bwMode="auto">
          <a:xfrm>
            <a:off x="3669344" y="1657350"/>
            <a:ext cx="406294"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accent1"/>
                </a:solidFill>
                <a:effectLst>
                  <a:outerShdw blurRad="38100" dist="38100" dir="2700000" algn="tl">
                    <a:srgbClr val="000000"/>
                  </a:outerShdw>
                </a:effectLst>
                <a:cs typeface="+mn-cs"/>
              </a:rPr>
              <a:t>b</a:t>
            </a:r>
          </a:p>
        </p:txBody>
      </p:sp>
      <p:sp>
        <p:nvSpPr>
          <p:cNvPr id="21523" name="Text Box 21"/>
          <p:cNvSpPr txBox="1">
            <a:spLocks noChangeArrowheads="1"/>
          </p:cNvSpPr>
          <p:nvPr/>
        </p:nvSpPr>
        <p:spPr bwMode="auto">
          <a:xfrm>
            <a:off x="2389095" y="5888039"/>
            <a:ext cx="1565365" cy="369332"/>
          </a:xfrm>
          <a:prstGeom prst="rect">
            <a:avLst/>
          </a:prstGeom>
          <a:noFill/>
          <a:ln w="9525">
            <a:noFill/>
            <a:miter lim="800000"/>
            <a:headEnd/>
            <a:tailEnd/>
          </a:ln>
        </p:spPr>
        <p:txBody>
          <a:bodyPr wrap="none">
            <a:spAutoFit/>
          </a:bodyPr>
          <a:lstStyle/>
          <a:p>
            <a:pPr defTabSz="914327" fontAlgn="auto">
              <a:spcBef>
                <a:spcPts val="0"/>
              </a:spcBef>
              <a:spcAft>
                <a:spcPts val="0"/>
              </a:spcAft>
              <a:defRPr/>
            </a:pPr>
            <a:r>
              <a:rPr lang="en-US" b="1" dirty="0">
                <a:cs typeface="+mn-cs"/>
              </a:rPr>
              <a:t>NAT/Firewall</a:t>
            </a:r>
          </a:p>
        </p:txBody>
      </p:sp>
      <p:sp>
        <p:nvSpPr>
          <p:cNvPr id="21524" name="Text Box 22"/>
          <p:cNvSpPr txBox="1">
            <a:spLocks noChangeArrowheads="1"/>
          </p:cNvSpPr>
          <p:nvPr/>
        </p:nvSpPr>
        <p:spPr bwMode="auto">
          <a:xfrm>
            <a:off x="825285" y="5888039"/>
            <a:ext cx="1184940" cy="369332"/>
          </a:xfrm>
          <a:prstGeom prst="rect">
            <a:avLst/>
          </a:prstGeom>
          <a:noFill/>
          <a:ln w="9525">
            <a:noFill/>
            <a:miter lim="800000"/>
            <a:headEnd/>
            <a:tailEnd/>
          </a:ln>
        </p:spPr>
        <p:txBody>
          <a:bodyPr wrap="none">
            <a:spAutoFit/>
          </a:bodyPr>
          <a:lstStyle/>
          <a:p>
            <a:pPr defTabSz="914327" fontAlgn="auto">
              <a:spcBef>
                <a:spcPts val="0"/>
              </a:spcBef>
              <a:spcAft>
                <a:spcPts val="0"/>
              </a:spcAft>
              <a:defRPr/>
            </a:pPr>
            <a:r>
              <a:rPr lang="en-US" b="1" dirty="0">
                <a:cs typeface="+mn-cs"/>
              </a:rPr>
              <a:t>Endpoint</a:t>
            </a:r>
          </a:p>
        </p:txBody>
      </p:sp>
      <p:sp>
        <p:nvSpPr>
          <p:cNvPr id="56342" name="Text Box 23"/>
          <p:cNvSpPr txBox="1">
            <a:spLocks noChangeArrowheads="1"/>
          </p:cNvSpPr>
          <p:nvPr/>
        </p:nvSpPr>
        <p:spPr bwMode="auto">
          <a:xfrm>
            <a:off x="495171" y="2276475"/>
            <a:ext cx="1015735" cy="304800"/>
          </a:xfrm>
          <a:prstGeom prst="rect">
            <a:avLst/>
          </a:prstGeom>
          <a:noFill/>
          <a:ln w="9525">
            <a:noFill/>
            <a:miter lim="800000"/>
            <a:headEnd/>
            <a:tailEnd/>
          </a:ln>
        </p:spPr>
        <p:txBody>
          <a:bodyPr>
            <a:spAutoFit/>
          </a:bodyPr>
          <a:lstStyle/>
          <a:p>
            <a:r>
              <a:rPr lang="en-US" sz="1400" dirty="0"/>
              <a:t> local</a:t>
            </a:r>
          </a:p>
        </p:txBody>
      </p:sp>
      <p:sp>
        <p:nvSpPr>
          <p:cNvPr id="56343" name="Text Box 24"/>
          <p:cNvSpPr txBox="1">
            <a:spLocks noChangeArrowheads="1"/>
          </p:cNvSpPr>
          <p:nvPr/>
        </p:nvSpPr>
        <p:spPr bwMode="auto">
          <a:xfrm>
            <a:off x="1637874" y="2276475"/>
            <a:ext cx="1015735" cy="304800"/>
          </a:xfrm>
          <a:prstGeom prst="rect">
            <a:avLst/>
          </a:prstGeom>
          <a:noFill/>
          <a:ln w="9525">
            <a:noFill/>
            <a:miter lim="800000"/>
            <a:headEnd/>
            <a:tailEnd/>
          </a:ln>
        </p:spPr>
        <p:txBody>
          <a:bodyPr>
            <a:spAutoFit/>
          </a:bodyPr>
          <a:lstStyle/>
          <a:p>
            <a:r>
              <a:rPr lang="en-US" sz="1400"/>
              <a:t>remote</a:t>
            </a:r>
          </a:p>
        </p:txBody>
      </p:sp>
      <p:sp>
        <p:nvSpPr>
          <p:cNvPr id="56344" name="Text Box 25"/>
          <p:cNvSpPr txBox="1">
            <a:spLocks noChangeArrowheads="1"/>
          </p:cNvSpPr>
          <p:nvPr/>
        </p:nvSpPr>
        <p:spPr bwMode="auto">
          <a:xfrm rot="16200000">
            <a:off x="867165" y="3875186"/>
            <a:ext cx="1370013" cy="307777"/>
          </a:xfrm>
          <a:prstGeom prst="rect">
            <a:avLst/>
          </a:prstGeom>
          <a:noFill/>
          <a:ln w="9525">
            <a:noFill/>
            <a:miter lim="800000"/>
            <a:headEnd/>
            <a:tailEnd/>
          </a:ln>
        </p:spPr>
        <p:txBody>
          <a:bodyPr>
            <a:spAutoFit/>
          </a:bodyPr>
          <a:lstStyle/>
          <a:p>
            <a:r>
              <a:rPr lang="en-US" sz="1400" dirty="0"/>
              <a:t> candidate list</a:t>
            </a:r>
          </a:p>
        </p:txBody>
      </p:sp>
      <p:sp>
        <p:nvSpPr>
          <p:cNvPr id="56345" name="Text Box 26"/>
          <p:cNvSpPr txBox="1">
            <a:spLocks noChangeArrowheads="1"/>
          </p:cNvSpPr>
          <p:nvPr/>
        </p:nvSpPr>
        <p:spPr bwMode="auto">
          <a:xfrm rot="16200000">
            <a:off x="1142593" y="2694086"/>
            <a:ext cx="838200" cy="307777"/>
          </a:xfrm>
          <a:prstGeom prst="rect">
            <a:avLst/>
          </a:prstGeom>
          <a:noFill/>
          <a:ln w="9525">
            <a:noFill/>
            <a:miter lim="800000"/>
            <a:headEnd/>
            <a:tailEnd/>
          </a:ln>
        </p:spPr>
        <p:txBody>
          <a:bodyPr>
            <a:spAutoFit/>
          </a:bodyPr>
          <a:lstStyle/>
          <a:p>
            <a:r>
              <a:rPr lang="en-US" sz="1400"/>
              <a:t>default</a:t>
            </a:r>
          </a:p>
        </p:txBody>
      </p:sp>
      <p:sp>
        <p:nvSpPr>
          <p:cNvPr id="56346" name="AutoShape 28"/>
          <p:cNvSpPr>
            <a:spLocks noChangeArrowheads="1"/>
          </p:cNvSpPr>
          <p:nvPr/>
        </p:nvSpPr>
        <p:spPr bwMode="auto">
          <a:xfrm flipH="1">
            <a:off x="10995336" y="2590800"/>
            <a:ext cx="609441" cy="457200"/>
          </a:xfrm>
          <a:prstGeom prst="roundRect">
            <a:avLst>
              <a:gd name="adj" fmla="val 16667"/>
            </a:avLst>
          </a:prstGeom>
          <a:noFill/>
          <a:ln w="9525">
            <a:solidFill>
              <a:schemeClr val="tx1"/>
            </a:solidFill>
            <a:round/>
            <a:headEnd/>
            <a:tailEnd/>
          </a:ln>
        </p:spPr>
        <p:txBody>
          <a:bodyPr wrap="none" anchorCtr="1"/>
          <a:lstStyle/>
          <a:p>
            <a:endParaRPr lang="en-US"/>
          </a:p>
        </p:txBody>
      </p:sp>
      <p:sp>
        <p:nvSpPr>
          <p:cNvPr id="56347" name="AutoShape 29"/>
          <p:cNvSpPr>
            <a:spLocks noChangeArrowheads="1"/>
          </p:cNvSpPr>
          <p:nvPr/>
        </p:nvSpPr>
        <p:spPr bwMode="auto">
          <a:xfrm flipH="1">
            <a:off x="9869563" y="3276600"/>
            <a:ext cx="609441" cy="1524000"/>
          </a:xfrm>
          <a:prstGeom prst="roundRect">
            <a:avLst>
              <a:gd name="adj" fmla="val 16667"/>
            </a:avLst>
          </a:prstGeom>
          <a:noFill/>
          <a:ln w="9525">
            <a:solidFill>
              <a:schemeClr val="tx1"/>
            </a:solidFill>
            <a:round/>
            <a:headEnd/>
            <a:tailEnd/>
          </a:ln>
        </p:spPr>
        <p:txBody>
          <a:bodyPr wrap="none" anchorCtr="1"/>
          <a:lstStyle/>
          <a:p>
            <a:endParaRPr lang="en-US"/>
          </a:p>
        </p:txBody>
      </p:sp>
      <p:sp>
        <p:nvSpPr>
          <p:cNvPr id="56348" name="AutoShape 30"/>
          <p:cNvSpPr>
            <a:spLocks noChangeArrowheads="1"/>
          </p:cNvSpPr>
          <p:nvPr/>
        </p:nvSpPr>
        <p:spPr bwMode="auto">
          <a:xfrm flipH="1">
            <a:off x="10995336" y="3276600"/>
            <a:ext cx="609441" cy="1524000"/>
          </a:xfrm>
          <a:prstGeom prst="roundRect">
            <a:avLst>
              <a:gd name="adj" fmla="val 16667"/>
            </a:avLst>
          </a:prstGeom>
          <a:noFill/>
          <a:ln w="9525">
            <a:solidFill>
              <a:schemeClr val="tx1"/>
            </a:solidFill>
            <a:round/>
            <a:headEnd/>
            <a:tailEnd/>
          </a:ln>
        </p:spPr>
        <p:txBody>
          <a:bodyPr wrap="none" anchorCtr="1"/>
          <a:lstStyle/>
          <a:p>
            <a:endParaRPr lang="en-US"/>
          </a:p>
        </p:txBody>
      </p:sp>
      <p:sp>
        <p:nvSpPr>
          <p:cNvPr id="56349" name="AutoShape 31"/>
          <p:cNvSpPr>
            <a:spLocks noChangeArrowheads="1"/>
          </p:cNvSpPr>
          <p:nvPr/>
        </p:nvSpPr>
        <p:spPr bwMode="auto">
          <a:xfrm flipH="1">
            <a:off x="9869563" y="2590800"/>
            <a:ext cx="609441" cy="457200"/>
          </a:xfrm>
          <a:prstGeom prst="roundRect">
            <a:avLst>
              <a:gd name="adj" fmla="val 16667"/>
            </a:avLst>
          </a:prstGeom>
          <a:noFill/>
          <a:ln w="9525">
            <a:solidFill>
              <a:schemeClr val="tx1"/>
            </a:solidFill>
            <a:round/>
            <a:headEnd/>
            <a:tailEnd/>
          </a:ln>
        </p:spPr>
        <p:txBody>
          <a:bodyPr wrap="none" anchorCtr="1"/>
          <a:lstStyle/>
          <a:p>
            <a:endParaRPr lang="en-US"/>
          </a:p>
        </p:txBody>
      </p:sp>
      <p:sp>
        <p:nvSpPr>
          <p:cNvPr id="120864" name="Text Box 32"/>
          <p:cNvSpPr txBox="1">
            <a:spLocks noChangeArrowheads="1"/>
          </p:cNvSpPr>
          <p:nvPr/>
        </p:nvSpPr>
        <p:spPr bwMode="auto">
          <a:xfrm flipH="1">
            <a:off x="11058819" y="2619376"/>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y</a:t>
            </a:r>
          </a:p>
        </p:txBody>
      </p:sp>
      <p:sp>
        <p:nvSpPr>
          <p:cNvPr id="120866" name="AutoShape 34"/>
          <p:cNvSpPr>
            <a:spLocks noChangeArrowheads="1"/>
          </p:cNvSpPr>
          <p:nvPr/>
        </p:nvSpPr>
        <p:spPr bwMode="auto">
          <a:xfrm flipH="1">
            <a:off x="7072058" y="4572000"/>
            <a:ext cx="406294"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accent1"/>
                </a:solidFill>
                <a:effectLst>
                  <a:outerShdw blurRad="38100" dist="38100" dir="2700000" algn="tl">
                    <a:srgbClr val="000000"/>
                  </a:outerShdw>
                </a:effectLst>
                <a:cs typeface="+mn-cs"/>
              </a:rPr>
              <a:t>y</a:t>
            </a:r>
          </a:p>
        </p:txBody>
      </p:sp>
      <p:sp>
        <p:nvSpPr>
          <p:cNvPr id="120867" name="AutoShape 35"/>
          <p:cNvSpPr>
            <a:spLocks noChangeArrowheads="1"/>
          </p:cNvSpPr>
          <p:nvPr/>
        </p:nvSpPr>
        <p:spPr bwMode="auto">
          <a:xfrm flipH="1">
            <a:off x="7072058" y="5105400"/>
            <a:ext cx="406294" cy="381000"/>
          </a:xfrm>
          <a:prstGeom prst="flowChartDelay">
            <a:avLst/>
          </a:prstGeom>
          <a:solidFill>
            <a:schemeClr val="accent6">
              <a:lumMod val="75000"/>
            </a:schemeClr>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dirty="0">
                <a:solidFill>
                  <a:schemeClr val="hlink"/>
                </a:solidFill>
                <a:effectLst>
                  <a:outerShdw blurRad="38100" dist="38100" dir="2700000" algn="tl">
                    <a:srgbClr val="000000"/>
                  </a:outerShdw>
                </a:effectLst>
                <a:cs typeface="+mn-cs"/>
              </a:rPr>
              <a:t>z</a:t>
            </a:r>
          </a:p>
        </p:txBody>
      </p:sp>
      <p:sp>
        <p:nvSpPr>
          <p:cNvPr id="56353" name="AutoShape 38"/>
          <p:cNvSpPr>
            <a:spLocks noChangeArrowheads="1"/>
          </p:cNvSpPr>
          <p:nvPr/>
        </p:nvSpPr>
        <p:spPr bwMode="auto">
          <a:xfrm flipH="1">
            <a:off x="9776453" y="1524000"/>
            <a:ext cx="711015" cy="685800"/>
          </a:xfrm>
          <a:prstGeom prst="roundRect">
            <a:avLst>
              <a:gd name="adj" fmla="val 50000"/>
            </a:avLst>
          </a:prstGeom>
          <a:noFill/>
          <a:ln w="9525">
            <a:solidFill>
              <a:schemeClr val="tx1"/>
            </a:solidFill>
            <a:round/>
            <a:headEnd/>
            <a:tailEnd/>
          </a:ln>
        </p:spPr>
        <p:txBody>
          <a:bodyPr wrap="none" anchor="ctr"/>
          <a:lstStyle/>
          <a:p>
            <a:r>
              <a:rPr lang="en-US"/>
              <a:t>nic</a:t>
            </a:r>
          </a:p>
        </p:txBody>
      </p:sp>
      <p:sp>
        <p:nvSpPr>
          <p:cNvPr id="120871" name="AutoShape 39"/>
          <p:cNvSpPr>
            <a:spLocks noChangeArrowheads="1"/>
          </p:cNvSpPr>
          <p:nvPr/>
        </p:nvSpPr>
        <p:spPr bwMode="auto">
          <a:xfrm flipH="1">
            <a:off x="9154316" y="1657350"/>
            <a:ext cx="406294"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accent1"/>
                </a:solidFill>
                <a:effectLst>
                  <a:outerShdw blurRad="38100" dist="38100" dir="2700000" algn="tl">
                    <a:srgbClr val="000000"/>
                  </a:outerShdw>
                </a:effectLst>
                <a:cs typeface="+mn-cs"/>
              </a:rPr>
              <a:t>w</a:t>
            </a:r>
          </a:p>
        </p:txBody>
      </p:sp>
      <p:sp>
        <p:nvSpPr>
          <p:cNvPr id="120872" name="Text Box 40"/>
          <p:cNvSpPr txBox="1">
            <a:spLocks noChangeArrowheads="1"/>
          </p:cNvSpPr>
          <p:nvPr/>
        </p:nvSpPr>
        <p:spPr bwMode="auto">
          <a:xfrm flipH="1">
            <a:off x="11058819" y="3290888"/>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w</a:t>
            </a:r>
          </a:p>
        </p:txBody>
      </p:sp>
      <p:sp>
        <p:nvSpPr>
          <p:cNvPr id="120873" name="Text Box 41"/>
          <p:cNvSpPr txBox="1">
            <a:spLocks noChangeArrowheads="1"/>
          </p:cNvSpPr>
          <p:nvPr/>
        </p:nvSpPr>
        <p:spPr bwMode="auto">
          <a:xfrm flipH="1">
            <a:off x="11058819" y="3657601"/>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x</a:t>
            </a:r>
          </a:p>
        </p:txBody>
      </p:sp>
      <p:sp>
        <p:nvSpPr>
          <p:cNvPr id="120874" name="Text Box 42"/>
          <p:cNvSpPr txBox="1">
            <a:spLocks noChangeArrowheads="1"/>
          </p:cNvSpPr>
          <p:nvPr/>
        </p:nvSpPr>
        <p:spPr bwMode="auto">
          <a:xfrm flipH="1">
            <a:off x="11058819" y="4038601"/>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y</a:t>
            </a:r>
          </a:p>
        </p:txBody>
      </p:sp>
      <p:sp>
        <p:nvSpPr>
          <p:cNvPr id="120875" name="Text Box 43"/>
          <p:cNvSpPr txBox="1">
            <a:spLocks noChangeArrowheads="1"/>
          </p:cNvSpPr>
          <p:nvPr/>
        </p:nvSpPr>
        <p:spPr bwMode="auto">
          <a:xfrm flipH="1">
            <a:off x="11058819" y="4419601"/>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folHlink"/>
                </a:solidFill>
                <a:effectLst>
                  <a:outerShdw blurRad="38100" dist="38100" dir="2700000" algn="tl">
                    <a:srgbClr val="000000"/>
                  </a:outerShdw>
                </a:effectLst>
                <a:cs typeface="+mn-cs"/>
              </a:rPr>
              <a:t>z</a:t>
            </a:r>
          </a:p>
        </p:txBody>
      </p:sp>
      <p:sp>
        <p:nvSpPr>
          <p:cNvPr id="120876" name="AutoShape 44"/>
          <p:cNvSpPr>
            <a:spLocks noChangeArrowheads="1"/>
          </p:cNvSpPr>
          <p:nvPr/>
        </p:nvSpPr>
        <p:spPr bwMode="auto">
          <a:xfrm flipH="1">
            <a:off x="8214760" y="1657350"/>
            <a:ext cx="406294" cy="381000"/>
          </a:xfrm>
          <a:prstGeom prst="flowChartDelay">
            <a:avLst/>
          </a:prstGeom>
          <a:solidFill>
            <a:schemeClr val="accent2"/>
          </a:solidFill>
          <a:ln w="25400">
            <a:solidFill>
              <a:schemeClr val="bg1"/>
            </a:solidFill>
            <a:miter lim="800000"/>
            <a:headEnd/>
            <a:tailEnd/>
          </a:ln>
          <a:effectLst/>
        </p:spPr>
        <p:txBody>
          <a:bodyPr wrap="none" anchor="ctr"/>
          <a:lstStyle/>
          <a:p>
            <a:pPr defTabSz="914327" fontAlgn="auto">
              <a:spcBef>
                <a:spcPts val="0"/>
              </a:spcBef>
              <a:spcAft>
                <a:spcPts val="0"/>
              </a:spcAft>
              <a:defRPr/>
            </a:pPr>
            <a:r>
              <a:rPr lang="en-US">
                <a:solidFill>
                  <a:schemeClr val="accent1"/>
                </a:solidFill>
                <a:effectLst>
                  <a:outerShdw blurRad="38100" dist="38100" dir="2700000" algn="tl">
                    <a:srgbClr val="000000"/>
                  </a:outerShdw>
                </a:effectLst>
                <a:cs typeface="+mn-cs"/>
              </a:rPr>
              <a:t>x</a:t>
            </a:r>
          </a:p>
        </p:txBody>
      </p:sp>
      <p:sp>
        <p:nvSpPr>
          <p:cNvPr id="21543" name="Text Box 45"/>
          <p:cNvSpPr txBox="1">
            <a:spLocks noChangeArrowheads="1"/>
          </p:cNvSpPr>
          <p:nvPr/>
        </p:nvSpPr>
        <p:spPr bwMode="auto">
          <a:xfrm flipH="1">
            <a:off x="7749215" y="5886451"/>
            <a:ext cx="1565365" cy="369332"/>
          </a:xfrm>
          <a:prstGeom prst="rect">
            <a:avLst/>
          </a:prstGeom>
          <a:noFill/>
          <a:ln w="9525">
            <a:noFill/>
            <a:miter lim="800000"/>
            <a:headEnd/>
            <a:tailEnd/>
          </a:ln>
        </p:spPr>
        <p:txBody>
          <a:bodyPr wrap="none">
            <a:spAutoFit/>
          </a:bodyPr>
          <a:lstStyle/>
          <a:p>
            <a:pPr defTabSz="914327" fontAlgn="auto">
              <a:spcBef>
                <a:spcPts val="0"/>
              </a:spcBef>
              <a:spcAft>
                <a:spcPts val="0"/>
              </a:spcAft>
              <a:defRPr/>
            </a:pPr>
            <a:r>
              <a:rPr lang="en-US" b="1" dirty="0">
                <a:cs typeface="+mn-cs"/>
              </a:rPr>
              <a:t>NAT/Firewall</a:t>
            </a:r>
          </a:p>
        </p:txBody>
      </p:sp>
      <p:sp>
        <p:nvSpPr>
          <p:cNvPr id="21544" name="Text Box 46"/>
          <p:cNvSpPr txBox="1">
            <a:spLocks noChangeArrowheads="1"/>
          </p:cNvSpPr>
          <p:nvPr/>
        </p:nvSpPr>
        <p:spPr bwMode="auto">
          <a:xfrm flipH="1">
            <a:off x="9899188" y="5886451"/>
            <a:ext cx="1184940" cy="369332"/>
          </a:xfrm>
          <a:prstGeom prst="rect">
            <a:avLst/>
          </a:prstGeom>
          <a:noFill/>
          <a:ln w="9525">
            <a:noFill/>
            <a:miter lim="800000"/>
            <a:headEnd/>
            <a:tailEnd/>
          </a:ln>
        </p:spPr>
        <p:txBody>
          <a:bodyPr wrap="none">
            <a:spAutoFit/>
          </a:bodyPr>
          <a:lstStyle/>
          <a:p>
            <a:pPr defTabSz="914327" fontAlgn="auto">
              <a:spcBef>
                <a:spcPts val="0"/>
              </a:spcBef>
              <a:spcAft>
                <a:spcPts val="0"/>
              </a:spcAft>
              <a:defRPr/>
            </a:pPr>
            <a:r>
              <a:rPr lang="en-US" b="1" dirty="0">
                <a:cs typeface="+mn-cs"/>
              </a:rPr>
              <a:t>Endpoint</a:t>
            </a:r>
          </a:p>
        </p:txBody>
      </p:sp>
      <p:sp>
        <p:nvSpPr>
          <p:cNvPr id="56362" name="Text Box 47"/>
          <p:cNvSpPr txBox="1">
            <a:spLocks noChangeArrowheads="1"/>
          </p:cNvSpPr>
          <p:nvPr/>
        </p:nvSpPr>
        <p:spPr bwMode="auto">
          <a:xfrm flipH="1">
            <a:off x="10716009" y="2286000"/>
            <a:ext cx="1015735" cy="304800"/>
          </a:xfrm>
          <a:prstGeom prst="rect">
            <a:avLst/>
          </a:prstGeom>
          <a:noFill/>
          <a:ln w="9525">
            <a:noFill/>
            <a:miter lim="800000"/>
            <a:headEnd/>
            <a:tailEnd/>
          </a:ln>
        </p:spPr>
        <p:txBody>
          <a:bodyPr>
            <a:spAutoFit/>
          </a:bodyPr>
          <a:lstStyle/>
          <a:p>
            <a:r>
              <a:rPr lang="en-US" sz="1400" dirty="0"/>
              <a:t> local</a:t>
            </a:r>
          </a:p>
        </p:txBody>
      </p:sp>
      <p:sp>
        <p:nvSpPr>
          <p:cNvPr id="56363" name="Text Box 48"/>
          <p:cNvSpPr txBox="1">
            <a:spLocks noChangeArrowheads="1"/>
          </p:cNvSpPr>
          <p:nvPr/>
        </p:nvSpPr>
        <p:spPr bwMode="auto">
          <a:xfrm flipH="1">
            <a:off x="9674880" y="2286000"/>
            <a:ext cx="1015735" cy="304800"/>
          </a:xfrm>
          <a:prstGeom prst="rect">
            <a:avLst/>
          </a:prstGeom>
          <a:noFill/>
          <a:ln w="9525">
            <a:noFill/>
            <a:miter lim="800000"/>
            <a:headEnd/>
            <a:tailEnd/>
          </a:ln>
        </p:spPr>
        <p:txBody>
          <a:bodyPr>
            <a:spAutoFit/>
          </a:bodyPr>
          <a:lstStyle/>
          <a:p>
            <a:r>
              <a:rPr lang="en-US" sz="1400"/>
              <a:t>remote</a:t>
            </a:r>
          </a:p>
        </p:txBody>
      </p:sp>
      <p:sp>
        <p:nvSpPr>
          <p:cNvPr id="56364" name="Text Box 49"/>
          <p:cNvSpPr txBox="1">
            <a:spLocks noChangeArrowheads="1"/>
          </p:cNvSpPr>
          <p:nvPr/>
        </p:nvSpPr>
        <p:spPr bwMode="auto">
          <a:xfrm rot="16200000" flipH="1">
            <a:off x="10084964" y="3887886"/>
            <a:ext cx="1370013" cy="307777"/>
          </a:xfrm>
          <a:prstGeom prst="rect">
            <a:avLst/>
          </a:prstGeom>
          <a:noFill/>
          <a:ln w="9525">
            <a:noFill/>
            <a:miter lim="800000"/>
            <a:headEnd/>
            <a:tailEnd/>
          </a:ln>
        </p:spPr>
        <p:txBody>
          <a:bodyPr>
            <a:spAutoFit/>
          </a:bodyPr>
          <a:lstStyle/>
          <a:p>
            <a:r>
              <a:rPr lang="en-US" sz="1400" dirty="0"/>
              <a:t> candidate list</a:t>
            </a:r>
          </a:p>
        </p:txBody>
      </p:sp>
      <p:sp>
        <p:nvSpPr>
          <p:cNvPr id="56365" name="Text Box 50"/>
          <p:cNvSpPr txBox="1">
            <a:spLocks noChangeArrowheads="1"/>
          </p:cNvSpPr>
          <p:nvPr/>
        </p:nvSpPr>
        <p:spPr bwMode="auto">
          <a:xfrm rot="16200000" flipH="1">
            <a:off x="10347695" y="2703611"/>
            <a:ext cx="838200" cy="307777"/>
          </a:xfrm>
          <a:prstGeom prst="rect">
            <a:avLst/>
          </a:prstGeom>
          <a:noFill/>
          <a:ln w="9525">
            <a:noFill/>
            <a:miter lim="800000"/>
            <a:headEnd/>
            <a:tailEnd/>
          </a:ln>
        </p:spPr>
        <p:txBody>
          <a:bodyPr>
            <a:spAutoFit/>
          </a:bodyPr>
          <a:lstStyle/>
          <a:p>
            <a:r>
              <a:rPr lang="en-US" sz="1400"/>
              <a:t>default</a:t>
            </a:r>
          </a:p>
        </p:txBody>
      </p:sp>
      <p:sp>
        <p:nvSpPr>
          <p:cNvPr id="56400" name="Line 52"/>
          <p:cNvSpPr>
            <a:spLocks noChangeShapeType="1"/>
          </p:cNvSpPr>
          <p:nvPr/>
        </p:nvSpPr>
        <p:spPr bwMode="auto">
          <a:xfrm flipV="1">
            <a:off x="2856733" y="2286000"/>
            <a:ext cx="6602941" cy="1588"/>
          </a:xfrm>
          <a:prstGeom prst="line">
            <a:avLst/>
          </a:prstGeom>
          <a:noFill/>
          <a:ln w="25400">
            <a:solidFill>
              <a:schemeClr val="tx1"/>
            </a:solidFill>
            <a:round/>
            <a:headEnd type="none" w="med" len="lg"/>
            <a:tailEnd type="stealth" w="lg" len="lg"/>
          </a:ln>
        </p:spPr>
        <p:txBody>
          <a:bodyPr/>
          <a:lstStyle/>
          <a:p>
            <a:endParaRPr lang="en-US"/>
          </a:p>
        </p:txBody>
      </p:sp>
      <p:sp>
        <p:nvSpPr>
          <p:cNvPr id="21584" name="Text Box 53"/>
          <p:cNvSpPr txBox="1">
            <a:spLocks noChangeArrowheads="1"/>
          </p:cNvSpPr>
          <p:nvPr/>
        </p:nvSpPr>
        <p:spPr bwMode="auto">
          <a:xfrm>
            <a:off x="3837253" y="1981200"/>
            <a:ext cx="1585260" cy="630238"/>
          </a:xfrm>
          <a:prstGeom prst="rect">
            <a:avLst/>
          </a:prstGeom>
          <a:noFill/>
          <a:ln w="9525">
            <a:noFill/>
            <a:miter lim="800000"/>
            <a:headEnd/>
            <a:tailEnd/>
          </a:ln>
        </p:spPr>
        <p:txBody>
          <a:bodyPr wrap="square">
            <a:spAutoFit/>
          </a:bodyPr>
          <a:lstStyle/>
          <a:p>
            <a:pPr defTabSz="914327" fontAlgn="auto">
              <a:spcBef>
                <a:spcPct val="50000"/>
              </a:spcBef>
              <a:spcAft>
                <a:spcPts val="0"/>
              </a:spcAft>
              <a:defRPr/>
            </a:pPr>
            <a:r>
              <a:rPr lang="en-US" sz="1400" dirty="0">
                <a:cs typeface="+mn-cs"/>
              </a:rPr>
              <a:t> SIP INVITE</a:t>
            </a:r>
          </a:p>
          <a:p>
            <a:pPr defTabSz="914327" fontAlgn="auto">
              <a:spcBef>
                <a:spcPct val="50000"/>
              </a:spcBef>
              <a:spcAft>
                <a:spcPts val="0"/>
              </a:spcAft>
              <a:defRPr/>
            </a:pPr>
            <a:r>
              <a:rPr lang="en-US" sz="1400" dirty="0">
                <a:cs typeface="+mn-cs"/>
              </a:rPr>
              <a:t> c :: </a:t>
            </a:r>
            <a:r>
              <a:rPr lang="en-US" sz="1400" dirty="0" err="1">
                <a:cs typeface="+mn-cs"/>
              </a:rPr>
              <a:t>a,b,c,d</a:t>
            </a:r>
            <a:endParaRPr lang="en-US" sz="1400" dirty="0">
              <a:cs typeface="+mn-cs"/>
            </a:endParaRPr>
          </a:p>
        </p:txBody>
      </p:sp>
      <p:sp>
        <p:nvSpPr>
          <p:cNvPr id="120886" name="Text Box 54"/>
          <p:cNvSpPr txBox="1">
            <a:spLocks noChangeArrowheads="1"/>
          </p:cNvSpPr>
          <p:nvPr/>
        </p:nvSpPr>
        <p:spPr bwMode="auto">
          <a:xfrm>
            <a:off x="9914001" y="2628901"/>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accent1"/>
                </a:solidFill>
                <a:effectLst>
                  <a:outerShdw blurRad="38100" dist="38100" dir="2700000" algn="tl">
                    <a:srgbClr val="000000"/>
                  </a:outerShdw>
                </a:effectLst>
                <a:cs typeface="+mn-cs"/>
              </a:rPr>
              <a:t>c</a:t>
            </a:r>
          </a:p>
        </p:txBody>
      </p:sp>
      <p:sp>
        <p:nvSpPr>
          <p:cNvPr id="120887" name="Text Box 55"/>
          <p:cNvSpPr txBox="1">
            <a:spLocks noChangeArrowheads="1"/>
          </p:cNvSpPr>
          <p:nvPr/>
        </p:nvSpPr>
        <p:spPr bwMode="auto">
          <a:xfrm>
            <a:off x="9914001" y="3281364"/>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a</a:t>
            </a:r>
          </a:p>
        </p:txBody>
      </p:sp>
      <p:sp>
        <p:nvSpPr>
          <p:cNvPr id="120888" name="Text Box 56"/>
          <p:cNvSpPr txBox="1">
            <a:spLocks noChangeArrowheads="1"/>
          </p:cNvSpPr>
          <p:nvPr/>
        </p:nvSpPr>
        <p:spPr bwMode="auto">
          <a:xfrm>
            <a:off x="9914001" y="3648076"/>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b</a:t>
            </a:r>
          </a:p>
        </p:txBody>
      </p:sp>
      <p:sp>
        <p:nvSpPr>
          <p:cNvPr id="120889" name="Text Box 57"/>
          <p:cNvSpPr txBox="1">
            <a:spLocks noChangeArrowheads="1"/>
          </p:cNvSpPr>
          <p:nvPr/>
        </p:nvSpPr>
        <p:spPr bwMode="auto">
          <a:xfrm>
            <a:off x="9914001" y="4029076"/>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accent1"/>
                </a:solidFill>
                <a:effectLst>
                  <a:outerShdw blurRad="38100" dist="38100" dir="2700000" algn="tl">
                    <a:srgbClr val="000000"/>
                  </a:outerShdw>
                </a:effectLst>
                <a:cs typeface="+mn-cs"/>
              </a:rPr>
              <a:t>c</a:t>
            </a:r>
          </a:p>
        </p:txBody>
      </p:sp>
      <p:sp>
        <p:nvSpPr>
          <p:cNvPr id="120890" name="Text Box 58"/>
          <p:cNvSpPr txBox="1">
            <a:spLocks noChangeArrowheads="1"/>
          </p:cNvSpPr>
          <p:nvPr/>
        </p:nvSpPr>
        <p:spPr bwMode="auto">
          <a:xfrm>
            <a:off x="9914001" y="4410076"/>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folHlink"/>
                </a:solidFill>
                <a:effectLst>
                  <a:outerShdw blurRad="38100" dist="38100" dir="2700000" algn="tl">
                    <a:srgbClr val="000000"/>
                  </a:outerShdw>
                </a:effectLst>
                <a:cs typeface="+mn-cs"/>
              </a:rPr>
              <a:t>d</a:t>
            </a:r>
          </a:p>
        </p:txBody>
      </p:sp>
      <p:sp>
        <p:nvSpPr>
          <p:cNvPr id="56398" name="Line 65"/>
          <p:cNvSpPr>
            <a:spLocks noChangeShapeType="1"/>
          </p:cNvSpPr>
          <p:nvPr/>
        </p:nvSpPr>
        <p:spPr bwMode="auto">
          <a:xfrm flipV="1">
            <a:off x="2856733" y="3048000"/>
            <a:ext cx="6602941" cy="1588"/>
          </a:xfrm>
          <a:prstGeom prst="line">
            <a:avLst/>
          </a:prstGeom>
          <a:noFill/>
          <a:ln w="25400">
            <a:solidFill>
              <a:schemeClr val="tx1"/>
            </a:solidFill>
            <a:round/>
            <a:headEnd type="stealth" w="lg" len="lg"/>
            <a:tailEnd type="none" w="lg" len="lg"/>
          </a:ln>
        </p:spPr>
        <p:txBody>
          <a:bodyPr/>
          <a:lstStyle/>
          <a:p>
            <a:endParaRPr lang="en-US"/>
          </a:p>
        </p:txBody>
      </p:sp>
      <p:sp>
        <p:nvSpPr>
          <p:cNvPr id="21582" name="Text Box 66"/>
          <p:cNvSpPr txBox="1">
            <a:spLocks noChangeArrowheads="1"/>
          </p:cNvSpPr>
          <p:nvPr/>
        </p:nvSpPr>
        <p:spPr bwMode="auto">
          <a:xfrm>
            <a:off x="3837254" y="2743200"/>
            <a:ext cx="2726938" cy="630238"/>
          </a:xfrm>
          <a:prstGeom prst="rect">
            <a:avLst/>
          </a:prstGeom>
          <a:noFill/>
          <a:ln w="9525">
            <a:noFill/>
            <a:miter lim="800000"/>
            <a:headEnd/>
            <a:tailEnd/>
          </a:ln>
        </p:spPr>
        <p:txBody>
          <a:bodyPr wrap="square">
            <a:spAutoFit/>
          </a:bodyPr>
          <a:lstStyle/>
          <a:p>
            <a:pPr defTabSz="914327" fontAlgn="auto">
              <a:spcBef>
                <a:spcPct val="50000"/>
              </a:spcBef>
              <a:spcAft>
                <a:spcPts val="0"/>
              </a:spcAft>
              <a:defRPr/>
            </a:pPr>
            <a:r>
              <a:rPr lang="en-US" sz="1400" dirty="0">
                <a:cs typeface="+mn-cs"/>
              </a:rPr>
              <a:t> 183 </a:t>
            </a:r>
            <a:r>
              <a:rPr lang="en-US" sz="1400" dirty="0" smtClean="0">
                <a:cs typeface="+mn-cs"/>
              </a:rPr>
              <a:t>Session Progress</a:t>
            </a:r>
            <a:endParaRPr lang="en-US" sz="1400" dirty="0">
              <a:cs typeface="+mn-cs"/>
            </a:endParaRPr>
          </a:p>
          <a:p>
            <a:pPr defTabSz="914327" fontAlgn="auto">
              <a:spcBef>
                <a:spcPct val="50000"/>
              </a:spcBef>
              <a:spcAft>
                <a:spcPts val="0"/>
              </a:spcAft>
              <a:defRPr/>
            </a:pPr>
            <a:r>
              <a:rPr lang="en-US" sz="1400" dirty="0">
                <a:cs typeface="+mn-cs"/>
              </a:rPr>
              <a:t> y :: </a:t>
            </a:r>
            <a:r>
              <a:rPr lang="en-US" sz="1400" dirty="0" err="1">
                <a:cs typeface="+mn-cs"/>
              </a:rPr>
              <a:t>w,x,y,z</a:t>
            </a:r>
            <a:endParaRPr lang="en-US" sz="1400" dirty="0">
              <a:cs typeface="+mn-cs"/>
            </a:endParaRPr>
          </a:p>
        </p:txBody>
      </p:sp>
      <p:sp>
        <p:nvSpPr>
          <p:cNvPr id="120899" name="Text Box 67"/>
          <p:cNvSpPr txBox="1">
            <a:spLocks noChangeArrowheads="1"/>
          </p:cNvSpPr>
          <p:nvPr/>
        </p:nvSpPr>
        <p:spPr bwMode="auto">
          <a:xfrm flipH="1">
            <a:off x="1904474" y="2600326"/>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accent1"/>
                </a:solidFill>
                <a:effectLst>
                  <a:outerShdw blurRad="38100" dist="38100" dir="2700000" algn="tl">
                    <a:srgbClr val="000000"/>
                  </a:outerShdw>
                </a:effectLst>
                <a:cs typeface="+mn-cs"/>
              </a:rPr>
              <a:t>y</a:t>
            </a:r>
          </a:p>
        </p:txBody>
      </p:sp>
      <p:sp>
        <p:nvSpPr>
          <p:cNvPr id="120900" name="Text Box 68"/>
          <p:cNvSpPr txBox="1">
            <a:spLocks noChangeArrowheads="1"/>
          </p:cNvSpPr>
          <p:nvPr/>
        </p:nvSpPr>
        <p:spPr bwMode="auto">
          <a:xfrm flipH="1">
            <a:off x="1904474" y="3252789"/>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accent1"/>
                </a:solidFill>
                <a:effectLst>
                  <a:outerShdw blurRad="38100" dist="38100" dir="2700000" algn="tl">
                    <a:srgbClr val="000000"/>
                  </a:outerShdw>
                </a:effectLst>
                <a:cs typeface="+mn-cs"/>
              </a:rPr>
              <a:t>w</a:t>
            </a:r>
          </a:p>
        </p:txBody>
      </p:sp>
      <p:sp>
        <p:nvSpPr>
          <p:cNvPr id="120901" name="Text Box 69"/>
          <p:cNvSpPr txBox="1">
            <a:spLocks noChangeArrowheads="1"/>
          </p:cNvSpPr>
          <p:nvPr/>
        </p:nvSpPr>
        <p:spPr bwMode="auto">
          <a:xfrm flipH="1">
            <a:off x="1904474" y="3619501"/>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x</a:t>
            </a:r>
          </a:p>
        </p:txBody>
      </p:sp>
      <p:sp>
        <p:nvSpPr>
          <p:cNvPr id="120902" name="Text Box 70"/>
          <p:cNvSpPr txBox="1">
            <a:spLocks noChangeArrowheads="1"/>
          </p:cNvSpPr>
          <p:nvPr/>
        </p:nvSpPr>
        <p:spPr bwMode="auto">
          <a:xfrm flipH="1">
            <a:off x="1904474" y="4000501"/>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a:solidFill>
                  <a:schemeClr val="accent1"/>
                </a:solidFill>
                <a:effectLst>
                  <a:outerShdw blurRad="38100" dist="38100" dir="2700000" algn="tl">
                    <a:srgbClr val="000000"/>
                  </a:outerShdw>
                </a:effectLst>
                <a:cs typeface="+mn-cs"/>
              </a:rPr>
              <a:t>y</a:t>
            </a:r>
          </a:p>
        </p:txBody>
      </p:sp>
      <p:sp>
        <p:nvSpPr>
          <p:cNvPr id="120903" name="Text Box 71"/>
          <p:cNvSpPr txBox="1">
            <a:spLocks noChangeArrowheads="1"/>
          </p:cNvSpPr>
          <p:nvPr/>
        </p:nvSpPr>
        <p:spPr bwMode="auto">
          <a:xfrm flipH="1">
            <a:off x="1904474" y="4381501"/>
            <a:ext cx="507868" cy="366713"/>
          </a:xfrm>
          <a:prstGeom prst="rect">
            <a:avLst/>
          </a:prstGeom>
          <a:noFill/>
          <a:ln w="9525">
            <a:noFill/>
            <a:miter lim="800000"/>
            <a:headEnd/>
            <a:tailEnd/>
          </a:ln>
          <a:effectLst/>
        </p:spPr>
        <p:txBody>
          <a:bodyPr anchor="ctr">
            <a:spAutoFit/>
          </a:bodyPr>
          <a:lstStyle/>
          <a:p>
            <a:pPr defTabSz="914327" fontAlgn="auto">
              <a:spcBef>
                <a:spcPct val="50000"/>
              </a:spcBef>
              <a:spcAft>
                <a:spcPts val="0"/>
              </a:spcAft>
              <a:defRPr/>
            </a:pPr>
            <a:r>
              <a:rPr lang="en-US" dirty="0">
                <a:solidFill>
                  <a:schemeClr val="folHlink"/>
                </a:solidFill>
                <a:effectLst>
                  <a:outerShdw blurRad="38100" dist="38100" dir="2700000" algn="tl">
                    <a:srgbClr val="000000"/>
                  </a:outerShdw>
                </a:effectLst>
                <a:cs typeface="+mn-cs"/>
              </a:rPr>
              <a:t>z</a:t>
            </a:r>
          </a:p>
        </p:txBody>
      </p:sp>
      <p:sp>
        <p:nvSpPr>
          <p:cNvPr id="56396" name="Line 73"/>
          <p:cNvSpPr>
            <a:spLocks noChangeShapeType="1"/>
          </p:cNvSpPr>
          <p:nvPr/>
        </p:nvSpPr>
        <p:spPr bwMode="auto">
          <a:xfrm flipV="1">
            <a:off x="2856733" y="3795713"/>
            <a:ext cx="6602941" cy="1588"/>
          </a:xfrm>
          <a:prstGeom prst="line">
            <a:avLst/>
          </a:prstGeom>
          <a:noFill/>
          <a:ln w="25400">
            <a:solidFill>
              <a:schemeClr val="tx1"/>
            </a:solidFill>
            <a:round/>
            <a:headEnd type="stealth" w="lg" len="lg"/>
            <a:tailEnd type="none" w="lg" len="lg"/>
          </a:ln>
        </p:spPr>
        <p:txBody>
          <a:bodyPr/>
          <a:lstStyle/>
          <a:p>
            <a:endParaRPr lang="en-US"/>
          </a:p>
        </p:txBody>
      </p:sp>
      <p:sp>
        <p:nvSpPr>
          <p:cNvPr id="21580" name="Text Box 74"/>
          <p:cNvSpPr txBox="1">
            <a:spLocks noChangeArrowheads="1"/>
          </p:cNvSpPr>
          <p:nvPr/>
        </p:nvSpPr>
        <p:spPr bwMode="auto">
          <a:xfrm>
            <a:off x="3837253" y="3490913"/>
            <a:ext cx="1489275" cy="630238"/>
          </a:xfrm>
          <a:prstGeom prst="rect">
            <a:avLst/>
          </a:prstGeom>
          <a:noFill/>
          <a:ln w="9525">
            <a:noFill/>
            <a:miter lim="800000"/>
            <a:headEnd/>
            <a:tailEnd/>
          </a:ln>
        </p:spPr>
        <p:txBody>
          <a:bodyPr wrap="square">
            <a:spAutoFit/>
          </a:bodyPr>
          <a:lstStyle/>
          <a:p>
            <a:pPr defTabSz="914327" fontAlgn="auto">
              <a:spcBef>
                <a:spcPct val="50000"/>
              </a:spcBef>
              <a:spcAft>
                <a:spcPts val="0"/>
              </a:spcAft>
              <a:defRPr/>
            </a:pPr>
            <a:r>
              <a:rPr lang="en-US" sz="1400" dirty="0">
                <a:cs typeface="+mn-cs"/>
              </a:rPr>
              <a:t> 200 OK</a:t>
            </a:r>
          </a:p>
          <a:p>
            <a:pPr defTabSz="914327" fontAlgn="auto">
              <a:spcBef>
                <a:spcPct val="50000"/>
              </a:spcBef>
              <a:spcAft>
                <a:spcPts val="0"/>
              </a:spcAft>
              <a:defRPr/>
            </a:pPr>
            <a:r>
              <a:rPr lang="en-US" sz="1400" dirty="0">
                <a:cs typeface="+mn-cs"/>
              </a:rPr>
              <a:t> y :: </a:t>
            </a:r>
            <a:r>
              <a:rPr lang="en-US" sz="1400" dirty="0" err="1">
                <a:cs typeface="+mn-cs"/>
              </a:rPr>
              <a:t>w,x,y,z</a:t>
            </a:r>
            <a:endParaRPr lang="en-US" sz="1400" dirty="0">
              <a:cs typeface="+mn-cs"/>
            </a:endParaRPr>
          </a:p>
        </p:txBody>
      </p:sp>
      <p:sp>
        <p:nvSpPr>
          <p:cNvPr id="56384" name="Line 75"/>
          <p:cNvSpPr>
            <a:spLocks noChangeShapeType="1"/>
          </p:cNvSpPr>
          <p:nvPr/>
        </p:nvSpPr>
        <p:spPr bwMode="auto">
          <a:xfrm>
            <a:off x="6208683" y="5824538"/>
            <a:ext cx="711015" cy="0"/>
          </a:xfrm>
          <a:prstGeom prst="line">
            <a:avLst/>
          </a:prstGeom>
          <a:noFill/>
          <a:ln w="25400">
            <a:solidFill>
              <a:schemeClr val="tx1"/>
            </a:solidFill>
            <a:round/>
            <a:headEnd/>
            <a:tailEnd/>
          </a:ln>
        </p:spPr>
        <p:txBody>
          <a:bodyPr/>
          <a:lstStyle/>
          <a:p>
            <a:endParaRPr lang="en-US"/>
          </a:p>
        </p:txBody>
      </p:sp>
      <p:sp>
        <p:nvSpPr>
          <p:cNvPr id="21569" name="Text Box 77"/>
          <p:cNvSpPr txBox="1">
            <a:spLocks noChangeArrowheads="1"/>
          </p:cNvSpPr>
          <p:nvPr/>
        </p:nvSpPr>
        <p:spPr bwMode="auto">
          <a:xfrm>
            <a:off x="5091374" y="5610225"/>
            <a:ext cx="1218883" cy="400110"/>
          </a:xfrm>
          <a:prstGeom prst="rect">
            <a:avLst/>
          </a:prstGeom>
          <a:noFill/>
          <a:ln w="9525">
            <a:noFill/>
            <a:miter lim="800000"/>
            <a:headEnd/>
            <a:tailEnd/>
          </a:ln>
        </p:spPr>
        <p:txBody>
          <a:bodyPr>
            <a:spAutoFit/>
          </a:bodyPr>
          <a:lstStyle/>
          <a:p>
            <a:pPr defTabSz="914327" fontAlgn="auto">
              <a:spcBef>
                <a:spcPts val="0"/>
              </a:spcBef>
              <a:spcAft>
                <a:spcPts val="0"/>
              </a:spcAft>
              <a:defRPr/>
            </a:pPr>
            <a:r>
              <a:rPr lang="en-US" sz="2000" dirty="0" smtClean="0">
                <a:cs typeface="+mn-cs"/>
              </a:rPr>
              <a:t>SIP</a:t>
            </a:r>
            <a:endParaRPr lang="en-US" sz="2000" dirty="0">
              <a:cs typeface="+mn-cs"/>
            </a:endParaRPr>
          </a:p>
        </p:txBody>
      </p:sp>
      <p:pic>
        <p:nvPicPr>
          <p:cNvPr id="56388" name="Picture 86" descr="cooltools-shape"/>
          <p:cNvPicPr>
            <a:picLocks noChangeAspect="1" noChangeArrowheads="1"/>
          </p:cNvPicPr>
          <p:nvPr/>
        </p:nvPicPr>
        <p:blipFill>
          <a:blip r:embed="rId3" cstate="print"/>
          <a:srcRect/>
          <a:stretch>
            <a:fillRect/>
          </a:stretch>
        </p:blipFill>
        <p:spPr bwMode="auto">
          <a:xfrm>
            <a:off x="3263050" y="1362075"/>
            <a:ext cx="374553" cy="4552950"/>
          </a:xfrm>
          <a:prstGeom prst="rect">
            <a:avLst/>
          </a:prstGeom>
          <a:noFill/>
          <a:ln w="12700" algn="ctr">
            <a:noFill/>
            <a:miter lim="800000"/>
            <a:headEnd/>
            <a:tailEnd/>
          </a:ln>
        </p:spPr>
      </p:pic>
      <p:pic>
        <p:nvPicPr>
          <p:cNvPr id="56389" name="Picture 87" descr="cooltools-shape"/>
          <p:cNvPicPr>
            <a:picLocks noChangeAspect="1" noChangeArrowheads="1"/>
          </p:cNvPicPr>
          <p:nvPr/>
        </p:nvPicPr>
        <p:blipFill>
          <a:blip r:embed="rId3" cstate="print"/>
          <a:srcRect/>
          <a:stretch>
            <a:fillRect/>
          </a:stretch>
        </p:blipFill>
        <p:spPr bwMode="auto">
          <a:xfrm>
            <a:off x="8544875" y="1362075"/>
            <a:ext cx="361856" cy="4552950"/>
          </a:xfrm>
          <a:prstGeom prst="rect">
            <a:avLst/>
          </a:prstGeom>
          <a:noFill/>
          <a:ln w="12700" algn="ctr">
            <a:noFill/>
            <a:miter lim="800000"/>
            <a:headEnd/>
            <a:tailEnd/>
          </a:ln>
        </p:spPr>
      </p:pic>
      <p:grpSp>
        <p:nvGrpSpPr>
          <p:cNvPr id="6" name="Group 93"/>
          <p:cNvGrpSpPr>
            <a:grpSpLocks/>
          </p:cNvGrpSpPr>
          <p:nvPr/>
        </p:nvGrpSpPr>
        <p:grpSpPr bwMode="auto">
          <a:xfrm>
            <a:off x="3762453" y="4419600"/>
            <a:ext cx="922626" cy="1219200"/>
            <a:chOff x="1676" y="2784"/>
            <a:chExt cx="436" cy="768"/>
          </a:xfrm>
        </p:grpSpPr>
        <p:pic>
          <p:nvPicPr>
            <p:cNvPr id="56394" name="Picture 88" descr="cooltools-shape"/>
            <p:cNvPicPr>
              <a:picLocks noChangeAspect="1" noChangeArrowheads="1"/>
            </p:cNvPicPr>
            <p:nvPr/>
          </p:nvPicPr>
          <p:blipFill>
            <a:blip r:embed="rId3" cstate="print"/>
            <a:srcRect/>
            <a:stretch>
              <a:fillRect/>
            </a:stretch>
          </p:blipFill>
          <p:spPr bwMode="auto">
            <a:xfrm>
              <a:off x="1680" y="2784"/>
              <a:ext cx="432" cy="768"/>
            </a:xfrm>
            <a:prstGeom prst="rect">
              <a:avLst/>
            </a:prstGeom>
            <a:noFill/>
            <a:ln w="12700" algn="ctr">
              <a:noFill/>
              <a:miter lim="800000"/>
              <a:headEnd/>
              <a:tailEnd/>
            </a:ln>
          </p:spPr>
        </p:pic>
        <p:sp>
          <p:nvSpPr>
            <p:cNvPr id="56395" name="Text Box 90"/>
            <p:cNvSpPr txBox="1">
              <a:spLocks noChangeArrowheads="1"/>
            </p:cNvSpPr>
            <p:nvPr/>
          </p:nvSpPr>
          <p:spPr bwMode="auto">
            <a:xfrm>
              <a:off x="1676" y="3024"/>
              <a:ext cx="323" cy="194"/>
            </a:xfrm>
            <a:prstGeom prst="rect">
              <a:avLst/>
            </a:prstGeom>
            <a:noFill/>
            <a:ln w="9525">
              <a:noFill/>
              <a:miter lim="800000"/>
              <a:headEnd/>
              <a:tailEnd/>
            </a:ln>
          </p:spPr>
          <p:txBody>
            <a:bodyPr wrap="none">
              <a:spAutoFit/>
            </a:bodyPr>
            <a:lstStyle/>
            <a:p>
              <a:r>
                <a:rPr lang="en-US" sz="1400" b="1"/>
                <a:t>TURN</a:t>
              </a:r>
            </a:p>
          </p:txBody>
        </p:sp>
      </p:grpSp>
      <p:grpSp>
        <p:nvGrpSpPr>
          <p:cNvPr id="7" name="Group 92"/>
          <p:cNvGrpSpPr>
            <a:grpSpLocks/>
          </p:cNvGrpSpPr>
          <p:nvPr/>
        </p:nvGrpSpPr>
        <p:grpSpPr bwMode="auto">
          <a:xfrm>
            <a:off x="7478352" y="4419600"/>
            <a:ext cx="914162" cy="1219200"/>
            <a:chOff x="3504" y="2784"/>
            <a:chExt cx="432" cy="768"/>
          </a:xfrm>
        </p:grpSpPr>
        <p:pic>
          <p:nvPicPr>
            <p:cNvPr id="56392" name="Picture 89" descr="cooltools-shape"/>
            <p:cNvPicPr>
              <a:picLocks noChangeAspect="1" noChangeArrowheads="1"/>
            </p:cNvPicPr>
            <p:nvPr/>
          </p:nvPicPr>
          <p:blipFill>
            <a:blip r:embed="rId3" cstate="print"/>
            <a:srcRect/>
            <a:stretch>
              <a:fillRect/>
            </a:stretch>
          </p:blipFill>
          <p:spPr bwMode="auto">
            <a:xfrm>
              <a:off x="3504" y="2784"/>
              <a:ext cx="432" cy="768"/>
            </a:xfrm>
            <a:prstGeom prst="rect">
              <a:avLst/>
            </a:prstGeom>
            <a:noFill/>
            <a:ln w="12700" algn="ctr">
              <a:noFill/>
              <a:miter lim="800000"/>
              <a:headEnd/>
              <a:tailEnd/>
            </a:ln>
          </p:spPr>
        </p:pic>
        <p:sp>
          <p:nvSpPr>
            <p:cNvPr id="56393" name="Text Box 91"/>
            <p:cNvSpPr txBox="1">
              <a:spLocks noChangeArrowheads="1"/>
            </p:cNvSpPr>
            <p:nvPr/>
          </p:nvSpPr>
          <p:spPr bwMode="auto">
            <a:xfrm>
              <a:off x="3504" y="3024"/>
              <a:ext cx="323" cy="194"/>
            </a:xfrm>
            <a:prstGeom prst="rect">
              <a:avLst/>
            </a:prstGeom>
            <a:noFill/>
            <a:ln w="9525">
              <a:noFill/>
              <a:miter lim="800000"/>
              <a:headEnd/>
              <a:tailEnd/>
            </a:ln>
          </p:spPr>
          <p:txBody>
            <a:bodyPr wrap="none">
              <a:spAutoFit/>
            </a:bodyPr>
            <a:lstStyle/>
            <a:p>
              <a:r>
                <a:rPr lang="en-US" sz="1400" b="1"/>
                <a:t>TURN</a:t>
              </a:r>
            </a:p>
          </p:txBody>
        </p:sp>
      </p:grpSp>
      <p:sp>
        <p:nvSpPr>
          <p:cNvPr id="121864" name="Slide Number Placeholder 40"/>
          <p:cNvSpPr txBox="1">
            <a:spLocks noGrp="1"/>
          </p:cNvSpPr>
          <p:nvPr/>
        </p:nvSpPr>
        <p:spPr bwMode="auto">
          <a:xfrm>
            <a:off x="8735325" y="6356351"/>
            <a:ext cx="2844059" cy="365125"/>
          </a:xfrm>
          <a:prstGeom prst="rect">
            <a:avLst/>
          </a:prstGeom>
          <a:noFill/>
          <a:ln>
            <a:miter lim="800000"/>
            <a:headEnd/>
            <a:tailEnd/>
          </a:ln>
        </p:spPr>
        <p:txBody>
          <a:bodyPr anchor="ctr"/>
          <a:lstStyle/>
          <a:p>
            <a:pPr algn="r">
              <a:defRPr/>
            </a:pPr>
            <a:fld id="{CA6FBAC1-F2CF-41CA-8E49-16D91B8073DF}" type="slidenum">
              <a:rPr lang="en-US" sz="1200">
                <a:solidFill>
                  <a:schemeClr val="bg1"/>
                </a:solidFill>
                <a:latin typeface="+mn-lt"/>
              </a:rPr>
              <a:pPr algn="r">
                <a:defRPr/>
              </a:pPr>
              <a:t>39</a:t>
            </a:fld>
            <a:endParaRPr lang="en-US" sz="1200">
              <a:solidFill>
                <a:schemeClr val="bg1"/>
              </a:solidFill>
              <a:latin typeface="+mn-lt"/>
            </a:endParaRPr>
          </a:p>
        </p:txBody>
      </p:sp>
    </p:spTree>
    <p:extLst>
      <p:ext uri="{BB962C8B-B14F-4D97-AF65-F5344CB8AC3E}">
        <p14:creationId xmlns:p14="http://schemas.microsoft.com/office/powerpoint/2010/main" val="1891640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400"/>
                                        </p:tgtEl>
                                        <p:attrNameLst>
                                          <p:attrName>style.visibility</p:attrName>
                                        </p:attrNameLst>
                                      </p:cBhvr>
                                      <p:to>
                                        <p:strVal val="visible"/>
                                      </p:to>
                                    </p:set>
                                    <p:animEffect transition="in" filter="wipe(left)">
                                      <p:cBhvr>
                                        <p:cTn id="7" dur="500"/>
                                        <p:tgtEl>
                                          <p:spTgt spid="5640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584"/>
                                        </p:tgtEl>
                                        <p:attrNameLst>
                                          <p:attrName>style.visibility</p:attrName>
                                        </p:attrNameLst>
                                      </p:cBhvr>
                                      <p:to>
                                        <p:strVal val="visible"/>
                                      </p:to>
                                    </p:set>
                                  </p:childTnLst>
                                </p:cTn>
                              </p:par>
                              <p:par>
                                <p:cTn id="10" presetID="6" presetClass="emph" presetSubtype="0" fill="hold" grpId="1" nodeType="withEffect">
                                  <p:stCondLst>
                                    <p:cond delay="0"/>
                                  </p:stCondLst>
                                  <p:childTnLst>
                                    <p:animScale>
                                      <p:cBhvr>
                                        <p:cTn id="11" dur="500" fill="hold"/>
                                        <p:tgtEl>
                                          <p:spTgt spid="21584"/>
                                        </p:tgtEl>
                                      </p:cBhvr>
                                      <p:by x="150000" y="150000"/>
                                    </p:animScale>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120889"/>
                                        </p:tgtEl>
                                        <p:attrNameLst>
                                          <p:attrName>style.visibility</p:attrName>
                                        </p:attrNameLst>
                                      </p:cBhvr>
                                      <p:to>
                                        <p:strVal val="visible"/>
                                      </p:to>
                                    </p:set>
                                    <p:anim calcmode="lin" valueType="num">
                                      <p:cBhvr additive="base">
                                        <p:cTn id="15" dur="500" fill="hold"/>
                                        <p:tgtEl>
                                          <p:spTgt spid="120889"/>
                                        </p:tgtEl>
                                        <p:attrNameLst>
                                          <p:attrName>ppt_x</p:attrName>
                                        </p:attrNameLst>
                                      </p:cBhvr>
                                      <p:tavLst>
                                        <p:tav tm="0">
                                          <p:val>
                                            <p:strVal val="0-#ppt_w/2"/>
                                          </p:val>
                                        </p:tav>
                                        <p:tav tm="100000">
                                          <p:val>
                                            <p:strVal val="#ppt_x"/>
                                          </p:val>
                                        </p:tav>
                                      </p:tavLst>
                                    </p:anim>
                                    <p:anim calcmode="lin" valueType="num">
                                      <p:cBhvr additive="base">
                                        <p:cTn id="16" dur="500" fill="hold"/>
                                        <p:tgtEl>
                                          <p:spTgt spid="12088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0887"/>
                                        </p:tgtEl>
                                        <p:attrNameLst>
                                          <p:attrName>style.visibility</p:attrName>
                                        </p:attrNameLst>
                                      </p:cBhvr>
                                      <p:to>
                                        <p:strVal val="visible"/>
                                      </p:to>
                                    </p:set>
                                    <p:anim calcmode="lin" valueType="num">
                                      <p:cBhvr additive="base">
                                        <p:cTn id="19" dur="500" fill="hold"/>
                                        <p:tgtEl>
                                          <p:spTgt spid="120887"/>
                                        </p:tgtEl>
                                        <p:attrNameLst>
                                          <p:attrName>ppt_x</p:attrName>
                                        </p:attrNameLst>
                                      </p:cBhvr>
                                      <p:tavLst>
                                        <p:tav tm="0">
                                          <p:val>
                                            <p:strVal val="0-#ppt_w/2"/>
                                          </p:val>
                                        </p:tav>
                                        <p:tav tm="100000">
                                          <p:val>
                                            <p:strVal val="#ppt_x"/>
                                          </p:val>
                                        </p:tav>
                                      </p:tavLst>
                                    </p:anim>
                                    <p:anim calcmode="lin" valueType="num">
                                      <p:cBhvr additive="base">
                                        <p:cTn id="20" dur="500" fill="hold"/>
                                        <p:tgtEl>
                                          <p:spTgt spid="12088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0890"/>
                                        </p:tgtEl>
                                        <p:attrNameLst>
                                          <p:attrName>style.visibility</p:attrName>
                                        </p:attrNameLst>
                                      </p:cBhvr>
                                      <p:to>
                                        <p:strVal val="visible"/>
                                      </p:to>
                                    </p:set>
                                    <p:anim calcmode="lin" valueType="num">
                                      <p:cBhvr additive="base">
                                        <p:cTn id="23" dur="500" fill="hold"/>
                                        <p:tgtEl>
                                          <p:spTgt spid="120890"/>
                                        </p:tgtEl>
                                        <p:attrNameLst>
                                          <p:attrName>ppt_x</p:attrName>
                                        </p:attrNameLst>
                                      </p:cBhvr>
                                      <p:tavLst>
                                        <p:tav tm="0">
                                          <p:val>
                                            <p:strVal val="0-#ppt_w/2"/>
                                          </p:val>
                                        </p:tav>
                                        <p:tav tm="100000">
                                          <p:val>
                                            <p:strVal val="#ppt_x"/>
                                          </p:val>
                                        </p:tav>
                                      </p:tavLst>
                                    </p:anim>
                                    <p:anim calcmode="lin" valueType="num">
                                      <p:cBhvr additive="base">
                                        <p:cTn id="24" dur="500" fill="hold"/>
                                        <p:tgtEl>
                                          <p:spTgt spid="12089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0886"/>
                                        </p:tgtEl>
                                        <p:attrNameLst>
                                          <p:attrName>style.visibility</p:attrName>
                                        </p:attrNameLst>
                                      </p:cBhvr>
                                      <p:to>
                                        <p:strVal val="visible"/>
                                      </p:to>
                                    </p:set>
                                    <p:anim calcmode="lin" valueType="num">
                                      <p:cBhvr additive="base">
                                        <p:cTn id="27" dur="500" fill="hold"/>
                                        <p:tgtEl>
                                          <p:spTgt spid="120886"/>
                                        </p:tgtEl>
                                        <p:attrNameLst>
                                          <p:attrName>ppt_x</p:attrName>
                                        </p:attrNameLst>
                                      </p:cBhvr>
                                      <p:tavLst>
                                        <p:tav tm="0">
                                          <p:val>
                                            <p:strVal val="0-#ppt_w/2"/>
                                          </p:val>
                                        </p:tav>
                                        <p:tav tm="100000">
                                          <p:val>
                                            <p:strVal val="#ppt_x"/>
                                          </p:val>
                                        </p:tav>
                                      </p:tavLst>
                                    </p:anim>
                                    <p:anim calcmode="lin" valueType="num">
                                      <p:cBhvr additive="base">
                                        <p:cTn id="28" dur="500" fill="hold"/>
                                        <p:tgtEl>
                                          <p:spTgt spid="12088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0888"/>
                                        </p:tgtEl>
                                        <p:attrNameLst>
                                          <p:attrName>style.visibility</p:attrName>
                                        </p:attrNameLst>
                                      </p:cBhvr>
                                      <p:to>
                                        <p:strVal val="visible"/>
                                      </p:to>
                                    </p:set>
                                    <p:anim calcmode="lin" valueType="num">
                                      <p:cBhvr additive="base">
                                        <p:cTn id="31" dur="500" fill="hold"/>
                                        <p:tgtEl>
                                          <p:spTgt spid="120888"/>
                                        </p:tgtEl>
                                        <p:attrNameLst>
                                          <p:attrName>ppt_x</p:attrName>
                                        </p:attrNameLst>
                                      </p:cBhvr>
                                      <p:tavLst>
                                        <p:tav tm="0">
                                          <p:val>
                                            <p:strVal val="0-#ppt_w/2"/>
                                          </p:val>
                                        </p:tav>
                                        <p:tav tm="100000">
                                          <p:val>
                                            <p:strVal val="#ppt_x"/>
                                          </p:val>
                                        </p:tav>
                                      </p:tavLst>
                                    </p:anim>
                                    <p:anim calcmode="lin" valueType="num">
                                      <p:cBhvr additive="base">
                                        <p:cTn id="32" dur="500" fill="hold"/>
                                        <p:tgtEl>
                                          <p:spTgt spid="12088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0864"/>
                                        </p:tgtEl>
                                        <p:attrNameLst>
                                          <p:attrName>style.visibility</p:attrName>
                                        </p:attrNameLst>
                                      </p:cBhvr>
                                      <p:to>
                                        <p:strVal val="visible"/>
                                      </p:to>
                                    </p:set>
                                    <p:anim calcmode="lin" valueType="num">
                                      <p:cBhvr additive="base">
                                        <p:cTn id="37" dur="500" fill="hold"/>
                                        <p:tgtEl>
                                          <p:spTgt spid="120864"/>
                                        </p:tgtEl>
                                        <p:attrNameLst>
                                          <p:attrName>ppt_x</p:attrName>
                                        </p:attrNameLst>
                                      </p:cBhvr>
                                      <p:tavLst>
                                        <p:tav tm="0">
                                          <p:val>
                                            <p:strVal val="1+#ppt_w/2"/>
                                          </p:val>
                                        </p:tav>
                                        <p:tav tm="100000">
                                          <p:val>
                                            <p:strVal val="#ppt_x"/>
                                          </p:val>
                                        </p:tav>
                                      </p:tavLst>
                                    </p:anim>
                                    <p:anim calcmode="lin" valueType="num">
                                      <p:cBhvr additive="base">
                                        <p:cTn id="38" dur="500" fill="hold"/>
                                        <p:tgtEl>
                                          <p:spTgt spid="12086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0872"/>
                                        </p:tgtEl>
                                        <p:attrNameLst>
                                          <p:attrName>style.visibility</p:attrName>
                                        </p:attrNameLst>
                                      </p:cBhvr>
                                      <p:to>
                                        <p:strVal val="visible"/>
                                      </p:to>
                                    </p:set>
                                    <p:anim calcmode="lin" valueType="num">
                                      <p:cBhvr additive="base">
                                        <p:cTn id="41" dur="500" fill="hold"/>
                                        <p:tgtEl>
                                          <p:spTgt spid="120872"/>
                                        </p:tgtEl>
                                        <p:attrNameLst>
                                          <p:attrName>ppt_x</p:attrName>
                                        </p:attrNameLst>
                                      </p:cBhvr>
                                      <p:tavLst>
                                        <p:tav tm="0">
                                          <p:val>
                                            <p:strVal val="1+#ppt_w/2"/>
                                          </p:val>
                                        </p:tav>
                                        <p:tav tm="100000">
                                          <p:val>
                                            <p:strVal val="#ppt_x"/>
                                          </p:val>
                                        </p:tav>
                                      </p:tavLst>
                                    </p:anim>
                                    <p:anim calcmode="lin" valueType="num">
                                      <p:cBhvr additive="base">
                                        <p:cTn id="42" dur="500" fill="hold"/>
                                        <p:tgtEl>
                                          <p:spTgt spid="12087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20873"/>
                                        </p:tgtEl>
                                        <p:attrNameLst>
                                          <p:attrName>style.visibility</p:attrName>
                                        </p:attrNameLst>
                                      </p:cBhvr>
                                      <p:to>
                                        <p:strVal val="visible"/>
                                      </p:to>
                                    </p:set>
                                    <p:anim calcmode="lin" valueType="num">
                                      <p:cBhvr additive="base">
                                        <p:cTn id="45" dur="500" fill="hold"/>
                                        <p:tgtEl>
                                          <p:spTgt spid="120873"/>
                                        </p:tgtEl>
                                        <p:attrNameLst>
                                          <p:attrName>ppt_x</p:attrName>
                                        </p:attrNameLst>
                                      </p:cBhvr>
                                      <p:tavLst>
                                        <p:tav tm="0">
                                          <p:val>
                                            <p:strVal val="1+#ppt_w/2"/>
                                          </p:val>
                                        </p:tav>
                                        <p:tav tm="100000">
                                          <p:val>
                                            <p:strVal val="#ppt_x"/>
                                          </p:val>
                                        </p:tav>
                                      </p:tavLst>
                                    </p:anim>
                                    <p:anim calcmode="lin" valueType="num">
                                      <p:cBhvr additive="base">
                                        <p:cTn id="46" dur="500" fill="hold"/>
                                        <p:tgtEl>
                                          <p:spTgt spid="12087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20874"/>
                                        </p:tgtEl>
                                        <p:attrNameLst>
                                          <p:attrName>style.visibility</p:attrName>
                                        </p:attrNameLst>
                                      </p:cBhvr>
                                      <p:to>
                                        <p:strVal val="visible"/>
                                      </p:to>
                                    </p:set>
                                    <p:anim calcmode="lin" valueType="num">
                                      <p:cBhvr additive="base">
                                        <p:cTn id="49" dur="500" fill="hold"/>
                                        <p:tgtEl>
                                          <p:spTgt spid="120874"/>
                                        </p:tgtEl>
                                        <p:attrNameLst>
                                          <p:attrName>ppt_x</p:attrName>
                                        </p:attrNameLst>
                                      </p:cBhvr>
                                      <p:tavLst>
                                        <p:tav tm="0">
                                          <p:val>
                                            <p:strVal val="1+#ppt_w/2"/>
                                          </p:val>
                                        </p:tav>
                                        <p:tav tm="100000">
                                          <p:val>
                                            <p:strVal val="#ppt_x"/>
                                          </p:val>
                                        </p:tav>
                                      </p:tavLst>
                                    </p:anim>
                                    <p:anim calcmode="lin" valueType="num">
                                      <p:cBhvr additive="base">
                                        <p:cTn id="50" dur="500" fill="hold"/>
                                        <p:tgtEl>
                                          <p:spTgt spid="12087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20875"/>
                                        </p:tgtEl>
                                        <p:attrNameLst>
                                          <p:attrName>style.visibility</p:attrName>
                                        </p:attrNameLst>
                                      </p:cBhvr>
                                      <p:to>
                                        <p:strVal val="visible"/>
                                      </p:to>
                                    </p:set>
                                    <p:anim calcmode="lin" valueType="num">
                                      <p:cBhvr additive="base">
                                        <p:cTn id="53" dur="500" fill="hold"/>
                                        <p:tgtEl>
                                          <p:spTgt spid="120875"/>
                                        </p:tgtEl>
                                        <p:attrNameLst>
                                          <p:attrName>ppt_x</p:attrName>
                                        </p:attrNameLst>
                                      </p:cBhvr>
                                      <p:tavLst>
                                        <p:tav tm="0">
                                          <p:val>
                                            <p:strVal val="1+#ppt_w/2"/>
                                          </p:val>
                                        </p:tav>
                                        <p:tav tm="100000">
                                          <p:val>
                                            <p:strVal val="#ppt_x"/>
                                          </p:val>
                                        </p:tav>
                                      </p:tavLst>
                                    </p:anim>
                                    <p:anim calcmode="lin" valueType="num">
                                      <p:cBhvr additive="base">
                                        <p:cTn id="54" dur="500" fill="hold"/>
                                        <p:tgtEl>
                                          <p:spTgt spid="12087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grpId="2" nodeType="clickEffect">
                                  <p:stCondLst>
                                    <p:cond delay="0"/>
                                  </p:stCondLst>
                                  <p:childTnLst>
                                    <p:animScale>
                                      <p:cBhvr>
                                        <p:cTn id="58" dur="500" fill="hold"/>
                                        <p:tgtEl>
                                          <p:spTgt spid="21584"/>
                                        </p:tgtEl>
                                      </p:cBhvr>
                                      <p:by x="50000" y="50000"/>
                                    </p:animScale>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21582"/>
                                        </p:tgtEl>
                                        <p:attrNameLst>
                                          <p:attrName>style.visibility</p:attrName>
                                        </p:attrNameLst>
                                      </p:cBhvr>
                                      <p:to>
                                        <p:strVal val="visible"/>
                                      </p:to>
                                    </p:set>
                                  </p:childTnLst>
                                </p:cTn>
                              </p:par>
                              <p:par>
                                <p:cTn id="62" presetID="6" presetClass="emph" presetSubtype="0" fill="hold" grpId="1" nodeType="withEffect">
                                  <p:stCondLst>
                                    <p:cond delay="0"/>
                                  </p:stCondLst>
                                  <p:childTnLst>
                                    <p:animScale>
                                      <p:cBhvr>
                                        <p:cTn id="63" dur="500" fill="hold"/>
                                        <p:tgtEl>
                                          <p:spTgt spid="21582"/>
                                        </p:tgtEl>
                                      </p:cBhvr>
                                      <p:by x="150000" y="150000"/>
                                    </p:animScale>
                                  </p:childTnLst>
                                </p:cTn>
                              </p:par>
                              <p:par>
                                <p:cTn id="64" presetID="22" presetClass="entr" presetSubtype="2" fill="hold" grpId="0" nodeType="withEffect">
                                  <p:stCondLst>
                                    <p:cond delay="0"/>
                                  </p:stCondLst>
                                  <p:childTnLst>
                                    <p:set>
                                      <p:cBhvr>
                                        <p:cTn id="65" dur="1" fill="hold">
                                          <p:stCondLst>
                                            <p:cond delay="0"/>
                                          </p:stCondLst>
                                        </p:cTn>
                                        <p:tgtEl>
                                          <p:spTgt spid="56398"/>
                                        </p:tgtEl>
                                        <p:attrNameLst>
                                          <p:attrName>style.visibility</p:attrName>
                                        </p:attrNameLst>
                                      </p:cBhvr>
                                      <p:to>
                                        <p:strVal val="visible"/>
                                      </p:to>
                                    </p:set>
                                    <p:animEffect transition="in" filter="wipe(right)">
                                      <p:cBhvr>
                                        <p:cTn id="66" dur="500"/>
                                        <p:tgtEl>
                                          <p:spTgt spid="56398"/>
                                        </p:tgtEl>
                                      </p:cBhvr>
                                    </p:animEffect>
                                  </p:childTnLst>
                                </p:cTn>
                              </p:par>
                            </p:childTnLst>
                          </p:cTn>
                        </p:par>
                        <p:par>
                          <p:cTn id="67" fill="hold">
                            <p:stCondLst>
                              <p:cond delay="1000"/>
                            </p:stCondLst>
                            <p:childTnLst>
                              <p:par>
                                <p:cTn id="68" presetID="2" presetClass="entr" presetSubtype="2" fill="hold" grpId="0" nodeType="afterEffect">
                                  <p:stCondLst>
                                    <p:cond delay="0"/>
                                  </p:stCondLst>
                                  <p:childTnLst>
                                    <p:set>
                                      <p:cBhvr>
                                        <p:cTn id="69" dur="1" fill="hold">
                                          <p:stCondLst>
                                            <p:cond delay="0"/>
                                          </p:stCondLst>
                                        </p:cTn>
                                        <p:tgtEl>
                                          <p:spTgt spid="120899"/>
                                        </p:tgtEl>
                                        <p:attrNameLst>
                                          <p:attrName>style.visibility</p:attrName>
                                        </p:attrNameLst>
                                      </p:cBhvr>
                                      <p:to>
                                        <p:strVal val="visible"/>
                                      </p:to>
                                    </p:set>
                                    <p:anim calcmode="lin" valueType="num">
                                      <p:cBhvr additive="base">
                                        <p:cTn id="70" dur="500" fill="hold"/>
                                        <p:tgtEl>
                                          <p:spTgt spid="120899"/>
                                        </p:tgtEl>
                                        <p:attrNameLst>
                                          <p:attrName>ppt_x</p:attrName>
                                        </p:attrNameLst>
                                      </p:cBhvr>
                                      <p:tavLst>
                                        <p:tav tm="0">
                                          <p:val>
                                            <p:strVal val="1+#ppt_w/2"/>
                                          </p:val>
                                        </p:tav>
                                        <p:tav tm="100000">
                                          <p:val>
                                            <p:strVal val="#ppt_x"/>
                                          </p:val>
                                        </p:tav>
                                      </p:tavLst>
                                    </p:anim>
                                    <p:anim calcmode="lin" valueType="num">
                                      <p:cBhvr additive="base">
                                        <p:cTn id="71" dur="500" fill="hold"/>
                                        <p:tgtEl>
                                          <p:spTgt spid="120899"/>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120900"/>
                                        </p:tgtEl>
                                        <p:attrNameLst>
                                          <p:attrName>style.visibility</p:attrName>
                                        </p:attrNameLst>
                                      </p:cBhvr>
                                      <p:to>
                                        <p:strVal val="visible"/>
                                      </p:to>
                                    </p:set>
                                    <p:anim calcmode="lin" valueType="num">
                                      <p:cBhvr additive="base">
                                        <p:cTn id="74" dur="500" fill="hold"/>
                                        <p:tgtEl>
                                          <p:spTgt spid="120900"/>
                                        </p:tgtEl>
                                        <p:attrNameLst>
                                          <p:attrName>ppt_x</p:attrName>
                                        </p:attrNameLst>
                                      </p:cBhvr>
                                      <p:tavLst>
                                        <p:tav tm="0">
                                          <p:val>
                                            <p:strVal val="1+#ppt_w/2"/>
                                          </p:val>
                                        </p:tav>
                                        <p:tav tm="100000">
                                          <p:val>
                                            <p:strVal val="#ppt_x"/>
                                          </p:val>
                                        </p:tav>
                                      </p:tavLst>
                                    </p:anim>
                                    <p:anim calcmode="lin" valueType="num">
                                      <p:cBhvr additive="base">
                                        <p:cTn id="75" dur="500" fill="hold"/>
                                        <p:tgtEl>
                                          <p:spTgt spid="120900"/>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120901"/>
                                        </p:tgtEl>
                                        <p:attrNameLst>
                                          <p:attrName>style.visibility</p:attrName>
                                        </p:attrNameLst>
                                      </p:cBhvr>
                                      <p:to>
                                        <p:strVal val="visible"/>
                                      </p:to>
                                    </p:set>
                                    <p:anim calcmode="lin" valueType="num">
                                      <p:cBhvr additive="base">
                                        <p:cTn id="78" dur="500" fill="hold"/>
                                        <p:tgtEl>
                                          <p:spTgt spid="120901"/>
                                        </p:tgtEl>
                                        <p:attrNameLst>
                                          <p:attrName>ppt_x</p:attrName>
                                        </p:attrNameLst>
                                      </p:cBhvr>
                                      <p:tavLst>
                                        <p:tav tm="0">
                                          <p:val>
                                            <p:strVal val="1+#ppt_w/2"/>
                                          </p:val>
                                        </p:tav>
                                        <p:tav tm="100000">
                                          <p:val>
                                            <p:strVal val="#ppt_x"/>
                                          </p:val>
                                        </p:tav>
                                      </p:tavLst>
                                    </p:anim>
                                    <p:anim calcmode="lin" valueType="num">
                                      <p:cBhvr additive="base">
                                        <p:cTn id="79" dur="500" fill="hold"/>
                                        <p:tgtEl>
                                          <p:spTgt spid="120901"/>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120902"/>
                                        </p:tgtEl>
                                        <p:attrNameLst>
                                          <p:attrName>style.visibility</p:attrName>
                                        </p:attrNameLst>
                                      </p:cBhvr>
                                      <p:to>
                                        <p:strVal val="visible"/>
                                      </p:to>
                                    </p:set>
                                    <p:anim calcmode="lin" valueType="num">
                                      <p:cBhvr additive="base">
                                        <p:cTn id="82" dur="500" fill="hold"/>
                                        <p:tgtEl>
                                          <p:spTgt spid="120902"/>
                                        </p:tgtEl>
                                        <p:attrNameLst>
                                          <p:attrName>ppt_x</p:attrName>
                                        </p:attrNameLst>
                                      </p:cBhvr>
                                      <p:tavLst>
                                        <p:tav tm="0">
                                          <p:val>
                                            <p:strVal val="1+#ppt_w/2"/>
                                          </p:val>
                                        </p:tav>
                                        <p:tav tm="100000">
                                          <p:val>
                                            <p:strVal val="#ppt_x"/>
                                          </p:val>
                                        </p:tav>
                                      </p:tavLst>
                                    </p:anim>
                                    <p:anim calcmode="lin" valueType="num">
                                      <p:cBhvr additive="base">
                                        <p:cTn id="83" dur="500" fill="hold"/>
                                        <p:tgtEl>
                                          <p:spTgt spid="120902"/>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120903"/>
                                        </p:tgtEl>
                                        <p:attrNameLst>
                                          <p:attrName>style.visibility</p:attrName>
                                        </p:attrNameLst>
                                      </p:cBhvr>
                                      <p:to>
                                        <p:strVal val="visible"/>
                                      </p:to>
                                    </p:set>
                                    <p:anim calcmode="lin" valueType="num">
                                      <p:cBhvr additive="base">
                                        <p:cTn id="86" dur="500" fill="hold"/>
                                        <p:tgtEl>
                                          <p:spTgt spid="120903"/>
                                        </p:tgtEl>
                                        <p:attrNameLst>
                                          <p:attrName>ppt_x</p:attrName>
                                        </p:attrNameLst>
                                      </p:cBhvr>
                                      <p:tavLst>
                                        <p:tav tm="0">
                                          <p:val>
                                            <p:strVal val="1+#ppt_w/2"/>
                                          </p:val>
                                        </p:tav>
                                        <p:tav tm="100000">
                                          <p:val>
                                            <p:strVal val="#ppt_x"/>
                                          </p:val>
                                        </p:tav>
                                      </p:tavLst>
                                    </p:anim>
                                    <p:anim calcmode="lin" valueType="num">
                                      <p:cBhvr additive="base">
                                        <p:cTn id="87" dur="500" fill="hold"/>
                                        <p:tgtEl>
                                          <p:spTgt spid="120903"/>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mph" presetSubtype="0" fill="hold" grpId="2" nodeType="clickEffect">
                                  <p:stCondLst>
                                    <p:cond delay="0"/>
                                  </p:stCondLst>
                                  <p:childTnLst>
                                    <p:animScale>
                                      <p:cBhvr>
                                        <p:cTn id="91" dur="500" fill="hold"/>
                                        <p:tgtEl>
                                          <p:spTgt spid="21582"/>
                                        </p:tgtEl>
                                      </p:cBhvr>
                                      <p:by x="50000" y="50000"/>
                                    </p:animScale>
                                  </p:childTnLst>
                                </p:cTn>
                              </p:par>
                            </p:childTnLst>
                          </p:cTn>
                        </p:par>
                        <p:par>
                          <p:cTn id="92" fill="hold">
                            <p:stCondLst>
                              <p:cond delay="500"/>
                            </p:stCondLst>
                            <p:childTnLst>
                              <p:par>
                                <p:cTn id="93" presetID="1" presetClass="entr" presetSubtype="0" fill="hold" grpId="0" nodeType="afterEffect">
                                  <p:stCondLst>
                                    <p:cond delay="0"/>
                                  </p:stCondLst>
                                  <p:childTnLst>
                                    <p:set>
                                      <p:cBhvr>
                                        <p:cTn id="94" dur="1" fill="hold">
                                          <p:stCondLst>
                                            <p:cond delay="0"/>
                                          </p:stCondLst>
                                        </p:cTn>
                                        <p:tgtEl>
                                          <p:spTgt spid="21580"/>
                                        </p:tgtEl>
                                        <p:attrNameLst>
                                          <p:attrName>style.visibility</p:attrName>
                                        </p:attrNameLst>
                                      </p:cBhvr>
                                      <p:to>
                                        <p:strVal val="visible"/>
                                      </p:to>
                                    </p:set>
                                  </p:childTnLst>
                                </p:cTn>
                              </p:par>
                            </p:childTnLst>
                          </p:cTn>
                        </p:par>
                        <p:par>
                          <p:cTn id="95" fill="hold">
                            <p:stCondLst>
                              <p:cond delay="500"/>
                            </p:stCondLst>
                            <p:childTnLst>
                              <p:par>
                                <p:cTn id="96" presetID="22" presetClass="entr" presetSubtype="2" fill="hold" grpId="0" nodeType="afterEffect">
                                  <p:stCondLst>
                                    <p:cond delay="0"/>
                                  </p:stCondLst>
                                  <p:childTnLst>
                                    <p:set>
                                      <p:cBhvr>
                                        <p:cTn id="97" dur="1" fill="hold">
                                          <p:stCondLst>
                                            <p:cond delay="0"/>
                                          </p:stCondLst>
                                        </p:cTn>
                                        <p:tgtEl>
                                          <p:spTgt spid="56396"/>
                                        </p:tgtEl>
                                        <p:attrNameLst>
                                          <p:attrName>style.visibility</p:attrName>
                                        </p:attrNameLst>
                                      </p:cBhvr>
                                      <p:to>
                                        <p:strVal val="visible"/>
                                      </p:to>
                                    </p:set>
                                    <p:animEffect transition="in" filter="wipe(right)">
                                      <p:cBhvr>
                                        <p:cTn id="98" dur="500"/>
                                        <p:tgtEl>
                                          <p:spTgt spid="56396"/>
                                        </p:tgtEl>
                                      </p:cBhvr>
                                    </p:animEffect>
                                  </p:childTnLst>
                                </p:cTn>
                              </p:par>
                              <p:par>
                                <p:cTn id="99" presetID="6" presetClass="emph" presetSubtype="0" fill="hold" grpId="1" nodeType="withEffect">
                                  <p:stCondLst>
                                    <p:cond delay="0"/>
                                  </p:stCondLst>
                                  <p:childTnLst>
                                    <p:animScale>
                                      <p:cBhvr>
                                        <p:cTn id="100" dur="500" fill="hold"/>
                                        <p:tgtEl>
                                          <p:spTgt spid="21580"/>
                                        </p:tgtEl>
                                      </p:cBhvr>
                                      <p:by x="150000" y="150000"/>
                                    </p:animScale>
                                  </p:childTnLst>
                                </p:cTn>
                              </p:par>
                            </p:childTnLst>
                          </p:cTn>
                        </p:par>
                      </p:childTnLst>
                    </p:cTn>
                  </p:par>
                  <p:par>
                    <p:cTn id="101" fill="hold">
                      <p:stCondLst>
                        <p:cond delay="indefinite"/>
                      </p:stCondLst>
                      <p:childTnLst>
                        <p:par>
                          <p:cTn id="102" fill="hold">
                            <p:stCondLst>
                              <p:cond delay="0"/>
                            </p:stCondLst>
                            <p:childTnLst>
                              <p:par>
                                <p:cTn id="103" presetID="6" presetClass="emph" presetSubtype="0" fill="hold" grpId="2" nodeType="clickEffect">
                                  <p:stCondLst>
                                    <p:cond delay="0"/>
                                  </p:stCondLst>
                                  <p:childTnLst>
                                    <p:animScale>
                                      <p:cBhvr>
                                        <p:cTn id="104" dur="500" fill="hold"/>
                                        <p:tgtEl>
                                          <p:spTgt spid="21580"/>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64" grpId="0"/>
      <p:bldP spid="120872" grpId="0"/>
      <p:bldP spid="120873" grpId="0"/>
      <p:bldP spid="120874" grpId="0"/>
      <p:bldP spid="120875" grpId="0"/>
      <p:bldP spid="56400" grpId="0" animBg="1"/>
      <p:bldP spid="21584" grpId="0"/>
      <p:bldP spid="21584" grpId="1"/>
      <p:bldP spid="21584" grpId="2"/>
      <p:bldP spid="120886" grpId="0"/>
      <p:bldP spid="120887" grpId="0"/>
      <p:bldP spid="120888" grpId="0"/>
      <p:bldP spid="120889" grpId="0"/>
      <p:bldP spid="120890" grpId="0"/>
      <p:bldP spid="56398" grpId="0" animBg="1"/>
      <p:bldP spid="21582" grpId="0"/>
      <p:bldP spid="21582" grpId="1"/>
      <p:bldP spid="21582" grpId="2"/>
      <p:bldP spid="120899" grpId="0"/>
      <p:bldP spid="120900" grpId="0"/>
      <p:bldP spid="120901" grpId="0"/>
      <p:bldP spid="120902" grpId="0"/>
      <p:bldP spid="120903" grpId="0"/>
      <p:bldP spid="56396" grpId="0" animBg="1"/>
      <p:bldP spid="21580" grpId="0"/>
      <p:bldP spid="21580" grpId="1"/>
      <p:bldP spid="21580"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64797"/>
          </a:xfrm>
        </p:spPr>
        <p:txBody>
          <a:bodyPr/>
          <a:lstStyle/>
          <a:p>
            <a:r>
              <a:rPr lang="en-US" dirty="0" smtClean="0">
                <a:effectLst>
                  <a:outerShdw blurRad="38100" dist="38100" dir="2700000" algn="tl">
                    <a:srgbClr val="000000">
                      <a:alpha val="43137"/>
                    </a:srgbClr>
                  </a:outerShdw>
                </a:effectLst>
              </a:rPr>
              <a:t>Lync Server Edge scenarios</a:t>
            </a:r>
            <a:endParaRPr lang="en-US" dirty="0"/>
          </a:p>
        </p:txBody>
      </p:sp>
      <p:sp>
        <p:nvSpPr>
          <p:cNvPr id="7" name="Rectangle 9"/>
          <p:cNvSpPr>
            <a:spLocks noGrp="1" noChangeArrowheads="1"/>
          </p:cNvSpPr>
          <p:nvPr>
            <p:ph type="body" sz="quarter" idx="10"/>
          </p:nvPr>
        </p:nvSpPr>
        <p:spPr>
          <a:xfrm>
            <a:off x="381000" y="1219200"/>
            <a:ext cx="11311890" cy="4018536"/>
          </a:xfrm>
        </p:spPr>
        <p:txBody>
          <a:bodyPr/>
          <a:lstStyle/>
          <a:p>
            <a:pPr marL="461963" lvl="1" indent="-461963"/>
            <a:r>
              <a:rPr lang="en-US" sz="3200" dirty="0" smtClean="0"/>
              <a:t>External User Access</a:t>
            </a:r>
            <a:endParaRPr lang="en-US" sz="3200" dirty="0">
              <a:effectLst>
                <a:outerShdw blurRad="38100" dist="38100" dir="2700000" algn="tl">
                  <a:srgbClr val="000000">
                    <a:alpha val="43137"/>
                  </a:srgbClr>
                </a:outerShdw>
              </a:effectLst>
            </a:endParaRPr>
          </a:p>
          <a:p>
            <a:pPr marL="865188" lvl="2" indent="-461963">
              <a:spcAft>
                <a:spcPts val="500"/>
              </a:spcAft>
            </a:pPr>
            <a:r>
              <a:rPr lang="en-US" dirty="0" smtClean="0">
                <a:effectLst>
                  <a:outerShdw blurRad="38100" dist="38100" dir="2700000" algn="tl">
                    <a:srgbClr val="000000">
                      <a:alpha val="43137"/>
                    </a:srgbClr>
                  </a:outerShdw>
                </a:effectLst>
              </a:rPr>
              <a:t>Lync clients can transparently connect to the Lync Server deployment over the public Internet</a:t>
            </a:r>
            <a:endParaRPr lang="en-US" sz="3200" dirty="0" smtClean="0">
              <a:effectLst>
                <a:outerShdw blurRad="38100" dist="38100" dir="2700000" algn="tl">
                  <a:srgbClr val="000000">
                    <a:alpha val="43137"/>
                  </a:srgbClr>
                </a:outerShdw>
              </a:effectLst>
            </a:endParaRPr>
          </a:p>
          <a:p>
            <a:pPr marL="461963" lvl="1" indent="-461963"/>
            <a:r>
              <a:rPr lang="en-US" sz="3200" dirty="0" smtClean="0">
                <a:effectLst>
                  <a:outerShdw blurRad="38100" dist="38100" dir="2700000" algn="tl">
                    <a:srgbClr val="000000">
                      <a:alpha val="43137"/>
                    </a:srgbClr>
                  </a:outerShdw>
                </a:effectLst>
              </a:rPr>
              <a:t>PIC</a:t>
            </a:r>
            <a:endParaRPr lang="en-US" sz="3200" dirty="0">
              <a:effectLst>
                <a:outerShdw blurRad="38100" dist="38100" dir="2700000" algn="tl">
                  <a:srgbClr val="000000">
                    <a:alpha val="43137"/>
                  </a:srgbClr>
                </a:outerShdw>
              </a:effectLst>
            </a:endParaRPr>
          </a:p>
          <a:p>
            <a:pPr marL="865188" lvl="2" indent="-461963">
              <a:spcAft>
                <a:spcPts val="500"/>
              </a:spcAft>
            </a:pPr>
            <a:r>
              <a:rPr lang="en-US" dirty="0" smtClean="0">
                <a:effectLst>
                  <a:outerShdw blurRad="38100" dist="38100" dir="2700000" algn="tl">
                    <a:srgbClr val="000000">
                      <a:alpha val="43137"/>
                    </a:srgbClr>
                  </a:outerShdw>
                </a:effectLst>
              </a:rPr>
              <a:t>Connecting with  public IM providers</a:t>
            </a:r>
          </a:p>
          <a:p>
            <a:pPr marL="461963" lvl="1" indent="-461963"/>
            <a:r>
              <a:rPr lang="en-US" sz="3200" dirty="0" smtClean="0">
                <a:effectLst>
                  <a:outerShdw blurRad="38100" dist="38100" dir="2700000" algn="tl">
                    <a:srgbClr val="000000">
                      <a:alpha val="43137"/>
                    </a:srgbClr>
                  </a:outerShdw>
                </a:effectLst>
              </a:rPr>
              <a:t>Federation</a:t>
            </a:r>
          </a:p>
          <a:p>
            <a:pPr marL="865188" lvl="2" indent="-461963"/>
            <a:r>
              <a:rPr lang="en-US" dirty="0" smtClean="0">
                <a:effectLst>
                  <a:outerShdw blurRad="38100" dist="38100" dir="2700000" algn="tl">
                    <a:srgbClr val="000000">
                      <a:alpha val="43137"/>
                    </a:srgbClr>
                  </a:outerShdw>
                </a:effectLst>
              </a:rPr>
              <a:t>Federation with other Enterprises</a:t>
            </a:r>
          </a:p>
          <a:p>
            <a:pPr marL="865188" lvl="2" indent="-461963"/>
            <a:r>
              <a:rPr lang="en-US" dirty="0" smtClean="0">
                <a:effectLst>
                  <a:outerShdw blurRad="38100" dist="38100" dir="2700000" algn="tl">
                    <a:srgbClr val="000000">
                      <a:alpha val="43137"/>
                    </a:srgbClr>
                  </a:outerShdw>
                </a:effectLst>
              </a:rPr>
              <a:t>IM&amp;P only, or</a:t>
            </a:r>
          </a:p>
          <a:p>
            <a:pPr marL="865188" lvl="2" indent="-461963"/>
            <a:r>
              <a:rPr lang="en-US" dirty="0" smtClean="0">
                <a:effectLst>
                  <a:outerShdw blurRad="38100" dist="38100" dir="2700000" algn="tl">
                    <a:srgbClr val="000000">
                      <a:alpha val="43137"/>
                    </a:srgbClr>
                  </a:outerShdw>
                </a:effectLst>
              </a:rPr>
              <a:t>All modalities A/V and Application Sharing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856677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36611" y="2431024"/>
            <a:ext cx="10159939" cy="1523494"/>
          </a:xfrm>
        </p:spPr>
        <p:txBody>
          <a:bodyPr/>
          <a:lstStyle/>
          <a:p>
            <a:r>
              <a:rPr lang="en-US" dirty="0" smtClean="0"/>
              <a:t>What ports do I really need to open?</a:t>
            </a:r>
            <a:endParaRPr lang="en-US" dirty="0"/>
          </a:p>
        </p:txBody>
      </p:sp>
      <p:sp>
        <p:nvSpPr>
          <p:cNvPr id="5" name="Subtitle 4"/>
          <p:cNvSpPr>
            <a:spLocks noGrp="1"/>
          </p:cNvSpPr>
          <p:nvPr>
            <p:ph type="subTitle" idx="1"/>
          </p:nvPr>
        </p:nvSpPr>
        <p:spPr/>
        <p:txBody>
          <a:bodyPr/>
          <a:lstStyle/>
          <a:p>
            <a:endParaRPr lang="de-AT" dirty="0"/>
          </a:p>
        </p:txBody>
      </p:sp>
      <p:sp>
        <p:nvSpPr>
          <p:cNvPr id="8" name="Text Placeholder 7"/>
          <p:cNvSpPr>
            <a:spLocks noGrp="1"/>
          </p:cNvSpPr>
          <p:nvPr>
            <p:ph type="body" sz="quarter" idx="10"/>
          </p:nvPr>
        </p:nvSpPr>
        <p:spPr/>
        <p:txBody>
          <a:bodyPr/>
          <a:lstStyle/>
          <a:p>
            <a:r>
              <a:rPr lang="en-US" dirty="0" smtClean="0"/>
              <a:t>Federation</a:t>
            </a:r>
            <a:endParaRPr lang="en-US" dirty="0"/>
          </a:p>
        </p:txBody>
      </p:sp>
    </p:spTree>
    <p:extLst>
      <p:ext uri="{BB962C8B-B14F-4D97-AF65-F5344CB8AC3E}">
        <p14:creationId xmlns:p14="http://schemas.microsoft.com/office/powerpoint/2010/main" val="6442227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Port Requirements for Audio/Video</a:t>
            </a:r>
            <a:endParaRPr lang="en-US" dirty="0">
              <a:solidFill>
                <a:schemeClr val="tx2"/>
              </a:solidFill>
            </a:endParaRPr>
          </a:p>
        </p:txBody>
      </p:sp>
      <p:sp>
        <p:nvSpPr>
          <p:cNvPr id="3" name="Text Placeholder 2"/>
          <p:cNvSpPr>
            <a:spLocks noGrp="1"/>
          </p:cNvSpPr>
          <p:nvPr>
            <p:ph idx="1"/>
          </p:nvPr>
        </p:nvSpPr>
        <p:spPr>
          <a:xfrm>
            <a:off x="519112" y="1150924"/>
            <a:ext cx="11149013" cy="5669244"/>
          </a:xfrm>
        </p:spPr>
        <p:txBody>
          <a:bodyPr/>
          <a:lstStyle/>
          <a:p>
            <a:r>
              <a:rPr lang="en-US" sz="2800" dirty="0" smtClean="0"/>
              <a:t>Lync 2010</a:t>
            </a:r>
          </a:p>
          <a:p>
            <a:pPr marL="863600" lvl="2" indent="-460375"/>
            <a:r>
              <a:rPr lang="en-US" dirty="0"/>
              <a:t>UDP 3478, TCP 443</a:t>
            </a:r>
          </a:p>
          <a:p>
            <a:pPr lvl="1"/>
            <a:r>
              <a:rPr lang="en-US" sz="2400" dirty="0"/>
              <a:t>UDP/TCP 50,000-59,999 inbound/outbound</a:t>
            </a:r>
          </a:p>
          <a:p>
            <a:pPr lvl="2"/>
            <a:r>
              <a:rPr lang="en-US" sz="2000" dirty="0"/>
              <a:t>Enables federation with OCS 2007 Edges</a:t>
            </a:r>
          </a:p>
          <a:p>
            <a:r>
              <a:rPr lang="en-US" sz="2800" dirty="0" smtClean="0"/>
              <a:t>OCS 2007 R2</a:t>
            </a:r>
          </a:p>
          <a:p>
            <a:pPr lvl="1"/>
            <a:r>
              <a:rPr lang="en-US" sz="2400" dirty="0" smtClean="0"/>
              <a:t>UDP 3478, TCP 443</a:t>
            </a:r>
          </a:p>
          <a:p>
            <a:pPr lvl="2"/>
            <a:r>
              <a:rPr lang="en-US" sz="2000" dirty="0" smtClean="0"/>
              <a:t>No additional ports needed for remote access only</a:t>
            </a:r>
          </a:p>
          <a:p>
            <a:pPr lvl="1"/>
            <a:r>
              <a:rPr lang="en-US" sz="2400" dirty="0" smtClean="0"/>
              <a:t>TCP 50,000-59,999 outbound</a:t>
            </a:r>
          </a:p>
          <a:p>
            <a:pPr lvl="2"/>
            <a:r>
              <a:rPr lang="en-US" sz="2000" dirty="0" smtClean="0"/>
              <a:t>Enables federation with R2 Edges</a:t>
            </a:r>
          </a:p>
          <a:p>
            <a:pPr lvl="1"/>
            <a:r>
              <a:rPr lang="en-US" sz="2400" dirty="0" smtClean="0"/>
              <a:t>UDP/TCP 50,000-59,999 inbound/outbound</a:t>
            </a:r>
          </a:p>
          <a:p>
            <a:pPr lvl="2"/>
            <a:r>
              <a:rPr lang="en-US" sz="2000" dirty="0" smtClean="0"/>
              <a:t>Enables federation with OCS 2007 Edges</a:t>
            </a:r>
          </a:p>
          <a:p>
            <a:r>
              <a:rPr lang="en-US" sz="2800" dirty="0"/>
              <a:t>OCS 2007</a:t>
            </a:r>
          </a:p>
          <a:p>
            <a:pPr lvl="1"/>
            <a:r>
              <a:rPr lang="en-US" sz="2400" dirty="0"/>
              <a:t>UDP 3478, TCP 443</a:t>
            </a:r>
          </a:p>
          <a:p>
            <a:pPr lvl="1"/>
            <a:r>
              <a:rPr lang="en-US" sz="2400" dirty="0"/>
              <a:t>UDP/TCP 50,000-59,999 </a:t>
            </a:r>
            <a:r>
              <a:rPr lang="en-US" sz="2400" dirty="0" smtClean="0"/>
              <a:t>inbound/outbound</a:t>
            </a:r>
          </a:p>
        </p:txBody>
      </p:sp>
    </p:spTree>
    <p:extLst>
      <p:ext uri="{BB962C8B-B14F-4D97-AF65-F5344CB8AC3E}">
        <p14:creationId xmlns:p14="http://schemas.microsoft.com/office/powerpoint/2010/main" val="2139159837"/>
      </p:ext>
    </p:extLst>
  </p:cSld>
  <p:clrMapOvr>
    <a:masterClrMapping/>
  </p:clrMapOvr>
  <p:transition advTm="256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 Federation 2007-2007</a:t>
            </a:r>
            <a:endParaRPr lang="en-US" dirty="0">
              <a:solidFill>
                <a:schemeClr val="tx2"/>
              </a:solidFill>
            </a:endParaRPr>
          </a:p>
        </p:txBody>
      </p:sp>
      <p:sp>
        <p:nvSpPr>
          <p:cNvPr id="4" name="AutoShape 34"/>
          <p:cNvSpPr>
            <a:spLocks noChangeArrowheads="1"/>
          </p:cNvSpPr>
          <p:nvPr/>
        </p:nvSpPr>
        <p:spPr bwMode="auto">
          <a:xfrm flipH="1">
            <a:off x="7110148"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5" name="AutoShape 35"/>
          <p:cNvSpPr>
            <a:spLocks noChangeArrowheads="1"/>
          </p:cNvSpPr>
          <p:nvPr/>
        </p:nvSpPr>
        <p:spPr bwMode="auto">
          <a:xfrm flipH="1">
            <a:off x="7110148"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sp>
        <p:nvSpPr>
          <p:cNvPr id="6" name="AutoShape 34"/>
          <p:cNvSpPr>
            <a:spLocks noChangeArrowheads="1"/>
          </p:cNvSpPr>
          <p:nvPr/>
        </p:nvSpPr>
        <p:spPr bwMode="auto">
          <a:xfrm flipH="1">
            <a:off x="6805427" y="3733800"/>
            <a:ext cx="507868" cy="381000"/>
          </a:xfrm>
          <a:prstGeom prst="flowChartDelay">
            <a:avLst/>
          </a:prstGeom>
          <a:solidFill>
            <a:schemeClr val="accent2"/>
          </a:solidFill>
          <a:ln w="25400">
            <a:solidFill>
              <a:schemeClr val="bg1"/>
            </a:solidFill>
            <a:miter lim="800000"/>
            <a:headEnd/>
            <a:tailEnd/>
          </a:ln>
          <a:effectLst/>
        </p:spPr>
        <p:txBody>
          <a:bodyPr wrap="none" lIns="18288" anchor="ctr"/>
          <a:lstStyle/>
          <a:p>
            <a:pPr>
              <a:defRPr/>
            </a:pPr>
            <a:r>
              <a:rPr lang="en-US" dirty="0">
                <a:solidFill>
                  <a:schemeClr val="accent1"/>
                </a:solidFill>
                <a:effectLst>
                  <a:outerShdw blurRad="38100" dist="38100" dir="2700000" algn="tl">
                    <a:srgbClr val="000000"/>
                  </a:outerShdw>
                </a:effectLst>
                <a:latin typeface="Arial" charset="0"/>
              </a:rPr>
              <a:t>w2</a:t>
            </a:r>
          </a:p>
        </p:txBody>
      </p:sp>
      <p:sp>
        <p:nvSpPr>
          <p:cNvPr id="7" name="AutoShape 35"/>
          <p:cNvSpPr>
            <a:spLocks noChangeArrowheads="1"/>
          </p:cNvSpPr>
          <p:nvPr/>
        </p:nvSpPr>
        <p:spPr bwMode="auto">
          <a:xfrm flipH="1">
            <a:off x="6805427" y="4267200"/>
            <a:ext cx="507868" cy="381000"/>
          </a:xfrm>
          <a:prstGeom prst="flowChartDelay">
            <a:avLst/>
          </a:prstGeom>
          <a:solidFill>
            <a:schemeClr val="folHlink"/>
          </a:solidFill>
          <a:ln w="25400">
            <a:solidFill>
              <a:schemeClr val="bg1"/>
            </a:solidFill>
            <a:miter lim="800000"/>
            <a:headEnd/>
            <a:tailEnd/>
          </a:ln>
          <a:effectLst/>
        </p:spPr>
        <p:txBody>
          <a:bodyPr wrap="none" lIns="18288" anchor="ctr"/>
          <a:lstStyle/>
          <a:p>
            <a:pPr>
              <a:defRPr/>
            </a:pPr>
            <a:r>
              <a:rPr lang="en-US" dirty="0">
                <a:solidFill>
                  <a:schemeClr val="hlink"/>
                </a:solidFill>
                <a:effectLst>
                  <a:outerShdw blurRad="38100" dist="38100" dir="2700000" algn="tl">
                    <a:srgbClr val="000000"/>
                  </a:outerShdw>
                </a:effectLst>
                <a:latin typeface="Arial" charset="0"/>
              </a:rPr>
              <a:t>w2</a:t>
            </a:r>
          </a:p>
        </p:txBody>
      </p:sp>
      <p:sp>
        <p:nvSpPr>
          <p:cNvPr id="8" name="Text Box 45"/>
          <p:cNvSpPr txBox="1">
            <a:spLocks noChangeArrowheads="1"/>
          </p:cNvSpPr>
          <p:nvPr/>
        </p:nvSpPr>
        <p:spPr bwMode="auto">
          <a:xfrm flipH="1">
            <a:off x="8798809" y="6262689"/>
            <a:ext cx="1172116" cy="369332"/>
          </a:xfrm>
          <a:prstGeom prst="rect">
            <a:avLst/>
          </a:prstGeom>
          <a:noFill/>
          <a:ln w="9525">
            <a:noFill/>
            <a:miter lim="800000"/>
            <a:headEnd/>
            <a:tailEnd/>
          </a:ln>
        </p:spPr>
        <p:txBody>
          <a:bodyPr wrap="none">
            <a:spAutoFit/>
          </a:bodyPr>
          <a:lstStyle/>
          <a:p>
            <a:pPr algn="l"/>
            <a:r>
              <a:rPr lang="en-US" b="1">
                <a:latin typeface="Arial" charset="0"/>
              </a:rPr>
              <a:t>Inner FW</a:t>
            </a:r>
          </a:p>
        </p:txBody>
      </p:sp>
      <p:pic>
        <p:nvPicPr>
          <p:cNvPr id="9" name="Picture 87" descr="cooltools-shape"/>
          <p:cNvPicPr>
            <a:picLocks noChangeAspect="1" noChangeArrowheads="1"/>
          </p:cNvPicPr>
          <p:nvPr/>
        </p:nvPicPr>
        <p:blipFill>
          <a:blip r:embed="rId3" cstate="print"/>
          <a:srcRect/>
          <a:stretch>
            <a:fillRect/>
          </a:stretch>
        </p:blipFill>
        <p:spPr bwMode="auto">
          <a:xfrm>
            <a:off x="9446339" y="1295400"/>
            <a:ext cx="203147" cy="4953000"/>
          </a:xfrm>
          <a:prstGeom prst="rect">
            <a:avLst/>
          </a:prstGeom>
          <a:noFill/>
          <a:ln w="12700" algn="ctr">
            <a:noFill/>
            <a:miter lim="800000"/>
            <a:headEnd/>
            <a:tailEnd/>
          </a:ln>
        </p:spPr>
      </p:pic>
      <p:pic>
        <p:nvPicPr>
          <p:cNvPr id="10" name="Picture 89" descr="cooltools-shape"/>
          <p:cNvPicPr>
            <a:picLocks noChangeAspect="1" noChangeArrowheads="1"/>
          </p:cNvPicPr>
          <p:nvPr/>
        </p:nvPicPr>
        <p:blipFill>
          <a:blip r:embed="rId3" cstate="print"/>
          <a:srcRect/>
          <a:stretch>
            <a:fillRect/>
          </a:stretch>
        </p:blipFill>
        <p:spPr bwMode="auto">
          <a:xfrm>
            <a:off x="7211721" y="2057400"/>
            <a:ext cx="1625177" cy="4191000"/>
          </a:xfrm>
          <a:prstGeom prst="rect">
            <a:avLst/>
          </a:prstGeom>
          <a:noFill/>
          <a:ln w="12700" algn="ctr">
            <a:noFill/>
            <a:miter lim="800000"/>
            <a:headEnd/>
            <a:tailEnd/>
          </a:ln>
        </p:spPr>
      </p:pic>
      <p:sp>
        <p:nvSpPr>
          <p:cNvPr id="11" name="Text Box 91"/>
          <p:cNvSpPr txBox="1">
            <a:spLocks noChangeArrowheads="1"/>
          </p:cNvSpPr>
          <p:nvPr/>
        </p:nvSpPr>
        <p:spPr bwMode="auto">
          <a:xfrm>
            <a:off x="7516442" y="6211888"/>
            <a:ext cx="1015735" cy="646112"/>
          </a:xfrm>
          <a:prstGeom prst="rect">
            <a:avLst/>
          </a:prstGeom>
          <a:noFill/>
          <a:ln w="9525">
            <a:noFill/>
            <a:miter lim="800000"/>
            <a:headEnd/>
            <a:tailEnd/>
          </a:ln>
        </p:spPr>
        <p:txBody>
          <a:bodyPr>
            <a:spAutoFit/>
          </a:bodyPr>
          <a:lstStyle/>
          <a:p>
            <a:r>
              <a:rPr lang="en-US" b="1" dirty="0" smtClean="0">
                <a:latin typeface="Arial" charset="0"/>
              </a:rPr>
              <a:t>2007</a:t>
            </a:r>
            <a:endParaRPr lang="en-US" b="1" dirty="0">
              <a:latin typeface="Arial" charset="0"/>
            </a:endParaRPr>
          </a:p>
          <a:p>
            <a:r>
              <a:rPr lang="en-US" b="1" dirty="0">
                <a:latin typeface="Arial" charset="0"/>
              </a:rPr>
              <a:t>Edge</a:t>
            </a:r>
          </a:p>
        </p:txBody>
      </p:sp>
      <p:pic>
        <p:nvPicPr>
          <p:cNvPr id="12" name="Picture 82" descr="cooltools-shape"/>
          <p:cNvPicPr>
            <a:picLocks noChangeAspect="1" noChangeArrowheads="1"/>
          </p:cNvPicPr>
          <p:nvPr/>
        </p:nvPicPr>
        <p:blipFill>
          <a:blip r:embed="rId3" cstate="print"/>
          <a:srcRect/>
          <a:stretch>
            <a:fillRect/>
          </a:stretch>
        </p:blipFill>
        <p:spPr bwMode="auto">
          <a:xfrm>
            <a:off x="10157354" y="1295400"/>
            <a:ext cx="1929897" cy="2362200"/>
          </a:xfrm>
          <a:prstGeom prst="rect">
            <a:avLst/>
          </a:prstGeom>
          <a:noFill/>
          <a:ln w="12700" algn="ctr">
            <a:noFill/>
            <a:miter lim="800000"/>
            <a:headEnd/>
            <a:tailEnd/>
          </a:ln>
        </p:spPr>
      </p:pic>
      <p:sp>
        <p:nvSpPr>
          <p:cNvPr id="13" name="Text Box 22"/>
          <p:cNvSpPr txBox="1">
            <a:spLocks noChangeArrowheads="1"/>
          </p:cNvSpPr>
          <p:nvPr/>
        </p:nvSpPr>
        <p:spPr bwMode="auto">
          <a:xfrm>
            <a:off x="10462075" y="1676400"/>
            <a:ext cx="1066318" cy="738664"/>
          </a:xfrm>
          <a:prstGeom prst="rect">
            <a:avLst/>
          </a:prstGeom>
          <a:noFill/>
          <a:ln w="9525">
            <a:noFill/>
            <a:miter lim="800000"/>
            <a:headEnd/>
            <a:tailEnd/>
          </a:ln>
        </p:spPr>
        <p:txBody>
          <a:bodyPr wrap="none">
            <a:spAutoFit/>
          </a:bodyPr>
          <a:lstStyle/>
          <a:p>
            <a:r>
              <a:rPr lang="en-US" b="1">
                <a:latin typeface="Arial" charset="0"/>
              </a:rPr>
              <a:t>Work2</a:t>
            </a:r>
          </a:p>
          <a:p>
            <a:r>
              <a:rPr lang="en-US" sz="1200" b="1">
                <a:latin typeface="Arial" charset="0"/>
              </a:rPr>
              <a:t>OC/Console</a:t>
            </a:r>
          </a:p>
          <a:p>
            <a:r>
              <a:rPr lang="en-US" sz="1200" b="1">
                <a:latin typeface="Arial" charset="0"/>
              </a:rPr>
              <a:t>A/V MCU</a:t>
            </a:r>
          </a:p>
        </p:txBody>
      </p:sp>
      <p:pic>
        <p:nvPicPr>
          <p:cNvPr id="14" name="Picture 86" descr="cooltools-shape"/>
          <p:cNvPicPr>
            <a:picLocks noChangeAspect="1" noChangeArrowheads="1"/>
          </p:cNvPicPr>
          <p:nvPr/>
        </p:nvPicPr>
        <p:blipFill>
          <a:blip r:embed="rId3" cstate="print"/>
          <a:srcRect/>
          <a:stretch>
            <a:fillRect/>
          </a:stretch>
        </p:blipFill>
        <p:spPr bwMode="auto">
          <a:xfrm>
            <a:off x="6399133" y="1295400"/>
            <a:ext cx="203147" cy="4953000"/>
          </a:xfrm>
          <a:prstGeom prst="rect">
            <a:avLst/>
          </a:prstGeom>
          <a:noFill/>
          <a:ln w="12700" algn="ctr">
            <a:noFill/>
            <a:miter lim="800000"/>
            <a:headEnd/>
            <a:tailEnd/>
          </a:ln>
        </p:spPr>
      </p:pic>
      <p:pic>
        <p:nvPicPr>
          <p:cNvPr id="15" name="Picture 89" descr="cooltools-shape"/>
          <p:cNvPicPr>
            <a:picLocks noChangeAspect="1" noChangeArrowheads="1"/>
          </p:cNvPicPr>
          <p:nvPr/>
        </p:nvPicPr>
        <p:blipFill>
          <a:blip r:embed="rId3" cstate="print"/>
          <a:srcRect/>
          <a:stretch>
            <a:fillRect/>
          </a:stretch>
        </p:blipFill>
        <p:spPr bwMode="auto">
          <a:xfrm>
            <a:off x="7211721" y="1295400"/>
            <a:ext cx="1625177" cy="685800"/>
          </a:xfrm>
          <a:prstGeom prst="rect">
            <a:avLst/>
          </a:prstGeom>
          <a:noFill/>
          <a:ln w="12700" algn="ctr">
            <a:noFill/>
            <a:miter lim="800000"/>
            <a:headEnd/>
            <a:tailEnd/>
          </a:ln>
        </p:spPr>
      </p:pic>
      <p:sp>
        <p:nvSpPr>
          <p:cNvPr id="16" name="Text Box 91"/>
          <p:cNvSpPr txBox="1">
            <a:spLocks noChangeArrowheads="1"/>
          </p:cNvSpPr>
          <p:nvPr/>
        </p:nvSpPr>
        <p:spPr bwMode="auto">
          <a:xfrm>
            <a:off x="7313295" y="1381126"/>
            <a:ext cx="1422030" cy="523875"/>
          </a:xfrm>
          <a:prstGeom prst="rect">
            <a:avLst/>
          </a:prstGeom>
          <a:noFill/>
          <a:ln w="9525">
            <a:noFill/>
            <a:miter lim="800000"/>
            <a:headEnd/>
            <a:tailEnd/>
          </a:ln>
        </p:spPr>
        <p:txBody>
          <a:bodyPr>
            <a:spAutoFit/>
          </a:bodyPr>
          <a:lstStyle/>
          <a:p>
            <a:r>
              <a:rPr lang="en-US" sz="1400" b="1">
                <a:latin typeface="Arial" charset="0"/>
              </a:rPr>
              <a:t>Access</a:t>
            </a:r>
          </a:p>
          <a:p>
            <a:r>
              <a:rPr lang="en-US" sz="1400" b="1">
                <a:latin typeface="Arial" charset="0"/>
              </a:rPr>
              <a:t>Proxy</a:t>
            </a:r>
          </a:p>
        </p:txBody>
      </p:sp>
      <p:sp>
        <p:nvSpPr>
          <p:cNvPr id="17" name="Text Box 91"/>
          <p:cNvSpPr txBox="1">
            <a:spLocks noChangeArrowheads="1"/>
          </p:cNvSpPr>
          <p:nvPr/>
        </p:nvSpPr>
        <p:spPr bwMode="auto">
          <a:xfrm>
            <a:off x="7656106" y="2336800"/>
            <a:ext cx="711015" cy="1016000"/>
          </a:xfrm>
          <a:prstGeom prst="rect">
            <a:avLst/>
          </a:prstGeom>
          <a:noFill/>
          <a:ln w="9525">
            <a:noFill/>
            <a:miter lim="800000"/>
            <a:headEnd/>
            <a:tailEnd/>
          </a:ln>
        </p:spPr>
        <p:txBody>
          <a:bodyPr>
            <a:spAutoFit/>
          </a:bodyPr>
          <a:lstStyle/>
          <a:p>
            <a:r>
              <a:rPr lang="en-US" sz="1200" b="1" dirty="0">
                <a:latin typeface="Arial" charset="0"/>
              </a:rPr>
              <a:t>UDP</a:t>
            </a:r>
          </a:p>
          <a:p>
            <a:r>
              <a:rPr lang="en-US" sz="1200" b="1" dirty="0">
                <a:latin typeface="Arial" charset="0"/>
              </a:rPr>
              <a:t>3478</a:t>
            </a:r>
          </a:p>
          <a:p>
            <a:endParaRPr lang="en-US" sz="1200" b="1" dirty="0">
              <a:latin typeface="Arial" charset="0"/>
            </a:endParaRPr>
          </a:p>
          <a:p>
            <a:r>
              <a:rPr lang="en-US" sz="1200" b="1" dirty="0">
                <a:latin typeface="Arial" charset="0"/>
              </a:rPr>
              <a:t>TCP</a:t>
            </a:r>
          </a:p>
          <a:p>
            <a:r>
              <a:rPr lang="en-US" sz="1200" b="1" dirty="0">
                <a:latin typeface="Arial" charset="0"/>
              </a:rPr>
              <a:t>443</a:t>
            </a:r>
          </a:p>
        </p:txBody>
      </p:sp>
      <p:sp>
        <p:nvSpPr>
          <p:cNvPr id="18" name="AutoShape 10"/>
          <p:cNvSpPr>
            <a:spLocks noChangeArrowheads="1"/>
          </p:cNvSpPr>
          <p:nvPr/>
        </p:nvSpPr>
        <p:spPr bwMode="auto">
          <a:xfrm>
            <a:off x="8735325"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19" name="AutoShape 11"/>
          <p:cNvSpPr>
            <a:spLocks noChangeArrowheads="1"/>
          </p:cNvSpPr>
          <p:nvPr/>
        </p:nvSpPr>
        <p:spPr bwMode="auto">
          <a:xfrm>
            <a:off x="8735325"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sp>
        <p:nvSpPr>
          <p:cNvPr id="20" name="Text Box 91"/>
          <p:cNvSpPr txBox="1">
            <a:spLocks noChangeArrowheads="1"/>
          </p:cNvSpPr>
          <p:nvPr/>
        </p:nvSpPr>
        <p:spPr bwMode="auto">
          <a:xfrm>
            <a:off x="7313295" y="3581401"/>
            <a:ext cx="1422030" cy="2492375"/>
          </a:xfrm>
          <a:prstGeom prst="rect">
            <a:avLst/>
          </a:prstGeom>
          <a:noFill/>
          <a:ln w="9525">
            <a:noFill/>
            <a:miter lim="800000"/>
            <a:headEnd/>
            <a:tailEnd/>
          </a:ln>
        </p:spPr>
        <p:txBody>
          <a:bodyPr>
            <a:spAutoFit/>
          </a:bodyPr>
          <a:lstStyle/>
          <a:p>
            <a:r>
              <a:rPr lang="en-US" sz="1200" b="1" dirty="0">
                <a:latin typeface="Arial" charset="0"/>
              </a:rPr>
              <a:t>UDP/TCP</a:t>
            </a:r>
          </a:p>
          <a:p>
            <a:r>
              <a:rPr lang="en-US" sz="1200" b="1" dirty="0">
                <a:latin typeface="Arial" charset="0"/>
              </a:rPr>
              <a:t>50000</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UDP/TCP</a:t>
            </a:r>
          </a:p>
          <a:p>
            <a:r>
              <a:rPr lang="en-US" sz="1200" b="1" dirty="0">
                <a:latin typeface="Arial" charset="0"/>
              </a:rPr>
              <a:t>59999</a:t>
            </a:r>
          </a:p>
        </p:txBody>
      </p:sp>
      <p:sp>
        <p:nvSpPr>
          <p:cNvPr id="21" name="AutoShape 34"/>
          <p:cNvSpPr>
            <a:spLocks noChangeArrowheads="1"/>
          </p:cNvSpPr>
          <p:nvPr/>
        </p:nvSpPr>
        <p:spPr bwMode="auto">
          <a:xfrm flipH="1">
            <a:off x="9751060" y="1676400"/>
            <a:ext cx="507868" cy="381000"/>
          </a:xfrm>
          <a:prstGeom prst="flowChartDelay">
            <a:avLst/>
          </a:prstGeom>
          <a:solidFill>
            <a:schemeClr val="accent2"/>
          </a:solidFill>
          <a:ln w="25400">
            <a:solidFill>
              <a:schemeClr val="bg1"/>
            </a:solidFill>
            <a:miter lim="800000"/>
            <a:headEnd/>
            <a:tailEnd/>
          </a:ln>
          <a:effectLst/>
        </p:spPr>
        <p:txBody>
          <a:bodyPr wrap="none" lIns="18288" anchor="ctr"/>
          <a:lstStyle/>
          <a:p>
            <a:pPr>
              <a:defRPr/>
            </a:pPr>
            <a:r>
              <a:rPr lang="en-US" dirty="0">
                <a:solidFill>
                  <a:schemeClr val="accent1"/>
                </a:solidFill>
                <a:effectLst>
                  <a:outerShdw blurRad="38100" dist="38100" dir="2700000" algn="tl">
                    <a:srgbClr val="000000"/>
                  </a:outerShdw>
                </a:effectLst>
                <a:latin typeface="Arial" charset="0"/>
              </a:rPr>
              <a:t>w2</a:t>
            </a:r>
          </a:p>
        </p:txBody>
      </p:sp>
      <p:sp>
        <p:nvSpPr>
          <p:cNvPr id="22" name="AutoShape 34"/>
          <p:cNvSpPr>
            <a:spLocks noChangeArrowheads="1"/>
          </p:cNvSpPr>
          <p:nvPr/>
        </p:nvSpPr>
        <p:spPr bwMode="auto">
          <a:xfrm>
            <a:off x="4773957"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23" name="AutoShape 35"/>
          <p:cNvSpPr>
            <a:spLocks noChangeArrowheads="1"/>
          </p:cNvSpPr>
          <p:nvPr/>
        </p:nvSpPr>
        <p:spPr bwMode="auto">
          <a:xfrm>
            <a:off x="4773957"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sp>
        <p:nvSpPr>
          <p:cNvPr id="24" name="AutoShape 34"/>
          <p:cNvSpPr>
            <a:spLocks noChangeArrowheads="1"/>
          </p:cNvSpPr>
          <p:nvPr/>
        </p:nvSpPr>
        <p:spPr bwMode="auto">
          <a:xfrm>
            <a:off x="4773956" y="3733800"/>
            <a:ext cx="507868" cy="381000"/>
          </a:xfrm>
          <a:prstGeom prst="flowChartDelay">
            <a:avLst/>
          </a:prstGeom>
          <a:solidFill>
            <a:schemeClr val="accent2"/>
          </a:solidFill>
          <a:ln w="25400">
            <a:solidFill>
              <a:schemeClr val="bg1"/>
            </a:solidFill>
            <a:miter lim="800000"/>
            <a:headEnd/>
            <a:tailEnd/>
          </a:ln>
          <a:effectLst/>
        </p:spPr>
        <p:txBody>
          <a:bodyPr wrap="none" lIns="45720" anchor="ctr"/>
          <a:lstStyle/>
          <a:p>
            <a:pPr>
              <a:defRPr/>
            </a:pPr>
            <a:r>
              <a:rPr lang="en-US" dirty="0">
                <a:solidFill>
                  <a:schemeClr val="accent1"/>
                </a:solidFill>
                <a:effectLst>
                  <a:outerShdw blurRad="38100" dist="38100" dir="2700000" algn="tl">
                    <a:srgbClr val="000000"/>
                  </a:outerShdw>
                </a:effectLst>
                <a:latin typeface="Arial" charset="0"/>
              </a:rPr>
              <a:t>w1</a:t>
            </a:r>
          </a:p>
        </p:txBody>
      </p:sp>
      <p:sp>
        <p:nvSpPr>
          <p:cNvPr id="25" name="AutoShape 35"/>
          <p:cNvSpPr>
            <a:spLocks noChangeArrowheads="1"/>
          </p:cNvSpPr>
          <p:nvPr/>
        </p:nvSpPr>
        <p:spPr bwMode="auto">
          <a:xfrm>
            <a:off x="4773956" y="4267200"/>
            <a:ext cx="507868" cy="381000"/>
          </a:xfrm>
          <a:prstGeom prst="flowChartDelay">
            <a:avLst/>
          </a:prstGeom>
          <a:solidFill>
            <a:schemeClr val="folHlink"/>
          </a:solidFill>
          <a:ln w="25400">
            <a:solidFill>
              <a:schemeClr val="bg1"/>
            </a:solidFill>
            <a:miter lim="800000"/>
            <a:headEnd/>
            <a:tailEnd/>
          </a:ln>
          <a:effectLst/>
        </p:spPr>
        <p:txBody>
          <a:bodyPr wrap="none" lIns="45720" anchor="ctr"/>
          <a:lstStyle/>
          <a:p>
            <a:pPr>
              <a:defRPr/>
            </a:pPr>
            <a:r>
              <a:rPr lang="en-US" dirty="0">
                <a:solidFill>
                  <a:schemeClr val="hlink"/>
                </a:solidFill>
                <a:effectLst>
                  <a:outerShdw blurRad="38100" dist="38100" dir="2700000" algn="tl">
                    <a:srgbClr val="000000"/>
                  </a:outerShdw>
                </a:effectLst>
                <a:latin typeface="Arial" charset="0"/>
              </a:rPr>
              <a:t>w1</a:t>
            </a:r>
          </a:p>
        </p:txBody>
      </p:sp>
      <p:sp>
        <p:nvSpPr>
          <p:cNvPr id="26" name="Text Box 45"/>
          <p:cNvSpPr txBox="1">
            <a:spLocks noChangeArrowheads="1"/>
          </p:cNvSpPr>
          <p:nvPr/>
        </p:nvSpPr>
        <p:spPr bwMode="auto">
          <a:xfrm>
            <a:off x="1726751" y="6262689"/>
            <a:ext cx="1172116" cy="369332"/>
          </a:xfrm>
          <a:prstGeom prst="rect">
            <a:avLst/>
          </a:prstGeom>
          <a:noFill/>
          <a:ln w="9525">
            <a:noFill/>
            <a:miter lim="800000"/>
            <a:headEnd/>
            <a:tailEnd/>
          </a:ln>
        </p:spPr>
        <p:txBody>
          <a:bodyPr wrap="none">
            <a:spAutoFit/>
          </a:bodyPr>
          <a:lstStyle/>
          <a:p>
            <a:pPr algn="l"/>
            <a:r>
              <a:rPr lang="en-US" b="1">
                <a:latin typeface="Arial" charset="0"/>
              </a:rPr>
              <a:t>Inner FW</a:t>
            </a:r>
          </a:p>
        </p:txBody>
      </p:sp>
      <p:pic>
        <p:nvPicPr>
          <p:cNvPr id="27" name="Picture 87" descr="cooltools-shape"/>
          <p:cNvPicPr>
            <a:picLocks noChangeAspect="1" noChangeArrowheads="1"/>
          </p:cNvPicPr>
          <p:nvPr/>
        </p:nvPicPr>
        <p:blipFill>
          <a:blip r:embed="rId4" cstate="print"/>
          <a:srcRect/>
          <a:stretch>
            <a:fillRect/>
          </a:stretch>
        </p:blipFill>
        <p:spPr bwMode="auto">
          <a:xfrm>
            <a:off x="2437765" y="1295400"/>
            <a:ext cx="203147" cy="4953000"/>
          </a:xfrm>
          <a:prstGeom prst="rect">
            <a:avLst/>
          </a:prstGeom>
          <a:noFill/>
          <a:ln w="12700" algn="ctr">
            <a:noFill/>
            <a:miter lim="800000"/>
            <a:headEnd/>
            <a:tailEnd/>
          </a:ln>
        </p:spPr>
      </p:pic>
      <p:pic>
        <p:nvPicPr>
          <p:cNvPr id="28" name="Picture 89" descr="cooltools-shape"/>
          <p:cNvPicPr>
            <a:picLocks noChangeAspect="1" noChangeArrowheads="1"/>
          </p:cNvPicPr>
          <p:nvPr/>
        </p:nvPicPr>
        <p:blipFill>
          <a:blip r:embed="rId4" cstate="print"/>
          <a:srcRect/>
          <a:stretch>
            <a:fillRect/>
          </a:stretch>
        </p:blipFill>
        <p:spPr bwMode="auto">
          <a:xfrm>
            <a:off x="3250353" y="2057400"/>
            <a:ext cx="1625177" cy="4191000"/>
          </a:xfrm>
          <a:prstGeom prst="rect">
            <a:avLst/>
          </a:prstGeom>
          <a:noFill/>
          <a:ln w="12700" algn="ctr">
            <a:noFill/>
            <a:miter lim="800000"/>
            <a:headEnd/>
            <a:tailEnd/>
          </a:ln>
        </p:spPr>
      </p:pic>
      <p:sp>
        <p:nvSpPr>
          <p:cNvPr id="29" name="Text Box 91"/>
          <p:cNvSpPr txBox="1">
            <a:spLocks noChangeArrowheads="1"/>
          </p:cNvSpPr>
          <p:nvPr/>
        </p:nvSpPr>
        <p:spPr bwMode="auto">
          <a:xfrm flipH="1">
            <a:off x="3555074" y="6211888"/>
            <a:ext cx="1015735" cy="646112"/>
          </a:xfrm>
          <a:prstGeom prst="rect">
            <a:avLst/>
          </a:prstGeom>
          <a:noFill/>
          <a:ln w="9525">
            <a:noFill/>
            <a:miter lim="800000"/>
            <a:headEnd/>
            <a:tailEnd/>
          </a:ln>
        </p:spPr>
        <p:txBody>
          <a:bodyPr>
            <a:spAutoFit/>
          </a:bodyPr>
          <a:lstStyle/>
          <a:p>
            <a:r>
              <a:rPr lang="en-US" b="1" dirty="0" smtClean="0">
                <a:latin typeface="Arial" charset="0"/>
              </a:rPr>
              <a:t>2007</a:t>
            </a:r>
            <a:endParaRPr lang="en-US" b="1" dirty="0">
              <a:latin typeface="Arial" charset="0"/>
            </a:endParaRPr>
          </a:p>
          <a:p>
            <a:r>
              <a:rPr lang="en-US" b="1" dirty="0">
                <a:latin typeface="Arial" charset="0"/>
              </a:rPr>
              <a:t>Edge</a:t>
            </a:r>
          </a:p>
        </p:txBody>
      </p:sp>
      <p:pic>
        <p:nvPicPr>
          <p:cNvPr id="30" name="Picture 82" descr="cooltools-shape"/>
          <p:cNvPicPr>
            <a:picLocks noChangeAspect="1" noChangeArrowheads="1"/>
          </p:cNvPicPr>
          <p:nvPr/>
        </p:nvPicPr>
        <p:blipFill>
          <a:blip r:embed="rId4" cstate="print"/>
          <a:srcRect/>
          <a:stretch>
            <a:fillRect/>
          </a:stretch>
        </p:blipFill>
        <p:spPr bwMode="auto">
          <a:xfrm>
            <a:off x="0" y="1295400"/>
            <a:ext cx="1929897" cy="2362200"/>
          </a:xfrm>
          <a:prstGeom prst="rect">
            <a:avLst/>
          </a:prstGeom>
          <a:noFill/>
          <a:ln w="12700" algn="ctr">
            <a:noFill/>
            <a:miter lim="800000"/>
            <a:headEnd/>
            <a:tailEnd/>
          </a:ln>
        </p:spPr>
      </p:pic>
      <p:sp>
        <p:nvSpPr>
          <p:cNvPr id="31" name="Text Box 22"/>
          <p:cNvSpPr txBox="1">
            <a:spLocks noChangeArrowheads="1"/>
          </p:cNvSpPr>
          <p:nvPr/>
        </p:nvSpPr>
        <p:spPr bwMode="auto">
          <a:xfrm flipH="1">
            <a:off x="203147" y="1687286"/>
            <a:ext cx="1066318" cy="738664"/>
          </a:xfrm>
          <a:prstGeom prst="rect">
            <a:avLst/>
          </a:prstGeom>
          <a:noFill/>
          <a:ln w="9525">
            <a:noFill/>
            <a:miter lim="800000"/>
            <a:headEnd/>
            <a:tailEnd/>
          </a:ln>
        </p:spPr>
        <p:txBody>
          <a:bodyPr wrap="none">
            <a:spAutoFit/>
          </a:bodyPr>
          <a:lstStyle/>
          <a:p>
            <a:r>
              <a:rPr lang="en-US" b="1">
                <a:latin typeface="Arial" charset="0"/>
              </a:rPr>
              <a:t>Work1</a:t>
            </a:r>
          </a:p>
          <a:p>
            <a:r>
              <a:rPr lang="en-US" sz="1200" b="1">
                <a:latin typeface="Arial" charset="0"/>
              </a:rPr>
              <a:t>OC/Console</a:t>
            </a:r>
          </a:p>
          <a:p>
            <a:r>
              <a:rPr lang="en-US" sz="1200" b="1">
                <a:latin typeface="Arial" charset="0"/>
              </a:rPr>
              <a:t>A/V MCU</a:t>
            </a:r>
          </a:p>
        </p:txBody>
      </p:sp>
      <p:pic>
        <p:nvPicPr>
          <p:cNvPr id="32" name="Picture 86" descr="cooltools-shape"/>
          <p:cNvPicPr>
            <a:picLocks noChangeAspect="1" noChangeArrowheads="1"/>
          </p:cNvPicPr>
          <p:nvPr/>
        </p:nvPicPr>
        <p:blipFill>
          <a:blip r:embed="rId4" cstate="print"/>
          <a:srcRect/>
          <a:stretch>
            <a:fillRect/>
          </a:stretch>
        </p:blipFill>
        <p:spPr bwMode="auto">
          <a:xfrm>
            <a:off x="5484971" y="1295400"/>
            <a:ext cx="203147" cy="4953000"/>
          </a:xfrm>
          <a:prstGeom prst="rect">
            <a:avLst/>
          </a:prstGeom>
          <a:noFill/>
          <a:ln w="12700" algn="ctr">
            <a:noFill/>
            <a:miter lim="800000"/>
            <a:headEnd/>
            <a:tailEnd/>
          </a:ln>
        </p:spPr>
      </p:pic>
      <p:pic>
        <p:nvPicPr>
          <p:cNvPr id="33" name="Picture 89" descr="cooltools-shape"/>
          <p:cNvPicPr>
            <a:picLocks noChangeAspect="1" noChangeArrowheads="1"/>
          </p:cNvPicPr>
          <p:nvPr/>
        </p:nvPicPr>
        <p:blipFill>
          <a:blip r:embed="rId4" cstate="print"/>
          <a:srcRect/>
          <a:stretch>
            <a:fillRect/>
          </a:stretch>
        </p:blipFill>
        <p:spPr bwMode="auto">
          <a:xfrm>
            <a:off x="3250353" y="1295400"/>
            <a:ext cx="1625177" cy="685800"/>
          </a:xfrm>
          <a:prstGeom prst="rect">
            <a:avLst/>
          </a:prstGeom>
          <a:noFill/>
          <a:ln w="12700" algn="ctr">
            <a:noFill/>
            <a:miter lim="800000"/>
            <a:headEnd/>
            <a:tailEnd/>
          </a:ln>
        </p:spPr>
      </p:pic>
      <p:sp>
        <p:nvSpPr>
          <p:cNvPr id="34" name="Text Box 91"/>
          <p:cNvSpPr txBox="1">
            <a:spLocks noChangeArrowheads="1"/>
          </p:cNvSpPr>
          <p:nvPr/>
        </p:nvSpPr>
        <p:spPr bwMode="auto">
          <a:xfrm flipH="1">
            <a:off x="3351927" y="1381126"/>
            <a:ext cx="1422030" cy="523875"/>
          </a:xfrm>
          <a:prstGeom prst="rect">
            <a:avLst/>
          </a:prstGeom>
          <a:noFill/>
          <a:ln w="9525">
            <a:noFill/>
            <a:miter lim="800000"/>
            <a:headEnd/>
            <a:tailEnd/>
          </a:ln>
        </p:spPr>
        <p:txBody>
          <a:bodyPr>
            <a:spAutoFit/>
          </a:bodyPr>
          <a:lstStyle/>
          <a:p>
            <a:r>
              <a:rPr lang="en-US" sz="1400" b="1">
                <a:latin typeface="Arial" charset="0"/>
              </a:rPr>
              <a:t>Access</a:t>
            </a:r>
          </a:p>
          <a:p>
            <a:r>
              <a:rPr lang="en-US" sz="1400" b="1">
                <a:latin typeface="Arial" charset="0"/>
              </a:rPr>
              <a:t>Proxy</a:t>
            </a:r>
          </a:p>
        </p:txBody>
      </p:sp>
      <p:sp>
        <p:nvSpPr>
          <p:cNvPr id="35" name="Text Box 91"/>
          <p:cNvSpPr txBox="1">
            <a:spLocks noChangeArrowheads="1"/>
          </p:cNvSpPr>
          <p:nvPr/>
        </p:nvSpPr>
        <p:spPr bwMode="auto">
          <a:xfrm flipH="1">
            <a:off x="3732828" y="2336800"/>
            <a:ext cx="711015" cy="1016000"/>
          </a:xfrm>
          <a:prstGeom prst="rect">
            <a:avLst/>
          </a:prstGeom>
          <a:noFill/>
          <a:ln w="9525">
            <a:noFill/>
            <a:miter lim="800000"/>
            <a:headEnd/>
            <a:tailEnd/>
          </a:ln>
        </p:spPr>
        <p:txBody>
          <a:bodyPr>
            <a:spAutoFit/>
          </a:bodyPr>
          <a:lstStyle/>
          <a:p>
            <a:r>
              <a:rPr lang="en-US" sz="1200" b="1" dirty="0">
                <a:latin typeface="Arial" charset="0"/>
              </a:rPr>
              <a:t>UDP</a:t>
            </a:r>
          </a:p>
          <a:p>
            <a:r>
              <a:rPr lang="en-US" sz="1200" b="1" dirty="0">
                <a:latin typeface="Arial" charset="0"/>
              </a:rPr>
              <a:t>3478</a:t>
            </a:r>
          </a:p>
          <a:p>
            <a:endParaRPr lang="en-US" sz="1200" b="1" dirty="0">
              <a:latin typeface="Arial" charset="0"/>
            </a:endParaRPr>
          </a:p>
          <a:p>
            <a:r>
              <a:rPr lang="en-US" sz="1200" b="1" dirty="0">
                <a:latin typeface="Arial" charset="0"/>
              </a:rPr>
              <a:t>TCP</a:t>
            </a:r>
          </a:p>
          <a:p>
            <a:r>
              <a:rPr lang="en-US" sz="1200" b="1" dirty="0">
                <a:latin typeface="Arial" charset="0"/>
              </a:rPr>
              <a:t>443</a:t>
            </a:r>
          </a:p>
        </p:txBody>
      </p:sp>
      <p:sp>
        <p:nvSpPr>
          <p:cNvPr id="36" name="AutoShape 10"/>
          <p:cNvSpPr>
            <a:spLocks noChangeArrowheads="1"/>
          </p:cNvSpPr>
          <p:nvPr/>
        </p:nvSpPr>
        <p:spPr bwMode="auto">
          <a:xfrm flipH="1">
            <a:off x="3148780"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37" name="AutoShape 11"/>
          <p:cNvSpPr>
            <a:spLocks noChangeArrowheads="1"/>
          </p:cNvSpPr>
          <p:nvPr/>
        </p:nvSpPr>
        <p:spPr bwMode="auto">
          <a:xfrm flipH="1">
            <a:off x="3148780"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sp>
        <p:nvSpPr>
          <p:cNvPr id="38" name="Text Box 91"/>
          <p:cNvSpPr txBox="1">
            <a:spLocks noChangeArrowheads="1"/>
          </p:cNvSpPr>
          <p:nvPr/>
        </p:nvSpPr>
        <p:spPr bwMode="auto">
          <a:xfrm flipH="1">
            <a:off x="3351927" y="3581401"/>
            <a:ext cx="1422030" cy="2492375"/>
          </a:xfrm>
          <a:prstGeom prst="rect">
            <a:avLst/>
          </a:prstGeom>
          <a:noFill/>
          <a:ln w="9525">
            <a:noFill/>
            <a:miter lim="800000"/>
            <a:headEnd/>
            <a:tailEnd/>
          </a:ln>
        </p:spPr>
        <p:txBody>
          <a:bodyPr>
            <a:spAutoFit/>
          </a:bodyPr>
          <a:lstStyle/>
          <a:p>
            <a:r>
              <a:rPr lang="en-US" sz="1200" b="1" dirty="0">
                <a:latin typeface="Arial" charset="0"/>
              </a:rPr>
              <a:t>UDP/TCP</a:t>
            </a:r>
          </a:p>
          <a:p>
            <a:r>
              <a:rPr lang="en-US" sz="1200" b="1" dirty="0">
                <a:latin typeface="Arial" charset="0"/>
              </a:rPr>
              <a:t>50000</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UDP/TCP</a:t>
            </a:r>
          </a:p>
          <a:p>
            <a:r>
              <a:rPr lang="en-US" sz="1200" b="1" dirty="0">
                <a:latin typeface="Arial" charset="0"/>
              </a:rPr>
              <a:t>59999</a:t>
            </a:r>
          </a:p>
        </p:txBody>
      </p:sp>
      <p:sp>
        <p:nvSpPr>
          <p:cNvPr id="39" name="AutoShape 34"/>
          <p:cNvSpPr>
            <a:spLocks noChangeArrowheads="1"/>
          </p:cNvSpPr>
          <p:nvPr/>
        </p:nvSpPr>
        <p:spPr bwMode="auto">
          <a:xfrm>
            <a:off x="1828324" y="1676400"/>
            <a:ext cx="507868" cy="381000"/>
          </a:xfrm>
          <a:prstGeom prst="flowChartDelay">
            <a:avLst/>
          </a:prstGeom>
          <a:solidFill>
            <a:schemeClr val="accent2"/>
          </a:solidFill>
          <a:ln w="25400">
            <a:solidFill>
              <a:schemeClr val="bg1"/>
            </a:solidFill>
            <a:miter lim="800000"/>
            <a:headEnd/>
            <a:tailEnd/>
          </a:ln>
          <a:effectLst/>
        </p:spPr>
        <p:txBody>
          <a:bodyPr wrap="none" lIns="45720" anchor="ctr"/>
          <a:lstStyle/>
          <a:p>
            <a:pPr>
              <a:defRPr/>
            </a:pPr>
            <a:r>
              <a:rPr lang="en-US" dirty="0">
                <a:solidFill>
                  <a:schemeClr val="accent1"/>
                </a:solidFill>
                <a:effectLst>
                  <a:outerShdw blurRad="38100" dist="38100" dir="2700000" algn="tl">
                    <a:srgbClr val="000000"/>
                  </a:outerShdw>
                </a:effectLst>
                <a:latin typeface="Arial" charset="0"/>
              </a:rPr>
              <a:t>w1</a:t>
            </a:r>
          </a:p>
        </p:txBody>
      </p:sp>
      <p:sp>
        <p:nvSpPr>
          <p:cNvPr id="40" name="Text Box 45"/>
          <p:cNvSpPr txBox="1">
            <a:spLocks noChangeArrowheads="1"/>
          </p:cNvSpPr>
          <p:nvPr/>
        </p:nvSpPr>
        <p:spPr bwMode="auto">
          <a:xfrm flipH="1">
            <a:off x="5180251" y="6248401"/>
            <a:ext cx="1351652" cy="646331"/>
          </a:xfrm>
          <a:prstGeom prst="rect">
            <a:avLst/>
          </a:prstGeom>
          <a:noFill/>
          <a:ln w="9525">
            <a:noFill/>
            <a:miter lim="800000"/>
            <a:headEnd/>
            <a:tailEnd/>
          </a:ln>
        </p:spPr>
        <p:txBody>
          <a:bodyPr wrap="none">
            <a:spAutoFit/>
          </a:bodyPr>
          <a:lstStyle/>
          <a:p>
            <a:r>
              <a:rPr lang="en-US" b="1">
                <a:latin typeface="Arial" charset="0"/>
              </a:rPr>
              <a:t>Outer FWs</a:t>
            </a:r>
          </a:p>
          <a:p>
            <a:r>
              <a:rPr lang="en-US" b="1">
                <a:latin typeface="Arial" charset="0"/>
              </a:rPr>
              <a:t>(no NAT)</a:t>
            </a:r>
          </a:p>
        </p:txBody>
      </p:sp>
      <p:cxnSp>
        <p:nvCxnSpPr>
          <p:cNvPr id="41" name="Straight Connector 40"/>
          <p:cNvCxnSpPr>
            <a:endCxn id="36" idx="3"/>
          </p:cNvCxnSpPr>
          <p:nvPr/>
        </p:nvCxnSpPr>
        <p:spPr bwMode="auto">
          <a:xfrm>
            <a:off x="1929897" y="2476500"/>
            <a:ext cx="1218883"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a:stCxn id="18" idx="3"/>
          </p:cNvCxnSpPr>
          <p:nvPr/>
        </p:nvCxnSpPr>
        <p:spPr bwMode="auto">
          <a:xfrm flipV="1">
            <a:off x="8938471" y="2476500"/>
            <a:ext cx="1218883"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a:stCxn id="24" idx="3"/>
            <a:endCxn id="6" idx="3"/>
          </p:cNvCxnSpPr>
          <p:nvPr/>
        </p:nvCxnSpPr>
        <p:spPr bwMode="auto">
          <a:xfrm>
            <a:off x="5281824" y="3924300"/>
            <a:ext cx="1523603"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4" name="Straight Connector 43"/>
          <p:cNvCxnSpPr/>
          <p:nvPr/>
        </p:nvCxnSpPr>
        <p:spPr bwMode="auto">
          <a:xfrm>
            <a:off x="1929897" y="2971800"/>
            <a:ext cx="1218883"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5" name="Straight Connector 44"/>
          <p:cNvCxnSpPr>
            <a:stCxn id="25" idx="3"/>
            <a:endCxn id="7" idx="3"/>
          </p:cNvCxnSpPr>
          <p:nvPr/>
        </p:nvCxnSpPr>
        <p:spPr bwMode="auto">
          <a:xfrm>
            <a:off x="5281824" y="4457700"/>
            <a:ext cx="1523603" cy="1588"/>
          </a:xfrm>
          <a:prstGeom prst="line">
            <a:avLst/>
          </a:prstGeom>
          <a:ln w="19050">
            <a:solidFill>
              <a:srgbClr val="C36F6F"/>
            </a:solidFill>
            <a:prstDash val="sysDot"/>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bwMode="auto">
          <a:xfrm flipV="1">
            <a:off x="8938471" y="2971800"/>
            <a:ext cx="1218883"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7" name="Straight Connector 46"/>
          <p:cNvCxnSpPr/>
          <p:nvPr/>
        </p:nvCxnSpPr>
        <p:spPr bwMode="auto">
          <a:xfrm rot="16200000" flipH="1">
            <a:off x="3427928" y="3073572"/>
            <a:ext cx="1371600" cy="1320456"/>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bwMode="auto">
          <a:xfrm rot="5400000">
            <a:off x="7287723" y="3073572"/>
            <a:ext cx="1371600" cy="1320456"/>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9" name="Straight Connector 48"/>
          <p:cNvCxnSpPr/>
          <p:nvPr/>
        </p:nvCxnSpPr>
        <p:spPr bwMode="auto">
          <a:xfrm rot="16200000" flipH="1">
            <a:off x="3427928" y="2616372"/>
            <a:ext cx="1371600" cy="1320456"/>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0" name="Straight Connector 49"/>
          <p:cNvCxnSpPr/>
          <p:nvPr/>
        </p:nvCxnSpPr>
        <p:spPr bwMode="auto">
          <a:xfrm rot="5400000">
            <a:off x="7287723" y="2616372"/>
            <a:ext cx="1371600" cy="1320456"/>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36699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autoRev="1" fill="hold" grpId="0" nodeType="clickEffect">
                                  <p:stCondLst>
                                    <p:cond delay="0"/>
                                  </p:stCondLst>
                                  <p:childTnLst>
                                    <p:animScale>
                                      <p:cBhvr>
                                        <p:cTn id="6" dur="500" fill="hold"/>
                                        <p:tgtEl>
                                          <p:spTgt spid="29"/>
                                        </p:tgtEl>
                                      </p:cBhvr>
                                      <p:by x="150000" y="150000"/>
                                    </p:animScale>
                                  </p:childTnLst>
                                </p:cTn>
                              </p:par>
                              <p:par>
                                <p:cTn id="7" presetID="6" presetClass="emph" presetSubtype="0" accel="50000" decel="50000" autoRev="1" fill="hold" grpId="0" nodeType="withEffect">
                                  <p:stCondLst>
                                    <p:cond delay="0"/>
                                  </p:stCondLst>
                                  <p:childTnLst>
                                    <p:animScale>
                                      <p:cBhvr>
                                        <p:cTn id="8" dur="500" fill="hold"/>
                                        <p:tgtEl>
                                          <p:spTgt spid="1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par>
                                <p:cTn id="52" presetID="10" presetClass="entr" presetSubtype="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24" grpId="0" animBg="1"/>
      <p:bldP spid="25" grpId="0" animBg="1"/>
      <p:bldP spid="29" grpId="0"/>
      <p:bldP spid="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 Federation R2 Tunnel Mode</a:t>
            </a:r>
            <a:endParaRPr lang="en-US" dirty="0">
              <a:solidFill>
                <a:schemeClr val="tx2"/>
              </a:solidFill>
            </a:endParaRPr>
          </a:p>
        </p:txBody>
      </p:sp>
      <p:sp>
        <p:nvSpPr>
          <p:cNvPr id="6" name="AutoShape 34"/>
          <p:cNvSpPr>
            <a:spLocks noChangeArrowheads="1"/>
          </p:cNvSpPr>
          <p:nvPr/>
        </p:nvSpPr>
        <p:spPr bwMode="auto">
          <a:xfrm flipH="1">
            <a:off x="6805427" y="3733800"/>
            <a:ext cx="507868" cy="381000"/>
          </a:xfrm>
          <a:prstGeom prst="flowChartDelay">
            <a:avLst/>
          </a:prstGeom>
          <a:solidFill>
            <a:schemeClr val="accent2"/>
          </a:solidFill>
          <a:ln w="25400">
            <a:solidFill>
              <a:schemeClr val="bg1"/>
            </a:solidFill>
            <a:miter lim="800000"/>
            <a:headEnd/>
            <a:tailEnd/>
          </a:ln>
          <a:effectLst/>
        </p:spPr>
        <p:txBody>
          <a:bodyPr wrap="none" lIns="18288" anchor="ctr"/>
          <a:lstStyle/>
          <a:p>
            <a:pPr>
              <a:defRPr/>
            </a:pPr>
            <a:r>
              <a:rPr lang="en-US" dirty="0">
                <a:solidFill>
                  <a:schemeClr val="accent1"/>
                </a:solidFill>
                <a:effectLst>
                  <a:outerShdw blurRad="38100" dist="38100" dir="2700000" algn="tl">
                    <a:srgbClr val="000000"/>
                  </a:outerShdw>
                </a:effectLst>
                <a:latin typeface="Arial" charset="0"/>
              </a:rPr>
              <a:t>w2</a:t>
            </a:r>
          </a:p>
        </p:txBody>
      </p:sp>
      <p:sp>
        <p:nvSpPr>
          <p:cNvPr id="7" name="AutoShape 35"/>
          <p:cNvSpPr>
            <a:spLocks noChangeArrowheads="1"/>
          </p:cNvSpPr>
          <p:nvPr/>
        </p:nvSpPr>
        <p:spPr bwMode="auto">
          <a:xfrm flipH="1">
            <a:off x="6805427" y="4267200"/>
            <a:ext cx="507868" cy="381000"/>
          </a:xfrm>
          <a:prstGeom prst="flowChartDelay">
            <a:avLst/>
          </a:prstGeom>
          <a:solidFill>
            <a:schemeClr val="folHlink"/>
          </a:solidFill>
          <a:ln w="25400">
            <a:solidFill>
              <a:schemeClr val="bg1"/>
            </a:solidFill>
            <a:miter lim="800000"/>
            <a:headEnd/>
            <a:tailEnd/>
          </a:ln>
          <a:effectLst/>
        </p:spPr>
        <p:txBody>
          <a:bodyPr wrap="none" lIns="18288" anchor="ctr"/>
          <a:lstStyle/>
          <a:p>
            <a:pPr>
              <a:defRPr/>
            </a:pPr>
            <a:r>
              <a:rPr lang="en-US" dirty="0">
                <a:solidFill>
                  <a:schemeClr val="hlink"/>
                </a:solidFill>
                <a:effectLst>
                  <a:outerShdw blurRad="38100" dist="38100" dir="2700000" algn="tl">
                    <a:srgbClr val="000000"/>
                  </a:outerShdw>
                </a:effectLst>
                <a:latin typeface="Arial" charset="0"/>
              </a:rPr>
              <a:t>w2</a:t>
            </a:r>
          </a:p>
        </p:txBody>
      </p:sp>
      <p:sp>
        <p:nvSpPr>
          <p:cNvPr id="8" name="Text Box 45"/>
          <p:cNvSpPr txBox="1">
            <a:spLocks noChangeArrowheads="1"/>
          </p:cNvSpPr>
          <p:nvPr/>
        </p:nvSpPr>
        <p:spPr bwMode="auto">
          <a:xfrm flipH="1">
            <a:off x="8798809" y="6262689"/>
            <a:ext cx="1172116" cy="369332"/>
          </a:xfrm>
          <a:prstGeom prst="rect">
            <a:avLst/>
          </a:prstGeom>
          <a:noFill/>
          <a:ln w="9525">
            <a:noFill/>
            <a:miter lim="800000"/>
            <a:headEnd/>
            <a:tailEnd/>
          </a:ln>
        </p:spPr>
        <p:txBody>
          <a:bodyPr wrap="none">
            <a:spAutoFit/>
          </a:bodyPr>
          <a:lstStyle/>
          <a:p>
            <a:pPr algn="l"/>
            <a:r>
              <a:rPr lang="en-US" b="1">
                <a:latin typeface="Arial" charset="0"/>
              </a:rPr>
              <a:t>Inner FW</a:t>
            </a:r>
          </a:p>
        </p:txBody>
      </p:sp>
      <p:pic>
        <p:nvPicPr>
          <p:cNvPr id="9" name="Picture 87" descr="cooltools-shape"/>
          <p:cNvPicPr>
            <a:picLocks noChangeAspect="1" noChangeArrowheads="1"/>
          </p:cNvPicPr>
          <p:nvPr/>
        </p:nvPicPr>
        <p:blipFill>
          <a:blip r:embed="rId3" cstate="print"/>
          <a:srcRect/>
          <a:stretch>
            <a:fillRect/>
          </a:stretch>
        </p:blipFill>
        <p:spPr bwMode="auto">
          <a:xfrm>
            <a:off x="9446339" y="1295400"/>
            <a:ext cx="203147" cy="4953000"/>
          </a:xfrm>
          <a:prstGeom prst="rect">
            <a:avLst/>
          </a:prstGeom>
          <a:noFill/>
          <a:ln w="12700" algn="ctr">
            <a:noFill/>
            <a:miter lim="800000"/>
            <a:headEnd/>
            <a:tailEnd/>
          </a:ln>
        </p:spPr>
      </p:pic>
      <p:pic>
        <p:nvPicPr>
          <p:cNvPr id="10" name="Picture 89" descr="cooltools-shape"/>
          <p:cNvPicPr>
            <a:picLocks noChangeAspect="1" noChangeArrowheads="1"/>
          </p:cNvPicPr>
          <p:nvPr/>
        </p:nvPicPr>
        <p:blipFill>
          <a:blip r:embed="rId3" cstate="print"/>
          <a:srcRect/>
          <a:stretch>
            <a:fillRect/>
          </a:stretch>
        </p:blipFill>
        <p:spPr bwMode="auto">
          <a:xfrm>
            <a:off x="7211721" y="2057400"/>
            <a:ext cx="1625177" cy="4191000"/>
          </a:xfrm>
          <a:prstGeom prst="rect">
            <a:avLst/>
          </a:prstGeom>
          <a:noFill/>
          <a:ln w="12700" algn="ctr">
            <a:noFill/>
            <a:miter lim="800000"/>
            <a:headEnd/>
            <a:tailEnd/>
          </a:ln>
        </p:spPr>
      </p:pic>
      <p:sp>
        <p:nvSpPr>
          <p:cNvPr id="11" name="Text Box 91"/>
          <p:cNvSpPr txBox="1">
            <a:spLocks noChangeArrowheads="1"/>
          </p:cNvSpPr>
          <p:nvPr/>
        </p:nvSpPr>
        <p:spPr bwMode="auto">
          <a:xfrm>
            <a:off x="7516442" y="6211888"/>
            <a:ext cx="1015735" cy="646112"/>
          </a:xfrm>
          <a:prstGeom prst="rect">
            <a:avLst/>
          </a:prstGeom>
          <a:noFill/>
          <a:ln w="9525">
            <a:noFill/>
            <a:miter lim="800000"/>
            <a:headEnd/>
            <a:tailEnd/>
          </a:ln>
        </p:spPr>
        <p:txBody>
          <a:bodyPr>
            <a:spAutoFit/>
          </a:bodyPr>
          <a:lstStyle/>
          <a:p>
            <a:r>
              <a:rPr lang="en-US" b="1" dirty="0" smtClean="0">
                <a:latin typeface="Arial" charset="0"/>
              </a:rPr>
              <a:t>R2</a:t>
            </a:r>
            <a:endParaRPr lang="en-US" b="1" dirty="0">
              <a:latin typeface="Arial" charset="0"/>
            </a:endParaRPr>
          </a:p>
          <a:p>
            <a:r>
              <a:rPr lang="en-US" b="1" dirty="0">
                <a:latin typeface="Arial" charset="0"/>
              </a:rPr>
              <a:t>Edge</a:t>
            </a:r>
          </a:p>
        </p:txBody>
      </p:sp>
      <p:pic>
        <p:nvPicPr>
          <p:cNvPr id="12" name="Picture 82" descr="cooltools-shape"/>
          <p:cNvPicPr>
            <a:picLocks noChangeAspect="1" noChangeArrowheads="1"/>
          </p:cNvPicPr>
          <p:nvPr/>
        </p:nvPicPr>
        <p:blipFill>
          <a:blip r:embed="rId3" cstate="print"/>
          <a:srcRect/>
          <a:stretch>
            <a:fillRect/>
          </a:stretch>
        </p:blipFill>
        <p:spPr bwMode="auto">
          <a:xfrm>
            <a:off x="10157354" y="1295400"/>
            <a:ext cx="1929897" cy="2362200"/>
          </a:xfrm>
          <a:prstGeom prst="rect">
            <a:avLst/>
          </a:prstGeom>
          <a:noFill/>
          <a:ln w="12700" algn="ctr">
            <a:noFill/>
            <a:miter lim="800000"/>
            <a:headEnd/>
            <a:tailEnd/>
          </a:ln>
        </p:spPr>
      </p:pic>
      <p:sp>
        <p:nvSpPr>
          <p:cNvPr id="13" name="Text Box 22"/>
          <p:cNvSpPr txBox="1">
            <a:spLocks noChangeArrowheads="1"/>
          </p:cNvSpPr>
          <p:nvPr/>
        </p:nvSpPr>
        <p:spPr bwMode="auto">
          <a:xfrm>
            <a:off x="10462075" y="1676400"/>
            <a:ext cx="1066318" cy="738664"/>
          </a:xfrm>
          <a:prstGeom prst="rect">
            <a:avLst/>
          </a:prstGeom>
          <a:noFill/>
          <a:ln w="9525">
            <a:noFill/>
            <a:miter lim="800000"/>
            <a:headEnd/>
            <a:tailEnd/>
          </a:ln>
        </p:spPr>
        <p:txBody>
          <a:bodyPr wrap="none">
            <a:spAutoFit/>
          </a:bodyPr>
          <a:lstStyle/>
          <a:p>
            <a:r>
              <a:rPr lang="en-US" b="1">
                <a:latin typeface="Arial" charset="0"/>
              </a:rPr>
              <a:t>Work2</a:t>
            </a:r>
          </a:p>
          <a:p>
            <a:r>
              <a:rPr lang="en-US" sz="1200" b="1">
                <a:latin typeface="Arial" charset="0"/>
              </a:rPr>
              <a:t>OC/Console</a:t>
            </a:r>
          </a:p>
          <a:p>
            <a:r>
              <a:rPr lang="en-US" sz="1200" b="1">
                <a:latin typeface="Arial" charset="0"/>
              </a:rPr>
              <a:t>A/V MCU</a:t>
            </a:r>
          </a:p>
        </p:txBody>
      </p:sp>
      <p:pic>
        <p:nvPicPr>
          <p:cNvPr id="14" name="Picture 86" descr="cooltools-shape"/>
          <p:cNvPicPr>
            <a:picLocks noChangeAspect="1" noChangeArrowheads="1"/>
          </p:cNvPicPr>
          <p:nvPr/>
        </p:nvPicPr>
        <p:blipFill>
          <a:blip r:embed="rId3" cstate="print"/>
          <a:srcRect/>
          <a:stretch>
            <a:fillRect/>
          </a:stretch>
        </p:blipFill>
        <p:spPr bwMode="auto">
          <a:xfrm>
            <a:off x="6399133" y="1295400"/>
            <a:ext cx="203147" cy="4953000"/>
          </a:xfrm>
          <a:prstGeom prst="rect">
            <a:avLst/>
          </a:prstGeom>
          <a:noFill/>
          <a:ln w="12700" algn="ctr">
            <a:noFill/>
            <a:miter lim="800000"/>
            <a:headEnd/>
            <a:tailEnd/>
          </a:ln>
        </p:spPr>
      </p:pic>
      <p:pic>
        <p:nvPicPr>
          <p:cNvPr id="15" name="Picture 89" descr="cooltools-shape"/>
          <p:cNvPicPr>
            <a:picLocks noChangeAspect="1" noChangeArrowheads="1"/>
          </p:cNvPicPr>
          <p:nvPr/>
        </p:nvPicPr>
        <p:blipFill>
          <a:blip r:embed="rId3" cstate="print"/>
          <a:srcRect/>
          <a:stretch>
            <a:fillRect/>
          </a:stretch>
        </p:blipFill>
        <p:spPr bwMode="auto">
          <a:xfrm>
            <a:off x="7211721" y="1295400"/>
            <a:ext cx="1625177" cy="685800"/>
          </a:xfrm>
          <a:prstGeom prst="rect">
            <a:avLst/>
          </a:prstGeom>
          <a:noFill/>
          <a:ln w="12700" algn="ctr">
            <a:noFill/>
            <a:miter lim="800000"/>
            <a:headEnd/>
            <a:tailEnd/>
          </a:ln>
        </p:spPr>
      </p:pic>
      <p:sp>
        <p:nvSpPr>
          <p:cNvPr id="16" name="Text Box 91"/>
          <p:cNvSpPr txBox="1">
            <a:spLocks noChangeArrowheads="1"/>
          </p:cNvSpPr>
          <p:nvPr/>
        </p:nvSpPr>
        <p:spPr bwMode="auto">
          <a:xfrm>
            <a:off x="7313295" y="1381126"/>
            <a:ext cx="1422030" cy="523875"/>
          </a:xfrm>
          <a:prstGeom prst="rect">
            <a:avLst/>
          </a:prstGeom>
          <a:noFill/>
          <a:ln w="9525">
            <a:noFill/>
            <a:miter lim="800000"/>
            <a:headEnd/>
            <a:tailEnd/>
          </a:ln>
        </p:spPr>
        <p:txBody>
          <a:bodyPr>
            <a:spAutoFit/>
          </a:bodyPr>
          <a:lstStyle/>
          <a:p>
            <a:r>
              <a:rPr lang="en-US" sz="1400" b="1">
                <a:latin typeface="Arial" charset="0"/>
              </a:rPr>
              <a:t>Access</a:t>
            </a:r>
          </a:p>
          <a:p>
            <a:r>
              <a:rPr lang="en-US" sz="1400" b="1">
                <a:latin typeface="Arial" charset="0"/>
              </a:rPr>
              <a:t>Proxy</a:t>
            </a:r>
          </a:p>
        </p:txBody>
      </p:sp>
      <p:sp>
        <p:nvSpPr>
          <p:cNvPr id="17" name="Text Box 91"/>
          <p:cNvSpPr txBox="1">
            <a:spLocks noChangeArrowheads="1"/>
          </p:cNvSpPr>
          <p:nvPr/>
        </p:nvSpPr>
        <p:spPr bwMode="auto">
          <a:xfrm>
            <a:off x="7656106" y="2336800"/>
            <a:ext cx="711015" cy="1016000"/>
          </a:xfrm>
          <a:prstGeom prst="rect">
            <a:avLst/>
          </a:prstGeom>
          <a:noFill/>
          <a:ln w="9525">
            <a:noFill/>
            <a:miter lim="800000"/>
            <a:headEnd/>
            <a:tailEnd/>
          </a:ln>
        </p:spPr>
        <p:txBody>
          <a:bodyPr>
            <a:spAutoFit/>
          </a:bodyPr>
          <a:lstStyle/>
          <a:p>
            <a:r>
              <a:rPr lang="en-US" sz="1200" b="1" dirty="0">
                <a:latin typeface="Arial" charset="0"/>
              </a:rPr>
              <a:t>UDP</a:t>
            </a:r>
          </a:p>
          <a:p>
            <a:r>
              <a:rPr lang="en-US" sz="1200" b="1" dirty="0">
                <a:latin typeface="Arial" charset="0"/>
              </a:rPr>
              <a:t>3478</a:t>
            </a:r>
          </a:p>
          <a:p>
            <a:endParaRPr lang="en-US" sz="1200" b="1" dirty="0">
              <a:latin typeface="Arial" charset="0"/>
            </a:endParaRPr>
          </a:p>
          <a:p>
            <a:r>
              <a:rPr lang="en-US" sz="1200" b="1" dirty="0">
                <a:latin typeface="Arial" charset="0"/>
              </a:rPr>
              <a:t>TCP</a:t>
            </a:r>
          </a:p>
          <a:p>
            <a:r>
              <a:rPr lang="en-US" sz="1200" b="1" dirty="0">
                <a:latin typeface="Arial" charset="0"/>
              </a:rPr>
              <a:t>443</a:t>
            </a:r>
          </a:p>
        </p:txBody>
      </p:sp>
      <p:sp>
        <p:nvSpPr>
          <p:cNvPr id="18" name="AutoShape 10"/>
          <p:cNvSpPr>
            <a:spLocks noChangeArrowheads="1"/>
          </p:cNvSpPr>
          <p:nvPr/>
        </p:nvSpPr>
        <p:spPr bwMode="auto">
          <a:xfrm>
            <a:off x="8735325"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19" name="AutoShape 11"/>
          <p:cNvSpPr>
            <a:spLocks noChangeArrowheads="1"/>
          </p:cNvSpPr>
          <p:nvPr/>
        </p:nvSpPr>
        <p:spPr bwMode="auto">
          <a:xfrm>
            <a:off x="8735325"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sp>
        <p:nvSpPr>
          <p:cNvPr id="20" name="Text Box 91"/>
          <p:cNvSpPr txBox="1">
            <a:spLocks noChangeArrowheads="1"/>
          </p:cNvSpPr>
          <p:nvPr/>
        </p:nvSpPr>
        <p:spPr bwMode="auto">
          <a:xfrm>
            <a:off x="7313295" y="3581401"/>
            <a:ext cx="1422030" cy="2492375"/>
          </a:xfrm>
          <a:prstGeom prst="rect">
            <a:avLst/>
          </a:prstGeom>
          <a:noFill/>
          <a:ln w="9525">
            <a:noFill/>
            <a:miter lim="800000"/>
            <a:headEnd/>
            <a:tailEnd/>
          </a:ln>
        </p:spPr>
        <p:txBody>
          <a:bodyPr>
            <a:spAutoFit/>
          </a:bodyPr>
          <a:lstStyle/>
          <a:p>
            <a:r>
              <a:rPr lang="en-US" sz="1200" b="1" dirty="0">
                <a:latin typeface="Arial" charset="0"/>
              </a:rPr>
              <a:t>UDP/TCP</a:t>
            </a:r>
          </a:p>
          <a:p>
            <a:r>
              <a:rPr lang="en-US" sz="1200" b="1" dirty="0">
                <a:latin typeface="Arial" charset="0"/>
              </a:rPr>
              <a:t>50000</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UDP/TCP</a:t>
            </a:r>
          </a:p>
          <a:p>
            <a:r>
              <a:rPr lang="en-US" sz="1200" b="1" dirty="0">
                <a:latin typeface="Arial" charset="0"/>
              </a:rPr>
              <a:t>59999</a:t>
            </a:r>
          </a:p>
        </p:txBody>
      </p:sp>
      <p:sp>
        <p:nvSpPr>
          <p:cNvPr id="21" name="AutoShape 34"/>
          <p:cNvSpPr>
            <a:spLocks noChangeArrowheads="1"/>
          </p:cNvSpPr>
          <p:nvPr/>
        </p:nvSpPr>
        <p:spPr bwMode="auto">
          <a:xfrm flipH="1">
            <a:off x="9751060" y="1676400"/>
            <a:ext cx="507868" cy="381000"/>
          </a:xfrm>
          <a:prstGeom prst="flowChartDelay">
            <a:avLst/>
          </a:prstGeom>
          <a:solidFill>
            <a:schemeClr val="accent2"/>
          </a:solidFill>
          <a:ln w="25400">
            <a:solidFill>
              <a:schemeClr val="bg1"/>
            </a:solidFill>
            <a:miter lim="800000"/>
            <a:headEnd/>
            <a:tailEnd/>
          </a:ln>
          <a:effectLst/>
        </p:spPr>
        <p:txBody>
          <a:bodyPr wrap="none" lIns="18288" anchor="ctr"/>
          <a:lstStyle/>
          <a:p>
            <a:pPr>
              <a:defRPr/>
            </a:pPr>
            <a:r>
              <a:rPr lang="en-US" dirty="0">
                <a:solidFill>
                  <a:schemeClr val="accent1"/>
                </a:solidFill>
                <a:effectLst>
                  <a:outerShdw blurRad="38100" dist="38100" dir="2700000" algn="tl">
                    <a:srgbClr val="000000"/>
                  </a:outerShdw>
                </a:effectLst>
                <a:latin typeface="Arial" charset="0"/>
              </a:rPr>
              <a:t>w2</a:t>
            </a:r>
          </a:p>
        </p:txBody>
      </p:sp>
      <p:sp>
        <p:nvSpPr>
          <p:cNvPr id="24" name="AutoShape 34"/>
          <p:cNvSpPr>
            <a:spLocks noChangeArrowheads="1"/>
          </p:cNvSpPr>
          <p:nvPr/>
        </p:nvSpPr>
        <p:spPr bwMode="auto">
          <a:xfrm>
            <a:off x="4773956" y="3733800"/>
            <a:ext cx="507868" cy="381000"/>
          </a:xfrm>
          <a:prstGeom prst="flowChartDelay">
            <a:avLst/>
          </a:prstGeom>
          <a:solidFill>
            <a:schemeClr val="accent2"/>
          </a:solidFill>
          <a:ln w="25400">
            <a:solidFill>
              <a:schemeClr val="bg1"/>
            </a:solidFill>
            <a:miter lim="800000"/>
            <a:headEnd/>
            <a:tailEnd/>
          </a:ln>
          <a:effectLst/>
        </p:spPr>
        <p:txBody>
          <a:bodyPr wrap="none" lIns="45720" anchor="ctr"/>
          <a:lstStyle/>
          <a:p>
            <a:pPr>
              <a:defRPr/>
            </a:pPr>
            <a:r>
              <a:rPr lang="en-US" dirty="0">
                <a:solidFill>
                  <a:schemeClr val="accent1"/>
                </a:solidFill>
                <a:effectLst>
                  <a:outerShdw blurRad="38100" dist="38100" dir="2700000" algn="tl">
                    <a:srgbClr val="000000"/>
                  </a:outerShdw>
                </a:effectLst>
                <a:latin typeface="Arial" charset="0"/>
              </a:rPr>
              <a:t>w1</a:t>
            </a:r>
          </a:p>
        </p:txBody>
      </p:sp>
      <p:sp>
        <p:nvSpPr>
          <p:cNvPr id="25" name="AutoShape 35"/>
          <p:cNvSpPr>
            <a:spLocks noChangeArrowheads="1"/>
          </p:cNvSpPr>
          <p:nvPr/>
        </p:nvSpPr>
        <p:spPr bwMode="auto">
          <a:xfrm>
            <a:off x="4773956" y="4267200"/>
            <a:ext cx="507868" cy="381000"/>
          </a:xfrm>
          <a:prstGeom prst="flowChartDelay">
            <a:avLst/>
          </a:prstGeom>
          <a:solidFill>
            <a:schemeClr val="folHlink"/>
          </a:solidFill>
          <a:ln w="25400">
            <a:solidFill>
              <a:schemeClr val="bg1"/>
            </a:solidFill>
            <a:miter lim="800000"/>
            <a:headEnd/>
            <a:tailEnd/>
          </a:ln>
          <a:effectLst/>
        </p:spPr>
        <p:txBody>
          <a:bodyPr wrap="none" lIns="45720" anchor="ctr"/>
          <a:lstStyle/>
          <a:p>
            <a:pPr>
              <a:defRPr/>
            </a:pPr>
            <a:r>
              <a:rPr lang="en-US" dirty="0">
                <a:solidFill>
                  <a:schemeClr val="hlink"/>
                </a:solidFill>
                <a:effectLst>
                  <a:outerShdw blurRad="38100" dist="38100" dir="2700000" algn="tl">
                    <a:srgbClr val="000000"/>
                  </a:outerShdw>
                </a:effectLst>
                <a:latin typeface="Arial" charset="0"/>
              </a:rPr>
              <a:t>w1</a:t>
            </a:r>
          </a:p>
        </p:txBody>
      </p:sp>
      <p:sp>
        <p:nvSpPr>
          <p:cNvPr id="26" name="Text Box 45"/>
          <p:cNvSpPr txBox="1">
            <a:spLocks noChangeArrowheads="1"/>
          </p:cNvSpPr>
          <p:nvPr/>
        </p:nvSpPr>
        <p:spPr bwMode="auto">
          <a:xfrm>
            <a:off x="1726751" y="6262689"/>
            <a:ext cx="1172116" cy="369332"/>
          </a:xfrm>
          <a:prstGeom prst="rect">
            <a:avLst/>
          </a:prstGeom>
          <a:noFill/>
          <a:ln w="9525">
            <a:noFill/>
            <a:miter lim="800000"/>
            <a:headEnd/>
            <a:tailEnd/>
          </a:ln>
        </p:spPr>
        <p:txBody>
          <a:bodyPr wrap="none">
            <a:spAutoFit/>
          </a:bodyPr>
          <a:lstStyle/>
          <a:p>
            <a:pPr algn="l"/>
            <a:r>
              <a:rPr lang="en-US" b="1">
                <a:latin typeface="Arial" charset="0"/>
              </a:rPr>
              <a:t>Inner FW</a:t>
            </a:r>
          </a:p>
        </p:txBody>
      </p:sp>
      <p:pic>
        <p:nvPicPr>
          <p:cNvPr id="27" name="Picture 87" descr="cooltools-shape"/>
          <p:cNvPicPr>
            <a:picLocks noChangeAspect="1" noChangeArrowheads="1"/>
          </p:cNvPicPr>
          <p:nvPr/>
        </p:nvPicPr>
        <p:blipFill>
          <a:blip r:embed="rId4" cstate="print"/>
          <a:srcRect/>
          <a:stretch>
            <a:fillRect/>
          </a:stretch>
        </p:blipFill>
        <p:spPr bwMode="auto">
          <a:xfrm>
            <a:off x="2437765" y="1295400"/>
            <a:ext cx="203147" cy="4953000"/>
          </a:xfrm>
          <a:prstGeom prst="rect">
            <a:avLst/>
          </a:prstGeom>
          <a:noFill/>
          <a:ln w="12700" algn="ctr">
            <a:noFill/>
            <a:miter lim="800000"/>
            <a:headEnd/>
            <a:tailEnd/>
          </a:ln>
        </p:spPr>
      </p:pic>
      <p:pic>
        <p:nvPicPr>
          <p:cNvPr id="28" name="Picture 89" descr="cooltools-shape"/>
          <p:cNvPicPr>
            <a:picLocks noChangeAspect="1" noChangeArrowheads="1"/>
          </p:cNvPicPr>
          <p:nvPr/>
        </p:nvPicPr>
        <p:blipFill>
          <a:blip r:embed="rId4" cstate="print"/>
          <a:srcRect/>
          <a:stretch>
            <a:fillRect/>
          </a:stretch>
        </p:blipFill>
        <p:spPr bwMode="auto">
          <a:xfrm>
            <a:off x="3250353" y="2057400"/>
            <a:ext cx="1625177" cy="4191000"/>
          </a:xfrm>
          <a:prstGeom prst="rect">
            <a:avLst/>
          </a:prstGeom>
          <a:noFill/>
          <a:ln w="12700" algn="ctr">
            <a:noFill/>
            <a:miter lim="800000"/>
            <a:headEnd/>
            <a:tailEnd/>
          </a:ln>
        </p:spPr>
      </p:pic>
      <p:sp>
        <p:nvSpPr>
          <p:cNvPr id="29" name="Text Box 91"/>
          <p:cNvSpPr txBox="1">
            <a:spLocks noChangeArrowheads="1"/>
          </p:cNvSpPr>
          <p:nvPr/>
        </p:nvSpPr>
        <p:spPr bwMode="auto">
          <a:xfrm flipH="1">
            <a:off x="3555074" y="6211888"/>
            <a:ext cx="1015735" cy="646112"/>
          </a:xfrm>
          <a:prstGeom prst="rect">
            <a:avLst/>
          </a:prstGeom>
          <a:noFill/>
          <a:ln w="9525">
            <a:noFill/>
            <a:miter lim="800000"/>
            <a:headEnd/>
            <a:tailEnd/>
          </a:ln>
        </p:spPr>
        <p:txBody>
          <a:bodyPr>
            <a:spAutoFit/>
          </a:bodyPr>
          <a:lstStyle/>
          <a:p>
            <a:r>
              <a:rPr lang="en-US" b="1" dirty="0" smtClean="0">
                <a:latin typeface="Arial" charset="0"/>
              </a:rPr>
              <a:t>R2</a:t>
            </a:r>
            <a:endParaRPr lang="en-US" b="1" dirty="0">
              <a:latin typeface="Arial" charset="0"/>
            </a:endParaRPr>
          </a:p>
          <a:p>
            <a:r>
              <a:rPr lang="en-US" b="1" dirty="0">
                <a:latin typeface="Arial" charset="0"/>
              </a:rPr>
              <a:t>Edge</a:t>
            </a:r>
          </a:p>
        </p:txBody>
      </p:sp>
      <p:pic>
        <p:nvPicPr>
          <p:cNvPr id="30" name="Picture 82" descr="cooltools-shape"/>
          <p:cNvPicPr>
            <a:picLocks noChangeAspect="1" noChangeArrowheads="1"/>
          </p:cNvPicPr>
          <p:nvPr/>
        </p:nvPicPr>
        <p:blipFill>
          <a:blip r:embed="rId4" cstate="print"/>
          <a:srcRect/>
          <a:stretch>
            <a:fillRect/>
          </a:stretch>
        </p:blipFill>
        <p:spPr bwMode="auto">
          <a:xfrm>
            <a:off x="0" y="1295400"/>
            <a:ext cx="1929897" cy="2362200"/>
          </a:xfrm>
          <a:prstGeom prst="rect">
            <a:avLst/>
          </a:prstGeom>
          <a:noFill/>
          <a:ln w="12700" algn="ctr">
            <a:noFill/>
            <a:miter lim="800000"/>
            <a:headEnd/>
            <a:tailEnd/>
          </a:ln>
        </p:spPr>
      </p:pic>
      <p:sp>
        <p:nvSpPr>
          <p:cNvPr id="31" name="Text Box 22"/>
          <p:cNvSpPr txBox="1">
            <a:spLocks noChangeArrowheads="1"/>
          </p:cNvSpPr>
          <p:nvPr/>
        </p:nvSpPr>
        <p:spPr bwMode="auto">
          <a:xfrm flipH="1">
            <a:off x="203147" y="1676400"/>
            <a:ext cx="1066318" cy="738664"/>
          </a:xfrm>
          <a:prstGeom prst="rect">
            <a:avLst/>
          </a:prstGeom>
          <a:noFill/>
          <a:ln w="9525">
            <a:noFill/>
            <a:miter lim="800000"/>
            <a:headEnd/>
            <a:tailEnd/>
          </a:ln>
        </p:spPr>
        <p:txBody>
          <a:bodyPr wrap="none">
            <a:spAutoFit/>
          </a:bodyPr>
          <a:lstStyle/>
          <a:p>
            <a:r>
              <a:rPr lang="en-US" b="1">
                <a:latin typeface="Arial" charset="0"/>
              </a:rPr>
              <a:t>Work1</a:t>
            </a:r>
          </a:p>
          <a:p>
            <a:r>
              <a:rPr lang="en-US" sz="1200" b="1">
                <a:latin typeface="Arial" charset="0"/>
              </a:rPr>
              <a:t>OC/Console</a:t>
            </a:r>
          </a:p>
          <a:p>
            <a:r>
              <a:rPr lang="en-US" sz="1200" b="1">
                <a:latin typeface="Arial" charset="0"/>
              </a:rPr>
              <a:t>A/V MCU</a:t>
            </a:r>
          </a:p>
        </p:txBody>
      </p:sp>
      <p:pic>
        <p:nvPicPr>
          <p:cNvPr id="32" name="Picture 86" descr="cooltools-shape"/>
          <p:cNvPicPr>
            <a:picLocks noChangeAspect="1" noChangeArrowheads="1"/>
          </p:cNvPicPr>
          <p:nvPr/>
        </p:nvPicPr>
        <p:blipFill>
          <a:blip r:embed="rId4" cstate="print"/>
          <a:srcRect/>
          <a:stretch>
            <a:fillRect/>
          </a:stretch>
        </p:blipFill>
        <p:spPr bwMode="auto">
          <a:xfrm>
            <a:off x="5484971" y="1295400"/>
            <a:ext cx="203147" cy="4953000"/>
          </a:xfrm>
          <a:prstGeom prst="rect">
            <a:avLst/>
          </a:prstGeom>
          <a:noFill/>
          <a:ln w="12700" algn="ctr">
            <a:noFill/>
            <a:miter lim="800000"/>
            <a:headEnd/>
            <a:tailEnd/>
          </a:ln>
        </p:spPr>
      </p:pic>
      <p:pic>
        <p:nvPicPr>
          <p:cNvPr id="33" name="Picture 89" descr="cooltools-shape"/>
          <p:cNvPicPr>
            <a:picLocks noChangeAspect="1" noChangeArrowheads="1"/>
          </p:cNvPicPr>
          <p:nvPr/>
        </p:nvPicPr>
        <p:blipFill>
          <a:blip r:embed="rId4" cstate="print"/>
          <a:srcRect/>
          <a:stretch>
            <a:fillRect/>
          </a:stretch>
        </p:blipFill>
        <p:spPr bwMode="auto">
          <a:xfrm>
            <a:off x="3250353" y="1295400"/>
            <a:ext cx="1625177" cy="685800"/>
          </a:xfrm>
          <a:prstGeom prst="rect">
            <a:avLst/>
          </a:prstGeom>
          <a:noFill/>
          <a:ln w="12700" algn="ctr">
            <a:noFill/>
            <a:miter lim="800000"/>
            <a:headEnd/>
            <a:tailEnd/>
          </a:ln>
        </p:spPr>
      </p:pic>
      <p:sp>
        <p:nvSpPr>
          <p:cNvPr id="34" name="Text Box 91"/>
          <p:cNvSpPr txBox="1">
            <a:spLocks noChangeArrowheads="1"/>
          </p:cNvSpPr>
          <p:nvPr/>
        </p:nvSpPr>
        <p:spPr bwMode="auto">
          <a:xfrm flipH="1">
            <a:off x="3351927" y="1381126"/>
            <a:ext cx="1422030" cy="523875"/>
          </a:xfrm>
          <a:prstGeom prst="rect">
            <a:avLst/>
          </a:prstGeom>
          <a:noFill/>
          <a:ln w="9525">
            <a:noFill/>
            <a:miter lim="800000"/>
            <a:headEnd/>
            <a:tailEnd/>
          </a:ln>
        </p:spPr>
        <p:txBody>
          <a:bodyPr>
            <a:spAutoFit/>
          </a:bodyPr>
          <a:lstStyle/>
          <a:p>
            <a:r>
              <a:rPr lang="en-US" sz="1400" b="1">
                <a:latin typeface="Arial" charset="0"/>
              </a:rPr>
              <a:t>Access</a:t>
            </a:r>
          </a:p>
          <a:p>
            <a:r>
              <a:rPr lang="en-US" sz="1400" b="1">
                <a:latin typeface="Arial" charset="0"/>
              </a:rPr>
              <a:t>Proxy</a:t>
            </a:r>
          </a:p>
        </p:txBody>
      </p:sp>
      <p:sp>
        <p:nvSpPr>
          <p:cNvPr id="35" name="Text Box 91"/>
          <p:cNvSpPr txBox="1">
            <a:spLocks noChangeArrowheads="1"/>
          </p:cNvSpPr>
          <p:nvPr/>
        </p:nvSpPr>
        <p:spPr bwMode="auto">
          <a:xfrm flipH="1">
            <a:off x="3732828" y="2336800"/>
            <a:ext cx="711015" cy="1016000"/>
          </a:xfrm>
          <a:prstGeom prst="rect">
            <a:avLst/>
          </a:prstGeom>
          <a:noFill/>
          <a:ln w="9525">
            <a:noFill/>
            <a:miter lim="800000"/>
            <a:headEnd/>
            <a:tailEnd/>
          </a:ln>
        </p:spPr>
        <p:txBody>
          <a:bodyPr>
            <a:spAutoFit/>
          </a:bodyPr>
          <a:lstStyle/>
          <a:p>
            <a:r>
              <a:rPr lang="en-US" sz="1200" b="1" dirty="0">
                <a:latin typeface="Arial" charset="0"/>
              </a:rPr>
              <a:t>UDP</a:t>
            </a:r>
          </a:p>
          <a:p>
            <a:r>
              <a:rPr lang="en-US" sz="1200" b="1" dirty="0">
                <a:latin typeface="Arial" charset="0"/>
              </a:rPr>
              <a:t>3478</a:t>
            </a:r>
          </a:p>
          <a:p>
            <a:endParaRPr lang="en-US" sz="1200" b="1" dirty="0">
              <a:latin typeface="Arial" charset="0"/>
            </a:endParaRPr>
          </a:p>
          <a:p>
            <a:r>
              <a:rPr lang="en-US" sz="1200" b="1" dirty="0">
                <a:latin typeface="Arial" charset="0"/>
              </a:rPr>
              <a:t>TCP</a:t>
            </a:r>
          </a:p>
          <a:p>
            <a:r>
              <a:rPr lang="en-US" sz="1200" b="1" dirty="0">
                <a:latin typeface="Arial" charset="0"/>
              </a:rPr>
              <a:t>443</a:t>
            </a:r>
          </a:p>
        </p:txBody>
      </p:sp>
      <p:sp>
        <p:nvSpPr>
          <p:cNvPr id="36" name="AutoShape 10"/>
          <p:cNvSpPr>
            <a:spLocks noChangeArrowheads="1"/>
          </p:cNvSpPr>
          <p:nvPr/>
        </p:nvSpPr>
        <p:spPr bwMode="auto">
          <a:xfrm flipH="1">
            <a:off x="3148780"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37" name="AutoShape 11"/>
          <p:cNvSpPr>
            <a:spLocks noChangeArrowheads="1"/>
          </p:cNvSpPr>
          <p:nvPr/>
        </p:nvSpPr>
        <p:spPr bwMode="auto">
          <a:xfrm flipH="1">
            <a:off x="3148780"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sp>
        <p:nvSpPr>
          <p:cNvPr id="38" name="Text Box 91"/>
          <p:cNvSpPr txBox="1">
            <a:spLocks noChangeArrowheads="1"/>
          </p:cNvSpPr>
          <p:nvPr/>
        </p:nvSpPr>
        <p:spPr bwMode="auto">
          <a:xfrm flipH="1">
            <a:off x="3351927" y="3581401"/>
            <a:ext cx="1422030" cy="2492375"/>
          </a:xfrm>
          <a:prstGeom prst="rect">
            <a:avLst/>
          </a:prstGeom>
          <a:noFill/>
          <a:ln w="9525">
            <a:noFill/>
            <a:miter lim="800000"/>
            <a:headEnd/>
            <a:tailEnd/>
          </a:ln>
        </p:spPr>
        <p:txBody>
          <a:bodyPr>
            <a:spAutoFit/>
          </a:bodyPr>
          <a:lstStyle/>
          <a:p>
            <a:r>
              <a:rPr lang="en-US" sz="1200" b="1" dirty="0">
                <a:latin typeface="Arial" charset="0"/>
              </a:rPr>
              <a:t>UDP/TCP</a:t>
            </a:r>
          </a:p>
          <a:p>
            <a:r>
              <a:rPr lang="en-US" sz="1200" b="1" dirty="0">
                <a:latin typeface="Arial" charset="0"/>
              </a:rPr>
              <a:t>50000</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UDP/TCP</a:t>
            </a:r>
          </a:p>
          <a:p>
            <a:r>
              <a:rPr lang="en-US" sz="1200" b="1" dirty="0">
                <a:latin typeface="Arial" charset="0"/>
              </a:rPr>
              <a:t>59999</a:t>
            </a:r>
          </a:p>
        </p:txBody>
      </p:sp>
      <p:sp>
        <p:nvSpPr>
          <p:cNvPr id="39" name="AutoShape 34"/>
          <p:cNvSpPr>
            <a:spLocks noChangeArrowheads="1"/>
          </p:cNvSpPr>
          <p:nvPr/>
        </p:nvSpPr>
        <p:spPr bwMode="auto">
          <a:xfrm>
            <a:off x="1828324" y="1676400"/>
            <a:ext cx="507868" cy="381000"/>
          </a:xfrm>
          <a:prstGeom prst="flowChartDelay">
            <a:avLst/>
          </a:prstGeom>
          <a:solidFill>
            <a:schemeClr val="accent2"/>
          </a:solidFill>
          <a:ln w="25400">
            <a:solidFill>
              <a:schemeClr val="bg1"/>
            </a:solidFill>
            <a:miter lim="800000"/>
            <a:headEnd/>
            <a:tailEnd/>
          </a:ln>
          <a:effectLst/>
        </p:spPr>
        <p:txBody>
          <a:bodyPr wrap="none" lIns="45720" anchor="ctr"/>
          <a:lstStyle/>
          <a:p>
            <a:pPr>
              <a:defRPr/>
            </a:pPr>
            <a:r>
              <a:rPr lang="en-US" dirty="0">
                <a:solidFill>
                  <a:schemeClr val="accent1"/>
                </a:solidFill>
                <a:effectLst>
                  <a:outerShdw blurRad="38100" dist="38100" dir="2700000" algn="tl">
                    <a:srgbClr val="000000"/>
                  </a:outerShdw>
                </a:effectLst>
                <a:latin typeface="Arial" charset="0"/>
              </a:rPr>
              <a:t>w1</a:t>
            </a:r>
          </a:p>
        </p:txBody>
      </p:sp>
      <p:sp>
        <p:nvSpPr>
          <p:cNvPr id="40" name="Text Box 45"/>
          <p:cNvSpPr txBox="1">
            <a:spLocks noChangeArrowheads="1"/>
          </p:cNvSpPr>
          <p:nvPr/>
        </p:nvSpPr>
        <p:spPr bwMode="auto">
          <a:xfrm flipH="1">
            <a:off x="5180251" y="6248401"/>
            <a:ext cx="1351652" cy="646331"/>
          </a:xfrm>
          <a:prstGeom prst="rect">
            <a:avLst/>
          </a:prstGeom>
          <a:noFill/>
          <a:ln w="9525">
            <a:noFill/>
            <a:miter lim="800000"/>
            <a:headEnd/>
            <a:tailEnd/>
          </a:ln>
        </p:spPr>
        <p:txBody>
          <a:bodyPr wrap="none">
            <a:spAutoFit/>
          </a:bodyPr>
          <a:lstStyle/>
          <a:p>
            <a:r>
              <a:rPr lang="en-US" b="1">
                <a:latin typeface="Arial" charset="0"/>
              </a:rPr>
              <a:t>Outer FWs</a:t>
            </a:r>
          </a:p>
          <a:p>
            <a:r>
              <a:rPr lang="en-US" b="1">
                <a:latin typeface="Arial" charset="0"/>
              </a:rPr>
              <a:t>(no NAT)</a:t>
            </a:r>
          </a:p>
        </p:txBody>
      </p:sp>
      <p:cxnSp>
        <p:nvCxnSpPr>
          <p:cNvPr id="41" name="Straight Connector 40"/>
          <p:cNvCxnSpPr>
            <a:endCxn id="36" idx="3"/>
          </p:cNvCxnSpPr>
          <p:nvPr/>
        </p:nvCxnSpPr>
        <p:spPr bwMode="auto">
          <a:xfrm>
            <a:off x="1929897" y="2476500"/>
            <a:ext cx="1218883"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a:stCxn id="18" idx="3"/>
          </p:cNvCxnSpPr>
          <p:nvPr/>
        </p:nvCxnSpPr>
        <p:spPr bwMode="auto">
          <a:xfrm flipV="1">
            <a:off x="8938471" y="2476500"/>
            <a:ext cx="1218883"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a:endCxn id="4" idx="3"/>
          </p:cNvCxnSpPr>
          <p:nvPr/>
        </p:nvCxnSpPr>
        <p:spPr bwMode="auto">
          <a:xfrm flipV="1">
            <a:off x="4977104" y="2552701"/>
            <a:ext cx="2133044" cy="8453"/>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4" name="Straight Connector 43"/>
          <p:cNvCxnSpPr/>
          <p:nvPr/>
        </p:nvCxnSpPr>
        <p:spPr bwMode="auto">
          <a:xfrm>
            <a:off x="1929897" y="2971800"/>
            <a:ext cx="1218883"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5" name="Straight Connector 44"/>
          <p:cNvCxnSpPr>
            <a:stCxn id="25" idx="3"/>
            <a:endCxn id="5" idx="3"/>
          </p:cNvCxnSpPr>
          <p:nvPr/>
        </p:nvCxnSpPr>
        <p:spPr bwMode="auto">
          <a:xfrm flipV="1">
            <a:off x="5281824" y="3086100"/>
            <a:ext cx="1828324" cy="1371600"/>
          </a:xfrm>
          <a:prstGeom prst="line">
            <a:avLst/>
          </a:prstGeom>
          <a:ln w="19050">
            <a:solidFill>
              <a:srgbClr val="C36F6F"/>
            </a:solidFill>
            <a:prstDash val="sysDot"/>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bwMode="auto">
          <a:xfrm flipV="1">
            <a:off x="8938471" y="2971800"/>
            <a:ext cx="1218883"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7" name="Straight Connector 46"/>
          <p:cNvCxnSpPr/>
          <p:nvPr/>
        </p:nvCxnSpPr>
        <p:spPr bwMode="auto">
          <a:xfrm rot="16200000" flipH="1">
            <a:off x="3427928" y="3073572"/>
            <a:ext cx="1371600" cy="1320456"/>
          </a:xfrm>
          <a:prstGeom prst="line">
            <a:avLst/>
          </a:prstGeom>
          <a:ln cmpd="sng">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bwMode="auto">
          <a:xfrm rot="5400000">
            <a:off x="7287723" y="3073572"/>
            <a:ext cx="1371600" cy="1320456"/>
          </a:xfrm>
          <a:prstGeom prst="line">
            <a:avLst/>
          </a:prstGeom>
          <a:ln cmpd="sng">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9" name="Straight Connector 48"/>
          <p:cNvCxnSpPr/>
          <p:nvPr/>
        </p:nvCxnSpPr>
        <p:spPr bwMode="auto">
          <a:xfrm rot="16200000" flipH="1">
            <a:off x="3427928" y="2616372"/>
            <a:ext cx="1371600" cy="1320456"/>
          </a:xfrm>
          <a:prstGeom prst="line">
            <a:avLst/>
          </a:prstGeom>
          <a:ln cmpd="sng">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0" name="Straight Connector 49"/>
          <p:cNvCxnSpPr/>
          <p:nvPr/>
        </p:nvCxnSpPr>
        <p:spPr bwMode="auto">
          <a:xfrm rot="5400000">
            <a:off x="7287723" y="2616372"/>
            <a:ext cx="1371600" cy="1320456"/>
          </a:xfrm>
          <a:prstGeom prst="line">
            <a:avLst/>
          </a:prstGeom>
          <a:ln cmpd="sng">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3" name="Straight Connector 52"/>
          <p:cNvCxnSpPr>
            <a:stCxn id="4" idx="1"/>
            <a:endCxn id="18" idx="1"/>
          </p:cNvCxnSpPr>
          <p:nvPr/>
        </p:nvCxnSpPr>
        <p:spPr bwMode="auto">
          <a:xfrm>
            <a:off x="7313295" y="2552700"/>
            <a:ext cx="142203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 name="AutoShape 34"/>
          <p:cNvSpPr>
            <a:spLocks noChangeArrowheads="1"/>
          </p:cNvSpPr>
          <p:nvPr/>
        </p:nvSpPr>
        <p:spPr bwMode="auto">
          <a:xfrm flipH="1">
            <a:off x="7110148"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5" name="AutoShape 35"/>
          <p:cNvSpPr>
            <a:spLocks noChangeArrowheads="1"/>
          </p:cNvSpPr>
          <p:nvPr/>
        </p:nvSpPr>
        <p:spPr bwMode="auto">
          <a:xfrm flipH="1">
            <a:off x="7110148"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cxnSp>
        <p:nvCxnSpPr>
          <p:cNvPr id="64" name="Straight Connector 63"/>
          <p:cNvCxnSpPr>
            <a:stCxn id="36" idx="1"/>
            <a:endCxn id="22" idx="1"/>
          </p:cNvCxnSpPr>
          <p:nvPr/>
        </p:nvCxnSpPr>
        <p:spPr bwMode="auto">
          <a:xfrm>
            <a:off x="3351927" y="2552700"/>
            <a:ext cx="142203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2" name="AutoShape 34"/>
          <p:cNvSpPr>
            <a:spLocks noChangeArrowheads="1"/>
          </p:cNvSpPr>
          <p:nvPr/>
        </p:nvSpPr>
        <p:spPr bwMode="auto">
          <a:xfrm>
            <a:off x="4773957"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23" name="AutoShape 35"/>
          <p:cNvSpPr>
            <a:spLocks noChangeArrowheads="1"/>
          </p:cNvSpPr>
          <p:nvPr/>
        </p:nvSpPr>
        <p:spPr bwMode="auto">
          <a:xfrm>
            <a:off x="4773957"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cxnSp>
        <p:nvCxnSpPr>
          <p:cNvPr id="67" name="Straight Connector 66"/>
          <p:cNvCxnSpPr>
            <a:stCxn id="7" idx="3"/>
            <a:endCxn id="23" idx="3"/>
          </p:cNvCxnSpPr>
          <p:nvPr/>
        </p:nvCxnSpPr>
        <p:spPr bwMode="auto">
          <a:xfrm rot="10800000">
            <a:off x="4977103" y="3086100"/>
            <a:ext cx="1828324" cy="1371600"/>
          </a:xfrm>
          <a:prstGeom prst="line">
            <a:avLst/>
          </a:prstGeom>
          <a:ln w="19050">
            <a:solidFill>
              <a:srgbClr val="C36F6F"/>
            </a:solidFill>
            <a:prstDash val="sysDot"/>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0" name="Straight Connector 69"/>
          <p:cNvCxnSpPr>
            <a:stCxn id="23" idx="1"/>
            <a:endCxn id="37" idx="1"/>
          </p:cNvCxnSpPr>
          <p:nvPr/>
        </p:nvCxnSpPr>
        <p:spPr bwMode="auto">
          <a:xfrm rot="10800000">
            <a:off x="3351927" y="3086100"/>
            <a:ext cx="1422030" cy="1588"/>
          </a:xfrm>
          <a:prstGeom prst="line">
            <a:avLst/>
          </a:prstGeom>
          <a:ln w="19050">
            <a:solidFill>
              <a:srgbClr val="C36F6F"/>
            </a:solidFill>
            <a:prstDash val="sysDot"/>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3" name="Straight Connector 72"/>
          <p:cNvCxnSpPr>
            <a:stCxn id="5" idx="1"/>
            <a:endCxn id="19" idx="1"/>
          </p:cNvCxnSpPr>
          <p:nvPr/>
        </p:nvCxnSpPr>
        <p:spPr bwMode="auto">
          <a:xfrm>
            <a:off x="7313295" y="3086100"/>
            <a:ext cx="1422030" cy="1588"/>
          </a:xfrm>
          <a:prstGeom prst="line">
            <a:avLst/>
          </a:prstGeom>
          <a:ln w="19050">
            <a:solidFill>
              <a:srgbClr val="C36F6F"/>
            </a:solidFill>
            <a:prstDash val="sysDot"/>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69135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autoRev="1" fill="hold" grpId="0" nodeType="clickEffect">
                                  <p:stCondLst>
                                    <p:cond delay="0"/>
                                  </p:stCondLst>
                                  <p:childTnLst>
                                    <p:animScale>
                                      <p:cBhvr>
                                        <p:cTn id="6" dur="500" fill="hold"/>
                                        <p:tgtEl>
                                          <p:spTgt spid="29"/>
                                        </p:tgtEl>
                                      </p:cBhvr>
                                      <p:by x="150000" y="150000"/>
                                    </p:animScale>
                                  </p:childTnLst>
                                </p:cTn>
                              </p:par>
                              <p:par>
                                <p:cTn id="7" presetID="6" presetClass="emph" presetSubtype="0" accel="50000" decel="50000" autoRev="1" fill="hold" grpId="0" nodeType="withEffect">
                                  <p:stCondLst>
                                    <p:cond delay="0"/>
                                  </p:stCondLst>
                                  <p:childTnLst>
                                    <p:animScale>
                                      <p:cBhvr>
                                        <p:cTn id="8" dur="500" fill="hold"/>
                                        <p:tgtEl>
                                          <p:spTgt spid="1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par>
                                <p:cTn id="52" presetID="10" presetClass="entr" presetSubtype="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right)">
                                      <p:cBhvr>
                                        <p:cTn id="59" dur="500"/>
                                        <p:tgtEl>
                                          <p:spTgt spid="53"/>
                                        </p:tgtEl>
                                      </p:cBhvr>
                                    </p:animEffect>
                                  </p:childTnLst>
                                </p:cTn>
                              </p:par>
                              <p:par>
                                <p:cTn id="60" presetID="22" presetClass="entr" presetSubtype="8"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wipe(left)">
                                      <p:cBhvr>
                                        <p:cTn id="62" dur="500"/>
                                        <p:tgtEl>
                                          <p:spTgt spid="64"/>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left)">
                                      <p:cBhvr>
                                        <p:cTn id="75" dur="500"/>
                                        <p:tgtEl>
                                          <p:spTgt spid="73"/>
                                        </p:tgtEl>
                                      </p:cBhvr>
                                    </p:animEffect>
                                  </p:childTnLst>
                                </p:cTn>
                              </p:par>
                            </p:childTnLst>
                          </p:cTn>
                        </p:par>
                        <p:par>
                          <p:cTn id="76" fill="hold">
                            <p:stCondLst>
                              <p:cond delay="1000"/>
                            </p:stCondLst>
                            <p:childTnLst>
                              <p:par>
                                <p:cTn id="77" presetID="22" presetClass="entr" presetSubtype="2" fill="hold"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right)">
                                      <p:cBhvr>
                                        <p:cTn id="79" dur="500"/>
                                        <p:tgtEl>
                                          <p:spTgt spid="67"/>
                                        </p:tgtEl>
                                      </p:cBhvr>
                                    </p:animEffect>
                                  </p:childTnLst>
                                </p:cTn>
                              </p:par>
                            </p:childTnLst>
                          </p:cTn>
                        </p:par>
                        <p:par>
                          <p:cTn id="80" fill="hold">
                            <p:stCondLst>
                              <p:cond delay="1500"/>
                            </p:stCondLst>
                            <p:childTnLst>
                              <p:par>
                                <p:cTn id="81" presetID="22" presetClass="entr" presetSubtype="2" fill="hold"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wipe(right)">
                                      <p:cBhvr>
                                        <p:cTn id="8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24" grpId="0" animBg="1"/>
      <p:bldP spid="25" grpId="0" animBg="1"/>
      <p:bldP spid="29" grpId="0"/>
      <p:bldP spid="3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 Federation R2-2007 </a:t>
            </a:r>
            <a:r>
              <a:rPr lang="en-US" dirty="0" err="1" smtClean="0"/>
              <a:t>Interop</a:t>
            </a:r>
            <a:endParaRPr lang="en-US" dirty="0">
              <a:solidFill>
                <a:schemeClr val="tx2"/>
              </a:solidFill>
            </a:endParaRPr>
          </a:p>
        </p:txBody>
      </p:sp>
      <p:sp>
        <p:nvSpPr>
          <p:cNvPr id="6" name="AutoShape 34"/>
          <p:cNvSpPr>
            <a:spLocks noChangeArrowheads="1"/>
          </p:cNvSpPr>
          <p:nvPr/>
        </p:nvSpPr>
        <p:spPr bwMode="auto">
          <a:xfrm flipH="1">
            <a:off x="6805427" y="3733800"/>
            <a:ext cx="507868" cy="381000"/>
          </a:xfrm>
          <a:prstGeom prst="flowChartDelay">
            <a:avLst/>
          </a:prstGeom>
          <a:solidFill>
            <a:schemeClr val="accent2"/>
          </a:solidFill>
          <a:ln w="25400">
            <a:solidFill>
              <a:schemeClr val="bg1"/>
            </a:solidFill>
            <a:miter lim="800000"/>
            <a:headEnd/>
            <a:tailEnd/>
          </a:ln>
          <a:effectLst/>
        </p:spPr>
        <p:txBody>
          <a:bodyPr wrap="none" lIns="18288" anchor="ctr"/>
          <a:lstStyle/>
          <a:p>
            <a:pPr>
              <a:defRPr/>
            </a:pPr>
            <a:r>
              <a:rPr lang="en-US" dirty="0">
                <a:solidFill>
                  <a:schemeClr val="accent1"/>
                </a:solidFill>
                <a:effectLst>
                  <a:outerShdw blurRad="38100" dist="38100" dir="2700000" algn="tl">
                    <a:srgbClr val="000000"/>
                  </a:outerShdw>
                </a:effectLst>
                <a:latin typeface="Arial" charset="0"/>
              </a:rPr>
              <a:t>w2</a:t>
            </a:r>
          </a:p>
        </p:txBody>
      </p:sp>
      <p:sp>
        <p:nvSpPr>
          <p:cNvPr id="7" name="AutoShape 35"/>
          <p:cNvSpPr>
            <a:spLocks noChangeArrowheads="1"/>
          </p:cNvSpPr>
          <p:nvPr/>
        </p:nvSpPr>
        <p:spPr bwMode="auto">
          <a:xfrm flipH="1">
            <a:off x="6805427" y="4267200"/>
            <a:ext cx="507868" cy="381000"/>
          </a:xfrm>
          <a:prstGeom prst="flowChartDelay">
            <a:avLst/>
          </a:prstGeom>
          <a:solidFill>
            <a:schemeClr val="folHlink"/>
          </a:solidFill>
          <a:ln w="25400">
            <a:solidFill>
              <a:schemeClr val="bg1"/>
            </a:solidFill>
            <a:miter lim="800000"/>
            <a:headEnd/>
            <a:tailEnd/>
          </a:ln>
          <a:effectLst/>
        </p:spPr>
        <p:txBody>
          <a:bodyPr wrap="none" lIns="18288" anchor="ctr"/>
          <a:lstStyle/>
          <a:p>
            <a:pPr>
              <a:defRPr/>
            </a:pPr>
            <a:r>
              <a:rPr lang="en-US" dirty="0">
                <a:solidFill>
                  <a:schemeClr val="hlink"/>
                </a:solidFill>
                <a:effectLst>
                  <a:outerShdw blurRad="38100" dist="38100" dir="2700000" algn="tl">
                    <a:srgbClr val="000000"/>
                  </a:outerShdw>
                </a:effectLst>
                <a:latin typeface="Arial" charset="0"/>
              </a:rPr>
              <a:t>w2</a:t>
            </a:r>
          </a:p>
        </p:txBody>
      </p:sp>
      <p:sp>
        <p:nvSpPr>
          <p:cNvPr id="8" name="Text Box 45"/>
          <p:cNvSpPr txBox="1">
            <a:spLocks noChangeArrowheads="1"/>
          </p:cNvSpPr>
          <p:nvPr/>
        </p:nvSpPr>
        <p:spPr bwMode="auto">
          <a:xfrm flipH="1">
            <a:off x="8798809" y="6262689"/>
            <a:ext cx="1172116" cy="369332"/>
          </a:xfrm>
          <a:prstGeom prst="rect">
            <a:avLst/>
          </a:prstGeom>
          <a:noFill/>
          <a:ln w="9525">
            <a:noFill/>
            <a:miter lim="800000"/>
            <a:headEnd/>
            <a:tailEnd/>
          </a:ln>
        </p:spPr>
        <p:txBody>
          <a:bodyPr wrap="none">
            <a:spAutoFit/>
          </a:bodyPr>
          <a:lstStyle/>
          <a:p>
            <a:pPr algn="l"/>
            <a:r>
              <a:rPr lang="en-US" b="1">
                <a:latin typeface="Arial" charset="0"/>
              </a:rPr>
              <a:t>Inner FW</a:t>
            </a:r>
          </a:p>
        </p:txBody>
      </p:sp>
      <p:pic>
        <p:nvPicPr>
          <p:cNvPr id="9" name="Picture 87" descr="cooltools-shape"/>
          <p:cNvPicPr>
            <a:picLocks noChangeAspect="1" noChangeArrowheads="1"/>
          </p:cNvPicPr>
          <p:nvPr/>
        </p:nvPicPr>
        <p:blipFill>
          <a:blip r:embed="rId3" cstate="print"/>
          <a:srcRect/>
          <a:stretch>
            <a:fillRect/>
          </a:stretch>
        </p:blipFill>
        <p:spPr bwMode="auto">
          <a:xfrm>
            <a:off x="9446339" y="1295400"/>
            <a:ext cx="203147" cy="4953000"/>
          </a:xfrm>
          <a:prstGeom prst="rect">
            <a:avLst/>
          </a:prstGeom>
          <a:noFill/>
          <a:ln w="12700" algn="ctr">
            <a:noFill/>
            <a:miter lim="800000"/>
            <a:headEnd/>
            <a:tailEnd/>
          </a:ln>
        </p:spPr>
      </p:pic>
      <p:pic>
        <p:nvPicPr>
          <p:cNvPr id="10" name="Picture 89" descr="cooltools-shape"/>
          <p:cNvPicPr>
            <a:picLocks noChangeAspect="1" noChangeArrowheads="1"/>
          </p:cNvPicPr>
          <p:nvPr/>
        </p:nvPicPr>
        <p:blipFill>
          <a:blip r:embed="rId3" cstate="print"/>
          <a:srcRect/>
          <a:stretch>
            <a:fillRect/>
          </a:stretch>
        </p:blipFill>
        <p:spPr bwMode="auto">
          <a:xfrm>
            <a:off x="7211721" y="2057400"/>
            <a:ext cx="1625177" cy="4191000"/>
          </a:xfrm>
          <a:prstGeom prst="rect">
            <a:avLst/>
          </a:prstGeom>
          <a:noFill/>
          <a:ln w="12700" algn="ctr">
            <a:noFill/>
            <a:miter lim="800000"/>
            <a:headEnd/>
            <a:tailEnd/>
          </a:ln>
        </p:spPr>
      </p:pic>
      <p:sp>
        <p:nvSpPr>
          <p:cNvPr id="11" name="Text Box 91"/>
          <p:cNvSpPr txBox="1">
            <a:spLocks noChangeArrowheads="1"/>
          </p:cNvSpPr>
          <p:nvPr/>
        </p:nvSpPr>
        <p:spPr bwMode="auto">
          <a:xfrm>
            <a:off x="7516442" y="6211888"/>
            <a:ext cx="1015735" cy="646112"/>
          </a:xfrm>
          <a:prstGeom prst="rect">
            <a:avLst/>
          </a:prstGeom>
          <a:noFill/>
          <a:ln w="9525">
            <a:noFill/>
            <a:miter lim="800000"/>
            <a:headEnd/>
            <a:tailEnd/>
          </a:ln>
        </p:spPr>
        <p:txBody>
          <a:bodyPr>
            <a:spAutoFit/>
          </a:bodyPr>
          <a:lstStyle/>
          <a:p>
            <a:r>
              <a:rPr lang="en-US" b="1" dirty="0" smtClean="0">
                <a:latin typeface="Arial" charset="0"/>
              </a:rPr>
              <a:t>2007</a:t>
            </a:r>
            <a:endParaRPr lang="en-US" b="1" dirty="0">
              <a:latin typeface="Arial" charset="0"/>
            </a:endParaRPr>
          </a:p>
          <a:p>
            <a:r>
              <a:rPr lang="en-US" b="1" dirty="0">
                <a:latin typeface="Arial" charset="0"/>
              </a:rPr>
              <a:t>Edge</a:t>
            </a:r>
          </a:p>
        </p:txBody>
      </p:sp>
      <p:pic>
        <p:nvPicPr>
          <p:cNvPr id="12" name="Picture 82" descr="cooltools-shape"/>
          <p:cNvPicPr>
            <a:picLocks noChangeAspect="1" noChangeArrowheads="1"/>
          </p:cNvPicPr>
          <p:nvPr/>
        </p:nvPicPr>
        <p:blipFill>
          <a:blip r:embed="rId3" cstate="print"/>
          <a:srcRect/>
          <a:stretch>
            <a:fillRect/>
          </a:stretch>
        </p:blipFill>
        <p:spPr bwMode="auto">
          <a:xfrm>
            <a:off x="10157354" y="1295400"/>
            <a:ext cx="1929897" cy="2362200"/>
          </a:xfrm>
          <a:prstGeom prst="rect">
            <a:avLst/>
          </a:prstGeom>
          <a:noFill/>
          <a:ln w="12700" algn="ctr">
            <a:noFill/>
            <a:miter lim="800000"/>
            <a:headEnd/>
            <a:tailEnd/>
          </a:ln>
        </p:spPr>
      </p:pic>
      <p:sp>
        <p:nvSpPr>
          <p:cNvPr id="13" name="Text Box 22"/>
          <p:cNvSpPr txBox="1">
            <a:spLocks noChangeArrowheads="1"/>
          </p:cNvSpPr>
          <p:nvPr/>
        </p:nvSpPr>
        <p:spPr bwMode="auto">
          <a:xfrm>
            <a:off x="10462075" y="1676400"/>
            <a:ext cx="1066318" cy="738664"/>
          </a:xfrm>
          <a:prstGeom prst="rect">
            <a:avLst/>
          </a:prstGeom>
          <a:noFill/>
          <a:ln w="9525">
            <a:noFill/>
            <a:miter lim="800000"/>
            <a:headEnd/>
            <a:tailEnd/>
          </a:ln>
        </p:spPr>
        <p:txBody>
          <a:bodyPr wrap="none">
            <a:spAutoFit/>
          </a:bodyPr>
          <a:lstStyle/>
          <a:p>
            <a:r>
              <a:rPr lang="en-US" b="1">
                <a:latin typeface="Arial" charset="0"/>
              </a:rPr>
              <a:t>Work2</a:t>
            </a:r>
          </a:p>
          <a:p>
            <a:r>
              <a:rPr lang="en-US" sz="1200" b="1">
                <a:latin typeface="Arial" charset="0"/>
              </a:rPr>
              <a:t>OC/Console</a:t>
            </a:r>
          </a:p>
          <a:p>
            <a:r>
              <a:rPr lang="en-US" sz="1200" b="1">
                <a:latin typeface="Arial" charset="0"/>
              </a:rPr>
              <a:t>A/V MCU</a:t>
            </a:r>
          </a:p>
        </p:txBody>
      </p:sp>
      <p:pic>
        <p:nvPicPr>
          <p:cNvPr id="14" name="Picture 86" descr="cooltools-shape"/>
          <p:cNvPicPr>
            <a:picLocks noChangeAspect="1" noChangeArrowheads="1"/>
          </p:cNvPicPr>
          <p:nvPr/>
        </p:nvPicPr>
        <p:blipFill>
          <a:blip r:embed="rId3" cstate="print"/>
          <a:srcRect/>
          <a:stretch>
            <a:fillRect/>
          </a:stretch>
        </p:blipFill>
        <p:spPr bwMode="auto">
          <a:xfrm>
            <a:off x="6399133" y="1295400"/>
            <a:ext cx="203147" cy="4953000"/>
          </a:xfrm>
          <a:prstGeom prst="rect">
            <a:avLst/>
          </a:prstGeom>
          <a:noFill/>
          <a:ln w="12700" algn="ctr">
            <a:noFill/>
            <a:miter lim="800000"/>
            <a:headEnd/>
            <a:tailEnd/>
          </a:ln>
        </p:spPr>
      </p:pic>
      <p:pic>
        <p:nvPicPr>
          <p:cNvPr id="15" name="Picture 89" descr="cooltools-shape"/>
          <p:cNvPicPr>
            <a:picLocks noChangeAspect="1" noChangeArrowheads="1"/>
          </p:cNvPicPr>
          <p:nvPr/>
        </p:nvPicPr>
        <p:blipFill>
          <a:blip r:embed="rId3" cstate="print"/>
          <a:srcRect/>
          <a:stretch>
            <a:fillRect/>
          </a:stretch>
        </p:blipFill>
        <p:spPr bwMode="auto">
          <a:xfrm>
            <a:off x="7211721" y="1295400"/>
            <a:ext cx="1625177" cy="685800"/>
          </a:xfrm>
          <a:prstGeom prst="rect">
            <a:avLst/>
          </a:prstGeom>
          <a:noFill/>
          <a:ln w="12700" algn="ctr">
            <a:noFill/>
            <a:miter lim="800000"/>
            <a:headEnd/>
            <a:tailEnd/>
          </a:ln>
        </p:spPr>
      </p:pic>
      <p:sp>
        <p:nvSpPr>
          <p:cNvPr id="16" name="Text Box 91"/>
          <p:cNvSpPr txBox="1">
            <a:spLocks noChangeArrowheads="1"/>
          </p:cNvSpPr>
          <p:nvPr/>
        </p:nvSpPr>
        <p:spPr bwMode="auto">
          <a:xfrm>
            <a:off x="7313295" y="1381126"/>
            <a:ext cx="1422030" cy="523875"/>
          </a:xfrm>
          <a:prstGeom prst="rect">
            <a:avLst/>
          </a:prstGeom>
          <a:noFill/>
          <a:ln w="9525">
            <a:noFill/>
            <a:miter lim="800000"/>
            <a:headEnd/>
            <a:tailEnd/>
          </a:ln>
        </p:spPr>
        <p:txBody>
          <a:bodyPr>
            <a:spAutoFit/>
          </a:bodyPr>
          <a:lstStyle/>
          <a:p>
            <a:r>
              <a:rPr lang="en-US" sz="1400" b="1">
                <a:latin typeface="Arial" charset="0"/>
              </a:rPr>
              <a:t>Access</a:t>
            </a:r>
          </a:p>
          <a:p>
            <a:r>
              <a:rPr lang="en-US" sz="1400" b="1">
                <a:latin typeface="Arial" charset="0"/>
              </a:rPr>
              <a:t>Proxy</a:t>
            </a:r>
          </a:p>
        </p:txBody>
      </p:sp>
      <p:sp>
        <p:nvSpPr>
          <p:cNvPr id="17" name="Text Box 91"/>
          <p:cNvSpPr txBox="1">
            <a:spLocks noChangeArrowheads="1"/>
          </p:cNvSpPr>
          <p:nvPr/>
        </p:nvSpPr>
        <p:spPr bwMode="auto">
          <a:xfrm>
            <a:off x="7656106" y="2336800"/>
            <a:ext cx="711015" cy="1016000"/>
          </a:xfrm>
          <a:prstGeom prst="rect">
            <a:avLst/>
          </a:prstGeom>
          <a:noFill/>
          <a:ln w="9525">
            <a:noFill/>
            <a:miter lim="800000"/>
            <a:headEnd/>
            <a:tailEnd/>
          </a:ln>
        </p:spPr>
        <p:txBody>
          <a:bodyPr>
            <a:spAutoFit/>
          </a:bodyPr>
          <a:lstStyle/>
          <a:p>
            <a:r>
              <a:rPr lang="en-US" sz="1200" b="1" dirty="0">
                <a:latin typeface="Arial" charset="0"/>
              </a:rPr>
              <a:t>UDP</a:t>
            </a:r>
          </a:p>
          <a:p>
            <a:r>
              <a:rPr lang="en-US" sz="1200" b="1" dirty="0">
                <a:latin typeface="Arial" charset="0"/>
              </a:rPr>
              <a:t>3478</a:t>
            </a:r>
          </a:p>
          <a:p>
            <a:endParaRPr lang="en-US" sz="1200" b="1" dirty="0">
              <a:latin typeface="Arial" charset="0"/>
            </a:endParaRPr>
          </a:p>
          <a:p>
            <a:r>
              <a:rPr lang="en-US" sz="1200" b="1" dirty="0">
                <a:latin typeface="Arial" charset="0"/>
              </a:rPr>
              <a:t>TCP</a:t>
            </a:r>
          </a:p>
          <a:p>
            <a:r>
              <a:rPr lang="en-US" sz="1200" b="1" dirty="0">
                <a:latin typeface="Arial" charset="0"/>
              </a:rPr>
              <a:t>443</a:t>
            </a:r>
          </a:p>
        </p:txBody>
      </p:sp>
      <p:sp>
        <p:nvSpPr>
          <p:cNvPr id="18" name="AutoShape 10"/>
          <p:cNvSpPr>
            <a:spLocks noChangeArrowheads="1"/>
          </p:cNvSpPr>
          <p:nvPr/>
        </p:nvSpPr>
        <p:spPr bwMode="auto">
          <a:xfrm>
            <a:off x="8735325"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19" name="AutoShape 11"/>
          <p:cNvSpPr>
            <a:spLocks noChangeArrowheads="1"/>
          </p:cNvSpPr>
          <p:nvPr/>
        </p:nvSpPr>
        <p:spPr bwMode="auto">
          <a:xfrm>
            <a:off x="8735325"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sp>
        <p:nvSpPr>
          <p:cNvPr id="20" name="Text Box 91"/>
          <p:cNvSpPr txBox="1">
            <a:spLocks noChangeArrowheads="1"/>
          </p:cNvSpPr>
          <p:nvPr/>
        </p:nvSpPr>
        <p:spPr bwMode="auto">
          <a:xfrm>
            <a:off x="7313295" y="3581401"/>
            <a:ext cx="1422030" cy="2492375"/>
          </a:xfrm>
          <a:prstGeom prst="rect">
            <a:avLst/>
          </a:prstGeom>
          <a:noFill/>
          <a:ln w="9525">
            <a:noFill/>
            <a:miter lim="800000"/>
            <a:headEnd/>
            <a:tailEnd/>
          </a:ln>
        </p:spPr>
        <p:txBody>
          <a:bodyPr>
            <a:spAutoFit/>
          </a:bodyPr>
          <a:lstStyle/>
          <a:p>
            <a:r>
              <a:rPr lang="en-US" sz="1200" b="1" dirty="0">
                <a:latin typeface="Arial" charset="0"/>
              </a:rPr>
              <a:t>UDP/TCP</a:t>
            </a:r>
          </a:p>
          <a:p>
            <a:r>
              <a:rPr lang="en-US" sz="1200" b="1" dirty="0">
                <a:latin typeface="Arial" charset="0"/>
              </a:rPr>
              <a:t>50000</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UDP/TCP</a:t>
            </a:r>
          </a:p>
          <a:p>
            <a:r>
              <a:rPr lang="en-US" sz="1200" b="1" dirty="0">
                <a:latin typeface="Arial" charset="0"/>
              </a:rPr>
              <a:t>59999</a:t>
            </a:r>
          </a:p>
        </p:txBody>
      </p:sp>
      <p:sp>
        <p:nvSpPr>
          <p:cNvPr id="21" name="AutoShape 34"/>
          <p:cNvSpPr>
            <a:spLocks noChangeArrowheads="1"/>
          </p:cNvSpPr>
          <p:nvPr/>
        </p:nvSpPr>
        <p:spPr bwMode="auto">
          <a:xfrm flipH="1">
            <a:off x="9751060" y="1676400"/>
            <a:ext cx="507868" cy="381000"/>
          </a:xfrm>
          <a:prstGeom prst="flowChartDelay">
            <a:avLst/>
          </a:prstGeom>
          <a:solidFill>
            <a:schemeClr val="accent2"/>
          </a:solidFill>
          <a:ln w="25400">
            <a:solidFill>
              <a:schemeClr val="bg1"/>
            </a:solidFill>
            <a:miter lim="800000"/>
            <a:headEnd/>
            <a:tailEnd/>
          </a:ln>
          <a:effectLst/>
        </p:spPr>
        <p:txBody>
          <a:bodyPr wrap="none" lIns="18288" anchor="ctr"/>
          <a:lstStyle/>
          <a:p>
            <a:pPr>
              <a:defRPr/>
            </a:pPr>
            <a:r>
              <a:rPr lang="en-US" dirty="0">
                <a:solidFill>
                  <a:schemeClr val="accent1"/>
                </a:solidFill>
                <a:effectLst>
                  <a:outerShdw blurRad="38100" dist="38100" dir="2700000" algn="tl">
                    <a:srgbClr val="000000"/>
                  </a:outerShdw>
                </a:effectLst>
                <a:latin typeface="Arial" charset="0"/>
              </a:rPr>
              <a:t>w2</a:t>
            </a:r>
          </a:p>
        </p:txBody>
      </p:sp>
      <p:sp>
        <p:nvSpPr>
          <p:cNvPr id="24" name="AutoShape 34"/>
          <p:cNvSpPr>
            <a:spLocks noChangeArrowheads="1"/>
          </p:cNvSpPr>
          <p:nvPr/>
        </p:nvSpPr>
        <p:spPr bwMode="auto">
          <a:xfrm>
            <a:off x="4773956" y="3733800"/>
            <a:ext cx="507868" cy="381000"/>
          </a:xfrm>
          <a:prstGeom prst="flowChartDelay">
            <a:avLst/>
          </a:prstGeom>
          <a:solidFill>
            <a:schemeClr val="accent2"/>
          </a:solidFill>
          <a:ln w="25400">
            <a:solidFill>
              <a:schemeClr val="bg1"/>
            </a:solidFill>
            <a:miter lim="800000"/>
            <a:headEnd/>
            <a:tailEnd/>
          </a:ln>
          <a:effectLst/>
        </p:spPr>
        <p:txBody>
          <a:bodyPr wrap="none" lIns="45720" anchor="ctr"/>
          <a:lstStyle/>
          <a:p>
            <a:pPr>
              <a:defRPr/>
            </a:pPr>
            <a:r>
              <a:rPr lang="en-US" dirty="0">
                <a:solidFill>
                  <a:schemeClr val="accent1"/>
                </a:solidFill>
                <a:effectLst>
                  <a:outerShdw blurRad="38100" dist="38100" dir="2700000" algn="tl">
                    <a:srgbClr val="000000"/>
                  </a:outerShdw>
                </a:effectLst>
                <a:latin typeface="Arial" charset="0"/>
              </a:rPr>
              <a:t>w1</a:t>
            </a:r>
          </a:p>
        </p:txBody>
      </p:sp>
      <p:sp>
        <p:nvSpPr>
          <p:cNvPr id="25" name="AutoShape 35"/>
          <p:cNvSpPr>
            <a:spLocks noChangeArrowheads="1"/>
          </p:cNvSpPr>
          <p:nvPr/>
        </p:nvSpPr>
        <p:spPr bwMode="auto">
          <a:xfrm>
            <a:off x="4773956" y="4267200"/>
            <a:ext cx="507868" cy="381000"/>
          </a:xfrm>
          <a:prstGeom prst="flowChartDelay">
            <a:avLst/>
          </a:prstGeom>
          <a:solidFill>
            <a:schemeClr val="folHlink"/>
          </a:solidFill>
          <a:ln w="25400">
            <a:solidFill>
              <a:schemeClr val="bg1"/>
            </a:solidFill>
            <a:miter lim="800000"/>
            <a:headEnd/>
            <a:tailEnd/>
          </a:ln>
          <a:effectLst/>
        </p:spPr>
        <p:txBody>
          <a:bodyPr wrap="none" lIns="45720" anchor="ctr"/>
          <a:lstStyle/>
          <a:p>
            <a:pPr>
              <a:defRPr/>
            </a:pPr>
            <a:r>
              <a:rPr lang="en-US" dirty="0">
                <a:solidFill>
                  <a:schemeClr val="hlink"/>
                </a:solidFill>
                <a:effectLst>
                  <a:outerShdw blurRad="38100" dist="38100" dir="2700000" algn="tl">
                    <a:srgbClr val="000000"/>
                  </a:outerShdw>
                </a:effectLst>
                <a:latin typeface="Arial" charset="0"/>
              </a:rPr>
              <a:t>w1</a:t>
            </a:r>
          </a:p>
        </p:txBody>
      </p:sp>
      <p:sp>
        <p:nvSpPr>
          <p:cNvPr id="26" name="Text Box 45"/>
          <p:cNvSpPr txBox="1">
            <a:spLocks noChangeArrowheads="1"/>
          </p:cNvSpPr>
          <p:nvPr/>
        </p:nvSpPr>
        <p:spPr bwMode="auto">
          <a:xfrm>
            <a:off x="1726751" y="6262689"/>
            <a:ext cx="1172116" cy="369332"/>
          </a:xfrm>
          <a:prstGeom prst="rect">
            <a:avLst/>
          </a:prstGeom>
          <a:noFill/>
          <a:ln w="9525">
            <a:noFill/>
            <a:miter lim="800000"/>
            <a:headEnd/>
            <a:tailEnd/>
          </a:ln>
        </p:spPr>
        <p:txBody>
          <a:bodyPr wrap="none">
            <a:spAutoFit/>
          </a:bodyPr>
          <a:lstStyle/>
          <a:p>
            <a:pPr algn="l"/>
            <a:r>
              <a:rPr lang="en-US" b="1">
                <a:latin typeface="Arial" charset="0"/>
              </a:rPr>
              <a:t>Inner FW</a:t>
            </a:r>
          </a:p>
        </p:txBody>
      </p:sp>
      <p:pic>
        <p:nvPicPr>
          <p:cNvPr id="27" name="Picture 87" descr="cooltools-shape"/>
          <p:cNvPicPr>
            <a:picLocks noChangeAspect="1" noChangeArrowheads="1"/>
          </p:cNvPicPr>
          <p:nvPr/>
        </p:nvPicPr>
        <p:blipFill>
          <a:blip r:embed="rId4" cstate="print"/>
          <a:srcRect/>
          <a:stretch>
            <a:fillRect/>
          </a:stretch>
        </p:blipFill>
        <p:spPr bwMode="auto">
          <a:xfrm>
            <a:off x="2437765" y="1295400"/>
            <a:ext cx="203147" cy="4953000"/>
          </a:xfrm>
          <a:prstGeom prst="rect">
            <a:avLst/>
          </a:prstGeom>
          <a:noFill/>
          <a:ln w="12700" algn="ctr">
            <a:noFill/>
            <a:miter lim="800000"/>
            <a:headEnd/>
            <a:tailEnd/>
          </a:ln>
        </p:spPr>
      </p:pic>
      <p:pic>
        <p:nvPicPr>
          <p:cNvPr id="28" name="Picture 89" descr="cooltools-shape"/>
          <p:cNvPicPr>
            <a:picLocks noChangeAspect="1" noChangeArrowheads="1"/>
          </p:cNvPicPr>
          <p:nvPr/>
        </p:nvPicPr>
        <p:blipFill>
          <a:blip r:embed="rId4" cstate="print"/>
          <a:srcRect/>
          <a:stretch>
            <a:fillRect/>
          </a:stretch>
        </p:blipFill>
        <p:spPr bwMode="auto">
          <a:xfrm>
            <a:off x="3250353" y="2057400"/>
            <a:ext cx="1625177" cy="4191000"/>
          </a:xfrm>
          <a:prstGeom prst="rect">
            <a:avLst/>
          </a:prstGeom>
          <a:noFill/>
          <a:ln w="12700" algn="ctr">
            <a:noFill/>
            <a:miter lim="800000"/>
            <a:headEnd/>
            <a:tailEnd/>
          </a:ln>
        </p:spPr>
      </p:pic>
      <p:sp>
        <p:nvSpPr>
          <p:cNvPr id="29" name="Text Box 91"/>
          <p:cNvSpPr txBox="1">
            <a:spLocks noChangeArrowheads="1"/>
          </p:cNvSpPr>
          <p:nvPr/>
        </p:nvSpPr>
        <p:spPr bwMode="auto">
          <a:xfrm flipH="1">
            <a:off x="3555074" y="6211888"/>
            <a:ext cx="1015735" cy="646112"/>
          </a:xfrm>
          <a:prstGeom prst="rect">
            <a:avLst/>
          </a:prstGeom>
          <a:noFill/>
          <a:ln w="9525">
            <a:noFill/>
            <a:miter lim="800000"/>
            <a:headEnd/>
            <a:tailEnd/>
          </a:ln>
        </p:spPr>
        <p:txBody>
          <a:bodyPr>
            <a:spAutoFit/>
          </a:bodyPr>
          <a:lstStyle/>
          <a:p>
            <a:r>
              <a:rPr lang="en-US" b="1" dirty="0" smtClean="0">
                <a:latin typeface="Arial" charset="0"/>
              </a:rPr>
              <a:t>R2</a:t>
            </a:r>
            <a:endParaRPr lang="en-US" b="1" dirty="0">
              <a:latin typeface="Arial" charset="0"/>
            </a:endParaRPr>
          </a:p>
          <a:p>
            <a:r>
              <a:rPr lang="en-US" b="1" dirty="0">
                <a:latin typeface="Arial" charset="0"/>
              </a:rPr>
              <a:t>Edge</a:t>
            </a:r>
          </a:p>
        </p:txBody>
      </p:sp>
      <p:pic>
        <p:nvPicPr>
          <p:cNvPr id="30" name="Picture 82" descr="cooltools-shape"/>
          <p:cNvPicPr>
            <a:picLocks noChangeAspect="1" noChangeArrowheads="1"/>
          </p:cNvPicPr>
          <p:nvPr/>
        </p:nvPicPr>
        <p:blipFill>
          <a:blip r:embed="rId4" cstate="print"/>
          <a:srcRect/>
          <a:stretch>
            <a:fillRect/>
          </a:stretch>
        </p:blipFill>
        <p:spPr bwMode="auto">
          <a:xfrm>
            <a:off x="0" y="1295400"/>
            <a:ext cx="1929897" cy="2362200"/>
          </a:xfrm>
          <a:prstGeom prst="rect">
            <a:avLst/>
          </a:prstGeom>
          <a:noFill/>
          <a:ln w="12700" algn="ctr">
            <a:noFill/>
            <a:miter lim="800000"/>
            <a:headEnd/>
            <a:tailEnd/>
          </a:ln>
        </p:spPr>
      </p:pic>
      <p:sp>
        <p:nvSpPr>
          <p:cNvPr id="31" name="Text Box 22"/>
          <p:cNvSpPr txBox="1">
            <a:spLocks noChangeArrowheads="1"/>
          </p:cNvSpPr>
          <p:nvPr/>
        </p:nvSpPr>
        <p:spPr bwMode="auto">
          <a:xfrm flipH="1">
            <a:off x="203147" y="1676400"/>
            <a:ext cx="1066318" cy="738664"/>
          </a:xfrm>
          <a:prstGeom prst="rect">
            <a:avLst/>
          </a:prstGeom>
          <a:noFill/>
          <a:ln w="9525">
            <a:noFill/>
            <a:miter lim="800000"/>
            <a:headEnd/>
            <a:tailEnd/>
          </a:ln>
        </p:spPr>
        <p:txBody>
          <a:bodyPr wrap="none">
            <a:spAutoFit/>
          </a:bodyPr>
          <a:lstStyle/>
          <a:p>
            <a:r>
              <a:rPr lang="en-US" b="1" dirty="0">
                <a:latin typeface="Arial" charset="0"/>
              </a:rPr>
              <a:t>Work1</a:t>
            </a:r>
          </a:p>
          <a:p>
            <a:r>
              <a:rPr lang="en-US" sz="1200" b="1" dirty="0">
                <a:latin typeface="Arial" charset="0"/>
              </a:rPr>
              <a:t>OC/Console</a:t>
            </a:r>
          </a:p>
          <a:p>
            <a:r>
              <a:rPr lang="en-US" sz="1200" b="1" dirty="0">
                <a:latin typeface="Arial" charset="0"/>
              </a:rPr>
              <a:t>A/V MCU</a:t>
            </a:r>
          </a:p>
        </p:txBody>
      </p:sp>
      <p:pic>
        <p:nvPicPr>
          <p:cNvPr id="32" name="Picture 86" descr="cooltools-shape"/>
          <p:cNvPicPr>
            <a:picLocks noChangeAspect="1" noChangeArrowheads="1"/>
          </p:cNvPicPr>
          <p:nvPr/>
        </p:nvPicPr>
        <p:blipFill>
          <a:blip r:embed="rId4" cstate="print"/>
          <a:srcRect/>
          <a:stretch>
            <a:fillRect/>
          </a:stretch>
        </p:blipFill>
        <p:spPr bwMode="auto">
          <a:xfrm>
            <a:off x="5484971" y="1295400"/>
            <a:ext cx="203147" cy="4953000"/>
          </a:xfrm>
          <a:prstGeom prst="rect">
            <a:avLst/>
          </a:prstGeom>
          <a:noFill/>
          <a:ln w="12700" algn="ctr">
            <a:noFill/>
            <a:miter lim="800000"/>
            <a:headEnd/>
            <a:tailEnd/>
          </a:ln>
        </p:spPr>
      </p:pic>
      <p:pic>
        <p:nvPicPr>
          <p:cNvPr id="33" name="Picture 89" descr="cooltools-shape"/>
          <p:cNvPicPr>
            <a:picLocks noChangeAspect="1" noChangeArrowheads="1"/>
          </p:cNvPicPr>
          <p:nvPr/>
        </p:nvPicPr>
        <p:blipFill>
          <a:blip r:embed="rId4" cstate="print"/>
          <a:srcRect/>
          <a:stretch>
            <a:fillRect/>
          </a:stretch>
        </p:blipFill>
        <p:spPr bwMode="auto">
          <a:xfrm>
            <a:off x="3250353" y="1295400"/>
            <a:ext cx="1625177" cy="685800"/>
          </a:xfrm>
          <a:prstGeom prst="rect">
            <a:avLst/>
          </a:prstGeom>
          <a:noFill/>
          <a:ln w="12700" algn="ctr">
            <a:noFill/>
            <a:miter lim="800000"/>
            <a:headEnd/>
            <a:tailEnd/>
          </a:ln>
        </p:spPr>
      </p:pic>
      <p:sp>
        <p:nvSpPr>
          <p:cNvPr id="34" name="Text Box 91"/>
          <p:cNvSpPr txBox="1">
            <a:spLocks noChangeArrowheads="1"/>
          </p:cNvSpPr>
          <p:nvPr/>
        </p:nvSpPr>
        <p:spPr bwMode="auto">
          <a:xfrm flipH="1">
            <a:off x="3351927" y="1381126"/>
            <a:ext cx="1422030" cy="523875"/>
          </a:xfrm>
          <a:prstGeom prst="rect">
            <a:avLst/>
          </a:prstGeom>
          <a:noFill/>
          <a:ln w="9525">
            <a:noFill/>
            <a:miter lim="800000"/>
            <a:headEnd/>
            <a:tailEnd/>
          </a:ln>
        </p:spPr>
        <p:txBody>
          <a:bodyPr>
            <a:spAutoFit/>
          </a:bodyPr>
          <a:lstStyle/>
          <a:p>
            <a:r>
              <a:rPr lang="en-US" sz="1400" b="1">
                <a:latin typeface="Arial" charset="0"/>
              </a:rPr>
              <a:t>Access</a:t>
            </a:r>
          </a:p>
          <a:p>
            <a:r>
              <a:rPr lang="en-US" sz="1400" b="1">
                <a:latin typeface="Arial" charset="0"/>
              </a:rPr>
              <a:t>Proxy</a:t>
            </a:r>
          </a:p>
        </p:txBody>
      </p:sp>
      <p:sp>
        <p:nvSpPr>
          <p:cNvPr id="35" name="Text Box 91"/>
          <p:cNvSpPr txBox="1">
            <a:spLocks noChangeArrowheads="1"/>
          </p:cNvSpPr>
          <p:nvPr/>
        </p:nvSpPr>
        <p:spPr bwMode="auto">
          <a:xfrm flipH="1">
            <a:off x="3732828" y="2336800"/>
            <a:ext cx="711015" cy="1016000"/>
          </a:xfrm>
          <a:prstGeom prst="rect">
            <a:avLst/>
          </a:prstGeom>
          <a:noFill/>
          <a:ln w="9525">
            <a:noFill/>
            <a:miter lim="800000"/>
            <a:headEnd/>
            <a:tailEnd/>
          </a:ln>
        </p:spPr>
        <p:txBody>
          <a:bodyPr>
            <a:spAutoFit/>
          </a:bodyPr>
          <a:lstStyle/>
          <a:p>
            <a:r>
              <a:rPr lang="en-US" sz="1200" b="1" dirty="0">
                <a:latin typeface="Arial" charset="0"/>
              </a:rPr>
              <a:t>UDP</a:t>
            </a:r>
          </a:p>
          <a:p>
            <a:r>
              <a:rPr lang="en-US" sz="1200" b="1" dirty="0">
                <a:latin typeface="Arial" charset="0"/>
              </a:rPr>
              <a:t>3478</a:t>
            </a:r>
          </a:p>
          <a:p>
            <a:endParaRPr lang="en-US" sz="1200" b="1" dirty="0">
              <a:latin typeface="Arial" charset="0"/>
            </a:endParaRPr>
          </a:p>
          <a:p>
            <a:r>
              <a:rPr lang="en-US" sz="1200" b="1" dirty="0">
                <a:latin typeface="Arial" charset="0"/>
              </a:rPr>
              <a:t>TCP</a:t>
            </a:r>
          </a:p>
          <a:p>
            <a:r>
              <a:rPr lang="en-US" sz="1200" b="1" dirty="0">
                <a:latin typeface="Arial" charset="0"/>
              </a:rPr>
              <a:t>443</a:t>
            </a:r>
          </a:p>
        </p:txBody>
      </p:sp>
      <p:sp>
        <p:nvSpPr>
          <p:cNvPr id="36" name="AutoShape 10"/>
          <p:cNvSpPr>
            <a:spLocks noChangeArrowheads="1"/>
          </p:cNvSpPr>
          <p:nvPr/>
        </p:nvSpPr>
        <p:spPr bwMode="auto">
          <a:xfrm flipH="1">
            <a:off x="3148780"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37" name="AutoShape 11"/>
          <p:cNvSpPr>
            <a:spLocks noChangeArrowheads="1"/>
          </p:cNvSpPr>
          <p:nvPr/>
        </p:nvSpPr>
        <p:spPr bwMode="auto">
          <a:xfrm flipH="1">
            <a:off x="3148780"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sp>
        <p:nvSpPr>
          <p:cNvPr id="38" name="Text Box 91"/>
          <p:cNvSpPr txBox="1">
            <a:spLocks noChangeArrowheads="1"/>
          </p:cNvSpPr>
          <p:nvPr/>
        </p:nvSpPr>
        <p:spPr bwMode="auto">
          <a:xfrm flipH="1">
            <a:off x="3351927" y="3581401"/>
            <a:ext cx="1422030" cy="2492375"/>
          </a:xfrm>
          <a:prstGeom prst="rect">
            <a:avLst/>
          </a:prstGeom>
          <a:noFill/>
          <a:ln w="9525">
            <a:noFill/>
            <a:miter lim="800000"/>
            <a:headEnd/>
            <a:tailEnd/>
          </a:ln>
        </p:spPr>
        <p:txBody>
          <a:bodyPr>
            <a:spAutoFit/>
          </a:bodyPr>
          <a:lstStyle/>
          <a:p>
            <a:r>
              <a:rPr lang="en-US" sz="1200" b="1" dirty="0">
                <a:latin typeface="Arial" charset="0"/>
              </a:rPr>
              <a:t>UDP/TCP</a:t>
            </a:r>
          </a:p>
          <a:p>
            <a:r>
              <a:rPr lang="en-US" sz="1200" b="1" dirty="0">
                <a:latin typeface="Arial" charset="0"/>
              </a:rPr>
              <a:t>50000</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UDP/TCP</a:t>
            </a:r>
          </a:p>
          <a:p>
            <a:r>
              <a:rPr lang="en-US" sz="1200" b="1" dirty="0">
                <a:latin typeface="Arial" charset="0"/>
              </a:rPr>
              <a:t>59999</a:t>
            </a:r>
          </a:p>
        </p:txBody>
      </p:sp>
      <p:sp>
        <p:nvSpPr>
          <p:cNvPr id="39" name="AutoShape 34"/>
          <p:cNvSpPr>
            <a:spLocks noChangeArrowheads="1"/>
          </p:cNvSpPr>
          <p:nvPr/>
        </p:nvSpPr>
        <p:spPr bwMode="auto">
          <a:xfrm>
            <a:off x="1828324" y="1676400"/>
            <a:ext cx="507868" cy="381000"/>
          </a:xfrm>
          <a:prstGeom prst="flowChartDelay">
            <a:avLst/>
          </a:prstGeom>
          <a:solidFill>
            <a:schemeClr val="accent2"/>
          </a:solidFill>
          <a:ln w="25400">
            <a:solidFill>
              <a:schemeClr val="bg1"/>
            </a:solidFill>
            <a:miter lim="800000"/>
            <a:headEnd/>
            <a:tailEnd/>
          </a:ln>
          <a:effectLst/>
        </p:spPr>
        <p:txBody>
          <a:bodyPr wrap="none" lIns="45720" anchor="ctr"/>
          <a:lstStyle/>
          <a:p>
            <a:pPr>
              <a:defRPr/>
            </a:pPr>
            <a:r>
              <a:rPr lang="en-US" dirty="0">
                <a:solidFill>
                  <a:schemeClr val="accent1"/>
                </a:solidFill>
                <a:effectLst>
                  <a:outerShdw blurRad="38100" dist="38100" dir="2700000" algn="tl">
                    <a:srgbClr val="000000"/>
                  </a:outerShdw>
                </a:effectLst>
                <a:latin typeface="Arial" charset="0"/>
              </a:rPr>
              <a:t>w1</a:t>
            </a:r>
          </a:p>
        </p:txBody>
      </p:sp>
      <p:sp>
        <p:nvSpPr>
          <p:cNvPr id="40" name="Text Box 45"/>
          <p:cNvSpPr txBox="1">
            <a:spLocks noChangeArrowheads="1"/>
          </p:cNvSpPr>
          <p:nvPr/>
        </p:nvSpPr>
        <p:spPr bwMode="auto">
          <a:xfrm flipH="1">
            <a:off x="5180251" y="6248401"/>
            <a:ext cx="1351652" cy="646331"/>
          </a:xfrm>
          <a:prstGeom prst="rect">
            <a:avLst/>
          </a:prstGeom>
          <a:noFill/>
          <a:ln w="9525">
            <a:noFill/>
            <a:miter lim="800000"/>
            <a:headEnd/>
            <a:tailEnd/>
          </a:ln>
        </p:spPr>
        <p:txBody>
          <a:bodyPr wrap="none">
            <a:spAutoFit/>
          </a:bodyPr>
          <a:lstStyle/>
          <a:p>
            <a:r>
              <a:rPr lang="en-US" b="1">
                <a:latin typeface="Arial" charset="0"/>
              </a:rPr>
              <a:t>Outer FWs</a:t>
            </a:r>
          </a:p>
          <a:p>
            <a:r>
              <a:rPr lang="en-US" b="1">
                <a:latin typeface="Arial" charset="0"/>
              </a:rPr>
              <a:t>(no NAT)</a:t>
            </a:r>
          </a:p>
        </p:txBody>
      </p:sp>
      <p:cxnSp>
        <p:nvCxnSpPr>
          <p:cNvPr id="41" name="Straight Connector 40"/>
          <p:cNvCxnSpPr>
            <a:endCxn id="36" idx="3"/>
          </p:cNvCxnSpPr>
          <p:nvPr/>
        </p:nvCxnSpPr>
        <p:spPr bwMode="auto">
          <a:xfrm>
            <a:off x="1929897" y="2476500"/>
            <a:ext cx="1218883"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a:stCxn id="18" idx="3"/>
          </p:cNvCxnSpPr>
          <p:nvPr/>
        </p:nvCxnSpPr>
        <p:spPr bwMode="auto">
          <a:xfrm flipV="1">
            <a:off x="8938471" y="2476500"/>
            <a:ext cx="1218883"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a:endCxn id="4" idx="3"/>
          </p:cNvCxnSpPr>
          <p:nvPr/>
        </p:nvCxnSpPr>
        <p:spPr bwMode="auto">
          <a:xfrm flipV="1">
            <a:off x="4977104" y="2552701"/>
            <a:ext cx="2133044" cy="8453"/>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4" name="Straight Connector 43"/>
          <p:cNvCxnSpPr/>
          <p:nvPr/>
        </p:nvCxnSpPr>
        <p:spPr bwMode="auto">
          <a:xfrm>
            <a:off x="1929897" y="2971800"/>
            <a:ext cx="1218883"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5" name="Straight Connector 44"/>
          <p:cNvCxnSpPr>
            <a:stCxn id="25" idx="3"/>
            <a:endCxn id="5" idx="3"/>
          </p:cNvCxnSpPr>
          <p:nvPr/>
        </p:nvCxnSpPr>
        <p:spPr bwMode="auto">
          <a:xfrm flipV="1">
            <a:off x="5281824" y="3086100"/>
            <a:ext cx="1828324" cy="1371600"/>
          </a:xfrm>
          <a:prstGeom prst="line">
            <a:avLst/>
          </a:prstGeom>
          <a:ln w="19050">
            <a:solidFill>
              <a:srgbClr val="C36F6F"/>
            </a:solidFill>
            <a:prstDash val="sysDot"/>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bwMode="auto">
          <a:xfrm flipV="1">
            <a:off x="8938471" y="2971800"/>
            <a:ext cx="1218883"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7" name="Straight Connector 46"/>
          <p:cNvCxnSpPr/>
          <p:nvPr/>
        </p:nvCxnSpPr>
        <p:spPr bwMode="auto">
          <a:xfrm rot="16200000" flipH="1">
            <a:off x="3427928" y="3073572"/>
            <a:ext cx="1371600" cy="1320456"/>
          </a:xfrm>
          <a:prstGeom prst="line">
            <a:avLst/>
          </a:prstGeom>
          <a:ln cmpd="sng">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bwMode="auto">
          <a:xfrm rot="5400000">
            <a:off x="7287723" y="3073572"/>
            <a:ext cx="1371600" cy="1320456"/>
          </a:xfrm>
          <a:prstGeom prst="line">
            <a:avLst/>
          </a:prstGeom>
          <a:ln cmpd="sng">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9" name="Straight Connector 48"/>
          <p:cNvCxnSpPr/>
          <p:nvPr/>
        </p:nvCxnSpPr>
        <p:spPr bwMode="auto">
          <a:xfrm rot="16200000" flipH="1">
            <a:off x="3427928" y="2616372"/>
            <a:ext cx="1371600" cy="1320456"/>
          </a:xfrm>
          <a:prstGeom prst="line">
            <a:avLst/>
          </a:prstGeom>
          <a:ln cmpd="sng">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0" name="Straight Connector 49"/>
          <p:cNvCxnSpPr/>
          <p:nvPr/>
        </p:nvCxnSpPr>
        <p:spPr bwMode="auto">
          <a:xfrm rot="5400000">
            <a:off x="7287723" y="2616372"/>
            <a:ext cx="1371600" cy="1320456"/>
          </a:xfrm>
          <a:prstGeom prst="line">
            <a:avLst/>
          </a:prstGeom>
          <a:ln cmpd="sng">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 name="AutoShape 34"/>
          <p:cNvSpPr>
            <a:spLocks noChangeArrowheads="1"/>
          </p:cNvSpPr>
          <p:nvPr/>
        </p:nvSpPr>
        <p:spPr bwMode="auto">
          <a:xfrm flipH="1">
            <a:off x="7110148"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5" name="AutoShape 35"/>
          <p:cNvSpPr>
            <a:spLocks noChangeArrowheads="1"/>
          </p:cNvSpPr>
          <p:nvPr/>
        </p:nvSpPr>
        <p:spPr bwMode="auto">
          <a:xfrm flipH="1">
            <a:off x="7110148"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cxnSp>
        <p:nvCxnSpPr>
          <p:cNvPr id="64" name="Straight Connector 63"/>
          <p:cNvCxnSpPr>
            <a:stCxn id="36" idx="1"/>
            <a:endCxn id="22" idx="1"/>
          </p:cNvCxnSpPr>
          <p:nvPr/>
        </p:nvCxnSpPr>
        <p:spPr bwMode="auto">
          <a:xfrm>
            <a:off x="3351927" y="2552700"/>
            <a:ext cx="142203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2" name="AutoShape 34"/>
          <p:cNvSpPr>
            <a:spLocks noChangeArrowheads="1"/>
          </p:cNvSpPr>
          <p:nvPr/>
        </p:nvSpPr>
        <p:spPr bwMode="auto">
          <a:xfrm>
            <a:off x="4773957"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23" name="AutoShape 35"/>
          <p:cNvSpPr>
            <a:spLocks noChangeArrowheads="1"/>
          </p:cNvSpPr>
          <p:nvPr/>
        </p:nvSpPr>
        <p:spPr bwMode="auto">
          <a:xfrm>
            <a:off x="4773957"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cxnSp>
        <p:nvCxnSpPr>
          <p:cNvPr id="67" name="Straight Connector 66"/>
          <p:cNvCxnSpPr>
            <a:stCxn id="7" idx="3"/>
            <a:endCxn id="25" idx="3"/>
          </p:cNvCxnSpPr>
          <p:nvPr/>
        </p:nvCxnSpPr>
        <p:spPr bwMode="auto">
          <a:xfrm rot="10800000">
            <a:off x="5281824" y="4457700"/>
            <a:ext cx="1523603" cy="1588"/>
          </a:xfrm>
          <a:prstGeom prst="line">
            <a:avLst/>
          </a:prstGeom>
          <a:ln w="19050">
            <a:solidFill>
              <a:srgbClr val="C36F6F"/>
            </a:solidFill>
            <a:prstDash val="sysDot"/>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4" name="Straight Connector 53"/>
          <p:cNvCxnSpPr>
            <a:stCxn id="24" idx="3"/>
            <a:endCxn id="6" idx="3"/>
          </p:cNvCxnSpPr>
          <p:nvPr/>
        </p:nvCxnSpPr>
        <p:spPr bwMode="auto">
          <a:xfrm>
            <a:off x="5281824" y="3924300"/>
            <a:ext cx="1523603"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1027" name="Picture 3" descr="C:\Users\alanshen\AppData\Local\Microsoft\Windows\Temporary Internet Files\Content.IE5\8KMKJPET\MCj04325370000[1].png"/>
          <p:cNvPicPr>
            <a:picLocks noChangeAspect="1" noChangeArrowheads="1"/>
          </p:cNvPicPr>
          <p:nvPr/>
        </p:nvPicPr>
        <p:blipFill>
          <a:blip r:embed="rId5" cstate="print"/>
          <a:srcRect/>
          <a:stretch>
            <a:fillRect/>
          </a:stretch>
        </p:blipFill>
        <p:spPr bwMode="auto">
          <a:xfrm>
            <a:off x="7367561" y="2422322"/>
            <a:ext cx="325936" cy="244516"/>
          </a:xfrm>
          <a:prstGeom prst="rect">
            <a:avLst/>
          </a:prstGeom>
          <a:noFill/>
        </p:spPr>
      </p:pic>
      <p:pic>
        <p:nvPicPr>
          <p:cNvPr id="60" name="Picture 3" descr="C:\Users\alanshen\AppData\Local\Microsoft\Windows\Temporary Internet Files\Content.IE5\8KMKJPET\MCj04325370000[1].png"/>
          <p:cNvPicPr>
            <a:picLocks noChangeAspect="1" noChangeArrowheads="1"/>
          </p:cNvPicPr>
          <p:nvPr/>
        </p:nvPicPr>
        <p:blipFill>
          <a:blip r:embed="rId5" cstate="print"/>
          <a:srcRect/>
          <a:stretch>
            <a:fillRect/>
          </a:stretch>
        </p:blipFill>
        <p:spPr bwMode="auto">
          <a:xfrm>
            <a:off x="7367561" y="2942440"/>
            <a:ext cx="325936" cy="244516"/>
          </a:xfrm>
          <a:prstGeom prst="rect">
            <a:avLst/>
          </a:prstGeom>
          <a:noFill/>
        </p:spPr>
      </p:pic>
    </p:spTree>
    <p:extLst>
      <p:ext uri="{BB962C8B-B14F-4D97-AF65-F5344CB8AC3E}">
        <p14:creationId xmlns:p14="http://schemas.microsoft.com/office/powerpoint/2010/main" val="1639317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autoRev="1" fill="hold" grpId="0" nodeType="clickEffect">
                                  <p:stCondLst>
                                    <p:cond delay="0"/>
                                  </p:stCondLst>
                                  <p:childTnLst>
                                    <p:animScale>
                                      <p:cBhvr>
                                        <p:cTn id="6" dur="500" fill="hold"/>
                                        <p:tgtEl>
                                          <p:spTgt spid="11"/>
                                        </p:tgtEl>
                                      </p:cBhvr>
                                      <p:by x="150000" y="150000"/>
                                    </p:animScale>
                                  </p:childTnLst>
                                </p:cTn>
                              </p:par>
                              <p:par>
                                <p:cTn id="7" presetID="6" presetClass="emph" presetSubtype="0" accel="50000" decel="50000" autoRev="1" fill="hold" nodeType="withEffect">
                                  <p:stCondLst>
                                    <p:cond delay="0"/>
                                  </p:stCondLst>
                                  <p:childTnLst>
                                    <p:animScale>
                                      <p:cBhvr>
                                        <p:cTn id="8" dur="500" fill="hold"/>
                                        <p:tgtEl>
                                          <p:spTgt spid="29"/>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par>
                                <p:cTn id="52" presetID="10" presetClass="entr" presetSubtype="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500"/>
                                        <p:tgtEl>
                                          <p:spTgt spid="64"/>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left)">
                                      <p:cBhvr>
                                        <p:cTn id="63" dur="500"/>
                                        <p:tgtEl>
                                          <p:spTgt spid="43"/>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1027"/>
                                        </p:tgtEl>
                                        <p:attrNameLst>
                                          <p:attrName>style.visibility</p:attrName>
                                        </p:attrNameLst>
                                      </p:cBhvr>
                                      <p:to>
                                        <p:strVal val="visible"/>
                                      </p:to>
                                    </p:set>
                                    <p:animEffect transition="in" filter="fade">
                                      <p:cBhvr>
                                        <p:cTn id="67" dur="500"/>
                                        <p:tgtEl>
                                          <p:spTgt spid="10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500"/>
                                        <p:tgtEl>
                                          <p:spTgt spid="45"/>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500"/>
                                        <p:tgtEl>
                                          <p:spTgt spid="54"/>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24" grpId="0" animBg="1"/>
      <p:bldP spid="25" grpId="0" animBg="1"/>
      <p:bldP spid="3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 Federation Lync</a:t>
            </a:r>
            <a:endParaRPr lang="en-US" dirty="0">
              <a:solidFill>
                <a:schemeClr val="tx2"/>
              </a:solidFill>
            </a:endParaRPr>
          </a:p>
        </p:txBody>
      </p:sp>
      <p:sp>
        <p:nvSpPr>
          <p:cNvPr id="8" name="Text Box 45"/>
          <p:cNvSpPr txBox="1">
            <a:spLocks noChangeArrowheads="1"/>
          </p:cNvSpPr>
          <p:nvPr/>
        </p:nvSpPr>
        <p:spPr bwMode="auto">
          <a:xfrm flipH="1">
            <a:off x="8798809" y="6262689"/>
            <a:ext cx="1172116" cy="369332"/>
          </a:xfrm>
          <a:prstGeom prst="rect">
            <a:avLst/>
          </a:prstGeom>
          <a:noFill/>
          <a:ln w="9525">
            <a:noFill/>
            <a:miter lim="800000"/>
            <a:headEnd/>
            <a:tailEnd/>
          </a:ln>
        </p:spPr>
        <p:txBody>
          <a:bodyPr wrap="none">
            <a:spAutoFit/>
          </a:bodyPr>
          <a:lstStyle/>
          <a:p>
            <a:pPr algn="l"/>
            <a:r>
              <a:rPr lang="en-US" b="1">
                <a:latin typeface="Arial" charset="0"/>
              </a:rPr>
              <a:t>Inner FW</a:t>
            </a:r>
          </a:p>
        </p:txBody>
      </p:sp>
      <p:pic>
        <p:nvPicPr>
          <p:cNvPr id="9" name="Picture 87" descr="cooltools-shape"/>
          <p:cNvPicPr>
            <a:picLocks noChangeAspect="1" noChangeArrowheads="1"/>
          </p:cNvPicPr>
          <p:nvPr/>
        </p:nvPicPr>
        <p:blipFill>
          <a:blip r:embed="rId3" cstate="print"/>
          <a:srcRect/>
          <a:stretch>
            <a:fillRect/>
          </a:stretch>
        </p:blipFill>
        <p:spPr bwMode="auto">
          <a:xfrm>
            <a:off x="9446339" y="1295400"/>
            <a:ext cx="203147" cy="4953000"/>
          </a:xfrm>
          <a:prstGeom prst="rect">
            <a:avLst/>
          </a:prstGeom>
          <a:noFill/>
          <a:ln w="12700" algn="ctr">
            <a:noFill/>
            <a:miter lim="800000"/>
            <a:headEnd/>
            <a:tailEnd/>
          </a:ln>
        </p:spPr>
      </p:pic>
      <p:pic>
        <p:nvPicPr>
          <p:cNvPr id="10" name="Picture 89" descr="cooltools-shape"/>
          <p:cNvPicPr>
            <a:picLocks noChangeAspect="1" noChangeArrowheads="1"/>
          </p:cNvPicPr>
          <p:nvPr/>
        </p:nvPicPr>
        <p:blipFill>
          <a:blip r:embed="rId3" cstate="print"/>
          <a:srcRect/>
          <a:stretch>
            <a:fillRect/>
          </a:stretch>
        </p:blipFill>
        <p:spPr bwMode="auto">
          <a:xfrm>
            <a:off x="7211721" y="2057400"/>
            <a:ext cx="1625177" cy="4191000"/>
          </a:xfrm>
          <a:prstGeom prst="rect">
            <a:avLst/>
          </a:prstGeom>
          <a:noFill/>
          <a:ln w="12700" algn="ctr">
            <a:noFill/>
            <a:miter lim="800000"/>
            <a:headEnd/>
            <a:tailEnd/>
          </a:ln>
        </p:spPr>
      </p:pic>
      <p:sp>
        <p:nvSpPr>
          <p:cNvPr id="11" name="Text Box 91"/>
          <p:cNvSpPr txBox="1">
            <a:spLocks noChangeArrowheads="1"/>
          </p:cNvSpPr>
          <p:nvPr/>
        </p:nvSpPr>
        <p:spPr bwMode="auto">
          <a:xfrm>
            <a:off x="7516442" y="6211888"/>
            <a:ext cx="1015735" cy="646112"/>
          </a:xfrm>
          <a:prstGeom prst="rect">
            <a:avLst/>
          </a:prstGeom>
          <a:noFill/>
          <a:ln w="9525">
            <a:noFill/>
            <a:miter lim="800000"/>
            <a:headEnd/>
            <a:tailEnd/>
          </a:ln>
        </p:spPr>
        <p:txBody>
          <a:bodyPr>
            <a:spAutoFit/>
          </a:bodyPr>
          <a:lstStyle/>
          <a:p>
            <a:r>
              <a:rPr lang="en-US" b="1" dirty="0" smtClean="0">
                <a:latin typeface="Arial" charset="0"/>
              </a:rPr>
              <a:t>Lync</a:t>
            </a:r>
            <a:endParaRPr lang="en-US" b="1" dirty="0">
              <a:latin typeface="Arial" charset="0"/>
            </a:endParaRPr>
          </a:p>
          <a:p>
            <a:r>
              <a:rPr lang="en-US" b="1" dirty="0">
                <a:latin typeface="Arial" charset="0"/>
              </a:rPr>
              <a:t>Edge</a:t>
            </a:r>
          </a:p>
        </p:txBody>
      </p:sp>
      <p:pic>
        <p:nvPicPr>
          <p:cNvPr id="12" name="Picture 82" descr="cooltools-shape"/>
          <p:cNvPicPr>
            <a:picLocks noChangeAspect="1" noChangeArrowheads="1"/>
          </p:cNvPicPr>
          <p:nvPr/>
        </p:nvPicPr>
        <p:blipFill>
          <a:blip r:embed="rId3" cstate="print"/>
          <a:srcRect/>
          <a:stretch>
            <a:fillRect/>
          </a:stretch>
        </p:blipFill>
        <p:spPr bwMode="auto">
          <a:xfrm>
            <a:off x="10157354" y="1295400"/>
            <a:ext cx="1929897" cy="2362200"/>
          </a:xfrm>
          <a:prstGeom prst="rect">
            <a:avLst/>
          </a:prstGeom>
          <a:noFill/>
          <a:ln w="12700" algn="ctr">
            <a:noFill/>
            <a:miter lim="800000"/>
            <a:headEnd/>
            <a:tailEnd/>
          </a:ln>
        </p:spPr>
      </p:pic>
      <p:sp>
        <p:nvSpPr>
          <p:cNvPr id="13" name="Text Box 22"/>
          <p:cNvSpPr txBox="1">
            <a:spLocks noChangeArrowheads="1"/>
          </p:cNvSpPr>
          <p:nvPr/>
        </p:nvSpPr>
        <p:spPr bwMode="auto">
          <a:xfrm>
            <a:off x="10462075" y="1676400"/>
            <a:ext cx="1066318" cy="738664"/>
          </a:xfrm>
          <a:prstGeom prst="rect">
            <a:avLst/>
          </a:prstGeom>
          <a:noFill/>
          <a:ln w="9525">
            <a:noFill/>
            <a:miter lim="800000"/>
            <a:headEnd/>
            <a:tailEnd/>
          </a:ln>
        </p:spPr>
        <p:txBody>
          <a:bodyPr wrap="none">
            <a:spAutoFit/>
          </a:bodyPr>
          <a:lstStyle/>
          <a:p>
            <a:r>
              <a:rPr lang="en-US" b="1">
                <a:latin typeface="Arial" charset="0"/>
              </a:rPr>
              <a:t>Work2</a:t>
            </a:r>
          </a:p>
          <a:p>
            <a:r>
              <a:rPr lang="en-US" sz="1200" b="1">
                <a:latin typeface="Arial" charset="0"/>
              </a:rPr>
              <a:t>OC/Console</a:t>
            </a:r>
          </a:p>
          <a:p>
            <a:r>
              <a:rPr lang="en-US" sz="1200" b="1">
                <a:latin typeface="Arial" charset="0"/>
              </a:rPr>
              <a:t>A/V MCU</a:t>
            </a:r>
          </a:p>
        </p:txBody>
      </p:sp>
      <p:pic>
        <p:nvPicPr>
          <p:cNvPr id="14" name="Picture 86" descr="cooltools-shape"/>
          <p:cNvPicPr>
            <a:picLocks noChangeAspect="1" noChangeArrowheads="1"/>
          </p:cNvPicPr>
          <p:nvPr/>
        </p:nvPicPr>
        <p:blipFill>
          <a:blip r:embed="rId3" cstate="print"/>
          <a:srcRect/>
          <a:stretch>
            <a:fillRect/>
          </a:stretch>
        </p:blipFill>
        <p:spPr bwMode="auto">
          <a:xfrm>
            <a:off x="6399133" y="1295400"/>
            <a:ext cx="203147" cy="4953000"/>
          </a:xfrm>
          <a:prstGeom prst="rect">
            <a:avLst/>
          </a:prstGeom>
          <a:noFill/>
          <a:ln w="12700" algn="ctr">
            <a:noFill/>
            <a:miter lim="800000"/>
            <a:headEnd/>
            <a:tailEnd/>
          </a:ln>
        </p:spPr>
      </p:pic>
      <p:pic>
        <p:nvPicPr>
          <p:cNvPr id="15" name="Picture 89" descr="cooltools-shape"/>
          <p:cNvPicPr>
            <a:picLocks noChangeAspect="1" noChangeArrowheads="1"/>
          </p:cNvPicPr>
          <p:nvPr/>
        </p:nvPicPr>
        <p:blipFill>
          <a:blip r:embed="rId3" cstate="print"/>
          <a:srcRect/>
          <a:stretch>
            <a:fillRect/>
          </a:stretch>
        </p:blipFill>
        <p:spPr bwMode="auto">
          <a:xfrm>
            <a:off x="7211721" y="1295400"/>
            <a:ext cx="1625177" cy="685800"/>
          </a:xfrm>
          <a:prstGeom prst="rect">
            <a:avLst/>
          </a:prstGeom>
          <a:noFill/>
          <a:ln w="12700" algn="ctr">
            <a:noFill/>
            <a:miter lim="800000"/>
            <a:headEnd/>
            <a:tailEnd/>
          </a:ln>
        </p:spPr>
      </p:pic>
      <p:sp>
        <p:nvSpPr>
          <p:cNvPr id="16" name="Text Box 91"/>
          <p:cNvSpPr txBox="1">
            <a:spLocks noChangeArrowheads="1"/>
          </p:cNvSpPr>
          <p:nvPr/>
        </p:nvSpPr>
        <p:spPr bwMode="auto">
          <a:xfrm>
            <a:off x="7313295" y="1381126"/>
            <a:ext cx="1422030" cy="523875"/>
          </a:xfrm>
          <a:prstGeom prst="rect">
            <a:avLst/>
          </a:prstGeom>
          <a:noFill/>
          <a:ln w="9525">
            <a:noFill/>
            <a:miter lim="800000"/>
            <a:headEnd/>
            <a:tailEnd/>
          </a:ln>
        </p:spPr>
        <p:txBody>
          <a:bodyPr>
            <a:spAutoFit/>
          </a:bodyPr>
          <a:lstStyle/>
          <a:p>
            <a:r>
              <a:rPr lang="en-US" sz="1400" b="1">
                <a:latin typeface="Arial" charset="0"/>
              </a:rPr>
              <a:t>Access</a:t>
            </a:r>
          </a:p>
          <a:p>
            <a:r>
              <a:rPr lang="en-US" sz="1400" b="1">
                <a:latin typeface="Arial" charset="0"/>
              </a:rPr>
              <a:t>Proxy</a:t>
            </a:r>
          </a:p>
        </p:txBody>
      </p:sp>
      <p:sp>
        <p:nvSpPr>
          <p:cNvPr id="17" name="Text Box 91"/>
          <p:cNvSpPr txBox="1">
            <a:spLocks noChangeArrowheads="1"/>
          </p:cNvSpPr>
          <p:nvPr/>
        </p:nvSpPr>
        <p:spPr bwMode="auto">
          <a:xfrm>
            <a:off x="7656106" y="2336800"/>
            <a:ext cx="711015" cy="1016000"/>
          </a:xfrm>
          <a:prstGeom prst="rect">
            <a:avLst/>
          </a:prstGeom>
          <a:noFill/>
          <a:ln w="9525">
            <a:noFill/>
            <a:miter lim="800000"/>
            <a:headEnd/>
            <a:tailEnd/>
          </a:ln>
        </p:spPr>
        <p:txBody>
          <a:bodyPr>
            <a:spAutoFit/>
          </a:bodyPr>
          <a:lstStyle/>
          <a:p>
            <a:r>
              <a:rPr lang="en-US" sz="1200" b="1" dirty="0">
                <a:latin typeface="Arial" charset="0"/>
              </a:rPr>
              <a:t>UDP</a:t>
            </a:r>
          </a:p>
          <a:p>
            <a:r>
              <a:rPr lang="en-US" sz="1200" b="1" dirty="0">
                <a:latin typeface="Arial" charset="0"/>
              </a:rPr>
              <a:t>3478</a:t>
            </a:r>
          </a:p>
          <a:p>
            <a:endParaRPr lang="en-US" sz="1200" b="1" dirty="0">
              <a:latin typeface="Arial" charset="0"/>
            </a:endParaRPr>
          </a:p>
          <a:p>
            <a:r>
              <a:rPr lang="en-US" sz="1200" b="1" dirty="0">
                <a:latin typeface="Arial" charset="0"/>
              </a:rPr>
              <a:t>TCP</a:t>
            </a:r>
          </a:p>
          <a:p>
            <a:r>
              <a:rPr lang="en-US" sz="1200" b="1" dirty="0">
                <a:latin typeface="Arial" charset="0"/>
              </a:rPr>
              <a:t>443</a:t>
            </a:r>
          </a:p>
        </p:txBody>
      </p:sp>
      <p:sp>
        <p:nvSpPr>
          <p:cNvPr id="18" name="AutoShape 10"/>
          <p:cNvSpPr>
            <a:spLocks noChangeArrowheads="1"/>
          </p:cNvSpPr>
          <p:nvPr/>
        </p:nvSpPr>
        <p:spPr bwMode="auto">
          <a:xfrm>
            <a:off x="8735325"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19" name="AutoShape 11"/>
          <p:cNvSpPr>
            <a:spLocks noChangeArrowheads="1"/>
          </p:cNvSpPr>
          <p:nvPr/>
        </p:nvSpPr>
        <p:spPr bwMode="auto">
          <a:xfrm>
            <a:off x="8735325"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sp>
        <p:nvSpPr>
          <p:cNvPr id="20" name="Text Box 91"/>
          <p:cNvSpPr txBox="1">
            <a:spLocks noChangeArrowheads="1"/>
          </p:cNvSpPr>
          <p:nvPr/>
        </p:nvSpPr>
        <p:spPr bwMode="auto">
          <a:xfrm>
            <a:off x="7313295" y="3581401"/>
            <a:ext cx="1422030" cy="2492375"/>
          </a:xfrm>
          <a:prstGeom prst="rect">
            <a:avLst/>
          </a:prstGeom>
          <a:noFill/>
          <a:ln w="9525">
            <a:noFill/>
            <a:miter lim="800000"/>
            <a:headEnd/>
            <a:tailEnd/>
          </a:ln>
        </p:spPr>
        <p:txBody>
          <a:bodyPr>
            <a:spAutoFit/>
          </a:bodyPr>
          <a:lstStyle/>
          <a:p>
            <a:r>
              <a:rPr lang="en-US" sz="1200" b="1" dirty="0">
                <a:latin typeface="Arial" charset="0"/>
              </a:rPr>
              <a:t>UDP/TCP</a:t>
            </a:r>
          </a:p>
          <a:p>
            <a:r>
              <a:rPr lang="en-US" sz="1200" b="1" dirty="0">
                <a:latin typeface="Arial" charset="0"/>
              </a:rPr>
              <a:t>50000</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UDP/TCP</a:t>
            </a:r>
          </a:p>
          <a:p>
            <a:r>
              <a:rPr lang="en-US" sz="1200" b="1" dirty="0">
                <a:latin typeface="Arial" charset="0"/>
              </a:rPr>
              <a:t>59999</a:t>
            </a:r>
          </a:p>
        </p:txBody>
      </p:sp>
      <p:sp>
        <p:nvSpPr>
          <p:cNvPr id="21" name="AutoShape 34"/>
          <p:cNvSpPr>
            <a:spLocks noChangeArrowheads="1"/>
          </p:cNvSpPr>
          <p:nvPr/>
        </p:nvSpPr>
        <p:spPr bwMode="auto">
          <a:xfrm flipH="1">
            <a:off x="9751060" y="1676400"/>
            <a:ext cx="507868" cy="381000"/>
          </a:xfrm>
          <a:prstGeom prst="flowChartDelay">
            <a:avLst/>
          </a:prstGeom>
          <a:solidFill>
            <a:schemeClr val="accent2"/>
          </a:solidFill>
          <a:ln w="25400">
            <a:solidFill>
              <a:schemeClr val="bg1"/>
            </a:solidFill>
            <a:miter lim="800000"/>
            <a:headEnd/>
            <a:tailEnd/>
          </a:ln>
          <a:effectLst/>
        </p:spPr>
        <p:txBody>
          <a:bodyPr wrap="none" lIns="18288" anchor="ctr"/>
          <a:lstStyle/>
          <a:p>
            <a:pPr>
              <a:defRPr/>
            </a:pPr>
            <a:r>
              <a:rPr lang="en-US" dirty="0">
                <a:solidFill>
                  <a:schemeClr val="accent1"/>
                </a:solidFill>
                <a:effectLst>
                  <a:outerShdw blurRad="38100" dist="38100" dir="2700000" algn="tl">
                    <a:srgbClr val="000000"/>
                  </a:outerShdw>
                </a:effectLst>
                <a:latin typeface="Arial" charset="0"/>
              </a:rPr>
              <a:t>w2</a:t>
            </a:r>
          </a:p>
        </p:txBody>
      </p:sp>
      <p:sp>
        <p:nvSpPr>
          <p:cNvPr id="26" name="Text Box 45"/>
          <p:cNvSpPr txBox="1">
            <a:spLocks noChangeArrowheads="1"/>
          </p:cNvSpPr>
          <p:nvPr/>
        </p:nvSpPr>
        <p:spPr bwMode="auto">
          <a:xfrm>
            <a:off x="1726751" y="6262689"/>
            <a:ext cx="1172116" cy="369332"/>
          </a:xfrm>
          <a:prstGeom prst="rect">
            <a:avLst/>
          </a:prstGeom>
          <a:noFill/>
          <a:ln w="9525">
            <a:noFill/>
            <a:miter lim="800000"/>
            <a:headEnd/>
            <a:tailEnd/>
          </a:ln>
        </p:spPr>
        <p:txBody>
          <a:bodyPr wrap="none">
            <a:spAutoFit/>
          </a:bodyPr>
          <a:lstStyle/>
          <a:p>
            <a:pPr algn="l"/>
            <a:r>
              <a:rPr lang="en-US" b="1">
                <a:latin typeface="Arial" charset="0"/>
              </a:rPr>
              <a:t>Inner FW</a:t>
            </a:r>
          </a:p>
        </p:txBody>
      </p:sp>
      <p:pic>
        <p:nvPicPr>
          <p:cNvPr id="27" name="Picture 87" descr="cooltools-shape"/>
          <p:cNvPicPr>
            <a:picLocks noChangeAspect="1" noChangeArrowheads="1"/>
          </p:cNvPicPr>
          <p:nvPr/>
        </p:nvPicPr>
        <p:blipFill>
          <a:blip r:embed="rId4" cstate="print"/>
          <a:srcRect/>
          <a:stretch>
            <a:fillRect/>
          </a:stretch>
        </p:blipFill>
        <p:spPr bwMode="auto">
          <a:xfrm>
            <a:off x="2437765" y="1295400"/>
            <a:ext cx="203147" cy="4953000"/>
          </a:xfrm>
          <a:prstGeom prst="rect">
            <a:avLst/>
          </a:prstGeom>
          <a:noFill/>
          <a:ln w="12700" algn="ctr">
            <a:noFill/>
            <a:miter lim="800000"/>
            <a:headEnd/>
            <a:tailEnd/>
          </a:ln>
        </p:spPr>
      </p:pic>
      <p:pic>
        <p:nvPicPr>
          <p:cNvPr id="28" name="Picture 89" descr="cooltools-shape"/>
          <p:cNvPicPr>
            <a:picLocks noChangeAspect="1" noChangeArrowheads="1"/>
          </p:cNvPicPr>
          <p:nvPr/>
        </p:nvPicPr>
        <p:blipFill>
          <a:blip r:embed="rId4" cstate="print"/>
          <a:srcRect/>
          <a:stretch>
            <a:fillRect/>
          </a:stretch>
        </p:blipFill>
        <p:spPr bwMode="auto">
          <a:xfrm>
            <a:off x="3250353" y="2057400"/>
            <a:ext cx="1625177" cy="4191000"/>
          </a:xfrm>
          <a:prstGeom prst="rect">
            <a:avLst/>
          </a:prstGeom>
          <a:noFill/>
          <a:ln w="12700" algn="ctr">
            <a:noFill/>
            <a:miter lim="800000"/>
            <a:headEnd/>
            <a:tailEnd/>
          </a:ln>
        </p:spPr>
      </p:pic>
      <p:sp>
        <p:nvSpPr>
          <p:cNvPr id="29" name="Text Box 91"/>
          <p:cNvSpPr txBox="1">
            <a:spLocks noChangeArrowheads="1"/>
          </p:cNvSpPr>
          <p:nvPr/>
        </p:nvSpPr>
        <p:spPr bwMode="auto">
          <a:xfrm flipH="1">
            <a:off x="3555074" y="6211888"/>
            <a:ext cx="1015735" cy="646112"/>
          </a:xfrm>
          <a:prstGeom prst="rect">
            <a:avLst/>
          </a:prstGeom>
          <a:noFill/>
          <a:ln w="9525">
            <a:noFill/>
            <a:miter lim="800000"/>
            <a:headEnd/>
            <a:tailEnd/>
          </a:ln>
        </p:spPr>
        <p:txBody>
          <a:bodyPr>
            <a:spAutoFit/>
          </a:bodyPr>
          <a:lstStyle/>
          <a:p>
            <a:r>
              <a:rPr lang="en-US" b="1" dirty="0" smtClean="0">
                <a:latin typeface="Arial" charset="0"/>
              </a:rPr>
              <a:t>Lync</a:t>
            </a:r>
            <a:endParaRPr lang="en-US" b="1" dirty="0">
              <a:latin typeface="Arial" charset="0"/>
            </a:endParaRPr>
          </a:p>
          <a:p>
            <a:r>
              <a:rPr lang="en-US" b="1" dirty="0">
                <a:latin typeface="Arial" charset="0"/>
              </a:rPr>
              <a:t>Edge</a:t>
            </a:r>
          </a:p>
        </p:txBody>
      </p:sp>
      <p:pic>
        <p:nvPicPr>
          <p:cNvPr id="30" name="Picture 82" descr="cooltools-shape"/>
          <p:cNvPicPr>
            <a:picLocks noChangeAspect="1" noChangeArrowheads="1"/>
          </p:cNvPicPr>
          <p:nvPr/>
        </p:nvPicPr>
        <p:blipFill>
          <a:blip r:embed="rId4" cstate="print"/>
          <a:srcRect/>
          <a:stretch>
            <a:fillRect/>
          </a:stretch>
        </p:blipFill>
        <p:spPr bwMode="auto">
          <a:xfrm>
            <a:off x="0" y="1295400"/>
            <a:ext cx="1929897" cy="2362200"/>
          </a:xfrm>
          <a:prstGeom prst="rect">
            <a:avLst/>
          </a:prstGeom>
          <a:noFill/>
          <a:ln w="12700" algn="ctr">
            <a:noFill/>
            <a:miter lim="800000"/>
            <a:headEnd/>
            <a:tailEnd/>
          </a:ln>
        </p:spPr>
      </p:pic>
      <p:sp>
        <p:nvSpPr>
          <p:cNvPr id="31" name="Text Box 22"/>
          <p:cNvSpPr txBox="1">
            <a:spLocks noChangeArrowheads="1"/>
          </p:cNvSpPr>
          <p:nvPr/>
        </p:nvSpPr>
        <p:spPr bwMode="auto">
          <a:xfrm flipH="1">
            <a:off x="203147" y="1676400"/>
            <a:ext cx="1066318" cy="738664"/>
          </a:xfrm>
          <a:prstGeom prst="rect">
            <a:avLst/>
          </a:prstGeom>
          <a:noFill/>
          <a:ln w="9525">
            <a:noFill/>
            <a:miter lim="800000"/>
            <a:headEnd/>
            <a:tailEnd/>
          </a:ln>
        </p:spPr>
        <p:txBody>
          <a:bodyPr wrap="none">
            <a:spAutoFit/>
          </a:bodyPr>
          <a:lstStyle/>
          <a:p>
            <a:r>
              <a:rPr lang="en-US" b="1">
                <a:latin typeface="Arial" charset="0"/>
              </a:rPr>
              <a:t>Work1</a:t>
            </a:r>
          </a:p>
          <a:p>
            <a:r>
              <a:rPr lang="en-US" sz="1200" b="1">
                <a:latin typeface="Arial" charset="0"/>
              </a:rPr>
              <a:t>OC/Console</a:t>
            </a:r>
          </a:p>
          <a:p>
            <a:r>
              <a:rPr lang="en-US" sz="1200" b="1">
                <a:latin typeface="Arial" charset="0"/>
              </a:rPr>
              <a:t>A/V MCU</a:t>
            </a:r>
          </a:p>
        </p:txBody>
      </p:sp>
      <p:pic>
        <p:nvPicPr>
          <p:cNvPr id="32" name="Picture 86" descr="cooltools-shape"/>
          <p:cNvPicPr>
            <a:picLocks noChangeAspect="1" noChangeArrowheads="1"/>
          </p:cNvPicPr>
          <p:nvPr/>
        </p:nvPicPr>
        <p:blipFill>
          <a:blip r:embed="rId4" cstate="print"/>
          <a:srcRect/>
          <a:stretch>
            <a:fillRect/>
          </a:stretch>
        </p:blipFill>
        <p:spPr bwMode="auto">
          <a:xfrm>
            <a:off x="5484971" y="1295400"/>
            <a:ext cx="203147" cy="4953000"/>
          </a:xfrm>
          <a:prstGeom prst="rect">
            <a:avLst/>
          </a:prstGeom>
          <a:noFill/>
          <a:ln w="12700" algn="ctr">
            <a:noFill/>
            <a:miter lim="800000"/>
            <a:headEnd/>
            <a:tailEnd/>
          </a:ln>
        </p:spPr>
      </p:pic>
      <p:pic>
        <p:nvPicPr>
          <p:cNvPr id="33" name="Picture 89" descr="cooltools-shape"/>
          <p:cNvPicPr>
            <a:picLocks noChangeAspect="1" noChangeArrowheads="1"/>
          </p:cNvPicPr>
          <p:nvPr/>
        </p:nvPicPr>
        <p:blipFill>
          <a:blip r:embed="rId4" cstate="print"/>
          <a:srcRect/>
          <a:stretch>
            <a:fillRect/>
          </a:stretch>
        </p:blipFill>
        <p:spPr bwMode="auto">
          <a:xfrm>
            <a:off x="3250353" y="1295400"/>
            <a:ext cx="1625177" cy="685800"/>
          </a:xfrm>
          <a:prstGeom prst="rect">
            <a:avLst/>
          </a:prstGeom>
          <a:noFill/>
          <a:ln w="12700" algn="ctr">
            <a:noFill/>
            <a:miter lim="800000"/>
            <a:headEnd/>
            <a:tailEnd/>
          </a:ln>
        </p:spPr>
      </p:pic>
      <p:sp>
        <p:nvSpPr>
          <p:cNvPr id="34" name="Text Box 91"/>
          <p:cNvSpPr txBox="1">
            <a:spLocks noChangeArrowheads="1"/>
          </p:cNvSpPr>
          <p:nvPr/>
        </p:nvSpPr>
        <p:spPr bwMode="auto">
          <a:xfrm flipH="1">
            <a:off x="3351927" y="1381126"/>
            <a:ext cx="1422030" cy="523875"/>
          </a:xfrm>
          <a:prstGeom prst="rect">
            <a:avLst/>
          </a:prstGeom>
          <a:noFill/>
          <a:ln w="9525">
            <a:noFill/>
            <a:miter lim="800000"/>
            <a:headEnd/>
            <a:tailEnd/>
          </a:ln>
        </p:spPr>
        <p:txBody>
          <a:bodyPr>
            <a:spAutoFit/>
          </a:bodyPr>
          <a:lstStyle/>
          <a:p>
            <a:r>
              <a:rPr lang="en-US" sz="1400" b="1">
                <a:latin typeface="Arial" charset="0"/>
              </a:rPr>
              <a:t>Access</a:t>
            </a:r>
          </a:p>
          <a:p>
            <a:r>
              <a:rPr lang="en-US" sz="1400" b="1">
                <a:latin typeface="Arial" charset="0"/>
              </a:rPr>
              <a:t>Proxy</a:t>
            </a:r>
          </a:p>
        </p:txBody>
      </p:sp>
      <p:sp>
        <p:nvSpPr>
          <p:cNvPr id="35" name="Text Box 91"/>
          <p:cNvSpPr txBox="1">
            <a:spLocks noChangeArrowheads="1"/>
          </p:cNvSpPr>
          <p:nvPr/>
        </p:nvSpPr>
        <p:spPr bwMode="auto">
          <a:xfrm flipH="1">
            <a:off x="3732828" y="2336800"/>
            <a:ext cx="711015" cy="1016000"/>
          </a:xfrm>
          <a:prstGeom prst="rect">
            <a:avLst/>
          </a:prstGeom>
          <a:noFill/>
          <a:ln w="9525">
            <a:noFill/>
            <a:miter lim="800000"/>
            <a:headEnd/>
            <a:tailEnd/>
          </a:ln>
        </p:spPr>
        <p:txBody>
          <a:bodyPr>
            <a:spAutoFit/>
          </a:bodyPr>
          <a:lstStyle/>
          <a:p>
            <a:r>
              <a:rPr lang="en-US" sz="1200" b="1" dirty="0">
                <a:latin typeface="Arial" charset="0"/>
              </a:rPr>
              <a:t>UDP</a:t>
            </a:r>
          </a:p>
          <a:p>
            <a:r>
              <a:rPr lang="en-US" sz="1200" b="1" dirty="0">
                <a:latin typeface="Arial" charset="0"/>
              </a:rPr>
              <a:t>3478</a:t>
            </a:r>
          </a:p>
          <a:p>
            <a:endParaRPr lang="en-US" sz="1200" b="1" dirty="0">
              <a:latin typeface="Arial" charset="0"/>
            </a:endParaRPr>
          </a:p>
          <a:p>
            <a:r>
              <a:rPr lang="en-US" sz="1200" b="1" dirty="0">
                <a:latin typeface="Arial" charset="0"/>
              </a:rPr>
              <a:t>TCP</a:t>
            </a:r>
          </a:p>
          <a:p>
            <a:r>
              <a:rPr lang="en-US" sz="1200" b="1" dirty="0">
                <a:latin typeface="Arial" charset="0"/>
              </a:rPr>
              <a:t>443</a:t>
            </a:r>
          </a:p>
        </p:txBody>
      </p:sp>
      <p:sp>
        <p:nvSpPr>
          <p:cNvPr id="36" name="AutoShape 10"/>
          <p:cNvSpPr>
            <a:spLocks noChangeArrowheads="1"/>
          </p:cNvSpPr>
          <p:nvPr/>
        </p:nvSpPr>
        <p:spPr bwMode="auto">
          <a:xfrm flipH="1">
            <a:off x="3148780"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37" name="AutoShape 11"/>
          <p:cNvSpPr>
            <a:spLocks noChangeArrowheads="1"/>
          </p:cNvSpPr>
          <p:nvPr/>
        </p:nvSpPr>
        <p:spPr bwMode="auto">
          <a:xfrm flipH="1">
            <a:off x="3148780"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sp>
        <p:nvSpPr>
          <p:cNvPr id="38" name="Text Box 91"/>
          <p:cNvSpPr txBox="1">
            <a:spLocks noChangeArrowheads="1"/>
          </p:cNvSpPr>
          <p:nvPr/>
        </p:nvSpPr>
        <p:spPr bwMode="auto">
          <a:xfrm flipH="1">
            <a:off x="3351927" y="3581401"/>
            <a:ext cx="1422030" cy="2492375"/>
          </a:xfrm>
          <a:prstGeom prst="rect">
            <a:avLst/>
          </a:prstGeom>
          <a:noFill/>
          <a:ln w="9525">
            <a:noFill/>
            <a:miter lim="800000"/>
            <a:headEnd/>
            <a:tailEnd/>
          </a:ln>
        </p:spPr>
        <p:txBody>
          <a:bodyPr>
            <a:spAutoFit/>
          </a:bodyPr>
          <a:lstStyle/>
          <a:p>
            <a:r>
              <a:rPr lang="en-US" sz="1200" b="1" dirty="0">
                <a:latin typeface="Arial" charset="0"/>
              </a:rPr>
              <a:t>UDP/TCP</a:t>
            </a:r>
          </a:p>
          <a:p>
            <a:r>
              <a:rPr lang="en-US" sz="1200" b="1" dirty="0">
                <a:latin typeface="Arial" charset="0"/>
              </a:rPr>
              <a:t>50000</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a:t>
            </a:r>
          </a:p>
          <a:p>
            <a:r>
              <a:rPr lang="en-US" sz="1200" b="1" dirty="0">
                <a:latin typeface="Arial" charset="0"/>
              </a:rPr>
              <a:t>UDP/TCP</a:t>
            </a:r>
          </a:p>
          <a:p>
            <a:r>
              <a:rPr lang="en-US" sz="1200" b="1" dirty="0">
                <a:latin typeface="Arial" charset="0"/>
              </a:rPr>
              <a:t>59999</a:t>
            </a:r>
          </a:p>
        </p:txBody>
      </p:sp>
      <p:sp>
        <p:nvSpPr>
          <p:cNvPr id="39" name="AutoShape 34"/>
          <p:cNvSpPr>
            <a:spLocks noChangeArrowheads="1"/>
          </p:cNvSpPr>
          <p:nvPr/>
        </p:nvSpPr>
        <p:spPr bwMode="auto">
          <a:xfrm>
            <a:off x="1828324" y="1676400"/>
            <a:ext cx="507868" cy="381000"/>
          </a:xfrm>
          <a:prstGeom prst="flowChartDelay">
            <a:avLst/>
          </a:prstGeom>
          <a:solidFill>
            <a:schemeClr val="accent2"/>
          </a:solidFill>
          <a:ln w="25400">
            <a:solidFill>
              <a:schemeClr val="bg1"/>
            </a:solidFill>
            <a:miter lim="800000"/>
            <a:headEnd/>
            <a:tailEnd/>
          </a:ln>
          <a:effectLst/>
        </p:spPr>
        <p:txBody>
          <a:bodyPr wrap="none" lIns="45720" anchor="ctr"/>
          <a:lstStyle/>
          <a:p>
            <a:pPr>
              <a:defRPr/>
            </a:pPr>
            <a:r>
              <a:rPr lang="en-US" dirty="0">
                <a:solidFill>
                  <a:schemeClr val="accent1"/>
                </a:solidFill>
                <a:effectLst>
                  <a:outerShdw blurRad="38100" dist="38100" dir="2700000" algn="tl">
                    <a:srgbClr val="000000"/>
                  </a:outerShdw>
                </a:effectLst>
                <a:latin typeface="Arial" charset="0"/>
              </a:rPr>
              <a:t>w1</a:t>
            </a:r>
          </a:p>
        </p:txBody>
      </p:sp>
      <p:sp>
        <p:nvSpPr>
          <p:cNvPr id="40" name="Text Box 45"/>
          <p:cNvSpPr txBox="1">
            <a:spLocks noChangeArrowheads="1"/>
          </p:cNvSpPr>
          <p:nvPr/>
        </p:nvSpPr>
        <p:spPr bwMode="auto">
          <a:xfrm flipH="1">
            <a:off x="5180251" y="6248401"/>
            <a:ext cx="1351652" cy="646331"/>
          </a:xfrm>
          <a:prstGeom prst="rect">
            <a:avLst/>
          </a:prstGeom>
          <a:noFill/>
          <a:ln w="9525">
            <a:noFill/>
            <a:miter lim="800000"/>
            <a:headEnd/>
            <a:tailEnd/>
          </a:ln>
        </p:spPr>
        <p:txBody>
          <a:bodyPr wrap="none">
            <a:spAutoFit/>
          </a:bodyPr>
          <a:lstStyle/>
          <a:p>
            <a:r>
              <a:rPr lang="en-US" b="1">
                <a:latin typeface="Arial" charset="0"/>
              </a:rPr>
              <a:t>Outer FWs</a:t>
            </a:r>
          </a:p>
          <a:p>
            <a:r>
              <a:rPr lang="en-US" b="1">
                <a:latin typeface="Arial" charset="0"/>
              </a:rPr>
              <a:t>(no NAT)</a:t>
            </a:r>
          </a:p>
        </p:txBody>
      </p:sp>
      <p:cxnSp>
        <p:nvCxnSpPr>
          <p:cNvPr id="41" name="Straight Connector 40"/>
          <p:cNvCxnSpPr>
            <a:endCxn id="36" idx="3"/>
          </p:cNvCxnSpPr>
          <p:nvPr/>
        </p:nvCxnSpPr>
        <p:spPr bwMode="auto">
          <a:xfrm>
            <a:off x="1929897" y="2476500"/>
            <a:ext cx="1218883"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a:stCxn id="18" idx="3"/>
          </p:cNvCxnSpPr>
          <p:nvPr/>
        </p:nvCxnSpPr>
        <p:spPr bwMode="auto">
          <a:xfrm flipV="1">
            <a:off x="8938471" y="2476500"/>
            <a:ext cx="1218883" cy="762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a:endCxn id="4" idx="3"/>
          </p:cNvCxnSpPr>
          <p:nvPr/>
        </p:nvCxnSpPr>
        <p:spPr bwMode="auto">
          <a:xfrm flipV="1">
            <a:off x="4977104" y="2552701"/>
            <a:ext cx="2133044" cy="8453"/>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4" name="Straight Connector 43"/>
          <p:cNvCxnSpPr/>
          <p:nvPr/>
        </p:nvCxnSpPr>
        <p:spPr bwMode="auto">
          <a:xfrm>
            <a:off x="1929897" y="2971800"/>
            <a:ext cx="1218883"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bwMode="auto">
          <a:xfrm flipV="1">
            <a:off x="8938471" y="2971800"/>
            <a:ext cx="1218883" cy="76200"/>
          </a:xfrm>
          <a:prstGeom prst="line">
            <a:avLst/>
          </a:prstGeom>
          <a:ln>
            <a:solidFill>
              <a:srgbClr val="C36F6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3" name="Straight Connector 52"/>
          <p:cNvCxnSpPr>
            <a:stCxn id="4" idx="1"/>
            <a:endCxn id="18" idx="1"/>
          </p:cNvCxnSpPr>
          <p:nvPr/>
        </p:nvCxnSpPr>
        <p:spPr bwMode="auto">
          <a:xfrm>
            <a:off x="7313295" y="2552700"/>
            <a:ext cx="142203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 name="AutoShape 34"/>
          <p:cNvSpPr>
            <a:spLocks noChangeArrowheads="1"/>
          </p:cNvSpPr>
          <p:nvPr/>
        </p:nvSpPr>
        <p:spPr bwMode="auto">
          <a:xfrm flipH="1">
            <a:off x="7110148"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5" name="AutoShape 35"/>
          <p:cNvSpPr>
            <a:spLocks noChangeArrowheads="1"/>
          </p:cNvSpPr>
          <p:nvPr/>
        </p:nvSpPr>
        <p:spPr bwMode="auto">
          <a:xfrm flipH="1">
            <a:off x="7110148"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cxnSp>
        <p:nvCxnSpPr>
          <p:cNvPr id="64" name="Straight Connector 63"/>
          <p:cNvCxnSpPr>
            <a:stCxn id="36" idx="1"/>
            <a:endCxn id="22" idx="1"/>
          </p:cNvCxnSpPr>
          <p:nvPr/>
        </p:nvCxnSpPr>
        <p:spPr bwMode="auto">
          <a:xfrm>
            <a:off x="3351927" y="2552700"/>
            <a:ext cx="142203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2" name="AutoShape 34"/>
          <p:cNvSpPr>
            <a:spLocks noChangeArrowheads="1"/>
          </p:cNvSpPr>
          <p:nvPr/>
        </p:nvSpPr>
        <p:spPr bwMode="auto">
          <a:xfrm>
            <a:off x="4773957" y="2362200"/>
            <a:ext cx="203147" cy="381000"/>
          </a:xfrm>
          <a:prstGeom prst="flowChartDelay">
            <a:avLst/>
          </a:prstGeom>
          <a:solidFill>
            <a:schemeClr val="accent2"/>
          </a:solidFill>
          <a:ln w="25400">
            <a:solidFill>
              <a:schemeClr val="bg1"/>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outerShdw>
              </a:effectLst>
              <a:latin typeface="Arial" charset="0"/>
            </a:endParaRPr>
          </a:p>
        </p:txBody>
      </p:sp>
      <p:sp>
        <p:nvSpPr>
          <p:cNvPr id="23" name="AutoShape 35"/>
          <p:cNvSpPr>
            <a:spLocks noChangeArrowheads="1"/>
          </p:cNvSpPr>
          <p:nvPr/>
        </p:nvSpPr>
        <p:spPr bwMode="auto">
          <a:xfrm>
            <a:off x="4773957" y="2895600"/>
            <a:ext cx="203147" cy="381000"/>
          </a:xfrm>
          <a:prstGeom prst="flowChartDelay">
            <a:avLst/>
          </a:prstGeom>
          <a:solidFill>
            <a:schemeClr val="folHlink"/>
          </a:solidFill>
          <a:ln w="25400">
            <a:solidFill>
              <a:schemeClr val="bg1"/>
            </a:solidFill>
            <a:miter lim="800000"/>
            <a:headEnd/>
            <a:tailEnd/>
          </a:ln>
          <a:effectLst/>
        </p:spPr>
        <p:txBody>
          <a:bodyPr wrap="none" anchor="ctr"/>
          <a:lstStyle/>
          <a:p>
            <a:pPr>
              <a:defRPr/>
            </a:pPr>
            <a:endParaRPr lang="en-US" dirty="0">
              <a:solidFill>
                <a:schemeClr val="hlink"/>
              </a:solidFill>
              <a:effectLst>
                <a:outerShdw blurRad="38100" dist="38100" dir="2700000" algn="tl">
                  <a:srgbClr val="000000"/>
                </a:outerShdw>
              </a:effectLst>
              <a:latin typeface="Arial" charset="0"/>
            </a:endParaRPr>
          </a:p>
        </p:txBody>
      </p:sp>
      <p:cxnSp>
        <p:nvCxnSpPr>
          <p:cNvPr id="55" name="Straight Connector 54"/>
          <p:cNvCxnSpPr/>
          <p:nvPr/>
        </p:nvCxnSpPr>
        <p:spPr bwMode="auto">
          <a:xfrm flipV="1">
            <a:off x="4977104" y="3077647"/>
            <a:ext cx="2133044" cy="8453"/>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6" name="Straight Connector 55"/>
          <p:cNvCxnSpPr/>
          <p:nvPr/>
        </p:nvCxnSpPr>
        <p:spPr bwMode="auto">
          <a:xfrm>
            <a:off x="3365445" y="3075173"/>
            <a:ext cx="142203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7" name="Straight Connector 56"/>
          <p:cNvCxnSpPr/>
          <p:nvPr/>
        </p:nvCxnSpPr>
        <p:spPr bwMode="auto">
          <a:xfrm>
            <a:off x="7323097" y="3085214"/>
            <a:ext cx="1422030"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79082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autoRev="1" fill="hold" grpId="0" nodeType="clickEffect">
                                  <p:stCondLst>
                                    <p:cond delay="0"/>
                                  </p:stCondLst>
                                  <p:childTnLst>
                                    <p:animScale>
                                      <p:cBhvr>
                                        <p:cTn id="6" dur="500" fill="hold"/>
                                        <p:tgtEl>
                                          <p:spTgt spid="29"/>
                                        </p:tgtEl>
                                      </p:cBhvr>
                                      <p:by x="150000" y="150000"/>
                                    </p:animScale>
                                  </p:childTnLst>
                                </p:cTn>
                              </p:par>
                              <p:par>
                                <p:cTn id="7" presetID="6" presetClass="emph" presetSubtype="0" accel="50000" decel="50000" autoRev="1" fill="hold" grpId="0" nodeType="withEffect">
                                  <p:stCondLst>
                                    <p:cond delay="0"/>
                                  </p:stCondLst>
                                  <p:childTnLst>
                                    <p:animScale>
                                      <p:cBhvr>
                                        <p:cTn id="8" dur="500" fill="hold"/>
                                        <p:tgtEl>
                                          <p:spTgt spid="1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right)">
                                      <p:cBhvr>
                                        <p:cTn id="35" dur="500"/>
                                        <p:tgtEl>
                                          <p:spTgt spid="53"/>
                                        </p:tgtEl>
                                      </p:cBhvr>
                                    </p:animEffect>
                                  </p:childTnLst>
                                </p:cTn>
                              </p:par>
                              <p:par>
                                <p:cTn id="36" presetID="22" presetClass="entr" presetSubtype="8" fill="hold"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500"/>
                                        <p:tgtEl>
                                          <p:spTgt spid="64"/>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22" presetClass="entr" presetSubtype="8"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left)">
                                      <p:cBhvr>
                                        <p:cTn id="49" dur="500"/>
                                        <p:tgtEl>
                                          <p:spTgt spid="56"/>
                                        </p:tgtEl>
                                      </p:cBhvr>
                                    </p:animEffect>
                                  </p:childTnLst>
                                </p:cTn>
                              </p:par>
                              <p:par>
                                <p:cTn id="50" presetID="22" presetClass="entr" presetSubtype="2" fill="hold"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right)">
                                      <p:cBhvr>
                                        <p:cTn id="5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9" grpId="0"/>
      <p:bldP spid="3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 (session codes and titles)</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Interactive Sessions (session codes and titles)</a:t>
            </a:r>
          </a:p>
        </p:txBody>
      </p:sp>
      <p:sp>
        <p:nvSpPr>
          <p:cNvPr id="11" name="Rectangle 10"/>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Hands-on Labs (session codes and titles)</a:t>
            </a:r>
          </a:p>
        </p:txBody>
      </p:sp>
      <p:sp>
        <p:nvSpPr>
          <p:cNvPr id="12" name="Rectangle 11"/>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Product Demo Stations (demo station title and location)</a:t>
            </a:r>
          </a:p>
        </p:txBody>
      </p:sp>
      <p:sp>
        <p:nvSpPr>
          <p:cNvPr id="14" name="Rectangle 13"/>
          <p:cNvSpPr/>
          <p:nvPr/>
        </p:nvSpPr>
        <p:spPr bwMode="auto">
          <a:xfrm>
            <a:off x="507868" y="470655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Related Certification Exam </a:t>
            </a:r>
          </a:p>
        </p:txBody>
      </p:sp>
      <p:sp>
        <p:nvSpPr>
          <p:cNvPr id="15" name="Rectangle 14"/>
          <p:cNvSpPr/>
          <p:nvPr/>
        </p:nvSpPr>
        <p:spPr bwMode="auto">
          <a:xfrm>
            <a:off x="507868" y="553927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a:t>
            </a: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4"/>
              </a:rPr>
              <a:t>Planning for External User Access</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07868" y="2208393"/>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hlinkClick r:id="rId5"/>
              </a:rPr>
              <a:t>Protecting the Edge Server Against </a:t>
            </a:r>
            <a:r>
              <a:rPr lang="en-US" sz="2400" dirty="0" err="1">
                <a:hlinkClick r:id="rId5"/>
              </a:rPr>
              <a:t>DoS</a:t>
            </a:r>
            <a:r>
              <a:rPr lang="en-US" sz="2400" dirty="0">
                <a:hlinkClick r:id="rId5"/>
              </a:rPr>
              <a:t> and Password Brute-Force Attacks in Lync Server </a:t>
            </a:r>
            <a:r>
              <a:rPr lang="en-US" sz="2400" dirty="0" smtClean="0">
                <a:hlinkClick r:id="rId5"/>
              </a:rPr>
              <a:t>2010</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a:hlinkClick r:id="rId6"/>
              </a:rPr>
              <a:t>Lync Server 2010 security </a:t>
            </a:r>
            <a:r>
              <a:rPr lang="en-US" sz="2400" dirty="0" smtClean="0">
                <a:hlinkClick r:id="rId6"/>
              </a:rPr>
              <a:t>guide</a:t>
            </a:r>
            <a:endParaRPr lang="en-US" sz="2400" dirty="0">
              <a:gradFill>
                <a:gsLst>
                  <a:gs pos="0">
                    <a:schemeClr val="tx1"/>
                  </a:gs>
                  <a:gs pos="100000">
                    <a:schemeClr val="tx1"/>
                  </a:gs>
                </a:gsLst>
                <a:lin ang="5400000" scaled="0"/>
              </a:gradFill>
            </a:endParaRPr>
          </a:p>
        </p:txBody>
      </p:sp>
      <p:sp>
        <p:nvSpPr>
          <p:cNvPr id="17" name="Rectangle 16"/>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7"/>
              </a:rPr>
              <a:t>Ports and Protocols for Internal Servers</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06507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supported scenarios</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171902554"/>
              </p:ext>
            </p:extLst>
          </p:nvPr>
        </p:nvGraphicFramePr>
        <p:xfrm>
          <a:off x="611420" y="1143000"/>
          <a:ext cx="10864301" cy="4876960"/>
        </p:xfrm>
        <a:graphic>
          <a:graphicData uri="http://schemas.openxmlformats.org/drawingml/2006/table">
            <a:tbl>
              <a:tblPr firstRow="1" bandRow="1">
                <a:tableStyleId>{5C22544A-7EE6-4342-B048-85BDC9FD1C3A}</a:tableStyleId>
              </a:tblPr>
              <a:tblGrid>
                <a:gridCol w="3061757"/>
                <a:gridCol w="2172860"/>
                <a:gridCol w="1777794"/>
                <a:gridCol w="2011471"/>
                <a:gridCol w="1840419"/>
              </a:tblGrid>
              <a:tr h="792560">
                <a:tc>
                  <a:txBody>
                    <a:bodyPr/>
                    <a:lstStyle/>
                    <a:p>
                      <a:r>
                        <a:rPr lang="en-US" sz="2400" noProof="0" dirty="0" smtClean="0">
                          <a:solidFill>
                            <a:schemeClr val="tx1"/>
                          </a:solidFill>
                        </a:rPr>
                        <a:t>Scenario</a:t>
                      </a:r>
                      <a:endParaRPr lang="en-US" sz="2400" noProof="0" dirty="0">
                        <a:solidFill>
                          <a:schemeClr val="tx1"/>
                        </a:solidFill>
                      </a:endParaRPr>
                    </a:p>
                  </a:txBody>
                  <a:tcPr marL="90089" marR="90089" marT="60960" marB="60960"/>
                </a:tc>
                <a:tc>
                  <a:txBody>
                    <a:bodyPr/>
                    <a:lstStyle/>
                    <a:p>
                      <a:r>
                        <a:rPr lang="en-US" sz="1800" noProof="0" smtClean="0">
                          <a:solidFill>
                            <a:schemeClr val="tx1"/>
                          </a:solidFill>
                        </a:rPr>
                        <a:t>Remote User</a:t>
                      </a:r>
                      <a:endParaRPr lang="en-US" sz="1800" noProof="0">
                        <a:solidFill>
                          <a:schemeClr val="tx1"/>
                        </a:solidFill>
                      </a:endParaRPr>
                    </a:p>
                  </a:txBody>
                  <a:tcPr marL="90089" marR="90089" marT="60960" marB="60960"/>
                </a:tc>
                <a:tc>
                  <a:txBody>
                    <a:bodyPr/>
                    <a:lstStyle/>
                    <a:p>
                      <a:r>
                        <a:rPr lang="en-US" sz="1800" noProof="0" dirty="0" smtClean="0">
                          <a:solidFill>
                            <a:schemeClr val="tx1"/>
                          </a:solidFill>
                        </a:rPr>
                        <a:t>Federated</a:t>
                      </a:r>
                      <a:endParaRPr lang="en-US" sz="1800" noProof="0" dirty="0">
                        <a:solidFill>
                          <a:schemeClr val="tx1"/>
                        </a:solidFill>
                      </a:endParaRPr>
                    </a:p>
                  </a:txBody>
                  <a:tcPr marL="90089" marR="90089" marT="60960" marB="60960"/>
                </a:tc>
                <a:tc>
                  <a:txBody>
                    <a:bodyPr/>
                    <a:lstStyle/>
                    <a:p>
                      <a:r>
                        <a:rPr lang="en-US" sz="1800" noProof="0" dirty="0" smtClean="0">
                          <a:solidFill>
                            <a:schemeClr val="tx1"/>
                          </a:solidFill>
                        </a:rPr>
                        <a:t>Anonymous</a:t>
                      </a:r>
                      <a:endParaRPr lang="en-US" sz="1800" noProof="0" dirty="0">
                        <a:solidFill>
                          <a:schemeClr val="tx1"/>
                        </a:solidFill>
                      </a:endParaRPr>
                    </a:p>
                  </a:txBody>
                  <a:tcPr marL="90089" marR="90089" marT="60960" marB="60960"/>
                </a:tc>
                <a:tc>
                  <a:txBody>
                    <a:bodyPr/>
                    <a:lstStyle/>
                    <a:p>
                      <a:r>
                        <a:rPr lang="en-US" sz="1800" noProof="0" dirty="0" smtClean="0">
                          <a:solidFill>
                            <a:schemeClr val="tx1"/>
                          </a:solidFill>
                        </a:rPr>
                        <a:t>PIC/</a:t>
                      </a:r>
                      <a:br>
                        <a:rPr lang="en-US" sz="1800" noProof="0" dirty="0" smtClean="0">
                          <a:solidFill>
                            <a:schemeClr val="tx1"/>
                          </a:solidFill>
                        </a:rPr>
                      </a:br>
                      <a:r>
                        <a:rPr lang="en-US" sz="1800" noProof="0" dirty="0" err="1" smtClean="0">
                          <a:solidFill>
                            <a:schemeClr val="tx1"/>
                          </a:solidFill>
                        </a:rPr>
                        <a:t>Interop</a:t>
                      </a:r>
                      <a:endParaRPr lang="en-US" sz="1800" noProof="0" dirty="0">
                        <a:solidFill>
                          <a:schemeClr val="tx1"/>
                        </a:solidFill>
                      </a:endParaRPr>
                    </a:p>
                  </a:txBody>
                  <a:tcPr marL="90089" marR="90089" marT="60960" marB="60960"/>
                </a:tc>
              </a:tr>
              <a:tr h="487680">
                <a:tc>
                  <a:txBody>
                    <a:bodyPr/>
                    <a:lstStyle/>
                    <a:p>
                      <a:r>
                        <a:rPr lang="en-US" sz="2400" noProof="0" smtClean="0"/>
                        <a:t>Presence</a:t>
                      </a:r>
                      <a:endParaRPr lang="en-US" sz="2400" noProof="0"/>
                    </a:p>
                  </a:txBody>
                  <a:tcPr marL="90089" marR="90089"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90089" marR="90089"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90089" marR="90089" marT="60960" marB="60960"/>
                </a:tc>
                <a:tc>
                  <a:txBody>
                    <a:bodyPr/>
                    <a:lstStyle/>
                    <a:p>
                      <a:endParaRPr lang="en-US" sz="2400" noProof="0">
                        <a:latin typeface="Wingdings" pitchFamily="2" charset="2"/>
                      </a:endParaRPr>
                    </a:p>
                  </a:txBody>
                  <a:tcPr marL="90089" marR="90089"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90089" marR="90089" marT="60960" marB="60960"/>
                </a:tc>
              </a:tr>
              <a:tr h="48768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noProof="0" dirty="0" smtClean="0"/>
                        <a:t>IM Peer</a:t>
                      </a:r>
                      <a:r>
                        <a:rPr lang="en-US" sz="2400" baseline="0" noProof="0" dirty="0" smtClean="0"/>
                        <a:t>-to-Peer</a:t>
                      </a:r>
                      <a:endParaRPr lang="en-US" sz="2400" noProof="0" dirty="0"/>
                    </a:p>
                  </a:txBody>
                  <a:tcPr marL="90089" marR="90089"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90089" marR="90089"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90089" marR="90089" marT="60960" marB="6096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noProof="0" dirty="0" smtClean="0">
                        <a:latin typeface="Wingdings" pitchFamily="2" charset="2"/>
                      </a:endParaRPr>
                    </a:p>
                  </a:txBody>
                  <a:tcPr marL="90089" marR="90089"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90089" marR="90089" marT="60960" marB="60960"/>
                </a:tc>
              </a:tr>
              <a:tr h="487680">
                <a:tc>
                  <a:txBody>
                    <a:bodyPr/>
                    <a:lstStyle/>
                    <a:p>
                      <a:r>
                        <a:rPr lang="en-US" sz="2400" noProof="0" smtClean="0"/>
                        <a:t>IM conferencing</a:t>
                      </a:r>
                      <a:endParaRPr lang="en-US" sz="2400" noProof="0"/>
                    </a:p>
                  </a:txBody>
                  <a:tcPr marL="90089" marR="90089"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90089" marR="90089"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90089" marR="90089" marT="60960" marB="6096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noProof="0" dirty="0" smtClean="0">
                          <a:latin typeface="Wingdings" pitchFamily="2" charset="2"/>
                        </a:rPr>
                        <a:t>ü</a:t>
                      </a:r>
                    </a:p>
                  </a:txBody>
                  <a:tcPr marL="90089" marR="90089" marT="60960" marB="60960"/>
                </a:tc>
                <a:tc>
                  <a:txBody>
                    <a:bodyPr/>
                    <a:lstStyle/>
                    <a:p>
                      <a:endParaRPr lang="en-US" sz="2400" noProof="0">
                        <a:latin typeface="Wingdings" pitchFamily="2" charset="2"/>
                      </a:endParaRPr>
                    </a:p>
                  </a:txBody>
                  <a:tcPr marL="90089" marR="90089" marT="60960" marB="60960"/>
                </a:tc>
              </a:tr>
              <a:tr h="792560">
                <a:tc>
                  <a:txBody>
                    <a:bodyPr/>
                    <a:lstStyle/>
                    <a:p>
                      <a:r>
                        <a:rPr lang="en-US" sz="2400" noProof="0" dirty="0" smtClean="0"/>
                        <a:t>Collaboration</a:t>
                      </a:r>
                      <a:endParaRPr lang="en-US" sz="2400" baseline="0" noProof="0" dirty="0" smtClean="0"/>
                    </a:p>
                  </a:txBody>
                  <a:tcPr marL="90089" marR="90089"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90089" marR="90089"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90089" marR="90089"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90089" marR="90089" marT="60960" marB="60960"/>
                </a:tc>
                <a:tc>
                  <a:txBody>
                    <a:bodyPr/>
                    <a:lstStyle/>
                    <a:p>
                      <a:endParaRPr lang="en-US" sz="2400" noProof="0">
                        <a:latin typeface="Wingdings" pitchFamily="2" charset="2"/>
                      </a:endParaRPr>
                    </a:p>
                  </a:txBody>
                  <a:tcPr marL="90089" marR="90089" marT="60960" marB="60960"/>
                </a:tc>
              </a:tr>
              <a:tr h="487680">
                <a:tc>
                  <a:txBody>
                    <a:bodyPr/>
                    <a:lstStyle/>
                    <a:p>
                      <a:r>
                        <a:rPr lang="en-US" sz="2400" noProof="0" dirty="0" smtClean="0"/>
                        <a:t>A/V Peer-to-Peer</a:t>
                      </a:r>
                      <a:endParaRPr lang="en-US" sz="2400" noProof="0" dirty="0"/>
                    </a:p>
                  </a:txBody>
                  <a:tcPr marL="90089" marR="90089"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90089" marR="90089"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90089" marR="90089" marT="60960" marB="6096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noProof="0" dirty="0" smtClean="0">
                        <a:latin typeface="Wingdings" pitchFamily="2" charset="2"/>
                      </a:endParaRPr>
                    </a:p>
                  </a:txBody>
                  <a:tcPr marL="90089" marR="90089" marT="60960" marB="6096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noProof="0" dirty="0" smtClean="0">
                          <a:latin typeface="Wingdings" pitchFamily="2" charset="2"/>
                        </a:rPr>
                        <a:t>ü</a:t>
                      </a:r>
                      <a:r>
                        <a:rPr lang="en-US" sz="2400" kern="1200" baseline="0" noProof="0" dirty="0" smtClean="0">
                          <a:solidFill>
                            <a:schemeClr val="dk1"/>
                          </a:solidFill>
                          <a:latin typeface="+mn-lt"/>
                          <a:ea typeface="+mn-ea"/>
                          <a:cs typeface="+mn-cs"/>
                        </a:rPr>
                        <a:t> (Latest WLM*)</a:t>
                      </a:r>
                      <a:endParaRPr lang="en-US" sz="2400" kern="1200" noProof="0" dirty="0" smtClean="0">
                        <a:solidFill>
                          <a:schemeClr val="dk1"/>
                        </a:solidFill>
                        <a:latin typeface="+mn-lt"/>
                        <a:ea typeface="+mn-ea"/>
                        <a:cs typeface="+mn-cs"/>
                      </a:endParaRPr>
                    </a:p>
                  </a:txBody>
                  <a:tcPr marL="90089" marR="90089" marT="60960" marB="60960"/>
                </a:tc>
              </a:tr>
              <a:tr h="487680">
                <a:tc>
                  <a:txBody>
                    <a:bodyPr/>
                    <a:lstStyle/>
                    <a:p>
                      <a:r>
                        <a:rPr lang="en-US" sz="2400" noProof="0" dirty="0" smtClean="0"/>
                        <a:t>A/V Conferencing</a:t>
                      </a:r>
                      <a:endParaRPr lang="en-US" sz="2400" noProof="0" dirty="0"/>
                    </a:p>
                  </a:txBody>
                  <a:tcPr marL="90089" marR="90089"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90089" marR="90089"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90089" marR="90089" marT="60960" marB="60960"/>
                </a:tc>
                <a:tc>
                  <a:txBody>
                    <a:bodyPr/>
                    <a:lstStyle/>
                    <a:p>
                      <a:r>
                        <a:rPr lang="en-US" sz="2400" noProof="0" dirty="0" smtClean="0">
                          <a:latin typeface="Wingdings" pitchFamily="2" charset="2"/>
                        </a:rPr>
                        <a:t>ü</a:t>
                      </a:r>
                      <a:endParaRPr lang="en-US" sz="2400" noProof="0" dirty="0">
                        <a:latin typeface="Wingdings" pitchFamily="2" charset="2"/>
                      </a:endParaRPr>
                    </a:p>
                  </a:txBody>
                  <a:tcPr marL="90089" marR="90089" marT="60960" marB="6096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kern="1200" noProof="0" dirty="0" smtClean="0">
                        <a:solidFill>
                          <a:schemeClr val="dk1"/>
                        </a:solidFill>
                        <a:latin typeface="+mn-lt"/>
                        <a:ea typeface="+mn-ea"/>
                        <a:cs typeface="+mn-cs"/>
                      </a:endParaRPr>
                    </a:p>
                  </a:txBody>
                  <a:tcPr marL="90089" marR="90089" marT="60960" marB="60960"/>
                </a:tc>
              </a:tr>
              <a:tr h="487680">
                <a:tc>
                  <a:txBody>
                    <a:bodyPr/>
                    <a:lstStyle/>
                    <a:p>
                      <a:r>
                        <a:rPr lang="en-US" sz="2400" noProof="0" smtClean="0"/>
                        <a:t>File Transfer</a:t>
                      </a:r>
                      <a:endParaRPr lang="en-US" sz="2400" noProof="0"/>
                    </a:p>
                  </a:txBody>
                  <a:tcPr marL="90089" marR="90089"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90089" marR="90089" marT="60960" marB="60960"/>
                </a:tc>
                <a:tc>
                  <a:txBody>
                    <a:bodyPr/>
                    <a:lstStyle/>
                    <a:p>
                      <a:r>
                        <a:rPr lang="en-US" sz="2400" noProof="0" smtClean="0">
                          <a:latin typeface="Wingdings" pitchFamily="2" charset="2"/>
                        </a:rPr>
                        <a:t>ü</a:t>
                      </a:r>
                      <a:endParaRPr lang="en-US" sz="2400" noProof="0">
                        <a:latin typeface="Wingdings" pitchFamily="2" charset="2"/>
                      </a:endParaRPr>
                    </a:p>
                  </a:txBody>
                  <a:tcPr marL="90089" marR="90089" marT="60960" marB="60960"/>
                </a:tc>
                <a:tc>
                  <a:txBody>
                    <a:bodyPr/>
                    <a:lstStyle/>
                    <a:p>
                      <a:endParaRPr lang="en-US" sz="2400" noProof="0" dirty="0" smtClean="0">
                        <a:latin typeface="Wingdings" pitchFamily="2" charset="2"/>
                      </a:endParaRPr>
                    </a:p>
                  </a:txBody>
                  <a:tcPr marL="90089" marR="90089" marT="60960" marB="60960"/>
                </a:tc>
                <a:tc>
                  <a:txBody>
                    <a:bodyPr/>
                    <a:lstStyle/>
                    <a:p>
                      <a:endParaRPr lang="en-US" sz="2400" noProof="0" dirty="0">
                        <a:latin typeface="Wingdings" pitchFamily="2" charset="2"/>
                      </a:endParaRPr>
                    </a:p>
                  </a:txBody>
                  <a:tcPr marL="90089" marR="90089" marT="60960" marB="60960"/>
                </a:tc>
              </a:tr>
            </a:tbl>
          </a:graphicData>
        </a:graphic>
      </p:graphicFrame>
      <p:sp>
        <p:nvSpPr>
          <p:cNvPr id="5" name="TextBox 4"/>
          <p:cNvSpPr txBox="1"/>
          <p:nvPr/>
        </p:nvSpPr>
        <p:spPr>
          <a:xfrm>
            <a:off x="8492490" y="6127313"/>
            <a:ext cx="3041025"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 Windows Live Messenger</a:t>
            </a:r>
          </a:p>
        </p:txBody>
      </p:sp>
    </p:spTree>
    <p:extLst>
      <p:ext uri="{BB962C8B-B14F-4D97-AF65-F5344CB8AC3E}">
        <p14:creationId xmlns:p14="http://schemas.microsoft.com/office/powerpoint/2010/main" val="171545374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6612" y="2112566"/>
            <a:ext cx="9323388" cy="1523494"/>
          </a:xfrm>
        </p:spPr>
        <p:txBody>
          <a:bodyPr/>
          <a:lstStyle/>
          <a:p>
            <a:r>
              <a:rPr lang="en-US" dirty="0" smtClean="0"/>
              <a:t>Why should I care?</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lang="en-US" dirty="0"/>
              <a:t>Traversing </a:t>
            </a:r>
            <a:r>
              <a:rPr lang="en-US" dirty="0" smtClean="0"/>
              <a:t>NATs</a:t>
            </a:r>
            <a:endParaRPr lang="en-US" dirty="0"/>
          </a:p>
        </p:txBody>
      </p:sp>
    </p:spTree>
    <p:extLst>
      <p:ext uri="{BB962C8B-B14F-4D97-AF65-F5344CB8AC3E}">
        <p14:creationId xmlns:p14="http://schemas.microsoft.com/office/powerpoint/2010/main" val="133753244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More Terms &amp; </a:t>
            </a:r>
            <a:r>
              <a:rPr lang="de-DE" dirty="0" err="1" smtClean="0"/>
              <a:t>Acronyms</a:t>
            </a:r>
            <a:endParaRPr lang="en-US" dirty="0"/>
          </a:p>
        </p:txBody>
      </p:sp>
      <p:sp>
        <p:nvSpPr>
          <p:cNvPr id="3" name="Content Placeholder 2"/>
          <p:cNvSpPr>
            <a:spLocks noGrp="1"/>
          </p:cNvSpPr>
          <p:nvPr>
            <p:ph idx="1"/>
          </p:nvPr>
        </p:nvSpPr>
        <p:spPr>
          <a:xfrm>
            <a:off x="519112" y="1447799"/>
            <a:ext cx="11149013" cy="4438138"/>
          </a:xfrm>
        </p:spPr>
        <p:txBody>
          <a:bodyPr/>
          <a:lstStyle/>
          <a:p>
            <a:r>
              <a:rPr lang="de-DE" dirty="0" err="1"/>
              <a:t>Candidate</a:t>
            </a:r>
            <a:endParaRPr lang="de-DE" dirty="0"/>
          </a:p>
          <a:p>
            <a:pPr lvl="1"/>
            <a:r>
              <a:rPr lang="de-DE" dirty="0" err="1"/>
              <a:t>Possible</a:t>
            </a:r>
            <a:r>
              <a:rPr lang="de-DE" dirty="0"/>
              <a:t> </a:t>
            </a:r>
            <a:r>
              <a:rPr lang="de-DE" dirty="0" err="1"/>
              <a:t>combination</a:t>
            </a:r>
            <a:r>
              <a:rPr lang="de-DE" dirty="0"/>
              <a:t> </a:t>
            </a:r>
            <a:r>
              <a:rPr lang="de-DE" dirty="0" err="1"/>
              <a:t>of</a:t>
            </a:r>
            <a:r>
              <a:rPr lang="de-DE" dirty="0"/>
              <a:t> IP </a:t>
            </a:r>
            <a:r>
              <a:rPr lang="de-DE" dirty="0" err="1"/>
              <a:t>address</a:t>
            </a:r>
            <a:r>
              <a:rPr lang="de-DE" dirty="0"/>
              <a:t> </a:t>
            </a:r>
            <a:r>
              <a:rPr lang="de-DE" dirty="0" err="1"/>
              <a:t>and</a:t>
            </a:r>
            <a:r>
              <a:rPr lang="de-DE" dirty="0"/>
              <a:t> </a:t>
            </a:r>
            <a:r>
              <a:rPr lang="de-DE" dirty="0" err="1"/>
              <a:t>port</a:t>
            </a:r>
            <a:r>
              <a:rPr lang="de-DE" dirty="0"/>
              <a:t> </a:t>
            </a:r>
            <a:r>
              <a:rPr lang="de-DE" dirty="0" err="1"/>
              <a:t>for</a:t>
            </a:r>
            <a:r>
              <a:rPr lang="de-DE" dirty="0"/>
              <a:t> </a:t>
            </a:r>
            <a:r>
              <a:rPr lang="de-DE" dirty="0" err="1"/>
              <a:t>media</a:t>
            </a:r>
            <a:r>
              <a:rPr lang="de-DE" dirty="0"/>
              <a:t> </a:t>
            </a:r>
            <a:r>
              <a:rPr lang="de-DE" dirty="0" err="1"/>
              <a:t>channel</a:t>
            </a:r>
            <a:endParaRPr lang="en-US" dirty="0"/>
          </a:p>
          <a:p>
            <a:r>
              <a:rPr lang="en-US" dirty="0" smtClean="0"/>
              <a:t>NAT</a:t>
            </a:r>
          </a:p>
          <a:p>
            <a:pPr lvl="1"/>
            <a:r>
              <a:rPr lang="en-US" dirty="0" smtClean="0"/>
              <a:t>Network Address Translation</a:t>
            </a:r>
          </a:p>
          <a:p>
            <a:r>
              <a:rPr lang="en-US" dirty="0" smtClean="0"/>
              <a:t>TURN</a:t>
            </a:r>
          </a:p>
          <a:p>
            <a:pPr lvl="1"/>
            <a:r>
              <a:rPr lang="de-DE" dirty="0" err="1"/>
              <a:t>Traversal</a:t>
            </a:r>
            <a:r>
              <a:rPr lang="de-DE" dirty="0"/>
              <a:t> </a:t>
            </a:r>
            <a:r>
              <a:rPr lang="de-DE" dirty="0" err="1"/>
              <a:t>Using</a:t>
            </a:r>
            <a:r>
              <a:rPr lang="de-DE" dirty="0"/>
              <a:t> Relay </a:t>
            </a:r>
            <a:r>
              <a:rPr lang="de-DE" dirty="0" smtClean="0"/>
              <a:t>NAT</a:t>
            </a:r>
          </a:p>
          <a:p>
            <a:r>
              <a:rPr lang="de-DE" dirty="0" smtClean="0"/>
              <a:t>STUN</a:t>
            </a:r>
          </a:p>
          <a:p>
            <a:pPr lvl="1"/>
            <a:r>
              <a:rPr lang="en-US" dirty="0"/>
              <a:t>Simple Traversal of </a:t>
            </a:r>
            <a:r>
              <a:rPr lang="en-US" dirty="0" smtClean="0"/>
              <a:t>UDP </a:t>
            </a:r>
            <a:r>
              <a:rPr lang="en-US" dirty="0"/>
              <a:t>through </a:t>
            </a:r>
            <a:r>
              <a:rPr lang="en-US" dirty="0" smtClean="0"/>
              <a:t>NAT</a:t>
            </a:r>
            <a:endParaRPr lang="de-DE" dirty="0" smtClean="0"/>
          </a:p>
          <a:p>
            <a:pPr lvl="1"/>
            <a:r>
              <a:rPr lang="de-DE" dirty="0" smtClean="0"/>
              <a:t>Session </a:t>
            </a:r>
            <a:r>
              <a:rPr lang="de-DE" dirty="0" err="1"/>
              <a:t>Traversal</a:t>
            </a:r>
            <a:r>
              <a:rPr lang="de-DE" dirty="0"/>
              <a:t> Utilities </a:t>
            </a:r>
            <a:r>
              <a:rPr lang="de-DE" dirty="0" err="1"/>
              <a:t>for</a:t>
            </a:r>
            <a:r>
              <a:rPr lang="de-DE" dirty="0"/>
              <a:t> NAT</a:t>
            </a:r>
            <a:endParaRPr lang="en-US" dirty="0"/>
          </a:p>
        </p:txBody>
      </p:sp>
    </p:spTree>
    <p:extLst>
      <p:ext uri="{BB962C8B-B14F-4D97-AF65-F5344CB8AC3E}">
        <p14:creationId xmlns:p14="http://schemas.microsoft.com/office/powerpoint/2010/main" val="60305253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Home NATs</a:t>
            </a:r>
          </a:p>
        </p:txBody>
      </p:sp>
      <p:sp>
        <p:nvSpPr>
          <p:cNvPr id="3" name="Content Placeholder 2"/>
          <p:cNvSpPr>
            <a:spLocks noGrp="1"/>
          </p:cNvSpPr>
          <p:nvPr>
            <p:ph sz="half" idx="1"/>
          </p:nvPr>
        </p:nvSpPr>
        <p:spPr>
          <a:xfrm>
            <a:off x="519113" y="1447800"/>
            <a:ext cx="5486400" cy="3958007"/>
          </a:xfrm>
        </p:spPr>
        <p:txBody>
          <a:bodyPr/>
          <a:lstStyle/>
          <a:p>
            <a:r>
              <a:rPr lang="en-US" dirty="0" smtClean="0"/>
              <a:t>General NAT/Firewall behavior</a:t>
            </a:r>
          </a:p>
          <a:p>
            <a:pPr lvl="1"/>
            <a:r>
              <a:rPr lang="en-US" dirty="0" smtClean="0"/>
              <a:t>Allow connections from the private network</a:t>
            </a:r>
          </a:p>
          <a:p>
            <a:pPr lvl="1"/>
            <a:r>
              <a:rPr lang="en-US" dirty="0" smtClean="0"/>
              <a:t>Blocks connection from the Internet</a:t>
            </a:r>
          </a:p>
          <a:p>
            <a:r>
              <a:rPr lang="en-US" dirty="0" smtClean="0"/>
              <a:t>Security/usability tradeoff</a:t>
            </a:r>
          </a:p>
          <a:p>
            <a:pPr lvl="1"/>
            <a:r>
              <a:rPr lang="en-US" dirty="0" smtClean="0"/>
              <a:t>Blocks attackers from harming your system</a:t>
            </a:r>
          </a:p>
          <a:p>
            <a:pPr lvl="1"/>
            <a:r>
              <a:rPr lang="en-US" dirty="0" smtClean="0"/>
              <a:t>PROBLEM: Also blocks incoming signaling and media</a:t>
            </a:r>
          </a:p>
          <a:p>
            <a:endParaRPr lang="de-AT" dirty="0"/>
          </a:p>
        </p:txBody>
      </p:sp>
      <p:grpSp>
        <p:nvGrpSpPr>
          <p:cNvPr id="13" name="Group 12"/>
          <p:cNvGrpSpPr/>
          <p:nvPr/>
        </p:nvGrpSpPr>
        <p:grpSpPr>
          <a:xfrm>
            <a:off x="6760993" y="3214686"/>
            <a:ext cx="5072351" cy="2776542"/>
            <a:chOff x="2786050" y="3652854"/>
            <a:chExt cx="3805254" cy="2776542"/>
          </a:xfrm>
        </p:grpSpPr>
        <p:pic>
          <p:nvPicPr>
            <p:cNvPr id="5" name="Picture 82" descr="cooltools-shape"/>
            <p:cNvPicPr>
              <a:picLocks noChangeAspect="1" noChangeArrowheads="1"/>
            </p:cNvPicPr>
            <p:nvPr/>
          </p:nvPicPr>
          <p:blipFill>
            <a:blip r:embed="rId3" cstate="print"/>
            <a:srcRect/>
            <a:stretch>
              <a:fillRect/>
            </a:stretch>
          </p:blipFill>
          <p:spPr bwMode="auto">
            <a:xfrm>
              <a:off x="2786050" y="3652854"/>
              <a:ext cx="1447800" cy="2362200"/>
            </a:xfrm>
            <a:prstGeom prst="rect">
              <a:avLst/>
            </a:prstGeom>
            <a:noFill/>
            <a:ln w="12700" algn="ctr">
              <a:noFill/>
              <a:miter lim="800000"/>
              <a:headEnd/>
              <a:tailEnd/>
            </a:ln>
          </p:spPr>
        </p:pic>
        <p:sp>
          <p:nvSpPr>
            <p:cNvPr id="6" name="Text Box 22"/>
            <p:cNvSpPr txBox="1">
              <a:spLocks noChangeArrowheads="1"/>
            </p:cNvSpPr>
            <p:nvPr/>
          </p:nvSpPr>
          <p:spPr bwMode="auto">
            <a:xfrm>
              <a:off x="3103183" y="4067196"/>
              <a:ext cx="619562" cy="369332"/>
            </a:xfrm>
            <a:prstGeom prst="rect">
              <a:avLst/>
            </a:prstGeom>
            <a:noFill/>
            <a:ln w="9525">
              <a:noFill/>
              <a:miter lim="800000"/>
              <a:headEnd/>
              <a:tailEnd/>
            </a:ln>
          </p:spPr>
          <p:txBody>
            <a:bodyPr wrap="none">
              <a:spAutoFit/>
            </a:bodyPr>
            <a:lstStyle/>
            <a:p>
              <a:r>
                <a:rPr lang="en-US" b="1" dirty="0">
                  <a:latin typeface="Arial" charset="0"/>
                </a:rPr>
                <a:t>Home</a:t>
              </a:r>
            </a:p>
          </p:txBody>
        </p:sp>
        <p:pic>
          <p:nvPicPr>
            <p:cNvPr id="7" name="Picture 86" descr="cooltools-shape"/>
            <p:cNvPicPr>
              <a:picLocks noChangeAspect="1" noChangeArrowheads="1"/>
            </p:cNvPicPr>
            <p:nvPr/>
          </p:nvPicPr>
          <p:blipFill>
            <a:blip r:embed="rId3" cstate="print"/>
            <a:srcRect/>
            <a:stretch>
              <a:fillRect/>
            </a:stretch>
          </p:blipFill>
          <p:spPr bwMode="auto">
            <a:xfrm>
              <a:off x="4691050" y="3686196"/>
              <a:ext cx="152400" cy="2362200"/>
            </a:xfrm>
            <a:prstGeom prst="rect">
              <a:avLst/>
            </a:prstGeom>
            <a:noFill/>
            <a:ln w="12700" algn="ctr">
              <a:noFill/>
              <a:miter lim="800000"/>
              <a:headEnd/>
              <a:tailEnd/>
            </a:ln>
          </p:spPr>
        </p:pic>
        <p:cxnSp>
          <p:nvCxnSpPr>
            <p:cNvPr id="8" name="Straight Arrow Connector 7"/>
            <p:cNvCxnSpPr/>
            <p:nvPr/>
          </p:nvCxnSpPr>
          <p:spPr bwMode="auto">
            <a:xfrm>
              <a:off x="4157650" y="3990996"/>
              <a:ext cx="1066800" cy="1588"/>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9" name="Text Box 45"/>
            <p:cNvSpPr txBox="1">
              <a:spLocks noChangeArrowheads="1"/>
            </p:cNvSpPr>
            <p:nvPr/>
          </p:nvSpPr>
          <p:spPr bwMode="auto">
            <a:xfrm flipH="1">
              <a:off x="4081450" y="6060064"/>
              <a:ext cx="1010781" cy="369332"/>
            </a:xfrm>
            <a:prstGeom prst="rect">
              <a:avLst/>
            </a:prstGeom>
            <a:noFill/>
            <a:ln w="9525">
              <a:noFill/>
              <a:miter lim="800000"/>
              <a:headEnd/>
              <a:tailEnd/>
            </a:ln>
          </p:spPr>
          <p:txBody>
            <a:bodyPr wrap="none">
              <a:spAutoFit/>
            </a:bodyPr>
            <a:lstStyle/>
            <a:p>
              <a:r>
                <a:rPr lang="en-US" b="1" dirty="0">
                  <a:latin typeface="Arial" charset="0"/>
                </a:rPr>
                <a:t>Home NAT</a:t>
              </a:r>
            </a:p>
          </p:txBody>
        </p:sp>
        <p:sp>
          <p:nvSpPr>
            <p:cNvPr id="10" name="AutoShape 13"/>
            <p:cNvSpPr>
              <a:spLocks noChangeArrowheads="1"/>
            </p:cNvSpPr>
            <p:nvPr/>
          </p:nvSpPr>
          <p:spPr bwMode="auto">
            <a:xfrm>
              <a:off x="4659151" y="4600596"/>
              <a:ext cx="228600" cy="228600"/>
            </a:xfrm>
            <a:prstGeom prst="flowChartSummingJunction">
              <a:avLst/>
            </a:prstGeom>
            <a:noFill/>
            <a:ln w="25400">
              <a:solidFill>
                <a:srgbClr val="C00000"/>
              </a:solidFill>
              <a:round/>
              <a:headEnd/>
              <a:tailEnd/>
            </a:ln>
          </p:spPr>
          <p:txBody>
            <a:bodyPr wrap="none" anchor="ctr"/>
            <a:lstStyle/>
            <a:p>
              <a:endParaRPr lang="en-US"/>
            </a:p>
          </p:txBody>
        </p:sp>
        <p:cxnSp>
          <p:nvCxnSpPr>
            <p:cNvPr id="11" name="Straight Arrow Connector 10"/>
            <p:cNvCxnSpPr/>
            <p:nvPr/>
          </p:nvCxnSpPr>
          <p:spPr bwMode="auto">
            <a:xfrm rot="10800000" flipV="1">
              <a:off x="4919650" y="4708695"/>
              <a:ext cx="1066800" cy="1588"/>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Text Box 91"/>
            <p:cNvSpPr txBox="1">
              <a:spLocks noChangeArrowheads="1"/>
            </p:cNvSpPr>
            <p:nvPr/>
          </p:nvSpPr>
          <p:spPr bwMode="auto">
            <a:xfrm>
              <a:off x="5143504" y="5072074"/>
              <a:ext cx="1447800" cy="369332"/>
            </a:xfrm>
            <a:prstGeom prst="rect">
              <a:avLst/>
            </a:prstGeom>
            <a:noFill/>
            <a:ln w="9525">
              <a:noFill/>
              <a:miter lim="800000"/>
              <a:headEnd/>
              <a:tailEnd/>
            </a:ln>
          </p:spPr>
          <p:txBody>
            <a:bodyPr wrap="square">
              <a:spAutoFit/>
            </a:bodyPr>
            <a:lstStyle/>
            <a:p>
              <a:r>
                <a:rPr lang="en-US" b="1" dirty="0">
                  <a:latin typeface="Arial" charset="0"/>
                </a:rPr>
                <a:t>Internet</a:t>
              </a:r>
            </a:p>
          </p:txBody>
        </p:sp>
      </p:grpSp>
    </p:spTree>
    <p:extLst>
      <p:ext uri="{BB962C8B-B14F-4D97-AF65-F5344CB8AC3E}">
        <p14:creationId xmlns:p14="http://schemas.microsoft.com/office/powerpoint/2010/main" val="9625676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Corporate Firewalls</a:t>
            </a:r>
          </a:p>
        </p:txBody>
      </p:sp>
      <p:sp>
        <p:nvSpPr>
          <p:cNvPr id="3" name="Content Placeholder 2"/>
          <p:cNvSpPr>
            <a:spLocks noGrp="1"/>
          </p:cNvSpPr>
          <p:nvPr>
            <p:ph idx="1"/>
          </p:nvPr>
        </p:nvSpPr>
        <p:spPr>
          <a:xfrm>
            <a:off x="519112" y="1447799"/>
            <a:ext cx="11149013" cy="2474524"/>
          </a:xfrm>
        </p:spPr>
        <p:txBody>
          <a:bodyPr/>
          <a:lstStyle/>
          <a:p>
            <a:r>
              <a:rPr lang="en-US" dirty="0" smtClean="0"/>
              <a:t>Though more scrutinized, goals are similar</a:t>
            </a:r>
          </a:p>
          <a:p>
            <a:pPr lvl="1"/>
            <a:r>
              <a:rPr lang="en-US" dirty="0" smtClean="0"/>
              <a:t>Sharing of IP addresses</a:t>
            </a:r>
          </a:p>
          <a:p>
            <a:pPr lvl="1"/>
            <a:r>
              <a:rPr lang="en-US" dirty="0" smtClean="0"/>
              <a:t>Controlling data traffic from the internet</a:t>
            </a:r>
          </a:p>
          <a:p>
            <a:r>
              <a:rPr lang="en-US" dirty="0" smtClean="0"/>
              <a:t>Two firewalls isolate via perimeter network</a:t>
            </a:r>
          </a:p>
          <a:p>
            <a:endParaRPr lang="de-AT" dirty="0"/>
          </a:p>
        </p:txBody>
      </p:sp>
      <p:grpSp>
        <p:nvGrpSpPr>
          <p:cNvPr id="4" name="Group 3"/>
          <p:cNvGrpSpPr/>
          <p:nvPr/>
        </p:nvGrpSpPr>
        <p:grpSpPr>
          <a:xfrm>
            <a:off x="1523571" y="3500439"/>
            <a:ext cx="8633751" cy="2731532"/>
            <a:chOff x="1238272" y="3125805"/>
            <a:chExt cx="6477000" cy="2731532"/>
          </a:xfrm>
        </p:grpSpPr>
        <p:sp>
          <p:nvSpPr>
            <p:cNvPr id="5" name="Text Box 45"/>
            <p:cNvSpPr txBox="1">
              <a:spLocks noChangeArrowheads="1"/>
            </p:cNvSpPr>
            <p:nvPr/>
          </p:nvSpPr>
          <p:spPr bwMode="auto">
            <a:xfrm flipH="1">
              <a:off x="5248297" y="5488005"/>
              <a:ext cx="879316" cy="369332"/>
            </a:xfrm>
            <a:prstGeom prst="rect">
              <a:avLst/>
            </a:prstGeom>
            <a:noFill/>
            <a:ln w="9525">
              <a:noFill/>
              <a:miter lim="800000"/>
              <a:headEnd/>
              <a:tailEnd/>
            </a:ln>
          </p:spPr>
          <p:txBody>
            <a:bodyPr wrap="none">
              <a:spAutoFit/>
            </a:bodyPr>
            <a:lstStyle/>
            <a:p>
              <a:pPr algn="l"/>
              <a:r>
                <a:rPr lang="en-US" b="1" dirty="0">
                  <a:latin typeface="Arial" charset="0"/>
                </a:rPr>
                <a:t>Inner FW</a:t>
              </a:r>
            </a:p>
          </p:txBody>
        </p:sp>
        <p:pic>
          <p:nvPicPr>
            <p:cNvPr id="6" name="Picture 87" descr="cooltools-shape"/>
            <p:cNvPicPr>
              <a:picLocks noChangeArrowheads="1"/>
            </p:cNvPicPr>
            <p:nvPr/>
          </p:nvPicPr>
          <p:blipFill>
            <a:blip r:embed="rId3" cstate="print"/>
            <a:srcRect/>
            <a:stretch>
              <a:fillRect/>
            </a:stretch>
          </p:blipFill>
          <p:spPr bwMode="auto">
            <a:xfrm>
              <a:off x="5734072" y="3125805"/>
              <a:ext cx="152400" cy="2359152"/>
            </a:xfrm>
            <a:prstGeom prst="rect">
              <a:avLst/>
            </a:prstGeom>
            <a:noFill/>
            <a:ln w="12700" algn="ctr">
              <a:noFill/>
              <a:miter lim="800000"/>
              <a:headEnd/>
              <a:tailEnd/>
            </a:ln>
          </p:spPr>
        </p:pic>
        <p:sp>
          <p:nvSpPr>
            <p:cNvPr id="7" name="Text Box 91"/>
            <p:cNvSpPr txBox="1">
              <a:spLocks noChangeArrowheads="1"/>
            </p:cNvSpPr>
            <p:nvPr/>
          </p:nvSpPr>
          <p:spPr bwMode="auto">
            <a:xfrm>
              <a:off x="3829072" y="4841674"/>
              <a:ext cx="1447800" cy="646331"/>
            </a:xfrm>
            <a:prstGeom prst="rect">
              <a:avLst/>
            </a:prstGeom>
            <a:noFill/>
            <a:ln w="9525">
              <a:noFill/>
              <a:miter lim="800000"/>
              <a:headEnd/>
              <a:tailEnd/>
            </a:ln>
          </p:spPr>
          <p:txBody>
            <a:bodyPr wrap="square">
              <a:spAutoFit/>
            </a:bodyPr>
            <a:lstStyle/>
            <a:p>
              <a:r>
                <a:rPr lang="en-US" b="1" dirty="0">
                  <a:latin typeface="Arial" charset="0"/>
                </a:rPr>
                <a:t>Perimeter</a:t>
              </a:r>
            </a:p>
            <a:p>
              <a:r>
                <a:rPr lang="en-US" b="1" dirty="0">
                  <a:latin typeface="Arial" charset="0"/>
                </a:rPr>
                <a:t>Network</a:t>
              </a:r>
            </a:p>
          </p:txBody>
        </p:sp>
        <p:pic>
          <p:nvPicPr>
            <p:cNvPr id="8" name="Picture 82" descr="cooltools-shape"/>
            <p:cNvPicPr>
              <a:picLocks noChangeAspect="1" noChangeArrowheads="1"/>
            </p:cNvPicPr>
            <p:nvPr/>
          </p:nvPicPr>
          <p:blipFill>
            <a:blip r:embed="rId3" cstate="print"/>
            <a:srcRect/>
            <a:stretch>
              <a:fillRect/>
            </a:stretch>
          </p:blipFill>
          <p:spPr bwMode="auto">
            <a:xfrm>
              <a:off x="6267472" y="3125805"/>
              <a:ext cx="1447800" cy="2362200"/>
            </a:xfrm>
            <a:prstGeom prst="rect">
              <a:avLst/>
            </a:prstGeom>
            <a:noFill/>
            <a:ln w="12700" algn="ctr">
              <a:noFill/>
              <a:miter lim="800000"/>
              <a:headEnd/>
              <a:tailEnd/>
            </a:ln>
          </p:spPr>
        </p:pic>
        <p:pic>
          <p:nvPicPr>
            <p:cNvPr id="9" name="Picture 86" descr="cooltools-shape"/>
            <p:cNvPicPr>
              <a:picLocks noChangeArrowheads="1"/>
            </p:cNvPicPr>
            <p:nvPr/>
          </p:nvPicPr>
          <p:blipFill>
            <a:blip r:embed="rId3" cstate="print"/>
            <a:srcRect/>
            <a:stretch>
              <a:fillRect/>
            </a:stretch>
          </p:blipFill>
          <p:spPr bwMode="auto">
            <a:xfrm>
              <a:off x="3148035" y="3125805"/>
              <a:ext cx="152400" cy="2359152"/>
            </a:xfrm>
            <a:prstGeom prst="rect">
              <a:avLst/>
            </a:prstGeom>
            <a:noFill/>
            <a:ln w="12700" algn="ctr">
              <a:noFill/>
              <a:miter lim="800000"/>
              <a:headEnd/>
              <a:tailEnd/>
            </a:ln>
          </p:spPr>
        </p:pic>
        <p:sp>
          <p:nvSpPr>
            <p:cNvPr id="10" name="Text Box 45"/>
            <p:cNvSpPr txBox="1">
              <a:spLocks noChangeArrowheads="1"/>
            </p:cNvSpPr>
            <p:nvPr/>
          </p:nvSpPr>
          <p:spPr bwMode="auto">
            <a:xfrm flipH="1">
              <a:off x="2609872" y="5488005"/>
              <a:ext cx="917798" cy="369332"/>
            </a:xfrm>
            <a:prstGeom prst="rect">
              <a:avLst/>
            </a:prstGeom>
            <a:noFill/>
            <a:ln w="9525">
              <a:noFill/>
              <a:miter lim="800000"/>
              <a:headEnd/>
              <a:tailEnd/>
            </a:ln>
          </p:spPr>
          <p:txBody>
            <a:bodyPr wrap="none">
              <a:spAutoFit/>
            </a:bodyPr>
            <a:lstStyle/>
            <a:p>
              <a:r>
                <a:rPr lang="en-US" b="1" dirty="0">
                  <a:latin typeface="Arial" charset="0"/>
                </a:rPr>
                <a:t>Outer FW</a:t>
              </a:r>
            </a:p>
          </p:txBody>
        </p:sp>
        <p:sp>
          <p:nvSpPr>
            <p:cNvPr id="11" name="Text Box 22"/>
            <p:cNvSpPr txBox="1">
              <a:spLocks noChangeArrowheads="1"/>
            </p:cNvSpPr>
            <p:nvPr/>
          </p:nvSpPr>
          <p:spPr bwMode="auto">
            <a:xfrm>
              <a:off x="6572272" y="3506805"/>
              <a:ext cx="568333" cy="369332"/>
            </a:xfrm>
            <a:prstGeom prst="rect">
              <a:avLst/>
            </a:prstGeom>
            <a:noFill/>
            <a:ln w="9525">
              <a:noFill/>
              <a:miter lim="800000"/>
              <a:headEnd/>
              <a:tailEnd/>
            </a:ln>
          </p:spPr>
          <p:txBody>
            <a:bodyPr wrap="none">
              <a:spAutoFit/>
            </a:bodyPr>
            <a:lstStyle/>
            <a:p>
              <a:r>
                <a:rPr lang="en-US" b="1" dirty="0">
                  <a:latin typeface="Arial" charset="0"/>
                </a:rPr>
                <a:t>Work</a:t>
              </a:r>
            </a:p>
          </p:txBody>
        </p:sp>
        <p:sp>
          <p:nvSpPr>
            <p:cNvPr id="12" name="Text Box 91"/>
            <p:cNvSpPr txBox="1">
              <a:spLocks noChangeArrowheads="1"/>
            </p:cNvSpPr>
            <p:nvPr/>
          </p:nvSpPr>
          <p:spPr bwMode="auto">
            <a:xfrm>
              <a:off x="1238272" y="4841674"/>
              <a:ext cx="1447800" cy="369332"/>
            </a:xfrm>
            <a:prstGeom prst="rect">
              <a:avLst/>
            </a:prstGeom>
            <a:noFill/>
            <a:ln w="9525">
              <a:noFill/>
              <a:miter lim="800000"/>
              <a:headEnd/>
              <a:tailEnd/>
            </a:ln>
          </p:spPr>
          <p:txBody>
            <a:bodyPr wrap="square">
              <a:spAutoFit/>
            </a:bodyPr>
            <a:lstStyle/>
            <a:p>
              <a:r>
                <a:rPr lang="en-US" b="1" dirty="0">
                  <a:latin typeface="Arial" charset="0"/>
                </a:rPr>
                <a:t>Internet</a:t>
              </a:r>
            </a:p>
          </p:txBody>
        </p:sp>
        <p:cxnSp>
          <p:nvCxnSpPr>
            <p:cNvPr id="13" name="Straight Arrow Connector 12"/>
            <p:cNvCxnSpPr/>
            <p:nvPr/>
          </p:nvCxnSpPr>
          <p:spPr bwMode="auto">
            <a:xfrm>
              <a:off x="2686072" y="3430605"/>
              <a:ext cx="1066800" cy="1588"/>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flipH="1">
              <a:off x="5276872" y="3430605"/>
              <a:ext cx="1066800" cy="1588"/>
            </a:xfrm>
            <a:prstGeom prst="straightConnector1">
              <a:avLst/>
            </a:prstGeom>
            <a:ln w="38100">
              <a:solidFill>
                <a:schemeClr val="accent6"/>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bwMode="auto">
            <a:xfrm rot="10800000">
              <a:off x="3316938" y="4192605"/>
              <a:ext cx="3048000" cy="1588"/>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6" name="AutoShape 13"/>
            <p:cNvSpPr>
              <a:spLocks noChangeArrowheads="1"/>
            </p:cNvSpPr>
            <p:nvPr/>
          </p:nvSpPr>
          <p:spPr bwMode="auto">
            <a:xfrm>
              <a:off x="3100740" y="4072104"/>
              <a:ext cx="228600" cy="228600"/>
            </a:xfrm>
            <a:prstGeom prst="flowChartSummingJunction">
              <a:avLst/>
            </a:prstGeom>
            <a:noFill/>
            <a:ln w="25400">
              <a:solidFill>
                <a:srgbClr val="C00000"/>
              </a:solidFill>
              <a:round/>
              <a:headEnd/>
              <a:tailEnd/>
            </a:ln>
          </p:spPr>
          <p:txBody>
            <a:bodyPr wrap="none" anchor="ctr"/>
            <a:lstStyle/>
            <a:p>
              <a:endParaRPr lang="en-US"/>
            </a:p>
          </p:txBody>
        </p:sp>
        <p:cxnSp>
          <p:nvCxnSpPr>
            <p:cNvPr id="17" name="Straight Arrow Connector 16"/>
            <p:cNvCxnSpPr/>
            <p:nvPr/>
          </p:nvCxnSpPr>
          <p:spPr bwMode="auto">
            <a:xfrm rot="10800000" flipH="1">
              <a:off x="2654173" y="4573605"/>
              <a:ext cx="3048000" cy="1588"/>
            </a:xfrm>
            <a:prstGeom prst="straightConnector1">
              <a:avLst/>
            </a:prstGeom>
            <a:ln w="3810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8" name="AutoShape 13"/>
            <p:cNvSpPr>
              <a:spLocks noChangeArrowheads="1"/>
            </p:cNvSpPr>
            <p:nvPr/>
          </p:nvSpPr>
          <p:spPr bwMode="auto">
            <a:xfrm>
              <a:off x="5702173" y="4463737"/>
              <a:ext cx="228600" cy="228600"/>
            </a:xfrm>
            <a:prstGeom prst="flowChartSummingJunction">
              <a:avLst/>
            </a:prstGeom>
            <a:noFill/>
            <a:ln w="25400">
              <a:solidFill>
                <a:srgbClr val="C00000"/>
              </a:solidFill>
              <a:round/>
              <a:headEnd/>
              <a:tailEnd/>
            </a:ln>
          </p:spPr>
          <p:txBody>
            <a:bodyPr wrap="none" anchor="ctr"/>
            <a:lstStyle/>
            <a:p>
              <a:endParaRPr lang="en-US"/>
            </a:p>
          </p:txBody>
        </p:sp>
      </p:grpSp>
    </p:spTree>
    <p:extLst>
      <p:ext uri="{BB962C8B-B14F-4D97-AF65-F5344CB8AC3E}">
        <p14:creationId xmlns:p14="http://schemas.microsoft.com/office/powerpoint/2010/main" val="406188452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4.4"/>
</p:tagLst>
</file>

<file path=ppt/tags/tag2.xml><?xml version="1.0" encoding="utf-8"?>
<p:tagLst xmlns:a="http://schemas.openxmlformats.org/drawingml/2006/main" xmlns:r="http://schemas.openxmlformats.org/officeDocument/2006/relationships" xmlns:p="http://schemas.openxmlformats.org/presentationml/2006/main">
  <p:tag name="TIMING" val="|100.3|23.9"/>
</p:tagLst>
</file>

<file path=ppt/tags/tag3.xml><?xml version="1.0" encoding="utf-8"?>
<p:tagLst xmlns:a="http://schemas.openxmlformats.org/drawingml/2006/main" xmlns:r="http://schemas.openxmlformats.org/officeDocument/2006/relationships" xmlns:p="http://schemas.openxmlformats.org/presentationml/2006/main">
  <p:tag name="TIMING" val="|23.6|49.4"/>
</p:tagLst>
</file>

<file path=ppt/tags/tag4.xml><?xml version="1.0" encoding="utf-8"?>
<p:tagLst xmlns:a="http://schemas.openxmlformats.org/drawingml/2006/main" xmlns:r="http://schemas.openxmlformats.org/officeDocument/2006/relationships" xmlns:p="http://schemas.openxmlformats.org/presentationml/2006/main">
  <p:tag name="TIMING" val="|7.2|17.2"/>
</p:tagLst>
</file>

<file path=ppt/tags/tag5.xml><?xml version="1.0" encoding="utf-8"?>
<p:tagLst xmlns:a="http://schemas.openxmlformats.org/drawingml/2006/main" xmlns:r="http://schemas.openxmlformats.org/officeDocument/2006/relationships" xmlns:p="http://schemas.openxmlformats.org/presentationml/2006/main">
  <p:tag name="TIMING" val="|84|35.2"/>
</p:tagLst>
</file>

<file path=ppt/tags/tag6.xml><?xml version="1.0" encoding="utf-8"?>
<p:tagLst xmlns:a="http://schemas.openxmlformats.org/drawingml/2006/main" xmlns:r="http://schemas.openxmlformats.org/officeDocument/2006/relationships" xmlns:p="http://schemas.openxmlformats.org/presentationml/2006/main">
  <p:tag name="TIMING" val="|30.5|26.9"/>
</p:tagLst>
</file>

<file path=ppt/theme/theme1.xml><?xml version="1.0" encoding="utf-8"?>
<a:theme xmlns:a="http://schemas.openxmlformats.org/drawingml/2006/main" name="TechEd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Rui Maximo</External_x0020_Speaker>
    <Session_x0020_Code xmlns="2295e2e7-0eeb-498e-8716-217bb2ee6ee3">EXL323</Session_x0020_Cod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893833E7-CDA5-4E4A-AF0B-36A91B78C9EF}">
  <ds:schemaRefs>
    <ds:schemaRef ds:uri="http://www.w3.org/XML/1998/namespace"/>
    <ds:schemaRef ds:uri="http://schemas.openxmlformats.org/package/2006/metadata/core-properties"/>
    <ds:schemaRef ds:uri="http://schemas.microsoft.com/office/infopath/2007/PartnerControls"/>
    <ds:schemaRef ds:uri="http://purl.org/dc/elements/1.1/"/>
    <ds:schemaRef ds:uri="8b529f77-48ab-4581-b468-93f09345b8aa"/>
    <ds:schemaRef ds:uri="http://purl.org/dc/terms/"/>
    <ds:schemaRef ds:uri="http://schemas.microsoft.com/office/2006/documentManagement/types"/>
    <ds:schemaRef ds:uri="http://schemas.microsoft.com/office/2006/metadata/properties"/>
    <ds:schemaRef ds:uri="http://purl.org/dc/dcmitype/"/>
    <ds:schemaRef ds:uri="2295e2e7-0eeb-498e-8716-217bb2ee6ee3"/>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TechEd2011</Template>
  <TotalTime>3203</TotalTime>
  <Words>2976</Words>
  <Application>Microsoft Office PowerPoint</Application>
  <PresentationFormat>Custom</PresentationFormat>
  <Paragraphs>885</Paragraphs>
  <Slides>51</Slides>
  <Notes>28</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TechEd2011</vt:lpstr>
      <vt:lpstr>White with Consolas font for code slides</vt:lpstr>
      <vt:lpstr>Microsoft Lync Server 2010  Edge Servers EXL323</vt:lpstr>
      <vt:lpstr>NextHop Community http://nexthop.info</vt:lpstr>
      <vt:lpstr>Educate and inform</vt:lpstr>
      <vt:lpstr>Lync Server Edge scenarios</vt:lpstr>
      <vt:lpstr>Edge supported scenarios</vt:lpstr>
      <vt:lpstr>Why should I care?</vt:lpstr>
      <vt:lpstr>More Terms &amp; Acronyms</vt:lpstr>
      <vt:lpstr>Home NATs</vt:lpstr>
      <vt:lpstr>Corporate Firewalls</vt:lpstr>
      <vt:lpstr>Why is NAT Traversal a problem?</vt:lpstr>
      <vt:lpstr>Solution – STUN, TURN, ICE </vt:lpstr>
      <vt:lpstr>What Reference Architectures can I use?</vt:lpstr>
      <vt:lpstr>Single IP address Edge</vt:lpstr>
      <vt:lpstr>Multiple IP address Edge</vt:lpstr>
      <vt:lpstr>Edge using NAT IP addresses</vt:lpstr>
      <vt:lpstr>What Load Balancing options are available?</vt:lpstr>
      <vt:lpstr>DNS Load Balanced Edge</vt:lpstr>
      <vt:lpstr>DNS Load Balanced Edge using NAT </vt:lpstr>
      <vt:lpstr>Hardware Load Balanced Edge</vt:lpstr>
      <vt:lpstr>DNS Load Balancing and Interop/Migraion</vt:lpstr>
      <vt:lpstr>Why do you need it?</vt:lpstr>
      <vt:lpstr>Reverse Proxy and external access</vt:lpstr>
      <vt:lpstr>Reverse Proxy and external access</vt:lpstr>
      <vt:lpstr>Reverse Proxy</vt:lpstr>
      <vt:lpstr>How do clients establish A/V connections?</vt:lpstr>
      <vt:lpstr>Credentials for remote client </vt:lpstr>
      <vt:lpstr>Credentials for Conferencing</vt:lpstr>
      <vt:lpstr>How do I secure my Edge Server?</vt:lpstr>
      <vt:lpstr>Tips to secure my Edge Servers</vt:lpstr>
      <vt:lpstr>Secure Communications in Lync Can someone sniff the packets and access my IM/audio/video/data?</vt:lpstr>
      <vt:lpstr>Lync Server Security Filter What is it?</vt:lpstr>
      <vt:lpstr>Lync Server Security Filter What does it do?</vt:lpstr>
      <vt:lpstr>What to exclude from my antivirus program running on my Lync Server 2010</vt:lpstr>
      <vt:lpstr>What to exclude from my antivirus program running on my Edge Server</vt:lpstr>
      <vt:lpstr>Edge Validation </vt:lpstr>
      <vt:lpstr>How to establish connections across firewalls?</vt:lpstr>
      <vt:lpstr>Address Discovery (AV) </vt:lpstr>
      <vt:lpstr>Address Discovery (Desktop Sharing)</vt:lpstr>
      <vt:lpstr>Address Exchange</vt:lpstr>
      <vt:lpstr>What ports do I really need to open?</vt:lpstr>
      <vt:lpstr>Port Requirements for Audio/Video</vt:lpstr>
      <vt:lpstr>A/V Federation 2007-2007</vt:lpstr>
      <vt:lpstr>A/V Federation R2 Tunnel Mode</vt:lpstr>
      <vt:lpstr>A/V Federation R2-2007 Interop</vt:lpstr>
      <vt:lpstr>A/V Federation Lync</vt:lpstr>
      <vt:lpstr>Related Content</vt:lpstr>
      <vt:lpstr>Track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EXL323: Microsoft Lync Server 2010 Edge Servers</dc:title>
  <dc:subject>Microsoft TechEd North America 2011</dc:subject>
  <dc:creator>Rui Maximo</dc:creator>
  <dc:description>Template Design: Jordan Cayabyab
Formatter: 
Event Date: May 16-19, 2011
Event Location: Atlanta
Audience Type: Developers, IT Pros</dc:description>
  <cp:lastModifiedBy>Shows</cp:lastModifiedBy>
  <cp:revision>24</cp:revision>
  <cp:lastPrinted>2010-05-11T05:02:34Z</cp:lastPrinted>
  <dcterms:created xsi:type="dcterms:W3CDTF">2011-05-12T16:54:40Z</dcterms:created>
  <dcterms:modified xsi:type="dcterms:W3CDTF">2011-05-18T22:43:00Z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