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 id="2147483693" r:id="rId5"/>
    <p:sldMasterId id="2147483718" r:id="rId6"/>
  </p:sldMasterIdLst>
  <p:notesMasterIdLst>
    <p:notesMasterId r:id="rId53"/>
  </p:notesMasterIdLst>
  <p:handoutMasterIdLst>
    <p:handoutMasterId r:id="rId54"/>
  </p:handoutMasterIdLst>
  <p:sldIdLst>
    <p:sldId id="322" r:id="rId7"/>
    <p:sldId id="380" r:id="rId8"/>
    <p:sldId id="340" r:id="rId9"/>
    <p:sldId id="337" r:id="rId10"/>
    <p:sldId id="338" r:id="rId11"/>
    <p:sldId id="341" r:id="rId12"/>
    <p:sldId id="343" r:id="rId13"/>
    <p:sldId id="345" r:id="rId14"/>
    <p:sldId id="346" r:id="rId15"/>
    <p:sldId id="350" r:id="rId16"/>
    <p:sldId id="287" r:id="rId17"/>
    <p:sldId id="351" r:id="rId18"/>
    <p:sldId id="266" r:id="rId19"/>
    <p:sldId id="356" r:id="rId20"/>
    <p:sldId id="354" r:id="rId21"/>
    <p:sldId id="355" r:id="rId22"/>
    <p:sldId id="357" r:id="rId23"/>
    <p:sldId id="353" r:id="rId24"/>
    <p:sldId id="359" r:id="rId25"/>
    <p:sldId id="358" r:id="rId26"/>
    <p:sldId id="352" r:id="rId27"/>
    <p:sldId id="361" r:id="rId28"/>
    <p:sldId id="360"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378" r:id="rId46"/>
    <p:sldId id="379" r:id="rId47"/>
    <p:sldId id="381" r:id="rId48"/>
    <p:sldId id="382" r:id="rId49"/>
    <p:sldId id="383" r:id="rId50"/>
    <p:sldId id="271" r:id="rId51"/>
    <p:sldId id="319" r:id="rId5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2A578E-E965-4C8C-874E-EE20D6A1253D}">
          <p14:sldIdLst>
            <p14:sldId id="322"/>
            <p14:sldId id="380"/>
          </p14:sldIdLst>
        </p14:section>
        <p14:section name="EWS Background, Summary" id="{DAF636D6-A8B9-491E-829C-9E9A8A3B9968}">
          <p14:sldIdLst>
            <p14:sldId id="340"/>
            <p14:sldId id="337"/>
            <p14:sldId id="338"/>
            <p14:sldId id="341"/>
            <p14:sldId id="343"/>
            <p14:sldId id="345"/>
            <p14:sldId id="346"/>
          </p14:sldIdLst>
        </p14:section>
        <p14:section name="AutoDiscover" id="{14D8460D-BB06-4F4F-82FB-A53429106F58}">
          <p14:sldIdLst>
            <p14:sldId id="350"/>
            <p14:sldId id="287"/>
            <p14:sldId id="351"/>
            <p14:sldId id="266"/>
          </p14:sldIdLst>
        </p14:section>
        <p14:section name="Availability Service" id="{68D39DB8-8042-4031-83B3-AAC21FC13B66}">
          <p14:sldIdLst>
            <p14:sldId id="356"/>
            <p14:sldId id="354"/>
            <p14:sldId id="355"/>
          </p14:sldIdLst>
        </p14:section>
        <p14:section name="Delegage Access + Impersonation" id="{C30C7B3E-2779-4D09-BEAC-09226BABE1F4}">
          <p14:sldIdLst>
            <p14:sldId id="357"/>
            <p14:sldId id="353"/>
            <p14:sldId id="359"/>
          </p14:sldIdLst>
        </p14:section>
        <p14:section name="Notifications" id="{7A8D7C2F-70FF-4A96-9EB0-72CDE9F4DCC4}">
          <p14:sldIdLst>
            <p14:sldId id="358"/>
            <p14:sldId id="352"/>
          </p14:sldIdLst>
        </p14:section>
        <p14:section name="Wrap Up" id="{A8BA7B0E-212D-4A65-8B59-F0708E843572}">
          <p14:sldIdLst>
            <p14:sldId id="361"/>
            <p14:sldId id="360"/>
          </p14:sldIdLst>
        </p14:section>
        <p14:section name="Lync" id="{83D95647-618C-4118-B174-49555371FACF}">
          <p14:sldIdLst>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1"/>
            <p14:sldId id="382"/>
            <p14:sldId id="383"/>
            <p14:sldId id="271"/>
            <p14:sldId id="319"/>
          </p14:sldIdLst>
        </p14:section>
        <p14:section name="Unused Slides" id="{862D353A-8BBF-4F43-BD79-BE5F1C510A5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31" autoAdjust="0"/>
    <p:restoredTop sz="96163"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6163933D-1E84-4148-B587-0C2E0868C05E}" type="datetime8">
              <a:rPr lang="en-US" smtClean="0"/>
              <a:pPr>
                <a:defRPr/>
              </a:pPr>
              <a:t>5/19/2011 4:28 PM</a:t>
            </a:fld>
            <a:endParaRPr lang="en-US"/>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208B9C6-DAB5-4156-A3C8-F5152163279A}" type="slidenum">
              <a:rPr lang="en-US" smtClean="0"/>
              <a:pPr>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endParaRPr lang="en-US" dirty="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5/19/2011</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a:p>
        </p:txBody>
      </p:sp>
      <p:sp>
        <p:nvSpPr>
          <p:cNvPr id="2" name="Slide Number Placeholder 1"/>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Date Placeholder 3"/>
          <p:cNvSpPr>
            <a:spLocks noGrp="1"/>
          </p:cNvSpPr>
          <p:nvPr>
            <p:ph type="dt" idx="10"/>
          </p:nvPr>
        </p:nvSpPr>
        <p:spPr/>
        <p:txBody>
          <a:bodyPr/>
          <a:lstStyle/>
          <a:p>
            <a:pPr>
              <a:defRPr/>
            </a:pPr>
            <a:fld id="{6163933D-1E84-4148-B587-0C2E0868C05E}" type="datetime8">
              <a:rPr lang="en-US" smtClean="0"/>
              <a:pPr>
                <a:defRPr/>
              </a:pPr>
              <a:t>5/19/2011 4:28 PM</a:t>
            </a:fld>
            <a:endParaRPr lang="en-US"/>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208B9C6-DAB5-4156-A3C8-F5152163279A}"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4:28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4:28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4:28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5/19/2011 4:28 PM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z="50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smtClean="0">
              <a:solidFill>
                <a:srgbClr val="000000"/>
              </a:solidFill>
            </a:endParaRPr>
          </a:p>
        </p:txBody>
      </p:sp>
      <p:sp>
        <p:nvSpPr>
          <p:cNvPr id="5" name="Slide Number Placeholder 4"/>
          <p:cNvSpPr>
            <a:spLocks noGrp="1"/>
          </p:cNvSpPr>
          <p:nvPr>
            <p:ph type="sldNum" sz="quarter" idx="11"/>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39833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5/19/2011 4:28 PM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z="50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smtClean="0">
              <a:solidFill>
                <a:srgbClr val="000000"/>
              </a:solidFill>
            </a:endParaRPr>
          </a:p>
        </p:txBody>
      </p:sp>
      <p:sp>
        <p:nvSpPr>
          <p:cNvPr id="5" name="Slide Number Placeholder 4"/>
          <p:cNvSpPr>
            <a:spLocks noGrp="1"/>
          </p:cNvSpPr>
          <p:nvPr>
            <p:ph type="sldNum" sz="quarter" idx="11"/>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29596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z="500" smtClean="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smtClean="0">
              <a:solidFill>
                <a:srgbClr val="000000"/>
              </a:solidFill>
            </a:endParaRPr>
          </a:p>
        </p:txBody>
      </p:sp>
      <p:sp>
        <p:nvSpPr>
          <p:cNvPr id="5" name="Slide Number Placeholder 4"/>
          <p:cNvSpPr>
            <a:spLocks noGrp="1"/>
          </p:cNvSpPr>
          <p:nvPr>
            <p:ph type="sldNum" sz="quarter" idx="11"/>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84135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138488" y="152400"/>
            <a:ext cx="3890962" cy="2190750"/>
          </a:xfrm>
          <a:ln/>
        </p:spPr>
      </p:sp>
      <p:sp>
        <p:nvSpPr>
          <p:cNvPr id="72707" name="Notes Placeholder 2"/>
          <p:cNvSpPr>
            <a:spLocks noGrp="1"/>
          </p:cNvSpPr>
          <p:nvPr>
            <p:ph type="body" idx="1"/>
          </p:nvPr>
        </p:nvSpPr>
        <p:spPr>
          <a:noFill/>
          <a:ln/>
        </p:spPr>
        <p:txBody>
          <a:bodyPr/>
          <a:lstStyle/>
          <a:p>
            <a:endParaRPr lang="en-US" smtClean="0">
              <a:latin typeface="Arial" pitchFamily="34" charset="0"/>
            </a:endParaRPr>
          </a:p>
        </p:txBody>
      </p:sp>
      <p:sp>
        <p:nvSpPr>
          <p:cNvPr id="72708" name="Footer Placeholder 3"/>
          <p:cNvSpPr>
            <a:spLocks noGrp="1"/>
          </p:cNvSpPr>
          <p:nvPr>
            <p:ph type="ftr" sz="quarter" idx="4"/>
          </p:nvPr>
        </p:nvSpPr>
        <p:spPr>
          <a:noFill/>
        </p:spPr>
        <p:txBody>
          <a:bodyPr/>
          <a:lstStyle/>
          <a:p>
            <a:r>
              <a:rPr lang="en-US" smtClean="0">
                <a:latin typeface="Arial" pitchFamily="34" charset="0"/>
              </a:rPr>
              <a:t>HP Confidential</a:t>
            </a:r>
          </a:p>
        </p:txBody>
      </p:sp>
      <p:sp>
        <p:nvSpPr>
          <p:cNvPr id="72709" name="Slide Number Placeholder 4"/>
          <p:cNvSpPr>
            <a:spLocks noGrp="1"/>
          </p:cNvSpPr>
          <p:nvPr>
            <p:ph type="sldNum" sz="quarter" idx="5"/>
          </p:nvPr>
        </p:nvSpPr>
        <p:spPr>
          <a:noFill/>
        </p:spPr>
        <p:txBody>
          <a:bodyPr/>
          <a:lstStyle/>
          <a:p>
            <a:fld id="{C9827B7A-6908-45AB-B08D-78439CC375E0}"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93409871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389254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8660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933902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36309756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8990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904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8322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0486187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21312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9169734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1290992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70796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07868" y="1411552"/>
            <a:ext cx="11680957" cy="1775871"/>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20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a:xfrm>
            <a:off x="507868" y="6485740"/>
            <a:ext cx="479875" cy="360000"/>
          </a:xfrm>
          <a:prstGeom prst="rect">
            <a:avLst/>
          </a:prstGeom>
        </p:spPr>
        <p:txBody>
          <a:bodyPr/>
          <a:lstStyle/>
          <a:p>
            <a:fld id="{0686800F-65A3-4649-8B73-7EFFA3F0CB78}" type="slidenum">
              <a:rPr lang="en-US" smtClean="0"/>
              <a:pPr/>
              <a:t>‹#›</a:t>
            </a:fld>
            <a:endParaRPr lang="en-US"/>
          </a:p>
        </p:txBody>
      </p:sp>
      <p:sp>
        <p:nvSpPr>
          <p:cNvPr id="5" name="Footer Placeholder 4"/>
          <p:cNvSpPr>
            <a:spLocks noGrp="1"/>
          </p:cNvSpPr>
          <p:nvPr>
            <p:ph type="ftr" sz="quarter" idx="12"/>
          </p:nvPr>
        </p:nvSpPr>
        <p:spPr>
          <a:xfrm>
            <a:off x="4164515" y="6485740"/>
            <a:ext cx="3839000" cy="360000"/>
          </a:xfrm>
          <a:prstGeom prst="rect">
            <a:avLst/>
          </a:prstGeom>
        </p:spPr>
        <p:txBody>
          <a:bodyPr/>
          <a:lstStyle/>
          <a:p>
            <a:r>
              <a:rPr lang="en-US" smtClean="0"/>
              <a:t>Microsoft Confidential</a:t>
            </a:r>
            <a:endParaRPr lang="en-US"/>
          </a:p>
        </p:txBody>
      </p:sp>
      <p:sp>
        <p:nvSpPr>
          <p:cNvPr id="12" name="Text Placeholder 11"/>
          <p:cNvSpPr>
            <a:spLocks noGrp="1"/>
          </p:cNvSpPr>
          <p:nvPr>
            <p:ph type="body" sz="quarter" idx="13" hasCustomPrompt="1"/>
          </p:nvPr>
        </p:nvSpPr>
        <p:spPr>
          <a:xfrm>
            <a:off x="495172" y="850413"/>
            <a:ext cx="11693654" cy="332399"/>
          </a:xfrm>
        </p:spPr>
        <p:txBody>
          <a:bodyPr anchor="ctr"/>
          <a:lstStyle>
            <a:lvl1pPr>
              <a:buFont typeface="Arial" pitchFamily="34" charset="0"/>
              <a:buNone/>
              <a:defRPr sz="2400">
                <a:solidFill>
                  <a:schemeClr val="tx2"/>
                </a:solidFill>
              </a:defRPr>
            </a:lvl1pPr>
          </a:lstStyle>
          <a:p>
            <a:pPr lvl="0"/>
            <a:r>
              <a:rPr lang="en-US" dirty="0" smtClean="0"/>
              <a:t>Click to edit text</a:t>
            </a:r>
            <a:endParaRPr lang="en-US" dirty="0"/>
          </a:p>
        </p:txBody>
      </p:sp>
    </p:spTree>
    <p:extLst>
      <p:ext uri="{BB962C8B-B14F-4D97-AF65-F5344CB8AC3E}">
        <p14:creationId xmlns:p14="http://schemas.microsoft.com/office/powerpoint/2010/main" val="20531329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507868" y="6485740"/>
            <a:ext cx="479875" cy="360000"/>
          </a:xfrm>
          <a:prstGeom prst="rect">
            <a:avLst/>
          </a:prstGeom>
        </p:spPr>
        <p:txBody>
          <a:bodyPr/>
          <a:lstStyle/>
          <a:p>
            <a:fld id="{0686800F-65A3-4649-8B73-7EFFA3F0CB78}" type="slidenum">
              <a:rPr lang="en-US" smtClean="0"/>
              <a:pPr/>
              <a:t>‹#›</a:t>
            </a:fld>
            <a:endParaRPr lang="en-US"/>
          </a:p>
        </p:txBody>
      </p:sp>
      <p:sp>
        <p:nvSpPr>
          <p:cNvPr id="4" name="Footer Placeholder 3"/>
          <p:cNvSpPr>
            <a:spLocks noGrp="1"/>
          </p:cNvSpPr>
          <p:nvPr>
            <p:ph type="ftr" sz="quarter" idx="11"/>
          </p:nvPr>
        </p:nvSpPr>
        <p:spPr>
          <a:xfrm>
            <a:off x="4164515" y="6485740"/>
            <a:ext cx="3839000" cy="360000"/>
          </a:xfrm>
          <a:prstGeom prst="rect">
            <a:avLst/>
          </a:prstGeom>
        </p:spPr>
        <p:txBody>
          <a:bodyPr/>
          <a:lstStyle/>
          <a:p>
            <a:r>
              <a:rPr lang="en-US" smtClean="0"/>
              <a:t>Microsoft Confidential</a:t>
            </a:r>
            <a:endParaRPr lang="en-US"/>
          </a:p>
        </p:txBody>
      </p:sp>
      <p:sp>
        <p:nvSpPr>
          <p:cNvPr id="6" name="Text Placeholder 5"/>
          <p:cNvSpPr>
            <a:spLocks noGrp="1"/>
          </p:cNvSpPr>
          <p:nvPr>
            <p:ph type="body" sz="quarter" idx="12"/>
          </p:nvPr>
        </p:nvSpPr>
        <p:spPr>
          <a:xfrm>
            <a:off x="493056" y="844550"/>
            <a:ext cx="11695769" cy="332399"/>
          </a:xfrm>
        </p:spPr>
        <p:txBody>
          <a:bodyPr/>
          <a:lstStyle>
            <a:lvl1pPr>
              <a:buFont typeface="Arial" pitchFamily="34" charset="0"/>
              <a:buNone/>
              <a:defRPr sz="240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93424417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3519581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129704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5184347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4421054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319837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4678380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40849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37610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image" Target="../media/image2.png"/><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1.jpe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3.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047780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 id="2147483742" r:id="rId20"/>
    <p:sldLayoutId id="2147483743" r:id="rId21"/>
    <p:sldLayoutId id="2147483764" r:id="rId22"/>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hyperlink" Target="https://main-eu/" TargetMode="External"/><Relationship Id="rId12" Type="http://schemas.openxmlformats.org/officeDocument/2006/relationships/image" Target="../media/image28.emf"/><Relationship Id="rId17" Type="http://schemas.openxmlformats.org/officeDocument/2006/relationships/image" Target="../media/image30.png"/><Relationship Id="rId2" Type="http://schemas.openxmlformats.org/officeDocument/2006/relationships/slideLayout" Target="../slideLayouts/slideLayout29.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hyperlink" Target="https://main-us/" TargetMode="External"/><Relationship Id="rId11" Type="http://schemas.openxmlformats.org/officeDocument/2006/relationships/oleObject" Target="../embeddings/oleObject3.bin"/><Relationship Id="rId5" Type="http://schemas.openxmlformats.org/officeDocument/2006/relationships/hyperlink" Target="https://emea.spysrus.com/" TargetMode="External"/><Relationship Id="rId15" Type="http://schemas.openxmlformats.org/officeDocument/2006/relationships/image" Target="../media/image29.emf"/><Relationship Id="rId10" Type="http://schemas.openxmlformats.org/officeDocument/2006/relationships/oleObject" Target="../embeddings/oleObject2.bin"/><Relationship Id="rId4" Type="http://schemas.openxmlformats.org/officeDocument/2006/relationships/hyperlink" Target="https://spysrus.com/" TargetMode="External"/><Relationship Id="rId9" Type="http://schemas.openxmlformats.org/officeDocument/2006/relationships/image" Target="../media/image27.emf"/><Relationship Id="rId1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hyperlink" Target="http://lyncguistic.cloudapp.net/" TargetMode="Externa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3.png"/><Relationship Id="rId7" Type="http://schemas.openxmlformats.org/officeDocument/2006/relationships/image" Target="cid:image026.jpg@01CBFB86.CEAB18A0" TargetMode="External"/><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image" Target="../media/image55.jpeg"/><Relationship Id="rId5" Type="http://schemas.openxmlformats.org/officeDocument/2006/relationships/image" Target="cid:image025.jpg@01CBFB86.CEAB18A0" TargetMode="External"/><Relationship Id="rId10" Type="http://schemas.openxmlformats.org/officeDocument/2006/relationships/image" Target="../media/image57.png"/><Relationship Id="rId4" Type="http://schemas.openxmlformats.org/officeDocument/2006/relationships/image" Target="../media/image54.jpeg"/><Relationship Id="rId9" Type="http://schemas.openxmlformats.org/officeDocument/2006/relationships/image" Target="cid:image028.jpg@01CBFB86.CEAB18A0"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3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4.xml"/><Relationship Id="rId1" Type="http://schemas.openxmlformats.org/officeDocument/2006/relationships/slideLayout" Target="../slideLayouts/slideLayout32.xml"/><Relationship Id="rId6" Type="http://schemas.openxmlformats.org/officeDocument/2006/relationships/hyperlink" Target="http://microsoft.com/technet" TargetMode="External"/><Relationship Id="rId11" Type="http://schemas.openxmlformats.org/officeDocument/2006/relationships/image" Target="../media/image71.png"/><Relationship Id="rId5" Type="http://schemas.openxmlformats.org/officeDocument/2006/relationships/hyperlink" Target="http://www.microsoft.com/learning" TargetMode="External"/><Relationship Id="rId10" Type="http://schemas.openxmlformats.org/officeDocument/2006/relationships/image" Target="../media/image70.emf"/><Relationship Id="rId4" Type="http://schemas.openxmlformats.org/officeDocument/2006/relationships/image" Target="../media/image67.png"/><Relationship Id="rId9" Type="http://schemas.openxmlformats.org/officeDocument/2006/relationships/image" Target="../media/image69.png"/><Relationship Id="rId14" Type="http://schemas.microsoft.com/office/2007/relationships/hdphoto" Target="../media/hdphoto1.wdp"/></Relationships>
</file>

<file path=ppt/slides/_rels/slide43.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33.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4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429248"/>
            <a:ext cx="10242549" cy="1523497"/>
          </a:xfrm>
        </p:spPr>
        <p:txBody>
          <a:bodyPr/>
          <a:lstStyle/>
          <a:p>
            <a:r>
              <a:rPr lang="en-US" sz="4000" dirty="0" smtClean="0"/>
              <a:t>Development Insights of </a:t>
            </a:r>
            <a:r>
              <a:rPr lang="en-US" sz="4000" dirty="0"/>
              <a:t>Microsoft Exchange Server and Microsoft </a:t>
            </a:r>
            <a:r>
              <a:rPr lang="en-US" sz="4000" dirty="0" err="1"/>
              <a:t>Lync</a:t>
            </a:r>
            <a:r>
              <a:rPr lang="en-US" sz="4000" dirty="0"/>
              <a:t> Server 2010 against Microsoft Office 365</a:t>
            </a:r>
          </a:p>
        </p:txBody>
      </p:sp>
      <p:sp>
        <p:nvSpPr>
          <p:cNvPr id="3" name="Subtitle 2"/>
          <p:cNvSpPr>
            <a:spLocks noGrp="1"/>
          </p:cNvSpPr>
          <p:nvPr>
            <p:ph type="subTitle" idx="1"/>
          </p:nvPr>
        </p:nvSpPr>
        <p:spPr/>
        <p:txBody>
          <a:bodyPr/>
          <a:lstStyle/>
          <a:p>
            <a:r>
              <a:rPr lang="en-US" dirty="0" smtClean="0"/>
              <a:t>Robin Thomas – </a:t>
            </a:r>
            <a:r>
              <a:rPr lang="en-US" dirty="0" err="1" smtClean="0"/>
              <a:t>Sr</a:t>
            </a:r>
            <a:r>
              <a:rPr lang="en-US" dirty="0" smtClean="0"/>
              <a:t> Program Manager</a:t>
            </a:r>
          </a:p>
          <a:p>
            <a:r>
              <a:rPr lang="en-US" dirty="0" smtClean="0"/>
              <a:t>Albert Kooiman – </a:t>
            </a:r>
            <a:r>
              <a:rPr lang="en-US" dirty="0" err="1" smtClean="0"/>
              <a:t>Sr</a:t>
            </a:r>
            <a:r>
              <a:rPr lang="en-US" dirty="0" smtClean="0"/>
              <a:t> Technical Product Manager</a:t>
            </a:r>
          </a:p>
          <a:p>
            <a:r>
              <a:rPr lang="en-US" dirty="0" smtClean="0"/>
              <a:t>Microsoft</a:t>
            </a:r>
            <a:endParaRPr lang="en-US" dirty="0"/>
          </a:p>
        </p:txBody>
      </p:sp>
      <p:sp>
        <p:nvSpPr>
          <p:cNvPr id="4" name="Text Placeholder 3"/>
          <p:cNvSpPr>
            <a:spLocks noGrp="1"/>
          </p:cNvSpPr>
          <p:nvPr>
            <p:ph type="body" sz="quarter" idx="10"/>
          </p:nvPr>
        </p:nvSpPr>
        <p:spPr/>
        <p:txBody>
          <a:bodyPr/>
          <a:lstStyle/>
          <a:p>
            <a:r>
              <a:rPr lang="en-US" dirty="0" smtClean="0"/>
              <a:t>EXL324</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Callout 52"/>
          <p:cNvSpPr/>
          <p:nvPr/>
        </p:nvSpPr>
        <p:spPr bwMode="auto">
          <a:xfrm>
            <a:off x="9344766" y="2084360"/>
            <a:ext cx="2844059" cy="779026"/>
          </a:xfrm>
          <a:prstGeom prst="wedgeEllipseCallout">
            <a:avLst>
              <a:gd name="adj1" fmla="val -118089"/>
              <a:gd name="adj2" fmla="val 136900"/>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r>
              <a:rPr lang="en-GB" sz="1000" dirty="0" smtClean="0">
                <a:solidFill>
                  <a:schemeClr val="tx1">
                    <a:alpha val="100000"/>
                  </a:schemeClr>
                </a:solidFill>
                <a:latin typeface="Futura Bk"/>
              </a:rPr>
              <a:t>The application is connecting from within the firewall, where should it go for MailTips?</a:t>
            </a:r>
            <a:endParaRPr lang="en-US" sz="1000" dirty="0">
              <a:solidFill>
                <a:schemeClr val="tx1">
                  <a:alpha val="100000"/>
                </a:schemeClr>
              </a:solidFill>
              <a:latin typeface="Futura Bk"/>
            </a:endParaRPr>
          </a:p>
        </p:txBody>
      </p:sp>
      <p:sp>
        <p:nvSpPr>
          <p:cNvPr id="2058" name="Content Placeholder 2"/>
          <p:cNvSpPr>
            <a:spLocks noGrp="1"/>
          </p:cNvSpPr>
          <p:nvPr>
            <p:ph idx="4294967295"/>
          </p:nvPr>
        </p:nvSpPr>
        <p:spPr>
          <a:xfrm>
            <a:off x="427456" y="1029971"/>
            <a:ext cx="11467230" cy="1144929"/>
          </a:xfrm>
          <a:prstGeom prst="rect">
            <a:avLst/>
          </a:prstGeom>
        </p:spPr>
        <p:txBody>
          <a:bodyPr/>
          <a:lstStyle/>
          <a:p>
            <a:pPr marL="0" indent="0">
              <a:buNone/>
            </a:pPr>
            <a:r>
              <a:rPr lang="en-GB" sz="2400" dirty="0" smtClean="0"/>
              <a:t>GOAL</a:t>
            </a:r>
          </a:p>
          <a:p>
            <a:r>
              <a:rPr lang="en-GB" sz="2400" dirty="0" smtClean="0"/>
              <a:t>Provide application with mailbox configuration information…</a:t>
            </a:r>
          </a:p>
          <a:p>
            <a:pPr marL="0" indent="0">
              <a:buNone/>
            </a:pPr>
            <a:r>
              <a:rPr lang="en-GB" sz="2400" dirty="0" smtClean="0"/>
              <a:t>         …and the most </a:t>
            </a:r>
            <a:r>
              <a:rPr lang="en-GB" sz="2400" b="1" i="1" dirty="0" smtClean="0"/>
              <a:t>appropriate</a:t>
            </a:r>
            <a:r>
              <a:rPr lang="en-GB" sz="2400" dirty="0" smtClean="0"/>
              <a:t> server URLs for client connectivity</a:t>
            </a:r>
            <a:endParaRPr lang="en-US" sz="2400" dirty="0" smtClean="0"/>
          </a:p>
        </p:txBody>
      </p:sp>
      <p:grpSp>
        <p:nvGrpSpPr>
          <p:cNvPr id="2" name="Group 84"/>
          <p:cNvGrpSpPr>
            <a:grpSpLocks/>
          </p:cNvGrpSpPr>
          <p:nvPr/>
        </p:nvGrpSpPr>
        <p:grpSpPr bwMode="auto">
          <a:xfrm>
            <a:off x="0" y="2322513"/>
            <a:ext cx="9243192" cy="4419600"/>
            <a:chOff x="0" y="2323131"/>
            <a:chExt cx="6934201" cy="4419600"/>
          </a:xfrm>
        </p:grpSpPr>
        <p:sp>
          <p:nvSpPr>
            <p:cNvPr id="2066" name="Oval 128001"/>
            <p:cNvSpPr>
              <a:spLocks noChangeArrowheads="1"/>
            </p:cNvSpPr>
            <p:nvPr/>
          </p:nvSpPr>
          <p:spPr bwMode="blackWhite">
            <a:xfrm>
              <a:off x="3810001" y="2323131"/>
              <a:ext cx="3124200" cy="1981200"/>
            </a:xfrm>
            <a:prstGeom prst="ellipse">
              <a:avLst/>
            </a:prstGeom>
            <a:solidFill>
              <a:schemeClr val="accent2">
                <a:alpha val="39999"/>
              </a:schemeClr>
            </a:solidFill>
            <a:ln w="9525" algn="ctr">
              <a:solidFill>
                <a:schemeClr val="accent2"/>
              </a:solidFill>
              <a:round/>
              <a:headEnd/>
              <a:tailEnd/>
            </a:ln>
          </p:spPr>
          <p:txBody>
            <a:bodyPr wrap="none" anchor="ctr"/>
            <a:lstStyle/>
            <a:p>
              <a:endParaRPr lang="en-GB">
                <a:solidFill>
                  <a:srgbClr val="000000"/>
                </a:solidFill>
              </a:endParaRPr>
            </a:p>
          </p:txBody>
        </p:sp>
        <p:sp>
          <p:nvSpPr>
            <p:cNvPr id="2067" name="Straight Connector 128002"/>
            <p:cNvSpPr>
              <a:spLocks noChangeShapeType="1"/>
            </p:cNvSpPr>
            <p:nvPr/>
          </p:nvSpPr>
          <p:spPr bwMode="auto">
            <a:xfrm>
              <a:off x="1828801" y="2592759"/>
              <a:ext cx="0" cy="3852000"/>
            </a:xfrm>
            <a:prstGeom prst="line">
              <a:avLst/>
            </a:prstGeom>
            <a:noFill/>
            <a:ln w="9525" algn="ctr">
              <a:solidFill>
                <a:schemeClr val="tx1"/>
              </a:solidFill>
              <a:round/>
              <a:headEnd/>
              <a:tailEnd/>
            </a:ln>
          </p:spPr>
          <p:txBody>
            <a:bodyPr/>
            <a:lstStyle/>
            <a:p>
              <a:endParaRPr lang="en-US"/>
            </a:p>
          </p:txBody>
        </p:sp>
        <p:sp>
          <p:nvSpPr>
            <p:cNvPr id="2068" name="Straight Connector 128003"/>
            <p:cNvSpPr>
              <a:spLocks noChangeShapeType="1"/>
            </p:cNvSpPr>
            <p:nvPr/>
          </p:nvSpPr>
          <p:spPr bwMode="auto">
            <a:xfrm>
              <a:off x="2819401" y="2592759"/>
              <a:ext cx="17462" cy="3852000"/>
            </a:xfrm>
            <a:prstGeom prst="line">
              <a:avLst/>
            </a:prstGeom>
            <a:noFill/>
            <a:ln w="9525" algn="ctr">
              <a:solidFill>
                <a:schemeClr val="tx1"/>
              </a:solidFill>
              <a:round/>
              <a:headEnd/>
              <a:tailEnd/>
            </a:ln>
          </p:spPr>
          <p:txBody>
            <a:bodyPr/>
            <a:lstStyle/>
            <a:p>
              <a:endParaRPr lang="en-US"/>
            </a:p>
          </p:txBody>
        </p:sp>
        <p:sp>
          <p:nvSpPr>
            <p:cNvPr id="2069" name="TextBox 45"/>
            <p:cNvSpPr txBox="1">
              <a:spLocks noChangeArrowheads="1"/>
            </p:cNvSpPr>
            <p:nvPr/>
          </p:nvSpPr>
          <p:spPr bwMode="auto">
            <a:xfrm rot="16200000">
              <a:off x="1509673" y="4297125"/>
              <a:ext cx="631904" cy="300161"/>
            </a:xfrm>
            <a:prstGeom prst="rect">
              <a:avLst/>
            </a:prstGeom>
            <a:noFill/>
            <a:ln w="9525" algn="ctr">
              <a:noFill/>
              <a:miter lim="800000"/>
              <a:headEnd/>
              <a:tailEnd/>
            </a:ln>
          </p:spPr>
          <p:txBody>
            <a:bodyPr wrap="none">
              <a:spAutoFit/>
            </a:bodyPr>
            <a:lstStyle/>
            <a:p>
              <a:pPr algn="ctr"/>
              <a:r>
                <a:rPr lang="en-US" sz="1000">
                  <a:solidFill>
                    <a:schemeClr val="accent1"/>
                  </a:solidFill>
                </a:rPr>
                <a:t>External</a:t>
              </a:r>
            </a:p>
            <a:p>
              <a:pPr algn="ctr"/>
              <a:r>
                <a:rPr lang="en-US" sz="1000">
                  <a:solidFill>
                    <a:schemeClr val="accent1"/>
                  </a:solidFill>
                </a:rPr>
                <a:t>Firewall</a:t>
              </a:r>
            </a:p>
          </p:txBody>
        </p:sp>
        <p:sp>
          <p:nvSpPr>
            <p:cNvPr id="2070" name="TextBox 46"/>
            <p:cNvSpPr txBox="1">
              <a:spLocks noChangeArrowheads="1"/>
            </p:cNvSpPr>
            <p:nvPr/>
          </p:nvSpPr>
          <p:spPr bwMode="auto">
            <a:xfrm rot="16200000">
              <a:off x="2513852" y="4275694"/>
              <a:ext cx="614271" cy="300161"/>
            </a:xfrm>
            <a:prstGeom prst="rect">
              <a:avLst/>
            </a:prstGeom>
            <a:noFill/>
            <a:ln w="9525" algn="ctr">
              <a:noFill/>
              <a:miter lim="800000"/>
              <a:headEnd/>
              <a:tailEnd/>
            </a:ln>
          </p:spPr>
          <p:txBody>
            <a:bodyPr wrap="none">
              <a:spAutoFit/>
            </a:bodyPr>
            <a:lstStyle/>
            <a:p>
              <a:pPr algn="ctr"/>
              <a:r>
                <a:rPr lang="en-US" sz="1000">
                  <a:solidFill>
                    <a:schemeClr val="accent1"/>
                  </a:solidFill>
                </a:rPr>
                <a:t>Internal</a:t>
              </a:r>
            </a:p>
            <a:p>
              <a:pPr algn="ctr"/>
              <a:r>
                <a:rPr lang="en-US" sz="1000">
                  <a:solidFill>
                    <a:schemeClr val="accent1"/>
                  </a:solidFill>
                </a:rPr>
                <a:t>Firewall</a:t>
              </a:r>
            </a:p>
          </p:txBody>
        </p:sp>
        <p:sp>
          <p:nvSpPr>
            <p:cNvPr id="48" name="Oval 128008"/>
            <p:cNvSpPr>
              <a:spLocks noChangeArrowheads="1"/>
            </p:cNvSpPr>
            <p:nvPr/>
          </p:nvSpPr>
          <p:spPr bwMode="blackWhite">
            <a:xfrm>
              <a:off x="3810000" y="4761531"/>
              <a:ext cx="3124200" cy="1981200"/>
            </a:xfrm>
            <a:prstGeom prst="ellipse">
              <a:avLst/>
            </a:prstGeom>
            <a:solidFill>
              <a:schemeClr val="accent2">
                <a:alpha val="39999"/>
              </a:schemeClr>
            </a:solidFill>
            <a:ln w="9525" algn="ctr">
              <a:solidFill>
                <a:schemeClr val="accent2"/>
              </a:solidFill>
              <a:round/>
              <a:headEnd/>
              <a:tailEnd/>
            </a:ln>
          </p:spPr>
          <p:txBody>
            <a:bodyPr wrap="none" anchor="ctr"/>
            <a:lstStyle/>
            <a:p>
              <a:pPr algn="ctr">
                <a:defRPr/>
              </a:pPr>
              <a:endParaRPr lang="en-US">
                <a:solidFill>
                  <a:srgbClr val="000000"/>
                </a:solidFill>
                <a:effectLst>
                  <a:outerShdw blurRad="38100" dist="38100" dir="2700000" algn="tl">
                    <a:srgbClr val="FFFFFF"/>
                  </a:outerShdw>
                </a:effectLst>
                <a:latin typeface="Arial" charset="0"/>
              </a:endParaRPr>
            </a:p>
          </p:txBody>
        </p:sp>
        <p:sp>
          <p:nvSpPr>
            <p:cNvPr id="2072" name="Straight Connector 128013"/>
            <p:cNvSpPr>
              <a:spLocks noChangeShapeType="1"/>
            </p:cNvSpPr>
            <p:nvPr/>
          </p:nvSpPr>
          <p:spPr bwMode="auto">
            <a:xfrm flipH="1">
              <a:off x="1524001" y="5752131"/>
              <a:ext cx="457200" cy="0"/>
            </a:xfrm>
            <a:prstGeom prst="line">
              <a:avLst/>
            </a:prstGeom>
            <a:noFill/>
            <a:ln w="9525" algn="ctr">
              <a:solidFill>
                <a:schemeClr val="tx1"/>
              </a:solidFill>
              <a:round/>
              <a:headEnd/>
              <a:tailEnd type="oval" w="med" len="med"/>
            </a:ln>
          </p:spPr>
          <p:txBody>
            <a:bodyPr/>
            <a:lstStyle/>
            <a:p>
              <a:endParaRPr lang="en-US"/>
            </a:p>
          </p:txBody>
        </p:sp>
        <p:sp>
          <p:nvSpPr>
            <p:cNvPr id="2073" name="Straight Connector 128014"/>
            <p:cNvSpPr>
              <a:spLocks noChangeShapeType="1"/>
            </p:cNvSpPr>
            <p:nvPr/>
          </p:nvSpPr>
          <p:spPr bwMode="auto">
            <a:xfrm flipH="1">
              <a:off x="1524001" y="3313731"/>
              <a:ext cx="457200" cy="0"/>
            </a:xfrm>
            <a:prstGeom prst="line">
              <a:avLst/>
            </a:prstGeom>
            <a:noFill/>
            <a:ln w="9525" algn="ctr">
              <a:solidFill>
                <a:schemeClr val="tx1"/>
              </a:solidFill>
              <a:round/>
              <a:headEnd/>
              <a:tailEnd type="oval" w="med" len="med"/>
            </a:ln>
          </p:spPr>
          <p:txBody>
            <a:bodyPr/>
            <a:lstStyle/>
            <a:p>
              <a:endParaRPr lang="en-US"/>
            </a:p>
          </p:txBody>
        </p:sp>
        <p:sp>
          <p:nvSpPr>
            <p:cNvPr id="2075" name="TextBox 128019"/>
            <p:cNvSpPr txBox="1">
              <a:spLocks noChangeArrowheads="1"/>
            </p:cNvSpPr>
            <p:nvPr/>
          </p:nvSpPr>
          <p:spPr bwMode="auto">
            <a:xfrm>
              <a:off x="4765046" y="4837731"/>
              <a:ext cx="1226809" cy="276999"/>
            </a:xfrm>
            <a:prstGeom prst="rect">
              <a:avLst/>
            </a:prstGeom>
            <a:noFill/>
            <a:ln w="9525" algn="ctr">
              <a:noFill/>
              <a:miter lim="800000"/>
              <a:headEnd/>
              <a:tailEnd/>
            </a:ln>
          </p:spPr>
          <p:txBody>
            <a:bodyPr wrap="none">
              <a:spAutoFit/>
            </a:bodyPr>
            <a:lstStyle/>
            <a:p>
              <a:pPr algn="ctr"/>
              <a:r>
                <a:rPr lang="en-US" sz="1200">
                  <a:solidFill>
                    <a:schemeClr val="tx2"/>
                  </a:solidFill>
                </a:rPr>
                <a:t>AD Site: Main-Europe</a:t>
              </a:r>
              <a:endParaRPr lang="en-US">
                <a:solidFill>
                  <a:schemeClr val="tx2"/>
                </a:solidFill>
              </a:endParaRPr>
            </a:p>
          </p:txBody>
        </p:sp>
        <p:sp>
          <p:nvSpPr>
            <p:cNvPr id="2076" name="TextBox 128020"/>
            <p:cNvSpPr txBox="1">
              <a:spLocks noChangeArrowheads="1"/>
            </p:cNvSpPr>
            <p:nvPr/>
          </p:nvSpPr>
          <p:spPr bwMode="auto">
            <a:xfrm>
              <a:off x="4851677" y="2353294"/>
              <a:ext cx="1010684" cy="276999"/>
            </a:xfrm>
            <a:prstGeom prst="rect">
              <a:avLst/>
            </a:prstGeom>
            <a:noFill/>
            <a:ln w="9525" algn="ctr">
              <a:noFill/>
              <a:miter lim="800000"/>
              <a:headEnd/>
              <a:tailEnd/>
            </a:ln>
          </p:spPr>
          <p:txBody>
            <a:bodyPr wrap="none">
              <a:spAutoFit/>
            </a:bodyPr>
            <a:lstStyle/>
            <a:p>
              <a:pPr algn="ctr"/>
              <a:r>
                <a:rPr lang="en-US" sz="1200">
                  <a:solidFill>
                    <a:schemeClr val="tx2"/>
                  </a:solidFill>
                </a:rPr>
                <a:t>AD Site: Main-US</a:t>
              </a:r>
              <a:endParaRPr lang="en-US">
                <a:solidFill>
                  <a:schemeClr val="tx2"/>
                </a:solidFill>
              </a:endParaRPr>
            </a:p>
          </p:txBody>
        </p:sp>
        <p:sp>
          <p:nvSpPr>
            <p:cNvPr id="2078" name="TextBox 54"/>
            <p:cNvSpPr txBox="1">
              <a:spLocks noChangeArrowheads="1"/>
            </p:cNvSpPr>
            <p:nvPr/>
          </p:nvSpPr>
          <p:spPr bwMode="auto">
            <a:xfrm>
              <a:off x="445477" y="3366485"/>
              <a:ext cx="1371600" cy="246221"/>
            </a:xfrm>
            <a:prstGeom prst="rect">
              <a:avLst/>
            </a:prstGeom>
            <a:noFill/>
            <a:ln w="9525" algn="ctr">
              <a:noFill/>
              <a:miter lim="800000"/>
              <a:headEnd/>
              <a:tailEnd/>
            </a:ln>
          </p:spPr>
          <p:txBody>
            <a:bodyPr>
              <a:spAutoFit/>
            </a:bodyPr>
            <a:lstStyle/>
            <a:p>
              <a:pPr algn="r"/>
              <a:r>
                <a:rPr lang="en-US" sz="1000" dirty="0">
                  <a:solidFill>
                    <a:srgbClr val="000000"/>
                  </a:solidFill>
                  <a:hlinkClick r:id="rId4"/>
                </a:rPr>
                <a:t>https://</a:t>
              </a:r>
              <a:r>
                <a:rPr lang="en-GB" sz="1000" dirty="0" err="1">
                  <a:solidFill>
                    <a:srgbClr val="000000"/>
                  </a:solidFill>
                  <a:hlinkClick r:id="rId4"/>
                </a:rPr>
                <a:t>spysrus</a:t>
              </a:r>
              <a:r>
                <a:rPr lang="en-US" sz="1000" dirty="0">
                  <a:solidFill>
                    <a:srgbClr val="000000"/>
                  </a:solidFill>
                  <a:hlinkClick r:id="rId4"/>
                </a:rPr>
                <a:t>.com</a:t>
              </a:r>
              <a:endParaRPr lang="en-US" sz="1000" dirty="0">
                <a:solidFill>
                  <a:srgbClr val="000000"/>
                </a:solidFill>
              </a:endParaRPr>
            </a:p>
          </p:txBody>
        </p:sp>
        <p:sp>
          <p:nvSpPr>
            <p:cNvPr id="2079" name="TextBox 55"/>
            <p:cNvSpPr txBox="1">
              <a:spLocks noChangeArrowheads="1"/>
            </p:cNvSpPr>
            <p:nvPr/>
          </p:nvSpPr>
          <p:spPr bwMode="auto">
            <a:xfrm>
              <a:off x="0" y="5736256"/>
              <a:ext cx="1828801" cy="246221"/>
            </a:xfrm>
            <a:prstGeom prst="rect">
              <a:avLst/>
            </a:prstGeom>
            <a:noFill/>
            <a:ln w="9525" algn="ctr">
              <a:noFill/>
              <a:miter lim="800000"/>
              <a:headEnd/>
              <a:tailEnd/>
            </a:ln>
          </p:spPr>
          <p:txBody>
            <a:bodyPr>
              <a:spAutoFit/>
            </a:bodyPr>
            <a:lstStyle/>
            <a:p>
              <a:pPr algn="r"/>
              <a:r>
                <a:rPr lang="en-US" sz="1000">
                  <a:solidFill>
                    <a:srgbClr val="000000"/>
                  </a:solidFill>
                  <a:hlinkClick r:id="rId5"/>
                </a:rPr>
                <a:t>https://</a:t>
              </a:r>
              <a:r>
                <a:rPr lang="en-GB" sz="1000">
                  <a:solidFill>
                    <a:srgbClr val="000000"/>
                  </a:solidFill>
                  <a:hlinkClick r:id="rId5"/>
                </a:rPr>
                <a:t>emea</a:t>
              </a:r>
              <a:r>
                <a:rPr lang="en-US" sz="1000">
                  <a:solidFill>
                    <a:srgbClr val="000000"/>
                  </a:solidFill>
                  <a:hlinkClick r:id="rId5"/>
                </a:rPr>
                <a:t>.</a:t>
              </a:r>
              <a:r>
                <a:rPr lang="en-GB" sz="1000">
                  <a:solidFill>
                    <a:srgbClr val="000000"/>
                  </a:solidFill>
                  <a:hlinkClick r:id="rId5"/>
                </a:rPr>
                <a:t>spysrus</a:t>
              </a:r>
              <a:r>
                <a:rPr lang="en-US" sz="1000">
                  <a:solidFill>
                    <a:srgbClr val="000000"/>
                  </a:solidFill>
                  <a:hlinkClick r:id="rId5"/>
                </a:rPr>
                <a:t>.com</a:t>
              </a:r>
              <a:endParaRPr lang="en-US" sz="1000">
                <a:solidFill>
                  <a:srgbClr val="000000"/>
                </a:solidFill>
                <a:hlinkClick r:id="rId6"/>
              </a:endParaRPr>
            </a:p>
          </p:txBody>
        </p:sp>
        <p:sp>
          <p:nvSpPr>
            <p:cNvPr id="2080" name="TextBox 56"/>
            <p:cNvSpPr txBox="1">
              <a:spLocks noChangeArrowheads="1"/>
            </p:cNvSpPr>
            <p:nvPr/>
          </p:nvSpPr>
          <p:spPr bwMode="auto">
            <a:xfrm>
              <a:off x="4749970" y="2532471"/>
              <a:ext cx="1143000" cy="246221"/>
            </a:xfrm>
            <a:prstGeom prst="rect">
              <a:avLst/>
            </a:prstGeom>
            <a:noFill/>
            <a:ln w="9525" algn="ctr">
              <a:noFill/>
              <a:miter lim="800000"/>
              <a:headEnd/>
              <a:tailEnd/>
            </a:ln>
          </p:spPr>
          <p:txBody>
            <a:bodyPr>
              <a:spAutoFit/>
            </a:bodyPr>
            <a:lstStyle/>
            <a:p>
              <a:pPr algn="ctr"/>
              <a:r>
                <a:rPr lang="en-US" sz="1000" dirty="0">
                  <a:solidFill>
                    <a:srgbClr val="000000"/>
                  </a:solidFill>
                  <a:hlinkClick r:id="rId6"/>
                </a:rPr>
                <a:t>https://main-us</a:t>
              </a:r>
              <a:endParaRPr lang="en-US" sz="1000" dirty="0">
                <a:solidFill>
                  <a:srgbClr val="000000"/>
                </a:solidFill>
              </a:endParaRPr>
            </a:p>
          </p:txBody>
        </p:sp>
        <p:sp>
          <p:nvSpPr>
            <p:cNvPr id="2081" name="TextBox 57"/>
            <p:cNvSpPr txBox="1">
              <a:spLocks noChangeArrowheads="1"/>
            </p:cNvSpPr>
            <p:nvPr/>
          </p:nvSpPr>
          <p:spPr bwMode="auto">
            <a:xfrm>
              <a:off x="4753774" y="5010612"/>
              <a:ext cx="1219200" cy="246221"/>
            </a:xfrm>
            <a:prstGeom prst="rect">
              <a:avLst/>
            </a:prstGeom>
            <a:noFill/>
            <a:ln w="9525" algn="ctr">
              <a:noFill/>
              <a:miter lim="800000"/>
              <a:headEnd/>
              <a:tailEnd/>
            </a:ln>
          </p:spPr>
          <p:txBody>
            <a:bodyPr>
              <a:spAutoFit/>
            </a:bodyPr>
            <a:lstStyle/>
            <a:p>
              <a:pPr algn="ctr"/>
              <a:r>
                <a:rPr lang="en-US" sz="1000" dirty="0">
                  <a:solidFill>
                    <a:srgbClr val="000000"/>
                  </a:solidFill>
                  <a:hlinkClick r:id="rId7"/>
                </a:rPr>
                <a:t>https://main-eu</a:t>
              </a:r>
              <a:endParaRPr lang="en-US" sz="1000" dirty="0">
                <a:solidFill>
                  <a:srgbClr val="000000"/>
                </a:solidFill>
              </a:endParaRPr>
            </a:p>
          </p:txBody>
        </p:sp>
        <p:sp>
          <p:nvSpPr>
            <p:cNvPr id="59" name="TextBox 58"/>
            <p:cNvSpPr txBox="1">
              <a:spLocks noChangeArrowheads="1"/>
            </p:cNvSpPr>
            <p:nvPr/>
          </p:nvSpPr>
          <p:spPr bwMode="auto">
            <a:xfrm>
              <a:off x="4164779" y="6066355"/>
              <a:ext cx="573864" cy="276999"/>
            </a:xfrm>
            <a:prstGeom prst="rect">
              <a:avLst/>
            </a:prstGeom>
            <a:noFill/>
            <a:ln w="9525" cap="flat" cmpd="sng" algn="ctr">
              <a:noFill/>
              <a:prstDash val="solid"/>
              <a:miter lim="800000"/>
              <a:headEnd type="none" w="med" len="med"/>
              <a:tailEnd type="none" w="med" len="med"/>
            </a:ln>
            <a:effectLst/>
          </p:spPr>
          <p:txBody>
            <a:bodyPr wrap="none">
              <a:spAutoFit/>
            </a:bodyPr>
            <a:lstStyle/>
            <a:p>
              <a:pPr>
                <a:defRPr/>
              </a:pPr>
              <a:r>
                <a:rPr lang="en-US" sz="1200" dirty="0">
                  <a:solidFill>
                    <a:schemeClr val="tx2">
                      <a:lumMod val="60000"/>
                      <a:lumOff val="40000"/>
                    </a:schemeClr>
                  </a:solidFill>
                  <a:latin typeface="Arial" charset="0"/>
                </a:rPr>
                <a:t>CAS-EU</a:t>
              </a:r>
            </a:p>
          </p:txBody>
        </p:sp>
        <p:sp>
          <p:nvSpPr>
            <p:cNvPr id="61" name="TextBox 60"/>
            <p:cNvSpPr txBox="1">
              <a:spLocks noChangeArrowheads="1"/>
            </p:cNvSpPr>
            <p:nvPr/>
          </p:nvSpPr>
          <p:spPr bwMode="auto">
            <a:xfrm>
              <a:off x="4211228" y="3612706"/>
              <a:ext cx="573864" cy="276999"/>
            </a:xfrm>
            <a:prstGeom prst="rect">
              <a:avLst/>
            </a:prstGeom>
            <a:noFill/>
            <a:ln w="9525" cap="flat" cmpd="sng" algn="ctr">
              <a:noFill/>
              <a:prstDash val="solid"/>
              <a:miter lim="800000"/>
              <a:headEnd type="none" w="med" len="med"/>
              <a:tailEnd type="none" w="med" len="med"/>
            </a:ln>
            <a:effectLst/>
          </p:spPr>
          <p:txBody>
            <a:bodyPr wrap="none">
              <a:spAutoFit/>
            </a:bodyPr>
            <a:lstStyle/>
            <a:p>
              <a:pPr>
                <a:defRPr/>
              </a:pPr>
              <a:r>
                <a:rPr lang="en-US" sz="1200" dirty="0">
                  <a:solidFill>
                    <a:schemeClr val="tx2">
                      <a:lumMod val="60000"/>
                      <a:lumOff val="40000"/>
                    </a:schemeClr>
                  </a:solidFill>
                  <a:latin typeface="Arial" charset="0"/>
                </a:rPr>
                <a:t>CAS-US</a:t>
              </a:r>
            </a:p>
          </p:txBody>
        </p:sp>
        <p:sp>
          <p:nvSpPr>
            <p:cNvPr id="62" name="TextBox 61"/>
            <p:cNvSpPr txBox="1">
              <a:spLocks noChangeArrowheads="1"/>
            </p:cNvSpPr>
            <p:nvPr/>
          </p:nvSpPr>
          <p:spPr bwMode="auto">
            <a:xfrm>
              <a:off x="5726114" y="3648693"/>
              <a:ext cx="587093" cy="276999"/>
            </a:xfrm>
            <a:prstGeom prst="rect">
              <a:avLst/>
            </a:prstGeom>
            <a:noFill/>
            <a:ln w="9525" cap="flat" cmpd="sng" algn="ctr">
              <a:noFill/>
              <a:prstDash val="solid"/>
              <a:miter lim="800000"/>
              <a:headEnd type="none" w="med" len="med"/>
              <a:tailEnd type="none" w="med" len="med"/>
            </a:ln>
            <a:effectLst/>
          </p:spPr>
          <p:txBody>
            <a:bodyPr wrap="none">
              <a:spAutoFit/>
            </a:bodyPr>
            <a:lstStyle/>
            <a:p>
              <a:pPr>
                <a:defRPr/>
              </a:pPr>
              <a:r>
                <a:rPr lang="en-US" sz="1200" dirty="0">
                  <a:solidFill>
                    <a:schemeClr val="tx2">
                      <a:lumMod val="60000"/>
                      <a:lumOff val="40000"/>
                    </a:schemeClr>
                  </a:solidFill>
                  <a:latin typeface="Arial" charset="0"/>
                </a:rPr>
                <a:t>MBX-US</a:t>
              </a:r>
              <a:endParaRPr lang="en-US" dirty="0">
                <a:solidFill>
                  <a:schemeClr val="tx2">
                    <a:lumMod val="60000"/>
                    <a:lumOff val="40000"/>
                  </a:schemeClr>
                </a:solidFill>
                <a:latin typeface="Arial" charset="0"/>
              </a:endParaRPr>
            </a:p>
          </p:txBody>
        </p:sp>
        <p:sp>
          <p:nvSpPr>
            <p:cNvPr id="2087" name="TextBox 128032"/>
            <p:cNvSpPr txBox="1">
              <a:spLocks noChangeArrowheads="1"/>
            </p:cNvSpPr>
            <p:nvPr/>
          </p:nvSpPr>
          <p:spPr bwMode="auto">
            <a:xfrm>
              <a:off x="1974851" y="3648694"/>
              <a:ext cx="492090" cy="276999"/>
            </a:xfrm>
            <a:prstGeom prst="rect">
              <a:avLst/>
            </a:prstGeom>
            <a:noFill/>
            <a:ln w="9525" algn="ctr">
              <a:noFill/>
              <a:miter lim="800000"/>
              <a:headEnd/>
              <a:tailEnd/>
            </a:ln>
          </p:spPr>
          <p:txBody>
            <a:bodyPr wrap="none">
              <a:spAutoFit/>
            </a:bodyPr>
            <a:lstStyle/>
            <a:p>
              <a:r>
                <a:rPr lang="en-US" sz="1200"/>
                <a:t>ISA-US</a:t>
              </a:r>
            </a:p>
          </p:txBody>
        </p:sp>
        <p:sp>
          <p:nvSpPr>
            <p:cNvPr id="2088" name="TextBox 128033"/>
            <p:cNvSpPr txBox="1">
              <a:spLocks noChangeArrowheads="1"/>
            </p:cNvSpPr>
            <p:nvPr/>
          </p:nvSpPr>
          <p:spPr bwMode="auto">
            <a:xfrm>
              <a:off x="1974851" y="6087094"/>
              <a:ext cx="489685" cy="276999"/>
            </a:xfrm>
            <a:prstGeom prst="rect">
              <a:avLst/>
            </a:prstGeom>
            <a:noFill/>
            <a:ln w="9525" algn="ctr">
              <a:noFill/>
              <a:miter lim="800000"/>
              <a:headEnd/>
              <a:tailEnd/>
            </a:ln>
          </p:spPr>
          <p:txBody>
            <a:bodyPr wrap="none">
              <a:spAutoFit/>
            </a:bodyPr>
            <a:lstStyle/>
            <a:p>
              <a:r>
                <a:rPr lang="en-US" sz="1200"/>
                <a:t>ISA-EU</a:t>
              </a:r>
            </a:p>
          </p:txBody>
        </p:sp>
        <p:sp>
          <p:nvSpPr>
            <p:cNvPr id="2089" name="Straight Connector 128043"/>
            <p:cNvSpPr>
              <a:spLocks noChangeShapeType="1"/>
            </p:cNvSpPr>
            <p:nvPr/>
          </p:nvSpPr>
          <p:spPr bwMode="auto">
            <a:xfrm>
              <a:off x="2590801" y="3313731"/>
              <a:ext cx="1404000" cy="0"/>
            </a:xfrm>
            <a:prstGeom prst="line">
              <a:avLst/>
            </a:prstGeom>
            <a:noFill/>
            <a:ln w="9525" algn="ctr">
              <a:solidFill>
                <a:schemeClr val="folHlink"/>
              </a:solidFill>
              <a:round/>
              <a:headEnd/>
              <a:tailEnd type="triangle" w="med" len="med"/>
            </a:ln>
          </p:spPr>
          <p:txBody>
            <a:bodyPr/>
            <a:lstStyle/>
            <a:p>
              <a:endParaRPr lang="en-US"/>
            </a:p>
          </p:txBody>
        </p:sp>
        <p:graphicFrame>
          <p:nvGraphicFramePr>
            <p:cNvPr id="2050" name="Object 207"/>
            <p:cNvGraphicFramePr>
              <a:graphicFrameLocks noChangeAspect="1"/>
            </p:cNvGraphicFramePr>
            <p:nvPr/>
          </p:nvGraphicFramePr>
          <p:xfrm>
            <a:off x="1966913" y="2777156"/>
            <a:ext cx="598488" cy="817563"/>
          </p:xfrm>
          <a:graphic>
            <a:graphicData uri="http://schemas.openxmlformats.org/presentationml/2006/ole">
              <mc:AlternateContent xmlns:mc="http://schemas.openxmlformats.org/markup-compatibility/2006">
                <mc:Choice xmlns:v="urn:schemas-microsoft-com:vml" Requires="v">
                  <p:oleObj spid="_x0000_s1358" name="Visio" r:id="rId8" imgW="689456" imgH="941375" progId="Visio.Drawing.11">
                    <p:embed/>
                  </p:oleObj>
                </mc:Choice>
                <mc:Fallback>
                  <p:oleObj name="Visio" r:id="rId8" imgW="689456" imgH="941375" progId="Visio.Drawing.11">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6913" y="2777156"/>
                          <a:ext cx="598488"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91" name="Straight Connector 128043"/>
            <p:cNvSpPr>
              <a:spLocks noChangeShapeType="1"/>
            </p:cNvSpPr>
            <p:nvPr/>
          </p:nvSpPr>
          <p:spPr bwMode="auto">
            <a:xfrm flipV="1">
              <a:off x="2500313" y="5742606"/>
              <a:ext cx="1494488" cy="6350"/>
            </a:xfrm>
            <a:prstGeom prst="line">
              <a:avLst/>
            </a:prstGeom>
            <a:noFill/>
            <a:ln w="9525" algn="ctr">
              <a:solidFill>
                <a:schemeClr val="folHlink"/>
              </a:solidFill>
              <a:round/>
              <a:headEnd/>
              <a:tailEnd type="triangle" w="med" len="med"/>
            </a:ln>
          </p:spPr>
          <p:txBody>
            <a:bodyPr/>
            <a:lstStyle/>
            <a:p>
              <a:endParaRPr lang="en-US"/>
            </a:p>
          </p:txBody>
        </p:sp>
        <p:graphicFrame>
          <p:nvGraphicFramePr>
            <p:cNvPr id="2051" name="Object 3"/>
            <p:cNvGraphicFramePr>
              <a:graphicFrameLocks noChangeAspect="1"/>
            </p:cNvGraphicFramePr>
            <p:nvPr/>
          </p:nvGraphicFramePr>
          <p:xfrm>
            <a:off x="1966913" y="5215556"/>
            <a:ext cx="598488" cy="817563"/>
          </p:xfrm>
          <a:graphic>
            <a:graphicData uri="http://schemas.openxmlformats.org/presentationml/2006/ole">
              <mc:AlternateContent xmlns:mc="http://schemas.openxmlformats.org/markup-compatibility/2006">
                <mc:Choice xmlns:v="urn:schemas-microsoft-com:vml" Requires="v">
                  <p:oleObj spid="_x0000_s1359" name="Visio" r:id="rId10" imgW="689456" imgH="941375" progId="Visio.Drawing.11">
                    <p:embed/>
                  </p:oleObj>
                </mc:Choice>
                <mc:Fallback>
                  <p:oleObj name="Visio" r:id="rId10" imgW="689456" imgH="941375" progId="Visio.Drawing.11">
                    <p:embed/>
                    <p:pic>
                      <p:nvPicPr>
                        <p:cNvPr id="0" name="Picture 2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6913" y="5215556"/>
                          <a:ext cx="598488"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339"/>
            <p:cNvGraphicFramePr>
              <a:graphicFrameLocks noChangeAspect="1"/>
            </p:cNvGraphicFramePr>
            <p:nvPr>
              <p:extLst>
                <p:ext uri="{D42A27DB-BD31-4B8C-83A1-F6EECF244321}">
                  <p14:modId xmlns:p14="http://schemas.microsoft.com/office/powerpoint/2010/main" val="220814818"/>
                </p:ext>
              </p:extLst>
            </p:nvPr>
          </p:nvGraphicFramePr>
          <p:xfrm>
            <a:off x="4138889" y="5158406"/>
            <a:ext cx="712788" cy="928688"/>
          </p:xfrm>
          <a:graphic>
            <a:graphicData uri="http://schemas.openxmlformats.org/presentationml/2006/ole">
              <mc:AlternateContent xmlns:mc="http://schemas.openxmlformats.org/markup-compatibility/2006">
                <mc:Choice xmlns:v="urn:schemas-microsoft-com:vml" Requires="v">
                  <p:oleObj spid="_x0000_s1360" name="Visio" r:id="rId11" imgW="712813" imgH="929056" progId="Visio.Drawing.11">
                    <p:embed/>
                  </p:oleObj>
                </mc:Choice>
                <mc:Fallback>
                  <p:oleObj name="Visio" r:id="rId11" imgW="712813" imgH="929056" progId="Visio.Drawing.11">
                    <p:embed/>
                    <p:pic>
                      <p:nvPicPr>
                        <p:cNvPr id="0" name="Picture 2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38889" y="5158406"/>
                          <a:ext cx="712788"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extLst>
                <p:ext uri="{D42A27DB-BD31-4B8C-83A1-F6EECF244321}">
                  <p14:modId xmlns:p14="http://schemas.microsoft.com/office/powerpoint/2010/main" val="3021316683"/>
                </p:ext>
              </p:extLst>
            </p:nvPr>
          </p:nvGraphicFramePr>
          <p:xfrm>
            <a:off x="4167539" y="2720006"/>
            <a:ext cx="712788" cy="928688"/>
          </p:xfrm>
          <a:graphic>
            <a:graphicData uri="http://schemas.openxmlformats.org/presentationml/2006/ole">
              <mc:AlternateContent xmlns:mc="http://schemas.openxmlformats.org/markup-compatibility/2006">
                <mc:Choice xmlns:v="urn:schemas-microsoft-com:vml" Requires="v">
                  <p:oleObj spid="_x0000_s1361" name="Visio" r:id="rId13" imgW="712813" imgH="929056" progId="Visio.Drawing.11">
                    <p:embed/>
                  </p:oleObj>
                </mc:Choice>
                <mc:Fallback>
                  <p:oleObj name="Visio" r:id="rId13" imgW="712813" imgH="929056" progId="Visio.Drawing.11">
                    <p:embed/>
                    <p:pic>
                      <p:nvPicPr>
                        <p:cNvPr id="0" name="Picture 24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67539" y="2720006"/>
                          <a:ext cx="712788"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94" name="Oval Callout 79"/>
            <p:cNvSpPr>
              <a:spLocks noChangeArrowheads="1"/>
            </p:cNvSpPr>
            <p:nvPr/>
          </p:nvSpPr>
          <p:spPr bwMode="auto">
            <a:xfrm>
              <a:off x="1067973" y="2625969"/>
              <a:ext cx="1569719" cy="476071"/>
            </a:xfrm>
            <a:prstGeom prst="wedgeEllipseCallout">
              <a:avLst>
                <a:gd name="adj1" fmla="val -20833"/>
                <a:gd name="adj2" fmla="val 62500"/>
              </a:avLst>
            </a:prstGeom>
            <a:noFill/>
            <a:ln w="19050" algn="ctr">
              <a:noFill/>
              <a:round/>
              <a:headEnd/>
              <a:tailEnd/>
            </a:ln>
          </p:spPr>
          <p:txBody>
            <a:bodyPr>
              <a:spAutoFit/>
            </a:bodyPr>
            <a:lstStyle/>
            <a:p>
              <a:pPr>
                <a:spcBef>
                  <a:spcPct val="50000"/>
                </a:spcBef>
              </a:pPr>
              <a:endParaRPr lang="en-US" sz="1600">
                <a:latin typeface="Futura Bk" pitchFamily="34" charset="0"/>
              </a:endParaRPr>
            </a:p>
          </p:txBody>
        </p:sp>
        <p:graphicFrame>
          <p:nvGraphicFramePr>
            <p:cNvPr id="2054" name="Object 6"/>
            <p:cNvGraphicFramePr>
              <a:graphicFrameLocks noChangeAspect="1"/>
            </p:cNvGraphicFramePr>
            <p:nvPr>
              <p:extLst>
                <p:ext uri="{D42A27DB-BD31-4B8C-83A1-F6EECF244321}">
                  <p14:modId xmlns:p14="http://schemas.microsoft.com/office/powerpoint/2010/main" val="2799580329"/>
                </p:ext>
              </p:extLst>
            </p:nvPr>
          </p:nvGraphicFramePr>
          <p:xfrm>
            <a:off x="5776913" y="5291756"/>
            <a:ext cx="620713" cy="850900"/>
          </p:xfrm>
          <a:graphic>
            <a:graphicData uri="http://schemas.openxmlformats.org/presentationml/2006/ole">
              <mc:AlternateContent xmlns:mc="http://schemas.openxmlformats.org/markup-compatibility/2006">
                <mc:Choice xmlns:v="urn:schemas-microsoft-com:vml" Requires="v">
                  <p:oleObj spid="_x0000_s1362" name="Visio" r:id="rId14" imgW="677345" imgH="929056" progId="Visio.Drawing.11">
                    <p:embed/>
                  </p:oleObj>
                </mc:Choice>
                <mc:Fallback>
                  <p:oleObj name="Visio" r:id="rId14" imgW="677345" imgH="929056" progId="Visio.Drawing.11">
                    <p:embed/>
                    <p:pic>
                      <p:nvPicPr>
                        <p:cNvPr id="0" name="Picture 24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76913" y="5291756"/>
                          <a:ext cx="620713"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 name="TextBox 59"/>
            <p:cNvSpPr txBox="1">
              <a:spLocks noChangeArrowheads="1"/>
            </p:cNvSpPr>
            <p:nvPr/>
          </p:nvSpPr>
          <p:spPr bwMode="auto">
            <a:xfrm>
              <a:off x="5715001" y="6087093"/>
              <a:ext cx="587093" cy="276999"/>
            </a:xfrm>
            <a:prstGeom prst="rect">
              <a:avLst/>
            </a:prstGeom>
            <a:noFill/>
            <a:ln w="9525" cap="flat" cmpd="sng" algn="ctr">
              <a:noFill/>
              <a:prstDash val="solid"/>
              <a:miter lim="800000"/>
              <a:headEnd type="none" w="med" len="med"/>
              <a:tailEnd type="none" w="med" len="med"/>
            </a:ln>
            <a:effectLst/>
          </p:spPr>
          <p:txBody>
            <a:bodyPr wrap="none">
              <a:spAutoFit/>
            </a:bodyPr>
            <a:lstStyle/>
            <a:p>
              <a:pPr>
                <a:defRPr/>
              </a:pPr>
              <a:r>
                <a:rPr lang="en-US" sz="1200" dirty="0">
                  <a:solidFill>
                    <a:schemeClr val="tx2">
                      <a:lumMod val="60000"/>
                      <a:lumOff val="40000"/>
                    </a:schemeClr>
                  </a:solidFill>
                  <a:latin typeface="Arial" charset="0"/>
                </a:rPr>
                <a:t>MBX-EU</a:t>
              </a:r>
            </a:p>
          </p:txBody>
        </p:sp>
        <p:graphicFrame>
          <p:nvGraphicFramePr>
            <p:cNvPr id="2053" name="Object 5"/>
            <p:cNvGraphicFramePr>
              <a:graphicFrameLocks noChangeAspect="1"/>
            </p:cNvGraphicFramePr>
            <p:nvPr>
              <p:extLst>
                <p:ext uri="{D42A27DB-BD31-4B8C-83A1-F6EECF244321}">
                  <p14:modId xmlns:p14="http://schemas.microsoft.com/office/powerpoint/2010/main" val="3298835816"/>
                </p:ext>
              </p:extLst>
            </p:nvPr>
          </p:nvGraphicFramePr>
          <p:xfrm>
            <a:off x="5776913" y="2777156"/>
            <a:ext cx="620713" cy="850900"/>
          </p:xfrm>
          <a:graphic>
            <a:graphicData uri="http://schemas.openxmlformats.org/presentationml/2006/ole">
              <mc:AlternateContent xmlns:mc="http://schemas.openxmlformats.org/markup-compatibility/2006">
                <mc:Choice xmlns:v="urn:schemas-microsoft-com:vml" Requires="v">
                  <p:oleObj spid="_x0000_s1363" name="Visio" r:id="rId16" imgW="677345" imgH="929056" progId="Visio.Drawing.11">
                    <p:embed/>
                  </p:oleObj>
                </mc:Choice>
                <mc:Fallback>
                  <p:oleObj name="Visio" r:id="rId16" imgW="677345" imgH="929056" progId="Visio.Drawing.11">
                    <p:embed/>
                    <p:pic>
                      <p:nvPicPr>
                        <p:cNvPr id="0" name="Picture 2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76913" y="2777156"/>
                          <a:ext cx="620713"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1" name="Oval Callout 80"/>
          <p:cNvSpPr/>
          <p:nvPr/>
        </p:nvSpPr>
        <p:spPr bwMode="auto">
          <a:xfrm>
            <a:off x="374554" y="4629150"/>
            <a:ext cx="2391210" cy="779026"/>
          </a:xfrm>
          <a:prstGeom prst="wedgeEllipseCallout">
            <a:avLst>
              <a:gd name="adj1" fmla="val -18741"/>
              <a:gd name="adj2" fmla="val -104081"/>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r>
              <a:rPr lang="en-GB" sz="1000" dirty="0" smtClean="0">
                <a:solidFill>
                  <a:schemeClr val="tx1">
                    <a:alpha val="100000"/>
                  </a:schemeClr>
                </a:solidFill>
                <a:latin typeface="Futura Bk"/>
              </a:rPr>
              <a:t>The application  is outside the firewall, what </a:t>
            </a:r>
            <a:r>
              <a:rPr lang="en-GB" sz="1000" dirty="0">
                <a:solidFill>
                  <a:schemeClr val="tx1">
                    <a:alpha val="100000"/>
                  </a:schemeClr>
                </a:solidFill>
                <a:latin typeface="Futura Bk"/>
              </a:rPr>
              <a:t>is </a:t>
            </a:r>
            <a:r>
              <a:rPr lang="en-GB" sz="1000" dirty="0" smtClean="0">
                <a:solidFill>
                  <a:schemeClr val="tx1">
                    <a:alpha val="100000"/>
                  </a:schemeClr>
                </a:solidFill>
                <a:latin typeface="Futura Bk"/>
              </a:rPr>
              <a:t>the right EWS URL</a:t>
            </a:r>
            <a:r>
              <a:rPr lang="en-GB" sz="1000" dirty="0">
                <a:solidFill>
                  <a:schemeClr val="tx1">
                    <a:alpha val="100000"/>
                  </a:schemeClr>
                </a:solidFill>
                <a:latin typeface="Futura Bk"/>
              </a:rPr>
              <a:t>?</a:t>
            </a:r>
            <a:endParaRPr lang="en-US" sz="1000" dirty="0">
              <a:solidFill>
                <a:schemeClr val="tx1">
                  <a:alpha val="100000"/>
                </a:schemeClr>
              </a:solidFill>
              <a:latin typeface="Futura Bk"/>
            </a:endParaRPr>
          </a:p>
        </p:txBody>
      </p:sp>
      <p:sp>
        <p:nvSpPr>
          <p:cNvPr id="82" name="Oval Callout 81"/>
          <p:cNvSpPr/>
          <p:nvPr/>
        </p:nvSpPr>
        <p:spPr bwMode="auto">
          <a:xfrm>
            <a:off x="9344766" y="4915881"/>
            <a:ext cx="2844059" cy="995422"/>
          </a:xfrm>
          <a:prstGeom prst="wedgeEllipseCallout">
            <a:avLst>
              <a:gd name="adj1" fmla="val -101798"/>
              <a:gd name="adj2" fmla="val 113225"/>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r>
              <a:rPr lang="en-GB" sz="1000" dirty="0" smtClean="0">
                <a:solidFill>
                  <a:schemeClr val="tx1">
                    <a:alpha val="100000"/>
                  </a:schemeClr>
                </a:solidFill>
                <a:latin typeface="Futura Bk"/>
              </a:rPr>
              <a:t>The user is logging in from the Europe AD site but the mailbox </a:t>
            </a:r>
            <a:r>
              <a:rPr lang="en-GB" sz="1000" dirty="0">
                <a:solidFill>
                  <a:schemeClr val="tx1">
                    <a:alpha val="100000"/>
                  </a:schemeClr>
                </a:solidFill>
                <a:latin typeface="Futura Bk"/>
              </a:rPr>
              <a:t>is in </a:t>
            </a:r>
            <a:r>
              <a:rPr lang="en-GB" sz="1000" dirty="0" smtClean="0">
                <a:solidFill>
                  <a:schemeClr val="tx1">
                    <a:alpha val="100000"/>
                  </a:schemeClr>
                </a:solidFill>
                <a:latin typeface="Futura Bk"/>
              </a:rPr>
              <a:t>US. </a:t>
            </a:r>
            <a:r>
              <a:rPr lang="en-GB" sz="1000" dirty="0">
                <a:solidFill>
                  <a:schemeClr val="tx1">
                    <a:alpha val="100000"/>
                  </a:schemeClr>
                </a:solidFill>
                <a:latin typeface="Futura Bk"/>
              </a:rPr>
              <a:t>What URL </a:t>
            </a:r>
            <a:r>
              <a:rPr lang="en-GB" sz="1000" dirty="0" smtClean="0">
                <a:solidFill>
                  <a:schemeClr val="tx1">
                    <a:alpha val="100000"/>
                  </a:schemeClr>
                </a:solidFill>
                <a:latin typeface="Futura Bk"/>
              </a:rPr>
              <a:t>should it use </a:t>
            </a:r>
            <a:r>
              <a:rPr lang="en-GB" sz="1000" dirty="0">
                <a:solidFill>
                  <a:schemeClr val="tx1">
                    <a:alpha val="100000"/>
                  </a:schemeClr>
                </a:solidFill>
                <a:latin typeface="Futura Bk"/>
              </a:rPr>
              <a:t>for </a:t>
            </a:r>
            <a:r>
              <a:rPr lang="en-GB" sz="1000" dirty="0" smtClean="0">
                <a:solidFill>
                  <a:schemeClr val="tx1">
                    <a:alpha val="100000"/>
                  </a:schemeClr>
                </a:solidFill>
                <a:latin typeface="Futura Bk"/>
              </a:rPr>
              <a:t>Availability Service</a:t>
            </a:r>
            <a:r>
              <a:rPr lang="en-GB" sz="1000" dirty="0">
                <a:solidFill>
                  <a:schemeClr val="tx1">
                    <a:alpha val="100000"/>
                  </a:schemeClr>
                </a:solidFill>
                <a:latin typeface="Futura Bk"/>
              </a:rPr>
              <a:t>?</a:t>
            </a:r>
            <a:endParaRPr lang="en-US" sz="1000" dirty="0">
              <a:solidFill>
                <a:schemeClr val="tx1">
                  <a:alpha val="100000"/>
                </a:schemeClr>
              </a:solidFill>
              <a:latin typeface="Futura Bk"/>
            </a:endParaRPr>
          </a:p>
        </p:txBody>
      </p:sp>
      <p:sp>
        <p:nvSpPr>
          <p:cNvPr id="50" name="Rectangle 2"/>
          <p:cNvSpPr>
            <a:spLocks noGrp="1" noChangeArrowheads="1"/>
          </p:cNvSpPr>
          <p:nvPr>
            <p:ph type="title"/>
          </p:nvPr>
        </p:nvSpPr>
        <p:spPr>
          <a:xfrm>
            <a:off x="516332" y="225425"/>
            <a:ext cx="11173090" cy="609398"/>
          </a:xfrm>
        </p:spPr>
        <p:txBody>
          <a:bodyPr/>
          <a:lstStyle/>
          <a:p>
            <a:pPr eaLnBrk="1" hangingPunct="1">
              <a:defRPr/>
            </a:pPr>
            <a:r>
              <a:rPr lang="en-US" dirty="0" smtClean="0"/>
              <a:t>AutoDiscover</a:t>
            </a:r>
            <a:endParaRPr lang="en-US" sz="3600" dirty="0">
              <a:solidFill>
                <a:srgbClr val="FFC000"/>
              </a:solidFill>
            </a:endParaRPr>
          </a:p>
        </p:txBody>
      </p:sp>
      <p:pic>
        <p:nvPicPr>
          <p:cNvPr id="1026" name="Picture 2" descr="C:\Users\robint\AppData\Local\Microsoft\Windows\Temporary Internet Files\Low\Content.IE5\TLJ0Y3UL\MC900434865[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3519" y="3687762"/>
            <a:ext cx="680605" cy="68060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robint\AppData\Local\Microsoft\Windows\Temporary Internet Files\Low\Content.IE5\TLJ0Y3UL\MC900434865[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37411" y="6024462"/>
            <a:ext cx="680605" cy="6806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robint\AppData\Local\Microsoft\Windows\Temporary Internet Files\Low\Content.IE5\TLJ0Y3UL\MC900434865[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53140" y="3105968"/>
            <a:ext cx="680605" cy="68060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bwMode="auto">
          <a:xfrm>
            <a:off x="1254821" y="2960145"/>
            <a:ext cx="9541619" cy="158088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GB" sz="2800" b="1" dirty="0" err="1" smtClean="0"/>
              <a:t>AutoDiscover</a:t>
            </a:r>
            <a:r>
              <a:rPr lang="en-GB" sz="2800" b="1" dirty="0" smtClean="0"/>
              <a:t> </a:t>
            </a:r>
            <a:r>
              <a:rPr lang="en-GB" sz="2800" b="1" dirty="0"/>
              <a:t>should be considered a requirement for a successful Exchange Online </a:t>
            </a:r>
            <a:r>
              <a:rPr lang="en-GB" sz="2800" b="1" dirty="0" smtClean="0"/>
              <a:t>application!</a:t>
            </a:r>
            <a:endParaRPr lang="en-US" sz="2800" b="1" dirty="0"/>
          </a:p>
        </p:txBody>
      </p:sp>
    </p:spTree>
    <p:extLst>
      <p:ext uri="{BB962C8B-B14F-4D97-AF65-F5344CB8AC3E}">
        <p14:creationId xmlns:p14="http://schemas.microsoft.com/office/powerpoint/2010/main" val="747473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par>
                                <p:cTn id="12" presetID="9" presetClass="entr" presetSubtype="0" fill="hold" grpId="0" nodeType="with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dissolve">
                                      <p:cBhvr>
                                        <p:cTn id="14" dur="500"/>
                                        <p:tgtEl>
                                          <p:spTgt spid="8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9"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dissolve">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1" grpId="0" animBg="1"/>
      <p:bldP spid="8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bwMode="auto">
          <a:xfrm>
            <a:off x="140683" y="1436913"/>
            <a:ext cx="11495314" cy="5144757"/>
          </a:xfrm>
          <a:prstGeom prst="roundRect">
            <a:avLst/>
          </a:prstGeom>
          <a:solidFill>
            <a:schemeClr val="tx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Title 4"/>
          <p:cNvSpPr>
            <a:spLocks noGrp="1"/>
          </p:cNvSpPr>
          <p:nvPr>
            <p:ph type="title"/>
          </p:nvPr>
        </p:nvSpPr>
        <p:spPr>
          <a:xfrm>
            <a:off x="507868" y="230189"/>
            <a:ext cx="11173090" cy="609398"/>
          </a:xfrm>
        </p:spPr>
        <p:txBody>
          <a:bodyPr/>
          <a:lstStyle/>
          <a:p>
            <a:r>
              <a:rPr lang="en-US" dirty="0" err="1" smtClean="0"/>
              <a:t>AutoDiscover</a:t>
            </a:r>
            <a:endParaRPr lang="en-US" dirty="0"/>
          </a:p>
        </p:txBody>
      </p:sp>
      <p:sp>
        <p:nvSpPr>
          <p:cNvPr id="6" name="Text Placeholder 5"/>
          <p:cNvSpPr>
            <a:spLocks noGrp="1"/>
          </p:cNvSpPr>
          <p:nvPr>
            <p:ph type="body" sz="quarter" idx="10"/>
          </p:nvPr>
        </p:nvSpPr>
        <p:spPr>
          <a:xfrm>
            <a:off x="805880" y="2371412"/>
            <a:ext cx="10006148" cy="2757678"/>
          </a:xfrm>
        </p:spPr>
        <p:txBody>
          <a:bodyPr/>
          <a:lstStyle/>
          <a:p>
            <a:pPr lvl="0">
              <a:buSzPct val="80000"/>
            </a:pPr>
            <a:r>
              <a:rPr lang="en-US" sz="2800" dirty="0" err="1">
                <a:solidFill>
                  <a:srgbClr val="2B91AF"/>
                </a:solidFill>
              </a:rPr>
              <a:t>ExchangeService</a:t>
            </a:r>
            <a:r>
              <a:rPr lang="en-US" sz="2800" dirty="0">
                <a:solidFill>
                  <a:srgbClr val="2B91AF"/>
                </a:solidFill>
              </a:rPr>
              <a:t> </a:t>
            </a:r>
            <a:r>
              <a:rPr lang="en-US" sz="2800" dirty="0">
                <a:solidFill>
                  <a:srgbClr val="000000"/>
                </a:solidFill>
              </a:rPr>
              <a:t>service</a:t>
            </a:r>
            <a:r>
              <a:rPr lang="en-US" sz="2800" dirty="0">
                <a:solidFill>
                  <a:srgbClr val="2B91AF"/>
                </a:solidFill>
              </a:rPr>
              <a:t> = </a:t>
            </a:r>
            <a:r>
              <a:rPr lang="en-US" sz="2800" dirty="0">
                <a:solidFill>
                  <a:srgbClr val="0000FF"/>
                </a:solidFill>
              </a:rPr>
              <a:t>new </a:t>
            </a:r>
            <a:r>
              <a:rPr lang="en-US" sz="2800" dirty="0" err="1">
                <a:solidFill>
                  <a:srgbClr val="2B91AF"/>
                </a:solidFill>
              </a:rPr>
              <a:t>ExchangeService</a:t>
            </a:r>
            <a:r>
              <a:rPr lang="en-US" sz="2800" dirty="0">
                <a:solidFill>
                  <a:srgbClr val="000000"/>
                </a:solidFill>
              </a:rPr>
              <a:t>();</a:t>
            </a:r>
            <a:r>
              <a:rPr lang="en-US" sz="2800" dirty="0">
                <a:solidFill>
                  <a:srgbClr val="2B91AF"/>
                </a:solidFill>
              </a:rPr>
              <a:t> </a:t>
            </a:r>
          </a:p>
          <a:p>
            <a:pPr lvl="0">
              <a:buSzPct val="80000"/>
            </a:pPr>
            <a:r>
              <a:rPr lang="en-US" sz="2800" dirty="0" err="1">
                <a:solidFill>
                  <a:srgbClr val="000000"/>
                </a:solidFill>
              </a:rPr>
              <a:t>service.AutodiscoverUrl</a:t>
            </a:r>
            <a:r>
              <a:rPr lang="en-US" sz="2800" dirty="0">
                <a:solidFill>
                  <a:srgbClr val="000000"/>
                </a:solidFill>
              </a:rPr>
              <a:t>(</a:t>
            </a:r>
            <a:r>
              <a:rPr lang="en-US" sz="2800" dirty="0">
                <a:solidFill>
                  <a:srgbClr val="A31515"/>
                </a:solidFill>
              </a:rPr>
              <a:t>“bobk@contoso.com</a:t>
            </a:r>
            <a:r>
              <a:rPr lang="en-US" sz="2800" dirty="0" smtClean="0">
                <a:solidFill>
                  <a:srgbClr val="A31515"/>
                </a:solidFill>
              </a:rPr>
              <a:t>"</a:t>
            </a:r>
            <a:r>
              <a:rPr lang="en-US" sz="2800" dirty="0" smtClean="0">
                <a:solidFill>
                  <a:srgbClr val="000000"/>
                </a:solidFill>
              </a:rPr>
              <a:t>);</a:t>
            </a:r>
          </a:p>
          <a:p>
            <a:pPr lvl="0">
              <a:buSzPct val="80000"/>
            </a:pPr>
            <a:endParaRPr lang="en-US" sz="2800" dirty="0" smtClean="0">
              <a:solidFill>
                <a:srgbClr val="000000"/>
              </a:solidFill>
            </a:endParaRPr>
          </a:p>
          <a:p>
            <a:pPr lvl="0">
              <a:buSzPct val="80000"/>
            </a:pPr>
            <a:endParaRPr lang="en-US" sz="2800" dirty="0">
              <a:solidFill>
                <a:srgbClr val="000000"/>
              </a:solidFill>
            </a:endParaRPr>
          </a:p>
          <a:p>
            <a:pPr lvl="0">
              <a:buSzPct val="80000"/>
            </a:pPr>
            <a:endParaRPr lang="en-US" sz="2800" dirty="0">
              <a:solidFill>
                <a:srgbClr val="000000"/>
              </a:solidFill>
            </a:endParaRPr>
          </a:p>
          <a:p>
            <a:pPr lvl="0">
              <a:buSzPct val="80000"/>
            </a:pPr>
            <a:endParaRPr lang="en-US" sz="2800"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bwMode="auto">
          <a:xfrm>
            <a:off x="140683" y="1256045"/>
            <a:ext cx="11495314" cy="5325626"/>
          </a:xfrm>
          <a:prstGeom prst="roundRect">
            <a:avLst/>
          </a:prstGeom>
          <a:solidFill>
            <a:schemeClr val="tx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Title 4"/>
          <p:cNvSpPr>
            <a:spLocks noGrp="1"/>
          </p:cNvSpPr>
          <p:nvPr>
            <p:ph type="title"/>
          </p:nvPr>
        </p:nvSpPr>
        <p:spPr>
          <a:xfrm>
            <a:off x="507868" y="230189"/>
            <a:ext cx="11173090" cy="609398"/>
          </a:xfrm>
        </p:spPr>
        <p:txBody>
          <a:bodyPr/>
          <a:lstStyle/>
          <a:p>
            <a:r>
              <a:rPr lang="en-US" dirty="0" err="1" smtClean="0"/>
              <a:t>AutoDiscover</a:t>
            </a:r>
            <a:r>
              <a:rPr lang="en-US" dirty="0" smtClean="0"/>
              <a:t> (Advanced)</a:t>
            </a:r>
            <a:endParaRPr lang="en-US" dirty="0"/>
          </a:p>
        </p:txBody>
      </p:sp>
      <p:sp>
        <p:nvSpPr>
          <p:cNvPr id="6" name="Text Placeholder 5"/>
          <p:cNvSpPr>
            <a:spLocks noGrp="1"/>
          </p:cNvSpPr>
          <p:nvPr>
            <p:ph type="body" sz="quarter" idx="10"/>
          </p:nvPr>
        </p:nvSpPr>
        <p:spPr>
          <a:xfrm>
            <a:off x="311498" y="1195754"/>
            <a:ext cx="11696281" cy="5056769"/>
          </a:xfrm>
        </p:spPr>
        <p:txBody>
          <a:bodyPr/>
          <a:lstStyle/>
          <a:p>
            <a:r>
              <a:rPr lang="en-US" sz="2600" dirty="0" err="1" smtClean="0">
                <a:solidFill>
                  <a:srgbClr val="2B91AF"/>
                </a:solidFill>
                <a:latin typeface="Consolas"/>
              </a:rPr>
              <a:t>AutodiscoverService</a:t>
            </a:r>
            <a:r>
              <a:rPr lang="en-US" sz="2600" dirty="0" smtClean="0">
                <a:solidFill>
                  <a:prstClr val="black"/>
                </a:solidFill>
                <a:latin typeface="Consolas"/>
              </a:rPr>
              <a:t> </a:t>
            </a:r>
            <a:r>
              <a:rPr lang="en-US" sz="2600" dirty="0" err="1" smtClean="0">
                <a:solidFill>
                  <a:prstClr val="black"/>
                </a:solidFill>
                <a:latin typeface="Consolas"/>
              </a:rPr>
              <a:t>autoDService</a:t>
            </a:r>
            <a:r>
              <a:rPr lang="en-US" sz="2600" dirty="0" smtClean="0">
                <a:solidFill>
                  <a:prstClr val="black"/>
                </a:solidFill>
                <a:latin typeface="Consolas"/>
              </a:rPr>
              <a:t> </a:t>
            </a:r>
            <a:r>
              <a:rPr lang="en-US" sz="2600" dirty="0">
                <a:solidFill>
                  <a:prstClr val="black"/>
                </a:solidFill>
                <a:latin typeface="Consolas"/>
              </a:rPr>
              <a:t>= </a:t>
            </a:r>
            <a:r>
              <a:rPr lang="en-US" sz="2600" dirty="0">
                <a:solidFill>
                  <a:srgbClr val="0000FF"/>
                </a:solidFill>
                <a:latin typeface="Consolas"/>
              </a:rPr>
              <a:t>new</a:t>
            </a:r>
            <a:r>
              <a:rPr lang="en-US" sz="2600" dirty="0">
                <a:solidFill>
                  <a:prstClr val="black"/>
                </a:solidFill>
                <a:latin typeface="Consolas"/>
              </a:rPr>
              <a:t> </a:t>
            </a:r>
            <a:r>
              <a:rPr lang="en-US" sz="2600" dirty="0" err="1">
                <a:solidFill>
                  <a:srgbClr val="2B91AF"/>
                </a:solidFill>
                <a:latin typeface="Consolas"/>
              </a:rPr>
              <a:t>AutodiscoverService</a:t>
            </a:r>
            <a:r>
              <a:rPr lang="en-US" sz="2600" dirty="0">
                <a:solidFill>
                  <a:prstClr val="black"/>
                </a:solidFill>
                <a:latin typeface="Consolas"/>
              </a:rPr>
              <a:t>();</a:t>
            </a:r>
          </a:p>
          <a:p>
            <a:r>
              <a:rPr lang="en-US" sz="2600" dirty="0" smtClean="0">
                <a:solidFill>
                  <a:srgbClr val="2B91AF"/>
                </a:solidFill>
                <a:latin typeface="Consolas"/>
              </a:rPr>
              <a:t>List</a:t>
            </a:r>
            <a:r>
              <a:rPr lang="en-US" sz="2600" dirty="0" smtClean="0">
                <a:solidFill>
                  <a:prstClr val="black"/>
                </a:solidFill>
                <a:latin typeface="Consolas"/>
              </a:rPr>
              <a:t>&lt;</a:t>
            </a:r>
            <a:r>
              <a:rPr lang="en-US" sz="2600" dirty="0" smtClean="0">
                <a:solidFill>
                  <a:srgbClr val="0000FF"/>
                </a:solidFill>
                <a:latin typeface="Consolas"/>
              </a:rPr>
              <a:t>string</a:t>
            </a:r>
            <a:r>
              <a:rPr lang="en-US" sz="2600" dirty="0">
                <a:solidFill>
                  <a:prstClr val="black"/>
                </a:solidFill>
                <a:latin typeface="Consolas"/>
              </a:rPr>
              <a:t>&gt; users = </a:t>
            </a:r>
            <a:r>
              <a:rPr lang="en-US" sz="2600" dirty="0">
                <a:solidFill>
                  <a:srgbClr val="0000FF"/>
                </a:solidFill>
                <a:latin typeface="Consolas"/>
              </a:rPr>
              <a:t>new</a:t>
            </a:r>
            <a:r>
              <a:rPr lang="en-US" sz="2600" dirty="0">
                <a:solidFill>
                  <a:prstClr val="black"/>
                </a:solidFill>
                <a:latin typeface="Consolas"/>
              </a:rPr>
              <a:t> </a:t>
            </a:r>
            <a:r>
              <a:rPr lang="en-US" sz="2600" dirty="0">
                <a:solidFill>
                  <a:srgbClr val="2B91AF"/>
                </a:solidFill>
                <a:latin typeface="Consolas"/>
              </a:rPr>
              <a:t>List</a:t>
            </a:r>
            <a:r>
              <a:rPr lang="en-US" sz="2600" dirty="0">
                <a:solidFill>
                  <a:prstClr val="black"/>
                </a:solidFill>
                <a:latin typeface="Consolas"/>
              </a:rPr>
              <a:t>&lt;</a:t>
            </a:r>
            <a:r>
              <a:rPr lang="en-US" sz="2600" dirty="0">
                <a:solidFill>
                  <a:srgbClr val="0000FF"/>
                </a:solidFill>
                <a:latin typeface="Consolas"/>
              </a:rPr>
              <a:t>string</a:t>
            </a:r>
            <a:r>
              <a:rPr lang="en-US" sz="2600" dirty="0">
                <a:solidFill>
                  <a:prstClr val="black"/>
                </a:solidFill>
                <a:latin typeface="Consolas"/>
              </a:rPr>
              <a:t>&gt;();</a:t>
            </a:r>
          </a:p>
          <a:p>
            <a:r>
              <a:rPr lang="en-US" sz="2600" dirty="0" err="1" smtClean="0">
                <a:solidFill>
                  <a:prstClr val="black"/>
                </a:solidFill>
                <a:latin typeface="Consolas"/>
              </a:rPr>
              <a:t>users.Add</a:t>
            </a:r>
            <a:r>
              <a:rPr lang="en-US" sz="2600" dirty="0">
                <a:solidFill>
                  <a:prstClr val="black"/>
                </a:solidFill>
                <a:latin typeface="Consolas"/>
              </a:rPr>
              <a:t>(</a:t>
            </a:r>
            <a:r>
              <a:rPr lang="en-US" sz="2600" dirty="0">
                <a:solidFill>
                  <a:srgbClr val="A31515"/>
                </a:solidFill>
                <a:latin typeface="Consolas"/>
              </a:rPr>
              <a:t>"sue@contoso.com</a:t>
            </a:r>
            <a:r>
              <a:rPr lang="en-US" sz="2600" dirty="0" smtClean="0">
                <a:solidFill>
                  <a:srgbClr val="A31515"/>
                </a:solidFill>
                <a:latin typeface="Consolas"/>
              </a:rPr>
              <a:t>"</a:t>
            </a:r>
            <a:r>
              <a:rPr lang="en-US" sz="2600" dirty="0" smtClean="0">
                <a:solidFill>
                  <a:prstClr val="black"/>
                </a:solidFill>
                <a:latin typeface="Consolas"/>
              </a:rPr>
              <a:t>);</a:t>
            </a:r>
          </a:p>
          <a:p>
            <a:r>
              <a:rPr lang="en-US" sz="2600" dirty="0" err="1" smtClean="0">
                <a:solidFill>
                  <a:prstClr val="black"/>
                </a:solidFill>
                <a:latin typeface="Consolas"/>
              </a:rPr>
              <a:t>users.Add</a:t>
            </a:r>
            <a:r>
              <a:rPr lang="en-US" sz="2600" dirty="0" smtClean="0">
                <a:solidFill>
                  <a:prstClr val="black"/>
                </a:solidFill>
                <a:latin typeface="Consolas"/>
              </a:rPr>
              <a:t>(</a:t>
            </a:r>
            <a:r>
              <a:rPr lang="en-US" sz="2600" dirty="0" smtClean="0">
                <a:solidFill>
                  <a:srgbClr val="A31515"/>
                </a:solidFill>
                <a:latin typeface="Consolas"/>
              </a:rPr>
              <a:t>“joe@contoso.com"</a:t>
            </a:r>
            <a:r>
              <a:rPr lang="en-US" sz="2600" dirty="0" smtClean="0">
                <a:solidFill>
                  <a:prstClr val="black"/>
                </a:solidFill>
                <a:latin typeface="Consolas"/>
              </a:rPr>
              <a:t>);</a:t>
            </a:r>
            <a:endParaRPr lang="en-US" sz="2600" dirty="0">
              <a:solidFill>
                <a:prstClr val="black"/>
              </a:solidFill>
              <a:latin typeface="Consolas"/>
            </a:endParaRPr>
          </a:p>
          <a:p>
            <a:endParaRPr lang="en-US" sz="2600" dirty="0">
              <a:solidFill>
                <a:prstClr val="black"/>
              </a:solidFill>
              <a:latin typeface="Consolas"/>
            </a:endParaRPr>
          </a:p>
          <a:p>
            <a:r>
              <a:rPr lang="en-US" sz="2600" dirty="0" err="1" smtClean="0">
                <a:solidFill>
                  <a:srgbClr val="2B91AF"/>
                </a:solidFill>
                <a:latin typeface="Consolas"/>
              </a:rPr>
              <a:t>UserSettingName</a:t>
            </a:r>
            <a:r>
              <a:rPr lang="en-US" sz="2600" dirty="0">
                <a:solidFill>
                  <a:prstClr val="black"/>
                </a:solidFill>
                <a:latin typeface="Consolas"/>
              </a:rPr>
              <a:t>[] properties = </a:t>
            </a:r>
            <a:r>
              <a:rPr lang="en-US" sz="2600" dirty="0">
                <a:solidFill>
                  <a:srgbClr val="0000FF"/>
                </a:solidFill>
                <a:latin typeface="Consolas"/>
              </a:rPr>
              <a:t>new</a:t>
            </a:r>
            <a:r>
              <a:rPr lang="en-US" sz="2600" dirty="0">
                <a:solidFill>
                  <a:prstClr val="black"/>
                </a:solidFill>
                <a:latin typeface="Consolas"/>
              </a:rPr>
              <a:t> </a:t>
            </a:r>
            <a:r>
              <a:rPr lang="en-US" sz="2600" dirty="0" err="1">
                <a:solidFill>
                  <a:srgbClr val="2B91AF"/>
                </a:solidFill>
                <a:latin typeface="Consolas"/>
              </a:rPr>
              <a:t>UserSettingName</a:t>
            </a:r>
            <a:r>
              <a:rPr lang="en-US" sz="2600" dirty="0" smtClean="0">
                <a:solidFill>
                  <a:prstClr val="black"/>
                </a:solidFill>
                <a:latin typeface="Consolas"/>
              </a:rPr>
              <a:t>[] </a:t>
            </a:r>
            <a:r>
              <a:rPr lang="en-US" sz="2600" dirty="0">
                <a:solidFill>
                  <a:prstClr val="black"/>
                </a:solidFill>
                <a:latin typeface="Consolas"/>
              </a:rPr>
              <a:t>{ </a:t>
            </a:r>
            <a:r>
              <a:rPr lang="en-US" sz="2600" dirty="0" smtClean="0">
                <a:solidFill>
                  <a:prstClr val="black"/>
                </a:solidFill>
                <a:latin typeface="Consolas"/>
              </a:rPr>
              <a:t>	</a:t>
            </a:r>
            <a:r>
              <a:rPr lang="en-US" sz="2600" dirty="0" err="1" smtClean="0">
                <a:solidFill>
                  <a:srgbClr val="2B91AF"/>
                </a:solidFill>
                <a:latin typeface="Consolas"/>
              </a:rPr>
              <a:t>UserSettingName</a:t>
            </a:r>
            <a:r>
              <a:rPr lang="en-US" sz="2600" dirty="0" err="1" smtClean="0">
                <a:solidFill>
                  <a:prstClr val="black"/>
                </a:solidFill>
                <a:latin typeface="Consolas"/>
              </a:rPr>
              <a:t>.ExternalEwsUrl</a:t>
            </a:r>
            <a:r>
              <a:rPr lang="en-US" sz="2600" dirty="0" smtClean="0">
                <a:solidFill>
                  <a:prstClr val="black"/>
                </a:solidFill>
                <a:latin typeface="Consolas"/>
              </a:rPr>
              <a:t>, 	</a:t>
            </a:r>
            <a:r>
              <a:rPr lang="en-US" sz="2600" dirty="0" err="1" smtClean="0">
                <a:solidFill>
                  <a:srgbClr val="2B91AF"/>
                </a:solidFill>
                <a:latin typeface="Consolas"/>
              </a:rPr>
              <a:t>UserSettingName</a:t>
            </a:r>
            <a:r>
              <a:rPr lang="en-US" sz="2600" dirty="0" err="1" smtClean="0">
                <a:solidFill>
                  <a:prstClr val="black"/>
                </a:solidFill>
                <a:latin typeface="Consolas"/>
              </a:rPr>
              <a:t>.UserDisplayName</a:t>
            </a:r>
            <a:r>
              <a:rPr lang="en-US" sz="2600" dirty="0" smtClean="0">
                <a:solidFill>
                  <a:prstClr val="black"/>
                </a:solidFill>
                <a:latin typeface="Consolas"/>
              </a:rPr>
              <a:t> </a:t>
            </a:r>
            <a:r>
              <a:rPr lang="en-US" sz="2600" dirty="0">
                <a:solidFill>
                  <a:prstClr val="black"/>
                </a:solidFill>
                <a:latin typeface="Consolas"/>
              </a:rPr>
              <a:t>};</a:t>
            </a:r>
          </a:p>
          <a:p>
            <a:endParaRPr lang="en-US" sz="2600" dirty="0" smtClean="0">
              <a:solidFill>
                <a:prstClr val="black"/>
              </a:solidFill>
              <a:latin typeface="Consolas"/>
            </a:endParaRPr>
          </a:p>
          <a:p>
            <a:r>
              <a:rPr lang="en-US" sz="2800" dirty="0" err="1">
                <a:solidFill>
                  <a:srgbClr val="2B91AF"/>
                </a:solidFill>
                <a:latin typeface="Consolas"/>
              </a:rPr>
              <a:t>GetUserSettingsResponseCollection</a:t>
            </a:r>
            <a:r>
              <a:rPr lang="en-US" sz="2800" dirty="0">
                <a:solidFill>
                  <a:prstClr val="black"/>
                </a:solidFill>
                <a:latin typeface="Consolas"/>
              </a:rPr>
              <a:t> data = </a:t>
            </a:r>
            <a:r>
              <a:rPr lang="en-US" sz="2800" dirty="0" smtClean="0">
                <a:solidFill>
                  <a:prstClr val="black"/>
                </a:solidFill>
                <a:latin typeface="Consolas"/>
              </a:rPr>
              <a:t>	</a:t>
            </a:r>
            <a:r>
              <a:rPr lang="en-US" sz="2800" dirty="0" err="1" smtClean="0">
                <a:solidFill>
                  <a:prstClr val="black"/>
                </a:solidFill>
                <a:latin typeface="Consolas"/>
              </a:rPr>
              <a:t>autoDService.GetUsersSettings</a:t>
            </a:r>
            <a:r>
              <a:rPr lang="en-US" sz="2800" dirty="0" smtClean="0">
                <a:solidFill>
                  <a:prstClr val="black"/>
                </a:solidFill>
                <a:latin typeface="Consolas"/>
              </a:rPr>
              <a:t>(users</a:t>
            </a:r>
            <a:r>
              <a:rPr lang="en-US" sz="2800" dirty="0">
                <a:solidFill>
                  <a:prstClr val="black"/>
                </a:solidFill>
                <a:latin typeface="Consolas"/>
              </a:rPr>
              <a:t>, properties);</a:t>
            </a:r>
          </a:p>
          <a:p>
            <a:pPr lvl="0">
              <a:buSzPct val="80000"/>
            </a:pPr>
            <a:endParaRPr lang="en-US" sz="2800" dirty="0">
              <a:solidFill>
                <a:srgbClr val="000000"/>
              </a:solidFill>
            </a:endParaRPr>
          </a:p>
        </p:txBody>
      </p:sp>
    </p:spTree>
    <p:extLst>
      <p:ext uri="{BB962C8B-B14F-4D97-AF65-F5344CB8AC3E}">
        <p14:creationId xmlns:p14="http://schemas.microsoft.com/office/powerpoint/2010/main" val="1649967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err="1" smtClean="0"/>
              <a:t>AutoDiscover</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Availability Service</a:t>
            </a:r>
            <a:endParaRPr lang="en-US" dirty="0"/>
          </a:p>
        </p:txBody>
      </p:sp>
      <p:sp>
        <p:nvSpPr>
          <p:cNvPr id="5" name="Text Placeholder 4"/>
          <p:cNvSpPr>
            <a:spLocks noGrp="1"/>
          </p:cNvSpPr>
          <p:nvPr>
            <p:ph type="body" sz="quarter" idx="10"/>
          </p:nvPr>
        </p:nvSpPr>
        <p:spPr>
          <a:xfrm>
            <a:off x="519112" y="1447799"/>
            <a:ext cx="11149013" cy="4764381"/>
          </a:xfrm>
        </p:spPr>
        <p:txBody>
          <a:bodyPr/>
          <a:lstStyle/>
          <a:p>
            <a:r>
              <a:rPr lang="en-US" dirty="0" smtClean="0"/>
              <a:t>The Availability Service retrieves free/busy information directly from the target resource (user, conference room, public folder, </a:t>
            </a:r>
            <a:r>
              <a:rPr lang="en-US" dirty="0" err="1" smtClean="0"/>
              <a:t>etc</a:t>
            </a:r>
            <a:r>
              <a:rPr lang="en-US" dirty="0" smtClean="0"/>
              <a:t>) including cross-forest resources.</a:t>
            </a:r>
          </a:p>
          <a:p>
            <a:pPr marL="0" indent="0">
              <a:buNone/>
            </a:pPr>
            <a:endParaRPr lang="en-US" dirty="0" smtClean="0"/>
          </a:p>
          <a:p>
            <a:r>
              <a:rPr lang="en-US" dirty="0" smtClean="0"/>
              <a:t>In addition, the availability service provides:</a:t>
            </a:r>
          </a:p>
          <a:p>
            <a:pPr lvl="1"/>
            <a:r>
              <a:rPr lang="en-US" dirty="0" smtClean="0"/>
              <a:t>Meeting time suggestions</a:t>
            </a:r>
          </a:p>
          <a:p>
            <a:pPr lvl="1"/>
            <a:r>
              <a:rPr lang="en-US" dirty="0" smtClean="0"/>
              <a:t>Attendee </a:t>
            </a:r>
            <a:r>
              <a:rPr lang="en-US" dirty="0"/>
              <a:t>working hours </a:t>
            </a:r>
          </a:p>
          <a:p>
            <a:pPr lvl="1"/>
            <a:r>
              <a:rPr lang="en-US" dirty="0" smtClean="0"/>
              <a:t>Additional data about attendee calendar appointments</a:t>
            </a:r>
            <a:br>
              <a:rPr lang="en-US" dirty="0" smtClean="0"/>
            </a:br>
            <a:endParaRPr lang="en-US" dirty="0" smtClean="0"/>
          </a:p>
          <a:p>
            <a:endParaRPr lang="en-US" dirty="0"/>
          </a:p>
        </p:txBody>
      </p:sp>
    </p:spTree>
    <p:extLst>
      <p:ext uri="{BB962C8B-B14F-4D97-AF65-F5344CB8AC3E}">
        <p14:creationId xmlns:p14="http://schemas.microsoft.com/office/powerpoint/2010/main" val="402782139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40683" y="1436913"/>
            <a:ext cx="11495314" cy="5144757"/>
          </a:xfrm>
          <a:prstGeom prst="roundRect">
            <a:avLst/>
          </a:prstGeom>
          <a:solidFill>
            <a:schemeClr val="tx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Title 4"/>
          <p:cNvSpPr>
            <a:spLocks noGrp="1"/>
          </p:cNvSpPr>
          <p:nvPr>
            <p:ph type="title"/>
          </p:nvPr>
        </p:nvSpPr>
        <p:spPr>
          <a:xfrm>
            <a:off x="507868" y="230189"/>
            <a:ext cx="11173090" cy="609398"/>
          </a:xfrm>
        </p:spPr>
        <p:txBody>
          <a:bodyPr/>
          <a:lstStyle/>
          <a:p>
            <a:r>
              <a:rPr lang="en-US" dirty="0" smtClean="0"/>
              <a:t>Availability Service</a:t>
            </a:r>
            <a:endParaRPr lang="en-US" dirty="0"/>
          </a:p>
        </p:txBody>
      </p:sp>
      <p:sp>
        <p:nvSpPr>
          <p:cNvPr id="6" name="Text Placeholder 5"/>
          <p:cNvSpPr>
            <a:spLocks noGrp="1"/>
          </p:cNvSpPr>
          <p:nvPr>
            <p:ph type="body" sz="quarter" idx="10"/>
          </p:nvPr>
        </p:nvSpPr>
        <p:spPr>
          <a:xfrm>
            <a:off x="492544" y="1152491"/>
            <a:ext cx="11696281" cy="5429179"/>
          </a:xfrm>
        </p:spPr>
        <p:txBody>
          <a:bodyPr/>
          <a:lstStyle/>
          <a:p>
            <a:pPr marL="0" indent="0">
              <a:buNone/>
            </a:pPr>
            <a:r>
              <a:rPr lang="en-US" sz="2000" dirty="0" smtClean="0">
                <a:solidFill>
                  <a:srgbClr val="2B91AF"/>
                </a:solidFill>
                <a:latin typeface="Consolas"/>
              </a:rPr>
              <a:t>List</a:t>
            </a:r>
            <a:r>
              <a:rPr lang="en-US" sz="2000" dirty="0" smtClean="0">
                <a:solidFill>
                  <a:prstClr val="black"/>
                </a:solidFill>
                <a:latin typeface="Consolas"/>
              </a:rPr>
              <a:t>&lt;</a:t>
            </a:r>
            <a:r>
              <a:rPr lang="en-US" sz="2000" dirty="0" err="1" smtClean="0">
                <a:solidFill>
                  <a:srgbClr val="2B91AF"/>
                </a:solidFill>
                <a:latin typeface="Consolas"/>
              </a:rPr>
              <a:t>AttendeeInfo</a:t>
            </a:r>
            <a:r>
              <a:rPr lang="en-US" sz="2000" dirty="0">
                <a:solidFill>
                  <a:prstClr val="black"/>
                </a:solidFill>
                <a:latin typeface="Consolas"/>
              </a:rPr>
              <a:t>&gt; attendees = </a:t>
            </a:r>
            <a:r>
              <a:rPr lang="en-US" sz="2000" dirty="0">
                <a:solidFill>
                  <a:srgbClr val="0000FF"/>
                </a:solidFill>
                <a:latin typeface="Consolas"/>
              </a:rPr>
              <a:t>new</a:t>
            </a:r>
            <a:r>
              <a:rPr lang="en-US" sz="2000" dirty="0">
                <a:solidFill>
                  <a:prstClr val="black"/>
                </a:solidFill>
                <a:latin typeface="Consolas"/>
              </a:rPr>
              <a:t> </a:t>
            </a:r>
            <a:r>
              <a:rPr lang="en-US" sz="2000" dirty="0">
                <a:solidFill>
                  <a:srgbClr val="2B91AF"/>
                </a:solidFill>
                <a:latin typeface="Consolas"/>
              </a:rPr>
              <a:t>List</a:t>
            </a:r>
            <a:r>
              <a:rPr lang="en-US" sz="2000" dirty="0">
                <a:solidFill>
                  <a:prstClr val="black"/>
                </a:solidFill>
                <a:latin typeface="Consolas"/>
              </a:rPr>
              <a:t>&lt;</a:t>
            </a:r>
            <a:r>
              <a:rPr lang="en-US" sz="2000" dirty="0" err="1">
                <a:solidFill>
                  <a:srgbClr val="2B91AF"/>
                </a:solidFill>
                <a:latin typeface="Consolas"/>
              </a:rPr>
              <a:t>AttendeeInfo</a:t>
            </a:r>
            <a:r>
              <a:rPr lang="en-US" sz="2000" dirty="0">
                <a:solidFill>
                  <a:prstClr val="black"/>
                </a:solidFill>
                <a:latin typeface="Consolas"/>
              </a:rPr>
              <a:t>&gt;();</a:t>
            </a:r>
          </a:p>
          <a:p>
            <a:pPr marL="0" indent="0">
              <a:buNone/>
            </a:pPr>
            <a:endParaRPr lang="en-US" sz="2000" dirty="0">
              <a:solidFill>
                <a:prstClr val="black"/>
              </a:solidFill>
              <a:latin typeface="Consolas"/>
            </a:endParaRPr>
          </a:p>
          <a:p>
            <a:pPr marL="0" indent="0">
              <a:buNone/>
            </a:pPr>
            <a:r>
              <a:rPr lang="en-US" sz="2000" dirty="0" err="1" smtClean="0">
                <a:solidFill>
                  <a:srgbClr val="2B91AF"/>
                </a:solidFill>
                <a:latin typeface="Consolas"/>
              </a:rPr>
              <a:t>AttendeeInfo</a:t>
            </a:r>
            <a:r>
              <a:rPr lang="en-US" sz="2000" dirty="0" smtClean="0">
                <a:solidFill>
                  <a:prstClr val="black"/>
                </a:solidFill>
                <a:latin typeface="Consolas"/>
              </a:rPr>
              <a:t> </a:t>
            </a:r>
            <a:r>
              <a:rPr lang="en-US" sz="2000" dirty="0" err="1">
                <a:solidFill>
                  <a:prstClr val="black"/>
                </a:solidFill>
                <a:latin typeface="Consolas"/>
              </a:rPr>
              <a:t>requiredAttendee</a:t>
            </a:r>
            <a:r>
              <a:rPr lang="en-US" sz="2000" dirty="0">
                <a:solidFill>
                  <a:prstClr val="black"/>
                </a:solidFill>
                <a:latin typeface="Consolas"/>
              </a:rPr>
              <a:t> = </a:t>
            </a:r>
            <a:r>
              <a:rPr lang="en-US" sz="2000" dirty="0">
                <a:solidFill>
                  <a:srgbClr val="0000FF"/>
                </a:solidFill>
                <a:latin typeface="Consolas"/>
              </a:rPr>
              <a:t>new</a:t>
            </a:r>
            <a:r>
              <a:rPr lang="en-US" sz="2000" dirty="0">
                <a:solidFill>
                  <a:prstClr val="black"/>
                </a:solidFill>
                <a:latin typeface="Consolas"/>
              </a:rPr>
              <a:t> </a:t>
            </a:r>
            <a:r>
              <a:rPr lang="en-US" sz="2000" dirty="0" err="1">
                <a:solidFill>
                  <a:srgbClr val="2B91AF"/>
                </a:solidFill>
                <a:latin typeface="Consolas"/>
              </a:rPr>
              <a:t>AttendeeInfo</a:t>
            </a:r>
            <a:r>
              <a:rPr lang="en-US" sz="2000" dirty="0" smtClean="0">
                <a:solidFill>
                  <a:prstClr val="black"/>
                </a:solidFill>
                <a:latin typeface="Consolas"/>
              </a:rPr>
              <a:t>(</a:t>
            </a:r>
            <a:r>
              <a:rPr lang="en-US" sz="2000" dirty="0" smtClean="0">
                <a:solidFill>
                  <a:srgbClr val="A31515"/>
                </a:solidFill>
                <a:latin typeface="Consolas"/>
              </a:rPr>
              <a:t>“carl@contoso.com"</a:t>
            </a:r>
            <a:r>
              <a:rPr lang="en-US" sz="2000" dirty="0" smtClean="0">
                <a:solidFill>
                  <a:prstClr val="black"/>
                </a:solidFill>
                <a:latin typeface="Consolas"/>
              </a:rPr>
              <a:t>);</a:t>
            </a:r>
            <a:endParaRPr lang="en-US" sz="2000" dirty="0">
              <a:solidFill>
                <a:prstClr val="black"/>
              </a:solidFill>
              <a:latin typeface="Consolas"/>
            </a:endParaRPr>
          </a:p>
          <a:p>
            <a:pPr marL="0" indent="0">
              <a:buNone/>
            </a:pPr>
            <a:r>
              <a:rPr lang="en-US" sz="2000" dirty="0" err="1" smtClean="0">
                <a:solidFill>
                  <a:prstClr val="black"/>
                </a:solidFill>
                <a:latin typeface="Consolas"/>
              </a:rPr>
              <a:t>requiredAttendee.AttendeeType</a:t>
            </a:r>
            <a:r>
              <a:rPr lang="en-US" sz="2000" dirty="0" smtClean="0">
                <a:solidFill>
                  <a:prstClr val="black"/>
                </a:solidFill>
                <a:latin typeface="Consolas"/>
              </a:rPr>
              <a:t> </a:t>
            </a:r>
            <a:r>
              <a:rPr lang="en-US" sz="2000" dirty="0">
                <a:solidFill>
                  <a:prstClr val="black"/>
                </a:solidFill>
                <a:latin typeface="Consolas"/>
              </a:rPr>
              <a:t>= </a:t>
            </a:r>
            <a:r>
              <a:rPr lang="en-US" sz="2000" dirty="0" err="1">
                <a:solidFill>
                  <a:srgbClr val="2B91AF"/>
                </a:solidFill>
                <a:latin typeface="Consolas"/>
              </a:rPr>
              <a:t>MeetingAttendeeType</a:t>
            </a:r>
            <a:r>
              <a:rPr lang="en-US" sz="2000" dirty="0" err="1">
                <a:solidFill>
                  <a:prstClr val="black"/>
                </a:solidFill>
                <a:latin typeface="Consolas"/>
              </a:rPr>
              <a:t>.Required</a:t>
            </a:r>
            <a:r>
              <a:rPr lang="en-US" sz="2000" dirty="0">
                <a:solidFill>
                  <a:prstClr val="black"/>
                </a:solidFill>
                <a:latin typeface="Consolas"/>
              </a:rPr>
              <a:t>;</a:t>
            </a:r>
          </a:p>
          <a:p>
            <a:pPr marL="0" indent="0">
              <a:buNone/>
            </a:pPr>
            <a:r>
              <a:rPr lang="en-US" sz="2000" dirty="0" err="1" smtClean="0">
                <a:solidFill>
                  <a:prstClr val="black"/>
                </a:solidFill>
                <a:latin typeface="Consolas"/>
              </a:rPr>
              <a:t>requiredAttendee.ExcludeConflicts</a:t>
            </a:r>
            <a:r>
              <a:rPr lang="en-US" sz="2000" dirty="0" smtClean="0">
                <a:solidFill>
                  <a:prstClr val="black"/>
                </a:solidFill>
                <a:latin typeface="Consolas"/>
              </a:rPr>
              <a:t> </a:t>
            </a:r>
            <a:r>
              <a:rPr lang="en-US" sz="2000" dirty="0">
                <a:solidFill>
                  <a:prstClr val="black"/>
                </a:solidFill>
                <a:latin typeface="Consolas"/>
              </a:rPr>
              <a:t>= </a:t>
            </a:r>
            <a:r>
              <a:rPr lang="en-US" sz="2000" dirty="0">
                <a:solidFill>
                  <a:srgbClr val="0000FF"/>
                </a:solidFill>
                <a:latin typeface="Consolas"/>
              </a:rPr>
              <a:t>true</a:t>
            </a:r>
            <a:r>
              <a:rPr lang="en-US" sz="2000" dirty="0">
                <a:solidFill>
                  <a:prstClr val="black"/>
                </a:solidFill>
                <a:latin typeface="Consolas"/>
              </a:rPr>
              <a:t>;</a:t>
            </a:r>
          </a:p>
          <a:p>
            <a:pPr marL="0" indent="0">
              <a:buNone/>
            </a:pPr>
            <a:r>
              <a:rPr lang="en-US" sz="2000" dirty="0" err="1" smtClean="0">
                <a:solidFill>
                  <a:prstClr val="black"/>
                </a:solidFill>
                <a:latin typeface="Consolas"/>
              </a:rPr>
              <a:t>attendees.Add</a:t>
            </a:r>
            <a:r>
              <a:rPr lang="en-US" sz="2000" dirty="0" smtClean="0">
                <a:solidFill>
                  <a:prstClr val="black"/>
                </a:solidFill>
                <a:latin typeface="Consolas"/>
              </a:rPr>
              <a:t>(</a:t>
            </a:r>
            <a:r>
              <a:rPr lang="en-US" sz="2000" dirty="0" err="1" smtClean="0">
                <a:solidFill>
                  <a:prstClr val="black"/>
                </a:solidFill>
                <a:latin typeface="Consolas"/>
              </a:rPr>
              <a:t>requiredAttendee</a:t>
            </a:r>
            <a:r>
              <a:rPr lang="en-US" sz="2000" dirty="0">
                <a:solidFill>
                  <a:prstClr val="black"/>
                </a:solidFill>
                <a:latin typeface="Consolas"/>
              </a:rPr>
              <a:t>);</a:t>
            </a:r>
          </a:p>
          <a:p>
            <a:pPr marL="0" indent="0">
              <a:buNone/>
            </a:pPr>
            <a:endParaRPr lang="en-US" sz="2000" dirty="0">
              <a:solidFill>
                <a:prstClr val="black"/>
              </a:solidFill>
              <a:latin typeface="Consolas"/>
            </a:endParaRPr>
          </a:p>
          <a:p>
            <a:pPr marL="0" indent="0">
              <a:buNone/>
            </a:pPr>
            <a:r>
              <a:rPr lang="en-US" sz="2000" dirty="0" err="1" smtClean="0">
                <a:solidFill>
                  <a:srgbClr val="2B91AF"/>
                </a:solidFill>
                <a:latin typeface="Consolas"/>
              </a:rPr>
              <a:t>AttendeeInfo</a:t>
            </a:r>
            <a:r>
              <a:rPr lang="en-US" sz="2000" dirty="0" smtClean="0">
                <a:solidFill>
                  <a:prstClr val="black"/>
                </a:solidFill>
                <a:latin typeface="Consolas"/>
              </a:rPr>
              <a:t> </a:t>
            </a:r>
            <a:r>
              <a:rPr lang="en-US" sz="2000" dirty="0" err="1">
                <a:solidFill>
                  <a:prstClr val="black"/>
                </a:solidFill>
                <a:latin typeface="Consolas"/>
              </a:rPr>
              <a:t>optionalAttendee</a:t>
            </a:r>
            <a:r>
              <a:rPr lang="en-US" sz="2000" dirty="0">
                <a:solidFill>
                  <a:prstClr val="black"/>
                </a:solidFill>
                <a:latin typeface="Consolas"/>
              </a:rPr>
              <a:t> = </a:t>
            </a:r>
            <a:r>
              <a:rPr lang="en-US" sz="2000" dirty="0">
                <a:solidFill>
                  <a:srgbClr val="0000FF"/>
                </a:solidFill>
                <a:latin typeface="Consolas"/>
              </a:rPr>
              <a:t>new</a:t>
            </a:r>
            <a:r>
              <a:rPr lang="en-US" sz="2000" dirty="0">
                <a:solidFill>
                  <a:prstClr val="black"/>
                </a:solidFill>
                <a:latin typeface="Consolas"/>
              </a:rPr>
              <a:t> </a:t>
            </a:r>
            <a:r>
              <a:rPr lang="en-US" sz="2000" dirty="0" err="1">
                <a:solidFill>
                  <a:srgbClr val="2B91AF"/>
                </a:solidFill>
                <a:latin typeface="Consolas"/>
              </a:rPr>
              <a:t>AttendeeInfo</a:t>
            </a:r>
            <a:r>
              <a:rPr lang="en-US" sz="2000" dirty="0" smtClean="0">
                <a:solidFill>
                  <a:prstClr val="black"/>
                </a:solidFill>
                <a:latin typeface="Consolas"/>
              </a:rPr>
              <a:t>(</a:t>
            </a:r>
            <a:r>
              <a:rPr lang="en-US" sz="2000" dirty="0" smtClean="0">
                <a:solidFill>
                  <a:srgbClr val="A31515"/>
                </a:solidFill>
                <a:latin typeface="Consolas"/>
              </a:rPr>
              <a:t>“sally@contoso.com</a:t>
            </a:r>
            <a:r>
              <a:rPr lang="en-US" sz="2000" dirty="0">
                <a:solidFill>
                  <a:srgbClr val="A31515"/>
                </a:solidFill>
                <a:latin typeface="Consolas"/>
              </a:rPr>
              <a:t>"</a:t>
            </a:r>
            <a:r>
              <a:rPr lang="en-US" sz="2000" dirty="0">
                <a:solidFill>
                  <a:prstClr val="black"/>
                </a:solidFill>
                <a:latin typeface="Consolas"/>
              </a:rPr>
              <a:t>);</a:t>
            </a:r>
          </a:p>
          <a:p>
            <a:pPr marL="0" indent="0">
              <a:buNone/>
            </a:pPr>
            <a:r>
              <a:rPr lang="en-US" sz="2000" dirty="0" err="1" smtClean="0">
                <a:solidFill>
                  <a:prstClr val="black"/>
                </a:solidFill>
                <a:latin typeface="Consolas"/>
              </a:rPr>
              <a:t>optionalAttendee.AttendeeType</a:t>
            </a:r>
            <a:r>
              <a:rPr lang="en-US" sz="2000" dirty="0" smtClean="0">
                <a:solidFill>
                  <a:prstClr val="black"/>
                </a:solidFill>
                <a:latin typeface="Consolas"/>
              </a:rPr>
              <a:t> </a:t>
            </a:r>
            <a:r>
              <a:rPr lang="en-US" sz="2000" dirty="0">
                <a:solidFill>
                  <a:prstClr val="black"/>
                </a:solidFill>
                <a:latin typeface="Consolas"/>
              </a:rPr>
              <a:t>= </a:t>
            </a:r>
            <a:r>
              <a:rPr lang="en-US" sz="2000" dirty="0" err="1">
                <a:solidFill>
                  <a:srgbClr val="2B91AF"/>
                </a:solidFill>
                <a:latin typeface="Consolas"/>
              </a:rPr>
              <a:t>MeetingAttendeeType</a:t>
            </a:r>
            <a:r>
              <a:rPr lang="en-US" sz="2000" dirty="0" err="1">
                <a:solidFill>
                  <a:prstClr val="black"/>
                </a:solidFill>
                <a:latin typeface="Consolas"/>
              </a:rPr>
              <a:t>.Optional</a:t>
            </a:r>
            <a:r>
              <a:rPr lang="en-US" sz="2000" dirty="0">
                <a:solidFill>
                  <a:prstClr val="black"/>
                </a:solidFill>
                <a:latin typeface="Consolas"/>
              </a:rPr>
              <a:t>;</a:t>
            </a:r>
          </a:p>
          <a:p>
            <a:pPr marL="0" indent="0">
              <a:buNone/>
            </a:pPr>
            <a:r>
              <a:rPr lang="en-US" sz="2000" dirty="0" err="1" smtClean="0">
                <a:solidFill>
                  <a:prstClr val="black"/>
                </a:solidFill>
                <a:latin typeface="Consolas"/>
              </a:rPr>
              <a:t>attendees.Add</a:t>
            </a:r>
            <a:r>
              <a:rPr lang="en-US" sz="2000" dirty="0" smtClean="0">
                <a:solidFill>
                  <a:prstClr val="black"/>
                </a:solidFill>
                <a:latin typeface="Consolas"/>
              </a:rPr>
              <a:t>(</a:t>
            </a:r>
            <a:r>
              <a:rPr lang="en-US" sz="2000" dirty="0" err="1" smtClean="0">
                <a:solidFill>
                  <a:prstClr val="black"/>
                </a:solidFill>
                <a:latin typeface="Consolas"/>
              </a:rPr>
              <a:t>optionalAttendee</a:t>
            </a:r>
            <a:r>
              <a:rPr lang="en-US" sz="2000" dirty="0">
                <a:solidFill>
                  <a:prstClr val="black"/>
                </a:solidFill>
                <a:latin typeface="Consolas"/>
              </a:rPr>
              <a:t>);</a:t>
            </a:r>
          </a:p>
          <a:p>
            <a:pPr marL="0" indent="0">
              <a:buNone/>
            </a:pPr>
            <a:r>
              <a:rPr lang="en-US" sz="2000" dirty="0">
                <a:solidFill>
                  <a:prstClr val="black"/>
                </a:solidFill>
                <a:latin typeface="Consolas"/>
              </a:rPr>
              <a:t>            </a:t>
            </a:r>
          </a:p>
          <a:p>
            <a:pPr marL="0" indent="0">
              <a:buNone/>
            </a:pPr>
            <a:r>
              <a:rPr lang="en-US" sz="2000" dirty="0" err="1" smtClean="0">
                <a:solidFill>
                  <a:srgbClr val="2B91AF"/>
                </a:solidFill>
                <a:latin typeface="Consolas"/>
              </a:rPr>
              <a:t>TimeWindow</a:t>
            </a:r>
            <a:r>
              <a:rPr lang="en-US" sz="2000" dirty="0" smtClean="0">
                <a:solidFill>
                  <a:prstClr val="black"/>
                </a:solidFill>
                <a:latin typeface="Consolas"/>
              </a:rPr>
              <a:t> </a:t>
            </a:r>
            <a:r>
              <a:rPr lang="en-US" sz="2000" dirty="0" err="1">
                <a:solidFill>
                  <a:prstClr val="black"/>
                </a:solidFill>
                <a:latin typeface="Consolas"/>
              </a:rPr>
              <a:t>timeWindow</a:t>
            </a:r>
            <a:r>
              <a:rPr lang="en-US" sz="2000" dirty="0">
                <a:solidFill>
                  <a:prstClr val="black"/>
                </a:solidFill>
                <a:latin typeface="Consolas"/>
              </a:rPr>
              <a:t> = </a:t>
            </a:r>
            <a:r>
              <a:rPr lang="en-US" sz="2000" dirty="0">
                <a:solidFill>
                  <a:srgbClr val="0000FF"/>
                </a:solidFill>
                <a:latin typeface="Consolas"/>
              </a:rPr>
              <a:t>new</a:t>
            </a:r>
            <a:r>
              <a:rPr lang="en-US" sz="2000" dirty="0">
                <a:solidFill>
                  <a:prstClr val="black"/>
                </a:solidFill>
                <a:latin typeface="Consolas"/>
              </a:rPr>
              <a:t> </a:t>
            </a:r>
            <a:r>
              <a:rPr lang="en-US" sz="2000" dirty="0" err="1" smtClean="0">
                <a:solidFill>
                  <a:srgbClr val="2B91AF"/>
                </a:solidFill>
                <a:latin typeface="Consolas"/>
              </a:rPr>
              <a:t>TimeWindow</a:t>
            </a:r>
            <a:r>
              <a:rPr lang="en-US" sz="2000" dirty="0" smtClean="0">
                <a:solidFill>
                  <a:prstClr val="black"/>
                </a:solidFill>
                <a:latin typeface="Consolas"/>
              </a:rPr>
              <a:t>(</a:t>
            </a:r>
            <a:r>
              <a:rPr lang="en-US" sz="2000" dirty="0" err="1" smtClean="0">
                <a:solidFill>
                  <a:srgbClr val="2B91AF"/>
                </a:solidFill>
                <a:latin typeface="Consolas"/>
              </a:rPr>
              <a:t>DateTime</a:t>
            </a:r>
            <a:r>
              <a:rPr lang="en-US" sz="2000" dirty="0" err="1" smtClean="0">
                <a:solidFill>
                  <a:prstClr val="black"/>
                </a:solidFill>
                <a:latin typeface="Consolas"/>
              </a:rPr>
              <a:t>.Now</a:t>
            </a:r>
            <a:r>
              <a:rPr lang="en-US" sz="2000" dirty="0" smtClean="0">
                <a:solidFill>
                  <a:prstClr val="black"/>
                </a:solidFill>
                <a:latin typeface="Consolas"/>
              </a:rPr>
              <a:t>, </a:t>
            </a:r>
            <a:r>
              <a:rPr lang="en-US" sz="2000" dirty="0" err="1" smtClean="0">
                <a:solidFill>
                  <a:srgbClr val="2B91AF"/>
                </a:solidFill>
                <a:latin typeface="Consolas"/>
              </a:rPr>
              <a:t>DateTime</a:t>
            </a:r>
            <a:r>
              <a:rPr lang="en-US" sz="2000" dirty="0" err="1" smtClean="0">
                <a:solidFill>
                  <a:prstClr val="black"/>
                </a:solidFill>
                <a:latin typeface="Consolas"/>
              </a:rPr>
              <a:t>.Now.AddDays</a:t>
            </a:r>
            <a:r>
              <a:rPr lang="en-US" sz="2000" dirty="0" smtClean="0">
                <a:solidFill>
                  <a:prstClr val="black"/>
                </a:solidFill>
                <a:latin typeface="Consolas"/>
              </a:rPr>
              <a:t>(2));</a:t>
            </a:r>
            <a:endParaRPr lang="en-US" sz="2000" dirty="0">
              <a:solidFill>
                <a:prstClr val="black"/>
              </a:solidFill>
              <a:latin typeface="Consolas"/>
            </a:endParaRPr>
          </a:p>
          <a:p>
            <a:pPr marL="0" indent="0">
              <a:buNone/>
            </a:pPr>
            <a:endParaRPr lang="en-US" sz="2000" dirty="0">
              <a:solidFill>
                <a:prstClr val="black"/>
              </a:solidFill>
              <a:latin typeface="Consolas"/>
            </a:endParaRPr>
          </a:p>
          <a:p>
            <a:pPr marL="0" indent="0">
              <a:buNone/>
            </a:pPr>
            <a:r>
              <a:rPr lang="en-US" sz="2000" dirty="0" err="1" smtClean="0">
                <a:solidFill>
                  <a:srgbClr val="2B91AF"/>
                </a:solidFill>
                <a:latin typeface="Consolas"/>
              </a:rPr>
              <a:t>GetUserAvailabilityResults</a:t>
            </a:r>
            <a:r>
              <a:rPr lang="en-US" sz="2000" dirty="0" smtClean="0">
                <a:solidFill>
                  <a:prstClr val="black"/>
                </a:solidFill>
                <a:latin typeface="Consolas"/>
              </a:rPr>
              <a:t> results </a:t>
            </a:r>
            <a:r>
              <a:rPr lang="en-US" sz="2000" dirty="0">
                <a:solidFill>
                  <a:prstClr val="black"/>
                </a:solidFill>
                <a:latin typeface="Consolas"/>
              </a:rPr>
              <a:t>= </a:t>
            </a:r>
            <a:r>
              <a:rPr lang="en-US" sz="2000" dirty="0" err="1" smtClean="0">
                <a:solidFill>
                  <a:prstClr val="black"/>
                </a:solidFill>
                <a:latin typeface="Consolas"/>
              </a:rPr>
              <a:t>service.GetUserAvailability</a:t>
            </a:r>
            <a:r>
              <a:rPr lang="en-US" sz="2000" dirty="0" smtClean="0">
                <a:solidFill>
                  <a:prstClr val="black"/>
                </a:solidFill>
                <a:latin typeface="Consolas"/>
              </a:rPr>
              <a:t>(attendees</a:t>
            </a:r>
            <a:r>
              <a:rPr lang="en-US" sz="2000" dirty="0">
                <a:solidFill>
                  <a:prstClr val="black"/>
                </a:solidFill>
                <a:latin typeface="Consolas"/>
              </a:rPr>
              <a:t>, </a:t>
            </a:r>
            <a:r>
              <a:rPr lang="en-US" sz="2000" dirty="0" smtClean="0">
                <a:solidFill>
                  <a:prstClr val="black"/>
                </a:solidFill>
                <a:latin typeface="Consolas"/>
              </a:rPr>
              <a:t>	</a:t>
            </a:r>
            <a:r>
              <a:rPr lang="en-US" sz="2000" dirty="0" err="1" smtClean="0">
                <a:solidFill>
                  <a:prstClr val="black"/>
                </a:solidFill>
                <a:latin typeface="Consolas"/>
              </a:rPr>
              <a:t>timeWindow</a:t>
            </a:r>
            <a:r>
              <a:rPr lang="en-US" sz="2000" dirty="0" smtClean="0">
                <a:solidFill>
                  <a:prstClr val="black"/>
                </a:solidFill>
                <a:latin typeface="Consolas"/>
              </a:rPr>
              <a:t>, </a:t>
            </a:r>
            <a:r>
              <a:rPr lang="en-US" sz="2000" dirty="0" err="1" smtClean="0">
                <a:solidFill>
                  <a:srgbClr val="2B91AF"/>
                </a:solidFill>
                <a:latin typeface="Consolas"/>
              </a:rPr>
              <a:t>AvailabilityData</a:t>
            </a:r>
            <a:r>
              <a:rPr lang="en-US" sz="2000" dirty="0" err="1" smtClean="0">
                <a:solidFill>
                  <a:prstClr val="black"/>
                </a:solidFill>
                <a:latin typeface="Consolas"/>
              </a:rPr>
              <a:t>.FreeBusyAndSuggestions</a:t>
            </a:r>
            <a:r>
              <a:rPr lang="en-US" sz="2000" dirty="0" smtClean="0">
                <a:solidFill>
                  <a:prstClr val="black"/>
                </a:solidFill>
                <a:latin typeface="Consolas"/>
              </a:rPr>
              <a:t>);</a:t>
            </a:r>
            <a:endParaRPr lang="en-US" sz="2000" dirty="0">
              <a:solidFill>
                <a:prstClr val="black"/>
              </a:solidFill>
              <a:latin typeface="Consolas"/>
            </a:endParaRPr>
          </a:p>
          <a:p>
            <a:pPr marL="0" lvl="0" indent="0">
              <a:buSzPct val="80000"/>
              <a:buNone/>
            </a:pPr>
            <a:endParaRPr lang="en-US" sz="2800" dirty="0">
              <a:solidFill>
                <a:srgbClr val="000000"/>
              </a:solidFill>
            </a:endParaRPr>
          </a:p>
        </p:txBody>
      </p:sp>
    </p:spTree>
    <p:extLst>
      <p:ext uri="{BB962C8B-B14F-4D97-AF65-F5344CB8AC3E}">
        <p14:creationId xmlns:p14="http://schemas.microsoft.com/office/powerpoint/2010/main" val="7732418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Availability Service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133086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Accessing mailboxes other than your own</a:t>
            </a:r>
            <a:endParaRPr lang="en-US" dirty="0"/>
          </a:p>
        </p:txBody>
      </p:sp>
      <p:sp>
        <p:nvSpPr>
          <p:cNvPr id="3" name="Content Placeholder 2"/>
          <p:cNvSpPr>
            <a:spLocks noGrp="1"/>
          </p:cNvSpPr>
          <p:nvPr>
            <p:ph idx="1"/>
          </p:nvPr>
        </p:nvSpPr>
        <p:spPr>
          <a:xfrm>
            <a:off x="519112" y="1447799"/>
            <a:ext cx="11149013" cy="5361468"/>
          </a:xfrm>
        </p:spPr>
        <p:txBody>
          <a:bodyPr/>
          <a:lstStyle/>
          <a:p>
            <a:r>
              <a:rPr lang="en-US" dirty="0" smtClean="0"/>
              <a:t>Exchange supports two types of non-primary mailbox access:</a:t>
            </a:r>
          </a:p>
          <a:p>
            <a:pPr lvl="1"/>
            <a:r>
              <a:rPr lang="en-US" dirty="0" smtClean="0"/>
              <a:t>Delegate Access</a:t>
            </a:r>
          </a:p>
          <a:p>
            <a:pPr lvl="1"/>
            <a:r>
              <a:rPr lang="en-US" dirty="0" smtClean="0"/>
              <a:t>Application Impersonation</a:t>
            </a:r>
          </a:p>
          <a:p>
            <a:endParaRPr lang="en-US" dirty="0"/>
          </a:p>
          <a:p>
            <a:r>
              <a:rPr lang="en-US" b="1" dirty="0" smtClean="0"/>
              <a:t>Delegate Access </a:t>
            </a:r>
            <a:r>
              <a:rPr lang="en-US" dirty="0" smtClean="0"/>
              <a:t>allows Kerry to access Bob’s mailbox “as Kerry” using Kerry’s credentials</a:t>
            </a:r>
          </a:p>
          <a:p>
            <a:pPr lvl="1"/>
            <a:r>
              <a:rPr lang="en-US" dirty="0" smtClean="0"/>
              <a:t>Think Outlook delegate access</a:t>
            </a:r>
          </a:p>
          <a:p>
            <a:endParaRPr lang="en-US" dirty="0"/>
          </a:p>
          <a:p>
            <a:r>
              <a:rPr lang="en-US" b="1" dirty="0" smtClean="0"/>
              <a:t>Application Impersonation </a:t>
            </a:r>
            <a:r>
              <a:rPr lang="en-US" dirty="0" smtClean="0"/>
              <a:t>allows service account-like access to Bob’s mailbox acting “as Bob”</a:t>
            </a:r>
          </a:p>
        </p:txBody>
      </p:sp>
    </p:spTree>
    <p:extLst>
      <p:ext uri="{BB962C8B-B14F-4D97-AF65-F5344CB8AC3E}">
        <p14:creationId xmlns:p14="http://schemas.microsoft.com/office/powerpoint/2010/main" val="194857458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Impersonation	</a:t>
            </a:r>
            <a:endParaRPr lang="en-US" dirty="0"/>
          </a:p>
        </p:txBody>
      </p:sp>
      <p:sp>
        <p:nvSpPr>
          <p:cNvPr id="3" name="Content Placeholder 2"/>
          <p:cNvSpPr>
            <a:spLocks noGrp="1"/>
          </p:cNvSpPr>
          <p:nvPr>
            <p:ph idx="1"/>
          </p:nvPr>
        </p:nvSpPr>
        <p:spPr>
          <a:xfrm>
            <a:off x="519112" y="1447799"/>
            <a:ext cx="11149013" cy="1871282"/>
          </a:xfrm>
        </p:spPr>
        <p:txBody>
          <a:bodyPr/>
          <a:lstStyle/>
          <a:p>
            <a:r>
              <a:rPr lang="en-US" dirty="0" smtClean="0"/>
              <a:t>Enable middle-tier application to access user data without username/passwords</a:t>
            </a:r>
          </a:p>
          <a:p>
            <a:r>
              <a:rPr lang="en-US" dirty="0" smtClean="0"/>
              <a:t>Creates a model for “impersonating” a user that is secure and easy</a:t>
            </a:r>
          </a:p>
        </p:txBody>
      </p:sp>
      <p:grpSp>
        <p:nvGrpSpPr>
          <p:cNvPr id="6" name="Group 10"/>
          <p:cNvGrpSpPr>
            <a:grpSpLocks/>
          </p:cNvGrpSpPr>
          <p:nvPr/>
        </p:nvGrpSpPr>
        <p:grpSpPr bwMode="auto">
          <a:xfrm>
            <a:off x="3391920" y="4454949"/>
            <a:ext cx="1707705" cy="1749426"/>
            <a:chOff x="1496" y="2739"/>
            <a:chExt cx="807" cy="1102"/>
          </a:xfrm>
        </p:grpSpPr>
        <p:sp>
          <p:nvSpPr>
            <p:cNvPr id="7" name="Text Box 11"/>
            <p:cNvSpPr txBox="1">
              <a:spLocks noChangeArrowheads="1"/>
            </p:cNvSpPr>
            <p:nvPr/>
          </p:nvSpPr>
          <p:spPr bwMode="auto">
            <a:xfrm>
              <a:off x="1496" y="3473"/>
              <a:ext cx="807" cy="368"/>
            </a:xfrm>
            <a:prstGeom prst="rect">
              <a:avLst/>
            </a:prstGeom>
            <a:noFill/>
            <a:ln w="9525">
              <a:noFill/>
              <a:miter lim="800000"/>
              <a:headEnd/>
              <a:tailEnd/>
            </a:ln>
          </p:spPr>
          <p:txBody>
            <a:bodyPr>
              <a:spAutoFit/>
            </a:bodyPr>
            <a:lstStyle/>
            <a:p>
              <a:pPr algn="ctr">
                <a:spcBef>
                  <a:spcPct val="50000"/>
                </a:spcBef>
              </a:pPr>
              <a:r>
                <a:rPr lang="en-US" sz="1600" b="1" dirty="0" smtClean="0"/>
                <a:t>Application Server</a:t>
              </a:r>
              <a:endParaRPr lang="en-US" sz="1600" b="1" dirty="0"/>
            </a:p>
          </p:txBody>
        </p:sp>
        <p:pic>
          <p:nvPicPr>
            <p:cNvPr id="8" name="Picture 12" descr="server"/>
            <p:cNvPicPr>
              <a:picLocks noChangeAspect="1" noChangeArrowheads="1"/>
            </p:cNvPicPr>
            <p:nvPr/>
          </p:nvPicPr>
          <p:blipFill>
            <a:blip r:embed="rId2">
              <a:clrChange>
                <a:clrFrom>
                  <a:srgbClr val="08369A"/>
                </a:clrFrom>
                <a:clrTo>
                  <a:srgbClr val="08369A">
                    <a:alpha val="0"/>
                  </a:srgbClr>
                </a:clrTo>
              </a:clrChange>
            </a:blip>
            <a:srcRect/>
            <a:stretch>
              <a:fillRect/>
            </a:stretch>
          </p:blipFill>
          <p:spPr bwMode="auto">
            <a:xfrm>
              <a:off x="1648" y="2739"/>
              <a:ext cx="582" cy="768"/>
            </a:xfrm>
            <a:prstGeom prst="rect">
              <a:avLst/>
            </a:prstGeom>
            <a:noFill/>
            <a:ln w="9525">
              <a:noFill/>
              <a:miter lim="800000"/>
              <a:headEnd/>
              <a:tailEnd/>
            </a:ln>
          </p:spPr>
        </p:pic>
      </p:grpSp>
      <p:grpSp>
        <p:nvGrpSpPr>
          <p:cNvPr id="9" name="Group 5"/>
          <p:cNvGrpSpPr>
            <a:grpSpLocks/>
          </p:cNvGrpSpPr>
          <p:nvPr/>
        </p:nvGrpSpPr>
        <p:grpSpPr bwMode="auto">
          <a:xfrm>
            <a:off x="10176117" y="4309359"/>
            <a:ext cx="1523603" cy="2762251"/>
            <a:chOff x="3762" y="1782"/>
            <a:chExt cx="720" cy="1740"/>
          </a:xfrm>
        </p:grpSpPr>
        <p:sp>
          <p:nvSpPr>
            <p:cNvPr id="10" name="Text Box 6"/>
            <p:cNvSpPr txBox="1">
              <a:spLocks noChangeArrowheads="1"/>
            </p:cNvSpPr>
            <p:nvPr/>
          </p:nvSpPr>
          <p:spPr bwMode="auto">
            <a:xfrm>
              <a:off x="3762" y="2611"/>
              <a:ext cx="720" cy="911"/>
            </a:xfrm>
            <a:prstGeom prst="rect">
              <a:avLst/>
            </a:prstGeom>
            <a:noFill/>
            <a:ln w="9525">
              <a:noFill/>
              <a:miter lim="800000"/>
              <a:headEnd/>
              <a:tailEnd/>
            </a:ln>
          </p:spPr>
          <p:txBody>
            <a:bodyPr>
              <a:spAutoFit/>
            </a:bodyPr>
            <a:lstStyle/>
            <a:p>
              <a:pPr algn="ctr">
                <a:spcBef>
                  <a:spcPct val="50000"/>
                </a:spcBef>
              </a:pPr>
              <a:r>
                <a:rPr lang="en-US" sz="1600" b="1" dirty="0">
                  <a:latin typeface="Segoe"/>
                </a:rPr>
                <a:t>Exchange </a:t>
              </a:r>
              <a:r>
                <a:rPr lang="en-US" sz="1600" b="1" dirty="0" smtClean="0">
                  <a:latin typeface="Segoe"/>
                </a:rPr>
                <a:t>2010</a:t>
              </a:r>
              <a:r>
                <a:rPr lang="en-US" sz="1600" b="1" dirty="0">
                  <a:latin typeface="Segoe"/>
                </a:rPr>
                <a:t/>
              </a:r>
              <a:br>
                <a:rPr lang="en-US" sz="1600" b="1" dirty="0">
                  <a:latin typeface="Segoe"/>
                </a:rPr>
              </a:br>
              <a:r>
                <a:rPr lang="en-US" sz="1600" b="1" dirty="0">
                  <a:latin typeface="Segoe"/>
                </a:rPr>
                <a:t>Mailbox Server</a:t>
              </a:r>
            </a:p>
            <a:p>
              <a:pPr algn="ctr">
                <a:spcBef>
                  <a:spcPct val="50000"/>
                </a:spcBef>
              </a:pPr>
              <a:endParaRPr lang="en-US" sz="1600" dirty="0"/>
            </a:p>
          </p:txBody>
        </p:sp>
        <p:pic>
          <p:nvPicPr>
            <p:cNvPr id="11" name="Picture 7" descr="exchange"/>
            <p:cNvPicPr>
              <a:picLocks noChangeAspect="1" noChangeArrowheads="1"/>
            </p:cNvPicPr>
            <p:nvPr/>
          </p:nvPicPr>
          <p:blipFill>
            <a:blip r:embed="rId3">
              <a:clrChange>
                <a:clrFrom>
                  <a:srgbClr val="08369A"/>
                </a:clrFrom>
                <a:clrTo>
                  <a:srgbClr val="08369A">
                    <a:alpha val="0"/>
                  </a:srgbClr>
                </a:clrTo>
              </a:clrChange>
            </a:blip>
            <a:srcRect/>
            <a:stretch>
              <a:fillRect/>
            </a:stretch>
          </p:blipFill>
          <p:spPr bwMode="auto">
            <a:xfrm>
              <a:off x="3780" y="1782"/>
              <a:ext cx="702" cy="876"/>
            </a:xfrm>
            <a:prstGeom prst="rect">
              <a:avLst/>
            </a:prstGeom>
            <a:noFill/>
            <a:ln w="9525">
              <a:noFill/>
              <a:miter lim="800000"/>
              <a:headEnd/>
              <a:tailEnd/>
            </a:ln>
          </p:spPr>
        </p:pic>
      </p:grpSp>
      <p:sp>
        <p:nvSpPr>
          <p:cNvPr id="12" name="Text Box 8"/>
          <p:cNvSpPr txBox="1">
            <a:spLocks noChangeArrowheads="1"/>
          </p:cNvSpPr>
          <p:nvPr/>
        </p:nvSpPr>
        <p:spPr bwMode="auto">
          <a:xfrm>
            <a:off x="6648285" y="5623722"/>
            <a:ext cx="1999728" cy="830997"/>
          </a:xfrm>
          <a:prstGeom prst="rect">
            <a:avLst/>
          </a:prstGeom>
          <a:noFill/>
          <a:ln w="9525">
            <a:noFill/>
            <a:miter lim="800000"/>
            <a:headEnd/>
            <a:tailEnd/>
          </a:ln>
        </p:spPr>
        <p:txBody>
          <a:bodyPr>
            <a:spAutoFit/>
          </a:bodyPr>
          <a:lstStyle/>
          <a:p>
            <a:pPr algn="ctr">
              <a:spcBef>
                <a:spcPct val="50000"/>
              </a:spcBef>
            </a:pPr>
            <a:r>
              <a:rPr lang="en-US" sz="1600" b="1" dirty="0">
                <a:latin typeface="Segoe"/>
              </a:rPr>
              <a:t>Exchange </a:t>
            </a:r>
            <a:r>
              <a:rPr lang="en-US" sz="1600" b="1" dirty="0" smtClean="0">
                <a:latin typeface="Segoe"/>
              </a:rPr>
              <a:t>2010</a:t>
            </a:r>
            <a:r>
              <a:rPr lang="en-US" sz="1600" b="1" dirty="0">
                <a:latin typeface="Segoe"/>
              </a:rPr>
              <a:t/>
            </a:r>
            <a:br>
              <a:rPr lang="en-US" sz="1600" b="1" dirty="0">
                <a:latin typeface="Segoe"/>
              </a:rPr>
            </a:br>
            <a:r>
              <a:rPr lang="en-US" sz="1600" b="1" dirty="0">
                <a:latin typeface="Segoe"/>
              </a:rPr>
              <a:t>Client Access Server</a:t>
            </a:r>
          </a:p>
        </p:txBody>
      </p:sp>
      <p:pic>
        <p:nvPicPr>
          <p:cNvPr id="13" name="Picture 9" descr="webServiceserv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7002734" y="4470823"/>
            <a:ext cx="1290830" cy="1219200"/>
          </a:xfrm>
          <a:prstGeom prst="rect">
            <a:avLst/>
          </a:prstGeom>
          <a:noFill/>
          <a:ln w="9525">
            <a:noFill/>
            <a:miter lim="800000"/>
            <a:headEnd/>
            <a:tailEnd/>
          </a:ln>
        </p:spPr>
      </p:pic>
      <p:sp>
        <p:nvSpPr>
          <p:cNvPr id="16" name="TextBox 15"/>
          <p:cNvSpPr txBox="1"/>
          <p:nvPr/>
        </p:nvSpPr>
        <p:spPr>
          <a:xfrm>
            <a:off x="4811300" y="5086555"/>
            <a:ext cx="2113385" cy="461665"/>
          </a:xfrm>
          <a:prstGeom prst="rect">
            <a:avLst/>
          </a:prstGeom>
          <a:noFill/>
        </p:spPr>
        <p:txBody>
          <a:bodyPr wrap="square" rtlCol="0">
            <a:spAutoFit/>
          </a:bodyPr>
          <a:lstStyle/>
          <a:p>
            <a:r>
              <a:rPr lang="en-US" sz="1200" dirty="0" smtClean="0">
                <a:solidFill>
                  <a:schemeClr val="bg2">
                    <a:lumMod val="20000"/>
                    <a:lumOff val="80000"/>
                  </a:schemeClr>
                </a:solidFill>
              </a:rPr>
              <a:t>AppSrv01$\</a:t>
            </a:r>
            <a:r>
              <a:rPr lang="en-US" sz="1200" dirty="0" err="1" smtClean="0">
                <a:solidFill>
                  <a:schemeClr val="bg2">
                    <a:lumMod val="20000"/>
                    <a:lumOff val="80000"/>
                  </a:schemeClr>
                </a:solidFill>
              </a:rPr>
              <a:t>NetworkService</a:t>
            </a:r>
            <a:r>
              <a:rPr lang="en-US" sz="1200" dirty="0" smtClean="0">
                <a:solidFill>
                  <a:schemeClr val="bg2">
                    <a:lumMod val="20000"/>
                    <a:lumOff val="80000"/>
                  </a:schemeClr>
                </a:solidFill>
              </a:rPr>
              <a:t> Impersonating “John”</a:t>
            </a:r>
            <a:endParaRPr lang="en-US" sz="1200" dirty="0">
              <a:solidFill>
                <a:schemeClr val="bg2">
                  <a:lumMod val="20000"/>
                  <a:lumOff val="80000"/>
                </a:schemeClr>
              </a:solidFill>
            </a:endParaRPr>
          </a:p>
        </p:txBody>
      </p:sp>
      <p:grpSp>
        <p:nvGrpSpPr>
          <p:cNvPr id="17" name="Group 141"/>
          <p:cNvGrpSpPr>
            <a:grpSpLocks/>
          </p:cNvGrpSpPr>
          <p:nvPr/>
        </p:nvGrpSpPr>
        <p:grpSpPr bwMode="auto">
          <a:xfrm>
            <a:off x="697588" y="4825552"/>
            <a:ext cx="677157" cy="609600"/>
            <a:chOff x="1632" y="2736"/>
            <a:chExt cx="529" cy="635"/>
          </a:xfrm>
        </p:grpSpPr>
        <p:pic>
          <p:nvPicPr>
            <p:cNvPr id="18" name="Picture 142" descr="keyboard"/>
            <p:cNvPicPr>
              <a:picLocks noChangeAspect="1" noChangeArrowheads="1"/>
            </p:cNvPicPr>
            <p:nvPr/>
          </p:nvPicPr>
          <p:blipFill>
            <a:blip/>
            <a:srcRect/>
            <a:stretch>
              <a:fillRect/>
            </a:stretch>
          </p:blipFill>
          <p:spPr bwMode="gray">
            <a:xfrm>
              <a:off x="1632" y="3201"/>
              <a:ext cx="436" cy="170"/>
            </a:xfrm>
            <a:prstGeom prst="rect">
              <a:avLst/>
            </a:prstGeom>
            <a:noFill/>
            <a:ln w="9525">
              <a:noFill/>
              <a:miter lim="800000"/>
              <a:headEnd/>
              <a:tailEnd/>
            </a:ln>
          </p:spPr>
        </p:pic>
        <p:pic>
          <p:nvPicPr>
            <p:cNvPr id="19" name="Picture 143" descr="desktop_01"/>
            <p:cNvPicPr>
              <a:picLocks noChangeAspect="1" noChangeArrowheads="1"/>
            </p:cNvPicPr>
            <p:nvPr/>
          </p:nvPicPr>
          <p:blipFill>
            <a:blip/>
            <a:srcRect/>
            <a:stretch>
              <a:fillRect/>
            </a:stretch>
          </p:blipFill>
          <p:spPr bwMode="gray">
            <a:xfrm>
              <a:off x="1776" y="2736"/>
              <a:ext cx="385" cy="495"/>
            </a:xfrm>
            <a:prstGeom prst="rect">
              <a:avLst/>
            </a:prstGeom>
            <a:noFill/>
            <a:ln w="9525">
              <a:noFill/>
              <a:miter lim="800000"/>
              <a:headEnd/>
              <a:tailEnd/>
            </a:ln>
          </p:spPr>
        </p:pic>
      </p:grpSp>
      <p:sp>
        <p:nvSpPr>
          <p:cNvPr id="21" name="TextBox 20"/>
          <p:cNvSpPr txBox="1"/>
          <p:nvPr/>
        </p:nvSpPr>
        <p:spPr>
          <a:xfrm>
            <a:off x="1552635" y="5167220"/>
            <a:ext cx="2201852" cy="461665"/>
          </a:xfrm>
          <a:prstGeom prst="rect">
            <a:avLst/>
          </a:prstGeom>
          <a:noFill/>
        </p:spPr>
        <p:txBody>
          <a:bodyPr wrap="square" rtlCol="0">
            <a:spAutoFit/>
          </a:bodyPr>
          <a:lstStyle/>
          <a:p>
            <a:r>
              <a:rPr lang="en-US" sz="1200" dirty="0" smtClean="0">
                <a:solidFill>
                  <a:schemeClr val="bg2">
                    <a:lumMod val="20000"/>
                    <a:lumOff val="80000"/>
                  </a:schemeClr>
                </a:solidFill>
              </a:rPr>
              <a:t>“John”  connects to application server</a:t>
            </a:r>
            <a:endParaRPr lang="en-US" sz="1200" dirty="0">
              <a:solidFill>
                <a:schemeClr val="bg2">
                  <a:lumMod val="20000"/>
                  <a:lumOff val="80000"/>
                </a:schemeClr>
              </a:solidFill>
            </a:endParaRPr>
          </a:p>
        </p:txBody>
      </p:sp>
      <p:sp>
        <p:nvSpPr>
          <p:cNvPr id="23" name="Right Arrow 22"/>
          <p:cNvSpPr/>
          <p:nvPr/>
        </p:nvSpPr>
        <p:spPr>
          <a:xfrm>
            <a:off x="1525982" y="4936165"/>
            <a:ext cx="2300150" cy="2138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678039" y="4918959"/>
            <a:ext cx="2470531" cy="2138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8066008" y="4916501"/>
            <a:ext cx="2218236" cy="2138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93565" y="5091020"/>
            <a:ext cx="2125018" cy="461665"/>
          </a:xfrm>
          <a:prstGeom prst="rect">
            <a:avLst/>
          </a:prstGeom>
          <a:noFill/>
        </p:spPr>
        <p:txBody>
          <a:bodyPr wrap="square" rtlCol="0">
            <a:spAutoFit/>
          </a:bodyPr>
          <a:lstStyle/>
          <a:p>
            <a:r>
              <a:rPr lang="en-US" sz="1200" dirty="0" smtClean="0">
                <a:solidFill>
                  <a:schemeClr val="bg2">
                    <a:lumMod val="20000"/>
                    <a:lumOff val="80000"/>
                  </a:schemeClr>
                </a:solidFill>
              </a:rPr>
              <a:t>Request  for mailbox data made “as” John</a:t>
            </a:r>
            <a:endParaRPr lang="en-US" sz="1200" dirty="0">
              <a:solidFill>
                <a:schemeClr val="bg2">
                  <a:lumMod val="20000"/>
                  <a:lumOff val="80000"/>
                </a:schemeClr>
              </a:solidFill>
            </a:endParaRPr>
          </a:p>
        </p:txBody>
      </p:sp>
      <p:sp>
        <p:nvSpPr>
          <p:cNvPr id="27" name="Rectangular Callout 26"/>
          <p:cNvSpPr/>
          <p:nvPr/>
        </p:nvSpPr>
        <p:spPr>
          <a:xfrm>
            <a:off x="5900989" y="3431827"/>
            <a:ext cx="3201708" cy="811162"/>
          </a:xfrm>
          <a:prstGeom prst="wedgeRectCallout">
            <a:avLst>
              <a:gd name="adj1" fmla="val 11641"/>
              <a:gd name="adj2" fmla="val 816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AppSrv01 was granted the </a:t>
            </a:r>
            <a:r>
              <a:rPr lang="en-US" dirty="0" err="1" smtClean="0">
                <a:solidFill>
                  <a:schemeClr val="bg2"/>
                </a:solidFill>
              </a:rPr>
              <a:t>ApplicationImpersonation</a:t>
            </a:r>
            <a:r>
              <a:rPr lang="en-US" dirty="0" smtClean="0">
                <a:solidFill>
                  <a:schemeClr val="bg2"/>
                </a:solidFill>
              </a:rPr>
              <a:t> role to John’s department</a:t>
            </a:r>
            <a:endParaRPr lang="en-US" dirty="0">
              <a:solidFill>
                <a:schemeClr val="bg2"/>
              </a:solidFill>
            </a:endParaRPr>
          </a:p>
        </p:txBody>
      </p:sp>
      <p:sp>
        <p:nvSpPr>
          <p:cNvPr id="30" name="Rectangular Callout 29"/>
          <p:cNvSpPr/>
          <p:nvPr/>
        </p:nvSpPr>
        <p:spPr>
          <a:xfrm>
            <a:off x="2471989" y="3431827"/>
            <a:ext cx="2948911" cy="830826"/>
          </a:xfrm>
          <a:prstGeom prst="wedgeRectCallout">
            <a:avLst>
              <a:gd name="adj1" fmla="val 19426"/>
              <a:gd name="adj2" fmla="val 88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Application server verifies John’s identity</a:t>
            </a:r>
            <a:endParaRPr lang="en-US" dirty="0">
              <a:solidFill>
                <a:schemeClr val="bg2"/>
              </a:solidFill>
            </a:endParaRPr>
          </a:p>
        </p:txBody>
      </p:sp>
      <p:sp>
        <p:nvSpPr>
          <p:cNvPr id="32" name="Left Arrow 31"/>
          <p:cNvSpPr/>
          <p:nvPr/>
        </p:nvSpPr>
        <p:spPr>
          <a:xfrm>
            <a:off x="8121712" y="4700191"/>
            <a:ext cx="2280489" cy="204411"/>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 Arrow 33"/>
          <p:cNvSpPr/>
          <p:nvPr/>
        </p:nvSpPr>
        <p:spPr>
          <a:xfrm>
            <a:off x="4700975" y="4759181"/>
            <a:ext cx="2447594" cy="176982"/>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Arrow 34"/>
          <p:cNvSpPr/>
          <p:nvPr/>
        </p:nvSpPr>
        <p:spPr>
          <a:xfrm>
            <a:off x="1575131" y="4759181"/>
            <a:ext cx="2251002" cy="206478"/>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1"/>
          <p:cNvSpPr txBox="1">
            <a:spLocks noChangeArrowheads="1"/>
          </p:cNvSpPr>
          <p:nvPr/>
        </p:nvSpPr>
        <p:spPr bwMode="auto">
          <a:xfrm>
            <a:off x="284195" y="5624420"/>
            <a:ext cx="1707705" cy="338554"/>
          </a:xfrm>
          <a:prstGeom prst="rect">
            <a:avLst/>
          </a:prstGeom>
          <a:noFill/>
          <a:ln w="9525">
            <a:noFill/>
            <a:miter lim="800000"/>
            <a:headEnd/>
            <a:tailEnd/>
          </a:ln>
        </p:spPr>
        <p:txBody>
          <a:bodyPr>
            <a:spAutoFit/>
          </a:bodyPr>
          <a:lstStyle/>
          <a:p>
            <a:pPr algn="ctr">
              <a:spcBef>
                <a:spcPct val="50000"/>
              </a:spcBef>
            </a:pPr>
            <a:r>
              <a:rPr lang="en-US" sz="1600" b="1" dirty="0" smtClean="0"/>
              <a:t>Client</a:t>
            </a:r>
            <a:endParaRPr lang="en-US" sz="1600" b="1" dirty="0"/>
          </a:p>
        </p:txBody>
      </p:sp>
    </p:spTree>
    <p:extLst>
      <p:ext uri="{BB962C8B-B14F-4D97-AF65-F5344CB8AC3E}">
        <p14:creationId xmlns:p14="http://schemas.microsoft.com/office/powerpoint/2010/main" val="3315381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ox(in)">
                                      <p:cBhvr>
                                        <p:cTn id="9" dur="500"/>
                                        <p:tgtEl>
                                          <p:spTgt spid="6"/>
                                        </p:tgtEl>
                                      </p:cBhvr>
                                    </p:animEffect>
                                  </p:childTnLst>
                                </p:cTn>
                              </p:par>
                              <p:par>
                                <p:cTn id="10" presetID="4"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par>
                                <p:cTn id="13" presetID="4"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par>
                                <p:cTn id="19" presetID="4"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ox(in)">
                                      <p:cBhvr>
                                        <p:cTn id="26" dur="500"/>
                                        <p:tgtEl>
                                          <p:spTgt spid="3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500"/>
                                        <p:tgtEl>
                                          <p:spTgt spid="2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ox(in)">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ox(in)">
                                      <p:cBhvr>
                                        <p:cTn id="48" dur="500"/>
                                        <p:tgtEl>
                                          <p:spTgt spid="2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right)">
                                      <p:cBhvr>
                                        <p:cTn id="56" dur="500"/>
                                        <p:tgtEl>
                                          <p:spTgt spid="35"/>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right)">
                                      <p:cBhvr>
                                        <p:cTn id="59" dur="500"/>
                                        <p:tgtEl>
                                          <p:spTgt spid="34"/>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right)">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1" grpId="0"/>
      <p:bldP spid="23" grpId="0" animBg="1"/>
      <p:bldP spid="24" grpId="0" animBg="1"/>
      <p:bldP spid="25" grpId="0" animBg="1"/>
      <p:bldP spid="26" grpId="0"/>
      <p:bldP spid="27" grpId="0" animBg="1"/>
      <p:bldP spid="30" grpId="0" animBg="1"/>
      <p:bldP spid="32" grpId="0" animBg="1"/>
      <p:bldP spid="34" grpId="0" animBg="1"/>
      <p:bldP spid="35" grpId="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40683" y="1155559"/>
            <a:ext cx="11495314" cy="5426111"/>
          </a:xfrm>
          <a:prstGeom prst="roundRect">
            <a:avLst/>
          </a:prstGeom>
          <a:solidFill>
            <a:schemeClr val="tx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Title 4"/>
          <p:cNvSpPr>
            <a:spLocks noGrp="1"/>
          </p:cNvSpPr>
          <p:nvPr>
            <p:ph type="title"/>
          </p:nvPr>
        </p:nvSpPr>
        <p:spPr>
          <a:xfrm>
            <a:off x="507868" y="230189"/>
            <a:ext cx="11173090" cy="553998"/>
          </a:xfrm>
        </p:spPr>
        <p:txBody>
          <a:bodyPr/>
          <a:lstStyle/>
          <a:p>
            <a:r>
              <a:rPr lang="en-US" sz="4000" dirty="0" smtClean="0"/>
              <a:t>Delegate Access </a:t>
            </a:r>
            <a:r>
              <a:rPr lang="en-US" sz="4000" dirty="0" err="1" smtClean="0"/>
              <a:t>vs</a:t>
            </a:r>
            <a:r>
              <a:rPr lang="en-US" sz="4000" dirty="0" smtClean="0"/>
              <a:t> Application Impersonation</a:t>
            </a:r>
            <a:endParaRPr lang="en-US" sz="4000" dirty="0"/>
          </a:p>
        </p:txBody>
      </p:sp>
      <p:sp>
        <p:nvSpPr>
          <p:cNvPr id="6" name="Text Placeholder 5"/>
          <p:cNvSpPr>
            <a:spLocks noGrp="1"/>
          </p:cNvSpPr>
          <p:nvPr>
            <p:ph type="body" sz="quarter" idx="10"/>
          </p:nvPr>
        </p:nvSpPr>
        <p:spPr>
          <a:xfrm>
            <a:off x="502418" y="1155558"/>
            <a:ext cx="11133580" cy="5195268"/>
          </a:xfrm>
        </p:spPr>
        <p:txBody>
          <a:bodyPr/>
          <a:lstStyle/>
          <a:p>
            <a:pPr marL="0" indent="0">
              <a:buNone/>
            </a:pPr>
            <a:r>
              <a:rPr lang="en-US" dirty="0" smtClean="0">
                <a:solidFill>
                  <a:schemeClr val="bg1"/>
                </a:solidFill>
                <a:latin typeface="+mj-lt"/>
              </a:rPr>
              <a:t>Delegate Access</a:t>
            </a:r>
            <a:endParaRPr lang="en-US" dirty="0">
              <a:solidFill>
                <a:schemeClr val="bg1"/>
              </a:solidFill>
              <a:latin typeface="+mj-lt"/>
            </a:endParaRPr>
          </a:p>
          <a:p>
            <a:pPr marL="0" indent="0">
              <a:buNone/>
            </a:pPr>
            <a:r>
              <a:rPr lang="en-US" sz="2000" dirty="0" err="1">
                <a:solidFill>
                  <a:srgbClr val="2B91AF"/>
                </a:solidFill>
                <a:latin typeface="Consolas"/>
              </a:rPr>
              <a:t>ExchangeService</a:t>
            </a:r>
            <a:r>
              <a:rPr lang="en-US" sz="2000" dirty="0">
                <a:solidFill>
                  <a:prstClr val="black"/>
                </a:solidFill>
                <a:latin typeface="Consolas"/>
              </a:rPr>
              <a:t> service = </a:t>
            </a:r>
            <a:r>
              <a:rPr lang="en-US" sz="2000" dirty="0">
                <a:solidFill>
                  <a:srgbClr val="0000FF"/>
                </a:solidFill>
                <a:latin typeface="Consolas"/>
              </a:rPr>
              <a:t>new</a:t>
            </a:r>
            <a:r>
              <a:rPr lang="en-US" sz="2000" dirty="0">
                <a:solidFill>
                  <a:prstClr val="black"/>
                </a:solidFill>
                <a:latin typeface="Consolas"/>
              </a:rPr>
              <a:t> </a:t>
            </a:r>
            <a:r>
              <a:rPr lang="en-US" sz="2000" dirty="0" err="1">
                <a:solidFill>
                  <a:srgbClr val="2B91AF"/>
                </a:solidFill>
                <a:latin typeface="Consolas"/>
              </a:rPr>
              <a:t>ExchangeService</a:t>
            </a:r>
            <a:r>
              <a:rPr lang="en-US" sz="2000" dirty="0">
                <a:solidFill>
                  <a:prstClr val="black"/>
                </a:solidFill>
                <a:latin typeface="Consolas"/>
              </a:rPr>
              <a:t>();</a:t>
            </a:r>
          </a:p>
          <a:p>
            <a:pPr marL="0" indent="0">
              <a:buNone/>
            </a:pPr>
            <a:r>
              <a:rPr lang="en-US" sz="2000" dirty="0" err="1" smtClean="0">
                <a:solidFill>
                  <a:prstClr val="black"/>
                </a:solidFill>
                <a:latin typeface="Consolas"/>
              </a:rPr>
              <a:t>service.Credentials</a:t>
            </a:r>
            <a:r>
              <a:rPr lang="en-US" sz="2000" dirty="0" smtClean="0">
                <a:solidFill>
                  <a:prstClr val="black"/>
                </a:solidFill>
                <a:latin typeface="Consolas"/>
              </a:rPr>
              <a:t> </a:t>
            </a:r>
            <a:r>
              <a:rPr lang="en-US" sz="2000" dirty="0">
                <a:solidFill>
                  <a:prstClr val="black"/>
                </a:solidFill>
                <a:latin typeface="Consolas"/>
              </a:rPr>
              <a:t>= </a:t>
            </a:r>
            <a:r>
              <a:rPr lang="en-US" sz="2000" dirty="0" err="1" smtClean="0">
                <a:solidFill>
                  <a:prstClr val="black"/>
                </a:solidFill>
                <a:latin typeface="Consolas"/>
              </a:rPr>
              <a:t>kerryCreds</a:t>
            </a:r>
            <a:r>
              <a:rPr lang="en-US" sz="2000" dirty="0" smtClean="0">
                <a:solidFill>
                  <a:prstClr val="black"/>
                </a:solidFill>
                <a:latin typeface="Consolas"/>
              </a:rPr>
              <a:t>;</a:t>
            </a:r>
            <a:endParaRPr lang="en-US" sz="2000" dirty="0">
              <a:solidFill>
                <a:prstClr val="black"/>
              </a:solidFill>
              <a:latin typeface="Consolas"/>
            </a:endParaRPr>
          </a:p>
          <a:p>
            <a:pPr marL="0" indent="0">
              <a:buNone/>
            </a:pPr>
            <a:r>
              <a:rPr lang="en-US" sz="2000" dirty="0" err="1" smtClean="0">
                <a:solidFill>
                  <a:srgbClr val="2B91AF"/>
                </a:solidFill>
                <a:latin typeface="Consolas"/>
              </a:rPr>
              <a:t>FolderId</a:t>
            </a:r>
            <a:r>
              <a:rPr lang="en-US" sz="2000" dirty="0" smtClean="0">
                <a:solidFill>
                  <a:prstClr val="black"/>
                </a:solidFill>
                <a:latin typeface="Consolas"/>
              </a:rPr>
              <a:t> </a:t>
            </a:r>
            <a:r>
              <a:rPr lang="en-US" sz="2000" dirty="0" err="1">
                <a:solidFill>
                  <a:prstClr val="black"/>
                </a:solidFill>
                <a:latin typeface="Consolas"/>
              </a:rPr>
              <a:t>folderId</a:t>
            </a:r>
            <a:r>
              <a:rPr lang="en-US" sz="2000" dirty="0">
                <a:solidFill>
                  <a:prstClr val="black"/>
                </a:solidFill>
                <a:latin typeface="Consolas"/>
              </a:rPr>
              <a:t> = </a:t>
            </a:r>
            <a:r>
              <a:rPr lang="en-US" sz="2000" dirty="0">
                <a:solidFill>
                  <a:srgbClr val="0000FF"/>
                </a:solidFill>
                <a:latin typeface="Consolas"/>
              </a:rPr>
              <a:t>new</a:t>
            </a:r>
            <a:r>
              <a:rPr lang="en-US" sz="2000" dirty="0">
                <a:solidFill>
                  <a:prstClr val="black"/>
                </a:solidFill>
                <a:latin typeface="Consolas"/>
              </a:rPr>
              <a:t> </a:t>
            </a:r>
            <a:r>
              <a:rPr lang="en-US" sz="2000" dirty="0" err="1">
                <a:solidFill>
                  <a:srgbClr val="2B91AF"/>
                </a:solidFill>
                <a:latin typeface="Consolas"/>
              </a:rPr>
              <a:t>FolderId</a:t>
            </a:r>
            <a:r>
              <a:rPr lang="en-US" sz="2000" dirty="0">
                <a:solidFill>
                  <a:prstClr val="black"/>
                </a:solidFill>
                <a:latin typeface="Consolas"/>
              </a:rPr>
              <a:t>(</a:t>
            </a:r>
            <a:r>
              <a:rPr lang="en-US" sz="2000" dirty="0" err="1">
                <a:solidFill>
                  <a:srgbClr val="2B91AF"/>
                </a:solidFill>
                <a:latin typeface="Consolas"/>
              </a:rPr>
              <a:t>WellKnownFolderName</a:t>
            </a:r>
            <a:r>
              <a:rPr lang="en-US" sz="2000" dirty="0" err="1">
                <a:solidFill>
                  <a:prstClr val="black"/>
                </a:solidFill>
                <a:latin typeface="Consolas"/>
              </a:rPr>
              <a:t>.Inbox</a:t>
            </a:r>
            <a:r>
              <a:rPr lang="en-US" sz="2000" dirty="0">
                <a:solidFill>
                  <a:prstClr val="black"/>
                </a:solidFill>
                <a:latin typeface="Consolas"/>
              </a:rPr>
              <a:t>, </a:t>
            </a:r>
            <a:r>
              <a:rPr lang="en-US" sz="2000" dirty="0">
                <a:solidFill>
                  <a:srgbClr val="0000FF"/>
                </a:solidFill>
                <a:latin typeface="Consolas"/>
              </a:rPr>
              <a:t>new</a:t>
            </a:r>
            <a:r>
              <a:rPr lang="en-US" sz="2000" dirty="0">
                <a:solidFill>
                  <a:prstClr val="black"/>
                </a:solidFill>
                <a:latin typeface="Consolas"/>
              </a:rPr>
              <a:t> </a:t>
            </a:r>
            <a:r>
              <a:rPr lang="en-US" sz="2000" dirty="0" smtClean="0">
                <a:solidFill>
                  <a:prstClr val="black"/>
                </a:solidFill>
                <a:latin typeface="Consolas"/>
              </a:rPr>
              <a:t>	</a:t>
            </a:r>
            <a:r>
              <a:rPr lang="en-US" sz="2000" dirty="0" smtClean="0">
                <a:solidFill>
                  <a:srgbClr val="2B91AF"/>
                </a:solidFill>
                <a:latin typeface="Consolas"/>
              </a:rPr>
              <a:t>Mailbox</a:t>
            </a:r>
            <a:r>
              <a:rPr lang="en-US" sz="2000" dirty="0">
                <a:solidFill>
                  <a:prstClr val="black"/>
                </a:solidFill>
                <a:latin typeface="Consolas"/>
              </a:rPr>
              <a:t>(</a:t>
            </a:r>
            <a:r>
              <a:rPr lang="en-US" sz="2000" dirty="0">
                <a:solidFill>
                  <a:srgbClr val="A31515"/>
                </a:solidFill>
                <a:latin typeface="Consolas"/>
              </a:rPr>
              <a:t>"bob@contoso.com"</a:t>
            </a:r>
            <a:r>
              <a:rPr lang="en-US" sz="2000" dirty="0">
                <a:solidFill>
                  <a:prstClr val="black"/>
                </a:solidFill>
                <a:latin typeface="Consolas"/>
              </a:rPr>
              <a:t>));</a:t>
            </a:r>
          </a:p>
          <a:p>
            <a:pPr marL="0" indent="0">
              <a:buNone/>
            </a:pPr>
            <a:r>
              <a:rPr lang="en-US" sz="2000" dirty="0" smtClean="0">
                <a:solidFill>
                  <a:srgbClr val="2B91AF"/>
                </a:solidFill>
                <a:latin typeface="Consolas"/>
              </a:rPr>
              <a:t>Folder</a:t>
            </a:r>
            <a:r>
              <a:rPr lang="en-US" sz="2000" dirty="0" smtClean="0">
                <a:solidFill>
                  <a:prstClr val="black"/>
                </a:solidFill>
                <a:latin typeface="Consolas"/>
              </a:rPr>
              <a:t> </a:t>
            </a:r>
            <a:r>
              <a:rPr lang="en-US" sz="2000" dirty="0">
                <a:solidFill>
                  <a:prstClr val="black"/>
                </a:solidFill>
                <a:latin typeface="Consolas"/>
              </a:rPr>
              <a:t>Inbox = </a:t>
            </a:r>
            <a:r>
              <a:rPr lang="en-US" sz="2000" dirty="0" err="1">
                <a:solidFill>
                  <a:srgbClr val="2B91AF"/>
                </a:solidFill>
                <a:latin typeface="Consolas"/>
              </a:rPr>
              <a:t>Folder</a:t>
            </a:r>
            <a:r>
              <a:rPr lang="en-US" sz="2000" dirty="0" err="1">
                <a:solidFill>
                  <a:prstClr val="black"/>
                </a:solidFill>
                <a:latin typeface="Consolas"/>
              </a:rPr>
              <a:t>.Bind</a:t>
            </a:r>
            <a:r>
              <a:rPr lang="en-US" sz="2000" dirty="0">
                <a:solidFill>
                  <a:prstClr val="black"/>
                </a:solidFill>
                <a:latin typeface="Consolas"/>
              </a:rPr>
              <a:t>(service, </a:t>
            </a:r>
            <a:r>
              <a:rPr lang="en-US" sz="2000" dirty="0" err="1">
                <a:solidFill>
                  <a:prstClr val="black"/>
                </a:solidFill>
                <a:latin typeface="Consolas"/>
              </a:rPr>
              <a:t>folderId</a:t>
            </a:r>
            <a:r>
              <a:rPr lang="en-US" sz="2000" dirty="0">
                <a:solidFill>
                  <a:prstClr val="black"/>
                </a:solidFill>
                <a:latin typeface="Consolas"/>
              </a:rPr>
              <a:t>);</a:t>
            </a:r>
          </a:p>
          <a:p>
            <a:pPr marL="0" lvl="0" indent="0">
              <a:buSzPct val="80000"/>
              <a:buNone/>
            </a:pPr>
            <a:endParaRPr lang="en-US" sz="2800" dirty="0" smtClean="0">
              <a:solidFill>
                <a:srgbClr val="000000"/>
              </a:solidFill>
            </a:endParaRPr>
          </a:p>
          <a:p>
            <a:pPr marL="0" lvl="0" indent="0">
              <a:buSzPct val="80000"/>
              <a:buNone/>
            </a:pPr>
            <a:r>
              <a:rPr lang="en-US" dirty="0" smtClean="0">
                <a:solidFill>
                  <a:srgbClr val="000000"/>
                </a:solidFill>
              </a:rPr>
              <a:t>Application Impersonation</a:t>
            </a:r>
          </a:p>
          <a:p>
            <a:pPr marL="0" indent="0">
              <a:buNone/>
            </a:pPr>
            <a:r>
              <a:rPr lang="en-US" sz="2000" dirty="0" err="1">
                <a:solidFill>
                  <a:srgbClr val="2B91AF"/>
                </a:solidFill>
                <a:latin typeface="Consolas"/>
              </a:rPr>
              <a:t>ExchangeService</a:t>
            </a:r>
            <a:r>
              <a:rPr lang="en-US" sz="2000" dirty="0">
                <a:solidFill>
                  <a:prstClr val="black"/>
                </a:solidFill>
                <a:latin typeface="Consolas"/>
              </a:rPr>
              <a:t> service = </a:t>
            </a:r>
            <a:r>
              <a:rPr lang="en-US" sz="2000" dirty="0">
                <a:solidFill>
                  <a:srgbClr val="0000FF"/>
                </a:solidFill>
                <a:latin typeface="Consolas"/>
              </a:rPr>
              <a:t>new</a:t>
            </a:r>
            <a:r>
              <a:rPr lang="en-US" sz="2000" dirty="0">
                <a:solidFill>
                  <a:prstClr val="black"/>
                </a:solidFill>
                <a:latin typeface="Consolas"/>
              </a:rPr>
              <a:t> </a:t>
            </a:r>
            <a:r>
              <a:rPr lang="en-US" sz="2000" dirty="0" err="1">
                <a:solidFill>
                  <a:srgbClr val="2B91AF"/>
                </a:solidFill>
                <a:latin typeface="Consolas"/>
              </a:rPr>
              <a:t>ExchangeService</a:t>
            </a:r>
            <a:r>
              <a:rPr lang="en-US" sz="2000" dirty="0">
                <a:solidFill>
                  <a:prstClr val="black"/>
                </a:solidFill>
                <a:latin typeface="Consolas"/>
              </a:rPr>
              <a:t>();</a:t>
            </a:r>
          </a:p>
          <a:p>
            <a:pPr marL="0" indent="0">
              <a:buNone/>
            </a:pPr>
            <a:r>
              <a:rPr lang="en-US" sz="2000" dirty="0" err="1" smtClean="0">
                <a:solidFill>
                  <a:prstClr val="black"/>
                </a:solidFill>
                <a:latin typeface="Consolas"/>
              </a:rPr>
              <a:t>service.Credentials</a:t>
            </a:r>
            <a:r>
              <a:rPr lang="en-US" sz="2000" dirty="0" smtClean="0">
                <a:solidFill>
                  <a:prstClr val="black"/>
                </a:solidFill>
                <a:latin typeface="Consolas"/>
              </a:rPr>
              <a:t> </a:t>
            </a:r>
            <a:r>
              <a:rPr lang="en-US" sz="2000" dirty="0">
                <a:solidFill>
                  <a:prstClr val="black"/>
                </a:solidFill>
                <a:latin typeface="Consolas"/>
              </a:rPr>
              <a:t>= </a:t>
            </a:r>
            <a:r>
              <a:rPr lang="en-US" sz="2000" dirty="0" err="1" smtClean="0">
                <a:solidFill>
                  <a:prstClr val="black"/>
                </a:solidFill>
                <a:latin typeface="Consolas"/>
              </a:rPr>
              <a:t>svcAcctCreds</a:t>
            </a:r>
            <a:r>
              <a:rPr lang="en-US" sz="2000" dirty="0" smtClean="0">
                <a:solidFill>
                  <a:prstClr val="black"/>
                </a:solidFill>
                <a:latin typeface="Consolas"/>
              </a:rPr>
              <a:t>;</a:t>
            </a:r>
            <a:endParaRPr lang="en-US" sz="2000" dirty="0">
              <a:solidFill>
                <a:prstClr val="black"/>
              </a:solidFill>
              <a:latin typeface="Consolas"/>
            </a:endParaRPr>
          </a:p>
          <a:p>
            <a:pPr marL="0" indent="0">
              <a:buNone/>
            </a:pPr>
            <a:r>
              <a:rPr lang="en-US" sz="2000" dirty="0" err="1" smtClean="0">
                <a:solidFill>
                  <a:prstClr val="black"/>
                </a:solidFill>
                <a:latin typeface="Consolas"/>
              </a:rPr>
              <a:t>service.ImpersonatedUserId</a:t>
            </a:r>
            <a:r>
              <a:rPr lang="en-US" sz="2000" dirty="0" smtClean="0">
                <a:solidFill>
                  <a:prstClr val="black"/>
                </a:solidFill>
                <a:latin typeface="Consolas"/>
              </a:rPr>
              <a:t> </a:t>
            </a:r>
            <a:r>
              <a:rPr lang="en-US" sz="2000" dirty="0">
                <a:solidFill>
                  <a:prstClr val="black"/>
                </a:solidFill>
                <a:latin typeface="Consolas"/>
              </a:rPr>
              <a:t>= </a:t>
            </a:r>
            <a:r>
              <a:rPr lang="en-US" sz="2000" dirty="0">
                <a:solidFill>
                  <a:srgbClr val="0000FF"/>
                </a:solidFill>
                <a:latin typeface="Consolas"/>
              </a:rPr>
              <a:t>new</a:t>
            </a:r>
            <a:r>
              <a:rPr lang="en-US" sz="2000" dirty="0">
                <a:solidFill>
                  <a:prstClr val="black"/>
                </a:solidFill>
                <a:latin typeface="Consolas"/>
              </a:rPr>
              <a:t> </a:t>
            </a:r>
            <a:r>
              <a:rPr lang="en-US" sz="2000" dirty="0" smtClean="0">
                <a:solidFill>
                  <a:prstClr val="black"/>
                </a:solidFill>
                <a:latin typeface="Consolas"/>
              </a:rPr>
              <a:t>	</a:t>
            </a:r>
            <a:r>
              <a:rPr lang="en-US" sz="2000" dirty="0" err="1" smtClean="0">
                <a:solidFill>
                  <a:srgbClr val="2B91AF"/>
                </a:solidFill>
                <a:latin typeface="Consolas"/>
              </a:rPr>
              <a:t>ImpersonatedUserId</a:t>
            </a:r>
            <a:r>
              <a:rPr lang="en-US" sz="2000" dirty="0" smtClean="0">
                <a:solidFill>
                  <a:prstClr val="black"/>
                </a:solidFill>
                <a:latin typeface="Consolas"/>
              </a:rPr>
              <a:t>(</a:t>
            </a:r>
            <a:r>
              <a:rPr lang="en-US" sz="2000" dirty="0" err="1" smtClean="0">
                <a:solidFill>
                  <a:srgbClr val="2B91AF"/>
                </a:solidFill>
                <a:latin typeface="Consolas"/>
              </a:rPr>
              <a:t>ConnectingIdType</a:t>
            </a:r>
            <a:r>
              <a:rPr lang="en-US" sz="2000" dirty="0" err="1" smtClean="0">
                <a:solidFill>
                  <a:prstClr val="black"/>
                </a:solidFill>
                <a:latin typeface="Consolas"/>
              </a:rPr>
              <a:t>.SmtpAddress</a:t>
            </a:r>
            <a:r>
              <a:rPr lang="en-US" sz="2000" dirty="0">
                <a:solidFill>
                  <a:prstClr val="black"/>
                </a:solidFill>
                <a:latin typeface="Consolas"/>
              </a:rPr>
              <a:t>, </a:t>
            </a:r>
            <a:r>
              <a:rPr lang="en-US" sz="2000" dirty="0">
                <a:solidFill>
                  <a:srgbClr val="A31515"/>
                </a:solidFill>
                <a:latin typeface="Consolas"/>
              </a:rPr>
              <a:t>"bob@contoso.com"</a:t>
            </a:r>
            <a:r>
              <a:rPr lang="en-US" sz="2000" dirty="0">
                <a:solidFill>
                  <a:prstClr val="black"/>
                </a:solidFill>
                <a:latin typeface="Consolas"/>
              </a:rPr>
              <a:t>);</a:t>
            </a:r>
          </a:p>
          <a:p>
            <a:pPr marL="0" indent="0">
              <a:buNone/>
            </a:pPr>
            <a:r>
              <a:rPr lang="en-US" sz="2000" dirty="0" smtClean="0">
                <a:solidFill>
                  <a:srgbClr val="2B91AF"/>
                </a:solidFill>
                <a:latin typeface="Consolas"/>
              </a:rPr>
              <a:t>Folder</a:t>
            </a:r>
            <a:r>
              <a:rPr lang="en-US" sz="2000" dirty="0" smtClean="0">
                <a:solidFill>
                  <a:prstClr val="black"/>
                </a:solidFill>
                <a:latin typeface="Consolas"/>
              </a:rPr>
              <a:t> </a:t>
            </a:r>
            <a:r>
              <a:rPr lang="en-US" sz="2000" dirty="0">
                <a:solidFill>
                  <a:prstClr val="black"/>
                </a:solidFill>
                <a:latin typeface="Consolas"/>
              </a:rPr>
              <a:t>inbox = </a:t>
            </a:r>
            <a:r>
              <a:rPr lang="en-US" sz="2000" dirty="0" err="1">
                <a:solidFill>
                  <a:srgbClr val="2B91AF"/>
                </a:solidFill>
                <a:latin typeface="Consolas"/>
              </a:rPr>
              <a:t>Folder</a:t>
            </a:r>
            <a:r>
              <a:rPr lang="en-US" sz="2000" dirty="0" err="1">
                <a:solidFill>
                  <a:prstClr val="black"/>
                </a:solidFill>
                <a:latin typeface="Consolas"/>
              </a:rPr>
              <a:t>.Bind</a:t>
            </a:r>
            <a:r>
              <a:rPr lang="en-US" sz="2000" dirty="0">
                <a:solidFill>
                  <a:prstClr val="black"/>
                </a:solidFill>
                <a:latin typeface="Consolas"/>
              </a:rPr>
              <a:t>(service, </a:t>
            </a:r>
            <a:r>
              <a:rPr lang="en-US" sz="2000" dirty="0" err="1">
                <a:solidFill>
                  <a:srgbClr val="2B91AF"/>
                </a:solidFill>
                <a:latin typeface="Consolas"/>
              </a:rPr>
              <a:t>WellKnownFolderName</a:t>
            </a:r>
            <a:r>
              <a:rPr lang="en-US" sz="2000" dirty="0" err="1">
                <a:solidFill>
                  <a:prstClr val="black"/>
                </a:solidFill>
                <a:latin typeface="Consolas"/>
              </a:rPr>
              <a:t>.Inbox</a:t>
            </a:r>
            <a:r>
              <a:rPr lang="en-US" sz="2000" dirty="0">
                <a:solidFill>
                  <a:prstClr val="black"/>
                </a:solidFill>
                <a:latin typeface="Consolas"/>
              </a:rPr>
              <a:t>);</a:t>
            </a:r>
          </a:p>
          <a:p>
            <a:pPr marL="0" lvl="0" indent="0">
              <a:buSzPct val="80000"/>
              <a:buNone/>
            </a:pPr>
            <a:endParaRPr lang="en-US" sz="2800" dirty="0">
              <a:solidFill>
                <a:srgbClr val="000000"/>
              </a:solidFill>
            </a:endParaRPr>
          </a:p>
        </p:txBody>
      </p:sp>
    </p:spTree>
    <p:extLst>
      <p:ext uri="{BB962C8B-B14F-4D97-AF65-F5344CB8AC3E}">
        <p14:creationId xmlns:p14="http://schemas.microsoft.com/office/powerpoint/2010/main" val="226730400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430960" y="3613150"/>
            <a:ext cx="7820025" cy="609398"/>
          </a:xfrm>
        </p:spPr>
        <p:txBody>
          <a:bodyPr/>
          <a:lstStyle/>
          <a:p>
            <a:r>
              <a:rPr lang="en-US" dirty="0"/>
              <a:t>Microsoft Exchange Server</a:t>
            </a:r>
          </a:p>
        </p:txBody>
      </p:sp>
    </p:spTree>
    <p:extLst>
      <p:ext uri="{BB962C8B-B14F-4D97-AF65-F5344CB8AC3E}">
        <p14:creationId xmlns:p14="http://schemas.microsoft.com/office/powerpoint/2010/main" val="293573080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Staying up to date</a:t>
            </a:r>
            <a:endParaRPr lang="en-US" dirty="0"/>
          </a:p>
        </p:txBody>
      </p:sp>
      <p:sp>
        <p:nvSpPr>
          <p:cNvPr id="3" name="Content Placeholder 2"/>
          <p:cNvSpPr>
            <a:spLocks noGrp="1"/>
          </p:cNvSpPr>
          <p:nvPr>
            <p:ph idx="1"/>
          </p:nvPr>
        </p:nvSpPr>
        <p:spPr>
          <a:xfrm>
            <a:off x="401125" y="1447799"/>
            <a:ext cx="11407417" cy="6611041"/>
          </a:xfrm>
        </p:spPr>
        <p:txBody>
          <a:bodyPr/>
          <a:lstStyle/>
          <a:p>
            <a:r>
              <a:rPr lang="en-US" sz="2800" dirty="0" smtClean="0"/>
              <a:t>As of 2010 SP1, Exchange provides three options for getting individual change events from the mailbox</a:t>
            </a:r>
          </a:p>
          <a:p>
            <a:pPr lvl="1">
              <a:spcAft>
                <a:spcPts val="2400"/>
              </a:spcAft>
            </a:pPr>
            <a:r>
              <a:rPr lang="en-US" dirty="0" smtClean="0"/>
              <a:t>Pull subscriptions, Push subscriptions, and Streaming notifications</a:t>
            </a:r>
          </a:p>
          <a:p>
            <a:pPr>
              <a:spcAft>
                <a:spcPts val="1200"/>
              </a:spcAft>
            </a:pPr>
            <a:r>
              <a:rPr lang="en-US" sz="3000" cap="small" dirty="0" smtClean="0"/>
              <a:t>Pull Subscriptions - </a:t>
            </a:r>
            <a:r>
              <a:rPr lang="en-US" sz="2600" dirty="0" smtClean="0"/>
              <a:t>After defining subscription criteria, the application asks the server for new events on a regular interval and “pulls” down the data.</a:t>
            </a:r>
            <a:endParaRPr lang="en-US" sz="2600" dirty="0"/>
          </a:p>
          <a:p>
            <a:pPr>
              <a:spcAft>
                <a:spcPts val="1200"/>
              </a:spcAft>
            </a:pPr>
            <a:r>
              <a:rPr lang="en-US" sz="3000" cap="small" dirty="0" smtClean="0"/>
              <a:t>Push Subscriptions - </a:t>
            </a:r>
            <a:r>
              <a:rPr lang="en-US" sz="2600" dirty="0" smtClean="0"/>
              <a:t>The application defines a subscription and a target URL, Exchange will then “push” events to that URL</a:t>
            </a:r>
          </a:p>
          <a:p>
            <a:pPr>
              <a:spcAft>
                <a:spcPts val="1200"/>
              </a:spcAft>
            </a:pPr>
            <a:r>
              <a:rPr lang="en-US" sz="3000" cap="small" dirty="0" smtClean="0"/>
              <a:t>Streaming Notifications</a:t>
            </a:r>
            <a:r>
              <a:rPr lang="en-US" sz="3000" cap="small" dirty="0"/>
              <a:t> - </a:t>
            </a:r>
            <a:r>
              <a:rPr lang="en-US" sz="2600" dirty="0" smtClean="0"/>
              <a:t>For a given subscription, the application will open a long lived connection to Exchange, Exchange will “stream” events back as they happen without closing the connection</a:t>
            </a:r>
            <a:endParaRPr lang="en-US" sz="2600" cap="small" dirty="0" smtClean="0"/>
          </a:p>
          <a:p>
            <a:endParaRPr lang="en-US" dirty="0"/>
          </a:p>
          <a:p>
            <a:endParaRPr lang="en-US" dirty="0"/>
          </a:p>
        </p:txBody>
      </p:sp>
    </p:spTree>
    <p:extLst>
      <p:ext uri="{BB962C8B-B14F-4D97-AF65-F5344CB8AC3E}">
        <p14:creationId xmlns:p14="http://schemas.microsoft.com/office/powerpoint/2010/main" val="375069215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8" name="Rectangle 4"/>
          <p:cNvSpPr>
            <a:spLocks noChangeArrowheads="1"/>
          </p:cNvSpPr>
          <p:nvPr/>
        </p:nvSpPr>
        <p:spPr bwMode="gray">
          <a:xfrm>
            <a:off x="7973525" y="3876678"/>
            <a:ext cx="2391210" cy="188913"/>
          </a:xfrm>
          <a:prstGeom prst="rect">
            <a:avLst/>
          </a:prstGeom>
          <a:gradFill rotWithShape="0">
            <a:gsLst>
              <a:gs pos="0">
                <a:srgbClr val="000066">
                  <a:alpha val="67000"/>
                </a:srgbClr>
              </a:gs>
              <a:gs pos="50000">
                <a:srgbClr val="0000FF">
                  <a:alpha val="21001"/>
                </a:srgbClr>
              </a:gs>
              <a:gs pos="100000">
                <a:srgbClr val="000066">
                  <a:alpha val="67000"/>
                </a:srgbClr>
              </a:gs>
            </a:gsLst>
            <a:lin ang="5400000" scaled="1"/>
          </a:gradFill>
          <a:ln w="3175" algn="ctr">
            <a:noFill/>
            <a:miter lim="800000"/>
            <a:headEnd/>
            <a:tailEnd/>
          </a:ln>
          <a:effectLst/>
        </p:spPr>
        <p:txBody>
          <a:bodyPr wrap="none" anchor="ctr"/>
          <a:lstStyle/>
          <a:p>
            <a:pPr algn="ctr">
              <a:lnSpc>
                <a:spcPct val="85000"/>
              </a:lnSpc>
              <a:spcBef>
                <a:spcPct val="20000"/>
              </a:spcBef>
              <a:defRPr/>
            </a:pPr>
            <a:endParaRPr lang="en-US">
              <a:effectLst>
                <a:outerShdw blurRad="38100" dist="38100" dir="2700000" algn="tl">
                  <a:srgbClr val="000000">
                    <a:alpha val="43137"/>
                  </a:srgbClr>
                </a:outerShdw>
              </a:effectLst>
              <a:latin typeface="Segoe Semibold" pitchFamily="34" charset="0"/>
            </a:endParaRPr>
          </a:p>
        </p:txBody>
      </p:sp>
      <p:grpSp>
        <p:nvGrpSpPr>
          <p:cNvPr id="2" name="Group 5"/>
          <p:cNvGrpSpPr>
            <a:grpSpLocks/>
          </p:cNvGrpSpPr>
          <p:nvPr/>
        </p:nvGrpSpPr>
        <p:grpSpPr bwMode="auto">
          <a:xfrm>
            <a:off x="10117150" y="3241676"/>
            <a:ext cx="1523603" cy="2725738"/>
            <a:chOff x="3762" y="1664"/>
            <a:chExt cx="720" cy="1717"/>
          </a:xfrm>
        </p:grpSpPr>
        <p:sp>
          <p:nvSpPr>
            <p:cNvPr id="47127" name="Text Box 6"/>
            <p:cNvSpPr txBox="1">
              <a:spLocks noChangeArrowheads="1"/>
            </p:cNvSpPr>
            <p:nvPr/>
          </p:nvSpPr>
          <p:spPr bwMode="auto">
            <a:xfrm>
              <a:off x="3762" y="2470"/>
              <a:ext cx="720" cy="911"/>
            </a:xfrm>
            <a:prstGeom prst="rect">
              <a:avLst/>
            </a:prstGeom>
            <a:noFill/>
            <a:ln w="9525">
              <a:noFill/>
              <a:miter lim="800000"/>
              <a:headEnd/>
              <a:tailEnd/>
            </a:ln>
          </p:spPr>
          <p:txBody>
            <a:bodyPr>
              <a:spAutoFit/>
            </a:bodyPr>
            <a:lstStyle/>
            <a:p>
              <a:pPr algn="ctr">
                <a:spcBef>
                  <a:spcPct val="50000"/>
                </a:spcBef>
              </a:pPr>
              <a:r>
                <a:rPr lang="en-US" sz="1600" dirty="0">
                  <a:latin typeface="Segoe"/>
                </a:rPr>
                <a:t>Exchange </a:t>
              </a:r>
              <a:r>
                <a:rPr lang="en-US" sz="1600" dirty="0" smtClean="0">
                  <a:latin typeface="Segoe"/>
                </a:rPr>
                <a:t>2010 SP1</a:t>
              </a:r>
              <a:r>
                <a:rPr lang="en-US" sz="1600" dirty="0">
                  <a:latin typeface="Segoe"/>
                </a:rPr>
                <a:t/>
              </a:r>
              <a:br>
                <a:rPr lang="en-US" sz="1600" dirty="0">
                  <a:latin typeface="Segoe"/>
                </a:rPr>
              </a:br>
              <a:r>
                <a:rPr lang="en-US" sz="1600" dirty="0">
                  <a:latin typeface="Segoe"/>
                </a:rPr>
                <a:t>Mailbox Server</a:t>
              </a:r>
            </a:p>
            <a:p>
              <a:pPr algn="ctr">
                <a:spcBef>
                  <a:spcPct val="50000"/>
                </a:spcBef>
              </a:pPr>
              <a:endParaRPr lang="en-US" sz="1600" dirty="0"/>
            </a:p>
          </p:txBody>
        </p:sp>
        <p:pic>
          <p:nvPicPr>
            <p:cNvPr id="47128" name="Picture 7" descr="exchange"/>
            <p:cNvPicPr>
              <a:picLocks noChangeAspect="1" noChangeArrowheads="1"/>
            </p:cNvPicPr>
            <p:nvPr/>
          </p:nvPicPr>
          <p:blipFill>
            <a:blip r:embed="rId3">
              <a:clrChange>
                <a:clrFrom>
                  <a:srgbClr val="08369A"/>
                </a:clrFrom>
                <a:clrTo>
                  <a:srgbClr val="08369A">
                    <a:alpha val="0"/>
                  </a:srgbClr>
                </a:clrTo>
              </a:clrChange>
            </a:blip>
            <a:srcRect/>
            <a:stretch>
              <a:fillRect/>
            </a:stretch>
          </p:blipFill>
          <p:spPr bwMode="auto">
            <a:xfrm>
              <a:off x="3780" y="1664"/>
              <a:ext cx="702" cy="876"/>
            </a:xfrm>
            <a:prstGeom prst="rect">
              <a:avLst/>
            </a:prstGeom>
            <a:noFill/>
            <a:ln w="9525">
              <a:noFill/>
              <a:miter lim="800000"/>
              <a:headEnd/>
              <a:tailEnd/>
            </a:ln>
          </p:spPr>
        </p:pic>
      </p:grpSp>
      <p:sp>
        <p:nvSpPr>
          <p:cNvPr id="47110" name="Text Box 8"/>
          <p:cNvSpPr txBox="1">
            <a:spLocks noChangeArrowheads="1"/>
          </p:cNvSpPr>
          <p:nvPr/>
        </p:nvSpPr>
        <p:spPr bwMode="auto">
          <a:xfrm>
            <a:off x="6701739" y="4519614"/>
            <a:ext cx="1999728" cy="1077218"/>
          </a:xfrm>
          <a:prstGeom prst="rect">
            <a:avLst/>
          </a:prstGeom>
          <a:noFill/>
          <a:ln w="9525">
            <a:noFill/>
            <a:miter lim="800000"/>
            <a:headEnd/>
            <a:tailEnd/>
          </a:ln>
        </p:spPr>
        <p:txBody>
          <a:bodyPr>
            <a:spAutoFit/>
          </a:bodyPr>
          <a:lstStyle/>
          <a:p>
            <a:pPr algn="ctr">
              <a:spcBef>
                <a:spcPct val="50000"/>
              </a:spcBef>
            </a:pPr>
            <a:r>
              <a:rPr lang="en-US" sz="1600" dirty="0">
                <a:latin typeface="Segoe"/>
              </a:rPr>
              <a:t>Exchange </a:t>
            </a:r>
            <a:r>
              <a:rPr lang="en-US" sz="1600" dirty="0" smtClean="0">
                <a:latin typeface="Segoe"/>
              </a:rPr>
              <a:t>2010 SP1</a:t>
            </a:r>
            <a:r>
              <a:rPr lang="en-US" sz="1600" dirty="0">
                <a:latin typeface="Segoe"/>
              </a:rPr>
              <a:t/>
            </a:r>
            <a:br>
              <a:rPr lang="en-US" sz="1600" dirty="0">
                <a:latin typeface="Segoe"/>
              </a:rPr>
            </a:br>
            <a:r>
              <a:rPr lang="en-US" sz="1600" dirty="0">
                <a:latin typeface="Segoe"/>
              </a:rPr>
              <a:t>Client Access Server</a:t>
            </a:r>
          </a:p>
        </p:txBody>
      </p:sp>
      <p:pic>
        <p:nvPicPr>
          <p:cNvPr id="47111" name="Picture 9" descr="webServiceserv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6892191" y="3376613"/>
            <a:ext cx="1290830" cy="1219200"/>
          </a:xfrm>
          <a:prstGeom prst="rect">
            <a:avLst/>
          </a:prstGeom>
          <a:noFill/>
          <a:ln w="9525">
            <a:noFill/>
            <a:miter lim="800000"/>
            <a:headEnd/>
            <a:tailEnd/>
          </a:ln>
        </p:spPr>
      </p:pic>
      <p:grpSp>
        <p:nvGrpSpPr>
          <p:cNvPr id="3" name="Group 10"/>
          <p:cNvGrpSpPr>
            <a:grpSpLocks/>
          </p:cNvGrpSpPr>
          <p:nvPr/>
        </p:nvGrpSpPr>
        <p:grpSpPr bwMode="auto">
          <a:xfrm>
            <a:off x="1000923" y="3360742"/>
            <a:ext cx="1707705" cy="1749426"/>
            <a:chOff x="1496" y="2739"/>
            <a:chExt cx="807" cy="1102"/>
          </a:xfrm>
        </p:grpSpPr>
        <p:sp>
          <p:nvSpPr>
            <p:cNvPr id="47125" name="Text Box 11"/>
            <p:cNvSpPr txBox="1">
              <a:spLocks noChangeArrowheads="1"/>
            </p:cNvSpPr>
            <p:nvPr/>
          </p:nvSpPr>
          <p:spPr bwMode="auto">
            <a:xfrm>
              <a:off x="1496" y="3473"/>
              <a:ext cx="807" cy="368"/>
            </a:xfrm>
            <a:prstGeom prst="rect">
              <a:avLst/>
            </a:prstGeom>
            <a:noFill/>
            <a:ln w="9525">
              <a:noFill/>
              <a:miter lim="800000"/>
              <a:headEnd/>
              <a:tailEnd/>
            </a:ln>
          </p:spPr>
          <p:txBody>
            <a:bodyPr>
              <a:spAutoFit/>
            </a:bodyPr>
            <a:lstStyle/>
            <a:p>
              <a:pPr algn="ctr">
                <a:spcBef>
                  <a:spcPct val="50000"/>
                </a:spcBef>
              </a:pPr>
              <a:r>
                <a:rPr lang="en-US" sz="1600" dirty="0"/>
                <a:t>Client </a:t>
              </a:r>
              <a:r>
                <a:rPr lang="en-US" sz="1600" dirty="0" smtClean="0"/>
                <a:t>Application</a:t>
              </a:r>
              <a:endParaRPr lang="en-US" sz="1600" dirty="0"/>
            </a:p>
          </p:txBody>
        </p:sp>
        <p:pic>
          <p:nvPicPr>
            <p:cNvPr id="47126" name="Picture 12" descr="server"/>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1648" y="2739"/>
              <a:ext cx="582" cy="768"/>
            </a:xfrm>
            <a:prstGeom prst="rect">
              <a:avLst/>
            </a:prstGeom>
            <a:noFill/>
            <a:ln w="9525">
              <a:noFill/>
              <a:miter lim="800000"/>
              <a:headEnd/>
              <a:tailEnd/>
            </a:ln>
          </p:spPr>
        </p:pic>
      </p:grpSp>
      <p:sp>
        <p:nvSpPr>
          <p:cNvPr id="784397" name="Line 13"/>
          <p:cNvSpPr>
            <a:spLocks noChangeShapeType="1"/>
          </p:cNvSpPr>
          <p:nvPr/>
        </p:nvSpPr>
        <p:spPr bwMode="auto">
          <a:xfrm>
            <a:off x="2695933" y="4068763"/>
            <a:ext cx="4261857" cy="0"/>
          </a:xfrm>
          <a:prstGeom prst="line">
            <a:avLst/>
          </a:prstGeom>
          <a:noFill/>
          <a:ln w="57150">
            <a:solidFill>
              <a:schemeClr val="accent2"/>
            </a:solidFill>
            <a:round/>
            <a:headEnd/>
            <a:tailEnd type="triangle" w="med" len="med"/>
          </a:ln>
          <a:effectLst/>
        </p:spPr>
        <p:txBody>
          <a:bodyPr wrap="none" anchor="ctr"/>
          <a:lstStyle/>
          <a:p>
            <a:pPr algn="ctr">
              <a:lnSpc>
                <a:spcPct val="85000"/>
              </a:lnSpc>
              <a:spcBef>
                <a:spcPct val="20000"/>
              </a:spcBef>
              <a:defRPr/>
            </a:pPr>
            <a:endParaRPr lang="en-US">
              <a:effectLst>
                <a:outerShdw blurRad="38100" dist="38100" dir="2700000" algn="tl">
                  <a:srgbClr val="000000">
                    <a:alpha val="43137"/>
                  </a:srgbClr>
                </a:outerShdw>
              </a:effectLst>
              <a:latin typeface="Segoe Semibold" pitchFamily="34" charset="0"/>
            </a:endParaRPr>
          </a:p>
        </p:txBody>
      </p:sp>
      <p:sp>
        <p:nvSpPr>
          <p:cNvPr id="784398" name="Line 14"/>
          <p:cNvSpPr>
            <a:spLocks noChangeShapeType="1"/>
          </p:cNvSpPr>
          <p:nvPr/>
        </p:nvSpPr>
        <p:spPr bwMode="auto">
          <a:xfrm>
            <a:off x="2753069" y="4210050"/>
            <a:ext cx="4007923" cy="0"/>
          </a:xfrm>
          <a:prstGeom prst="line">
            <a:avLst/>
          </a:prstGeom>
          <a:noFill/>
          <a:ln w="57150">
            <a:solidFill>
              <a:schemeClr val="accent2"/>
            </a:solidFill>
            <a:round/>
            <a:headEnd type="triangle" w="med" len="med"/>
            <a:tailEnd/>
          </a:ln>
          <a:effectLst/>
        </p:spPr>
        <p:txBody>
          <a:bodyPr wrap="none" anchor="ctr"/>
          <a:lstStyle/>
          <a:p>
            <a:pPr algn="ctr">
              <a:lnSpc>
                <a:spcPct val="85000"/>
              </a:lnSpc>
              <a:spcBef>
                <a:spcPct val="20000"/>
              </a:spcBef>
              <a:defRPr/>
            </a:pPr>
            <a:endParaRPr lang="en-US">
              <a:effectLst>
                <a:outerShdw blurRad="38100" dist="38100" dir="2700000" algn="tl">
                  <a:srgbClr val="000000">
                    <a:alpha val="43137"/>
                  </a:srgbClr>
                </a:outerShdw>
              </a:effectLst>
              <a:latin typeface="Segoe Semibold" pitchFamily="34" charset="0"/>
            </a:endParaRPr>
          </a:p>
        </p:txBody>
      </p:sp>
      <p:sp>
        <p:nvSpPr>
          <p:cNvPr id="784399" name="Line 15"/>
          <p:cNvSpPr>
            <a:spLocks noChangeShapeType="1"/>
          </p:cNvSpPr>
          <p:nvPr/>
        </p:nvSpPr>
        <p:spPr bwMode="auto">
          <a:xfrm>
            <a:off x="8113189" y="3978275"/>
            <a:ext cx="2145741" cy="0"/>
          </a:xfrm>
          <a:prstGeom prst="line">
            <a:avLst/>
          </a:prstGeom>
          <a:noFill/>
          <a:ln w="57150">
            <a:solidFill>
              <a:schemeClr val="accent2"/>
            </a:solidFill>
            <a:round/>
            <a:headEnd type="triangle" w="med" len="med"/>
            <a:tailEnd/>
          </a:ln>
          <a:effectLst/>
        </p:spPr>
        <p:txBody>
          <a:bodyPr wrap="none" anchor="ctr"/>
          <a:lstStyle/>
          <a:p>
            <a:pPr algn="ctr">
              <a:lnSpc>
                <a:spcPct val="85000"/>
              </a:lnSpc>
              <a:spcBef>
                <a:spcPct val="20000"/>
              </a:spcBef>
              <a:defRPr/>
            </a:pPr>
            <a:endParaRPr lang="en-US">
              <a:effectLst>
                <a:outerShdw blurRad="38100" dist="38100" dir="2700000" algn="tl">
                  <a:srgbClr val="000000">
                    <a:alpha val="43137"/>
                  </a:srgbClr>
                </a:outerShdw>
              </a:effectLst>
              <a:latin typeface="Segoe Semibold" pitchFamily="34" charset="0"/>
            </a:endParaRPr>
          </a:p>
        </p:txBody>
      </p:sp>
      <p:sp>
        <p:nvSpPr>
          <p:cNvPr id="784400" name="Text Box 16"/>
          <p:cNvSpPr txBox="1">
            <a:spLocks noChangeArrowheads="1"/>
          </p:cNvSpPr>
          <p:nvPr/>
        </p:nvSpPr>
        <p:spPr bwMode="invGray">
          <a:xfrm>
            <a:off x="3326533" y="3724275"/>
            <a:ext cx="3258818" cy="300038"/>
          </a:xfrm>
          <a:prstGeom prst="rect">
            <a:avLst/>
          </a:prstGeom>
          <a:noFill/>
          <a:ln w="12700" algn="ctr">
            <a:noFill/>
            <a:miter lim="800000"/>
            <a:headEnd/>
            <a:tailEnd/>
          </a:ln>
        </p:spPr>
        <p:txBody>
          <a:bodyPr>
            <a:spAutoFit/>
          </a:bodyPr>
          <a:lstStyle/>
          <a:p>
            <a:pPr algn="ctr">
              <a:lnSpc>
                <a:spcPct val="85000"/>
              </a:lnSpc>
              <a:spcBef>
                <a:spcPct val="50000"/>
              </a:spcBef>
            </a:pPr>
            <a:r>
              <a:rPr lang="en-US" sz="1600"/>
              <a:t>Subscription Request</a:t>
            </a:r>
          </a:p>
        </p:txBody>
      </p:sp>
      <p:sp>
        <p:nvSpPr>
          <p:cNvPr id="784401" name="Text Box 17"/>
          <p:cNvSpPr txBox="1">
            <a:spLocks noChangeArrowheads="1"/>
          </p:cNvSpPr>
          <p:nvPr/>
        </p:nvSpPr>
        <p:spPr bwMode="invGray">
          <a:xfrm>
            <a:off x="3260934" y="4249741"/>
            <a:ext cx="3258818" cy="300037"/>
          </a:xfrm>
          <a:prstGeom prst="rect">
            <a:avLst/>
          </a:prstGeom>
          <a:noFill/>
          <a:ln w="12700" algn="ctr">
            <a:noFill/>
            <a:miter lim="800000"/>
            <a:headEnd/>
            <a:tailEnd/>
          </a:ln>
        </p:spPr>
        <p:txBody>
          <a:bodyPr>
            <a:spAutoFit/>
          </a:bodyPr>
          <a:lstStyle/>
          <a:p>
            <a:pPr algn="ctr">
              <a:lnSpc>
                <a:spcPct val="85000"/>
              </a:lnSpc>
              <a:spcBef>
                <a:spcPct val="50000"/>
              </a:spcBef>
            </a:pPr>
            <a:r>
              <a:rPr lang="en-US" sz="1600"/>
              <a:t>Subscription Response</a:t>
            </a:r>
          </a:p>
        </p:txBody>
      </p:sp>
      <p:sp>
        <p:nvSpPr>
          <p:cNvPr id="784402" name="Freeform 18"/>
          <p:cNvSpPr>
            <a:spLocks/>
          </p:cNvSpPr>
          <p:nvPr/>
        </p:nvSpPr>
        <p:spPr bwMode="auto">
          <a:xfrm rot="-285725">
            <a:off x="2306568" y="2627313"/>
            <a:ext cx="5245851" cy="838200"/>
          </a:xfrm>
          <a:custGeom>
            <a:avLst/>
            <a:gdLst/>
            <a:ahLst/>
            <a:cxnLst>
              <a:cxn ang="0">
                <a:pos x="0" y="602"/>
              </a:cxn>
              <a:cxn ang="0">
                <a:pos x="1127" y="1"/>
              </a:cxn>
              <a:cxn ang="0">
                <a:pos x="2279" y="595"/>
              </a:cxn>
            </a:cxnLst>
            <a:rect l="0" t="0" r="r" b="b"/>
            <a:pathLst>
              <a:path w="2279" h="602">
                <a:moveTo>
                  <a:pt x="0" y="602"/>
                </a:moveTo>
                <a:cubicBezTo>
                  <a:pt x="188" y="502"/>
                  <a:pt x="747" y="2"/>
                  <a:pt x="1127" y="1"/>
                </a:cubicBezTo>
                <a:cubicBezTo>
                  <a:pt x="1507" y="0"/>
                  <a:pt x="2039" y="471"/>
                  <a:pt x="2279" y="595"/>
                </a:cubicBezTo>
              </a:path>
            </a:pathLst>
          </a:custGeom>
          <a:noFill/>
          <a:ln w="57150">
            <a:solidFill>
              <a:schemeClr val="accent2"/>
            </a:solidFill>
            <a:round/>
            <a:headEnd/>
            <a:tailEnd type="triangle" w="med" len="med"/>
          </a:ln>
          <a:effectLst/>
        </p:spPr>
        <p:txBody>
          <a:bodyPr wrap="none" anchor="ctr"/>
          <a:lstStyle/>
          <a:p>
            <a:pPr algn="ctr">
              <a:lnSpc>
                <a:spcPct val="85000"/>
              </a:lnSpc>
              <a:spcBef>
                <a:spcPct val="20000"/>
              </a:spcBef>
              <a:defRPr/>
            </a:pPr>
            <a:endParaRPr lang="en-US">
              <a:effectLst>
                <a:outerShdw blurRad="38100" dist="38100" dir="2700000" algn="tl">
                  <a:srgbClr val="000000">
                    <a:alpha val="43137"/>
                  </a:srgbClr>
                </a:outerShdw>
              </a:effectLst>
              <a:latin typeface="Segoe Semibold" pitchFamily="34" charset="0"/>
            </a:endParaRPr>
          </a:p>
        </p:txBody>
      </p:sp>
      <p:sp>
        <p:nvSpPr>
          <p:cNvPr id="784403" name="Freeform 19"/>
          <p:cNvSpPr>
            <a:spLocks/>
          </p:cNvSpPr>
          <p:nvPr/>
        </p:nvSpPr>
        <p:spPr bwMode="auto">
          <a:xfrm rot="10542781" flipV="1">
            <a:off x="2253664" y="3079753"/>
            <a:ext cx="5258546" cy="506413"/>
          </a:xfrm>
          <a:custGeom>
            <a:avLst/>
            <a:gdLst/>
            <a:ahLst/>
            <a:cxnLst>
              <a:cxn ang="0">
                <a:pos x="0" y="602"/>
              </a:cxn>
              <a:cxn ang="0">
                <a:pos x="1127" y="1"/>
              </a:cxn>
              <a:cxn ang="0">
                <a:pos x="2279" y="595"/>
              </a:cxn>
            </a:cxnLst>
            <a:rect l="0" t="0" r="r" b="b"/>
            <a:pathLst>
              <a:path w="2279" h="602">
                <a:moveTo>
                  <a:pt x="0" y="602"/>
                </a:moveTo>
                <a:cubicBezTo>
                  <a:pt x="188" y="502"/>
                  <a:pt x="747" y="2"/>
                  <a:pt x="1127" y="1"/>
                </a:cubicBezTo>
                <a:cubicBezTo>
                  <a:pt x="1507" y="0"/>
                  <a:pt x="2039" y="471"/>
                  <a:pt x="2279" y="595"/>
                </a:cubicBezTo>
              </a:path>
            </a:pathLst>
          </a:custGeom>
          <a:noFill/>
          <a:ln w="57150">
            <a:solidFill>
              <a:schemeClr val="accent2"/>
            </a:solidFill>
            <a:round/>
            <a:headEnd/>
            <a:tailEnd type="triangle" w="med" len="med"/>
          </a:ln>
          <a:effectLst/>
        </p:spPr>
        <p:txBody>
          <a:bodyPr wrap="none" anchor="ctr"/>
          <a:lstStyle/>
          <a:p>
            <a:pPr algn="ctr">
              <a:lnSpc>
                <a:spcPct val="85000"/>
              </a:lnSpc>
              <a:spcBef>
                <a:spcPct val="20000"/>
              </a:spcBef>
              <a:defRPr/>
            </a:pPr>
            <a:endParaRPr lang="en-US">
              <a:effectLst>
                <a:outerShdw blurRad="38100" dist="38100" dir="2700000" algn="tl">
                  <a:srgbClr val="000000">
                    <a:alpha val="43137"/>
                  </a:srgbClr>
                </a:outerShdw>
              </a:effectLst>
              <a:latin typeface="Segoe Semibold" pitchFamily="34" charset="0"/>
            </a:endParaRPr>
          </a:p>
        </p:txBody>
      </p:sp>
      <p:sp>
        <p:nvSpPr>
          <p:cNvPr id="784404" name="Text Box 20"/>
          <p:cNvSpPr txBox="1">
            <a:spLocks noChangeArrowheads="1"/>
          </p:cNvSpPr>
          <p:nvPr/>
        </p:nvSpPr>
        <p:spPr bwMode="invGray">
          <a:xfrm>
            <a:off x="7939667" y="4019550"/>
            <a:ext cx="2306566" cy="300038"/>
          </a:xfrm>
          <a:prstGeom prst="rect">
            <a:avLst/>
          </a:prstGeom>
          <a:noFill/>
          <a:ln w="12700" algn="ctr">
            <a:noFill/>
            <a:miter lim="800000"/>
            <a:headEnd/>
            <a:tailEnd/>
          </a:ln>
        </p:spPr>
        <p:txBody>
          <a:bodyPr>
            <a:spAutoFit/>
          </a:bodyPr>
          <a:lstStyle/>
          <a:p>
            <a:pPr algn="ctr">
              <a:lnSpc>
                <a:spcPct val="85000"/>
              </a:lnSpc>
              <a:spcBef>
                <a:spcPct val="50000"/>
              </a:spcBef>
            </a:pPr>
            <a:r>
              <a:rPr lang="en-US" sz="1600"/>
              <a:t>Event Data</a:t>
            </a:r>
          </a:p>
        </p:txBody>
      </p:sp>
      <p:sp>
        <p:nvSpPr>
          <p:cNvPr id="784405" name="Text Box 21"/>
          <p:cNvSpPr txBox="1">
            <a:spLocks noChangeArrowheads="1"/>
          </p:cNvSpPr>
          <p:nvPr/>
        </p:nvSpPr>
        <p:spPr bwMode="invGray">
          <a:xfrm>
            <a:off x="2877919" y="2338390"/>
            <a:ext cx="4414217" cy="301621"/>
          </a:xfrm>
          <a:prstGeom prst="rect">
            <a:avLst/>
          </a:prstGeom>
          <a:noFill/>
          <a:ln w="12700" algn="ctr">
            <a:noFill/>
            <a:miter lim="800000"/>
            <a:headEnd/>
            <a:tailEnd/>
          </a:ln>
        </p:spPr>
        <p:txBody>
          <a:bodyPr>
            <a:spAutoFit/>
          </a:bodyPr>
          <a:lstStyle/>
          <a:p>
            <a:pPr algn="ctr">
              <a:lnSpc>
                <a:spcPct val="85000"/>
              </a:lnSpc>
              <a:spcBef>
                <a:spcPct val="50000"/>
              </a:spcBef>
            </a:pPr>
            <a:r>
              <a:rPr lang="en-US" sz="1600" dirty="0" err="1" smtClean="0"/>
              <a:t>GetStreamingEvents</a:t>
            </a:r>
            <a:r>
              <a:rPr lang="en-US" sz="1600" dirty="0" smtClean="0"/>
              <a:t> Request</a:t>
            </a:r>
            <a:endParaRPr lang="en-US" sz="1600" dirty="0"/>
          </a:p>
        </p:txBody>
      </p:sp>
      <p:sp>
        <p:nvSpPr>
          <p:cNvPr id="784406" name="Text Box 22"/>
          <p:cNvSpPr txBox="1">
            <a:spLocks noChangeArrowheads="1"/>
          </p:cNvSpPr>
          <p:nvPr/>
        </p:nvSpPr>
        <p:spPr bwMode="invGray">
          <a:xfrm>
            <a:off x="3516984" y="3203575"/>
            <a:ext cx="3258818" cy="303416"/>
          </a:xfrm>
          <a:prstGeom prst="rect">
            <a:avLst/>
          </a:prstGeom>
          <a:noFill/>
          <a:ln w="12700" algn="ctr">
            <a:noFill/>
            <a:miter lim="800000"/>
            <a:headEnd/>
            <a:tailEnd/>
          </a:ln>
        </p:spPr>
        <p:txBody>
          <a:bodyPr>
            <a:spAutoFit/>
          </a:bodyPr>
          <a:lstStyle/>
          <a:p>
            <a:pPr algn="ctr">
              <a:lnSpc>
                <a:spcPct val="85000"/>
              </a:lnSpc>
              <a:spcBef>
                <a:spcPct val="50000"/>
              </a:spcBef>
            </a:pPr>
            <a:r>
              <a:rPr lang="en-US" sz="1600" dirty="0" smtClean="0"/>
              <a:t>Notification</a:t>
            </a:r>
            <a:endParaRPr lang="en-US" sz="1600" dirty="0"/>
          </a:p>
        </p:txBody>
      </p:sp>
      <p:sp>
        <p:nvSpPr>
          <p:cNvPr id="784407" name="Rectangle 23"/>
          <p:cNvSpPr>
            <a:spLocks noChangeArrowheads="1"/>
          </p:cNvSpPr>
          <p:nvPr/>
        </p:nvSpPr>
        <p:spPr bwMode="invGray">
          <a:xfrm>
            <a:off x="7393707" y="3195638"/>
            <a:ext cx="992459" cy="455612"/>
          </a:xfrm>
          <a:prstGeom prst="rect">
            <a:avLst/>
          </a:prstGeom>
          <a:noFill/>
          <a:ln w="12700" algn="ctr">
            <a:noFill/>
            <a:miter lim="800000"/>
            <a:headEnd/>
            <a:tailEnd/>
          </a:ln>
          <a:effectLst/>
        </p:spPr>
        <p:txBody>
          <a:bodyPr anchor="ctr">
            <a:spAutoFit/>
          </a:bodyPr>
          <a:lstStyle/>
          <a:p>
            <a:pPr algn="ctr">
              <a:lnSpc>
                <a:spcPct val="85000"/>
              </a:lnSpc>
              <a:spcBef>
                <a:spcPct val="20000"/>
              </a:spcBef>
              <a:defRPr/>
            </a:pPr>
            <a:endParaRPr lang="en-US" sz="2800" b="1">
              <a:effectLst>
                <a:outerShdw blurRad="38100" dist="38100" dir="2700000" algn="tl">
                  <a:srgbClr val="000000"/>
                </a:outerShdw>
              </a:effectLst>
              <a:latin typeface="Segoe" pitchFamily="34" charset="0"/>
            </a:endParaRPr>
          </a:p>
        </p:txBody>
      </p:sp>
      <p:sp>
        <p:nvSpPr>
          <p:cNvPr id="784408" name="Text Box 24"/>
          <p:cNvSpPr txBox="1">
            <a:spLocks noChangeArrowheads="1"/>
          </p:cNvSpPr>
          <p:nvPr/>
        </p:nvSpPr>
        <p:spPr bwMode="invGray">
          <a:xfrm>
            <a:off x="7567231" y="3238500"/>
            <a:ext cx="1959523" cy="312738"/>
          </a:xfrm>
          <a:prstGeom prst="rect">
            <a:avLst/>
          </a:prstGeom>
          <a:solidFill>
            <a:srgbClr val="C0C0C0">
              <a:alpha val="20000"/>
            </a:srgbClr>
          </a:solidFill>
          <a:ln w="12700" algn="ctr">
            <a:solidFill>
              <a:schemeClr val="bg2"/>
            </a:solidFill>
            <a:miter lim="800000"/>
            <a:headEnd/>
            <a:tailEnd/>
          </a:ln>
        </p:spPr>
        <p:txBody>
          <a:bodyPr>
            <a:spAutoFit/>
          </a:bodyPr>
          <a:lstStyle/>
          <a:p>
            <a:pPr algn="ctr">
              <a:lnSpc>
                <a:spcPct val="85000"/>
              </a:lnSpc>
              <a:spcBef>
                <a:spcPct val="50000"/>
              </a:spcBef>
            </a:pPr>
            <a:r>
              <a:rPr lang="en-US" sz="1600"/>
              <a:t>Subscription</a:t>
            </a:r>
          </a:p>
        </p:txBody>
      </p:sp>
      <p:sp>
        <p:nvSpPr>
          <p:cNvPr id="25" name="Title 1"/>
          <p:cNvSpPr>
            <a:spLocks noGrp="1"/>
          </p:cNvSpPr>
          <p:nvPr>
            <p:ph type="title"/>
          </p:nvPr>
        </p:nvSpPr>
        <p:spPr>
          <a:xfrm>
            <a:off x="519112" y="228600"/>
            <a:ext cx="11149013" cy="609398"/>
          </a:xfrm>
        </p:spPr>
        <p:txBody>
          <a:bodyPr/>
          <a:lstStyle/>
          <a:p>
            <a:r>
              <a:rPr lang="en-US" dirty="0" smtClean="0"/>
              <a:t>Streaming Notifications</a:t>
            </a:r>
            <a:endParaRPr lang="en-US" dirty="0"/>
          </a:p>
        </p:txBody>
      </p:sp>
      <p:sp>
        <p:nvSpPr>
          <p:cNvPr id="26" name="Text Placeholder 3"/>
          <p:cNvSpPr txBox="1">
            <a:spLocks/>
          </p:cNvSpPr>
          <p:nvPr/>
        </p:nvSpPr>
        <p:spPr>
          <a:xfrm>
            <a:off x="495172" y="850413"/>
            <a:ext cx="11693654" cy="332399"/>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accent1"/>
                </a:solidFill>
              </a:rPr>
              <a:t>Available in </a:t>
            </a:r>
            <a:r>
              <a:rPr lang="en-US" dirty="0" err="1" smtClean="0">
                <a:solidFill>
                  <a:schemeClr val="accent1"/>
                </a:solidFill>
              </a:rPr>
              <a:t>ExchangeOnline</a:t>
            </a:r>
            <a:r>
              <a:rPr lang="en-US" dirty="0" smtClean="0">
                <a:solidFill>
                  <a:schemeClr val="accent1"/>
                </a:solidFill>
              </a:rPr>
              <a:t> and Exchange 2010 SP1</a:t>
            </a:r>
            <a:endParaRPr lang="en-US" dirty="0">
              <a:solidFill>
                <a:schemeClr val="accent1"/>
              </a:solidFill>
            </a:endParaRPr>
          </a:p>
        </p:txBody>
      </p:sp>
    </p:spTree>
    <p:extLst>
      <p:ext uri="{BB962C8B-B14F-4D97-AF65-F5344CB8AC3E}">
        <p14:creationId xmlns:p14="http://schemas.microsoft.com/office/powerpoint/2010/main" val="2781807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84397"/>
                                        </p:tgtEl>
                                        <p:attrNameLst>
                                          <p:attrName>style.visibility</p:attrName>
                                        </p:attrNameLst>
                                      </p:cBhvr>
                                      <p:to>
                                        <p:strVal val="visible"/>
                                      </p:to>
                                    </p:set>
                                    <p:animEffect transition="in" filter="wipe(left)">
                                      <p:cBhvr>
                                        <p:cTn id="7" dur="500"/>
                                        <p:tgtEl>
                                          <p:spTgt spid="7843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4400"/>
                                        </p:tgtEl>
                                        <p:attrNameLst>
                                          <p:attrName>style.visibility</p:attrName>
                                        </p:attrNameLst>
                                      </p:cBhvr>
                                      <p:to>
                                        <p:strVal val="visible"/>
                                      </p:to>
                                    </p:set>
                                    <p:animEffect transition="in" filter="fade">
                                      <p:cBhvr>
                                        <p:cTn id="10" dur="1000"/>
                                        <p:tgtEl>
                                          <p:spTgt spid="7844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84408"/>
                                        </p:tgtEl>
                                        <p:attrNameLst>
                                          <p:attrName>style.visibility</p:attrName>
                                        </p:attrNameLst>
                                      </p:cBhvr>
                                      <p:to>
                                        <p:strVal val="visible"/>
                                      </p:to>
                                    </p:set>
                                    <p:animEffect transition="in" filter="fade">
                                      <p:cBhvr>
                                        <p:cTn id="15" dur="1000"/>
                                        <p:tgtEl>
                                          <p:spTgt spid="78440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784398"/>
                                        </p:tgtEl>
                                        <p:attrNameLst>
                                          <p:attrName>style.visibility</p:attrName>
                                        </p:attrNameLst>
                                      </p:cBhvr>
                                      <p:to>
                                        <p:strVal val="visible"/>
                                      </p:to>
                                    </p:set>
                                    <p:animEffect transition="in" filter="wipe(right)">
                                      <p:cBhvr>
                                        <p:cTn id="20" dur="500"/>
                                        <p:tgtEl>
                                          <p:spTgt spid="78439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84401"/>
                                        </p:tgtEl>
                                        <p:attrNameLst>
                                          <p:attrName>style.visibility</p:attrName>
                                        </p:attrNameLst>
                                      </p:cBhvr>
                                      <p:to>
                                        <p:strVal val="visible"/>
                                      </p:to>
                                    </p:set>
                                    <p:animEffect transition="in" filter="fade">
                                      <p:cBhvr>
                                        <p:cTn id="23" dur="1000"/>
                                        <p:tgtEl>
                                          <p:spTgt spid="78440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000"/>
                                        <p:tgtEl>
                                          <p:spTgt spid="784400"/>
                                        </p:tgtEl>
                                      </p:cBhvr>
                                    </p:animEffect>
                                    <p:set>
                                      <p:cBhvr>
                                        <p:cTn id="28" dur="1" fill="hold">
                                          <p:stCondLst>
                                            <p:cond delay="1999"/>
                                          </p:stCondLst>
                                        </p:cTn>
                                        <p:tgtEl>
                                          <p:spTgt spid="78440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784397"/>
                                        </p:tgtEl>
                                      </p:cBhvr>
                                    </p:animEffect>
                                    <p:set>
                                      <p:cBhvr>
                                        <p:cTn id="31" dur="1" fill="hold">
                                          <p:stCondLst>
                                            <p:cond delay="1999"/>
                                          </p:stCondLst>
                                        </p:cTn>
                                        <p:tgtEl>
                                          <p:spTgt spid="78439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784398"/>
                                        </p:tgtEl>
                                      </p:cBhvr>
                                    </p:animEffect>
                                    <p:set>
                                      <p:cBhvr>
                                        <p:cTn id="34" dur="1" fill="hold">
                                          <p:stCondLst>
                                            <p:cond delay="1999"/>
                                          </p:stCondLst>
                                        </p:cTn>
                                        <p:tgtEl>
                                          <p:spTgt spid="78439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784401"/>
                                        </p:tgtEl>
                                      </p:cBhvr>
                                    </p:animEffect>
                                    <p:set>
                                      <p:cBhvr>
                                        <p:cTn id="37" dur="1" fill="hold">
                                          <p:stCondLst>
                                            <p:cond delay="1999"/>
                                          </p:stCondLst>
                                        </p:cTn>
                                        <p:tgtEl>
                                          <p:spTgt spid="78440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84402"/>
                                        </p:tgtEl>
                                        <p:attrNameLst>
                                          <p:attrName>style.visibility</p:attrName>
                                        </p:attrNameLst>
                                      </p:cBhvr>
                                      <p:to>
                                        <p:strVal val="visible"/>
                                      </p:to>
                                    </p:set>
                                    <p:animEffect transition="in" filter="wipe(left)">
                                      <p:cBhvr>
                                        <p:cTn id="42" dur="500"/>
                                        <p:tgtEl>
                                          <p:spTgt spid="78440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84405"/>
                                        </p:tgtEl>
                                        <p:attrNameLst>
                                          <p:attrName>style.visibility</p:attrName>
                                        </p:attrNameLst>
                                      </p:cBhvr>
                                      <p:to>
                                        <p:strVal val="visible"/>
                                      </p:to>
                                    </p:set>
                                    <p:animEffect transition="in" filter="fade">
                                      <p:cBhvr>
                                        <p:cTn id="45" dur="1000"/>
                                        <p:tgtEl>
                                          <p:spTgt spid="78440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784399"/>
                                        </p:tgtEl>
                                        <p:attrNameLst>
                                          <p:attrName>style.visibility</p:attrName>
                                        </p:attrNameLst>
                                      </p:cBhvr>
                                      <p:to>
                                        <p:strVal val="visible"/>
                                      </p:to>
                                    </p:set>
                                    <p:animEffect transition="in" filter="wipe(right)">
                                      <p:cBhvr>
                                        <p:cTn id="50" dur="1000"/>
                                        <p:tgtEl>
                                          <p:spTgt spid="78439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84404"/>
                                        </p:tgtEl>
                                        <p:attrNameLst>
                                          <p:attrName>style.visibility</p:attrName>
                                        </p:attrNameLst>
                                      </p:cBhvr>
                                      <p:to>
                                        <p:strVal val="visible"/>
                                      </p:to>
                                    </p:set>
                                    <p:animEffect transition="in" filter="fade">
                                      <p:cBhvr>
                                        <p:cTn id="53" dur="1000"/>
                                        <p:tgtEl>
                                          <p:spTgt spid="78440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784403"/>
                                        </p:tgtEl>
                                        <p:attrNameLst>
                                          <p:attrName>style.visibility</p:attrName>
                                        </p:attrNameLst>
                                      </p:cBhvr>
                                      <p:to>
                                        <p:strVal val="visible"/>
                                      </p:to>
                                    </p:set>
                                    <p:animEffect transition="in" filter="wipe(right)">
                                      <p:cBhvr>
                                        <p:cTn id="58" dur="500"/>
                                        <p:tgtEl>
                                          <p:spTgt spid="78440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84406"/>
                                        </p:tgtEl>
                                        <p:attrNameLst>
                                          <p:attrName>style.visibility</p:attrName>
                                        </p:attrNameLst>
                                      </p:cBhvr>
                                      <p:to>
                                        <p:strVal val="visible"/>
                                      </p:to>
                                    </p:set>
                                    <p:animEffect transition="in" filter="fade">
                                      <p:cBhvr>
                                        <p:cTn id="61" dur="1000"/>
                                        <p:tgtEl>
                                          <p:spTgt spid="78440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78439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1" nodeType="clickEffect">
                                  <p:stCondLst>
                                    <p:cond delay="0"/>
                                  </p:stCondLst>
                                  <p:childTnLst>
                                    <p:set>
                                      <p:cBhvr>
                                        <p:cTn id="69" dur="1" fill="hold">
                                          <p:stCondLst>
                                            <p:cond delay="0"/>
                                          </p:stCondLst>
                                        </p:cTn>
                                        <p:tgtEl>
                                          <p:spTgt spid="784399"/>
                                        </p:tgtEl>
                                        <p:attrNameLst>
                                          <p:attrName>style.visibility</p:attrName>
                                        </p:attrNameLst>
                                      </p:cBhvr>
                                      <p:to>
                                        <p:strVal val="visible"/>
                                      </p:to>
                                    </p:set>
                                    <p:animEffect transition="in" filter="wipe(down)">
                                      <p:cBhvr>
                                        <p:cTn id="70" dur="500"/>
                                        <p:tgtEl>
                                          <p:spTgt spid="784399"/>
                                        </p:tgtEl>
                                      </p:cBhvr>
                                    </p:animEffect>
                                  </p:childTnLst>
                                </p:cTn>
                              </p:par>
                            </p:childTnLst>
                          </p:cTn>
                        </p:par>
                      </p:childTnLst>
                    </p:cTn>
                  </p:par>
                  <p:par>
                    <p:cTn id="71" fill="hold">
                      <p:stCondLst>
                        <p:cond delay="indefinite"/>
                      </p:stCondLst>
                      <p:childTnLst>
                        <p:par>
                          <p:cTn id="72" fill="hold">
                            <p:stCondLst>
                              <p:cond delay="0"/>
                            </p:stCondLst>
                            <p:childTnLst>
                              <p:par>
                                <p:cTn id="73" presetID="30" presetClass="emph" presetSubtype="0" repeatCount="2000" fill="hold" grpId="1" nodeType="clickEffect">
                                  <p:stCondLst>
                                    <p:cond delay="0"/>
                                  </p:stCondLst>
                                  <p:childTnLst>
                                    <p:animClr clrSpc="hsl" dir="cw">
                                      <p:cBhvr override="childStyle">
                                        <p:cTn id="74" dur="2000" fill="hold"/>
                                        <p:tgtEl>
                                          <p:spTgt spid="784403"/>
                                        </p:tgtEl>
                                        <p:attrNameLst>
                                          <p:attrName>style.color</p:attrName>
                                        </p:attrNameLst>
                                      </p:cBhvr>
                                      <p:by>
                                        <p:hsl h="0" s="12549" l="25098"/>
                                      </p:by>
                                    </p:animClr>
                                    <p:animClr clrSpc="hsl" dir="cw">
                                      <p:cBhvr>
                                        <p:cTn id="75" dur="2000" fill="hold"/>
                                        <p:tgtEl>
                                          <p:spTgt spid="784403"/>
                                        </p:tgtEl>
                                        <p:attrNameLst>
                                          <p:attrName>fillcolor</p:attrName>
                                        </p:attrNameLst>
                                      </p:cBhvr>
                                      <p:by>
                                        <p:hsl h="0" s="12549" l="25098"/>
                                      </p:by>
                                    </p:animClr>
                                    <p:animClr clrSpc="hsl" dir="cw">
                                      <p:cBhvr>
                                        <p:cTn id="76" dur="2000" fill="hold"/>
                                        <p:tgtEl>
                                          <p:spTgt spid="784403"/>
                                        </p:tgtEl>
                                        <p:attrNameLst>
                                          <p:attrName>stroke.color</p:attrName>
                                        </p:attrNameLst>
                                      </p:cBhvr>
                                      <p:by>
                                        <p:hsl h="0" s="12549" l="25098"/>
                                      </p:by>
                                    </p:animClr>
                                    <p:set>
                                      <p:cBhvr>
                                        <p:cTn id="77" dur="2000" fill="hold"/>
                                        <p:tgtEl>
                                          <p:spTgt spid="7844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399" grpId="0" animBg="1"/>
      <p:bldP spid="784399" grpId="1" animBg="1"/>
      <p:bldP spid="784400" grpId="0"/>
      <p:bldP spid="784400" grpId="1"/>
      <p:bldP spid="784401" grpId="0"/>
      <p:bldP spid="784401" grpId="1"/>
      <p:bldP spid="784402" grpId="0" animBg="1"/>
      <p:bldP spid="784403" grpId="0" animBg="1"/>
      <p:bldP spid="784403" grpId="1" animBg="1"/>
      <p:bldP spid="784404" grpId="0"/>
      <p:bldP spid="784405" grpId="0"/>
      <p:bldP spid="784406" grpId="0"/>
      <p:bldP spid="78440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To Exchange Online</a:t>
            </a:r>
          </a:p>
        </p:txBody>
      </p:sp>
      <p:sp>
        <p:nvSpPr>
          <p:cNvPr id="6" name="Slide Number Placeholder 5"/>
          <p:cNvSpPr>
            <a:spLocks noGrp="1"/>
          </p:cNvSpPr>
          <p:nvPr>
            <p:ph type="sldNum" sz="quarter" idx="10"/>
          </p:nvPr>
        </p:nvSpPr>
        <p:spPr/>
        <p:txBody>
          <a:bodyPr/>
          <a:lstStyle/>
          <a:p>
            <a:fld id="{0686800F-65A3-4649-8B73-7EFFA3F0CB78}" type="slidenum">
              <a:rPr lang="en-US" smtClean="0"/>
              <a:pPr/>
              <a:t>22</a:t>
            </a:fld>
            <a:endParaRPr lang="en-US"/>
          </a:p>
        </p:txBody>
      </p:sp>
      <p:sp>
        <p:nvSpPr>
          <p:cNvPr id="7" name="Text Placeholder 6"/>
          <p:cNvSpPr>
            <a:spLocks noGrp="1"/>
          </p:cNvSpPr>
          <p:nvPr>
            <p:ph type="body" sz="quarter" idx="12"/>
          </p:nvPr>
        </p:nvSpPr>
        <p:spPr/>
        <p:txBody>
          <a:bodyPr/>
          <a:lstStyle/>
          <a:p>
            <a:r>
              <a:rPr lang="en-US" dirty="0" smtClean="0">
                <a:solidFill>
                  <a:schemeClr val="accent1"/>
                </a:solidFill>
              </a:rPr>
              <a:t>Roadmap for Exchange Cloud Development</a:t>
            </a:r>
            <a:endParaRPr lang="en-US" dirty="0">
              <a:solidFill>
                <a:schemeClr val="accent1"/>
              </a:solidFill>
            </a:endParaRPr>
          </a:p>
        </p:txBody>
      </p:sp>
      <p:sp>
        <p:nvSpPr>
          <p:cNvPr id="14" name="Freeform 13"/>
          <p:cNvSpPr/>
          <p:nvPr/>
        </p:nvSpPr>
        <p:spPr>
          <a:xfrm>
            <a:off x="783568" y="3256089"/>
            <a:ext cx="9556011" cy="1383030"/>
          </a:xfrm>
          <a:custGeom>
            <a:avLst/>
            <a:gdLst>
              <a:gd name="connsiteX0" fmla="*/ 0 w 6324600"/>
              <a:gd name="connsiteY0" fmla="*/ 121444 h 1214437"/>
              <a:gd name="connsiteX1" fmla="*/ 35570 w 6324600"/>
              <a:gd name="connsiteY1" fmla="*/ 35570 h 1214437"/>
              <a:gd name="connsiteX2" fmla="*/ 121444 w 6324600"/>
              <a:gd name="connsiteY2" fmla="*/ 0 h 1214437"/>
              <a:gd name="connsiteX3" fmla="*/ 6203156 w 6324600"/>
              <a:gd name="connsiteY3" fmla="*/ 0 h 1214437"/>
              <a:gd name="connsiteX4" fmla="*/ 6289030 w 6324600"/>
              <a:gd name="connsiteY4" fmla="*/ 35570 h 1214437"/>
              <a:gd name="connsiteX5" fmla="*/ 6324600 w 6324600"/>
              <a:gd name="connsiteY5" fmla="*/ 121444 h 1214437"/>
              <a:gd name="connsiteX6" fmla="*/ 6324600 w 6324600"/>
              <a:gd name="connsiteY6" fmla="*/ 1092993 h 1214437"/>
              <a:gd name="connsiteX7" fmla="*/ 6289030 w 6324600"/>
              <a:gd name="connsiteY7" fmla="*/ 1178867 h 1214437"/>
              <a:gd name="connsiteX8" fmla="*/ 6203156 w 6324600"/>
              <a:gd name="connsiteY8" fmla="*/ 1214437 h 1214437"/>
              <a:gd name="connsiteX9" fmla="*/ 121444 w 6324600"/>
              <a:gd name="connsiteY9" fmla="*/ 1214437 h 1214437"/>
              <a:gd name="connsiteX10" fmla="*/ 35570 w 6324600"/>
              <a:gd name="connsiteY10" fmla="*/ 1178867 h 1214437"/>
              <a:gd name="connsiteX11" fmla="*/ 0 w 6324600"/>
              <a:gd name="connsiteY11" fmla="*/ 1092993 h 1214437"/>
              <a:gd name="connsiteX12" fmla="*/ 0 w 6324600"/>
              <a:gd name="connsiteY12" fmla="*/ 121444 h 12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24600" h="1214437">
                <a:moveTo>
                  <a:pt x="0" y="121444"/>
                </a:moveTo>
                <a:cubicBezTo>
                  <a:pt x="0" y="89235"/>
                  <a:pt x="12795" y="58345"/>
                  <a:pt x="35570" y="35570"/>
                </a:cubicBezTo>
                <a:cubicBezTo>
                  <a:pt x="58345" y="12795"/>
                  <a:pt x="89235" y="0"/>
                  <a:pt x="121444" y="0"/>
                </a:cubicBezTo>
                <a:lnTo>
                  <a:pt x="6203156" y="0"/>
                </a:lnTo>
                <a:cubicBezTo>
                  <a:pt x="6235365" y="0"/>
                  <a:pt x="6266255" y="12795"/>
                  <a:pt x="6289030" y="35570"/>
                </a:cubicBezTo>
                <a:cubicBezTo>
                  <a:pt x="6311805" y="58345"/>
                  <a:pt x="6324600" y="89235"/>
                  <a:pt x="6324600" y="121444"/>
                </a:cubicBezTo>
                <a:lnTo>
                  <a:pt x="6324600" y="1092993"/>
                </a:lnTo>
                <a:cubicBezTo>
                  <a:pt x="6324600" y="1125202"/>
                  <a:pt x="6311805" y="1156092"/>
                  <a:pt x="6289030" y="1178867"/>
                </a:cubicBezTo>
                <a:cubicBezTo>
                  <a:pt x="6266255" y="1201642"/>
                  <a:pt x="6235365" y="1214437"/>
                  <a:pt x="6203156" y="1214437"/>
                </a:cubicBezTo>
                <a:lnTo>
                  <a:pt x="121444" y="1214437"/>
                </a:lnTo>
                <a:cubicBezTo>
                  <a:pt x="89235" y="1214437"/>
                  <a:pt x="58345" y="1201642"/>
                  <a:pt x="35570" y="1178867"/>
                </a:cubicBezTo>
                <a:cubicBezTo>
                  <a:pt x="12795" y="1156092"/>
                  <a:pt x="0" y="1125202"/>
                  <a:pt x="0" y="1092993"/>
                </a:cubicBezTo>
                <a:lnTo>
                  <a:pt x="0" y="121444"/>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477803" tIns="91440" rIns="91441" bIns="91440" numCol="1" spcCol="1270" anchor="ctr" anchorCtr="0">
            <a:noAutofit/>
          </a:bodyPr>
          <a:lstStyle/>
          <a:p>
            <a:pPr marL="1273138" lvl="2" defTabSz="1066800">
              <a:spcBef>
                <a:spcPct val="0"/>
              </a:spcBef>
            </a:pPr>
            <a:r>
              <a:rPr lang="en-US" sz="3200" kern="1200" dirty="0" smtClean="0">
                <a:effectLst>
                  <a:outerShdw blurRad="38100" dist="38100" dir="2700000" algn="tl">
                    <a:srgbClr val="000000">
                      <a:alpha val="43137"/>
                    </a:srgbClr>
                  </a:outerShdw>
                </a:effectLst>
              </a:rPr>
              <a:t>Hybrid S+S Software</a:t>
            </a:r>
          </a:p>
          <a:p>
            <a:pPr marL="1444588" lvl="3" indent="-171450" defTabSz="844550">
              <a:spcBef>
                <a:spcPct val="0"/>
              </a:spcBef>
              <a:buChar char="••"/>
            </a:pPr>
            <a:r>
              <a:rPr lang="en-US" sz="1400" kern="1200" dirty="0" smtClean="0">
                <a:solidFill>
                  <a:schemeClr val="tx1">
                    <a:lumMod val="95000"/>
                  </a:schemeClr>
                </a:solidFill>
                <a:effectLst>
                  <a:outerShdw blurRad="38100" dist="38100" dir="2700000" algn="tl">
                    <a:srgbClr val="000000">
                      <a:alpha val="43137"/>
                    </a:srgbClr>
                  </a:outerShdw>
                </a:effectLst>
              </a:rPr>
              <a:t>Exchange in the cloud (Exchange Online)</a:t>
            </a:r>
          </a:p>
          <a:p>
            <a:pPr marL="1444588" lvl="3" indent="-171450" defTabSz="844550">
              <a:spcBef>
                <a:spcPct val="0"/>
              </a:spcBef>
              <a:buChar char="••"/>
            </a:pPr>
            <a:r>
              <a:rPr lang="en-US" sz="1400" kern="1200" dirty="0" smtClean="0">
                <a:solidFill>
                  <a:schemeClr val="tx1">
                    <a:lumMod val="95000"/>
                  </a:schemeClr>
                </a:solidFill>
                <a:effectLst>
                  <a:outerShdw blurRad="38100" dist="38100" dir="2700000" algn="tl">
                    <a:srgbClr val="000000">
                      <a:alpha val="43137"/>
                    </a:srgbClr>
                  </a:outerShdw>
                </a:effectLst>
              </a:rPr>
              <a:t>Applications on Premise</a:t>
            </a:r>
          </a:p>
        </p:txBody>
      </p:sp>
      <p:grpSp>
        <p:nvGrpSpPr>
          <p:cNvPr id="3" name="Group 21"/>
          <p:cNvGrpSpPr/>
          <p:nvPr/>
        </p:nvGrpSpPr>
        <p:grpSpPr>
          <a:xfrm>
            <a:off x="1031726" y="3278061"/>
            <a:ext cx="2101880" cy="1269368"/>
            <a:chOff x="1987887" y="3106928"/>
            <a:chExt cx="1785505" cy="1337050"/>
          </a:xfrm>
        </p:grpSpPr>
        <p:pic>
          <p:nvPicPr>
            <p:cNvPr id="19" name="Picture 18" descr="Gateway One with PowerPoint 2007.png"/>
            <p:cNvPicPr>
              <a:picLocks noChangeAspect="1"/>
            </p:cNvPicPr>
            <p:nvPr/>
          </p:nvPicPr>
          <p:blipFill>
            <a:blip r:embed="rId3" cstate="print"/>
            <a:stretch>
              <a:fillRect/>
            </a:stretch>
          </p:blipFill>
          <p:spPr>
            <a:xfrm>
              <a:off x="2528793" y="3209842"/>
              <a:ext cx="1244599" cy="1180223"/>
            </a:xfrm>
            <a:prstGeom prst="rect">
              <a:avLst/>
            </a:prstGeom>
            <a:noFill/>
            <a:ln>
              <a:noFill/>
            </a:ln>
          </p:spPr>
        </p:pic>
        <p:pic>
          <p:nvPicPr>
            <p:cNvPr id="21" name="Picture 57" descr="Internet cloud web"/>
            <p:cNvPicPr>
              <a:picLocks noChangeAspect="1" noChangeArrowheads="1"/>
            </p:cNvPicPr>
            <p:nvPr/>
          </p:nvPicPr>
          <p:blipFill>
            <a:blip r:embed="rId4" cstate="print">
              <a:clrChange>
                <a:clrFrom>
                  <a:srgbClr val="3E4955"/>
                </a:clrFrom>
                <a:clrTo>
                  <a:srgbClr val="3E4955">
                    <a:alpha val="0"/>
                  </a:srgbClr>
                </a:clrTo>
              </a:clrChange>
            </a:blip>
            <a:srcRect/>
            <a:stretch>
              <a:fillRect/>
            </a:stretch>
          </p:blipFill>
          <p:spPr bwMode="auto">
            <a:xfrm>
              <a:off x="1987887" y="3827756"/>
              <a:ext cx="1429196" cy="616222"/>
            </a:xfrm>
            <a:prstGeom prst="rect">
              <a:avLst/>
            </a:prstGeom>
            <a:noFill/>
            <a:ln w="9525">
              <a:noFill/>
              <a:miter lim="800000"/>
              <a:headEnd/>
              <a:tailEnd/>
            </a:ln>
          </p:spPr>
        </p:pic>
        <p:pic>
          <p:nvPicPr>
            <p:cNvPr id="20" name="Picture 7" descr="C:\Documents and Settings\Susan\Temporary Internet Files\Content.IE5\HTM06M8C\MCj04315730000[1].png"/>
            <p:cNvPicPr>
              <a:picLocks noChangeAspect="1" noChangeArrowheads="1"/>
            </p:cNvPicPr>
            <p:nvPr/>
          </p:nvPicPr>
          <p:blipFill>
            <a:blip r:embed="rId5" cstate="print"/>
            <a:srcRect/>
            <a:stretch>
              <a:fillRect/>
            </a:stretch>
          </p:blipFill>
          <p:spPr bwMode="auto">
            <a:xfrm>
              <a:off x="2054659" y="3106928"/>
              <a:ext cx="1261533" cy="1268879"/>
            </a:xfrm>
            <a:prstGeom prst="rect">
              <a:avLst/>
            </a:prstGeom>
            <a:noFill/>
            <a:ln w="9525">
              <a:noFill/>
              <a:miter lim="800000"/>
              <a:headEnd/>
              <a:tailEnd/>
            </a:ln>
          </p:spPr>
        </p:pic>
      </p:grpSp>
      <p:sp>
        <p:nvSpPr>
          <p:cNvPr id="16" name="Freeform 15"/>
          <p:cNvSpPr/>
          <p:nvPr/>
        </p:nvSpPr>
        <p:spPr>
          <a:xfrm>
            <a:off x="783568" y="4777422"/>
            <a:ext cx="9556011" cy="1383030"/>
          </a:xfrm>
          <a:custGeom>
            <a:avLst/>
            <a:gdLst>
              <a:gd name="connsiteX0" fmla="*/ 0 w 6324600"/>
              <a:gd name="connsiteY0" fmla="*/ 121444 h 1214437"/>
              <a:gd name="connsiteX1" fmla="*/ 35570 w 6324600"/>
              <a:gd name="connsiteY1" fmla="*/ 35570 h 1214437"/>
              <a:gd name="connsiteX2" fmla="*/ 121444 w 6324600"/>
              <a:gd name="connsiteY2" fmla="*/ 0 h 1214437"/>
              <a:gd name="connsiteX3" fmla="*/ 6203156 w 6324600"/>
              <a:gd name="connsiteY3" fmla="*/ 0 h 1214437"/>
              <a:gd name="connsiteX4" fmla="*/ 6289030 w 6324600"/>
              <a:gd name="connsiteY4" fmla="*/ 35570 h 1214437"/>
              <a:gd name="connsiteX5" fmla="*/ 6324600 w 6324600"/>
              <a:gd name="connsiteY5" fmla="*/ 121444 h 1214437"/>
              <a:gd name="connsiteX6" fmla="*/ 6324600 w 6324600"/>
              <a:gd name="connsiteY6" fmla="*/ 1092993 h 1214437"/>
              <a:gd name="connsiteX7" fmla="*/ 6289030 w 6324600"/>
              <a:gd name="connsiteY7" fmla="*/ 1178867 h 1214437"/>
              <a:gd name="connsiteX8" fmla="*/ 6203156 w 6324600"/>
              <a:gd name="connsiteY8" fmla="*/ 1214437 h 1214437"/>
              <a:gd name="connsiteX9" fmla="*/ 121444 w 6324600"/>
              <a:gd name="connsiteY9" fmla="*/ 1214437 h 1214437"/>
              <a:gd name="connsiteX10" fmla="*/ 35570 w 6324600"/>
              <a:gd name="connsiteY10" fmla="*/ 1178867 h 1214437"/>
              <a:gd name="connsiteX11" fmla="*/ 0 w 6324600"/>
              <a:gd name="connsiteY11" fmla="*/ 1092993 h 1214437"/>
              <a:gd name="connsiteX12" fmla="*/ 0 w 6324600"/>
              <a:gd name="connsiteY12" fmla="*/ 121444 h 12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24600" h="1214437">
                <a:moveTo>
                  <a:pt x="0" y="121444"/>
                </a:moveTo>
                <a:cubicBezTo>
                  <a:pt x="0" y="89235"/>
                  <a:pt x="12795" y="58345"/>
                  <a:pt x="35570" y="35570"/>
                </a:cubicBezTo>
                <a:cubicBezTo>
                  <a:pt x="58345" y="12795"/>
                  <a:pt x="89235" y="0"/>
                  <a:pt x="121444" y="0"/>
                </a:cubicBezTo>
                <a:lnTo>
                  <a:pt x="6203156" y="0"/>
                </a:lnTo>
                <a:cubicBezTo>
                  <a:pt x="6235365" y="0"/>
                  <a:pt x="6266255" y="12795"/>
                  <a:pt x="6289030" y="35570"/>
                </a:cubicBezTo>
                <a:cubicBezTo>
                  <a:pt x="6311805" y="58345"/>
                  <a:pt x="6324600" y="89235"/>
                  <a:pt x="6324600" y="121444"/>
                </a:cubicBezTo>
                <a:lnTo>
                  <a:pt x="6324600" y="1092993"/>
                </a:lnTo>
                <a:cubicBezTo>
                  <a:pt x="6324600" y="1125202"/>
                  <a:pt x="6311805" y="1156092"/>
                  <a:pt x="6289030" y="1178867"/>
                </a:cubicBezTo>
                <a:cubicBezTo>
                  <a:pt x="6266255" y="1201642"/>
                  <a:pt x="6235365" y="1214437"/>
                  <a:pt x="6203156" y="1214437"/>
                </a:cubicBezTo>
                <a:lnTo>
                  <a:pt x="121444" y="1214437"/>
                </a:lnTo>
                <a:cubicBezTo>
                  <a:pt x="89235" y="1214437"/>
                  <a:pt x="58345" y="1201642"/>
                  <a:pt x="35570" y="1178867"/>
                </a:cubicBezTo>
                <a:cubicBezTo>
                  <a:pt x="12795" y="1156092"/>
                  <a:pt x="0" y="1125202"/>
                  <a:pt x="0" y="1092993"/>
                </a:cubicBezTo>
                <a:lnTo>
                  <a:pt x="0" y="121444"/>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477803" tIns="91440" rIns="91441" bIns="91440" numCol="1" spcCol="1270" anchor="ctr" anchorCtr="0">
            <a:noAutofit/>
          </a:bodyPr>
          <a:lstStyle/>
          <a:p>
            <a:pPr marL="1273138" lvl="2" defTabSz="1066800">
              <a:spcBef>
                <a:spcPct val="0"/>
              </a:spcBef>
            </a:pPr>
            <a:r>
              <a:rPr lang="en-US" sz="3200" kern="1200" dirty="0" smtClean="0">
                <a:effectLst>
                  <a:outerShdw blurRad="38100" dist="38100" dir="2700000" algn="tl">
                    <a:srgbClr val="000000">
                      <a:alpha val="43137"/>
                    </a:srgbClr>
                  </a:outerShdw>
                </a:effectLst>
              </a:rPr>
              <a:t>Pure Cloud Development</a:t>
            </a:r>
            <a:endParaRPr lang="en-US" sz="2800" kern="1200" dirty="0">
              <a:effectLst>
                <a:outerShdw blurRad="38100" dist="38100" dir="2700000" algn="tl">
                  <a:srgbClr val="000000">
                    <a:alpha val="43137"/>
                  </a:srgbClr>
                </a:outerShdw>
              </a:effectLst>
            </a:endParaRPr>
          </a:p>
          <a:p>
            <a:pPr marL="1444588" lvl="3" indent="-171450" defTabSz="844550">
              <a:spcBef>
                <a:spcPct val="0"/>
              </a:spcBef>
              <a:buChar char="••"/>
            </a:pPr>
            <a:r>
              <a:rPr lang="en-US" sz="1400" kern="1200" dirty="0" smtClean="0">
                <a:solidFill>
                  <a:schemeClr val="tx1">
                    <a:lumMod val="95000"/>
                  </a:schemeClr>
                </a:solidFill>
                <a:effectLst>
                  <a:outerShdw blurRad="38100" dist="38100" dir="2700000" algn="tl">
                    <a:srgbClr val="000000">
                      <a:alpha val="43137"/>
                    </a:srgbClr>
                  </a:outerShdw>
                </a:effectLst>
              </a:rPr>
              <a:t>Exchange in the Cloud (Exchange Online)</a:t>
            </a:r>
            <a:endParaRPr lang="en-US" sz="1400" kern="1200" dirty="0">
              <a:solidFill>
                <a:schemeClr val="tx1">
                  <a:lumMod val="95000"/>
                </a:schemeClr>
              </a:solidFill>
              <a:effectLst>
                <a:outerShdw blurRad="38100" dist="38100" dir="2700000" algn="tl">
                  <a:srgbClr val="000000">
                    <a:alpha val="43137"/>
                  </a:srgbClr>
                </a:outerShdw>
              </a:effectLst>
            </a:endParaRPr>
          </a:p>
          <a:p>
            <a:pPr marL="1444588" lvl="3" indent="-171450" defTabSz="844550">
              <a:spcBef>
                <a:spcPct val="0"/>
              </a:spcBef>
              <a:buChar char="••"/>
            </a:pPr>
            <a:r>
              <a:rPr lang="en-US" sz="1400" kern="1200" dirty="0" smtClean="0">
                <a:solidFill>
                  <a:schemeClr val="tx1">
                    <a:lumMod val="95000"/>
                  </a:schemeClr>
                </a:solidFill>
                <a:effectLst>
                  <a:outerShdw blurRad="38100" dist="38100" dir="2700000" algn="tl">
                    <a:srgbClr val="000000">
                      <a:alpha val="43137"/>
                    </a:srgbClr>
                  </a:outerShdw>
                </a:effectLst>
              </a:rPr>
              <a:t>Applications in the Cloud (Azure)</a:t>
            </a:r>
            <a:endParaRPr lang="en-US" sz="1400" kern="1200" dirty="0">
              <a:solidFill>
                <a:schemeClr val="tx1">
                  <a:lumMod val="95000"/>
                </a:schemeClr>
              </a:solidFill>
              <a:effectLst>
                <a:outerShdw blurRad="38100" dist="38100" dir="2700000" algn="tl">
                  <a:srgbClr val="000000">
                    <a:alpha val="43137"/>
                  </a:srgbClr>
                </a:outerShdw>
              </a:effectLst>
            </a:endParaRPr>
          </a:p>
        </p:txBody>
      </p:sp>
      <p:pic>
        <p:nvPicPr>
          <p:cNvPr id="23" name="Picture 57" descr="Internet cloud web"/>
          <p:cNvPicPr>
            <a:picLocks noChangeAspect="1" noChangeArrowheads="1"/>
          </p:cNvPicPr>
          <p:nvPr/>
        </p:nvPicPr>
        <p:blipFill>
          <a:blip r:embed="rId6" cstate="print">
            <a:clrChange>
              <a:clrFrom>
                <a:srgbClr val="3E4955"/>
              </a:clrFrom>
              <a:clrTo>
                <a:srgbClr val="3E4955">
                  <a:alpha val="0"/>
                </a:srgbClr>
              </a:clrTo>
            </a:clrChange>
          </a:blip>
          <a:srcRect/>
          <a:stretch>
            <a:fillRect/>
          </a:stretch>
        </p:blipFill>
        <p:spPr bwMode="auto">
          <a:xfrm>
            <a:off x="961497" y="5091620"/>
            <a:ext cx="1971652" cy="739648"/>
          </a:xfrm>
          <a:prstGeom prst="rect">
            <a:avLst/>
          </a:prstGeom>
          <a:noFill/>
          <a:ln w="9525">
            <a:noFill/>
            <a:miter lim="800000"/>
            <a:headEnd/>
            <a:tailEnd/>
          </a:ln>
        </p:spPr>
      </p:pic>
      <p:sp>
        <p:nvSpPr>
          <p:cNvPr id="12" name="Freeform 11"/>
          <p:cNvSpPr/>
          <p:nvPr/>
        </p:nvSpPr>
        <p:spPr>
          <a:xfrm>
            <a:off x="783568" y="1734756"/>
            <a:ext cx="9556011" cy="1383030"/>
          </a:xfrm>
          <a:custGeom>
            <a:avLst/>
            <a:gdLst>
              <a:gd name="connsiteX0" fmla="*/ 0 w 6324600"/>
              <a:gd name="connsiteY0" fmla="*/ 121444 h 1214437"/>
              <a:gd name="connsiteX1" fmla="*/ 35570 w 6324600"/>
              <a:gd name="connsiteY1" fmla="*/ 35570 h 1214437"/>
              <a:gd name="connsiteX2" fmla="*/ 121444 w 6324600"/>
              <a:gd name="connsiteY2" fmla="*/ 0 h 1214437"/>
              <a:gd name="connsiteX3" fmla="*/ 6203156 w 6324600"/>
              <a:gd name="connsiteY3" fmla="*/ 0 h 1214437"/>
              <a:gd name="connsiteX4" fmla="*/ 6289030 w 6324600"/>
              <a:gd name="connsiteY4" fmla="*/ 35570 h 1214437"/>
              <a:gd name="connsiteX5" fmla="*/ 6324600 w 6324600"/>
              <a:gd name="connsiteY5" fmla="*/ 121444 h 1214437"/>
              <a:gd name="connsiteX6" fmla="*/ 6324600 w 6324600"/>
              <a:gd name="connsiteY6" fmla="*/ 1092993 h 1214437"/>
              <a:gd name="connsiteX7" fmla="*/ 6289030 w 6324600"/>
              <a:gd name="connsiteY7" fmla="*/ 1178867 h 1214437"/>
              <a:gd name="connsiteX8" fmla="*/ 6203156 w 6324600"/>
              <a:gd name="connsiteY8" fmla="*/ 1214437 h 1214437"/>
              <a:gd name="connsiteX9" fmla="*/ 121444 w 6324600"/>
              <a:gd name="connsiteY9" fmla="*/ 1214437 h 1214437"/>
              <a:gd name="connsiteX10" fmla="*/ 35570 w 6324600"/>
              <a:gd name="connsiteY10" fmla="*/ 1178867 h 1214437"/>
              <a:gd name="connsiteX11" fmla="*/ 0 w 6324600"/>
              <a:gd name="connsiteY11" fmla="*/ 1092993 h 1214437"/>
              <a:gd name="connsiteX12" fmla="*/ 0 w 6324600"/>
              <a:gd name="connsiteY12" fmla="*/ 121444 h 12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24600" h="1214437">
                <a:moveTo>
                  <a:pt x="0" y="121444"/>
                </a:moveTo>
                <a:cubicBezTo>
                  <a:pt x="0" y="89235"/>
                  <a:pt x="12795" y="58345"/>
                  <a:pt x="35570" y="35570"/>
                </a:cubicBezTo>
                <a:cubicBezTo>
                  <a:pt x="58345" y="12795"/>
                  <a:pt x="89235" y="0"/>
                  <a:pt x="121444" y="0"/>
                </a:cubicBezTo>
                <a:lnTo>
                  <a:pt x="6203156" y="0"/>
                </a:lnTo>
                <a:cubicBezTo>
                  <a:pt x="6235365" y="0"/>
                  <a:pt x="6266255" y="12795"/>
                  <a:pt x="6289030" y="35570"/>
                </a:cubicBezTo>
                <a:cubicBezTo>
                  <a:pt x="6311805" y="58345"/>
                  <a:pt x="6324600" y="89235"/>
                  <a:pt x="6324600" y="121444"/>
                </a:cubicBezTo>
                <a:lnTo>
                  <a:pt x="6324600" y="1092993"/>
                </a:lnTo>
                <a:cubicBezTo>
                  <a:pt x="6324600" y="1125202"/>
                  <a:pt x="6311805" y="1156092"/>
                  <a:pt x="6289030" y="1178867"/>
                </a:cubicBezTo>
                <a:cubicBezTo>
                  <a:pt x="6266255" y="1201642"/>
                  <a:pt x="6235365" y="1214437"/>
                  <a:pt x="6203156" y="1214437"/>
                </a:cubicBezTo>
                <a:lnTo>
                  <a:pt x="121444" y="1214437"/>
                </a:lnTo>
                <a:cubicBezTo>
                  <a:pt x="89235" y="1214437"/>
                  <a:pt x="58345" y="1201642"/>
                  <a:pt x="35570" y="1178867"/>
                </a:cubicBezTo>
                <a:cubicBezTo>
                  <a:pt x="12795" y="1156092"/>
                  <a:pt x="0" y="1125202"/>
                  <a:pt x="0" y="1092993"/>
                </a:cubicBezTo>
                <a:lnTo>
                  <a:pt x="0" y="121444"/>
                </a:lnTo>
                <a:close/>
              </a:path>
            </a:pathLst>
          </a:custGeom>
          <a:ln>
            <a:noFill/>
          </a:ln>
        </p:spPr>
        <p:style>
          <a:lnRef idx="0">
            <a:schemeClr val="accent1"/>
          </a:lnRef>
          <a:fillRef idx="3">
            <a:schemeClr val="accent1"/>
          </a:fillRef>
          <a:effectRef idx="3">
            <a:schemeClr val="accent1"/>
          </a:effectRef>
          <a:fontRef idx="minor">
            <a:schemeClr val="lt1"/>
          </a:fontRef>
        </p:style>
        <p:txBody>
          <a:bodyPr spcFirstLastPara="0" vert="horz" wrap="square" lIns="1477803" tIns="91440" rIns="91441" bIns="91440" numCol="1" spcCol="1270" anchor="ctr" anchorCtr="0">
            <a:noAutofit/>
          </a:bodyPr>
          <a:lstStyle/>
          <a:p>
            <a:pPr marL="1444588" lvl="2" indent="-171450" defTabSz="1066800">
              <a:spcBef>
                <a:spcPct val="0"/>
              </a:spcBef>
            </a:pPr>
            <a:r>
              <a:rPr lang="en-US" sz="3200" kern="1200" dirty="0" smtClean="0">
                <a:effectLst>
                  <a:outerShdw blurRad="38100" dist="38100" dir="2700000" algn="tl">
                    <a:srgbClr val="000000">
                      <a:alpha val="43137"/>
                    </a:srgbClr>
                  </a:outerShdw>
                </a:effectLst>
              </a:rPr>
              <a:t>Traditional Development</a:t>
            </a:r>
            <a:endParaRPr lang="en-US" sz="3200" kern="1200" dirty="0">
              <a:effectLst>
                <a:outerShdw blurRad="38100" dist="38100" dir="2700000" algn="tl">
                  <a:srgbClr val="000000">
                    <a:alpha val="43137"/>
                  </a:srgbClr>
                </a:outerShdw>
              </a:effectLst>
            </a:endParaRPr>
          </a:p>
          <a:p>
            <a:pPr marL="1444588" lvl="3" indent="-171450" defTabSz="844550">
              <a:spcBef>
                <a:spcPct val="0"/>
              </a:spcBef>
              <a:buChar char="••"/>
            </a:pPr>
            <a:r>
              <a:rPr lang="en-US" sz="1400" kern="1200" dirty="0" smtClean="0">
                <a:solidFill>
                  <a:schemeClr val="tx1">
                    <a:lumMod val="95000"/>
                  </a:schemeClr>
                </a:solidFill>
                <a:effectLst>
                  <a:outerShdw blurRad="38100" dist="38100" dir="2700000" algn="tl">
                    <a:srgbClr val="000000">
                      <a:alpha val="43137"/>
                    </a:srgbClr>
                  </a:outerShdw>
                </a:effectLst>
              </a:rPr>
              <a:t>Exchange on Premise</a:t>
            </a:r>
            <a:endParaRPr lang="en-US" sz="1400" kern="1200" dirty="0">
              <a:solidFill>
                <a:schemeClr val="tx1">
                  <a:lumMod val="95000"/>
                </a:schemeClr>
              </a:solidFill>
              <a:effectLst>
                <a:outerShdw blurRad="38100" dist="38100" dir="2700000" algn="tl">
                  <a:srgbClr val="000000">
                    <a:alpha val="43137"/>
                  </a:srgbClr>
                </a:outerShdw>
              </a:effectLst>
            </a:endParaRPr>
          </a:p>
          <a:p>
            <a:pPr marL="1444588" lvl="3" indent="-171450" defTabSz="844550">
              <a:spcBef>
                <a:spcPct val="0"/>
              </a:spcBef>
              <a:buChar char="••"/>
            </a:pPr>
            <a:r>
              <a:rPr lang="en-US" sz="1400" kern="1200" dirty="0" smtClean="0">
                <a:solidFill>
                  <a:schemeClr val="tx1">
                    <a:lumMod val="95000"/>
                  </a:schemeClr>
                </a:solidFill>
                <a:effectLst>
                  <a:outerShdw blurRad="38100" dist="38100" dir="2700000" algn="tl">
                    <a:srgbClr val="000000">
                      <a:alpha val="43137"/>
                    </a:srgbClr>
                  </a:outerShdw>
                </a:effectLst>
              </a:rPr>
              <a:t>Applications on Premise</a:t>
            </a:r>
            <a:endParaRPr lang="en-US" sz="1400" kern="1200" dirty="0">
              <a:solidFill>
                <a:schemeClr val="tx1">
                  <a:lumMod val="95000"/>
                </a:schemeClr>
              </a:solidFill>
              <a:effectLst>
                <a:outerShdw blurRad="38100" dist="38100" dir="2700000" algn="tl">
                  <a:srgbClr val="000000">
                    <a:alpha val="43137"/>
                  </a:srgbClr>
                </a:outerShdw>
              </a:effectLst>
            </a:endParaRPr>
          </a:p>
        </p:txBody>
      </p:sp>
      <p:sp>
        <p:nvSpPr>
          <p:cNvPr id="17" name="Explosion 2 16"/>
          <p:cNvSpPr/>
          <p:nvPr/>
        </p:nvSpPr>
        <p:spPr bwMode="auto">
          <a:xfrm>
            <a:off x="8380412" y="1938138"/>
            <a:ext cx="2491872" cy="1001556"/>
          </a:xfrm>
          <a:prstGeom prst="irregularSeal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Exchange</a:t>
            </a:r>
            <a:br>
              <a:rPr lang="en-US" sz="1200" dirty="0" smtClean="0">
                <a:solidFill>
                  <a:srgbClr val="FFFFFF"/>
                </a:solidFill>
                <a:effectLst>
                  <a:outerShdw blurRad="38100" dist="38100" dir="2700000" algn="tl">
                    <a:srgbClr val="000000">
                      <a:alpha val="43137"/>
                    </a:srgbClr>
                  </a:outerShdw>
                </a:effectLst>
                <a:latin typeface="Segoe" pitchFamily="34" charset="0"/>
              </a:rPr>
            </a:br>
            <a:r>
              <a:rPr lang="en-US" sz="1200" dirty="0" smtClean="0">
                <a:solidFill>
                  <a:srgbClr val="FFFFFF"/>
                </a:solidFill>
                <a:effectLst>
                  <a:outerShdw blurRad="38100" dist="38100" dir="2700000" algn="tl">
                    <a:srgbClr val="000000">
                      <a:alpha val="43137"/>
                    </a:srgbClr>
                  </a:outerShdw>
                </a:effectLst>
                <a:latin typeface="Segoe" pitchFamily="34" charset="0"/>
              </a:rPr>
              <a:t>2007 SP1</a:t>
            </a:r>
          </a:p>
        </p:txBody>
      </p:sp>
      <p:sp>
        <p:nvSpPr>
          <p:cNvPr id="18" name="Explosion 2 17"/>
          <p:cNvSpPr/>
          <p:nvPr/>
        </p:nvSpPr>
        <p:spPr bwMode="auto">
          <a:xfrm>
            <a:off x="8272545" y="3375765"/>
            <a:ext cx="2599739" cy="996806"/>
          </a:xfrm>
          <a:prstGeom prst="irregularSeal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Exchange</a:t>
            </a:r>
            <a:br>
              <a:rPr lang="en-US" sz="1200" dirty="0" smtClean="0">
                <a:solidFill>
                  <a:srgbClr val="FFFFFF"/>
                </a:solidFill>
                <a:effectLst>
                  <a:outerShdw blurRad="38100" dist="38100" dir="2700000" algn="tl">
                    <a:srgbClr val="000000">
                      <a:alpha val="43137"/>
                    </a:srgbClr>
                  </a:outerShdw>
                </a:effectLst>
                <a:latin typeface="Segoe" pitchFamily="34" charset="0"/>
              </a:rPr>
            </a:br>
            <a:r>
              <a:rPr lang="en-US" sz="1200" dirty="0" smtClean="0">
                <a:solidFill>
                  <a:srgbClr val="FFFFFF"/>
                </a:solidFill>
                <a:effectLst>
                  <a:outerShdw blurRad="38100" dist="38100" dir="2700000" algn="tl">
                    <a:srgbClr val="000000">
                      <a:alpha val="43137"/>
                    </a:srgbClr>
                  </a:outerShdw>
                </a:effectLst>
                <a:latin typeface="Segoe" pitchFamily="34" charset="0"/>
              </a:rPr>
              <a:t>2010 SP1</a:t>
            </a:r>
          </a:p>
        </p:txBody>
      </p:sp>
      <p:sp>
        <p:nvSpPr>
          <p:cNvPr id="22" name="Explosion 2 21"/>
          <p:cNvSpPr/>
          <p:nvPr/>
        </p:nvSpPr>
        <p:spPr bwMode="auto">
          <a:xfrm>
            <a:off x="8326478" y="4991538"/>
            <a:ext cx="2599739" cy="954797"/>
          </a:xfrm>
          <a:prstGeom prst="irregularSeal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Exchange</a:t>
            </a:r>
            <a:br>
              <a:rPr lang="en-US" sz="1200" dirty="0" smtClean="0">
                <a:solidFill>
                  <a:srgbClr val="FFFFFF"/>
                </a:solidFill>
                <a:effectLst>
                  <a:outerShdw blurRad="38100" dist="38100" dir="2700000" algn="tl">
                    <a:srgbClr val="000000">
                      <a:alpha val="43137"/>
                    </a:srgbClr>
                  </a:outerShdw>
                </a:effectLst>
                <a:latin typeface="Segoe" pitchFamily="34" charset="0"/>
              </a:rPr>
            </a:br>
            <a:r>
              <a:rPr lang="en-US" sz="1200" dirty="0" smtClean="0">
                <a:solidFill>
                  <a:srgbClr val="FFFFFF"/>
                </a:solidFill>
                <a:effectLst>
                  <a:outerShdw blurRad="38100" dist="38100" dir="2700000" algn="tl">
                    <a:srgbClr val="000000">
                      <a:alpha val="43137"/>
                    </a:srgbClr>
                  </a:outerShdw>
                </a:effectLst>
                <a:latin typeface="Segoe" pitchFamily="34" charset="0"/>
              </a:rPr>
              <a:t>2010 + Azure</a:t>
            </a:r>
          </a:p>
        </p:txBody>
      </p:sp>
      <p:pic>
        <p:nvPicPr>
          <p:cNvPr id="24" name="Picture 23" descr="Gateway One with PowerPoint 2007.png"/>
          <p:cNvPicPr>
            <a:picLocks noChangeAspect="1"/>
          </p:cNvPicPr>
          <p:nvPr/>
        </p:nvPicPr>
        <p:blipFill>
          <a:blip r:embed="rId3" cstate="print"/>
          <a:stretch>
            <a:fillRect/>
          </a:stretch>
        </p:blipFill>
        <p:spPr>
          <a:xfrm>
            <a:off x="1623357" y="1850304"/>
            <a:ext cx="1465128" cy="1120480"/>
          </a:xfrm>
          <a:prstGeom prst="rect">
            <a:avLst/>
          </a:prstGeom>
          <a:noFill/>
          <a:ln>
            <a:noFill/>
          </a:ln>
        </p:spPr>
      </p:pic>
      <p:pic>
        <p:nvPicPr>
          <p:cNvPr id="27" name="Picture 7" descr="C:\Documents and Settings\Susan\Temporary Internet Files\Content.IE5\HTM06M8C\MCj04315730000[1].png"/>
          <p:cNvPicPr>
            <a:picLocks noChangeAspect="1" noChangeArrowheads="1"/>
          </p:cNvPicPr>
          <p:nvPr/>
        </p:nvPicPr>
        <p:blipFill>
          <a:blip r:embed="rId5" cstate="print"/>
          <a:srcRect/>
          <a:stretch>
            <a:fillRect/>
          </a:stretch>
        </p:blipFill>
        <p:spPr bwMode="auto">
          <a:xfrm>
            <a:off x="1065212" y="1752600"/>
            <a:ext cx="1485062" cy="1204648"/>
          </a:xfrm>
          <a:prstGeom prst="rect">
            <a:avLst/>
          </a:prstGeom>
          <a:noFill/>
          <a:ln w="9525">
            <a:noFill/>
            <a:miter lim="800000"/>
            <a:headEnd/>
            <a:tailEnd/>
          </a:ln>
        </p:spPr>
      </p:pic>
    </p:spTree>
    <p:extLst>
      <p:ext uri="{BB962C8B-B14F-4D97-AF65-F5344CB8AC3E}">
        <p14:creationId xmlns:p14="http://schemas.microsoft.com/office/powerpoint/2010/main" val="2061555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Transition To Exchange Online</a:t>
            </a:r>
            <a:endParaRPr lang="en-US" dirty="0"/>
          </a:p>
        </p:txBody>
      </p:sp>
      <p:sp>
        <p:nvSpPr>
          <p:cNvPr id="3" name="Content Placeholder 2"/>
          <p:cNvSpPr>
            <a:spLocks noGrp="1"/>
          </p:cNvSpPr>
          <p:nvPr>
            <p:ph idx="1"/>
          </p:nvPr>
        </p:nvSpPr>
        <p:spPr>
          <a:xfrm>
            <a:off x="895285" y="1412875"/>
            <a:ext cx="11293540" cy="443198"/>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13875072"/>
              </p:ext>
            </p:extLst>
          </p:nvPr>
        </p:nvGraphicFramePr>
        <p:xfrm>
          <a:off x="524458" y="1446659"/>
          <a:ext cx="11361154" cy="2377440"/>
        </p:xfrm>
        <a:graphic>
          <a:graphicData uri="http://schemas.openxmlformats.org/drawingml/2006/table">
            <a:tbl>
              <a:tblPr firstRow="1" bandRow="1">
                <a:tableStyleId>{5C22544A-7EE6-4342-B048-85BDC9FD1C3A}</a:tableStyleId>
              </a:tblPr>
              <a:tblGrid>
                <a:gridCol w="1706276"/>
                <a:gridCol w="3235569"/>
                <a:gridCol w="3217795"/>
                <a:gridCol w="3201514"/>
              </a:tblGrid>
              <a:tr h="513369">
                <a:tc>
                  <a:txBody>
                    <a:bodyPr/>
                    <a:lstStyle/>
                    <a:p>
                      <a:r>
                        <a:rPr lang="en-US" dirty="0" smtClean="0"/>
                        <a:t>Area</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Exchange 2007 On-Premise</a:t>
                      </a:r>
                    </a:p>
                    <a:p>
                      <a:endParaRPr lang="en-US" dirty="0"/>
                    </a:p>
                  </a:txBody>
                  <a:tcPr/>
                </a:tc>
                <a:tc>
                  <a:txBody>
                    <a:bodyPr/>
                    <a:lstStyle/>
                    <a:p>
                      <a:r>
                        <a:rPr lang="en-US" dirty="0" smtClean="0"/>
                        <a:t>Exchange 2010 On-Premise</a:t>
                      </a:r>
                      <a:endParaRPr lang="en-US" dirty="0"/>
                    </a:p>
                  </a:txBody>
                  <a:tcPr/>
                </a:tc>
                <a:tc>
                  <a:txBody>
                    <a:bodyPr/>
                    <a:lstStyle/>
                    <a:p>
                      <a:r>
                        <a:rPr lang="en-US" dirty="0" smtClean="0"/>
                        <a:t>Exchange 2010 Online</a:t>
                      </a:r>
                      <a:endParaRPr lang="en-US" dirty="0"/>
                    </a:p>
                  </a:txBody>
                  <a:tcPr/>
                </a:tc>
              </a:tr>
              <a:tr h="286496">
                <a:tc>
                  <a:txBody>
                    <a:bodyPr/>
                    <a:lstStyle/>
                    <a:p>
                      <a:r>
                        <a:rPr lang="en-US" dirty="0" smtClean="0"/>
                        <a:t>URL Discovery</a:t>
                      </a:r>
                      <a:endParaRPr lang="en-US" dirty="0"/>
                    </a:p>
                  </a:txBody>
                  <a:tcPr/>
                </a:tc>
                <a:tc>
                  <a:txBody>
                    <a:bodyPr/>
                    <a:lstStyle/>
                    <a:p>
                      <a:r>
                        <a:rPr lang="en-US" dirty="0" err="1" smtClean="0"/>
                        <a:t>AutoDiscover</a:t>
                      </a:r>
                      <a:endParaRPr lang="en-US" dirty="0"/>
                    </a:p>
                  </a:txBody>
                  <a:tcPr/>
                </a:tc>
                <a:tc>
                  <a:txBody>
                    <a:bodyPr/>
                    <a:lstStyle/>
                    <a:p>
                      <a:r>
                        <a:rPr lang="en-US" dirty="0" err="1" smtClean="0"/>
                        <a:t>AutoDiscover</a:t>
                      </a:r>
                      <a:endParaRPr lang="en-US" dirty="0"/>
                    </a:p>
                  </a:txBody>
                  <a:tcPr/>
                </a:tc>
                <a:tc>
                  <a:txBody>
                    <a:bodyPr/>
                    <a:lstStyle/>
                    <a:p>
                      <a:r>
                        <a:rPr lang="en-US" dirty="0" err="1" smtClean="0"/>
                        <a:t>AutoDiscover</a:t>
                      </a:r>
                      <a:endParaRPr lang="en-US" dirty="0"/>
                    </a:p>
                  </a:txBody>
                  <a:tcPr/>
                </a:tc>
              </a:tr>
              <a:tr h="286496">
                <a:tc>
                  <a:txBody>
                    <a:bodyPr/>
                    <a:lstStyle/>
                    <a:p>
                      <a:r>
                        <a:rPr lang="en-US" dirty="0" smtClean="0"/>
                        <a:t>Authentication</a:t>
                      </a:r>
                      <a:endParaRPr lang="en-US" dirty="0"/>
                    </a:p>
                  </a:txBody>
                  <a:tcPr/>
                </a:tc>
                <a:tc>
                  <a:txBody>
                    <a:bodyPr/>
                    <a:lstStyle/>
                    <a:p>
                      <a:r>
                        <a:rPr lang="en-US" dirty="0" smtClean="0"/>
                        <a:t>Windows Integrated</a:t>
                      </a:r>
                      <a:endParaRPr lang="en-US" dirty="0"/>
                    </a:p>
                  </a:txBody>
                  <a:tcPr/>
                </a:tc>
                <a:tc>
                  <a:txBody>
                    <a:bodyPr/>
                    <a:lstStyle/>
                    <a:p>
                      <a:r>
                        <a:rPr lang="en-US" dirty="0" smtClean="0"/>
                        <a:t>Windows Integrated</a:t>
                      </a:r>
                      <a:endParaRPr lang="en-US" dirty="0"/>
                    </a:p>
                  </a:txBody>
                  <a:tcPr/>
                </a:tc>
                <a:tc>
                  <a:txBody>
                    <a:bodyPr/>
                    <a:lstStyle/>
                    <a:p>
                      <a:r>
                        <a:rPr lang="en-US" smtClean="0"/>
                        <a:t>HTTP/S</a:t>
                      </a:r>
                      <a:r>
                        <a:rPr lang="en-US" baseline="0" smtClean="0"/>
                        <a:t> </a:t>
                      </a:r>
                      <a:r>
                        <a:rPr lang="en-US" baseline="0" dirty="0" smtClean="0"/>
                        <a:t>Basic</a:t>
                      </a:r>
                    </a:p>
                  </a:txBody>
                  <a:tcPr/>
                </a:tc>
              </a:tr>
              <a:tr h="286496">
                <a:tc>
                  <a:txBody>
                    <a:bodyPr/>
                    <a:lstStyle/>
                    <a:p>
                      <a:r>
                        <a:rPr lang="en-US" dirty="0" smtClean="0"/>
                        <a:t>Authorization</a:t>
                      </a:r>
                      <a:endParaRPr lang="en-US" dirty="0"/>
                    </a:p>
                  </a:txBody>
                  <a:tcPr/>
                </a:tc>
                <a:tc>
                  <a:txBody>
                    <a:bodyPr/>
                    <a:lstStyle/>
                    <a:p>
                      <a:r>
                        <a:rPr lang="en-US" dirty="0" smtClean="0"/>
                        <a:t>Delegation</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t>Delegation</a:t>
                      </a:r>
                      <a:endParaRPr lang="en-US" dirty="0" smtClean="0"/>
                    </a:p>
                    <a:p>
                      <a:r>
                        <a:rPr lang="en-US" dirty="0" smtClean="0"/>
                        <a:t>Application</a:t>
                      </a:r>
                      <a:r>
                        <a:rPr lang="en-US" baseline="0" dirty="0" smtClean="0"/>
                        <a:t> Impersonation</a:t>
                      </a:r>
                    </a:p>
                  </a:txBody>
                  <a:tcPr/>
                </a:tc>
                <a:tc>
                  <a:txBody>
                    <a:bodyPr/>
                    <a:lstStyle/>
                    <a:p>
                      <a:r>
                        <a:rPr lang="en-US" baseline="0" dirty="0" smtClean="0"/>
                        <a:t>Delegation</a:t>
                      </a:r>
                    </a:p>
                    <a:p>
                      <a:r>
                        <a:rPr lang="en-US" baseline="0" dirty="0" smtClean="0"/>
                        <a:t>Application Impersonation</a:t>
                      </a:r>
                    </a:p>
                  </a:txBody>
                  <a:tcPr/>
                </a:tc>
              </a:tr>
              <a:tr h="286496">
                <a:tc>
                  <a:txBody>
                    <a:bodyPr/>
                    <a:lstStyle/>
                    <a:p>
                      <a:r>
                        <a:rPr lang="en-US" dirty="0" smtClean="0"/>
                        <a:t>Throttling</a:t>
                      </a:r>
                      <a:endParaRPr lang="en-US" dirty="0"/>
                    </a:p>
                  </a:txBody>
                  <a:tcPr/>
                </a:tc>
                <a:tc>
                  <a:txBody>
                    <a:bodyPr/>
                    <a:lstStyle/>
                    <a:p>
                      <a:r>
                        <a:rPr lang="en-US" dirty="0" smtClean="0"/>
                        <a:t>Service Level</a:t>
                      </a:r>
                      <a:endParaRPr lang="en-US" dirty="0"/>
                    </a:p>
                  </a:txBody>
                  <a:tcPr/>
                </a:tc>
                <a:tc>
                  <a:txBody>
                    <a:bodyPr/>
                    <a:lstStyle/>
                    <a:p>
                      <a:r>
                        <a:rPr lang="en-US" dirty="0" smtClean="0"/>
                        <a:t>N/A</a:t>
                      </a:r>
                      <a:endParaRPr lang="en-US" dirty="0"/>
                    </a:p>
                  </a:txBody>
                  <a:tcPr/>
                </a:tc>
                <a:tc>
                  <a:txBody>
                    <a:bodyPr/>
                    <a:lstStyle/>
                    <a:p>
                      <a:r>
                        <a:rPr lang="en-US" dirty="0" smtClean="0"/>
                        <a:t>Service</a:t>
                      </a:r>
                      <a:r>
                        <a:rPr lang="en-US" baseline="0" dirty="0" smtClean="0"/>
                        <a:t> and User Level</a:t>
                      </a:r>
                      <a:endParaRPr lang="en-US" dirty="0" smtClean="0"/>
                    </a:p>
                  </a:txBody>
                  <a:tcPr/>
                </a:tc>
              </a:tr>
            </a:tbl>
          </a:graphicData>
        </a:graphic>
      </p:graphicFrame>
      <p:sp>
        <p:nvSpPr>
          <p:cNvPr id="6" name="TextBox 5"/>
          <p:cNvSpPr txBox="1"/>
          <p:nvPr/>
        </p:nvSpPr>
        <p:spPr>
          <a:xfrm>
            <a:off x="746176" y="4270549"/>
            <a:ext cx="9512491" cy="2769989"/>
          </a:xfrm>
          <a:prstGeom prst="rect">
            <a:avLst/>
          </a:prstGeom>
        </p:spPr>
        <p:txBody>
          <a:bodyPr vert="horz" wrap="square" lIns="0" tIns="0" rIns="0" bIns="0" rtlCol="0">
            <a:spAutoFit/>
          </a:bodyPr>
          <a:lstStyle/>
          <a:p>
            <a:pPr marL="460375" lvl="1" indent="-460375">
              <a:lnSpc>
                <a:spcPct val="90000"/>
              </a:lnSpc>
              <a:spcBef>
                <a:spcPct val="20000"/>
              </a:spcBef>
              <a:buSzPct val="100000"/>
              <a:buBlip>
                <a:blip r:embed="rId2"/>
              </a:buBlip>
            </a:pPr>
            <a:r>
              <a:rPr lang="en-US" sz="2400" dirty="0">
                <a:gradFill>
                  <a:gsLst>
                    <a:gs pos="0">
                      <a:schemeClr val="tx1"/>
                    </a:gs>
                    <a:gs pos="86000">
                      <a:schemeClr val="tx1"/>
                    </a:gs>
                  </a:gsLst>
                  <a:lin ang="0" scaled="0"/>
                </a:gradFill>
                <a:latin typeface="+mj-lt"/>
              </a:rPr>
              <a:t>Plan for throttling and minimize your load on Exchange</a:t>
            </a:r>
          </a:p>
          <a:p>
            <a:pPr marL="460375" lvl="1" indent="-460375">
              <a:lnSpc>
                <a:spcPct val="90000"/>
              </a:lnSpc>
              <a:spcBef>
                <a:spcPct val="20000"/>
              </a:spcBef>
              <a:buSzPct val="100000"/>
              <a:buBlip>
                <a:blip r:embed="rId2"/>
              </a:buBlip>
            </a:pPr>
            <a:r>
              <a:rPr lang="en-US" sz="2400" dirty="0">
                <a:gradFill>
                  <a:gsLst>
                    <a:gs pos="0">
                      <a:schemeClr val="tx1"/>
                    </a:gs>
                    <a:gs pos="86000">
                      <a:schemeClr val="tx1"/>
                    </a:gs>
                  </a:gsLst>
                  <a:lin ang="0" scaled="0"/>
                </a:gradFill>
                <a:latin typeface="+mj-lt"/>
              </a:rPr>
              <a:t>Think through cloud deployment and application provisioning</a:t>
            </a:r>
          </a:p>
          <a:p>
            <a:pPr marL="460375" lvl="1" indent="-460375">
              <a:lnSpc>
                <a:spcPct val="90000"/>
              </a:lnSpc>
              <a:spcBef>
                <a:spcPct val="20000"/>
              </a:spcBef>
              <a:buSzPct val="100000"/>
              <a:buBlip>
                <a:blip r:embed="rId2"/>
              </a:buBlip>
            </a:pPr>
            <a:r>
              <a:rPr lang="en-US" sz="2400" dirty="0">
                <a:gradFill>
                  <a:gsLst>
                    <a:gs pos="0">
                      <a:schemeClr val="tx1"/>
                    </a:gs>
                    <a:gs pos="86000">
                      <a:schemeClr val="tx1"/>
                    </a:gs>
                  </a:gsLst>
                  <a:lin ang="0" scaled="0"/>
                </a:gradFill>
                <a:latin typeface="+mj-lt"/>
              </a:rPr>
              <a:t>Determine the authentication model that works best</a:t>
            </a:r>
          </a:p>
          <a:p>
            <a:pPr marL="917557" lvl="3" indent="-460375">
              <a:lnSpc>
                <a:spcPct val="90000"/>
              </a:lnSpc>
              <a:spcBef>
                <a:spcPct val="20000"/>
              </a:spcBef>
              <a:buSzPct val="100000"/>
              <a:buBlip>
                <a:blip r:embed="rId2"/>
              </a:buBlip>
            </a:pPr>
            <a:r>
              <a:rPr lang="en-US" sz="2400" dirty="0">
                <a:gradFill>
                  <a:gsLst>
                    <a:gs pos="0">
                      <a:schemeClr val="tx1"/>
                    </a:gs>
                    <a:gs pos="86000">
                      <a:schemeClr val="tx1"/>
                    </a:gs>
                  </a:gsLst>
                  <a:lin ang="0" scaled="0"/>
                </a:gradFill>
                <a:latin typeface="+mj-lt"/>
              </a:rPr>
              <a:t>End User Credentials</a:t>
            </a:r>
          </a:p>
          <a:p>
            <a:pPr marL="917557" lvl="3" indent="-460375">
              <a:lnSpc>
                <a:spcPct val="90000"/>
              </a:lnSpc>
              <a:spcBef>
                <a:spcPct val="20000"/>
              </a:spcBef>
              <a:buSzPct val="100000"/>
              <a:buBlip>
                <a:blip r:embed="rId2"/>
              </a:buBlip>
            </a:pPr>
            <a:r>
              <a:rPr lang="en-US" sz="2400" dirty="0">
                <a:gradFill>
                  <a:gsLst>
                    <a:gs pos="0">
                      <a:schemeClr val="tx1"/>
                    </a:gs>
                    <a:gs pos="86000">
                      <a:schemeClr val="tx1"/>
                    </a:gs>
                  </a:gsLst>
                  <a:lin ang="0" scaled="0"/>
                </a:gradFill>
                <a:latin typeface="+mj-lt"/>
              </a:rPr>
              <a:t>Application Impersonation for service account access</a:t>
            </a:r>
          </a:p>
          <a:p>
            <a:pPr marL="460375" lvl="1" indent="-460375">
              <a:lnSpc>
                <a:spcPct val="90000"/>
              </a:lnSpc>
              <a:spcBef>
                <a:spcPct val="20000"/>
              </a:spcBef>
              <a:buSzPct val="100000"/>
              <a:buBlip>
                <a:blip r:embed="rId2"/>
              </a:buBlip>
            </a:pPr>
            <a:endParaRPr lang="en-US" sz="2400" dirty="0">
              <a:gradFill>
                <a:gsLst>
                  <a:gs pos="0">
                    <a:schemeClr val="tx1"/>
                  </a:gs>
                  <a:gs pos="86000">
                    <a:schemeClr val="tx1"/>
                  </a:gs>
                </a:gsLst>
                <a:lin ang="0" scaled="0"/>
              </a:gradFill>
              <a:latin typeface="+mj-lt"/>
            </a:endParaRPr>
          </a:p>
          <a:p>
            <a:pPr marL="460375" marR="0" indent="-460375" algn="l" defTabSz="914363" rtl="0" eaLnBrk="1" fontAlgn="auto" latinLnBrk="0" hangingPunct="1">
              <a:lnSpc>
                <a:spcPct val="90000"/>
              </a:lnSpc>
              <a:spcBef>
                <a:spcPct val="20000"/>
              </a:spcBef>
              <a:spcAft>
                <a:spcPts val="0"/>
              </a:spcAft>
              <a:buClrTx/>
              <a:buSzPct val="100000"/>
              <a:buFont typeface="Arial" pitchFamily="34" charset="0"/>
              <a:buChar char="•"/>
              <a:tabLst/>
            </a:pPr>
            <a:endParaRPr kumimoji="0" lang="en-US" sz="24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j-lt"/>
            </a:endParaRPr>
          </a:p>
        </p:txBody>
      </p:sp>
    </p:spTree>
    <p:extLst>
      <p:ext uri="{BB962C8B-B14F-4D97-AF65-F5344CB8AC3E}">
        <p14:creationId xmlns:p14="http://schemas.microsoft.com/office/powerpoint/2010/main" val="22365160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430960" y="3613150"/>
            <a:ext cx="7820025" cy="609398"/>
          </a:xfrm>
        </p:spPr>
        <p:txBody>
          <a:bodyPr/>
          <a:lstStyle/>
          <a:p>
            <a:r>
              <a:rPr lang="en-US" dirty="0" smtClean="0"/>
              <a:t>Microsoft Lync Online</a:t>
            </a:r>
            <a:endParaRPr lang="en-US" dirty="0"/>
          </a:p>
        </p:txBody>
      </p:sp>
    </p:spTree>
    <p:extLst>
      <p:ext uri="{BB962C8B-B14F-4D97-AF65-F5344CB8AC3E}">
        <p14:creationId xmlns:p14="http://schemas.microsoft.com/office/powerpoint/2010/main" val="178970149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Key APIs: Lync &amp; UC Managed APIs</a:t>
            </a:r>
            <a:endParaRPr lang="en-US" dirty="0"/>
          </a:p>
        </p:txBody>
      </p:sp>
      <p:sp>
        <p:nvSpPr>
          <p:cNvPr id="3" name="Slide Number Placeholder 2"/>
          <p:cNvSpPr>
            <a:spLocks noGrp="1"/>
          </p:cNvSpPr>
          <p:nvPr>
            <p:ph type="sldNum" sz="quarter" idx="4294967295"/>
          </p:nvPr>
        </p:nvSpPr>
        <p:spPr>
          <a:xfrm>
            <a:off x="100458" y="6567469"/>
            <a:ext cx="2844059" cy="290532"/>
          </a:xfrm>
          <a:prstGeom prst="rect">
            <a:avLst/>
          </a:prstGeom>
        </p:spPr>
        <p:txBody>
          <a:bodyPr lIns="121899" tIns="60949" rIns="121899" bIns="60949"/>
          <a:lstStyle/>
          <a:p>
            <a:fld id="{DFDE6953-8E5E-49EC-851C-3E79A69A1557}" type="slidenum">
              <a:rPr lang="en-US" smtClean="0"/>
              <a:pPr/>
              <a:t>25</a:t>
            </a:fld>
            <a:endParaRPr lang="en-US" dirty="0"/>
          </a:p>
        </p:txBody>
      </p:sp>
      <p:sp>
        <p:nvSpPr>
          <p:cNvPr id="4" name="Rectangle 3"/>
          <p:cNvSpPr/>
          <p:nvPr/>
        </p:nvSpPr>
        <p:spPr bwMode="auto">
          <a:xfrm>
            <a:off x="4568553" y="6174741"/>
            <a:ext cx="3160065" cy="587023"/>
          </a:xfrm>
          <a:prstGeom prst="rect">
            <a:avLst/>
          </a:prstGeom>
          <a:noFill/>
          <a:ln>
            <a:solidFill>
              <a:schemeClr val="tx2"/>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US" sz="2100" dirty="0">
                <a:solidFill>
                  <a:schemeClr val="tx1"/>
                </a:solidFill>
              </a:rPr>
              <a:t>Lync Server 2010</a:t>
            </a:r>
          </a:p>
        </p:txBody>
      </p:sp>
      <p:sp>
        <p:nvSpPr>
          <p:cNvPr id="5" name="Rectangle 4"/>
          <p:cNvSpPr/>
          <p:nvPr/>
        </p:nvSpPr>
        <p:spPr bwMode="auto">
          <a:xfrm>
            <a:off x="2708634" y="4982633"/>
            <a:ext cx="3160065" cy="587023"/>
          </a:xfrm>
          <a:prstGeom prst="rect">
            <a:avLst/>
          </a:prstGeom>
          <a:noFill/>
          <a:ln>
            <a:solidFill>
              <a:schemeClr val="tx2"/>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US" sz="2100" dirty="0">
                <a:solidFill>
                  <a:schemeClr val="tx1"/>
                </a:solidFill>
              </a:rPr>
              <a:t>Lync 2010</a:t>
            </a:r>
          </a:p>
        </p:txBody>
      </p:sp>
      <p:sp>
        <p:nvSpPr>
          <p:cNvPr id="6" name="Rectangle 5"/>
          <p:cNvSpPr/>
          <p:nvPr/>
        </p:nvSpPr>
        <p:spPr bwMode="auto">
          <a:xfrm>
            <a:off x="6590988" y="4014943"/>
            <a:ext cx="3160065" cy="587023"/>
          </a:xfrm>
          <a:prstGeom prst="rect">
            <a:avLst/>
          </a:prstGeom>
          <a:noFill/>
          <a:ln>
            <a:solidFill>
              <a:schemeClr val="tx2"/>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US" sz="2100" dirty="0">
                <a:solidFill>
                  <a:schemeClr val="tx1"/>
                </a:solidFill>
                <a:effectLst>
                  <a:glow rad="139700">
                    <a:schemeClr val="accent2">
                      <a:satMod val="175000"/>
                      <a:alpha val="40000"/>
                    </a:schemeClr>
                  </a:glow>
                </a:effectLst>
              </a:rPr>
              <a:t>UC Managed API 3.0</a:t>
            </a:r>
          </a:p>
        </p:txBody>
      </p:sp>
      <p:sp>
        <p:nvSpPr>
          <p:cNvPr id="7" name="Rectangle 6"/>
          <p:cNvSpPr/>
          <p:nvPr/>
        </p:nvSpPr>
        <p:spPr bwMode="auto">
          <a:xfrm>
            <a:off x="2717664" y="4028439"/>
            <a:ext cx="3160065" cy="587023"/>
          </a:xfrm>
          <a:prstGeom prst="rect">
            <a:avLst/>
          </a:prstGeom>
          <a:noFill/>
          <a:ln>
            <a:solidFill>
              <a:schemeClr val="tx2"/>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US" sz="2100" dirty="0">
                <a:solidFill>
                  <a:schemeClr val="tx1"/>
                </a:solidFill>
                <a:effectLst>
                  <a:glow rad="101600">
                    <a:schemeClr val="accent2">
                      <a:satMod val="175000"/>
                      <a:alpha val="40000"/>
                    </a:schemeClr>
                  </a:glow>
                </a:effectLst>
              </a:rPr>
              <a:t>Lync 2010 Managed API</a:t>
            </a:r>
          </a:p>
        </p:txBody>
      </p:sp>
      <p:sp>
        <p:nvSpPr>
          <p:cNvPr id="8" name="Rectangle 7"/>
          <p:cNvSpPr/>
          <p:nvPr/>
        </p:nvSpPr>
        <p:spPr bwMode="auto">
          <a:xfrm>
            <a:off x="2708634" y="1243231"/>
            <a:ext cx="3160065" cy="2411000"/>
          </a:xfrm>
          <a:prstGeom prst="rect">
            <a:avLst/>
          </a:prstGeom>
          <a:noFill/>
          <a:ln>
            <a:solidFill>
              <a:schemeClr val="tx2"/>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b" anchorCtr="0" compatLnSpc="1">
            <a:prstTxWarp prst="textNoShape">
              <a:avLst/>
            </a:prstTxWarp>
          </a:bodyPr>
          <a:lstStyle/>
          <a:p>
            <a:pPr algn="ctr" defTabSz="1218585"/>
            <a:r>
              <a:rPr lang="en-US" sz="2100" dirty="0">
                <a:solidFill>
                  <a:schemeClr val="tx1"/>
                </a:solidFill>
              </a:rPr>
              <a:t>Your </a:t>
            </a:r>
            <a:r>
              <a:rPr lang="en-US" sz="2100" b="1" dirty="0">
                <a:solidFill>
                  <a:srgbClr val="92D050"/>
                </a:solidFill>
              </a:rPr>
              <a:t>Client</a:t>
            </a:r>
            <a:r>
              <a:rPr lang="en-US" sz="2100" dirty="0">
                <a:solidFill>
                  <a:srgbClr val="92D050"/>
                </a:solidFill>
              </a:rPr>
              <a:t> </a:t>
            </a:r>
            <a:r>
              <a:rPr lang="en-US" sz="2100" dirty="0">
                <a:solidFill>
                  <a:schemeClr val="tx1"/>
                </a:solidFill>
              </a:rPr>
              <a:t>Application</a:t>
            </a:r>
          </a:p>
        </p:txBody>
      </p:sp>
      <p:sp>
        <p:nvSpPr>
          <p:cNvPr id="9" name="Rectangle 8"/>
          <p:cNvSpPr/>
          <p:nvPr/>
        </p:nvSpPr>
        <p:spPr bwMode="auto">
          <a:xfrm>
            <a:off x="6590988" y="1265448"/>
            <a:ext cx="3160065" cy="2411000"/>
          </a:xfrm>
          <a:prstGeom prst="rect">
            <a:avLst/>
          </a:prstGeom>
          <a:noFill/>
          <a:ln>
            <a:solidFill>
              <a:schemeClr val="tx2"/>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b" anchorCtr="0" compatLnSpc="1">
            <a:prstTxWarp prst="textNoShape">
              <a:avLst/>
            </a:prstTxWarp>
          </a:bodyPr>
          <a:lstStyle/>
          <a:p>
            <a:pPr algn="ctr" defTabSz="1218585"/>
            <a:r>
              <a:rPr lang="en-US" sz="2100" dirty="0">
                <a:solidFill>
                  <a:schemeClr val="tx1"/>
                </a:solidFill>
              </a:rPr>
              <a:t>Your </a:t>
            </a:r>
            <a:r>
              <a:rPr lang="en-US" sz="2100" b="1" dirty="0">
                <a:solidFill>
                  <a:srgbClr val="92D050"/>
                </a:solidFill>
              </a:rPr>
              <a:t>Server</a:t>
            </a:r>
            <a:r>
              <a:rPr lang="en-US" sz="2100" dirty="0">
                <a:solidFill>
                  <a:srgbClr val="92D050"/>
                </a:solidFill>
              </a:rPr>
              <a:t> </a:t>
            </a:r>
            <a:r>
              <a:rPr lang="en-US" sz="2100" dirty="0">
                <a:solidFill>
                  <a:schemeClr val="tx1"/>
                </a:solidFill>
              </a:rPr>
              <a:t>Application</a:t>
            </a:r>
          </a:p>
        </p:txBody>
      </p:sp>
      <p:sp>
        <p:nvSpPr>
          <p:cNvPr id="10" name="TextBox 9"/>
          <p:cNvSpPr txBox="1"/>
          <p:nvPr/>
        </p:nvSpPr>
        <p:spPr>
          <a:xfrm>
            <a:off x="5652005" y="5772521"/>
            <a:ext cx="1251433" cy="221599"/>
          </a:xfrm>
          <a:prstGeom prst="rect">
            <a:avLst/>
          </a:prstGeom>
          <a:noFill/>
        </p:spPr>
        <p:txBody>
          <a:bodyPr wrap="none" lIns="0" tIns="0" rIns="0" bIns="0" rtlCol="0">
            <a:spAutoFit/>
          </a:bodyPr>
          <a:lstStyle/>
          <a:p>
            <a:pPr marL="613726" indent="-613726">
              <a:lnSpc>
                <a:spcPct val="90000"/>
              </a:lnSpc>
              <a:spcBef>
                <a:spcPct val="20000"/>
              </a:spcBef>
              <a:buClr>
                <a:schemeClr val="tx1"/>
              </a:buClr>
              <a:buSzPct val="120000"/>
            </a:pPr>
            <a:r>
              <a:rPr lang="en-US" sz="1600" dirty="0">
                <a:solidFill>
                  <a:schemeClr val="bg1"/>
                </a:solidFill>
                <a:cs typeface="Arial" pitchFamily="34" charset="0"/>
              </a:rPr>
              <a:t>SIP / SIMPLE</a:t>
            </a:r>
          </a:p>
        </p:txBody>
      </p:sp>
      <p:cxnSp>
        <p:nvCxnSpPr>
          <p:cNvPr id="13" name="Straight Arrow Connector 12"/>
          <p:cNvCxnSpPr>
            <a:stCxn id="6" idx="2"/>
            <a:endCxn id="4" idx="0"/>
          </p:cNvCxnSpPr>
          <p:nvPr/>
        </p:nvCxnSpPr>
        <p:spPr>
          <a:xfrm flipH="1">
            <a:off x="6148585" y="4601966"/>
            <a:ext cx="2022436" cy="1572775"/>
          </a:xfrm>
          <a:prstGeom prst="straightConnector1">
            <a:avLst/>
          </a:prstGeom>
          <a:ln w="25400">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2"/>
            <a:endCxn id="4" idx="0"/>
          </p:cNvCxnSpPr>
          <p:nvPr/>
        </p:nvCxnSpPr>
        <p:spPr>
          <a:xfrm>
            <a:off x="4288667" y="5569655"/>
            <a:ext cx="1859918" cy="605085"/>
          </a:xfrm>
          <a:prstGeom prst="straightConnector1">
            <a:avLst/>
          </a:prstGeom>
          <a:ln w="25400">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60807" y="1357530"/>
            <a:ext cx="2346796" cy="1846659"/>
          </a:xfrm>
          <a:prstGeom prst="rect">
            <a:avLst/>
          </a:prstGeom>
          <a:noFill/>
        </p:spPr>
        <p:txBody>
          <a:bodyPr wrap="none" lIns="0" tIns="0" rIns="0" bIns="0" rtlCol="0">
            <a:spAutoFit/>
          </a:bodyPr>
          <a:lstStyle/>
          <a:p>
            <a:pPr marL="613726" indent="-613726">
              <a:lnSpc>
                <a:spcPct val="90000"/>
              </a:lnSpc>
              <a:spcBef>
                <a:spcPct val="20000"/>
              </a:spcBef>
              <a:buClr>
                <a:schemeClr val="tx1"/>
              </a:buClr>
              <a:buSzPct val="120000"/>
            </a:pPr>
            <a:r>
              <a:rPr lang="en-US" sz="1600" dirty="0">
                <a:solidFill>
                  <a:schemeClr val="accent1"/>
                </a:solidFill>
                <a:cs typeface="Arial" pitchFamily="34" charset="0"/>
              </a:rPr>
              <a:t>Integrate Lync 2010</a:t>
            </a:r>
          </a:p>
          <a:p>
            <a:pPr marL="613726" indent="-613726">
              <a:lnSpc>
                <a:spcPct val="90000"/>
              </a:lnSpc>
              <a:spcBef>
                <a:spcPct val="20000"/>
              </a:spcBef>
              <a:buClr>
                <a:schemeClr val="tx1"/>
              </a:buClr>
              <a:buSzPct val="120000"/>
            </a:pPr>
            <a:endParaRPr lang="en-US" sz="1600" dirty="0">
              <a:solidFill>
                <a:schemeClr val="accent1"/>
              </a:solidFill>
              <a:cs typeface="Arial" pitchFamily="34" charset="0"/>
            </a:endParaRPr>
          </a:p>
          <a:p>
            <a:pPr marL="613726" indent="-613726">
              <a:lnSpc>
                <a:spcPct val="90000"/>
              </a:lnSpc>
              <a:spcBef>
                <a:spcPct val="20000"/>
              </a:spcBef>
              <a:buClr>
                <a:schemeClr val="tx1"/>
              </a:buClr>
              <a:buSzPct val="120000"/>
            </a:pPr>
            <a:r>
              <a:rPr lang="en-US" sz="1600" dirty="0">
                <a:solidFill>
                  <a:schemeClr val="accent1"/>
                </a:solidFill>
                <a:cs typeface="Arial" pitchFamily="34" charset="0"/>
              </a:rPr>
              <a:t>Contextual Conversations</a:t>
            </a:r>
          </a:p>
          <a:p>
            <a:pPr marL="613726" indent="-613726">
              <a:lnSpc>
                <a:spcPct val="90000"/>
              </a:lnSpc>
              <a:spcBef>
                <a:spcPct val="20000"/>
              </a:spcBef>
              <a:buClr>
                <a:schemeClr val="tx1"/>
              </a:buClr>
              <a:buSzPct val="120000"/>
            </a:pPr>
            <a:endParaRPr lang="en-US" sz="1600" dirty="0">
              <a:solidFill>
                <a:schemeClr val="accent1"/>
              </a:solidFill>
              <a:cs typeface="Arial" pitchFamily="34" charset="0"/>
            </a:endParaRPr>
          </a:p>
          <a:p>
            <a:pPr marL="613726" indent="-613726">
              <a:lnSpc>
                <a:spcPct val="90000"/>
              </a:lnSpc>
              <a:spcBef>
                <a:spcPct val="20000"/>
              </a:spcBef>
              <a:buClr>
                <a:schemeClr val="tx1"/>
              </a:buClr>
              <a:buSzPct val="120000"/>
            </a:pPr>
            <a:r>
              <a:rPr lang="en-US" sz="1600" dirty="0">
                <a:solidFill>
                  <a:schemeClr val="accent1"/>
                </a:solidFill>
                <a:cs typeface="Arial" pitchFamily="34" charset="0"/>
              </a:rPr>
              <a:t>Extend Lync 2010</a:t>
            </a:r>
          </a:p>
          <a:p>
            <a:pPr marL="613726" indent="-613726">
              <a:lnSpc>
                <a:spcPct val="90000"/>
              </a:lnSpc>
              <a:spcBef>
                <a:spcPct val="20000"/>
              </a:spcBef>
              <a:buClr>
                <a:schemeClr val="tx1"/>
              </a:buClr>
              <a:buSzPct val="120000"/>
            </a:pPr>
            <a:endParaRPr lang="en-US" sz="1600" dirty="0">
              <a:solidFill>
                <a:schemeClr val="accent1"/>
              </a:solidFill>
              <a:cs typeface="Arial" pitchFamily="34" charset="0"/>
            </a:endParaRPr>
          </a:p>
          <a:p>
            <a:pPr marL="613726" indent="-613726">
              <a:lnSpc>
                <a:spcPct val="90000"/>
              </a:lnSpc>
              <a:spcBef>
                <a:spcPct val="20000"/>
              </a:spcBef>
              <a:buClr>
                <a:schemeClr val="tx1"/>
              </a:buClr>
              <a:buSzPct val="120000"/>
            </a:pPr>
            <a:r>
              <a:rPr lang="en-US" sz="1600" dirty="0">
                <a:solidFill>
                  <a:schemeClr val="accent1"/>
                </a:solidFill>
                <a:cs typeface="Arial" pitchFamily="34" charset="0"/>
              </a:rPr>
              <a:t>Build your Kiosk UI</a:t>
            </a:r>
          </a:p>
        </p:txBody>
      </p:sp>
      <p:sp>
        <p:nvSpPr>
          <p:cNvPr id="17" name="TextBox 16"/>
          <p:cNvSpPr txBox="1"/>
          <p:nvPr/>
        </p:nvSpPr>
        <p:spPr>
          <a:xfrm>
            <a:off x="7224477" y="1357530"/>
            <a:ext cx="1905496" cy="1846660"/>
          </a:xfrm>
          <a:prstGeom prst="rect">
            <a:avLst/>
          </a:prstGeom>
          <a:noFill/>
        </p:spPr>
        <p:txBody>
          <a:bodyPr wrap="none" lIns="0" tIns="0" rIns="0" bIns="0" rtlCol="0">
            <a:spAutoFit/>
          </a:bodyPr>
          <a:lstStyle/>
          <a:p>
            <a:pPr marL="613726" indent="-613726">
              <a:lnSpc>
                <a:spcPct val="90000"/>
              </a:lnSpc>
              <a:spcBef>
                <a:spcPct val="20000"/>
              </a:spcBef>
              <a:buClr>
                <a:schemeClr val="tx1"/>
              </a:buClr>
              <a:buSzPct val="120000"/>
            </a:pPr>
            <a:r>
              <a:rPr lang="en-US" sz="1600" dirty="0">
                <a:solidFill>
                  <a:schemeClr val="accent1"/>
                </a:solidFill>
                <a:cs typeface="Arial" pitchFamily="34" charset="0"/>
              </a:rPr>
              <a:t>Notifications &amp; Alerts</a:t>
            </a:r>
          </a:p>
          <a:p>
            <a:pPr marL="613726" indent="-613726">
              <a:lnSpc>
                <a:spcPct val="90000"/>
              </a:lnSpc>
              <a:spcBef>
                <a:spcPct val="20000"/>
              </a:spcBef>
              <a:buClr>
                <a:schemeClr val="tx1"/>
              </a:buClr>
              <a:buSzPct val="120000"/>
            </a:pPr>
            <a:endParaRPr lang="en-US" sz="1600" dirty="0">
              <a:solidFill>
                <a:schemeClr val="accent1"/>
              </a:solidFill>
              <a:cs typeface="Arial" pitchFamily="34" charset="0"/>
            </a:endParaRPr>
          </a:p>
          <a:p>
            <a:pPr marL="613726" indent="-613726">
              <a:lnSpc>
                <a:spcPct val="90000"/>
              </a:lnSpc>
              <a:spcBef>
                <a:spcPct val="20000"/>
              </a:spcBef>
              <a:buClr>
                <a:schemeClr val="tx1"/>
              </a:buClr>
              <a:buSzPct val="120000"/>
            </a:pPr>
            <a:r>
              <a:rPr lang="en-US" sz="1600" dirty="0">
                <a:solidFill>
                  <a:schemeClr val="accent1"/>
                </a:solidFill>
                <a:cs typeface="Arial" pitchFamily="34" charset="0"/>
              </a:rPr>
              <a:t>Bots &amp; IVR</a:t>
            </a:r>
          </a:p>
          <a:p>
            <a:pPr marL="613726" indent="-613726">
              <a:lnSpc>
                <a:spcPct val="90000"/>
              </a:lnSpc>
              <a:spcBef>
                <a:spcPct val="20000"/>
              </a:spcBef>
              <a:buClr>
                <a:schemeClr val="tx1"/>
              </a:buClr>
              <a:buSzPct val="120000"/>
            </a:pPr>
            <a:endParaRPr lang="en-US" sz="1600" dirty="0">
              <a:solidFill>
                <a:schemeClr val="accent1"/>
              </a:solidFill>
              <a:cs typeface="Arial" pitchFamily="34" charset="0"/>
            </a:endParaRPr>
          </a:p>
          <a:p>
            <a:pPr marL="613726" indent="-613726">
              <a:lnSpc>
                <a:spcPct val="90000"/>
              </a:lnSpc>
              <a:spcBef>
                <a:spcPct val="20000"/>
              </a:spcBef>
              <a:buClr>
                <a:schemeClr val="tx1"/>
              </a:buClr>
              <a:buSzPct val="120000"/>
            </a:pPr>
            <a:r>
              <a:rPr lang="en-US" sz="1600" dirty="0">
                <a:solidFill>
                  <a:schemeClr val="accent1"/>
                </a:solidFill>
                <a:cs typeface="Arial" pitchFamily="34" charset="0"/>
              </a:rPr>
              <a:t>Contact Center</a:t>
            </a:r>
          </a:p>
          <a:p>
            <a:pPr marL="613726" indent="-613726">
              <a:lnSpc>
                <a:spcPct val="90000"/>
              </a:lnSpc>
              <a:spcBef>
                <a:spcPct val="20000"/>
              </a:spcBef>
              <a:buClr>
                <a:schemeClr val="tx1"/>
              </a:buClr>
              <a:buSzPct val="120000"/>
            </a:pPr>
            <a:endParaRPr lang="en-US" sz="1600" dirty="0">
              <a:solidFill>
                <a:schemeClr val="accent1"/>
              </a:solidFill>
              <a:cs typeface="Arial" pitchFamily="34" charset="0"/>
            </a:endParaRPr>
          </a:p>
          <a:p>
            <a:pPr marL="613726" indent="-613726">
              <a:lnSpc>
                <a:spcPct val="90000"/>
              </a:lnSpc>
              <a:spcBef>
                <a:spcPct val="20000"/>
              </a:spcBef>
              <a:buClr>
                <a:schemeClr val="tx1"/>
              </a:buClr>
              <a:buSzPct val="120000"/>
            </a:pPr>
            <a:r>
              <a:rPr lang="en-US" sz="1600" dirty="0">
                <a:solidFill>
                  <a:schemeClr val="accent1"/>
                </a:solidFill>
                <a:cs typeface="Arial" pitchFamily="34" charset="0"/>
              </a:rPr>
              <a:t>Portals &amp; Gateways</a:t>
            </a:r>
          </a:p>
        </p:txBody>
      </p:sp>
      <p:sp>
        <p:nvSpPr>
          <p:cNvPr id="12" name="Rectangle 11"/>
          <p:cNvSpPr/>
          <p:nvPr/>
        </p:nvSpPr>
        <p:spPr bwMode="auto">
          <a:xfrm>
            <a:off x="2528060" y="1092200"/>
            <a:ext cx="3540395" cy="4680320"/>
          </a:xfrm>
          <a:prstGeom prst="rect">
            <a:avLst/>
          </a:prstGeom>
          <a:noFill/>
          <a:ln>
            <a:solidFill>
              <a:schemeClr val="bg2">
                <a:lumMod val="75000"/>
              </a:schemeClr>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1500" dirty="0">
              <a:solidFill>
                <a:schemeClr val="bg2">
                  <a:lumMod val="65000"/>
                </a:schemeClr>
              </a:solidFill>
            </a:endParaRPr>
          </a:p>
          <a:p>
            <a:pPr algn="ctr" defTabSz="1218585"/>
            <a:endParaRPr lang="en-US" sz="1500" dirty="0">
              <a:solidFill>
                <a:schemeClr val="bg2">
                  <a:lumMod val="65000"/>
                </a:schemeClr>
              </a:solidFill>
            </a:endParaRPr>
          </a:p>
          <a:p>
            <a:pPr algn="ctr" defTabSz="1218585"/>
            <a:endParaRPr lang="en-US" sz="1500" dirty="0">
              <a:solidFill>
                <a:schemeClr val="bg2">
                  <a:lumMod val="65000"/>
                </a:schemeClr>
              </a:solidFill>
            </a:endParaRPr>
          </a:p>
          <a:p>
            <a:pPr algn="ctr" defTabSz="1218585"/>
            <a:endParaRPr lang="en-US" sz="1500" dirty="0">
              <a:solidFill>
                <a:schemeClr val="bg2">
                  <a:lumMod val="65000"/>
                </a:schemeClr>
              </a:solidFill>
            </a:endParaRPr>
          </a:p>
          <a:p>
            <a:pPr algn="ctr" defTabSz="1218585"/>
            <a:r>
              <a:rPr lang="en-US" sz="1500" dirty="0">
                <a:solidFill>
                  <a:schemeClr val="bg2">
                    <a:lumMod val="65000"/>
                  </a:schemeClr>
                </a:solidFill>
              </a:rPr>
              <a:t>.</a:t>
            </a:r>
            <a:r>
              <a:rPr lang="en-US" sz="1500" dirty="0">
                <a:solidFill>
                  <a:schemeClr val="tx1"/>
                </a:solidFill>
              </a:rPr>
              <a:t>NET</a:t>
            </a:r>
          </a:p>
        </p:txBody>
      </p:sp>
      <p:sp>
        <p:nvSpPr>
          <p:cNvPr id="15" name="Rectangle 14"/>
          <p:cNvSpPr/>
          <p:nvPr/>
        </p:nvSpPr>
        <p:spPr bwMode="auto">
          <a:xfrm>
            <a:off x="6407027" y="1104899"/>
            <a:ext cx="3540395" cy="4667620"/>
          </a:xfrm>
          <a:prstGeom prst="rect">
            <a:avLst/>
          </a:prstGeom>
          <a:noFill/>
          <a:ln>
            <a:solidFill>
              <a:schemeClr val="bg2">
                <a:lumMod val="75000"/>
              </a:schemeClr>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1500" dirty="0">
              <a:solidFill>
                <a:schemeClr val="bg2">
                  <a:lumMod val="65000"/>
                </a:schemeClr>
              </a:solidFill>
            </a:endParaRPr>
          </a:p>
          <a:p>
            <a:pPr algn="ctr" defTabSz="1218585"/>
            <a:endParaRPr lang="en-US" sz="1500" dirty="0">
              <a:solidFill>
                <a:schemeClr val="bg2">
                  <a:lumMod val="65000"/>
                </a:schemeClr>
              </a:solidFill>
            </a:endParaRPr>
          </a:p>
          <a:p>
            <a:pPr algn="ctr" defTabSz="1218585"/>
            <a:endParaRPr lang="en-US" sz="1500" dirty="0">
              <a:solidFill>
                <a:schemeClr val="bg2">
                  <a:lumMod val="65000"/>
                </a:schemeClr>
              </a:solidFill>
            </a:endParaRPr>
          </a:p>
          <a:p>
            <a:pPr algn="ctr" defTabSz="1218585"/>
            <a:endParaRPr lang="en-US" sz="1500" dirty="0">
              <a:solidFill>
                <a:schemeClr val="bg2">
                  <a:lumMod val="65000"/>
                </a:schemeClr>
              </a:solidFill>
            </a:endParaRPr>
          </a:p>
          <a:p>
            <a:pPr algn="ctr" defTabSz="1218585"/>
            <a:r>
              <a:rPr lang="en-US" sz="1500" dirty="0">
                <a:solidFill>
                  <a:schemeClr val="bg2">
                    <a:lumMod val="65000"/>
                  </a:schemeClr>
                </a:solidFill>
              </a:rPr>
              <a:t>.</a:t>
            </a:r>
            <a:r>
              <a:rPr lang="en-US" sz="1500" dirty="0">
                <a:solidFill>
                  <a:schemeClr val="tx1"/>
                </a:solidFill>
              </a:rPr>
              <a:t>NET</a:t>
            </a:r>
          </a:p>
        </p:txBody>
      </p:sp>
    </p:spTree>
    <p:extLst>
      <p:ext uri="{BB962C8B-B14F-4D97-AF65-F5344CB8AC3E}">
        <p14:creationId xmlns:p14="http://schemas.microsoft.com/office/powerpoint/2010/main" val="389965118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dirty="0" smtClean="0"/>
              <a:t>Lync 2010 Managed API</a:t>
            </a:r>
            <a:endParaRPr lang="en-US" dirty="0"/>
          </a:p>
        </p:txBody>
      </p:sp>
      <p:sp>
        <p:nvSpPr>
          <p:cNvPr id="29698" name="Rectangle 9"/>
          <p:cNvSpPr>
            <a:spLocks noGrp="1" noChangeArrowheads="1"/>
          </p:cNvSpPr>
          <p:nvPr>
            <p:ph type="body" sz="quarter" idx="4294967295"/>
          </p:nvPr>
        </p:nvSpPr>
        <p:spPr>
          <a:xfrm>
            <a:off x="479875" y="1440000"/>
            <a:ext cx="11708950" cy="5058672"/>
          </a:xfrm>
          <a:prstGeom prst="rect">
            <a:avLst/>
          </a:prstGeom>
        </p:spPr>
        <p:txBody>
          <a:bodyPr lIns="121899" tIns="60949" rIns="121899" bIns="60949">
            <a:normAutofit fontScale="92500" lnSpcReduction="10000"/>
          </a:bodyPr>
          <a:lstStyle/>
          <a:p>
            <a:r>
              <a:rPr lang="en-US" dirty="0" smtClean="0"/>
              <a:t>Integrate Lync Experiences</a:t>
            </a:r>
          </a:p>
          <a:p>
            <a:pPr lvl="1"/>
            <a:r>
              <a:rPr lang="en-US" dirty="0" smtClean="0"/>
              <a:t>Use SL &amp; WPF controls to add UC to your </a:t>
            </a:r>
            <a:r>
              <a:rPr lang="en-US" dirty="0" err="1" smtClean="0"/>
              <a:t>LoB</a:t>
            </a:r>
            <a:r>
              <a:rPr lang="en-US" dirty="0" smtClean="0"/>
              <a:t> Apps</a:t>
            </a:r>
          </a:p>
          <a:p>
            <a:pPr lvl="1"/>
            <a:endParaRPr lang="en-US" dirty="0" smtClean="0"/>
          </a:p>
          <a:p>
            <a:r>
              <a:rPr lang="en-US" dirty="0" smtClean="0"/>
              <a:t>Contextualize Conversations</a:t>
            </a:r>
          </a:p>
          <a:p>
            <a:pPr lvl="1"/>
            <a:r>
              <a:rPr lang="en-US" dirty="0" smtClean="0"/>
              <a:t>Use the Controls and the Managed API to contextualize conversations</a:t>
            </a:r>
          </a:p>
          <a:p>
            <a:pPr lvl="1"/>
            <a:endParaRPr lang="en-US" dirty="0" smtClean="0"/>
          </a:p>
          <a:p>
            <a:r>
              <a:rPr lang="en-US" dirty="0" smtClean="0"/>
              <a:t>Extend Lync Capabilities</a:t>
            </a:r>
          </a:p>
          <a:p>
            <a:pPr lvl="1"/>
            <a:r>
              <a:rPr lang="en-US" dirty="0" smtClean="0"/>
              <a:t>Extend the Lync 2010 experience with your applications</a:t>
            </a:r>
          </a:p>
          <a:p>
            <a:pPr lvl="1"/>
            <a:endParaRPr lang="en-US" dirty="0" smtClean="0"/>
          </a:p>
          <a:p>
            <a:r>
              <a:rPr lang="en-US" dirty="0" smtClean="0"/>
              <a:t>Custom Client UI</a:t>
            </a:r>
          </a:p>
          <a:p>
            <a:pPr lvl="1"/>
            <a:r>
              <a:rPr lang="en-US" dirty="0" smtClean="0"/>
              <a:t>Customize controls. Build custom UI for standalone applications</a:t>
            </a:r>
            <a:endParaRPr lang="en-US" dirty="0"/>
          </a:p>
        </p:txBody>
      </p:sp>
    </p:spTree>
    <p:extLst>
      <p:ext uri="{BB962C8B-B14F-4D97-AF65-F5344CB8AC3E}">
        <p14:creationId xmlns:p14="http://schemas.microsoft.com/office/powerpoint/2010/main" val="420313165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97" y="2455758"/>
            <a:ext cx="4316876" cy="1981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07868" y="230188"/>
            <a:ext cx="11173090" cy="997196"/>
          </a:xfrm>
        </p:spPr>
        <p:txBody>
          <a:bodyPr/>
          <a:lstStyle/>
          <a:p>
            <a:r>
              <a:rPr lang="en-US" dirty="0" smtClean="0"/>
              <a:t>Integrate Lync Experiences</a:t>
            </a:r>
            <a:br>
              <a:rPr lang="en-US" dirty="0" smtClean="0"/>
            </a:br>
            <a:r>
              <a:rPr lang="en-US" sz="2800" dirty="0" smtClean="0">
                <a:solidFill>
                  <a:srgbClr val="FFC000"/>
                </a:solidFill>
              </a:rPr>
              <a:t>Silverlight and WPF Controls</a:t>
            </a:r>
            <a:endParaRPr lang="en-US" dirty="0">
              <a:solidFill>
                <a:srgbClr val="FFC000"/>
              </a:solidFill>
            </a:endParaRPr>
          </a:p>
        </p:txBody>
      </p:sp>
      <p:sp>
        <p:nvSpPr>
          <p:cNvPr id="4" name="TextBox 3"/>
          <p:cNvSpPr txBox="1"/>
          <p:nvPr/>
        </p:nvSpPr>
        <p:spPr>
          <a:xfrm>
            <a:off x="895288" y="2033728"/>
            <a:ext cx="2742486" cy="304800"/>
          </a:xfrm>
          <a:prstGeom prst="rect">
            <a:avLst/>
          </a:prstGeom>
        </p:spPr>
        <p:txBody>
          <a:bodyPr vert="horz" wrap="square" lIns="146304" tIns="73152" rIns="146304" bIns="73152" rtlCol="0" anchor="t">
            <a:noAutofit/>
          </a:bodyPr>
          <a:lstStyle/>
          <a:p>
            <a:pPr>
              <a:spcBef>
                <a:spcPts val="300"/>
              </a:spcBef>
              <a:spcAft>
                <a:spcPts val="600"/>
              </a:spcAft>
            </a:pPr>
            <a:r>
              <a:rPr lang="en-US" sz="1600" dirty="0" smtClean="0">
                <a:solidFill>
                  <a:schemeClr val="accent4"/>
                </a:solidFill>
                <a:cs typeface="Segoe UI" pitchFamily="34" charset="0"/>
              </a:rPr>
              <a:t>Find People</a:t>
            </a:r>
            <a:endParaRPr lang="en-US" sz="1400" dirty="0">
              <a:solidFill>
                <a:schemeClr val="accent4"/>
              </a:solidFill>
              <a:cs typeface="Segoe UI" pitchFamily="34" charset="0"/>
            </a:endParaRPr>
          </a:p>
        </p:txBody>
      </p:sp>
      <p:sp>
        <p:nvSpPr>
          <p:cNvPr id="5" name="TextBox 4"/>
          <p:cNvSpPr txBox="1"/>
          <p:nvPr/>
        </p:nvSpPr>
        <p:spPr>
          <a:xfrm>
            <a:off x="4572173" y="1223943"/>
            <a:ext cx="2742486" cy="304800"/>
          </a:xfrm>
          <a:prstGeom prst="rect">
            <a:avLst/>
          </a:prstGeom>
        </p:spPr>
        <p:txBody>
          <a:bodyPr vert="horz" wrap="square" lIns="146304" tIns="73152" rIns="146304" bIns="73152" rtlCol="0" anchor="t">
            <a:noAutofit/>
          </a:bodyPr>
          <a:lstStyle/>
          <a:p>
            <a:pPr>
              <a:spcBef>
                <a:spcPts val="300"/>
              </a:spcBef>
              <a:spcAft>
                <a:spcPts val="600"/>
              </a:spcAft>
            </a:pPr>
            <a:r>
              <a:rPr lang="en-US" sz="1600" dirty="0" smtClean="0">
                <a:solidFill>
                  <a:schemeClr val="accent4"/>
                </a:solidFill>
                <a:cs typeface="Segoe UI" pitchFamily="34" charset="0"/>
              </a:rPr>
              <a:t>Browse People</a:t>
            </a:r>
            <a:endParaRPr lang="en-US" sz="1400" dirty="0">
              <a:solidFill>
                <a:schemeClr val="accent4"/>
              </a:solidFill>
              <a:cs typeface="Segoe UI" pitchFamily="34" charset="0"/>
            </a:endParaRPr>
          </a:p>
        </p:txBody>
      </p:sp>
      <p:sp>
        <p:nvSpPr>
          <p:cNvPr id="6" name="TextBox 5"/>
          <p:cNvSpPr txBox="1"/>
          <p:nvPr/>
        </p:nvSpPr>
        <p:spPr>
          <a:xfrm>
            <a:off x="8326612" y="913287"/>
            <a:ext cx="2742486" cy="304800"/>
          </a:xfrm>
          <a:prstGeom prst="rect">
            <a:avLst/>
          </a:prstGeom>
        </p:spPr>
        <p:txBody>
          <a:bodyPr vert="horz" wrap="square" lIns="146304" tIns="73152" rIns="146304" bIns="73152" rtlCol="0" anchor="t">
            <a:noAutofit/>
          </a:bodyPr>
          <a:lstStyle/>
          <a:p>
            <a:pPr>
              <a:spcBef>
                <a:spcPts val="300"/>
              </a:spcBef>
              <a:spcAft>
                <a:spcPts val="600"/>
              </a:spcAft>
            </a:pPr>
            <a:r>
              <a:rPr lang="en-US" sz="1600" dirty="0" smtClean="0">
                <a:solidFill>
                  <a:schemeClr val="accent4"/>
                </a:solidFill>
                <a:cs typeface="Segoe UI" pitchFamily="34" charset="0"/>
              </a:rPr>
              <a:t>Check details</a:t>
            </a:r>
            <a:endParaRPr lang="en-US" sz="1600" dirty="0">
              <a:solidFill>
                <a:schemeClr val="accent4"/>
              </a:solidFill>
              <a:cs typeface="Segoe UI" pitchFamily="34" charset="0"/>
            </a:endParaRPr>
          </a:p>
        </p:txBody>
      </p:sp>
      <p:sp>
        <p:nvSpPr>
          <p:cNvPr id="7" name="TextBox 6"/>
          <p:cNvSpPr txBox="1"/>
          <p:nvPr/>
        </p:nvSpPr>
        <p:spPr>
          <a:xfrm>
            <a:off x="6810474" y="4235871"/>
            <a:ext cx="3282070" cy="286805"/>
          </a:xfrm>
          <a:prstGeom prst="rect">
            <a:avLst/>
          </a:prstGeom>
        </p:spPr>
        <p:txBody>
          <a:bodyPr vert="horz" wrap="square" lIns="146304" tIns="73152" rIns="146304" bIns="73152" rtlCol="0" anchor="t">
            <a:noAutofit/>
          </a:bodyPr>
          <a:lstStyle/>
          <a:p>
            <a:pPr>
              <a:spcBef>
                <a:spcPts val="300"/>
              </a:spcBef>
              <a:spcAft>
                <a:spcPts val="600"/>
              </a:spcAft>
            </a:pPr>
            <a:r>
              <a:rPr lang="en-US" sz="1600" dirty="0" smtClean="0">
                <a:solidFill>
                  <a:schemeClr val="accent4"/>
                </a:solidFill>
                <a:cs typeface="Segoe UI" pitchFamily="34" charset="0"/>
              </a:rPr>
              <a:t>Click to communicate</a:t>
            </a:r>
            <a:endParaRPr lang="en-US" sz="1600" dirty="0">
              <a:solidFill>
                <a:schemeClr val="accent4"/>
              </a:solidFill>
              <a:cs typeface="Segoe UI" pitchFamily="34" charset="0"/>
            </a:endParaRPr>
          </a:p>
        </p:txBody>
      </p:sp>
      <p:sp>
        <p:nvSpPr>
          <p:cNvPr id="13" name="TextBox 12"/>
          <p:cNvSpPr txBox="1"/>
          <p:nvPr/>
        </p:nvSpPr>
        <p:spPr>
          <a:xfrm>
            <a:off x="676981" y="4870178"/>
            <a:ext cx="2742486" cy="304800"/>
          </a:xfrm>
          <a:prstGeom prst="rect">
            <a:avLst/>
          </a:prstGeom>
        </p:spPr>
        <p:txBody>
          <a:bodyPr vert="horz" wrap="square" lIns="146304" tIns="73152" rIns="146304" bIns="73152" rtlCol="0" anchor="t">
            <a:noAutofit/>
          </a:bodyPr>
          <a:lstStyle/>
          <a:p>
            <a:pPr>
              <a:spcBef>
                <a:spcPts val="300"/>
              </a:spcBef>
              <a:spcAft>
                <a:spcPts val="600"/>
              </a:spcAft>
            </a:pPr>
            <a:r>
              <a:rPr lang="en-US" sz="1600" dirty="0" smtClean="0">
                <a:solidFill>
                  <a:schemeClr val="accent4"/>
                </a:solidFill>
                <a:cs typeface="Segoe UI" pitchFamily="34" charset="0"/>
              </a:rPr>
              <a:t>Set personal status</a:t>
            </a:r>
            <a:endParaRPr lang="en-US" sz="1400" dirty="0">
              <a:solidFill>
                <a:schemeClr val="accent4"/>
              </a:solidFill>
              <a:cs typeface="Segoe UI" pitchFamily="34"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567" y="4650773"/>
            <a:ext cx="3834401" cy="11334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9645" y="5720145"/>
            <a:ext cx="1904504" cy="7334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9080" y="1645973"/>
            <a:ext cx="3948671" cy="2343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9950" y="1379963"/>
            <a:ext cx="2861764" cy="22327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015" y="5350824"/>
            <a:ext cx="4101032" cy="828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93532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a:t>
            </a:r>
            <a:r>
              <a:rPr lang="en-US" dirty="0" smtClean="0"/>
              <a:t>ini demo</a:t>
            </a:r>
            <a:endParaRPr lang="en-US" dirty="0"/>
          </a:p>
        </p:txBody>
      </p:sp>
      <p:sp>
        <p:nvSpPr>
          <p:cNvPr id="3" name="Title 2"/>
          <p:cNvSpPr>
            <a:spLocks noGrp="1"/>
          </p:cNvSpPr>
          <p:nvPr>
            <p:ph type="ctrTitle"/>
          </p:nvPr>
        </p:nvSpPr>
        <p:spPr/>
        <p:txBody>
          <a:bodyPr/>
          <a:lstStyle/>
          <a:p>
            <a:r>
              <a:rPr lang="en-US" dirty="0" smtClean="0"/>
              <a:t>Build Lync-look alike in 60 seconds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410945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MedOne</a:t>
            </a:r>
            <a:r>
              <a:rPr lang="en-US" dirty="0" smtClean="0"/>
              <a:t> </a:t>
            </a:r>
            <a:r>
              <a:rPr lang="en-US" dirty="0"/>
              <a:t>- </a:t>
            </a:r>
            <a:r>
              <a:rPr lang="en-US" dirty="0" err="1"/>
              <a:t>MDLifeLine.Hospital</a:t>
            </a:r>
            <a:r>
              <a:rPr lang="en-US" dirty="0"/>
              <a:t> software </a:t>
            </a:r>
          </a:p>
        </p:txBody>
      </p:sp>
      <p:pic>
        <p:nvPicPr>
          <p:cNvPr id="6146" name="Picture 8" descr="image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453" y="946053"/>
            <a:ext cx="8385509" cy="567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6678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96" name="Line 24"/>
          <p:cNvSpPr>
            <a:spLocks noChangeAspect="1" noChangeShapeType="1"/>
          </p:cNvSpPr>
          <p:nvPr/>
        </p:nvSpPr>
        <p:spPr bwMode="auto">
          <a:xfrm flipH="1" flipV="1">
            <a:off x="7925599" y="1861457"/>
            <a:ext cx="0" cy="3235199"/>
          </a:xfrm>
          <a:prstGeom prst="line">
            <a:avLst/>
          </a:prstGeom>
          <a:noFill/>
          <a:ln w="3175">
            <a:solidFill>
              <a:srgbClr val="97AEC9"/>
            </a:solidFill>
            <a:prstDash val="sysDash"/>
            <a:round/>
            <a:headEnd/>
            <a:tailEnd/>
          </a:ln>
          <a:effectLst/>
        </p:spPr>
        <p:txBody>
          <a:bodyPr wrap="square">
            <a:spAutoFit/>
          </a:bodyPr>
          <a:lstStyle/>
          <a:p>
            <a:pPr algn="ctr">
              <a:lnSpc>
                <a:spcPct val="85000"/>
              </a:lnSpc>
              <a:spcBef>
                <a:spcPct val="20000"/>
              </a:spcBef>
              <a:defRPr/>
            </a:pPr>
            <a:endParaRPr lang="en-US" sz="1400">
              <a:effectLst>
                <a:outerShdw blurRad="38100" dist="38100" dir="2700000" algn="tl">
                  <a:srgbClr val="000000">
                    <a:alpha val="43137"/>
                  </a:srgbClr>
                </a:outerShdw>
              </a:effectLst>
              <a:latin typeface="Segoe Semibold" pitchFamily="34" charset="0"/>
            </a:endParaRPr>
          </a:p>
        </p:txBody>
      </p:sp>
      <p:sp>
        <p:nvSpPr>
          <p:cNvPr id="771093" name="Line 21"/>
          <p:cNvSpPr>
            <a:spLocks noChangeAspect="1" noChangeShapeType="1"/>
          </p:cNvSpPr>
          <p:nvPr/>
        </p:nvSpPr>
        <p:spPr bwMode="auto">
          <a:xfrm flipH="1" flipV="1">
            <a:off x="5585026" y="1853962"/>
            <a:ext cx="0" cy="4097133"/>
          </a:xfrm>
          <a:prstGeom prst="line">
            <a:avLst/>
          </a:prstGeom>
          <a:noFill/>
          <a:ln w="3175">
            <a:solidFill>
              <a:srgbClr val="97AEC9"/>
            </a:solidFill>
            <a:prstDash val="sysDash"/>
            <a:round/>
            <a:headEnd/>
            <a:tailEnd/>
          </a:ln>
          <a:effectLst/>
        </p:spPr>
        <p:txBody>
          <a:bodyPr wrap="square" lIns="54000" rIns="36000">
            <a:spAutoFit/>
          </a:bodyPr>
          <a:lstStyle/>
          <a:p>
            <a:pPr algn="ctr">
              <a:lnSpc>
                <a:spcPct val="85000"/>
              </a:lnSpc>
              <a:spcBef>
                <a:spcPct val="20000"/>
              </a:spcBef>
              <a:defRPr/>
            </a:pPr>
            <a:endParaRPr lang="en-US" sz="1400">
              <a:latin typeface="Segoe Semibold" pitchFamily="34" charset="0"/>
            </a:endParaRPr>
          </a:p>
        </p:txBody>
      </p:sp>
      <p:sp>
        <p:nvSpPr>
          <p:cNvPr id="771087" name="Line 15"/>
          <p:cNvSpPr>
            <a:spLocks noChangeAspect="1" noChangeShapeType="1"/>
          </p:cNvSpPr>
          <p:nvPr/>
        </p:nvSpPr>
        <p:spPr bwMode="auto">
          <a:xfrm flipH="1" flipV="1">
            <a:off x="2511297" y="1845128"/>
            <a:ext cx="0" cy="3521351"/>
          </a:xfrm>
          <a:prstGeom prst="line">
            <a:avLst/>
          </a:prstGeom>
          <a:noFill/>
          <a:ln w="3175">
            <a:solidFill>
              <a:srgbClr val="97AEC9"/>
            </a:solidFill>
            <a:prstDash val="sysDash"/>
            <a:round/>
            <a:headEnd/>
            <a:tailEnd/>
          </a:ln>
          <a:effectLst/>
        </p:spPr>
        <p:txBody>
          <a:bodyPr wrap="square">
            <a:spAutoFit/>
          </a:bodyPr>
          <a:lstStyle/>
          <a:p>
            <a:pPr algn="ctr">
              <a:lnSpc>
                <a:spcPct val="85000"/>
              </a:lnSpc>
              <a:spcBef>
                <a:spcPct val="20000"/>
              </a:spcBef>
              <a:defRPr/>
            </a:pPr>
            <a:endParaRPr lang="en-US" sz="1400">
              <a:effectLst>
                <a:outerShdw blurRad="38100" dist="38100" dir="2700000" algn="tl">
                  <a:srgbClr val="000000">
                    <a:alpha val="43137"/>
                  </a:srgbClr>
                </a:outerShdw>
              </a:effectLst>
              <a:latin typeface="Segoe Semibold" pitchFamily="34" charset="0"/>
            </a:endParaRPr>
          </a:p>
        </p:txBody>
      </p:sp>
      <p:sp>
        <p:nvSpPr>
          <p:cNvPr id="771074" name="Rectangle 2"/>
          <p:cNvSpPr>
            <a:spLocks noGrp="1" noChangeArrowheads="1"/>
          </p:cNvSpPr>
          <p:nvPr>
            <p:ph type="title"/>
          </p:nvPr>
        </p:nvSpPr>
        <p:spPr/>
        <p:txBody>
          <a:bodyPr/>
          <a:lstStyle/>
          <a:p>
            <a:pPr eaLnBrk="1" hangingPunct="1">
              <a:defRPr/>
            </a:pPr>
            <a:r>
              <a:rPr lang="en-US" dirty="0" smtClean="0"/>
              <a:t>Exchange </a:t>
            </a:r>
            <a:r>
              <a:rPr lang="en-US" dirty="0"/>
              <a:t>API Evolution	</a:t>
            </a:r>
          </a:p>
        </p:txBody>
      </p:sp>
      <p:sp>
        <p:nvSpPr>
          <p:cNvPr id="2" name="Slide Number Placeholder 1"/>
          <p:cNvSpPr>
            <a:spLocks noGrp="1"/>
          </p:cNvSpPr>
          <p:nvPr>
            <p:ph type="sldNum" sz="quarter" idx="4294967295"/>
          </p:nvPr>
        </p:nvSpPr>
        <p:spPr>
          <a:xfrm>
            <a:off x="509137" y="6485740"/>
            <a:ext cx="479875" cy="360000"/>
          </a:xfrm>
          <a:prstGeom prst="rect">
            <a:avLst/>
          </a:prstGeom>
        </p:spPr>
        <p:txBody>
          <a:bodyPr/>
          <a:lstStyle/>
          <a:p>
            <a:fld id="{0686800F-65A3-4649-8B73-7EFFA3F0CB78}" type="slidenum">
              <a:rPr lang="en-US" smtClean="0"/>
              <a:pPr/>
              <a:t>3</a:t>
            </a:fld>
            <a:endParaRPr lang="en-US" dirty="0"/>
          </a:p>
        </p:txBody>
      </p:sp>
      <p:sp>
        <p:nvSpPr>
          <p:cNvPr id="771076" name="Line 4"/>
          <p:cNvSpPr>
            <a:spLocks noChangeAspect="1" noChangeShapeType="1"/>
          </p:cNvSpPr>
          <p:nvPr/>
        </p:nvSpPr>
        <p:spPr bwMode="auto">
          <a:xfrm flipH="1" flipV="1">
            <a:off x="4680903" y="1861457"/>
            <a:ext cx="0" cy="1676222"/>
          </a:xfrm>
          <a:prstGeom prst="line">
            <a:avLst/>
          </a:prstGeom>
          <a:noFill/>
          <a:ln w="3175">
            <a:solidFill>
              <a:srgbClr val="97AEC9"/>
            </a:solidFill>
            <a:prstDash val="sysDash"/>
            <a:round/>
            <a:headEnd/>
            <a:tailEnd/>
          </a:ln>
          <a:effectLst/>
        </p:spPr>
        <p:txBody>
          <a:bodyPr wrap="square" lIns="54000" rIns="36000">
            <a:spAutoFit/>
          </a:bodyPr>
          <a:lstStyle/>
          <a:p>
            <a:pPr algn="ctr">
              <a:lnSpc>
                <a:spcPct val="85000"/>
              </a:lnSpc>
              <a:spcBef>
                <a:spcPct val="20000"/>
              </a:spcBef>
              <a:defRPr/>
            </a:pPr>
            <a:endParaRPr lang="en-US" sz="1400">
              <a:effectLst>
                <a:outerShdw blurRad="38100" dist="38100" dir="2700000" algn="tl">
                  <a:srgbClr val="000000">
                    <a:alpha val="43137"/>
                  </a:srgbClr>
                </a:outerShdw>
              </a:effectLst>
              <a:latin typeface="Segoe Semibold" pitchFamily="34" charset="0"/>
            </a:endParaRPr>
          </a:p>
        </p:txBody>
      </p:sp>
      <p:sp>
        <p:nvSpPr>
          <p:cNvPr id="771077" name="Line 5"/>
          <p:cNvSpPr>
            <a:spLocks noChangeAspect="1" noChangeShapeType="1"/>
          </p:cNvSpPr>
          <p:nvPr/>
        </p:nvSpPr>
        <p:spPr bwMode="auto">
          <a:xfrm flipH="1" flipV="1">
            <a:off x="1619846" y="1869622"/>
            <a:ext cx="0" cy="3069637"/>
          </a:xfrm>
          <a:prstGeom prst="line">
            <a:avLst/>
          </a:prstGeom>
          <a:noFill/>
          <a:ln w="3175">
            <a:solidFill>
              <a:srgbClr val="97AEC9"/>
            </a:solidFill>
            <a:prstDash val="sysDash"/>
            <a:round/>
            <a:headEnd/>
            <a:tailEnd/>
          </a:ln>
          <a:effectLst/>
        </p:spPr>
        <p:txBody>
          <a:bodyPr wrap="square">
            <a:spAutoFit/>
          </a:bodyPr>
          <a:lstStyle/>
          <a:p>
            <a:pPr algn="ctr">
              <a:lnSpc>
                <a:spcPct val="85000"/>
              </a:lnSpc>
              <a:spcBef>
                <a:spcPct val="20000"/>
              </a:spcBef>
              <a:defRPr/>
            </a:pPr>
            <a:endParaRPr lang="en-US" sz="1400">
              <a:effectLst>
                <a:outerShdw blurRad="38100" dist="38100" dir="2700000" algn="tl">
                  <a:srgbClr val="000000">
                    <a:alpha val="43137"/>
                  </a:srgbClr>
                </a:outerShdw>
              </a:effectLst>
              <a:latin typeface="Segoe Semibold" pitchFamily="34" charset="0"/>
            </a:endParaRPr>
          </a:p>
        </p:txBody>
      </p:sp>
      <p:sp>
        <p:nvSpPr>
          <p:cNvPr id="771078" name="Line 6"/>
          <p:cNvSpPr>
            <a:spLocks noChangeAspect="1" noChangeShapeType="1"/>
          </p:cNvSpPr>
          <p:nvPr/>
        </p:nvSpPr>
        <p:spPr bwMode="auto">
          <a:xfrm flipH="1" flipV="1">
            <a:off x="91845" y="1861458"/>
            <a:ext cx="0" cy="160577"/>
          </a:xfrm>
          <a:prstGeom prst="line">
            <a:avLst/>
          </a:prstGeom>
          <a:noFill/>
          <a:ln w="3175">
            <a:solidFill>
              <a:srgbClr val="97AEC9"/>
            </a:solidFill>
            <a:prstDash val="sysDash"/>
            <a:round/>
            <a:headEnd/>
            <a:tailEnd/>
          </a:ln>
          <a:effectLst/>
        </p:spPr>
        <p:txBody>
          <a:bodyPr>
            <a:spAutoFit/>
          </a:bodyPr>
          <a:lstStyle/>
          <a:p>
            <a:pPr algn="ctr">
              <a:lnSpc>
                <a:spcPct val="85000"/>
              </a:lnSpc>
              <a:spcBef>
                <a:spcPct val="20000"/>
              </a:spcBef>
              <a:defRPr/>
            </a:pPr>
            <a:endParaRPr lang="en-US" sz="1400">
              <a:latin typeface="Segoe Semibold" pitchFamily="34" charset="0"/>
            </a:endParaRPr>
          </a:p>
        </p:txBody>
      </p:sp>
      <p:sp>
        <p:nvSpPr>
          <p:cNvPr id="771079" name="AutoShape 7"/>
          <p:cNvSpPr>
            <a:spLocks noChangeAspect="1" noChangeArrowheads="1"/>
          </p:cNvSpPr>
          <p:nvPr/>
        </p:nvSpPr>
        <p:spPr bwMode="auto">
          <a:xfrm>
            <a:off x="-457353" y="1600582"/>
            <a:ext cx="1269877" cy="249299"/>
          </a:xfrm>
          <a:prstGeom prst="chevron">
            <a:avLst>
              <a:gd name="adj" fmla="val 63409"/>
            </a:avLst>
          </a:prstGeom>
          <a:noFill/>
          <a:ln w="9525" algn="ctr">
            <a:solidFill>
              <a:schemeClr val="tx1"/>
            </a:solidFill>
            <a:miter lim="800000"/>
            <a:headEnd/>
            <a:tailEnd/>
          </a:ln>
          <a:effectLst/>
        </p:spPr>
        <p:txBody>
          <a:bodyPr anchor="ctr">
            <a:spAutoFit/>
          </a:bodyPr>
          <a:lstStyle/>
          <a:p>
            <a:pPr algn="ctr" eaLnBrk="0" hangingPunct="0">
              <a:lnSpc>
                <a:spcPct val="85000"/>
              </a:lnSpc>
              <a:spcBef>
                <a:spcPct val="20000"/>
              </a:spcBef>
              <a:defRPr/>
            </a:pPr>
            <a:r>
              <a:rPr lang="en-US" sz="1200" dirty="0">
                <a:latin typeface="Segoe" pitchFamily="34" charset="0"/>
              </a:rPr>
              <a:t>1992</a:t>
            </a:r>
          </a:p>
        </p:txBody>
      </p:sp>
      <p:sp>
        <p:nvSpPr>
          <p:cNvPr id="771080" name="AutoShape 8"/>
          <p:cNvSpPr>
            <a:spLocks noChangeAspect="1" noChangeArrowheads="1"/>
          </p:cNvSpPr>
          <p:nvPr/>
        </p:nvSpPr>
        <p:spPr bwMode="auto">
          <a:xfrm>
            <a:off x="687082" y="1600582"/>
            <a:ext cx="1269877" cy="249299"/>
          </a:xfrm>
          <a:prstGeom prst="chevron">
            <a:avLst>
              <a:gd name="adj" fmla="val 63409"/>
            </a:avLst>
          </a:prstGeom>
          <a:noFill/>
          <a:ln w="9525" algn="ctr">
            <a:solidFill>
              <a:schemeClr val="tx1"/>
            </a:solidFill>
            <a:miter lim="800000"/>
            <a:headEnd/>
            <a:tailEnd/>
          </a:ln>
          <a:effectLst/>
        </p:spPr>
        <p:txBody>
          <a:bodyPr anchor="ctr">
            <a:spAutoFit/>
          </a:bodyPr>
          <a:lstStyle/>
          <a:p>
            <a:pPr algn="ctr" eaLnBrk="0" hangingPunct="0">
              <a:lnSpc>
                <a:spcPct val="85000"/>
              </a:lnSpc>
              <a:spcBef>
                <a:spcPct val="20000"/>
              </a:spcBef>
              <a:defRPr/>
            </a:pPr>
            <a:r>
              <a:rPr lang="en-US" sz="1200" dirty="0">
                <a:latin typeface="Segoe" pitchFamily="34" charset="0"/>
              </a:rPr>
              <a:t>1995</a:t>
            </a:r>
          </a:p>
        </p:txBody>
      </p:sp>
      <p:sp>
        <p:nvSpPr>
          <p:cNvPr id="771081" name="AutoShape 9"/>
          <p:cNvSpPr>
            <a:spLocks noChangeAspect="1" noChangeArrowheads="1"/>
          </p:cNvSpPr>
          <p:nvPr/>
        </p:nvSpPr>
        <p:spPr bwMode="auto">
          <a:xfrm>
            <a:off x="1831517" y="1600582"/>
            <a:ext cx="1269877" cy="249299"/>
          </a:xfrm>
          <a:prstGeom prst="chevron">
            <a:avLst>
              <a:gd name="adj" fmla="val 63409"/>
            </a:avLst>
          </a:prstGeom>
          <a:noFill/>
          <a:ln w="9525" algn="ctr">
            <a:solidFill>
              <a:schemeClr val="tx1"/>
            </a:solidFill>
            <a:miter lim="800000"/>
            <a:headEnd/>
            <a:tailEnd/>
          </a:ln>
          <a:effectLst/>
        </p:spPr>
        <p:txBody>
          <a:bodyPr anchor="ctr">
            <a:spAutoFit/>
          </a:bodyPr>
          <a:lstStyle/>
          <a:p>
            <a:pPr algn="ctr" eaLnBrk="0" hangingPunct="0">
              <a:lnSpc>
                <a:spcPct val="85000"/>
              </a:lnSpc>
              <a:spcBef>
                <a:spcPct val="20000"/>
              </a:spcBef>
              <a:defRPr/>
            </a:pPr>
            <a:r>
              <a:rPr lang="en-US" sz="1200" dirty="0">
                <a:latin typeface="Segoe" pitchFamily="34" charset="0"/>
              </a:rPr>
              <a:t>1996</a:t>
            </a:r>
          </a:p>
        </p:txBody>
      </p:sp>
      <p:sp>
        <p:nvSpPr>
          <p:cNvPr id="771082" name="AutoShape 10"/>
          <p:cNvSpPr>
            <a:spLocks noChangeAspect="1" noChangeArrowheads="1"/>
          </p:cNvSpPr>
          <p:nvPr/>
        </p:nvSpPr>
        <p:spPr bwMode="auto">
          <a:xfrm>
            <a:off x="2975953" y="1600582"/>
            <a:ext cx="1269877" cy="249299"/>
          </a:xfrm>
          <a:prstGeom prst="chevron">
            <a:avLst>
              <a:gd name="adj" fmla="val 63409"/>
            </a:avLst>
          </a:prstGeom>
          <a:noFill/>
          <a:ln w="9525" algn="ctr">
            <a:solidFill>
              <a:schemeClr val="tx1"/>
            </a:solidFill>
            <a:miter lim="800000"/>
            <a:headEnd/>
            <a:tailEnd/>
          </a:ln>
          <a:effectLst/>
        </p:spPr>
        <p:txBody>
          <a:bodyPr anchor="ctr">
            <a:spAutoFit/>
          </a:bodyPr>
          <a:lstStyle/>
          <a:p>
            <a:pPr algn="ctr" eaLnBrk="0" hangingPunct="0">
              <a:lnSpc>
                <a:spcPct val="85000"/>
              </a:lnSpc>
              <a:spcBef>
                <a:spcPct val="20000"/>
              </a:spcBef>
              <a:defRPr/>
            </a:pPr>
            <a:r>
              <a:rPr lang="en-US" sz="1200" dirty="0">
                <a:latin typeface="Segoe" pitchFamily="34" charset="0"/>
              </a:rPr>
              <a:t>1997</a:t>
            </a:r>
          </a:p>
        </p:txBody>
      </p:sp>
      <p:sp>
        <p:nvSpPr>
          <p:cNvPr id="771083" name="AutoShape 11"/>
          <p:cNvSpPr>
            <a:spLocks noChangeAspect="1" noChangeArrowheads="1"/>
          </p:cNvSpPr>
          <p:nvPr/>
        </p:nvSpPr>
        <p:spPr bwMode="auto">
          <a:xfrm>
            <a:off x="5139381" y="1600582"/>
            <a:ext cx="1269877" cy="249299"/>
          </a:xfrm>
          <a:prstGeom prst="chevron">
            <a:avLst>
              <a:gd name="adj" fmla="val 63409"/>
            </a:avLst>
          </a:prstGeom>
          <a:noFill/>
          <a:ln w="9525" algn="ctr">
            <a:solidFill>
              <a:schemeClr val="tx1"/>
            </a:solidFill>
            <a:miter lim="800000"/>
            <a:headEnd/>
            <a:tailEnd/>
          </a:ln>
          <a:effectLst/>
        </p:spPr>
        <p:txBody>
          <a:bodyPr anchor="ctr">
            <a:spAutoFit/>
          </a:bodyPr>
          <a:lstStyle/>
          <a:p>
            <a:pPr algn="ctr" eaLnBrk="0" hangingPunct="0">
              <a:lnSpc>
                <a:spcPct val="85000"/>
              </a:lnSpc>
              <a:spcBef>
                <a:spcPct val="20000"/>
              </a:spcBef>
              <a:defRPr/>
            </a:pPr>
            <a:r>
              <a:rPr lang="en-US" sz="1200" dirty="0">
                <a:latin typeface="Segoe" pitchFamily="34" charset="0"/>
              </a:rPr>
              <a:t>2000</a:t>
            </a:r>
          </a:p>
        </p:txBody>
      </p:sp>
      <p:sp>
        <p:nvSpPr>
          <p:cNvPr id="771084" name="AutoShape 12"/>
          <p:cNvSpPr>
            <a:spLocks noChangeAspect="1" noChangeArrowheads="1"/>
          </p:cNvSpPr>
          <p:nvPr/>
        </p:nvSpPr>
        <p:spPr bwMode="auto">
          <a:xfrm>
            <a:off x="6283816" y="1600582"/>
            <a:ext cx="1269877" cy="249299"/>
          </a:xfrm>
          <a:prstGeom prst="chevron">
            <a:avLst>
              <a:gd name="adj" fmla="val 63409"/>
            </a:avLst>
          </a:prstGeom>
          <a:noFill/>
          <a:ln w="9525" algn="ctr">
            <a:solidFill>
              <a:schemeClr val="tx1"/>
            </a:solidFill>
            <a:miter lim="800000"/>
            <a:headEnd/>
            <a:tailEnd/>
          </a:ln>
          <a:effectLst/>
        </p:spPr>
        <p:txBody>
          <a:bodyPr anchor="ctr">
            <a:spAutoFit/>
          </a:bodyPr>
          <a:lstStyle/>
          <a:p>
            <a:pPr algn="ctr" eaLnBrk="0" hangingPunct="0">
              <a:lnSpc>
                <a:spcPct val="85000"/>
              </a:lnSpc>
              <a:spcBef>
                <a:spcPct val="20000"/>
              </a:spcBef>
              <a:defRPr/>
            </a:pPr>
            <a:r>
              <a:rPr lang="en-US" sz="1200" dirty="0">
                <a:latin typeface="Segoe" pitchFamily="34" charset="0"/>
              </a:rPr>
              <a:t>2001</a:t>
            </a:r>
          </a:p>
        </p:txBody>
      </p:sp>
      <p:sp>
        <p:nvSpPr>
          <p:cNvPr id="771085" name="AutoShape 13"/>
          <p:cNvSpPr>
            <a:spLocks noChangeAspect="1" noChangeArrowheads="1"/>
          </p:cNvSpPr>
          <p:nvPr/>
        </p:nvSpPr>
        <p:spPr bwMode="auto">
          <a:xfrm>
            <a:off x="7304606" y="1600582"/>
            <a:ext cx="1269877" cy="249299"/>
          </a:xfrm>
          <a:prstGeom prst="chevron">
            <a:avLst>
              <a:gd name="adj" fmla="val 63409"/>
            </a:avLst>
          </a:prstGeom>
          <a:noFill/>
          <a:ln w="9525" algn="ctr">
            <a:solidFill>
              <a:schemeClr val="tx1"/>
            </a:solidFill>
            <a:miter lim="800000"/>
            <a:headEnd/>
            <a:tailEnd/>
          </a:ln>
          <a:effectLst/>
        </p:spPr>
        <p:txBody>
          <a:bodyPr anchor="ctr">
            <a:spAutoFit/>
          </a:bodyPr>
          <a:lstStyle/>
          <a:p>
            <a:pPr algn="ctr" eaLnBrk="0" hangingPunct="0">
              <a:lnSpc>
                <a:spcPct val="85000"/>
              </a:lnSpc>
              <a:spcBef>
                <a:spcPct val="20000"/>
              </a:spcBef>
              <a:defRPr/>
            </a:pPr>
            <a:r>
              <a:rPr lang="en-US" sz="1200" dirty="0">
                <a:latin typeface="Segoe" pitchFamily="34" charset="0"/>
              </a:rPr>
              <a:t>2003</a:t>
            </a:r>
          </a:p>
        </p:txBody>
      </p:sp>
      <p:sp>
        <p:nvSpPr>
          <p:cNvPr id="771086" name="AutoShape 14"/>
          <p:cNvSpPr>
            <a:spLocks noChangeAspect="1" noChangeArrowheads="1"/>
          </p:cNvSpPr>
          <p:nvPr/>
        </p:nvSpPr>
        <p:spPr bwMode="auto">
          <a:xfrm>
            <a:off x="8449042" y="1600582"/>
            <a:ext cx="1269877" cy="249299"/>
          </a:xfrm>
          <a:prstGeom prst="chevron">
            <a:avLst>
              <a:gd name="adj" fmla="val 63409"/>
            </a:avLst>
          </a:prstGeom>
          <a:noFill/>
          <a:ln w="9525" algn="ctr">
            <a:solidFill>
              <a:schemeClr val="tx1"/>
            </a:solidFill>
            <a:miter lim="800000"/>
            <a:headEnd/>
            <a:tailEnd/>
          </a:ln>
          <a:effectLst/>
        </p:spPr>
        <p:txBody>
          <a:bodyPr anchor="ctr">
            <a:spAutoFit/>
          </a:bodyPr>
          <a:lstStyle/>
          <a:p>
            <a:pPr algn="ctr" eaLnBrk="0" hangingPunct="0">
              <a:lnSpc>
                <a:spcPct val="85000"/>
              </a:lnSpc>
              <a:spcBef>
                <a:spcPct val="20000"/>
              </a:spcBef>
              <a:defRPr/>
            </a:pPr>
            <a:r>
              <a:rPr lang="en-US" sz="1200" dirty="0">
                <a:latin typeface="Segoe" pitchFamily="34" charset="0"/>
              </a:rPr>
              <a:t>2006</a:t>
            </a:r>
          </a:p>
        </p:txBody>
      </p:sp>
      <p:sp>
        <p:nvSpPr>
          <p:cNvPr id="771088" name="AutoShape 16"/>
          <p:cNvSpPr>
            <a:spLocks noChangeAspect="1" noChangeArrowheads="1"/>
          </p:cNvSpPr>
          <p:nvPr/>
        </p:nvSpPr>
        <p:spPr bwMode="auto">
          <a:xfrm>
            <a:off x="3994946" y="1600582"/>
            <a:ext cx="1269877" cy="249299"/>
          </a:xfrm>
          <a:prstGeom prst="chevron">
            <a:avLst>
              <a:gd name="adj" fmla="val 63409"/>
            </a:avLst>
          </a:prstGeom>
          <a:noFill/>
          <a:ln w="9525" algn="ctr">
            <a:solidFill>
              <a:schemeClr val="tx1"/>
            </a:solidFill>
            <a:miter lim="800000"/>
            <a:headEnd/>
            <a:tailEnd/>
          </a:ln>
          <a:effectLst/>
        </p:spPr>
        <p:txBody>
          <a:bodyPr anchor="ctr">
            <a:spAutoFit/>
          </a:bodyPr>
          <a:lstStyle/>
          <a:p>
            <a:pPr algn="ctr" eaLnBrk="0" hangingPunct="0">
              <a:lnSpc>
                <a:spcPct val="85000"/>
              </a:lnSpc>
              <a:spcBef>
                <a:spcPct val="20000"/>
              </a:spcBef>
              <a:defRPr/>
            </a:pPr>
            <a:r>
              <a:rPr lang="en-US" sz="1200" dirty="0">
                <a:latin typeface="Segoe" pitchFamily="34" charset="0"/>
              </a:rPr>
              <a:t>1998</a:t>
            </a:r>
          </a:p>
        </p:txBody>
      </p:sp>
      <p:sp>
        <p:nvSpPr>
          <p:cNvPr id="771089" name="Line 17"/>
          <p:cNvSpPr>
            <a:spLocks noChangeAspect="1" noChangeShapeType="1"/>
          </p:cNvSpPr>
          <p:nvPr/>
        </p:nvSpPr>
        <p:spPr bwMode="auto">
          <a:xfrm flipH="1" flipV="1">
            <a:off x="2370921" y="1858780"/>
            <a:ext cx="0" cy="981856"/>
          </a:xfrm>
          <a:prstGeom prst="line">
            <a:avLst/>
          </a:prstGeom>
          <a:noFill/>
          <a:ln w="3175">
            <a:solidFill>
              <a:srgbClr val="97AEC9"/>
            </a:solidFill>
            <a:prstDash val="sysDash"/>
            <a:round/>
            <a:headEnd/>
            <a:tailEnd/>
          </a:ln>
          <a:effectLst/>
        </p:spPr>
        <p:txBody>
          <a:bodyPr wrap="square">
            <a:spAutoFit/>
          </a:bodyPr>
          <a:lstStyle/>
          <a:p>
            <a:pPr algn="ctr">
              <a:lnSpc>
                <a:spcPct val="85000"/>
              </a:lnSpc>
              <a:spcBef>
                <a:spcPct val="20000"/>
              </a:spcBef>
              <a:defRPr/>
            </a:pPr>
            <a:endParaRPr lang="en-US" sz="1400">
              <a:latin typeface="Segoe Semibold" pitchFamily="34" charset="0"/>
            </a:endParaRPr>
          </a:p>
        </p:txBody>
      </p:sp>
      <p:sp>
        <p:nvSpPr>
          <p:cNvPr id="771090" name="Line 18"/>
          <p:cNvSpPr>
            <a:spLocks noChangeAspect="1" noChangeShapeType="1"/>
          </p:cNvSpPr>
          <p:nvPr/>
        </p:nvSpPr>
        <p:spPr bwMode="auto">
          <a:xfrm flipH="1" flipV="1">
            <a:off x="3561869" y="1861005"/>
            <a:ext cx="0" cy="163738"/>
          </a:xfrm>
          <a:prstGeom prst="line">
            <a:avLst/>
          </a:prstGeom>
          <a:noFill/>
          <a:ln w="3175">
            <a:solidFill>
              <a:srgbClr val="97AEC9"/>
            </a:solidFill>
            <a:prstDash val="sysDash"/>
            <a:round/>
            <a:headEnd/>
            <a:tailEnd/>
          </a:ln>
          <a:effectLst/>
        </p:spPr>
        <p:txBody>
          <a:bodyPr wrap="square" lIns="54000" rIns="36000">
            <a:spAutoFit/>
          </a:bodyPr>
          <a:lstStyle/>
          <a:p>
            <a:pPr algn="ctr">
              <a:lnSpc>
                <a:spcPct val="85000"/>
              </a:lnSpc>
              <a:spcBef>
                <a:spcPct val="20000"/>
              </a:spcBef>
              <a:defRPr/>
            </a:pPr>
            <a:endParaRPr lang="en-US" sz="1400">
              <a:latin typeface="Segoe Semibold" pitchFamily="34" charset="0"/>
            </a:endParaRPr>
          </a:p>
        </p:txBody>
      </p:sp>
      <p:sp>
        <p:nvSpPr>
          <p:cNvPr id="771091" name="Line 19"/>
          <p:cNvSpPr>
            <a:spLocks noChangeAspect="1" noChangeShapeType="1"/>
          </p:cNvSpPr>
          <p:nvPr/>
        </p:nvSpPr>
        <p:spPr bwMode="auto">
          <a:xfrm flipH="1" flipV="1">
            <a:off x="3935702" y="1855970"/>
            <a:ext cx="0" cy="977170"/>
          </a:xfrm>
          <a:prstGeom prst="line">
            <a:avLst/>
          </a:prstGeom>
          <a:noFill/>
          <a:ln w="3175">
            <a:solidFill>
              <a:srgbClr val="97AEC9"/>
            </a:solidFill>
            <a:prstDash val="sysDash"/>
            <a:round/>
            <a:headEnd/>
            <a:tailEnd/>
          </a:ln>
          <a:effectLst/>
        </p:spPr>
        <p:txBody>
          <a:bodyPr wrap="square" lIns="54000" rIns="36000">
            <a:spAutoFit/>
          </a:bodyPr>
          <a:lstStyle/>
          <a:p>
            <a:pPr algn="ctr">
              <a:lnSpc>
                <a:spcPct val="85000"/>
              </a:lnSpc>
              <a:spcBef>
                <a:spcPct val="20000"/>
              </a:spcBef>
              <a:defRPr/>
            </a:pPr>
            <a:endParaRPr lang="en-US" sz="1400">
              <a:latin typeface="Segoe Semibold" pitchFamily="34" charset="0"/>
            </a:endParaRPr>
          </a:p>
        </p:txBody>
      </p:sp>
      <p:sp>
        <p:nvSpPr>
          <p:cNvPr id="771092" name="Line 20"/>
          <p:cNvSpPr>
            <a:spLocks noChangeAspect="1" noChangeShapeType="1"/>
          </p:cNvSpPr>
          <p:nvPr/>
        </p:nvSpPr>
        <p:spPr bwMode="auto">
          <a:xfrm flipH="1" flipV="1">
            <a:off x="5350589" y="1853962"/>
            <a:ext cx="0" cy="2373264"/>
          </a:xfrm>
          <a:prstGeom prst="line">
            <a:avLst/>
          </a:prstGeom>
          <a:noFill/>
          <a:ln w="3175">
            <a:solidFill>
              <a:srgbClr val="97AEC9"/>
            </a:solidFill>
            <a:prstDash val="sysDash"/>
            <a:round/>
            <a:headEnd/>
            <a:tailEnd/>
          </a:ln>
          <a:effectLst/>
        </p:spPr>
        <p:txBody>
          <a:bodyPr wrap="square" lIns="54000" rIns="36000">
            <a:spAutoFit/>
          </a:bodyPr>
          <a:lstStyle/>
          <a:p>
            <a:pPr algn="ctr">
              <a:lnSpc>
                <a:spcPct val="85000"/>
              </a:lnSpc>
              <a:spcBef>
                <a:spcPct val="20000"/>
              </a:spcBef>
              <a:defRPr/>
            </a:pPr>
            <a:endParaRPr lang="en-US" sz="1400">
              <a:effectLst>
                <a:outerShdw blurRad="38100" dist="38100" dir="2700000" algn="tl">
                  <a:srgbClr val="000000">
                    <a:alpha val="43137"/>
                  </a:srgbClr>
                </a:outerShdw>
              </a:effectLst>
              <a:latin typeface="Segoe Semibold" pitchFamily="34" charset="0"/>
            </a:endParaRPr>
          </a:p>
        </p:txBody>
      </p:sp>
      <p:sp>
        <p:nvSpPr>
          <p:cNvPr id="771094" name="Line 22"/>
          <p:cNvSpPr>
            <a:spLocks noChangeAspect="1" noChangeShapeType="1"/>
          </p:cNvSpPr>
          <p:nvPr/>
        </p:nvSpPr>
        <p:spPr bwMode="auto">
          <a:xfrm flipH="1" flipV="1">
            <a:off x="6681807" y="1853962"/>
            <a:ext cx="0" cy="2770504"/>
          </a:xfrm>
          <a:prstGeom prst="line">
            <a:avLst/>
          </a:prstGeom>
          <a:noFill/>
          <a:ln w="3175">
            <a:solidFill>
              <a:srgbClr val="97AEC9"/>
            </a:solidFill>
            <a:prstDash val="sysDash"/>
            <a:round/>
            <a:headEnd/>
            <a:tailEnd/>
          </a:ln>
          <a:effectLst/>
        </p:spPr>
        <p:txBody>
          <a:bodyPr wrap="square" lIns="54000" rIns="36000">
            <a:spAutoFit/>
          </a:bodyPr>
          <a:lstStyle/>
          <a:p>
            <a:pPr algn="ctr">
              <a:lnSpc>
                <a:spcPct val="85000"/>
              </a:lnSpc>
              <a:spcBef>
                <a:spcPct val="20000"/>
              </a:spcBef>
              <a:defRPr/>
            </a:pPr>
            <a:endParaRPr lang="en-US" sz="1400">
              <a:latin typeface="Segoe Semibold" pitchFamily="34" charset="0"/>
            </a:endParaRPr>
          </a:p>
        </p:txBody>
      </p:sp>
      <p:sp>
        <p:nvSpPr>
          <p:cNvPr id="771095" name="Line 23"/>
          <p:cNvSpPr>
            <a:spLocks noChangeAspect="1" noChangeShapeType="1"/>
          </p:cNvSpPr>
          <p:nvPr/>
        </p:nvSpPr>
        <p:spPr bwMode="auto">
          <a:xfrm flipH="1">
            <a:off x="5761579" y="1850710"/>
            <a:ext cx="0" cy="187953"/>
          </a:xfrm>
          <a:prstGeom prst="line">
            <a:avLst/>
          </a:prstGeom>
          <a:noFill/>
          <a:ln w="3175">
            <a:solidFill>
              <a:srgbClr val="97AEC9"/>
            </a:solidFill>
            <a:prstDash val="sysDash"/>
            <a:round/>
            <a:headEnd/>
            <a:tailEnd/>
          </a:ln>
          <a:effectLst/>
        </p:spPr>
        <p:txBody>
          <a:bodyPr wrap="square">
            <a:spAutoFit/>
          </a:bodyPr>
          <a:lstStyle/>
          <a:p>
            <a:pPr algn="ctr">
              <a:lnSpc>
                <a:spcPct val="85000"/>
              </a:lnSpc>
              <a:spcBef>
                <a:spcPct val="20000"/>
              </a:spcBef>
              <a:defRPr/>
            </a:pPr>
            <a:endParaRPr lang="en-US" sz="1400">
              <a:latin typeface="Segoe Semibold" pitchFamily="34" charset="0"/>
            </a:endParaRPr>
          </a:p>
        </p:txBody>
      </p:sp>
      <p:sp>
        <p:nvSpPr>
          <p:cNvPr id="771097" name="AutoShape 25"/>
          <p:cNvSpPr>
            <a:spLocks noChangeAspect="1" noChangeArrowheads="1"/>
          </p:cNvSpPr>
          <p:nvPr/>
        </p:nvSpPr>
        <p:spPr bwMode="auto">
          <a:xfrm>
            <a:off x="10737909" y="1600582"/>
            <a:ext cx="1269877" cy="249299"/>
          </a:xfrm>
          <a:prstGeom prst="chevron">
            <a:avLst>
              <a:gd name="adj" fmla="val 63409"/>
            </a:avLst>
          </a:prstGeom>
          <a:noFill/>
          <a:ln w="9525" algn="ctr">
            <a:solidFill>
              <a:schemeClr val="tx1"/>
            </a:solidFill>
            <a:miter lim="800000"/>
            <a:headEnd/>
            <a:tailEnd/>
          </a:ln>
          <a:effectLst/>
        </p:spPr>
        <p:txBody>
          <a:bodyPr anchor="ctr">
            <a:spAutoFit/>
          </a:bodyPr>
          <a:lstStyle/>
          <a:p>
            <a:pPr algn="ctr" eaLnBrk="0" hangingPunct="0">
              <a:lnSpc>
                <a:spcPct val="85000"/>
              </a:lnSpc>
              <a:spcBef>
                <a:spcPct val="20000"/>
              </a:spcBef>
              <a:defRPr/>
            </a:pPr>
            <a:r>
              <a:rPr lang="en-US" sz="1200" dirty="0" smtClean="0">
                <a:latin typeface="Segoe" pitchFamily="34" charset="0"/>
              </a:rPr>
              <a:t>2010-11</a:t>
            </a:r>
            <a:endParaRPr lang="en-US" sz="1200" dirty="0">
              <a:latin typeface="Segoe" pitchFamily="34" charset="0"/>
            </a:endParaRPr>
          </a:p>
        </p:txBody>
      </p:sp>
      <p:sp>
        <p:nvSpPr>
          <p:cNvPr id="771099" name="Rectangle 27"/>
          <p:cNvSpPr>
            <a:spLocks noChangeAspect="1" noChangeArrowheads="1"/>
          </p:cNvSpPr>
          <p:nvPr/>
        </p:nvSpPr>
        <p:spPr bwMode="auto">
          <a:xfrm>
            <a:off x="25654" y="2030430"/>
            <a:ext cx="1268158" cy="344710"/>
          </a:xfrm>
          <a:prstGeom prst="rect">
            <a:avLst/>
          </a:prstGeom>
          <a:noFill/>
          <a:ln w="9525" algn="ctr">
            <a:solidFill>
              <a:srgbClr val="97AEC9"/>
            </a:solidFill>
            <a:miter lim="800000"/>
            <a:headEnd/>
            <a:tailEnd/>
          </a:ln>
          <a:effectLst/>
        </p:spPr>
        <p:txBody>
          <a:bodyPr wrap="square" lIns="54000" rIns="36000">
            <a:spAutoFit/>
          </a:bodyPr>
          <a:lstStyle/>
          <a:p>
            <a:pPr marL="114300" indent="-114300">
              <a:lnSpc>
                <a:spcPct val="80000"/>
              </a:lnSpc>
              <a:spcBef>
                <a:spcPct val="20000"/>
              </a:spcBef>
              <a:buClr>
                <a:schemeClr val="tx2"/>
              </a:buClr>
              <a:buFont typeface="Wingdings 2" pitchFamily="18" charset="2"/>
              <a:buNone/>
              <a:defRPr/>
            </a:pPr>
            <a:r>
              <a:rPr lang="en-US" sz="1050" dirty="0">
                <a:latin typeface="Segoe" pitchFamily="34" charset="0"/>
              </a:rPr>
              <a:t>MS Mail 3.0</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Simple MAPI 1.0</a:t>
            </a:r>
          </a:p>
        </p:txBody>
      </p:sp>
      <p:sp>
        <p:nvSpPr>
          <p:cNvPr id="771100" name="Rectangle 28"/>
          <p:cNvSpPr>
            <a:spLocks noChangeAspect="1" noChangeArrowheads="1"/>
          </p:cNvSpPr>
          <p:nvPr/>
        </p:nvSpPr>
        <p:spPr bwMode="auto">
          <a:xfrm>
            <a:off x="899985" y="4956274"/>
            <a:ext cx="1467738" cy="344710"/>
          </a:xfrm>
          <a:prstGeom prst="rect">
            <a:avLst/>
          </a:prstGeom>
          <a:noFill/>
          <a:ln w="9525" algn="ctr">
            <a:solidFill>
              <a:srgbClr val="97AEC9"/>
            </a:solidFill>
            <a:miter lim="800000"/>
            <a:headEnd/>
            <a:tailEnd/>
          </a:ln>
          <a:effectLst/>
        </p:spPr>
        <p:txBody>
          <a:bodyPr lIns="54000" rIns="36000">
            <a:spAutoFit/>
          </a:bodyPr>
          <a:lstStyle/>
          <a:p>
            <a:pPr marL="114300" indent="-114300">
              <a:lnSpc>
                <a:spcPct val="80000"/>
              </a:lnSpc>
              <a:spcBef>
                <a:spcPct val="20000"/>
              </a:spcBef>
              <a:buClr>
                <a:schemeClr val="tx2"/>
              </a:buClr>
              <a:buFont typeface="Wingdings 2" pitchFamily="18" charset="2"/>
              <a:buNone/>
              <a:defRPr/>
            </a:pPr>
            <a:r>
              <a:rPr lang="en-US" sz="1050" dirty="0">
                <a:latin typeface="Segoe" pitchFamily="34" charset="0"/>
              </a:rPr>
              <a:t>Windows 95</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Extended MAPI</a:t>
            </a:r>
          </a:p>
        </p:txBody>
      </p:sp>
      <p:sp>
        <p:nvSpPr>
          <p:cNvPr id="771101" name="Rectangle 29"/>
          <p:cNvSpPr>
            <a:spLocks noChangeAspect="1" noChangeArrowheads="1"/>
          </p:cNvSpPr>
          <p:nvPr/>
        </p:nvSpPr>
        <p:spPr bwMode="auto">
          <a:xfrm>
            <a:off x="121244" y="2832107"/>
            <a:ext cx="2544168" cy="837152"/>
          </a:xfrm>
          <a:prstGeom prst="rect">
            <a:avLst/>
          </a:prstGeom>
          <a:noFill/>
          <a:ln w="9525" algn="ctr">
            <a:solidFill>
              <a:srgbClr val="97AEC9"/>
            </a:solidFill>
            <a:miter lim="800000"/>
            <a:headEnd/>
            <a:tailEnd/>
          </a:ln>
          <a:effectLst/>
        </p:spPr>
        <p:txBody>
          <a:bodyPr wrap="square" lIns="54000" rIns="36000">
            <a:spAutoFit/>
          </a:bodyPr>
          <a:lstStyle/>
          <a:p>
            <a:pPr marL="114300" indent="-114300">
              <a:lnSpc>
                <a:spcPct val="80000"/>
              </a:lnSpc>
              <a:spcBef>
                <a:spcPct val="20000"/>
              </a:spcBef>
              <a:buClr>
                <a:schemeClr val="tx2"/>
              </a:buClr>
              <a:buFont typeface="Wingdings 2" pitchFamily="18" charset="2"/>
              <a:buNone/>
              <a:defRPr/>
            </a:pPr>
            <a:r>
              <a:rPr lang="en-US" sz="1050" dirty="0">
                <a:latin typeface="Segoe" pitchFamily="34" charset="0"/>
              </a:rPr>
              <a:t>Exchange 4.0</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Directory API	</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Electronic Forms Designer</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Exchange Developer Kit Gateway API</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OLE Messaging 1.0a (a.k.a. CDO 1.0a)</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Common Messaging Calls 1.0</a:t>
            </a:r>
          </a:p>
        </p:txBody>
      </p:sp>
      <p:sp>
        <p:nvSpPr>
          <p:cNvPr id="771102" name="Rectangle 30"/>
          <p:cNvSpPr>
            <a:spLocks noChangeAspect="1" noChangeArrowheads="1"/>
          </p:cNvSpPr>
          <p:nvPr/>
        </p:nvSpPr>
        <p:spPr bwMode="auto">
          <a:xfrm>
            <a:off x="2561241" y="2030430"/>
            <a:ext cx="1412949" cy="443198"/>
          </a:xfrm>
          <a:prstGeom prst="rect">
            <a:avLst/>
          </a:prstGeom>
          <a:noFill/>
          <a:ln w="9525" algn="ctr">
            <a:solidFill>
              <a:srgbClr val="97AEC9"/>
            </a:solidFill>
            <a:miter lim="800000"/>
            <a:headEnd/>
            <a:tailEnd/>
          </a:ln>
          <a:effectLst/>
        </p:spPr>
        <p:txBody>
          <a:bodyPr wrap="square" lIns="54000" rIns="36000">
            <a:spAutoFit/>
          </a:bodyPr>
          <a:lstStyle/>
          <a:p>
            <a:pPr marL="114300" indent="-114300">
              <a:lnSpc>
                <a:spcPct val="80000"/>
              </a:lnSpc>
              <a:spcBef>
                <a:spcPct val="20000"/>
              </a:spcBef>
              <a:buClr>
                <a:schemeClr val="tx2"/>
              </a:buClr>
              <a:buFont typeface="Wingdings 2" pitchFamily="18" charset="2"/>
              <a:buNone/>
              <a:defRPr/>
            </a:pPr>
            <a:r>
              <a:rPr lang="en-US" sz="1050" dirty="0">
                <a:latin typeface="Segoe" pitchFamily="34" charset="0"/>
              </a:rPr>
              <a:t>Exchange 5.0</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Active Messaging 1.1 (</a:t>
            </a:r>
            <a:r>
              <a:rPr lang="en-US" sz="800" dirty="0" smtClean="0">
                <a:latin typeface="Segoe" pitchFamily="34" charset="0"/>
              </a:rPr>
              <a:t>a.k.a. </a:t>
            </a:r>
            <a:r>
              <a:rPr lang="en-US" sz="800" dirty="0">
                <a:latin typeface="Segoe" pitchFamily="34" charset="0"/>
              </a:rPr>
              <a:t>CDO 1.1)</a:t>
            </a:r>
          </a:p>
        </p:txBody>
      </p:sp>
      <p:sp>
        <p:nvSpPr>
          <p:cNvPr id="771103" name="Rectangle 31"/>
          <p:cNvSpPr>
            <a:spLocks noChangeAspect="1" noChangeArrowheads="1"/>
          </p:cNvSpPr>
          <p:nvPr/>
        </p:nvSpPr>
        <p:spPr bwMode="auto">
          <a:xfrm>
            <a:off x="2817291" y="2832108"/>
            <a:ext cx="2425736" cy="590931"/>
          </a:xfrm>
          <a:prstGeom prst="rect">
            <a:avLst/>
          </a:prstGeom>
          <a:noFill/>
          <a:ln w="9525" algn="ctr">
            <a:solidFill>
              <a:srgbClr val="97AEC9"/>
            </a:solidFill>
            <a:miter lim="800000"/>
            <a:headEnd/>
            <a:tailEnd/>
          </a:ln>
          <a:effectLst/>
        </p:spPr>
        <p:txBody>
          <a:bodyPr wrap="square" lIns="54000" rIns="36000">
            <a:spAutoFit/>
          </a:bodyPr>
          <a:lstStyle/>
          <a:p>
            <a:pPr marL="114300" indent="-114300">
              <a:lnSpc>
                <a:spcPct val="80000"/>
              </a:lnSpc>
              <a:spcBef>
                <a:spcPct val="20000"/>
              </a:spcBef>
              <a:buClr>
                <a:schemeClr val="tx2"/>
              </a:buClr>
              <a:buFont typeface="Wingdings 2" pitchFamily="18" charset="2"/>
              <a:buNone/>
              <a:defRPr/>
            </a:pPr>
            <a:r>
              <a:rPr lang="en-US" sz="1050" dirty="0">
                <a:latin typeface="Segoe" pitchFamily="34" charset="0"/>
              </a:rPr>
              <a:t>Exchange 5.5</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Collaborative Data Objects 1.2</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CDO Rendering Library (CDOHTML)</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Event Service Agents</a:t>
            </a:r>
          </a:p>
        </p:txBody>
      </p:sp>
      <p:sp>
        <p:nvSpPr>
          <p:cNvPr id="771104" name="Rectangle 32"/>
          <p:cNvSpPr>
            <a:spLocks noChangeAspect="1" noChangeArrowheads="1"/>
          </p:cNvSpPr>
          <p:nvPr/>
        </p:nvSpPr>
        <p:spPr bwMode="auto">
          <a:xfrm>
            <a:off x="1686112" y="5404194"/>
            <a:ext cx="1648664" cy="443198"/>
          </a:xfrm>
          <a:prstGeom prst="rect">
            <a:avLst/>
          </a:prstGeom>
          <a:noFill/>
          <a:ln w="9525" algn="ctr">
            <a:solidFill>
              <a:srgbClr val="97AEC9"/>
            </a:solidFill>
            <a:miter lim="800000"/>
            <a:headEnd/>
            <a:tailEnd/>
          </a:ln>
          <a:effectLst/>
        </p:spPr>
        <p:txBody>
          <a:bodyPr wrap="square" lIns="54000" rIns="36000">
            <a:spAutoFit/>
          </a:bodyPr>
          <a:lstStyle/>
          <a:p>
            <a:pPr marL="114300" indent="-114300">
              <a:lnSpc>
                <a:spcPct val="80000"/>
              </a:lnSpc>
              <a:spcBef>
                <a:spcPct val="20000"/>
              </a:spcBef>
              <a:buClr>
                <a:schemeClr val="tx2"/>
              </a:buClr>
              <a:buFont typeface="Wingdings 2" pitchFamily="18" charset="2"/>
              <a:buNone/>
              <a:defRPr/>
            </a:pPr>
            <a:r>
              <a:rPr lang="en-US" sz="1050" dirty="0">
                <a:latin typeface="Segoe" pitchFamily="34" charset="0"/>
              </a:rPr>
              <a:t>NT Option Pack 4.0</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CDO for Windows NT (CDONTS)</a:t>
            </a:r>
          </a:p>
        </p:txBody>
      </p:sp>
      <p:sp>
        <p:nvSpPr>
          <p:cNvPr id="771105" name="Rectangle 33"/>
          <p:cNvSpPr>
            <a:spLocks noChangeAspect="1" noChangeArrowheads="1"/>
          </p:cNvSpPr>
          <p:nvPr/>
        </p:nvSpPr>
        <p:spPr bwMode="auto">
          <a:xfrm>
            <a:off x="3584431" y="3539272"/>
            <a:ext cx="1708552" cy="590931"/>
          </a:xfrm>
          <a:prstGeom prst="rect">
            <a:avLst/>
          </a:prstGeom>
          <a:noFill/>
          <a:ln w="9525" algn="ctr">
            <a:solidFill>
              <a:srgbClr val="97AEC9"/>
            </a:solidFill>
            <a:miter lim="800000"/>
            <a:headEnd/>
            <a:tailEnd/>
          </a:ln>
          <a:effectLst/>
        </p:spPr>
        <p:txBody>
          <a:bodyPr wrap="square" lIns="54000" rIns="36000">
            <a:spAutoFit/>
          </a:bodyPr>
          <a:lstStyle/>
          <a:p>
            <a:pPr marL="114300" indent="-114300">
              <a:lnSpc>
                <a:spcPct val="80000"/>
              </a:lnSpc>
              <a:spcBef>
                <a:spcPct val="20000"/>
              </a:spcBef>
              <a:buClr>
                <a:schemeClr val="tx2"/>
              </a:buClr>
              <a:buFont typeface="Wingdings 2" pitchFamily="18" charset="2"/>
              <a:buNone/>
              <a:defRPr/>
            </a:pPr>
            <a:r>
              <a:rPr lang="en-US" sz="1050" dirty="0">
                <a:latin typeface="Segoe" pitchFamily="34" charset="0"/>
              </a:rPr>
              <a:t>Exchange 5.5 SP1</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CDO 1.2.1</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Routing Objects</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HTML Forms Converter</a:t>
            </a:r>
          </a:p>
        </p:txBody>
      </p:sp>
      <p:sp>
        <p:nvSpPr>
          <p:cNvPr id="771106" name="Rectangle 34"/>
          <p:cNvSpPr>
            <a:spLocks noChangeAspect="1" noChangeArrowheads="1"/>
          </p:cNvSpPr>
          <p:nvPr/>
        </p:nvSpPr>
        <p:spPr bwMode="auto">
          <a:xfrm>
            <a:off x="4923262" y="4227385"/>
            <a:ext cx="1618574" cy="344710"/>
          </a:xfrm>
          <a:prstGeom prst="rect">
            <a:avLst/>
          </a:prstGeom>
          <a:noFill/>
          <a:ln w="9525" algn="ctr">
            <a:solidFill>
              <a:srgbClr val="97AEC9"/>
            </a:solidFill>
            <a:miter lim="800000"/>
            <a:headEnd/>
            <a:tailEnd/>
          </a:ln>
          <a:effectLst/>
        </p:spPr>
        <p:txBody>
          <a:bodyPr wrap="square" lIns="54000" rIns="36000">
            <a:spAutoFit/>
          </a:bodyPr>
          <a:lstStyle/>
          <a:p>
            <a:pPr marL="114300" indent="-114300">
              <a:lnSpc>
                <a:spcPct val="80000"/>
              </a:lnSpc>
              <a:spcBef>
                <a:spcPct val="20000"/>
              </a:spcBef>
              <a:buClr>
                <a:schemeClr val="tx2"/>
              </a:buClr>
              <a:buFont typeface="Wingdings 2" pitchFamily="18" charset="2"/>
              <a:buNone/>
              <a:defRPr/>
            </a:pPr>
            <a:r>
              <a:rPr lang="en-US" sz="1050" dirty="0">
                <a:latin typeface="Segoe" pitchFamily="34" charset="0"/>
              </a:rPr>
              <a:t>Exchange 5.5 SP3</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Virus Scanning API 1.0</a:t>
            </a:r>
          </a:p>
        </p:txBody>
      </p:sp>
      <p:sp>
        <p:nvSpPr>
          <p:cNvPr id="771107" name="Rectangle 35"/>
          <p:cNvSpPr>
            <a:spLocks noChangeAspect="1" noChangeArrowheads="1"/>
          </p:cNvSpPr>
          <p:nvPr/>
        </p:nvSpPr>
        <p:spPr bwMode="auto">
          <a:xfrm>
            <a:off x="5668374" y="2030431"/>
            <a:ext cx="2861639" cy="1822037"/>
          </a:xfrm>
          <a:prstGeom prst="rect">
            <a:avLst/>
          </a:prstGeom>
          <a:noFill/>
          <a:ln w="9525" algn="ctr">
            <a:solidFill>
              <a:srgbClr val="97AEC9"/>
            </a:solidFill>
            <a:miter lim="800000"/>
            <a:headEnd/>
            <a:tailEnd/>
          </a:ln>
          <a:effectLst/>
        </p:spPr>
        <p:txBody>
          <a:bodyPr wrap="square" lIns="54000" rIns="36000">
            <a:spAutoFit/>
          </a:bodyPr>
          <a:lstStyle/>
          <a:p>
            <a:pPr marL="114300" indent="-114300">
              <a:lnSpc>
                <a:spcPct val="80000"/>
              </a:lnSpc>
              <a:spcBef>
                <a:spcPct val="20000"/>
              </a:spcBef>
              <a:buClr>
                <a:schemeClr val="tx2"/>
              </a:buClr>
              <a:defRPr/>
            </a:pPr>
            <a:r>
              <a:rPr lang="en-US" sz="1050" dirty="0">
                <a:latin typeface="Segoe" pitchFamily="34" charset="0"/>
              </a:rPr>
              <a:t>Exchange 2000</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Backup and Restore API (a.k.a. ESEdbcli2)</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CDO for Exchange 2000 (CDOEx)</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CDO for Exchange Management (</a:t>
            </a:r>
            <a:r>
              <a:rPr lang="en-US" sz="800" dirty="0" err="1">
                <a:latin typeface="Segoe" pitchFamily="34" charset="0"/>
              </a:rPr>
              <a:t>CDOExM</a:t>
            </a:r>
            <a:r>
              <a:rPr lang="en-US" sz="800" dirty="0">
                <a:latin typeface="Segoe" pitchFamily="34" charset="0"/>
              </a:rPr>
              <a:t>)</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CDO for Workflow	</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Exchange Installable File System</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Exchange OLEDB provider (</a:t>
            </a:r>
            <a:r>
              <a:rPr lang="en-US" sz="800" dirty="0" err="1">
                <a:latin typeface="Segoe" pitchFamily="34" charset="0"/>
              </a:rPr>
              <a:t>ExOLEDB</a:t>
            </a:r>
            <a:r>
              <a:rPr lang="en-US" sz="800" dirty="0">
                <a:latin typeface="Segoe" pitchFamily="34" charset="0"/>
              </a:rPr>
              <a:t>)</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WSS Forms + FrontPage Extensions </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OWA URL commands</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Queue Viewer API</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Store Events</a:t>
            </a:r>
          </a:p>
          <a:p>
            <a:pPr marL="114300" indent="-114300">
              <a:lnSpc>
                <a:spcPct val="80000"/>
              </a:lnSpc>
              <a:spcBef>
                <a:spcPct val="20000"/>
              </a:spcBef>
              <a:buClr>
                <a:schemeClr val="tx2"/>
              </a:buClr>
              <a:buFont typeface="Arial" pitchFamily="34" charset="0"/>
              <a:buChar char="•"/>
              <a:defRPr/>
            </a:pPr>
            <a:r>
              <a:rPr lang="en-US" sz="800" dirty="0" err="1">
                <a:latin typeface="Segoe" pitchFamily="34" charset="0"/>
              </a:rPr>
              <a:t>WebDAV</a:t>
            </a:r>
            <a:r>
              <a:rPr lang="en-US" sz="800" dirty="0">
                <a:latin typeface="Segoe" pitchFamily="34" charset="0"/>
              </a:rPr>
              <a:t> </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WMI classes for Exchange management</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Workflow Designer for Exchange 2000</a:t>
            </a:r>
          </a:p>
        </p:txBody>
      </p:sp>
      <p:sp>
        <p:nvSpPr>
          <p:cNvPr id="771108" name="Rectangle 36"/>
          <p:cNvSpPr>
            <a:spLocks noChangeAspect="1" noChangeArrowheads="1"/>
          </p:cNvSpPr>
          <p:nvPr/>
        </p:nvSpPr>
        <p:spPr bwMode="auto">
          <a:xfrm>
            <a:off x="4737733" y="5950603"/>
            <a:ext cx="2323628" cy="467820"/>
          </a:xfrm>
          <a:prstGeom prst="rect">
            <a:avLst/>
          </a:prstGeom>
          <a:noFill/>
          <a:ln w="9525" algn="ctr">
            <a:solidFill>
              <a:srgbClr val="97AEC9"/>
            </a:solidFill>
            <a:miter lim="800000"/>
            <a:headEnd/>
            <a:tailEnd/>
          </a:ln>
          <a:effectLst/>
        </p:spPr>
        <p:txBody>
          <a:bodyPr wrap="square" lIns="54000" rIns="36000">
            <a:spAutoFit/>
          </a:bodyPr>
          <a:lstStyle/>
          <a:p>
            <a:pPr marL="114300" indent="-114300">
              <a:lnSpc>
                <a:spcPct val="80000"/>
              </a:lnSpc>
              <a:spcBef>
                <a:spcPct val="20000"/>
              </a:spcBef>
              <a:buClr>
                <a:schemeClr val="tx2"/>
              </a:buClr>
              <a:buFont typeface="Wingdings 2" pitchFamily="18" charset="2"/>
              <a:buNone/>
              <a:defRPr/>
            </a:pPr>
            <a:r>
              <a:rPr lang="en-US" sz="1050" dirty="0">
                <a:latin typeface="Segoe" pitchFamily="34" charset="0"/>
              </a:rPr>
              <a:t>Windows 2000</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CDO for Windows 2000 (CDOSYS)</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SMTP Transport Events</a:t>
            </a:r>
          </a:p>
        </p:txBody>
      </p:sp>
      <p:sp>
        <p:nvSpPr>
          <p:cNvPr id="771109" name="Rectangle 37"/>
          <p:cNvSpPr>
            <a:spLocks noChangeAspect="1" noChangeArrowheads="1"/>
          </p:cNvSpPr>
          <p:nvPr/>
        </p:nvSpPr>
        <p:spPr bwMode="auto">
          <a:xfrm>
            <a:off x="6563041" y="4656115"/>
            <a:ext cx="1637275" cy="344710"/>
          </a:xfrm>
          <a:prstGeom prst="rect">
            <a:avLst/>
          </a:prstGeom>
          <a:noFill/>
          <a:ln w="9525" algn="ctr">
            <a:solidFill>
              <a:srgbClr val="97AEC9"/>
            </a:solidFill>
            <a:miter lim="800000"/>
            <a:headEnd/>
            <a:tailEnd/>
          </a:ln>
          <a:effectLst/>
        </p:spPr>
        <p:txBody>
          <a:bodyPr wrap="square" lIns="54000" rIns="36000">
            <a:spAutoFit/>
          </a:bodyPr>
          <a:lstStyle/>
          <a:p>
            <a:pPr marL="114300" indent="-114300">
              <a:lnSpc>
                <a:spcPct val="80000"/>
              </a:lnSpc>
              <a:spcBef>
                <a:spcPct val="20000"/>
              </a:spcBef>
              <a:buClr>
                <a:schemeClr val="tx2"/>
              </a:buClr>
              <a:buFont typeface="Wingdings 2" pitchFamily="18" charset="2"/>
              <a:buNone/>
              <a:defRPr/>
            </a:pPr>
            <a:r>
              <a:rPr lang="en-US" sz="1050" dirty="0">
                <a:latin typeface="Segoe" pitchFamily="34" charset="0"/>
              </a:rPr>
              <a:t>Exchange 2000 SP1</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Virus Scanning API 2.0</a:t>
            </a:r>
          </a:p>
        </p:txBody>
      </p:sp>
      <p:sp>
        <p:nvSpPr>
          <p:cNvPr id="771110" name="Rectangle 38"/>
          <p:cNvSpPr>
            <a:spLocks noChangeAspect="1" noChangeArrowheads="1"/>
          </p:cNvSpPr>
          <p:nvPr/>
        </p:nvSpPr>
        <p:spPr bwMode="auto">
          <a:xfrm>
            <a:off x="7142691" y="5105400"/>
            <a:ext cx="1607128" cy="344710"/>
          </a:xfrm>
          <a:prstGeom prst="rect">
            <a:avLst/>
          </a:prstGeom>
          <a:noFill/>
          <a:ln w="9525" algn="ctr">
            <a:solidFill>
              <a:srgbClr val="97AEC9"/>
            </a:solidFill>
            <a:miter lim="800000"/>
            <a:headEnd/>
            <a:tailEnd/>
          </a:ln>
          <a:effectLst/>
        </p:spPr>
        <p:txBody>
          <a:bodyPr wrap="square" lIns="54000" rIns="36000">
            <a:spAutoFit/>
          </a:bodyPr>
          <a:lstStyle/>
          <a:p>
            <a:pPr marL="114300" indent="-114300">
              <a:lnSpc>
                <a:spcPct val="80000"/>
              </a:lnSpc>
              <a:spcBef>
                <a:spcPct val="20000"/>
              </a:spcBef>
              <a:buClr>
                <a:schemeClr val="tx2"/>
              </a:buClr>
              <a:buFont typeface="Wingdings 2" pitchFamily="18" charset="2"/>
              <a:buNone/>
              <a:defRPr/>
            </a:pPr>
            <a:r>
              <a:rPr lang="en-US" sz="1050" dirty="0">
                <a:latin typeface="Segoe" pitchFamily="34" charset="0"/>
              </a:rPr>
              <a:t>Exchange 2003</a:t>
            </a:r>
          </a:p>
          <a:p>
            <a:pPr marL="114300" indent="-114300">
              <a:lnSpc>
                <a:spcPct val="80000"/>
              </a:lnSpc>
              <a:spcBef>
                <a:spcPct val="20000"/>
              </a:spcBef>
              <a:buClr>
                <a:schemeClr val="tx2"/>
              </a:buClr>
              <a:buFont typeface="Arial" pitchFamily="34" charset="0"/>
              <a:buChar char="•"/>
              <a:defRPr/>
            </a:pPr>
            <a:r>
              <a:rPr lang="en-US" sz="800" dirty="0">
                <a:latin typeface="Segoe" pitchFamily="34" charset="0"/>
              </a:rPr>
              <a:t>Virus Scanning API 2.5</a:t>
            </a:r>
          </a:p>
        </p:txBody>
      </p:sp>
      <p:sp>
        <p:nvSpPr>
          <p:cNvPr id="38" name="AutoShape 14"/>
          <p:cNvSpPr>
            <a:spLocks noChangeAspect="1" noChangeArrowheads="1"/>
          </p:cNvSpPr>
          <p:nvPr/>
        </p:nvSpPr>
        <p:spPr bwMode="auto">
          <a:xfrm>
            <a:off x="9593477" y="1600582"/>
            <a:ext cx="1269877" cy="249299"/>
          </a:xfrm>
          <a:prstGeom prst="chevron">
            <a:avLst>
              <a:gd name="adj" fmla="val 63409"/>
            </a:avLst>
          </a:prstGeom>
          <a:noFill/>
          <a:ln w="9525" algn="ctr">
            <a:solidFill>
              <a:schemeClr val="tx1"/>
            </a:solidFill>
            <a:miter lim="800000"/>
            <a:headEnd/>
            <a:tailEnd/>
          </a:ln>
          <a:effectLst/>
        </p:spPr>
        <p:txBody>
          <a:bodyPr anchor="ctr">
            <a:spAutoFit/>
          </a:bodyPr>
          <a:lstStyle/>
          <a:p>
            <a:pPr algn="ctr" eaLnBrk="0" hangingPunct="0">
              <a:lnSpc>
                <a:spcPct val="85000"/>
              </a:lnSpc>
              <a:spcBef>
                <a:spcPct val="20000"/>
              </a:spcBef>
              <a:defRPr/>
            </a:pPr>
            <a:r>
              <a:rPr lang="en-US" sz="1200" dirty="0" smtClean="0">
                <a:latin typeface="Segoe" pitchFamily="34" charset="0"/>
              </a:rPr>
              <a:t>2009</a:t>
            </a:r>
            <a:endParaRPr lang="en-US" sz="1200" dirty="0">
              <a:latin typeface="Segoe" pitchFamily="34" charset="0"/>
            </a:endParaRPr>
          </a:p>
        </p:txBody>
      </p:sp>
      <p:sp>
        <p:nvSpPr>
          <p:cNvPr id="42" name="Line 24"/>
          <p:cNvSpPr>
            <a:spLocks noChangeAspect="1" noChangeShapeType="1"/>
          </p:cNvSpPr>
          <p:nvPr/>
        </p:nvSpPr>
        <p:spPr bwMode="auto">
          <a:xfrm flipH="1" flipV="1">
            <a:off x="9227739" y="1856459"/>
            <a:ext cx="0" cy="174708"/>
          </a:xfrm>
          <a:prstGeom prst="line">
            <a:avLst/>
          </a:prstGeom>
          <a:noFill/>
          <a:ln w="3175">
            <a:solidFill>
              <a:srgbClr val="97AEC9"/>
            </a:solidFill>
            <a:prstDash val="sysDash"/>
            <a:round/>
            <a:headEnd/>
            <a:tailEnd/>
          </a:ln>
          <a:effectLst/>
        </p:spPr>
        <p:txBody>
          <a:bodyPr wrap="square">
            <a:spAutoFit/>
          </a:bodyPr>
          <a:lstStyle/>
          <a:p>
            <a:pPr algn="ctr">
              <a:lnSpc>
                <a:spcPct val="85000"/>
              </a:lnSpc>
              <a:spcBef>
                <a:spcPct val="20000"/>
              </a:spcBef>
              <a:defRPr/>
            </a:pPr>
            <a:endParaRPr lang="en-US" sz="1400">
              <a:effectLst>
                <a:outerShdw blurRad="38100" dist="38100" dir="2700000" algn="tl">
                  <a:srgbClr val="000000">
                    <a:alpha val="43137"/>
                  </a:srgbClr>
                </a:outerShdw>
              </a:effectLst>
              <a:latin typeface="Segoe Semibold" pitchFamily="34" charset="0"/>
            </a:endParaRPr>
          </a:p>
        </p:txBody>
      </p:sp>
      <p:sp>
        <p:nvSpPr>
          <p:cNvPr id="43" name="Rectangle 38"/>
          <p:cNvSpPr>
            <a:spLocks noChangeAspect="1" noChangeArrowheads="1"/>
          </p:cNvSpPr>
          <p:nvPr/>
        </p:nvSpPr>
        <p:spPr bwMode="auto">
          <a:xfrm>
            <a:off x="8664622" y="2030431"/>
            <a:ext cx="1713698" cy="590931"/>
          </a:xfrm>
          <a:prstGeom prst="rect">
            <a:avLst/>
          </a:prstGeom>
          <a:noFill/>
          <a:ln w="9525" algn="ctr">
            <a:solidFill>
              <a:srgbClr val="97AEC9"/>
            </a:solidFill>
            <a:miter lim="800000"/>
            <a:headEnd/>
            <a:tailEnd/>
          </a:ln>
          <a:effectLst/>
        </p:spPr>
        <p:txBody>
          <a:bodyPr wrap="square" lIns="54000" rIns="36000">
            <a:spAutoFit/>
          </a:bodyPr>
          <a:lstStyle/>
          <a:p>
            <a:pPr marL="114300" indent="-114300">
              <a:lnSpc>
                <a:spcPct val="80000"/>
              </a:lnSpc>
              <a:spcBef>
                <a:spcPct val="20000"/>
              </a:spcBef>
              <a:buClr>
                <a:schemeClr val="tx2"/>
              </a:buClr>
              <a:buFont typeface="Wingdings 2" pitchFamily="18" charset="2"/>
              <a:buNone/>
              <a:defRPr/>
            </a:pPr>
            <a:r>
              <a:rPr lang="en-US" sz="1050" dirty="0">
                <a:latin typeface="Segoe" pitchFamily="34" charset="0"/>
              </a:rPr>
              <a:t>Exchange </a:t>
            </a:r>
            <a:r>
              <a:rPr lang="en-US" sz="1050" dirty="0" smtClean="0">
                <a:latin typeface="Segoe" pitchFamily="34" charset="0"/>
              </a:rPr>
              <a:t>2007</a:t>
            </a:r>
            <a:endParaRPr lang="en-US" sz="1050" dirty="0">
              <a:latin typeface="Segoe" pitchFamily="34" charset="0"/>
            </a:endParaRPr>
          </a:p>
          <a:p>
            <a:pPr marL="114300" indent="-114300">
              <a:lnSpc>
                <a:spcPct val="80000"/>
              </a:lnSpc>
              <a:spcBef>
                <a:spcPct val="20000"/>
              </a:spcBef>
              <a:buClr>
                <a:schemeClr val="tx2"/>
              </a:buClr>
              <a:buFont typeface="Arial" pitchFamily="34" charset="0"/>
              <a:buChar char="•"/>
              <a:defRPr/>
            </a:pPr>
            <a:r>
              <a:rPr lang="en-US" sz="800" dirty="0" smtClean="0">
                <a:latin typeface="Segoe" pitchFamily="34" charset="0"/>
              </a:rPr>
              <a:t>Exchange Web Services</a:t>
            </a:r>
          </a:p>
          <a:p>
            <a:pPr marL="114300" indent="-114300">
              <a:lnSpc>
                <a:spcPct val="80000"/>
              </a:lnSpc>
              <a:spcBef>
                <a:spcPct val="20000"/>
              </a:spcBef>
              <a:buClr>
                <a:schemeClr val="tx2"/>
              </a:buClr>
              <a:buFont typeface="Arial" pitchFamily="34" charset="0"/>
              <a:buChar char="•"/>
              <a:defRPr/>
            </a:pPr>
            <a:r>
              <a:rPr lang="en-US" sz="800" dirty="0" smtClean="0">
                <a:latin typeface="Segoe" pitchFamily="34" charset="0"/>
              </a:rPr>
              <a:t>PowerShell</a:t>
            </a:r>
          </a:p>
          <a:p>
            <a:pPr marL="114300" indent="-114300">
              <a:lnSpc>
                <a:spcPct val="80000"/>
              </a:lnSpc>
              <a:spcBef>
                <a:spcPct val="20000"/>
              </a:spcBef>
              <a:buClr>
                <a:schemeClr val="tx2"/>
              </a:buClr>
              <a:buFont typeface="Arial" pitchFamily="34" charset="0"/>
              <a:buChar char="•"/>
              <a:defRPr/>
            </a:pPr>
            <a:r>
              <a:rPr lang="en-US" sz="800" dirty="0" smtClean="0">
                <a:latin typeface="Segoe" pitchFamily="34" charset="0"/>
              </a:rPr>
              <a:t>Transport APIs</a:t>
            </a:r>
            <a:endParaRPr lang="en-US" sz="800" dirty="0">
              <a:latin typeface="Segoe" pitchFamily="34" charset="0"/>
            </a:endParaRPr>
          </a:p>
        </p:txBody>
      </p:sp>
      <p:sp>
        <p:nvSpPr>
          <p:cNvPr id="44" name="Rectangle 38"/>
          <p:cNvSpPr>
            <a:spLocks noChangeAspect="1" noChangeArrowheads="1"/>
          </p:cNvSpPr>
          <p:nvPr/>
        </p:nvSpPr>
        <p:spPr bwMode="auto">
          <a:xfrm>
            <a:off x="9743632" y="2971800"/>
            <a:ext cx="1713698" cy="566309"/>
          </a:xfrm>
          <a:prstGeom prst="rect">
            <a:avLst/>
          </a:prstGeom>
          <a:noFill/>
          <a:ln w="9525" algn="ctr">
            <a:solidFill>
              <a:srgbClr val="97AEC9"/>
            </a:solidFill>
            <a:miter lim="800000"/>
            <a:headEnd/>
            <a:tailEnd/>
          </a:ln>
          <a:effectLst/>
        </p:spPr>
        <p:txBody>
          <a:bodyPr wrap="square" lIns="54000" rIns="36000">
            <a:spAutoFit/>
          </a:bodyPr>
          <a:lstStyle/>
          <a:p>
            <a:pPr marL="114300" indent="-114300">
              <a:lnSpc>
                <a:spcPct val="80000"/>
              </a:lnSpc>
              <a:spcBef>
                <a:spcPct val="20000"/>
              </a:spcBef>
              <a:buClr>
                <a:schemeClr val="tx2"/>
              </a:buClr>
              <a:buFont typeface="Wingdings 2" pitchFamily="18" charset="2"/>
              <a:buNone/>
              <a:defRPr/>
            </a:pPr>
            <a:r>
              <a:rPr lang="en-US" sz="1050" dirty="0">
                <a:latin typeface="Segoe" pitchFamily="34" charset="0"/>
              </a:rPr>
              <a:t>Exchange </a:t>
            </a:r>
            <a:r>
              <a:rPr lang="en-US" sz="1050" dirty="0" smtClean="0">
                <a:latin typeface="Segoe" pitchFamily="34" charset="0"/>
              </a:rPr>
              <a:t>2010</a:t>
            </a:r>
            <a:endParaRPr lang="en-US" sz="1050" dirty="0">
              <a:latin typeface="Segoe" pitchFamily="34" charset="0"/>
            </a:endParaRPr>
          </a:p>
          <a:p>
            <a:pPr marL="114300" indent="-114300">
              <a:lnSpc>
                <a:spcPct val="80000"/>
              </a:lnSpc>
              <a:spcBef>
                <a:spcPct val="20000"/>
              </a:spcBef>
              <a:buClr>
                <a:schemeClr val="tx2"/>
              </a:buClr>
              <a:buFont typeface="Arial" pitchFamily="34" charset="0"/>
              <a:buChar char="•"/>
              <a:defRPr/>
            </a:pPr>
            <a:r>
              <a:rPr lang="en-US" sz="800" dirty="0" smtClean="0">
                <a:latin typeface="Segoe" pitchFamily="34" charset="0"/>
              </a:rPr>
              <a:t>Exchange Web Services</a:t>
            </a:r>
            <a:br>
              <a:rPr lang="en-US" sz="800" dirty="0" smtClean="0">
                <a:latin typeface="Segoe" pitchFamily="34" charset="0"/>
              </a:rPr>
            </a:br>
            <a:r>
              <a:rPr lang="en-US" sz="800" dirty="0" smtClean="0">
                <a:latin typeface="Segoe" pitchFamily="34" charset="0"/>
              </a:rPr>
              <a:t>Managed API 1.0</a:t>
            </a:r>
          </a:p>
          <a:p>
            <a:pPr marL="114300" indent="-114300">
              <a:lnSpc>
                <a:spcPct val="80000"/>
              </a:lnSpc>
              <a:spcBef>
                <a:spcPct val="20000"/>
              </a:spcBef>
              <a:buClr>
                <a:schemeClr val="tx2"/>
              </a:buClr>
              <a:buFont typeface="Arial" pitchFamily="34" charset="0"/>
              <a:buChar char="•"/>
              <a:defRPr/>
            </a:pPr>
            <a:r>
              <a:rPr lang="en-US" sz="800" dirty="0" smtClean="0">
                <a:latin typeface="Segoe" pitchFamily="34" charset="0"/>
              </a:rPr>
              <a:t>Remote PowerShell</a:t>
            </a:r>
            <a:endParaRPr lang="en-US" sz="800" dirty="0">
              <a:latin typeface="Segoe" pitchFamily="34" charset="0"/>
            </a:endParaRPr>
          </a:p>
        </p:txBody>
      </p:sp>
      <p:sp>
        <p:nvSpPr>
          <p:cNvPr id="45" name="Line 24"/>
          <p:cNvSpPr>
            <a:spLocks noChangeAspect="1" noChangeShapeType="1"/>
          </p:cNvSpPr>
          <p:nvPr/>
        </p:nvSpPr>
        <p:spPr bwMode="auto">
          <a:xfrm flipH="1" flipV="1">
            <a:off x="10569841" y="1858957"/>
            <a:ext cx="0" cy="1097280"/>
          </a:xfrm>
          <a:prstGeom prst="line">
            <a:avLst/>
          </a:prstGeom>
          <a:noFill/>
          <a:ln w="3175">
            <a:solidFill>
              <a:srgbClr val="97AEC9"/>
            </a:solidFill>
            <a:prstDash val="sysDash"/>
            <a:round/>
            <a:headEnd/>
            <a:tailEnd/>
          </a:ln>
          <a:effectLst/>
        </p:spPr>
        <p:txBody>
          <a:bodyPr wrap="square">
            <a:spAutoFit/>
          </a:bodyPr>
          <a:lstStyle/>
          <a:p>
            <a:pPr algn="ctr">
              <a:lnSpc>
                <a:spcPct val="85000"/>
              </a:lnSpc>
              <a:spcBef>
                <a:spcPct val="20000"/>
              </a:spcBef>
              <a:defRPr/>
            </a:pPr>
            <a:endParaRPr lang="en-US" sz="1400">
              <a:effectLst>
                <a:outerShdw blurRad="38100" dist="38100" dir="2700000" algn="tl">
                  <a:srgbClr val="000000">
                    <a:alpha val="43137"/>
                  </a:srgbClr>
                </a:outerShdw>
              </a:effectLst>
              <a:latin typeface="Segoe Semibold" pitchFamily="34" charset="0"/>
            </a:endParaRPr>
          </a:p>
        </p:txBody>
      </p:sp>
      <p:sp>
        <p:nvSpPr>
          <p:cNvPr id="46" name="Rectangle 38"/>
          <p:cNvSpPr>
            <a:spLocks noChangeAspect="1" noChangeArrowheads="1"/>
          </p:cNvSpPr>
          <p:nvPr/>
        </p:nvSpPr>
        <p:spPr bwMode="auto">
          <a:xfrm>
            <a:off x="9881419" y="3944230"/>
            <a:ext cx="2307406" cy="313932"/>
          </a:xfrm>
          <a:prstGeom prst="rect">
            <a:avLst/>
          </a:prstGeom>
          <a:noFill/>
          <a:ln w="9525" algn="ctr">
            <a:solidFill>
              <a:srgbClr val="97AEC9"/>
            </a:solidFill>
            <a:miter lim="800000"/>
            <a:headEnd/>
            <a:tailEnd/>
          </a:ln>
          <a:effectLst/>
        </p:spPr>
        <p:txBody>
          <a:bodyPr wrap="square" lIns="54000" rIns="36000">
            <a:spAutoFit/>
          </a:bodyPr>
          <a:lstStyle/>
          <a:p>
            <a:pPr marL="114300" indent="-114300">
              <a:lnSpc>
                <a:spcPct val="80000"/>
              </a:lnSpc>
              <a:spcBef>
                <a:spcPct val="20000"/>
              </a:spcBef>
              <a:buClr>
                <a:schemeClr val="tx2"/>
              </a:buClr>
              <a:buFont typeface="Arial" pitchFamily="34" charset="0"/>
              <a:buChar char="•"/>
              <a:defRPr/>
            </a:pPr>
            <a:r>
              <a:rPr lang="en-US" sz="800" dirty="0" smtClean="0">
                <a:latin typeface="Segoe" pitchFamily="34" charset="0"/>
              </a:rPr>
              <a:t>Exchange </a:t>
            </a:r>
            <a:r>
              <a:rPr lang="en-US" sz="800" dirty="0">
                <a:latin typeface="Segoe" pitchFamily="34" charset="0"/>
              </a:rPr>
              <a:t>Web </a:t>
            </a:r>
            <a:r>
              <a:rPr lang="en-US" sz="800" dirty="0" smtClean="0">
                <a:latin typeface="Segoe" pitchFamily="34" charset="0"/>
              </a:rPr>
              <a:t>Services Managed </a:t>
            </a:r>
            <a:r>
              <a:rPr lang="en-US" sz="800" dirty="0">
                <a:latin typeface="Segoe" pitchFamily="34" charset="0"/>
              </a:rPr>
              <a:t>API </a:t>
            </a:r>
            <a:r>
              <a:rPr lang="en-US" sz="800" dirty="0" smtClean="0">
                <a:latin typeface="Segoe" pitchFamily="34" charset="0"/>
              </a:rPr>
              <a:t>1.1</a:t>
            </a:r>
            <a:endParaRPr lang="en-US" sz="800" dirty="0">
              <a:latin typeface="Segoe" pitchFamily="34" charset="0"/>
            </a:endParaRPr>
          </a:p>
          <a:p>
            <a:pPr marL="114300" indent="-114300">
              <a:lnSpc>
                <a:spcPct val="80000"/>
              </a:lnSpc>
              <a:spcBef>
                <a:spcPct val="20000"/>
              </a:spcBef>
              <a:buClr>
                <a:schemeClr val="tx2"/>
              </a:buClr>
              <a:buFont typeface="Arial" pitchFamily="34" charset="0"/>
              <a:buChar char="•"/>
              <a:defRPr/>
            </a:pPr>
            <a:r>
              <a:rPr lang="en-US" sz="800" dirty="0" smtClean="0">
                <a:latin typeface="Segoe" pitchFamily="34" charset="0"/>
              </a:rPr>
              <a:t>Exchange Web Services Java API 1.1</a:t>
            </a:r>
          </a:p>
        </p:txBody>
      </p:sp>
      <p:sp>
        <p:nvSpPr>
          <p:cNvPr id="47" name="Line 24"/>
          <p:cNvSpPr>
            <a:spLocks noChangeAspect="1" noChangeShapeType="1"/>
          </p:cNvSpPr>
          <p:nvPr/>
        </p:nvSpPr>
        <p:spPr bwMode="auto">
          <a:xfrm flipH="1" flipV="1">
            <a:off x="11581662" y="1848503"/>
            <a:ext cx="0" cy="2103120"/>
          </a:xfrm>
          <a:prstGeom prst="line">
            <a:avLst/>
          </a:prstGeom>
          <a:noFill/>
          <a:ln w="3175">
            <a:solidFill>
              <a:srgbClr val="97AEC9"/>
            </a:solidFill>
            <a:prstDash val="sysDash"/>
            <a:round/>
            <a:headEnd/>
            <a:tailEnd/>
          </a:ln>
          <a:effectLst/>
        </p:spPr>
        <p:txBody>
          <a:bodyPr wrap="square">
            <a:spAutoFit/>
          </a:bodyPr>
          <a:lstStyle/>
          <a:p>
            <a:pPr algn="ctr">
              <a:lnSpc>
                <a:spcPct val="85000"/>
              </a:lnSpc>
              <a:spcBef>
                <a:spcPct val="20000"/>
              </a:spcBef>
              <a:defRPr/>
            </a:pPr>
            <a:endParaRPr lang="en-US" sz="1400">
              <a:effectLst>
                <a:outerShdw blurRad="38100" dist="38100" dir="2700000" algn="tl">
                  <a:srgbClr val="000000">
                    <a:alpha val="43137"/>
                  </a:srgbClr>
                </a:outerShdw>
              </a:effectLst>
              <a:latin typeface="Segoe Semibold" pitchFamily="34" charset="0"/>
            </a:endParaRPr>
          </a:p>
        </p:txBody>
      </p:sp>
    </p:spTree>
    <p:extLst>
      <p:ext uri="{BB962C8B-B14F-4D97-AF65-F5344CB8AC3E}">
        <p14:creationId xmlns:p14="http://schemas.microsoft.com/office/powerpoint/2010/main" val="3047252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1079"/>
                                        </p:tgtEl>
                                        <p:attrNameLst>
                                          <p:attrName>style.visibility</p:attrName>
                                        </p:attrNameLst>
                                      </p:cBhvr>
                                      <p:to>
                                        <p:strVal val="visible"/>
                                      </p:to>
                                    </p:set>
                                    <p:animEffect transition="in" filter="fade">
                                      <p:cBhvr>
                                        <p:cTn id="7" dur="500"/>
                                        <p:tgtEl>
                                          <p:spTgt spid="771079"/>
                                        </p:tgtEl>
                                      </p:cBhvr>
                                    </p:animEffect>
                                  </p:childTnLst>
                                </p:cTn>
                              </p:par>
                              <p:par>
                                <p:cTn id="8" presetID="10" presetClass="entr" presetSubtype="0" fill="hold" nodeType="withEffect">
                                  <p:stCondLst>
                                    <p:cond delay="0"/>
                                  </p:stCondLst>
                                  <p:childTnLst>
                                    <p:set>
                                      <p:cBhvr>
                                        <p:cTn id="9" dur="1" fill="hold">
                                          <p:stCondLst>
                                            <p:cond delay="0"/>
                                          </p:stCondLst>
                                        </p:cTn>
                                        <p:tgtEl>
                                          <p:spTgt spid="771078"/>
                                        </p:tgtEl>
                                        <p:attrNameLst>
                                          <p:attrName>style.visibility</p:attrName>
                                        </p:attrNameLst>
                                      </p:cBhvr>
                                      <p:to>
                                        <p:strVal val="visible"/>
                                      </p:to>
                                    </p:set>
                                    <p:animEffect transition="in" filter="fade">
                                      <p:cBhvr>
                                        <p:cTn id="10" dur="500"/>
                                        <p:tgtEl>
                                          <p:spTgt spid="7710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1099"/>
                                        </p:tgtEl>
                                        <p:attrNameLst>
                                          <p:attrName>style.visibility</p:attrName>
                                        </p:attrNameLst>
                                      </p:cBhvr>
                                      <p:to>
                                        <p:strVal val="visible"/>
                                      </p:to>
                                    </p:set>
                                    <p:animEffect transition="in" filter="fade">
                                      <p:cBhvr>
                                        <p:cTn id="13" dur="500"/>
                                        <p:tgtEl>
                                          <p:spTgt spid="77109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771080"/>
                                        </p:tgtEl>
                                        <p:attrNameLst>
                                          <p:attrName>style.visibility</p:attrName>
                                        </p:attrNameLst>
                                      </p:cBhvr>
                                      <p:to>
                                        <p:strVal val="visible"/>
                                      </p:to>
                                    </p:set>
                                    <p:animEffect transition="in" filter="fade">
                                      <p:cBhvr>
                                        <p:cTn id="17" dur="500"/>
                                        <p:tgtEl>
                                          <p:spTgt spid="771080"/>
                                        </p:tgtEl>
                                      </p:cBhvr>
                                    </p:animEffect>
                                  </p:childTnLst>
                                </p:cTn>
                              </p:par>
                              <p:par>
                                <p:cTn id="18" presetID="10" presetClass="entr" presetSubtype="0" fill="hold" nodeType="withEffect">
                                  <p:stCondLst>
                                    <p:cond delay="0"/>
                                  </p:stCondLst>
                                  <p:childTnLst>
                                    <p:set>
                                      <p:cBhvr>
                                        <p:cTn id="19" dur="1" fill="hold">
                                          <p:stCondLst>
                                            <p:cond delay="0"/>
                                          </p:stCondLst>
                                        </p:cTn>
                                        <p:tgtEl>
                                          <p:spTgt spid="771077"/>
                                        </p:tgtEl>
                                        <p:attrNameLst>
                                          <p:attrName>style.visibility</p:attrName>
                                        </p:attrNameLst>
                                      </p:cBhvr>
                                      <p:to>
                                        <p:strVal val="visible"/>
                                      </p:to>
                                    </p:set>
                                    <p:animEffect transition="in" filter="fade">
                                      <p:cBhvr>
                                        <p:cTn id="20" dur="500"/>
                                        <p:tgtEl>
                                          <p:spTgt spid="77107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71100"/>
                                        </p:tgtEl>
                                        <p:attrNameLst>
                                          <p:attrName>style.visibility</p:attrName>
                                        </p:attrNameLst>
                                      </p:cBhvr>
                                      <p:to>
                                        <p:strVal val="visible"/>
                                      </p:to>
                                    </p:set>
                                    <p:animEffect transition="in" filter="fade">
                                      <p:cBhvr>
                                        <p:cTn id="23" dur="500"/>
                                        <p:tgtEl>
                                          <p:spTgt spid="771100"/>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71081"/>
                                        </p:tgtEl>
                                        <p:attrNameLst>
                                          <p:attrName>style.visibility</p:attrName>
                                        </p:attrNameLst>
                                      </p:cBhvr>
                                      <p:to>
                                        <p:strVal val="visible"/>
                                      </p:to>
                                    </p:set>
                                    <p:animEffect transition="in" filter="fade">
                                      <p:cBhvr>
                                        <p:cTn id="27" dur="500"/>
                                        <p:tgtEl>
                                          <p:spTgt spid="771081"/>
                                        </p:tgtEl>
                                      </p:cBhvr>
                                    </p:animEffect>
                                  </p:childTnLst>
                                </p:cTn>
                              </p:par>
                              <p:par>
                                <p:cTn id="28" presetID="10" presetClass="entr" presetSubtype="0" fill="hold" nodeType="withEffect">
                                  <p:stCondLst>
                                    <p:cond delay="0"/>
                                  </p:stCondLst>
                                  <p:childTnLst>
                                    <p:set>
                                      <p:cBhvr>
                                        <p:cTn id="29" dur="1" fill="hold">
                                          <p:stCondLst>
                                            <p:cond delay="0"/>
                                          </p:stCondLst>
                                        </p:cTn>
                                        <p:tgtEl>
                                          <p:spTgt spid="771089"/>
                                        </p:tgtEl>
                                        <p:attrNameLst>
                                          <p:attrName>style.visibility</p:attrName>
                                        </p:attrNameLst>
                                      </p:cBhvr>
                                      <p:to>
                                        <p:strVal val="visible"/>
                                      </p:to>
                                    </p:set>
                                    <p:animEffect transition="in" filter="fade">
                                      <p:cBhvr>
                                        <p:cTn id="30" dur="500"/>
                                        <p:tgtEl>
                                          <p:spTgt spid="77108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71101"/>
                                        </p:tgtEl>
                                        <p:attrNameLst>
                                          <p:attrName>style.visibility</p:attrName>
                                        </p:attrNameLst>
                                      </p:cBhvr>
                                      <p:to>
                                        <p:strVal val="visible"/>
                                      </p:to>
                                    </p:set>
                                    <p:animEffect transition="in" filter="fade">
                                      <p:cBhvr>
                                        <p:cTn id="33" dur="500"/>
                                        <p:tgtEl>
                                          <p:spTgt spid="771101"/>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771087"/>
                                        </p:tgtEl>
                                        <p:attrNameLst>
                                          <p:attrName>style.visibility</p:attrName>
                                        </p:attrNameLst>
                                      </p:cBhvr>
                                      <p:to>
                                        <p:strVal val="visible"/>
                                      </p:to>
                                    </p:set>
                                    <p:animEffect transition="in" filter="fade">
                                      <p:cBhvr>
                                        <p:cTn id="37" dur="500"/>
                                        <p:tgtEl>
                                          <p:spTgt spid="7710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71104"/>
                                        </p:tgtEl>
                                        <p:attrNameLst>
                                          <p:attrName>style.visibility</p:attrName>
                                        </p:attrNameLst>
                                      </p:cBhvr>
                                      <p:to>
                                        <p:strVal val="visible"/>
                                      </p:to>
                                    </p:set>
                                    <p:animEffect transition="in" filter="fade">
                                      <p:cBhvr>
                                        <p:cTn id="40" dur="500"/>
                                        <p:tgtEl>
                                          <p:spTgt spid="771104"/>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771082"/>
                                        </p:tgtEl>
                                        <p:attrNameLst>
                                          <p:attrName>style.visibility</p:attrName>
                                        </p:attrNameLst>
                                      </p:cBhvr>
                                      <p:to>
                                        <p:strVal val="visible"/>
                                      </p:to>
                                    </p:set>
                                    <p:animEffect transition="in" filter="fade">
                                      <p:cBhvr>
                                        <p:cTn id="44" dur="500"/>
                                        <p:tgtEl>
                                          <p:spTgt spid="771082"/>
                                        </p:tgtEl>
                                      </p:cBhvr>
                                    </p:animEffect>
                                  </p:childTnLst>
                                </p:cTn>
                              </p:par>
                              <p:par>
                                <p:cTn id="45" presetID="10" presetClass="entr" presetSubtype="0" fill="hold" nodeType="withEffect">
                                  <p:stCondLst>
                                    <p:cond delay="0"/>
                                  </p:stCondLst>
                                  <p:childTnLst>
                                    <p:set>
                                      <p:cBhvr>
                                        <p:cTn id="46" dur="1" fill="hold">
                                          <p:stCondLst>
                                            <p:cond delay="0"/>
                                          </p:stCondLst>
                                        </p:cTn>
                                        <p:tgtEl>
                                          <p:spTgt spid="771090"/>
                                        </p:tgtEl>
                                        <p:attrNameLst>
                                          <p:attrName>style.visibility</p:attrName>
                                        </p:attrNameLst>
                                      </p:cBhvr>
                                      <p:to>
                                        <p:strVal val="visible"/>
                                      </p:to>
                                    </p:set>
                                    <p:animEffect transition="in" filter="fade">
                                      <p:cBhvr>
                                        <p:cTn id="47" dur="500"/>
                                        <p:tgtEl>
                                          <p:spTgt spid="77109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71102"/>
                                        </p:tgtEl>
                                        <p:attrNameLst>
                                          <p:attrName>style.visibility</p:attrName>
                                        </p:attrNameLst>
                                      </p:cBhvr>
                                      <p:to>
                                        <p:strVal val="visible"/>
                                      </p:to>
                                    </p:set>
                                    <p:animEffect transition="in" filter="fade">
                                      <p:cBhvr>
                                        <p:cTn id="50" dur="500"/>
                                        <p:tgtEl>
                                          <p:spTgt spid="771102"/>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771091"/>
                                        </p:tgtEl>
                                        <p:attrNameLst>
                                          <p:attrName>style.visibility</p:attrName>
                                        </p:attrNameLst>
                                      </p:cBhvr>
                                      <p:to>
                                        <p:strVal val="visible"/>
                                      </p:to>
                                    </p:set>
                                    <p:animEffect transition="in" filter="fade">
                                      <p:cBhvr>
                                        <p:cTn id="54" dur="500"/>
                                        <p:tgtEl>
                                          <p:spTgt spid="77109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1103"/>
                                        </p:tgtEl>
                                        <p:attrNameLst>
                                          <p:attrName>style.visibility</p:attrName>
                                        </p:attrNameLst>
                                      </p:cBhvr>
                                      <p:to>
                                        <p:strVal val="visible"/>
                                      </p:to>
                                    </p:set>
                                    <p:animEffect transition="in" filter="fade">
                                      <p:cBhvr>
                                        <p:cTn id="57" dur="500"/>
                                        <p:tgtEl>
                                          <p:spTgt spid="771103"/>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771088"/>
                                        </p:tgtEl>
                                        <p:attrNameLst>
                                          <p:attrName>style.visibility</p:attrName>
                                        </p:attrNameLst>
                                      </p:cBhvr>
                                      <p:to>
                                        <p:strVal val="visible"/>
                                      </p:to>
                                    </p:set>
                                    <p:animEffect transition="in" filter="fade">
                                      <p:cBhvr>
                                        <p:cTn id="61" dur="500"/>
                                        <p:tgtEl>
                                          <p:spTgt spid="771088"/>
                                        </p:tgtEl>
                                      </p:cBhvr>
                                    </p:animEffect>
                                  </p:childTnLst>
                                </p:cTn>
                              </p:par>
                              <p:par>
                                <p:cTn id="62" presetID="10" presetClass="entr" presetSubtype="0" fill="hold" nodeType="withEffect">
                                  <p:stCondLst>
                                    <p:cond delay="0"/>
                                  </p:stCondLst>
                                  <p:childTnLst>
                                    <p:set>
                                      <p:cBhvr>
                                        <p:cTn id="63" dur="1" fill="hold">
                                          <p:stCondLst>
                                            <p:cond delay="0"/>
                                          </p:stCondLst>
                                        </p:cTn>
                                        <p:tgtEl>
                                          <p:spTgt spid="771076"/>
                                        </p:tgtEl>
                                        <p:attrNameLst>
                                          <p:attrName>style.visibility</p:attrName>
                                        </p:attrNameLst>
                                      </p:cBhvr>
                                      <p:to>
                                        <p:strVal val="visible"/>
                                      </p:to>
                                    </p:set>
                                    <p:animEffect transition="in" filter="fade">
                                      <p:cBhvr>
                                        <p:cTn id="64" dur="500"/>
                                        <p:tgtEl>
                                          <p:spTgt spid="77107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71105"/>
                                        </p:tgtEl>
                                        <p:attrNameLst>
                                          <p:attrName>style.visibility</p:attrName>
                                        </p:attrNameLst>
                                      </p:cBhvr>
                                      <p:to>
                                        <p:strVal val="visible"/>
                                      </p:to>
                                    </p:set>
                                    <p:animEffect transition="in" filter="fade">
                                      <p:cBhvr>
                                        <p:cTn id="67" dur="500"/>
                                        <p:tgtEl>
                                          <p:spTgt spid="771105"/>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771083"/>
                                        </p:tgtEl>
                                        <p:attrNameLst>
                                          <p:attrName>style.visibility</p:attrName>
                                        </p:attrNameLst>
                                      </p:cBhvr>
                                      <p:to>
                                        <p:strVal val="visible"/>
                                      </p:to>
                                    </p:set>
                                    <p:animEffect transition="in" filter="fade">
                                      <p:cBhvr>
                                        <p:cTn id="71" dur="500"/>
                                        <p:tgtEl>
                                          <p:spTgt spid="771083"/>
                                        </p:tgtEl>
                                      </p:cBhvr>
                                    </p:animEffect>
                                  </p:childTnLst>
                                </p:cTn>
                              </p:par>
                              <p:par>
                                <p:cTn id="72" presetID="10" presetClass="entr" presetSubtype="0" fill="hold" nodeType="withEffect">
                                  <p:stCondLst>
                                    <p:cond delay="0"/>
                                  </p:stCondLst>
                                  <p:childTnLst>
                                    <p:set>
                                      <p:cBhvr>
                                        <p:cTn id="73" dur="1" fill="hold">
                                          <p:stCondLst>
                                            <p:cond delay="0"/>
                                          </p:stCondLst>
                                        </p:cTn>
                                        <p:tgtEl>
                                          <p:spTgt spid="771092"/>
                                        </p:tgtEl>
                                        <p:attrNameLst>
                                          <p:attrName>style.visibility</p:attrName>
                                        </p:attrNameLst>
                                      </p:cBhvr>
                                      <p:to>
                                        <p:strVal val="visible"/>
                                      </p:to>
                                    </p:set>
                                    <p:animEffect transition="in" filter="fade">
                                      <p:cBhvr>
                                        <p:cTn id="74" dur="500"/>
                                        <p:tgtEl>
                                          <p:spTgt spid="771092"/>
                                        </p:tgtEl>
                                      </p:cBhvr>
                                    </p:animEffect>
                                  </p:childTnLst>
                                </p:cTn>
                              </p:par>
                              <p:par>
                                <p:cTn id="75" presetID="10" presetClass="entr" presetSubtype="0" fill="hold" nodeType="withEffect">
                                  <p:stCondLst>
                                    <p:cond delay="0"/>
                                  </p:stCondLst>
                                  <p:childTnLst>
                                    <p:set>
                                      <p:cBhvr>
                                        <p:cTn id="76" dur="1" fill="hold">
                                          <p:stCondLst>
                                            <p:cond delay="0"/>
                                          </p:stCondLst>
                                        </p:cTn>
                                        <p:tgtEl>
                                          <p:spTgt spid="771106"/>
                                        </p:tgtEl>
                                        <p:attrNameLst>
                                          <p:attrName>style.visibility</p:attrName>
                                        </p:attrNameLst>
                                      </p:cBhvr>
                                      <p:to>
                                        <p:strVal val="visible"/>
                                      </p:to>
                                    </p:set>
                                    <p:animEffect transition="in" filter="fade">
                                      <p:cBhvr>
                                        <p:cTn id="77" dur="500"/>
                                        <p:tgtEl>
                                          <p:spTgt spid="771106"/>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771093"/>
                                        </p:tgtEl>
                                        <p:attrNameLst>
                                          <p:attrName>style.visibility</p:attrName>
                                        </p:attrNameLst>
                                      </p:cBhvr>
                                      <p:to>
                                        <p:strVal val="visible"/>
                                      </p:to>
                                    </p:set>
                                    <p:animEffect transition="in" filter="fade">
                                      <p:cBhvr>
                                        <p:cTn id="81" dur="500"/>
                                        <p:tgtEl>
                                          <p:spTgt spid="771093"/>
                                        </p:tgtEl>
                                      </p:cBhvr>
                                    </p:animEffect>
                                  </p:childTnLst>
                                </p:cTn>
                              </p:par>
                              <p:par>
                                <p:cTn id="82" presetID="10" presetClass="entr" presetSubtype="0" fill="hold" nodeType="withEffect">
                                  <p:stCondLst>
                                    <p:cond delay="0"/>
                                  </p:stCondLst>
                                  <p:childTnLst>
                                    <p:set>
                                      <p:cBhvr>
                                        <p:cTn id="83" dur="1" fill="hold">
                                          <p:stCondLst>
                                            <p:cond delay="0"/>
                                          </p:stCondLst>
                                        </p:cTn>
                                        <p:tgtEl>
                                          <p:spTgt spid="771108"/>
                                        </p:tgtEl>
                                        <p:attrNameLst>
                                          <p:attrName>style.visibility</p:attrName>
                                        </p:attrNameLst>
                                      </p:cBhvr>
                                      <p:to>
                                        <p:strVal val="visible"/>
                                      </p:to>
                                    </p:set>
                                    <p:animEffect transition="in" filter="fade">
                                      <p:cBhvr>
                                        <p:cTn id="84" dur="500"/>
                                        <p:tgtEl>
                                          <p:spTgt spid="771108"/>
                                        </p:tgtEl>
                                      </p:cBhvr>
                                    </p:animEffect>
                                  </p:childTnLst>
                                </p:cTn>
                              </p:par>
                            </p:childTnLst>
                          </p:cTn>
                        </p:par>
                        <p:par>
                          <p:cTn id="85" fill="hold">
                            <p:stCondLst>
                              <p:cond delay="4500"/>
                            </p:stCondLst>
                            <p:childTnLst>
                              <p:par>
                                <p:cTn id="86" presetID="10" presetClass="entr" presetSubtype="0" fill="hold" nodeType="afterEffect">
                                  <p:stCondLst>
                                    <p:cond delay="0"/>
                                  </p:stCondLst>
                                  <p:childTnLst>
                                    <p:set>
                                      <p:cBhvr>
                                        <p:cTn id="87" dur="1" fill="hold">
                                          <p:stCondLst>
                                            <p:cond delay="0"/>
                                          </p:stCondLst>
                                        </p:cTn>
                                        <p:tgtEl>
                                          <p:spTgt spid="771095"/>
                                        </p:tgtEl>
                                        <p:attrNameLst>
                                          <p:attrName>style.visibility</p:attrName>
                                        </p:attrNameLst>
                                      </p:cBhvr>
                                      <p:to>
                                        <p:strVal val="visible"/>
                                      </p:to>
                                    </p:set>
                                    <p:animEffect transition="in" filter="fade">
                                      <p:cBhvr>
                                        <p:cTn id="88" dur="500"/>
                                        <p:tgtEl>
                                          <p:spTgt spid="771095"/>
                                        </p:tgtEl>
                                      </p:cBhvr>
                                    </p:animEffect>
                                  </p:childTnLst>
                                </p:cTn>
                              </p:par>
                              <p:par>
                                <p:cTn id="89" presetID="10" presetClass="entr" presetSubtype="0" fill="hold" nodeType="withEffect">
                                  <p:stCondLst>
                                    <p:cond delay="0"/>
                                  </p:stCondLst>
                                  <p:childTnLst>
                                    <p:set>
                                      <p:cBhvr>
                                        <p:cTn id="90" dur="1" fill="hold">
                                          <p:stCondLst>
                                            <p:cond delay="0"/>
                                          </p:stCondLst>
                                        </p:cTn>
                                        <p:tgtEl>
                                          <p:spTgt spid="771107"/>
                                        </p:tgtEl>
                                        <p:attrNameLst>
                                          <p:attrName>style.visibility</p:attrName>
                                        </p:attrNameLst>
                                      </p:cBhvr>
                                      <p:to>
                                        <p:strVal val="visible"/>
                                      </p:to>
                                    </p:set>
                                    <p:animEffect transition="in" filter="fade">
                                      <p:cBhvr>
                                        <p:cTn id="91" dur="500"/>
                                        <p:tgtEl>
                                          <p:spTgt spid="771107"/>
                                        </p:tgtEl>
                                      </p:cBhvr>
                                    </p:animEffect>
                                  </p:childTnLst>
                                </p:cTn>
                              </p:par>
                            </p:childTnLst>
                          </p:cTn>
                        </p:par>
                        <p:par>
                          <p:cTn id="92" fill="hold">
                            <p:stCondLst>
                              <p:cond delay="5000"/>
                            </p:stCondLst>
                            <p:childTnLst>
                              <p:par>
                                <p:cTn id="93" presetID="10" presetClass="entr" presetSubtype="0" fill="hold" grpId="0" nodeType="afterEffect">
                                  <p:stCondLst>
                                    <p:cond delay="0"/>
                                  </p:stCondLst>
                                  <p:childTnLst>
                                    <p:set>
                                      <p:cBhvr>
                                        <p:cTn id="94" dur="1" fill="hold">
                                          <p:stCondLst>
                                            <p:cond delay="0"/>
                                          </p:stCondLst>
                                        </p:cTn>
                                        <p:tgtEl>
                                          <p:spTgt spid="771084"/>
                                        </p:tgtEl>
                                        <p:attrNameLst>
                                          <p:attrName>style.visibility</p:attrName>
                                        </p:attrNameLst>
                                      </p:cBhvr>
                                      <p:to>
                                        <p:strVal val="visible"/>
                                      </p:to>
                                    </p:set>
                                    <p:animEffect transition="in" filter="fade">
                                      <p:cBhvr>
                                        <p:cTn id="95" dur="500"/>
                                        <p:tgtEl>
                                          <p:spTgt spid="771084"/>
                                        </p:tgtEl>
                                      </p:cBhvr>
                                    </p:animEffect>
                                  </p:childTnLst>
                                </p:cTn>
                              </p:par>
                              <p:par>
                                <p:cTn id="96" presetID="10" presetClass="entr" presetSubtype="0" fill="hold" nodeType="withEffect">
                                  <p:stCondLst>
                                    <p:cond delay="0"/>
                                  </p:stCondLst>
                                  <p:childTnLst>
                                    <p:set>
                                      <p:cBhvr>
                                        <p:cTn id="97" dur="1" fill="hold">
                                          <p:stCondLst>
                                            <p:cond delay="0"/>
                                          </p:stCondLst>
                                        </p:cTn>
                                        <p:tgtEl>
                                          <p:spTgt spid="771094"/>
                                        </p:tgtEl>
                                        <p:attrNameLst>
                                          <p:attrName>style.visibility</p:attrName>
                                        </p:attrNameLst>
                                      </p:cBhvr>
                                      <p:to>
                                        <p:strVal val="visible"/>
                                      </p:to>
                                    </p:set>
                                    <p:animEffect transition="in" filter="fade">
                                      <p:cBhvr>
                                        <p:cTn id="98" dur="500"/>
                                        <p:tgtEl>
                                          <p:spTgt spid="77109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71109"/>
                                        </p:tgtEl>
                                        <p:attrNameLst>
                                          <p:attrName>style.visibility</p:attrName>
                                        </p:attrNameLst>
                                      </p:cBhvr>
                                      <p:to>
                                        <p:strVal val="visible"/>
                                      </p:to>
                                    </p:set>
                                    <p:animEffect transition="in" filter="fade">
                                      <p:cBhvr>
                                        <p:cTn id="101" dur="500"/>
                                        <p:tgtEl>
                                          <p:spTgt spid="771109"/>
                                        </p:tgtEl>
                                      </p:cBhvr>
                                    </p:animEffect>
                                  </p:childTnLst>
                                </p:cTn>
                              </p:par>
                            </p:childTnLst>
                          </p:cTn>
                        </p:par>
                        <p:par>
                          <p:cTn id="102" fill="hold">
                            <p:stCondLst>
                              <p:cond delay="5500"/>
                            </p:stCondLst>
                            <p:childTnLst>
                              <p:par>
                                <p:cTn id="103" presetID="10" presetClass="entr" presetSubtype="0" fill="hold" grpId="0" nodeType="afterEffect">
                                  <p:stCondLst>
                                    <p:cond delay="0"/>
                                  </p:stCondLst>
                                  <p:childTnLst>
                                    <p:set>
                                      <p:cBhvr>
                                        <p:cTn id="104" dur="1" fill="hold">
                                          <p:stCondLst>
                                            <p:cond delay="0"/>
                                          </p:stCondLst>
                                        </p:cTn>
                                        <p:tgtEl>
                                          <p:spTgt spid="771085"/>
                                        </p:tgtEl>
                                        <p:attrNameLst>
                                          <p:attrName>style.visibility</p:attrName>
                                        </p:attrNameLst>
                                      </p:cBhvr>
                                      <p:to>
                                        <p:strVal val="visible"/>
                                      </p:to>
                                    </p:set>
                                    <p:animEffect transition="in" filter="fade">
                                      <p:cBhvr>
                                        <p:cTn id="105" dur="500"/>
                                        <p:tgtEl>
                                          <p:spTgt spid="771085"/>
                                        </p:tgtEl>
                                      </p:cBhvr>
                                    </p:animEffect>
                                  </p:childTnLst>
                                </p:cTn>
                              </p:par>
                              <p:par>
                                <p:cTn id="106" presetID="10" presetClass="entr" presetSubtype="0" fill="hold" nodeType="withEffect">
                                  <p:stCondLst>
                                    <p:cond delay="0"/>
                                  </p:stCondLst>
                                  <p:childTnLst>
                                    <p:set>
                                      <p:cBhvr>
                                        <p:cTn id="107" dur="1" fill="hold">
                                          <p:stCondLst>
                                            <p:cond delay="0"/>
                                          </p:stCondLst>
                                        </p:cTn>
                                        <p:tgtEl>
                                          <p:spTgt spid="771096"/>
                                        </p:tgtEl>
                                        <p:attrNameLst>
                                          <p:attrName>style.visibility</p:attrName>
                                        </p:attrNameLst>
                                      </p:cBhvr>
                                      <p:to>
                                        <p:strVal val="visible"/>
                                      </p:to>
                                    </p:set>
                                    <p:animEffect transition="in" filter="fade">
                                      <p:cBhvr>
                                        <p:cTn id="108" dur="500"/>
                                        <p:tgtEl>
                                          <p:spTgt spid="77109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71110"/>
                                        </p:tgtEl>
                                        <p:attrNameLst>
                                          <p:attrName>style.visibility</p:attrName>
                                        </p:attrNameLst>
                                      </p:cBhvr>
                                      <p:to>
                                        <p:strVal val="visible"/>
                                      </p:to>
                                    </p:set>
                                    <p:animEffect transition="in" filter="fade">
                                      <p:cBhvr>
                                        <p:cTn id="111" dur="500"/>
                                        <p:tgtEl>
                                          <p:spTgt spid="771110"/>
                                        </p:tgtEl>
                                      </p:cBhvr>
                                    </p:animEffect>
                                  </p:childTnLst>
                                </p:cTn>
                              </p:par>
                            </p:childTnLst>
                          </p:cTn>
                        </p:par>
                        <p:par>
                          <p:cTn id="112" fill="hold">
                            <p:stCondLst>
                              <p:cond delay="6000"/>
                            </p:stCondLst>
                            <p:childTnLst>
                              <p:par>
                                <p:cTn id="113" presetID="10" presetClass="entr" presetSubtype="0" fill="hold" nodeType="afterEffect">
                                  <p:stCondLst>
                                    <p:cond delay="0"/>
                                  </p:stCondLst>
                                  <p:childTnLst>
                                    <p:set>
                                      <p:cBhvr>
                                        <p:cTn id="114" dur="1" fill="hold">
                                          <p:stCondLst>
                                            <p:cond delay="0"/>
                                          </p:stCondLst>
                                        </p:cTn>
                                        <p:tgtEl>
                                          <p:spTgt spid="771086"/>
                                        </p:tgtEl>
                                        <p:attrNameLst>
                                          <p:attrName>style.visibility</p:attrName>
                                        </p:attrNameLst>
                                      </p:cBhvr>
                                      <p:to>
                                        <p:strVal val="visible"/>
                                      </p:to>
                                    </p:set>
                                    <p:animEffect transition="in" filter="fade">
                                      <p:cBhvr>
                                        <p:cTn id="115" dur="500"/>
                                        <p:tgtEl>
                                          <p:spTgt spid="771086"/>
                                        </p:tgtEl>
                                      </p:cBhvr>
                                    </p:animEffect>
                                  </p:childTnLst>
                                </p:cTn>
                              </p:par>
                              <p:par>
                                <p:cTn id="116" presetID="10" presetClass="entr" presetSubtype="0" fill="hold"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500"/>
                                        <p:tgtEl>
                                          <p:spTgt spid="43"/>
                                        </p:tgtEl>
                                      </p:cBhvr>
                                    </p:animEffect>
                                  </p:childTnLst>
                                </p:cTn>
                              </p:par>
                            </p:childTnLst>
                          </p:cTn>
                        </p:par>
                        <p:par>
                          <p:cTn id="122" fill="hold">
                            <p:stCondLst>
                              <p:cond delay="6500"/>
                            </p:stCondLst>
                            <p:childTnLst>
                              <p:par>
                                <p:cTn id="123" presetID="10" presetClass="entr" presetSubtype="0" fill="hold"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500"/>
                                        <p:tgtEl>
                                          <p:spTgt spid="38"/>
                                        </p:tgtEl>
                                      </p:cBhvr>
                                    </p:animEffect>
                                  </p:childTnLst>
                                </p:cTn>
                              </p:par>
                              <p:par>
                                <p:cTn id="126" presetID="10" presetClass="entr" presetSubtype="0" fill="hold" nodeType="with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fade">
                                      <p:cBhvr>
                                        <p:cTn id="128" dur="500"/>
                                        <p:tgtEl>
                                          <p:spTgt spid="4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4"/>
                                        </p:tgtEl>
                                        <p:attrNameLst>
                                          <p:attrName>style.visibility</p:attrName>
                                        </p:attrNameLst>
                                      </p:cBhvr>
                                      <p:to>
                                        <p:strVal val="visible"/>
                                      </p:to>
                                    </p:set>
                                    <p:animEffect transition="in" filter="fade">
                                      <p:cBhvr>
                                        <p:cTn id="131" dur="500"/>
                                        <p:tgtEl>
                                          <p:spTgt spid="44"/>
                                        </p:tgtEl>
                                      </p:cBhvr>
                                    </p:animEffect>
                                  </p:childTnLst>
                                </p:cTn>
                              </p:par>
                            </p:childTnLst>
                          </p:cTn>
                        </p:par>
                        <p:par>
                          <p:cTn id="132" fill="hold">
                            <p:stCondLst>
                              <p:cond delay="7000"/>
                            </p:stCondLst>
                            <p:childTnLst>
                              <p:par>
                                <p:cTn id="133" presetID="10" presetClass="entr" presetSubtype="0" fill="hold" grpId="0" nodeType="afterEffect">
                                  <p:stCondLst>
                                    <p:cond delay="0"/>
                                  </p:stCondLst>
                                  <p:childTnLst>
                                    <p:set>
                                      <p:cBhvr>
                                        <p:cTn id="134" dur="1" fill="hold">
                                          <p:stCondLst>
                                            <p:cond delay="0"/>
                                          </p:stCondLst>
                                        </p:cTn>
                                        <p:tgtEl>
                                          <p:spTgt spid="771097"/>
                                        </p:tgtEl>
                                        <p:attrNameLst>
                                          <p:attrName>style.visibility</p:attrName>
                                        </p:attrNameLst>
                                      </p:cBhvr>
                                      <p:to>
                                        <p:strVal val="visible"/>
                                      </p:to>
                                    </p:set>
                                    <p:animEffect transition="in" filter="fade">
                                      <p:cBhvr>
                                        <p:cTn id="135" dur="500"/>
                                        <p:tgtEl>
                                          <p:spTgt spid="771097"/>
                                        </p:tgtEl>
                                      </p:cBhvr>
                                    </p:animEffect>
                                  </p:childTnLst>
                                </p:cTn>
                              </p:par>
                              <p:par>
                                <p:cTn id="136" presetID="10" presetClass="entr" presetSubtype="0" fill="hold"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500"/>
                                        <p:tgtEl>
                                          <p:spTgt spid="4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9" grpId="0" animBg="1"/>
      <p:bldP spid="771080" grpId="0" animBg="1"/>
      <p:bldP spid="771081" grpId="0" animBg="1"/>
      <p:bldP spid="771082" grpId="0" animBg="1"/>
      <p:bldP spid="771083" grpId="0" animBg="1"/>
      <p:bldP spid="771084" grpId="0" animBg="1"/>
      <p:bldP spid="771085" grpId="0" animBg="1"/>
      <p:bldP spid="771088" grpId="0" animBg="1"/>
      <p:bldP spid="771097" grpId="0" animBg="1"/>
      <p:bldP spid="771099" grpId="0" animBg="1"/>
      <p:bldP spid="771100" grpId="0" animBg="1"/>
      <p:bldP spid="771101" grpId="0" animBg="1"/>
      <p:bldP spid="771102" grpId="0" animBg="1"/>
      <p:bldP spid="771103" grpId="0" animBg="1"/>
      <p:bldP spid="771104" grpId="0" animBg="1"/>
      <p:bldP spid="771105" grpId="0" animBg="1"/>
      <p:bldP spid="771109" grpId="0" animBg="1"/>
      <p:bldP spid="771110" grpId="0" animBg="1"/>
      <p:bldP spid="43" grpId="0" animBg="1"/>
      <p:bldP spid="44"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997196"/>
          </a:xfrm>
        </p:spPr>
        <p:txBody>
          <a:bodyPr/>
          <a:lstStyle/>
          <a:p>
            <a:r>
              <a:rPr lang="en-US" dirty="0" smtClean="0"/>
              <a:t>Make Lync Conversations Contextual</a:t>
            </a:r>
            <a:r>
              <a:rPr lang="en-US" sz="5400" dirty="0" smtClean="0"/>
              <a:t/>
            </a:r>
            <a:br>
              <a:rPr lang="en-US" sz="5400" dirty="0" smtClean="0"/>
            </a:br>
            <a:r>
              <a:rPr lang="en-US" sz="2800" dirty="0" smtClean="0">
                <a:solidFill>
                  <a:srgbClr val="FFC000"/>
                </a:solidFill>
              </a:rPr>
              <a:t>Conversation Window Extension</a:t>
            </a:r>
            <a:endParaRPr lang="en-US" dirty="0">
              <a:solidFill>
                <a:srgbClr val="FFC000"/>
              </a:solidFill>
            </a:endParaRPr>
          </a:p>
        </p:txBody>
      </p:sp>
      <p:sp>
        <p:nvSpPr>
          <p:cNvPr id="14" name="Text Placeholder 2"/>
          <p:cNvSpPr>
            <a:spLocks noGrp="1"/>
          </p:cNvSpPr>
          <p:nvPr>
            <p:ph type="body" sz="quarter" idx="4294967295"/>
          </p:nvPr>
        </p:nvSpPr>
        <p:spPr>
          <a:xfrm>
            <a:off x="203148" y="6342181"/>
            <a:ext cx="7590507" cy="283539"/>
          </a:xfrm>
        </p:spPr>
        <p:txBody>
          <a:bodyPr/>
          <a:lstStyle/>
          <a:p>
            <a:pPr marL="0" indent="0">
              <a:buNone/>
            </a:pPr>
            <a:r>
              <a:rPr lang="en-US" sz="2000" dirty="0" smtClean="0"/>
              <a:t>Launched by menu or programmatically:</a:t>
            </a:r>
            <a:endParaRPr lang="en-US" sz="2000" dirty="0" smtClean="0">
              <a:latin typeface="Courier New" pitchFamily="49" charset="0"/>
              <a:cs typeface="Courier New" pitchFamily="49" charset="0"/>
            </a:endParaRPr>
          </a:p>
        </p:txBody>
      </p:sp>
      <p:sp>
        <p:nvSpPr>
          <p:cNvPr id="15" name="Text Placeholder 2"/>
          <p:cNvSpPr>
            <a:spLocks noGrp="1"/>
          </p:cNvSpPr>
          <p:nvPr>
            <p:ph type="body" sz="quarter" idx="4294967295"/>
          </p:nvPr>
        </p:nvSpPr>
        <p:spPr>
          <a:xfrm>
            <a:off x="203147" y="6646981"/>
            <a:ext cx="5992839" cy="227755"/>
          </a:xfrm>
          <a:solidFill>
            <a:schemeClr val="tx1"/>
          </a:solidFill>
        </p:spPr>
        <p:txBody>
          <a:bodyPr/>
          <a:lstStyle/>
          <a:p>
            <a:pPr marL="0" indent="0">
              <a:buNone/>
            </a:pPr>
            <a:r>
              <a:rPr lang="en-US" sz="1600" dirty="0" err="1" smtClean="0">
                <a:solidFill>
                  <a:schemeClr val="bg1"/>
                </a:solidFill>
                <a:latin typeface="Courier New" pitchFamily="49" charset="0"/>
                <a:cs typeface="Courier New" pitchFamily="49" charset="0"/>
              </a:rPr>
              <a:t>UIWindow.ShowExtensibilityWindow</a:t>
            </a:r>
            <a:r>
              <a:rPr lang="en-US" sz="1600" dirty="0" smtClean="0">
                <a:solidFill>
                  <a:schemeClr val="bg1"/>
                </a:solidFill>
                <a:latin typeface="Courier New" pitchFamily="49" charset="0"/>
                <a:cs typeface="Courier New" pitchFamily="49" charset="0"/>
              </a:rPr>
              <a:t>(…);</a:t>
            </a:r>
            <a:endParaRPr lang="en-US" sz="2000" dirty="0" smtClean="0">
              <a:solidFill>
                <a:schemeClr val="bg1"/>
              </a:solidFill>
              <a:latin typeface="Courier New" pitchFamily="49" charset="0"/>
              <a:cs typeface="Courier New" pitchFamily="49"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864" y="1305090"/>
            <a:ext cx="8460707" cy="505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84889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a:t>
            </a:r>
            <a:r>
              <a:rPr lang="en-US" dirty="0" smtClean="0"/>
              <a:t>ini demo</a:t>
            </a:r>
            <a:endParaRPr lang="en-US" dirty="0"/>
          </a:p>
        </p:txBody>
      </p:sp>
      <p:sp>
        <p:nvSpPr>
          <p:cNvPr id="3" name="Title 2"/>
          <p:cNvSpPr>
            <a:spLocks noGrp="1"/>
          </p:cNvSpPr>
          <p:nvPr>
            <p:ph type="ctrTitle"/>
          </p:nvPr>
        </p:nvSpPr>
        <p:spPr/>
        <p:txBody>
          <a:bodyPr/>
          <a:lstStyle/>
          <a:p>
            <a:r>
              <a:rPr lang="en-US" dirty="0" smtClean="0"/>
              <a:t>Proposal Tracker</a:t>
            </a:r>
            <a:endParaRPr lang="en-US" dirty="0"/>
          </a:p>
        </p:txBody>
      </p:sp>
      <p:sp>
        <p:nvSpPr>
          <p:cNvPr id="4" name="Subtitle 3"/>
          <p:cNvSpPr>
            <a:spLocks noGrp="1"/>
          </p:cNvSpPr>
          <p:nvPr>
            <p:ph type="subTitle" idx="1"/>
          </p:nvPr>
        </p:nvSpPr>
        <p:spPr/>
        <p:txBody>
          <a:bodyPr/>
          <a:lstStyle/>
          <a:p>
            <a:r>
              <a:rPr lang="en-US" dirty="0" smtClean="0"/>
              <a:t>Integrate Lync in your LOB application</a:t>
            </a:r>
            <a:endParaRPr lang="en-US" dirty="0"/>
          </a:p>
        </p:txBody>
      </p:sp>
    </p:spTree>
    <p:extLst>
      <p:ext uri="{BB962C8B-B14F-4D97-AF65-F5344CB8AC3E}">
        <p14:creationId xmlns:p14="http://schemas.microsoft.com/office/powerpoint/2010/main" val="404115574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 the Lync Experience</a:t>
            </a:r>
            <a:endParaRPr lang="en-US" dirty="0"/>
          </a:p>
        </p:txBody>
      </p:sp>
      <p:pic>
        <p:nvPicPr>
          <p:cNvPr id="4099" name="Picture 7" descr="Description: Description: cid:image008.png@01CBB97D.B7826D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822" y="984617"/>
            <a:ext cx="6792424" cy="572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45501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 the Lync Experience</a:t>
            </a:r>
            <a:endParaRPr lang="en-US" dirty="0"/>
          </a:p>
        </p:txBody>
      </p:sp>
      <p:pic>
        <p:nvPicPr>
          <p:cNvPr id="4" name="Picture 19" descr="Description: cid:image004.jpg@01CBD509.C1B9C3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333" y="930519"/>
            <a:ext cx="3547451" cy="556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25498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a:t>
            </a:r>
            <a:r>
              <a:rPr lang="en-US" dirty="0" smtClean="0"/>
              <a:t>ini demo</a:t>
            </a:r>
            <a:endParaRPr lang="en-US" dirty="0"/>
          </a:p>
        </p:txBody>
      </p:sp>
      <p:sp>
        <p:nvSpPr>
          <p:cNvPr id="3" name="Title 2"/>
          <p:cNvSpPr>
            <a:spLocks noGrp="1"/>
          </p:cNvSpPr>
          <p:nvPr>
            <p:ph type="ctrTitle"/>
          </p:nvPr>
        </p:nvSpPr>
        <p:spPr/>
        <p:txBody>
          <a:bodyPr/>
          <a:lstStyle/>
          <a:p>
            <a:r>
              <a:rPr lang="en-US" dirty="0" smtClean="0"/>
              <a:t>Lync-</a:t>
            </a:r>
            <a:r>
              <a:rPr lang="en-US" dirty="0" err="1" smtClean="0"/>
              <a:t>Guistic</a:t>
            </a:r>
            <a:endParaRPr lang="en-US" dirty="0"/>
          </a:p>
        </p:txBody>
      </p:sp>
      <p:sp>
        <p:nvSpPr>
          <p:cNvPr id="4" name="Subtitle 3"/>
          <p:cNvSpPr>
            <a:spLocks noGrp="1"/>
          </p:cNvSpPr>
          <p:nvPr>
            <p:ph type="subTitle" idx="1"/>
          </p:nvPr>
        </p:nvSpPr>
        <p:spPr/>
        <p:txBody>
          <a:bodyPr/>
          <a:lstStyle/>
          <a:p>
            <a:r>
              <a:rPr lang="en-US" dirty="0">
                <a:hlinkClick r:id="rId2"/>
              </a:rPr>
              <a:t>http://lyncguistic.cloudapp.net</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407624155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97196"/>
          </a:xfrm>
        </p:spPr>
        <p:txBody>
          <a:bodyPr/>
          <a:lstStyle/>
          <a:p>
            <a:r>
              <a:rPr lang="en-US" dirty="0" smtClean="0"/>
              <a:t>Lync Custom UI  - re-</a:t>
            </a:r>
            <a:r>
              <a:rPr lang="en-US" dirty="0" err="1" smtClean="0"/>
              <a:t>templating</a:t>
            </a:r>
            <a:r>
              <a:rPr lang="en-US" dirty="0" smtClean="0"/>
              <a:t/>
            </a:r>
            <a:br>
              <a:rPr lang="en-US" dirty="0" smtClean="0"/>
            </a:br>
            <a:r>
              <a:rPr lang="en-US" sz="2800" dirty="0" smtClean="0">
                <a:solidFill>
                  <a:srgbClr val="FFC000"/>
                </a:solidFill>
              </a:rPr>
              <a:t>Re-</a:t>
            </a:r>
            <a:r>
              <a:rPr lang="en-US" sz="2800" dirty="0" err="1" smtClean="0">
                <a:solidFill>
                  <a:srgbClr val="FFC000"/>
                </a:solidFill>
              </a:rPr>
              <a:t>templating</a:t>
            </a:r>
            <a:r>
              <a:rPr lang="en-US" sz="2800" dirty="0" smtClean="0">
                <a:solidFill>
                  <a:srgbClr val="FFC000"/>
                </a:solidFill>
              </a:rPr>
              <a:t> and restyling the controls</a:t>
            </a:r>
            <a:endParaRPr lang="en-US" sz="2400" dirty="0">
              <a:solidFill>
                <a:srgbClr val="FFC000"/>
              </a:solidFill>
            </a:endParaRPr>
          </a:p>
        </p:txBody>
      </p:sp>
      <p:sp>
        <p:nvSpPr>
          <p:cNvPr id="3" name="Text Placeholder 2"/>
          <p:cNvSpPr>
            <a:spLocks noGrp="1"/>
          </p:cNvSpPr>
          <p:nvPr>
            <p:ph type="body" sz="quarter" idx="10"/>
          </p:nvPr>
        </p:nvSpPr>
        <p:spPr>
          <a:xfrm>
            <a:off x="519112" y="1447799"/>
            <a:ext cx="11149013" cy="3170099"/>
          </a:xfrm>
        </p:spPr>
        <p:txBody>
          <a:bodyPr/>
          <a:lstStyle/>
          <a:p>
            <a:r>
              <a:rPr lang="en-US" sz="2400" dirty="0" smtClean="0"/>
              <a:t>Support for re-</a:t>
            </a:r>
            <a:r>
              <a:rPr lang="en-US" sz="2400" dirty="0" err="1" smtClean="0"/>
              <a:t>templating</a:t>
            </a:r>
            <a:r>
              <a:rPr lang="en-US" sz="2400" dirty="0" smtClean="0"/>
              <a:t> / styling </a:t>
            </a:r>
            <a:br>
              <a:rPr lang="en-US" sz="2400" dirty="0" smtClean="0"/>
            </a:br>
            <a:r>
              <a:rPr lang="en-US" sz="2400" dirty="0" smtClean="0"/>
              <a:t>via Expression Blend and Visual Studio</a:t>
            </a:r>
          </a:p>
          <a:p>
            <a:r>
              <a:rPr lang="en-US" sz="2400" dirty="0" smtClean="0"/>
              <a:t>Access to the XAML files </a:t>
            </a:r>
          </a:p>
          <a:p>
            <a:r>
              <a:rPr lang="en-US" sz="2400" dirty="0" smtClean="0"/>
              <a:t>Alter or extend the User Interface</a:t>
            </a:r>
            <a:br>
              <a:rPr lang="en-US" sz="2400" dirty="0" smtClean="0"/>
            </a:br>
            <a:r>
              <a:rPr lang="en-US" sz="2400" dirty="0" smtClean="0"/>
              <a:t>of any Lync Control</a:t>
            </a:r>
          </a:p>
          <a:p>
            <a:r>
              <a:rPr lang="en-US" sz="2400" dirty="0" smtClean="0"/>
              <a:t>Examples:  </a:t>
            </a:r>
          </a:p>
          <a:p>
            <a:pPr lvl="1"/>
            <a:r>
              <a:rPr lang="en-US" sz="2000" dirty="0" smtClean="0"/>
              <a:t>Add entry points into any application </a:t>
            </a:r>
            <a:br>
              <a:rPr lang="en-US" sz="2000" dirty="0" smtClean="0"/>
            </a:br>
            <a:r>
              <a:rPr lang="en-US" sz="2000" dirty="0" smtClean="0"/>
              <a:t>from within Lync Controls</a:t>
            </a:r>
          </a:p>
          <a:p>
            <a:pPr lvl="1"/>
            <a:r>
              <a:rPr lang="en-US" sz="2000" dirty="0" smtClean="0"/>
              <a:t>Alter “Look &amp; Feel”</a:t>
            </a:r>
            <a:endParaRPr lang="en-US" sz="2000" dirty="0"/>
          </a:p>
        </p:txBody>
      </p:sp>
      <p:grpSp>
        <p:nvGrpSpPr>
          <p:cNvPr id="7" name="Group 6"/>
          <p:cNvGrpSpPr/>
          <p:nvPr/>
        </p:nvGrpSpPr>
        <p:grpSpPr>
          <a:xfrm>
            <a:off x="5556738" y="2438400"/>
            <a:ext cx="6432128" cy="4103077"/>
            <a:chOff x="6177406" y="1905000"/>
            <a:chExt cx="5940414" cy="3733800"/>
          </a:xfrm>
        </p:grpSpPr>
        <p:pic>
          <p:nvPicPr>
            <p:cNvPr id="4"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406" y="1905000"/>
              <a:ext cx="5940414"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470" y="2166570"/>
              <a:ext cx="4255350" cy="15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4721874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UbiBASE</a:t>
            </a:r>
            <a:r>
              <a:rPr lang="en-US" dirty="0" smtClean="0"/>
              <a:t> AXON</a:t>
            </a:r>
            <a:endParaRPr lang="en-US" dirty="0"/>
          </a:p>
        </p:txBody>
      </p:sp>
      <p:pic>
        <p:nvPicPr>
          <p:cNvPr id="5122" name="Picture 2" descr="Description: Description: D:\[WAVE14]\이미지캡쳐\Prototype Description\02-Notice-NoteInbox.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832" y="1001881"/>
            <a:ext cx="8263426" cy="585611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escription: cid:image005.png@01CBFDD6.C1043C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369181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84999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997196"/>
          </a:xfrm>
        </p:spPr>
        <p:txBody>
          <a:bodyPr/>
          <a:lstStyle/>
          <a:p>
            <a:r>
              <a:rPr lang="en-US" dirty="0" smtClean="0"/>
              <a:t>Lync Custom UI  - the new Managed API</a:t>
            </a:r>
            <a:r>
              <a:rPr lang="en-US" sz="5400" dirty="0" smtClean="0"/>
              <a:t/>
            </a:r>
            <a:br>
              <a:rPr lang="en-US" sz="5400" dirty="0" smtClean="0"/>
            </a:br>
            <a:r>
              <a:rPr lang="en-US" sz="2800" dirty="0" smtClean="0">
                <a:solidFill>
                  <a:schemeClr val="accent1"/>
                </a:solidFill>
              </a:rPr>
              <a:t>Suppress the Lync User Interface</a:t>
            </a:r>
            <a:endParaRPr lang="en-US" sz="2800" dirty="0">
              <a:solidFill>
                <a:schemeClr val="accent1"/>
              </a:solidFill>
            </a:endParaRPr>
          </a:p>
        </p:txBody>
      </p:sp>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0024"/>
            <a:ext cx="1114425" cy="28479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23" descr="cid:image025.jpg@01CBFB86.CEAB18A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553064" y="5320509"/>
            <a:ext cx="2725553" cy="153749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id:image026.jpg@01CBFB86.CEAB18A0"/>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928459" y="5320509"/>
            <a:ext cx="2733318" cy="153749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id:image028.jpg@01CBFB86.CEAB18A0"/>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8288347" y="5320509"/>
            <a:ext cx="2748847" cy="15374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22910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77" name="Picture 13" descr="image0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6748" y="1707045"/>
            <a:ext cx="5443068" cy="341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27506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1107996"/>
          </a:xfrm>
        </p:spPr>
        <p:txBody>
          <a:bodyPr/>
          <a:lstStyle/>
          <a:p>
            <a:r>
              <a:rPr lang="en-US" dirty="0" err="1" smtClean="0"/>
              <a:t>Lync</a:t>
            </a:r>
            <a:r>
              <a:rPr lang="en-US" dirty="0" smtClean="0"/>
              <a:t> Custom UI  - the new Managed API</a:t>
            </a:r>
            <a:r>
              <a:rPr lang="en-US" sz="5400" dirty="0" smtClean="0"/>
              <a:t/>
            </a:r>
            <a:br>
              <a:rPr lang="en-US" sz="5400" dirty="0" smtClean="0"/>
            </a:br>
            <a:r>
              <a:rPr lang="en-US" sz="3600" dirty="0" smtClean="0">
                <a:solidFill>
                  <a:srgbClr val="FFC000"/>
                </a:solidFill>
              </a:rPr>
              <a:t>Public namespaces</a:t>
            </a:r>
            <a:endParaRPr lang="en-US" dirty="0">
              <a:solidFill>
                <a:srgbClr val="FFC000"/>
              </a:solidFill>
            </a:endParaRPr>
          </a:p>
        </p:txBody>
      </p:sp>
      <p:grpSp>
        <p:nvGrpSpPr>
          <p:cNvPr id="4" name="Group 33"/>
          <p:cNvGrpSpPr/>
          <p:nvPr/>
        </p:nvGrpSpPr>
        <p:grpSpPr>
          <a:xfrm>
            <a:off x="104708" y="2590801"/>
            <a:ext cx="11973029" cy="3429000"/>
            <a:chOff x="-1" y="3576321"/>
            <a:chExt cx="15544800" cy="4805680"/>
          </a:xfrm>
        </p:grpSpPr>
        <p:sp>
          <p:nvSpPr>
            <p:cNvPr id="5" name="Rounded Rectangle 4"/>
            <p:cNvSpPr/>
            <p:nvPr/>
          </p:nvSpPr>
          <p:spPr>
            <a:xfrm>
              <a:off x="-1" y="3576321"/>
              <a:ext cx="15544800" cy="4805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lang="en-US" dirty="0">
                <a:solidFill>
                  <a:schemeClr val="bg1"/>
                </a:solidFill>
              </a:endParaRPr>
            </a:p>
          </p:txBody>
        </p:sp>
        <p:sp>
          <p:nvSpPr>
            <p:cNvPr id="6" name="Rounded Rectangle 5"/>
            <p:cNvSpPr/>
            <p:nvPr/>
          </p:nvSpPr>
          <p:spPr>
            <a:xfrm>
              <a:off x="183762" y="3911600"/>
              <a:ext cx="3108960" cy="2011478"/>
            </a:xfrm>
            <a:prstGeom prst="roundRect">
              <a:avLst/>
            </a:prstGeom>
          </p:spPr>
          <p:style>
            <a:lnRef idx="1">
              <a:schemeClr val="accent1"/>
            </a:lnRef>
            <a:fillRef idx="2">
              <a:schemeClr val="accent1"/>
            </a:fillRef>
            <a:effectRef idx="1">
              <a:schemeClr val="accent1"/>
            </a:effectRef>
            <a:fontRef idx="minor">
              <a:schemeClr val="dk1"/>
            </a:fontRef>
          </p:style>
          <p:txBody>
            <a:bodyPr lIns="146304" tIns="73152" rIns="146304" bIns="73152" rtlCol="0" anchor="t"/>
            <a:lstStyle/>
            <a:p>
              <a:pPr algn="ctr"/>
              <a:r>
                <a:rPr lang="en-US" dirty="0" smtClean="0">
                  <a:solidFill>
                    <a:schemeClr val="bg1"/>
                  </a:solidFill>
                </a:rPr>
                <a:t>.Model</a:t>
              </a:r>
              <a:endParaRPr lang="en-US" dirty="0">
                <a:solidFill>
                  <a:schemeClr val="bg1"/>
                </a:solidFill>
              </a:endParaRPr>
            </a:p>
          </p:txBody>
        </p:sp>
        <p:sp>
          <p:nvSpPr>
            <p:cNvPr id="7" name="Rounded Rectangle 6"/>
            <p:cNvSpPr/>
            <p:nvPr/>
          </p:nvSpPr>
          <p:spPr>
            <a:xfrm>
              <a:off x="313302" y="4571278"/>
              <a:ext cx="2849880" cy="1210184"/>
            </a:xfrm>
            <a:prstGeom prst="roundRect">
              <a:avLst/>
            </a:prstGeom>
          </p:spPr>
          <p:style>
            <a:lnRef idx="1">
              <a:schemeClr val="accent3"/>
            </a:lnRef>
            <a:fillRef idx="2">
              <a:schemeClr val="accent3"/>
            </a:fillRef>
            <a:effectRef idx="1">
              <a:schemeClr val="accent3"/>
            </a:effectRef>
            <a:fontRef idx="minor">
              <a:schemeClr val="dk1"/>
            </a:fontRef>
          </p:style>
          <p:txBody>
            <a:bodyPr lIns="146304" tIns="73152" rIns="146304" bIns="73152" rtlCol="0" anchor="ctr"/>
            <a:lstStyle/>
            <a:p>
              <a:pPr algn="ctr"/>
              <a:r>
                <a:rPr lang="en-US" sz="1100" dirty="0" err="1" smtClean="0">
                  <a:solidFill>
                    <a:schemeClr val="bg1"/>
                  </a:solidFill>
                </a:rPr>
                <a:t>SignIn</a:t>
              </a:r>
              <a:r>
                <a:rPr lang="en-US" sz="1100" dirty="0" smtClean="0">
                  <a:solidFill>
                    <a:schemeClr val="bg1"/>
                  </a:solidFill>
                </a:rPr>
                <a:t> / Search / </a:t>
              </a:r>
              <a:r>
                <a:rPr lang="en-US" sz="1100" dirty="0" err="1" smtClean="0">
                  <a:solidFill>
                    <a:schemeClr val="bg1"/>
                  </a:solidFill>
                </a:rPr>
                <a:t>ContactInfo</a:t>
              </a:r>
              <a:r>
                <a:rPr lang="en-US" sz="1100" dirty="0" smtClean="0">
                  <a:solidFill>
                    <a:schemeClr val="bg1"/>
                  </a:solidFill>
                </a:rPr>
                <a:t> / Availability</a:t>
              </a:r>
              <a:endParaRPr lang="en-US" sz="1100" dirty="0">
                <a:solidFill>
                  <a:schemeClr val="bg1"/>
                </a:solidFill>
              </a:endParaRPr>
            </a:p>
          </p:txBody>
        </p:sp>
        <p:sp>
          <p:nvSpPr>
            <p:cNvPr id="8" name="Rounded Rectangle 7"/>
            <p:cNvSpPr/>
            <p:nvPr/>
          </p:nvSpPr>
          <p:spPr>
            <a:xfrm>
              <a:off x="3465401" y="3911599"/>
              <a:ext cx="3124269" cy="2024352"/>
            </a:xfrm>
            <a:prstGeom prst="roundRect">
              <a:avLst/>
            </a:prstGeom>
          </p:spPr>
          <p:style>
            <a:lnRef idx="1">
              <a:schemeClr val="accent1"/>
            </a:lnRef>
            <a:fillRef idx="2">
              <a:schemeClr val="accent1"/>
            </a:fillRef>
            <a:effectRef idx="1">
              <a:schemeClr val="accent1"/>
            </a:effectRef>
            <a:fontRef idx="minor">
              <a:schemeClr val="dk1"/>
            </a:fontRef>
          </p:style>
          <p:txBody>
            <a:bodyPr lIns="146304" tIns="73152" rIns="146304" bIns="73152" rtlCol="0" anchor="t"/>
            <a:lstStyle/>
            <a:p>
              <a:pPr algn="ctr"/>
              <a:r>
                <a:rPr lang="en-US" dirty="0" smtClean="0">
                  <a:solidFill>
                    <a:schemeClr val="bg1"/>
                  </a:solidFill>
                </a:rPr>
                <a:t>.Group</a:t>
              </a:r>
              <a:endParaRPr lang="en-US" dirty="0">
                <a:solidFill>
                  <a:schemeClr val="bg1"/>
                </a:solidFill>
              </a:endParaRPr>
            </a:p>
          </p:txBody>
        </p:sp>
        <p:sp>
          <p:nvSpPr>
            <p:cNvPr id="9" name="Rounded Rectangle 8"/>
            <p:cNvSpPr/>
            <p:nvPr/>
          </p:nvSpPr>
          <p:spPr>
            <a:xfrm>
              <a:off x="3634464" y="4571278"/>
              <a:ext cx="2823331" cy="1248805"/>
            </a:xfrm>
            <a:prstGeom prst="roundRect">
              <a:avLst/>
            </a:prstGeom>
          </p:spPr>
          <p:style>
            <a:lnRef idx="1">
              <a:schemeClr val="accent3"/>
            </a:lnRef>
            <a:fillRef idx="2">
              <a:schemeClr val="accent3"/>
            </a:fillRef>
            <a:effectRef idx="1">
              <a:schemeClr val="accent3"/>
            </a:effectRef>
            <a:fontRef idx="minor">
              <a:schemeClr val="dk1"/>
            </a:fontRef>
          </p:style>
          <p:txBody>
            <a:bodyPr lIns="146304" tIns="73152" rIns="146304" bIns="73152" rtlCol="0" anchor="ctr"/>
            <a:lstStyle/>
            <a:p>
              <a:pPr algn="ctr"/>
              <a:r>
                <a:rPr lang="en-US" sz="1100" dirty="0" smtClean="0">
                  <a:solidFill>
                    <a:schemeClr val="bg1"/>
                  </a:solidFill>
                </a:rPr>
                <a:t>Contact List/Group Management</a:t>
              </a:r>
              <a:endParaRPr lang="en-US" sz="1100" dirty="0">
                <a:solidFill>
                  <a:schemeClr val="bg1"/>
                </a:solidFill>
              </a:endParaRPr>
            </a:p>
          </p:txBody>
        </p:sp>
        <p:sp>
          <p:nvSpPr>
            <p:cNvPr id="10" name="Rounded Rectangle 9"/>
            <p:cNvSpPr/>
            <p:nvPr/>
          </p:nvSpPr>
          <p:spPr>
            <a:xfrm>
              <a:off x="6721545" y="3911602"/>
              <a:ext cx="3692493" cy="2011478"/>
            </a:xfrm>
            <a:prstGeom prst="roundRect">
              <a:avLst/>
            </a:prstGeom>
          </p:spPr>
          <p:style>
            <a:lnRef idx="1">
              <a:schemeClr val="accent1"/>
            </a:lnRef>
            <a:fillRef idx="2">
              <a:schemeClr val="accent1"/>
            </a:fillRef>
            <a:effectRef idx="1">
              <a:schemeClr val="accent1"/>
            </a:effectRef>
            <a:fontRef idx="minor">
              <a:schemeClr val="dk1"/>
            </a:fontRef>
          </p:style>
          <p:txBody>
            <a:bodyPr lIns="146304" tIns="73152" rIns="146304" bIns="73152" rtlCol="0" anchor="t"/>
            <a:lstStyle/>
            <a:p>
              <a:pPr algn="ctr"/>
              <a:r>
                <a:rPr lang="en-US" dirty="0" smtClean="0">
                  <a:solidFill>
                    <a:schemeClr val="bg1"/>
                  </a:solidFill>
                </a:rPr>
                <a:t>.Conversation</a:t>
              </a:r>
              <a:endParaRPr lang="en-US" dirty="0">
                <a:solidFill>
                  <a:schemeClr val="bg1"/>
                </a:solidFill>
              </a:endParaRPr>
            </a:p>
          </p:txBody>
        </p:sp>
        <p:sp>
          <p:nvSpPr>
            <p:cNvPr id="11" name="Rounded Rectangle 10"/>
            <p:cNvSpPr/>
            <p:nvPr/>
          </p:nvSpPr>
          <p:spPr>
            <a:xfrm>
              <a:off x="6853420" y="4558401"/>
              <a:ext cx="3428744" cy="1210183"/>
            </a:xfrm>
            <a:prstGeom prst="roundRect">
              <a:avLst/>
            </a:prstGeom>
          </p:spPr>
          <p:style>
            <a:lnRef idx="1">
              <a:schemeClr val="accent3"/>
            </a:lnRef>
            <a:fillRef idx="2">
              <a:schemeClr val="accent3"/>
            </a:fillRef>
            <a:effectRef idx="1">
              <a:schemeClr val="accent3"/>
            </a:effectRef>
            <a:fontRef idx="minor">
              <a:schemeClr val="dk1"/>
            </a:fontRef>
          </p:style>
          <p:txBody>
            <a:bodyPr lIns="146304" tIns="73152" rIns="146304" bIns="73152" rtlCol="0" anchor="ctr"/>
            <a:lstStyle/>
            <a:p>
              <a:pPr algn="ctr"/>
              <a:r>
                <a:rPr lang="en-US" sz="1100" dirty="0" smtClean="0">
                  <a:solidFill>
                    <a:schemeClr val="bg1"/>
                  </a:solidFill>
                </a:rPr>
                <a:t>Start Conversation / Instant Messaging / Participants / Conferencing</a:t>
              </a:r>
              <a:endParaRPr lang="en-US" sz="1100" dirty="0">
                <a:solidFill>
                  <a:schemeClr val="bg1"/>
                </a:solidFill>
              </a:endParaRPr>
            </a:p>
          </p:txBody>
        </p:sp>
        <p:sp>
          <p:nvSpPr>
            <p:cNvPr id="12" name="Rounded Rectangle 11"/>
            <p:cNvSpPr/>
            <p:nvPr/>
          </p:nvSpPr>
          <p:spPr>
            <a:xfrm>
              <a:off x="3861443" y="6301024"/>
              <a:ext cx="3472827" cy="1564639"/>
            </a:xfrm>
            <a:prstGeom prst="roundRect">
              <a:avLst/>
            </a:prstGeom>
          </p:spPr>
          <p:style>
            <a:lnRef idx="1">
              <a:schemeClr val="accent1"/>
            </a:lnRef>
            <a:fillRef idx="2">
              <a:schemeClr val="accent1"/>
            </a:fillRef>
            <a:effectRef idx="1">
              <a:schemeClr val="accent1"/>
            </a:effectRef>
            <a:fontRef idx="minor">
              <a:schemeClr val="dk1"/>
            </a:fontRef>
          </p:style>
          <p:txBody>
            <a:bodyPr lIns="146304" tIns="73152" rIns="146304" bIns="73152" rtlCol="0" anchor="t"/>
            <a:lstStyle/>
            <a:p>
              <a:pPr algn="ctr"/>
              <a:r>
                <a:rPr lang="en-US" dirty="0" smtClean="0">
                  <a:solidFill>
                    <a:schemeClr val="bg1"/>
                  </a:solidFill>
                </a:rPr>
                <a:t>.Devices</a:t>
              </a:r>
              <a:endParaRPr lang="en-US" dirty="0">
                <a:solidFill>
                  <a:schemeClr val="bg1"/>
                </a:solidFill>
              </a:endParaRPr>
            </a:p>
          </p:txBody>
        </p:sp>
        <p:sp>
          <p:nvSpPr>
            <p:cNvPr id="13" name="Rounded Rectangle 12"/>
            <p:cNvSpPr/>
            <p:nvPr/>
          </p:nvSpPr>
          <p:spPr>
            <a:xfrm>
              <a:off x="3990985" y="6859824"/>
              <a:ext cx="3226438" cy="894079"/>
            </a:xfrm>
            <a:prstGeom prst="roundRect">
              <a:avLst/>
            </a:prstGeom>
          </p:spPr>
          <p:style>
            <a:lnRef idx="1">
              <a:schemeClr val="accent3"/>
            </a:lnRef>
            <a:fillRef idx="2">
              <a:schemeClr val="accent3"/>
            </a:fillRef>
            <a:effectRef idx="1">
              <a:schemeClr val="accent3"/>
            </a:effectRef>
            <a:fontRef idx="minor">
              <a:schemeClr val="dk1"/>
            </a:fontRef>
          </p:style>
          <p:txBody>
            <a:bodyPr lIns="146304" tIns="73152" rIns="146304" bIns="73152" rtlCol="0" anchor="ctr"/>
            <a:lstStyle/>
            <a:p>
              <a:pPr algn="ctr"/>
              <a:r>
                <a:rPr lang="en-US" sz="1100" dirty="0" smtClean="0">
                  <a:solidFill>
                    <a:schemeClr val="bg1"/>
                  </a:solidFill>
                </a:rPr>
                <a:t>Audio/Video Device Management</a:t>
              </a:r>
              <a:endParaRPr lang="en-US" sz="1100" dirty="0">
                <a:solidFill>
                  <a:schemeClr val="bg1"/>
                </a:solidFill>
              </a:endParaRPr>
            </a:p>
          </p:txBody>
        </p:sp>
        <p:sp>
          <p:nvSpPr>
            <p:cNvPr id="14" name="Rounded Rectangle 13"/>
            <p:cNvSpPr/>
            <p:nvPr/>
          </p:nvSpPr>
          <p:spPr>
            <a:xfrm>
              <a:off x="7539114" y="6267611"/>
              <a:ext cx="3762437" cy="1564639"/>
            </a:xfrm>
            <a:prstGeom prst="roundRect">
              <a:avLst/>
            </a:prstGeom>
          </p:spPr>
          <p:style>
            <a:lnRef idx="1">
              <a:schemeClr val="accent1"/>
            </a:lnRef>
            <a:fillRef idx="2">
              <a:schemeClr val="accent1"/>
            </a:fillRef>
            <a:effectRef idx="1">
              <a:schemeClr val="accent1"/>
            </a:effectRef>
            <a:fontRef idx="minor">
              <a:schemeClr val="dk1"/>
            </a:fontRef>
          </p:style>
          <p:txBody>
            <a:bodyPr lIns="146304" tIns="73152" rIns="146304" bIns="73152" rtlCol="0" anchor="t"/>
            <a:lstStyle/>
            <a:p>
              <a:pPr algn="ctr"/>
              <a:r>
                <a:rPr lang="en-US" dirty="0" smtClean="0">
                  <a:solidFill>
                    <a:schemeClr val="bg1"/>
                  </a:solidFill>
                </a:rPr>
                <a:t>.Extensibility</a:t>
              </a:r>
              <a:endParaRPr lang="en-US" dirty="0">
                <a:solidFill>
                  <a:schemeClr val="bg1"/>
                </a:solidFill>
              </a:endParaRPr>
            </a:p>
          </p:txBody>
        </p:sp>
        <p:sp>
          <p:nvSpPr>
            <p:cNvPr id="15" name="Rounded Rectangle 14"/>
            <p:cNvSpPr/>
            <p:nvPr/>
          </p:nvSpPr>
          <p:spPr>
            <a:xfrm>
              <a:off x="7752367" y="6807977"/>
              <a:ext cx="3382725" cy="894079"/>
            </a:xfrm>
            <a:prstGeom prst="roundRect">
              <a:avLst/>
            </a:prstGeom>
          </p:spPr>
          <p:style>
            <a:lnRef idx="1">
              <a:schemeClr val="accent3"/>
            </a:lnRef>
            <a:fillRef idx="2">
              <a:schemeClr val="accent3"/>
            </a:fillRef>
            <a:effectRef idx="1">
              <a:schemeClr val="accent3"/>
            </a:effectRef>
            <a:fontRef idx="minor">
              <a:schemeClr val="dk1"/>
            </a:fontRef>
          </p:style>
          <p:txBody>
            <a:bodyPr lIns="146304" tIns="73152" rIns="146304" bIns="73152" rtlCol="0" anchor="ctr"/>
            <a:lstStyle/>
            <a:p>
              <a:pPr algn="ctr"/>
              <a:r>
                <a:rPr lang="en-US" sz="1100" dirty="0" smtClean="0">
                  <a:solidFill>
                    <a:schemeClr val="bg1"/>
                  </a:solidFill>
                </a:rPr>
                <a:t>Lync Automation/Extensibility/Contextual Conversations</a:t>
              </a:r>
              <a:endParaRPr lang="en-US" sz="1100" dirty="0">
                <a:solidFill>
                  <a:schemeClr val="bg1"/>
                </a:solidFill>
              </a:endParaRPr>
            </a:p>
          </p:txBody>
        </p:sp>
        <p:sp>
          <p:nvSpPr>
            <p:cNvPr id="16" name="Rounded Rectangle 15"/>
            <p:cNvSpPr/>
            <p:nvPr/>
          </p:nvSpPr>
          <p:spPr>
            <a:xfrm>
              <a:off x="10545911" y="3911600"/>
              <a:ext cx="4814535" cy="1985730"/>
            </a:xfrm>
            <a:prstGeom prst="roundRect">
              <a:avLst/>
            </a:prstGeom>
          </p:spPr>
          <p:style>
            <a:lnRef idx="1">
              <a:schemeClr val="accent1"/>
            </a:lnRef>
            <a:fillRef idx="2">
              <a:schemeClr val="accent1"/>
            </a:fillRef>
            <a:effectRef idx="1">
              <a:schemeClr val="accent1"/>
            </a:effectRef>
            <a:fontRef idx="minor">
              <a:schemeClr val="dk1"/>
            </a:fontRef>
          </p:style>
          <p:txBody>
            <a:bodyPr lIns="146304" tIns="73152" rIns="146304" bIns="73152" rtlCol="0" anchor="t"/>
            <a:lstStyle/>
            <a:p>
              <a:pPr algn="ctr"/>
              <a:r>
                <a:rPr lang="en-US" dirty="0" smtClean="0">
                  <a:solidFill>
                    <a:schemeClr val="bg1"/>
                  </a:solidFill>
                </a:rPr>
                <a:t>.</a:t>
              </a:r>
              <a:r>
                <a:rPr lang="en-US" sz="1600" dirty="0" err="1" smtClean="0">
                  <a:solidFill>
                    <a:schemeClr val="bg1"/>
                  </a:solidFill>
                </a:rPr>
                <a:t>Conversation.AudioVideo</a:t>
              </a:r>
              <a:endParaRPr lang="en-US" dirty="0">
                <a:solidFill>
                  <a:schemeClr val="bg1"/>
                </a:solidFill>
              </a:endParaRPr>
            </a:p>
          </p:txBody>
        </p:sp>
        <p:sp>
          <p:nvSpPr>
            <p:cNvPr id="17" name="Rounded Rectangle 16"/>
            <p:cNvSpPr/>
            <p:nvPr/>
          </p:nvSpPr>
          <p:spPr>
            <a:xfrm>
              <a:off x="10677788" y="4545527"/>
              <a:ext cx="4583648" cy="1197309"/>
            </a:xfrm>
            <a:prstGeom prst="roundRect">
              <a:avLst/>
            </a:prstGeom>
          </p:spPr>
          <p:style>
            <a:lnRef idx="1">
              <a:schemeClr val="accent3"/>
            </a:lnRef>
            <a:fillRef idx="2">
              <a:schemeClr val="accent3"/>
            </a:fillRef>
            <a:effectRef idx="1">
              <a:schemeClr val="accent3"/>
            </a:effectRef>
            <a:fontRef idx="minor">
              <a:schemeClr val="dk1"/>
            </a:fontRef>
          </p:style>
          <p:txBody>
            <a:bodyPr lIns="146304" tIns="73152" rIns="146304" bIns="73152" rtlCol="0" anchor="ctr"/>
            <a:lstStyle/>
            <a:p>
              <a:pPr algn="ctr"/>
              <a:r>
                <a:rPr lang="en-US" sz="1100" dirty="0" smtClean="0">
                  <a:solidFill>
                    <a:schemeClr val="bg1"/>
                  </a:solidFill>
                </a:rPr>
                <a:t>Audio/Video Conversations</a:t>
              </a:r>
              <a:endParaRPr lang="en-US" sz="1100" dirty="0">
                <a:solidFill>
                  <a:schemeClr val="bg1"/>
                </a:solidFill>
              </a:endParaRPr>
            </a:p>
          </p:txBody>
        </p:sp>
        <p:sp>
          <p:nvSpPr>
            <p:cNvPr id="18" name="TextBox 17"/>
            <p:cNvSpPr txBox="1"/>
            <p:nvPr/>
          </p:nvSpPr>
          <p:spPr>
            <a:xfrm>
              <a:off x="11059128" y="7711438"/>
              <a:ext cx="4274820" cy="638387"/>
            </a:xfrm>
            <a:prstGeom prst="rect">
              <a:avLst/>
            </a:prstGeom>
            <a:noFill/>
          </p:spPr>
          <p:txBody>
            <a:bodyPr wrap="square" lIns="146304" tIns="73152" rIns="146304" bIns="73152" rtlCol="0">
              <a:spAutoFit/>
            </a:bodyPr>
            <a:lstStyle/>
            <a:p>
              <a:r>
                <a:rPr lang="en-US" sz="2000" dirty="0" smtClean="0">
                  <a:solidFill>
                    <a:schemeClr val="bg1"/>
                  </a:solidFill>
                </a:rPr>
                <a:t>Public classes</a:t>
              </a:r>
              <a:endParaRPr lang="en-US" sz="2000" dirty="0">
                <a:solidFill>
                  <a:schemeClr val="bg1"/>
                </a:solidFill>
              </a:endParaRPr>
            </a:p>
          </p:txBody>
        </p:sp>
      </p:grpSp>
      <p:sp>
        <p:nvSpPr>
          <p:cNvPr id="19" name="Text Placeholder 2"/>
          <p:cNvSpPr>
            <a:spLocks noGrp="1"/>
          </p:cNvSpPr>
          <p:nvPr>
            <p:ph type="body" sz="quarter" idx="4294967295"/>
          </p:nvPr>
        </p:nvSpPr>
        <p:spPr>
          <a:xfrm>
            <a:off x="227511" y="2057401"/>
            <a:ext cx="14893221" cy="443198"/>
          </a:xfrm>
        </p:spPr>
        <p:txBody>
          <a:bodyPr/>
          <a:lstStyle/>
          <a:p>
            <a:r>
              <a:rPr lang="en-US" dirty="0" err="1" smtClean="0"/>
              <a:t>Microsoft.Lync</a:t>
            </a:r>
            <a:endParaRPr lang="en-US" dirty="0" smtClean="0"/>
          </a:p>
        </p:txBody>
      </p:sp>
    </p:spTree>
    <p:extLst>
      <p:ext uri="{BB962C8B-B14F-4D97-AF65-F5344CB8AC3E}">
        <p14:creationId xmlns:p14="http://schemas.microsoft.com/office/powerpoint/2010/main" val="153205139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UCMA and Lync Online</a:t>
            </a:r>
            <a:endParaRPr lang="en-US" dirty="0"/>
          </a:p>
        </p:txBody>
      </p:sp>
      <p:sp>
        <p:nvSpPr>
          <p:cNvPr id="3" name="Text Placeholder 2"/>
          <p:cNvSpPr>
            <a:spLocks noGrp="1"/>
          </p:cNvSpPr>
          <p:nvPr>
            <p:ph type="body" sz="quarter" idx="10"/>
          </p:nvPr>
        </p:nvSpPr>
        <p:spPr>
          <a:xfrm>
            <a:off x="519112" y="1447799"/>
            <a:ext cx="11149013" cy="3625608"/>
          </a:xfrm>
        </p:spPr>
        <p:txBody>
          <a:bodyPr/>
          <a:lstStyle/>
          <a:p>
            <a:r>
              <a:rPr lang="en-US" dirty="0" smtClean="0"/>
              <a:t>UCMA applications</a:t>
            </a:r>
          </a:p>
          <a:p>
            <a:pPr lvl="1"/>
            <a:r>
              <a:rPr lang="en-US" dirty="0" smtClean="0"/>
              <a:t>Cannot be provisioned in Lync Online</a:t>
            </a:r>
          </a:p>
          <a:p>
            <a:pPr lvl="1"/>
            <a:r>
              <a:rPr lang="en-US" dirty="0" smtClean="0"/>
              <a:t>Cannot be hosted inside Office 365</a:t>
            </a:r>
          </a:p>
          <a:p>
            <a:pPr lvl="1"/>
            <a:r>
              <a:rPr lang="en-US" dirty="0" smtClean="0"/>
              <a:t>Cannot be hosted inside Azure</a:t>
            </a:r>
          </a:p>
          <a:p>
            <a:pPr lvl="1"/>
            <a:endParaRPr lang="en-US" dirty="0"/>
          </a:p>
          <a:p>
            <a:pPr lvl="1"/>
            <a:r>
              <a:rPr lang="en-US" dirty="0" smtClean="0"/>
              <a:t>Yet </a:t>
            </a:r>
            <a:r>
              <a:rPr lang="en-US" u="sng" dirty="0" smtClean="0"/>
              <a:t>can</a:t>
            </a:r>
            <a:r>
              <a:rPr lang="en-US" dirty="0" smtClean="0"/>
              <a:t> be leveraged through Federation</a:t>
            </a:r>
          </a:p>
          <a:p>
            <a:pPr lvl="2"/>
            <a:r>
              <a:rPr lang="en-US" dirty="0" smtClean="0"/>
              <a:t>Provisioned On-</a:t>
            </a:r>
            <a:r>
              <a:rPr lang="en-US" dirty="0" err="1" smtClean="0"/>
              <a:t>prem</a:t>
            </a:r>
            <a:endParaRPr lang="en-US" dirty="0" smtClean="0"/>
          </a:p>
          <a:p>
            <a:pPr lvl="2"/>
            <a:r>
              <a:rPr lang="en-US" dirty="0" smtClean="0"/>
              <a:t>Hosted On-</a:t>
            </a:r>
            <a:r>
              <a:rPr lang="en-US" dirty="0" err="1" smtClean="0"/>
              <a:t>prem</a:t>
            </a:r>
            <a:endParaRPr lang="en-US" dirty="0"/>
          </a:p>
        </p:txBody>
      </p:sp>
    </p:spTree>
    <p:extLst>
      <p:ext uri="{BB962C8B-B14F-4D97-AF65-F5344CB8AC3E}">
        <p14:creationId xmlns:p14="http://schemas.microsoft.com/office/powerpoint/2010/main" val="2190002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smtClean="0"/>
              <a:t>Exchange Server 2010 API Changes</a:t>
            </a:r>
            <a:endParaRPr lang="en-US" dirty="0"/>
          </a:p>
        </p:txBody>
      </p:sp>
      <p:sp>
        <p:nvSpPr>
          <p:cNvPr id="3" name="Text Placeholder 2"/>
          <p:cNvSpPr>
            <a:spLocks noGrp="1"/>
          </p:cNvSpPr>
          <p:nvPr>
            <p:ph type="body" sz="quarter" idx="10"/>
          </p:nvPr>
        </p:nvSpPr>
        <p:spPr>
          <a:xfrm>
            <a:off x="507868" y="1411552"/>
            <a:ext cx="11680957" cy="5232202"/>
          </a:xfrm>
        </p:spPr>
        <p:txBody>
          <a:bodyPr/>
          <a:lstStyle/>
          <a:p>
            <a:pPr lvl="0"/>
            <a:endParaRPr lang="en-GB" sz="2000" dirty="0" smtClean="0"/>
          </a:p>
          <a:p>
            <a:pPr lvl="0"/>
            <a:endParaRPr lang="en-GB" sz="2000" dirty="0" smtClean="0"/>
          </a:p>
          <a:p>
            <a:pPr lvl="0">
              <a:buNone/>
            </a:pPr>
            <a:endParaRPr lang="en-GB" sz="2000" dirty="0" smtClean="0"/>
          </a:p>
          <a:p>
            <a:pPr lvl="0"/>
            <a:endParaRPr lang="en-GB" sz="2000" dirty="0" smtClean="0"/>
          </a:p>
          <a:p>
            <a:pPr lvl="0"/>
            <a:endParaRPr lang="en-GB" sz="2000" dirty="0" smtClean="0"/>
          </a:p>
          <a:p>
            <a:pPr lvl="0"/>
            <a:endParaRPr lang="en-GB" sz="2000" dirty="0" smtClean="0"/>
          </a:p>
          <a:p>
            <a:pPr lvl="0"/>
            <a:endParaRPr lang="en-GB" sz="2000" dirty="0" smtClean="0"/>
          </a:p>
          <a:p>
            <a:pPr lvl="0"/>
            <a:endParaRPr lang="en-GB" sz="2000" dirty="0" smtClean="0"/>
          </a:p>
          <a:p>
            <a:pPr lvl="0"/>
            <a:endParaRPr lang="en-GB" sz="2000" dirty="0" smtClean="0"/>
          </a:p>
          <a:p>
            <a:pPr lvl="0"/>
            <a:endParaRPr lang="en-GB" sz="2000" dirty="0" smtClean="0"/>
          </a:p>
          <a:p>
            <a:pPr lvl="0"/>
            <a:endParaRPr lang="en-GB" sz="2000" dirty="0" smtClean="0"/>
          </a:p>
          <a:p>
            <a:pPr lvl="0"/>
            <a:r>
              <a:rPr lang="en-GB" sz="2000" dirty="0" smtClean="0"/>
              <a:t>Exchange Server 2003 client APIs are in to extended support</a:t>
            </a:r>
          </a:p>
          <a:p>
            <a:pPr lvl="1"/>
            <a:r>
              <a:rPr lang="en-GB" sz="1800" dirty="0" smtClean="0"/>
              <a:t>Collaboration Data Objects (CDO) 1.2.1</a:t>
            </a:r>
            <a:endParaRPr lang="en-GB" sz="1800" i="1" dirty="0" smtClean="0">
              <a:solidFill>
                <a:schemeClr val="accent1"/>
              </a:solidFill>
            </a:endParaRPr>
          </a:p>
          <a:p>
            <a:pPr lvl="1"/>
            <a:r>
              <a:rPr lang="en-GB" sz="1800" dirty="0" smtClean="0"/>
              <a:t>Microsoft Exchange Server MAPI Client</a:t>
            </a:r>
            <a:br>
              <a:rPr lang="en-GB" sz="1800" dirty="0" smtClean="0"/>
            </a:br>
            <a:r>
              <a:rPr lang="en-GB" sz="1800" dirty="0" smtClean="0"/>
              <a:t>(Messaging Application Programming Interface)</a:t>
            </a:r>
          </a:p>
          <a:p>
            <a:r>
              <a:rPr lang="en-GB" sz="2200" dirty="0" smtClean="0"/>
              <a:t>Both can be replaced by Exchange Web Services</a:t>
            </a:r>
            <a:endParaRPr lang="en-GB" sz="2200" dirty="0"/>
          </a:p>
        </p:txBody>
      </p:sp>
      <p:sp>
        <p:nvSpPr>
          <p:cNvPr id="7" name="Text Placeholder 6"/>
          <p:cNvSpPr>
            <a:spLocks noGrp="1"/>
          </p:cNvSpPr>
          <p:nvPr>
            <p:ph type="body" sz="quarter" idx="13"/>
          </p:nvPr>
        </p:nvSpPr>
        <p:spPr/>
        <p:txBody>
          <a:bodyPr/>
          <a:lstStyle/>
          <a:p>
            <a:r>
              <a:rPr lang="en-US" dirty="0" smtClean="0">
                <a:solidFill>
                  <a:schemeClr val="accent1"/>
                </a:solidFill>
              </a:rPr>
              <a:t>Deprecated APIs and alternatives</a:t>
            </a:r>
            <a:endParaRPr lang="en-US" dirty="0">
              <a:solidFill>
                <a:schemeClr val="accent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2029840063"/>
              </p:ext>
            </p:extLst>
          </p:nvPr>
        </p:nvGraphicFramePr>
        <p:xfrm>
          <a:off x="560869" y="1541896"/>
          <a:ext cx="11071515" cy="3276599"/>
        </p:xfrm>
        <a:graphic>
          <a:graphicData uri="http://schemas.openxmlformats.org/drawingml/2006/table">
            <a:tbl>
              <a:tblPr firstRow="1" bandRow="1">
                <a:tableStyleId>{775DCB02-9BB8-47FD-8907-85C794F793BA}</a:tableStyleId>
              </a:tblPr>
              <a:tblGrid>
                <a:gridCol w="3027905"/>
                <a:gridCol w="4353105"/>
                <a:gridCol w="3690505"/>
              </a:tblGrid>
              <a:tr h="402389">
                <a:tc>
                  <a:txBody>
                    <a:bodyPr/>
                    <a:lstStyle/>
                    <a:p>
                      <a:pPr algn="l"/>
                      <a:r>
                        <a:rPr lang="en-US" dirty="0" smtClean="0"/>
                        <a:t>API</a:t>
                      </a:r>
                      <a:endParaRPr lang="en-US" dirty="0"/>
                    </a:p>
                  </a:txBody>
                  <a:tcPr marL="59836" marR="59836"/>
                </a:tc>
                <a:tc>
                  <a:txBody>
                    <a:bodyPr/>
                    <a:lstStyle/>
                    <a:p>
                      <a:pPr algn="l"/>
                      <a:r>
                        <a:rPr lang="en-US" dirty="0" smtClean="0"/>
                        <a:t>Functionality</a:t>
                      </a:r>
                      <a:endParaRPr lang="en-US" dirty="0"/>
                    </a:p>
                  </a:txBody>
                  <a:tcPr marL="59836" marR="59836"/>
                </a:tc>
                <a:tc>
                  <a:txBody>
                    <a:bodyPr/>
                    <a:lstStyle/>
                    <a:p>
                      <a:pPr algn="l"/>
                      <a:r>
                        <a:rPr lang="en-US" dirty="0" smtClean="0"/>
                        <a:t>Replacement</a:t>
                      </a:r>
                      <a:endParaRPr lang="en-US" dirty="0"/>
                    </a:p>
                  </a:txBody>
                  <a:tcPr marL="59836" marR="59836"/>
                </a:tc>
              </a:tr>
              <a:tr h="402389">
                <a:tc>
                  <a:txBody>
                    <a:bodyPr/>
                    <a:lstStyle/>
                    <a:p>
                      <a:r>
                        <a:rPr lang="en-US" dirty="0" smtClean="0"/>
                        <a:t>CDOEX</a:t>
                      </a:r>
                      <a:endParaRPr lang="en-US" dirty="0"/>
                    </a:p>
                  </a:txBody>
                  <a:tcPr marL="59836" marR="59836"/>
                </a:tc>
                <a:tc>
                  <a:txBody>
                    <a:bodyPr/>
                    <a:lstStyle/>
                    <a:p>
                      <a:r>
                        <a:rPr lang="en-US" dirty="0" smtClean="0"/>
                        <a:t>Mailbox Access</a:t>
                      </a:r>
                      <a:endParaRPr lang="en-US" dirty="0"/>
                    </a:p>
                  </a:txBody>
                  <a:tcPr marL="59836" marR="59836"/>
                </a:tc>
                <a:tc>
                  <a:txBody>
                    <a:bodyPr/>
                    <a:lstStyle/>
                    <a:p>
                      <a:r>
                        <a:rPr lang="en-US" dirty="0" smtClean="0"/>
                        <a:t>EWS</a:t>
                      </a:r>
                      <a:endParaRPr lang="en-US" dirty="0"/>
                    </a:p>
                  </a:txBody>
                  <a:tcPr marL="59836" marR="59836"/>
                </a:tc>
              </a:tr>
              <a:tr h="574842">
                <a:tc>
                  <a:txBody>
                    <a:bodyPr/>
                    <a:lstStyle/>
                    <a:p>
                      <a:r>
                        <a:rPr lang="en-US" dirty="0" smtClean="0"/>
                        <a:t>Exchange </a:t>
                      </a:r>
                      <a:r>
                        <a:rPr lang="en-US" dirty="0" err="1" smtClean="0"/>
                        <a:t>WebDAV</a:t>
                      </a:r>
                      <a:endParaRPr lang="en-US" dirty="0"/>
                    </a:p>
                  </a:txBody>
                  <a:tcPr marL="59836" marR="59836"/>
                </a:tc>
                <a:tc>
                  <a:txBody>
                    <a:bodyPr/>
                    <a:lstStyle/>
                    <a:p>
                      <a:r>
                        <a:rPr lang="en-US" dirty="0" smtClean="0"/>
                        <a:t>Remote Mailbox Access</a:t>
                      </a:r>
                      <a:endParaRPr lang="en-US" dirty="0"/>
                    </a:p>
                  </a:txBody>
                  <a:tcPr marL="59836" marR="59836"/>
                </a:tc>
                <a:tc>
                  <a:txBody>
                    <a:bodyPr/>
                    <a:lstStyle/>
                    <a:p>
                      <a:r>
                        <a:rPr lang="en-US" dirty="0" smtClean="0"/>
                        <a:t>EWS</a:t>
                      </a:r>
                      <a:endParaRPr lang="en-US" dirty="0"/>
                    </a:p>
                  </a:txBody>
                  <a:tcPr marL="59836" marR="59836"/>
                </a:tc>
              </a:tr>
              <a:tr h="574842">
                <a:tc>
                  <a:txBody>
                    <a:bodyPr/>
                    <a:lstStyle/>
                    <a:p>
                      <a:r>
                        <a:rPr lang="en-US" dirty="0" err="1" smtClean="0"/>
                        <a:t>ExOleDB</a:t>
                      </a:r>
                      <a:r>
                        <a:rPr lang="en-US" baseline="0" dirty="0" smtClean="0"/>
                        <a:t> (ADO provider)</a:t>
                      </a:r>
                      <a:endParaRPr lang="en-US" dirty="0"/>
                    </a:p>
                  </a:txBody>
                  <a:tcPr marL="59836" marR="59836"/>
                </a:tc>
                <a:tc>
                  <a:txBody>
                    <a:bodyPr/>
                    <a:lstStyle/>
                    <a:p>
                      <a:r>
                        <a:rPr lang="en-US" dirty="0" smtClean="0"/>
                        <a:t>Mailbox</a:t>
                      </a:r>
                      <a:r>
                        <a:rPr lang="en-US" baseline="0" dirty="0" smtClean="0"/>
                        <a:t> Access</a:t>
                      </a:r>
                      <a:endParaRPr lang="en-US" dirty="0"/>
                    </a:p>
                  </a:txBody>
                  <a:tcPr marL="59836" marR="59836"/>
                </a:tc>
                <a:tc>
                  <a:txBody>
                    <a:bodyPr/>
                    <a:lstStyle/>
                    <a:p>
                      <a:r>
                        <a:rPr lang="en-US" dirty="0" smtClean="0"/>
                        <a:t>EWS</a:t>
                      </a:r>
                      <a:endParaRPr lang="en-US" dirty="0"/>
                    </a:p>
                  </a:txBody>
                  <a:tcPr marL="59836" marR="59836"/>
                </a:tc>
              </a:tr>
              <a:tr h="574842">
                <a:tc>
                  <a:txBody>
                    <a:bodyPr/>
                    <a:lstStyle/>
                    <a:p>
                      <a:r>
                        <a:rPr lang="en-US" dirty="0" smtClean="0"/>
                        <a:t>OWA URL Commands</a:t>
                      </a:r>
                      <a:endParaRPr lang="en-US" dirty="0"/>
                    </a:p>
                  </a:txBody>
                  <a:tcPr marL="59836" marR="59836"/>
                </a:tc>
                <a:tc>
                  <a:txBody>
                    <a:bodyPr/>
                    <a:lstStyle/>
                    <a:p>
                      <a:r>
                        <a:rPr lang="en-US" dirty="0" smtClean="0"/>
                        <a:t>Free/Busy</a:t>
                      </a:r>
                      <a:r>
                        <a:rPr lang="en-US" baseline="0" dirty="0" smtClean="0"/>
                        <a:t> and Name Resolution</a:t>
                      </a:r>
                      <a:endParaRPr lang="en-US" dirty="0"/>
                    </a:p>
                  </a:txBody>
                  <a:tcPr marL="59836" marR="59836"/>
                </a:tc>
                <a:tc>
                  <a:txBody>
                    <a:bodyPr/>
                    <a:lstStyle/>
                    <a:p>
                      <a:r>
                        <a:rPr lang="en-US" dirty="0" smtClean="0"/>
                        <a:t>EWS</a:t>
                      </a:r>
                      <a:endParaRPr lang="en-US" dirty="0"/>
                    </a:p>
                  </a:txBody>
                  <a:tcPr marL="59836" marR="59836"/>
                </a:tc>
              </a:tr>
              <a:tr h="747295">
                <a:tc>
                  <a:txBody>
                    <a:bodyPr/>
                    <a:lstStyle/>
                    <a:p>
                      <a:r>
                        <a:rPr lang="en-US" dirty="0" smtClean="0"/>
                        <a:t>Store Events</a:t>
                      </a:r>
                      <a:endParaRPr lang="en-US" dirty="0"/>
                    </a:p>
                  </a:txBody>
                  <a:tcPr marL="59836" marR="59836"/>
                </a:tc>
                <a:tc>
                  <a:txBody>
                    <a:bodyPr/>
                    <a:lstStyle/>
                    <a:p>
                      <a:r>
                        <a:rPr lang="en-US" dirty="0" smtClean="0"/>
                        <a:t>Asynchronous</a:t>
                      </a:r>
                      <a:r>
                        <a:rPr lang="en-US" baseline="0" dirty="0" smtClean="0"/>
                        <a:t> and Synchronous Events</a:t>
                      </a:r>
                      <a:endParaRPr lang="en-US" dirty="0"/>
                    </a:p>
                  </a:txBody>
                  <a:tcPr marL="59836" marR="59836"/>
                </a:tc>
                <a:tc>
                  <a:txBody>
                    <a:bodyPr/>
                    <a:lstStyle/>
                    <a:p>
                      <a:r>
                        <a:rPr lang="en-US" dirty="0" smtClean="0"/>
                        <a:t>Transport Delivery</a:t>
                      </a:r>
                      <a:r>
                        <a:rPr lang="en-US" baseline="0" dirty="0" smtClean="0"/>
                        <a:t> Events/ EWS</a:t>
                      </a:r>
                    </a:p>
                  </a:txBody>
                  <a:tcPr marL="59836" marR="59836"/>
                </a:tc>
              </a:tr>
            </a:tbl>
          </a:graphicData>
        </a:graphic>
      </p:graphicFrame>
      <p:sp>
        <p:nvSpPr>
          <p:cNvPr id="5" name="Title 1"/>
          <p:cNvSpPr txBox="1">
            <a:spLocks/>
          </p:cNvSpPr>
          <p:nvPr/>
        </p:nvSpPr>
        <p:spPr>
          <a:xfrm>
            <a:off x="507868" y="228600"/>
            <a:ext cx="11173090" cy="838200"/>
          </a:xfrm>
          <a:prstGeom prst="rect">
            <a:avLst/>
          </a:prstGeom>
        </p:spPr>
        <p:txBody>
          <a:bodyPr vert="horz" wrap="square" lIns="0" tIns="0" rIns="0" bIns="0" rtlCol="0" anchor="ctr" anchorCtr="0">
            <a:noAutofit/>
          </a:bodyPr>
          <a:lstStyle/>
          <a:p>
            <a:pPr lvl="0">
              <a:lnSpc>
                <a:spcPct val="90000"/>
              </a:lnSpc>
              <a:spcBef>
                <a:spcPct val="0"/>
              </a:spcBef>
              <a:defRPr/>
            </a:pPr>
            <a:endParaRPr lang="en-US" sz="3200" spc="-150" dirty="0">
              <a:ln w="3175">
                <a:noFill/>
              </a:ln>
              <a:solidFill>
                <a:schemeClr val="accent1"/>
              </a:solidFill>
              <a:effectLst>
                <a:outerShdw blurRad="38100" dist="38100" dir="2700000" algn="tl">
                  <a:srgbClr val="000000">
                    <a:alpha val="43137"/>
                  </a:srgbClr>
                </a:outerShdw>
              </a:effectLst>
              <a:latin typeface="+mj-lt"/>
              <a:cs typeface="Arial" charset="0"/>
            </a:endParaRPr>
          </a:p>
        </p:txBody>
      </p:sp>
      <p:sp>
        <p:nvSpPr>
          <p:cNvPr id="2" name="Slide Number Placeholder 1"/>
          <p:cNvSpPr>
            <a:spLocks noGrp="1"/>
          </p:cNvSpPr>
          <p:nvPr>
            <p:ph type="sldNum" sz="quarter" idx="11"/>
          </p:nvPr>
        </p:nvSpPr>
        <p:spPr/>
        <p:txBody>
          <a:bodyPr/>
          <a:lstStyle/>
          <a:p>
            <a:fld id="{0686800F-65A3-4649-8B73-7EFFA3F0CB78}" type="slidenum">
              <a:rPr lang="en-US" smtClean="0"/>
              <a:pPr/>
              <a:t>4</a:t>
            </a:fld>
            <a:endParaRPr lang="en-US"/>
          </a:p>
        </p:txBody>
      </p:sp>
      <p:sp>
        <p:nvSpPr>
          <p:cNvPr id="8" name="TextBox 7"/>
          <p:cNvSpPr txBox="1"/>
          <p:nvPr/>
        </p:nvSpPr>
        <p:spPr>
          <a:xfrm>
            <a:off x="6626941" y="5665077"/>
            <a:ext cx="3913239" cy="276999"/>
          </a:xfrm>
          <a:prstGeom prst="rect">
            <a:avLst/>
          </a:prstGeom>
          <a:noFill/>
        </p:spPr>
        <p:txBody>
          <a:bodyPr wrap="square" lIns="0" tIns="0" rIns="0" bIns="0" rtlCol="0">
            <a:spAutoFit/>
          </a:bodyPr>
          <a:lstStyle/>
          <a:p>
            <a:r>
              <a:rPr lang="en-GB" i="1" dirty="0" smtClean="0">
                <a:solidFill>
                  <a:schemeClr val="accent1"/>
                </a:solidFill>
              </a:rPr>
              <a:t>No support for </a:t>
            </a:r>
            <a:r>
              <a:rPr lang="en-GB" i="1" dirty="0" err="1" smtClean="0">
                <a:solidFill>
                  <a:schemeClr val="accent1"/>
                </a:solidFill>
              </a:rPr>
              <a:t>ExchangeOnline</a:t>
            </a:r>
            <a:r>
              <a:rPr lang="en-GB" i="1" dirty="0" smtClean="0">
                <a:solidFill>
                  <a:schemeClr val="accent1"/>
                </a:solidFill>
              </a:rPr>
              <a:t>!</a:t>
            </a:r>
            <a:endParaRPr lang="en-US" dirty="0" err="1" smtClean="0">
              <a:gradFill>
                <a:gsLst>
                  <a:gs pos="0">
                    <a:schemeClr val="tx1"/>
                  </a:gs>
                  <a:gs pos="86000">
                    <a:schemeClr val="tx1"/>
                  </a:gs>
                </a:gsLst>
                <a:lin ang="5400000" scaled="0"/>
              </a:gradFill>
            </a:endParaRPr>
          </a:p>
        </p:txBody>
      </p:sp>
      <p:sp>
        <p:nvSpPr>
          <p:cNvPr id="9" name="Right Brace 8"/>
          <p:cNvSpPr/>
          <p:nvPr/>
        </p:nvSpPr>
        <p:spPr>
          <a:xfrm>
            <a:off x="6331973" y="5388077"/>
            <a:ext cx="235974" cy="884904"/>
          </a:xfrm>
          <a:prstGeom prst="rightBrace">
            <a:avLst/>
          </a:prstGeom>
          <a:noFill/>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0275105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3" descr="C:\Program Files\Microsoft Resource DVD Artwork\DVD_ART\Artwork_Imagery\Shapes and Graphics\Internet Cloud\cloud 2.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734347" y="2411427"/>
            <a:ext cx="2133600" cy="1172681"/>
          </a:xfrm>
          <a:prstGeom prst="rect">
            <a:avLst/>
          </a:prstGeom>
          <a:noFill/>
          <a:ln w="9525">
            <a:noFill/>
            <a:miter lim="800000"/>
            <a:headEnd/>
            <a:tailEnd/>
          </a:ln>
        </p:spPr>
      </p:pic>
      <p:pic>
        <p:nvPicPr>
          <p:cNvPr id="71" name="Picture 3" descr="C:\Program Files\Microsoft Resource DVD Artwork\DVD_ART\Artwork_Imagery\Shapes and Graphics\Internet Cloud\cloud 2.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5164679" y="4496901"/>
            <a:ext cx="2133600" cy="117268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UCMA &amp; Lync Online</a:t>
            </a:r>
            <a:endParaRPr lang="en-US" dirty="0"/>
          </a:p>
        </p:txBody>
      </p:sp>
      <p:cxnSp>
        <p:nvCxnSpPr>
          <p:cNvPr id="4" name="Straight Connector 3"/>
          <p:cNvCxnSpPr/>
          <p:nvPr/>
        </p:nvCxnSpPr>
        <p:spPr>
          <a:xfrm>
            <a:off x="6107722" y="2766645"/>
            <a:ext cx="0" cy="3974123"/>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auto">
          <a:xfrm>
            <a:off x="7127631" y="3223846"/>
            <a:ext cx="4618892" cy="2930769"/>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 name="TextBox 7"/>
          <p:cNvSpPr txBox="1"/>
          <p:nvPr/>
        </p:nvSpPr>
        <p:spPr>
          <a:xfrm>
            <a:off x="7186246" y="5875438"/>
            <a:ext cx="1243930"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Data Center</a:t>
            </a:r>
          </a:p>
        </p:txBody>
      </p:sp>
      <p:sp>
        <p:nvSpPr>
          <p:cNvPr id="9" name="Rectangle 8"/>
          <p:cNvSpPr/>
          <p:nvPr/>
        </p:nvSpPr>
        <p:spPr bwMode="auto">
          <a:xfrm>
            <a:off x="446580" y="3223845"/>
            <a:ext cx="4618892" cy="2930769"/>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TextBox 4"/>
          <p:cNvSpPr txBox="1"/>
          <p:nvPr/>
        </p:nvSpPr>
        <p:spPr>
          <a:xfrm>
            <a:off x="3969178" y="5856342"/>
            <a:ext cx="1047403"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Office 365</a:t>
            </a:r>
          </a:p>
        </p:txBody>
      </p:sp>
      <p:sp>
        <p:nvSpPr>
          <p:cNvPr id="6" name="TextBox 5"/>
          <p:cNvSpPr txBox="1"/>
          <p:nvPr/>
        </p:nvSpPr>
        <p:spPr>
          <a:xfrm>
            <a:off x="10234256" y="5870244"/>
            <a:ext cx="1478995"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Lync On-</a:t>
            </a:r>
            <a:r>
              <a:rPr lang="en-US" dirty="0" err="1" smtClean="0">
                <a:gradFill>
                  <a:gsLst>
                    <a:gs pos="0">
                      <a:schemeClr val="tx1"/>
                    </a:gs>
                    <a:gs pos="86000">
                      <a:schemeClr val="tx1"/>
                    </a:gs>
                  </a:gsLst>
                  <a:lin ang="5400000" scaled="0"/>
                </a:gradFill>
              </a:rPr>
              <a:t>Prem</a:t>
            </a:r>
            <a:endParaRPr lang="en-US" dirty="0" smtClean="0">
              <a:gradFill>
                <a:gsLst>
                  <a:gs pos="0">
                    <a:schemeClr val="tx1"/>
                  </a:gs>
                  <a:gs pos="86000">
                    <a:schemeClr val="tx1"/>
                  </a:gs>
                </a:gsLst>
                <a:lin ang="5400000" scaled="0"/>
              </a:gradFill>
            </a:endParaRPr>
          </a:p>
        </p:txBody>
      </p:sp>
      <p:sp>
        <p:nvSpPr>
          <p:cNvPr id="10" name="Rounded Rectangle 9"/>
          <p:cNvSpPr/>
          <p:nvPr/>
        </p:nvSpPr>
        <p:spPr bwMode="auto">
          <a:xfrm>
            <a:off x="513478" y="4700225"/>
            <a:ext cx="1458280" cy="482096"/>
          </a:xfrm>
          <a:prstGeom prst="roundRect">
            <a:avLst/>
          </a:prstGeo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path path="circle">
              <a:fillToRect l="50000" t="50000" r="50000" b="50000"/>
            </a:path>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36000" tIns="45718" rIns="36000" bIns="45718" numCol="1" rtlCol="0" anchor="ctr" anchorCtr="0" compatLnSpc="1">
            <a:prstTxWarp prst="textNoShape">
              <a:avLst/>
            </a:prstTxWarp>
          </a:bodyPr>
          <a:lstStyle/>
          <a:p>
            <a:pPr algn="ctr" defTabSz="914099"/>
            <a:r>
              <a:rPr lang="en-US" sz="1400" b="1" i="1" dirty="0" smtClean="0">
                <a:gradFill>
                  <a:gsLst>
                    <a:gs pos="0">
                      <a:srgbClr val="FFFFFF"/>
                    </a:gs>
                    <a:gs pos="100000">
                      <a:srgbClr val="FFFFFF"/>
                    </a:gs>
                  </a:gsLst>
                  <a:lin ang="5400000" scaled="0"/>
                </a:gradFill>
              </a:rPr>
              <a:t>Exchange Online</a:t>
            </a:r>
          </a:p>
        </p:txBody>
      </p:sp>
      <p:sp>
        <p:nvSpPr>
          <p:cNvPr id="11" name="Rounded Rectangle 10"/>
          <p:cNvSpPr/>
          <p:nvPr/>
        </p:nvSpPr>
        <p:spPr bwMode="auto">
          <a:xfrm>
            <a:off x="2038647" y="4700225"/>
            <a:ext cx="1458280" cy="482096"/>
          </a:xfrm>
          <a:prstGeom prst="roundRect">
            <a:avLst/>
          </a:prstGeo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path path="circle">
              <a:fillToRect l="50000" t="50000" r="50000" b="50000"/>
            </a:path>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36000" tIns="45718" rIns="36000" bIns="45718" numCol="1" rtlCol="0" anchor="ctr" anchorCtr="0" compatLnSpc="1">
            <a:prstTxWarp prst="textNoShape">
              <a:avLst/>
            </a:prstTxWarp>
          </a:bodyPr>
          <a:lstStyle/>
          <a:p>
            <a:pPr algn="ctr" defTabSz="914099"/>
            <a:r>
              <a:rPr lang="en-US" sz="1400" b="1" i="1" dirty="0" smtClean="0">
                <a:gradFill>
                  <a:gsLst>
                    <a:gs pos="0">
                      <a:srgbClr val="FFFFFF"/>
                    </a:gs>
                    <a:gs pos="100000">
                      <a:srgbClr val="FFFFFF"/>
                    </a:gs>
                  </a:gsLst>
                  <a:lin ang="5400000" scaled="0"/>
                </a:gradFill>
              </a:rPr>
              <a:t>SharePoint Online</a:t>
            </a:r>
          </a:p>
        </p:txBody>
      </p:sp>
      <p:sp>
        <p:nvSpPr>
          <p:cNvPr id="12" name="Rounded Rectangle 11"/>
          <p:cNvSpPr/>
          <p:nvPr/>
        </p:nvSpPr>
        <p:spPr bwMode="auto">
          <a:xfrm>
            <a:off x="3563815" y="4700225"/>
            <a:ext cx="1458280" cy="482096"/>
          </a:xfrm>
          <a:prstGeom prst="roundRect">
            <a:avLst/>
          </a:prstGeo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path path="circle">
              <a:fillToRect l="50000" t="50000" r="50000" b="50000"/>
            </a:path>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36000" tIns="45718" rIns="36000" bIns="45718" numCol="1" rtlCol="0" anchor="ctr" anchorCtr="0" compatLnSpc="1">
            <a:prstTxWarp prst="textNoShape">
              <a:avLst/>
            </a:prstTxWarp>
          </a:bodyPr>
          <a:lstStyle/>
          <a:p>
            <a:pPr algn="ctr" defTabSz="914099"/>
            <a:r>
              <a:rPr lang="en-US" sz="1400" b="1" i="1" dirty="0" smtClean="0">
                <a:gradFill>
                  <a:gsLst>
                    <a:gs pos="0">
                      <a:srgbClr val="FFFFFF"/>
                    </a:gs>
                    <a:gs pos="100000">
                      <a:srgbClr val="FFFFFF"/>
                    </a:gs>
                  </a:gsLst>
                  <a:lin ang="5400000" scaled="0"/>
                </a:gradFill>
              </a:rPr>
              <a:t>Lync</a:t>
            </a:r>
            <a:br>
              <a:rPr lang="en-US" sz="1400" b="1" i="1" dirty="0" smtClean="0">
                <a:gradFill>
                  <a:gsLst>
                    <a:gs pos="0">
                      <a:srgbClr val="FFFFFF"/>
                    </a:gs>
                    <a:gs pos="100000">
                      <a:srgbClr val="FFFFFF"/>
                    </a:gs>
                  </a:gsLst>
                  <a:lin ang="5400000" scaled="0"/>
                </a:gradFill>
              </a:rPr>
            </a:br>
            <a:r>
              <a:rPr lang="en-US" sz="1400" b="1" i="1" dirty="0" smtClean="0">
                <a:gradFill>
                  <a:gsLst>
                    <a:gs pos="0">
                      <a:srgbClr val="FFFFFF"/>
                    </a:gs>
                    <a:gs pos="100000">
                      <a:srgbClr val="FFFFFF"/>
                    </a:gs>
                  </a:gsLst>
                  <a:lin ang="5400000" scaled="0"/>
                </a:gradFill>
              </a:rPr>
              <a:t>Online</a:t>
            </a:r>
          </a:p>
        </p:txBody>
      </p:sp>
      <p:sp>
        <p:nvSpPr>
          <p:cNvPr id="13" name="Rounded Rectangle 12"/>
          <p:cNvSpPr/>
          <p:nvPr/>
        </p:nvSpPr>
        <p:spPr bwMode="auto">
          <a:xfrm>
            <a:off x="8780580" y="4700225"/>
            <a:ext cx="1458280" cy="482096"/>
          </a:xfrm>
          <a:prstGeom prst="roundRect">
            <a:avLst/>
          </a:prstGeo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path path="circle">
              <a:fillToRect l="50000" t="50000" r="50000" b="50000"/>
            </a:path>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36000" tIns="45718" rIns="36000" bIns="45718" numCol="1" rtlCol="0" anchor="ctr" anchorCtr="0" compatLnSpc="1">
            <a:prstTxWarp prst="textNoShape">
              <a:avLst/>
            </a:prstTxWarp>
          </a:bodyPr>
          <a:lstStyle/>
          <a:p>
            <a:pPr algn="ctr" defTabSz="914099"/>
            <a:r>
              <a:rPr lang="en-US" sz="1400" b="1" i="1" dirty="0" smtClean="0">
                <a:gradFill>
                  <a:gsLst>
                    <a:gs pos="0">
                      <a:srgbClr val="FFFFFF"/>
                    </a:gs>
                    <a:gs pos="100000">
                      <a:srgbClr val="FFFFFF"/>
                    </a:gs>
                  </a:gsLst>
                  <a:lin ang="5400000" scaled="0"/>
                </a:gradFill>
              </a:rPr>
              <a:t>Lync Server 2010</a:t>
            </a:r>
          </a:p>
        </p:txBody>
      </p:sp>
      <p:sp>
        <p:nvSpPr>
          <p:cNvPr id="14" name="TextBox 13"/>
          <p:cNvSpPr txBox="1"/>
          <p:nvPr/>
        </p:nvSpPr>
        <p:spPr>
          <a:xfrm>
            <a:off x="513478" y="5856343"/>
            <a:ext cx="1243930"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Data Center</a:t>
            </a:r>
          </a:p>
        </p:txBody>
      </p:sp>
      <p:cxnSp>
        <p:nvCxnSpPr>
          <p:cNvPr id="16" name="Straight Connector 15"/>
          <p:cNvCxnSpPr/>
          <p:nvPr/>
        </p:nvCxnSpPr>
        <p:spPr>
          <a:xfrm>
            <a:off x="501755" y="2743197"/>
            <a:ext cx="11199773"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022095" y="4932481"/>
            <a:ext cx="3758485" cy="17585"/>
          </a:xfrm>
          <a:prstGeom prst="line">
            <a:avLst/>
          </a:prstGeom>
          <a:ln w="317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3" y="5040922"/>
            <a:ext cx="1628716" cy="276999"/>
          </a:xfrm>
          <a:prstGeom prst="rect">
            <a:avLst/>
          </a:prstGeom>
          <a:noFill/>
        </p:spPr>
        <p:txBody>
          <a:bodyPr wrap="none" lIns="0" tIns="0" rIns="0" bIns="0" rtlCol="0">
            <a:spAutoFit/>
          </a:bodyPr>
          <a:lstStyle/>
          <a:p>
            <a:r>
              <a:rPr lang="en-US" dirty="0" smtClean="0">
                <a:solidFill>
                  <a:schemeClr val="accent2"/>
                </a:solidFill>
              </a:rPr>
              <a:t>Federated Trust</a:t>
            </a:r>
          </a:p>
        </p:txBody>
      </p:sp>
      <p:sp>
        <p:nvSpPr>
          <p:cNvPr id="38" name="Rounded Rectangle 37"/>
          <p:cNvSpPr/>
          <p:nvPr/>
        </p:nvSpPr>
        <p:spPr bwMode="auto">
          <a:xfrm>
            <a:off x="7151077" y="3431204"/>
            <a:ext cx="4585620" cy="960190"/>
          </a:xfrm>
          <a:prstGeom prst="roundRect">
            <a:avLst/>
          </a:prstGeo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path path="circle">
              <a:fillToRect l="50000" t="50000" r="50000" b="50000"/>
            </a:path>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36000" tIns="45718" rIns="36000" bIns="45718" numCol="1" rtlCol="0" anchor="t" anchorCtr="0" compatLnSpc="1">
            <a:prstTxWarp prst="textNoShape">
              <a:avLst/>
            </a:prstTxWarp>
          </a:bodyPr>
          <a:lstStyle/>
          <a:p>
            <a:pPr algn="ctr" defTabSz="914099"/>
            <a:r>
              <a:rPr lang="en-US" sz="1400" b="1" i="1" dirty="0" smtClean="0">
                <a:gradFill>
                  <a:gsLst>
                    <a:gs pos="0">
                      <a:srgbClr val="FFFFFF"/>
                    </a:gs>
                    <a:gs pos="100000">
                      <a:srgbClr val="FFFFFF"/>
                    </a:gs>
                  </a:gsLst>
                  <a:lin ang="5400000" scaled="0"/>
                </a:gradFill>
              </a:rPr>
              <a:t>Application Server Pool</a:t>
            </a:r>
          </a:p>
        </p:txBody>
      </p:sp>
      <p:sp>
        <p:nvSpPr>
          <p:cNvPr id="23" name="Rectangle 22"/>
          <p:cNvSpPr/>
          <p:nvPr/>
        </p:nvSpPr>
        <p:spPr bwMode="auto">
          <a:xfrm>
            <a:off x="7197970" y="3789486"/>
            <a:ext cx="1091530" cy="504092"/>
          </a:xfrm>
          <a:prstGeom prst="rect">
            <a:avLst/>
          </a:prstGeom>
          <a:solidFill>
            <a:schemeClr val="accent4"/>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UCMA Application</a:t>
            </a:r>
          </a:p>
        </p:txBody>
      </p:sp>
      <p:sp>
        <p:nvSpPr>
          <p:cNvPr id="24" name="Rectangle 23"/>
          <p:cNvSpPr/>
          <p:nvPr/>
        </p:nvSpPr>
        <p:spPr bwMode="auto">
          <a:xfrm>
            <a:off x="8335313" y="3789486"/>
            <a:ext cx="1091530" cy="504092"/>
          </a:xfrm>
          <a:prstGeom prst="rect">
            <a:avLst/>
          </a:prstGeom>
          <a:solidFill>
            <a:schemeClr val="accent4"/>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UCMA Application</a:t>
            </a:r>
          </a:p>
        </p:txBody>
      </p:sp>
      <p:sp>
        <p:nvSpPr>
          <p:cNvPr id="25" name="Rectangle 24"/>
          <p:cNvSpPr/>
          <p:nvPr/>
        </p:nvSpPr>
        <p:spPr bwMode="auto">
          <a:xfrm>
            <a:off x="9472656" y="3789486"/>
            <a:ext cx="1091530" cy="504092"/>
          </a:xfrm>
          <a:prstGeom prst="rect">
            <a:avLst/>
          </a:prstGeom>
          <a:solidFill>
            <a:schemeClr val="accent4"/>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UCMA Application</a:t>
            </a:r>
          </a:p>
        </p:txBody>
      </p:sp>
      <p:sp>
        <p:nvSpPr>
          <p:cNvPr id="26" name="Rectangle 25"/>
          <p:cNvSpPr/>
          <p:nvPr/>
        </p:nvSpPr>
        <p:spPr bwMode="auto">
          <a:xfrm>
            <a:off x="10609998" y="3789486"/>
            <a:ext cx="1091530" cy="504092"/>
          </a:xfrm>
          <a:prstGeom prst="rect">
            <a:avLst/>
          </a:prstGeom>
          <a:solidFill>
            <a:schemeClr val="accent4"/>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UCMA Application</a:t>
            </a:r>
          </a:p>
        </p:txBody>
      </p:sp>
      <p:cxnSp>
        <p:nvCxnSpPr>
          <p:cNvPr id="28" name="Straight Connector 27"/>
          <p:cNvCxnSpPr>
            <a:stCxn id="23" idx="2"/>
            <a:endCxn id="13" idx="0"/>
          </p:cNvCxnSpPr>
          <p:nvPr/>
        </p:nvCxnSpPr>
        <p:spPr>
          <a:xfrm>
            <a:off x="7743735" y="4293578"/>
            <a:ext cx="1765985" cy="406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2"/>
            <a:endCxn id="13" idx="0"/>
          </p:cNvCxnSpPr>
          <p:nvPr/>
        </p:nvCxnSpPr>
        <p:spPr>
          <a:xfrm>
            <a:off x="8881078" y="4293578"/>
            <a:ext cx="628642" cy="406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5" idx="2"/>
            <a:endCxn id="13" idx="0"/>
          </p:cNvCxnSpPr>
          <p:nvPr/>
        </p:nvCxnSpPr>
        <p:spPr>
          <a:xfrm flipH="1">
            <a:off x="9509720" y="4293578"/>
            <a:ext cx="508701" cy="406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6" idx="2"/>
            <a:endCxn id="13" idx="0"/>
          </p:cNvCxnSpPr>
          <p:nvPr/>
        </p:nvCxnSpPr>
        <p:spPr>
          <a:xfrm flipH="1">
            <a:off x="9509720" y="4293578"/>
            <a:ext cx="1646043" cy="406647"/>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802537" y="1289579"/>
            <a:ext cx="1052086" cy="716595"/>
            <a:chOff x="5947831" y="2146503"/>
            <a:chExt cx="1052086" cy="716595"/>
          </a:xfrm>
        </p:grpSpPr>
        <p:pic>
          <p:nvPicPr>
            <p:cNvPr id="40" name="Picture 29" descr="E:\Albert\_Current\Events\11_TechEdNA\OCS_2010_PNGs\Lyn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831" y="2232890"/>
              <a:ext cx="457829" cy="45782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1" descr="E:\Albert\_Current\Events\11_TechEdNA\OCS_2010_PNGs\user2_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322" y="2146503"/>
              <a:ext cx="716595" cy="7165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6231479" y="1290733"/>
            <a:ext cx="966072" cy="714286"/>
            <a:chOff x="9922883" y="4446989"/>
            <a:chExt cx="966072" cy="714286"/>
          </a:xfrm>
        </p:grpSpPr>
        <p:pic>
          <p:nvPicPr>
            <p:cNvPr id="43" name="Picture 68" descr="E:\Albert\_Current\Events\11_TechEdNA\OCS_2010_PNGs\user6_1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4669" y="4446989"/>
              <a:ext cx="714286" cy="71428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9" descr="E:\Albert\_Current\Events\11_TechEdNA\OCS_2010_PNGs\smartPhone_15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922883" y="4634767"/>
              <a:ext cx="327967" cy="3279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2588536" y="1285967"/>
            <a:ext cx="1039707" cy="723819"/>
            <a:chOff x="3247927" y="1115250"/>
            <a:chExt cx="1039707" cy="723819"/>
          </a:xfrm>
        </p:grpSpPr>
        <p:pic>
          <p:nvPicPr>
            <p:cNvPr id="49" name="Picture 73" descr="E:\Albert\_Current\Events\11_TechEdNA\OCS_2010_PNGs\webApplication_15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7927" y="1313689"/>
              <a:ext cx="450385" cy="3690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74" descr="E:\Albert\_Current\Events\11_TechEdNA\OCS_2010_PNGs\user3_15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563815" y="1115250"/>
              <a:ext cx="723819" cy="723819"/>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TextBox 53"/>
          <p:cNvSpPr txBox="1"/>
          <p:nvPr/>
        </p:nvSpPr>
        <p:spPr>
          <a:xfrm>
            <a:off x="7579324" y="1509377"/>
            <a:ext cx="1675780"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Office 365 users</a:t>
            </a:r>
          </a:p>
        </p:txBody>
      </p:sp>
      <p:grpSp>
        <p:nvGrpSpPr>
          <p:cNvPr id="55" name="Group 54"/>
          <p:cNvGrpSpPr/>
          <p:nvPr/>
        </p:nvGrpSpPr>
        <p:grpSpPr>
          <a:xfrm>
            <a:off x="4417526" y="1285606"/>
            <a:ext cx="1086638" cy="724540"/>
            <a:chOff x="9070717" y="2879951"/>
            <a:chExt cx="1086638" cy="724540"/>
          </a:xfrm>
        </p:grpSpPr>
        <p:pic>
          <p:nvPicPr>
            <p:cNvPr id="56" name="Picture 62" descr="E:\Albert\_Current\Events\11_TechEdNA\Outlook_256x[1].png"/>
            <p:cNvPicPr>
              <a:picLocks noChangeAspect="1" noChangeArrowheads="1"/>
            </p:cNvPicPr>
            <p:nvPr/>
          </p:nvPicPr>
          <p:blipFill rotWithShape="1">
            <a:blip r:embed="rId9">
              <a:extLst>
                <a:ext uri="{28A0092B-C50C-407E-A947-70E740481C1C}">
                  <a14:useLocalDpi xmlns:a14="http://schemas.microsoft.com/office/drawing/2010/main" val="0"/>
                </a:ext>
              </a:extLst>
            </a:blip>
            <a:srcRect r="17266" b="11985"/>
            <a:stretch/>
          </p:blipFill>
          <p:spPr bwMode="auto">
            <a:xfrm>
              <a:off x="9070717" y="2972334"/>
              <a:ext cx="475868" cy="46869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70" descr="E:\Albert\_Current\Events\11_TechEdNA\OCS_2010_PNGs\user1left_15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2815" y="2879951"/>
              <a:ext cx="724540" cy="72454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9" name="Straight Connector 58"/>
          <p:cNvCxnSpPr>
            <a:endCxn id="9" idx="0"/>
          </p:cNvCxnSpPr>
          <p:nvPr/>
        </p:nvCxnSpPr>
        <p:spPr>
          <a:xfrm>
            <a:off x="1260366" y="2110154"/>
            <a:ext cx="1495660" cy="1113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9" idx="0"/>
          </p:cNvCxnSpPr>
          <p:nvPr/>
        </p:nvCxnSpPr>
        <p:spPr>
          <a:xfrm flipH="1">
            <a:off x="2756026" y="2110154"/>
            <a:ext cx="282895" cy="1113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9" idx="0"/>
          </p:cNvCxnSpPr>
          <p:nvPr/>
        </p:nvCxnSpPr>
        <p:spPr>
          <a:xfrm flipH="1">
            <a:off x="2756026" y="2227385"/>
            <a:ext cx="2137368" cy="996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9" idx="0"/>
          </p:cNvCxnSpPr>
          <p:nvPr/>
        </p:nvCxnSpPr>
        <p:spPr>
          <a:xfrm flipH="1">
            <a:off x="2756026" y="2110154"/>
            <a:ext cx="3803420" cy="11136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579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Lync APIs</a:t>
            </a:r>
            <a:endParaRPr lang="en-US" dirty="0"/>
          </a:p>
        </p:txBody>
      </p:sp>
      <p:sp>
        <p:nvSpPr>
          <p:cNvPr id="3" name="Content Placeholder 2"/>
          <p:cNvSpPr>
            <a:spLocks noGrp="1"/>
          </p:cNvSpPr>
          <p:nvPr>
            <p:ph idx="1"/>
          </p:nvPr>
        </p:nvSpPr>
        <p:spPr>
          <a:xfrm>
            <a:off x="519112" y="1447799"/>
            <a:ext cx="11149013" cy="4167295"/>
          </a:xfrm>
        </p:spPr>
        <p:txBody>
          <a:bodyPr/>
          <a:lstStyle/>
          <a:p>
            <a:r>
              <a:rPr lang="en-US" dirty="0" smtClean="0"/>
              <a:t>PowerShell</a:t>
            </a:r>
          </a:p>
          <a:p>
            <a:pPr lvl="1"/>
            <a:r>
              <a:rPr lang="en-US" dirty="0" smtClean="0"/>
              <a:t>Currently no Remote PowerShell can be run against Lync Online</a:t>
            </a:r>
          </a:p>
          <a:p>
            <a:endParaRPr lang="en-US" dirty="0"/>
          </a:p>
          <a:p>
            <a:endParaRPr lang="en-US" dirty="0" smtClean="0"/>
          </a:p>
          <a:p>
            <a:endParaRPr lang="en-US" dirty="0"/>
          </a:p>
          <a:p>
            <a:endParaRPr lang="en-US" dirty="0" smtClean="0"/>
          </a:p>
          <a:p>
            <a:r>
              <a:rPr lang="en-US" dirty="0" smtClean="0"/>
              <a:t>Lync Server 2010 SDK</a:t>
            </a:r>
          </a:p>
          <a:p>
            <a:pPr lvl="1"/>
            <a:r>
              <a:rPr lang="en-US" dirty="0" smtClean="0"/>
              <a:t>SIP Processing Language code cannot be uploaded/run</a:t>
            </a:r>
            <a:endParaRPr lang="en-US" dirty="0"/>
          </a:p>
        </p:txBody>
      </p:sp>
    </p:spTree>
    <p:extLst>
      <p:ext uri="{BB962C8B-B14F-4D97-AF65-F5344CB8AC3E}">
        <p14:creationId xmlns:p14="http://schemas.microsoft.com/office/powerpoint/2010/main" val="255106339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75403920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81291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753276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EWS: Compared against Legacy APIs</a:t>
            </a:r>
            <a:endParaRPr lang="en-US" dirty="0"/>
          </a:p>
        </p:txBody>
      </p:sp>
      <p:sp>
        <p:nvSpPr>
          <p:cNvPr id="4" name="Slide Number Placeholder 3"/>
          <p:cNvSpPr>
            <a:spLocks noGrp="1"/>
          </p:cNvSpPr>
          <p:nvPr>
            <p:ph type="sldNum" sz="quarter" idx="10"/>
          </p:nvPr>
        </p:nvSpPr>
        <p:spPr/>
        <p:txBody>
          <a:bodyPr/>
          <a:lstStyle/>
          <a:p>
            <a:fld id="{0686800F-65A3-4649-8B73-7EFFA3F0CB78}" type="slidenum">
              <a:rPr lang="en-US" smtClean="0"/>
              <a:pPr/>
              <a:t>5</a:t>
            </a:fld>
            <a:endParaRPr lang="en-US"/>
          </a:p>
        </p:txBody>
      </p:sp>
      <p:sp>
        <p:nvSpPr>
          <p:cNvPr id="6" name="Text Placeholder 5"/>
          <p:cNvSpPr>
            <a:spLocks noGrp="1"/>
          </p:cNvSpPr>
          <p:nvPr>
            <p:ph type="body" sz="quarter" idx="12"/>
          </p:nvPr>
        </p:nvSpPr>
        <p:spPr/>
        <p:txBody>
          <a:bodyPr/>
          <a:lstStyle/>
          <a:p>
            <a:r>
              <a:rPr lang="en-US" dirty="0" smtClean="0">
                <a:solidFill>
                  <a:schemeClr val="accent1"/>
                </a:solidFill>
              </a:rPr>
              <a:t>EWS is the one API to support all application models</a:t>
            </a:r>
            <a:endParaRPr lang="en-US" dirty="0">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210238375"/>
              </p:ext>
            </p:extLst>
          </p:nvPr>
        </p:nvGraphicFramePr>
        <p:xfrm>
          <a:off x="304723" y="1659424"/>
          <a:ext cx="11680949" cy="4175760"/>
        </p:xfrm>
        <a:graphic>
          <a:graphicData uri="http://schemas.openxmlformats.org/drawingml/2006/table">
            <a:tbl>
              <a:tblPr firstRow="1" bandRow="1">
                <a:tableStyleId>{775DCB02-9BB8-47FD-8907-85C794F793BA}</a:tableStyleId>
              </a:tblPr>
              <a:tblGrid>
                <a:gridCol w="2690870"/>
                <a:gridCol w="1284297"/>
                <a:gridCol w="1284297"/>
                <a:gridCol w="1284297"/>
                <a:gridCol w="1284297"/>
                <a:gridCol w="1284297"/>
                <a:gridCol w="1284297"/>
                <a:gridCol w="1284297"/>
              </a:tblGrid>
              <a:tr h="466360">
                <a:tc>
                  <a:txBody>
                    <a:bodyPr/>
                    <a:lstStyle/>
                    <a:p>
                      <a:endParaRPr lang="en-US" sz="1400" dirty="0"/>
                    </a:p>
                  </a:txBody>
                  <a:tcPr marL="121888" marR="121888" anchor="ctr"/>
                </a:tc>
                <a:tc>
                  <a:txBody>
                    <a:bodyPr/>
                    <a:lstStyle/>
                    <a:p>
                      <a:pPr algn="ctr"/>
                      <a:r>
                        <a:rPr lang="en-US" sz="1200" dirty="0" err="1" smtClean="0"/>
                        <a:t>ExOleDB</a:t>
                      </a:r>
                      <a:endParaRPr lang="en-US" sz="1200" dirty="0"/>
                    </a:p>
                  </a:txBody>
                  <a:tcPr marL="121888" marR="121888" anchor="ctr"/>
                </a:tc>
                <a:tc>
                  <a:txBody>
                    <a:bodyPr/>
                    <a:lstStyle/>
                    <a:p>
                      <a:pPr algn="ctr"/>
                      <a:r>
                        <a:rPr lang="en-US" sz="1200" dirty="0" smtClean="0"/>
                        <a:t>CDO 3.0 for Exchange </a:t>
                      </a:r>
                      <a:endParaRPr lang="en-US" sz="1200" dirty="0"/>
                    </a:p>
                  </a:txBody>
                  <a:tcPr marL="121888" marR="121888" anchor="ctr"/>
                </a:tc>
                <a:tc>
                  <a:txBody>
                    <a:bodyPr/>
                    <a:lstStyle/>
                    <a:p>
                      <a:pPr algn="ctr"/>
                      <a:r>
                        <a:rPr lang="en-US" sz="1200" dirty="0" smtClean="0"/>
                        <a:t>CDO</a:t>
                      </a:r>
                      <a:r>
                        <a:rPr lang="en-US" sz="1200" baseline="0" dirty="0" smtClean="0"/>
                        <a:t> 1.2.1</a:t>
                      </a:r>
                      <a:endParaRPr lang="en-US" sz="1200" dirty="0"/>
                    </a:p>
                  </a:txBody>
                  <a:tcPr marL="121888" marR="121888" anchor="ctr"/>
                </a:tc>
                <a:tc>
                  <a:txBody>
                    <a:bodyPr/>
                    <a:lstStyle/>
                    <a:p>
                      <a:pPr algn="ctr"/>
                      <a:r>
                        <a:rPr lang="en-US" sz="1200" dirty="0" smtClean="0"/>
                        <a:t>Exchange MAPI Client</a:t>
                      </a:r>
                      <a:endParaRPr lang="en-US" sz="1200" dirty="0"/>
                    </a:p>
                  </a:txBody>
                  <a:tcPr marL="121888" marR="121888" anchor="ctr"/>
                </a:tc>
                <a:tc>
                  <a:txBody>
                    <a:bodyPr/>
                    <a:lstStyle/>
                    <a:p>
                      <a:pPr algn="ctr"/>
                      <a:r>
                        <a:rPr lang="en-US" sz="1200" dirty="0" smtClean="0"/>
                        <a:t>Exchange WebDAV</a:t>
                      </a:r>
                      <a:endParaRPr lang="en-US" sz="1200" dirty="0"/>
                    </a:p>
                  </a:txBody>
                  <a:tcPr marL="121888" marR="121888" anchor="ctr"/>
                </a:tc>
                <a:tc>
                  <a:txBody>
                    <a:bodyPr/>
                    <a:lstStyle/>
                    <a:p>
                      <a:pPr algn="ctr"/>
                      <a:r>
                        <a:rPr lang="en-US" sz="1200" dirty="0" smtClean="0"/>
                        <a:t>Exchange Web Services</a:t>
                      </a:r>
                      <a:endParaRPr lang="en-US" sz="1200" dirty="0"/>
                    </a:p>
                  </a:txBody>
                  <a:tcPr marL="121888" marR="121888" anchor="ctr"/>
                </a:tc>
                <a:tc>
                  <a:txBody>
                    <a:bodyPr/>
                    <a:lstStyle/>
                    <a:p>
                      <a:pPr algn="ctr"/>
                      <a:r>
                        <a:rPr lang="en-US" sz="1200" dirty="0" smtClean="0"/>
                        <a:t>EWS Managed  API 1.1</a:t>
                      </a:r>
                      <a:endParaRPr lang="en-US" sz="1200" dirty="0"/>
                    </a:p>
                  </a:txBody>
                  <a:tcPr marL="121888" marR="121888" anchor="ctr"/>
                </a:tc>
              </a:tr>
              <a:tr h="417704">
                <a:tc>
                  <a:txBody>
                    <a:bodyPr/>
                    <a:lstStyle/>
                    <a:p>
                      <a:r>
                        <a:rPr lang="en-US" sz="1400" dirty="0" smtClean="0"/>
                        <a:t>Supports User Experience Consistent with Outlook</a:t>
                      </a:r>
                      <a:endParaRPr lang="en-US" sz="1400" dirty="0"/>
                    </a:p>
                  </a:txBody>
                  <a:tcPr marL="121888" marR="121888" anchor="ctr"/>
                </a:tc>
                <a:tc>
                  <a:txBody>
                    <a:bodyPr/>
                    <a:lstStyle/>
                    <a:p>
                      <a:pPr algn="ctr"/>
                      <a:endParaRPr lang="en-US" sz="2400" dirty="0">
                        <a:solidFill>
                          <a:schemeClr val="bg1"/>
                        </a:solidFill>
                      </a:endParaRPr>
                    </a:p>
                  </a:txBody>
                  <a:tcPr marL="121888" marR="121888"/>
                </a:tc>
                <a:tc>
                  <a:txBody>
                    <a:bodyPr/>
                    <a:lstStyle/>
                    <a:p>
                      <a:pPr algn="ctr"/>
                      <a:r>
                        <a:rPr lang="en-US" sz="2400" dirty="0" smtClean="0"/>
                        <a:t>√</a:t>
                      </a:r>
                      <a:endParaRPr lang="en-US" sz="2400" dirty="0">
                        <a:solidFill>
                          <a:schemeClr val="bg1"/>
                        </a:solidFill>
                      </a:endParaRPr>
                    </a:p>
                  </a:txBody>
                  <a:tcPr marL="121888" marR="121888"/>
                </a:tc>
                <a:tc>
                  <a:txBody>
                    <a:bodyPr/>
                    <a:lstStyle/>
                    <a:p>
                      <a:pPr algn="ctr"/>
                      <a:r>
                        <a:rPr lang="en-US" sz="2400" dirty="0" smtClean="0"/>
                        <a:t>√</a:t>
                      </a: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r>
                        <a:rPr lang="en-US" sz="2400" dirty="0" smtClean="0"/>
                        <a:t>√</a:t>
                      </a:r>
                      <a:endParaRPr lang="en-US" sz="2400" dirty="0">
                        <a:solidFill>
                          <a:srgbClr val="00B050"/>
                        </a:solidFill>
                      </a:endParaRPr>
                    </a:p>
                  </a:txBody>
                  <a:tcPr marL="121888" marR="121888"/>
                </a:tc>
                <a:tc>
                  <a:txBody>
                    <a:bodyPr/>
                    <a:lstStyle/>
                    <a:p>
                      <a:pPr algn="ctr"/>
                      <a:r>
                        <a:rPr lang="en-US" sz="2400" dirty="0" smtClean="0"/>
                        <a:t>√</a:t>
                      </a:r>
                      <a:endParaRPr lang="en-US" sz="2400" dirty="0">
                        <a:solidFill>
                          <a:srgbClr val="00B050"/>
                        </a:solidFill>
                      </a:endParaRPr>
                    </a:p>
                  </a:txBody>
                  <a:tcPr marL="121888" marR="121888"/>
                </a:tc>
              </a:tr>
              <a:tr h="417704">
                <a:tc>
                  <a:txBody>
                    <a:bodyPr/>
                    <a:lstStyle/>
                    <a:p>
                      <a:r>
                        <a:rPr lang="en-US" sz="1400" dirty="0" smtClean="0"/>
                        <a:t>Supports Local</a:t>
                      </a:r>
                      <a:r>
                        <a:rPr lang="en-US" sz="1400" baseline="0" dirty="0" smtClean="0"/>
                        <a:t> Access</a:t>
                      </a:r>
                      <a:endParaRPr lang="en-US" sz="1400" dirty="0"/>
                    </a:p>
                  </a:txBody>
                  <a:tcPr marL="121888" marR="121888" anchor="ctr"/>
                </a:tc>
                <a:tc>
                  <a:txBody>
                    <a:bodyPr/>
                    <a:lstStyle/>
                    <a:p>
                      <a:pPr algn="ctr"/>
                      <a:endParaRPr lang="en-US" sz="2400" dirty="0">
                        <a:solidFill>
                          <a:schemeClr val="bg1"/>
                        </a:solidFill>
                      </a:endParaRPr>
                    </a:p>
                  </a:txBody>
                  <a:tcPr marL="121888" marR="121888"/>
                </a:tc>
                <a:tc>
                  <a:txBody>
                    <a:bodyPr/>
                    <a:lstStyle/>
                    <a:p>
                      <a:pPr algn="ctr"/>
                      <a:r>
                        <a:rPr lang="en-US" sz="2400" dirty="0" smtClean="0"/>
                        <a:t>√</a:t>
                      </a: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r>
                        <a:rPr lang="en-US" sz="2400" dirty="0" smtClean="0"/>
                        <a:t>√</a:t>
                      </a:r>
                      <a:endParaRPr lang="en-US" sz="2400" dirty="0">
                        <a:solidFill>
                          <a:srgbClr val="00B050"/>
                        </a:solidFill>
                      </a:endParaRPr>
                    </a:p>
                  </a:txBody>
                  <a:tcPr marL="121888" marR="121888"/>
                </a:tc>
                <a:tc>
                  <a:txBody>
                    <a:bodyPr/>
                    <a:lstStyle/>
                    <a:p>
                      <a:pPr algn="ctr"/>
                      <a:r>
                        <a:rPr lang="en-US" sz="2400" dirty="0" smtClean="0"/>
                        <a:t>√</a:t>
                      </a:r>
                      <a:endParaRPr lang="en-US" sz="2400" dirty="0">
                        <a:solidFill>
                          <a:srgbClr val="00B050"/>
                        </a:solidFill>
                      </a:endParaRPr>
                    </a:p>
                  </a:txBody>
                  <a:tcPr marL="121888" marR="121888"/>
                </a:tc>
              </a:tr>
              <a:tr h="417704">
                <a:tc>
                  <a:txBody>
                    <a:bodyPr/>
                    <a:lstStyle/>
                    <a:p>
                      <a:r>
                        <a:rPr lang="en-US" sz="1400" dirty="0" smtClean="0"/>
                        <a:t>Supports Intranet Access</a:t>
                      </a:r>
                      <a:endParaRPr lang="en-US" sz="1400" dirty="0"/>
                    </a:p>
                  </a:txBody>
                  <a:tcPr marL="121888" marR="121888" anchor="ctr"/>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r>
                        <a:rPr lang="en-US" sz="2400" dirty="0" smtClean="0"/>
                        <a:t>√</a:t>
                      </a:r>
                      <a:endParaRPr lang="en-US" sz="2400" dirty="0">
                        <a:solidFill>
                          <a:schemeClr val="bg1"/>
                        </a:solidFill>
                      </a:endParaRPr>
                    </a:p>
                  </a:txBody>
                  <a:tcPr marL="121888" marR="121888"/>
                </a:tc>
                <a:tc>
                  <a:txBody>
                    <a:bodyPr/>
                    <a:lstStyle/>
                    <a:p>
                      <a:pPr algn="ctr"/>
                      <a:r>
                        <a:rPr lang="en-US" sz="2400" dirty="0" smtClean="0"/>
                        <a:t>√</a:t>
                      </a: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r>
                        <a:rPr lang="en-US" sz="2400" dirty="0" smtClean="0"/>
                        <a:t>√</a:t>
                      </a:r>
                      <a:endParaRPr lang="en-US" sz="2400" dirty="0">
                        <a:solidFill>
                          <a:srgbClr val="00B050"/>
                        </a:solidFill>
                      </a:endParaRPr>
                    </a:p>
                  </a:txBody>
                  <a:tcPr marL="121888" marR="121888"/>
                </a:tc>
                <a:tc>
                  <a:txBody>
                    <a:bodyPr/>
                    <a:lstStyle/>
                    <a:p>
                      <a:pPr algn="ctr"/>
                      <a:r>
                        <a:rPr lang="en-US" sz="2400" dirty="0" smtClean="0"/>
                        <a:t>√</a:t>
                      </a:r>
                      <a:endParaRPr lang="en-US" sz="2400" dirty="0">
                        <a:solidFill>
                          <a:srgbClr val="00B050"/>
                        </a:solidFill>
                      </a:endParaRPr>
                    </a:p>
                  </a:txBody>
                  <a:tcPr marL="121888" marR="121888"/>
                </a:tc>
              </a:tr>
              <a:tr h="417704">
                <a:tc>
                  <a:txBody>
                    <a:bodyPr/>
                    <a:lstStyle/>
                    <a:p>
                      <a:r>
                        <a:rPr lang="en-US" sz="1400" dirty="0" smtClean="0"/>
                        <a:t>Supports Internet Access</a:t>
                      </a:r>
                      <a:endParaRPr lang="en-US" sz="1400" dirty="0"/>
                    </a:p>
                  </a:txBody>
                  <a:tcPr marL="121888" marR="121888" anchor="ctr"/>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r>
                        <a:rPr lang="en-US" sz="2400" dirty="0" smtClean="0"/>
                        <a:t>√</a:t>
                      </a:r>
                      <a:endParaRPr lang="en-US" sz="2400" dirty="0">
                        <a:solidFill>
                          <a:schemeClr val="bg1"/>
                        </a:solidFill>
                      </a:endParaRPr>
                    </a:p>
                  </a:txBody>
                  <a:tcPr marL="121888" marR="121888"/>
                </a:tc>
                <a:tc>
                  <a:txBody>
                    <a:bodyPr/>
                    <a:lstStyle/>
                    <a:p>
                      <a:pPr algn="ctr"/>
                      <a:r>
                        <a:rPr lang="en-US" sz="2400" dirty="0" smtClean="0"/>
                        <a:t>√</a:t>
                      </a:r>
                      <a:endParaRPr lang="en-US" sz="2400" dirty="0">
                        <a:solidFill>
                          <a:srgbClr val="00B050"/>
                        </a:solidFill>
                      </a:endParaRPr>
                    </a:p>
                  </a:txBody>
                  <a:tcPr marL="121888" marR="121888"/>
                </a:tc>
                <a:tc>
                  <a:txBody>
                    <a:bodyPr/>
                    <a:lstStyle/>
                    <a:p>
                      <a:pPr algn="ctr"/>
                      <a:r>
                        <a:rPr lang="en-US" sz="2400" dirty="0" smtClean="0"/>
                        <a:t>√</a:t>
                      </a:r>
                      <a:endParaRPr lang="en-US" sz="2400" dirty="0">
                        <a:solidFill>
                          <a:srgbClr val="00B050"/>
                        </a:solidFill>
                      </a:endParaRPr>
                    </a:p>
                  </a:txBody>
                  <a:tcPr marL="121888" marR="121888"/>
                </a:tc>
              </a:tr>
              <a:tr h="417704">
                <a:tc>
                  <a:txBody>
                    <a:bodyPr/>
                    <a:lstStyle/>
                    <a:p>
                      <a:r>
                        <a:rPr lang="en-US" sz="1400" dirty="0" smtClean="0"/>
                        <a:t>Supports New</a:t>
                      </a:r>
                      <a:r>
                        <a:rPr lang="en-US" sz="1400" baseline="0" dirty="0" smtClean="0"/>
                        <a:t> Exchange 2007 and Exchange 2010 functionality</a:t>
                      </a:r>
                      <a:endParaRPr lang="en-US" sz="1400" dirty="0"/>
                    </a:p>
                  </a:txBody>
                  <a:tcPr marL="121888" marR="121888" anchor="ctr"/>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r>
                        <a:rPr lang="en-US" sz="2400" dirty="0" smtClean="0"/>
                        <a:t>√</a:t>
                      </a:r>
                      <a:endParaRPr lang="en-US" sz="2400" dirty="0">
                        <a:solidFill>
                          <a:srgbClr val="00B050"/>
                        </a:solidFill>
                      </a:endParaRPr>
                    </a:p>
                  </a:txBody>
                  <a:tcPr marL="121888" marR="121888"/>
                </a:tc>
                <a:tc>
                  <a:txBody>
                    <a:bodyPr/>
                    <a:lstStyle/>
                    <a:p>
                      <a:pPr algn="ctr"/>
                      <a:r>
                        <a:rPr lang="en-US" sz="2400" dirty="0" smtClean="0"/>
                        <a:t>√</a:t>
                      </a:r>
                      <a:endParaRPr lang="en-US" sz="2400" dirty="0">
                        <a:solidFill>
                          <a:srgbClr val="00B050"/>
                        </a:solidFill>
                      </a:endParaRPr>
                    </a:p>
                  </a:txBody>
                  <a:tcPr marL="121888" marR="121888"/>
                </a:tc>
              </a:tr>
              <a:tr h="417704">
                <a:tc>
                  <a:txBody>
                    <a:bodyPr/>
                    <a:lstStyle/>
                    <a:p>
                      <a:r>
                        <a:rPr lang="en-US" sz="1400" dirty="0" smtClean="0"/>
                        <a:t>Mainstream Support Available</a:t>
                      </a:r>
                      <a:endParaRPr lang="en-US" sz="1400" dirty="0"/>
                    </a:p>
                  </a:txBody>
                  <a:tcPr marL="121888" marR="121888" anchor="ctr"/>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r>
                        <a:rPr lang="en-US" sz="2400" dirty="0" smtClean="0"/>
                        <a:t>√</a:t>
                      </a:r>
                      <a:endParaRPr lang="en-US" sz="2400" dirty="0">
                        <a:solidFill>
                          <a:srgbClr val="00B050"/>
                        </a:solidFill>
                      </a:endParaRPr>
                    </a:p>
                  </a:txBody>
                  <a:tcPr marL="121888" marR="121888"/>
                </a:tc>
                <a:tc>
                  <a:txBody>
                    <a:bodyPr/>
                    <a:lstStyle/>
                    <a:p>
                      <a:pPr algn="ctr"/>
                      <a:r>
                        <a:rPr lang="en-US" sz="2400" dirty="0" smtClean="0"/>
                        <a:t>√</a:t>
                      </a:r>
                      <a:endParaRPr lang="en-US" sz="2400" dirty="0">
                        <a:solidFill>
                          <a:srgbClr val="00B050"/>
                        </a:solidFill>
                      </a:endParaRPr>
                    </a:p>
                  </a:txBody>
                  <a:tcPr marL="121888" marR="121888"/>
                </a:tc>
              </a:tr>
              <a:tr h="417704">
                <a:tc>
                  <a:txBody>
                    <a:bodyPr/>
                    <a:lstStyle/>
                    <a:p>
                      <a:r>
                        <a:rPr lang="en-US" sz="1400" dirty="0" smtClean="0"/>
                        <a:t>Works on Exchange 2003</a:t>
                      </a:r>
                      <a:endParaRPr lang="en-US" sz="1400" dirty="0"/>
                    </a:p>
                  </a:txBody>
                  <a:tcPr marL="121888" marR="121888" anchor="ctr"/>
                </a:tc>
                <a:tc>
                  <a:txBody>
                    <a:bodyPr/>
                    <a:lstStyle/>
                    <a:p>
                      <a:pPr algn="ctr"/>
                      <a:r>
                        <a:rPr lang="en-US" sz="2400" dirty="0" smtClean="0"/>
                        <a:t>√</a:t>
                      </a:r>
                      <a:endParaRPr lang="en-US" sz="2400" dirty="0">
                        <a:solidFill>
                          <a:schemeClr val="bg1"/>
                        </a:solidFill>
                      </a:endParaRPr>
                    </a:p>
                  </a:txBody>
                  <a:tcPr marL="121888" marR="121888"/>
                </a:tc>
                <a:tc>
                  <a:txBody>
                    <a:bodyPr/>
                    <a:lstStyle/>
                    <a:p>
                      <a:pPr algn="ctr"/>
                      <a:r>
                        <a:rPr lang="en-US" sz="2400" dirty="0" smtClean="0"/>
                        <a:t>√</a:t>
                      </a:r>
                      <a:endParaRPr lang="en-US" sz="2400" dirty="0">
                        <a:solidFill>
                          <a:schemeClr val="bg1"/>
                        </a:solidFill>
                      </a:endParaRPr>
                    </a:p>
                  </a:txBody>
                  <a:tcPr marL="121888" marR="121888"/>
                </a:tc>
                <a:tc>
                  <a:txBody>
                    <a:bodyPr/>
                    <a:lstStyle/>
                    <a:p>
                      <a:pPr algn="ctr"/>
                      <a:r>
                        <a:rPr lang="en-US" sz="2400" dirty="0" smtClean="0"/>
                        <a:t>√</a:t>
                      </a:r>
                      <a:endParaRPr lang="en-US" sz="2400" dirty="0">
                        <a:solidFill>
                          <a:schemeClr val="bg1"/>
                        </a:solidFill>
                      </a:endParaRPr>
                    </a:p>
                  </a:txBody>
                  <a:tcPr marL="121888" marR="121888"/>
                </a:tc>
                <a:tc>
                  <a:txBody>
                    <a:bodyPr/>
                    <a:lstStyle/>
                    <a:p>
                      <a:pPr algn="ctr"/>
                      <a:r>
                        <a:rPr lang="en-US" sz="2400" dirty="0" smtClean="0"/>
                        <a:t>√</a:t>
                      </a:r>
                      <a:endParaRPr lang="en-US" sz="2400" dirty="0">
                        <a:solidFill>
                          <a:schemeClr val="bg1"/>
                        </a:solidFill>
                      </a:endParaRPr>
                    </a:p>
                  </a:txBody>
                  <a:tcPr marL="121888" marR="121888"/>
                </a:tc>
                <a:tc>
                  <a:txBody>
                    <a:bodyPr/>
                    <a:lstStyle/>
                    <a:p>
                      <a:pPr algn="ctr"/>
                      <a:r>
                        <a:rPr lang="en-US" sz="2400" dirty="0" smtClean="0"/>
                        <a:t>√</a:t>
                      </a: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c>
                  <a:txBody>
                    <a:bodyPr/>
                    <a:lstStyle/>
                    <a:p>
                      <a:pPr algn="ctr"/>
                      <a:endParaRPr lang="en-US" sz="2400" dirty="0">
                        <a:solidFill>
                          <a:schemeClr val="bg1"/>
                        </a:solidFill>
                      </a:endParaRPr>
                    </a:p>
                  </a:txBody>
                  <a:tcPr marL="121888" marR="121888"/>
                </a:tc>
              </a:tr>
            </a:tbl>
          </a:graphicData>
        </a:graphic>
      </p:graphicFrame>
    </p:spTree>
    <p:extLst>
      <p:ext uri="{BB962C8B-B14F-4D97-AF65-F5344CB8AC3E}">
        <p14:creationId xmlns:p14="http://schemas.microsoft.com/office/powerpoint/2010/main" val="140259528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686800F-65A3-4649-8B73-7EFFA3F0CB78}" type="slidenum">
              <a:rPr lang="en-US" smtClean="0"/>
              <a:pPr/>
              <a:t>6</a:t>
            </a:fld>
            <a:endParaRPr lang="en-US"/>
          </a:p>
        </p:txBody>
      </p:sp>
      <p:grpSp>
        <p:nvGrpSpPr>
          <p:cNvPr id="4" name="Group 7"/>
          <p:cNvGrpSpPr/>
          <p:nvPr/>
        </p:nvGrpSpPr>
        <p:grpSpPr>
          <a:xfrm>
            <a:off x="507868" y="1647145"/>
            <a:ext cx="11173090" cy="1896300"/>
            <a:chOff x="0" y="280979"/>
            <a:chExt cx="8382000" cy="1896300"/>
          </a:xfrm>
        </p:grpSpPr>
        <p:sp>
          <p:nvSpPr>
            <p:cNvPr id="24" name="Rectangle 23"/>
            <p:cNvSpPr/>
            <p:nvPr/>
          </p:nvSpPr>
          <p:spPr>
            <a:xfrm>
              <a:off x="0" y="280979"/>
              <a:ext cx="8382000" cy="18963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0" y="280979"/>
              <a:ext cx="8382000" cy="1896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0536" tIns="291592" rIns="650536" bIns="99568" numCol="1" spcCol="1270" anchor="t" anchorCtr="0">
              <a:noAutofit/>
            </a:bodyPr>
            <a:lstStyle/>
            <a:p>
              <a:pPr marL="0" lvl="1" algn="l" defTabSz="622300">
                <a:lnSpc>
                  <a:spcPct val="90000"/>
                </a:lnSpc>
                <a:spcBef>
                  <a:spcPct val="0"/>
                </a:spcBef>
                <a:spcAft>
                  <a:spcPct val="15000"/>
                </a:spcAft>
              </a:pPr>
              <a:r>
                <a:rPr lang="en-US" sz="1400" kern="1200" dirty="0" smtClean="0"/>
                <a:t>API for interacting with Mailbox Content</a:t>
              </a:r>
              <a:endParaRPr lang="en-US" sz="1400" kern="1200" dirty="0"/>
            </a:p>
            <a:p>
              <a:pPr marL="114300" lvl="1" indent="-114300" defTabSz="622300">
                <a:lnSpc>
                  <a:spcPct val="90000"/>
                </a:lnSpc>
                <a:spcBef>
                  <a:spcPct val="0"/>
                </a:spcBef>
                <a:spcAft>
                  <a:spcPct val="15000"/>
                </a:spcAft>
                <a:buChar char="••"/>
              </a:pPr>
              <a:r>
                <a:rPr lang="en-US" sz="1400" kern="1200" dirty="0" smtClean="0"/>
                <a:t>Email, </a:t>
              </a:r>
              <a:r>
                <a:rPr lang="en-US" sz="1400" dirty="0" smtClean="0"/>
                <a:t>Calendaring, Contacts, Tasks</a:t>
              </a:r>
              <a:endParaRPr lang="en-US" sz="1400" kern="1200" dirty="0"/>
            </a:p>
            <a:p>
              <a:pPr marL="114300" lvl="1" indent="-114300" algn="l" defTabSz="622300">
                <a:lnSpc>
                  <a:spcPct val="90000"/>
                </a:lnSpc>
                <a:spcBef>
                  <a:spcPct val="0"/>
                </a:spcBef>
                <a:spcAft>
                  <a:spcPct val="15000"/>
                </a:spcAft>
                <a:buChar char="••"/>
              </a:pPr>
              <a:r>
                <a:rPr lang="en-US" sz="1400" kern="1200" dirty="0" smtClean="0"/>
                <a:t>Endpoint Discovery (</a:t>
              </a:r>
              <a:r>
                <a:rPr lang="en-US" sz="1400" kern="1200" dirty="0" err="1" smtClean="0"/>
                <a:t>AutoDiscover</a:t>
              </a:r>
              <a:r>
                <a:rPr lang="en-US" sz="1400" kern="1200" dirty="0" smtClean="0"/>
                <a:t>)</a:t>
              </a:r>
            </a:p>
            <a:p>
              <a:pPr marL="114300" lvl="1" indent="-114300" algn="l" defTabSz="622300">
                <a:lnSpc>
                  <a:spcPct val="90000"/>
                </a:lnSpc>
                <a:spcBef>
                  <a:spcPct val="0"/>
                </a:spcBef>
                <a:spcAft>
                  <a:spcPct val="15000"/>
                </a:spcAft>
                <a:buChar char="••"/>
              </a:pPr>
              <a:r>
                <a:rPr lang="en-US" sz="1400" dirty="0" smtClean="0"/>
                <a:t>Authentication and Login</a:t>
              </a:r>
              <a:endParaRPr lang="en-US" sz="1400" kern="1200" dirty="0" smtClean="0"/>
            </a:p>
            <a:p>
              <a:pPr marL="114300" lvl="1" indent="-114300" algn="l" defTabSz="622300">
                <a:lnSpc>
                  <a:spcPct val="90000"/>
                </a:lnSpc>
                <a:spcBef>
                  <a:spcPct val="0"/>
                </a:spcBef>
                <a:spcAft>
                  <a:spcPct val="15000"/>
                </a:spcAft>
                <a:buChar char="••"/>
              </a:pPr>
              <a:r>
                <a:rPr lang="en-US" sz="1400" kern="1200" dirty="0" smtClean="0"/>
                <a:t>Delegation and Impersonation</a:t>
              </a:r>
            </a:p>
            <a:p>
              <a:pPr marL="114300" lvl="1" indent="-114300" algn="l" defTabSz="622300">
                <a:lnSpc>
                  <a:spcPct val="90000"/>
                </a:lnSpc>
                <a:spcBef>
                  <a:spcPct val="0"/>
                </a:spcBef>
                <a:spcAft>
                  <a:spcPct val="15000"/>
                </a:spcAft>
                <a:buChar char="••"/>
              </a:pPr>
              <a:r>
                <a:rPr lang="en-US" sz="1400" dirty="0" smtClean="0"/>
                <a:t>Change Notifications</a:t>
              </a:r>
            </a:p>
            <a:p>
              <a:pPr marL="114300" lvl="1" indent="-114300" algn="l" defTabSz="622300">
                <a:lnSpc>
                  <a:spcPct val="90000"/>
                </a:lnSpc>
                <a:spcBef>
                  <a:spcPct val="0"/>
                </a:spcBef>
                <a:spcAft>
                  <a:spcPct val="15000"/>
                </a:spcAft>
                <a:buChar char="••"/>
              </a:pPr>
              <a:r>
                <a:rPr lang="en-US" sz="1400" dirty="0" smtClean="0"/>
                <a:t>User and Application Settings Configuration</a:t>
              </a:r>
            </a:p>
            <a:p>
              <a:pPr marL="114300" lvl="1" indent="-114300" algn="l" defTabSz="622300">
                <a:lnSpc>
                  <a:spcPct val="90000"/>
                </a:lnSpc>
                <a:spcBef>
                  <a:spcPct val="0"/>
                </a:spcBef>
                <a:spcAft>
                  <a:spcPct val="15000"/>
                </a:spcAft>
                <a:buChar char="••"/>
              </a:pPr>
              <a:endParaRPr lang="en-US" sz="1400" kern="1200" dirty="0" smtClean="0"/>
            </a:p>
            <a:p>
              <a:pPr marL="114300" lvl="1" indent="-114300" algn="l" defTabSz="622300">
                <a:lnSpc>
                  <a:spcPct val="90000"/>
                </a:lnSpc>
                <a:spcBef>
                  <a:spcPct val="0"/>
                </a:spcBef>
                <a:spcAft>
                  <a:spcPct val="15000"/>
                </a:spcAft>
                <a:buChar char="••"/>
              </a:pPr>
              <a:endParaRPr lang="en-US" sz="1400" kern="1200" dirty="0"/>
            </a:p>
          </p:txBody>
        </p:sp>
      </p:grpSp>
      <p:grpSp>
        <p:nvGrpSpPr>
          <p:cNvPr id="5" name="Group 8"/>
          <p:cNvGrpSpPr/>
          <p:nvPr/>
        </p:nvGrpSpPr>
        <p:grpSpPr>
          <a:xfrm>
            <a:off x="1066522" y="1440505"/>
            <a:ext cx="7821163" cy="413280"/>
            <a:chOff x="419100" y="74339"/>
            <a:chExt cx="5867400" cy="413280"/>
          </a:xfrm>
        </p:grpSpPr>
        <p:sp>
          <p:nvSpPr>
            <p:cNvPr id="22" name="Rounded Rectangle 21"/>
            <p:cNvSpPr/>
            <p:nvPr/>
          </p:nvSpPr>
          <p:spPr>
            <a:xfrm>
              <a:off x="419100" y="74339"/>
              <a:ext cx="5867400" cy="41328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Rounded Rectangle 6"/>
            <p:cNvSpPr/>
            <p:nvPr/>
          </p:nvSpPr>
          <p:spPr>
            <a:xfrm>
              <a:off x="439275" y="94514"/>
              <a:ext cx="5827050"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1774" tIns="0" rIns="221774" bIns="0" numCol="1" spcCol="1270" anchor="ctr" anchorCtr="0">
              <a:noAutofit/>
            </a:bodyPr>
            <a:lstStyle/>
            <a:p>
              <a:pPr lvl="0" algn="l" defTabSz="622300">
                <a:lnSpc>
                  <a:spcPct val="90000"/>
                </a:lnSpc>
                <a:spcBef>
                  <a:spcPct val="0"/>
                </a:spcBef>
                <a:spcAft>
                  <a:spcPct val="35000"/>
                </a:spcAft>
              </a:pPr>
              <a:r>
                <a:rPr lang="en-US" sz="1400" b="1" kern="1200" dirty="0" smtClean="0"/>
                <a:t>Exchange Web Services APIs</a:t>
              </a:r>
              <a:endParaRPr lang="en-US" sz="1400" b="1" kern="1200" dirty="0"/>
            </a:p>
          </p:txBody>
        </p:sp>
      </p:grpSp>
      <p:grpSp>
        <p:nvGrpSpPr>
          <p:cNvPr id="8" name="Group 9"/>
          <p:cNvGrpSpPr/>
          <p:nvPr/>
        </p:nvGrpSpPr>
        <p:grpSpPr>
          <a:xfrm>
            <a:off x="507868" y="3825685"/>
            <a:ext cx="11173090" cy="1257944"/>
            <a:chOff x="0" y="2459519"/>
            <a:chExt cx="8382000" cy="1367100"/>
          </a:xfrm>
        </p:grpSpPr>
        <p:sp>
          <p:nvSpPr>
            <p:cNvPr id="20" name="Rectangle 19"/>
            <p:cNvSpPr/>
            <p:nvPr/>
          </p:nvSpPr>
          <p:spPr>
            <a:xfrm>
              <a:off x="0" y="2459519"/>
              <a:ext cx="8382000" cy="13671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0" y="2459519"/>
              <a:ext cx="8382000" cy="1367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0536" tIns="291592" rIns="650536" bIns="99568" numCol="1" spcCol="1270" anchor="t" anchorCtr="0">
              <a:noAutofit/>
            </a:bodyPr>
            <a:lstStyle/>
            <a:p>
              <a:pPr marL="0" lvl="1" algn="l" defTabSz="622300">
                <a:lnSpc>
                  <a:spcPct val="90000"/>
                </a:lnSpc>
                <a:spcBef>
                  <a:spcPct val="0"/>
                </a:spcBef>
                <a:spcAft>
                  <a:spcPct val="15000"/>
                </a:spcAft>
              </a:pPr>
              <a:r>
                <a:rPr lang="en-US" sz="1400" kern="1200" dirty="0" smtClean="0"/>
                <a:t>API for Exchange Management</a:t>
              </a:r>
              <a:endParaRPr lang="en-US" sz="1400" kern="1200" dirty="0"/>
            </a:p>
            <a:p>
              <a:pPr marL="114300" lvl="1" indent="-114300" algn="l" defTabSz="622300">
                <a:lnSpc>
                  <a:spcPct val="90000"/>
                </a:lnSpc>
                <a:spcBef>
                  <a:spcPct val="0"/>
                </a:spcBef>
                <a:spcAft>
                  <a:spcPct val="15000"/>
                </a:spcAft>
                <a:buChar char="••"/>
              </a:pPr>
              <a:r>
                <a:rPr lang="en-US" sz="1400" kern="1200" dirty="0" smtClean="0"/>
                <a:t>Mailbox creation</a:t>
              </a:r>
              <a:endParaRPr lang="en-US" sz="1400" kern="1200" dirty="0"/>
            </a:p>
            <a:p>
              <a:pPr marL="114300" lvl="1" indent="-114300" algn="l" defTabSz="622300">
                <a:lnSpc>
                  <a:spcPct val="90000"/>
                </a:lnSpc>
                <a:spcBef>
                  <a:spcPct val="0"/>
                </a:spcBef>
                <a:spcAft>
                  <a:spcPct val="15000"/>
                </a:spcAft>
                <a:buChar char="••"/>
              </a:pPr>
              <a:r>
                <a:rPr lang="en-US" sz="1400" kern="1200" dirty="0" smtClean="0"/>
                <a:t>Server Configuration</a:t>
              </a:r>
              <a:endParaRPr lang="en-US" sz="1400" kern="1200" dirty="0"/>
            </a:p>
            <a:p>
              <a:pPr marL="114300" lvl="1" indent="-114300" algn="l" defTabSz="622300">
                <a:lnSpc>
                  <a:spcPct val="90000"/>
                </a:lnSpc>
                <a:spcBef>
                  <a:spcPct val="0"/>
                </a:spcBef>
                <a:spcAft>
                  <a:spcPct val="15000"/>
                </a:spcAft>
                <a:buChar char="••"/>
              </a:pPr>
              <a:r>
                <a:rPr lang="en-US" sz="1400" kern="1200" dirty="0" smtClean="0"/>
                <a:t>Resource Management</a:t>
              </a:r>
              <a:endParaRPr lang="en-US" sz="1400" kern="1200" dirty="0"/>
            </a:p>
          </p:txBody>
        </p:sp>
      </p:grpSp>
      <p:grpSp>
        <p:nvGrpSpPr>
          <p:cNvPr id="9" name="Group 10"/>
          <p:cNvGrpSpPr/>
          <p:nvPr/>
        </p:nvGrpSpPr>
        <p:grpSpPr>
          <a:xfrm>
            <a:off x="1066522" y="3619045"/>
            <a:ext cx="7821163" cy="413280"/>
            <a:chOff x="419100" y="2252879"/>
            <a:chExt cx="5867400" cy="413280"/>
          </a:xfrm>
        </p:grpSpPr>
        <p:sp>
          <p:nvSpPr>
            <p:cNvPr id="18" name="Rounded Rectangle 17"/>
            <p:cNvSpPr/>
            <p:nvPr/>
          </p:nvSpPr>
          <p:spPr>
            <a:xfrm>
              <a:off x="419100" y="2252879"/>
              <a:ext cx="5867400" cy="41328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9" name="Rounded Rectangle 10"/>
            <p:cNvSpPr/>
            <p:nvPr/>
          </p:nvSpPr>
          <p:spPr>
            <a:xfrm>
              <a:off x="439275" y="2273054"/>
              <a:ext cx="5827050"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1774" tIns="0" rIns="221774" bIns="0" numCol="1" spcCol="1270" anchor="ctr" anchorCtr="0">
              <a:noAutofit/>
            </a:bodyPr>
            <a:lstStyle/>
            <a:p>
              <a:pPr lvl="0" algn="l" defTabSz="622300">
                <a:lnSpc>
                  <a:spcPct val="90000"/>
                </a:lnSpc>
                <a:spcBef>
                  <a:spcPct val="0"/>
                </a:spcBef>
                <a:spcAft>
                  <a:spcPct val="35000"/>
                </a:spcAft>
              </a:pPr>
              <a:r>
                <a:rPr lang="en-US" sz="1400" b="1" kern="1200" dirty="0" smtClean="0"/>
                <a:t>PowerShell APIs</a:t>
              </a:r>
              <a:endParaRPr lang="en-US" sz="1400" b="1" kern="1200" dirty="0"/>
            </a:p>
          </p:txBody>
        </p:sp>
      </p:grpSp>
      <p:grpSp>
        <p:nvGrpSpPr>
          <p:cNvPr id="10" name="Group 11"/>
          <p:cNvGrpSpPr/>
          <p:nvPr/>
        </p:nvGrpSpPr>
        <p:grpSpPr>
          <a:xfrm>
            <a:off x="507868" y="5409710"/>
            <a:ext cx="11173090" cy="762488"/>
            <a:chOff x="0" y="4108860"/>
            <a:chExt cx="8382000" cy="762488"/>
          </a:xfrm>
        </p:grpSpPr>
        <p:sp>
          <p:nvSpPr>
            <p:cNvPr id="16" name="Rectangle 15"/>
            <p:cNvSpPr/>
            <p:nvPr/>
          </p:nvSpPr>
          <p:spPr>
            <a:xfrm>
              <a:off x="0" y="4108860"/>
              <a:ext cx="8382000" cy="762488"/>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0" y="4108860"/>
              <a:ext cx="8382000" cy="7624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0536" tIns="291592" rIns="650536" bIns="99568" numCol="1" spcCol="1270" anchor="t" anchorCtr="0">
              <a:noAutofit/>
            </a:bodyPr>
            <a:lstStyle/>
            <a:p>
              <a:pPr marL="0" lvl="1" algn="l" defTabSz="622300">
                <a:lnSpc>
                  <a:spcPct val="90000"/>
                </a:lnSpc>
                <a:spcBef>
                  <a:spcPct val="0"/>
                </a:spcBef>
                <a:spcAft>
                  <a:spcPct val="15000"/>
                </a:spcAft>
              </a:pPr>
              <a:r>
                <a:rPr lang="en-US" sz="1400" kern="1200" dirty="0" smtClean="0"/>
                <a:t>API for controlling the flow of content </a:t>
              </a:r>
            </a:p>
            <a:p>
              <a:pPr marL="114300" lvl="1" indent="-114300" algn="l" defTabSz="622300">
                <a:lnSpc>
                  <a:spcPct val="90000"/>
                </a:lnSpc>
                <a:spcBef>
                  <a:spcPct val="0"/>
                </a:spcBef>
                <a:spcAft>
                  <a:spcPct val="15000"/>
                </a:spcAft>
                <a:buChar char="••"/>
              </a:pPr>
              <a:r>
                <a:rPr lang="en-US" sz="1400" kern="1200" dirty="0" smtClean="0"/>
                <a:t>Access to message properties and content in transport</a:t>
              </a:r>
              <a:endParaRPr lang="en-US" sz="1400" kern="1200" dirty="0"/>
            </a:p>
          </p:txBody>
        </p:sp>
      </p:grpSp>
      <p:grpSp>
        <p:nvGrpSpPr>
          <p:cNvPr id="11" name="Group 12"/>
          <p:cNvGrpSpPr/>
          <p:nvPr/>
        </p:nvGrpSpPr>
        <p:grpSpPr>
          <a:xfrm>
            <a:off x="1066522" y="5203070"/>
            <a:ext cx="7821163" cy="413280"/>
            <a:chOff x="419100" y="3902220"/>
            <a:chExt cx="5867400" cy="413280"/>
          </a:xfrm>
        </p:grpSpPr>
        <p:sp>
          <p:nvSpPr>
            <p:cNvPr id="14" name="Rounded Rectangle 13"/>
            <p:cNvSpPr/>
            <p:nvPr/>
          </p:nvSpPr>
          <p:spPr>
            <a:xfrm>
              <a:off x="419100" y="3902220"/>
              <a:ext cx="5867400" cy="41328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 name="Rounded Rectangle 14"/>
            <p:cNvSpPr/>
            <p:nvPr/>
          </p:nvSpPr>
          <p:spPr>
            <a:xfrm>
              <a:off x="439275" y="3922395"/>
              <a:ext cx="5827050"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1774" tIns="0" rIns="221774" bIns="0" numCol="1" spcCol="1270" anchor="ctr" anchorCtr="0">
              <a:noAutofit/>
            </a:bodyPr>
            <a:lstStyle/>
            <a:p>
              <a:pPr lvl="0" algn="l" defTabSz="622300">
                <a:lnSpc>
                  <a:spcPct val="90000"/>
                </a:lnSpc>
                <a:spcBef>
                  <a:spcPct val="0"/>
                </a:spcBef>
                <a:spcAft>
                  <a:spcPct val="35000"/>
                </a:spcAft>
              </a:pPr>
              <a:r>
                <a:rPr lang="en-US" sz="1400" b="1" kern="1200" dirty="0" smtClean="0"/>
                <a:t>Transport APIs</a:t>
              </a:r>
              <a:endParaRPr lang="en-US" sz="1400" b="1" kern="1200" dirty="0"/>
            </a:p>
          </p:txBody>
        </p:sp>
      </p:grpSp>
      <p:sp>
        <p:nvSpPr>
          <p:cNvPr id="3" name="TextBox 2"/>
          <p:cNvSpPr txBox="1"/>
          <p:nvPr/>
        </p:nvSpPr>
        <p:spPr>
          <a:xfrm>
            <a:off x="9265666" y="1755972"/>
            <a:ext cx="2275966" cy="369332"/>
          </a:xfrm>
          <a:prstGeom prst="rect">
            <a:avLst/>
          </a:prstGeom>
          <a:noFill/>
        </p:spPr>
        <p:txBody>
          <a:bodyPr wrap="square" rtlCol="0">
            <a:spAutoFit/>
          </a:bodyPr>
          <a:lstStyle/>
          <a:p>
            <a:r>
              <a:rPr lang="en-US" dirty="0" smtClean="0">
                <a:solidFill>
                  <a:schemeClr val="bg1"/>
                </a:solidFill>
              </a:rPr>
              <a:t>Online Ready</a:t>
            </a:r>
            <a:endParaRPr lang="en-US" dirty="0">
              <a:solidFill>
                <a:schemeClr val="bg1"/>
              </a:solidFill>
            </a:endParaRPr>
          </a:p>
        </p:txBody>
      </p:sp>
      <p:sp>
        <p:nvSpPr>
          <p:cNvPr id="26" name="TextBox 25"/>
          <p:cNvSpPr txBox="1"/>
          <p:nvPr/>
        </p:nvSpPr>
        <p:spPr>
          <a:xfrm>
            <a:off x="9324992" y="3907105"/>
            <a:ext cx="2275966" cy="369332"/>
          </a:xfrm>
          <a:prstGeom prst="rect">
            <a:avLst/>
          </a:prstGeom>
          <a:noFill/>
        </p:spPr>
        <p:txBody>
          <a:bodyPr wrap="square" rtlCol="0">
            <a:spAutoFit/>
          </a:bodyPr>
          <a:lstStyle/>
          <a:p>
            <a:r>
              <a:rPr lang="en-US" dirty="0" smtClean="0">
                <a:solidFill>
                  <a:schemeClr val="bg1"/>
                </a:solidFill>
              </a:rPr>
              <a:t>Online Ready</a:t>
            </a:r>
            <a:endParaRPr lang="en-US" dirty="0">
              <a:solidFill>
                <a:schemeClr val="bg1"/>
              </a:solidFill>
            </a:endParaRPr>
          </a:p>
        </p:txBody>
      </p:sp>
      <p:sp>
        <p:nvSpPr>
          <p:cNvPr id="28" name="Text Placeholder 3"/>
          <p:cNvSpPr>
            <a:spLocks noGrp="1"/>
          </p:cNvSpPr>
          <p:nvPr>
            <p:ph type="body" sz="quarter" idx="12"/>
          </p:nvPr>
        </p:nvSpPr>
        <p:spPr>
          <a:xfrm>
            <a:off x="493056" y="844550"/>
            <a:ext cx="11695769" cy="332399"/>
          </a:xfrm>
        </p:spPr>
        <p:txBody>
          <a:bodyPr/>
          <a:lstStyle/>
          <a:p>
            <a:endParaRPr lang="en-US"/>
          </a:p>
        </p:txBody>
      </p:sp>
      <p:sp>
        <p:nvSpPr>
          <p:cNvPr id="29" name="Title 1"/>
          <p:cNvSpPr>
            <a:spLocks noGrp="1"/>
          </p:cNvSpPr>
          <p:nvPr>
            <p:ph type="title"/>
          </p:nvPr>
        </p:nvSpPr>
        <p:spPr>
          <a:xfrm>
            <a:off x="507868" y="230189"/>
            <a:ext cx="11173090" cy="1107996"/>
          </a:xfrm>
        </p:spPr>
        <p:txBody>
          <a:bodyPr/>
          <a:lstStyle/>
          <a:p>
            <a:r>
              <a:rPr lang="en-US" dirty="0" smtClean="0"/>
              <a:t>The Way Forward</a:t>
            </a:r>
            <a:br>
              <a:rPr lang="en-US" dirty="0" smtClean="0"/>
            </a:br>
            <a:r>
              <a:rPr lang="en-US" sz="3600" dirty="0">
                <a:solidFill>
                  <a:schemeClr val="accent1">
                    <a:alpha val="99000"/>
                  </a:schemeClr>
                </a:solidFill>
              </a:rPr>
              <a:t>Content, Management, Control</a:t>
            </a:r>
          </a:p>
        </p:txBody>
      </p:sp>
    </p:spTree>
    <p:extLst>
      <p:ext uri="{BB962C8B-B14F-4D97-AF65-F5344CB8AC3E}">
        <p14:creationId xmlns:p14="http://schemas.microsoft.com/office/powerpoint/2010/main" val="30329032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Web Services</a:t>
            </a:r>
            <a:endParaRPr lang="en-US" dirty="0"/>
          </a:p>
        </p:txBody>
      </p:sp>
      <p:sp>
        <p:nvSpPr>
          <p:cNvPr id="3" name="Text Placeholder 2"/>
          <p:cNvSpPr>
            <a:spLocks noGrp="1"/>
          </p:cNvSpPr>
          <p:nvPr>
            <p:ph type="body" sz="quarter" idx="10"/>
          </p:nvPr>
        </p:nvSpPr>
        <p:spPr>
          <a:xfrm>
            <a:off x="507868" y="1411552"/>
            <a:ext cx="11680957" cy="4253472"/>
          </a:xfrm>
        </p:spPr>
        <p:txBody>
          <a:bodyPr/>
          <a:lstStyle/>
          <a:p>
            <a:pPr marL="401638" lvl="1" indent="-401638" fontAlgn="base">
              <a:spcBef>
                <a:spcPct val="0"/>
              </a:spcBef>
              <a:spcAft>
                <a:spcPct val="0"/>
              </a:spcAft>
              <a:buClr>
                <a:srgbClr val="777777"/>
              </a:buClr>
              <a:buSzPct val="100000"/>
              <a:buBlip>
                <a:blip r:embed="rId3"/>
              </a:buBlip>
              <a:tabLst>
                <a:tab pos="4287838" algn="l"/>
              </a:tabLst>
              <a:defRPr/>
            </a:pPr>
            <a:endParaRPr lang="en-US" dirty="0" smtClean="0"/>
          </a:p>
          <a:p>
            <a:pPr marL="401638" lvl="1" indent="-401638" fontAlgn="base">
              <a:spcBef>
                <a:spcPct val="0"/>
              </a:spcBef>
              <a:spcAft>
                <a:spcPct val="0"/>
              </a:spcAft>
              <a:buClr>
                <a:srgbClr val="777777"/>
              </a:buClr>
              <a:buSzPct val="100000"/>
              <a:buBlip>
                <a:blip r:embed="rId3"/>
              </a:buBlip>
              <a:tabLst>
                <a:tab pos="4287838" algn="l"/>
              </a:tabLst>
              <a:defRPr/>
            </a:pPr>
            <a:r>
              <a:rPr lang="en-US" dirty="0" smtClean="0"/>
              <a:t>Rich Experience</a:t>
            </a:r>
          </a:p>
          <a:p>
            <a:pPr lvl="1"/>
            <a:r>
              <a:rPr lang="en-US" sz="1800" dirty="0" smtClean="0"/>
              <a:t>Enables full client </a:t>
            </a:r>
            <a:r>
              <a:rPr lang="en-US" sz="1800" dirty="0"/>
              <a:t>f</a:t>
            </a:r>
            <a:r>
              <a:rPr lang="en-US" sz="1800" dirty="0" smtClean="0"/>
              <a:t>unctionality</a:t>
            </a:r>
          </a:p>
          <a:p>
            <a:pPr lvl="1"/>
            <a:r>
              <a:rPr lang="en-US" sz="1800" dirty="0" smtClean="0"/>
              <a:t>Application logic </a:t>
            </a:r>
            <a:r>
              <a:rPr lang="en-US" sz="1800" dirty="0"/>
              <a:t>c</a:t>
            </a:r>
            <a:r>
              <a:rPr lang="en-US" sz="1800" dirty="0" smtClean="0"/>
              <a:t>onsistent </a:t>
            </a:r>
            <a:br>
              <a:rPr lang="en-US" sz="1800" dirty="0" smtClean="0"/>
            </a:br>
            <a:r>
              <a:rPr lang="en-US" sz="1800" dirty="0" smtClean="0"/>
              <a:t>with Outlook</a:t>
            </a:r>
          </a:p>
          <a:p>
            <a:pPr lvl="1"/>
            <a:endParaRPr lang="en-US" sz="1800" dirty="0" smtClean="0"/>
          </a:p>
          <a:p>
            <a:pPr marL="401638" lvl="1" indent="-401638" fontAlgn="base">
              <a:spcBef>
                <a:spcPct val="0"/>
              </a:spcBef>
              <a:spcAft>
                <a:spcPct val="0"/>
              </a:spcAft>
              <a:buClr>
                <a:srgbClr val="777777"/>
              </a:buClr>
              <a:buSzPct val="100000"/>
              <a:buBlip>
                <a:blip r:embed="rId3"/>
              </a:buBlip>
              <a:tabLst>
                <a:tab pos="4287838" algn="l"/>
              </a:tabLst>
              <a:defRPr/>
            </a:pPr>
            <a:r>
              <a:rPr lang="en-US" dirty="0" smtClean="0"/>
              <a:t>Easy to Use</a:t>
            </a:r>
          </a:p>
          <a:p>
            <a:pPr lvl="1"/>
            <a:r>
              <a:rPr lang="en-US" sz="1800" dirty="0" smtClean="0"/>
              <a:t>.NET Managed API </a:t>
            </a:r>
          </a:p>
          <a:p>
            <a:pPr lvl="2"/>
            <a:r>
              <a:rPr lang="en-US" sz="1400" dirty="0" smtClean="0"/>
              <a:t>Full Visual Studio integration</a:t>
            </a:r>
          </a:p>
          <a:p>
            <a:pPr lvl="1"/>
            <a:r>
              <a:rPr lang="en-US" sz="1800" dirty="0" smtClean="0"/>
              <a:t>Java API </a:t>
            </a:r>
          </a:p>
          <a:p>
            <a:pPr lvl="1">
              <a:buNone/>
            </a:pPr>
            <a:endParaRPr lang="en-US" sz="1800" dirty="0" smtClean="0"/>
          </a:p>
          <a:p>
            <a:pPr marL="401638" lvl="1" indent="-401638" fontAlgn="base">
              <a:spcBef>
                <a:spcPct val="0"/>
              </a:spcBef>
              <a:spcAft>
                <a:spcPct val="0"/>
              </a:spcAft>
              <a:buClr>
                <a:srgbClr val="777777"/>
              </a:buClr>
              <a:buSzPct val="100000"/>
              <a:buBlip>
                <a:blip r:embed="rId3"/>
              </a:buBlip>
              <a:tabLst>
                <a:tab pos="4287838" algn="l"/>
              </a:tabLst>
              <a:defRPr/>
            </a:pPr>
            <a:r>
              <a:rPr lang="en-US" dirty="0" smtClean="0"/>
              <a:t>Online-Ready</a:t>
            </a:r>
          </a:p>
          <a:p>
            <a:pPr lvl="1"/>
            <a:r>
              <a:rPr lang="en-US" sz="1800" dirty="0" smtClean="0"/>
              <a:t>Single API for On-Premise + Cloud </a:t>
            </a:r>
          </a:p>
          <a:p>
            <a:pPr lvl="1">
              <a:buNone/>
            </a:pPr>
            <a:r>
              <a:rPr lang="en-US" sz="1800" dirty="0" smtClean="0"/>
              <a:t>deployments</a:t>
            </a:r>
          </a:p>
        </p:txBody>
      </p:sp>
      <p:sp>
        <p:nvSpPr>
          <p:cNvPr id="8" name="Slide Number Placeholder 7"/>
          <p:cNvSpPr>
            <a:spLocks noGrp="1"/>
          </p:cNvSpPr>
          <p:nvPr>
            <p:ph type="sldNum" sz="quarter" idx="11"/>
          </p:nvPr>
        </p:nvSpPr>
        <p:spPr/>
        <p:txBody>
          <a:bodyPr/>
          <a:lstStyle/>
          <a:p>
            <a:fld id="{0686800F-65A3-4649-8B73-7EFFA3F0CB78}" type="slidenum">
              <a:rPr lang="en-US" smtClean="0"/>
              <a:pPr/>
              <a:t>7</a:t>
            </a:fld>
            <a:endParaRPr lang="en-US"/>
          </a:p>
        </p:txBody>
      </p:sp>
      <p:sp>
        <p:nvSpPr>
          <p:cNvPr id="4" name="Text Placeholder 3"/>
          <p:cNvSpPr>
            <a:spLocks noGrp="1"/>
          </p:cNvSpPr>
          <p:nvPr>
            <p:ph type="body" sz="quarter" idx="13"/>
          </p:nvPr>
        </p:nvSpPr>
        <p:spPr/>
        <p:txBody>
          <a:bodyPr/>
          <a:lstStyle/>
          <a:p>
            <a:r>
              <a:rPr lang="en-US" dirty="0" smtClean="0">
                <a:solidFill>
                  <a:schemeClr val="accent1"/>
                </a:solidFill>
              </a:rPr>
              <a:t>The power of Web Services</a:t>
            </a:r>
            <a:endParaRPr lang="en-US" dirty="0">
              <a:solidFill>
                <a:schemeClr val="accent1"/>
              </a:solidFill>
            </a:endParaRPr>
          </a:p>
        </p:txBody>
      </p:sp>
      <p:pic>
        <p:nvPicPr>
          <p:cNvPr id="7" name="Content Placeholder 3" descr="Work week view.png"/>
          <p:cNvPicPr>
            <a:picLocks noChangeAspect="1"/>
          </p:cNvPicPr>
          <p:nvPr/>
        </p:nvPicPr>
        <p:blipFill>
          <a:blip r:embed="rId4">
            <a:lum bright="-9000"/>
          </a:blip>
          <a:stretch>
            <a:fillRect/>
          </a:stretch>
        </p:blipFill>
        <p:spPr>
          <a:xfrm>
            <a:off x="4693201" y="609600"/>
            <a:ext cx="8582742" cy="6537861"/>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a:scene3d>
            <a:camera prst="perspectiveHeroicExtremeLeftFacing" fov="2700000">
              <a:rot lat="21471456" lon="1802799" rev="21385335"/>
            </a:camera>
            <a:lightRig rig="threePt" dir="t"/>
          </a:scene3d>
        </p:spPr>
      </p:pic>
    </p:spTree>
    <p:extLst>
      <p:ext uri="{BB962C8B-B14F-4D97-AF65-F5344CB8AC3E}">
        <p14:creationId xmlns:p14="http://schemas.microsoft.com/office/powerpoint/2010/main" val="3649624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 Same Side Corner Rectangle 18"/>
          <p:cNvSpPr/>
          <p:nvPr/>
        </p:nvSpPr>
        <p:spPr>
          <a:xfrm rot="10800000">
            <a:off x="843059" y="1404257"/>
            <a:ext cx="3282094" cy="4528458"/>
          </a:xfrm>
          <a:prstGeom prst="round2SameRect">
            <a:avLst>
              <a:gd name="adj1" fmla="val 10500"/>
              <a:gd name="adj2" fmla="val 0"/>
            </a:avLst>
          </a:prstGeom>
        </p:spPr>
        <p:style>
          <a:lnRef idx="1">
            <a:schemeClr val="accent1"/>
          </a:lnRef>
          <a:fillRef idx="3">
            <a:schemeClr val="accent1"/>
          </a:fillRef>
          <a:effectRef idx="2">
            <a:schemeClr val="accent1"/>
          </a:effectRef>
          <a:fontRef idx="minor">
            <a:schemeClr val="lt1"/>
          </a:fontRef>
        </p:style>
      </p:sp>
      <p:sp>
        <p:nvSpPr>
          <p:cNvPr id="20" name="Round Same Side Corner Rectangle 6"/>
          <p:cNvSpPr/>
          <p:nvPr/>
        </p:nvSpPr>
        <p:spPr>
          <a:xfrm>
            <a:off x="940047" y="3213917"/>
            <a:ext cx="3088118" cy="2635186"/>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135128" tIns="135128" rIns="0" bIns="135128" numCol="1" spcCol="1270" anchor="t" anchorCtr="0">
            <a:noAutofit/>
          </a:bodyPr>
          <a:lstStyle/>
          <a:p>
            <a:pPr lvl="0" algn="l" defTabSz="844550">
              <a:lnSpc>
                <a:spcPct val="90000"/>
              </a:lnSpc>
              <a:spcBef>
                <a:spcPct val="0"/>
              </a:spcBef>
              <a:spcAft>
                <a:spcPct val="35000"/>
              </a:spcAft>
            </a:pPr>
            <a:r>
              <a:rPr lang="en-US" sz="2300" b="1" kern="1200" dirty="0" smtClean="0">
                <a:solidFill>
                  <a:schemeClr val="tx1"/>
                </a:solidFill>
              </a:rPr>
              <a:t>Client Applications</a:t>
            </a:r>
            <a:endParaRPr lang="en-US" sz="2300" b="1" dirty="0">
              <a:solidFill>
                <a:schemeClr val="tx1"/>
              </a:solidFill>
            </a:endParaRPr>
          </a:p>
          <a:p>
            <a:pPr lvl="0" algn="l" defTabSz="844550">
              <a:lnSpc>
                <a:spcPct val="90000"/>
              </a:lnSpc>
              <a:spcBef>
                <a:spcPct val="0"/>
              </a:spcBef>
              <a:spcAft>
                <a:spcPct val="35000"/>
              </a:spcAft>
            </a:pPr>
            <a:endParaRPr lang="fr-FR" sz="1600" dirty="0" smtClean="0">
              <a:solidFill>
                <a:schemeClr val="tx1"/>
              </a:solidFill>
            </a:endParaRPr>
          </a:p>
          <a:p>
            <a:pPr marL="285750" lvl="1" indent="-285750" defTabSz="666750">
              <a:lnSpc>
                <a:spcPct val="90000"/>
              </a:lnSpc>
              <a:spcBef>
                <a:spcPct val="0"/>
              </a:spcBef>
              <a:spcAft>
                <a:spcPct val="15000"/>
              </a:spcAft>
              <a:buFont typeface="Arial" pitchFamily="34" charset="0"/>
              <a:buChar char="•"/>
            </a:pPr>
            <a:r>
              <a:rPr lang="fr-FR" sz="1600" dirty="0" smtClean="0">
                <a:solidFill>
                  <a:schemeClr val="tx1"/>
                </a:solidFill>
              </a:rPr>
              <a:t>Email clients</a:t>
            </a:r>
          </a:p>
          <a:p>
            <a:pPr marL="285750" lvl="1" indent="-285750" defTabSz="666750">
              <a:lnSpc>
                <a:spcPct val="90000"/>
              </a:lnSpc>
              <a:spcBef>
                <a:spcPct val="0"/>
              </a:spcBef>
              <a:spcAft>
                <a:spcPct val="15000"/>
              </a:spcAft>
              <a:buFont typeface="Arial" pitchFamily="34" charset="0"/>
              <a:buChar char="•"/>
            </a:pPr>
            <a:r>
              <a:rPr lang="fr-FR" sz="1600" dirty="0" smtClean="0">
                <a:solidFill>
                  <a:schemeClr val="tx1"/>
                </a:solidFill>
              </a:rPr>
              <a:t>IM clients</a:t>
            </a:r>
          </a:p>
          <a:p>
            <a:pPr marL="285750" lvl="1" indent="-285750" defTabSz="666750">
              <a:lnSpc>
                <a:spcPct val="90000"/>
              </a:lnSpc>
              <a:spcBef>
                <a:spcPct val="0"/>
              </a:spcBef>
              <a:spcAft>
                <a:spcPct val="15000"/>
              </a:spcAft>
              <a:buFont typeface="Arial" pitchFamily="34" charset="0"/>
              <a:buChar char="•"/>
            </a:pPr>
            <a:r>
              <a:rPr lang="fr-FR" sz="1600" dirty="0" smtClean="0">
                <a:solidFill>
                  <a:schemeClr val="tx1"/>
                </a:solidFill>
              </a:rPr>
              <a:t>Mobile </a:t>
            </a:r>
            <a:r>
              <a:rPr lang="fr-FR" sz="1600" dirty="0" err="1">
                <a:solidFill>
                  <a:schemeClr val="tx1"/>
                </a:solidFill>
              </a:rPr>
              <a:t>device</a:t>
            </a:r>
            <a:r>
              <a:rPr lang="fr-FR" sz="1600" dirty="0">
                <a:solidFill>
                  <a:schemeClr val="tx1"/>
                </a:solidFill>
              </a:rPr>
              <a:t> </a:t>
            </a:r>
            <a:r>
              <a:rPr lang="fr-FR" sz="1600" dirty="0" smtClean="0">
                <a:solidFill>
                  <a:schemeClr val="tx1"/>
                </a:solidFill>
              </a:rPr>
              <a:t>applications</a:t>
            </a:r>
          </a:p>
          <a:p>
            <a:pPr marL="285750" lvl="1" indent="-285750" defTabSz="666750">
              <a:lnSpc>
                <a:spcPct val="90000"/>
              </a:lnSpc>
              <a:spcBef>
                <a:spcPct val="0"/>
              </a:spcBef>
              <a:spcAft>
                <a:spcPct val="15000"/>
              </a:spcAft>
              <a:buFont typeface="Arial" pitchFamily="34" charset="0"/>
              <a:buChar char="•"/>
            </a:pPr>
            <a:r>
              <a:rPr lang="fr-FR" sz="1600" dirty="0" err="1" smtClean="0">
                <a:solidFill>
                  <a:schemeClr val="tx1"/>
                </a:solidFill>
              </a:rPr>
              <a:t>VoiceMail</a:t>
            </a:r>
            <a:r>
              <a:rPr lang="fr-FR" sz="1600" dirty="0" smtClean="0">
                <a:solidFill>
                  <a:schemeClr val="tx1"/>
                </a:solidFill>
              </a:rPr>
              <a:t> </a:t>
            </a:r>
            <a:r>
              <a:rPr lang="fr-FR" sz="1600" dirty="0">
                <a:solidFill>
                  <a:schemeClr val="tx1"/>
                </a:solidFill>
              </a:rPr>
              <a:t>solutions</a:t>
            </a:r>
          </a:p>
        </p:txBody>
      </p:sp>
      <p:sp>
        <p:nvSpPr>
          <p:cNvPr id="15" name="Round Same Side Corner Rectangle 14"/>
          <p:cNvSpPr/>
          <p:nvPr/>
        </p:nvSpPr>
        <p:spPr>
          <a:xfrm rot="10800000">
            <a:off x="8063669" y="1404257"/>
            <a:ext cx="3282094" cy="4528457"/>
          </a:xfrm>
          <a:prstGeom prst="round2SameRect">
            <a:avLst>
              <a:gd name="adj1" fmla="val 10500"/>
              <a:gd name="adj2" fmla="val 0"/>
            </a:avLst>
          </a:prstGeom>
        </p:spPr>
        <p:style>
          <a:lnRef idx="1">
            <a:schemeClr val="accent1"/>
          </a:lnRef>
          <a:fillRef idx="3">
            <a:schemeClr val="accent1"/>
          </a:fillRef>
          <a:effectRef idx="2">
            <a:schemeClr val="accent1"/>
          </a:effectRef>
          <a:fontRef idx="minor">
            <a:schemeClr val="lt1"/>
          </a:fontRef>
        </p:style>
      </p:sp>
      <p:sp>
        <p:nvSpPr>
          <p:cNvPr id="16" name="Round Same Side Corner Rectangle 12"/>
          <p:cNvSpPr/>
          <p:nvPr/>
        </p:nvSpPr>
        <p:spPr>
          <a:xfrm>
            <a:off x="8160657" y="3213916"/>
            <a:ext cx="3088118" cy="2635186"/>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135128" tIns="135128" rIns="0" bIns="135128" numCol="1" spcCol="1270" anchor="t" anchorCtr="0">
            <a:noAutofit/>
          </a:bodyPr>
          <a:lstStyle/>
          <a:p>
            <a:pPr lvl="0" algn="l" defTabSz="844550">
              <a:lnSpc>
                <a:spcPct val="90000"/>
              </a:lnSpc>
              <a:spcBef>
                <a:spcPct val="0"/>
              </a:spcBef>
              <a:spcAft>
                <a:spcPct val="35000"/>
              </a:spcAft>
            </a:pPr>
            <a:r>
              <a:rPr lang="en-US" sz="2300" b="1" kern="1200" dirty="0" smtClean="0">
                <a:solidFill>
                  <a:schemeClr val="tx1"/>
                </a:solidFill>
              </a:rPr>
              <a:t>Service Applications</a:t>
            </a:r>
            <a:endParaRPr lang="en-US" sz="2300" b="1" kern="1200" dirty="0">
              <a:solidFill>
                <a:schemeClr val="tx1"/>
              </a:solidFill>
            </a:endParaRPr>
          </a:p>
          <a:p>
            <a:pPr marL="0" lvl="1" algn="l" defTabSz="666750">
              <a:lnSpc>
                <a:spcPct val="90000"/>
              </a:lnSpc>
              <a:spcBef>
                <a:spcPct val="0"/>
              </a:spcBef>
              <a:spcAft>
                <a:spcPct val="15000"/>
              </a:spcAft>
            </a:pPr>
            <a:endParaRPr lang="en-US" sz="1600" kern="1200" dirty="0" smtClean="0">
              <a:solidFill>
                <a:schemeClr val="tx1"/>
              </a:solidFill>
            </a:endParaRPr>
          </a:p>
          <a:p>
            <a:pPr marL="180975" lvl="1" indent="-180975" algn="l" defTabSz="666750">
              <a:lnSpc>
                <a:spcPct val="90000"/>
              </a:lnSpc>
              <a:spcBef>
                <a:spcPct val="0"/>
              </a:spcBef>
              <a:spcAft>
                <a:spcPct val="15000"/>
              </a:spcAft>
              <a:buChar char="••"/>
            </a:pPr>
            <a:r>
              <a:rPr lang="en-US" sz="1600" kern="1200" dirty="0" smtClean="0">
                <a:solidFill>
                  <a:schemeClr val="tx1"/>
                </a:solidFill>
              </a:rPr>
              <a:t>Synchronization</a:t>
            </a:r>
          </a:p>
          <a:p>
            <a:pPr marL="265113" lvl="2" indent="-114300" defTabSz="666750">
              <a:lnSpc>
                <a:spcPct val="90000"/>
              </a:lnSpc>
              <a:spcBef>
                <a:spcPct val="0"/>
              </a:spcBef>
              <a:spcAft>
                <a:spcPct val="15000"/>
              </a:spcAft>
              <a:buChar char="••"/>
            </a:pPr>
            <a:r>
              <a:rPr lang="en-US" sz="1600" dirty="0" smtClean="0">
                <a:solidFill>
                  <a:schemeClr val="tx1"/>
                </a:solidFill>
              </a:rPr>
              <a:t>CRM/Back Office Integration</a:t>
            </a:r>
          </a:p>
          <a:p>
            <a:pPr marL="180975" lvl="1" indent="-180975" algn="l" defTabSz="666750">
              <a:lnSpc>
                <a:spcPct val="90000"/>
              </a:lnSpc>
              <a:spcBef>
                <a:spcPct val="0"/>
              </a:spcBef>
              <a:spcAft>
                <a:spcPct val="15000"/>
              </a:spcAft>
              <a:buChar char="••"/>
            </a:pPr>
            <a:r>
              <a:rPr lang="en-US" sz="1600" kern="1200" dirty="0" smtClean="0">
                <a:solidFill>
                  <a:schemeClr val="tx1"/>
                </a:solidFill>
              </a:rPr>
              <a:t>Notifications</a:t>
            </a:r>
          </a:p>
          <a:p>
            <a:pPr marL="265113" lvl="2" indent="-114300" defTabSz="666750">
              <a:lnSpc>
                <a:spcPct val="90000"/>
              </a:lnSpc>
              <a:spcBef>
                <a:spcPct val="0"/>
              </a:spcBef>
              <a:spcAft>
                <a:spcPct val="15000"/>
              </a:spcAft>
              <a:buChar char="••"/>
            </a:pPr>
            <a:r>
              <a:rPr lang="en-US" sz="1600" dirty="0">
                <a:solidFill>
                  <a:schemeClr val="tx1"/>
                </a:solidFill>
              </a:rPr>
              <a:t>Auto-Scheduler Applications</a:t>
            </a:r>
          </a:p>
          <a:p>
            <a:pPr marL="265113" lvl="2" indent="-114300" defTabSz="666750">
              <a:lnSpc>
                <a:spcPct val="90000"/>
              </a:lnSpc>
              <a:spcBef>
                <a:spcPct val="0"/>
              </a:spcBef>
              <a:spcAft>
                <a:spcPct val="15000"/>
              </a:spcAft>
              <a:buChar char="••"/>
            </a:pPr>
            <a:r>
              <a:rPr lang="en-US" sz="1600" dirty="0">
                <a:solidFill>
                  <a:schemeClr val="tx1"/>
                </a:solidFill>
              </a:rPr>
              <a:t>Mailer </a:t>
            </a:r>
            <a:r>
              <a:rPr lang="en-US" sz="1600" dirty="0" smtClean="0">
                <a:solidFill>
                  <a:schemeClr val="tx1"/>
                </a:solidFill>
              </a:rPr>
              <a:t>Applications</a:t>
            </a:r>
            <a:endParaRPr lang="en-US" sz="1600" kern="1200" dirty="0">
              <a:solidFill>
                <a:schemeClr val="tx1"/>
              </a:solidFill>
            </a:endParaRPr>
          </a:p>
          <a:p>
            <a:pPr marL="114300" lvl="1" indent="-114300" algn="l" defTabSz="666750">
              <a:lnSpc>
                <a:spcPct val="90000"/>
              </a:lnSpc>
              <a:spcBef>
                <a:spcPct val="0"/>
              </a:spcBef>
              <a:spcAft>
                <a:spcPct val="15000"/>
              </a:spcAft>
              <a:buChar char="••"/>
            </a:pPr>
            <a:endParaRPr lang="en-US" sz="1500" kern="1200" dirty="0">
              <a:solidFill>
                <a:schemeClr val="bg2"/>
              </a:solidFill>
            </a:endParaRPr>
          </a:p>
        </p:txBody>
      </p:sp>
      <p:sp>
        <p:nvSpPr>
          <p:cNvPr id="2" name="Title 1"/>
          <p:cNvSpPr>
            <a:spLocks noGrp="1"/>
          </p:cNvSpPr>
          <p:nvPr>
            <p:ph type="title"/>
          </p:nvPr>
        </p:nvSpPr>
        <p:spPr>
          <a:xfrm>
            <a:off x="507867" y="230188"/>
            <a:ext cx="11840573" cy="609398"/>
          </a:xfrm>
        </p:spPr>
        <p:txBody>
          <a:bodyPr/>
          <a:lstStyle/>
          <a:p>
            <a:r>
              <a:rPr lang="en-US" dirty="0" smtClean="0"/>
              <a:t>Sample Application Models Using EWS</a:t>
            </a:r>
            <a:endParaRPr lang="en-US" dirty="0"/>
          </a:p>
        </p:txBody>
      </p:sp>
      <p:grpSp>
        <p:nvGrpSpPr>
          <p:cNvPr id="3" name="Group 3"/>
          <p:cNvGrpSpPr/>
          <p:nvPr/>
        </p:nvGrpSpPr>
        <p:grpSpPr>
          <a:xfrm>
            <a:off x="8206496" y="1536267"/>
            <a:ext cx="2996441" cy="1296000"/>
            <a:chOff x="6049327" y="1536267"/>
            <a:chExt cx="2247916" cy="1296000"/>
          </a:xfrm>
        </p:grpSpPr>
        <p:sp>
          <p:nvSpPr>
            <p:cNvPr id="13" name="Rounded Rectangle 12"/>
            <p:cNvSpPr>
              <a:spLocks noChangeAspect="1"/>
            </p:cNvSpPr>
            <p:nvPr/>
          </p:nvSpPr>
          <p:spPr>
            <a:xfrm>
              <a:off x="6049327" y="1536267"/>
              <a:ext cx="2247916" cy="1296000"/>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073" y="1989005"/>
              <a:ext cx="1876425" cy="39052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pic>
      </p:gr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160" y="1536267"/>
            <a:ext cx="2907893" cy="1296000"/>
          </a:xfrm>
          <a:prstGeom prst="roundRect">
            <a:avLst>
              <a:gd name="adj" fmla="val 16667"/>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1">
            <a:schemeClr val="accent1"/>
          </a:lnRef>
          <a:fillRef idx="3">
            <a:schemeClr val="accent1"/>
          </a:fillRef>
          <a:effectRef idx="2">
            <a:schemeClr val="accent1"/>
          </a:effectRef>
          <a:fontRef idx="minor">
            <a:schemeClr val="lt1"/>
          </a:fontRef>
        </p:style>
      </p:pic>
      <p:sp>
        <p:nvSpPr>
          <p:cNvPr id="17" name="Round Same Side Corner Rectangle 16"/>
          <p:cNvSpPr/>
          <p:nvPr/>
        </p:nvSpPr>
        <p:spPr>
          <a:xfrm rot="10800000">
            <a:off x="4436571" y="1404257"/>
            <a:ext cx="3282094" cy="4528458"/>
          </a:xfrm>
          <a:prstGeom prst="round2SameRect">
            <a:avLst>
              <a:gd name="adj1" fmla="val 10500"/>
              <a:gd name="adj2" fmla="val 0"/>
            </a:avLst>
          </a:prstGeom>
        </p:spPr>
        <p:style>
          <a:lnRef idx="1">
            <a:schemeClr val="accent1"/>
          </a:lnRef>
          <a:fillRef idx="3">
            <a:schemeClr val="accent1"/>
          </a:fillRef>
          <a:effectRef idx="2">
            <a:schemeClr val="accent1"/>
          </a:effectRef>
          <a:fontRef idx="minor">
            <a:schemeClr val="lt1"/>
          </a:fontRef>
        </p:style>
      </p:sp>
      <p:sp>
        <p:nvSpPr>
          <p:cNvPr id="18" name="Round Same Side Corner Rectangle 9"/>
          <p:cNvSpPr/>
          <p:nvPr/>
        </p:nvSpPr>
        <p:spPr>
          <a:xfrm>
            <a:off x="4533559" y="3213917"/>
            <a:ext cx="3088118" cy="2635186"/>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135128" tIns="135128" rIns="0" bIns="135128" numCol="1" spcCol="1270" anchor="t" anchorCtr="0">
            <a:noAutofit/>
          </a:bodyPr>
          <a:lstStyle/>
          <a:p>
            <a:pPr lvl="0" algn="l" defTabSz="844550">
              <a:lnSpc>
                <a:spcPct val="90000"/>
              </a:lnSpc>
              <a:spcBef>
                <a:spcPct val="0"/>
              </a:spcBef>
              <a:spcAft>
                <a:spcPct val="35000"/>
              </a:spcAft>
            </a:pPr>
            <a:r>
              <a:rPr lang="en-US" sz="2300" b="1" kern="1200" dirty="0" smtClean="0">
                <a:solidFill>
                  <a:schemeClr val="tx1"/>
                </a:solidFill>
              </a:rPr>
              <a:t>Portal Applications</a:t>
            </a:r>
            <a:endParaRPr lang="en-US" sz="2300" b="1" kern="1200" dirty="0">
              <a:solidFill>
                <a:schemeClr val="tx1"/>
              </a:solidFill>
            </a:endParaRPr>
          </a:p>
          <a:p>
            <a:pPr marL="0" lvl="1" algn="l" defTabSz="666750">
              <a:lnSpc>
                <a:spcPct val="90000"/>
              </a:lnSpc>
              <a:spcBef>
                <a:spcPct val="0"/>
              </a:spcBef>
              <a:spcAft>
                <a:spcPct val="15000"/>
              </a:spcAft>
            </a:pPr>
            <a:endParaRPr lang="en-US" sz="1600" kern="1200" dirty="0" smtClean="0">
              <a:solidFill>
                <a:schemeClr val="tx1"/>
              </a:solidFill>
            </a:endParaRPr>
          </a:p>
          <a:p>
            <a:pPr marL="180975" lvl="1" indent="-180975" algn="l" defTabSz="666750">
              <a:lnSpc>
                <a:spcPct val="90000"/>
              </a:lnSpc>
              <a:spcBef>
                <a:spcPct val="0"/>
              </a:spcBef>
              <a:spcAft>
                <a:spcPct val="15000"/>
              </a:spcAft>
              <a:buChar char="••"/>
            </a:pPr>
            <a:r>
              <a:rPr lang="en-US" sz="1600" kern="1200" dirty="0" smtClean="0">
                <a:solidFill>
                  <a:schemeClr val="tx1"/>
                </a:solidFill>
              </a:rPr>
              <a:t>Web Parts</a:t>
            </a:r>
          </a:p>
          <a:p>
            <a:pPr marL="265113" lvl="2" indent="-114300" defTabSz="666750">
              <a:lnSpc>
                <a:spcPct val="90000"/>
              </a:lnSpc>
              <a:spcBef>
                <a:spcPct val="0"/>
              </a:spcBef>
              <a:spcAft>
                <a:spcPct val="15000"/>
              </a:spcAft>
              <a:buChar char="••"/>
            </a:pPr>
            <a:r>
              <a:rPr lang="en-US" sz="1600" dirty="0">
                <a:solidFill>
                  <a:schemeClr val="tx1"/>
                </a:solidFill>
              </a:rPr>
              <a:t>Shared Calendar Views</a:t>
            </a:r>
          </a:p>
          <a:p>
            <a:pPr marL="265113" lvl="2" indent="-114300" defTabSz="666750">
              <a:lnSpc>
                <a:spcPct val="90000"/>
              </a:lnSpc>
              <a:spcBef>
                <a:spcPct val="0"/>
              </a:spcBef>
              <a:spcAft>
                <a:spcPct val="15000"/>
              </a:spcAft>
              <a:buChar char="••"/>
            </a:pPr>
            <a:r>
              <a:rPr lang="en-US" sz="1600" dirty="0">
                <a:solidFill>
                  <a:schemeClr val="tx1"/>
                </a:solidFill>
              </a:rPr>
              <a:t>5 Most Recent E-mails</a:t>
            </a:r>
          </a:p>
          <a:p>
            <a:pPr marL="180975" lvl="1" indent="-180975" defTabSz="755650">
              <a:lnSpc>
                <a:spcPct val="90000"/>
              </a:lnSpc>
              <a:spcBef>
                <a:spcPct val="0"/>
              </a:spcBef>
              <a:spcAft>
                <a:spcPct val="15000"/>
              </a:spcAft>
              <a:buChar char="••"/>
            </a:pPr>
            <a:r>
              <a:rPr lang="en-US" sz="1600" dirty="0" smtClean="0">
                <a:solidFill>
                  <a:schemeClr val="tx1"/>
                </a:solidFill>
              </a:rPr>
              <a:t>PIM Systems</a:t>
            </a:r>
          </a:p>
          <a:p>
            <a:pPr marL="265113" lvl="2" indent="-114300" defTabSz="666750">
              <a:lnSpc>
                <a:spcPct val="90000"/>
              </a:lnSpc>
              <a:spcBef>
                <a:spcPct val="0"/>
              </a:spcBef>
              <a:spcAft>
                <a:spcPct val="15000"/>
              </a:spcAft>
              <a:buChar char="••"/>
            </a:pPr>
            <a:r>
              <a:rPr lang="en-US" sz="1600" dirty="0" smtClean="0">
                <a:solidFill>
                  <a:schemeClr val="tx1"/>
                </a:solidFill>
              </a:rPr>
              <a:t>Course Management</a:t>
            </a:r>
            <a:endParaRPr lang="en-US" sz="1600" dirty="0">
              <a:solidFill>
                <a:schemeClr val="tx1"/>
              </a:solidFill>
            </a:endParaRPr>
          </a:p>
          <a:p>
            <a:pPr marL="265113" lvl="2" indent="-114300" defTabSz="666750">
              <a:lnSpc>
                <a:spcPct val="90000"/>
              </a:lnSpc>
              <a:spcBef>
                <a:spcPct val="0"/>
              </a:spcBef>
              <a:spcAft>
                <a:spcPct val="15000"/>
              </a:spcAft>
              <a:buChar char="••"/>
            </a:pPr>
            <a:r>
              <a:rPr lang="en-US" sz="1600" dirty="0">
                <a:solidFill>
                  <a:schemeClr val="tx1"/>
                </a:solidFill>
              </a:rPr>
              <a:t>Room </a:t>
            </a:r>
            <a:r>
              <a:rPr lang="en-US" sz="1600" dirty="0" smtClean="0">
                <a:solidFill>
                  <a:schemeClr val="tx1"/>
                </a:solidFill>
              </a:rPr>
              <a:t>Availability</a:t>
            </a:r>
          </a:p>
        </p:txBody>
      </p:sp>
      <p:sp>
        <p:nvSpPr>
          <p:cNvPr id="11" name="Rounded Rectangle 10"/>
          <p:cNvSpPr>
            <a:spLocks noChangeAspect="1"/>
          </p:cNvSpPr>
          <p:nvPr/>
        </p:nvSpPr>
        <p:spPr>
          <a:xfrm>
            <a:off x="4579398" y="1536267"/>
            <a:ext cx="2996441" cy="1296000"/>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294967295"/>
          </p:nvPr>
        </p:nvSpPr>
        <p:spPr>
          <a:xfrm>
            <a:off x="507868" y="6485740"/>
            <a:ext cx="479875" cy="360000"/>
          </a:xfrm>
          <a:prstGeom prst="rect">
            <a:avLst/>
          </a:prstGeom>
        </p:spPr>
        <p:txBody>
          <a:bodyPr/>
          <a:lstStyle/>
          <a:p>
            <a:fld id="{0686800F-65A3-4649-8B73-7EFFA3F0CB78}" type="slidenum">
              <a:rPr lang="en-US" smtClean="0"/>
              <a:pPr/>
              <a:t>8</a:t>
            </a:fld>
            <a:endParaRPr lang="en-US"/>
          </a:p>
        </p:txBody>
      </p:sp>
      <p:sp>
        <p:nvSpPr>
          <p:cNvPr id="21" name="Rounded Rectangle 20"/>
          <p:cNvSpPr>
            <a:spLocks noChangeAspect="1"/>
          </p:cNvSpPr>
          <p:nvPr/>
        </p:nvSpPr>
        <p:spPr>
          <a:xfrm>
            <a:off x="4596716" y="1553585"/>
            <a:ext cx="2996441" cy="1296000"/>
          </a:xfrm>
          <a:prstGeom prst="roundRect">
            <a:avLst>
              <a:gd name="adj" fmla="val 10000"/>
            </a:avLst>
          </a:prstGeom>
          <a:blipFill>
            <a:blip r:embed="rId5">
              <a:extLst>
                <a:ext uri="{28A0092B-C50C-407E-A947-70E740481C1C}">
                  <a14:useLocalDpi xmlns:a14="http://schemas.microsoft.com/office/drawing/2010/main" val="0"/>
                </a:ext>
              </a:extLst>
            </a:blip>
            <a:srcRec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2481374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112230" y="1314242"/>
            <a:ext cx="9944050" cy="3046988"/>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200" dirty="0" err="1" smtClean="0">
                <a:solidFill>
                  <a:srgbClr val="2B91AF"/>
                </a:solidFill>
                <a:latin typeface="Lucida Console" pitchFamily="49" charset="0"/>
              </a:rPr>
              <a:t>GetFolderType</a:t>
            </a:r>
            <a:r>
              <a:rPr lang="en-US" sz="1200" dirty="0" smtClean="0">
                <a:solidFill>
                  <a:schemeClr val="bg1"/>
                </a:solidFill>
                <a:latin typeface="Lucida Console" pitchFamily="49" charset="0"/>
              </a:rPr>
              <a:t> request = </a:t>
            </a:r>
            <a:r>
              <a:rPr lang="en-US" sz="1200" dirty="0" smtClean="0">
                <a:solidFill>
                  <a:srgbClr val="0000FF"/>
                </a:solidFill>
                <a:latin typeface="Lucida Console" pitchFamily="49" charset="0"/>
              </a:rPr>
              <a:t>new </a:t>
            </a:r>
            <a:r>
              <a:rPr lang="en-US" sz="1200" dirty="0" err="1" smtClean="0">
                <a:solidFill>
                  <a:srgbClr val="2B91AF"/>
                </a:solidFill>
                <a:latin typeface="Lucida Console" pitchFamily="49" charset="0"/>
              </a:rPr>
              <a:t>GetFolderType</a:t>
            </a:r>
            <a:r>
              <a:rPr lang="en-US" sz="1200" dirty="0" smtClean="0">
                <a:solidFill>
                  <a:schemeClr val="bg1"/>
                </a:solidFill>
                <a:latin typeface="Lucida Console" pitchFamily="49" charset="0"/>
              </a:rPr>
              <a:t>();</a:t>
            </a:r>
          </a:p>
          <a:p>
            <a:r>
              <a:rPr lang="en-US" sz="1200" dirty="0" err="1" smtClean="0">
                <a:solidFill>
                  <a:schemeClr val="bg1"/>
                </a:solidFill>
                <a:latin typeface="Lucida Console" pitchFamily="49" charset="0"/>
              </a:rPr>
              <a:t>request.FolderShape</a:t>
            </a:r>
            <a:r>
              <a:rPr lang="en-US" sz="1200" dirty="0" smtClean="0">
                <a:solidFill>
                  <a:schemeClr val="bg1"/>
                </a:solidFill>
                <a:latin typeface="Lucida Console" pitchFamily="49" charset="0"/>
              </a:rPr>
              <a:t> = </a:t>
            </a:r>
            <a:r>
              <a:rPr lang="en-US" sz="1200" dirty="0" smtClean="0">
                <a:solidFill>
                  <a:srgbClr val="0000FF"/>
                </a:solidFill>
                <a:latin typeface="Lucida Console" pitchFamily="49" charset="0"/>
              </a:rPr>
              <a:t>new </a:t>
            </a:r>
            <a:r>
              <a:rPr lang="en-US" sz="1200" dirty="0" err="1" smtClean="0">
                <a:solidFill>
                  <a:srgbClr val="2B91AF"/>
                </a:solidFill>
                <a:latin typeface="Lucida Console" pitchFamily="49" charset="0"/>
              </a:rPr>
              <a:t>FolderResponseShapeType</a:t>
            </a:r>
            <a:r>
              <a:rPr lang="en-US" sz="1200" dirty="0" smtClean="0">
                <a:solidFill>
                  <a:schemeClr val="bg1"/>
                </a:solidFill>
                <a:latin typeface="Lucida Console" pitchFamily="49" charset="0"/>
              </a:rPr>
              <a:t>();</a:t>
            </a:r>
          </a:p>
          <a:p>
            <a:r>
              <a:rPr lang="en-US" sz="1200" dirty="0" err="1" smtClean="0">
                <a:solidFill>
                  <a:schemeClr val="bg1"/>
                </a:solidFill>
                <a:latin typeface="Lucida Console" pitchFamily="49" charset="0"/>
              </a:rPr>
              <a:t>request.FolderShape.BaseShape</a:t>
            </a:r>
            <a:r>
              <a:rPr lang="en-US" sz="1200" dirty="0" smtClean="0">
                <a:solidFill>
                  <a:schemeClr val="bg1"/>
                </a:solidFill>
                <a:latin typeface="Lucida Console" pitchFamily="49" charset="0"/>
              </a:rPr>
              <a:t> = </a:t>
            </a:r>
            <a:r>
              <a:rPr lang="en-US" sz="1200" dirty="0" err="1" smtClean="0">
                <a:solidFill>
                  <a:srgbClr val="2B91AF"/>
                </a:solidFill>
                <a:latin typeface="Lucida Console" pitchFamily="49" charset="0"/>
              </a:rPr>
              <a:t>DefaultShapeNamesType</a:t>
            </a:r>
            <a:r>
              <a:rPr lang="en-US" sz="1200" dirty="0" err="1" smtClean="0">
                <a:solidFill>
                  <a:schemeClr val="bg1"/>
                </a:solidFill>
                <a:latin typeface="Lucida Console" pitchFamily="49" charset="0"/>
              </a:rPr>
              <a:t>.AllProperties</a:t>
            </a:r>
            <a:r>
              <a:rPr lang="en-US" sz="1200" dirty="0" smtClean="0">
                <a:solidFill>
                  <a:schemeClr val="bg1"/>
                </a:solidFill>
                <a:latin typeface="Lucida Console" pitchFamily="49" charset="0"/>
              </a:rPr>
              <a:t>;</a:t>
            </a:r>
          </a:p>
          <a:p>
            <a:endParaRPr lang="en-US" sz="1200" dirty="0" smtClean="0">
              <a:solidFill>
                <a:schemeClr val="bg1"/>
              </a:solidFill>
              <a:latin typeface="Lucida Console" pitchFamily="49" charset="0"/>
            </a:endParaRPr>
          </a:p>
          <a:p>
            <a:r>
              <a:rPr lang="en-US" sz="1200" dirty="0" err="1" smtClean="0">
                <a:solidFill>
                  <a:srgbClr val="2B91AF"/>
                </a:solidFill>
                <a:latin typeface="Lucida Console" pitchFamily="49" charset="0"/>
              </a:rPr>
              <a:t>DistinguishedFolderIdType</a:t>
            </a:r>
            <a:r>
              <a:rPr lang="en-US" sz="1200" dirty="0" smtClean="0">
                <a:solidFill>
                  <a:schemeClr val="bg1"/>
                </a:solidFill>
                <a:latin typeface="Lucida Console" pitchFamily="49" charset="0"/>
              </a:rPr>
              <a:t> </a:t>
            </a:r>
            <a:r>
              <a:rPr lang="en-US" sz="1200" dirty="0" err="1" smtClean="0">
                <a:solidFill>
                  <a:schemeClr val="bg1"/>
                </a:solidFill>
                <a:latin typeface="Lucida Console" pitchFamily="49" charset="0"/>
              </a:rPr>
              <a:t>inboxId</a:t>
            </a:r>
            <a:r>
              <a:rPr lang="en-US" sz="1200" dirty="0" smtClean="0">
                <a:solidFill>
                  <a:schemeClr val="bg1"/>
                </a:solidFill>
                <a:latin typeface="Lucida Console" pitchFamily="49" charset="0"/>
              </a:rPr>
              <a:t> = </a:t>
            </a:r>
            <a:r>
              <a:rPr lang="en-US" sz="1200" dirty="0" smtClean="0">
                <a:solidFill>
                  <a:srgbClr val="0000FF"/>
                </a:solidFill>
                <a:latin typeface="Lucida Console" pitchFamily="49" charset="0"/>
              </a:rPr>
              <a:t>new </a:t>
            </a:r>
            <a:r>
              <a:rPr lang="en-US" sz="1200" dirty="0" err="1" smtClean="0">
                <a:solidFill>
                  <a:srgbClr val="2B91AF"/>
                </a:solidFill>
                <a:latin typeface="Lucida Console" pitchFamily="49" charset="0"/>
              </a:rPr>
              <a:t>DistinguishedFolderIdType</a:t>
            </a:r>
            <a:r>
              <a:rPr lang="en-US" sz="1200" dirty="0" smtClean="0">
                <a:solidFill>
                  <a:schemeClr val="bg1"/>
                </a:solidFill>
                <a:latin typeface="Lucida Console" pitchFamily="49" charset="0"/>
              </a:rPr>
              <a:t>();</a:t>
            </a:r>
          </a:p>
          <a:p>
            <a:r>
              <a:rPr lang="en-US" sz="1200" dirty="0" err="1" smtClean="0">
                <a:solidFill>
                  <a:schemeClr val="bg1"/>
                </a:solidFill>
                <a:latin typeface="Lucida Console" pitchFamily="49" charset="0"/>
              </a:rPr>
              <a:t>inboxId.Id</a:t>
            </a:r>
            <a:r>
              <a:rPr lang="en-US" sz="1200" dirty="0" smtClean="0">
                <a:solidFill>
                  <a:schemeClr val="bg1"/>
                </a:solidFill>
                <a:latin typeface="Lucida Console" pitchFamily="49" charset="0"/>
              </a:rPr>
              <a:t> = </a:t>
            </a:r>
            <a:r>
              <a:rPr lang="en-US" sz="1200" dirty="0" err="1" smtClean="0">
                <a:solidFill>
                  <a:srgbClr val="2B91AF"/>
                </a:solidFill>
                <a:latin typeface="Lucida Console" pitchFamily="49" charset="0"/>
              </a:rPr>
              <a:t>DistinguishedFolderIdNameType</a:t>
            </a:r>
            <a:r>
              <a:rPr lang="en-US" sz="1200" dirty="0" err="1" smtClean="0">
                <a:solidFill>
                  <a:schemeClr val="bg1"/>
                </a:solidFill>
                <a:latin typeface="Lucida Console" pitchFamily="49" charset="0"/>
              </a:rPr>
              <a:t>.inbox</a:t>
            </a:r>
            <a:r>
              <a:rPr lang="en-US" sz="1200" dirty="0" smtClean="0">
                <a:solidFill>
                  <a:schemeClr val="bg1"/>
                </a:solidFill>
                <a:latin typeface="Lucida Console" pitchFamily="49" charset="0"/>
              </a:rPr>
              <a:t>;</a:t>
            </a:r>
          </a:p>
          <a:p>
            <a:r>
              <a:rPr lang="en-US" sz="1200" dirty="0" err="1" smtClean="0">
                <a:solidFill>
                  <a:schemeClr val="bg1"/>
                </a:solidFill>
                <a:latin typeface="Lucida Console" pitchFamily="49" charset="0"/>
              </a:rPr>
              <a:t>request.FolderIds</a:t>
            </a:r>
            <a:r>
              <a:rPr lang="en-US" sz="1200" dirty="0" smtClean="0">
                <a:solidFill>
                  <a:schemeClr val="bg1"/>
                </a:solidFill>
                <a:latin typeface="Lucida Console" pitchFamily="49" charset="0"/>
              </a:rPr>
              <a:t> = </a:t>
            </a:r>
            <a:r>
              <a:rPr lang="en-US" sz="1200" dirty="0" smtClean="0">
                <a:solidFill>
                  <a:srgbClr val="0000FF"/>
                </a:solidFill>
                <a:latin typeface="Lucida Console" pitchFamily="49" charset="0"/>
              </a:rPr>
              <a:t>new </a:t>
            </a:r>
            <a:r>
              <a:rPr lang="en-US" sz="1200" dirty="0" err="1" smtClean="0">
                <a:solidFill>
                  <a:srgbClr val="2B91AF"/>
                </a:solidFill>
                <a:latin typeface="Lucida Console" pitchFamily="49" charset="0"/>
              </a:rPr>
              <a:t>BaseFolderIdType</a:t>
            </a:r>
            <a:r>
              <a:rPr lang="en-US" sz="1200" dirty="0" smtClean="0">
                <a:solidFill>
                  <a:schemeClr val="bg1"/>
                </a:solidFill>
                <a:latin typeface="Lucida Console" pitchFamily="49" charset="0"/>
              </a:rPr>
              <a:t>[] { </a:t>
            </a:r>
            <a:r>
              <a:rPr lang="en-US" sz="1200" dirty="0" err="1" smtClean="0">
                <a:solidFill>
                  <a:schemeClr val="bg1"/>
                </a:solidFill>
                <a:latin typeface="Lucida Console" pitchFamily="49" charset="0"/>
              </a:rPr>
              <a:t>inboxId</a:t>
            </a:r>
            <a:r>
              <a:rPr lang="en-US" sz="1200" dirty="0" smtClean="0">
                <a:solidFill>
                  <a:schemeClr val="bg1"/>
                </a:solidFill>
                <a:latin typeface="Lucida Console" pitchFamily="49" charset="0"/>
              </a:rPr>
              <a:t> };</a:t>
            </a:r>
          </a:p>
          <a:p>
            <a:endParaRPr lang="en-US" sz="1200" dirty="0" smtClean="0">
              <a:solidFill>
                <a:schemeClr val="bg1"/>
              </a:solidFill>
              <a:latin typeface="Lucida Console" pitchFamily="49" charset="0"/>
            </a:endParaRPr>
          </a:p>
          <a:p>
            <a:r>
              <a:rPr lang="en-US" sz="1200" dirty="0" err="1" smtClean="0">
                <a:solidFill>
                  <a:srgbClr val="2B91AF"/>
                </a:solidFill>
                <a:latin typeface="Lucida Console" pitchFamily="49" charset="0"/>
              </a:rPr>
              <a:t>GetFolderResponseType</a:t>
            </a:r>
            <a:r>
              <a:rPr lang="en-US" sz="1200" dirty="0" smtClean="0">
                <a:solidFill>
                  <a:schemeClr val="bg1"/>
                </a:solidFill>
                <a:latin typeface="Lucida Console" pitchFamily="49" charset="0"/>
              </a:rPr>
              <a:t> response = </a:t>
            </a:r>
            <a:r>
              <a:rPr lang="en-US" sz="1200" dirty="0" err="1" smtClean="0">
                <a:solidFill>
                  <a:schemeClr val="bg1"/>
                </a:solidFill>
                <a:latin typeface="Lucida Console" pitchFamily="49" charset="0"/>
              </a:rPr>
              <a:t>serviceBinding.GetFolder</a:t>
            </a:r>
            <a:r>
              <a:rPr lang="en-US" sz="1200" dirty="0" smtClean="0">
                <a:solidFill>
                  <a:schemeClr val="bg1"/>
                </a:solidFill>
                <a:latin typeface="Lucida Console" pitchFamily="49" charset="0"/>
              </a:rPr>
              <a:t>(request);</a:t>
            </a:r>
          </a:p>
          <a:p>
            <a:r>
              <a:rPr lang="en-US" sz="1200" dirty="0" err="1" smtClean="0">
                <a:solidFill>
                  <a:srgbClr val="2B91AF"/>
                </a:solidFill>
                <a:latin typeface="Lucida Console" pitchFamily="49" charset="0"/>
              </a:rPr>
              <a:t>FolderInfoResponseMessageType</a:t>
            </a:r>
            <a:r>
              <a:rPr lang="en-US" sz="1200" dirty="0" smtClean="0">
                <a:solidFill>
                  <a:schemeClr val="bg1"/>
                </a:solidFill>
                <a:latin typeface="Lucida Console" pitchFamily="49" charset="0"/>
              </a:rPr>
              <a:t> </a:t>
            </a:r>
            <a:r>
              <a:rPr lang="en-US" sz="1200" dirty="0" err="1" smtClean="0">
                <a:solidFill>
                  <a:schemeClr val="bg1"/>
                </a:solidFill>
                <a:latin typeface="Lucida Console" pitchFamily="49" charset="0"/>
              </a:rPr>
              <a:t>responseMessage</a:t>
            </a:r>
            <a:r>
              <a:rPr lang="en-US" sz="1200" dirty="0" smtClean="0">
                <a:solidFill>
                  <a:schemeClr val="bg1"/>
                </a:solidFill>
                <a:latin typeface="Lucida Console" pitchFamily="49" charset="0"/>
              </a:rPr>
              <a:t> =</a:t>
            </a:r>
          </a:p>
          <a:p>
            <a:r>
              <a:rPr lang="en-US" sz="1200" dirty="0" smtClean="0">
                <a:solidFill>
                  <a:schemeClr val="bg1"/>
                </a:solidFill>
                <a:latin typeface="Lucida Console" pitchFamily="49" charset="0"/>
              </a:rPr>
              <a:t>	</a:t>
            </a:r>
            <a:r>
              <a:rPr lang="en-US" sz="1200" dirty="0" err="1" smtClean="0">
                <a:solidFill>
                  <a:schemeClr val="bg1"/>
                </a:solidFill>
                <a:latin typeface="Lucida Console" pitchFamily="49" charset="0"/>
              </a:rPr>
              <a:t>response.ResponseMessages.Items</a:t>
            </a:r>
            <a:r>
              <a:rPr lang="en-US" sz="1200" dirty="0" smtClean="0">
                <a:solidFill>
                  <a:schemeClr val="bg1"/>
                </a:solidFill>
                <a:latin typeface="Lucida Console" pitchFamily="49" charset="0"/>
              </a:rPr>
              <a:t>[0] </a:t>
            </a:r>
            <a:r>
              <a:rPr lang="en-US" sz="1200" dirty="0" smtClean="0">
                <a:solidFill>
                  <a:srgbClr val="0000FF"/>
                </a:solidFill>
                <a:latin typeface="Lucida Console" pitchFamily="49" charset="0"/>
              </a:rPr>
              <a:t>as </a:t>
            </a:r>
            <a:r>
              <a:rPr lang="en-US" sz="1200" dirty="0" err="1" smtClean="0">
                <a:solidFill>
                  <a:srgbClr val="2B91AF"/>
                </a:solidFill>
                <a:latin typeface="Lucida Console" pitchFamily="49" charset="0"/>
              </a:rPr>
              <a:t>FolderInfoResponseMessageType</a:t>
            </a:r>
            <a:r>
              <a:rPr lang="en-US" sz="1200" dirty="0" smtClean="0">
                <a:solidFill>
                  <a:schemeClr val="bg1"/>
                </a:solidFill>
                <a:latin typeface="Lucida Console" pitchFamily="49" charset="0"/>
              </a:rPr>
              <a:t>;</a:t>
            </a:r>
          </a:p>
          <a:p>
            <a:endParaRPr lang="en-US" sz="1200" dirty="0" smtClean="0">
              <a:solidFill>
                <a:schemeClr val="bg1"/>
              </a:solidFill>
              <a:latin typeface="Lucida Console" pitchFamily="49" charset="0"/>
            </a:endParaRPr>
          </a:p>
          <a:p>
            <a:r>
              <a:rPr lang="en-US" sz="1200" dirty="0" smtClean="0">
                <a:solidFill>
                  <a:srgbClr val="0000FF"/>
                </a:solidFill>
                <a:latin typeface="Lucida Console" pitchFamily="49" charset="0"/>
              </a:rPr>
              <a:t>if</a:t>
            </a:r>
            <a:r>
              <a:rPr lang="en-US" sz="1200" dirty="0" smtClean="0">
                <a:solidFill>
                  <a:schemeClr val="bg1"/>
                </a:solidFill>
                <a:latin typeface="Lucida Console" pitchFamily="49" charset="0"/>
              </a:rPr>
              <a:t> (</a:t>
            </a:r>
            <a:r>
              <a:rPr lang="en-US" sz="1200" dirty="0" err="1" smtClean="0">
                <a:solidFill>
                  <a:schemeClr val="bg1"/>
                </a:solidFill>
                <a:latin typeface="Lucida Console" pitchFamily="49" charset="0"/>
              </a:rPr>
              <a:t>responseMessage.ResponseClass</a:t>
            </a:r>
            <a:r>
              <a:rPr lang="en-US" sz="1200" dirty="0" smtClean="0">
                <a:solidFill>
                  <a:schemeClr val="bg1"/>
                </a:solidFill>
                <a:latin typeface="Lucida Console" pitchFamily="49" charset="0"/>
              </a:rPr>
              <a:t> == </a:t>
            </a:r>
            <a:r>
              <a:rPr lang="en-US" sz="1200" dirty="0" err="1" smtClean="0">
                <a:solidFill>
                  <a:srgbClr val="2B91AF"/>
                </a:solidFill>
                <a:latin typeface="Lucida Console" pitchFamily="49" charset="0"/>
              </a:rPr>
              <a:t>ResponseClassType</a:t>
            </a:r>
            <a:r>
              <a:rPr lang="en-US" sz="1200" dirty="0" err="1" smtClean="0">
                <a:solidFill>
                  <a:schemeClr val="bg1"/>
                </a:solidFill>
                <a:latin typeface="Lucida Console" pitchFamily="49" charset="0"/>
              </a:rPr>
              <a:t>.Success</a:t>
            </a:r>
            <a:r>
              <a:rPr lang="en-US" sz="1200" dirty="0" smtClean="0">
                <a:solidFill>
                  <a:schemeClr val="bg1"/>
                </a:solidFill>
                <a:latin typeface="Lucida Console" pitchFamily="49" charset="0"/>
              </a:rPr>
              <a:t>)</a:t>
            </a:r>
          </a:p>
          <a:p>
            <a:r>
              <a:rPr lang="en-US" sz="1200" dirty="0" smtClean="0">
                <a:solidFill>
                  <a:schemeClr val="bg1"/>
                </a:solidFill>
                <a:latin typeface="Lucida Console" pitchFamily="49" charset="0"/>
              </a:rPr>
              <a:t>{</a:t>
            </a:r>
          </a:p>
          <a:p>
            <a:r>
              <a:rPr lang="en-US" sz="1200" dirty="0" smtClean="0">
                <a:solidFill>
                  <a:srgbClr val="2B91AF"/>
                </a:solidFill>
                <a:latin typeface="Lucida Console" pitchFamily="49" charset="0"/>
              </a:rPr>
              <a:t>    </a:t>
            </a:r>
            <a:r>
              <a:rPr lang="en-US" sz="1200" dirty="0" err="1" smtClean="0">
                <a:solidFill>
                  <a:srgbClr val="2B91AF"/>
                </a:solidFill>
                <a:latin typeface="Lucida Console" pitchFamily="49" charset="0"/>
              </a:rPr>
              <a:t>FolderType</a:t>
            </a:r>
            <a:r>
              <a:rPr lang="en-US" sz="1200" dirty="0" smtClean="0">
                <a:solidFill>
                  <a:schemeClr val="bg1"/>
                </a:solidFill>
                <a:latin typeface="Lucida Console" pitchFamily="49" charset="0"/>
              </a:rPr>
              <a:t> inbox = </a:t>
            </a:r>
            <a:r>
              <a:rPr lang="en-US" sz="1200" dirty="0" err="1" smtClean="0">
                <a:solidFill>
                  <a:schemeClr val="bg1"/>
                </a:solidFill>
                <a:latin typeface="Lucida Console" pitchFamily="49" charset="0"/>
              </a:rPr>
              <a:t>responseMessage.Folders</a:t>
            </a:r>
            <a:r>
              <a:rPr lang="en-US" sz="1200" dirty="0" smtClean="0">
                <a:solidFill>
                  <a:schemeClr val="bg1"/>
                </a:solidFill>
                <a:latin typeface="Lucida Console" pitchFamily="49" charset="0"/>
              </a:rPr>
              <a:t>[0] </a:t>
            </a:r>
            <a:r>
              <a:rPr lang="en-US" sz="1200" dirty="0" smtClean="0">
                <a:solidFill>
                  <a:srgbClr val="0000FF"/>
                </a:solidFill>
                <a:latin typeface="Lucida Console" pitchFamily="49" charset="0"/>
              </a:rPr>
              <a:t>as </a:t>
            </a:r>
            <a:r>
              <a:rPr lang="en-US" sz="1200" dirty="0" err="1" smtClean="0">
                <a:solidFill>
                  <a:srgbClr val="2B91AF"/>
                </a:solidFill>
                <a:latin typeface="Lucida Console" pitchFamily="49" charset="0"/>
              </a:rPr>
              <a:t>FolderType</a:t>
            </a:r>
            <a:r>
              <a:rPr lang="en-US" sz="1200" dirty="0" smtClean="0">
                <a:solidFill>
                  <a:schemeClr val="bg1"/>
                </a:solidFill>
                <a:latin typeface="Lucida Console" pitchFamily="49" charset="0"/>
              </a:rPr>
              <a:t>;</a:t>
            </a:r>
          </a:p>
          <a:p>
            <a:r>
              <a:rPr lang="en-US" sz="1200" dirty="0" smtClean="0">
                <a:solidFill>
                  <a:schemeClr val="bg1"/>
                </a:solidFill>
                <a:latin typeface="Lucida Console" pitchFamily="49" charset="0"/>
              </a:rPr>
              <a:t>}</a:t>
            </a:r>
          </a:p>
        </p:txBody>
      </p:sp>
      <p:grpSp>
        <p:nvGrpSpPr>
          <p:cNvPr id="5" name="Group 41"/>
          <p:cNvGrpSpPr/>
          <p:nvPr/>
        </p:nvGrpSpPr>
        <p:grpSpPr>
          <a:xfrm>
            <a:off x="426609" y="1494087"/>
            <a:ext cx="11335607" cy="3170099"/>
            <a:chOff x="327660" y="1452384"/>
            <a:chExt cx="8503920" cy="3170099"/>
          </a:xfrm>
        </p:grpSpPr>
        <p:sp>
          <p:nvSpPr>
            <p:cNvPr id="58" name="Rectangle 57"/>
            <p:cNvSpPr/>
            <p:nvPr/>
          </p:nvSpPr>
          <p:spPr>
            <a:xfrm>
              <a:off x="4488180" y="1452384"/>
              <a:ext cx="4343400" cy="3170099"/>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000" dirty="0" smtClean="0">
                  <a:solidFill>
                    <a:srgbClr val="0000FF"/>
                  </a:solidFill>
                  <a:latin typeface="Lucida Console" pitchFamily="49" charset="0"/>
                </a:rPr>
                <a:t>&lt;</a:t>
              </a:r>
              <a:r>
                <a:rPr lang="en-US" sz="1000" dirty="0" smtClean="0">
                  <a:solidFill>
                    <a:srgbClr val="A31515"/>
                  </a:solidFill>
                  <a:latin typeface="Lucida Console" pitchFamily="49" charset="0"/>
                </a:rPr>
                <a:t>s:Envelope</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s:Body</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m:GetFolderResponse</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m:ResponseMessages</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m:GetFolderResponseMessage</a:t>
              </a:r>
              <a:endParaRPr lang="en-US" sz="1000" dirty="0" smtClean="0">
                <a:solidFill>
                  <a:srgbClr val="0000FF"/>
                </a:solidFill>
                <a:latin typeface="Lucida Console" pitchFamily="49" charset="0"/>
              </a:endParaRPr>
            </a:p>
            <a:p>
              <a:r>
                <a:rPr lang="en-US" sz="1000" dirty="0" smtClean="0">
                  <a:solidFill>
                    <a:srgbClr val="0000FF"/>
                  </a:solidFill>
                  <a:latin typeface="Lucida Console" pitchFamily="49" charset="0"/>
                </a:rPr>
                <a:t>	</a:t>
              </a:r>
              <a:r>
                <a:rPr lang="en-US" sz="1000" dirty="0" err="1" smtClean="0">
                  <a:solidFill>
                    <a:srgbClr val="FF0000"/>
                  </a:solidFill>
                  <a:latin typeface="Lucida Console" pitchFamily="49" charset="0"/>
                </a:rPr>
                <a:t>ResponseClass</a:t>
              </a:r>
              <a:r>
                <a:rPr lang="en-US" sz="1000" dirty="0" smtClean="0">
                  <a:solidFill>
                    <a:srgbClr val="0000FF"/>
                  </a:solidFill>
                  <a:latin typeface="Lucida Console" pitchFamily="49" charset="0"/>
                </a:rPr>
                <a:t>="Success"&gt;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m:ResponseCode</a:t>
              </a:r>
              <a:r>
                <a:rPr lang="en-US" sz="1000" dirty="0" smtClean="0">
                  <a:solidFill>
                    <a:srgbClr val="0000FF"/>
                  </a:solidFill>
                  <a:latin typeface="Lucida Console" pitchFamily="49" charset="0"/>
                </a:rPr>
                <a:t>&gt;</a:t>
              </a:r>
              <a:r>
                <a:rPr lang="en-US" sz="1000" dirty="0" err="1" smtClean="0">
                  <a:solidFill>
                    <a:srgbClr val="0000FF"/>
                  </a:solidFill>
                  <a:latin typeface="Lucida Console" pitchFamily="49" charset="0"/>
                </a:rPr>
                <a:t>NoError</a:t>
              </a:r>
              <a:r>
                <a:rPr lang="en-US" sz="1000" dirty="0" smtClean="0">
                  <a:solidFill>
                    <a:srgbClr val="0000FF"/>
                  </a:solidFill>
                  <a:latin typeface="Lucida Console" pitchFamily="49" charset="0"/>
                </a:rPr>
                <a:t>&lt;/</a:t>
              </a:r>
              <a:r>
                <a:rPr lang="en-US" sz="1000" dirty="0" smtClean="0">
                  <a:solidFill>
                    <a:srgbClr val="A31515"/>
                  </a:solidFill>
                  <a:latin typeface="Lucida Console" pitchFamily="49" charset="0"/>
                </a:rPr>
                <a:t>m:ResponseCode</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m:Folders</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t:Folder</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t:FolderId</a:t>
              </a:r>
              <a:r>
                <a:rPr lang="en-US" sz="1000" dirty="0" smtClean="0">
                  <a:solidFill>
                    <a:srgbClr val="0000FF"/>
                  </a:solidFill>
                  <a:latin typeface="Lucida Console" pitchFamily="49" charset="0"/>
                </a:rPr>
                <a:t> </a:t>
              </a:r>
              <a:r>
                <a:rPr lang="en-US" sz="1000" dirty="0" smtClean="0">
                  <a:solidFill>
                    <a:srgbClr val="FF0000"/>
                  </a:solidFill>
                  <a:latin typeface="Lucida Console" pitchFamily="49" charset="0"/>
                </a:rPr>
                <a:t>Id</a:t>
              </a:r>
              <a:r>
                <a:rPr lang="en-US" sz="1000" dirty="0" smtClean="0">
                  <a:solidFill>
                    <a:srgbClr val="0000FF"/>
                  </a:solidFill>
                  <a:latin typeface="Lucida Console" pitchFamily="49" charset="0"/>
                </a:rPr>
                <a:t>="..." </a:t>
              </a:r>
              <a:r>
                <a:rPr lang="en-US" sz="1000" dirty="0" err="1" smtClean="0">
                  <a:solidFill>
                    <a:srgbClr val="FF0000"/>
                  </a:solidFill>
                  <a:latin typeface="Lucida Console" pitchFamily="49" charset="0"/>
                </a:rPr>
                <a:t>ChangeKey</a:t>
              </a:r>
              <a:r>
                <a:rPr lang="en-US" sz="1000" dirty="0" smtClean="0">
                  <a:solidFill>
                    <a:srgbClr val="0000FF"/>
                  </a:solidFill>
                  <a:latin typeface="Lucida Console" pitchFamily="49" charset="0"/>
                </a:rPr>
                <a:t>="..." /&gt;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t:FolderClass</a:t>
              </a:r>
              <a:r>
                <a:rPr lang="en-US" sz="1000" dirty="0" smtClean="0">
                  <a:solidFill>
                    <a:srgbClr val="0000FF"/>
                  </a:solidFill>
                  <a:latin typeface="Lucida Console" pitchFamily="49" charset="0"/>
                </a:rPr>
                <a:t>&gt;</a:t>
              </a:r>
              <a:r>
                <a:rPr lang="en-US" sz="1000" dirty="0" err="1" smtClean="0">
                  <a:solidFill>
                    <a:srgbClr val="0000FF"/>
                  </a:solidFill>
                  <a:latin typeface="Lucida Console" pitchFamily="49" charset="0"/>
                </a:rPr>
                <a:t>IPF.Note</a:t>
              </a:r>
              <a:r>
                <a:rPr lang="en-US" sz="1000" dirty="0" smtClean="0">
                  <a:solidFill>
                    <a:srgbClr val="0000FF"/>
                  </a:solidFill>
                  <a:latin typeface="Lucida Console" pitchFamily="49" charset="0"/>
                </a:rPr>
                <a:t>&lt;/</a:t>
              </a:r>
              <a:r>
                <a:rPr lang="en-US" sz="1000" dirty="0" smtClean="0">
                  <a:solidFill>
                    <a:srgbClr val="A31515"/>
                  </a:solidFill>
                  <a:latin typeface="Lucida Console" pitchFamily="49" charset="0"/>
                </a:rPr>
                <a:t>t:FolderClass</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t:DisplayName</a:t>
              </a:r>
              <a:r>
                <a:rPr lang="en-US" sz="1000" dirty="0" smtClean="0">
                  <a:solidFill>
                    <a:srgbClr val="0000FF"/>
                  </a:solidFill>
                  <a:latin typeface="Lucida Console" pitchFamily="49" charset="0"/>
                </a:rPr>
                <a:t>&gt;Inbox&lt;/</a:t>
              </a:r>
              <a:r>
                <a:rPr lang="en-US" sz="1000" dirty="0" smtClean="0">
                  <a:solidFill>
                    <a:srgbClr val="A31515"/>
                  </a:solidFill>
                  <a:latin typeface="Lucida Console" pitchFamily="49" charset="0"/>
                </a:rPr>
                <a:t>t:DisplayName</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              ...</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t:Folder</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m:Folders</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m:GetFolderResponseMessage</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m:ResponseMessages</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m:GetFolderResponse</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  &lt;/</a:t>
              </a:r>
              <a:r>
                <a:rPr lang="en-US" sz="1000" dirty="0" smtClean="0">
                  <a:solidFill>
                    <a:srgbClr val="A31515"/>
                  </a:solidFill>
                  <a:latin typeface="Lucida Console" pitchFamily="49" charset="0"/>
                </a:rPr>
                <a:t>s:Body</a:t>
              </a:r>
              <a:r>
                <a:rPr lang="en-US" sz="1000" dirty="0" smtClean="0">
                  <a:solidFill>
                    <a:srgbClr val="0000FF"/>
                  </a:solidFill>
                  <a:latin typeface="Lucida Console" pitchFamily="49" charset="0"/>
                </a:rPr>
                <a:t>&gt;</a:t>
              </a:r>
            </a:p>
            <a:p>
              <a:r>
                <a:rPr lang="en-US" sz="1000" dirty="0" smtClean="0">
                  <a:solidFill>
                    <a:srgbClr val="0000FF"/>
                  </a:solidFill>
                  <a:latin typeface="Lucida Console" pitchFamily="49" charset="0"/>
                </a:rPr>
                <a:t>&lt;/</a:t>
              </a:r>
              <a:r>
                <a:rPr lang="en-US" sz="1000" dirty="0" smtClean="0">
                  <a:solidFill>
                    <a:srgbClr val="A31515"/>
                  </a:solidFill>
                  <a:latin typeface="Lucida Console" pitchFamily="49" charset="0"/>
                </a:rPr>
                <a:t>s:Envelope</a:t>
              </a:r>
              <a:r>
                <a:rPr lang="en-US" sz="1000" dirty="0" smtClean="0">
                  <a:solidFill>
                    <a:srgbClr val="0000FF"/>
                  </a:solidFill>
                  <a:latin typeface="Lucida Console" pitchFamily="49" charset="0"/>
                </a:rPr>
                <a:t>&gt;</a:t>
              </a:r>
              <a:endParaRPr lang="en-US" sz="1000" dirty="0">
                <a:solidFill>
                  <a:srgbClr val="080808"/>
                </a:solidFill>
                <a:latin typeface="Lucida Console" pitchFamily="49" charset="0"/>
                <a:cs typeface="Courier New" pitchFamily="49" charset="0"/>
              </a:endParaRPr>
            </a:p>
          </p:txBody>
        </p:sp>
        <p:sp>
          <p:nvSpPr>
            <p:cNvPr id="59" name="Rectangle 58"/>
            <p:cNvSpPr/>
            <p:nvPr/>
          </p:nvSpPr>
          <p:spPr>
            <a:xfrm>
              <a:off x="327660" y="1452384"/>
              <a:ext cx="3947160" cy="1938992"/>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000" dirty="0" smtClean="0">
                  <a:solidFill>
                    <a:srgbClr val="0000FF"/>
                  </a:solidFill>
                  <a:latin typeface="Lucida Console" pitchFamily="49" charset="0"/>
                  <a:cs typeface="Courier New" pitchFamily="49" charset="0"/>
                </a:rPr>
                <a:t>&lt;</a:t>
              </a:r>
              <a:r>
                <a:rPr lang="en-US" sz="1000" dirty="0" err="1" smtClean="0">
                  <a:solidFill>
                    <a:srgbClr val="A31515"/>
                  </a:solidFill>
                  <a:latin typeface="Lucida Console" pitchFamily="49" charset="0"/>
                  <a:cs typeface="Courier New" pitchFamily="49" charset="0"/>
                </a:rPr>
                <a:t>soap:Envelope</a:t>
              </a:r>
              <a:r>
                <a:rPr lang="en-US" sz="1000" dirty="0" smtClean="0">
                  <a:solidFill>
                    <a:srgbClr val="0000FF"/>
                  </a:solidFill>
                  <a:latin typeface="Lucida Console" pitchFamily="49" charset="0"/>
                  <a:cs typeface="Courier New" pitchFamily="49" charset="0"/>
                </a:rPr>
                <a:t>&gt;</a:t>
              </a:r>
            </a:p>
            <a:p>
              <a:r>
                <a:rPr lang="en-US" sz="1000" dirty="0" smtClean="0">
                  <a:solidFill>
                    <a:srgbClr val="0000FF"/>
                  </a:solidFill>
                  <a:latin typeface="Lucida Console" pitchFamily="49" charset="0"/>
                  <a:cs typeface="Courier New" pitchFamily="49" charset="0"/>
                </a:rPr>
                <a:t>  &lt;</a:t>
              </a:r>
              <a:r>
                <a:rPr lang="en-US" sz="1000" dirty="0" err="1" smtClean="0">
                  <a:solidFill>
                    <a:srgbClr val="A31515"/>
                  </a:solidFill>
                  <a:latin typeface="Lucida Console" pitchFamily="49" charset="0"/>
                  <a:cs typeface="Courier New" pitchFamily="49" charset="0"/>
                </a:rPr>
                <a:t>soap:Body</a:t>
              </a:r>
              <a:r>
                <a:rPr lang="en-US" sz="1000" dirty="0" smtClean="0">
                  <a:solidFill>
                    <a:srgbClr val="0000FF"/>
                  </a:solidFill>
                  <a:latin typeface="Lucida Console" pitchFamily="49" charset="0"/>
                  <a:cs typeface="Courier New" pitchFamily="49" charset="0"/>
                </a:rPr>
                <a:t>&gt;</a:t>
              </a:r>
            </a:p>
            <a:p>
              <a:r>
                <a:rPr lang="en-US" sz="1000" dirty="0" smtClean="0">
                  <a:solidFill>
                    <a:srgbClr val="0000FF"/>
                  </a:solidFill>
                  <a:latin typeface="Lucida Console" pitchFamily="49" charset="0"/>
                  <a:cs typeface="Courier New" pitchFamily="49" charset="0"/>
                </a:rPr>
                <a:t>    &lt;</a:t>
              </a:r>
              <a:r>
                <a:rPr lang="en-US" sz="1000" dirty="0" smtClean="0">
                  <a:solidFill>
                    <a:srgbClr val="A31515"/>
                  </a:solidFill>
                  <a:latin typeface="Lucida Console" pitchFamily="49" charset="0"/>
                  <a:cs typeface="Courier New" pitchFamily="49" charset="0"/>
                </a:rPr>
                <a:t>m:GetFolder</a:t>
              </a:r>
              <a:r>
                <a:rPr lang="en-US" sz="1000" dirty="0" smtClean="0">
                  <a:solidFill>
                    <a:srgbClr val="0000FF"/>
                  </a:solidFill>
                  <a:latin typeface="Lucida Console" pitchFamily="49" charset="0"/>
                  <a:cs typeface="Courier New" pitchFamily="49" charset="0"/>
                </a:rPr>
                <a:t>&gt;</a:t>
              </a:r>
            </a:p>
            <a:p>
              <a:r>
                <a:rPr lang="en-US" sz="1000" dirty="0" smtClean="0">
                  <a:solidFill>
                    <a:srgbClr val="0000FF"/>
                  </a:solidFill>
                  <a:latin typeface="Lucida Console" pitchFamily="49" charset="0"/>
                  <a:cs typeface="Courier New" pitchFamily="49" charset="0"/>
                </a:rPr>
                <a:t>      &lt;</a:t>
              </a:r>
              <a:r>
                <a:rPr lang="en-US" sz="1000" dirty="0" smtClean="0">
                  <a:solidFill>
                    <a:srgbClr val="A31515"/>
                  </a:solidFill>
                  <a:latin typeface="Lucida Console" pitchFamily="49" charset="0"/>
                  <a:cs typeface="Courier New" pitchFamily="49" charset="0"/>
                </a:rPr>
                <a:t>m:FolderShape</a:t>
              </a:r>
              <a:r>
                <a:rPr lang="en-US" sz="1000" dirty="0" smtClean="0">
                  <a:solidFill>
                    <a:srgbClr val="0000FF"/>
                  </a:solidFill>
                  <a:latin typeface="Lucida Console" pitchFamily="49" charset="0"/>
                  <a:cs typeface="Courier New" pitchFamily="49" charset="0"/>
                </a:rPr>
                <a:t>&gt;</a:t>
              </a:r>
            </a:p>
            <a:p>
              <a:r>
                <a:rPr lang="en-US" sz="1000" dirty="0" smtClean="0">
                  <a:solidFill>
                    <a:srgbClr val="0000FF"/>
                  </a:solidFill>
                  <a:latin typeface="Lucida Console" pitchFamily="49" charset="0"/>
                  <a:cs typeface="Courier New" pitchFamily="49" charset="0"/>
                </a:rPr>
                <a:t>        &lt;</a:t>
              </a:r>
              <a:r>
                <a:rPr lang="en-US" sz="1000" dirty="0" smtClean="0">
                  <a:solidFill>
                    <a:srgbClr val="A31515"/>
                  </a:solidFill>
                  <a:latin typeface="Lucida Console" pitchFamily="49" charset="0"/>
                  <a:cs typeface="Courier New" pitchFamily="49" charset="0"/>
                </a:rPr>
                <a:t>t:BaseShape</a:t>
              </a:r>
              <a:r>
                <a:rPr lang="en-US" sz="1000" dirty="0" smtClean="0">
                  <a:solidFill>
                    <a:srgbClr val="0000FF"/>
                  </a:solidFill>
                  <a:latin typeface="Lucida Console" pitchFamily="49" charset="0"/>
                  <a:cs typeface="Courier New" pitchFamily="49" charset="0"/>
                </a:rPr>
                <a:t>&gt;</a:t>
              </a:r>
              <a:r>
                <a:rPr lang="en-US" sz="1000" dirty="0" err="1" smtClean="0">
                  <a:solidFill>
                    <a:srgbClr val="0000FF"/>
                  </a:solidFill>
                  <a:latin typeface="Lucida Console" pitchFamily="49" charset="0"/>
                  <a:cs typeface="Courier New" pitchFamily="49" charset="0"/>
                </a:rPr>
                <a:t>AllProperties</a:t>
              </a:r>
              <a:r>
                <a:rPr lang="en-US" sz="1000" dirty="0" smtClean="0">
                  <a:solidFill>
                    <a:srgbClr val="0000FF"/>
                  </a:solidFill>
                  <a:latin typeface="Lucida Console" pitchFamily="49" charset="0"/>
                  <a:cs typeface="Courier New" pitchFamily="49" charset="0"/>
                </a:rPr>
                <a:t>&lt;/</a:t>
              </a:r>
              <a:r>
                <a:rPr lang="en-US" sz="1000" dirty="0" smtClean="0">
                  <a:solidFill>
                    <a:srgbClr val="A31515"/>
                  </a:solidFill>
                  <a:latin typeface="Lucida Console" pitchFamily="49" charset="0"/>
                  <a:cs typeface="Courier New" pitchFamily="49" charset="0"/>
                </a:rPr>
                <a:t>t:BaseShape</a:t>
              </a:r>
              <a:r>
                <a:rPr lang="en-US" sz="1000" dirty="0" smtClean="0">
                  <a:solidFill>
                    <a:srgbClr val="0000FF"/>
                  </a:solidFill>
                  <a:latin typeface="Lucida Console" pitchFamily="49" charset="0"/>
                  <a:cs typeface="Courier New" pitchFamily="49" charset="0"/>
                </a:rPr>
                <a:t>&gt;</a:t>
              </a:r>
            </a:p>
            <a:p>
              <a:r>
                <a:rPr lang="en-US" sz="1000" dirty="0" smtClean="0">
                  <a:solidFill>
                    <a:srgbClr val="0000FF"/>
                  </a:solidFill>
                  <a:latin typeface="Lucida Console" pitchFamily="49" charset="0"/>
                  <a:cs typeface="Courier New" pitchFamily="49" charset="0"/>
                </a:rPr>
                <a:t>      &lt;/</a:t>
              </a:r>
              <a:r>
                <a:rPr lang="en-US" sz="1000" dirty="0" smtClean="0">
                  <a:solidFill>
                    <a:srgbClr val="A31515"/>
                  </a:solidFill>
                  <a:latin typeface="Lucida Console" pitchFamily="49" charset="0"/>
                  <a:cs typeface="Courier New" pitchFamily="49" charset="0"/>
                </a:rPr>
                <a:t>m:FolderShape</a:t>
              </a:r>
              <a:r>
                <a:rPr lang="en-US" sz="1000" dirty="0" smtClean="0">
                  <a:solidFill>
                    <a:srgbClr val="0000FF"/>
                  </a:solidFill>
                  <a:latin typeface="Lucida Console" pitchFamily="49" charset="0"/>
                  <a:cs typeface="Courier New" pitchFamily="49" charset="0"/>
                </a:rPr>
                <a:t>&gt;</a:t>
              </a:r>
            </a:p>
            <a:p>
              <a:r>
                <a:rPr lang="en-US" sz="1000" dirty="0" smtClean="0">
                  <a:solidFill>
                    <a:srgbClr val="0000FF"/>
                  </a:solidFill>
                  <a:latin typeface="Lucida Console" pitchFamily="49" charset="0"/>
                  <a:cs typeface="Courier New" pitchFamily="49" charset="0"/>
                </a:rPr>
                <a:t>      &lt;</a:t>
              </a:r>
              <a:r>
                <a:rPr lang="en-US" sz="1000" dirty="0" smtClean="0">
                  <a:solidFill>
                    <a:srgbClr val="A31515"/>
                  </a:solidFill>
                  <a:latin typeface="Lucida Console" pitchFamily="49" charset="0"/>
                  <a:cs typeface="Courier New" pitchFamily="49" charset="0"/>
                </a:rPr>
                <a:t>m:FolderIds</a:t>
              </a:r>
              <a:r>
                <a:rPr lang="en-US" sz="1000" dirty="0" smtClean="0">
                  <a:solidFill>
                    <a:srgbClr val="0000FF"/>
                  </a:solidFill>
                  <a:latin typeface="Lucida Console" pitchFamily="49" charset="0"/>
                  <a:cs typeface="Courier New" pitchFamily="49" charset="0"/>
                </a:rPr>
                <a:t>&gt;</a:t>
              </a:r>
            </a:p>
            <a:p>
              <a:r>
                <a:rPr lang="en-US" sz="1000" dirty="0" smtClean="0">
                  <a:solidFill>
                    <a:srgbClr val="0000FF"/>
                  </a:solidFill>
                  <a:latin typeface="Lucida Console" pitchFamily="49" charset="0"/>
                  <a:cs typeface="Courier New" pitchFamily="49" charset="0"/>
                </a:rPr>
                <a:t>        &lt;</a:t>
              </a:r>
              <a:r>
                <a:rPr lang="en-US" sz="1000" dirty="0" smtClean="0">
                  <a:solidFill>
                    <a:srgbClr val="A31515"/>
                  </a:solidFill>
                  <a:latin typeface="Lucida Console" pitchFamily="49" charset="0"/>
                  <a:cs typeface="Courier New" pitchFamily="49" charset="0"/>
                </a:rPr>
                <a:t>t:DistinguishedFolderId</a:t>
              </a:r>
              <a:r>
                <a:rPr lang="en-US" sz="1000" dirty="0" smtClean="0">
                  <a:solidFill>
                    <a:srgbClr val="0000FF"/>
                  </a:solidFill>
                  <a:latin typeface="Lucida Console" pitchFamily="49" charset="0"/>
                  <a:cs typeface="Courier New" pitchFamily="49" charset="0"/>
                </a:rPr>
                <a:t> </a:t>
              </a:r>
              <a:r>
                <a:rPr lang="en-US" sz="1000" dirty="0" smtClean="0">
                  <a:solidFill>
                    <a:srgbClr val="FF0000"/>
                  </a:solidFill>
                  <a:latin typeface="Lucida Console" pitchFamily="49" charset="0"/>
                  <a:cs typeface="Courier New" pitchFamily="49" charset="0"/>
                </a:rPr>
                <a:t>Id</a:t>
              </a:r>
              <a:r>
                <a:rPr lang="en-US" sz="1000" dirty="0" smtClean="0">
                  <a:solidFill>
                    <a:srgbClr val="0000FF"/>
                  </a:solidFill>
                  <a:latin typeface="Lucida Console" pitchFamily="49" charset="0"/>
                  <a:cs typeface="Courier New" pitchFamily="49" charset="0"/>
                </a:rPr>
                <a:t>="inbox" /&gt;</a:t>
              </a:r>
            </a:p>
            <a:p>
              <a:r>
                <a:rPr lang="en-US" sz="1000" dirty="0" smtClean="0">
                  <a:solidFill>
                    <a:srgbClr val="0000FF"/>
                  </a:solidFill>
                  <a:latin typeface="Lucida Console" pitchFamily="49" charset="0"/>
                  <a:cs typeface="Courier New" pitchFamily="49" charset="0"/>
                </a:rPr>
                <a:t>      &lt;/</a:t>
              </a:r>
              <a:r>
                <a:rPr lang="en-US" sz="1000" dirty="0" smtClean="0">
                  <a:solidFill>
                    <a:srgbClr val="A31515"/>
                  </a:solidFill>
                  <a:latin typeface="Lucida Console" pitchFamily="49" charset="0"/>
                  <a:cs typeface="Courier New" pitchFamily="49" charset="0"/>
                </a:rPr>
                <a:t>m:FolderIds</a:t>
              </a:r>
              <a:r>
                <a:rPr lang="en-US" sz="1000" dirty="0" smtClean="0">
                  <a:solidFill>
                    <a:srgbClr val="0000FF"/>
                  </a:solidFill>
                  <a:latin typeface="Lucida Console" pitchFamily="49" charset="0"/>
                  <a:cs typeface="Courier New" pitchFamily="49" charset="0"/>
                </a:rPr>
                <a:t>&gt;</a:t>
              </a:r>
            </a:p>
            <a:p>
              <a:r>
                <a:rPr lang="en-US" sz="1000" dirty="0" smtClean="0">
                  <a:solidFill>
                    <a:srgbClr val="0000FF"/>
                  </a:solidFill>
                  <a:latin typeface="Lucida Console" pitchFamily="49" charset="0"/>
                  <a:cs typeface="Courier New" pitchFamily="49" charset="0"/>
                </a:rPr>
                <a:t>    &lt;/</a:t>
              </a:r>
              <a:r>
                <a:rPr lang="en-US" sz="1000" dirty="0" smtClean="0">
                  <a:solidFill>
                    <a:srgbClr val="A31515"/>
                  </a:solidFill>
                  <a:latin typeface="Lucida Console" pitchFamily="49" charset="0"/>
                  <a:cs typeface="Courier New" pitchFamily="49" charset="0"/>
                </a:rPr>
                <a:t>m:GetFolder</a:t>
              </a:r>
              <a:r>
                <a:rPr lang="en-US" sz="1000" dirty="0" smtClean="0">
                  <a:solidFill>
                    <a:srgbClr val="0000FF"/>
                  </a:solidFill>
                  <a:latin typeface="Lucida Console" pitchFamily="49" charset="0"/>
                  <a:cs typeface="Courier New" pitchFamily="49" charset="0"/>
                </a:rPr>
                <a:t>&gt;</a:t>
              </a:r>
            </a:p>
            <a:p>
              <a:r>
                <a:rPr lang="en-US" sz="1000" dirty="0" smtClean="0">
                  <a:solidFill>
                    <a:srgbClr val="0000FF"/>
                  </a:solidFill>
                  <a:latin typeface="Lucida Console" pitchFamily="49" charset="0"/>
                  <a:cs typeface="Courier New" pitchFamily="49" charset="0"/>
                </a:rPr>
                <a:t>  &lt;/</a:t>
              </a:r>
              <a:r>
                <a:rPr lang="en-US" sz="1000" dirty="0" err="1" smtClean="0">
                  <a:solidFill>
                    <a:srgbClr val="A31515"/>
                  </a:solidFill>
                  <a:latin typeface="Lucida Console" pitchFamily="49" charset="0"/>
                  <a:cs typeface="Courier New" pitchFamily="49" charset="0"/>
                </a:rPr>
                <a:t>soap:Body</a:t>
              </a:r>
              <a:r>
                <a:rPr lang="en-US" sz="1000" dirty="0" smtClean="0">
                  <a:solidFill>
                    <a:srgbClr val="0000FF"/>
                  </a:solidFill>
                  <a:latin typeface="Lucida Console" pitchFamily="49" charset="0"/>
                  <a:cs typeface="Courier New" pitchFamily="49" charset="0"/>
                </a:rPr>
                <a:t>&gt;</a:t>
              </a:r>
            </a:p>
            <a:p>
              <a:r>
                <a:rPr lang="en-US" sz="1000" dirty="0" smtClean="0">
                  <a:solidFill>
                    <a:srgbClr val="0000FF"/>
                  </a:solidFill>
                  <a:latin typeface="Lucida Console" pitchFamily="49" charset="0"/>
                  <a:cs typeface="Courier New" pitchFamily="49" charset="0"/>
                </a:rPr>
                <a:t>&lt;/</a:t>
              </a:r>
              <a:r>
                <a:rPr lang="en-US" sz="1000" dirty="0" err="1" smtClean="0">
                  <a:solidFill>
                    <a:srgbClr val="A31515"/>
                  </a:solidFill>
                  <a:latin typeface="Lucida Console" pitchFamily="49" charset="0"/>
                  <a:cs typeface="Courier New" pitchFamily="49" charset="0"/>
                </a:rPr>
                <a:t>soap:Envelope</a:t>
              </a:r>
              <a:r>
                <a:rPr lang="en-US" sz="1000" dirty="0" smtClean="0">
                  <a:solidFill>
                    <a:srgbClr val="0000FF"/>
                  </a:solidFill>
                  <a:latin typeface="Lucida Console" pitchFamily="49" charset="0"/>
                  <a:cs typeface="Courier New" pitchFamily="49" charset="0"/>
                </a:rPr>
                <a:t>&gt;</a:t>
              </a:r>
              <a:endParaRPr lang="en-US" sz="1000" dirty="0">
                <a:solidFill>
                  <a:srgbClr val="080808"/>
                </a:solidFill>
                <a:latin typeface="Lucida Console" pitchFamily="49" charset="0"/>
                <a:cs typeface="Courier New" pitchFamily="49" charset="0"/>
              </a:endParaRPr>
            </a:p>
          </p:txBody>
        </p:sp>
      </p:grpSp>
      <p:sp>
        <p:nvSpPr>
          <p:cNvPr id="44" name="Rectangle 43"/>
          <p:cNvSpPr/>
          <p:nvPr/>
        </p:nvSpPr>
        <p:spPr>
          <a:xfrm>
            <a:off x="1462659" y="2624883"/>
            <a:ext cx="9243192"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400" dirty="0" smtClean="0">
                <a:solidFill>
                  <a:srgbClr val="2B91AF"/>
                </a:solidFill>
                <a:latin typeface="Lucida Console" pitchFamily="49" charset="0"/>
                <a:cs typeface="Courier New" pitchFamily="49" charset="0"/>
              </a:rPr>
              <a:t>Folder</a:t>
            </a:r>
            <a:r>
              <a:rPr lang="en-US" sz="1400" dirty="0" smtClean="0">
                <a:solidFill>
                  <a:srgbClr val="080808"/>
                </a:solidFill>
                <a:latin typeface="Lucida Console" pitchFamily="49" charset="0"/>
                <a:cs typeface="Courier New" pitchFamily="49" charset="0"/>
              </a:rPr>
              <a:t> inbox = </a:t>
            </a:r>
            <a:r>
              <a:rPr lang="en-US" sz="1400" dirty="0" err="1" smtClean="0">
                <a:solidFill>
                  <a:srgbClr val="2B91AF"/>
                </a:solidFill>
                <a:latin typeface="Lucida Console" pitchFamily="49" charset="0"/>
                <a:cs typeface="Courier New" pitchFamily="49" charset="0"/>
              </a:rPr>
              <a:t>Folder</a:t>
            </a:r>
            <a:r>
              <a:rPr lang="en-US" sz="1400" dirty="0" err="1" smtClean="0">
                <a:solidFill>
                  <a:srgbClr val="080808"/>
                </a:solidFill>
                <a:latin typeface="Lucida Console" pitchFamily="49" charset="0"/>
                <a:cs typeface="Courier New" pitchFamily="49" charset="0"/>
              </a:rPr>
              <a:t>.Bind</a:t>
            </a:r>
            <a:r>
              <a:rPr lang="en-US" sz="1400" dirty="0" smtClean="0">
                <a:solidFill>
                  <a:srgbClr val="080808"/>
                </a:solidFill>
                <a:latin typeface="Lucida Console" pitchFamily="49" charset="0"/>
                <a:cs typeface="Courier New" pitchFamily="49" charset="0"/>
              </a:rPr>
              <a:t>(service, </a:t>
            </a:r>
            <a:r>
              <a:rPr lang="en-US" sz="1400" dirty="0" err="1" smtClean="0">
                <a:solidFill>
                  <a:srgbClr val="2B91AF"/>
                </a:solidFill>
                <a:latin typeface="Lucida Console" pitchFamily="49" charset="0"/>
                <a:cs typeface="Courier New" pitchFamily="49" charset="0"/>
              </a:rPr>
              <a:t>WellKnownFolderName</a:t>
            </a:r>
            <a:r>
              <a:rPr lang="en-US" sz="1400" dirty="0" err="1" smtClean="0">
                <a:solidFill>
                  <a:srgbClr val="080808"/>
                </a:solidFill>
                <a:latin typeface="Lucida Console" pitchFamily="49" charset="0"/>
                <a:cs typeface="Courier New" pitchFamily="49" charset="0"/>
              </a:rPr>
              <a:t>.Inbox</a:t>
            </a:r>
            <a:r>
              <a:rPr lang="en-US" sz="1400" dirty="0" smtClean="0">
                <a:solidFill>
                  <a:srgbClr val="080808"/>
                </a:solidFill>
                <a:latin typeface="Lucida Console" pitchFamily="49" charset="0"/>
                <a:cs typeface="Courier New" pitchFamily="49" charset="0"/>
              </a:rPr>
              <a:t>);</a:t>
            </a:r>
            <a:endParaRPr lang="en-US" sz="1400" dirty="0">
              <a:solidFill>
                <a:srgbClr val="080808"/>
              </a:solidFill>
              <a:latin typeface="Lucida Console" pitchFamily="49" charset="0"/>
              <a:cs typeface="Courier New" pitchFamily="49" charset="0"/>
            </a:endParaRPr>
          </a:p>
        </p:txBody>
      </p:sp>
      <p:sp>
        <p:nvSpPr>
          <p:cNvPr id="2" name="Title 1"/>
          <p:cNvSpPr>
            <a:spLocks noGrp="1"/>
          </p:cNvSpPr>
          <p:nvPr>
            <p:ph type="title"/>
          </p:nvPr>
        </p:nvSpPr>
        <p:spPr/>
        <p:txBody>
          <a:bodyPr/>
          <a:lstStyle/>
          <a:p>
            <a:r>
              <a:rPr lang="en-US" dirty="0" smtClean="0"/>
              <a:t>Development Choices</a:t>
            </a:r>
            <a:endParaRPr lang="en-US" dirty="0"/>
          </a:p>
        </p:txBody>
      </p:sp>
      <p:sp>
        <p:nvSpPr>
          <p:cNvPr id="3" name="Slide Number Placeholder 2"/>
          <p:cNvSpPr>
            <a:spLocks noGrp="1"/>
          </p:cNvSpPr>
          <p:nvPr>
            <p:ph type="sldNum" sz="quarter" idx="10"/>
          </p:nvPr>
        </p:nvSpPr>
        <p:spPr/>
        <p:txBody>
          <a:bodyPr/>
          <a:lstStyle/>
          <a:p>
            <a:fld id="{0686800F-65A3-4649-8B73-7EFFA3F0CB78}" type="slidenum">
              <a:rPr lang="en-US" smtClean="0"/>
              <a:pPr/>
              <a:t>9</a:t>
            </a:fld>
            <a:endParaRPr lang="en-US"/>
          </a:p>
        </p:txBody>
      </p:sp>
      <p:sp>
        <p:nvSpPr>
          <p:cNvPr id="4" name="Text Placeholder 3"/>
          <p:cNvSpPr>
            <a:spLocks noGrp="1"/>
          </p:cNvSpPr>
          <p:nvPr>
            <p:ph type="body" sz="quarter" idx="12"/>
          </p:nvPr>
        </p:nvSpPr>
        <p:spPr/>
        <p:txBody>
          <a:bodyPr/>
          <a:lstStyle/>
          <a:p>
            <a:r>
              <a:rPr lang="en-US" dirty="0" smtClean="0">
                <a:solidFill>
                  <a:schemeClr val="accent1"/>
                </a:solidFill>
              </a:rPr>
              <a:t>Coding in the various EWS APIs paradigms available </a:t>
            </a:r>
            <a:endParaRPr lang="en-US" dirty="0">
              <a:solidFill>
                <a:schemeClr val="accent1"/>
              </a:solidFill>
            </a:endParaRPr>
          </a:p>
        </p:txBody>
      </p:sp>
      <p:grpSp>
        <p:nvGrpSpPr>
          <p:cNvPr id="6" name="Group 44"/>
          <p:cNvGrpSpPr/>
          <p:nvPr/>
        </p:nvGrpSpPr>
        <p:grpSpPr>
          <a:xfrm>
            <a:off x="660228" y="4857542"/>
            <a:ext cx="2661227" cy="1424940"/>
            <a:chOff x="502920" y="4815840"/>
            <a:chExt cx="1996440" cy="1424940"/>
          </a:xfrm>
        </p:grpSpPr>
        <p:sp>
          <p:nvSpPr>
            <p:cNvPr id="55" name="Rectangle 54"/>
            <p:cNvSpPr/>
            <p:nvPr/>
          </p:nvSpPr>
          <p:spPr bwMode="auto">
            <a:xfrm>
              <a:off x="571500" y="4892040"/>
              <a:ext cx="1866900" cy="381000"/>
            </a:xfrm>
            <a:prstGeom prst="rect">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300" dirty="0" smtClean="0">
                  <a:solidFill>
                    <a:srgbClr val="FFFFFF"/>
                  </a:solidFill>
                </a:rPr>
                <a:t>Raw </a:t>
              </a:r>
              <a:r>
                <a:rPr lang="en-US" sz="2000" dirty="0" smtClean="0">
                  <a:solidFill>
                    <a:srgbClr val="FFFFFF"/>
                  </a:solidFill>
                </a:rPr>
                <a:t>XML</a:t>
              </a:r>
              <a:endParaRPr lang="en-US" sz="2300" dirty="0" smtClean="0">
                <a:solidFill>
                  <a:srgbClr val="FFFFFF"/>
                </a:solidFill>
              </a:endParaRPr>
            </a:p>
          </p:txBody>
        </p:sp>
        <p:sp>
          <p:nvSpPr>
            <p:cNvPr id="56" name="Rectangle 55"/>
            <p:cNvSpPr/>
            <p:nvPr/>
          </p:nvSpPr>
          <p:spPr bwMode="auto">
            <a:xfrm>
              <a:off x="502920" y="4815840"/>
              <a:ext cx="1996440" cy="1424940"/>
            </a:xfrm>
            <a:prstGeom prst="rect">
              <a:avLst/>
            </a:prstGeom>
            <a:noFill/>
            <a:ln w="1905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smtClean="0">
                <a:solidFill>
                  <a:srgbClr val="FFFFFF"/>
                </a:solidFill>
              </a:endParaRPr>
            </a:p>
          </p:txBody>
        </p:sp>
        <p:sp>
          <p:nvSpPr>
            <p:cNvPr id="57" name="Rectangle 56"/>
            <p:cNvSpPr/>
            <p:nvPr/>
          </p:nvSpPr>
          <p:spPr bwMode="auto">
            <a:xfrm>
              <a:off x="571500" y="5334000"/>
              <a:ext cx="1866900" cy="850392"/>
            </a:xfrm>
            <a:prstGeom prst="rect">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099" fontAlgn="base">
                <a:spcBef>
                  <a:spcPct val="0"/>
                </a:spcBef>
                <a:spcAft>
                  <a:spcPct val="0"/>
                </a:spcAft>
                <a:buFont typeface="Arial" pitchFamily="34" charset="0"/>
                <a:buChar char="•"/>
              </a:pPr>
              <a:r>
                <a:rPr lang="en-US" sz="1600" dirty="0" smtClean="0">
                  <a:solidFill>
                    <a:srgbClr val="FFFFFF"/>
                  </a:solidFill>
                </a:rPr>
                <a:t> </a:t>
              </a:r>
              <a:r>
                <a:rPr lang="en-US" sz="1400" dirty="0" smtClean="0">
                  <a:solidFill>
                    <a:srgbClr val="FFFFFF"/>
                  </a:solidFill>
                </a:rPr>
                <a:t>Cross-platform</a:t>
              </a:r>
            </a:p>
            <a:p>
              <a:pPr defTabSz="914099" fontAlgn="base">
                <a:spcBef>
                  <a:spcPct val="0"/>
                </a:spcBef>
                <a:spcAft>
                  <a:spcPct val="0"/>
                </a:spcAft>
                <a:buFont typeface="Arial" pitchFamily="34" charset="0"/>
                <a:buChar char="•"/>
              </a:pPr>
              <a:r>
                <a:rPr lang="en-US" sz="1400" dirty="0" smtClean="0">
                  <a:solidFill>
                    <a:srgbClr val="FFFFFF"/>
                  </a:solidFill>
                </a:rPr>
                <a:t> No client-side logic</a:t>
              </a:r>
            </a:p>
            <a:p>
              <a:pPr defTabSz="914099" fontAlgn="base">
                <a:spcBef>
                  <a:spcPct val="0"/>
                </a:spcBef>
                <a:spcAft>
                  <a:spcPct val="0"/>
                </a:spcAft>
                <a:buFont typeface="Arial" pitchFamily="34" charset="0"/>
                <a:buChar char="•"/>
              </a:pPr>
              <a:r>
                <a:rPr lang="en-US" sz="1400" dirty="0" smtClean="0">
                  <a:solidFill>
                    <a:srgbClr val="FFFFFF"/>
                  </a:solidFill>
                </a:rPr>
                <a:t> Manual plumbing</a:t>
              </a:r>
            </a:p>
          </p:txBody>
        </p:sp>
      </p:grpSp>
      <p:grpSp>
        <p:nvGrpSpPr>
          <p:cNvPr id="7" name="Group 45"/>
          <p:cNvGrpSpPr/>
          <p:nvPr/>
        </p:nvGrpSpPr>
        <p:grpSpPr>
          <a:xfrm>
            <a:off x="3473815" y="4857542"/>
            <a:ext cx="4245774" cy="1426464"/>
            <a:chOff x="2613660" y="4815840"/>
            <a:chExt cx="3185160" cy="1426464"/>
          </a:xfrm>
        </p:grpSpPr>
        <p:sp>
          <p:nvSpPr>
            <p:cNvPr id="52" name="Rectangle 51"/>
            <p:cNvSpPr/>
            <p:nvPr/>
          </p:nvSpPr>
          <p:spPr bwMode="auto">
            <a:xfrm>
              <a:off x="2682240" y="4892040"/>
              <a:ext cx="3055620" cy="381000"/>
            </a:xfrm>
            <a:prstGeom prst="rect">
              <a:avLst/>
            </a:prstGeom>
            <a:solidFill>
              <a:srgbClr val="FFC000"/>
            </a:solidFill>
            <a:ln>
              <a:solidFill>
                <a:schemeClr val="accent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000" dirty="0" smtClean="0">
                  <a:solidFill>
                    <a:srgbClr val="FFFFFF"/>
                  </a:solidFill>
                </a:rPr>
                <a:t>Auto-generated</a:t>
              </a:r>
              <a:r>
                <a:rPr lang="en-US" sz="2300" dirty="0" smtClean="0">
                  <a:solidFill>
                    <a:srgbClr val="FFFFFF"/>
                  </a:solidFill>
                </a:rPr>
                <a:t> proxies</a:t>
              </a:r>
            </a:p>
          </p:txBody>
        </p:sp>
        <p:sp>
          <p:nvSpPr>
            <p:cNvPr id="53" name="Rectangle 52"/>
            <p:cNvSpPr/>
            <p:nvPr/>
          </p:nvSpPr>
          <p:spPr bwMode="auto">
            <a:xfrm>
              <a:off x="2613660" y="4815840"/>
              <a:ext cx="3185160" cy="1426464"/>
            </a:xfrm>
            <a:prstGeom prst="rect">
              <a:avLst/>
            </a:prstGeom>
            <a:noFill/>
            <a:ln w="19050">
              <a:solidFill>
                <a:srgbClr val="FFC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smtClean="0">
                <a:solidFill>
                  <a:srgbClr val="FFFFFF"/>
                </a:solidFill>
              </a:endParaRPr>
            </a:p>
          </p:txBody>
        </p:sp>
        <p:sp>
          <p:nvSpPr>
            <p:cNvPr id="54" name="Rectangle 53"/>
            <p:cNvSpPr/>
            <p:nvPr/>
          </p:nvSpPr>
          <p:spPr bwMode="auto">
            <a:xfrm>
              <a:off x="2689860" y="5334000"/>
              <a:ext cx="3055620" cy="850392"/>
            </a:xfrm>
            <a:prstGeom prst="rect">
              <a:avLst/>
            </a:prstGeom>
            <a:solidFill>
              <a:srgbClr val="FFC000"/>
            </a:solidFill>
            <a:ln>
              <a:solidFill>
                <a:schemeClr val="accent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defTabSz="914099" fontAlgn="base">
                <a:spcBef>
                  <a:spcPct val="0"/>
                </a:spcBef>
                <a:spcAft>
                  <a:spcPct val="0"/>
                </a:spcAft>
                <a:buFont typeface="Arial" pitchFamily="34" charset="0"/>
                <a:buChar char="•"/>
              </a:pPr>
              <a:r>
                <a:rPr lang="en-US" sz="1600" dirty="0" smtClean="0">
                  <a:solidFill>
                    <a:srgbClr val="FFFFFF"/>
                  </a:solidFill>
                </a:rPr>
                <a:t> </a:t>
              </a:r>
              <a:r>
                <a:rPr lang="en-US" sz="1400" dirty="0" smtClean="0">
                  <a:solidFill>
                    <a:srgbClr val="FFFFFF"/>
                  </a:solidFill>
                </a:rPr>
                <a:t>Multiple platforms</a:t>
              </a:r>
            </a:p>
            <a:p>
              <a:pPr lvl="1" defTabSz="914099" fontAlgn="base">
                <a:spcBef>
                  <a:spcPct val="0"/>
                </a:spcBef>
                <a:spcAft>
                  <a:spcPct val="0"/>
                </a:spcAft>
                <a:buFont typeface="Arial" pitchFamily="34" charset="0"/>
                <a:buChar char="•"/>
              </a:pPr>
              <a:r>
                <a:rPr lang="en-US" sz="1400" dirty="0" smtClean="0">
                  <a:solidFill>
                    <a:srgbClr val="FFFFFF"/>
                  </a:solidFill>
                </a:rPr>
                <a:t> Class-based access</a:t>
              </a:r>
            </a:p>
            <a:p>
              <a:pPr lvl="1" defTabSz="914099" fontAlgn="base">
                <a:spcBef>
                  <a:spcPct val="0"/>
                </a:spcBef>
                <a:spcAft>
                  <a:spcPct val="0"/>
                </a:spcAft>
                <a:buFont typeface="Arial" pitchFamily="34" charset="0"/>
                <a:buChar char="•"/>
              </a:pPr>
              <a:r>
                <a:rPr lang="en-US" sz="1400" dirty="0" smtClean="0">
                  <a:solidFill>
                    <a:srgbClr val="FFFFFF"/>
                  </a:solidFill>
                </a:rPr>
                <a:t> No client-side logic</a:t>
              </a:r>
            </a:p>
          </p:txBody>
        </p:sp>
      </p:grpSp>
      <p:grpSp>
        <p:nvGrpSpPr>
          <p:cNvPr id="8" name="Group 46"/>
          <p:cNvGrpSpPr/>
          <p:nvPr/>
        </p:nvGrpSpPr>
        <p:grpSpPr>
          <a:xfrm>
            <a:off x="7892264" y="4857542"/>
            <a:ext cx="3453500" cy="1426464"/>
            <a:chOff x="5928360" y="4815840"/>
            <a:chExt cx="2590800" cy="1426464"/>
          </a:xfrm>
        </p:grpSpPr>
        <p:sp>
          <p:nvSpPr>
            <p:cNvPr id="49" name="Rectangle 48"/>
            <p:cNvSpPr/>
            <p:nvPr/>
          </p:nvSpPr>
          <p:spPr bwMode="auto">
            <a:xfrm>
              <a:off x="5996940" y="4892040"/>
              <a:ext cx="2468880" cy="381000"/>
            </a:xfrm>
            <a:prstGeom prst="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000" dirty="0" smtClean="0">
                  <a:solidFill>
                    <a:srgbClr val="FFFFFF"/>
                  </a:solidFill>
                </a:rPr>
                <a:t>EWS</a:t>
              </a:r>
              <a:r>
                <a:rPr lang="en-US" sz="2300" dirty="0" smtClean="0">
                  <a:solidFill>
                    <a:srgbClr val="FFFFFF"/>
                  </a:solidFill>
                </a:rPr>
                <a:t> </a:t>
              </a:r>
              <a:r>
                <a:rPr lang="en-US" sz="2000" dirty="0" smtClean="0">
                  <a:solidFill>
                    <a:srgbClr val="FFFFFF"/>
                  </a:solidFill>
                </a:rPr>
                <a:t>Managed</a:t>
              </a:r>
              <a:r>
                <a:rPr lang="en-US" sz="2300" dirty="0" smtClean="0">
                  <a:solidFill>
                    <a:srgbClr val="FFFFFF"/>
                  </a:solidFill>
                </a:rPr>
                <a:t> API</a:t>
              </a:r>
            </a:p>
          </p:txBody>
        </p:sp>
        <p:sp>
          <p:nvSpPr>
            <p:cNvPr id="50" name="Rectangle 49"/>
            <p:cNvSpPr/>
            <p:nvPr/>
          </p:nvSpPr>
          <p:spPr bwMode="auto">
            <a:xfrm>
              <a:off x="5928360" y="4815840"/>
              <a:ext cx="2590800" cy="1426464"/>
            </a:xfrm>
            <a:prstGeom prst="rect">
              <a:avLst/>
            </a:prstGeom>
            <a:noFill/>
            <a:ln w="19050">
              <a:solidFill>
                <a:srgbClr val="92D05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smtClean="0">
                <a:solidFill>
                  <a:srgbClr val="FFFFFF"/>
                </a:solidFill>
              </a:endParaRPr>
            </a:p>
          </p:txBody>
        </p:sp>
        <p:sp>
          <p:nvSpPr>
            <p:cNvPr id="51" name="Rectangle 50"/>
            <p:cNvSpPr/>
            <p:nvPr/>
          </p:nvSpPr>
          <p:spPr bwMode="auto">
            <a:xfrm>
              <a:off x="5996940" y="5334000"/>
              <a:ext cx="2468880" cy="850392"/>
            </a:xfrm>
            <a:prstGeom prst="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099" fontAlgn="base">
                <a:spcBef>
                  <a:spcPct val="0"/>
                </a:spcBef>
                <a:spcAft>
                  <a:spcPct val="0"/>
                </a:spcAft>
                <a:buFont typeface="Arial" pitchFamily="34" charset="0"/>
                <a:buChar char="•"/>
              </a:pPr>
              <a:r>
                <a:rPr lang="en-US" sz="1600" dirty="0" smtClean="0">
                  <a:solidFill>
                    <a:srgbClr val="FFFFFF"/>
                  </a:solidFill>
                </a:rPr>
                <a:t> </a:t>
              </a:r>
              <a:r>
                <a:rPr lang="en-US" sz="1400" dirty="0" smtClean="0">
                  <a:solidFill>
                    <a:srgbClr val="FFFFFF"/>
                  </a:solidFill>
                </a:rPr>
                <a:t>Multi-Platform (.NET 3.5</a:t>
              </a:r>
              <a:r>
                <a:rPr lang="en-US" sz="1400" dirty="0">
                  <a:solidFill>
                    <a:srgbClr val="FFFFFF"/>
                  </a:solidFill>
                </a:rPr>
                <a:t> </a:t>
              </a:r>
              <a:r>
                <a:rPr lang="en-US" sz="1400" dirty="0" smtClean="0">
                  <a:solidFill>
                    <a:srgbClr val="FFFFFF"/>
                  </a:solidFill>
                </a:rPr>
                <a:t>&amp; Java)</a:t>
              </a:r>
            </a:p>
            <a:p>
              <a:pPr defTabSz="914099" fontAlgn="base">
                <a:spcBef>
                  <a:spcPct val="0"/>
                </a:spcBef>
                <a:spcAft>
                  <a:spcPct val="0"/>
                </a:spcAft>
                <a:buFont typeface="Arial" pitchFamily="34" charset="0"/>
                <a:buChar char="•"/>
              </a:pPr>
              <a:r>
                <a:rPr lang="en-US" sz="1400" dirty="0" smtClean="0">
                  <a:solidFill>
                    <a:srgbClr val="FFFFFF"/>
                  </a:solidFill>
                </a:rPr>
                <a:t> Fully Object Oriented</a:t>
              </a:r>
            </a:p>
            <a:p>
              <a:pPr defTabSz="914099" fontAlgn="base">
                <a:spcBef>
                  <a:spcPct val="0"/>
                </a:spcBef>
                <a:spcAft>
                  <a:spcPct val="0"/>
                </a:spcAft>
                <a:buFont typeface="Arial" pitchFamily="34" charset="0"/>
                <a:buChar char="•"/>
              </a:pPr>
              <a:r>
                <a:rPr lang="en-US" sz="1400" dirty="0" smtClean="0">
                  <a:solidFill>
                    <a:srgbClr val="FFFFFF"/>
                  </a:solidFill>
                </a:rPr>
                <a:t> Smart client-side logic</a:t>
              </a:r>
            </a:p>
          </p:txBody>
        </p:sp>
      </p:grpSp>
      <p:sp>
        <p:nvSpPr>
          <p:cNvPr id="48" name="Right Arrow 47"/>
          <p:cNvSpPr/>
          <p:nvPr/>
        </p:nvSpPr>
        <p:spPr bwMode="auto">
          <a:xfrm>
            <a:off x="1005578" y="4164122"/>
            <a:ext cx="9954207" cy="800100"/>
          </a:xfrm>
          <a:prstGeom prst="rightArrow">
            <a:avLst/>
          </a:prstGeom>
          <a:gradFill>
            <a:gsLst>
              <a:gs pos="0">
                <a:srgbClr val="C00000"/>
              </a:gs>
              <a:gs pos="55000">
                <a:srgbClr val="FFC000"/>
              </a:gs>
              <a:gs pos="97000">
                <a:srgbClr val="00B050"/>
              </a:gs>
            </a:gsLst>
            <a:lin ang="0" scaled="0"/>
          </a:gra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400" dirty="0" smtClean="0">
                <a:solidFill>
                  <a:srgbClr val="FFFFFF"/>
                </a:solidFill>
              </a:rPr>
              <a:t>Increased Productivity</a:t>
            </a:r>
          </a:p>
        </p:txBody>
      </p:sp>
      <p:pic>
        <p:nvPicPr>
          <p:cNvPr id="29" name="Rectangle 31760"/>
          <p:cNvPicPr>
            <a:picLocks noChangeAspect="1" noChangeArrowheads="1"/>
          </p:cNvPicPr>
          <p:nvPr/>
        </p:nvPicPr>
        <p:blipFill>
          <a:blip r:embed="rId3" cstate="print"/>
          <a:stretch>
            <a:fillRect/>
          </a:stretch>
        </p:blipFill>
        <p:spPr bwMode="auto">
          <a:xfrm>
            <a:off x="362545" y="4564173"/>
            <a:ext cx="11826281" cy="2293825"/>
          </a:xfrm>
          <a:prstGeom prst="rect">
            <a:avLst/>
          </a:prstGeom>
          <a:noFill/>
          <a:ln w="9525">
            <a:noFill/>
            <a:miter lim="800000"/>
            <a:headEnd/>
            <a:tailEnd/>
          </a:ln>
        </p:spPr>
      </p:pic>
      <p:sp>
        <p:nvSpPr>
          <p:cNvPr id="30" name="Rectangle 29"/>
          <p:cNvSpPr/>
          <p:nvPr/>
        </p:nvSpPr>
        <p:spPr>
          <a:xfrm>
            <a:off x="795178" y="5087970"/>
            <a:ext cx="10536715" cy="1477328"/>
          </a:xfrm>
          <a:prstGeom prst="rect">
            <a:avLst/>
          </a:prstGeom>
        </p:spPr>
        <p:txBody>
          <a:bodyPr wrap="square">
            <a:spAutoFit/>
          </a:bodyPr>
          <a:lstStyle/>
          <a:p>
            <a:pPr marL="0" lvl="1"/>
            <a:r>
              <a:rPr lang="en-US" b="1" dirty="0">
                <a:solidFill>
                  <a:schemeClr val="bg1"/>
                </a:solidFill>
              </a:rPr>
              <a:t>“After working with Exchange for about 10 years  I can say that this is by far the most intuitive and easy to use API ever and developers who never worked with Exchange before have little trouble using it. “ </a:t>
            </a:r>
            <a:endParaRPr lang="en-US" b="1" dirty="0" smtClean="0">
              <a:solidFill>
                <a:schemeClr val="bg1"/>
              </a:solidFill>
            </a:endParaRPr>
          </a:p>
          <a:p>
            <a:pPr marL="0" lvl="1" algn="r"/>
            <a:r>
              <a:rPr lang="en-US" b="1" dirty="0">
                <a:solidFill>
                  <a:schemeClr val="bg1"/>
                </a:solidFill>
              </a:rPr>
              <a:t>– Fortune 500 Financial Services Company Developer</a:t>
            </a:r>
            <a:endParaRPr lang="en-US" sz="1200" b="1" dirty="0"/>
          </a:p>
          <a:p>
            <a:pPr marL="0" lvl="1"/>
            <a:endParaRPr lang="en-US" b="1" dirty="0">
              <a:solidFill>
                <a:schemeClr val="bg1"/>
              </a:solidFill>
            </a:endParaRPr>
          </a:p>
        </p:txBody>
      </p:sp>
    </p:spTree>
    <p:extLst>
      <p:ext uri="{BB962C8B-B14F-4D97-AF65-F5344CB8AC3E}">
        <p14:creationId xmlns:p14="http://schemas.microsoft.com/office/powerpoint/2010/main" val="2756331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0-ppt_w/2"/>
                                          </p:val>
                                        </p:tav>
                                      </p:tavLst>
                                    </p:anim>
                                    <p:anim calcmode="lin" valueType="num">
                                      <p:cBhvr additive="base">
                                        <p:cTn id="17" dur="500"/>
                                        <p:tgtEl>
                                          <p:spTgt spid="5"/>
                                        </p:tgtEl>
                                        <p:attrNameLst>
                                          <p:attrName>ppt_y</p:attrName>
                                        </p:attrNameLst>
                                      </p:cBhvr>
                                      <p:tavLst>
                                        <p:tav tm="0">
                                          <p:val>
                                            <p:strVal val="ppt_y"/>
                                          </p:val>
                                        </p:tav>
                                        <p:tav tm="100000">
                                          <p:val>
                                            <p:strVal val="ppt_y"/>
                                          </p:val>
                                        </p:tav>
                                      </p:tavLst>
                                    </p:anim>
                                    <p:set>
                                      <p:cBhvr>
                                        <p:cTn id="18" dur="1" fill="hold">
                                          <p:stCondLst>
                                            <p:cond delay="499"/>
                                          </p:stCondLst>
                                        </p:cTn>
                                        <p:tgtEl>
                                          <p:spTgt spid="5"/>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par>
                                <p:cTn id="23" presetID="2" presetClass="entr" presetSubtype="2"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1+#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8" fill="hold" grpId="1" nodeType="clickEffect">
                                  <p:stCondLst>
                                    <p:cond delay="0"/>
                                  </p:stCondLst>
                                  <p:childTnLst>
                                    <p:anim calcmode="lin" valueType="num">
                                      <p:cBhvr additive="base">
                                        <p:cTn id="34" dur="500"/>
                                        <p:tgtEl>
                                          <p:spTgt spid="43"/>
                                        </p:tgtEl>
                                        <p:attrNameLst>
                                          <p:attrName>ppt_x</p:attrName>
                                        </p:attrNameLst>
                                      </p:cBhvr>
                                      <p:tavLst>
                                        <p:tav tm="0">
                                          <p:val>
                                            <p:strVal val="ppt_x"/>
                                          </p:val>
                                        </p:tav>
                                        <p:tav tm="100000">
                                          <p:val>
                                            <p:strVal val="0-ppt_w/2"/>
                                          </p:val>
                                        </p:tav>
                                      </p:tavLst>
                                    </p:anim>
                                    <p:anim calcmode="lin" valueType="num">
                                      <p:cBhvr additive="base">
                                        <p:cTn id="35" dur="500"/>
                                        <p:tgtEl>
                                          <p:spTgt spid="43"/>
                                        </p:tgtEl>
                                        <p:attrNameLst>
                                          <p:attrName>ppt_y</p:attrName>
                                        </p:attrNameLst>
                                      </p:cBhvr>
                                      <p:tavLst>
                                        <p:tav tm="0">
                                          <p:val>
                                            <p:strVal val="ppt_y"/>
                                          </p:val>
                                        </p:tav>
                                        <p:tav tm="100000">
                                          <p:val>
                                            <p:strVal val="ppt_y"/>
                                          </p:val>
                                        </p:tav>
                                      </p:tavLst>
                                    </p:anim>
                                    <p:set>
                                      <p:cBhvr>
                                        <p:cTn id="36" dur="1" fill="hold">
                                          <p:stCondLst>
                                            <p:cond delay="499"/>
                                          </p:stCondLst>
                                        </p:cTn>
                                        <p:tgtEl>
                                          <p:spTgt spid="43"/>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7"/>
                                        </p:tgtEl>
                                        <p:attrNameLst>
                                          <p:attrName>ppt_x</p:attrName>
                                        </p:attrNameLst>
                                      </p:cBhvr>
                                      <p:tavLst>
                                        <p:tav tm="0">
                                          <p:val>
                                            <p:strVal val="ppt_x"/>
                                          </p:val>
                                        </p:tav>
                                        <p:tav tm="100000">
                                          <p:val>
                                            <p:strVal val="ppt_x"/>
                                          </p:val>
                                        </p:tav>
                                      </p:tavLst>
                                    </p:anim>
                                    <p:anim calcmode="lin" valueType="num">
                                      <p:cBhvr additive="base">
                                        <p:cTn id="39" dur="500"/>
                                        <p:tgtEl>
                                          <p:spTgt spid="7"/>
                                        </p:tgtEl>
                                        <p:attrNameLst>
                                          <p:attrName>ppt_y</p:attrName>
                                        </p:attrNameLst>
                                      </p:cBhvr>
                                      <p:tavLst>
                                        <p:tav tm="0">
                                          <p:val>
                                            <p:strVal val="ppt_y"/>
                                          </p:val>
                                        </p:tav>
                                        <p:tav tm="100000">
                                          <p:val>
                                            <p:strVal val="1+ppt_h/2"/>
                                          </p:val>
                                        </p:tav>
                                      </p:tavLst>
                                    </p:anim>
                                    <p:set>
                                      <p:cBhvr>
                                        <p:cTn id="40" dur="1" fill="hold">
                                          <p:stCondLst>
                                            <p:cond delay="499"/>
                                          </p:stCondLst>
                                        </p:cTn>
                                        <p:tgtEl>
                                          <p:spTgt spid="7"/>
                                        </p:tgtEl>
                                        <p:attrNameLst>
                                          <p:attrName>style.visibility</p:attrName>
                                        </p:attrNameLst>
                                      </p:cBhvr>
                                      <p:to>
                                        <p:strVal val="hidden"/>
                                      </p:to>
                                    </p:set>
                                  </p:childTnLst>
                                </p:cTn>
                              </p:par>
                              <p:par>
                                <p:cTn id="41" presetID="2" presetClass="entr" presetSubtype="2"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1+#ppt_w/2"/>
                                          </p:val>
                                        </p:tav>
                                        <p:tav tm="100000">
                                          <p:val>
                                            <p:strVal val="#ppt_x"/>
                                          </p:val>
                                        </p:tav>
                                      </p:tavLst>
                                    </p:anim>
                                    <p:anim calcmode="lin" valueType="num">
                                      <p:cBhvr additive="base">
                                        <p:cTn id="44" dur="500" fill="hold"/>
                                        <p:tgtEl>
                                          <p:spTgt spid="44"/>
                                        </p:tgtEl>
                                        <p:attrNameLst>
                                          <p:attrName>ppt_y</p:attrName>
                                        </p:attrNameLst>
                                      </p:cBhvr>
                                      <p:tavLst>
                                        <p:tav tm="0">
                                          <p:val>
                                            <p:strVal val="#ppt_y"/>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8" fill="hold" grpId="1" nodeType="clickEffect">
                                  <p:stCondLst>
                                    <p:cond delay="0"/>
                                  </p:stCondLst>
                                  <p:childTnLst>
                                    <p:anim calcmode="lin" valueType="num">
                                      <p:cBhvr additive="base">
                                        <p:cTn id="52" dur="500"/>
                                        <p:tgtEl>
                                          <p:spTgt spid="44"/>
                                        </p:tgtEl>
                                        <p:attrNameLst>
                                          <p:attrName>ppt_x</p:attrName>
                                        </p:attrNameLst>
                                      </p:cBhvr>
                                      <p:tavLst>
                                        <p:tav tm="0">
                                          <p:val>
                                            <p:strVal val="ppt_x"/>
                                          </p:val>
                                        </p:tav>
                                        <p:tav tm="100000">
                                          <p:val>
                                            <p:strVal val="0-ppt_w/2"/>
                                          </p:val>
                                        </p:tav>
                                      </p:tavLst>
                                    </p:anim>
                                    <p:anim calcmode="lin" valueType="num">
                                      <p:cBhvr additive="base">
                                        <p:cTn id="53" dur="500"/>
                                        <p:tgtEl>
                                          <p:spTgt spid="44"/>
                                        </p:tgtEl>
                                        <p:attrNameLst>
                                          <p:attrName>ppt_y</p:attrName>
                                        </p:attrNameLst>
                                      </p:cBhvr>
                                      <p:tavLst>
                                        <p:tav tm="0">
                                          <p:val>
                                            <p:strVal val="ppt_y"/>
                                          </p:val>
                                        </p:tav>
                                        <p:tav tm="100000">
                                          <p:val>
                                            <p:strVal val="ppt_y"/>
                                          </p:val>
                                        </p:tav>
                                      </p:tavLst>
                                    </p:anim>
                                    <p:set>
                                      <p:cBhvr>
                                        <p:cTn id="54" dur="1" fill="hold">
                                          <p:stCondLst>
                                            <p:cond delay="499"/>
                                          </p:stCondLst>
                                        </p:cTn>
                                        <p:tgtEl>
                                          <p:spTgt spid="44"/>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64" presetClass="path" presetSubtype="0" accel="50000" decel="50000" fill="hold" nodeType="withEffect">
                                  <p:stCondLst>
                                    <p:cond delay="0"/>
                                  </p:stCondLst>
                                  <p:childTnLst>
                                    <p:animMotion origin="layout" path="M 0 0  L 0 -0.33333  E" pathEditMode="relative" ptsTypes="">
                                      <p:cBhvr>
                                        <p:cTn id="62" dur="500" fill="hold"/>
                                        <p:tgtEl>
                                          <p:spTgt spid="6"/>
                                        </p:tgtEl>
                                        <p:attrNameLst>
                                          <p:attrName>ppt_x</p:attrName>
                                          <p:attrName>ppt_y</p:attrName>
                                        </p:attrNameLst>
                                      </p:cBhvr>
                                    </p:animMotion>
                                  </p:childTnLst>
                                </p:cTn>
                              </p:par>
                              <p:par>
                                <p:cTn id="63" presetID="64" presetClass="path" presetSubtype="0" accel="50000" decel="50000" fill="hold" nodeType="withEffect">
                                  <p:stCondLst>
                                    <p:cond delay="0"/>
                                  </p:stCondLst>
                                  <p:childTnLst>
                                    <p:animMotion origin="layout" path="M 0 0  L 0 -0.33333  E" pathEditMode="relative" ptsTypes="">
                                      <p:cBhvr>
                                        <p:cTn id="64" dur="500" fill="hold"/>
                                        <p:tgtEl>
                                          <p:spTgt spid="7"/>
                                        </p:tgtEl>
                                        <p:attrNameLst>
                                          <p:attrName>ppt_x</p:attrName>
                                          <p:attrName>ppt_y</p:attrName>
                                        </p:attrNameLst>
                                      </p:cBhvr>
                                    </p:animMotion>
                                  </p:childTnLst>
                                </p:cTn>
                              </p:par>
                              <p:par>
                                <p:cTn id="65" presetID="64" presetClass="path" presetSubtype="0" accel="50000" decel="50000" fill="hold" nodeType="withEffect">
                                  <p:stCondLst>
                                    <p:cond delay="0"/>
                                  </p:stCondLst>
                                  <p:childTnLst>
                                    <p:animMotion origin="layout" path="M 0 0  L 0 -0.33333  E" pathEditMode="relative" ptsTypes="">
                                      <p:cBhvr>
                                        <p:cTn id="66" dur="500" fill="hold"/>
                                        <p:tgtEl>
                                          <p:spTgt spid="8"/>
                                        </p:tgtEl>
                                        <p:attrNameLst>
                                          <p:attrName>ppt_x</p:attrName>
                                          <p:attrName>ppt_y</p:attrName>
                                        </p:attrNameLst>
                                      </p:cBhvr>
                                    </p:animMotion>
                                  </p:childTnLst>
                                </p:cTn>
                              </p:par>
                            </p:childTnLst>
                          </p:cTn>
                        </p:par>
                        <p:par>
                          <p:cTn id="67" fill="hold">
                            <p:stCondLst>
                              <p:cond delay="500"/>
                            </p:stCondLst>
                            <p:childTnLst>
                              <p:par>
                                <p:cTn id="68" presetID="2" presetClass="entr" presetSubtype="8"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additive="base">
                                        <p:cTn id="70" dur="500" fill="hold"/>
                                        <p:tgtEl>
                                          <p:spTgt spid="48"/>
                                        </p:tgtEl>
                                        <p:attrNameLst>
                                          <p:attrName>ppt_x</p:attrName>
                                        </p:attrNameLst>
                                      </p:cBhvr>
                                      <p:tavLst>
                                        <p:tav tm="0">
                                          <p:val>
                                            <p:strVal val="0-#ppt_w/2"/>
                                          </p:val>
                                        </p:tav>
                                        <p:tav tm="100000">
                                          <p:val>
                                            <p:strVal val="#ppt_x"/>
                                          </p:val>
                                        </p:tav>
                                      </p:tavLst>
                                    </p:anim>
                                    <p:anim calcmode="lin" valueType="num">
                                      <p:cBhvr additive="base">
                                        <p:cTn id="71" dur="500" fill="hold"/>
                                        <p:tgtEl>
                                          <p:spTgt spid="48"/>
                                        </p:tgtEl>
                                        <p:attrNameLst>
                                          <p:attrName>ppt_y</p:attrName>
                                        </p:attrNameLst>
                                      </p:cBhvr>
                                      <p:tavLst>
                                        <p:tav tm="0">
                                          <p:val>
                                            <p:strVal val="#ppt_y"/>
                                          </p:val>
                                        </p:tav>
                                        <p:tav tm="100000">
                                          <p:val>
                                            <p:strVal val="#ppt_y"/>
                                          </p:val>
                                        </p:tav>
                                      </p:tavLst>
                                    </p:anim>
                                  </p:childTnLst>
                                </p:cTn>
                              </p:par>
                              <p:par>
                                <p:cTn id="72" presetID="1"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P spid="44" grpId="1" animBg="1"/>
      <p:bldP spid="48" grpId="0" animBg="1"/>
      <p:bldP spid="30" grpId="0"/>
    </p:bld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893833E7-CDA5-4E4A-AF0B-36A91B78C9EF}">
  <ds:schemaRefs>
    <ds:schemaRef ds:uri="2295e2e7-0eeb-498e-8716-217bb2ee6ee3"/>
    <ds:schemaRef ds:uri="8b529f77-48ab-4581-b468-93f09345b8aa"/>
    <ds:schemaRef ds:uri="http://schemas.microsoft.com/office/2006/metadata/properties"/>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258</TotalTime>
  <Words>3806</Words>
  <Application>Microsoft Office PowerPoint</Application>
  <PresentationFormat>Custom</PresentationFormat>
  <Paragraphs>658</Paragraphs>
  <Slides>46</Slides>
  <Notes>28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0" baseType="lpstr">
      <vt:lpstr>TENA11_BreakoutSession_Template_16x9_Final_05132011</vt:lpstr>
      <vt:lpstr>TENA11_BreakoutSession_Template_16x9_Final</vt:lpstr>
      <vt:lpstr>White with Consolas font for code slides</vt:lpstr>
      <vt:lpstr>Visio</vt:lpstr>
      <vt:lpstr>Development Insights of Microsoft Exchange Server and Microsoft Lync Server 2010 against Microsoft Office 365</vt:lpstr>
      <vt:lpstr>Microsoft Exchange Server</vt:lpstr>
      <vt:lpstr>Exchange API Evolution </vt:lpstr>
      <vt:lpstr>Exchange Server 2010 API Changes</vt:lpstr>
      <vt:lpstr>EWS: Compared against Legacy APIs</vt:lpstr>
      <vt:lpstr>The Way Forward Content, Management, Control</vt:lpstr>
      <vt:lpstr>Exchange Web Services</vt:lpstr>
      <vt:lpstr>Sample Application Models Using EWS</vt:lpstr>
      <vt:lpstr>Development Choices</vt:lpstr>
      <vt:lpstr>AutoDiscover</vt:lpstr>
      <vt:lpstr>AutoDiscover</vt:lpstr>
      <vt:lpstr>AutoDiscover (Advanced)</vt:lpstr>
      <vt:lpstr>AutoDiscover</vt:lpstr>
      <vt:lpstr>Availability Service</vt:lpstr>
      <vt:lpstr>Availability Service</vt:lpstr>
      <vt:lpstr>Availability Service</vt:lpstr>
      <vt:lpstr>Accessing mailboxes other than your own</vt:lpstr>
      <vt:lpstr>Application Impersonation </vt:lpstr>
      <vt:lpstr>Delegate Access vs Application Impersonation</vt:lpstr>
      <vt:lpstr>Staying up to date</vt:lpstr>
      <vt:lpstr>Streaming Notifications</vt:lpstr>
      <vt:lpstr>Transition To Exchange Online</vt:lpstr>
      <vt:lpstr>Transition To Exchange Online</vt:lpstr>
      <vt:lpstr>Microsoft Lync Online</vt:lpstr>
      <vt:lpstr>Two Key APIs: Lync &amp; UC Managed APIs</vt:lpstr>
      <vt:lpstr>Lync 2010 Managed API</vt:lpstr>
      <vt:lpstr>Integrate Lync Experiences Silverlight and WPF Controls</vt:lpstr>
      <vt:lpstr>Build Lync-look alike in 60 seconds</vt:lpstr>
      <vt:lpstr>MedOne - MDLifeLine.Hospital software </vt:lpstr>
      <vt:lpstr>Make Lync Conversations Contextual Conversation Window Extension</vt:lpstr>
      <vt:lpstr>Proposal Tracker</vt:lpstr>
      <vt:lpstr>Extend the Lync Experience</vt:lpstr>
      <vt:lpstr>Extend the Lync Experience</vt:lpstr>
      <vt:lpstr>Lync-Guistic</vt:lpstr>
      <vt:lpstr>Lync Custom UI  - re-templating Re-templating and restyling the controls</vt:lpstr>
      <vt:lpstr>UbiBASE AXON</vt:lpstr>
      <vt:lpstr>Lync Custom UI  - the new Managed API Suppress the Lync User Interface</vt:lpstr>
      <vt:lpstr>Lync Custom UI  - the new Managed API Public namespaces</vt:lpstr>
      <vt:lpstr>UCMA and Lync Online</vt:lpstr>
      <vt:lpstr>UCMA &amp; Lync Online</vt:lpstr>
      <vt:lpstr>Other Lync APIs</vt:lpstr>
      <vt:lpstr>Resources</vt:lpstr>
      <vt:lpstr>PowerPoint Presentation</vt:lpstr>
      <vt:lpstr>PowerPoint Presentation</vt:lpstr>
      <vt:lpstr>PowerPoint Presentation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EXL324: Top 10 Insights on Development of Microsoft Exchange Server and Microsoft Lync Server 2010 against Microsoft Office 365</dc:title>
  <dc:subject>Microsoft TechEd North America 2011</dc:subject>
  <dc:creator>Robin Thomas; Albert Kooiman</dc:creator>
  <dc:description>Template Design: Jordan Cayabyab
Formatter: John Lee, Silver Fox Productions
Event Date: May 16-19, 2011
Event Location: Atlanta
Audience Type: Developers, IT Pros</dc:description>
  <cp:lastModifiedBy>Shows</cp:lastModifiedBy>
  <cp:revision>66</cp:revision>
  <cp:lastPrinted>2010-05-11T05:02:34Z</cp:lastPrinted>
  <dcterms:created xsi:type="dcterms:W3CDTF">2011-05-11T03:20:09Z</dcterms:created>
  <dcterms:modified xsi:type="dcterms:W3CDTF">2011-05-19T20:29:02Z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