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42"/>
  </p:notesMasterIdLst>
  <p:handoutMasterIdLst>
    <p:handoutMasterId r:id="rId43"/>
  </p:handoutMasterIdLst>
  <p:sldIdLst>
    <p:sldId id="322" r:id="rId3"/>
    <p:sldId id="335" r:id="rId4"/>
    <p:sldId id="377" r:id="rId5"/>
    <p:sldId id="360" r:id="rId6"/>
    <p:sldId id="363" r:id="rId7"/>
    <p:sldId id="358" r:id="rId8"/>
    <p:sldId id="337" r:id="rId9"/>
    <p:sldId id="367" r:id="rId10"/>
    <p:sldId id="368" r:id="rId11"/>
    <p:sldId id="369" r:id="rId12"/>
    <p:sldId id="370" r:id="rId13"/>
    <p:sldId id="371" r:id="rId14"/>
    <p:sldId id="359" r:id="rId15"/>
    <p:sldId id="372" r:id="rId16"/>
    <p:sldId id="378" r:id="rId17"/>
    <p:sldId id="381" r:id="rId18"/>
    <p:sldId id="382" r:id="rId19"/>
    <p:sldId id="383" r:id="rId20"/>
    <p:sldId id="384" r:id="rId21"/>
    <p:sldId id="366" r:id="rId22"/>
    <p:sldId id="336" r:id="rId23"/>
    <p:sldId id="339" r:id="rId24"/>
    <p:sldId id="365" r:id="rId25"/>
    <p:sldId id="340" r:id="rId26"/>
    <p:sldId id="342" r:id="rId27"/>
    <p:sldId id="343" r:id="rId28"/>
    <p:sldId id="344" r:id="rId29"/>
    <p:sldId id="341" r:id="rId30"/>
    <p:sldId id="350" r:id="rId31"/>
    <p:sldId id="351" r:id="rId32"/>
    <p:sldId id="352" r:id="rId33"/>
    <p:sldId id="353" r:id="rId34"/>
    <p:sldId id="362" r:id="rId35"/>
    <p:sldId id="373" r:id="rId36"/>
    <p:sldId id="330" r:id="rId37"/>
    <p:sldId id="271" r:id="rId38"/>
    <p:sldId id="268" r:id="rId39"/>
    <p:sldId id="269" r:id="rId40"/>
    <p:sldId id="31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C2F1"/>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22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571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7B37277F-7BE0-42AB-9019-2699AAE127ED}" type="datetime8">
              <a:rPr lang="en-US" smtClean="0">
                <a:cs typeface="Arial" pitchFamily="34" charset="0"/>
              </a:rPr>
              <a:pPr/>
              <a:t>5/18/2011 4:14 PM</a:t>
            </a:fld>
            <a:endParaRPr lang="en-US" dirty="0" smtClean="0">
              <a:cs typeface="Arial" pitchFamily="34" charset="0"/>
            </a:endParaRPr>
          </a:p>
        </p:txBody>
      </p:sp>
      <p:sp>
        <p:nvSpPr>
          <p:cNvPr id="44035" name="Rectangle 6"/>
          <p:cNvSpPr>
            <a:spLocks noGrp="1" noChangeArrowheads="1"/>
          </p:cNvSpPr>
          <p:nvPr>
            <p:ph type="ftr" sz="quarter" idx="4"/>
          </p:nvPr>
        </p:nvSpPr>
        <p:spPr/>
        <p:txBody>
          <a:bodyPr/>
          <a:lstStyle/>
          <a:p>
            <a:pPr eaLnBrk="1" hangingPunct="1">
              <a:defRPr/>
            </a:pPr>
            <a:r>
              <a:rPr>
                <a:latin typeface="Segoe"/>
                <a:cs typeface="Arial" pitchFamily="34" charset="0"/>
              </a:rPr>
              <a:t>© 2006 Microsoft Corporation. All rights reserved.</a:t>
            </a:r>
          </a:p>
          <a:p>
            <a:pPr>
              <a:defRPr/>
            </a:pPr>
            <a:r>
              <a:rPr>
                <a:latin typeface="Segoe"/>
                <a:cs typeface="Arial" pitchFamily="34" charset="0"/>
              </a:rPr>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79CA5767-86B7-4DCB-BF4B-16B1E3F1D01E}" type="slidenum">
              <a:rPr lang="en-US" smtClean="0">
                <a:cs typeface="Arial" pitchFamily="34" charset="0"/>
              </a:rPr>
              <a:pPr/>
              <a:t>2</a:t>
            </a:fld>
            <a:endParaRPr lang="en-US" dirty="0" smtClean="0">
              <a:cs typeface="Arial" pitchFamily="34" charset="0"/>
            </a:endParaRPr>
          </a:p>
        </p:txBody>
      </p:sp>
      <p:sp>
        <p:nvSpPr>
          <p:cNvPr id="50181" name="Rectangle 6"/>
          <p:cNvSpPr>
            <a:spLocks noGrp="1" noRot="1" noChangeAspect="1" noChangeArrowheads="1" noTextEdit="1"/>
          </p:cNvSpPr>
          <p:nvPr>
            <p:ph type="sldImg"/>
          </p:nvPr>
        </p:nvSpPr>
        <p:spPr>
          <a:ln/>
        </p:spPr>
      </p:sp>
      <p:sp>
        <p:nvSpPr>
          <p:cNvPr id="50182" name="Rectangle 7"/>
          <p:cNvSpPr>
            <a:spLocks noGrp="1" noChangeArrowheads="1"/>
          </p:cNvSpPr>
          <p:nvPr>
            <p:ph type="body" idx="1"/>
          </p:nvPr>
        </p:nvSpPr>
        <p:spPr>
          <a:noFill/>
          <a:ln/>
        </p:spPr>
        <p:txBody>
          <a:bodyPr/>
          <a:lstStyle/>
          <a:p>
            <a:pPr eaLnBrk="1" hangingPunct="1"/>
            <a:endParaRPr lang="en-A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29">
              <a:spcAft>
                <a:spcPts val="327"/>
              </a:spcAft>
              <a:defRPr/>
            </a:pPr>
            <a:endParaRPr lang="en-US" dirty="0"/>
          </a:p>
        </p:txBody>
      </p:sp>
    </p:spTree>
    <p:extLst>
      <p:ext uri="{BB962C8B-B14F-4D97-AF65-F5344CB8AC3E}">
        <p14:creationId xmlns:p14="http://schemas.microsoft.com/office/powerpoint/2010/main" val="3924159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5/18/2011</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5/18/2011</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5/18/2011</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5/18/2011</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408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847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a:lstStyle/>
          <a:p>
            <a:fld id="{3654664C-3B43-4B37-B77B-448A05DEBB07}" type="slidenum">
              <a:rPr lang="en-US" smtClean="0"/>
              <a:t>28</a:t>
            </a:fld>
            <a:endParaRPr lang="en-US" dirty="0"/>
          </a:p>
        </p:txBody>
      </p:sp>
    </p:spTree>
    <p:extLst>
      <p:ext uri="{BB962C8B-B14F-4D97-AF65-F5344CB8AC3E}">
        <p14:creationId xmlns:p14="http://schemas.microsoft.com/office/powerpoint/2010/main" val="1822795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i="0" baseline="0" dirty="0" smtClean="0">
              <a:latin typeface="Arial" charset="0"/>
            </a:endParaRPr>
          </a:p>
        </p:txBody>
      </p:sp>
      <p:sp>
        <p:nvSpPr>
          <p:cNvPr id="335875"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wrap="square" numCol="1" anchorCtr="0" compatLnSpc="1">
            <a:prstTxWarp prst="textNoShape">
              <a:avLst/>
            </a:prstTxWarp>
          </a:bodyPr>
          <a:lstStyle/>
          <a:p>
            <a:pPr defTabSz="895743" fontAlgn="base">
              <a:spcBef>
                <a:spcPct val="0"/>
              </a:spcBef>
              <a:spcAft>
                <a:spcPct val="0"/>
              </a:spcAft>
            </a:pPr>
            <a:fld id="{6AC5BD3D-67AD-4D9B-BF3F-02C3D950832C}" type="slidenum">
              <a:rPr lang="en-US" smtClean="0">
                <a:latin typeface="Arial" charset="0"/>
                <a:cs typeface="Arial" charset="0"/>
              </a:rPr>
              <a:pPr defTabSz="895743" fontAlgn="base">
                <a:spcBef>
                  <a:spcPct val="0"/>
                </a:spcBef>
                <a:spcAft>
                  <a:spcPct val="0"/>
                </a:spcAft>
              </a:pPr>
              <a:t>29</a:t>
            </a:fld>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7B37277F-7BE0-42AB-9019-2699AAE127ED}" type="datetime8">
              <a:rPr lang="en-US" smtClean="0">
                <a:cs typeface="Arial" pitchFamily="34" charset="0"/>
              </a:rPr>
              <a:pPr/>
              <a:t>5/18/2011 4:14 PM</a:t>
            </a:fld>
            <a:endParaRPr lang="en-US" dirty="0" smtClean="0">
              <a:cs typeface="Arial" pitchFamily="34" charset="0"/>
            </a:endParaRPr>
          </a:p>
        </p:txBody>
      </p:sp>
      <p:sp>
        <p:nvSpPr>
          <p:cNvPr id="44035" name="Rectangle 6"/>
          <p:cNvSpPr>
            <a:spLocks noGrp="1" noChangeArrowheads="1"/>
          </p:cNvSpPr>
          <p:nvPr>
            <p:ph type="ftr" sz="quarter" idx="4"/>
          </p:nvPr>
        </p:nvSpPr>
        <p:spPr/>
        <p:txBody>
          <a:bodyPr/>
          <a:lstStyle/>
          <a:p>
            <a:pPr eaLnBrk="1" hangingPunct="1">
              <a:defRPr/>
            </a:pPr>
            <a:r>
              <a:rPr>
                <a:latin typeface="Segoe"/>
                <a:cs typeface="Arial" pitchFamily="34" charset="0"/>
              </a:rPr>
              <a:t>© 2006 Microsoft Corporation. All rights reserved.</a:t>
            </a:r>
          </a:p>
          <a:p>
            <a:pPr>
              <a:defRPr/>
            </a:pPr>
            <a:r>
              <a:rPr>
                <a:latin typeface="Segoe"/>
                <a:cs typeface="Arial" pitchFamily="34" charset="0"/>
              </a:rPr>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79CA5767-86B7-4DCB-BF4B-16B1E3F1D01E}" type="slidenum">
              <a:rPr lang="en-US" smtClean="0">
                <a:cs typeface="Arial" pitchFamily="34" charset="0"/>
              </a:rPr>
              <a:pPr/>
              <a:t>3</a:t>
            </a:fld>
            <a:endParaRPr lang="en-US" dirty="0" smtClean="0">
              <a:cs typeface="Arial" pitchFamily="34" charset="0"/>
            </a:endParaRPr>
          </a:p>
        </p:txBody>
      </p:sp>
      <p:sp>
        <p:nvSpPr>
          <p:cNvPr id="50181" name="Rectangle 6"/>
          <p:cNvSpPr>
            <a:spLocks noGrp="1" noRot="1" noChangeAspect="1" noChangeArrowheads="1" noTextEdit="1"/>
          </p:cNvSpPr>
          <p:nvPr>
            <p:ph type="sldImg"/>
          </p:nvPr>
        </p:nvSpPr>
        <p:spPr>
          <a:ln/>
        </p:spPr>
      </p:sp>
      <p:sp>
        <p:nvSpPr>
          <p:cNvPr id="50182" name="Rectangle 7"/>
          <p:cNvSpPr>
            <a:spLocks noGrp="1" noChangeArrowheads="1"/>
          </p:cNvSpPr>
          <p:nvPr>
            <p:ph type="body" idx="1"/>
          </p:nvPr>
        </p:nvSpPr>
        <p:spPr>
          <a:noFill/>
          <a:ln/>
        </p:spPr>
        <p:txBody>
          <a:bodyPr/>
          <a:lstStyle/>
          <a:p>
            <a:pPr eaLnBrk="1" hangingPunct="1"/>
            <a:endParaRPr lang="en-A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i="0" dirty="0" smtClean="0">
              <a:latin typeface="Arial" charset="0"/>
            </a:endParaRPr>
          </a:p>
        </p:txBody>
      </p:sp>
      <p:sp>
        <p:nvSpPr>
          <p:cNvPr id="335875"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wrap="square" numCol="1" anchorCtr="0" compatLnSpc="1">
            <a:prstTxWarp prst="textNoShape">
              <a:avLst/>
            </a:prstTxWarp>
          </a:bodyPr>
          <a:lstStyle/>
          <a:p>
            <a:pPr defTabSz="895743" fontAlgn="base">
              <a:spcBef>
                <a:spcPct val="0"/>
              </a:spcBef>
              <a:spcAft>
                <a:spcPct val="0"/>
              </a:spcAft>
            </a:pPr>
            <a:fld id="{6AC5BD3D-67AD-4D9B-BF3F-02C3D950832C}" type="slidenum">
              <a:rPr lang="en-US" smtClean="0">
                <a:latin typeface="Arial" charset="0"/>
                <a:cs typeface="Arial" charset="0"/>
              </a:rPr>
              <a:pPr defTabSz="895743" fontAlgn="base">
                <a:spcBef>
                  <a:spcPct val="0"/>
                </a:spcBef>
                <a:spcAft>
                  <a:spcPct val="0"/>
                </a:spcAft>
              </a:pPr>
              <a:t>30</a:t>
            </a:fld>
            <a:endParaRPr lang="en-US" dirty="0"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5875"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wrap="square" numCol="1" anchorCtr="0" compatLnSpc="1">
            <a:prstTxWarp prst="textNoShape">
              <a:avLst/>
            </a:prstTxWarp>
          </a:bodyPr>
          <a:lstStyle/>
          <a:p>
            <a:pPr defTabSz="895743" fontAlgn="base">
              <a:spcBef>
                <a:spcPct val="0"/>
              </a:spcBef>
              <a:spcAft>
                <a:spcPct val="0"/>
              </a:spcAft>
            </a:pPr>
            <a:fld id="{6AC5BD3D-67AD-4D9B-BF3F-02C3D950832C}" type="slidenum">
              <a:rPr lang="en-US" smtClean="0">
                <a:latin typeface="Arial" charset="0"/>
                <a:cs typeface="Arial" charset="0"/>
              </a:rPr>
              <a:pPr defTabSz="895743" fontAlgn="base">
                <a:spcBef>
                  <a:spcPct val="0"/>
                </a:spcBef>
                <a:spcAft>
                  <a:spcPct val="0"/>
                </a:spcAft>
              </a:pPr>
              <a:t>31</a:t>
            </a:fld>
            <a:endParaRPr lang="en-US" dirty="0"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5875"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wrap="square" numCol="1" anchorCtr="0" compatLnSpc="1">
            <a:prstTxWarp prst="textNoShape">
              <a:avLst/>
            </a:prstTxWarp>
          </a:bodyPr>
          <a:lstStyle/>
          <a:p>
            <a:pPr defTabSz="895743" fontAlgn="base">
              <a:spcBef>
                <a:spcPct val="0"/>
              </a:spcBef>
              <a:spcAft>
                <a:spcPct val="0"/>
              </a:spcAft>
            </a:pPr>
            <a:fld id="{6AC5BD3D-67AD-4D9B-BF3F-02C3D950832C}" type="slidenum">
              <a:rPr lang="en-US" smtClean="0">
                <a:latin typeface="Arial" charset="0"/>
                <a:cs typeface="Arial" charset="0"/>
              </a:rPr>
              <a:pPr defTabSz="895743" fontAlgn="base">
                <a:spcBef>
                  <a:spcPct val="0"/>
                </a:spcBef>
                <a:spcAft>
                  <a:spcPct val="0"/>
                </a:spcAft>
              </a:pPr>
              <a:t>32</a:t>
            </a:fld>
            <a:endParaRPr lang="en-US" dirty="0"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79">
              <a:lnSpc>
                <a:spcPct val="120000"/>
              </a:lnSpc>
              <a:spcAft>
                <a:spcPts val="327"/>
              </a:spcAft>
              <a:defRPr/>
            </a:pPr>
            <a:endParaRPr lang="en-US" dirty="0"/>
          </a:p>
        </p:txBody>
      </p:sp>
    </p:spTree>
    <p:extLst>
      <p:ext uri="{BB962C8B-B14F-4D97-AF65-F5344CB8AC3E}">
        <p14:creationId xmlns:p14="http://schemas.microsoft.com/office/powerpoint/2010/main" val="3135945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5875"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wrap="square" numCol="1" anchorCtr="0" compatLnSpc="1">
            <a:prstTxWarp prst="textNoShape">
              <a:avLst/>
            </a:prstTxWarp>
          </a:bodyPr>
          <a:lstStyle/>
          <a:p>
            <a:pPr defTabSz="895743" fontAlgn="base">
              <a:spcBef>
                <a:spcPct val="0"/>
              </a:spcBef>
              <a:spcAft>
                <a:spcPct val="0"/>
              </a:spcAft>
            </a:pPr>
            <a:fld id="{6AC5BD3D-67AD-4D9B-BF3F-02C3D950832C}" type="slidenum">
              <a:rPr lang="en-US" smtClean="0">
                <a:latin typeface="Arial" charset="0"/>
                <a:cs typeface="Arial" charset="0"/>
              </a:rPr>
              <a:pPr defTabSz="895743" fontAlgn="base">
                <a:spcBef>
                  <a:spcPct val="0"/>
                </a:spcBef>
                <a:spcAft>
                  <a:spcPct val="0"/>
                </a:spcAft>
              </a:pPr>
              <a:t>34</a:t>
            </a:fld>
            <a:endParaRPr lang="en-US" dirty="0"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4:14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4:14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29">
              <a:spcAft>
                <a:spcPts val="327"/>
              </a:spcAft>
              <a:defRPr/>
            </a:pPr>
            <a:endParaRPr lang="en-US" dirty="0"/>
          </a:p>
        </p:txBody>
      </p:sp>
    </p:spTree>
    <p:extLst>
      <p:ext uri="{BB962C8B-B14F-4D97-AF65-F5344CB8AC3E}">
        <p14:creationId xmlns:p14="http://schemas.microsoft.com/office/powerpoint/2010/main" val="392415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7B37277F-7BE0-42AB-9019-2699AAE127ED}" type="datetime8">
              <a:rPr lang="en-US" smtClean="0">
                <a:cs typeface="Arial" pitchFamily="34" charset="0"/>
              </a:rPr>
              <a:pPr/>
              <a:t>5/18/2011 4:14 PM</a:t>
            </a:fld>
            <a:endParaRPr lang="en-US" dirty="0" smtClean="0">
              <a:cs typeface="Arial" pitchFamily="34" charset="0"/>
            </a:endParaRPr>
          </a:p>
        </p:txBody>
      </p:sp>
      <p:sp>
        <p:nvSpPr>
          <p:cNvPr id="44035" name="Rectangle 6"/>
          <p:cNvSpPr>
            <a:spLocks noGrp="1" noChangeArrowheads="1"/>
          </p:cNvSpPr>
          <p:nvPr>
            <p:ph type="ftr" sz="quarter" idx="4"/>
          </p:nvPr>
        </p:nvSpPr>
        <p:spPr/>
        <p:txBody>
          <a:bodyPr/>
          <a:lstStyle/>
          <a:p>
            <a:pPr eaLnBrk="1" hangingPunct="1">
              <a:defRPr/>
            </a:pPr>
            <a:r>
              <a:rPr>
                <a:latin typeface="Segoe"/>
                <a:cs typeface="Arial" pitchFamily="34" charset="0"/>
              </a:rPr>
              <a:t>© 2006 Microsoft Corporation. All rights reserved.</a:t>
            </a:r>
          </a:p>
          <a:p>
            <a:pPr>
              <a:defRPr/>
            </a:pPr>
            <a:r>
              <a:rPr>
                <a:latin typeface="Segoe"/>
                <a:cs typeface="Arial" pitchFamily="34" charset="0"/>
              </a:rPr>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79CA5767-86B7-4DCB-BF4B-16B1E3F1D01E}" type="slidenum">
              <a:rPr lang="en-US" smtClean="0">
                <a:cs typeface="Arial" pitchFamily="34" charset="0"/>
              </a:rPr>
              <a:pPr/>
              <a:t>5</a:t>
            </a:fld>
            <a:endParaRPr lang="en-US" dirty="0" smtClean="0">
              <a:cs typeface="Arial" pitchFamily="34" charset="0"/>
            </a:endParaRPr>
          </a:p>
        </p:txBody>
      </p:sp>
      <p:sp>
        <p:nvSpPr>
          <p:cNvPr id="50181" name="Rectangle 6"/>
          <p:cNvSpPr>
            <a:spLocks noGrp="1" noRot="1" noChangeAspect="1" noChangeArrowheads="1" noTextEdit="1"/>
          </p:cNvSpPr>
          <p:nvPr>
            <p:ph type="sldImg"/>
          </p:nvPr>
        </p:nvSpPr>
        <p:spPr>
          <a:ln/>
        </p:spPr>
      </p:sp>
      <p:sp>
        <p:nvSpPr>
          <p:cNvPr id="50182" name="Rectangle 7"/>
          <p:cNvSpPr>
            <a:spLocks noGrp="1" noChangeArrowheads="1"/>
          </p:cNvSpPr>
          <p:nvPr>
            <p:ph type="body" idx="1"/>
          </p:nvPr>
        </p:nvSpPr>
        <p:spPr>
          <a:noFill/>
          <a:ln/>
        </p:spPr>
        <p:txBody>
          <a:bodyPr/>
          <a:lstStyle/>
          <a:p>
            <a:pPr eaLnBrk="1" hangingPunct="1"/>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7B37277F-7BE0-42AB-9019-2699AAE127ED}" type="datetime8">
              <a:rPr lang="en-US" smtClean="0">
                <a:cs typeface="Arial" pitchFamily="34" charset="0"/>
              </a:rPr>
              <a:pPr/>
              <a:t>5/18/2011 4:14 PM</a:t>
            </a:fld>
            <a:endParaRPr lang="en-US" dirty="0" smtClean="0">
              <a:cs typeface="Arial" pitchFamily="34" charset="0"/>
            </a:endParaRPr>
          </a:p>
        </p:txBody>
      </p:sp>
      <p:sp>
        <p:nvSpPr>
          <p:cNvPr id="44035" name="Rectangle 6"/>
          <p:cNvSpPr>
            <a:spLocks noGrp="1" noChangeArrowheads="1"/>
          </p:cNvSpPr>
          <p:nvPr>
            <p:ph type="ftr" sz="quarter" idx="4"/>
          </p:nvPr>
        </p:nvSpPr>
        <p:spPr/>
        <p:txBody>
          <a:bodyPr/>
          <a:lstStyle/>
          <a:p>
            <a:pPr eaLnBrk="1" hangingPunct="1">
              <a:defRPr/>
            </a:pPr>
            <a:r>
              <a:rPr>
                <a:latin typeface="Segoe"/>
                <a:cs typeface="Arial" pitchFamily="34" charset="0"/>
              </a:rPr>
              <a:t>© 2006 Microsoft Corporation. All rights reserved.</a:t>
            </a:r>
          </a:p>
          <a:p>
            <a:pPr>
              <a:defRPr/>
            </a:pPr>
            <a:r>
              <a:rPr>
                <a:latin typeface="Segoe"/>
                <a:cs typeface="Arial" pitchFamily="34" charset="0"/>
              </a:rPr>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79CA5767-86B7-4DCB-BF4B-16B1E3F1D01E}" type="slidenum">
              <a:rPr lang="en-US" smtClean="0">
                <a:cs typeface="Arial" pitchFamily="34" charset="0"/>
              </a:rPr>
              <a:pPr/>
              <a:t>6</a:t>
            </a:fld>
            <a:endParaRPr lang="en-US" dirty="0" smtClean="0">
              <a:cs typeface="Arial" pitchFamily="34" charset="0"/>
            </a:endParaRPr>
          </a:p>
        </p:txBody>
      </p:sp>
      <p:sp>
        <p:nvSpPr>
          <p:cNvPr id="50181" name="Rectangle 6"/>
          <p:cNvSpPr>
            <a:spLocks noGrp="1" noRot="1" noChangeAspect="1" noChangeArrowheads="1" noTextEdit="1"/>
          </p:cNvSpPr>
          <p:nvPr>
            <p:ph type="sldImg"/>
          </p:nvPr>
        </p:nvSpPr>
        <p:spPr>
          <a:ln/>
        </p:spPr>
      </p:sp>
      <p:sp>
        <p:nvSpPr>
          <p:cNvPr id="50182" name="Rectangle 7"/>
          <p:cNvSpPr>
            <a:spLocks noGrp="1" noChangeArrowheads="1"/>
          </p:cNvSpPr>
          <p:nvPr>
            <p:ph type="body" idx="1"/>
          </p:nvPr>
        </p:nvSpPr>
        <p:spPr>
          <a:noFill/>
          <a:ln/>
        </p:spPr>
        <p:txBody>
          <a:bodyPr/>
          <a:lstStyle/>
          <a:p>
            <a:pPr eaLnBrk="1" hangingPunct="1"/>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5/18/2011</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29">
              <a:spcAft>
                <a:spcPts val="327"/>
              </a:spcAft>
              <a:defRPr/>
            </a:pPr>
            <a:endParaRPr lang="en-US" dirty="0"/>
          </a:p>
        </p:txBody>
      </p:sp>
    </p:spTree>
    <p:extLst>
      <p:ext uri="{BB962C8B-B14F-4D97-AF65-F5344CB8AC3E}">
        <p14:creationId xmlns:p14="http://schemas.microsoft.com/office/powerpoint/2010/main" val="392415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09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817147"/>
          </a:xfrm>
          <a:prstGeom prst="rect">
            <a:avLst/>
          </a:prstGeom>
        </p:spPr>
        <p:txBody>
          <a:bodyPr/>
          <a:lstStyle>
            <a:lvl1pPr>
              <a:defRPr sz="59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0"/>
          </p:nvPr>
        </p:nvSpPr>
        <p:spPr>
          <a:xfrm>
            <a:off x="529514" y="1743853"/>
            <a:ext cx="11071516" cy="4267203"/>
          </a:xfrm>
          <a:prstGeom prst="rect">
            <a:avLst/>
          </a:prstGeom>
        </p:spPr>
        <p:txBody>
          <a:bodyPr>
            <a:normAutofit/>
          </a:bodyPr>
          <a:lstStyle>
            <a:lvl1pPr>
              <a:spcBef>
                <a:spcPts val="100"/>
              </a:spcBef>
              <a:buFontTx/>
              <a:buBlip>
                <a:blip r:embed="rId2"/>
              </a:buBlip>
              <a:defRPr sz="4400">
                <a:solidFill>
                  <a:schemeClr val="bg1"/>
                </a:solidFill>
              </a:defRPr>
            </a:lvl1pPr>
            <a:lvl2pPr>
              <a:spcBef>
                <a:spcPts val="100"/>
              </a:spcBef>
              <a:buFontTx/>
              <a:buBlip>
                <a:blip r:embed="rId3"/>
              </a:buBlip>
              <a:defRPr sz="4000">
                <a:solidFill>
                  <a:schemeClr val="bg1"/>
                </a:solidFill>
              </a:defRPr>
            </a:lvl2pPr>
            <a:lvl3pPr>
              <a:spcBef>
                <a:spcPts val="100"/>
              </a:spcBef>
              <a:buFontTx/>
              <a:buBlip>
                <a:blip r:embed="rId3"/>
              </a:buBlip>
              <a:defRPr sz="3600">
                <a:solidFill>
                  <a:schemeClr val="bg1"/>
                </a:solidFill>
              </a:defRPr>
            </a:lvl3pPr>
            <a:lvl4pPr>
              <a:spcBef>
                <a:spcPts val="100"/>
              </a:spcBef>
              <a:buFontTx/>
              <a:buBlip>
                <a:blip r:embed="rId3"/>
              </a:buBlip>
              <a:defRPr sz="3100">
                <a:solidFill>
                  <a:schemeClr val="bg1"/>
                </a:solidFill>
              </a:defRPr>
            </a:lvl4pPr>
            <a:lvl5pPr>
              <a:spcBef>
                <a:spcPts val="100"/>
              </a:spcBef>
              <a:buFontTx/>
              <a:buBlip>
                <a:blip r:embed="rId3"/>
              </a:buBlip>
              <a:defRPr sz="3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1"/>
          </p:nvPr>
        </p:nvSpPr>
        <p:spPr>
          <a:xfrm>
            <a:off x="8735325" y="6356352"/>
            <a:ext cx="2844059" cy="365125"/>
          </a:xfrm>
          <a:prstGeom prst="rect">
            <a:avLst/>
          </a:prstGeom>
        </p:spPr>
        <p:txBody>
          <a:bodyPr lIns="121899" tIns="60949" rIns="121899" bIns="60949"/>
          <a:lstStyle>
            <a:lvl1pPr algn="r" defTabSz="1218889" fontAlgn="auto">
              <a:spcBef>
                <a:spcPts val="0"/>
              </a:spcBef>
              <a:spcAft>
                <a:spcPts val="0"/>
              </a:spcAft>
              <a:defRPr sz="1100">
                <a:solidFill>
                  <a:schemeClr val="bg1"/>
                </a:solidFill>
                <a:latin typeface="+mn-lt"/>
                <a:cs typeface="+mn-cs"/>
              </a:defRPr>
            </a:lvl1pPr>
          </a:lstStyle>
          <a:p>
            <a:pPr>
              <a:defRPr/>
            </a:pPr>
            <a:fld id="{2BF94CA3-94D9-4E9E-ACE3-0770F0F03AF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12055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4812" y="2896116"/>
            <a:ext cx="11110403" cy="1107997"/>
          </a:xfrm>
          <a:prstGeom prst="rect">
            <a:avLst/>
          </a:prstGeom>
        </p:spPr>
        <p:txBody>
          <a:bodyPr>
            <a:noAutofit/>
          </a:bodyPr>
          <a:lstStyle>
            <a:lvl1pPr algn="ctr" defTabSz="1218937" rtl="0" eaLnBrk="1" latinLnBrk="0" hangingPunct="1">
              <a:lnSpc>
                <a:spcPct val="90000"/>
              </a:lnSpc>
              <a:spcBef>
                <a:spcPct val="0"/>
              </a:spcBef>
              <a:buNone/>
              <a:defRPr lang="en-US" sz="8000" kern="1200" dirty="0" smtClean="0">
                <a:solidFill>
                  <a:schemeClr val="bg1"/>
                </a:solidFill>
                <a:latin typeface="Segoe"/>
                <a:ea typeface="+mn-ea"/>
                <a:cs typeface="Arial" charset="0"/>
              </a:defRPr>
            </a:lvl1pPr>
          </a:lstStyle>
          <a:p>
            <a:r>
              <a:rPr lang="en-US" smtClean="0"/>
              <a:t>Click to edit Master title style</a:t>
            </a:r>
            <a:endParaRPr lang="en-US" dirty="0"/>
          </a:p>
        </p:txBody>
      </p:sp>
      <p:sp>
        <p:nvSpPr>
          <p:cNvPr id="9" name="Slide Number Placeholder 5"/>
          <p:cNvSpPr>
            <a:spLocks noGrp="1"/>
          </p:cNvSpPr>
          <p:nvPr>
            <p:ph type="sldNum" sz="quarter" idx="11"/>
          </p:nvPr>
        </p:nvSpPr>
        <p:spPr>
          <a:xfrm>
            <a:off x="8735325" y="6356352"/>
            <a:ext cx="2844059" cy="365125"/>
          </a:xfrm>
          <a:prstGeom prst="rect">
            <a:avLst/>
          </a:prstGeom>
        </p:spPr>
        <p:txBody>
          <a:bodyPr lIns="121899" tIns="60949" rIns="121899" bIns="60949"/>
          <a:lstStyle>
            <a:lvl1pPr>
              <a:defRPr/>
            </a:lvl1pPr>
          </a:lstStyle>
          <a:p>
            <a:pPr>
              <a:defRPr/>
            </a:pPr>
            <a:fld id="{E6356A86-E1D7-4C0E-B6A6-21F2C7C400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821678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4812" y="2896116"/>
            <a:ext cx="11110403" cy="1107997"/>
          </a:xfrm>
          <a:prstGeom prst="rect">
            <a:avLst/>
          </a:prstGeom>
        </p:spPr>
        <p:txBody>
          <a:bodyPr>
            <a:noAutofit/>
          </a:bodyPr>
          <a:lstStyle>
            <a:lvl1pPr algn="ctr" defTabSz="1218937" rtl="0" eaLnBrk="1" latinLnBrk="0" hangingPunct="1">
              <a:lnSpc>
                <a:spcPct val="90000"/>
              </a:lnSpc>
              <a:spcBef>
                <a:spcPct val="0"/>
              </a:spcBef>
              <a:buNone/>
              <a:defRPr lang="en-US" sz="8000" kern="1200" dirty="0" smtClean="0">
                <a:solidFill>
                  <a:schemeClr val="bg1"/>
                </a:solidFill>
                <a:latin typeface="Segoe"/>
                <a:ea typeface="+mn-ea"/>
                <a:cs typeface="Arial" charset="0"/>
              </a:defRPr>
            </a:lvl1pPr>
          </a:lstStyle>
          <a:p>
            <a:r>
              <a:rPr lang="en-US" smtClean="0"/>
              <a:t>Click to edit Master title style</a:t>
            </a:r>
            <a:endParaRPr lang="en-US" dirty="0"/>
          </a:p>
        </p:txBody>
      </p:sp>
      <p:sp>
        <p:nvSpPr>
          <p:cNvPr id="9" name="Slide Number Placeholder 5"/>
          <p:cNvSpPr>
            <a:spLocks noGrp="1"/>
          </p:cNvSpPr>
          <p:nvPr>
            <p:ph type="sldNum" sz="quarter" idx="11"/>
          </p:nvPr>
        </p:nvSpPr>
        <p:spPr>
          <a:xfrm>
            <a:off x="8735325" y="6356352"/>
            <a:ext cx="2844059" cy="365125"/>
          </a:xfrm>
          <a:prstGeom prst="rect">
            <a:avLst/>
          </a:prstGeom>
        </p:spPr>
        <p:txBody>
          <a:bodyPr lIns="121899" tIns="60949" rIns="121899" bIns="60949"/>
          <a:lstStyle>
            <a:lvl1pPr>
              <a:defRPr/>
            </a:lvl1pPr>
          </a:lstStyle>
          <a:p>
            <a:pPr>
              <a:defRPr/>
            </a:pPr>
            <a:fld id="{E6356A86-E1D7-4C0E-B6A6-21F2C7C400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902135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yrons@quadrantechnologi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EXL 325 -Troubleshooting </a:t>
            </a:r>
            <a:br>
              <a:rPr lang="en-US" sz="4400" dirty="0" smtClean="0"/>
            </a:br>
            <a:r>
              <a:rPr lang="en-US" sz="4400" dirty="0" smtClean="0"/>
              <a:t>Lync Server 2010</a:t>
            </a:r>
            <a:endParaRPr lang="en-US" sz="4400" dirty="0"/>
          </a:p>
        </p:txBody>
      </p:sp>
      <p:sp>
        <p:nvSpPr>
          <p:cNvPr id="3" name="Subtitle 2"/>
          <p:cNvSpPr>
            <a:spLocks noGrp="1"/>
          </p:cNvSpPr>
          <p:nvPr>
            <p:ph type="subTitle" idx="1"/>
          </p:nvPr>
        </p:nvSpPr>
        <p:spPr>
          <a:xfrm>
            <a:off x="807404" y="4155232"/>
            <a:ext cx="10242550" cy="463255"/>
          </a:xfrm>
        </p:spPr>
        <p:txBody>
          <a:bodyPr/>
          <a:lstStyle/>
          <a:p>
            <a:r>
              <a:rPr lang="en-US" dirty="0" smtClean="0"/>
              <a:t>Byron Spurlock</a:t>
            </a:r>
          </a:p>
          <a:p>
            <a:r>
              <a:rPr lang="en-US" dirty="0" smtClean="0"/>
              <a:t>Principal Architect </a:t>
            </a:r>
          </a:p>
          <a:p>
            <a:r>
              <a:rPr lang="en-US" dirty="0" smtClean="0"/>
              <a:t>QuadranTechnologies</a:t>
            </a:r>
          </a:p>
          <a:p>
            <a:r>
              <a:rPr lang="en-US" dirty="0" smtClean="0">
                <a:solidFill>
                  <a:srgbClr val="FFFFFF"/>
                </a:solidFill>
                <a:hlinkClick r:id="rId4"/>
              </a:rPr>
              <a:t>Byrons@quadrantechnologies.com</a:t>
            </a:r>
            <a:endParaRPr lang="en-US" dirty="0" smtClean="0">
              <a:solidFill>
                <a:srgbClr val="FFFFFF"/>
              </a:solidFill>
            </a:endParaRPr>
          </a:p>
          <a:p>
            <a:r>
              <a:rPr lang="en-US" dirty="0" smtClean="0"/>
              <a:t>Quadrantechnologies.com</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a:solidFill>
                  <a:schemeClr val="tx1"/>
                </a:solidFill>
              </a:rPr>
              <a:t>Lync Server </a:t>
            </a:r>
            <a:r>
              <a:rPr lang="en-US" sz="4300" dirty="0" smtClean="0">
                <a:solidFill>
                  <a:schemeClr val="tx1"/>
                </a:solidFill>
              </a:rPr>
              <a:t>deployment issue</a:t>
            </a:r>
            <a:endParaRPr lang="en-US" sz="2400" dirty="0">
              <a:solidFill>
                <a:schemeClr val="tx1"/>
              </a:solidFill>
            </a:endParaRPr>
          </a:p>
        </p:txBody>
      </p:sp>
      <p:sp>
        <p:nvSpPr>
          <p:cNvPr id="3" name="Text Placeholder 2"/>
          <p:cNvSpPr>
            <a:spLocks noGrp="1"/>
          </p:cNvSpPr>
          <p:nvPr>
            <p:ph type="body" idx="10"/>
          </p:nvPr>
        </p:nvSpPr>
        <p:spPr/>
        <p:txBody>
          <a:bodyPr>
            <a:normAutofit/>
          </a:bodyPr>
          <a:lstStyle/>
          <a:p>
            <a:pPr>
              <a:buFont typeface="Arial" pitchFamily="34" charset="0"/>
              <a:buChar char="•"/>
            </a:pPr>
            <a:r>
              <a:rPr lang="en-US" sz="3700" dirty="0" smtClean="0">
                <a:solidFill>
                  <a:schemeClr val="tx1"/>
                </a:solidFill>
              </a:rPr>
              <a:t>Next Steps?</a:t>
            </a:r>
          </a:p>
          <a:p>
            <a:pPr lvl="1">
              <a:buFont typeface="Arial" pitchFamily="34" charset="0"/>
              <a:buChar char="•"/>
            </a:pPr>
            <a:r>
              <a:rPr lang="en-US" sz="3300" dirty="0" smtClean="0">
                <a:solidFill>
                  <a:schemeClr val="tx1"/>
                </a:solidFill>
              </a:rPr>
              <a:t>Verify permissions</a:t>
            </a:r>
          </a:p>
          <a:p>
            <a:pPr lvl="1">
              <a:buFont typeface="Arial" pitchFamily="34" charset="0"/>
              <a:buChar char="•"/>
            </a:pPr>
            <a:r>
              <a:rPr lang="en-US" sz="3300" dirty="0" smtClean="0">
                <a:solidFill>
                  <a:schemeClr val="tx1"/>
                </a:solidFill>
              </a:rPr>
              <a:t>Try again</a:t>
            </a:r>
          </a:p>
          <a:p>
            <a:pPr lvl="1">
              <a:buFont typeface="Arial" pitchFamily="34" charset="0"/>
              <a:buChar char="•"/>
            </a:pPr>
            <a:endParaRPr lang="en-US" sz="3300" dirty="0" smtClean="0">
              <a:solidFill>
                <a:schemeClr val="tx1"/>
              </a:solidFill>
            </a:endParaRPr>
          </a:p>
          <a:p>
            <a:pPr lvl="1">
              <a:buFont typeface="Arial" pitchFamily="34" charset="0"/>
              <a:buChar char="•"/>
            </a:pPr>
            <a:endParaRPr lang="en-US" sz="3300" dirty="0"/>
          </a:p>
          <a:p>
            <a:pPr marL="0" indent="0">
              <a:buNone/>
            </a:pPr>
            <a:endParaRPr lang="en-US" sz="37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656" y="1890713"/>
            <a:ext cx="62960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673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a:solidFill>
                  <a:schemeClr val="tx1"/>
                </a:solidFill>
              </a:rPr>
              <a:t>Lync Server </a:t>
            </a:r>
            <a:r>
              <a:rPr lang="en-US" sz="4300" dirty="0" smtClean="0">
                <a:solidFill>
                  <a:schemeClr val="tx1"/>
                </a:solidFill>
              </a:rPr>
              <a:t>deployment issue</a:t>
            </a:r>
            <a:endParaRPr lang="en-US" sz="2400" dirty="0">
              <a:solidFill>
                <a:schemeClr val="tx1"/>
              </a:solidFill>
            </a:endParaRPr>
          </a:p>
        </p:txBody>
      </p:sp>
      <p:sp>
        <p:nvSpPr>
          <p:cNvPr id="3" name="Text Placeholder 2"/>
          <p:cNvSpPr>
            <a:spLocks noGrp="1"/>
          </p:cNvSpPr>
          <p:nvPr>
            <p:ph type="body" idx="10"/>
          </p:nvPr>
        </p:nvSpPr>
        <p:spPr/>
        <p:txBody>
          <a:bodyPr>
            <a:normAutofit/>
          </a:bodyPr>
          <a:lstStyle/>
          <a:p>
            <a:pPr>
              <a:buFont typeface="Arial" pitchFamily="34" charset="0"/>
              <a:buChar char="•"/>
            </a:pPr>
            <a:r>
              <a:rPr lang="en-US" sz="3700" dirty="0" smtClean="0">
                <a:solidFill>
                  <a:schemeClr val="tx1"/>
                </a:solidFill>
              </a:rPr>
              <a:t>Next Steps?</a:t>
            </a:r>
          </a:p>
          <a:p>
            <a:pPr lvl="1">
              <a:buFont typeface="Arial" pitchFamily="34" charset="0"/>
              <a:buChar char="•"/>
            </a:pPr>
            <a:r>
              <a:rPr lang="en-US" sz="3300" dirty="0" smtClean="0">
                <a:solidFill>
                  <a:schemeClr val="tx1"/>
                </a:solidFill>
              </a:rPr>
              <a:t>Verify permissions</a:t>
            </a:r>
          </a:p>
          <a:p>
            <a:pPr lvl="1">
              <a:buFont typeface="Arial" pitchFamily="34" charset="0"/>
              <a:buChar char="•"/>
            </a:pPr>
            <a:r>
              <a:rPr lang="en-US" sz="3300" dirty="0" smtClean="0">
                <a:solidFill>
                  <a:schemeClr val="tx1"/>
                </a:solidFill>
              </a:rPr>
              <a:t>Try again</a:t>
            </a:r>
          </a:p>
          <a:p>
            <a:pPr lvl="1">
              <a:buFont typeface="Arial" pitchFamily="34" charset="0"/>
              <a:buChar char="•"/>
            </a:pPr>
            <a:endParaRPr lang="en-US" sz="3300" dirty="0" smtClean="0">
              <a:solidFill>
                <a:schemeClr val="tx1"/>
              </a:solidFill>
            </a:endParaRPr>
          </a:p>
          <a:p>
            <a:pPr lvl="1">
              <a:buFont typeface="Arial" pitchFamily="34" charset="0"/>
              <a:buChar char="•"/>
            </a:pPr>
            <a:endParaRPr lang="en-US" sz="3300" dirty="0"/>
          </a:p>
          <a:p>
            <a:pPr marL="0" indent="0">
              <a:buNone/>
            </a:pPr>
            <a:endParaRPr lang="en-US" sz="37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656" y="1890713"/>
            <a:ext cx="62960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41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a:solidFill>
                  <a:schemeClr val="tx1"/>
                </a:solidFill>
              </a:rPr>
              <a:t>Lync Server </a:t>
            </a:r>
            <a:r>
              <a:rPr lang="en-US" sz="4300" dirty="0" smtClean="0">
                <a:solidFill>
                  <a:schemeClr val="tx1"/>
                </a:solidFill>
              </a:rPr>
              <a:t>deployment issue</a:t>
            </a:r>
            <a:endParaRPr lang="en-US" sz="2400" dirty="0">
              <a:solidFill>
                <a:schemeClr val="tx1"/>
              </a:solidFill>
            </a:endParaRPr>
          </a:p>
        </p:txBody>
      </p:sp>
      <p:sp>
        <p:nvSpPr>
          <p:cNvPr id="3" name="Text Placeholder 2"/>
          <p:cNvSpPr>
            <a:spLocks noGrp="1"/>
          </p:cNvSpPr>
          <p:nvPr>
            <p:ph type="body" idx="10"/>
          </p:nvPr>
        </p:nvSpPr>
        <p:spPr>
          <a:xfrm>
            <a:off x="375095" y="1721642"/>
            <a:ext cx="11071516" cy="4267203"/>
          </a:xfrm>
        </p:spPr>
        <p:txBody>
          <a:bodyPr>
            <a:normAutofit/>
          </a:bodyPr>
          <a:lstStyle/>
          <a:p>
            <a:pPr>
              <a:buFont typeface="Arial" pitchFamily="34" charset="0"/>
              <a:buChar char="•"/>
            </a:pPr>
            <a:r>
              <a:rPr lang="en-US" sz="3700" dirty="0" smtClean="0">
                <a:solidFill>
                  <a:schemeClr val="tx1"/>
                </a:solidFill>
              </a:rPr>
              <a:t>Resolution</a:t>
            </a:r>
          </a:p>
          <a:p>
            <a:pPr lvl="1">
              <a:buFont typeface="Arial" pitchFamily="34" charset="0"/>
              <a:buChar char="•"/>
            </a:pPr>
            <a:r>
              <a:rPr lang="en-US" sz="2900" dirty="0" smtClean="0">
                <a:solidFill>
                  <a:schemeClr val="tx1"/>
                </a:solidFill>
              </a:rPr>
              <a:t>Enable-</a:t>
            </a:r>
            <a:r>
              <a:rPr lang="en-US" sz="2900" dirty="0" err="1" smtClean="0">
                <a:solidFill>
                  <a:schemeClr val="tx1"/>
                </a:solidFill>
              </a:rPr>
              <a:t>CsAdForest</a:t>
            </a:r>
            <a:r>
              <a:rPr lang="en-US" sz="2900" dirty="0" smtClean="0">
                <a:solidFill>
                  <a:schemeClr val="tx1"/>
                </a:solidFill>
              </a:rPr>
              <a:t/>
            </a:r>
            <a:br>
              <a:rPr lang="en-US" sz="2900" dirty="0" smtClean="0">
                <a:solidFill>
                  <a:schemeClr val="tx1"/>
                </a:solidFill>
              </a:rPr>
            </a:br>
            <a:r>
              <a:rPr lang="en-US" sz="2900" dirty="0" smtClean="0">
                <a:solidFill>
                  <a:schemeClr val="tx1"/>
                </a:solidFill>
              </a:rPr>
              <a:t> </a:t>
            </a:r>
            <a:r>
              <a:rPr lang="en-US" sz="2900" dirty="0">
                <a:solidFill>
                  <a:schemeClr val="tx1"/>
                </a:solidFill>
              </a:rPr>
              <a:t>-</a:t>
            </a:r>
            <a:r>
              <a:rPr lang="en-US" sz="2900" dirty="0" err="1" smtClean="0">
                <a:solidFill>
                  <a:schemeClr val="tx1"/>
                </a:solidFill>
              </a:rPr>
              <a:t>GroupDomain</a:t>
            </a:r>
            <a:r>
              <a:rPr lang="en-US" sz="2900" dirty="0" smtClean="0">
                <a:solidFill>
                  <a:schemeClr val="tx1"/>
                </a:solidFill>
              </a:rPr>
              <a:t> domain</a:t>
            </a:r>
          </a:p>
          <a:p>
            <a:pPr lvl="1">
              <a:buFont typeface="Arial" pitchFamily="34" charset="0"/>
              <a:buChar char="•"/>
            </a:pPr>
            <a:endParaRPr lang="en-US" sz="2900" dirty="0">
              <a:solidFill>
                <a:schemeClr val="tx1"/>
              </a:solidFill>
            </a:endParaRPr>
          </a:p>
          <a:p>
            <a:pPr lvl="1">
              <a:buFont typeface="Arial" pitchFamily="34" charset="0"/>
              <a:buChar char="•"/>
            </a:pPr>
            <a:r>
              <a:rPr lang="en-US" sz="2900" dirty="0" err="1" smtClean="0">
                <a:solidFill>
                  <a:schemeClr val="tx1"/>
                </a:solidFill>
              </a:rPr>
              <a:t>GroupDomain</a:t>
            </a:r>
            <a:r>
              <a:rPr lang="en-US" sz="2900" dirty="0" smtClean="0">
                <a:solidFill>
                  <a:schemeClr val="tx1"/>
                </a:solidFill>
              </a:rPr>
              <a:t> ensures</a:t>
            </a:r>
          </a:p>
          <a:p>
            <a:pPr marL="460375" lvl="1" indent="0">
              <a:buNone/>
            </a:pPr>
            <a:r>
              <a:rPr lang="en-US" sz="2900" dirty="0">
                <a:solidFill>
                  <a:schemeClr val="tx1"/>
                </a:solidFill>
              </a:rPr>
              <a:t> </a:t>
            </a:r>
            <a:r>
              <a:rPr lang="en-US" sz="2900" dirty="0" smtClean="0">
                <a:solidFill>
                  <a:schemeClr val="tx1"/>
                </a:solidFill>
              </a:rPr>
              <a:t>   that the USGs will be </a:t>
            </a:r>
            <a:br>
              <a:rPr lang="en-US" sz="2900" dirty="0" smtClean="0">
                <a:solidFill>
                  <a:schemeClr val="tx1"/>
                </a:solidFill>
              </a:rPr>
            </a:br>
            <a:r>
              <a:rPr lang="en-US" sz="2900" dirty="0" smtClean="0">
                <a:solidFill>
                  <a:schemeClr val="tx1"/>
                </a:solidFill>
              </a:rPr>
              <a:t>    created in the specific </a:t>
            </a:r>
          </a:p>
          <a:p>
            <a:pPr marL="460375" lvl="1" indent="0">
              <a:buNone/>
            </a:pPr>
            <a:r>
              <a:rPr lang="en-US" sz="2900" dirty="0">
                <a:solidFill>
                  <a:schemeClr val="tx1"/>
                </a:solidFill>
              </a:rPr>
              <a:t> </a:t>
            </a:r>
            <a:r>
              <a:rPr lang="en-US" sz="2900" dirty="0" smtClean="0">
                <a:solidFill>
                  <a:schemeClr val="tx1"/>
                </a:solidFill>
              </a:rPr>
              <a:t>   domain.</a:t>
            </a:r>
            <a:endParaRPr lang="en-US" sz="2500" dirty="0" smtClean="0">
              <a:solidFill>
                <a:schemeClr val="tx1"/>
              </a:solidFill>
            </a:endParaRPr>
          </a:p>
          <a:p>
            <a:pPr lvl="1">
              <a:buFont typeface="Arial" pitchFamily="34" charset="0"/>
              <a:buChar char="•"/>
            </a:pPr>
            <a:endParaRPr lang="en-US" sz="2900" dirty="0" smtClean="0">
              <a:solidFill>
                <a:schemeClr val="tx1"/>
              </a:solidFill>
            </a:endParaRPr>
          </a:p>
          <a:p>
            <a:pPr lvl="1">
              <a:buFont typeface="Arial" pitchFamily="34" charset="0"/>
              <a:buChar char="•"/>
            </a:pPr>
            <a:endParaRPr lang="en-US" sz="3300" dirty="0" smtClean="0">
              <a:solidFill>
                <a:schemeClr val="tx1"/>
              </a:solidFill>
            </a:endParaRPr>
          </a:p>
          <a:p>
            <a:pPr lvl="1">
              <a:buFont typeface="Arial" pitchFamily="34" charset="0"/>
              <a:buChar char="•"/>
            </a:pPr>
            <a:endParaRPr lang="en-US" sz="3300" dirty="0"/>
          </a:p>
          <a:p>
            <a:pPr marL="0" indent="0">
              <a:buNone/>
            </a:pPr>
            <a:endParaRPr lang="en-US" sz="37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1266064"/>
            <a:ext cx="6065240" cy="493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7437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400" dirty="0" smtClean="0">
                <a:solidFill>
                  <a:schemeClr val="tx1"/>
                </a:solidFill>
              </a:rPr>
              <a:t>Real World Migration Examples</a:t>
            </a:r>
            <a:br>
              <a:rPr lang="en-US" sz="6400" dirty="0" smtClean="0">
                <a:solidFill>
                  <a:schemeClr val="tx1"/>
                </a:solidFill>
              </a:rPr>
            </a:br>
            <a:endParaRPr lang="en-US" sz="6400" dirty="0">
              <a:solidFill>
                <a:schemeClr val="tx1"/>
              </a:solidFill>
            </a:endParaRPr>
          </a:p>
        </p:txBody>
      </p:sp>
    </p:spTree>
    <p:extLst>
      <p:ext uri="{BB962C8B-B14F-4D97-AF65-F5344CB8AC3E}">
        <p14:creationId xmlns:p14="http://schemas.microsoft.com/office/powerpoint/2010/main" val="9039969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a:solidFill>
                  <a:schemeClr val="tx1"/>
                </a:solidFill>
              </a:rPr>
              <a:t>Lync Server </a:t>
            </a:r>
            <a:r>
              <a:rPr lang="en-US" sz="4300" dirty="0" smtClean="0">
                <a:solidFill>
                  <a:schemeClr val="tx1"/>
                </a:solidFill>
              </a:rPr>
              <a:t>Migration issue</a:t>
            </a:r>
            <a:endParaRPr lang="en-US" sz="2400" dirty="0">
              <a:solidFill>
                <a:schemeClr val="tx1"/>
              </a:solidFill>
            </a:endParaRPr>
          </a:p>
        </p:txBody>
      </p:sp>
      <p:sp>
        <p:nvSpPr>
          <p:cNvPr id="3" name="Text Placeholder 2"/>
          <p:cNvSpPr>
            <a:spLocks noGrp="1"/>
          </p:cNvSpPr>
          <p:nvPr>
            <p:ph type="body" idx="10"/>
          </p:nvPr>
        </p:nvSpPr>
        <p:spPr>
          <a:xfrm>
            <a:off x="375095" y="1721642"/>
            <a:ext cx="11071516" cy="4267203"/>
          </a:xfrm>
        </p:spPr>
        <p:txBody>
          <a:bodyPr>
            <a:normAutofit/>
          </a:bodyPr>
          <a:lstStyle/>
          <a:p>
            <a:pPr>
              <a:buFont typeface="Arial" pitchFamily="34" charset="0"/>
              <a:buChar char="•"/>
            </a:pPr>
            <a:r>
              <a:rPr lang="en-US" sz="3700" u="sng" dirty="0" smtClean="0">
                <a:solidFill>
                  <a:schemeClr val="tx1"/>
                </a:solidFill>
              </a:rPr>
              <a:t>Issue</a:t>
            </a:r>
            <a:r>
              <a:rPr lang="en-US" sz="3700" dirty="0" smtClean="0">
                <a:solidFill>
                  <a:schemeClr val="tx1"/>
                </a:solidFill>
              </a:rPr>
              <a:t> – Users not able</a:t>
            </a:r>
          </a:p>
          <a:p>
            <a:pPr>
              <a:buFont typeface="Arial" pitchFamily="34" charset="0"/>
              <a:buChar char="•"/>
            </a:pPr>
            <a:r>
              <a:rPr lang="en-US" sz="3700" dirty="0" smtClean="0">
                <a:solidFill>
                  <a:schemeClr val="tx1"/>
                </a:solidFill>
              </a:rPr>
              <a:t>Connect</a:t>
            </a:r>
          </a:p>
          <a:p>
            <a:pPr>
              <a:buFont typeface="Arial" pitchFamily="34" charset="0"/>
              <a:buChar char="•"/>
            </a:pPr>
            <a:endParaRPr lang="en-US" sz="3700" dirty="0" smtClean="0">
              <a:solidFill>
                <a:schemeClr val="tx1"/>
              </a:solidFill>
            </a:endParaRPr>
          </a:p>
          <a:p>
            <a:pPr>
              <a:buFont typeface="Arial" pitchFamily="34" charset="0"/>
              <a:buChar char="•"/>
            </a:pPr>
            <a:r>
              <a:rPr lang="en-US" sz="3700" u="sng" dirty="0" smtClean="0">
                <a:solidFill>
                  <a:schemeClr val="tx1"/>
                </a:solidFill>
              </a:rPr>
              <a:t>Fix</a:t>
            </a:r>
            <a:r>
              <a:rPr lang="en-US" sz="3700" dirty="0" smtClean="0">
                <a:solidFill>
                  <a:schemeClr val="tx1"/>
                </a:solidFill>
              </a:rPr>
              <a:t> – Modified the client</a:t>
            </a:r>
          </a:p>
          <a:p>
            <a:pPr>
              <a:buFont typeface="Arial" pitchFamily="34" charset="0"/>
              <a:buChar char="•"/>
            </a:pPr>
            <a:r>
              <a:rPr lang="en-US" sz="3700" dirty="0" smtClean="0">
                <a:solidFill>
                  <a:schemeClr val="tx1"/>
                </a:solidFill>
              </a:rPr>
              <a:t>Version policy</a:t>
            </a:r>
            <a:endParaRPr lang="en-US" sz="2900" dirty="0" smtClean="0">
              <a:solidFill>
                <a:schemeClr val="tx1"/>
              </a:solidFill>
            </a:endParaRPr>
          </a:p>
          <a:p>
            <a:pPr lvl="1">
              <a:buFont typeface="Arial" pitchFamily="34" charset="0"/>
              <a:buChar char="•"/>
            </a:pPr>
            <a:endParaRPr lang="en-US" sz="2900" dirty="0">
              <a:solidFill>
                <a:schemeClr val="tx1"/>
              </a:solidFill>
            </a:endParaRPr>
          </a:p>
          <a:p>
            <a:pPr lvl="1">
              <a:buFont typeface="Arial" pitchFamily="34" charset="0"/>
              <a:buChar char="•"/>
            </a:pPr>
            <a:endParaRPr lang="en-US" sz="2900" dirty="0" smtClean="0">
              <a:solidFill>
                <a:schemeClr val="tx1"/>
              </a:solidFill>
            </a:endParaRPr>
          </a:p>
          <a:p>
            <a:pPr lvl="1">
              <a:buFont typeface="Arial" pitchFamily="34" charset="0"/>
              <a:buChar char="•"/>
            </a:pPr>
            <a:endParaRPr lang="en-US" sz="3300" dirty="0" smtClean="0">
              <a:solidFill>
                <a:schemeClr val="tx1"/>
              </a:solidFill>
            </a:endParaRPr>
          </a:p>
          <a:p>
            <a:pPr lvl="1">
              <a:buFont typeface="Arial" pitchFamily="34" charset="0"/>
              <a:buChar char="•"/>
            </a:pPr>
            <a:endParaRPr lang="en-US" sz="3300" dirty="0"/>
          </a:p>
          <a:p>
            <a:pPr marL="0" indent="0">
              <a:buNone/>
            </a:pPr>
            <a:endParaRPr lang="en-US" sz="3700" dirty="0"/>
          </a:p>
        </p:txBody>
      </p:sp>
      <p:sp>
        <p:nvSpPr>
          <p:cNvPr id="4" name="Slide Number Placeholder 3"/>
          <p:cNvSpPr>
            <a:spLocks noGrp="1"/>
          </p:cNvSpPr>
          <p:nvPr>
            <p:ph type="sldNum" sz="quarter" idx="11"/>
          </p:nvPr>
        </p:nvSpPr>
        <p:spPr/>
        <p:txBody>
          <a:bodyPr/>
          <a:lstStyle/>
          <a:p>
            <a:pPr>
              <a:defRPr/>
            </a:pPr>
            <a:endParaRPr lang="en-US" dirty="0">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305" y="1907856"/>
            <a:ext cx="60198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4611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smtClean="0">
                <a:solidFill>
                  <a:schemeClr val="tx1"/>
                </a:solidFill>
              </a:rPr>
              <a:t>Synthetic Transactions – Dial in Conferencing</a:t>
            </a:r>
            <a:endParaRPr lang="en-US" sz="2400" dirty="0">
              <a:solidFill>
                <a:schemeClr val="tx1"/>
              </a:solidFill>
            </a:endParaRPr>
          </a:p>
        </p:txBody>
      </p:sp>
      <p:sp>
        <p:nvSpPr>
          <p:cNvPr id="3" name="Text Placeholder 2"/>
          <p:cNvSpPr>
            <a:spLocks noGrp="1"/>
          </p:cNvSpPr>
          <p:nvPr>
            <p:ph type="body" idx="10"/>
          </p:nvPr>
        </p:nvSpPr>
        <p:spPr/>
        <p:txBody>
          <a:bodyPr>
            <a:noAutofit/>
          </a:bodyPr>
          <a:lstStyle/>
          <a:p>
            <a:pPr marL="0" indent="0">
              <a:spcBef>
                <a:spcPts val="800"/>
              </a:spcBef>
              <a:buNone/>
            </a:pPr>
            <a:r>
              <a:rPr lang="en-US" sz="2000" dirty="0" smtClean="0">
                <a:solidFill>
                  <a:schemeClr val="tx1"/>
                </a:solidFill>
              </a:rPr>
              <a:t>$</a:t>
            </a:r>
            <a:r>
              <a:rPr lang="en-US" sz="2000" dirty="0">
                <a:solidFill>
                  <a:schemeClr val="tx1"/>
                </a:solidFill>
              </a:rPr>
              <a:t>cred1 = Get-Credential "</a:t>
            </a:r>
            <a:r>
              <a:rPr lang="en-US" sz="2000" dirty="0" err="1">
                <a:solidFill>
                  <a:schemeClr val="tx1"/>
                </a:solidFill>
              </a:rPr>
              <a:t>litwareinc</a:t>
            </a:r>
            <a:r>
              <a:rPr lang="en-US" sz="2000" dirty="0">
                <a:solidFill>
                  <a:schemeClr val="tx1"/>
                </a:solidFill>
              </a:rPr>
              <a:t>\</a:t>
            </a:r>
            <a:r>
              <a:rPr lang="en-US" sz="2000" dirty="0" err="1">
                <a:solidFill>
                  <a:schemeClr val="tx1"/>
                </a:solidFill>
              </a:rPr>
              <a:t>pilar</a:t>
            </a:r>
            <a:r>
              <a:rPr lang="en-US" sz="2000" dirty="0">
                <a:solidFill>
                  <a:schemeClr val="tx1"/>
                </a:solidFill>
              </a:rPr>
              <a:t>"</a:t>
            </a:r>
          </a:p>
          <a:p>
            <a:pPr marL="0" indent="0">
              <a:spcBef>
                <a:spcPts val="800"/>
              </a:spcBef>
              <a:buNone/>
            </a:pPr>
            <a:endParaRPr lang="en-US" sz="2000" dirty="0">
              <a:solidFill>
                <a:schemeClr val="tx1"/>
              </a:solidFill>
            </a:endParaRPr>
          </a:p>
          <a:p>
            <a:pPr marL="0" indent="0">
              <a:spcBef>
                <a:spcPts val="800"/>
              </a:spcBef>
              <a:buNone/>
            </a:pPr>
            <a:r>
              <a:rPr lang="en-US" sz="2000" dirty="0">
                <a:solidFill>
                  <a:schemeClr val="tx1"/>
                </a:solidFill>
              </a:rPr>
              <a:t>Test-</a:t>
            </a:r>
            <a:r>
              <a:rPr lang="en-US" sz="2000" dirty="0" err="1">
                <a:solidFill>
                  <a:schemeClr val="tx1"/>
                </a:solidFill>
              </a:rPr>
              <a:t>CsDialInConferencing</a:t>
            </a:r>
            <a:r>
              <a:rPr lang="en-US" sz="2000" dirty="0">
                <a:solidFill>
                  <a:schemeClr val="tx1"/>
                </a:solidFill>
              </a:rPr>
              <a:t> -</a:t>
            </a:r>
            <a:r>
              <a:rPr lang="en-US" sz="2000" dirty="0" err="1">
                <a:solidFill>
                  <a:schemeClr val="tx1"/>
                </a:solidFill>
              </a:rPr>
              <a:t>TargetFqdn</a:t>
            </a:r>
            <a:r>
              <a:rPr lang="en-US" sz="2000" dirty="0">
                <a:solidFill>
                  <a:schemeClr val="tx1"/>
                </a:solidFill>
              </a:rPr>
              <a:t> atl-cs-001.litwareinc.com -</a:t>
            </a:r>
            <a:r>
              <a:rPr lang="en-US" sz="2000" dirty="0" err="1">
                <a:solidFill>
                  <a:schemeClr val="tx1"/>
                </a:solidFill>
              </a:rPr>
              <a:t>UserSipAddress</a:t>
            </a:r>
            <a:r>
              <a:rPr lang="en-US" sz="2000" dirty="0">
                <a:solidFill>
                  <a:schemeClr val="tx1"/>
                </a:solidFill>
              </a:rPr>
              <a:t> "</a:t>
            </a:r>
            <a:r>
              <a:rPr lang="en-US" sz="2000" dirty="0" err="1">
                <a:solidFill>
                  <a:schemeClr val="tx1"/>
                </a:solidFill>
              </a:rPr>
              <a:t>sip:pilar@litwareinc.com</a:t>
            </a:r>
            <a:r>
              <a:rPr lang="en-US" sz="2000" dirty="0">
                <a:solidFill>
                  <a:schemeClr val="tx1"/>
                </a:solidFill>
              </a:rPr>
              <a:t>" -</a:t>
            </a:r>
            <a:r>
              <a:rPr lang="en-US" sz="2000" dirty="0" err="1">
                <a:solidFill>
                  <a:schemeClr val="tx1"/>
                </a:solidFill>
              </a:rPr>
              <a:t>UserCredential</a:t>
            </a:r>
            <a:r>
              <a:rPr lang="en-US" sz="2000" dirty="0">
                <a:solidFill>
                  <a:schemeClr val="tx1"/>
                </a:solidFill>
              </a:rPr>
              <a:t> $cred1</a:t>
            </a:r>
          </a:p>
          <a:p>
            <a:pPr marL="0" indent="0">
              <a:spcBef>
                <a:spcPts val="800"/>
              </a:spcBef>
              <a:buNone/>
            </a:pPr>
            <a:endParaRPr lang="en-US" sz="1400" dirty="0" smtClean="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 y="3429000"/>
            <a:ext cx="10841984" cy="180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746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smtClean="0">
                <a:solidFill>
                  <a:schemeClr val="tx1"/>
                </a:solidFill>
              </a:rPr>
              <a:t>Synthetic Transactions – P2P AV Sessions</a:t>
            </a:r>
            <a:endParaRPr lang="en-US" sz="2400" dirty="0">
              <a:solidFill>
                <a:schemeClr val="tx1"/>
              </a:solidFill>
            </a:endParaRPr>
          </a:p>
        </p:txBody>
      </p:sp>
      <p:sp>
        <p:nvSpPr>
          <p:cNvPr id="3" name="Text Placeholder 2"/>
          <p:cNvSpPr>
            <a:spLocks noGrp="1"/>
          </p:cNvSpPr>
          <p:nvPr>
            <p:ph type="body" idx="10"/>
          </p:nvPr>
        </p:nvSpPr>
        <p:spPr/>
        <p:txBody>
          <a:bodyPr>
            <a:noAutofit/>
          </a:bodyPr>
          <a:lstStyle/>
          <a:p>
            <a:pPr marL="0" indent="0">
              <a:spcBef>
                <a:spcPts val="800"/>
              </a:spcBef>
              <a:buNone/>
            </a:pPr>
            <a:r>
              <a:rPr lang="en-US" sz="2000" dirty="0">
                <a:solidFill>
                  <a:schemeClr val="tx1"/>
                </a:solidFill>
              </a:rPr>
              <a:t>$cred1 = Get-Credential "</a:t>
            </a:r>
            <a:r>
              <a:rPr lang="en-US" sz="2000" dirty="0" err="1">
                <a:solidFill>
                  <a:schemeClr val="tx1"/>
                </a:solidFill>
              </a:rPr>
              <a:t>litwareinc</a:t>
            </a:r>
            <a:r>
              <a:rPr lang="en-US" sz="2000" dirty="0">
                <a:solidFill>
                  <a:schemeClr val="tx1"/>
                </a:solidFill>
              </a:rPr>
              <a:t>\</a:t>
            </a:r>
            <a:r>
              <a:rPr lang="en-US" sz="2000" dirty="0" err="1">
                <a:solidFill>
                  <a:schemeClr val="tx1"/>
                </a:solidFill>
              </a:rPr>
              <a:t>pilar</a:t>
            </a:r>
            <a:r>
              <a:rPr lang="en-US" sz="2000" dirty="0">
                <a:solidFill>
                  <a:schemeClr val="tx1"/>
                </a:solidFill>
              </a:rPr>
              <a:t>"</a:t>
            </a:r>
          </a:p>
          <a:p>
            <a:pPr marL="0" indent="0">
              <a:spcBef>
                <a:spcPts val="800"/>
              </a:spcBef>
              <a:buNone/>
            </a:pPr>
            <a:r>
              <a:rPr lang="en-US" sz="2000" dirty="0">
                <a:solidFill>
                  <a:schemeClr val="tx1"/>
                </a:solidFill>
              </a:rPr>
              <a:t>$cred2 = Get-Credential "</a:t>
            </a:r>
            <a:r>
              <a:rPr lang="en-US" sz="2000" dirty="0" err="1">
                <a:solidFill>
                  <a:schemeClr val="tx1"/>
                </a:solidFill>
              </a:rPr>
              <a:t>litwareinc</a:t>
            </a:r>
            <a:r>
              <a:rPr lang="en-US" sz="2000" dirty="0">
                <a:solidFill>
                  <a:schemeClr val="tx1"/>
                </a:solidFill>
              </a:rPr>
              <a:t>\</a:t>
            </a:r>
            <a:r>
              <a:rPr lang="en-US" sz="2000" dirty="0" err="1">
                <a:solidFill>
                  <a:schemeClr val="tx1"/>
                </a:solidFill>
              </a:rPr>
              <a:t>kenmyer</a:t>
            </a:r>
            <a:r>
              <a:rPr lang="en-US" sz="2000" dirty="0">
                <a:solidFill>
                  <a:schemeClr val="tx1"/>
                </a:solidFill>
              </a:rPr>
              <a:t>"</a:t>
            </a:r>
          </a:p>
          <a:p>
            <a:pPr marL="0" indent="0">
              <a:spcBef>
                <a:spcPts val="800"/>
              </a:spcBef>
              <a:buNone/>
            </a:pPr>
            <a:endParaRPr lang="en-US" sz="2000" dirty="0">
              <a:solidFill>
                <a:schemeClr val="tx1"/>
              </a:solidFill>
            </a:endParaRPr>
          </a:p>
          <a:p>
            <a:pPr marL="0" indent="0">
              <a:spcBef>
                <a:spcPts val="800"/>
              </a:spcBef>
              <a:buNone/>
            </a:pPr>
            <a:r>
              <a:rPr lang="en-US" sz="2000" dirty="0">
                <a:solidFill>
                  <a:schemeClr val="tx1"/>
                </a:solidFill>
              </a:rPr>
              <a:t>Test-CsP2PAV -</a:t>
            </a:r>
            <a:r>
              <a:rPr lang="en-US" sz="2000" dirty="0" err="1">
                <a:solidFill>
                  <a:schemeClr val="tx1"/>
                </a:solidFill>
              </a:rPr>
              <a:t>TargetFqdn</a:t>
            </a:r>
            <a:r>
              <a:rPr lang="en-US" sz="2000" dirty="0">
                <a:solidFill>
                  <a:schemeClr val="tx1"/>
                </a:solidFill>
              </a:rPr>
              <a:t> atl-cs-001.litwareinc.com -</a:t>
            </a:r>
            <a:r>
              <a:rPr lang="en-US" sz="2000" dirty="0" err="1">
                <a:solidFill>
                  <a:schemeClr val="tx1"/>
                </a:solidFill>
              </a:rPr>
              <a:t>SenderSipAddress</a:t>
            </a:r>
            <a:r>
              <a:rPr lang="en-US" sz="2000" dirty="0">
                <a:solidFill>
                  <a:schemeClr val="tx1"/>
                </a:solidFill>
              </a:rPr>
              <a:t> "</a:t>
            </a:r>
            <a:r>
              <a:rPr lang="en-US" sz="2000" dirty="0" err="1">
                <a:solidFill>
                  <a:schemeClr val="tx1"/>
                </a:solidFill>
              </a:rPr>
              <a:t>sip:pilar@litwareinc.com</a:t>
            </a:r>
            <a:r>
              <a:rPr lang="en-US" sz="2000" dirty="0">
                <a:solidFill>
                  <a:schemeClr val="tx1"/>
                </a:solidFill>
              </a:rPr>
              <a:t>" -</a:t>
            </a:r>
            <a:r>
              <a:rPr lang="en-US" sz="2000" dirty="0" err="1">
                <a:solidFill>
                  <a:schemeClr val="tx1"/>
                </a:solidFill>
              </a:rPr>
              <a:t>SenderCredential</a:t>
            </a:r>
            <a:r>
              <a:rPr lang="en-US" sz="2000" dirty="0">
                <a:solidFill>
                  <a:schemeClr val="tx1"/>
                </a:solidFill>
              </a:rPr>
              <a:t> $cred1 -</a:t>
            </a:r>
            <a:r>
              <a:rPr lang="en-US" sz="2000" dirty="0" err="1">
                <a:solidFill>
                  <a:schemeClr val="tx1"/>
                </a:solidFill>
              </a:rPr>
              <a:t>ReceiverSipAddress</a:t>
            </a:r>
            <a:r>
              <a:rPr lang="en-US" sz="2000" dirty="0">
                <a:solidFill>
                  <a:schemeClr val="tx1"/>
                </a:solidFill>
              </a:rPr>
              <a:t> "</a:t>
            </a:r>
            <a:r>
              <a:rPr lang="en-US" sz="2000" dirty="0" err="1">
                <a:solidFill>
                  <a:schemeClr val="tx1"/>
                </a:solidFill>
              </a:rPr>
              <a:t>sip:kenmyer@litwareinc.com</a:t>
            </a:r>
            <a:r>
              <a:rPr lang="en-US" sz="2000" dirty="0">
                <a:solidFill>
                  <a:schemeClr val="tx1"/>
                </a:solidFill>
              </a:rPr>
              <a:t>" -</a:t>
            </a:r>
            <a:r>
              <a:rPr lang="en-US" sz="2000" dirty="0" err="1">
                <a:solidFill>
                  <a:schemeClr val="tx1"/>
                </a:solidFill>
              </a:rPr>
              <a:t>ReceiverCredential</a:t>
            </a:r>
            <a:r>
              <a:rPr lang="en-US" sz="2000" dirty="0">
                <a:solidFill>
                  <a:schemeClr val="tx1"/>
                </a:solidFill>
              </a:rPr>
              <a:t> $cred2</a:t>
            </a:r>
          </a:p>
          <a:p>
            <a:pPr marL="0" indent="0">
              <a:spcBef>
                <a:spcPts val="800"/>
              </a:spcBef>
              <a:buNone/>
            </a:pPr>
            <a:endParaRPr lang="en-US" sz="1400" dirty="0" smtClean="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17" y="4001262"/>
            <a:ext cx="10760997" cy="183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5559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smtClean="0">
                <a:solidFill>
                  <a:schemeClr val="tx1"/>
                </a:solidFill>
              </a:rPr>
              <a:t>Synthetic Transactions – Presence Validation</a:t>
            </a:r>
            <a:endParaRPr lang="en-US" sz="2400" dirty="0">
              <a:solidFill>
                <a:schemeClr val="tx1"/>
              </a:solidFill>
            </a:endParaRPr>
          </a:p>
        </p:txBody>
      </p:sp>
      <p:sp>
        <p:nvSpPr>
          <p:cNvPr id="3" name="Text Placeholder 2"/>
          <p:cNvSpPr>
            <a:spLocks noGrp="1"/>
          </p:cNvSpPr>
          <p:nvPr>
            <p:ph type="body" idx="10"/>
          </p:nvPr>
        </p:nvSpPr>
        <p:spPr/>
        <p:txBody>
          <a:bodyPr>
            <a:noAutofit/>
          </a:bodyPr>
          <a:lstStyle/>
          <a:p>
            <a:pPr marL="0" indent="0">
              <a:spcBef>
                <a:spcPts val="800"/>
              </a:spcBef>
              <a:buNone/>
            </a:pPr>
            <a:r>
              <a:rPr lang="en-US" sz="2000" dirty="0" smtClean="0">
                <a:solidFill>
                  <a:schemeClr val="tx1"/>
                </a:solidFill>
              </a:rPr>
              <a:t>$</a:t>
            </a:r>
            <a:r>
              <a:rPr lang="en-US" sz="2000" dirty="0">
                <a:solidFill>
                  <a:schemeClr val="tx1"/>
                </a:solidFill>
              </a:rPr>
              <a:t>$cred1 = Get-Credential "</a:t>
            </a:r>
            <a:r>
              <a:rPr lang="en-US" sz="2000" dirty="0" err="1">
                <a:solidFill>
                  <a:schemeClr val="tx1"/>
                </a:solidFill>
              </a:rPr>
              <a:t>litwareinc</a:t>
            </a:r>
            <a:r>
              <a:rPr lang="en-US" sz="2000" dirty="0">
                <a:solidFill>
                  <a:schemeClr val="tx1"/>
                </a:solidFill>
              </a:rPr>
              <a:t>\</a:t>
            </a:r>
            <a:r>
              <a:rPr lang="en-US" sz="2000" dirty="0" err="1">
                <a:solidFill>
                  <a:schemeClr val="tx1"/>
                </a:solidFill>
              </a:rPr>
              <a:t>pilar</a:t>
            </a:r>
            <a:r>
              <a:rPr lang="en-US" sz="2000" dirty="0">
                <a:solidFill>
                  <a:schemeClr val="tx1"/>
                </a:solidFill>
              </a:rPr>
              <a:t>"</a:t>
            </a:r>
          </a:p>
          <a:p>
            <a:pPr marL="0" indent="0">
              <a:spcBef>
                <a:spcPts val="800"/>
              </a:spcBef>
              <a:buNone/>
            </a:pPr>
            <a:r>
              <a:rPr lang="en-US" sz="2000" dirty="0">
                <a:solidFill>
                  <a:schemeClr val="tx1"/>
                </a:solidFill>
              </a:rPr>
              <a:t>$cred2 = Get-Credential "</a:t>
            </a:r>
            <a:r>
              <a:rPr lang="en-US" sz="2000" dirty="0" err="1">
                <a:solidFill>
                  <a:schemeClr val="tx1"/>
                </a:solidFill>
              </a:rPr>
              <a:t>litwareinc</a:t>
            </a:r>
            <a:r>
              <a:rPr lang="en-US" sz="2000" dirty="0">
                <a:solidFill>
                  <a:schemeClr val="tx1"/>
                </a:solidFill>
              </a:rPr>
              <a:t>\</a:t>
            </a:r>
            <a:r>
              <a:rPr lang="en-US" sz="2000" dirty="0" err="1">
                <a:solidFill>
                  <a:schemeClr val="tx1"/>
                </a:solidFill>
              </a:rPr>
              <a:t>kenmyer</a:t>
            </a:r>
            <a:r>
              <a:rPr lang="en-US" sz="2000" dirty="0">
                <a:solidFill>
                  <a:schemeClr val="tx1"/>
                </a:solidFill>
              </a:rPr>
              <a:t>"</a:t>
            </a:r>
          </a:p>
          <a:p>
            <a:pPr marL="0" indent="0">
              <a:spcBef>
                <a:spcPts val="800"/>
              </a:spcBef>
              <a:buNone/>
            </a:pPr>
            <a:endParaRPr lang="en-US" sz="2000" dirty="0">
              <a:solidFill>
                <a:schemeClr val="tx1"/>
              </a:solidFill>
            </a:endParaRPr>
          </a:p>
          <a:p>
            <a:pPr marL="0" indent="0">
              <a:spcBef>
                <a:spcPts val="800"/>
              </a:spcBef>
              <a:buNone/>
            </a:pPr>
            <a:r>
              <a:rPr lang="en-US" sz="2000" dirty="0">
                <a:solidFill>
                  <a:schemeClr val="tx1"/>
                </a:solidFill>
              </a:rPr>
              <a:t>Test-</a:t>
            </a:r>
            <a:r>
              <a:rPr lang="en-US" sz="2000" dirty="0" err="1">
                <a:solidFill>
                  <a:schemeClr val="tx1"/>
                </a:solidFill>
              </a:rPr>
              <a:t>CsPresence</a:t>
            </a:r>
            <a:r>
              <a:rPr lang="en-US" sz="2000" dirty="0">
                <a:solidFill>
                  <a:schemeClr val="tx1"/>
                </a:solidFill>
              </a:rPr>
              <a:t> -</a:t>
            </a:r>
            <a:r>
              <a:rPr lang="en-US" sz="2000" dirty="0" err="1">
                <a:solidFill>
                  <a:schemeClr val="tx1"/>
                </a:solidFill>
              </a:rPr>
              <a:t>TargetFqdn</a:t>
            </a:r>
            <a:r>
              <a:rPr lang="en-US" sz="2000" dirty="0">
                <a:solidFill>
                  <a:schemeClr val="tx1"/>
                </a:solidFill>
              </a:rPr>
              <a:t> atl-cs-001.litwareinc.com -</a:t>
            </a:r>
            <a:r>
              <a:rPr lang="en-US" sz="2000" dirty="0" err="1">
                <a:solidFill>
                  <a:schemeClr val="tx1"/>
                </a:solidFill>
              </a:rPr>
              <a:t>SubscriberSipAddress</a:t>
            </a:r>
            <a:r>
              <a:rPr lang="en-US" sz="2000" dirty="0">
                <a:solidFill>
                  <a:schemeClr val="tx1"/>
                </a:solidFill>
              </a:rPr>
              <a:t> "</a:t>
            </a:r>
            <a:r>
              <a:rPr lang="en-US" sz="2000" dirty="0" err="1">
                <a:solidFill>
                  <a:schemeClr val="tx1"/>
                </a:solidFill>
              </a:rPr>
              <a:t>sip:pilar@litwareinc.com</a:t>
            </a:r>
            <a:r>
              <a:rPr lang="en-US" sz="2000" dirty="0">
                <a:solidFill>
                  <a:schemeClr val="tx1"/>
                </a:solidFill>
              </a:rPr>
              <a:t>" -</a:t>
            </a:r>
            <a:r>
              <a:rPr lang="en-US" sz="2000" dirty="0" err="1">
                <a:solidFill>
                  <a:schemeClr val="tx1"/>
                </a:solidFill>
              </a:rPr>
              <a:t>SubscriberCredential</a:t>
            </a:r>
            <a:r>
              <a:rPr lang="en-US" sz="2000" dirty="0">
                <a:solidFill>
                  <a:schemeClr val="tx1"/>
                </a:solidFill>
              </a:rPr>
              <a:t> $cred1 -</a:t>
            </a:r>
            <a:r>
              <a:rPr lang="en-US" sz="2000" dirty="0" err="1">
                <a:solidFill>
                  <a:schemeClr val="tx1"/>
                </a:solidFill>
              </a:rPr>
              <a:t>PublisherSipAddress</a:t>
            </a:r>
            <a:r>
              <a:rPr lang="en-US" sz="2000" dirty="0">
                <a:solidFill>
                  <a:schemeClr val="tx1"/>
                </a:solidFill>
              </a:rPr>
              <a:t> "</a:t>
            </a:r>
            <a:r>
              <a:rPr lang="en-US" sz="2000" dirty="0" err="1">
                <a:solidFill>
                  <a:schemeClr val="tx1"/>
                </a:solidFill>
              </a:rPr>
              <a:t>sip:kenmyer@litwareinc.com</a:t>
            </a:r>
            <a:r>
              <a:rPr lang="en-US" sz="2000" dirty="0">
                <a:solidFill>
                  <a:schemeClr val="tx1"/>
                </a:solidFill>
              </a:rPr>
              <a:t>" -</a:t>
            </a:r>
            <a:r>
              <a:rPr lang="en-US" sz="2000" dirty="0" err="1">
                <a:solidFill>
                  <a:schemeClr val="tx1"/>
                </a:solidFill>
              </a:rPr>
              <a:t>PublisherCredential</a:t>
            </a:r>
            <a:r>
              <a:rPr lang="en-US" sz="2000" dirty="0">
                <a:solidFill>
                  <a:schemeClr val="tx1"/>
                </a:solidFill>
              </a:rPr>
              <a:t> $cred2</a:t>
            </a:r>
          </a:p>
          <a:p>
            <a:pPr marL="0" indent="0">
              <a:spcBef>
                <a:spcPts val="800"/>
              </a:spcBef>
              <a:buNone/>
            </a:pPr>
            <a:endParaRPr lang="en-US" sz="1400" dirty="0" smtClean="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01" y="4048316"/>
            <a:ext cx="10667550"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3730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smtClean="0">
                <a:solidFill>
                  <a:schemeClr val="tx1"/>
                </a:solidFill>
              </a:rPr>
              <a:t>Topology Validator - Good</a:t>
            </a:r>
            <a:endParaRPr lang="en-US" sz="2400" dirty="0">
              <a:solidFill>
                <a:schemeClr val="tx1"/>
              </a:solidFill>
            </a:endParaRPr>
          </a:p>
        </p:txBody>
      </p:sp>
      <p:sp>
        <p:nvSpPr>
          <p:cNvPr id="3" name="Text Placeholder 2"/>
          <p:cNvSpPr>
            <a:spLocks noGrp="1"/>
          </p:cNvSpPr>
          <p:nvPr>
            <p:ph type="body" idx="10"/>
          </p:nvPr>
        </p:nvSpPr>
        <p:spPr/>
        <p:txBody>
          <a:bodyPr>
            <a:noAutofit/>
          </a:bodyPr>
          <a:lstStyle/>
          <a:p>
            <a:pPr marL="0" indent="0">
              <a:spcBef>
                <a:spcPts val="800"/>
              </a:spcBef>
              <a:buNone/>
            </a:pPr>
            <a:r>
              <a:rPr lang="en-US" sz="2000" u="sng" dirty="0" smtClean="0">
                <a:solidFill>
                  <a:schemeClr val="tx1"/>
                </a:solidFill>
              </a:rPr>
              <a:t>Tool</a:t>
            </a:r>
            <a:r>
              <a:rPr lang="en-US" sz="2000" dirty="0" smtClean="0">
                <a:solidFill>
                  <a:schemeClr val="tx1"/>
                </a:solidFill>
              </a:rPr>
              <a:t> – Topology Validator</a:t>
            </a:r>
          </a:p>
          <a:p>
            <a:pPr marL="0" indent="0">
              <a:spcBef>
                <a:spcPts val="800"/>
              </a:spcBef>
              <a:buNone/>
            </a:pPr>
            <a:endParaRPr lang="en-US" sz="2000" dirty="0" smtClean="0">
              <a:solidFill>
                <a:schemeClr val="tx1"/>
              </a:solidFill>
            </a:endParaRPr>
          </a:p>
          <a:p>
            <a:pPr marL="0" indent="0">
              <a:spcBef>
                <a:spcPts val="800"/>
              </a:spcBef>
              <a:buNone/>
            </a:pPr>
            <a:r>
              <a:rPr lang="en-US" sz="2000" u="sng" dirty="0" smtClean="0">
                <a:solidFill>
                  <a:schemeClr val="tx1"/>
                </a:solidFill>
              </a:rPr>
              <a:t>Purpose</a:t>
            </a:r>
            <a:r>
              <a:rPr lang="en-US" sz="2000" dirty="0" smtClean="0">
                <a:solidFill>
                  <a:schemeClr val="tx1"/>
                </a:solidFill>
              </a:rPr>
              <a:t> – Provides Administrators a way to </a:t>
            </a:r>
          </a:p>
          <a:p>
            <a:pPr marL="0" indent="0">
              <a:spcBef>
                <a:spcPts val="800"/>
              </a:spcBef>
              <a:buNone/>
            </a:pPr>
            <a:r>
              <a:rPr lang="en-US" sz="2000" dirty="0" smtClean="0">
                <a:solidFill>
                  <a:schemeClr val="tx1"/>
                </a:solidFill>
              </a:rPr>
              <a:t>Provide a quick check on the state of the </a:t>
            </a:r>
          </a:p>
          <a:p>
            <a:pPr marL="0" indent="0">
              <a:spcBef>
                <a:spcPts val="800"/>
              </a:spcBef>
              <a:buNone/>
            </a:pPr>
            <a:r>
              <a:rPr lang="en-US" sz="2000" dirty="0" smtClean="0">
                <a:solidFill>
                  <a:schemeClr val="tx1"/>
                </a:solidFill>
              </a:rPr>
              <a:t>Environment.</a:t>
            </a:r>
          </a:p>
          <a:p>
            <a:pPr marL="0" indent="0">
              <a:spcBef>
                <a:spcPts val="800"/>
              </a:spcBef>
              <a:buNone/>
            </a:pPr>
            <a:endParaRPr lang="en-US" sz="2000" dirty="0" smtClean="0">
              <a:solidFill>
                <a:schemeClr val="tx1"/>
              </a:solidFill>
            </a:endParaRPr>
          </a:p>
          <a:p>
            <a:pPr marL="0" indent="0">
              <a:spcBef>
                <a:spcPts val="800"/>
              </a:spcBef>
              <a:buNone/>
            </a:pPr>
            <a:r>
              <a:rPr lang="en-US" sz="2000" u="sng" dirty="0" smtClean="0">
                <a:solidFill>
                  <a:schemeClr val="tx1"/>
                </a:solidFill>
              </a:rPr>
              <a:t>Location</a:t>
            </a:r>
            <a:r>
              <a:rPr lang="en-US" sz="2000" dirty="0" smtClean="0">
                <a:solidFill>
                  <a:schemeClr val="tx1"/>
                </a:solidFill>
              </a:rPr>
              <a:t> – Lync Resource Kit Tools</a:t>
            </a:r>
          </a:p>
          <a:p>
            <a:pPr marL="0" indent="0">
              <a:spcBef>
                <a:spcPts val="800"/>
              </a:spcBef>
              <a:buNone/>
            </a:pPr>
            <a:endParaRPr lang="en-US" sz="2000" dirty="0">
              <a:solidFill>
                <a:schemeClr val="tx1"/>
              </a:solidFill>
            </a:endParaRPr>
          </a:p>
          <a:p>
            <a:pPr marL="0" indent="0">
              <a:spcBef>
                <a:spcPts val="800"/>
              </a:spcBef>
              <a:buNone/>
            </a:pPr>
            <a:endParaRPr lang="en-US" sz="1400" dirty="0" smtClean="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933" y="1193800"/>
            <a:ext cx="6096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3992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smtClean="0">
                <a:solidFill>
                  <a:schemeClr val="tx1"/>
                </a:solidFill>
              </a:rPr>
              <a:t>Topology Validator - </a:t>
            </a:r>
            <a:r>
              <a:rPr lang="en-US" sz="4300" dirty="0" smtClean="0">
                <a:solidFill>
                  <a:srgbClr val="FF0000"/>
                </a:solidFill>
              </a:rPr>
              <a:t>Bad</a:t>
            </a:r>
            <a:endParaRPr lang="en-US" sz="2400" dirty="0">
              <a:solidFill>
                <a:srgbClr val="FF0000"/>
              </a:solidFill>
            </a:endParaRPr>
          </a:p>
        </p:txBody>
      </p:sp>
      <p:sp>
        <p:nvSpPr>
          <p:cNvPr id="3" name="Text Placeholder 2"/>
          <p:cNvSpPr>
            <a:spLocks noGrp="1"/>
          </p:cNvSpPr>
          <p:nvPr>
            <p:ph type="body" idx="10"/>
          </p:nvPr>
        </p:nvSpPr>
        <p:spPr/>
        <p:txBody>
          <a:bodyPr>
            <a:noAutofit/>
          </a:bodyPr>
          <a:lstStyle/>
          <a:p>
            <a:pPr marL="0" indent="0">
              <a:spcBef>
                <a:spcPts val="800"/>
              </a:spcBef>
              <a:buNone/>
            </a:pPr>
            <a:r>
              <a:rPr lang="en-US" sz="2000" u="sng" dirty="0">
                <a:solidFill>
                  <a:schemeClr val="tx1"/>
                </a:solidFill>
              </a:rPr>
              <a:t>Tool</a:t>
            </a:r>
            <a:r>
              <a:rPr lang="en-US" sz="2000" dirty="0">
                <a:solidFill>
                  <a:schemeClr val="tx1"/>
                </a:solidFill>
              </a:rPr>
              <a:t> – Topology Validator</a:t>
            </a:r>
          </a:p>
          <a:p>
            <a:pPr marL="0" indent="0">
              <a:spcBef>
                <a:spcPts val="800"/>
              </a:spcBef>
              <a:buNone/>
            </a:pPr>
            <a:endParaRPr lang="en-US" sz="2000" dirty="0">
              <a:solidFill>
                <a:schemeClr val="tx1"/>
              </a:solidFill>
            </a:endParaRPr>
          </a:p>
          <a:p>
            <a:pPr marL="0" indent="0">
              <a:spcBef>
                <a:spcPts val="800"/>
              </a:spcBef>
              <a:buNone/>
            </a:pPr>
            <a:r>
              <a:rPr lang="en-US" sz="2000" u="sng" dirty="0">
                <a:solidFill>
                  <a:schemeClr val="tx1"/>
                </a:solidFill>
              </a:rPr>
              <a:t>Purpose</a:t>
            </a:r>
            <a:r>
              <a:rPr lang="en-US" sz="2000" dirty="0">
                <a:solidFill>
                  <a:schemeClr val="tx1"/>
                </a:solidFill>
              </a:rPr>
              <a:t> – Provides Administrators a way to </a:t>
            </a:r>
          </a:p>
          <a:p>
            <a:pPr marL="0" indent="0">
              <a:spcBef>
                <a:spcPts val="800"/>
              </a:spcBef>
              <a:buNone/>
            </a:pPr>
            <a:r>
              <a:rPr lang="en-US" sz="2000" dirty="0">
                <a:solidFill>
                  <a:schemeClr val="tx1"/>
                </a:solidFill>
              </a:rPr>
              <a:t>Provide a quick check on the state of the </a:t>
            </a:r>
          </a:p>
          <a:p>
            <a:pPr marL="0" indent="0">
              <a:spcBef>
                <a:spcPts val="800"/>
              </a:spcBef>
              <a:buNone/>
            </a:pPr>
            <a:r>
              <a:rPr lang="en-US" sz="2000" dirty="0">
                <a:solidFill>
                  <a:schemeClr val="tx1"/>
                </a:solidFill>
              </a:rPr>
              <a:t>Environment.</a:t>
            </a:r>
          </a:p>
          <a:p>
            <a:pPr marL="0" indent="0">
              <a:spcBef>
                <a:spcPts val="800"/>
              </a:spcBef>
              <a:buNone/>
            </a:pPr>
            <a:endParaRPr lang="en-US" sz="2000" dirty="0">
              <a:solidFill>
                <a:schemeClr val="tx1"/>
              </a:solidFill>
            </a:endParaRPr>
          </a:p>
          <a:p>
            <a:pPr marL="0" indent="0">
              <a:spcBef>
                <a:spcPts val="800"/>
              </a:spcBef>
              <a:buNone/>
            </a:pPr>
            <a:r>
              <a:rPr lang="en-US" sz="2000" u="sng" dirty="0">
                <a:solidFill>
                  <a:schemeClr val="tx1"/>
                </a:solidFill>
              </a:rPr>
              <a:t>Location</a:t>
            </a:r>
            <a:r>
              <a:rPr lang="en-US" sz="2000" dirty="0">
                <a:solidFill>
                  <a:schemeClr val="tx1"/>
                </a:solidFill>
              </a:rPr>
              <a:t> – Lync Resource Kit Tools</a:t>
            </a:r>
          </a:p>
          <a:p>
            <a:pPr marL="0" indent="0">
              <a:spcBef>
                <a:spcPts val="800"/>
              </a:spcBef>
              <a:buNone/>
            </a:pPr>
            <a:endParaRPr lang="en-US" sz="2000" dirty="0">
              <a:solidFill>
                <a:schemeClr val="tx1"/>
              </a:solidFill>
            </a:endParaRPr>
          </a:p>
          <a:p>
            <a:pPr marL="0" indent="0">
              <a:spcBef>
                <a:spcPts val="800"/>
              </a:spcBef>
              <a:buNone/>
            </a:pPr>
            <a:endParaRPr lang="en-US" sz="1400" dirty="0" smtClean="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a:p>
            <a:pPr marL="0" indent="0">
              <a:spcBef>
                <a:spcPts val="800"/>
              </a:spcBef>
              <a:buNone/>
            </a:pPr>
            <a:endParaRPr lang="en-US" sz="1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348" y="2072640"/>
            <a:ext cx="4981892" cy="321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33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smtClean="0"/>
              <a:t>Who am I</a:t>
            </a:r>
            <a:endParaRPr lang="en-US" dirty="0"/>
          </a:p>
        </p:txBody>
      </p:sp>
      <p:sp>
        <p:nvSpPr>
          <p:cNvPr id="22531" name="Rectangle 6"/>
          <p:cNvSpPr>
            <a:spLocks noGrp="1" noChangeArrowheads="1"/>
          </p:cNvSpPr>
          <p:nvPr>
            <p:ph idx="1"/>
          </p:nvPr>
        </p:nvSpPr>
        <p:spPr>
          <a:xfrm>
            <a:off x="453004" y="1199769"/>
            <a:ext cx="11173090" cy="5318379"/>
          </a:xfrm>
        </p:spPr>
        <p:txBody>
          <a:bodyPr/>
          <a:lstStyle/>
          <a:p>
            <a:r>
              <a:rPr lang="en-US" dirty="0" smtClean="0"/>
              <a:t>UC Architect (OCS, OCS 2007R2, Lync)</a:t>
            </a:r>
          </a:p>
          <a:p>
            <a:r>
              <a:rPr lang="en-US" dirty="0" smtClean="0"/>
              <a:t>Former Microsoft UC Consultant</a:t>
            </a:r>
          </a:p>
          <a:p>
            <a:pPr lvl="1"/>
            <a:r>
              <a:rPr lang="en-US" dirty="0" smtClean="0"/>
              <a:t>TAP\RDP</a:t>
            </a:r>
          </a:p>
          <a:p>
            <a:r>
              <a:rPr lang="en-US" dirty="0" smtClean="0"/>
              <a:t>Participated in 1</a:t>
            </a:r>
            <a:r>
              <a:rPr lang="en-US" baseline="30000" dirty="0" smtClean="0"/>
              <a:t>st</a:t>
            </a:r>
            <a:r>
              <a:rPr lang="en-US" dirty="0" smtClean="0"/>
              <a:t> OCS Masters Program</a:t>
            </a:r>
          </a:p>
          <a:p>
            <a:r>
              <a:rPr lang="en-US" dirty="0" smtClean="0"/>
              <a:t>Trainer (30%) \ Consultant(70%) OCS \ Lync</a:t>
            </a:r>
          </a:p>
          <a:p>
            <a:r>
              <a:rPr lang="en-US" dirty="0" smtClean="0"/>
              <a:t>Resource Kit Contributor </a:t>
            </a:r>
          </a:p>
          <a:p>
            <a:r>
              <a:rPr lang="en-US" dirty="0" smtClean="0"/>
              <a:t>Too Many Deployments!</a:t>
            </a:r>
          </a:p>
          <a:p>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6249913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400" dirty="0" smtClean="0">
                <a:solidFill>
                  <a:schemeClr val="tx1"/>
                </a:solidFill>
              </a:rPr>
              <a:t>Tools!</a:t>
            </a:r>
            <a:endParaRPr lang="en-US" sz="6400" dirty="0">
              <a:solidFill>
                <a:schemeClr val="tx1"/>
              </a:solidFill>
            </a:endParaRPr>
          </a:p>
        </p:txBody>
      </p:sp>
    </p:spTree>
    <p:extLst>
      <p:ext uri="{BB962C8B-B14F-4D97-AF65-F5344CB8AC3E}">
        <p14:creationId xmlns:p14="http://schemas.microsoft.com/office/powerpoint/2010/main" val="1430076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9441" y="1371601"/>
            <a:ext cx="11071516" cy="505097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rot="18665383" flipV="1">
            <a:off x="2445600" y="4309105"/>
            <a:ext cx="219456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3" name="Rectangle 62"/>
          <p:cNvSpPr/>
          <p:nvPr/>
        </p:nvSpPr>
        <p:spPr bwMode="auto">
          <a:xfrm rot="16200000" flipV="1">
            <a:off x="6230395" y="3870968"/>
            <a:ext cx="64008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rot="18665383" flipV="1">
            <a:off x="4600931" y="3933428"/>
            <a:ext cx="137160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ectangle 59"/>
          <p:cNvSpPr/>
          <p:nvPr/>
        </p:nvSpPr>
        <p:spPr bwMode="auto">
          <a:xfrm rot="1391031">
            <a:off x="3457615" y="3025138"/>
            <a:ext cx="2437765"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rot="20208969" flipV="1">
            <a:off x="7246118" y="3025137"/>
            <a:ext cx="2437765"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rot="16200000" flipV="1">
            <a:off x="6230395" y="3032768"/>
            <a:ext cx="64008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386919"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2964889" y="2186609"/>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707375" y="2186609"/>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8653007" y="2203630"/>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8650759" y="1371601"/>
            <a:ext cx="1259064" cy="830997"/>
          </a:xfrm>
          <a:prstGeom prst="rect">
            <a:avLst/>
          </a:prstGeom>
          <a:noFill/>
        </p:spPr>
        <p:txBody>
          <a:bodyPr wrap="none" rtlCol="0">
            <a:spAutoFit/>
          </a:bodyPr>
          <a:lstStyle/>
          <a:p>
            <a:pPr algn="ctr"/>
            <a:r>
              <a:rPr lang="en-US" sz="1600" dirty="0" smtClean="0"/>
              <a:t>Lync Phone</a:t>
            </a:r>
            <a:br>
              <a:rPr lang="en-US" sz="1600" dirty="0" smtClean="0"/>
            </a:br>
            <a:r>
              <a:rPr lang="en-US" sz="1600" dirty="0" smtClean="0"/>
              <a:t>Edition</a:t>
            </a:r>
          </a:p>
          <a:p>
            <a:pPr algn="ctr"/>
            <a:r>
              <a:rPr lang="en-US" sz="1600" dirty="0" smtClean="0"/>
              <a:t>x24</a:t>
            </a:r>
            <a:endParaRPr lang="en-US" sz="1600" dirty="0"/>
          </a:p>
        </p:txBody>
      </p:sp>
      <p:pic>
        <p:nvPicPr>
          <p:cNvPr id="11"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4590066" y="4876800"/>
            <a:ext cx="639913" cy="685800"/>
          </a:xfrm>
          <a:prstGeom prst="rect">
            <a:avLst/>
          </a:prstGeom>
          <a:noFill/>
          <a:ln w="9525">
            <a:noFill/>
            <a:miter lim="800000"/>
            <a:headEnd/>
            <a:tailEnd/>
          </a:ln>
        </p:spPr>
      </p:pic>
      <p:pic>
        <p:nvPicPr>
          <p:cNvPr id="12" name="Rectangle 48"/>
          <p:cNvPicPr>
            <a:picLocks noChangeArrowheads="1"/>
          </p:cNvPicPr>
          <p:nvPr/>
        </p:nvPicPr>
        <p:blipFill>
          <a:blip r:embed="rId4" cstate="print"/>
          <a:srcRect/>
          <a:stretch>
            <a:fillRect/>
          </a:stretch>
        </p:blipFill>
        <p:spPr bwMode="auto">
          <a:xfrm>
            <a:off x="3980624" y="3352800"/>
            <a:ext cx="5253168" cy="285994"/>
          </a:xfrm>
          <a:prstGeom prst="rect">
            <a:avLst/>
          </a:prstGeom>
          <a:ln>
            <a:headEnd type="none" w="med" len="med"/>
            <a:tailEnd type="none" w="med" len="med"/>
          </a:ln>
        </p:spPr>
      </p:pic>
      <p:sp>
        <p:nvSpPr>
          <p:cNvPr id="13" name="TextBox 46"/>
          <p:cNvSpPr txBox="1">
            <a:spLocks noChangeArrowheads="1"/>
          </p:cNvSpPr>
          <p:nvPr/>
        </p:nvSpPr>
        <p:spPr bwMode="auto">
          <a:xfrm>
            <a:off x="6511933" y="3352800"/>
            <a:ext cx="690388" cy="261606"/>
          </a:xfrm>
          <a:prstGeom prst="rect">
            <a:avLst/>
          </a:prstGeom>
          <a:noFill/>
          <a:ln w="9525" algn="ctr">
            <a:noFill/>
            <a:miter lim="800000"/>
            <a:headEnd/>
            <a:tailEnd/>
          </a:ln>
        </p:spPr>
        <p:txBody>
          <a:bodyPr wrap="square" lIns="76197" tIns="38098" rIns="76197" bIns="38098">
            <a:spAutoFit/>
          </a:bodyPr>
          <a:lstStyle/>
          <a:p>
            <a:r>
              <a:rPr lang="en-US" sz="1200" b="1" dirty="0" smtClean="0">
                <a:solidFill>
                  <a:srgbClr val="000000"/>
                </a:solidFill>
                <a:latin typeface="Segoe"/>
              </a:rPr>
              <a:t>IP</a:t>
            </a:r>
            <a:endParaRPr lang="en-US" sz="1200" b="1" dirty="0">
              <a:solidFill>
                <a:srgbClr val="000000"/>
              </a:solidFill>
              <a:latin typeface="Segoe"/>
            </a:endParaRPr>
          </a:p>
        </p:txBody>
      </p:sp>
      <p:pic>
        <p:nvPicPr>
          <p:cNvPr id="25" name="Picture 338" descr="Tanjay1"/>
          <p:cNvPicPr>
            <a:picLocks noChangeAspect="1" noChangeArrowheads="1"/>
          </p:cNvPicPr>
          <p:nvPr/>
        </p:nvPicPr>
        <p:blipFill>
          <a:blip r:embed="rId5"/>
          <a:srcRect/>
          <a:stretch>
            <a:fillRect/>
          </a:stretch>
        </p:blipFill>
        <p:spPr bwMode="auto">
          <a:xfrm>
            <a:off x="8754581" y="2262810"/>
            <a:ext cx="1320456" cy="626621"/>
          </a:xfrm>
          <a:prstGeom prst="rect">
            <a:avLst/>
          </a:prstGeom>
          <a:noFill/>
          <a:ln w="9525">
            <a:noFill/>
            <a:miter lim="800000"/>
            <a:headEnd/>
            <a:tailEnd/>
          </a:ln>
        </p:spPr>
      </p:pic>
      <p:pic>
        <p:nvPicPr>
          <p:cNvPr id="29" name="Picture 230" descr="Ear bud"/>
          <p:cNvPicPr>
            <a:picLocks noChangeAspect="1" noChangeArrowheads="1"/>
          </p:cNvPicPr>
          <p:nvPr/>
        </p:nvPicPr>
        <p:blipFill>
          <a:blip r:embed="rId6"/>
          <a:srcRect/>
          <a:stretch>
            <a:fillRect/>
          </a:stretch>
        </p:blipFill>
        <p:spPr bwMode="auto">
          <a:xfrm>
            <a:off x="5910522" y="2262809"/>
            <a:ext cx="425339" cy="239712"/>
          </a:xfrm>
          <a:prstGeom prst="rect">
            <a:avLst/>
          </a:prstGeom>
          <a:noFill/>
          <a:ln w="9525">
            <a:noFill/>
            <a:miter lim="800000"/>
            <a:headEnd/>
            <a:tailEnd/>
          </a:ln>
        </p:spPr>
      </p:pic>
      <p:pic>
        <p:nvPicPr>
          <p:cNvPr id="30" name="Picture 231" descr="USB device"/>
          <p:cNvPicPr>
            <a:picLocks noChangeAspect="1" noChangeArrowheads="1"/>
          </p:cNvPicPr>
          <p:nvPr/>
        </p:nvPicPr>
        <p:blipFill>
          <a:blip r:embed="rId7"/>
          <a:srcRect/>
          <a:stretch>
            <a:fillRect/>
          </a:stretch>
        </p:blipFill>
        <p:spPr bwMode="auto">
          <a:xfrm>
            <a:off x="6505150" y="2231059"/>
            <a:ext cx="565003" cy="317500"/>
          </a:xfrm>
          <a:prstGeom prst="rect">
            <a:avLst/>
          </a:prstGeom>
          <a:noFill/>
          <a:ln w="9525">
            <a:noFill/>
            <a:miter lim="800000"/>
            <a:headEnd/>
            <a:tailEnd/>
          </a:ln>
        </p:spPr>
      </p:pic>
      <p:grpSp>
        <p:nvGrpSpPr>
          <p:cNvPr id="2" name="Group 39"/>
          <p:cNvGrpSpPr>
            <a:grpSpLocks/>
          </p:cNvGrpSpPr>
          <p:nvPr/>
        </p:nvGrpSpPr>
        <p:grpSpPr bwMode="auto">
          <a:xfrm>
            <a:off x="6221592" y="2573959"/>
            <a:ext cx="806239" cy="374650"/>
            <a:chOff x="720" y="816"/>
            <a:chExt cx="381" cy="236"/>
          </a:xfrm>
        </p:grpSpPr>
        <p:pic>
          <p:nvPicPr>
            <p:cNvPr id="32" name="Rectangle 17421"/>
            <p:cNvPicPr>
              <a:picLocks noChangeAspect="1" noChangeArrowheads="1"/>
            </p:cNvPicPr>
            <p:nvPr/>
          </p:nvPicPr>
          <p:blipFill>
            <a:blip r:embed="rId8"/>
            <a:srcRect/>
            <a:stretch>
              <a:fillRect/>
            </a:stretch>
          </p:blipFill>
          <p:spPr bwMode="auto">
            <a:xfrm>
              <a:off x="720" y="816"/>
              <a:ext cx="381" cy="236"/>
            </a:xfrm>
            <a:prstGeom prst="rect">
              <a:avLst/>
            </a:prstGeom>
            <a:noFill/>
            <a:ln w="9525">
              <a:noFill/>
              <a:miter lim="800000"/>
              <a:headEnd/>
              <a:tailEnd/>
            </a:ln>
          </p:spPr>
        </p:pic>
        <p:pic>
          <p:nvPicPr>
            <p:cNvPr id="33" name="Picture 30" descr="anyversion-icon-32x32-32bit"/>
            <p:cNvPicPr>
              <a:picLocks noChangeAspect="1" noChangeArrowheads="1"/>
            </p:cNvPicPr>
            <p:nvPr/>
          </p:nvPicPr>
          <p:blipFill>
            <a:blip r:embed="rId9"/>
            <a:srcRect/>
            <a:stretch>
              <a:fillRect/>
            </a:stretch>
          </p:blipFill>
          <p:spPr bwMode="auto">
            <a:xfrm>
              <a:off x="789" y="824"/>
              <a:ext cx="144" cy="144"/>
            </a:xfrm>
            <a:prstGeom prst="rect">
              <a:avLst/>
            </a:prstGeom>
            <a:noFill/>
            <a:ln w="9525">
              <a:noFill/>
              <a:miter lim="800000"/>
              <a:headEnd/>
              <a:tailEnd/>
            </a:ln>
          </p:spPr>
        </p:pic>
      </p:grpSp>
      <p:pic>
        <p:nvPicPr>
          <p:cNvPr id="35" name="Picture 5"/>
          <p:cNvPicPr>
            <a:picLocks noChangeAspect="1" noChangeArrowheads="1"/>
          </p:cNvPicPr>
          <p:nvPr/>
        </p:nvPicPr>
        <p:blipFill>
          <a:blip r:embed="rId10"/>
          <a:srcRect/>
          <a:stretch>
            <a:fillRect/>
          </a:stretch>
        </p:blipFill>
        <p:spPr bwMode="auto">
          <a:xfrm>
            <a:off x="3408869" y="2524162"/>
            <a:ext cx="673329" cy="36112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8" name="TextBox 37"/>
          <p:cNvSpPr txBox="1"/>
          <p:nvPr/>
        </p:nvSpPr>
        <p:spPr>
          <a:xfrm>
            <a:off x="6161452" y="1371601"/>
            <a:ext cx="1190134" cy="338554"/>
          </a:xfrm>
          <a:prstGeom prst="rect">
            <a:avLst/>
          </a:prstGeom>
          <a:noFill/>
        </p:spPr>
        <p:txBody>
          <a:bodyPr wrap="none" rtlCol="0">
            <a:spAutoFit/>
          </a:bodyPr>
          <a:lstStyle/>
          <a:p>
            <a:pPr algn="ctr"/>
            <a:r>
              <a:rPr lang="en-US" sz="1600" dirty="0" smtClean="0"/>
              <a:t>Lync Client</a:t>
            </a:r>
            <a:endParaRPr lang="en-US" sz="1600" dirty="0"/>
          </a:p>
        </p:txBody>
      </p:sp>
      <p:sp>
        <p:nvSpPr>
          <p:cNvPr id="39" name="TextBox 38"/>
          <p:cNvSpPr txBox="1"/>
          <p:nvPr/>
        </p:nvSpPr>
        <p:spPr>
          <a:xfrm>
            <a:off x="3148053" y="1371601"/>
            <a:ext cx="914033" cy="830997"/>
          </a:xfrm>
          <a:prstGeom prst="rect">
            <a:avLst/>
          </a:prstGeom>
          <a:noFill/>
        </p:spPr>
        <p:txBody>
          <a:bodyPr wrap="none" rtlCol="0">
            <a:spAutoFit/>
          </a:bodyPr>
          <a:lstStyle/>
          <a:p>
            <a:pPr algn="ctr"/>
            <a:r>
              <a:rPr lang="en-US" sz="1600" dirty="0" smtClean="0"/>
              <a:t/>
            </a:r>
            <a:br>
              <a:rPr lang="en-US" sz="1600" dirty="0" smtClean="0"/>
            </a:br>
            <a:r>
              <a:rPr lang="en-US" sz="1600" dirty="0" smtClean="0"/>
              <a:t>Meeting</a:t>
            </a:r>
          </a:p>
          <a:p>
            <a:pPr algn="ctr"/>
            <a:r>
              <a:rPr lang="en-US" sz="1600" dirty="0" smtClean="0"/>
              <a:t>Client</a:t>
            </a:r>
            <a:endParaRPr lang="en-US" sz="1600" dirty="0"/>
          </a:p>
        </p:txBody>
      </p:sp>
      <p:pic>
        <p:nvPicPr>
          <p:cNvPr id="40" name="Picture 230" descr="Ear bud"/>
          <p:cNvPicPr>
            <a:picLocks noChangeAspect="1" noChangeArrowheads="1"/>
          </p:cNvPicPr>
          <p:nvPr/>
        </p:nvPicPr>
        <p:blipFill>
          <a:blip r:embed="rId6"/>
          <a:srcRect/>
          <a:stretch>
            <a:fillRect/>
          </a:stretch>
        </p:blipFill>
        <p:spPr bwMode="auto">
          <a:xfrm>
            <a:off x="3182850" y="2218359"/>
            <a:ext cx="425339" cy="239712"/>
          </a:xfrm>
          <a:prstGeom prst="rect">
            <a:avLst/>
          </a:prstGeom>
          <a:noFill/>
          <a:ln w="9525">
            <a:noFill/>
            <a:miter lim="800000"/>
            <a:headEnd/>
            <a:tailEnd/>
          </a:ln>
        </p:spPr>
      </p:pic>
      <p:pic>
        <p:nvPicPr>
          <p:cNvPr id="41" name="Picture 231" descr="USB device"/>
          <p:cNvPicPr>
            <a:picLocks noChangeAspect="1" noChangeArrowheads="1"/>
          </p:cNvPicPr>
          <p:nvPr/>
        </p:nvPicPr>
        <p:blipFill>
          <a:blip r:embed="rId7"/>
          <a:srcRect/>
          <a:stretch>
            <a:fillRect/>
          </a:stretch>
        </p:blipFill>
        <p:spPr bwMode="auto">
          <a:xfrm>
            <a:off x="3777478" y="2186609"/>
            <a:ext cx="565003" cy="317500"/>
          </a:xfrm>
          <a:prstGeom prst="rect">
            <a:avLst/>
          </a:prstGeom>
          <a:noFill/>
          <a:ln w="9525">
            <a:noFill/>
            <a:miter lim="800000"/>
            <a:headEnd/>
            <a:tailEnd/>
          </a:ln>
        </p:spPr>
      </p:pic>
      <p:sp>
        <p:nvSpPr>
          <p:cNvPr id="50" name="TextBox 49"/>
          <p:cNvSpPr txBox="1"/>
          <p:nvPr/>
        </p:nvSpPr>
        <p:spPr>
          <a:xfrm>
            <a:off x="4653001" y="4267201"/>
            <a:ext cx="502766" cy="276999"/>
          </a:xfrm>
          <a:prstGeom prst="rect">
            <a:avLst/>
          </a:prstGeom>
          <a:noFill/>
        </p:spPr>
        <p:txBody>
          <a:bodyPr wrap="none" rtlCol="0">
            <a:spAutoFit/>
          </a:bodyPr>
          <a:lstStyle/>
          <a:p>
            <a:pPr algn="ctr"/>
            <a:r>
              <a:rPr lang="en-US" sz="1200" dirty="0" smtClean="0"/>
              <a:t>Lync</a:t>
            </a:r>
            <a:endParaRPr lang="en-US" sz="1200" dirty="0"/>
          </a:p>
        </p:txBody>
      </p:sp>
      <p:sp>
        <p:nvSpPr>
          <p:cNvPr id="65" name="Rectangle 64"/>
          <p:cNvSpPr/>
          <p:nvPr/>
        </p:nvSpPr>
        <p:spPr bwMode="auto">
          <a:xfrm flipV="1">
            <a:off x="6936414" y="5173980"/>
            <a:ext cx="853218"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6061835"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49"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6258327" y="4876800"/>
            <a:ext cx="639913" cy="685800"/>
          </a:xfrm>
          <a:prstGeom prst="rect">
            <a:avLst/>
          </a:prstGeom>
          <a:noFill/>
          <a:ln w="9525">
            <a:noFill/>
            <a:miter lim="800000"/>
            <a:headEnd/>
            <a:tailEnd/>
          </a:ln>
        </p:spPr>
      </p:pic>
      <p:sp>
        <p:nvSpPr>
          <p:cNvPr id="51" name="TextBox 50"/>
          <p:cNvSpPr txBox="1"/>
          <p:nvPr/>
        </p:nvSpPr>
        <p:spPr>
          <a:xfrm>
            <a:off x="6145549" y="4191001"/>
            <a:ext cx="848310" cy="646331"/>
          </a:xfrm>
          <a:prstGeom prst="rect">
            <a:avLst/>
          </a:prstGeom>
          <a:noFill/>
        </p:spPr>
        <p:txBody>
          <a:bodyPr wrap="none" rtlCol="0">
            <a:spAutoFit/>
          </a:bodyPr>
          <a:lstStyle/>
          <a:p>
            <a:pPr algn="ctr"/>
            <a:r>
              <a:rPr lang="en-US" sz="1200" dirty="0" smtClean="0"/>
              <a:t>Lync</a:t>
            </a:r>
            <a:br>
              <a:rPr lang="en-US" sz="1200" dirty="0" smtClean="0"/>
            </a:br>
            <a:r>
              <a:rPr lang="en-US" sz="1200" dirty="0" smtClean="0"/>
              <a:t>Mediation</a:t>
            </a:r>
          </a:p>
          <a:p>
            <a:pPr algn="ctr"/>
            <a:r>
              <a:rPr lang="en-US" sz="1200" dirty="0" smtClean="0"/>
              <a:t>Server</a:t>
            </a:r>
            <a:endParaRPr lang="en-US" sz="1200" dirty="0"/>
          </a:p>
        </p:txBody>
      </p:sp>
      <p:sp>
        <p:nvSpPr>
          <p:cNvPr id="66" name="Rectangle 65"/>
          <p:cNvSpPr/>
          <p:nvPr/>
        </p:nvSpPr>
        <p:spPr bwMode="auto">
          <a:xfrm flipV="1">
            <a:off x="8409231" y="5181600"/>
            <a:ext cx="853218" cy="45720"/>
          </a:xfrm>
          <a:prstGeom prst="rect">
            <a:avLst/>
          </a:prstGeom>
          <a:solidFill>
            <a:schemeClr val="bg2">
              <a:lumMod val="60000"/>
              <a:lumOff val="4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9160875"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55" name="Picture 74" descr="\\Vitamix\usb_200gb\Microsoft_Art_Brand_etc\EventsDVD_FY07\Shapes and Graphics\Internet Cloud\internet cloud.png"/>
          <p:cNvPicPr>
            <a:picLocks noChangeAspect="1" noChangeArrowheads="1"/>
          </p:cNvPicPr>
          <p:nvPr/>
        </p:nvPicPr>
        <p:blipFill>
          <a:blip r:embed="rId11" cstate="print"/>
          <a:srcRect/>
          <a:stretch>
            <a:fillRect/>
          </a:stretch>
        </p:blipFill>
        <p:spPr bwMode="auto">
          <a:xfrm>
            <a:off x="9160875" y="5334000"/>
            <a:ext cx="1015735" cy="457200"/>
          </a:xfrm>
          <a:prstGeom prst="rect">
            <a:avLst/>
          </a:prstGeom>
          <a:noFill/>
        </p:spPr>
      </p:pic>
      <p:pic>
        <p:nvPicPr>
          <p:cNvPr id="56" name="Picture 16" descr="PBX"/>
          <p:cNvPicPr>
            <a:picLocks noChangeAspect="1" noChangeArrowheads="1"/>
          </p:cNvPicPr>
          <p:nvPr/>
        </p:nvPicPr>
        <p:blipFill>
          <a:blip r:embed="rId12"/>
          <a:srcRect/>
          <a:stretch>
            <a:fillRect/>
          </a:stretch>
        </p:blipFill>
        <p:spPr bwMode="auto">
          <a:xfrm>
            <a:off x="9262449" y="4565650"/>
            <a:ext cx="865492" cy="692150"/>
          </a:xfrm>
          <a:prstGeom prst="rect">
            <a:avLst/>
          </a:prstGeom>
          <a:noFill/>
          <a:ln w="9525">
            <a:noFill/>
            <a:miter lim="800000"/>
            <a:headEnd/>
            <a:tailEnd/>
          </a:ln>
        </p:spPr>
      </p:pic>
      <p:sp>
        <p:nvSpPr>
          <p:cNvPr id="57" name="TextBox 56"/>
          <p:cNvSpPr txBox="1"/>
          <p:nvPr/>
        </p:nvSpPr>
        <p:spPr bwMode="auto">
          <a:xfrm>
            <a:off x="9420245" y="5417821"/>
            <a:ext cx="561757" cy="307777"/>
          </a:xfrm>
          <a:prstGeom prst="rect">
            <a:avLst/>
          </a:prstGeom>
          <a:noFill/>
        </p:spPr>
        <p:txBody>
          <a:bodyPr wrap="none">
            <a:spAutoFit/>
          </a:bodyPr>
          <a:lstStyle/>
          <a:p>
            <a:pPr algn="ctr"/>
            <a:r>
              <a:rPr lang="en-US" sz="1400" dirty="0">
                <a:solidFill>
                  <a:schemeClr val="bg1"/>
                </a:solidFill>
                <a:latin typeface="+mn-lt"/>
              </a:rPr>
              <a:t>PSTN</a:t>
            </a:r>
          </a:p>
        </p:txBody>
      </p:sp>
      <p:sp>
        <p:nvSpPr>
          <p:cNvPr id="59" name="TextBox 58"/>
          <p:cNvSpPr txBox="1"/>
          <p:nvPr/>
        </p:nvSpPr>
        <p:spPr>
          <a:xfrm>
            <a:off x="9413408" y="4191001"/>
            <a:ext cx="509049" cy="461665"/>
          </a:xfrm>
          <a:prstGeom prst="rect">
            <a:avLst/>
          </a:prstGeom>
          <a:noFill/>
        </p:spPr>
        <p:txBody>
          <a:bodyPr wrap="none" rtlCol="0">
            <a:spAutoFit/>
          </a:bodyPr>
          <a:lstStyle/>
          <a:p>
            <a:pPr algn="ctr"/>
            <a:r>
              <a:rPr lang="en-US" sz="1200" dirty="0" smtClean="0"/>
              <a:t>PBX/</a:t>
            </a:r>
            <a:br>
              <a:rPr lang="en-US" sz="1200" dirty="0" smtClean="0"/>
            </a:br>
            <a:r>
              <a:rPr lang="en-US" sz="1200" dirty="0" smtClean="0"/>
              <a:t>PSTN</a:t>
            </a:r>
            <a:endParaRPr lang="en-US" sz="1200" dirty="0"/>
          </a:p>
        </p:txBody>
      </p:sp>
      <p:sp>
        <p:nvSpPr>
          <p:cNvPr id="52" name="Rounded Rectangle 51"/>
          <p:cNvSpPr/>
          <p:nvPr/>
        </p:nvSpPr>
        <p:spPr bwMode="auto">
          <a:xfrm>
            <a:off x="7609830"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10" name="Rectangle 57"/>
          <p:cNvPicPr>
            <a:picLocks noChangeAspect="1" noChangeArrowheads="1"/>
          </p:cNvPicPr>
          <p:nvPr/>
        </p:nvPicPr>
        <p:blipFill>
          <a:blip r:embed="rId13"/>
          <a:srcRect/>
          <a:stretch>
            <a:fillRect/>
          </a:stretch>
        </p:blipFill>
        <p:spPr bwMode="auto">
          <a:xfrm>
            <a:off x="7609830" y="5029200"/>
            <a:ext cx="997267" cy="304800"/>
          </a:xfrm>
          <a:prstGeom prst="rect">
            <a:avLst/>
          </a:prstGeom>
          <a:noFill/>
          <a:ln w="9525" algn="ctr">
            <a:noFill/>
            <a:miter lim="800000"/>
            <a:headEnd/>
            <a:tailEnd/>
          </a:ln>
        </p:spPr>
      </p:pic>
      <p:sp>
        <p:nvSpPr>
          <p:cNvPr id="54" name="TextBox 53"/>
          <p:cNvSpPr txBox="1"/>
          <p:nvPr/>
        </p:nvSpPr>
        <p:spPr>
          <a:xfrm>
            <a:off x="7751029" y="4191001"/>
            <a:ext cx="729239" cy="461665"/>
          </a:xfrm>
          <a:prstGeom prst="rect">
            <a:avLst/>
          </a:prstGeom>
          <a:noFill/>
        </p:spPr>
        <p:txBody>
          <a:bodyPr wrap="none" rtlCol="0">
            <a:spAutoFit/>
          </a:bodyPr>
          <a:lstStyle/>
          <a:p>
            <a:pPr algn="ctr"/>
            <a:r>
              <a:rPr lang="en-US" sz="1200" dirty="0" smtClean="0"/>
              <a:t>UC</a:t>
            </a:r>
          </a:p>
          <a:p>
            <a:pPr algn="ctr"/>
            <a:r>
              <a:rPr lang="en-US" sz="1200" dirty="0" smtClean="0"/>
              <a:t>Gateway</a:t>
            </a:r>
            <a:endParaRPr lang="en-US" sz="1200" dirty="0"/>
          </a:p>
        </p:txBody>
      </p:sp>
      <p:sp>
        <p:nvSpPr>
          <p:cNvPr id="73" name="Rounded Rectangle 72"/>
          <p:cNvSpPr/>
          <p:nvPr/>
        </p:nvSpPr>
        <p:spPr bwMode="auto">
          <a:xfrm>
            <a:off x="2152301"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74"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2355448" y="4876800"/>
            <a:ext cx="639913" cy="685800"/>
          </a:xfrm>
          <a:prstGeom prst="rect">
            <a:avLst/>
          </a:prstGeom>
          <a:noFill/>
          <a:ln w="9525">
            <a:noFill/>
            <a:miter lim="800000"/>
            <a:headEnd/>
            <a:tailEnd/>
          </a:ln>
        </p:spPr>
      </p:pic>
      <p:sp>
        <p:nvSpPr>
          <p:cNvPr id="75" name="TextBox 74"/>
          <p:cNvSpPr txBox="1"/>
          <p:nvPr/>
        </p:nvSpPr>
        <p:spPr>
          <a:xfrm>
            <a:off x="2336046" y="4267201"/>
            <a:ext cx="542136" cy="461665"/>
          </a:xfrm>
          <a:prstGeom prst="rect">
            <a:avLst/>
          </a:prstGeom>
          <a:noFill/>
        </p:spPr>
        <p:txBody>
          <a:bodyPr wrap="none" rtlCol="0">
            <a:spAutoFit/>
          </a:bodyPr>
          <a:lstStyle/>
          <a:p>
            <a:pPr algn="ctr"/>
            <a:r>
              <a:rPr lang="en-US" sz="1200" dirty="0" smtClean="0"/>
              <a:t>Lync</a:t>
            </a:r>
          </a:p>
          <a:p>
            <a:pPr algn="ctr"/>
            <a:r>
              <a:rPr lang="en-US" sz="1200" dirty="0" smtClean="0"/>
              <a:t>Edge</a:t>
            </a:r>
            <a:endParaRPr lang="en-US" sz="1200" dirty="0"/>
          </a:p>
        </p:txBody>
      </p:sp>
      <p:pic>
        <p:nvPicPr>
          <p:cNvPr id="77" name="Picture 74" descr="\\Vitamix\usb_200gb\Microsoft_Art_Brand_etc\EventsDVD_FY07\Shapes and Graphics\Internet Cloud\internet cloud.png"/>
          <p:cNvPicPr>
            <a:picLocks noChangeAspect="1" noChangeArrowheads="1"/>
          </p:cNvPicPr>
          <p:nvPr/>
        </p:nvPicPr>
        <p:blipFill>
          <a:blip r:embed="rId11" cstate="print"/>
          <a:srcRect/>
          <a:stretch>
            <a:fillRect/>
          </a:stretch>
        </p:blipFill>
        <p:spPr bwMode="auto">
          <a:xfrm>
            <a:off x="711015" y="4940180"/>
            <a:ext cx="1382797" cy="622421"/>
          </a:xfrm>
          <a:prstGeom prst="rect">
            <a:avLst/>
          </a:prstGeom>
          <a:noFill/>
        </p:spPr>
      </p:pic>
      <p:sp>
        <p:nvSpPr>
          <p:cNvPr id="78" name="TextBox 77"/>
          <p:cNvSpPr txBox="1"/>
          <p:nvPr/>
        </p:nvSpPr>
        <p:spPr bwMode="auto">
          <a:xfrm>
            <a:off x="1013396" y="5097502"/>
            <a:ext cx="778034" cy="307777"/>
          </a:xfrm>
          <a:prstGeom prst="rect">
            <a:avLst/>
          </a:prstGeom>
          <a:noFill/>
        </p:spPr>
        <p:txBody>
          <a:bodyPr wrap="none">
            <a:spAutoFit/>
          </a:bodyPr>
          <a:lstStyle/>
          <a:p>
            <a:pPr algn="ctr"/>
            <a:r>
              <a:rPr lang="en-US" sz="1400" dirty="0" smtClean="0">
                <a:solidFill>
                  <a:schemeClr val="bg1"/>
                </a:solidFill>
                <a:latin typeface="+mn-lt"/>
              </a:rPr>
              <a:t>Internet</a:t>
            </a:r>
            <a:endParaRPr lang="en-US" sz="1400" dirty="0">
              <a:solidFill>
                <a:schemeClr val="bg1"/>
              </a:solidFill>
              <a:latin typeface="+mn-lt"/>
            </a:endParaRPr>
          </a:p>
        </p:txBody>
      </p:sp>
      <p:grpSp>
        <p:nvGrpSpPr>
          <p:cNvPr id="4" name="Group 79"/>
          <p:cNvGrpSpPr/>
          <p:nvPr/>
        </p:nvGrpSpPr>
        <p:grpSpPr>
          <a:xfrm>
            <a:off x="2386361" y="2133601"/>
            <a:ext cx="7556189" cy="3253409"/>
            <a:chOff x="1623391" y="1905000"/>
            <a:chExt cx="5668618" cy="3253409"/>
          </a:xfrm>
        </p:grpSpPr>
        <p:pic>
          <p:nvPicPr>
            <p:cNvPr id="42" name="Picture 41" descr="C:\Users\jkunert.EUROPE\AppData\Local\Microsoft\Windows\Temporary Internet Files\Content.IE5\8SYHLO62\MCj04347500000[1].png"/>
            <p:cNvPicPr/>
            <p:nvPr/>
          </p:nvPicPr>
          <p:blipFill>
            <a:blip r:embed="rId14" cstate="print"/>
            <a:srcRect/>
            <a:stretch>
              <a:fillRect/>
            </a:stretch>
          </p:blipFill>
          <p:spPr bwMode="auto">
            <a:xfrm>
              <a:off x="2438400" y="1905000"/>
              <a:ext cx="357809" cy="357809"/>
            </a:xfrm>
            <a:prstGeom prst="rect">
              <a:avLst/>
            </a:prstGeom>
            <a:noFill/>
            <a:ln w="9525">
              <a:noFill/>
              <a:miter lim="800000"/>
              <a:headEnd/>
              <a:tailEnd/>
            </a:ln>
          </p:spPr>
        </p:pic>
        <p:pic>
          <p:nvPicPr>
            <p:cNvPr id="43" name="Picture 42" descr="C:\Users\jkunert.EUROPE\AppData\Local\Microsoft\Windows\Temporary Internet Files\Content.IE5\8SYHLO62\MCj04347500000[1].png"/>
            <p:cNvPicPr/>
            <p:nvPr/>
          </p:nvPicPr>
          <p:blipFill>
            <a:blip r:embed="rId14" cstate="print"/>
            <a:srcRect/>
            <a:stretch>
              <a:fillRect/>
            </a:stretch>
          </p:blipFill>
          <p:spPr bwMode="auto">
            <a:xfrm>
              <a:off x="4495800" y="1958009"/>
              <a:ext cx="357809" cy="357809"/>
            </a:xfrm>
            <a:prstGeom prst="rect">
              <a:avLst/>
            </a:prstGeom>
            <a:noFill/>
            <a:ln w="9525">
              <a:noFill/>
              <a:miter lim="800000"/>
              <a:headEnd/>
              <a:tailEnd/>
            </a:ln>
          </p:spPr>
        </p:pic>
        <p:pic>
          <p:nvPicPr>
            <p:cNvPr id="44" name="Picture 43" descr="C:\Users\jkunert.EUROPE\AppData\Local\Microsoft\Windows\Temporary Internet Files\Content.IE5\8SYHLO62\MCj04347500000[1].png"/>
            <p:cNvPicPr/>
            <p:nvPr/>
          </p:nvPicPr>
          <p:blipFill>
            <a:blip r:embed="rId14" cstate="print"/>
            <a:srcRect/>
            <a:stretch>
              <a:fillRect/>
            </a:stretch>
          </p:blipFill>
          <p:spPr bwMode="auto">
            <a:xfrm>
              <a:off x="4518991" y="2362200"/>
              <a:ext cx="357809" cy="357809"/>
            </a:xfrm>
            <a:prstGeom prst="rect">
              <a:avLst/>
            </a:prstGeom>
            <a:noFill/>
            <a:ln w="9525">
              <a:noFill/>
              <a:miter lim="800000"/>
              <a:headEnd/>
              <a:tailEnd/>
            </a:ln>
          </p:spPr>
        </p:pic>
        <p:pic>
          <p:nvPicPr>
            <p:cNvPr id="45" name="Picture 44" descr="C:\Users\jkunert.EUROPE\AppData\Local\Microsoft\Windows\Temporary Internet Files\Content.IE5\8SYHLO62\MCj04347500000[1].png"/>
            <p:cNvPicPr/>
            <p:nvPr/>
          </p:nvPicPr>
          <p:blipFill>
            <a:blip r:embed="rId14" cstate="print"/>
            <a:srcRect/>
            <a:stretch>
              <a:fillRect/>
            </a:stretch>
          </p:blipFill>
          <p:spPr bwMode="auto">
            <a:xfrm>
              <a:off x="2438400" y="2339009"/>
              <a:ext cx="357809" cy="357809"/>
            </a:xfrm>
            <a:prstGeom prst="rect">
              <a:avLst/>
            </a:prstGeom>
            <a:noFill/>
            <a:ln w="9525">
              <a:noFill/>
              <a:miter lim="800000"/>
              <a:headEnd/>
              <a:tailEnd/>
            </a:ln>
          </p:spPr>
        </p:pic>
        <p:pic>
          <p:nvPicPr>
            <p:cNvPr id="46" name="Picture 45" descr="C:\Users\jkunert.EUROPE\AppData\Local\Microsoft\Windows\Temporary Internet Files\Content.IE5\8SYHLO62\MCj04347500000[1].png"/>
            <p:cNvPicPr/>
            <p:nvPr/>
          </p:nvPicPr>
          <p:blipFill>
            <a:blip r:embed="rId14" cstate="print"/>
            <a:srcRect/>
            <a:stretch>
              <a:fillRect/>
            </a:stretch>
          </p:blipFill>
          <p:spPr bwMode="auto">
            <a:xfrm>
              <a:off x="6705600" y="2203630"/>
              <a:ext cx="357809" cy="357809"/>
            </a:xfrm>
            <a:prstGeom prst="rect">
              <a:avLst/>
            </a:prstGeom>
            <a:noFill/>
            <a:ln w="9525">
              <a:noFill/>
              <a:miter lim="800000"/>
              <a:headEnd/>
              <a:tailEnd/>
            </a:ln>
          </p:spPr>
        </p:pic>
        <p:pic>
          <p:nvPicPr>
            <p:cNvPr id="67" name="Picture 66" descr="C:\Users\jkunert.EUROPE\AppData\Local\Microsoft\Windows\Temporary Internet Files\Content.IE5\8SYHLO62\MCj04347500000[1].png"/>
            <p:cNvPicPr/>
            <p:nvPr/>
          </p:nvPicPr>
          <p:blipFill>
            <a:blip r:embed="rId14" cstate="print"/>
            <a:srcRect/>
            <a:stretch>
              <a:fillRect/>
            </a:stretch>
          </p:blipFill>
          <p:spPr bwMode="auto">
            <a:xfrm>
              <a:off x="4953000" y="3048000"/>
              <a:ext cx="357809" cy="357809"/>
            </a:xfrm>
            <a:prstGeom prst="rect">
              <a:avLst/>
            </a:prstGeom>
            <a:noFill/>
            <a:ln w="9525">
              <a:noFill/>
              <a:miter lim="800000"/>
              <a:headEnd/>
              <a:tailEnd/>
            </a:ln>
          </p:spPr>
        </p:pic>
        <p:pic>
          <p:nvPicPr>
            <p:cNvPr id="68" name="Picture 67" descr="C:\Users\jkunert.EUROPE\AppData\Local\Microsoft\Windows\Temporary Internet Files\Content.IE5\8SYHLO62\MCj04347500000[1].png"/>
            <p:cNvPicPr/>
            <p:nvPr/>
          </p:nvPicPr>
          <p:blipFill>
            <a:blip r:embed="rId14" cstate="print"/>
            <a:srcRect/>
            <a:stretch>
              <a:fillRect/>
            </a:stretch>
          </p:blipFill>
          <p:spPr bwMode="auto">
            <a:xfrm>
              <a:off x="3352800" y="4800600"/>
              <a:ext cx="357809" cy="357809"/>
            </a:xfrm>
            <a:prstGeom prst="rect">
              <a:avLst/>
            </a:prstGeom>
            <a:noFill/>
            <a:ln w="9525">
              <a:noFill/>
              <a:miter lim="800000"/>
              <a:headEnd/>
              <a:tailEnd/>
            </a:ln>
          </p:spPr>
        </p:pic>
        <p:pic>
          <p:nvPicPr>
            <p:cNvPr id="69" name="Picture 68" descr="C:\Users\jkunert.EUROPE\AppData\Local\Microsoft\Windows\Temporary Internet Files\Content.IE5\8SYHLO62\MCj04347500000[1].png"/>
            <p:cNvPicPr/>
            <p:nvPr/>
          </p:nvPicPr>
          <p:blipFill>
            <a:blip r:embed="rId14" cstate="print"/>
            <a:srcRect/>
            <a:stretch>
              <a:fillRect/>
            </a:stretch>
          </p:blipFill>
          <p:spPr bwMode="auto">
            <a:xfrm>
              <a:off x="4572000" y="4800600"/>
              <a:ext cx="357809" cy="357809"/>
            </a:xfrm>
            <a:prstGeom prst="rect">
              <a:avLst/>
            </a:prstGeom>
            <a:noFill/>
            <a:ln w="9525">
              <a:noFill/>
              <a:miter lim="800000"/>
              <a:headEnd/>
              <a:tailEnd/>
            </a:ln>
          </p:spPr>
        </p:pic>
        <p:pic>
          <p:nvPicPr>
            <p:cNvPr id="70" name="Picture 69" descr="C:\Users\jkunert.EUROPE\AppData\Local\Microsoft\Windows\Temporary Internet Files\Content.IE5\8SYHLO62\MCj04347500000[1].png"/>
            <p:cNvPicPr/>
            <p:nvPr/>
          </p:nvPicPr>
          <p:blipFill>
            <a:blip r:embed="rId14" cstate="print"/>
            <a:srcRect/>
            <a:stretch>
              <a:fillRect/>
            </a:stretch>
          </p:blipFill>
          <p:spPr bwMode="auto">
            <a:xfrm>
              <a:off x="5715000" y="4747591"/>
              <a:ext cx="357809" cy="357809"/>
            </a:xfrm>
            <a:prstGeom prst="rect">
              <a:avLst/>
            </a:prstGeom>
            <a:noFill/>
            <a:ln w="9525">
              <a:noFill/>
              <a:miter lim="800000"/>
              <a:headEnd/>
              <a:tailEnd/>
            </a:ln>
          </p:spPr>
        </p:pic>
        <p:pic>
          <p:nvPicPr>
            <p:cNvPr id="71" name="Picture 70" descr="C:\Users\jkunert.EUROPE\AppData\Local\Microsoft\Windows\Temporary Internet Files\Content.IE5\8SYHLO62\MCj04347500000[1].png"/>
            <p:cNvPicPr/>
            <p:nvPr/>
          </p:nvPicPr>
          <p:blipFill>
            <a:blip r:embed="rId14" cstate="print"/>
            <a:srcRect/>
            <a:stretch>
              <a:fillRect/>
            </a:stretch>
          </p:blipFill>
          <p:spPr bwMode="auto">
            <a:xfrm>
              <a:off x="6934200" y="4495800"/>
              <a:ext cx="357809" cy="357809"/>
            </a:xfrm>
            <a:prstGeom prst="rect">
              <a:avLst/>
            </a:prstGeom>
            <a:noFill/>
            <a:ln w="9525">
              <a:noFill/>
              <a:miter lim="800000"/>
              <a:headEnd/>
              <a:tailEnd/>
            </a:ln>
          </p:spPr>
        </p:pic>
        <p:pic>
          <p:nvPicPr>
            <p:cNvPr id="79" name="Picture 78" descr="C:\Users\jkunert.EUROPE\AppData\Local\Microsoft\Windows\Temporary Internet Files\Content.IE5\8SYHLO62\MCj04347500000[1].png"/>
            <p:cNvPicPr/>
            <p:nvPr/>
          </p:nvPicPr>
          <p:blipFill>
            <a:blip r:embed="rId14" cstate="print"/>
            <a:srcRect/>
            <a:stretch>
              <a:fillRect/>
            </a:stretch>
          </p:blipFill>
          <p:spPr bwMode="auto">
            <a:xfrm>
              <a:off x="1623391" y="4800600"/>
              <a:ext cx="357809" cy="357809"/>
            </a:xfrm>
            <a:prstGeom prst="rect">
              <a:avLst/>
            </a:prstGeom>
            <a:noFill/>
            <a:ln w="9525">
              <a:noFill/>
              <a:miter lim="800000"/>
              <a:headEnd/>
              <a:tailEnd/>
            </a:ln>
          </p:spPr>
        </p:pic>
      </p:grpSp>
      <p:sp>
        <p:nvSpPr>
          <p:cNvPr id="94" name="Title 5"/>
          <p:cNvSpPr txBox="1">
            <a:spLocks/>
          </p:cNvSpPr>
          <p:nvPr/>
        </p:nvSpPr>
        <p:spPr>
          <a:xfrm>
            <a:off x="507868" y="230188"/>
            <a:ext cx="11173090" cy="665162"/>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Troubleshooting Areas</a:t>
            </a:r>
            <a:endParaRPr kumimoji="0" lang="en-US" sz="48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extLst>
      <p:ext uri="{BB962C8B-B14F-4D97-AF65-F5344CB8AC3E}">
        <p14:creationId xmlns:p14="http://schemas.microsoft.com/office/powerpoint/2010/main" val="238106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4721" y="1371601"/>
            <a:ext cx="7110148" cy="505097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rot="18665383" flipV="1">
            <a:off x="940573" y="4178919"/>
            <a:ext cx="182880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3" name="Rectangle 62"/>
          <p:cNvSpPr/>
          <p:nvPr/>
        </p:nvSpPr>
        <p:spPr bwMode="auto">
          <a:xfrm rot="16200000" flipV="1">
            <a:off x="3615406" y="3870968"/>
            <a:ext cx="64008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rot="18665383" flipV="1">
            <a:off x="2347057" y="3933428"/>
            <a:ext cx="137160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ectangle 59"/>
          <p:cNvSpPr/>
          <p:nvPr/>
        </p:nvSpPr>
        <p:spPr bwMode="auto">
          <a:xfrm rot="1391031">
            <a:off x="929303" y="3025138"/>
            <a:ext cx="2437765"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rot="19363144" flipV="1">
            <a:off x="4833681" y="3098548"/>
            <a:ext cx="1584547"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rot="16200000" flipV="1">
            <a:off x="3629174" y="3032768"/>
            <a:ext cx="640080" cy="60944"/>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2133045"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807630" y="2186609"/>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3106154" y="2186609"/>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5244198" y="2203630"/>
            <a:ext cx="1523603"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5300973" y="1507615"/>
            <a:ext cx="1337609" cy="584775"/>
          </a:xfrm>
          <a:prstGeom prst="rect">
            <a:avLst/>
          </a:prstGeom>
          <a:noFill/>
        </p:spPr>
        <p:txBody>
          <a:bodyPr wrap="none" rtlCol="0">
            <a:spAutoFit/>
          </a:bodyPr>
          <a:lstStyle/>
          <a:p>
            <a:pPr algn="ctr"/>
            <a:r>
              <a:rPr lang="en-US" sz="1600" b="1" dirty="0" smtClean="0"/>
              <a:t>Lync Phone</a:t>
            </a:r>
            <a:br>
              <a:rPr lang="en-US" sz="1600" b="1" dirty="0" smtClean="0"/>
            </a:br>
            <a:endParaRPr lang="en-US" sz="1600" b="1" dirty="0"/>
          </a:p>
        </p:txBody>
      </p:sp>
      <p:pic>
        <p:nvPicPr>
          <p:cNvPr id="11"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2336192" y="4876800"/>
            <a:ext cx="639913" cy="685800"/>
          </a:xfrm>
          <a:prstGeom prst="rect">
            <a:avLst/>
          </a:prstGeom>
          <a:noFill/>
          <a:ln w="9525">
            <a:noFill/>
            <a:miter lim="800000"/>
            <a:headEnd/>
            <a:tailEnd/>
          </a:ln>
        </p:spPr>
      </p:pic>
      <p:pic>
        <p:nvPicPr>
          <p:cNvPr id="12" name="Rectangle 48"/>
          <p:cNvPicPr>
            <a:picLocks noChangeArrowheads="1"/>
          </p:cNvPicPr>
          <p:nvPr/>
        </p:nvPicPr>
        <p:blipFill>
          <a:blip r:embed="rId4" cstate="print"/>
          <a:srcRect/>
          <a:stretch>
            <a:fillRect/>
          </a:stretch>
        </p:blipFill>
        <p:spPr bwMode="auto">
          <a:xfrm>
            <a:off x="1320456" y="3352800"/>
            <a:ext cx="5253168" cy="285994"/>
          </a:xfrm>
          <a:prstGeom prst="rect">
            <a:avLst/>
          </a:prstGeom>
          <a:noFill/>
          <a:ln w="9525" algn="ctr">
            <a:noFill/>
            <a:miter lim="800000"/>
            <a:headEnd/>
            <a:tailEnd/>
          </a:ln>
        </p:spPr>
      </p:pic>
      <p:sp>
        <p:nvSpPr>
          <p:cNvPr id="13" name="TextBox 46"/>
          <p:cNvSpPr txBox="1">
            <a:spLocks noChangeArrowheads="1"/>
          </p:cNvSpPr>
          <p:nvPr/>
        </p:nvSpPr>
        <p:spPr bwMode="auto">
          <a:xfrm>
            <a:off x="3851765" y="3352800"/>
            <a:ext cx="690388" cy="261606"/>
          </a:xfrm>
          <a:prstGeom prst="rect">
            <a:avLst/>
          </a:prstGeom>
          <a:noFill/>
          <a:ln w="9525" algn="ctr">
            <a:noFill/>
            <a:miter lim="800000"/>
            <a:headEnd/>
            <a:tailEnd/>
          </a:ln>
        </p:spPr>
        <p:txBody>
          <a:bodyPr wrap="square" lIns="76197" tIns="38098" rIns="76197" bIns="38098">
            <a:spAutoFit/>
          </a:bodyPr>
          <a:lstStyle/>
          <a:p>
            <a:r>
              <a:rPr lang="en-US" sz="1200" b="1" dirty="0" smtClean="0">
                <a:solidFill>
                  <a:srgbClr val="000000"/>
                </a:solidFill>
                <a:latin typeface="Segoe"/>
              </a:rPr>
              <a:t>IP</a:t>
            </a:r>
            <a:endParaRPr lang="en-US" sz="1200" b="1" dirty="0">
              <a:solidFill>
                <a:srgbClr val="000000"/>
              </a:solidFill>
              <a:latin typeface="Segoe"/>
            </a:endParaRPr>
          </a:p>
        </p:txBody>
      </p:sp>
      <p:pic>
        <p:nvPicPr>
          <p:cNvPr id="25" name="Picture 338" descr="Tanjay1"/>
          <p:cNvPicPr>
            <a:picLocks noChangeAspect="1" noChangeArrowheads="1"/>
          </p:cNvPicPr>
          <p:nvPr/>
        </p:nvPicPr>
        <p:blipFill>
          <a:blip r:embed="rId5"/>
          <a:srcRect/>
          <a:stretch>
            <a:fillRect/>
          </a:stretch>
        </p:blipFill>
        <p:spPr bwMode="auto">
          <a:xfrm>
            <a:off x="5345772" y="2262810"/>
            <a:ext cx="1320456" cy="626621"/>
          </a:xfrm>
          <a:prstGeom prst="rect">
            <a:avLst/>
          </a:prstGeom>
          <a:noFill/>
          <a:ln w="9525">
            <a:noFill/>
            <a:miter lim="800000"/>
            <a:headEnd/>
            <a:tailEnd/>
          </a:ln>
        </p:spPr>
      </p:pic>
      <p:pic>
        <p:nvPicPr>
          <p:cNvPr id="29" name="Picture 230" descr="Ear bud"/>
          <p:cNvPicPr>
            <a:picLocks noChangeAspect="1" noChangeArrowheads="1"/>
          </p:cNvPicPr>
          <p:nvPr/>
        </p:nvPicPr>
        <p:blipFill>
          <a:blip r:embed="rId6"/>
          <a:srcRect/>
          <a:stretch>
            <a:fillRect/>
          </a:stretch>
        </p:blipFill>
        <p:spPr bwMode="auto">
          <a:xfrm>
            <a:off x="3309301" y="2262809"/>
            <a:ext cx="425339" cy="239712"/>
          </a:xfrm>
          <a:prstGeom prst="rect">
            <a:avLst/>
          </a:prstGeom>
          <a:noFill/>
          <a:ln w="9525">
            <a:noFill/>
            <a:miter lim="800000"/>
            <a:headEnd/>
            <a:tailEnd/>
          </a:ln>
        </p:spPr>
      </p:pic>
      <p:pic>
        <p:nvPicPr>
          <p:cNvPr id="30" name="Picture 231" descr="USB device"/>
          <p:cNvPicPr>
            <a:picLocks noChangeAspect="1" noChangeArrowheads="1"/>
          </p:cNvPicPr>
          <p:nvPr/>
        </p:nvPicPr>
        <p:blipFill>
          <a:blip r:embed="rId7"/>
          <a:srcRect/>
          <a:stretch>
            <a:fillRect/>
          </a:stretch>
        </p:blipFill>
        <p:spPr bwMode="auto">
          <a:xfrm>
            <a:off x="3903929" y="2231059"/>
            <a:ext cx="565003" cy="317500"/>
          </a:xfrm>
          <a:prstGeom prst="rect">
            <a:avLst/>
          </a:prstGeom>
          <a:noFill/>
          <a:ln w="9525">
            <a:noFill/>
            <a:miter lim="800000"/>
            <a:headEnd/>
            <a:tailEnd/>
          </a:ln>
        </p:spPr>
      </p:pic>
      <p:grpSp>
        <p:nvGrpSpPr>
          <p:cNvPr id="2" name="Group 39"/>
          <p:cNvGrpSpPr>
            <a:grpSpLocks/>
          </p:cNvGrpSpPr>
          <p:nvPr/>
        </p:nvGrpSpPr>
        <p:grpSpPr bwMode="auto">
          <a:xfrm>
            <a:off x="3620371" y="2573959"/>
            <a:ext cx="806239" cy="374650"/>
            <a:chOff x="720" y="816"/>
            <a:chExt cx="381" cy="236"/>
          </a:xfrm>
        </p:grpSpPr>
        <p:pic>
          <p:nvPicPr>
            <p:cNvPr id="32" name="Rectangle 17421"/>
            <p:cNvPicPr>
              <a:picLocks noChangeAspect="1" noChangeArrowheads="1"/>
            </p:cNvPicPr>
            <p:nvPr/>
          </p:nvPicPr>
          <p:blipFill>
            <a:blip r:embed="rId8"/>
            <a:srcRect/>
            <a:stretch>
              <a:fillRect/>
            </a:stretch>
          </p:blipFill>
          <p:spPr bwMode="auto">
            <a:xfrm>
              <a:off x="720" y="816"/>
              <a:ext cx="381" cy="236"/>
            </a:xfrm>
            <a:prstGeom prst="rect">
              <a:avLst/>
            </a:prstGeom>
            <a:noFill/>
            <a:ln w="9525">
              <a:noFill/>
              <a:miter lim="800000"/>
              <a:headEnd/>
              <a:tailEnd/>
            </a:ln>
          </p:spPr>
        </p:pic>
        <p:pic>
          <p:nvPicPr>
            <p:cNvPr id="33" name="Picture 30" descr="anyversion-icon-32x32-32bit"/>
            <p:cNvPicPr>
              <a:picLocks noChangeAspect="1" noChangeArrowheads="1"/>
            </p:cNvPicPr>
            <p:nvPr/>
          </p:nvPicPr>
          <p:blipFill>
            <a:blip r:embed="rId9"/>
            <a:srcRect/>
            <a:stretch>
              <a:fillRect/>
            </a:stretch>
          </p:blipFill>
          <p:spPr bwMode="auto">
            <a:xfrm>
              <a:off x="789" y="824"/>
              <a:ext cx="144" cy="144"/>
            </a:xfrm>
            <a:prstGeom prst="rect">
              <a:avLst/>
            </a:prstGeom>
            <a:noFill/>
            <a:ln w="9525">
              <a:noFill/>
              <a:miter lim="800000"/>
              <a:headEnd/>
              <a:tailEnd/>
            </a:ln>
          </p:spPr>
        </p:pic>
      </p:grpSp>
      <p:pic>
        <p:nvPicPr>
          <p:cNvPr id="35" name="Picture 5"/>
          <p:cNvPicPr>
            <a:picLocks noChangeAspect="1" noChangeArrowheads="1"/>
          </p:cNvPicPr>
          <p:nvPr/>
        </p:nvPicPr>
        <p:blipFill>
          <a:blip r:embed="rId10"/>
          <a:srcRect/>
          <a:stretch>
            <a:fillRect/>
          </a:stretch>
        </p:blipFill>
        <p:spPr bwMode="auto">
          <a:xfrm>
            <a:off x="1251610" y="2524162"/>
            <a:ext cx="673329" cy="36112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8" name="TextBox 37"/>
          <p:cNvSpPr txBox="1"/>
          <p:nvPr/>
        </p:nvSpPr>
        <p:spPr>
          <a:xfrm>
            <a:off x="3247716" y="1371601"/>
            <a:ext cx="1283108" cy="338554"/>
          </a:xfrm>
          <a:prstGeom prst="rect">
            <a:avLst/>
          </a:prstGeom>
          <a:noFill/>
        </p:spPr>
        <p:txBody>
          <a:bodyPr wrap="none" rtlCol="0">
            <a:spAutoFit/>
          </a:bodyPr>
          <a:lstStyle/>
          <a:p>
            <a:pPr algn="ctr"/>
            <a:r>
              <a:rPr lang="en-US" sz="1600" b="1" dirty="0" smtClean="0"/>
              <a:t>Lync Client</a:t>
            </a:r>
            <a:endParaRPr lang="en-US" sz="1600" b="1" dirty="0"/>
          </a:p>
        </p:txBody>
      </p:sp>
      <p:sp>
        <p:nvSpPr>
          <p:cNvPr id="39" name="TextBox 38"/>
          <p:cNvSpPr txBox="1"/>
          <p:nvPr/>
        </p:nvSpPr>
        <p:spPr>
          <a:xfrm>
            <a:off x="967550" y="1371601"/>
            <a:ext cx="960520" cy="830997"/>
          </a:xfrm>
          <a:prstGeom prst="rect">
            <a:avLst/>
          </a:prstGeom>
          <a:noFill/>
        </p:spPr>
        <p:txBody>
          <a:bodyPr wrap="none" rtlCol="0">
            <a:spAutoFit/>
          </a:bodyPr>
          <a:lstStyle/>
          <a:p>
            <a:pPr algn="ctr"/>
            <a:r>
              <a:rPr lang="en-US" sz="1600" b="1" dirty="0" smtClean="0"/>
              <a:t>Lync</a:t>
            </a:r>
            <a:br>
              <a:rPr lang="en-US" sz="1600" b="1" dirty="0" smtClean="0"/>
            </a:br>
            <a:r>
              <a:rPr lang="en-US" sz="1600" b="1" dirty="0" smtClean="0"/>
              <a:t>Meeting</a:t>
            </a:r>
          </a:p>
          <a:p>
            <a:pPr algn="ctr"/>
            <a:r>
              <a:rPr lang="en-US" sz="1600" b="1" dirty="0" smtClean="0"/>
              <a:t>Client</a:t>
            </a:r>
            <a:endParaRPr lang="en-US" sz="1600" b="1" dirty="0"/>
          </a:p>
        </p:txBody>
      </p:sp>
      <p:pic>
        <p:nvPicPr>
          <p:cNvPr id="40" name="Picture 230" descr="Ear bud"/>
          <p:cNvPicPr>
            <a:picLocks noChangeAspect="1" noChangeArrowheads="1"/>
          </p:cNvPicPr>
          <p:nvPr/>
        </p:nvPicPr>
        <p:blipFill>
          <a:blip r:embed="rId6"/>
          <a:srcRect/>
          <a:stretch>
            <a:fillRect/>
          </a:stretch>
        </p:blipFill>
        <p:spPr bwMode="auto">
          <a:xfrm>
            <a:off x="1025591" y="2218359"/>
            <a:ext cx="425339" cy="239712"/>
          </a:xfrm>
          <a:prstGeom prst="rect">
            <a:avLst/>
          </a:prstGeom>
          <a:noFill/>
          <a:ln w="9525">
            <a:noFill/>
            <a:miter lim="800000"/>
            <a:headEnd/>
            <a:tailEnd/>
          </a:ln>
        </p:spPr>
      </p:pic>
      <p:pic>
        <p:nvPicPr>
          <p:cNvPr id="41" name="Picture 231" descr="USB device"/>
          <p:cNvPicPr>
            <a:picLocks noChangeAspect="1" noChangeArrowheads="1"/>
          </p:cNvPicPr>
          <p:nvPr/>
        </p:nvPicPr>
        <p:blipFill>
          <a:blip r:embed="rId7"/>
          <a:srcRect/>
          <a:stretch>
            <a:fillRect/>
          </a:stretch>
        </p:blipFill>
        <p:spPr bwMode="auto">
          <a:xfrm>
            <a:off x="1620219" y="2186609"/>
            <a:ext cx="565003" cy="317500"/>
          </a:xfrm>
          <a:prstGeom prst="rect">
            <a:avLst/>
          </a:prstGeom>
          <a:noFill/>
          <a:ln w="9525">
            <a:noFill/>
            <a:miter lim="800000"/>
            <a:headEnd/>
            <a:tailEnd/>
          </a:ln>
        </p:spPr>
      </p:pic>
      <p:sp>
        <p:nvSpPr>
          <p:cNvPr id="50" name="TextBox 49"/>
          <p:cNvSpPr txBox="1"/>
          <p:nvPr/>
        </p:nvSpPr>
        <p:spPr>
          <a:xfrm>
            <a:off x="2412480" y="4267201"/>
            <a:ext cx="538032" cy="276999"/>
          </a:xfrm>
          <a:prstGeom prst="rect">
            <a:avLst/>
          </a:prstGeom>
          <a:noFill/>
        </p:spPr>
        <p:txBody>
          <a:bodyPr wrap="none" rtlCol="0">
            <a:spAutoFit/>
          </a:bodyPr>
          <a:lstStyle/>
          <a:p>
            <a:pPr algn="ctr"/>
            <a:r>
              <a:rPr lang="en-US" sz="1200" b="1" dirty="0" smtClean="0"/>
              <a:t>Lync</a:t>
            </a:r>
            <a:endParaRPr lang="en-US" sz="1200" b="1" dirty="0"/>
          </a:p>
        </p:txBody>
      </p:sp>
      <p:sp>
        <p:nvSpPr>
          <p:cNvPr id="65" name="Rectangle 64"/>
          <p:cNvSpPr/>
          <p:nvPr/>
        </p:nvSpPr>
        <p:spPr bwMode="auto">
          <a:xfrm flipV="1">
            <a:off x="4321425" y="5173980"/>
            <a:ext cx="853218" cy="4572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3397106"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49"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3600253" y="4876800"/>
            <a:ext cx="639913" cy="685800"/>
          </a:xfrm>
          <a:prstGeom prst="rect">
            <a:avLst/>
          </a:prstGeom>
          <a:noFill/>
          <a:ln w="9525">
            <a:noFill/>
            <a:miter lim="800000"/>
            <a:headEnd/>
            <a:tailEnd/>
          </a:ln>
        </p:spPr>
      </p:pic>
      <p:sp>
        <p:nvSpPr>
          <p:cNvPr id="51" name="TextBox 50"/>
          <p:cNvSpPr txBox="1"/>
          <p:nvPr/>
        </p:nvSpPr>
        <p:spPr>
          <a:xfrm>
            <a:off x="3502506" y="4191001"/>
            <a:ext cx="904415" cy="646331"/>
          </a:xfrm>
          <a:prstGeom prst="rect">
            <a:avLst/>
          </a:prstGeom>
          <a:noFill/>
        </p:spPr>
        <p:txBody>
          <a:bodyPr wrap="none" rtlCol="0">
            <a:spAutoFit/>
          </a:bodyPr>
          <a:lstStyle/>
          <a:p>
            <a:pPr algn="ctr"/>
            <a:r>
              <a:rPr lang="en-US" sz="1200" b="1" dirty="0" smtClean="0"/>
              <a:t>Lync</a:t>
            </a:r>
            <a:br>
              <a:rPr lang="en-US" sz="1200" b="1" dirty="0" smtClean="0"/>
            </a:br>
            <a:r>
              <a:rPr lang="en-US" sz="1200" b="1" dirty="0" smtClean="0"/>
              <a:t>Mediation</a:t>
            </a:r>
          </a:p>
          <a:p>
            <a:pPr algn="ctr"/>
            <a:r>
              <a:rPr lang="en-US" sz="1200" b="1" dirty="0" smtClean="0"/>
              <a:t>Server</a:t>
            </a:r>
            <a:endParaRPr lang="en-US" sz="1200" b="1" dirty="0"/>
          </a:p>
        </p:txBody>
      </p:sp>
      <p:sp>
        <p:nvSpPr>
          <p:cNvPr id="66" name="Rectangle 65"/>
          <p:cNvSpPr/>
          <p:nvPr/>
        </p:nvSpPr>
        <p:spPr bwMode="auto">
          <a:xfrm flipV="1">
            <a:off x="5433535" y="5181600"/>
            <a:ext cx="853218" cy="45720"/>
          </a:xfrm>
          <a:prstGeom prst="rect">
            <a:avLst/>
          </a:prstGeom>
          <a:solidFill>
            <a:schemeClr val="bg2">
              <a:lumMod val="60000"/>
              <a:lumOff val="4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5839830"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55" name="Picture 74" descr="\\Vitamix\usb_200gb\Microsoft_Art_Brand_etc\EventsDVD_FY07\Shapes and Graphics\Internet Cloud\internet cloud.png"/>
          <p:cNvPicPr>
            <a:picLocks noChangeAspect="1" noChangeArrowheads="1"/>
          </p:cNvPicPr>
          <p:nvPr/>
        </p:nvPicPr>
        <p:blipFill>
          <a:blip r:embed="rId11" cstate="print"/>
          <a:srcRect/>
          <a:stretch>
            <a:fillRect/>
          </a:stretch>
        </p:blipFill>
        <p:spPr bwMode="auto">
          <a:xfrm>
            <a:off x="5839830" y="5334000"/>
            <a:ext cx="1015735" cy="457200"/>
          </a:xfrm>
          <a:prstGeom prst="rect">
            <a:avLst/>
          </a:prstGeom>
          <a:noFill/>
        </p:spPr>
      </p:pic>
      <p:pic>
        <p:nvPicPr>
          <p:cNvPr id="56" name="Picture 16" descr="PBX"/>
          <p:cNvPicPr>
            <a:picLocks noChangeAspect="1" noChangeArrowheads="1"/>
          </p:cNvPicPr>
          <p:nvPr/>
        </p:nvPicPr>
        <p:blipFill>
          <a:blip r:embed="rId12"/>
          <a:srcRect/>
          <a:stretch>
            <a:fillRect/>
          </a:stretch>
        </p:blipFill>
        <p:spPr bwMode="auto">
          <a:xfrm>
            <a:off x="5941403" y="4565650"/>
            <a:ext cx="865492" cy="692150"/>
          </a:xfrm>
          <a:prstGeom prst="rect">
            <a:avLst/>
          </a:prstGeom>
          <a:noFill/>
          <a:ln w="9525">
            <a:noFill/>
            <a:miter lim="800000"/>
            <a:headEnd/>
            <a:tailEnd/>
          </a:ln>
        </p:spPr>
      </p:pic>
      <p:sp>
        <p:nvSpPr>
          <p:cNvPr id="57" name="TextBox 56"/>
          <p:cNvSpPr txBox="1"/>
          <p:nvPr/>
        </p:nvSpPr>
        <p:spPr bwMode="auto">
          <a:xfrm>
            <a:off x="6099200" y="5417821"/>
            <a:ext cx="561757" cy="307777"/>
          </a:xfrm>
          <a:prstGeom prst="rect">
            <a:avLst/>
          </a:prstGeom>
          <a:noFill/>
        </p:spPr>
        <p:txBody>
          <a:bodyPr wrap="none">
            <a:spAutoFit/>
          </a:bodyPr>
          <a:lstStyle/>
          <a:p>
            <a:pPr algn="ctr"/>
            <a:r>
              <a:rPr lang="en-US" sz="1400" dirty="0">
                <a:solidFill>
                  <a:schemeClr val="bg1"/>
                </a:solidFill>
                <a:latin typeface="+mn-lt"/>
              </a:rPr>
              <a:t>PSTN</a:t>
            </a:r>
          </a:p>
        </p:txBody>
      </p:sp>
      <p:sp>
        <p:nvSpPr>
          <p:cNvPr id="59" name="TextBox 58"/>
          <p:cNvSpPr txBox="1"/>
          <p:nvPr/>
        </p:nvSpPr>
        <p:spPr>
          <a:xfrm>
            <a:off x="6123569" y="4191001"/>
            <a:ext cx="515013" cy="461665"/>
          </a:xfrm>
          <a:prstGeom prst="rect">
            <a:avLst/>
          </a:prstGeom>
          <a:noFill/>
        </p:spPr>
        <p:txBody>
          <a:bodyPr wrap="none" rtlCol="0">
            <a:spAutoFit/>
          </a:bodyPr>
          <a:lstStyle/>
          <a:p>
            <a:pPr algn="ctr"/>
            <a:r>
              <a:rPr lang="en-US" sz="1200" b="1" dirty="0" smtClean="0"/>
              <a:t>PBX/</a:t>
            </a:r>
            <a:br>
              <a:rPr lang="en-US" sz="1200" b="1" dirty="0" smtClean="0"/>
            </a:br>
            <a:r>
              <a:rPr lang="en-US" sz="1200" b="1" dirty="0" smtClean="0"/>
              <a:t>PSTN</a:t>
            </a:r>
            <a:endParaRPr lang="en-US" sz="1200" b="1" dirty="0"/>
          </a:p>
        </p:txBody>
      </p:sp>
      <p:sp>
        <p:nvSpPr>
          <p:cNvPr id="52" name="Rounded Rectangle 51"/>
          <p:cNvSpPr/>
          <p:nvPr/>
        </p:nvSpPr>
        <p:spPr bwMode="auto">
          <a:xfrm>
            <a:off x="4620947"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10" name="Rectangle 57"/>
          <p:cNvPicPr>
            <a:picLocks noChangeAspect="1" noChangeArrowheads="1"/>
          </p:cNvPicPr>
          <p:nvPr/>
        </p:nvPicPr>
        <p:blipFill>
          <a:blip r:embed="rId13"/>
          <a:srcRect/>
          <a:stretch>
            <a:fillRect/>
          </a:stretch>
        </p:blipFill>
        <p:spPr bwMode="auto">
          <a:xfrm>
            <a:off x="4620948" y="5029200"/>
            <a:ext cx="997267" cy="304800"/>
          </a:xfrm>
          <a:prstGeom prst="rect">
            <a:avLst/>
          </a:prstGeom>
          <a:noFill/>
          <a:ln w="9525" algn="ctr">
            <a:noFill/>
            <a:miter lim="800000"/>
            <a:headEnd/>
            <a:tailEnd/>
          </a:ln>
        </p:spPr>
      </p:pic>
      <p:sp>
        <p:nvSpPr>
          <p:cNvPr id="54" name="TextBox 53"/>
          <p:cNvSpPr txBox="1"/>
          <p:nvPr/>
        </p:nvSpPr>
        <p:spPr>
          <a:xfrm>
            <a:off x="4793940" y="4191001"/>
            <a:ext cx="742063" cy="461665"/>
          </a:xfrm>
          <a:prstGeom prst="rect">
            <a:avLst/>
          </a:prstGeom>
          <a:noFill/>
        </p:spPr>
        <p:txBody>
          <a:bodyPr wrap="none" rtlCol="0">
            <a:spAutoFit/>
          </a:bodyPr>
          <a:lstStyle/>
          <a:p>
            <a:pPr algn="ctr"/>
            <a:r>
              <a:rPr lang="en-US" sz="1200" b="1" dirty="0" smtClean="0"/>
              <a:t>UC</a:t>
            </a:r>
          </a:p>
          <a:p>
            <a:pPr algn="ctr"/>
            <a:r>
              <a:rPr lang="en-US" sz="1200" b="1" dirty="0" smtClean="0"/>
              <a:t>Gateway</a:t>
            </a:r>
            <a:endParaRPr lang="en-US" sz="1200" b="1" dirty="0"/>
          </a:p>
        </p:txBody>
      </p:sp>
      <p:sp>
        <p:nvSpPr>
          <p:cNvPr id="73" name="Rounded Rectangle 72"/>
          <p:cNvSpPr/>
          <p:nvPr/>
        </p:nvSpPr>
        <p:spPr bwMode="auto">
          <a:xfrm>
            <a:off x="850715" y="4191000"/>
            <a:ext cx="1015735" cy="1752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74" name="Rectangle 6"/>
          <p:cNvPicPr>
            <a:picLocks noChangeAspect="1" noChangeArrowheads="1"/>
          </p:cNvPicPr>
          <p:nvPr/>
        </p:nvPicPr>
        <p:blipFill>
          <a:blip r:embed="rId3" cstate="print">
            <a:clrChange>
              <a:clrFrom>
                <a:srgbClr val="DADBDD"/>
              </a:clrFrom>
              <a:clrTo>
                <a:srgbClr val="DADBDD">
                  <a:alpha val="0"/>
                </a:srgbClr>
              </a:clrTo>
            </a:clrChange>
          </a:blip>
          <a:srcRect l="20914" t="16994" r="24248" b="13333"/>
          <a:stretch>
            <a:fillRect/>
          </a:stretch>
        </p:blipFill>
        <p:spPr bwMode="auto">
          <a:xfrm>
            <a:off x="1053862" y="4876800"/>
            <a:ext cx="639913" cy="685800"/>
          </a:xfrm>
          <a:prstGeom prst="rect">
            <a:avLst/>
          </a:prstGeom>
          <a:noFill/>
          <a:ln w="9525">
            <a:noFill/>
            <a:miter lim="800000"/>
            <a:headEnd/>
            <a:tailEnd/>
          </a:ln>
        </p:spPr>
      </p:pic>
      <p:sp>
        <p:nvSpPr>
          <p:cNvPr id="75" name="TextBox 74"/>
          <p:cNvSpPr txBox="1"/>
          <p:nvPr/>
        </p:nvSpPr>
        <p:spPr>
          <a:xfrm>
            <a:off x="1051550" y="4267201"/>
            <a:ext cx="561372" cy="461665"/>
          </a:xfrm>
          <a:prstGeom prst="rect">
            <a:avLst/>
          </a:prstGeom>
          <a:noFill/>
        </p:spPr>
        <p:txBody>
          <a:bodyPr wrap="none" rtlCol="0">
            <a:spAutoFit/>
          </a:bodyPr>
          <a:lstStyle/>
          <a:p>
            <a:pPr algn="ctr"/>
            <a:r>
              <a:rPr lang="en-US" sz="1200" b="1" dirty="0" smtClean="0"/>
              <a:t>Lync</a:t>
            </a:r>
          </a:p>
          <a:p>
            <a:pPr algn="ctr"/>
            <a:r>
              <a:rPr lang="en-US" sz="1200" b="1" dirty="0" smtClean="0"/>
              <a:t>Edge</a:t>
            </a:r>
            <a:endParaRPr lang="en-US" sz="1200" b="1" dirty="0"/>
          </a:p>
        </p:txBody>
      </p:sp>
      <p:pic>
        <p:nvPicPr>
          <p:cNvPr id="77" name="Picture 74" descr="\\Vitamix\usb_200gb\Microsoft_Art_Brand_etc\EventsDVD_FY07\Shapes and Graphics\Internet Cloud\internet cloud.png"/>
          <p:cNvPicPr>
            <a:picLocks noChangeAspect="1" noChangeArrowheads="1"/>
          </p:cNvPicPr>
          <p:nvPr/>
        </p:nvPicPr>
        <p:blipFill>
          <a:blip r:embed="rId11" cstate="print"/>
          <a:srcRect/>
          <a:stretch>
            <a:fillRect/>
          </a:stretch>
        </p:blipFill>
        <p:spPr bwMode="auto">
          <a:xfrm>
            <a:off x="3853" y="5021580"/>
            <a:ext cx="1015735" cy="457200"/>
          </a:xfrm>
          <a:prstGeom prst="rect">
            <a:avLst/>
          </a:prstGeom>
          <a:noFill/>
        </p:spPr>
      </p:pic>
      <p:sp>
        <p:nvSpPr>
          <p:cNvPr id="78" name="TextBox 77"/>
          <p:cNvSpPr txBox="1"/>
          <p:nvPr/>
        </p:nvSpPr>
        <p:spPr bwMode="auto">
          <a:xfrm>
            <a:off x="137913" y="5105401"/>
            <a:ext cx="778034" cy="307777"/>
          </a:xfrm>
          <a:prstGeom prst="rect">
            <a:avLst/>
          </a:prstGeom>
          <a:noFill/>
        </p:spPr>
        <p:txBody>
          <a:bodyPr wrap="none">
            <a:spAutoFit/>
          </a:bodyPr>
          <a:lstStyle/>
          <a:p>
            <a:pPr algn="ctr"/>
            <a:r>
              <a:rPr lang="en-US" sz="1400" dirty="0" smtClean="0">
                <a:solidFill>
                  <a:schemeClr val="bg1"/>
                </a:solidFill>
                <a:latin typeface="+mn-lt"/>
              </a:rPr>
              <a:t>Internet</a:t>
            </a:r>
            <a:endParaRPr lang="en-US" sz="1400" dirty="0">
              <a:solidFill>
                <a:schemeClr val="bg1"/>
              </a:solidFill>
              <a:latin typeface="+mn-lt"/>
            </a:endParaRPr>
          </a:p>
        </p:txBody>
      </p:sp>
      <p:sp>
        <p:nvSpPr>
          <p:cNvPr id="123" name="Title 5"/>
          <p:cNvSpPr txBox="1">
            <a:spLocks/>
          </p:cNvSpPr>
          <p:nvPr/>
        </p:nvSpPr>
        <p:spPr>
          <a:xfrm>
            <a:off x="507868" y="230188"/>
            <a:ext cx="11173090" cy="665162"/>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Finding The Right Tool…</a:t>
            </a:r>
            <a:endParaRPr kumimoji="0" lang="en-US" sz="48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31" name="Text Placeholder 2"/>
          <p:cNvSpPr txBox="1">
            <a:spLocks/>
          </p:cNvSpPr>
          <p:nvPr/>
        </p:nvSpPr>
        <p:spPr>
          <a:xfrm>
            <a:off x="7821163" y="1370014"/>
            <a:ext cx="4367662" cy="534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138"/>
          <p:cNvGrpSpPr/>
          <p:nvPr/>
        </p:nvGrpSpPr>
        <p:grpSpPr>
          <a:xfrm>
            <a:off x="1320456" y="1447800"/>
            <a:ext cx="11274663" cy="1066800"/>
            <a:chOff x="914400" y="1447800"/>
            <a:chExt cx="8458200" cy="1066800"/>
          </a:xfrm>
        </p:grpSpPr>
        <p:sp>
          <p:nvSpPr>
            <p:cNvPr id="129" name="Text Placeholder 2"/>
            <p:cNvSpPr txBox="1">
              <a:spLocks/>
            </p:cNvSpPr>
            <p:nvPr/>
          </p:nvSpPr>
          <p:spPr>
            <a:xfrm>
              <a:off x="6096000" y="1447800"/>
              <a:ext cx="3276600" cy="915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A/V</a:t>
              </a:r>
              <a:r>
                <a:rPr kumimoji="0" lang="en-US" sz="2000" b="0" i="0" u="none" strike="noStrike" kern="1200" cap="none" spc="0" normalizeH="0" noProof="0" dirty="0" smtClean="0">
                  <a:ln>
                    <a:noFill/>
                  </a:ln>
                  <a:solidFill>
                    <a:schemeClr val="tx1"/>
                  </a:solidFill>
                  <a:effectLst/>
                  <a:uLnTx/>
                  <a:uFillTx/>
                  <a:latin typeface="+mn-lt"/>
                  <a:ea typeface="+mn-ea"/>
                  <a:cs typeface="+mn-cs"/>
                </a:rPr>
                <a:t> Tuning wizard</a:t>
              </a:r>
            </a:p>
            <a:p>
              <a:pPr marR="0" lvl="0" indent="-461963" algn="l" defTabSz="912813" rtl="0" eaLnBrk="1" fontAlgn="base" latinLnBrk="0" hangingPunct="1">
                <a:lnSpc>
                  <a:spcPct val="90000"/>
                </a:lnSpc>
                <a:spcBef>
                  <a:spcPct val="20000"/>
                </a:spcBef>
                <a:spcAft>
                  <a:spcPct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0" name="Oval 79"/>
            <p:cNvSpPr/>
            <p:nvPr/>
          </p:nvSpPr>
          <p:spPr bwMode="auto">
            <a:xfrm>
              <a:off x="5715000" y="1447800"/>
              <a:ext cx="381000" cy="381000"/>
            </a:xfrm>
            <a:prstGeom prst="ellipse">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914400" y="2133600"/>
              <a:ext cx="381000" cy="381000"/>
            </a:xfrm>
            <a:prstGeom prst="ellipse">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2667000" y="2133600"/>
              <a:ext cx="381000" cy="381000"/>
            </a:xfrm>
            <a:prstGeom prst="ellipse">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39"/>
          <p:cNvGrpSpPr/>
          <p:nvPr/>
        </p:nvGrpSpPr>
        <p:grpSpPr>
          <a:xfrm>
            <a:off x="914162" y="1981200"/>
            <a:ext cx="11680957" cy="1676400"/>
            <a:chOff x="609600" y="1981200"/>
            <a:chExt cx="8763000" cy="1676400"/>
          </a:xfrm>
        </p:grpSpPr>
        <p:sp>
          <p:nvSpPr>
            <p:cNvPr id="130" name="Text Placeholder 2"/>
            <p:cNvSpPr txBox="1">
              <a:spLocks/>
            </p:cNvSpPr>
            <p:nvPr/>
          </p:nvSpPr>
          <p:spPr>
            <a:xfrm>
              <a:off x="6096000" y="1981200"/>
              <a:ext cx="3276600" cy="685800"/>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baseline="0" dirty="0" smtClean="0">
                  <a:latin typeface="+mn-lt"/>
                </a:rPr>
                <a:t>Audio</a:t>
              </a:r>
              <a:r>
                <a:rPr lang="en-US" sz="2000" dirty="0" smtClean="0">
                  <a:latin typeface="+mn-lt"/>
                </a:rPr>
                <a:t> Test Service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3" name="Oval 82"/>
            <p:cNvSpPr/>
            <p:nvPr/>
          </p:nvSpPr>
          <p:spPr bwMode="auto">
            <a:xfrm>
              <a:off x="5715000" y="2057400"/>
              <a:ext cx="381000" cy="381000"/>
            </a:xfrm>
            <a:prstGeom prst="ellipse">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2514600" y="3276600"/>
              <a:ext cx="381000" cy="381000"/>
            </a:xfrm>
            <a:prstGeom prst="ellipse">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609600" y="2514600"/>
              <a:ext cx="381000" cy="381000"/>
            </a:xfrm>
            <a:prstGeom prst="ellipse">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2362200" y="2514600"/>
              <a:ext cx="381000" cy="381000"/>
            </a:xfrm>
            <a:prstGeom prst="ellipse">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140"/>
          <p:cNvGrpSpPr/>
          <p:nvPr/>
        </p:nvGrpSpPr>
        <p:grpSpPr>
          <a:xfrm>
            <a:off x="1117309" y="2514600"/>
            <a:ext cx="11477810" cy="2895600"/>
            <a:chOff x="762000" y="2514600"/>
            <a:chExt cx="8610600" cy="2895600"/>
          </a:xfrm>
        </p:grpSpPr>
        <p:sp>
          <p:nvSpPr>
            <p:cNvPr id="87" name="Oval 86"/>
            <p:cNvSpPr/>
            <p:nvPr/>
          </p:nvSpPr>
          <p:spPr bwMode="auto">
            <a:xfrm>
              <a:off x="5715000" y="25908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762000" y="25146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2514600" y="25146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4114800" y="25146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762000" y="50292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Oval 92"/>
            <p:cNvSpPr/>
            <p:nvPr/>
          </p:nvSpPr>
          <p:spPr bwMode="auto">
            <a:xfrm>
              <a:off x="2514600" y="50292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Oval 93"/>
            <p:cNvSpPr/>
            <p:nvPr/>
          </p:nvSpPr>
          <p:spPr bwMode="auto">
            <a:xfrm>
              <a:off x="3657600" y="49530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1600200" y="5029200"/>
              <a:ext cx="381000" cy="381000"/>
            </a:xfrm>
            <a:prstGeom prst="ellipse">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2" name="Text Placeholder 2"/>
            <p:cNvSpPr txBox="1">
              <a:spLocks/>
            </p:cNvSpPr>
            <p:nvPr/>
          </p:nvSpPr>
          <p:spPr>
            <a:xfrm>
              <a:off x="6096000" y="2590800"/>
              <a:ext cx="3276600" cy="533400"/>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baseline="0" dirty="0" smtClean="0">
                  <a:latin typeface="+mn-lt"/>
                </a:rPr>
                <a:t>Logs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7" name="Group 142"/>
          <p:cNvGrpSpPr/>
          <p:nvPr/>
        </p:nvGrpSpPr>
        <p:grpSpPr>
          <a:xfrm>
            <a:off x="1218882" y="3122614"/>
            <a:ext cx="11376237" cy="2287587"/>
            <a:chOff x="838200" y="3122613"/>
            <a:chExt cx="8534400" cy="2287587"/>
          </a:xfrm>
        </p:grpSpPr>
        <p:sp>
          <p:nvSpPr>
            <p:cNvPr id="105" name="Oval 104"/>
            <p:cNvSpPr/>
            <p:nvPr/>
          </p:nvSpPr>
          <p:spPr bwMode="auto">
            <a:xfrm>
              <a:off x="2590800" y="5029200"/>
              <a:ext cx="381000" cy="381000"/>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9" name="Group 141"/>
            <p:cNvGrpSpPr/>
            <p:nvPr/>
          </p:nvGrpSpPr>
          <p:grpSpPr>
            <a:xfrm>
              <a:off x="838200" y="3122613"/>
              <a:ext cx="8534400" cy="2287587"/>
              <a:chOff x="838200" y="3122613"/>
              <a:chExt cx="8534400" cy="2287587"/>
            </a:xfrm>
          </p:grpSpPr>
          <p:sp>
            <p:nvSpPr>
              <p:cNvPr id="92" name="Oval 91"/>
              <p:cNvSpPr/>
              <p:nvPr/>
            </p:nvSpPr>
            <p:spPr bwMode="auto">
              <a:xfrm>
                <a:off x="5715000" y="3124200"/>
                <a:ext cx="381000" cy="381000"/>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4" name="Oval 123"/>
              <p:cNvSpPr/>
              <p:nvPr/>
            </p:nvSpPr>
            <p:spPr bwMode="auto">
              <a:xfrm>
                <a:off x="1676400" y="5029200"/>
                <a:ext cx="381000" cy="381000"/>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838200" y="5029200"/>
                <a:ext cx="381000" cy="381000"/>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3" name="Text Placeholder 2"/>
              <p:cNvSpPr txBox="1">
                <a:spLocks/>
              </p:cNvSpPr>
              <p:nvPr/>
            </p:nvSpPr>
            <p:spPr>
              <a:xfrm>
                <a:off x="6096000" y="3122613"/>
                <a:ext cx="3276600" cy="534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baseline="0" dirty="0" smtClean="0">
                    <a:latin typeface="+mn-lt"/>
                  </a:rPr>
                  <a:t>Logging Tool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4" name="Group 143"/>
          <p:cNvGrpSpPr/>
          <p:nvPr/>
        </p:nvGrpSpPr>
        <p:grpSpPr>
          <a:xfrm>
            <a:off x="1320456" y="2514600"/>
            <a:ext cx="11274663" cy="2895600"/>
            <a:chOff x="914400" y="2514600"/>
            <a:chExt cx="8458200" cy="2895600"/>
          </a:xfrm>
        </p:grpSpPr>
        <p:sp>
          <p:nvSpPr>
            <p:cNvPr id="95" name="Oval 94"/>
            <p:cNvSpPr/>
            <p:nvPr/>
          </p:nvSpPr>
          <p:spPr bwMode="auto">
            <a:xfrm>
              <a:off x="5715000" y="36576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6" name="Oval 95"/>
            <p:cNvSpPr/>
            <p:nvPr/>
          </p:nvSpPr>
          <p:spPr bwMode="auto">
            <a:xfrm>
              <a:off x="2667000" y="25146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7" name="Oval 96"/>
            <p:cNvSpPr/>
            <p:nvPr/>
          </p:nvSpPr>
          <p:spPr bwMode="auto">
            <a:xfrm>
              <a:off x="914400" y="25146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Oval 97"/>
            <p:cNvSpPr/>
            <p:nvPr/>
          </p:nvSpPr>
          <p:spPr bwMode="auto">
            <a:xfrm>
              <a:off x="4267200" y="25146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5715000" y="4192587"/>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Oval 98"/>
            <p:cNvSpPr/>
            <p:nvPr/>
          </p:nvSpPr>
          <p:spPr bwMode="auto">
            <a:xfrm>
              <a:off x="2667000" y="50292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1752600" y="5029200"/>
              <a:ext cx="381000" cy="381000"/>
            </a:xfrm>
            <a:prstGeom prst="ellipse">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4" name="Text Placeholder 2"/>
            <p:cNvSpPr txBox="1">
              <a:spLocks/>
            </p:cNvSpPr>
            <p:nvPr/>
          </p:nvSpPr>
          <p:spPr>
            <a:xfrm>
              <a:off x="6096000" y="3656013"/>
              <a:ext cx="3276600" cy="534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baseline="0" dirty="0" smtClean="0">
                  <a:latin typeface="+mn-lt"/>
                </a:rPr>
                <a:t>RouteHelper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5" name="Text Placeholder 2"/>
            <p:cNvSpPr txBox="1">
              <a:spLocks/>
            </p:cNvSpPr>
            <p:nvPr/>
          </p:nvSpPr>
          <p:spPr>
            <a:xfrm>
              <a:off x="6096000" y="4191000"/>
              <a:ext cx="3276600" cy="4587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noProof="0" dirty="0" smtClean="0"/>
                <a:t>Synthetic Transactions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15" name="Group 144"/>
          <p:cNvGrpSpPr/>
          <p:nvPr/>
        </p:nvGrpSpPr>
        <p:grpSpPr>
          <a:xfrm>
            <a:off x="2539338" y="4724401"/>
            <a:ext cx="10055781" cy="687387"/>
            <a:chOff x="1828800" y="4722813"/>
            <a:chExt cx="7543800" cy="687387"/>
          </a:xfrm>
        </p:grpSpPr>
        <p:sp>
          <p:nvSpPr>
            <p:cNvPr id="102" name="Oval 101"/>
            <p:cNvSpPr/>
            <p:nvPr/>
          </p:nvSpPr>
          <p:spPr bwMode="auto">
            <a:xfrm>
              <a:off x="5715000" y="4724400"/>
              <a:ext cx="381000" cy="381000"/>
            </a:xfrm>
            <a:prstGeom prst="ellipse">
              <a:avLst/>
            </a:prstGeom>
            <a:solidFill>
              <a:schemeClr val="bg1">
                <a:lumMod val="95000"/>
                <a:lumOff val="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2743200" y="5029200"/>
              <a:ext cx="381000" cy="381000"/>
            </a:xfrm>
            <a:prstGeom prst="ellipse">
              <a:avLst/>
            </a:prstGeom>
            <a:solidFill>
              <a:schemeClr val="bg1">
                <a:lumMod val="95000"/>
                <a:lumOff val="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Oval 125"/>
            <p:cNvSpPr/>
            <p:nvPr/>
          </p:nvSpPr>
          <p:spPr bwMode="auto">
            <a:xfrm>
              <a:off x="1828800" y="5029200"/>
              <a:ext cx="381000" cy="381000"/>
            </a:xfrm>
            <a:prstGeom prst="ellipse">
              <a:avLst/>
            </a:prstGeom>
            <a:solidFill>
              <a:schemeClr val="bg1">
                <a:lumMod val="95000"/>
                <a:lumOff val="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Text Placeholder 2"/>
            <p:cNvSpPr txBox="1">
              <a:spLocks/>
            </p:cNvSpPr>
            <p:nvPr/>
          </p:nvSpPr>
          <p:spPr>
            <a:xfrm>
              <a:off x="6096000" y="4722813"/>
              <a:ext cx="3276600" cy="534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noProof="0" dirty="0" smtClean="0"/>
                <a:t>SCOM</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16" name="Group 146"/>
          <p:cNvGrpSpPr/>
          <p:nvPr/>
        </p:nvGrpSpPr>
        <p:grpSpPr>
          <a:xfrm>
            <a:off x="1320456" y="2514600"/>
            <a:ext cx="11274663" cy="3200401"/>
            <a:chOff x="914400" y="2514600"/>
            <a:chExt cx="8458200" cy="3200401"/>
          </a:xfrm>
        </p:grpSpPr>
        <p:sp>
          <p:nvSpPr>
            <p:cNvPr id="112" name="Oval 111"/>
            <p:cNvSpPr/>
            <p:nvPr/>
          </p:nvSpPr>
          <p:spPr bwMode="auto">
            <a:xfrm>
              <a:off x="4419600" y="25146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7" name="Group 145"/>
            <p:cNvGrpSpPr/>
            <p:nvPr/>
          </p:nvGrpSpPr>
          <p:grpSpPr>
            <a:xfrm>
              <a:off x="914400" y="2514600"/>
              <a:ext cx="8458200" cy="3200401"/>
              <a:chOff x="914400" y="2514600"/>
              <a:chExt cx="8458200" cy="3200401"/>
            </a:xfrm>
          </p:grpSpPr>
          <p:sp>
            <p:nvSpPr>
              <p:cNvPr id="106" name="Oval 105"/>
              <p:cNvSpPr/>
              <p:nvPr/>
            </p:nvSpPr>
            <p:spPr bwMode="auto">
              <a:xfrm>
                <a:off x="5715000" y="52578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1066800" y="25146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2819400" y="25146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2819400" y="50292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1905000" y="50292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914400" y="5029200"/>
                <a:ext cx="381000" cy="381000"/>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Text Placeholder 2"/>
              <p:cNvSpPr txBox="1">
                <a:spLocks/>
              </p:cNvSpPr>
              <p:nvPr/>
            </p:nvSpPr>
            <p:spPr>
              <a:xfrm>
                <a:off x="6096000" y="5257801"/>
                <a:ext cx="3276600" cy="457200"/>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baseline="0" dirty="0" smtClean="0">
                    <a:latin typeface="+mn-lt"/>
                  </a:rPr>
                  <a:t>Snooper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8" name="Group 147"/>
          <p:cNvGrpSpPr/>
          <p:nvPr/>
        </p:nvGrpSpPr>
        <p:grpSpPr>
          <a:xfrm>
            <a:off x="1726750" y="2514601"/>
            <a:ext cx="10868369" cy="4116387"/>
            <a:chOff x="1219200" y="2514600"/>
            <a:chExt cx="8153400" cy="4116387"/>
          </a:xfrm>
        </p:grpSpPr>
        <p:sp>
          <p:nvSpPr>
            <p:cNvPr id="138" name="Text Placeholder 2"/>
            <p:cNvSpPr txBox="1">
              <a:spLocks/>
            </p:cNvSpPr>
            <p:nvPr/>
          </p:nvSpPr>
          <p:spPr>
            <a:xfrm>
              <a:off x="6096000" y="5715000"/>
              <a:ext cx="3276600" cy="915987"/>
            </a:xfrm>
            <a:prstGeom prst="rect">
              <a:avLst/>
            </a:prstGeom>
          </p:spPr>
          <p:txBody>
            <a:bodyPr/>
            <a:lstStyle/>
            <a:p>
              <a:pPr marR="0" lvl="0" indent="-461963" algn="l" defTabSz="912813" rtl="0" eaLnBrk="1" fontAlgn="base" latinLnBrk="0" hangingPunct="1">
                <a:lnSpc>
                  <a:spcPct val="90000"/>
                </a:lnSpc>
                <a:spcBef>
                  <a:spcPct val="20000"/>
                </a:spcBef>
                <a:spcAft>
                  <a:spcPct val="0"/>
                </a:spcAft>
                <a:buClrTx/>
                <a:buSzTx/>
                <a:tabLst/>
                <a:defRPr/>
              </a:pPr>
              <a:r>
                <a:rPr lang="en-US" sz="2000" dirty="0" smtClean="0">
                  <a:latin typeface="+mn-lt"/>
                </a:rPr>
                <a:t>(QoE)</a:t>
              </a:r>
              <a:r>
                <a:rPr lang="en-US" sz="2000" baseline="0" dirty="0" smtClean="0">
                  <a:latin typeface="+mn-lt"/>
                </a:rPr>
                <a:t> Monitoring</a:t>
              </a:r>
              <a:r>
                <a:rPr lang="en-US" sz="2000" dirty="0" smtClean="0">
                  <a:latin typeface="+mn-lt"/>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Server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 name="Oval 112"/>
            <p:cNvSpPr/>
            <p:nvPr/>
          </p:nvSpPr>
          <p:spPr bwMode="auto">
            <a:xfrm>
              <a:off x="5715000" y="57912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1219200" y="25146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2971800" y="25146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Oval 121"/>
            <p:cNvSpPr/>
            <p:nvPr/>
          </p:nvSpPr>
          <p:spPr bwMode="auto">
            <a:xfrm>
              <a:off x="4572000" y="25146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4" name="Oval 113"/>
            <p:cNvSpPr/>
            <p:nvPr/>
          </p:nvSpPr>
          <p:spPr bwMode="auto">
            <a:xfrm>
              <a:off x="2895600" y="50292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1981200" y="5029200"/>
              <a:ext cx="381000" cy="381000"/>
            </a:xfrm>
            <a:prstGeom prst="ellipse">
              <a:avLst/>
            </a:prstGeom>
            <a:solidFill>
              <a:schemeClr val="tx1">
                <a:lumMod val="6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1144152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07868" y="230189"/>
            <a:ext cx="11173090" cy="1163395"/>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Finding The</a:t>
            </a:r>
            <a:r>
              <a:rPr kumimoji="0" lang="en-US" sz="4800" b="0" i="0" u="none" strike="noStrike" kern="1200" cap="none" spc="-150" normalizeH="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 Right Tool</a:t>
            </a:r>
            <a:endParaRPr kumimoji="0" lang="en-US" sz="48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6" name="Content Placeholder 5"/>
          <p:cNvSpPr>
            <a:spLocks noGrp="1"/>
          </p:cNvSpPr>
          <p:nvPr>
            <p:ph idx="1"/>
          </p:nvPr>
        </p:nvSpPr>
        <p:spPr>
          <a:xfrm>
            <a:off x="507868" y="1419225"/>
            <a:ext cx="11173090" cy="4641271"/>
          </a:xfrm>
        </p:spPr>
        <p:txBody>
          <a:bodyPr>
            <a:normAutofit/>
          </a:bodyPr>
          <a:lstStyle/>
          <a:p>
            <a:pPr lvl="0"/>
            <a:r>
              <a:rPr lang="en-US" dirty="0" smtClean="0"/>
              <a:t>Lync Best Practice Analyzer</a:t>
            </a:r>
          </a:p>
          <a:p>
            <a:pPr lvl="1"/>
            <a:r>
              <a:rPr lang="en-US" dirty="0"/>
              <a:t>Proactively perform checks, verifying that the configuration is set according to recommended best practices</a:t>
            </a:r>
            <a:r>
              <a:rPr lang="en-US" dirty="0" smtClean="0"/>
              <a:t>.</a:t>
            </a:r>
            <a:endParaRPr lang="en-US" dirty="0"/>
          </a:p>
          <a:p>
            <a:pPr lvl="0"/>
            <a:r>
              <a:rPr lang="en-US" dirty="0" err="1" smtClean="0"/>
              <a:t>DBAnalyzer</a:t>
            </a:r>
            <a:endParaRPr lang="en-US" dirty="0" smtClean="0"/>
          </a:p>
          <a:p>
            <a:pPr lvl="1"/>
            <a:r>
              <a:rPr lang="en-US" dirty="0" smtClean="0"/>
              <a:t>Lync database details</a:t>
            </a:r>
          </a:p>
          <a:p>
            <a:pPr lvl="0"/>
            <a:r>
              <a:rPr lang="en-US" dirty="0" smtClean="0"/>
              <a:t>Call </a:t>
            </a:r>
            <a:r>
              <a:rPr lang="en-US" dirty="0" err="1" smtClean="0"/>
              <a:t>Parkometer</a:t>
            </a:r>
            <a:endParaRPr lang="en-US" dirty="0" smtClean="0"/>
          </a:p>
          <a:p>
            <a:pPr lvl="1"/>
            <a:r>
              <a:rPr lang="en-US" dirty="0"/>
              <a:t>Call </a:t>
            </a:r>
            <a:r>
              <a:rPr lang="en-US" dirty="0" err="1"/>
              <a:t>Parkometer</a:t>
            </a:r>
            <a:r>
              <a:rPr lang="en-US" dirty="0"/>
              <a:t> is a command-line application that provides easy access to the Call Park Server orbit </a:t>
            </a:r>
            <a:r>
              <a:rPr lang="en-US" dirty="0" smtClean="0"/>
              <a:t>database</a:t>
            </a:r>
            <a:endParaRPr lang="en-US" dirty="0"/>
          </a:p>
          <a:p>
            <a:pPr lvl="1"/>
            <a:endParaRPr lang="en-US" dirty="0" smtClean="0"/>
          </a:p>
          <a:p>
            <a:pPr lvl="1"/>
            <a:endParaRPr lang="en-US" dirty="0"/>
          </a:p>
        </p:txBody>
      </p:sp>
    </p:spTree>
    <p:extLst>
      <p:ext uri="{BB962C8B-B14F-4D97-AF65-F5344CB8AC3E}">
        <p14:creationId xmlns:p14="http://schemas.microsoft.com/office/powerpoint/2010/main" val="9229300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07868" y="230188"/>
            <a:ext cx="11173090" cy="665162"/>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Audio Test Service</a:t>
            </a:r>
            <a:endParaRPr kumimoji="0" lang="en-US" sz="48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9" name="Content Placeholder 8"/>
          <p:cNvSpPr>
            <a:spLocks noGrp="1"/>
          </p:cNvSpPr>
          <p:nvPr>
            <p:ph idx="1"/>
          </p:nvPr>
        </p:nvSpPr>
        <p:spPr>
          <a:xfrm>
            <a:off x="507868" y="1583817"/>
            <a:ext cx="11173090" cy="2099036"/>
          </a:xfrm>
        </p:spPr>
        <p:txBody>
          <a:bodyPr/>
          <a:lstStyle/>
          <a:p>
            <a:pPr marL="404813" lvl="0" indent="-404813"/>
            <a:r>
              <a:rPr lang="en-US" sz="2400" dirty="0" smtClean="0"/>
              <a:t>When to use?</a:t>
            </a:r>
          </a:p>
          <a:p>
            <a:pPr marL="796925" lvl="1" indent="-339725"/>
            <a:r>
              <a:rPr lang="en-US" sz="2000" dirty="0" smtClean="0"/>
              <a:t>Checking audio quality</a:t>
            </a:r>
          </a:p>
          <a:p>
            <a:pPr marL="404813" indent="-404813"/>
            <a:r>
              <a:rPr lang="en-US" sz="2400" dirty="0" smtClean="0"/>
              <a:t>What it does?</a:t>
            </a:r>
          </a:p>
          <a:p>
            <a:pPr marL="796925" lvl="1" indent="-339725"/>
            <a:r>
              <a:rPr lang="en-US" sz="2000" dirty="0" smtClean="0"/>
              <a:t>The tool acts as a voice recorder. Any user can call the tool, </a:t>
            </a:r>
            <a:br>
              <a:rPr lang="en-US" sz="2000" dirty="0" smtClean="0"/>
            </a:br>
            <a:r>
              <a:rPr lang="en-US" sz="2000" dirty="0" smtClean="0"/>
              <a:t>leave a message and get the message played back to the user</a:t>
            </a:r>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032" y="4144136"/>
            <a:ext cx="4415663" cy="181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59" y="3885059"/>
            <a:ext cx="2395729" cy="274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240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err="1">
                <a:solidFill>
                  <a:srgbClr val="FFFFFF"/>
                </a:solidFill>
              </a:rPr>
              <a:t>Lync</a:t>
            </a:r>
            <a:r>
              <a:rPr lang="en-US" sz="4300" dirty="0">
                <a:solidFill>
                  <a:srgbClr val="FFFFFF"/>
                </a:solidFill>
              </a:rPr>
              <a:t> Server Management Shell </a:t>
            </a:r>
            <a:r>
              <a:rPr lang="en-US" sz="2400" dirty="0">
                <a:solidFill>
                  <a:srgbClr val="FFFFFF"/>
                </a:solidFill>
              </a:rPr>
              <a:t>(1 of 3)</a:t>
            </a:r>
          </a:p>
        </p:txBody>
      </p:sp>
      <p:sp>
        <p:nvSpPr>
          <p:cNvPr id="3" name="Text Placeholder 2"/>
          <p:cNvSpPr>
            <a:spLocks noGrp="1"/>
          </p:cNvSpPr>
          <p:nvPr>
            <p:ph type="body" idx="10"/>
          </p:nvPr>
        </p:nvSpPr>
        <p:spPr/>
        <p:txBody>
          <a:bodyPr>
            <a:normAutofit/>
          </a:bodyPr>
          <a:lstStyle/>
          <a:p>
            <a:pPr marL="0" indent="0">
              <a:buNone/>
            </a:pPr>
            <a:r>
              <a:rPr lang="en-US" sz="3700" dirty="0">
                <a:solidFill>
                  <a:srgbClr val="FFFFFF"/>
                </a:solidFill>
              </a:rPr>
              <a:t>Errors output is red and usually point to what a problem is</a:t>
            </a:r>
          </a:p>
          <a:p>
            <a:endParaRPr lang="en-US" sz="3700" dirty="0"/>
          </a:p>
        </p:txBody>
      </p:sp>
      <p:sp>
        <p:nvSpPr>
          <p:cNvPr id="4" name="Slide Number Placeholder 3"/>
          <p:cNvSpPr>
            <a:spLocks noGrp="1"/>
          </p:cNvSpPr>
          <p:nvPr>
            <p:ph type="sldNum" sz="quarter" idx="11"/>
          </p:nvPr>
        </p:nvSpPr>
        <p:spPr/>
        <p:txBody>
          <a:bodyPr/>
          <a:lstStyle/>
          <a:p>
            <a:pPr>
              <a:defRPr/>
            </a:pPr>
            <a:endParaRPr lang="en-US" dirty="0">
              <a:solidFill>
                <a:srgbClr val="00000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85" y="3324465"/>
            <a:ext cx="11294259" cy="183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0657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err="1">
                <a:solidFill>
                  <a:srgbClr val="FFFFFF"/>
                </a:solidFill>
              </a:rPr>
              <a:t>Lync</a:t>
            </a:r>
            <a:r>
              <a:rPr lang="en-US" sz="4300" dirty="0">
                <a:solidFill>
                  <a:srgbClr val="FFFFFF"/>
                </a:solidFill>
              </a:rPr>
              <a:t> Server Management Shell </a:t>
            </a:r>
            <a:r>
              <a:rPr lang="en-US" sz="2400" dirty="0">
                <a:solidFill>
                  <a:srgbClr val="FFFFFF"/>
                </a:solidFill>
              </a:rPr>
              <a:t>(2 of 3)</a:t>
            </a:r>
          </a:p>
        </p:txBody>
      </p:sp>
      <p:sp>
        <p:nvSpPr>
          <p:cNvPr id="3" name="Text Placeholder 2"/>
          <p:cNvSpPr>
            <a:spLocks noGrp="1"/>
          </p:cNvSpPr>
          <p:nvPr>
            <p:ph type="body" idx="10"/>
          </p:nvPr>
        </p:nvSpPr>
        <p:spPr/>
        <p:txBody>
          <a:bodyPr>
            <a:normAutofit/>
          </a:bodyPr>
          <a:lstStyle/>
          <a:p>
            <a:pPr marL="0" indent="0">
              <a:buNone/>
            </a:pPr>
            <a:r>
              <a:rPr lang="en-US" sz="3700" dirty="0">
                <a:solidFill>
                  <a:srgbClr val="FFFFFF"/>
                </a:solidFill>
              </a:rPr>
              <a:t>Use the –verbose switch to get additional debugging information (shown in yellow)</a:t>
            </a:r>
          </a:p>
          <a:p>
            <a:endParaRPr lang="en-US" sz="3700" dirty="0"/>
          </a:p>
          <a:p>
            <a:endParaRPr lang="en-US" sz="3700" dirty="0"/>
          </a:p>
        </p:txBody>
      </p:sp>
      <p:sp>
        <p:nvSpPr>
          <p:cNvPr id="4" name="Slide Number Placeholder 3"/>
          <p:cNvSpPr>
            <a:spLocks noGrp="1"/>
          </p:cNvSpPr>
          <p:nvPr>
            <p:ph type="sldNum" sz="quarter" idx="11"/>
          </p:nvPr>
        </p:nvSpPr>
        <p:spPr/>
        <p:txBody>
          <a:bodyPr/>
          <a:lstStyle/>
          <a:p>
            <a:pPr>
              <a:defRPr/>
            </a:pPr>
            <a:endParaRPr lang="en-US" dirty="0">
              <a:solidFill>
                <a:srgbClr val="00000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734"/>
          <a:stretch/>
        </p:blipFill>
        <p:spPr bwMode="auto">
          <a:xfrm>
            <a:off x="522681" y="3333507"/>
            <a:ext cx="11163661" cy="90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1657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err="1">
                <a:solidFill>
                  <a:schemeClr val="tx1"/>
                </a:solidFill>
              </a:rPr>
              <a:t>Lync</a:t>
            </a:r>
            <a:r>
              <a:rPr lang="en-US" sz="4300" dirty="0">
                <a:solidFill>
                  <a:schemeClr val="tx1"/>
                </a:solidFill>
              </a:rPr>
              <a:t> Server Management Shell </a:t>
            </a:r>
            <a:r>
              <a:rPr lang="en-US" sz="2400" dirty="0">
                <a:solidFill>
                  <a:schemeClr val="tx1"/>
                </a:solidFill>
              </a:rPr>
              <a:t>(3 of 3)</a:t>
            </a:r>
          </a:p>
        </p:txBody>
      </p:sp>
      <p:sp>
        <p:nvSpPr>
          <p:cNvPr id="3" name="Text Placeholder 2"/>
          <p:cNvSpPr>
            <a:spLocks noGrp="1"/>
          </p:cNvSpPr>
          <p:nvPr>
            <p:ph type="body" idx="10"/>
          </p:nvPr>
        </p:nvSpPr>
        <p:spPr/>
        <p:txBody>
          <a:bodyPr>
            <a:noAutofit/>
          </a:bodyPr>
          <a:lstStyle/>
          <a:p>
            <a:pPr marL="0" indent="0">
              <a:spcBef>
                <a:spcPts val="800"/>
              </a:spcBef>
              <a:buNone/>
            </a:pPr>
            <a:r>
              <a:rPr lang="en-US" sz="3700" dirty="0">
                <a:solidFill>
                  <a:schemeClr val="tx1"/>
                </a:solidFill>
              </a:rPr>
              <a:t>If the Error output and –verbose switch don’t lead you to the error, there is tracing output you can collect via Lync Server 2010 </a:t>
            </a:r>
            <a:r>
              <a:rPr lang="en-US" sz="3700" dirty="0" smtClean="0">
                <a:solidFill>
                  <a:schemeClr val="tx1"/>
                </a:solidFill>
              </a:rPr>
              <a:t>Logging tool:</a:t>
            </a:r>
            <a:endParaRPr lang="en-US" sz="3700" dirty="0">
              <a:solidFill>
                <a:schemeClr val="tx1"/>
              </a:solidFill>
            </a:endParaRPr>
          </a:p>
          <a:p>
            <a:pPr>
              <a:spcBef>
                <a:spcPts val="800"/>
              </a:spcBef>
              <a:buFont typeface="Arial" pitchFamily="34" charset="0"/>
              <a:buChar char="•"/>
            </a:pPr>
            <a:r>
              <a:rPr lang="en-US" sz="3700" dirty="0">
                <a:solidFill>
                  <a:schemeClr val="tx1"/>
                </a:solidFill>
              </a:rPr>
              <a:t>PowerShell – gives a bit of additional information for PowerShell cmdlets run</a:t>
            </a:r>
          </a:p>
          <a:p>
            <a:pPr>
              <a:spcBef>
                <a:spcPts val="800"/>
              </a:spcBef>
              <a:buFont typeface="Arial" pitchFamily="34" charset="0"/>
              <a:buChar char="•"/>
            </a:pPr>
            <a:r>
              <a:rPr lang="en-US" sz="3700" dirty="0">
                <a:solidFill>
                  <a:schemeClr val="tx1"/>
                </a:solidFill>
              </a:rPr>
              <a:t>ADConnect – Shows interactions with Active Directory should the cmdlet need to do so</a:t>
            </a:r>
          </a:p>
        </p:txBody>
      </p:sp>
    </p:spTree>
    <p:extLst>
      <p:ext uri="{BB962C8B-B14F-4D97-AF65-F5344CB8AC3E}">
        <p14:creationId xmlns:p14="http://schemas.microsoft.com/office/powerpoint/2010/main" val="10569599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8359"/>
            <a:ext cx="11173090" cy="1191416"/>
          </a:xfrm>
        </p:spPr>
        <p:txBody>
          <a:bodyPr>
            <a:normAutofit/>
          </a:bodyPr>
          <a:lstStyle/>
          <a:p>
            <a:r>
              <a:rPr lang="en-US" sz="4800" dirty="0" smtClean="0">
                <a:solidFill>
                  <a:srgbClr val="FFFFFF"/>
                </a:solidFill>
              </a:rPr>
              <a:t>Lync Logging Tool</a:t>
            </a:r>
            <a:endParaRPr lang="en-US" sz="4800" dirty="0">
              <a:solidFill>
                <a:srgbClr val="FFFFFF"/>
              </a:solidFill>
            </a:endParaRPr>
          </a:p>
        </p:txBody>
      </p:sp>
      <p:pic>
        <p:nvPicPr>
          <p:cNvPr id="324610" name="Picture 2" descr="186472513@29062010-12D1"/>
          <p:cNvPicPr>
            <a:picLocks noChangeAspect="1" noChangeArrowheads="1"/>
          </p:cNvPicPr>
          <p:nvPr/>
        </p:nvPicPr>
        <p:blipFill rotWithShape="1">
          <a:blip r:embed="rId3">
            <a:extLst>
              <a:ext uri="{28A0092B-C50C-407E-A947-70E740481C1C}">
                <a14:useLocalDpi xmlns:a14="http://schemas.microsoft.com/office/drawing/2010/main" val="0"/>
              </a:ext>
            </a:extLst>
          </a:blip>
          <a:srcRect t="3868"/>
          <a:stretch/>
        </p:blipFill>
        <p:spPr bwMode="auto">
          <a:xfrm>
            <a:off x="657143" y="1157465"/>
            <a:ext cx="10824783" cy="5196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8902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86107"/>
            <a:ext cx="11173090" cy="1191416"/>
          </a:xfrm>
        </p:spPr>
        <p:txBody>
          <a:bodyPr/>
          <a:lstStyle/>
          <a:p>
            <a:pPr eaLnBrk="1" hangingPunct="1">
              <a:defRPr/>
            </a:pPr>
            <a:r>
              <a:rPr lang="en-US" sz="4800" dirty="0">
                <a:ln>
                  <a:noFill/>
                </a:ln>
                <a:solidFill>
                  <a:srgbClr val="FFFFFF"/>
                </a:solidFill>
                <a:latin typeface="Segoe"/>
              </a:rPr>
              <a:t>Monitoring Server</a:t>
            </a:r>
            <a:r>
              <a:rPr sz="4800" dirty="0">
                <a:ln>
                  <a:noFill/>
                </a:ln>
                <a:solidFill>
                  <a:srgbClr val="FFFFFF"/>
                </a:solidFill>
                <a:latin typeface="Segoe"/>
              </a:rPr>
              <a:t> Reporting </a:t>
            </a:r>
            <a:br>
              <a:rPr sz="4800" dirty="0">
                <a:ln>
                  <a:noFill/>
                </a:ln>
                <a:solidFill>
                  <a:srgbClr val="FFFFFF"/>
                </a:solidFill>
                <a:latin typeface="Segoe"/>
              </a:rPr>
            </a:br>
            <a:r>
              <a:rPr sz="3700" dirty="0">
                <a:ln>
                  <a:noFill/>
                </a:ln>
                <a:solidFill>
                  <a:srgbClr val="FFFFFF"/>
                </a:solidFill>
                <a:latin typeface="Segoe"/>
              </a:rPr>
              <a:t>Dashboard </a:t>
            </a:r>
            <a:r>
              <a:rPr lang="en-GB" sz="3700" dirty="0">
                <a:ln>
                  <a:noFill/>
                </a:ln>
                <a:solidFill>
                  <a:srgbClr val="FFFFFF"/>
                </a:solidFill>
                <a:latin typeface="Segoe"/>
              </a:rPr>
              <a:t>–</a:t>
            </a:r>
            <a:r>
              <a:rPr sz="3700" dirty="0">
                <a:ln>
                  <a:noFill/>
                </a:ln>
                <a:solidFill>
                  <a:srgbClr val="FFFFFF"/>
                </a:solidFill>
                <a:latin typeface="Segoe"/>
              </a:rPr>
              <a:t> Expected Failures Report Samples</a:t>
            </a:r>
            <a:endParaRPr sz="2700" dirty="0">
              <a:ln>
                <a:noFill/>
              </a:ln>
              <a:solidFill>
                <a:srgbClr val="FFFFFF"/>
              </a:solidFill>
              <a:latin typeface="Segoe"/>
            </a:endParaRPr>
          </a:p>
        </p:txBody>
      </p:sp>
      <p:sp>
        <p:nvSpPr>
          <p:cNvPr id="3" name="Text Placeholder 2"/>
          <p:cNvSpPr>
            <a:spLocks noGrp="1"/>
          </p:cNvSpPr>
          <p:nvPr>
            <p:ph type="body" idx="10"/>
          </p:nvPr>
        </p:nvSpPr>
        <p:spPr/>
        <p:txBody>
          <a:bodyPr/>
          <a:lstStyle/>
          <a:p>
            <a:endParaRPr lang="en-US" dirty="0"/>
          </a:p>
        </p:txBody>
      </p:sp>
      <p:pic>
        <p:nvPicPr>
          <p:cNvPr id="327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20" y="1487644"/>
            <a:ext cx="5720618" cy="4610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034" y="1482553"/>
            <a:ext cx="6224675" cy="4615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0140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smtClean="0"/>
              <a:t>Agenda</a:t>
            </a:r>
            <a:endParaRPr lang="en-US" dirty="0"/>
          </a:p>
        </p:txBody>
      </p:sp>
      <p:sp>
        <p:nvSpPr>
          <p:cNvPr id="22531" name="Rectangle 6"/>
          <p:cNvSpPr>
            <a:spLocks noGrp="1" noChangeArrowheads="1"/>
          </p:cNvSpPr>
          <p:nvPr>
            <p:ph idx="1"/>
          </p:nvPr>
        </p:nvSpPr>
        <p:spPr>
          <a:xfrm>
            <a:off x="453004" y="1199769"/>
            <a:ext cx="11173090" cy="5349157"/>
          </a:xfrm>
        </p:spPr>
        <p:txBody>
          <a:bodyPr/>
          <a:lstStyle/>
          <a:p>
            <a:r>
              <a:rPr lang="en-US" dirty="0" smtClean="0"/>
              <a:t>Top Core  &amp; Voice Issues</a:t>
            </a:r>
          </a:p>
          <a:p>
            <a:r>
              <a:rPr lang="en-US" dirty="0" smtClean="0"/>
              <a:t>Deployment Issues</a:t>
            </a:r>
          </a:p>
          <a:p>
            <a:r>
              <a:rPr lang="en-US" dirty="0" smtClean="0"/>
              <a:t>Migration Issues</a:t>
            </a:r>
          </a:p>
          <a:p>
            <a:r>
              <a:rPr lang="en-US" dirty="0" smtClean="0"/>
              <a:t>Tools</a:t>
            </a:r>
          </a:p>
          <a:p>
            <a:r>
              <a:rPr lang="en-US" dirty="0" smtClean="0"/>
              <a:t>Takeaways</a:t>
            </a:r>
          </a:p>
          <a:p>
            <a:pPr lvl="1"/>
            <a:r>
              <a:rPr lang="en-US" dirty="0"/>
              <a:t>Learning what can go wrong with </a:t>
            </a:r>
            <a:r>
              <a:rPr lang="en-US" dirty="0" err="1"/>
              <a:t>inital</a:t>
            </a:r>
            <a:r>
              <a:rPr lang="en-US" dirty="0"/>
              <a:t> Lync Server </a:t>
            </a:r>
            <a:r>
              <a:rPr lang="en-US" dirty="0" smtClean="0"/>
              <a:t>deployments</a:t>
            </a:r>
          </a:p>
          <a:p>
            <a:pPr lvl="1"/>
            <a:r>
              <a:rPr lang="en-US" dirty="0"/>
              <a:t>Learning what tools are available to assist with migrations and </a:t>
            </a:r>
            <a:r>
              <a:rPr lang="en-US" dirty="0" smtClean="0"/>
              <a:t>deployments</a:t>
            </a:r>
          </a:p>
          <a:p>
            <a:pPr lvl="1"/>
            <a:r>
              <a:rPr lang="en-US" dirty="0"/>
              <a:t>Learning how to better address issues that might occur through complex deployments</a:t>
            </a:r>
            <a:endParaRPr lang="en-US" dirty="0" smtClean="0"/>
          </a:p>
          <a:p>
            <a:pPr marL="0" indent="0">
              <a:buNone/>
            </a:pPr>
            <a:endParaRPr lang="en-US" dirty="0" smtClean="0"/>
          </a:p>
        </p:txBody>
      </p:sp>
    </p:spTree>
    <p:extLst>
      <p:ext uri="{BB962C8B-B14F-4D97-AF65-F5344CB8AC3E}">
        <p14:creationId xmlns:p14="http://schemas.microsoft.com/office/powerpoint/2010/main" val="221789549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8359"/>
            <a:ext cx="11173090" cy="1191416"/>
          </a:xfrm>
          <a:noFill/>
        </p:spPr>
        <p:txBody>
          <a:bodyPr/>
          <a:lstStyle/>
          <a:p>
            <a:pPr eaLnBrk="1" hangingPunct="1">
              <a:defRPr/>
            </a:pPr>
            <a:r>
              <a:rPr lang="en-US" sz="4800" dirty="0">
                <a:ln>
                  <a:noFill/>
                </a:ln>
                <a:solidFill>
                  <a:schemeClr val="tx1"/>
                </a:solidFill>
                <a:latin typeface="Segoe"/>
              </a:rPr>
              <a:t>Monitoring Server</a:t>
            </a:r>
            <a:r>
              <a:rPr sz="4800" dirty="0">
                <a:ln>
                  <a:noFill/>
                </a:ln>
                <a:solidFill>
                  <a:schemeClr val="tx1"/>
                </a:solidFill>
                <a:latin typeface="Segoe"/>
              </a:rPr>
              <a:t> Reporting </a:t>
            </a:r>
            <a:r>
              <a:rPr sz="5300" dirty="0">
                <a:ln>
                  <a:noFill/>
                </a:ln>
                <a:solidFill>
                  <a:schemeClr val="tx1"/>
                </a:solidFill>
                <a:latin typeface="Segoe"/>
              </a:rPr>
              <a:t/>
            </a:r>
            <a:br>
              <a:rPr sz="5300" dirty="0">
                <a:ln>
                  <a:noFill/>
                </a:ln>
                <a:solidFill>
                  <a:schemeClr val="tx1"/>
                </a:solidFill>
                <a:latin typeface="Segoe"/>
              </a:rPr>
            </a:br>
            <a:r>
              <a:rPr lang="en-GB" sz="3700" dirty="0">
                <a:ln>
                  <a:noFill/>
                </a:ln>
                <a:solidFill>
                  <a:schemeClr val="tx1"/>
                </a:solidFill>
                <a:latin typeface="Segoe"/>
              </a:rPr>
              <a:t>Reports – Call Reliability </a:t>
            </a:r>
            <a:r>
              <a:rPr sz="3700" dirty="0">
                <a:ln>
                  <a:noFill/>
                </a:ln>
                <a:solidFill>
                  <a:schemeClr val="tx1"/>
                </a:solidFill>
                <a:latin typeface="Segoe"/>
              </a:rPr>
              <a:t>Report </a:t>
            </a:r>
            <a:r>
              <a:rPr sz="3700" dirty="0" smtClean="0">
                <a:ln>
                  <a:noFill/>
                </a:ln>
                <a:solidFill>
                  <a:schemeClr val="tx1"/>
                </a:solidFill>
                <a:latin typeface="Segoe"/>
              </a:rPr>
              <a:t>Samples</a:t>
            </a:r>
            <a:endParaRPr sz="3700" dirty="0">
              <a:ln>
                <a:noFill/>
              </a:ln>
              <a:solidFill>
                <a:schemeClr val="tx1"/>
              </a:solidFill>
              <a:latin typeface="Segoe"/>
            </a:endParaRPr>
          </a:p>
        </p:txBody>
      </p:sp>
      <p:sp>
        <p:nvSpPr>
          <p:cNvPr id="107528" name="Slide Number Placeholder 9"/>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defTabSz="1216871" fontAlgn="base">
              <a:spcBef>
                <a:spcPct val="0"/>
              </a:spcBef>
              <a:spcAft>
                <a:spcPct val="0"/>
              </a:spcAft>
              <a:defRPr/>
            </a:pPr>
            <a:endParaRPr lang="en-US" dirty="0">
              <a:cs typeface="Arial" charset="0"/>
            </a:endParaRPr>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194" y="1608671"/>
            <a:ext cx="9193639" cy="4702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30416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85" y="184740"/>
            <a:ext cx="11367772" cy="1205589"/>
          </a:xfrm>
        </p:spPr>
        <p:txBody>
          <a:bodyPr/>
          <a:lstStyle/>
          <a:p>
            <a:pPr eaLnBrk="1" hangingPunct="1">
              <a:defRPr/>
            </a:pPr>
            <a:r>
              <a:rPr lang="en-US" sz="4800" dirty="0">
                <a:ln>
                  <a:noFill/>
                </a:ln>
                <a:solidFill>
                  <a:srgbClr val="FFFFFF"/>
                </a:solidFill>
                <a:latin typeface="Segoe"/>
              </a:rPr>
              <a:t>Monitoring Server</a:t>
            </a:r>
            <a:r>
              <a:rPr sz="4800" dirty="0">
                <a:ln>
                  <a:noFill/>
                </a:ln>
                <a:solidFill>
                  <a:srgbClr val="FFFFFF"/>
                </a:solidFill>
                <a:latin typeface="Segoe"/>
              </a:rPr>
              <a:t> Reporting </a:t>
            </a:r>
            <a:br>
              <a:rPr sz="4800" dirty="0">
                <a:ln>
                  <a:noFill/>
                </a:ln>
                <a:solidFill>
                  <a:srgbClr val="FFFFFF"/>
                </a:solidFill>
                <a:latin typeface="Segoe"/>
              </a:rPr>
            </a:br>
            <a:r>
              <a:rPr lang="en-GB" sz="3700" dirty="0">
                <a:ln>
                  <a:noFill/>
                </a:ln>
                <a:solidFill>
                  <a:srgbClr val="FFFFFF"/>
                </a:solidFill>
                <a:latin typeface="Segoe"/>
              </a:rPr>
              <a:t>Reports – Call Detail </a:t>
            </a:r>
            <a:r>
              <a:rPr sz="3700" dirty="0">
                <a:ln>
                  <a:noFill/>
                </a:ln>
                <a:solidFill>
                  <a:srgbClr val="FFFFFF"/>
                </a:solidFill>
                <a:latin typeface="Segoe"/>
              </a:rPr>
              <a:t>Report Samples</a:t>
            </a:r>
          </a:p>
        </p:txBody>
      </p:sp>
      <p:sp>
        <p:nvSpPr>
          <p:cNvPr id="107528" name="Slide Number Placeholder 9"/>
          <p:cNvSpPr>
            <a:spLocks noGrp="1"/>
          </p:cNvSpPr>
          <p:nvPr>
            <p:ph type="sldNum" sz="quarter" idx="4294967295"/>
          </p:nvPr>
        </p:nvSpPr>
        <p:spPr bwMode="auto">
          <a:xfrm>
            <a:off x="8735325" y="6356352"/>
            <a:ext cx="2844059" cy="365125"/>
          </a:xfrm>
          <a:prstGeom prst="rect">
            <a:avLst/>
          </a:prstGeom>
          <a:ln>
            <a:miter lim="800000"/>
            <a:headEnd/>
            <a:tailEnd/>
          </a:ln>
        </p:spPr>
        <p:txBody>
          <a:bodyPr wrap="square" lIns="121899" tIns="60949" rIns="121899" bIns="60949" numCol="1" anchorCtr="0" compatLnSpc="1">
            <a:prstTxWarp prst="textNoShape">
              <a:avLst/>
            </a:prstTxWarp>
          </a:bodyPr>
          <a:lstStyle/>
          <a:p>
            <a:pPr defTabSz="1216871" fontAlgn="base">
              <a:spcBef>
                <a:spcPct val="0"/>
              </a:spcBef>
              <a:spcAft>
                <a:spcPct val="0"/>
              </a:spcAft>
              <a:defRPr/>
            </a:pPr>
            <a:endParaRPr lang="en-US" dirty="0">
              <a:cs typeface="Arial" charset="0"/>
            </a:endParaRPr>
          </a:p>
        </p:txBody>
      </p:sp>
      <p:pic>
        <p:nvPicPr>
          <p:cNvPr id="340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55" y="1390329"/>
            <a:ext cx="6005908" cy="4987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0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143" y="1390329"/>
            <a:ext cx="5234247" cy="4987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8199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8359"/>
            <a:ext cx="11173090" cy="1191416"/>
          </a:xfrm>
        </p:spPr>
        <p:txBody>
          <a:bodyPr/>
          <a:lstStyle/>
          <a:p>
            <a:pPr eaLnBrk="1" hangingPunct="1">
              <a:defRPr/>
            </a:pPr>
            <a:r>
              <a:rPr lang="en-US" sz="4800" dirty="0">
                <a:ln>
                  <a:noFill/>
                </a:ln>
                <a:solidFill>
                  <a:srgbClr val="FFFFFF"/>
                </a:solidFill>
                <a:latin typeface="Segoe"/>
              </a:rPr>
              <a:t>Monitoring Server</a:t>
            </a:r>
            <a:r>
              <a:rPr sz="4800" dirty="0">
                <a:ln>
                  <a:noFill/>
                </a:ln>
                <a:solidFill>
                  <a:srgbClr val="FFFFFF"/>
                </a:solidFill>
                <a:latin typeface="Segoe"/>
              </a:rPr>
              <a:t> Reporting </a:t>
            </a:r>
            <a:r>
              <a:rPr sz="5300" dirty="0">
                <a:ln>
                  <a:noFill/>
                </a:ln>
                <a:solidFill>
                  <a:srgbClr val="FFFFFF"/>
                </a:solidFill>
                <a:latin typeface="Segoe"/>
              </a:rPr>
              <a:t/>
            </a:r>
            <a:br>
              <a:rPr sz="5300" dirty="0">
                <a:ln>
                  <a:noFill/>
                </a:ln>
                <a:solidFill>
                  <a:srgbClr val="FFFFFF"/>
                </a:solidFill>
                <a:latin typeface="Segoe"/>
              </a:rPr>
            </a:br>
            <a:r>
              <a:rPr lang="en-GB" sz="3700" dirty="0">
                <a:ln>
                  <a:noFill/>
                </a:ln>
                <a:solidFill>
                  <a:srgbClr val="FFFFFF"/>
                </a:solidFill>
                <a:latin typeface="Segoe"/>
              </a:rPr>
              <a:t>Reports – Call Detail </a:t>
            </a:r>
            <a:r>
              <a:rPr sz="3700" dirty="0">
                <a:ln>
                  <a:noFill/>
                </a:ln>
                <a:solidFill>
                  <a:srgbClr val="FFFFFF"/>
                </a:solidFill>
                <a:latin typeface="Segoe"/>
              </a:rPr>
              <a:t>Report Samples</a:t>
            </a:r>
          </a:p>
        </p:txBody>
      </p:sp>
      <p:pic>
        <p:nvPicPr>
          <p:cNvPr id="342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283" y="1464622"/>
            <a:ext cx="7132130" cy="5115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840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binder\Documents\Projekte\OCS Ignite\CS2010_DNSLB_PortSettings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88825" cy="63034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a:xfrm>
            <a:off x="9161162" y="5229270"/>
            <a:ext cx="2844059" cy="365125"/>
          </a:xfrm>
        </p:spPr>
        <p:txBody>
          <a:bodyPr/>
          <a:lstStyle/>
          <a:p>
            <a:pPr>
              <a:defRPr/>
            </a:pPr>
            <a:fld id="{2BF94CA3-94D9-4E9E-ACE3-0770F0F03AF3}" type="slidenum">
              <a:rPr lang="en-US" smtClean="0"/>
              <a:pPr>
                <a:defRPr/>
              </a:pPr>
              <a:t>33</a:t>
            </a:fld>
            <a:endParaRPr lang="en-US" dirty="0"/>
          </a:p>
        </p:txBody>
      </p:sp>
      <p:sp>
        <p:nvSpPr>
          <p:cNvPr id="3" name="Rectangle 2"/>
          <p:cNvSpPr/>
          <p:nvPr/>
        </p:nvSpPr>
        <p:spPr bwMode="auto">
          <a:xfrm>
            <a:off x="105991" y="4420236"/>
            <a:ext cx="3338678" cy="1715521"/>
          </a:xfrm>
          <a:prstGeom prst="rect">
            <a:avLst/>
          </a:prstGeom>
          <a:solidFill>
            <a:srgbClr val="FFFFFF"/>
          </a:solidFill>
          <a:ln>
            <a:solidFill>
              <a:schemeClr val="tx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6554579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8359"/>
            <a:ext cx="11173090" cy="664797"/>
          </a:xfrm>
        </p:spPr>
        <p:txBody>
          <a:bodyPr/>
          <a:lstStyle/>
          <a:p>
            <a:pPr eaLnBrk="1" hangingPunct="1">
              <a:defRPr/>
            </a:pPr>
            <a:r>
              <a:rPr lang="en-US" sz="4800" dirty="0" smtClean="0">
                <a:ln>
                  <a:noFill/>
                </a:ln>
                <a:solidFill>
                  <a:srgbClr val="FFFFFF"/>
                </a:solidFill>
                <a:latin typeface="Segoe"/>
              </a:rPr>
              <a:t>Edge Server Validation</a:t>
            </a:r>
            <a:endParaRPr sz="3700" dirty="0">
              <a:ln>
                <a:noFill/>
              </a:ln>
              <a:solidFill>
                <a:srgbClr val="FFFFFF"/>
              </a:solidFill>
              <a:latin typeface="Segoe"/>
            </a:endParaRPr>
          </a:p>
        </p:txBody>
      </p:sp>
      <p:sp>
        <p:nvSpPr>
          <p:cNvPr id="107528" name="Slide Number Placeholder 9"/>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defTabSz="1216871" fontAlgn="base">
              <a:spcBef>
                <a:spcPct val="0"/>
              </a:spcBef>
              <a:spcAft>
                <a:spcPct val="0"/>
              </a:spcAft>
              <a:defRPr/>
            </a:pPr>
            <a:endParaRPr lang="en-US" dirty="0">
              <a:cs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97" y="2129981"/>
            <a:ext cx="61245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0800000" flipV="1">
            <a:off x="206036" y="2188972"/>
            <a:ext cx="4384251" cy="3139321"/>
          </a:xfrm>
          <a:prstGeom prst="rect">
            <a:avLst/>
          </a:prstGeom>
        </p:spPr>
        <p:txBody>
          <a:bodyPr wrap="square">
            <a:spAutoFit/>
          </a:bodyPr>
          <a:lstStyle/>
          <a:p>
            <a:pPr lvl="0"/>
            <a:r>
              <a:rPr lang="en-US" dirty="0" smtClean="0">
                <a:solidFill>
                  <a:srgbClr val="FFFFFF"/>
                </a:solidFill>
              </a:rPr>
              <a:t>Resource Kit Tool – MSTurnPing: </a:t>
            </a:r>
          </a:p>
          <a:p>
            <a:pPr lvl="0"/>
            <a:endParaRPr lang="en-US" dirty="0">
              <a:solidFill>
                <a:srgbClr val="FFFFFF"/>
              </a:solidFill>
            </a:endParaRPr>
          </a:p>
          <a:p>
            <a:pPr lvl="0"/>
            <a:r>
              <a:rPr lang="en-US" dirty="0" smtClean="0"/>
              <a:t>Verifying </a:t>
            </a:r>
            <a:r>
              <a:rPr lang="en-US" dirty="0"/>
              <a:t>that the Lync Server Audio/Video Authentication service is started and can issue proper credentials</a:t>
            </a:r>
            <a:r>
              <a:rPr lang="en-US" dirty="0" smtClean="0"/>
              <a:t>.</a:t>
            </a:r>
          </a:p>
          <a:p>
            <a:pPr lvl="0"/>
            <a:endParaRPr lang="en-US" dirty="0"/>
          </a:p>
          <a:p>
            <a:pPr lvl="0"/>
            <a:r>
              <a:rPr lang="en-US" dirty="0"/>
              <a:t>Verifying that the Lync Server Audio/Video Edge service is started and can allocate the resources on the external edge successfully.</a:t>
            </a:r>
          </a:p>
          <a:p>
            <a:endParaRPr lang="en-US" dirty="0">
              <a:solidFill>
                <a:srgbClr val="FFFFFF"/>
              </a:solidFill>
            </a:endParaRPr>
          </a:p>
        </p:txBody>
      </p:sp>
    </p:spTree>
    <p:extLst>
      <p:ext uri="{BB962C8B-B14F-4D97-AF65-F5344CB8AC3E}">
        <p14:creationId xmlns:p14="http://schemas.microsoft.com/office/powerpoint/2010/main" val="3577070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Partner Title</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Company</a:t>
            </a:r>
            <a:endParaRPr lang="en-US" dirty="0"/>
          </a:p>
        </p:txBody>
      </p:sp>
      <p:sp>
        <p:nvSpPr>
          <p:cNvPr id="4" name="Text Placeholder 3"/>
          <p:cNvSpPr>
            <a:spLocks noGrp="1"/>
          </p:cNvSpPr>
          <p:nvPr>
            <p:ph type="body" sz="quarter" idx="10"/>
          </p:nvPr>
        </p:nvSpPr>
        <p:spPr/>
        <p:txBody>
          <a:bodyPr/>
          <a:lstStyle/>
          <a:p>
            <a:r>
              <a:rPr lang="en-US" dirty="0" smtClean="0"/>
              <a:t>partner</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Customer Title</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Company</a:t>
            </a:r>
            <a:endParaRPr lang="en-US" dirty="0"/>
          </a:p>
        </p:txBody>
      </p:sp>
      <p:sp>
        <p:nvSpPr>
          <p:cNvPr id="4" name="Text Placeholder 3"/>
          <p:cNvSpPr>
            <a:spLocks noGrp="1"/>
          </p:cNvSpPr>
          <p:nvPr>
            <p:ph type="body" sz="quarter" idx="10"/>
          </p:nvPr>
        </p:nvSpPr>
        <p:spPr/>
        <p:txBody>
          <a:bodyPr/>
          <a:lstStyle/>
          <a:p>
            <a:r>
              <a:rPr lang="en-US" smtClean="0"/>
              <a:t>customer</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400" dirty="0" smtClean="0">
                <a:solidFill>
                  <a:schemeClr val="tx1"/>
                </a:solidFill>
              </a:rPr>
              <a:t>Top Issues!</a:t>
            </a:r>
            <a:endParaRPr lang="en-US" sz="6400" dirty="0">
              <a:solidFill>
                <a:schemeClr val="tx1"/>
              </a:solidFill>
            </a:endParaRPr>
          </a:p>
        </p:txBody>
      </p:sp>
      <p:sp>
        <p:nvSpPr>
          <p:cNvPr id="3" name="Slide Number Placeholder 2"/>
          <p:cNvSpPr>
            <a:spLocks noGrp="1"/>
          </p:cNvSpPr>
          <p:nvPr>
            <p:ph type="sldNum" sz="quarter" idx="11"/>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9939054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a:t>Top Troubleshooting </a:t>
            </a:r>
            <a:r>
              <a:rPr lang="en-US" dirty="0" smtClean="0"/>
              <a:t>Core Issues</a:t>
            </a:r>
            <a:endParaRPr lang="en-US" dirty="0"/>
          </a:p>
        </p:txBody>
      </p:sp>
      <p:sp>
        <p:nvSpPr>
          <p:cNvPr id="22531" name="Rectangle 6"/>
          <p:cNvSpPr>
            <a:spLocks noGrp="1" noChangeArrowheads="1"/>
          </p:cNvSpPr>
          <p:nvPr>
            <p:ph idx="1"/>
          </p:nvPr>
        </p:nvSpPr>
        <p:spPr>
          <a:xfrm>
            <a:off x="471292" y="998601"/>
            <a:ext cx="11173090" cy="4438138"/>
          </a:xfrm>
        </p:spPr>
        <p:txBody>
          <a:bodyPr/>
          <a:lstStyle/>
          <a:p>
            <a:r>
              <a:rPr lang="en-US" dirty="0"/>
              <a:t>Load </a:t>
            </a:r>
            <a:r>
              <a:rPr lang="en-US" dirty="0" smtClean="0"/>
              <a:t>balancers</a:t>
            </a:r>
          </a:p>
          <a:p>
            <a:pPr lvl="1"/>
            <a:r>
              <a:rPr lang="en-US" dirty="0" smtClean="0"/>
              <a:t>Not allowing SIP, HTTP(s)</a:t>
            </a:r>
          </a:p>
          <a:p>
            <a:r>
              <a:rPr lang="en-US" dirty="0"/>
              <a:t>Firewall </a:t>
            </a:r>
            <a:r>
              <a:rPr lang="en-US" dirty="0" smtClean="0"/>
              <a:t>configuration</a:t>
            </a:r>
          </a:p>
          <a:p>
            <a:pPr lvl="1"/>
            <a:r>
              <a:rPr lang="en-US" dirty="0" smtClean="0"/>
              <a:t>Incorrect Ports</a:t>
            </a:r>
            <a:endParaRPr lang="en-US" dirty="0"/>
          </a:p>
          <a:p>
            <a:r>
              <a:rPr lang="en-US" dirty="0" smtClean="0"/>
              <a:t>Certificates</a:t>
            </a:r>
            <a:endParaRPr lang="en-US" dirty="0"/>
          </a:p>
          <a:p>
            <a:pPr lvl="1"/>
            <a:r>
              <a:rPr lang="en-US" dirty="0"/>
              <a:t>Missing or incorrect parameters (SN/SAN)</a:t>
            </a:r>
          </a:p>
          <a:p>
            <a:pPr lvl="1"/>
            <a:r>
              <a:rPr lang="en-US" dirty="0"/>
              <a:t>Certificate chain/root certificate missing</a:t>
            </a:r>
          </a:p>
          <a:p>
            <a:r>
              <a:rPr lang="en-US" dirty="0"/>
              <a:t>Server </a:t>
            </a:r>
            <a:r>
              <a:rPr lang="en-US" dirty="0" err="1" smtClean="0"/>
              <a:t>mis</a:t>
            </a:r>
            <a:r>
              <a:rPr lang="en-US" dirty="0" smtClean="0"/>
              <a:t>-configuration</a:t>
            </a:r>
          </a:p>
          <a:p>
            <a:pPr lvl="1"/>
            <a:r>
              <a:rPr lang="en-US" dirty="0" smtClean="0"/>
              <a:t>Permissions</a:t>
            </a:r>
            <a:endParaRPr lang="en-US" dirty="0"/>
          </a:p>
        </p:txBody>
      </p:sp>
    </p:spTree>
    <p:extLst>
      <p:ext uri="{BB962C8B-B14F-4D97-AF65-F5344CB8AC3E}">
        <p14:creationId xmlns:p14="http://schemas.microsoft.com/office/powerpoint/2010/main" val="39365958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dirty="0"/>
              <a:t>Top Troubleshooting </a:t>
            </a:r>
            <a:r>
              <a:rPr lang="en-US" dirty="0" smtClean="0"/>
              <a:t>Core Issues (continued)</a:t>
            </a:r>
            <a:endParaRPr lang="en-US" dirty="0"/>
          </a:p>
        </p:txBody>
      </p:sp>
      <p:sp>
        <p:nvSpPr>
          <p:cNvPr id="22531" name="Rectangle 6"/>
          <p:cNvSpPr>
            <a:spLocks noGrp="1" noChangeArrowheads="1"/>
          </p:cNvSpPr>
          <p:nvPr>
            <p:ph idx="1"/>
          </p:nvPr>
        </p:nvSpPr>
        <p:spPr>
          <a:xfrm>
            <a:off x="471292" y="998601"/>
            <a:ext cx="11173090" cy="3354765"/>
          </a:xfrm>
        </p:spPr>
        <p:txBody>
          <a:bodyPr/>
          <a:lstStyle/>
          <a:p>
            <a:r>
              <a:rPr lang="en-US" dirty="0" smtClean="0"/>
              <a:t>DNS issues</a:t>
            </a:r>
          </a:p>
          <a:p>
            <a:pPr lvl="1"/>
            <a:r>
              <a:rPr lang="en-US" dirty="0" smtClean="0"/>
              <a:t>Not correct (A) and SRV Records</a:t>
            </a:r>
            <a:endParaRPr lang="en-US" dirty="0"/>
          </a:p>
          <a:p>
            <a:r>
              <a:rPr lang="en-US" dirty="0" smtClean="0"/>
              <a:t>Coexistence </a:t>
            </a:r>
            <a:r>
              <a:rPr lang="en-US" dirty="0"/>
              <a:t>between </a:t>
            </a:r>
            <a:r>
              <a:rPr lang="en-US" dirty="0" smtClean="0"/>
              <a:t>OCS 2007(R2) and Lync 2010</a:t>
            </a:r>
          </a:p>
          <a:p>
            <a:pPr lvl="1"/>
            <a:r>
              <a:rPr lang="en-US" dirty="0" smtClean="0"/>
              <a:t>Edge Configuration</a:t>
            </a:r>
          </a:p>
          <a:p>
            <a:pPr lvl="1"/>
            <a:r>
              <a:rPr lang="en-US" dirty="0" smtClean="0"/>
              <a:t>UM Integration</a:t>
            </a:r>
          </a:p>
          <a:p>
            <a:pPr lvl="1"/>
            <a:r>
              <a:rPr lang="en-US" dirty="0" smtClean="0"/>
              <a:t>Dial Plans</a:t>
            </a:r>
          </a:p>
          <a:p>
            <a:pPr lvl="1"/>
            <a:r>
              <a:rPr lang="en-US" dirty="0" smtClean="0"/>
              <a:t>Client Policies</a:t>
            </a:r>
            <a:endParaRPr lang="en-US" dirty="0"/>
          </a:p>
        </p:txBody>
      </p:sp>
    </p:spTree>
    <p:extLst>
      <p:ext uri="{BB962C8B-B14F-4D97-AF65-F5344CB8AC3E}">
        <p14:creationId xmlns:p14="http://schemas.microsoft.com/office/powerpoint/2010/main" val="7527866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07868" y="230189"/>
            <a:ext cx="11173090" cy="1163395"/>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ea typeface="+mn-ea"/>
                <a:cs typeface="Arial" charset="0"/>
              </a:rPr>
              <a:t>Top Troubleshooting Voice Issues</a:t>
            </a:r>
            <a:endParaRPr kumimoji="0" lang="en-US" sz="48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6" name="Content Placeholder 5"/>
          <p:cNvSpPr>
            <a:spLocks noGrp="1"/>
          </p:cNvSpPr>
          <p:nvPr>
            <p:ph idx="1"/>
          </p:nvPr>
        </p:nvSpPr>
        <p:spPr>
          <a:xfrm>
            <a:off x="507868" y="1419225"/>
            <a:ext cx="11173090" cy="4641271"/>
          </a:xfrm>
        </p:spPr>
        <p:txBody>
          <a:bodyPr>
            <a:normAutofit lnSpcReduction="10000"/>
          </a:bodyPr>
          <a:lstStyle/>
          <a:p>
            <a:pPr lvl="0"/>
            <a:r>
              <a:rPr lang="en-US" dirty="0" smtClean="0"/>
              <a:t>Audio Quality</a:t>
            </a:r>
          </a:p>
          <a:p>
            <a:pPr lvl="1"/>
            <a:r>
              <a:rPr lang="en-US" dirty="0" smtClean="0"/>
              <a:t>User Device</a:t>
            </a:r>
          </a:p>
          <a:p>
            <a:pPr lvl="1"/>
            <a:r>
              <a:rPr lang="en-US" dirty="0" smtClean="0"/>
              <a:t>Network</a:t>
            </a:r>
          </a:p>
          <a:p>
            <a:pPr lvl="1"/>
            <a:r>
              <a:rPr lang="en-US" dirty="0" smtClean="0"/>
              <a:t>PSTN</a:t>
            </a:r>
          </a:p>
          <a:p>
            <a:pPr lvl="0"/>
            <a:r>
              <a:rPr lang="en-US" dirty="0" smtClean="0"/>
              <a:t>Audio Connectivity</a:t>
            </a:r>
          </a:p>
          <a:p>
            <a:pPr lvl="1"/>
            <a:r>
              <a:rPr lang="en-US" dirty="0" smtClean="0"/>
              <a:t>User phone number assignment / format</a:t>
            </a:r>
          </a:p>
          <a:p>
            <a:pPr lvl="1"/>
            <a:r>
              <a:rPr lang="en-US" dirty="0" smtClean="0"/>
              <a:t>Gateway configuration</a:t>
            </a:r>
          </a:p>
          <a:p>
            <a:pPr lvl="1"/>
            <a:r>
              <a:rPr lang="en-US" dirty="0" smtClean="0"/>
              <a:t>Phone number normalization</a:t>
            </a:r>
          </a:p>
          <a:p>
            <a:pPr lvl="1"/>
            <a:r>
              <a:rPr lang="en-US" dirty="0" smtClean="0"/>
              <a:t>Call routes</a:t>
            </a:r>
            <a:endParaRPr lang="en-US" dirty="0"/>
          </a:p>
          <a:p>
            <a:pPr lvl="1"/>
            <a:r>
              <a:rPr lang="en-US" dirty="0" smtClean="0"/>
              <a:t>UM connectivity – certificate and configuration</a:t>
            </a:r>
          </a:p>
          <a:p>
            <a:endParaRPr lang="en-US" dirty="0"/>
          </a:p>
        </p:txBody>
      </p:sp>
    </p:spTree>
    <p:extLst>
      <p:ext uri="{BB962C8B-B14F-4D97-AF65-F5344CB8AC3E}">
        <p14:creationId xmlns:p14="http://schemas.microsoft.com/office/powerpoint/2010/main" val="9059695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400" dirty="0" smtClean="0">
                <a:solidFill>
                  <a:schemeClr val="tx1"/>
                </a:solidFill>
              </a:rPr>
              <a:t>Real World Deployment Examples</a:t>
            </a:r>
            <a:br>
              <a:rPr lang="en-US" sz="6400" dirty="0" smtClean="0">
                <a:solidFill>
                  <a:schemeClr val="tx1"/>
                </a:solidFill>
              </a:rPr>
            </a:br>
            <a:endParaRPr lang="en-US" sz="6400" dirty="0">
              <a:solidFill>
                <a:schemeClr val="tx1"/>
              </a:solidFill>
            </a:endParaRPr>
          </a:p>
        </p:txBody>
      </p:sp>
    </p:spTree>
    <p:extLst>
      <p:ext uri="{BB962C8B-B14F-4D97-AF65-F5344CB8AC3E}">
        <p14:creationId xmlns:p14="http://schemas.microsoft.com/office/powerpoint/2010/main" val="34741438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595548"/>
          </a:xfrm>
        </p:spPr>
        <p:txBody>
          <a:bodyPr/>
          <a:lstStyle/>
          <a:p>
            <a:r>
              <a:rPr lang="en-US" sz="4300" dirty="0">
                <a:solidFill>
                  <a:schemeClr val="tx1"/>
                </a:solidFill>
              </a:rPr>
              <a:t>Lync Server </a:t>
            </a:r>
            <a:r>
              <a:rPr lang="en-US" sz="4300" dirty="0" smtClean="0">
                <a:solidFill>
                  <a:schemeClr val="tx1"/>
                </a:solidFill>
              </a:rPr>
              <a:t>deployment issue</a:t>
            </a:r>
            <a:endParaRPr lang="en-US" sz="2400" dirty="0">
              <a:solidFill>
                <a:schemeClr val="tx1"/>
              </a:solidFill>
            </a:endParaRPr>
          </a:p>
        </p:txBody>
      </p:sp>
      <p:sp>
        <p:nvSpPr>
          <p:cNvPr id="3" name="Text Placeholder 2"/>
          <p:cNvSpPr>
            <a:spLocks noGrp="1"/>
          </p:cNvSpPr>
          <p:nvPr>
            <p:ph type="body" idx="10"/>
          </p:nvPr>
        </p:nvSpPr>
        <p:spPr/>
        <p:txBody>
          <a:bodyPr>
            <a:normAutofit/>
          </a:bodyPr>
          <a:lstStyle/>
          <a:p>
            <a:pPr>
              <a:buFont typeface="Arial" pitchFamily="34" charset="0"/>
              <a:buChar char="•"/>
            </a:pPr>
            <a:r>
              <a:rPr lang="en-US" sz="3700" dirty="0" smtClean="0">
                <a:solidFill>
                  <a:schemeClr val="tx1"/>
                </a:solidFill>
              </a:rPr>
              <a:t>Schema Prep</a:t>
            </a:r>
          </a:p>
          <a:p>
            <a:pPr>
              <a:buFont typeface="Arial" pitchFamily="34" charset="0"/>
              <a:buChar char="•"/>
            </a:pPr>
            <a:r>
              <a:rPr lang="en-US" sz="3700" dirty="0" smtClean="0">
                <a:solidFill>
                  <a:srgbClr val="FF0000"/>
                </a:solidFill>
              </a:rPr>
              <a:t>Forest Prep</a:t>
            </a:r>
          </a:p>
          <a:p>
            <a:pPr>
              <a:buFont typeface="Arial" pitchFamily="34" charset="0"/>
              <a:buChar char="•"/>
            </a:pPr>
            <a:r>
              <a:rPr lang="en-US" sz="3700" dirty="0" smtClean="0">
                <a:solidFill>
                  <a:schemeClr val="tx1"/>
                </a:solidFill>
              </a:rPr>
              <a:t>Domain Prep</a:t>
            </a:r>
            <a:endParaRPr lang="en-US" sz="3700" dirty="0"/>
          </a:p>
          <a:p>
            <a:pPr marL="0" indent="0">
              <a:buNone/>
            </a:pPr>
            <a:endParaRPr lang="en-US" sz="3700" dirty="0"/>
          </a:p>
        </p:txBody>
      </p:sp>
      <p:sp>
        <p:nvSpPr>
          <p:cNvPr id="4" name="Slide Number Placeholder 3"/>
          <p:cNvSpPr>
            <a:spLocks noGrp="1"/>
          </p:cNvSpPr>
          <p:nvPr>
            <p:ph type="sldNum" sz="quarter" idx="11"/>
          </p:nvPr>
        </p:nvSpPr>
        <p:spPr/>
        <p:txBody>
          <a:bodyPr/>
          <a:lstStyle/>
          <a:p>
            <a:pPr>
              <a:defRPr/>
            </a:pPr>
            <a:fld id="{2BF94CA3-94D9-4E9E-ACE3-0770F0F03AF3}" type="slidenum">
              <a:rPr lang="en-US" smtClean="0">
                <a:solidFill>
                  <a:srgbClr val="000000"/>
                </a:solidFill>
              </a:rPr>
              <a:pPr>
                <a:defRPr/>
              </a:pPr>
              <a:t>9</a:t>
            </a:fld>
            <a:endParaRPr 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19" y="1640776"/>
            <a:ext cx="56864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319" y="5989510"/>
            <a:ext cx="57340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649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1006</TotalTime>
  <Words>1995</Words>
  <Application>Microsoft Office PowerPoint</Application>
  <PresentationFormat>Custom</PresentationFormat>
  <Paragraphs>284</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TENA11_BreakoutSession_Template_16x9_Final</vt:lpstr>
      <vt:lpstr>White with Consolas font for code slides</vt:lpstr>
      <vt:lpstr>EXL 325 -Troubleshooting  Lync Server 2010</vt:lpstr>
      <vt:lpstr>Who am I</vt:lpstr>
      <vt:lpstr>Agenda</vt:lpstr>
      <vt:lpstr>Top Issues!</vt:lpstr>
      <vt:lpstr>Top Troubleshooting Core Issues</vt:lpstr>
      <vt:lpstr>Top Troubleshooting Core Issues (continued)</vt:lpstr>
      <vt:lpstr>PowerPoint Presentation</vt:lpstr>
      <vt:lpstr>Real World Deployment Examples </vt:lpstr>
      <vt:lpstr>Lync Server deployment issue</vt:lpstr>
      <vt:lpstr>Lync Server deployment issue</vt:lpstr>
      <vt:lpstr>Lync Server deployment issue</vt:lpstr>
      <vt:lpstr>Lync Server deployment issue</vt:lpstr>
      <vt:lpstr>Real World Migration Examples </vt:lpstr>
      <vt:lpstr>Lync Server Migration issue</vt:lpstr>
      <vt:lpstr>Synthetic Transactions – Dial in Conferencing</vt:lpstr>
      <vt:lpstr>Synthetic Transactions – P2P AV Sessions</vt:lpstr>
      <vt:lpstr>Synthetic Transactions – Presence Validation</vt:lpstr>
      <vt:lpstr>Topology Validator - Good</vt:lpstr>
      <vt:lpstr>Topology Validator - Bad</vt:lpstr>
      <vt:lpstr>Tools!</vt:lpstr>
      <vt:lpstr>PowerPoint Presentation</vt:lpstr>
      <vt:lpstr>PowerPoint Presentation</vt:lpstr>
      <vt:lpstr>PowerPoint Presentation</vt:lpstr>
      <vt:lpstr>PowerPoint Presentation</vt:lpstr>
      <vt:lpstr>Lync Server Management Shell (1 of 3)</vt:lpstr>
      <vt:lpstr>Lync Server Management Shell (2 of 3)</vt:lpstr>
      <vt:lpstr>Lync Server Management Shell (3 of 3)</vt:lpstr>
      <vt:lpstr>Lync Logging Tool</vt:lpstr>
      <vt:lpstr>Monitoring Server Reporting  Dashboard – Expected Failures Report Samples</vt:lpstr>
      <vt:lpstr>Monitoring Server Reporting  Reports – Call Reliability Report Samples</vt:lpstr>
      <vt:lpstr>Monitoring Server Reporting  Reports – Call Detail Report Samples</vt:lpstr>
      <vt:lpstr>Monitoring Server Reporting  Reports – Call Detail Report Samples</vt:lpstr>
      <vt:lpstr>PowerPoint Presentation</vt:lpstr>
      <vt:lpstr>Edge Server Validation</vt:lpstr>
      <vt:lpstr>PowerPoint Presentation</vt:lpstr>
      <vt:lpstr>PowerPoint Presentation</vt:lpstr>
      <vt:lpstr>Partner Title</vt:lpstr>
      <vt:lpstr>Customer Title</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EXL325: Troubleshooting Lync Server 2010</dc:title>
  <dc:subject>Microsoft TechEd North America 2011</dc:subject>
  <dc:creator> Byron Spurlock</dc:creator>
  <dc:description>Template: Jordan Cayabyab
Formatting:
Event Date: May 16-19, 2011
Event Location: Atlanta
Audience Type:</dc:description>
  <cp:lastModifiedBy>Shows</cp:lastModifiedBy>
  <cp:revision>58</cp:revision>
  <cp:lastPrinted>2010-05-11T05:02:34Z</cp:lastPrinted>
  <dcterms:created xsi:type="dcterms:W3CDTF">2011-05-17T21:40:41Z</dcterms:created>
  <dcterms:modified xsi:type="dcterms:W3CDTF">2011-05-18T20:16:08Z</dcterms:modified>
</cp:coreProperties>
</file>