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61"/>
  </p:notesMasterIdLst>
  <p:handoutMasterIdLst>
    <p:handoutMasterId r:id="rId62"/>
  </p:handoutMasterIdLst>
  <p:sldIdLst>
    <p:sldId id="322"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8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1" r:id="rId50"/>
    <p:sldId id="382" r:id="rId51"/>
    <p:sldId id="383" r:id="rId52"/>
    <p:sldId id="384" r:id="rId53"/>
    <p:sldId id="386" r:id="rId54"/>
    <p:sldId id="387" r:id="rId55"/>
    <p:sldId id="329" r:id="rId56"/>
    <p:sldId id="330" r:id="rId57"/>
    <p:sldId id="334" r:id="rId58"/>
    <p:sldId id="271" r:id="rId59"/>
    <p:sldId id="319" r:id="rId6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AE1E"/>
    <a:srgbClr val="03C2F1"/>
    <a:srgbClr val="FFFFFF"/>
    <a:srgbClr val="000000"/>
    <a:srgbClr val="429A16"/>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81" autoAdjust="0"/>
    <p:restoredTop sz="85194"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816AA-5F13-40B3-9552-DB9EC30DEDC8}" type="slidenum">
              <a:rPr lang="en-US" smtClean="0"/>
              <a:pPr/>
              <a:t>44</a:t>
            </a:fld>
            <a:endParaRPr lang="en-US"/>
          </a:p>
        </p:txBody>
      </p:sp>
    </p:spTree>
    <p:extLst>
      <p:ext uri="{BB962C8B-B14F-4D97-AF65-F5344CB8AC3E}">
        <p14:creationId xmlns:p14="http://schemas.microsoft.com/office/powerpoint/2010/main" val="268398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816AA-5F13-40B3-9552-DB9EC30DEDC8}" type="slidenum">
              <a:rPr lang="en-US" smtClean="0"/>
              <a:pPr/>
              <a:t>45</a:t>
            </a:fld>
            <a:endParaRPr lang="en-US"/>
          </a:p>
        </p:txBody>
      </p:sp>
    </p:spTree>
    <p:extLst>
      <p:ext uri="{BB962C8B-B14F-4D97-AF65-F5344CB8AC3E}">
        <p14:creationId xmlns:p14="http://schemas.microsoft.com/office/powerpoint/2010/main" val="268398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10:56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10:56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10:56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10:56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10:56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10:56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37472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8C0E2-9393-4199-8C0A-B2F6426B9916}" type="slidenum">
              <a:rPr lang="en-US" smtClean="0"/>
              <a:t>12</a:t>
            </a:fld>
            <a:endParaRPr lang="en-US"/>
          </a:p>
        </p:txBody>
      </p:sp>
    </p:spTree>
    <p:extLst>
      <p:ext uri="{BB962C8B-B14F-4D97-AF65-F5344CB8AC3E}">
        <p14:creationId xmlns:p14="http://schemas.microsoft.com/office/powerpoint/2010/main" val="15873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13550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79464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44730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37654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4218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A816AA-5F13-40B3-9552-DB9EC30DEDC8}" type="slidenum">
              <a:rPr lang="en-US" smtClean="0"/>
              <a:pPr/>
              <a:t>43</a:t>
            </a:fld>
            <a:endParaRPr lang="en-US"/>
          </a:p>
        </p:txBody>
      </p:sp>
    </p:spTree>
    <p:extLst>
      <p:ext uri="{BB962C8B-B14F-4D97-AF65-F5344CB8AC3E}">
        <p14:creationId xmlns:p14="http://schemas.microsoft.com/office/powerpoint/2010/main" val="2683989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468094"/>
          </a:xfrm>
        </p:spPr>
        <p:txBody>
          <a:bodyPr anchor="t"/>
          <a:lstStyle>
            <a:lvl1pPr algn="l">
              <a:defRPr sz="5300" b="1" cap="all">
                <a:solidFill>
                  <a:schemeClr val="tx1">
                    <a:lumMod val="95000"/>
                    <a:lumOff val="5000"/>
                  </a:schemeClr>
                </a:solidFill>
              </a:defRPr>
            </a:lvl1pPr>
          </a:lstStyle>
          <a:p>
            <a:r>
              <a:rPr lang="en-US" smtClean="0"/>
              <a:t>Click to edit Master title style</a:t>
            </a:r>
            <a:endParaRPr lang="nl-NL" dirty="0"/>
          </a:p>
        </p:txBody>
      </p:sp>
      <p:sp>
        <p:nvSpPr>
          <p:cNvPr id="3" name="Text Placeholder 2"/>
          <p:cNvSpPr>
            <a:spLocks noGrp="1"/>
          </p:cNvSpPr>
          <p:nvPr>
            <p:ph type="body" idx="1"/>
          </p:nvPr>
        </p:nvSpPr>
        <p:spPr>
          <a:xfrm>
            <a:off x="962833" y="4032951"/>
            <a:ext cx="10360501" cy="373949"/>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1867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technet.microsoft.com/en-us/library/ff367871.aspx"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http://technet.microsoft.com/en-us/library/dd351258.aspx#CheckDBRedun"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technet.microsoft.com/en-us/library/dd335158.aspx"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logs.technet.com/b/lync/"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technet.microsoft.com/en-us/lync" TargetMode="External"/><Relationship Id="rId5" Type="http://schemas.openxmlformats.org/officeDocument/2006/relationships/hyperlink" Target="http://technet.microsoft.com/en-us/exchange/default.aspx" TargetMode="External"/><Relationship Id="rId4" Type="http://schemas.openxmlformats.org/officeDocument/2006/relationships/hyperlink" Target="http://blogs.technet.com/b/exchange"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7.png"/><Relationship Id="rId5" Type="http://schemas.openxmlformats.org/officeDocument/2006/relationships/hyperlink" Target="http://www.microsoft.com/learning" TargetMode="External"/><Relationship Id="rId10" Type="http://schemas.openxmlformats.org/officeDocument/2006/relationships/image" Target="../media/image26.emf"/><Relationship Id="rId4" Type="http://schemas.openxmlformats.org/officeDocument/2006/relationships/image" Target="../media/image23.png"/><Relationship Id="rId9" Type="http://schemas.openxmlformats.org/officeDocument/2006/relationships/image" Target="../media/image25.png"/><Relationship Id="rId14" Type="http://schemas.microsoft.com/office/2007/relationships/hdphoto" Target="../media/hdphoto1.wdp"/></Relationships>
</file>

<file path=ppt/slides/_rels/slide5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448352"/>
            <a:ext cx="10242549" cy="1523497"/>
          </a:xfrm>
        </p:spPr>
        <p:txBody>
          <a:bodyPr/>
          <a:lstStyle/>
          <a:p>
            <a:r>
              <a:rPr lang="en-US" dirty="0" smtClean="0"/>
              <a:t>Exchange Server 2010 High Availability Management and Operations</a:t>
            </a:r>
            <a:br>
              <a:rPr lang="en-US" dirty="0" smtClean="0"/>
            </a:br>
            <a:r>
              <a:rPr lang="en-US" sz="3600" dirty="0" smtClean="0"/>
              <a:t>EXL401</a:t>
            </a:r>
            <a:endParaRPr lang="en-US" sz="3600" dirty="0"/>
          </a:p>
        </p:txBody>
      </p:sp>
      <p:sp>
        <p:nvSpPr>
          <p:cNvPr id="3" name="Subtitle 2"/>
          <p:cNvSpPr>
            <a:spLocks noGrp="1"/>
          </p:cNvSpPr>
          <p:nvPr>
            <p:ph type="subTitle" idx="1"/>
          </p:nvPr>
        </p:nvSpPr>
        <p:spPr/>
        <p:txBody>
          <a:bodyPr/>
          <a:lstStyle/>
          <a:p>
            <a:r>
              <a:rPr lang="en-US" dirty="0" smtClean="0"/>
              <a:t>Scott Schnoll</a:t>
            </a:r>
          </a:p>
          <a:p>
            <a:r>
              <a:rPr lang="en-US" dirty="0" smtClean="0"/>
              <a:t>scott.schnoll@microsoft.com</a:t>
            </a:r>
          </a:p>
          <a:p>
            <a:r>
              <a:rPr lang="en-US" dirty="0" smtClean="0"/>
              <a:t>Principal Technical Writer</a:t>
            </a:r>
          </a:p>
          <a:p>
            <a:r>
              <a:rPr lang="en-US" dirty="0" smtClean="0"/>
              <a:t>Microsoft Corporation</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Ancillary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2815129"/>
              </p:ext>
            </p:extLst>
          </p:nvPr>
        </p:nvGraphicFramePr>
        <p:xfrm>
          <a:off x="293645" y="1573060"/>
          <a:ext cx="11650250" cy="3835400"/>
        </p:xfrm>
        <a:graphic>
          <a:graphicData uri="http://schemas.openxmlformats.org/drawingml/2006/table">
            <a:tbl>
              <a:tblPr firstRow="1" bandRow="1">
                <a:tableStyleId>{073A0DAA-6AF3-43AB-8588-CEC1D06C72B9}</a:tableStyleId>
              </a:tblPr>
              <a:tblGrid>
                <a:gridCol w="3163539"/>
                <a:gridCol w="8486711"/>
              </a:tblGrid>
              <a:tr h="37592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t>Auto database mount</a:t>
                      </a:r>
                      <a:r>
                        <a:rPr lang="en-US" sz="1900" baseline="0" dirty="0" smtClean="0"/>
                        <a:t> dial / Database activation policy</a:t>
                      </a:r>
                      <a:endParaRPr lang="en-US" sz="1900" dirty="0" smtClean="0"/>
                    </a:p>
                  </a:txBody>
                  <a:tcPr marL="121888" marR="121888"/>
                </a:tc>
                <a:tc hMerge="1">
                  <a:txBody>
                    <a:bodyPr/>
                    <a:lstStyle/>
                    <a:p>
                      <a:endParaRPr lang="en-US"/>
                    </a:p>
                  </a:txBody>
                  <a:tcPr/>
                </a:tc>
              </a:tr>
              <a:tr h="1188720">
                <a:tc>
                  <a:txBody>
                    <a:bodyPr/>
                    <a:lstStyle/>
                    <a:p>
                      <a:r>
                        <a:rPr lang="en-US" sz="1900" dirty="0" smtClean="0"/>
                        <a:t>Get-</a:t>
                      </a:r>
                      <a:r>
                        <a:rPr lang="en-US" sz="1900" dirty="0" err="1" smtClean="0"/>
                        <a:t>MailboxServer</a:t>
                      </a:r>
                      <a:endParaRPr lang="en-US" sz="1900" dirty="0"/>
                    </a:p>
                  </a:txBody>
                  <a:tcPr marL="121888" marR="121888"/>
                </a:tc>
                <a:tc>
                  <a:txBody>
                    <a:bodyPr/>
                    <a:lstStyle/>
                    <a:p>
                      <a:r>
                        <a:rPr lang="en-US" sz="1900" dirty="0" smtClean="0"/>
                        <a:t>View properties of a Mailbox server (</a:t>
                      </a:r>
                      <a:r>
                        <a:rPr lang="en-US" sz="1900" dirty="0" err="1" smtClean="0"/>
                        <a:t>AutoDatabaseMountDial</a:t>
                      </a:r>
                      <a:r>
                        <a:rPr lang="en-US" sz="1900" dirty="0" smtClean="0"/>
                        <a:t>, </a:t>
                      </a:r>
                      <a:r>
                        <a:rPr lang="en-US" sz="1900" dirty="0" err="1" smtClean="0"/>
                        <a:t>DatabaseCopyAutoActivationPolicy</a:t>
                      </a:r>
                      <a:r>
                        <a:rPr lang="en-US" sz="1900" dirty="0" smtClean="0"/>
                        <a:t>, </a:t>
                      </a:r>
                      <a:r>
                        <a:rPr lang="en-US" sz="1900" dirty="0" err="1" smtClean="0"/>
                        <a:t>MaximumActiveDatabases</a:t>
                      </a:r>
                      <a:r>
                        <a:rPr lang="en-US" sz="1900" dirty="0" smtClean="0"/>
                        <a:t>,</a:t>
                      </a:r>
                      <a:r>
                        <a:rPr lang="en-US" sz="1900" baseline="0" dirty="0" smtClean="0"/>
                        <a:t> </a:t>
                      </a:r>
                      <a:r>
                        <a:rPr lang="en-US" sz="1900" dirty="0" smtClean="0"/>
                        <a:t>and DAG membership)</a:t>
                      </a:r>
                      <a:endParaRPr lang="en-US" sz="1900" dirty="0"/>
                    </a:p>
                  </a:txBody>
                  <a:tcPr marL="121888" marR="121888"/>
                </a:tc>
              </a:tr>
              <a:tr h="944880">
                <a:tc>
                  <a:txBody>
                    <a:bodyPr/>
                    <a:lstStyle/>
                    <a:p>
                      <a:r>
                        <a:rPr lang="en-US" sz="1900" dirty="0" smtClean="0"/>
                        <a:t>Set-</a:t>
                      </a:r>
                      <a:r>
                        <a:rPr lang="en-US" sz="1900" dirty="0" err="1" smtClean="0"/>
                        <a:t>MailboxServer</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Configure </a:t>
                      </a:r>
                      <a:r>
                        <a:rPr lang="en-US" sz="1900" dirty="0" err="1" smtClean="0"/>
                        <a:t>AutoDatabaseMountDial</a:t>
                      </a:r>
                      <a:r>
                        <a:rPr lang="en-US" sz="1900" dirty="0" smtClean="0"/>
                        <a:t>, </a:t>
                      </a:r>
                      <a:r>
                        <a:rPr lang="en-US" sz="1900" dirty="0" err="1" smtClean="0"/>
                        <a:t>MaximumActiveDatabases</a:t>
                      </a:r>
                      <a:r>
                        <a:rPr lang="en-US" sz="1900" dirty="0" smtClean="0"/>
                        <a:t>  or </a:t>
                      </a:r>
                      <a:r>
                        <a:rPr lang="en-US" sz="1900" dirty="0" err="1" smtClean="0"/>
                        <a:t>DatabaseCopyAutoActivationPolicy</a:t>
                      </a:r>
                      <a:r>
                        <a:rPr lang="en-US" sz="1900" dirty="0" smtClean="0"/>
                        <a:t> for a DAG</a:t>
                      </a:r>
                    </a:p>
                  </a:txBody>
                  <a:tcPr marL="121888" marR="121888"/>
                </a:tc>
              </a:tr>
              <a:tr h="660400">
                <a:tc>
                  <a:txBody>
                    <a:bodyPr/>
                    <a:lstStyle/>
                    <a:p>
                      <a:r>
                        <a:rPr lang="en-US" sz="1900" dirty="0" smtClean="0"/>
                        <a:t>Get-</a:t>
                      </a:r>
                      <a:r>
                        <a:rPr lang="en-US" sz="1900" dirty="0" err="1" smtClean="0"/>
                        <a:t>MailboxDatabase</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View properties of a</a:t>
                      </a:r>
                      <a:r>
                        <a:rPr lang="en-US" sz="1900" baseline="0" dirty="0" smtClean="0"/>
                        <a:t> mailbox database (</a:t>
                      </a:r>
                      <a:r>
                        <a:rPr lang="en-US" sz="1900" kern="1200" dirty="0" err="1" smtClean="0">
                          <a:effectLst/>
                        </a:rPr>
                        <a:t>DataMoveReplicationConstraint</a:t>
                      </a:r>
                      <a:r>
                        <a:rPr lang="en-US" sz="1900" kern="1200" dirty="0" smtClean="0">
                          <a:effectLst/>
                        </a:rPr>
                        <a:t>)</a:t>
                      </a:r>
                      <a:endParaRPr lang="en-US" sz="1900" dirty="0" smtClean="0"/>
                    </a:p>
                  </a:txBody>
                  <a:tcPr marL="121888" marR="121888"/>
                </a:tc>
              </a:tr>
              <a:tr h="660400">
                <a:tc>
                  <a:txBody>
                    <a:bodyPr/>
                    <a:lstStyle/>
                    <a:p>
                      <a:r>
                        <a:rPr lang="en-US" sz="1900" dirty="0" smtClean="0"/>
                        <a:t>Set-</a:t>
                      </a:r>
                      <a:r>
                        <a:rPr lang="en-US" sz="1900" dirty="0" err="1" smtClean="0"/>
                        <a:t>MailboxDatabase</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Configure </a:t>
                      </a:r>
                      <a:r>
                        <a:rPr lang="en-US" sz="1900" kern="1200" dirty="0" err="1" smtClean="0">
                          <a:effectLst/>
                        </a:rPr>
                        <a:t>DataMoveReplicationConstraint</a:t>
                      </a:r>
                      <a:r>
                        <a:rPr lang="en-US" sz="1900" kern="1200" dirty="0" smtClean="0">
                          <a:effectLst/>
                        </a:rPr>
                        <a:t>  for a</a:t>
                      </a:r>
                      <a:r>
                        <a:rPr lang="en-US" sz="1900" kern="1200" baseline="0" dirty="0" smtClean="0">
                          <a:effectLst/>
                        </a:rPr>
                        <a:t> replicated mailbox database</a:t>
                      </a:r>
                      <a:endParaRPr lang="en-US" sz="1900" dirty="0" smtClean="0"/>
                    </a:p>
                  </a:txBody>
                  <a:tcPr marL="121888" marR="121888"/>
                </a:tc>
              </a:tr>
            </a:tbl>
          </a:graphicData>
        </a:graphic>
      </p:graphicFrame>
    </p:spTree>
    <p:extLst>
      <p:ext uri="{BB962C8B-B14F-4D97-AF65-F5344CB8AC3E}">
        <p14:creationId xmlns:p14="http://schemas.microsoft.com/office/powerpoint/2010/main" val="2422091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Operational best practices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0327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Performance Data Collection – Active Copy</a:t>
            </a:r>
            <a:endParaRPr lang="en-US" dirty="0"/>
          </a:p>
        </p:txBody>
      </p:sp>
      <p:sp>
        <p:nvSpPr>
          <p:cNvPr id="5" name="Content Placeholder 4"/>
          <p:cNvSpPr>
            <a:spLocks noGrp="1"/>
          </p:cNvSpPr>
          <p:nvPr>
            <p:ph idx="1"/>
          </p:nvPr>
        </p:nvSpPr>
        <p:spPr>
          <a:xfrm>
            <a:off x="519112" y="1447799"/>
            <a:ext cx="11149013" cy="3804118"/>
          </a:xfrm>
        </p:spPr>
        <p:txBody>
          <a:bodyPr/>
          <a:lstStyle/>
          <a:p>
            <a:r>
              <a:rPr lang="en-US" dirty="0" smtClean="0"/>
              <a:t>Database IO latency</a:t>
            </a:r>
          </a:p>
          <a:p>
            <a:pPr lvl="1"/>
            <a:r>
              <a:rPr lang="en-US" dirty="0" err="1" smtClean="0">
                <a:solidFill>
                  <a:schemeClr val="accent1"/>
                </a:solidFill>
              </a:rPr>
              <a:t>MSExchange</a:t>
            </a:r>
            <a:r>
              <a:rPr lang="en-US" dirty="0" smtClean="0">
                <a:solidFill>
                  <a:schemeClr val="accent1"/>
                </a:solidFill>
              </a:rPr>
              <a:t> Database\I/O Database Reads (Attached) Average Latency</a:t>
            </a:r>
            <a:r>
              <a:rPr lang="en-US" dirty="0" smtClean="0"/>
              <a:t> should average &lt; 20 </a:t>
            </a:r>
            <a:r>
              <a:rPr lang="en-US" dirty="0" err="1" smtClean="0"/>
              <a:t>ms</a:t>
            </a:r>
            <a:r>
              <a:rPr lang="en-US" dirty="0" smtClean="0"/>
              <a:t> and have spikes no greater than 100 </a:t>
            </a:r>
            <a:r>
              <a:rPr lang="en-US" dirty="0" err="1" smtClean="0"/>
              <a:t>ms</a:t>
            </a:r>
            <a:endParaRPr lang="en-US" dirty="0" smtClean="0"/>
          </a:p>
          <a:p>
            <a:pPr lvl="1"/>
            <a:r>
              <a:rPr lang="en-US" dirty="0" err="1" smtClean="0">
                <a:solidFill>
                  <a:schemeClr val="accent1"/>
                </a:solidFill>
              </a:rPr>
              <a:t>MSExchange</a:t>
            </a:r>
            <a:r>
              <a:rPr lang="en-US" dirty="0" smtClean="0">
                <a:solidFill>
                  <a:schemeClr val="accent1"/>
                </a:solidFill>
              </a:rPr>
              <a:t> Database\I/O Database Writes (Attached) Average Latency</a:t>
            </a:r>
            <a:r>
              <a:rPr lang="en-US" dirty="0" smtClean="0"/>
              <a:t> should be less than above counter when using battery-backed write caching</a:t>
            </a:r>
          </a:p>
          <a:p>
            <a:pPr lvl="1"/>
            <a:r>
              <a:rPr lang="en-US" dirty="0" smtClean="0">
                <a:solidFill>
                  <a:schemeClr val="accent1"/>
                </a:solidFill>
              </a:rPr>
              <a:t>Database\Database Page Fault Stalls/sec</a:t>
            </a:r>
            <a:r>
              <a:rPr lang="en-US" dirty="0" smtClean="0"/>
              <a:t> should always = 0 on production Mailbox servers</a:t>
            </a:r>
            <a:endParaRPr lang="en-US" dirty="0"/>
          </a:p>
        </p:txBody>
      </p:sp>
    </p:spTree>
    <p:extLst>
      <p:ext uri="{BB962C8B-B14F-4D97-AF65-F5344CB8AC3E}">
        <p14:creationId xmlns:p14="http://schemas.microsoft.com/office/powerpoint/2010/main" val="356133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Performance Data Collection – Active Copy</a:t>
            </a:r>
            <a:endParaRPr lang="en-US" dirty="0"/>
          </a:p>
        </p:txBody>
      </p:sp>
      <p:sp>
        <p:nvSpPr>
          <p:cNvPr id="5" name="Content Placeholder 4"/>
          <p:cNvSpPr>
            <a:spLocks noGrp="1"/>
          </p:cNvSpPr>
          <p:nvPr>
            <p:ph idx="1"/>
          </p:nvPr>
        </p:nvSpPr>
        <p:spPr>
          <a:xfrm>
            <a:off x="519112" y="1447799"/>
            <a:ext cx="11149013" cy="2640723"/>
          </a:xfrm>
        </p:spPr>
        <p:txBody>
          <a:bodyPr/>
          <a:lstStyle/>
          <a:p>
            <a:r>
              <a:rPr lang="en-US" dirty="0" smtClean="0"/>
              <a:t>Log IO latency</a:t>
            </a:r>
          </a:p>
          <a:p>
            <a:pPr lvl="1"/>
            <a:r>
              <a:rPr lang="en-US" dirty="0" err="1" smtClean="0">
                <a:solidFill>
                  <a:schemeClr val="accent1"/>
                </a:solidFill>
              </a:rPr>
              <a:t>MSExchange</a:t>
            </a:r>
            <a:r>
              <a:rPr lang="en-US" dirty="0" smtClean="0">
                <a:solidFill>
                  <a:schemeClr val="accent1"/>
                </a:solidFill>
              </a:rPr>
              <a:t> Database\IO Log Writes Average Latency</a:t>
            </a:r>
            <a:r>
              <a:rPr lang="en-US" dirty="0" smtClean="0"/>
              <a:t> should always be &lt; 10 </a:t>
            </a:r>
            <a:r>
              <a:rPr lang="en-US" dirty="0" err="1" smtClean="0"/>
              <a:t>ms</a:t>
            </a:r>
            <a:endParaRPr lang="en-US" dirty="0" smtClean="0"/>
          </a:p>
          <a:p>
            <a:pPr lvl="1"/>
            <a:r>
              <a:rPr lang="en-US" dirty="0" smtClean="0">
                <a:solidFill>
                  <a:schemeClr val="accent1"/>
                </a:solidFill>
              </a:rPr>
              <a:t>Database\Log Record Stalls/sec</a:t>
            </a:r>
            <a:r>
              <a:rPr lang="en-US" dirty="0" smtClean="0"/>
              <a:t> should average &lt; 10 per second, with spikes no greater than 100 per second</a:t>
            </a:r>
          </a:p>
          <a:p>
            <a:pPr lvl="1"/>
            <a:r>
              <a:rPr lang="en-US" dirty="0" smtClean="0">
                <a:solidFill>
                  <a:schemeClr val="accent1"/>
                </a:solidFill>
              </a:rPr>
              <a:t>Database\Log Threads Waiting</a:t>
            </a:r>
            <a:r>
              <a:rPr lang="en-US" dirty="0" smtClean="0"/>
              <a:t> should average &lt; 10</a:t>
            </a:r>
            <a:endParaRPr lang="en-US" dirty="0"/>
          </a:p>
        </p:txBody>
      </p:sp>
    </p:spTree>
    <p:extLst>
      <p:ext uri="{BB962C8B-B14F-4D97-AF65-F5344CB8AC3E}">
        <p14:creationId xmlns:p14="http://schemas.microsoft.com/office/powerpoint/2010/main" val="891527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Performance Data Collection – Passive Copy</a:t>
            </a:r>
            <a:endParaRPr lang="en-US" dirty="0"/>
          </a:p>
        </p:txBody>
      </p:sp>
      <p:sp>
        <p:nvSpPr>
          <p:cNvPr id="5" name="Content Placeholder 4"/>
          <p:cNvSpPr>
            <a:spLocks noGrp="1"/>
          </p:cNvSpPr>
          <p:nvPr>
            <p:ph idx="1"/>
          </p:nvPr>
        </p:nvSpPr>
        <p:spPr>
          <a:xfrm>
            <a:off x="519112" y="1447799"/>
            <a:ext cx="11149013" cy="3816429"/>
          </a:xfrm>
        </p:spPr>
        <p:txBody>
          <a:bodyPr/>
          <a:lstStyle/>
          <a:p>
            <a:r>
              <a:rPr lang="en-US" sz="2800" dirty="0" smtClean="0"/>
              <a:t>Database IO latency</a:t>
            </a:r>
          </a:p>
          <a:p>
            <a:pPr lvl="1"/>
            <a:r>
              <a:rPr lang="en-US" sz="2400" dirty="0" err="1" smtClean="0">
                <a:solidFill>
                  <a:schemeClr val="accent1"/>
                </a:solidFill>
              </a:rPr>
              <a:t>MSExchange</a:t>
            </a:r>
            <a:r>
              <a:rPr lang="en-US" sz="2400" dirty="0" smtClean="0">
                <a:solidFill>
                  <a:schemeClr val="accent1"/>
                </a:solidFill>
              </a:rPr>
              <a:t> Database\I/O Database Reads (Recovery) Average Latency</a:t>
            </a:r>
            <a:r>
              <a:rPr lang="en-US" sz="2400" dirty="0" smtClean="0"/>
              <a:t> should average &lt; 200 </a:t>
            </a:r>
            <a:r>
              <a:rPr lang="en-US" sz="2400" dirty="0" err="1" smtClean="0"/>
              <a:t>ms</a:t>
            </a:r>
            <a:r>
              <a:rPr lang="en-US" sz="2400" dirty="0" smtClean="0"/>
              <a:t>, with spikes no greater than 1000 </a:t>
            </a:r>
            <a:r>
              <a:rPr lang="en-US" sz="2400" dirty="0" err="1" smtClean="0"/>
              <a:t>ms</a:t>
            </a:r>
            <a:endParaRPr lang="en-US" sz="2400" dirty="0" smtClean="0"/>
          </a:p>
          <a:p>
            <a:pPr lvl="1"/>
            <a:r>
              <a:rPr lang="en-US" sz="2400" dirty="0" err="1" smtClean="0">
                <a:solidFill>
                  <a:schemeClr val="accent1"/>
                </a:solidFill>
              </a:rPr>
              <a:t>MSExchange</a:t>
            </a:r>
            <a:r>
              <a:rPr lang="en-US" sz="2400" dirty="0" smtClean="0">
                <a:solidFill>
                  <a:schemeClr val="accent1"/>
                </a:solidFill>
              </a:rPr>
              <a:t> Database\I/O Database Writes (Recovery) Average Latency</a:t>
            </a:r>
            <a:r>
              <a:rPr lang="en-US" sz="2400" dirty="0" smtClean="0"/>
              <a:t> should be less than above counter when using battery-backed write caching</a:t>
            </a:r>
          </a:p>
          <a:p>
            <a:pPr lvl="1"/>
            <a:r>
              <a:rPr lang="en-US" sz="2400" dirty="0" smtClean="0">
                <a:solidFill>
                  <a:schemeClr val="accent1"/>
                </a:solidFill>
              </a:rPr>
              <a:t>Database\Database Page Fault Stalls/sec</a:t>
            </a:r>
            <a:r>
              <a:rPr lang="en-US" sz="2400" dirty="0" smtClean="0"/>
              <a:t> should be 0 on production servers</a:t>
            </a:r>
          </a:p>
          <a:p>
            <a:r>
              <a:rPr lang="en-US" sz="2800" dirty="0" smtClean="0"/>
              <a:t>Log </a:t>
            </a:r>
            <a:r>
              <a:rPr lang="en-US" sz="2800" dirty="0"/>
              <a:t>IO latency</a:t>
            </a:r>
          </a:p>
          <a:p>
            <a:pPr lvl="1"/>
            <a:r>
              <a:rPr lang="en-US" sz="2400" dirty="0" err="1">
                <a:solidFill>
                  <a:schemeClr val="accent1"/>
                </a:solidFill>
              </a:rPr>
              <a:t>MSExchange</a:t>
            </a:r>
            <a:r>
              <a:rPr lang="en-US" sz="2400" dirty="0">
                <a:solidFill>
                  <a:schemeClr val="accent1"/>
                </a:solidFill>
              </a:rPr>
              <a:t> Database\IO Log Reads Average Latency</a:t>
            </a:r>
            <a:r>
              <a:rPr lang="en-US" sz="2400" dirty="0"/>
              <a:t> should average </a:t>
            </a:r>
            <a:r>
              <a:rPr lang="en-US" sz="2400" dirty="0" smtClean="0"/>
              <a:t/>
            </a:r>
            <a:br>
              <a:rPr lang="en-US" sz="2400" dirty="0" smtClean="0"/>
            </a:br>
            <a:r>
              <a:rPr lang="en-US" sz="2400" dirty="0" smtClean="0"/>
              <a:t>&lt; 200 </a:t>
            </a:r>
            <a:r>
              <a:rPr lang="en-US" sz="2400" dirty="0" err="1"/>
              <a:t>ms</a:t>
            </a:r>
            <a:r>
              <a:rPr lang="en-US" sz="2400" dirty="0"/>
              <a:t>, with spikes no greater than 1000 </a:t>
            </a:r>
            <a:r>
              <a:rPr lang="en-US" sz="2400" dirty="0" err="1" smtClean="0"/>
              <a:t>ms</a:t>
            </a:r>
            <a:endParaRPr lang="en-US" sz="2400" dirty="0"/>
          </a:p>
        </p:txBody>
      </p:sp>
    </p:spTree>
    <p:extLst>
      <p:ext uri="{BB962C8B-B14F-4D97-AF65-F5344CB8AC3E}">
        <p14:creationId xmlns:p14="http://schemas.microsoft.com/office/powerpoint/2010/main" val="335267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Performance Data Collection</a:t>
            </a:r>
            <a:endParaRPr lang="en-US" dirty="0"/>
          </a:p>
        </p:txBody>
      </p:sp>
      <p:sp>
        <p:nvSpPr>
          <p:cNvPr id="5" name="Content Placeholder 4"/>
          <p:cNvSpPr>
            <a:spLocks noGrp="1"/>
          </p:cNvSpPr>
          <p:nvPr>
            <p:ph idx="1"/>
          </p:nvPr>
        </p:nvSpPr>
        <p:spPr>
          <a:xfrm>
            <a:off x="519112" y="1447799"/>
            <a:ext cx="11149013" cy="4745915"/>
          </a:xfrm>
        </p:spPr>
        <p:txBody>
          <a:bodyPr/>
          <a:lstStyle/>
          <a:p>
            <a:r>
              <a:rPr lang="en-US" dirty="0" smtClean="0"/>
              <a:t>Collect important non-HA counters</a:t>
            </a:r>
          </a:p>
          <a:p>
            <a:pPr lvl="1"/>
            <a:r>
              <a:rPr lang="en-US" dirty="0" smtClean="0"/>
              <a:t>Information Store and Information Store RPC</a:t>
            </a:r>
          </a:p>
          <a:p>
            <a:pPr lvl="1"/>
            <a:r>
              <a:rPr lang="en-US" dirty="0" smtClean="0"/>
              <a:t>Database</a:t>
            </a:r>
          </a:p>
          <a:p>
            <a:pPr lvl="1"/>
            <a:r>
              <a:rPr lang="en-US" dirty="0" smtClean="0"/>
              <a:t>Content Indexing</a:t>
            </a:r>
          </a:p>
          <a:p>
            <a:pPr lvl="1"/>
            <a:r>
              <a:rPr lang="en-US" dirty="0" smtClean="0"/>
              <a:t>RPC Client Throttling</a:t>
            </a:r>
          </a:p>
          <a:p>
            <a:pPr lvl="1"/>
            <a:r>
              <a:rPr lang="en-US" dirty="0" smtClean="0"/>
              <a:t>Store Client Requests</a:t>
            </a:r>
          </a:p>
          <a:p>
            <a:pPr lvl="1"/>
            <a:r>
              <a:rPr lang="en-US" dirty="0" smtClean="0"/>
              <a:t>Mailbox Assistants</a:t>
            </a:r>
          </a:p>
          <a:p>
            <a:pPr lvl="1"/>
            <a:r>
              <a:rPr lang="en-US" dirty="0" smtClean="0"/>
              <a:t>Calendar Attendant</a:t>
            </a:r>
          </a:p>
          <a:p>
            <a:r>
              <a:rPr lang="en-US" dirty="0" smtClean="0"/>
              <a:t>See </a:t>
            </a:r>
            <a:r>
              <a:rPr lang="en-US" dirty="0" smtClean="0">
                <a:hlinkClick r:id="rId3"/>
              </a:rPr>
              <a:t>http://technet.microsoft.com/en-us/library/ff367871.aspx</a:t>
            </a:r>
            <a:r>
              <a:rPr lang="en-US" dirty="0" smtClean="0"/>
              <a:t> for list of counters and thresholds</a:t>
            </a:r>
            <a:endParaRPr lang="en-US" dirty="0"/>
          </a:p>
        </p:txBody>
      </p:sp>
    </p:spTree>
    <p:extLst>
      <p:ext uri="{BB962C8B-B14F-4D97-AF65-F5344CB8AC3E}">
        <p14:creationId xmlns:p14="http://schemas.microsoft.com/office/powerpoint/2010/main" val="71391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Event Log Collection</a:t>
            </a:r>
            <a:endParaRPr lang="en-US" dirty="0"/>
          </a:p>
        </p:txBody>
      </p:sp>
      <p:sp>
        <p:nvSpPr>
          <p:cNvPr id="3" name="Content Placeholder 2"/>
          <p:cNvSpPr>
            <a:spLocks noGrp="1"/>
          </p:cNvSpPr>
          <p:nvPr>
            <p:ph idx="1"/>
          </p:nvPr>
        </p:nvSpPr>
        <p:spPr/>
        <p:txBody>
          <a:bodyPr/>
          <a:lstStyle/>
          <a:p>
            <a:r>
              <a:rPr lang="en-US" smtClean="0"/>
              <a:t>Custom Views</a:t>
            </a:r>
          </a:p>
          <a:p>
            <a:pPr lvl="1"/>
            <a:r>
              <a:rPr lang="en-US" smtClean="0"/>
              <a:t>Microsoft Exchange with Database Availability Group Events</a:t>
            </a:r>
          </a:p>
          <a:p>
            <a:r>
              <a:rPr lang="en-US" smtClean="0"/>
              <a:t>HA Event Sources</a:t>
            </a:r>
          </a:p>
          <a:p>
            <a:pPr lvl="1"/>
            <a:r>
              <a:rPr lang="en-US" smtClean="0"/>
              <a:t>MSExchange Cluster</a:t>
            </a:r>
          </a:p>
          <a:p>
            <a:pPr lvl="1"/>
            <a:r>
              <a:rPr lang="en-US" smtClean="0"/>
              <a:t>MSExchangeCluster</a:t>
            </a:r>
          </a:p>
          <a:p>
            <a:pPr lvl="1"/>
            <a:r>
              <a:rPr lang="en-US" smtClean="0"/>
              <a:t>MSExchangeRepl</a:t>
            </a:r>
          </a:p>
          <a:p>
            <a:r>
              <a:rPr lang="en-US" smtClean="0"/>
              <a:t>Non-HA, but related Event Sources</a:t>
            </a:r>
          </a:p>
          <a:p>
            <a:pPr lvl="1"/>
            <a:r>
              <a:rPr lang="en-US" smtClean="0"/>
              <a:t>ESE</a:t>
            </a:r>
          </a:p>
          <a:p>
            <a:pPr lvl="1"/>
            <a:r>
              <a:rPr lang="en-US" smtClean="0"/>
              <a:t>ExchangeStoreDB</a:t>
            </a:r>
          </a:p>
          <a:p>
            <a:pPr lvl="1"/>
            <a:r>
              <a:rPr lang="en-US" smtClean="0"/>
              <a:t>MSExchangeIS Mailbox Store</a:t>
            </a:r>
            <a:endParaRPr lang="en-US" dirty="0"/>
          </a:p>
        </p:txBody>
      </p:sp>
    </p:spTree>
    <p:extLst>
      <p:ext uri="{BB962C8B-B14F-4D97-AF65-F5344CB8AC3E}">
        <p14:creationId xmlns:p14="http://schemas.microsoft.com/office/powerpoint/2010/main" val="209914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Event Log Collection</a:t>
            </a:r>
            <a:endParaRPr lang="en-US" dirty="0"/>
          </a:p>
        </p:txBody>
      </p:sp>
      <p:sp>
        <p:nvSpPr>
          <p:cNvPr id="3" name="Content Placeholder 2"/>
          <p:cNvSpPr>
            <a:spLocks noGrp="1"/>
          </p:cNvSpPr>
          <p:nvPr>
            <p:ph idx="1"/>
          </p:nvPr>
        </p:nvSpPr>
        <p:spPr/>
        <p:txBody>
          <a:bodyPr/>
          <a:lstStyle/>
          <a:p>
            <a:r>
              <a:rPr lang="en-US" smtClean="0"/>
              <a:t>Crimson Channel Events</a:t>
            </a:r>
          </a:p>
          <a:p>
            <a:pPr lvl="1"/>
            <a:r>
              <a:rPr lang="en-US" smtClean="0"/>
              <a:t>Applications and Services Logs\Microsoft\Exchange</a:t>
            </a:r>
          </a:p>
          <a:p>
            <a:pPr lvl="2"/>
            <a:r>
              <a:rPr lang="en-US" smtClean="0"/>
              <a:t>HighAvailability</a:t>
            </a:r>
          </a:p>
          <a:p>
            <a:pPr lvl="3"/>
            <a:r>
              <a:rPr lang="en-US" smtClean="0"/>
              <a:t>BlockReplication</a:t>
            </a:r>
          </a:p>
          <a:p>
            <a:pPr lvl="3"/>
            <a:r>
              <a:rPr lang="en-US" smtClean="0"/>
              <a:t>Debug</a:t>
            </a:r>
          </a:p>
          <a:p>
            <a:pPr lvl="3"/>
            <a:r>
              <a:rPr lang="en-US" smtClean="0"/>
              <a:t>Operational</a:t>
            </a:r>
          </a:p>
          <a:p>
            <a:pPr lvl="3"/>
            <a:r>
              <a:rPr lang="en-US" smtClean="0"/>
              <a:t>TruncationDebug</a:t>
            </a:r>
          </a:p>
          <a:p>
            <a:pPr lvl="2"/>
            <a:r>
              <a:rPr lang="en-US" smtClean="0"/>
              <a:t>MailboxDatabaseFailureItems</a:t>
            </a:r>
          </a:p>
          <a:p>
            <a:pPr lvl="3"/>
            <a:r>
              <a:rPr lang="en-US" smtClean="0"/>
              <a:t>Debug</a:t>
            </a:r>
          </a:p>
          <a:p>
            <a:pPr lvl="3"/>
            <a:r>
              <a:rPr lang="en-US" smtClean="0"/>
              <a:t>Operational</a:t>
            </a:r>
          </a:p>
          <a:p>
            <a:pPr lvl="1"/>
            <a:r>
              <a:rPr lang="en-US" smtClean="0"/>
              <a:t>Applications and Services Logs\Microsoft\Windows</a:t>
            </a:r>
          </a:p>
          <a:p>
            <a:pPr lvl="2"/>
            <a:r>
              <a:rPr lang="en-US" smtClean="0"/>
              <a:t>FailoverClustering</a:t>
            </a:r>
            <a:endParaRPr lang="en-US" dirty="0" smtClean="0"/>
          </a:p>
        </p:txBody>
      </p:sp>
    </p:spTree>
    <p:extLst>
      <p:ext uri="{BB962C8B-B14F-4D97-AF65-F5344CB8AC3E}">
        <p14:creationId xmlns:p14="http://schemas.microsoft.com/office/powerpoint/2010/main" val="2128798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Event Log Collection</a:t>
            </a:r>
            <a:endParaRPr lang="en-US" dirty="0"/>
          </a:p>
        </p:txBody>
      </p:sp>
      <p:sp>
        <p:nvSpPr>
          <p:cNvPr id="5" name="Content Placeholder 4"/>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09" y="370372"/>
            <a:ext cx="10535090" cy="595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2" y="279401"/>
            <a:ext cx="10833361"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97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Alerts</a:t>
            </a:r>
            <a:endParaRPr lang="en-US" dirty="0"/>
          </a:p>
        </p:txBody>
      </p:sp>
      <p:sp>
        <p:nvSpPr>
          <p:cNvPr id="3" name="Content Placeholder 2"/>
          <p:cNvSpPr>
            <a:spLocks noGrp="1"/>
          </p:cNvSpPr>
          <p:nvPr>
            <p:ph idx="1"/>
          </p:nvPr>
        </p:nvSpPr>
        <p:spPr/>
        <p:txBody>
          <a:bodyPr/>
          <a:lstStyle/>
          <a:p>
            <a:r>
              <a:rPr lang="en-US" smtClean="0"/>
              <a:t>Primary conditions for sending alerts</a:t>
            </a:r>
          </a:p>
          <a:p>
            <a:pPr lvl="1"/>
            <a:r>
              <a:rPr lang="en-US" smtClean="0"/>
              <a:t>Replication not keeping up</a:t>
            </a:r>
          </a:p>
          <a:p>
            <a:pPr lvl="1"/>
            <a:r>
              <a:rPr lang="en-US" smtClean="0"/>
              <a:t>Database or content index unhealthy</a:t>
            </a:r>
          </a:p>
          <a:p>
            <a:pPr lvl="1"/>
            <a:r>
              <a:rPr lang="en-US" smtClean="0"/>
              <a:t>Free disk space low on database or log volume</a:t>
            </a:r>
          </a:p>
          <a:p>
            <a:pPr lvl="1"/>
            <a:r>
              <a:rPr lang="en-US" smtClean="0"/>
              <a:t>Database or log file corruption</a:t>
            </a:r>
          </a:p>
          <a:p>
            <a:pPr lvl="1"/>
            <a:r>
              <a:rPr lang="en-US" smtClean="0"/>
              <a:t>DAG or cluster problems</a:t>
            </a:r>
          </a:p>
          <a:p>
            <a:pPr lvl="1"/>
            <a:r>
              <a:rPr lang="en-US" smtClean="0"/>
              <a:t>Single copy alerts</a:t>
            </a:r>
          </a:p>
          <a:p>
            <a:pPr lvl="1"/>
            <a:endParaRPr lang="en-US" dirty="0"/>
          </a:p>
        </p:txBody>
      </p:sp>
    </p:spTree>
    <p:extLst>
      <p:ext uri="{BB962C8B-B14F-4D97-AF65-F5344CB8AC3E}">
        <p14:creationId xmlns:p14="http://schemas.microsoft.com/office/powerpoint/2010/main" val="79216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High Availability Cmdlets and Scripts</a:t>
            </a:r>
          </a:p>
          <a:p>
            <a:pPr lvl="1"/>
            <a:r>
              <a:rPr lang="en-US" smtClean="0"/>
              <a:t>Deployment and Configuration</a:t>
            </a:r>
          </a:p>
          <a:p>
            <a:pPr lvl="1"/>
            <a:r>
              <a:rPr lang="en-US" smtClean="0"/>
              <a:t>Maintenance</a:t>
            </a:r>
          </a:p>
          <a:p>
            <a:pPr lvl="1"/>
            <a:r>
              <a:rPr lang="en-US" smtClean="0"/>
              <a:t>Troubleshooting and Monitoring</a:t>
            </a:r>
          </a:p>
          <a:p>
            <a:pPr lvl="1"/>
            <a:r>
              <a:rPr lang="en-US" smtClean="0"/>
              <a:t>Recovery</a:t>
            </a:r>
          </a:p>
          <a:p>
            <a:pPr lvl="1"/>
            <a:r>
              <a:rPr lang="en-US" smtClean="0"/>
              <a:t>Ancillary</a:t>
            </a:r>
          </a:p>
          <a:p>
            <a:r>
              <a:rPr lang="en-US" smtClean="0"/>
              <a:t>Operational Best Practices</a:t>
            </a:r>
          </a:p>
          <a:p>
            <a:r>
              <a:rPr lang="en-US" smtClean="0"/>
              <a:t>Real-World Operational How To’s</a:t>
            </a:r>
          </a:p>
          <a:p>
            <a:r>
              <a:rPr lang="en-US" smtClean="0"/>
              <a:t>Operational Notes</a:t>
            </a:r>
            <a:endParaRPr lang="en-US" dirty="0" smtClean="0"/>
          </a:p>
        </p:txBody>
      </p:sp>
    </p:spTree>
    <p:extLst>
      <p:ext uri="{BB962C8B-B14F-4D97-AF65-F5344CB8AC3E}">
        <p14:creationId xmlns:p14="http://schemas.microsoft.com/office/powerpoint/2010/main" val="63903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Single Copy Alert</a:t>
            </a:r>
            <a:endParaRPr lang="en-US" dirty="0"/>
          </a:p>
        </p:txBody>
      </p:sp>
      <p:sp>
        <p:nvSpPr>
          <p:cNvPr id="3" name="Content Placeholder 2"/>
          <p:cNvSpPr>
            <a:spLocks noGrp="1"/>
          </p:cNvSpPr>
          <p:nvPr>
            <p:ph idx="1"/>
          </p:nvPr>
        </p:nvSpPr>
        <p:spPr/>
        <p:txBody>
          <a:bodyPr/>
          <a:lstStyle/>
          <a:p>
            <a:r>
              <a:rPr lang="en-US" smtClean="0"/>
              <a:t>Monitor for periods in which a replicated database is down to a single healthy copy</a:t>
            </a:r>
          </a:p>
          <a:p>
            <a:r>
              <a:rPr lang="en-US" smtClean="0"/>
              <a:t>Particularly critical in JBOD environments</a:t>
            </a:r>
          </a:p>
          <a:p>
            <a:pPr lvl="1"/>
            <a:r>
              <a:rPr lang="en-US" smtClean="0"/>
              <a:t>In a RAID environment, a single disk failure does not affect an active mailbox database copy</a:t>
            </a:r>
          </a:p>
          <a:p>
            <a:pPr lvl="1"/>
            <a:r>
              <a:rPr lang="en-US" smtClean="0"/>
              <a:t>In a JBOD environment, a single disk failure triggers a database failover</a:t>
            </a:r>
            <a:endParaRPr lang="en-US" dirty="0"/>
          </a:p>
        </p:txBody>
      </p:sp>
    </p:spTree>
    <p:extLst>
      <p:ext uri="{BB962C8B-B14F-4D97-AF65-F5344CB8AC3E}">
        <p14:creationId xmlns:p14="http://schemas.microsoft.com/office/powerpoint/2010/main" val="263018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Single Copy Alert</a:t>
            </a:r>
            <a:endParaRPr lang="en-US" dirty="0"/>
          </a:p>
        </p:txBody>
      </p:sp>
      <p:sp>
        <p:nvSpPr>
          <p:cNvPr id="3" name="Content Placeholder 2"/>
          <p:cNvSpPr>
            <a:spLocks noGrp="1"/>
          </p:cNvSpPr>
          <p:nvPr>
            <p:ph idx="1"/>
          </p:nvPr>
        </p:nvSpPr>
        <p:spPr>
          <a:xfrm>
            <a:off x="519112" y="1447799"/>
            <a:ext cx="11149013" cy="3681008"/>
          </a:xfrm>
        </p:spPr>
        <p:txBody>
          <a:bodyPr/>
          <a:lstStyle/>
          <a:p>
            <a:r>
              <a:rPr lang="en-US" dirty="0" smtClean="0"/>
              <a:t>CheckDatabaseRedundancy.ps1</a:t>
            </a:r>
          </a:p>
          <a:p>
            <a:pPr lvl="1"/>
            <a:r>
              <a:rPr lang="en-US" dirty="0" smtClean="0"/>
              <a:t>Monitors the redundancy of replicated mailbox databases by validating that there is at least two configured and healthy and current copies, and to alert you when only a single healthy copy of a replicated database exists</a:t>
            </a:r>
          </a:p>
          <a:p>
            <a:pPr lvl="2"/>
            <a:r>
              <a:rPr lang="en-US" dirty="0" smtClean="0"/>
              <a:t>Both active and passive copies are counted when determining redundancy</a:t>
            </a:r>
          </a:p>
          <a:p>
            <a:pPr marL="452438" lvl="1" indent="0">
              <a:buNone/>
            </a:pPr>
            <a:r>
              <a:rPr lang="en-US" dirty="0" smtClean="0"/>
              <a:t/>
            </a:r>
            <a:br>
              <a:rPr lang="en-US" dirty="0" smtClean="0"/>
            </a:br>
            <a:r>
              <a:rPr lang="en-US" dirty="0" smtClean="0">
                <a:solidFill>
                  <a:schemeClr val="bg1"/>
                </a:solidFill>
                <a:effectLst>
                  <a:outerShdw blurRad="38100" dist="38100" dir="2700000" algn="tl">
                    <a:srgbClr val="000000">
                      <a:alpha val="43137"/>
                    </a:srgbClr>
                  </a:outerShdw>
                </a:effectLst>
              </a:rPr>
              <a:t>CheckDatabaseRedundancy.ps1 -</a:t>
            </a:r>
            <a:r>
              <a:rPr lang="en-US" dirty="0" err="1" smtClean="0">
                <a:solidFill>
                  <a:schemeClr val="bg1"/>
                </a:solidFill>
                <a:effectLst>
                  <a:outerShdw blurRad="38100" dist="38100" dir="2700000" algn="tl">
                    <a:srgbClr val="000000">
                      <a:alpha val="43137"/>
                    </a:srgbClr>
                  </a:outerShdw>
                </a:effectLst>
              </a:rPr>
              <a:t>MailboxDatabaseName</a:t>
            </a:r>
            <a:r>
              <a:rPr lang="en-US" dirty="0" smtClean="0">
                <a:solidFill>
                  <a:schemeClr val="bg1"/>
                </a:solidFill>
                <a:effectLst>
                  <a:outerShdw blurRad="38100" dist="38100" dir="2700000" algn="tl">
                    <a:srgbClr val="000000">
                      <a:alpha val="43137"/>
                    </a:srgbClr>
                  </a:outerShdw>
                </a:effectLst>
              </a:rPr>
              <a:t> DB1</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475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Single Copy Alert</a:t>
            </a:r>
            <a:endParaRPr lang="en-US" dirty="0"/>
          </a:p>
        </p:txBody>
      </p:sp>
      <p:sp>
        <p:nvSpPr>
          <p:cNvPr id="3" name="Content Placeholder 2"/>
          <p:cNvSpPr>
            <a:spLocks noGrp="1"/>
          </p:cNvSpPr>
          <p:nvPr>
            <p:ph idx="1"/>
          </p:nvPr>
        </p:nvSpPr>
        <p:spPr>
          <a:xfrm>
            <a:off x="519112" y="1447799"/>
            <a:ext cx="11149013" cy="2794611"/>
          </a:xfrm>
        </p:spPr>
        <p:txBody>
          <a:bodyPr/>
          <a:lstStyle/>
          <a:p>
            <a:r>
              <a:rPr lang="en-US" dirty="0" smtClean="0"/>
              <a:t>Automatically installed as a scheduled task in SP1</a:t>
            </a:r>
          </a:p>
          <a:p>
            <a:pPr lvl="1"/>
            <a:r>
              <a:rPr lang="en-US" dirty="0" smtClean="0"/>
              <a:t>Database One Copy Alert</a:t>
            </a:r>
          </a:p>
          <a:p>
            <a:pPr lvl="1"/>
            <a:r>
              <a:rPr lang="en-US" dirty="0" smtClean="0"/>
              <a:t>Allow task to run as part of regular operations</a:t>
            </a:r>
          </a:p>
          <a:p>
            <a:r>
              <a:rPr lang="en-US" dirty="0" smtClean="0"/>
              <a:t>By default, script runs every 60 minutes</a:t>
            </a:r>
          </a:p>
          <a:p>
            <a:pPr lvl="1"/>
            <a:r>
              <a:rPr lang="en-US" dirty="0" smtClean="0">
                <a:hlinkClick r:id="rId2"/>
              </a:rPr>
              <a:t>http://technet.microsoft.com/en-us/library/dd351258.aspx#CheckDBRedun</a:t>
            </a:r>
            <a:endParaRPr lang="en-US" dirty="0"/>
          </a:p>
        </p:txBody>
      </p:sp>
    </p:spTree>
    <p:extLst>
      <p:ext uri="{BB962C8B-B14F-4D97-AF65-F5344CB8AC3E}">
        <p14:creationId xmlns:p14="http://schemas.microsoft.com/office/powerpoint/2010/main" val="408787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Maintaining Balanced DAGs</a:t>
            </a:r>
            <a:endParaRPr lang="en-US" dirty="0"/>
          </a:p>
        </p:txBody>
      </p:sp>
      <p:sp>
        <p:nvSpPr>
          <p:cNvPr id="3" name="Content Placeholder 2"/>
          <p:cNvSpPr>
            <a:spLocks noGrp="1"/>
          </p:cNvSpPr>
          <p:nvPr>
            <p:ph idx="1"/>
          </p:nvPr>
        </p:nvSpPr>
        <p:spPr/>
        <p:txBody>
          <a:bodyPr/>
          <a:lstStyle/>
          <a:p>
            <a:r>
              <a:rPr lang="en-US" smtClean="0"/>
              <a:t>Active mailbox database copies change hosts several times throughout a DAG's lifetime</a:t>
            </a:r>
          </a:p>
          <a:p>
            <a:r>
              <a:rPr lang="en-US" smtClean="0"/>
              <a:t>As a result, DAGs can become unbalanced</a:t>
            </a:r>
            <a:endParaRPr lang="en-US" dirty="0"/>
          </a:p>
        </p:txBody>
      </p:sp>
    </p:spTree>
    <p:extLst>
      <p:ext uri="{BB962C8B-B14F-4D97-AF65-F5344CB8AC3E}">
        <p14:creationId xmlns:p14="http://schemas.microsoft.com/office/powerpoint/2010/main" val="3188940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Maintaining Balanced DAGs</a:t>
            </a:r>
            <a:endParaRPr lang="en-US" dirty="0"/>
          </a:p>
        </p:txBody>
      </p:sp>
      <p:sp>
        <p:nvSpPr>
          <p:cNvPr id="6" name="Content Placeholder 5"/>
          <p:cNvSpPr>
            <a:spLocks noGrp="1"/>
          </p:cNvSpPr>
          <p:nvPr>
            <p:ph idx="1"/>
          </p:nvPr>
        </p:nvSpPr>
        <p:spPr>
          <a:xfrm>
            <a:off x="519112" y="1447799"/>
            <a:ext cx="11149013" cy="2585323"/>
          </a:xfrm>
        </p:spPr>
        <p:txBody>
          <a:bodyPr/>
          <a:lstStyle/>
          <a:p>
            <a:r>
              <a:rPr lang="en-US" sz="2800" smtClean="0"/>
              <a:t>DAG with 4 databases and 4 copies of each database (16 databases on each server)</a:t>
            </a:r>
          </a:p>
          <a:p>
            <a:pPr lvl="1"/>
            <a:r>
              <a:rPr lang="en-US" sz="2400" smtClean="0"/>
              <a:t>Four copies of each database, therefore only four possible values for Activation Preference (1, 2, 3, or 4)</a:t>
            </a:r>
          </a:p>
          <a:p>
            <a:pPr lvl="1"/>
            <a:r>
              <a:rPr lang="en-US" sz="2400" smtClean="0"/>
              <a:t>DAG is unbalanced in terms of number of active databases hosted by each DAG member, number of passive databases hosted by each DAG member, and activation preference count of the hosted databases</a:t>
            </a:r>
            <a:endParaRPr lang="en-US" sz="2400" dirty="0"/>
          </a:p>
        </p:txBody>
      </p:sp>
      <p:graphicFrame>
        <p:nvGraphicFramePr>
          <p:cNvPr id="7" name="Content Placeholder 3"/>
          <p:cNvGraphicFramePr>
            <a:graphicFrameLocks/>
          </p:cNvGraphicFramePr>
          <p:nvPr>
            <p:extLst>
              <p:ext uri="{D42A27DB-BD31-4B8C-83A1-F6EECF244321}">
                <p14:modId xmlns:p14="http://schemas.microsoft.com/office/powerpoint/2010/main" val="591343900"/>
              </p:ext>
            </p:extLst>
          </p:nvPr>
        </p:nvGraphicFramePr>
        <p:xfrm>
          <a:off x="609441" y="4343400"/>
          <a:ext cx="10969944" cy="2194560"/>
        </p:xfrm>
        <a:graphic>
          <a:graphicData uri="http://schemas.openxmlformats.org/drawingml/2006/table">
            <a:tbl>
              <a:tblPr firstRow="1" firstCol="1" bandRow="1">
                <a:tableStyleId>{2A488322-F2BA-4B5B-9748-0D474271808F}</a:tableStyleId>
              </a:tblPr>
              <a:tblGrid>
                <a:gridCol w="1828324"/>
                <a:gridCol w="1828324"/>
                <a:gridCol w="1828324"/>
                <a:gridCol w="1828324"/>
                <a:gridCol w="1828324"/>
                <a:gridCol w="1828324"/>
              </a:tblGrid>
              <a:tr h="660400">
                <a:tc>
                  <a:txBody>
                    <a:bodyPr/>
                    <a:lstStyle/>
                    <a:p>
                      <a:pPr algn="ctr" rtl="0"/>
                      <a:r>
                        <a:rPr lang="en-US" sz="1900" dirty="0"/>
                        <a:t>Server </a:t>
                      </a:r>
                    </a:p>
                  </a:txBody>
                  <a:tcPr marL="121888" marR="121888" anchor="ctr"/>
                </a:tc>
                <a:tc>
                  <a:txBody>
                    <a:bodyPr/>
                    <a:lstStyle/>
                    <a:p>
                      <a:pPr algn="ctr" rtl="0"/>
                      <a:r>
                        <a:rPr lang="en-US" sz="1900" dirty="0" smtClean="0"/>
                        <a:t>Active databases</a:t>
                      </a:r>
                      <a:endParaRPr lang="en-US" sz="1900" dirty="0"/>
                    </a:p>
                  </a:txBody>
                  <a:tcPr marL="121888" marR="121888" anchor="ctr"/>
                </a:tc>
                <a:tc>
                  <a:txBody>
                    <a:bodyPr/>
                    <a:lstStyle/>
                    <a:p>
                      <a:pPr algn="ctr" rtl="0"/>
                      <a:r>
                        <a:rPr lang="en-US" sz="1900" dirty="0" smtClean="0"/>
                        <a:t>Passive </a:t>
                      </a:r>
                      <a:r>
                        <a:rPr lang="en-US" sz="1900" dirty="0"/>
                        <a:t>databases </a:t>
                      </a:r>
                    </a:p>
                  </a:txBody>
                  <a:tcPr marL="121888" marR="121888" anchor="ctr"/>
                </a:tc>
                <a:tc>
                  <a:txBody>
                    <a:bodyPr/>
                    <a:lstStyle/>
                    <a:p>
                      <a:pPr algn="ctr" rtl="0"/>
                      <a:r>
                        <a:rPr lang="en-US" sz="1900" dirty="0" smtClean="0"/>
                        <a:t>Mounted </a:t>
                      </a:r>
                      <a:r>
                        <a:rPr lang="en-US" sz="1900" dirty="0"/>
                        <a:t>databases </a:t>
                      </a:r>
                    </a:p>
                  </a:txBody>
                  <a:tcPr marL="121888" marR="121888" anchor="ctr"/>
                </a:tc>
                <a:tc>
                  <a:txBody>
                    <a:bodyPr/>
                    <a:lstStyle/>
                    <a:p>
                      <a:pPr algn="ctr" rtl="0"/>
                      <a:r>
                        <a:rPr lang="en-US" sz="1900" dirty="0" smtClean="0"/>
                        <a:t>Dismounted </a:t>
                      </a:r>
                      <a:r>
                        <a:rPr lang="en-US" sz="1900" dirty="0"/>
                        <a:t>databases </a:t>
                      </a:r>
                    </a:p>
                  </a:txBody>
                  <a:tcPr marL="121888" marR="121888" anchor="ctr"/>
                </a:tc>
                <a:tc>
                  <a:txBody>
                    <a:bodyPr/>
                    <a:lstStyle/>
                    <a:p>
                      <a:pPr algn="ctr" rtl="0"/>
                      <a:r>
                        <a:rPr lang="en-US" sz="1900"/>
                        <a:t>Preference count list </a:t>
                      </a:r>
                    </a:p>
                  </a:txBody>
                  <a:tcPr marL="121888" marR="121888" anchor="ctr"/>
                </a:tc>
              </a:tr>
              <a:tr h="375920">
                <a:tc>
                  <a:txBody>
                    <a:bodyPr/>
                    <a:lstStyle/>
                    <a:p>
                      <a:pPr algn="ctr" rtl="0"/>
                      <a:r>
                        <a:rPr lang="en-US" sz="1900"/>
                        <a:t>EX1</a:t>
                      </a:r>
                    </a:p>
                  </a:txBody>
                  <a:tcPr marL="121888" marR="121888" anchor="ctr"/>
                </a:tc>
                <a:tc>
                  <a:txBody>
                    <a:bodyPr/>
                    <a:lstStyle/>
                    <a:p>
                      <a:pPr algn="ctr" rtl="0"/>
                      <a:r>
                        <a:rPr lang="en-US" sz="1900"/>
                        <a:t>5</a:t>
                      </a:r>
                    </a:p>
                  </a:txBody>
                  <a:tcPr marL="121888" marR="121888" anchor="ctr"/>
                </a:tc>
                <a:tc>
                  <a:txBody>
                    <a:bodyPr/>
                    <a:lstStyle/>
                    <a:p>
                      <a:pPr algn="ctr" rtl="0"/>
                      <a:r>
                        <a:rPr lang="en-US" sz="1900"/>
                        <a:t>11</a:t>
                      </a:r>
                    </a:p>
                  </a:txBody>
                  <a:tcPr marL="121888" marR="121888" anchor="ctr"/>
                </a:tc>
                <a:tc>
                  <a:txBody>
                    <a:bodyPr/>
                    <a:lstStyle/>
                    <a:p>
                      <a:pPr algn="ctr" rtl="0"/>
                      <a:r>
                        <a:rPr lang="en-US" sz="1900"/>
                        <a:t>5</a:t>
                      </a:r>
                    </a:p>
                  </a:txBody>
                  <a:tcPr marL="121888" marR="121888" anchor="ctr"/>
                </a:tc>
                <a:tc>
                  <a:txBody>
                    <a:bodyPr/>
                    <a:lstStyle/>
                    <a:p>
                      <a:pPr algn="ctr" rtl="0"/>
                      <a:r>
                        <a:rPr lang="en-US" sz="1900"/>
                        <a:t>0</a:t>
                      </a:r>
                    </a:p>
                  </a:txBody>
                  <a:tcPr marL="121888" marR="121888" anchor="ctr"/>
                </a:tc>
                <a:tc>
                  <a:txBody>
                    <a:bodyPr/>
                    <a:lstStyle/>
                    <a:p>
                      <a:pPr algn="ctr" rtl="0"/>
                      <a:r>
                        <a:rPr lang="en-US" sz="1900"/>
                        <a:t>4, 4, 3, 5</a:t>
                      </a:r>
                    </a:p>
                  </a:txBody>
                  <a:tcPr marL="121888" marR="121888" anchor="ctr"/>
                </a:tc>
              </a:tr>
              <a:tr h="375920">
                <a:tc>
                  <a:txBody>
                    <a:bodyPr/>
                    <a:lstStyle/>
                    <a:p>
                      <a:pPr algn="ctr" rtl="0"/>
                      <a:r>
                        <a:rPr lang="en-US" sz="1900"/>
                        <a:t>EX2</a:t>
                      </a:r>
                    </a:p>
                  </a:txBody>
                  <a:tcPr marL="121888" marR="121888" anchor="ctr"/>
                </a:tc>
                <a:tc>
                  <a:txBody>
                    <a:bodyPr/>
                    <a:lstStyle/>
                    <a:p>
                      <a:pPr algn="ctr" rtl="0"/>
                      <a:r>
                        <a:rPr lang="en-US" sz="1900"/>
                        <a:t>1</a:t>
                      </a:r>
                    </a:p>
                  </a:txBody>
                  <a:tcPr marL="121888" marR="121888" anchor="ctr"/>
                </a:tc>
                <a:tc>
                  <a:txBody>
                    <a:bodyPr/>
                    <a:lstStyle/>
                    <a:p>
                      <a:pPr algn="ctr" rtl="0"/>
                      <a:r>
                        <a:rPr lang="en-US" sz="1900" dirty="0"/>
                        <a:t>15</a:t>
                      </a:r>
                    </a:p>
                  </a:txBody>
                  <a:tcPr marL="121888" marR="121888" anchor="ctr"/>
                </a:tc>
                <a:tc>
                  <a:txBody>
                    <a:bodyPr/>
                    <a:lstStyle/>
                    <a:p>
                      <a:pPr algn="ctr" rtl="0"/>
                      <a:r>
                        <a:rPr lang="en-US" sz="1900"/>
                        <a:t>1</a:t>
                      </a:r>
                    </a:p>
                  </a:txBody>
                  <a:tcPr marL="121888" marR="121888" anchor="ctr"/>
                </a:tc>
                <a:tc>
                  <a:txBody>
                    <a:bodyPr/>
                    <a:lstStyle/>
                    <a:p>
                      <a:pPr algn="ctr" rtl="0"/>
                      <a:r>
                        <a:rPr lang="en-US" sz="1900"/>
                        <a:t>0</a:t>
                      </a:r>
                    </a:p>
                  </a:txBody>
                  <a:tcPr marL="121888" marR="121888" anchor="ctr"/>
                </a:tc>
                <a:tc>
                  <a:txBody>
                    <a:bodyPr/>
                    <a:lstStyle/>
                    <a:p>
                      <a:pPr algn="ctr" rtl="0"/>
                      <a:r>
                        <a:rPr lang="en-US" sz="1900"/>
                        <a:t>1, 8, 6, 1</a:t>
                      </a:r>
                    </a:p>
                  </a:txBody>
                  <a:tcPr marL="121888" marR="121888" anchor="ctr"/>
                </a:tc>
              </a:tr>
              <a:tr h="375920">
                <a:tc>
                  <a:txBody>
                    <a:bodyPr/>
                    <a:lstStyle/>
                    <a:p>
                      <a:pPr algn="ctr" rtl="0"/>
                      <a:r>
                        <a:rPr lang="en-US" sz="1900"/>
                        <a:t>EX3</a:t>
                      </a:r>
                    </a:p>
                  </a:txBody>
                  <a:tcPr marL="121888" marR="121888" anchor="ctr"/>
                </a:tc>
                <a:tc>
                  <a:txBody>
                    <a:bodyPr/>
                    <a:lstStyle/>
                    <a:p>
                      <a:pPr algn="ctr" rtl="0"/>
                      <a:r>
                        <a:rPr lang="en-US" sz="1900" dirty="0"/>
                        <a:t>12</a:t>
                      </a:r>
                    </a:p>
                  </a:txBody>
                  <a:tcPr marL="121888" marR="121888" anchor="ctr"/>
                </a:tc>
                <a:tc>
                  <a:txBody>
                    <a:bodyPr/>
                    <a:lstStyle/>
                    <a:p>
                      <a:pPr algn="ctr" rtl="0"/>
                      <a:r>
                        <a:rPr lang="en-US" sz="1900"/>
                        <a:t>4</a:t>
                      </a:r>
                    </a:p>
                  </a:txBody>
                  <a:tcPr marL="121888" marR="121888" anchor="ctr"/>
                </a:tc>
                <a:tc>
                  <a:txBody>
                    <a:bodyPr/>
                    <a:lstStyle/>
                    <a:p>
                      <a:pPr algn="ctr" rtl="0"/>
                      <a:r>
                        <a:rPr lang="en-US" sz="1900"/>
                        <a:t>12</a:t>
                      </a:r>
                    </a:p>
                  </a:txBody>
                  <a:tcPr marL="121888" marR="121888" anchor="ctr"/>
                </a:tc>
                <a:tc>
                  <a:txBody>
                    <a:bodyPr/>
                    <a:lstStyle/>
                    <a:p>
                      <a:pPr algn="ctr" rtl="0"/>
                      <a:r>
                        <a:rPr lang="en-US" sz="1900"/>
                        <a:t>0</a:t>
                      </a:r>
                    </a:p>
                  </a:txBody>
                  <a:tcPr marL="121888" marR="121888" anchor="ctr"/>
                </a:tc>
                <a:tc>
                  <a:txBody>
                    <a:bodyPr/>
                    <a:lstStyle/>
                    <a:p>
                      <a:pPr algn="ctr" rtl="0"/>
                      <a:r>
                        <a:rPr lang="en-US" sz="1900"/>
                        <a:t>13, 2, 1, 0</a:t>
                      </a:r>
                    </a:p>
                  </a:txBody>
                  <a:tcPr marL="121888" marR="121888" anchor="ctr"/>
                </a:tc>
              </a:tr>
              <a:tr h="375920">
                <a:tc>
                  <a:txBody>
                    <a:bodyPr/>
                    <a:lstStyle/>
                    <a:p>
                      <a:pPr algn="ctr" rtl="0"/>
                      <a:r>
                        <a:rPr lang="en-US" sz="1900" dirty="0"/>
                        <a:t>EX4</a:t>
                      </a:r>
                    </a:p>
                  </a:txBody>
                  <a:tcPr marL="121888" marR="121888" anchor="ctr"/>
                </a:tc>
                <a:tc>
                  <a:txBody>
                    <a:bodyPr/>
                    <a:lstStyle/>
                    <a:p>
                      <a:pPr algn="ctr" rtl="0"/>
                      <a:r>
                        <a:rPr lang="en-US" sz="1900" dirty="0"/>
                        <a:t>1</a:t>
                      </a:r>
                    </a:p>
                  </a:txBody>
                  <a:tcPr marL="121888" marR="121888" anchor="ctr"/>
                </a:tc>
                <a:tc>
                  <a:txBody>
                    <a:bodyPr/>
                    <a:lstStyle/>
                    <a:p>
                      <a:pPr algn="ctr" rtl="0"/>
                      <a:r>
                        <a:rPr lang="en-US" sz="1900" dirty="0"/>
                        <a:t>15</a:t>
                      </a:r>
                    </a:p>
                  </a:txBody>
                  <a:tcPr marL="121888" marR="121888" anchor="ctr"/>
                </a:tc>
                <a:tc>
                  <a:txBody>
                    <a:bodyPr/>
                    <a:lstStyle/>
                    <a:p>
                      <a:pPr algn="ctr" rtl="0"/>
                      <a:r>
                        <a:rPr lang="en-US" sz="1900"/>
                        <a:t>1</a:t>
                      </a:r>
                    </a:p>
                  </a:txBody>
                  <a:tcPr marL="121888" marR="121888" anchor="ctr"/>
                </a:tc>
                <a:tc>
                  <a:txBody>
                    <a:bodyPr/>
                    <a:lstStyle/>
                    <a:p>
                      <a:pPr algn="ctr" rtl="0"/>
                      <a:r>
                        <a:rPr lang="en-US" sz="1900" dirty="0"/>
                        <a:t>0</a:t>
                      </a:r>
                    </a:p>
                  </a:txBody>
                  <a:tcPr marL="121888" marR="121888" anchor="ctr"/>
                </a:tc>
                <a:tc>
                  <a:txBody>
                    <a:bodyPr/>
                    <a:lstStyle/>
                    <a:p>
                      <a:pPr algn="ctr" rtl="0"/>
                      <a:r>
                        <a:rPr lang="en-US" sz="1900" dirty="0"/>
                        <a:t>1, 1, 5, 9</a:t>
                      </a:r>
                    </a:p>
                  </a:txBody>
                  <a:tcPr marL="121888" marR="121888" anchor="ctr"/>
                </a:tc>
              </a:tr>
            </a:tbl>
          </a:graphicData>
        </a:graphic>
      </p:graphicFrame>
    </p:spTree>
    <p:extLst>
      <p:ext uri="{BB962C8B-B14F-4D97-AF65-F5344CB8AC3E}">
        <p14:creationId xmlns:p14="http://schemas.microsoft.com/office/powerpoint/2010/main" val="379183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Maintaining Balanced DAGs</a:t>
            </a:r>
            <a:endParaRPr lang="en-US" dirty="0"/>
          </a:p>
        </p:txBody>
      </p:sp>
      <p:sp>
        <p:nvSpPr>
          <p:cNvPr id="6" name="Content Placeholder 5"/>
          <p:cNvSpPr>
            <a:spLocks noGrp="1"/>
          </p:cNvSpPr>
          <p:nvPr>
            <p:ph idx="1"/>
          </p:nvPr>
        </p:nvSpPr>
        <p:spPr>
          <a:xfrm>
            <a:off x="519112" y="1447799"/>
            <a:ext cx="11149013" cy="2529923"/>
          </a:xfrm>
        </p:spPr>
        <p:txBody>
          <a:bodyPr/>
          <a:lstStyle/>
          <a:p>
            <a:r>
              <a:rPr lang="en-US" sz="2800" dirty="0" smtClean="0"/>
              <a:t>RedistributeActiveDatabases.ps1 balances a DAG</a:t>
            </a:r>
          </a:p>
          <a:p>
            <a:pPr lvl="1"/>
            <a:r>
              <a:rPr lang="en-US" sz="2400" dirty="0" err="1" smtClean="0">
                <a:solidFill>
                  <a:schemeClr val="accent1"/>
                </a:solidFill>
              </a:rPr>
              <a:t>BalanceDbsByActivationPreference</a:t>
            </a:r>
            <a:r>
              <a:rPr lang="en-US" sz="2400" dirty="0" smtClean="0"/>
              <a:t>   Script attempts to move databases to their most preferred copy, based on Activation Preference, without regard to Active Directory site</a:t>
            </a:r>
          </a:p>
          <a:p>
            <a:pPr lvl="1"/>
            <a:r>
              <a:rPr lang="en-US" sz="2400" dirty="0" err="1" smtClean="0">
                <a:solidFill>
                  <a:schemeClr val="accent1"/>
                </a:solidFill>
              </a:rPr>
              <a:t>BalanceDbsBySiteAndActivationPreference</a:t>
            </a:r>
            <a:r>
              <a:rPr lang="en-US" sz="2400" dirty="0" smtClean="0"/>
              <a:t>   Script attempts to move active databases to their most preferred copy, while also trying to balance active databases within each Active Directory site</a:t>
            </a:r>
            <a:endParaRPr lang="en-US" sz="2400" dirty="0"/>
          </a:p>
        </p:txBody>
      </p:sp>
      <p:graphicFrame>
        <p:nvGraphicFramePr>
          <p:cNvPr id="7" name="Content Placeholder 3"/>
          <p:cNvGraphicFramePr>
            <a:graphicFrameLocks/>
          </p:cNvGraphicFramePr>
          <p:nvPr>
            <p:extLst>
              <p:ext uri="{D42A27DB-BD31-4B8C-83A1-F6EECF244321}">
                <p14:modId xmlns:p14="http://schemas.microsoft.com/office/powerpoint/2010/main" val="2490366281"/>
              </p:ext>
            </p:extLst>
          </p:nvPr>
        </p:nvGraphicFramePr>
        <p:xfrm>
          <a:off x="609441" y="4124484"/>
          <a:ext cx="10969944" cy="2194560"/>
        </p:xfrm>
        <a:graphic>
          <a:graphicData uri="http://schemas.openxmlformats.org/drawingml/2006/table">
            <a:tbl>
              <a:tblPr firstRow="1" firstCol="1" bandRow="1">
                <a:tableStyleId>{2A488322-F2BA-4B5B-9748-0D474271808F}</a:tableStyleId>
              </a:tblPr>
              <a:tblGrid>
                <a:gridCol w="1828324"/>
                <a:gridCol w="1828324"/>
                <a:gridCol w="1828324"/>
                <a:gridCol w="1828324"/>
                <a:gridCol w="1828324"/>
                <a:gridCol w="1828324"/>
              </a:tblGrid>
              <a:tr h="660400">
                <a:tc>
                  <a:txBody>
                    <a:bodyPr/>
                    <a:lstStyle/>
                    <a:p>
                      <a:pPr algn="ctr" rtl="0"/>
                      <a:r>
                        <a:rPr lang="en-US" sz="1900" dirty="0"/>
                        <a:t>Server </a:t>
                      </a:r>
                    </a:p>
                  </a:txBody>
                  <a:tcPr marL="121888" marR="121888" anchor="ctr"/>
                </a:tc>
                <a:tc>
                  <a:txBody>
                    <a:bodyPr/>
                    <a:lstStyle/>
                    <a:p>
                      <a:pPr algn="ctr" rtl="0"/>
                      <a:r>
                        <a:rPr lang="en-US" sz="1900" dirty="0" smtClean="0"/>
                        <a:t>Active databases</a:t>
                      </a:r>
                      <a:endParaRPr lang="en-US" sz="1900" dirty="0"/>
                    </a:p>
                  </a:txBody>
                  <a:tcPr marL="121888" marR="121888" anchor="ctr"/>
                </a:tc>
                <a:tc>
                  <a:txBody>
                    <a:bodyPr/>
                    <a:lstStyle/>
                    <a:p>
                      <a:pPr algn="ctr" rtl="0"/>
                      <a:r>
                        <a:rPr lang="en-US" sz="1900" dirty="0" smtClean="0"/>
                        <a:t>Passive </a:t>
                      </a:r>
                      <a:r>
                        <a:rPr lang="en-US" sz="1900" dirty="0"/>
                        <a:t>databases </a:t>
                      </a:r>
                    </a:p>
                  </a:txBody>
                  <a:tcPr marL="121888" marR="121888" anchor="ctr"/>
                </a:tc>
                <a:tc>
                  <a:txBody>
                    <a:bodyPr/>
                    <a:lstStyle/>
                    <a:p>
                      <a:pPr algn="ctr" rtl="0"/>
                      <a:r>
                        <a:rPr lang="en-US" sz="1900" dirty="0" smtClean="0"/>
                        <a:t>Mounted </a:t>
                      </a:r>
                      <a:r>
                        <a:rPr lang="en-US" sz="1900" dirty="0"/>
                        <a:t>databases </a:t>
                      </a:r>
                    </a:p>
                  </a:txBody>
                  <a:tcPr marL="121888" marR="121888" anchor="ctr"/>
                </a:tc>
                <a:tc>
                  <a:txBody>
                    <a:bodyPr/>
                    <a:lstStyle/>
                    <a:p>
                      <a:pPr algn="ctr" rtl="0"/>
                      <a:r>
                        <a:rPr lang="en-US" sz="1900" dirty="0" smtClean="0"/>
                        <a:t>Dismounted </a:t>
                      </a:r>
                      <a:r>
                        <a:rPr lang="en-US" sz="1900" dirty="0"/>
                        <a:t>databases </a:t>
                      </a:r>
                    </a:p>
                  </a:txBody>
                  <a:tcPr marL="121888" marR="121888" anchor="ctr"/>
                </a:tc>
                <a:tc>
                  <a:txBody>
                    <a:bodyPr/>
                    <a:lstStyle/>
                    <a:p>
                      <a:pPr algn="ctr" rtl="0"/>
                      <a:r>
                        <a:rPr lang="en-US" sz="1900"/>
                        <a:t>Preference count list </a:t>
                      </a:r>
                    </a:p>
                  </a:txBody>
                  <a:tcPr marL="121888" marR="121888" anchor="ctr"/>
                </a:tc>
              </a:tr>
              <a:tr h="375920">
                <a:tc>
                  <a:txBody>
                    <a:bodyPr/>
                    <a:lstStyle/>
                    <a:p>
                      <a:pPr algn="ctr" rtl="0"/>
                      <a:r>
                        <a:rPr lang="en-US" sz="1900"/>
                        <a:t>EX1</a:t>
                      </a:r>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dirty="0" smtClean="0"/>
                        <a:t>12</a:t>
                      </a:r>
                      <a:endParaRPr lang="en-US" sz="1900" dirty="0"/>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a:t>0</a:t>
                      </a:r>
                    </a:p>
                  </a:txBody>
                  <a:tcPr marL="121888" marR="121888" anchor="ctr"/>
                </a:tc>
                <a:tc>
                  <a:txBody>
                    <a:bodyPr/>
                    <a:lstStyle/>
                    <a:p>
                      <a:pPr algn="ctr" rtl="0"/>
                      <a:r>
                        <a:rPr lang="en-US" sz="1900" dirty="0"/>
                        <a:t>4, 4, </a:t>
                      </a:r>
                      <a:r>
                        <a:rPr lang="en-US" sz="1900" dirty="0" smtClean="0"/>
                        <a:t>4,</a:t>
                      </a:r>
                      <a:r>
                        <a:rPr lang="en-US" sz="1900" baseline="0" dirty="0" smtClean="0"/>
                        <a:t> 4</a:t>
                      </a:r>
                      <a:endParaRPr lang="en-US" sz="1900" dirty="0"/>
                    </a:p>
                  </a:txBody>
                  <a:tcPr marL="121888" marR="121888" anchor="ctr"/>
                </a:tc>
              </a:tr>
              <a:tr h="375920">
                <a:tc>
                  <a:txBody>
                    <a:bodyPr/>
                    <a:lstStyle/>
                    <a:p>
                      <a:pPr algn="ctr" rtl="0"/>
                      <a:r>
                        <a:rPr lang="en-US" sz="1900"/>
                        <a:t>EX2</a:t>
                      </a:r>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dirty="0" smtClean="0"/>
                        <a:t>12</a:t>
                      </a:r>
                      <a:endParaRPr lang="en-US" sz="1900" dirty="0"/>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a:t>0</a:t>
                      </a:r>
                    </a:p>
                  </a:txBody>
                  <a:tcPr marL="121888" marR="121888" anchor="ctr"/>
                </a:tc>
                <a:tc>
                  <a:txBody>
                    <a:bodyPr/>
                    <a:lstStyle/>
                    <a:p>
                      <a:pPr algn="ctr" rtl="0"/>
                      <a:r>
                        <a:rPr lang="en-US" sz="1900" dirty="0" smtClean="0"/>
                        <a:t>4, 4, 4,</a:t>
                      </a:r>
                      <a:r>
                        <a:rPr lang="en-US" sz="1900" baseline="0" dirty="0" smtClean="0"/>
                        <a:t> 4</a:t>
                      </a:r>
                      <a:endParaRPr lang="en-US" sz="1900" dirty="0"/>
                    </a:p>
                  </a:txBody>
                  <a:tcPr marL="121888" marR="121888" anchor="ctr"/>
                </a:tc>
              </a:tr>
              <a:tr h="375920">
                <a:tc>
                  <a:txBody>
                    <a:bodyPr/>
                    <a:lstStyle/>
                    <a:p>
                      <a:pPr algn="ctr" rtl="0"/>
                      <a:r>
                        <a:rPr lang="en-US" sz="1900"/>
                        <a:t>EX3</a:t>
                      </a:r>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dirty="0" smtClean="0"/>
                        <a:t>12</a:t>
                      </a:r>
                      <a:endParaRPr lang="en-US" sz="1900" dirty="0"/>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a:t>0</a:t>
                      </a:r>
                    </a:p>
                  </a:txBody>
                  <a:tcPr marL="121888" marR="121888" anchor="ctr"/>
                </a:tc>
                <a:tc>
                  <a:txBody>
                    <a:bodyPr/>
                    <a:lstStyle/>
                    <a:p>
                      <a:pPr algn="ctr" rtl="0"/>
                      <a:r>
                        <a:rPr lang="en-US" sz="1900" dirty="0" smtClean="0"/>
                        <a:t>4, 4, 4,</a:t>
                      </a:r>
                      <a:r>
                        <a:rPr lang="en-US" sz="1900" baseline="0" dirty="0" smtClean="0"/>
                        <a:t> 4</a:t>
                      </a:r>
                      <a:endParaRPr lang="en-US" sz="1900" dirty="0"/>
                    </a:p>
                  </a:txBody>
                  <a:tcPr marL="121888" marR="121888" anchor="ctr"/>
                </a:tc>
              </a:tr>
              <a:tr h="375920">
                <a:tc>
                  <a:txBody>
                    <a:bodyPr/>
                    <a:lstStyle/>
                    <a:p>
                      <a:pPr algn="ctr" rtl="0"/>
                      <a:r>
                        <a:rPr lang="en-US" sz="1900" dirty="0"/>
                        <a:t>EX4</a:t>
                      </a:r>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dirty="0" smtClean="0"/>
                        <a:t>12</a:t>
                      </a:r>
                      <a:endParaRPr lang="en-US" sz="1900" dirty="0"/>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dirty="0"/>
                        <a:t>0</a:t>
                      </a:r>
                    </a:p>
                  </a:txBody>
                  <a:tcPr marL="121888" marR="121888" anchor="ctr"/>
                </a:tc>
                <a:tc>
                  <a:txBody>
                    <a:bodyPr/>
                    <a:lstStyle/>
                    <a:p>
                      <a:pPr algn="ctr" rtl="0"/>
                      <a:r>
                        <a:rPr lang="en-US" sz="1900" dirty="0" smtClean="0"/>
                        <a:t>4, 4, 4,</a:t>
                      </a:r>
                      <a:r>
                        <a:rPr lang="en-US" sz="1900" baseline="0" dirty="0" smtClean="0"/>
                        <a:t> 4</a:t>
                      </a:r>
                      <a:endParaRPr lang="en-US" sz="1900" dirty="0"/>
                    </a:p>
                  </a:txBody>
                  <a:tcPr marL="121888" marR="121888" anchor="ct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239451816"/>
              </p:ext>
            </p:extLst>
          </p:nvPr>
        </p:nvGraphicFramePr>
        <p:xfrm>
          <a:off x="609441" y="4119456"/>
          <a:ext cx="10969944" cy="2194560"/>
        </p:xfrm>
        <a:graphic>
          <a:graphicData uri="http://schemas.openxmlformats.org/drawingml/2006/table">
            <a:tbl>
              <a:tblPr firstRow="1" firstCol="1" bandRow="1">
                <a:tableStyleId>{2A488322-F2BA-4B5B-9748-0D474271808F}</a:tableStyleId>
              </a:tblPr>
              <a:tblGrid>
                <a:gridCol w="1828324"/>
                <a:gridCol w="1828324"/>
                <a:gridCol w="1828324"/>
                <a:gridCol w="1828324"/>
                <a:gridCol w="1828324"/>
                <a:gridCol w="1828324"/>
              </a:tblGrid>
              <a:tr h="660400">
                <a:tc>
                  <a:txBody>
                    <a:bodyPr/>
                    <a:lstStyle/>
                    <a:p>
                      <a:pPr algn="ctr" rtl="0"/>
                      <a:r>
                        <a:rPr lang="en-US" sz="1900" dirty="0"/>
                        <a:t>Server </a:t>
                      </a:r>
                    </a:p>
                  </a:txBody>
                  <a:tcPr marL="121888" marR="121888" anchor="ctr"/>
                </a:tc>
                <a:tc>
                  <a:txBody>
                    <a:bodyPr/>
                    <a:lstStyle/>
                    <a:p>
                      <a:pPr algn="ctr" rtl="0"/>
                      <a:r>
                        <a:rPr lang="en-US" sz="1900" dirty="0" smtClean="0"/>
                        <a:t>Active databases</a:t>
                      </a:r>
                      <a:endParaRPr lang="en-US" sz="1900" dirty="0"/>
                    </a:p>
                  </a:txBody>
                  <a:tcPr marL="121888" marR="121888" anchor="ctr"/>
                </a:tc>
                <a:tc>
                  <a:txBody>
                    <a:bodyPr/>
                    <a:lstStyle/>
                    <a:p>
                      <a:pPr algn="ctr" rtl="0"/>
                      <a:r>
                        <a:rPr lang="en-US" sz="1900" dirty="0" smtClean="0"/>
                        <a:t>Passive </a:t>
                      </a:r>
                      <a:r>
                        <a:rPr lang="en-US" sz="1900" dirty="0"/>
                        <a:t>databases </a:t>
                      </a:r>
                    </a:p>
                  </a:txBody>
                  <a:tcPr marL="121888" marR="121888" anchor="ctr"/>
                </a:tc>
                <a:tc>
                  <a:txBody>
                    <a:bodyPr/>
                    <a:lstStyle/>
                    <a:p>
                      <a:pPr algn="ctr" rtl="0"/>
                      <a:r>
                        <a:rPr lang="en-US" sz="1900" dirty="0" smtClean="0"/>
                        <a:t>Mounted </a:t>
                      </a:r>
                      <a:r>
                        <a:rPr lang="en-US" sz="1900" dirty="0"/>
                        <a:t>databases </a:t>
                      </a:r>
                    </a:p>
                  </a:txBody>
                  <a:tcPr marL="121888" marR="121888" anchor="ctr"/>
                </a:tc>
                <a:tc>
                  <a:txBody>
                    <a:bodyPr/>
                    <a:lstStyle/>
                    <a:p>
                      <a:pPr algn="ctr" rtl="0"/>
                      <a:r>
                        <a:rPr lang="en-US" sz="1900" dirty="0" smtClean="0"/>
                        <a:t>Dismounted </a:t>
                      </a:r>
                      <a:r>
                        <a:rPr lang="en-US" sz="1900" dirty="0"/>
                        <a:t>databases </a:t>
                      </a:r>
                    </a:p>
                  </a:txBody>
                  <a:tcPr marL="121888" marR="121888" anchor="ctr"/>
                </a:tc>
                <a:tc>
                  <a:txBody>
                    <a:bodyPr/>
                    <a:lstStyle/>
                    <a:p>
                      <a:pPr algn="ctr" rtl="0"/>
                      <a:r>
                        <a:rPr lang="en-US" sz="1900"/>
                        <a:t>Preference count list </a:t>
                      </a:r>
                    </a:p>
                  </a:txBody>
                  <a:tcPr marL="121888" marR="121888" anchor="ctr"/>
                </a:tc>
              </a:tr>
              <a:tr h="375920">
                <a:tc>
                  <a:txBody>
                    <a:bodyPr/>
                    <a:lstStyle/>
                    <a:p>
                      <a:pPr algn="ctr" rtl="0"/>
                      <a:r>
                        <a:rPr lang="en-US" sz="1900"/>
                        <a:t>EX1</a:t>
                      </a:r>
                    </a:p>
                  </a:txBody>
                  <a:tcPr marL="121888" marR="121888" anchor="ctr"/>
                </a:tc>
                <a:tc>
                  <a:txBody>
                    <a:bodyPr/>
                    <a:lstStyle/>
                    <a:p>
                      <a:pPr algn="ctr" rtl="0"/>
                      <a:r>
                        <a:rPr lang="en-US" sz="1900"/>
                        <a:t>5</a:t>
                      </a:r>
                    </a:p>
                  </a:txBody>
                  <a:tcPr marL="121888" marR="121888" anchor="ctr"/>
                </a:tc>
                <a:tc>
                  <a:txBody>
                    <a:bodyPr/>
                    <a:lstStyle/>
                    <a:p>
                      <a:pPr algn="ctr" rtl="0"/>
                      <a:r>
                        <a:rPr lang="en-US" sz="1900"/>
                        <a:t>11</a:t>
                      </a:r>
                    </a:p>
                  </a:txBody>
                  <a:tcPr marL="121888" marR="121888" anchor="ctr"/>
                </a:tc>
                <a:tc>
                  <a:txBody>
                    <a:bodyPr/>
                    <a:lstStyle/>
                    <a:p>
                      <a:pPr algn="ctr" rtl="0"/>
                      <a:r>
                        <a:rPr lang="en-US" sz="1900"/>
                        <a:t>5</a:t>
                      </a:r>
                    </a:p>
                  </a:txBody>
                  <a:tcPr marL="121888" marR="121888" anchor="ctr"/>
                </a:tc>
                <a:tc>
                  <a:txBody>
                    <a:bodyPr/>
                    <a:lstStyle/>
                    <a:p>
                      <a:pPr algn="ctr" rtl="0"/>
                      <a:r>
                        <a:rPr lang="en-US" sz="1900"/>
                        <a:t>0</a:t>
                      </a:r>
                    </a:p>
                  </a:txBody>
                  <a:tcPr marL="121888" marR="121888" anchor="ctr"/>
                </a:tc>
                <a:tc>
                  <a:txBody>
                    <a:bodyPr/>
                    <a:lstStyle/>
                    <a:p>
                      <a:pPr algn="ctr" rtl="0"/>
                      <a:r>
                        <a:rPr lang="en-US" sz="1900"/>
                        <a:t>4, 4, 3, 5</a:t>
                      </a:r>
                    </a:p>
                  </a:txBody>
                  <a:tcPr marL="121888" marR="121888" anchor="ctr"/>
                </a:tc>
              </a:tr>
              <a:tr h="375920">
                <a:tc>
                  <a:txBody>
                    <a:bodyPr/>
                    <a:lstStyle/>
                    <a:p>
                      <a:pPr algn="ctr" rtl="0"/>
                      <a:r>
                        <a:rPr lang="en-US" sz="1900"/>
                        <a:t>EX2</a:t>
                      </a:r>
                    </a:p>
                  </a:txBody>
                  <a:tcPr marL="121888" marR="121888" anchor="ctr"/>
                </a:tc>
                <a:tc>
                  <a:txBody>
                    <a:bodyPr/>
                    <a:lstStyle/>
                    <a:p>
                      <a:pPr algn="ctr" rtl="0"/>
                      <a:r>
                        <a:rPr lang="en-US" sz="1900"/>
                        <a:t>1</a:t>
                      </a:r>
                    </a:p>
                  </a:txBody>
                  <a:tcPr marL="121888" marR="121888" anchor="ctr"/>
                </a:tc>
                <a:tc>
                  <a:txBody>
                    <a:bodyPr/>
                    <a:lstStyle/>
                    <a:p>
                      <a:pPr algn="ctr" rtl="0"/>
                      <a:r>
                        <a:rPr lang="en-US" sz="1900" dirty="0"/>
                        <a:t>15</a:t>
                      </a:r>
                    </a:p>
                  </a:txBody>
                  <a:tcPr marL="121888" marR="121888" anchor="ctr"/>
                </a:tc>
                <a:tc>
                  <a:txBody>
                    <a:bodyPr/>
                    <a:lstStyle/>
                    <a:p>
                      <a:pPr algn="ctr" rtl="0"/>
                      <a:r>
                        <a:rPr lang="en-US" sz="1900"/>
                        <a:t>1</a:t>
                      </a:r>
                    </a:p>
                  </a:txBody>
                  <a:tcPr marL="121888" marR="121888" anchor="ctr"/>
                </a:tc>
                <a:tc>
                  <a:txBody>
                    <a:bodyPr/>
                    <a:lstStyle/>
                    <a:p>
                      <a:pPr algn="ctr" rtl="0"/>
                      <a:r>
                        <a:rPr lang="en-US" sz="1900"/>
                        <a:t>0</a:t>
                      </a:r>
                    </a:p>
                  </a:txBody>
                  <a:tcPr marL="121888" marR="121888" anchor="ctr"/>
                </a:tc>
                <a:tc>
                  <a:txBody>
                    <a:bodyPr/>
                    <a:lstStyle/>
                    <a:p>
                      <a:pPr algn="ctr" rtl="0"/>
                      <a:r>
                        <a:rPr lang="en-US" sz="1900"/>
                        <a:t>1, 8, 6, 1</a:t>
                      </a:r>
                    </a:p>
                  </a:txBody>
                  <a:tcPr marL="121888" marR="121888" anchor="ctr"/>
                </a:tc>
              </a:tr>
              <a:tr h="375920">
                <a:tc>
                  <a:txBody>
                    <a:bodyPr/>
                    <a:lstStyle/>
                    <a:p>
                      <a:pPr algn="ctr" rtl="0"/>
                      <a:r>
                        <a:rPr lang="en-US" sz="1900"/>
                        <a:t>EX3</a:t>
                      </a:r>
                    </a:p>
                  </a:txBody>
                  <a:tcPr marL="121888" marR="121888" anchor="ctr"/>
                </a:tc>
                <a:tc>
                  <a:txBody>
                    <a:bodyPr/>
                    <a:lstStyle/>
                    <a:p>
                      <a:pPr algn="ctr" rtl="0"/>
                      <a:r>
                        <a:rPr lang="en-US" sz="1900" dirty="0"/>
                        <a:t>12</a:t>
                      </a:r>
                    </a:p>
                  </a:txBody>
                  <a:tcPr marL="121888" marR="121888" anchor="ctr"/>
                </a:tc>
                <a:tc>
                  <a:txBody>
                    <a:bodyPr/>
                    <a:lstStyle/>
                    <a:p>
                      <a:pPr algn="ctr" rtl="0"/>
                      <a:r>
                        <a:rPr lang="en-US" sz="1900"/>
                        <a:t>4</a:t>
                      </a:r>
                    </a:p>
                  </a:txBody>
                  <a:tcPr marL="121888" marR="121888" anchor="ctr"/>
                </a:tc>
                <a:tc>
                  <a:txBody>
                    <a:bodyPr/>
                    <a:lstStyle/>
                    <a:p>
                      <a:pPr algn="ctr" rtl="0"/>
                      <a:r>
                        <a:rPr lang="en-US" sz="1900"/>
                        <a:t>12</a:t>
                      </a:r>
                    </a:p>
                  </a:txBody>
                  <a:tcPr marL="121888" marR="121888" anchor="ctr"/>
                </a:tc>
                <a:tc>
                  <a:txBody>
                    <a:bodyPr/>
                    <a:lstStyle/>
                    <a:p>
                      <a:pPr algn="ctr" rtl="0"/>
                      <a:r>
                        <a:rPr lang="en-US" sz="1900"/>
                        <a:t>0</a:t>
                      </a:r>
                    </a:p>
                  </a:txBody>
                  <a:tcPr marL="121888" marR="121888" anchor="ctr"/>
                </a:tc>
                <a:tc>
                  <a:txBody>
                    <a:bodyPr/>
                    <a:lstStyle/>
                    <a:p>
                      <a:pPr algn="ctr" rtl="0"/>
                      <a:r>
                        <a:rPr lang="en-US" sz="1900"/>
                        <a:t>13, 2, 1, 0</a:t>
                      </a:r>
                    </a:p>
                  </a:txBody>
                  <a:tcPr marL="121888" marR="121888" anchor="ctr"/>
                </a:tc>
              </a:tr>
              <a:tr h="375920">
                <a:tc>
                  <a:txBody>
                    <a:bodyPr/>
                    <a:lstStyle/>
                    <a:p>
                      <a:pPr algn="ctr" rtl="0"/>
                      <a:r>
                        <a:rPr lang="en-US" sz="1900" dirty="0"/>
                        <a:t>EX4</a:t>
                      </a:r>
                    </a:p>
                  </a:txBody>
                  <a:tcPr marL="121888" marR="121888" anchor="ctr"/>
                </a:tc>
                <a:tc>
                  <a:txBody>
                    <a:bodyPr/>
                    <a:lstStyle/>
                    <a:p>
                      <a:pPr algn="ctr" rtl="0"/>
                      <a:r>
                        <a:rPr lang="en-US" sz="1900" dirty="0"/>
                        <a:t>1</a:t>
                      </a:r>
                    </a:p>
                  </a:txBody>
                  <a:tcPr marL="121888" marR="121888" anchor="ctr"/>
                </a:tc>
                <a:tc>
                  <a:txBody>
                    <a:bodyPr/>
                    <a:lstStyle/>
                    <a:p>
                      <a:pPr algn="ctr" rtl="0"/>
                      <a:r>
                        <a:rPr lang="en-US" sz="1900" dirty="0"/>
                        <a:t>15</a:t>
                      </a:r>
                    </a:p>
                  </a:txBody>
                  <a:tcPr marL="121888" marR="121888" anchor="ctr"/>
                </a:tc>
                <a:tc>
                  <a:txBody>
                    <a:bodyPr/>
                    <a:lstStyle/>
                    <a:p>
                      <a:pPr algn="ctr" rtl="0"/>
                      <a:r>
                        <a:rPr lang="en-US" sz="1900"/>
                        <a:t>1</a:t>
                      </a:r>
                    </a:p>
                  </a:txBody>
                  <a:tcPr marL="121888" marR="121888" anchor="ctr"/>
                </a:tc>
                <a:tc>
                  <a:txBody>
                    <a:bodyPr/>
                    <a:lstStyle/>
                    <a:p>
                      <a:pPr algn="ctr" rtl="0"/>
                      <a:r>
                        <a:rPr lang="en-US" sz="1900" dirty="0"/>
                        <a:t>0</a:t>
                      </a:r>
                    </a:p>
                  </a:txBody>
                  <a:tcPr marL="121888" marR="121888" anchor="ctr"/>
                </a:tc>
                <a:tc>
                  <a:txBody>
                    <a:bodyPr/>
                    <a:lstStyle/>
                    <a:p>
                      <a:pPr algn="ctr" rtl="0"/>
                      <a:r>
                        <a:rPr lang="en-US" sz="1900" dirty="0"/>
                        <a:t>1, 1, 5, 9</a:t>
                      </a:r>
                    </a:p>
                  </a:txBody>
                  <a:tcPr marL="121888" marR="121888" anchor="ctr"/>
                </a:tc>
              </a:tr>
            </a:tbl>
          </a:graphicData>
        </a:graphic>
      </p:graphicFrame>
    </p:spTree>
    <p:extLst>
      <p:ext uri="{BB962C8B-B14F-4D97-AF65-F5344CB8AC3E}">
        <p14:creationId xmlns:p14="http://schemas.microsoft.com/office/powerpoint/2010/main" val="701039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Maintaining Balanced DAGs</a:t>
            </a:r>
            <a:endParaRPr lang="en-US" dirty="0"/>
          </a:p>
        </p:txBody>
      </p:sp>
      <p:sp>
        <p:nvSpPr>
          <p:cNvPr id="6" name="Content Placeholder 5"/>
          <p:cNvSpPr>
            <a:spLocks noGrp="1"/>
          </p:cNvSpPr>
          <p:nvPr>
            <p:ph idx="1"/>
          </p:nvPr>
        </p:nvSpPr>
        <p:spPr/>
        <p:txBody>
          <a:bodyPr/>
          <a:lstStyle/>
          <a:p>
            <a:r>
              <a:rPr lang="en-US" smtClean="0"/>
              <a:t>RedistributeActiveDatabases.ps1 has many parameters</a:t>
            </a:r>
          </a:p>
          <a:p>
            <a:pPr lvl="1"/>
            <a:r>
              <a:rPr lang="en-US" smtClean="0"/>
              <a:t>You can produce reports, log events, include non-replicated databases, etc.</a:t>
            </a:r>
          </a:p>
          <a:p>
            <a:pPr lvl="1"/>
            <a:r>
              <a:rPr lang="en-US" smtClean="0"/>
              <a:t>See </a:t>
            </a:r>
            <a:r>
              <a:rPr lang="en-US" smtClean="0">
                <a:hlinkClick r:id="rId2"/>
              </a:rPr>
              <a:t>http://technet.microsoft.com/en-us/library/dd335158.aspx</a:t>
            </a:r>
            <a:r>
              <a:rPr lang="en-US" smtClean="0"/>
              <a:t> for list of parameters</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438362340"/>
              </p:ext>
            </p:extLst>
          </p:nvPr>
        </p:nvGraphicFramePr>
        <p:xfrm>
          <a:off x="609441" y="4124484"/>
          <a:ext cx="10969944" cy="2194560"/>
        </p:xfrm>
        <a:graphic>
          <a:graphicData uri="http://schemas.openxmlformats.org/drawingml/2006/table">
            <a:tbl>
              <a:tblPr firstRow="1" firstCol="1" bandRow="1">
                <a:tableStyleId>{2A488322-F2BA-4B5B-9748-0D474271808F}</a:tableStyleId>
              </a:tblPr>
              <a:tblGrid>
                <a:gridCol w="1828324"/>
                <a:gridCol w="1828324"/>
                <a:gridCol w="1828324"/>
                <a:gridCol w="1828324"/>
                <a:gridCol w="1828324"/>
                <a:gridCol w="1828324"/>
              </a:tblGrid>
              <a:tr h="660400">
                <a:tc>
                  <a:txBody>
                    <a:bodyPr/>
                    <a:lstStyle/>
                    <a:p>
                      <a:pPr algn="ctr" rtl="0"/>
                      <a:r>
                        <a:rPr lang="en-US" sz="1900" dirty="0"/>
                        <a:t>Server </a:t>
                      </a:r>
                    </a:p>
                  </a:txBody>
                  <a:tcPr marL="121888" marR="121888" anchor="ctr"/>
                </a:tc>
                <a:tc>
                  <a:txBody>
                    <a:bodyPr/>
                    <a:lstStyle/>
                    <a:p>
                      <a:pPr algn="ctr" rtl="0"/>
                      <a:r>
                        <a:rPr lang="en-US" sz="1900" dirty="0" smtClean="0"/>
                        <a:t>Active databases</a:t>
                      </a:r>
                      <a:endParaRPr lang="en-US" sz="1900" dirty="0"/>
                    </a:p>
                  </a:txBody>
                  <a:tcPr marL="121888" marR="121888" anchor="ctr"/>
                </a:tc>
                <a:tc>
                  <a:txBody>
                    <a:bodyPr/>
                    <a:lstStyle/>
                    <a:p>
                      <a:pPr algn="ctr" rtl="0"/>
                      <a:r>
                        <a:rPr lang="en-US" sz="1900" dirty="0" smtClean="0"/>
                        <a:t>Passive </a:t>
                      </a:r>
                      <a:r>
                        <a:rPr lang="en-US" sz="1900" dirty="0"/>
                        <a:t>databases </a:t>
                      </a:r>
                    </a:p>
                  </a:txBody>
                  <a:tcPr marL="121888" marR="121888" anchor="ctr"/>
                </a:tc>
                <a:tc>
                  <a:txBody>
                    <a:bodyPr/>
                    <a:lstStyle/>
                    <a:p>
                      <a:pPr algn="ctr" rtl="0"/>
                      <a:r>
                        <a:rPr lang="en-US" sz="1900" dirty="0" smtClean="0"/>
                        <a:t>Mounted </a:t>
                      </a:r>
                      <a:r>
                        <a:rPr lang="en-US" sz="1900" dirty="0"/>
                        <a:t>databases </a:t>
                      </a:r>
                    </a:p>
                  </a:txBody>
                  <a:tcPr marL="121888" marR="121888" anchor="ctr"/>
                </a:tc>
                <a:tc>
                  <a:txBody>
                    <a:bodyPr/>
                    <a:lstStyle/>
                    <a:p>
                      <a:pPr algn="ctr" rtl="0"/>
                      <a:r>
                        <a:rPr lang="en-US" sz="1900" dirty="0" smtClean="0"/>
                        <a:t>Dismounted </a:t>
                      </a:r>
                      <a:r>
                        <a:rPr lang="en-US" sz="1900" dirty="0"/>
                        <a:t>databases </a:t>
                      </a:r>
                    </a:p>
                  </a:txBody>
                  <a:tcPr marL="121888" marR="121888" anchor="ctr"/>
                </a:tc>
                <a:tc>
                  <a:txBody>
                    <a:bodyPr/>
                    <a:lstStyle/>
                    <a:p>
                      <a:pPr algn="ctr" rtl="0"/>
                      <a:r>
                        <a:rPr lang="en-US" sz="1900"/>
                        <a:t>Preference count list </a:t>
                      </a:r>
                    </a:p>
                  </a:txBody>
                  <a:tcPr marL="121888" marR="121888" anchor="ctr"/>
                </a:tc>
              </a:tr>
              <a:tr h="375920">
                <a:tc>
                  <a:txBody>
                    <a:bodyPr/>
                    <a:lstStyle/>
                    <a:p>
                      <a:pPr algn="ctr" rtl="0"/>
                      <a:r>
                        <a:rPr lang="en-US" sz="1900"/>
                        <a:t>EX1</a:t>
                      </a:r>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dirty="0" smtClean="0"/>
                        <a:t>12</a:t>
                      </a:r>
                      <a:endParaRPr lang="en-US" sz="1900" dirty="0"/>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a:t>0</a:t>
                      </a:r>
                    </a:p>
                  </a:txBody>
                  <a:tcPr marL="121888" marR="121888" anchor="ctr"/>
                </a:tc>
                <a:tc>
                  <a:txBody>
                    <a:bodyPr/>
                    <a:lstStyle/>
                    <a:p>
                      <a:pPr algn="ctr" rtl="0"/>
                      <a:r>
                        <a:rPr lang="en-US" sz="1900" dirty="0"/>
                        <a:t>4, 4, </a:t>
                      </a:r>
                      <a:r>
                        <a:rPr lang="en-US" sz="1900" dirty="0" smtClean="0"/>
                        <a:t>4,</a:t>
                      </a:r>
                      <a:r>
                        <a:rPr lang="en-US" sz="1900" baseline="0" dirty="0" smtClean="0"/>
                        <a:t> 4</a:t>
                      </a:r>
                      <a:endParaRPr lang="en-US" sz="1900" dirty="0"/>
                    </a:p>
                  </a:txBody>
                  <a:tcPr marL="121888" marR="121888" anchor="ctr"/>
                </a:tc>
              </a:tr>
              <a:tr h="375920">
                <a:tc>
                  <a:txBody>
                    <a:bodyPr/>
                    <a:lstStyle/>
                    <a:p>
                      <a:pPr algn="ctr" rtl="0"/>
                      <a:r>
                        <a:rPr lang="en-US" sz="1900"/>
                        <a:t>EX2</a:t>
                      </a:r>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dirty="0" smtClean="0"/>
                        <a:t>12</a:t>
                      </a:r>
                      <a:endParaRPr lang="en-US" sz="1900" dirty="0"/>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a:t>0</a:t>
                      </a:r>
                    </a:p>
                  </a:txBody>
                  <a:tcPr marL="121888" marR="121888" anchor="ctr"/>
                </a:tc>
                <a:tc>
                  <a:txBody>
                    <a:bodyPr/>
                    <a:lstStyle/>
                    <a:p>
                      <a:pPr algn="ctr" rtl="0"/>
                      <a:r>
                        <a:rPr lang="en-US" sz="1900" dirty="0" smtClean="0"/>
                        <a:t>4, 4, 4,</a:t>
                      </a:r>
                      <a:r>
                        <a:rPr lang="en-US" sz="1900" baseline="0" dirty="0" smtClean="0"/>
                        <a:t> 4</a:t>
                      </a:r>
                      <a:endParaRPr lang="en-US" sz="1900" dirty="0"/>
                    </a:p>
                  </a:txBody>
                  <a:tcPr marL="121888" marR="121888" anchor="ctr"/>
                </a:tc>
              </a:tr>
              <a:tr h="375920">
                <a:tc>
                  <a:txBody>
                    <a:bodyPr/>
                    <a:lstStyle/>
                    <a:p>
                      <a:pPr algn="ctr" rtl="0"/>
                      <a:r>
                        <a:rPr lang="en-US" sz="1900"/>
                        <a:t>EX3</a:t>
                      </a:r>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dirty="0" smtClean="0"/>
                        <a:t>12</a:t>
                      </a:r>
                      <a:endParaRPr lang="en-US" sz="1900" dirty="0"/>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a:t>0</a:t>
                      </a:r>
                    </a:p>
                  </a:txBody>
                  <a:tcPr marL="121888" marR="121888" anchor="ctr"/>
                </a:tc>
                <a:tc>
                  <a:txBody>
                    <a:bodyPr/>
                    <a:lstStyle/>
                    <a:p>
                      <a:pPr algn="ctr" rtl="0"/>
                      <a:r>
                        <a:rPr lang="en-US" sz="1900" dirty="0" smtClean="0"/>
                        <a:t>4, 4, 4,</a:t>
                      </a:r>
                      <a:r>
                        <a:rPr lang="en-US" sz="1900" baseline="0" dirty="0" smtClean="0"/>
                        <a:t> 4</a:t>
                      </a:r>
                      <a:endParaRPr lang="en-US" sz="1900" dirty="0"/>
                    </a:p>
                  </a:txBody>
                  <a:tcPr marL="121888" marR="121888" anchor="ctr"/>
                </a:tc>
              </a:tr>
              <a:tr h="375920">
                <a:tc>
                  <a:txBody>
                    <a:bodyPr/>
                    <a:lstStyle/>
                    <a:p>
                      <a:pPr algn="ctr" rtl="0"/>
                      <a:r>
                        <a:rPr lang="en-US" sz="1900" dirty="0"/>
                        <a:t>EX4</a:t>
                      </a:r>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dirty="0" smtClean="0"/>
                        <a:t>12</a:t>
                      </a:r>
                      <a:endParaRPr lang="en-US" sz="1900" dirty="0"/>
                    </a:p>
                  </a:txBody>
                  <a:tcPr marL="121888" marR="121888" anchor="ctr"/>
                </a:tc>
                <a:tc>
                  <a:txBody>
                    <a:bodyPr/>
                    <a:lstStyle/>
                    <a:p>
                      <a:pPr algn="ctr" rtl="0"/>
                      <a:r>
                        <a:rPr lang="en-US" sz="1900" dirty="0" smtClean="0"/>
                        <a:t>4</a:t>
                      </a:r>
                      <a:endParaRPr lang="en-US" sz="1900" dirty="0"/>
                    </a:p>
                  </a:txBody>
                  <a:tcPr marL="121888" marR="121888" anchor="ctr"/>
                </a:tc>
                <a:tc>
                  <a:txBody>
                    <a:bodyPr/>
                    <a:lstStyle/>
                    <a:p>
                      <a:pPr algn="ctr" rtl="0"/>
                      <a:r>
                        <a:rPr lang="en-US" sz="1900" dirty="0"/>
                        <a:t>0</a:t>
                      </a:r>
                    </a:p>
                  </a:txBody>
                  <a:tcPr marL="121888" marR="121888" anchor="ctr"/>
                </a:tc>
                <a:tc>
                  <a:txBody>
                    <a:bodyPr/>
                    <a:lstStyle/>
                    <a:p>
                      <a:pPr algn="ctr" rtl="0"/>
                      <a:r>
                        <a:rPr lang="en-US" sz="1900" dirty="0" smtClean="0"/>
                        <a:t>4, 4, 4,</a:t>
                      </a:r>
                      <a:r>
                        <a:rPr lang="en-US" sz="1900" baseline="0" dirty="0" smtClean="0"/>
                        <a:t> 4</a:t>
                      </a:r>
                      <a:endParaRPr lang="en-US" sz="1900" dirty="0"/>
                    </a:p>
                  </a:txBody>
                  <a:tcPr marL="121888" marR="121888" anchor="ctr"/>
                </a:tc>
              </a:tr>
            </a:tbl>
          </a:graphicData>
        </a:graphic>
      </p:graphicFrame>
    </p:spTree>
    <p:extLst>
      <p:ext uri="{BB962C8B-B14F-4D97-AF65-F5344CB8AC3E}">
        <p14:creationId xmlns:p14="http://schemas.microsoft.com/office/powerpoint/2010/main" val="74301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Real-world operational </a:t>
            </a:r>
            <a:br>
              <a:rPr lang="en-US" smtClean="0"/>
            </a:br>
            <a:r>
              <a:rPr lang="en-US" smtClean="0"/>
              <a:t>how-to’s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9000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tasks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35802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Configure DAG Properties</a:t>
            </a:r>
            <a:endParaRPr lang="en-US" dirty="0"/>
          </a:p>
        </p:txBody>
      </p:sp>
      <p:sp>
        <p:nvSpPr>
          <p:cNvPr id="5" name="Content Placeholder 4"/>
          <p:cNvSpPr>
            <a:spLocks noGrp="1"/>
          </p:cNvSpPr>
          <p:nvPr>
            <p:ph idx="1"/>
          </p:nvPr>
        </p:nvSpPr>
        <p:spPr/>
        <p:txBody>
          <a:bodyPr/>
          <a:lstStyle/>
          <a:p>
            <a:r>
              <a:rPr lang="en-US" smtClean="0"/>
              <a:t>Set-DatabaseAvailabilityGroup</a:t>
            </a:r>
          </a:p>
          <a:p>
            <a:pPr lvl="1"/>
            <a:r>
              <a:rPr lang="en-US" smtClean="0"/>
              <a:t>IP Address(es)</a:t>
            </a:r>
          </a:p>
          <a:p>
            <a:pPr lvl="1"/>
            <a:r>
              <a:rPr lang="en-US" smtClean="0"/>
              <a:t>Witness Server, Witness Directory</a:t>
            </a:r>
          </a:p>
          <a:p>
            <a:pPr lvl="1"/>
            <a:r>
              <a:rPr lang="en-US" smtClean="0"/>
              <a:t>Alternate Witness Server, Alternate Witness Directory</a:t>
            </a:r>
          </a:p>
          <a:p>
            <a:pPr lvl="1"/>
            <a:r>
              <a:rPr lang="en-US" smtClean="0"/>
              <a:t>DAC Mode</a:t>
            </a:r>
          </a:p>
          <a:p>
            <a:pPr lvl="1"/>
            <a:r>
              <a:rPr lang="en-US" smtClean="0"/>
              <a:t>Replication Port</a:t>
            </a:r>
          </a:p>
          <a:p>
            <a:pPr lvl="1"/>
            <a:r>
              <a:rPr lang="en-US" smtClean="0"/>
              <a:t>Network Discovery</a:t>
            </a:r>
          </a:p>
          <a:p>
            <a:pPr lvl="1"/>
            <a:r>
              <a:rPr lang="en-US" smtClean="0"/>
              <a:t>Network Compression</a:t>
            </a:r>
          </a:p>
          <a:p>
            <a:pPr lvl="1"/>
            <a:r>
              <a:rPr lang="en-US" smtClean="0"/>
              <a:t>Network Encryption</a:t>
            </a:r>
            <a:endParaRPr lang="en-US" dirty="0" smtClean="0"/>
          </a:p>
        </p:txBody>
      </p:sp>
    </p:spTree>
    <p:extLst>
      <p:ext uri="{BB962C8B-B14F-4D97-AF65-F5344CB8AC3E}">
        <p14:creationId xmlns:p14="http://schemas.microsoft.com/office/powerpoint/2010/main" val="157144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High Availability Cmdlets and Scripts</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76482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Configure DAG Properties</a:t>
            </a:r>
            <a:endParaRPr lang="en-US" dirty="0"/>
          </a:p>
        </p:txBody>
      </p:sp>
      <p:sp>
        <p:nvSpPr>
          <p:cNvPr id="5" name="Content Placeholder 4"/>
          <p:cNvSpPr>
            <a:spLocks noGrp="1"/>
          </p:cNvSpPr>
          <p:nvPr>
            <p:ph idx="1"/>
          </p:nvPr>
        </p:nvSpPr>
        <p:spPr>
          <a:xfrm>
            <a:off x="519112" y="1447799"/>
            <a:ext cx="11149013" cy="5033686"/>
          </a:xfrm>
        </p:spPr>
        <p:txBody>
          <a:bodyPr/>
          <a:lstStyle/>
          <a:p>
            <a:r>
              <a:rPr lang="en-US" sz="2400" b="1" dirty="0" smtClean="0">
                <a:effectLst>
                  <a:outerShdw blurRad="38100" dist="38100" dir="2700000" algn="tl">
                    <a:srgbClr val="000000">
                      <a:alpha val="43137"/>
                    </a:srgbClr>
                  </a:outerShdw>
                </a:effectLst>
              </a:rPr>
              <a:t>Set-</a:t>
            </a:r>
            <a:r>
              <a:rPr lang="en-US" sz="2400" b="1" dirty="0" err="1" smtClean="0">
                <a:effectLst>
                  <a:outerShdw blurRad="38100" dist="38100" dir="2700000" algn="tl">
                    <a:srgbClr val="000000">
                      <a:alpha val="43137"/>
                    </a:srgbClr>
                  </a:outerShdw>
                </a:effectLst>
              </a:rPr>
              <a:t>DatabaseAvailabilityGroup</a:t>
            </a:r>
            <a:endParaRPr lang="en-US" sz="2400" b="1" dirty="0" smtClean="0">
              <a:effectLst>
                <a:outerShdw blurRad="38100" dist="38100" dir="2700000" algn="tl">
                  <a:srgbClr val="000000">
                    <a:alpha val="43137"/>
                  </a:srgbClr>
                </a:outerShdw>
              </a:effectLst>
            </a:endParaRPr>
          </a:p>
          <a:p>
            <a:pPr lvl="1"/>
            <a:endParaRPr lang="en-US" sz="2000" b="1" dirty="0" smtClean="0">
              <a:effectLst>
                <a:outerShdw blurRad="38100" dist="38100" dir="2700000" algn="tl">
                  <a:srgbClr val="000000">
                    <a:alpha val="43137"/>
                  </a:srgbClr>
                </a:outerShdw>
              </a:effectLst>
            </a:endParaRPr>
          </a:p>
          <a:p>
            <a:pPr lvl="1"/>
            <a: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Set-</a:t>
            </a:r>
            <a:r>
              <a:rPr lang="en-US" sz="2100" b="1" dirty="0" err="1"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DatabaseAvailabilityGroup</a:t>
            </a:r>
            <a: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 -Identity DAG1 </a:t>
            </a:r>
            <a:b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br>
            <a: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100" b="1" dirty="0" err="1"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AlternateWitnessDirectory</a:t>
            </a:r>
            <a: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 C:\DAGFSW\DAG1.contoso.com </a:t>
            </a:r>
            <a:b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br>
            <a: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100" b="1" dirty="0" err="1"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AlternateWitnessServer</a:t>
            </a:r>
            <a: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 EXHUB3</a:t>
            </a:r>
          </a:p>
          <a:p>
            <a:pPr lvl="1"/>
            <a:endPar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endParaRPr>
          </a:p>
          <a:p>
            <a:pPr lvl="1"/>
            <a: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Set-</a:t>
            </a:r>
            <a:r>
              <a:rPr lang="en-US" sz="2100" b="1" dirty="0" err="1"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DatabaseAvailabilityGroup</a:t>
            </a:r>
            <a: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 -Identity DAG1 </a:t>
            </a:r>
            <a:b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br>
            <a: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100" b="1" dirty="0" err="1"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DatabaseAvailabilityGroupIpAddresses</a:t>
            </a:r>
            <a:r>
              <a:rPr lang="en-US" sz="2100" b="1" dirty="0" smtClean="0">
                <a:solidFill>
                  <a:schemeClr val="accent1"/>
                </a:solidFill>
                <a:effectLst>
                  <a:outerShdw blurRad="38100" dist="38100" dir="2700000" algn="tl">
                    <a:srgbClr val="000000">
                      <a:alpha val="43137"/>
                    </a:srgbClr>
                  </a:outerShdw>
                </a:effectLst>
                <a:latin typeface="Consolas" pitchFamily="49" charset="0"/>
                <a:cs typeface="Consolas" pitchFamily="49" charset="0"/>
              </a:rPr>
              <a:t> 10.0.0.8,10.0.1.8</a:t>
            </a:r>
          </a:p>
          <a:p>
            <a:pPr lvl="1"/>
            <a:endParaRPr lang="en-US" sz="2100" b="1" dirty="0" smtClean="0">
              <a:effectLst>
                <a:outerShdw blurRad="38100" dist="38100" dir="2700000" algn="tl">
                  <a:srgbClr val="000000">
                    <a:alpha val="43137"/>
                  </a:srgbClr>
                </a:outerShdw>
              </a:effectLst>
              <a:latin typeface="Consolas" pitchFamily="49" charset="0"/>
              <a:cs typeface="Consolas" pitchFamily="49" charset="0"/>
            </a:endParaRPr>
          </a:p>
          <a:p>
            <a:pPr lvl="1"/>
            <a:r>
              <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Set-</a:t>
            </a:r>
            <a:r>
              <a:rPr lang="en-US" sz="2100"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DatabaseAvailabilityGroup</a:t>
            </a:r>
            <a:r>
              <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-Identity DAG1 </a:t>
            </a:r>
            <a:br>
              <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br>
            <a:r>
              <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a:t>
            </a:r>
            <a:r>
              <a:rPr lang="en-US" sz="2100"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DatacenterActivationMode</a:t>
            </a:r>
            <a:r>
              <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a:t>
            </a:r>
            <a:r>
              <a:rPr lang="en-US" sz="2100"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DagOnly</a:t>
            </a:r>
            <a:endPar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endParaRPr>
          </a:p>
          <a:p>
            <a:pPr lvl="1"/>
            <a:endPar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endParaRPr>
          </a:p>
          <a:p>
            <a:pPr lvl="1"/>
            <a:r>
              <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Set-</a:t>
            </a:r>
            <a:r>
              <a:rPr lang="en-US" sz="2100"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DatabaseAvailabilityGroup</a:t>
            </a:r>
            <a:r>
              <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-Identity DAG1 -</a:t>
            </a:r>
            <a:r>
              <a:rPr lang="en-US" sz="2100"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ReplicationPort</a:t>
            </a:r>
            <a:r>
              <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63132</a:t>
            </a:r>
          </a:p>
          <a:p>
            <a:pPr lvl="1"/>
            <a:endPar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endParaRPr>
          </a:p>
          <a:p>
            <a:pPr lvl="1"/>
            <a:r>
              <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Set-</a:t>
            </a:r>
            <a:r>
              <a:rPr lang="en-US" sz="2100"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DatabaseAvailabilityGroup</a:t>
            </a:r>
            <a:r>
              <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–Identity DAG1 -</a:t>
            </a:r>
            <a:r>
              <a:rPr lang="en-US" sz="2100"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DiscoverNetworks</a:t>
            </a:r>
            <a:endParaRPr lang="en-US" sz="2100"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endParaRPr>
          </a:p>
        </p:txBody>
      </p:sp>
    </p:spTree>
    <p:extLst>
      <p:ext uri="{BB962C8B-B14F-4D97-AF65-F5344CB8AC3E}">
        <p14:creationId xmlns:p14="http://schemas.microsoft.com/office/powerpoint/2010/main" val="150623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DAG Networks and iSCSI</a:t>
            </a:r>
            <a:endParaRPr lang="en-US" dirty="0"/>
          </a:p>
        </p:txBody>
      </p:sp>
      <p:sp>
        <p:nvSpPr>
          <p:cNvPr id="3" name="Content Placeholder 2"/>
          <p:cNvSpPr>
            <a:spLocks noGrp="1"/>
          </p:cNvSpPr>
          <p:nvPr>
            <p:ph idx="1"/>
          </p:nvPr>
        </p:nvSpPr>
        <p:spPr>
          <a:xfrm>
            <a:off x="519112" y="1447799"/>
            <a:ext cx="11149013" cy="3114699"/>
          </a:xfrm>
        </p:spPr>
        <p:txBody>
          <a:bodyPr/>
          <a:lstStyle/>
          <a:p>
            <a:r>
              <a:rPr lang="en-US" dirty="0" smtClean="0"/>
              <a:t>Prevent DAG from using </a:t>
            </a:r>
            <a:r>
              <a:rPr lang="en-US" dirty="0" err="1" smtClean="0"/>
              <a:t>iSCSI</a:t>
            </a:r>
            <a:r>
              <a:rPr lang="en-US" dirty="0" smtClean="0"/>
              <a:t> network as DAG network</a:t>
            </a:r>
          </a:p>
          <a:p>
            <a:pPr lvl="1"/>
            <a:endParaRPr lang="en-US" dirty="0" smtClean="0"/>
          </a:p>
          <a:p>
            <a:pPr marL="974725" lvl="1"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Set-</a:t>
            </a:r>
            <a:r>
              <a:rPr lang="en-US"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DatabaseAvailabilityGroupNetwork</a:t>
            </a:r>
            <a:r>
              <a:rPr lang="en-US"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-Identity DAG2\DAGNetwork02 -</a:t>
            </a:r>
            <a:r>
              <a:rPr lang="en-US"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ReplicationEnabled</a:t>
            </a:r>
            <a:r>
              <a:rPr lang="en-US"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:$false </a:t>
            </a:r>
            <a:br>
              <a:rPr lang="en-US"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br>
            <a:r>
              <a:rPr lang="en-US"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a:t>
            </a:r>
            <a:r>
              <a:rPr lang="en-US"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IgnoreNetwork</a:t>
            </a:r>
            <a:r>
              <a:rPr lang="en-US"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:$true</a:t>
            </a:r>
          </a:p>
          <a:p>
            <a:pPr marL="974725" lvl="1" indent="-514350">
              <a:buFont typeface="+mj-lt"/>
              <a:buAutoNum type="arabicPeriod"/>
            </a:pPr>
            <a:endParaRPr lang="en-US"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endParaRPr>
          </a:p>
          <a:p>
            <a:pPr marL="974725" lvl="1" indent="-514350">
              <a:buFont typeface="+mj-lt"/>
              <a:buAutoNum type="arabicPeriod"/>
            </a:pPr>
            <a:r>
              <a:rPr lang="en-US"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Cluster network </a:t>
            </a:r>
            <a:r>
              <a:rPr lang="en-US" b="1"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ClusterNetworkName</a:t>
            </a:r>
            <a:r>
              <a:rPr lang="en-US" b="1"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/prop Role=0</a:t>
            </a:r>
            <a:endParaRPr lang="en-US" b="1" dirty="0">
              <a:solidFill>
                <a:schemeClr val="bg1"/>
              </a:solidFill>
              <a:effectLst>
                <a:outerShdw blurRad="38100" dist="38100" dir="2700000" algn="tl">
                  <a:srgbClr val="000000">
                    <a:alpha val="43137"/>
                  </a:srgbClr>
                </a:outerShdw>
              </a:effectLst>
              <a:latin typeface="Consolas" pitchFamily="49" charset="0"/>
              <a:cs typeface="Consolas" pitchFamily="49" charset="0"/>
            </a:endParaRPr>
          </a:p>
        </p:txBody>
      </p:sp>
    </p:spTree>
    <p:extLst>
      <p:ext uri="{BB962C8B-B14F-4D97-AF65-F5344CB8AC3E}">
        <p14:creationId xmlns:p14="http://schemas.microsoft.com/office/powerpoint/2010/main" val="3530543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a:t>
            </a:r>
            <a:r>
              <a:rPr lang="en-US" dirty="0" err="1" smtClean="0"/>
              <a:t>AutoDatabaseMountDial</a:t>
            </a:r>
            <a:endParaRPr lang="en-US" dirty="0"/>
          </a:p>
        </p:txBody>
      </p:sp>
      <p:sp>
        <p:nvSpPr>
          <p:cNvPr id="3" name="Content Placeholder 2"/>
          <p:cNvSpPr>
            <a:spLocks noGrp="1"/>
          </p:cNvSpPr>
          <p:nvPr>
            <p:ph idx="1"/>
          </p:nvPr>
        </p:nvSpPr>
        <p:spPr>
          <a:xfrm>
            <a:off x="519112" y="1447799"/>
            <a:ext cx="11149013" cy="5022914"/>
          </a:xfrm>
        </p:spPr>
        <p:txBody>
          <a:bodyPr/>
          <a:lstStyle/>
          <a:p>
            <a:r>
              <a:rPr lang="en-US" dirty="0" smtClean="0"/>
              <a:t>Property of Mailbox server</a:t>
            </a:r>
          </a:p>
          <a:p>
            <a:pPr marL="798513" lvl="2" indent="0">
              <a:buNone/>
            </a:pPr>
            <a:r>
              <a:rPr lang="en-US" dirty="0">
                <a:solidFill>
                  <a:srgbClr val="FFFF00"/>
                </a:solidFill>
                <a:effectLst>
                  <a:outerShdw blurRad="38100" dist="38100" dir="2700000" algn="tl">
                    <a:srgbClr val="000000">
                      <a:alpha val="43137"/>
                    </a:srgbClr>
                  </a:outerShdw>
                </a:effectLst>
                <a:latin typeface="Consolas" pitchFamily="49" charset="0"/>
                <a:cs typeface="Consolas" pitchFamily="49" charset="0"/>
              </a:rPr>
              <a:t>Set-</a:t>
            </a:r>
            <a:r>
              <a:rPr lang="en-US" dirty="0" err="1">
                <a:solidFill>
                  <a:srgbClr val="FFFF00"/>
                </a:solidFill>
                <a:effectLst>
                  <a:outerShdw blurRad="38100" dist="38100" dir="2700000" algn="tl">
                    <a:srgbClr val="000000">
                      <a:alpha val="43137"/>
                    </a:srgbClr>
                  </a:outerShdw>
                </a:effectLst>
                <a:latin typeface="Consolas" pitchFamily="49" charset="0"/>
                <a:cs typeface="Consolas" pitchFamily="49" charset="0"/>
              </a:rPr>
              <a:t>MailboxServer</a:t>
            </a:r>
            <a:r>
              <a:rPr lang="en-US" dirty="0">
                <a:solidFill>
                  <a:srgbClr val="FFFF00"/>
                </a:solidFill>
                <a:effectLst>
                  <a:outerShdw blurRad="38100" dist="38100" dir="2700000" algn="tl">
                    <a:srgbClr val="000000">
                      <a:alpha val="43137"/>
                    </a:srgbClr>
                  </a:outerShdw>
                </a:effectLst>
                <a:latin typeface="Consolas" pitchFamily="49" charset="0"/>
                <a:cs typeface="Consolas" pitchFamily="49" charset="0"/>
              </a:rPr>
              <a:t> </a:t>
            </a:r>
            <a:r>
              <a:rPr lang="en-U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EX1 </a:t>
            </a:r>
            <a:r>
              <a:rPr lang="en-US" dirty="0">
                <a:solidFill>
                  <a:srgbClr val="FFFF00"/>
                </a:solidFill>
                <a:effectLst>
                  <a:outerShdw blurRad="38100" dist="38100" dir="2700000" algn="tl">
                    <a:srgbClr val="000000">
                      <a:alpha val="43137"/>
                    </a:srgbClr>
                  </a:outerShdw>
                </a:effectLst>
                <a:latin typeface="Consolas" pitchFamily="49" charset="0"/>
                <a:cs typeface="Consolas" pitchFamily="49" charset="0"/>
              </a:rPr>
              <a:t>-</a:t>
            </a:r>
            <a:r>
              <a:rPr lang="en-US" dirty="0" err="1">
                <a:solidFill>
                  <a:srgbClr val="FFFF00"/>
                </a:solidFill>
                <a:effectLst>
                  <a:outerShdw blurRad="38100" dist="38100" dir="2700000" algn="tl">
                    <a:srgbClr val="000000">
                      <a:alpha val="43137"/>
                    </a:srgbClr>
                  </a:outerShdw>
                </a:effectLst>
                <a:latin typeface="Consolas" pitchFamily="49" charset="0"/>
                <a:cs typeface="Consolas" pitchFamily="49" charset="0"/>
              </a:rPr>
              <a:t>AutoDatabaseMountDial</a:t>
            </a:r>
            <a:r>
              <a:rPr lang="en-US" dirty="0">
                <a:solidFill>
                  <a:srgbClr val="FFFF00"/>
                </a:solidFill>
                <a:effectLst>
                  <a:outerShdw blurRad="38100" dist="38100" dir="2700000" algn="tl">
                    <a:srgbClr val="000000">
                      <a:alpha val="43137"/>
                    </a:srgbClr>
                  </a:outerShdw>
                </a:effectLst>
                <a:latin typeface="Consolas" pitchFamily="49" charset="0"/>
                <a:cs typeface="Consolas" pitchFamily="49" charset="0"/>
              </a:rPr>
              <a:t> </a:t>
            </a:r>
            <a:r>
              <a:rPr lang="en-US" dirty="0" err="1" smtClean="0">
                <a:solidFill>
                  <a:srgbClr val="FFFF00"/>
                </a:solidFill>
                <a:effectLst>
                  <a:outerShdw blurRad="38100" dist="38100" dir="2700000" algn="tl">
                    <a:srgbClr val="000000">
                      <a:alpha val="43137"/>
                    </a:srgbClr>
                  </a:outerShdw>
                </a:effectLst>
                <a:latin typeface="Consolas" pitchFamily="49" charset="0"/>
                <a:cs typeface="Consolas" pitchFamily="49" charset="0"/>
              </a:rPr>
              <a:t>GoodAvailability</a:t>
            </a:r>
            <a:endParaRPr lang="en-U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endParaRPr>
          </a:p>
          <a:p>
            <a:r>
              <a:rPr lang="en-US" dirty="0" smtClean="0"/>
              <a:t>Admin control of automatic recovery based on number of missing log files</a:t>
            </a:r>
          </a:p>
          <a:p>
            <a:pPr lvl="1"/>
            <a:r>
              <a:rPr lang="en-US" dirty="0" smtClean="0"/>
              <a:t>Default Setting is </a:t>
            </a:r>
            <a:r>
              <a:rPr lang="en-US" dirty="0" err="1" smtClean="0"/>
              <a:t>BestAvailability</a:t>
            </a:r>
            <a:r>
              <a:rPr lang="en-US" dirty="0" smtClean="0"/>
              <a:t> (12 logs)</a:t>
            </a:r>
          </a:p>
          <a:p>
            <a:pPr lvl="1"/>
            <a:r>
              <a:rPr lang="en-US" dirty="0" smtClean="0"/>
              <a:t>Other settings</a:t>
            </a:r>
          </a:p>
          <a:p>
            <a:pPr lvl="2"/>
            <a:r>
              <a:rPr lang="en-US" dirty="0" err="1" smtClean="0"/>
              <a:t>GoodAvailability</a:t>
            </a:r>
            <a:r>
              <a:rPr lang="en-US" dirty="0" smtClean="0"/>
              <a:t> (6 logs)</a:t>
            </a:r>
          </a:p>
          <a:p>
            <a:pPr lvl="2"/>
            <a:r>
              <a:rPr lang="en-US" dirty="0" smtClean="0"/>
              <a:t>Lossless (0 logs)</a:t>
            </a:r>
          </a:p>
          <a:p>
            <a:pPr lvl="2"/>
            <a:r>
              <a:rPr lang="en-US" dirty="0" err="1" smtClean="0"/>
              <a:t>BestEffort</a:t>
            </a:r>
            <a:r>
              <a:rPr lang="en-US" dirty="0" smtClean="0"/>
              <a:t> (boundless; switchovers only)</a:t>
            </a:r>
          </a:p>
          <a:p>
            <a:pPr lvl="2"/>
            <a:r>
              <a:rPr lang="en-US" dirty="0" smtClean="0"/>
              <a:t>Custom value</a:t>
            </a:r>
          </a:p>
          <a:p>
            <a:pPr lvl="3"/>
            <a:r>
              <a:rPr lang="en-US" dirty="0" smtClean="0"/>
              <a:t>Directly modify the </a:t>
            </a:r>
            <a:r>
              <a:rPr lang="en-US" b="1" dirty="0" err="1" smtClean="0"/>
              <a:t>msExchDataLossForAutoDatabaseMount</a:t>
            </a:r>
            <a:r>
              <a:rPr lang="en-US" dirty="0" smtClean="0"/>
              <a:t> </a:t>
            </a:r>
            <a:r>
              <a:rPr lang="en-US" dirty="0"/>
              <a:t>attribute of the Mailbox server object</a:t>
            </a:r>
          </a:p>
        </p:txBody>
      </p:sp>
    </p:spTree>
    <p:extLst>
      <p:ext uri="{BB962C8B-B14F-4D97-AF65-F5344CB8AC3E}">
        <p14:creationId xmlns:p14="http://schemas.microsoft.com/office/powerpoint/2010/main" val="407229961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Monitoring tasks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1631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Database Availability Group Status</a:t>
            </a:r>
            <a:endParaRPr lang="en-US" dirty="0"/>
          </a:p>
        </p:txBody>
      </p:sp>
      <p:sp>
        <p:nvSpPr>
          <p:cNvPr id="3" name="Content Placeholder 2"/>
          <p:cNvSpPr>
            <a:spLocks noGrp="1"/>
          </p:cNvSpPr>
          <p:nvPr>
            <p:ph idx="1"/>
          </p:nvPr>
        </p:nvSpPr>
        <p:spPr>
          <a:xfrm>
            <a:off x="519112" y="1447799"/>
            <a:ext cx="11149013" cy="4244239"/>
          </a:xfrm>
        </p:spPr>
        <p:txBody>
          <a:bodyPr/>
          <a:lstStyle/>
          <a:p>
            <a:r>
              <a:rPr lang="en-US" sz="2000"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Get-</a:t>
            </a:r>
            <a:r>
              <a:rPr lang="en-US" sz="2000"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DatabaseAvailabilityGroup</a:t>
            </a:r>
            <a:r>
              <a:rPr lang="en-US" sz="2000"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DAG1 | %{ $_.Servers | %{ Get-</a:t>
            </a:r>
            <a:r>
              <a:rPr lang="en-US" sz="2000"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MailboxDatabaseCopyStatus</a:t>
            </a:r>
            <a:r>
              <a:rPr lang="en-US" sz="2000"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-Server $_ } }</a:t>
            </a:r>
          </a:p>
          <a:p>
            <a:endParaRPr lang="en-US" sz="2000" dirty="0" smtClean="0">
              <a:latin typeface="Consolas" pitchFamily="49" charset="0"/>
              <a:cs typeface="Consolas" pitchFamily="49" charset="0"/>
            </a:endParaRPr>
          </a:p>
          <a:p>
            <a:pPr marL="460375" lvl="1" indent="0">
              <a:buNone/>
            </a:pPr>
            <a:r>
              <a:rPr lang="en-US" sz="1800" dirty="0" smtClean="0">
                <a:latin typeface="Consolas" pitchFamily="49" charset="0"/>
                <a:cs typeface="Consolas" pitchFamily="49" charset="0"/>
              </a:rPr>
              <a:t>Name        Status    </a:t>
            </a:r>
            <a:r>
              <a:rPr lang="en-US" sz="1800" dirty="0" err="1" smtClean="0">
                <a:latin typeface="Consolas" pitchFamily="49" charset="0"/>
                <a:cs typeface="Consolas" pitchFamily="49" charset="0"/>
              </a:rPr>
              <a:t>CopyQueue</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ReplayQueue</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LastInspectedLogTime</a:t>
            </a: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ContentIndex</a:t>
            </a:r>
            <a:endParaRPr lang="en-US" sz="1800" dirty="0" smtClean="0">
              <a:latin typeface="Consolas" pitchFamily="49" charset="0"/>
              <a:cs typeface="Consolas" pitchFamily="49" charset="0"/>
            </a:endParaRPr>
          </a:p>
          <a:p>
            <a:pPr marL="460375" lvl="1" indent="0">
              <a:buNone/>
            </a:pPr>
            <a:r>
              <a:rPr lang="en-US" sz="1800" dirty="0" smtClean="0">
                <a:latin typeface="Consolas" pitchFamily="49" charset="0"/>
                <a:cs typeface="Consolas" pitchFamily="49" charset="0"/>
              </a:rPr>
              <a:t>                      Length    </a:t>
            </a:r>
            <a:r>
              <a:rPr lang="en-US" sz="1800" dirty="0" err="1" smtClean="0">
                <a:latin typeface="Consolas" pitchFamily="49" charset="0"/>
                <a:cs typeface="Consolas" pitchFamily="49" charset="0"/>
              </a:rPr>
              <a:t>Length</a:t>
            </a:r>
            <a:r>
              <a:rPr lang="en-US" sz="1800" dirty="0" smtClean="0">
                <a:latin typeface="Consolas" pitchFamily="49" charset="0"/>
                <a:cs typeface="Consolas" pitchFamily="49" charset="0"/>
              </a:rPr>
              <a:t>                             State</a:t>
            </a:r>
          </a:p>
          <a:p>
            <a:pPr marL="460375" lvl="1" indent="0">
              <a:buNone/>
            </a:pPr>
            <a:r>
              <a:rPr lang="en-US" sz="1800" dirty="0" smtClean="0">
                <a:latin typeface="Consolas" pitchFamily="49" charset="0"/>
                <a:cs typeface="Consolas" pitchFamily="49" charset="0"/>
              </a:rPr>
              <a:t>----        ------    --------- ----------- --------------------   ------------</a:t>
            </a:r>
          </a:p>
          <a:p>
            <a:pPr marL="460375" lvl="1" indent="0">
              <a:buNone/>
            </a:pPr>
            <a:r>
              <a:rPr lang="en-US" sz="1800" dirty="0" smtClean="0">
                <a:latin typeface="Consolas" pitchFamily="49" charset="0"/>
                <a:cs typeface="Consolas" pitchFamily="49" charset="0"/>
              </a:rPr>
              <a:t>DB2\E14EX2  Mounted   0         0                                  Healthy</a:t>
            </a:r>
          </a:p>
          <a:p>
            <a:pPr marL="460375" lvl="1" indent="0">
              <a:buNone/>
            </a:pPr>
            <a:r>
              <a:rPr lang="en-US" sz="1800" dirty="0" smtClean="0">
                <a:latin typeface="Consolas" pitchFamily="49" charset="0"/>
                <a:cs typeface="Consolas" pitchFamily="49" charset="0"/>
              </a:rPr>
              <a:t>DB1\E14EX2  Healthy   0         0           11/9/2010 9:27:49 AM   Healthy</a:t>
            </a:r>
          </a:p>
          <a:p>
            <a:pPr marL="460375" lvl="1" indent="0">
              <a:buNone/>
            </a:pPr>
            <a:r>
              <a:rPr lang="en-US" sz="1800" dirty="0" smtClean="0">
                <a:latin typeface="Consolas" pitchFamily="49" charset="0"/>
                <a:cs typeface="Consolas" pitchFamily="49" charset="0"/>
              </a:rPr>
              <a:t>DB3\E14EX2  Healthy   0         0           11/9/2010 1:48:02 AM   Healthy</a:t>
            </a:r>
          </a:p>
          <a:p>
            <a:pPr marL="460375" lvl="1" indent="0">
              <a:buNone/>
            </a:pPr>
            <a:r>
              <a:rPr lang="en-US" sz="1800" dirty="0" smtClean="0">
                <a:latin typeface="Consolas" pitchFamily="49" charset="0"/>
                <a:cs typeface="Consolas" pitchFamily="49" charset="0"/>
              </a:rPr>
              <a:t>DB4\E14EX2  Mounted   0         0                                  Healthy</a:t>
            </a:r>
          </a:p>
          <a:p>
            <a:pPr marL="460375" lvl="1" indent="0">
              <a:buNone/>
            </a:pPr>
            <a:r>
              <a:rPr lang="en-US" sz="1800" dirty="0" smtClean="0">
                <a:latin typeface="Consolas" pitchFamily="49" charset="0"/>
                <a:cs typeface="Consolas" pitchFamily="49" charset="0"/>
              </a:rPr>
              <a:t>DB1\E14EX1  Mounted   0         0                                  Healthy</a:t>
            </a:r>
          </a:p>
          <a:p>
            <a:pPr marL="460375" lvl="1" indent="0">
              <a:buNone/>
            </a:pPr>
            <a:r>
              <a:rPr lang="en-US" sz="1800" dirty="0" smtClean="0">
                <a:latin typeface="Consolas" pitchFamily="49" charset="0"/>
                <a:cs typeface="Consolas" pitchFamily="49" charset="0"/>
              </a:rPr>
              <a:t>DB3\E14EX1  Mounted   0         0                                  Healthy</a:t>
            </a:r>
          </a:p>
          <a:p>
            <a:pPr marL="460375" lvl="1" indent="0">
              <a:buNone/>
            </a:pPr>
            <a:r>
              <a:rPr lang="en-US" sz="1800" dirty="0" smtClean="0">
                <a:latin typeface="Consolas" pitchFamily="49" charset="0"/>
                <a:cs typeface="Consolas" pitchFamily="49" charset="0"/>
              </a:rPr>
              <a:t>DB4\E14EX1  Healthy   0         0           11/9/2010 2:16:38 PM   Healthy</a:t>
            </a:r>
          </a:p>
          <a:p>
            <a:pPr marL="460375" lvl="1" indent="0">
              <a:buNone/>
            </a:pPr>
            <a:r>
              <a:rPr lang="en-US" sz="1800" dirty="0" smtClean="0">
                <a:latin typeface="Consolas" pitchFamily="49" charset="0"/>
                <a:cs typeface="Consolas" pitchFamily="49" charset="0"/>
              </a:rPr>
              <a:t>DB2\E14EX1  Healthy   0         0           11/9/2010 2:17:10 PM   Healthy</a:t>
            </a:r>
            <a:endParaRPr lang="en-US" sz="1800" dirty="0">
              <a:latin typeface="Consolas" pitchFamily="49" charset="0"/>
              <a:cs typeface="Consolas" pitchFamily="49" charset="0"/>
            </a:endParaRPr>
          </a:p>
        </p:txBody>
      </p:sp>
    </p:spTree>
    <p:extLst>
      <p:ext uri="{BB962C8B-B14F-4D97-AF65-F5344CB8AC3E}">
        <p14:creationId xmlns:p14="http://schemas.microsoft.com/office/powerpoint/2010/main" val="426435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Database Availability Group Status</a:t>
            </a:r>
            <a:endParaRPr lang="en-US" dirty="0"/>
          </a:p>
        </p:txBody>
      </p:sp>
      <p:sp>
        <p:nvSpPr>
          <p:cNvPr id="3" name="Content Placeholder 2"/>
          <p:cNvSpPr>
            <a:spLocks noGrp="1"/>
          </p:cNvSpPr>
          <p:nvPr>
            <p:ph idx="1"/>
          </p:nvPr>
        </p:nvSpPr>
        <p:spPr>
          <a:xfrm>
            <a:off x="519112" y="1447799"/>
            <a:ext cx="11149013" cy="5370701"/>
          </a:xfrm>
        </p:spPr>
        <p:txBody>
          <a:bodyPr/>
          <a:lstStyle/>
          <a:p>
            <a:r>
              <a:rPr lang="en-US" sz="2400"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Get-</a:t>
            </a:r>
            <a:r>
              <a:rPr lang="en-US" sz="2400"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DatabaseAvailabilityGroup</a:t>
            </a:r>
            <a:r>
              <a:rPr lang="en-US" sz="2400"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DAG1 | %{ $_.Servers | %{ Test-</a:t>
            </a:r>
            <a:r>
              <a:rPr lang="en-US" sz="2400" dirty="0" err="1" smtClean="0">
                <a:solidFill>
                  <a:schemeClr val="bg1"/>
                </a:solidFill>
                <a:effectLst>
                  <a:outerShdw blurRad="38100" dist="38100" dir="2700000" algn="tl">
                    <a:srgbClr val="000000">
                      <a:alpha val="43137"/>
                    </a:srgbClr>
                  </a:outerShdw>
                </a:effectLst>
                <a:latin typeface="Consolas" pitchFamily="49" charset="0"/>
                <a:cs typeface="Consolas" pitchFamily="49" charset="0"/>
              </a:rPr>
              <a:t>ReplicationHealth</a:t>
            </a:r>
            <a:r>
              <a:rPr lang="en-US" sz="2400" dirty="0" smtClean="0">
                <a:solidFill>
                  <a:schemeClr val="bg1"/>
                </a:solidFill>
                <a:effectLst>
                  <a:outerShdw blurRad="38100" dist="38100" dir="2700000" algn="tl">
                    <a:srgbClr val="000000">
                      <a:alpha val="43137"/>
                    </a:srgbClr>
                  </a:outerShdw>
                </a:effectLst>
                <a:latin typeface="Consolas" pitchFamily="49" charset="0"/>
                <a:cs typeface="Consolas" pitchFamily="49" charset="0"/>
              </a:rPr>
              <a:t> -Server $_ } }</a:t>
            </a:r>
            <a:endParaRPr lang="en-US" sz="1400" dirty="0" smtClean="0">
              <a:solidFill>
                <a:schemeClr val="bg1"/>
              </a:solidFill>
              <a:effectLst>
                <a:outerShdw blurRad="38100" dist="38100" dir="2700000" algn="tl">
                  <a:srgbClr val="000000">
                    <a:alpha val="43137"/>
                  </a:srgbClr>
                </a:outerShdw>
              </a:effectLst>
              <a:latin typeface="Consolas" pitchFamily="49" charset="0"/>
              <a:cs typeface="Consolas" pitchFamily="49" charset="0"/>
            </a:endParaRPr>
          </a:p>
          <a:p>
            <a:endParaRPr lang="en-US" sz="1400" dirty="0" smtClean="0">
              <a:latin typeface="Consolas" pitchFamily="49" charset="0"/>
              <a:cs typeface="Consolas" pitchFamily="49" charset="0"/>
            </a:endParaRPr>
          </a:p>
          <a:p>
            <a:pPr lvl="1"/>
            <a:r>
              <a:rPr lang="en-US" sz="1200" dirty="0" smtClean="0">
                <a:latin typeface="Consolas" pitchFamily="49" charset="0"/>
                <a:cs typeface="Consolas" pitchFamily="49" charset="0"/>
              </a:rPr>
              <a:t>Server   Check                    Result   Error</a:t>
            </a:r>
          </a:p>
          <a:p>
            <a:pPr lvl="1"/>
            <a:r>
              <a:rPr lang="en-US" sz="1200" dirty="0" smtClean="0">
                <a:latin typeface="Consolas" pitchFamily="49" charset="0"/>
                <a:cs typeface="Consolas" pitchFamily="49" charset="0"/>
              </a:rPr>
              <a:t>------   -----                    ------   -----</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ClusterService</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ReplayService</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ActiveManager</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TasksRpcListener</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TcpListener</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DagMembersUp</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ClusterNetwork</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QuorumGroup</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FileShareQuorum</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DBCopySuspended</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DBCopyFailed</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DBInitializing</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DBDisconnected</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DBLogCopyKeepingUp</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E14EX2   </a:t>
            </a:r>
            <a:r>
              <a:rPr lang="en-US" sz="1200" dirty="0" err="1" smtClean="0">
                <a:latin typeface="Consolas" pitchFamily="49" charset="0"/>
                <a:cs typeface="Consolas" pitchFamily="49" charset="0"/>
              </a:rPr>
              <a:t>DBLogReplayKeepingUp</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E14EX1   </a:t>
            </a:r>
            <a:r>
              <a:rPr lang="en-US" sz="1200" dirty="0" err="1" smtClean="0">
                <a:latin typeface="Consolas" pitchFamily="49" charset="0"/>
                <a:cs typeface="Consolas" pitchFamily="49" charset="0"/>
              </a:rPr>
              <a:t>ClusterService</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E14EX1   </a:t>
            </a:r>
            <a:r>
              <a:rPr lang="en-US" sz="1200" dirty="0" err="1" smtClean="0">
                <a:latin typeface="Consolas" pitchFamily="49" charset="0"/>
                <a:cs typeface="Consolas" pitchFamily="49" charset="0"/>
              </a:rPr>
              <a:t>ReplayService</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E14EX1   </a:t>
            </a:r>
            <a:r>
              <a:rPr lang="en-US" sz="1200" dirty="0" err="1" smtClean="0">
                <a:latin typeface="Consolas" pitchFamily="49" charset="0"/>
                <a:cs typeface="Consolas" pitchFamily="49" charset="0"/>
              </a:rPr>
              <a:t>ActiveManager</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E14EX1   </a:t>
            </a:r>
            <a:r>
              <a:rPr lang="en-US" sz="1200" dirty="0" err="1" smtClean="0">
                <a:latin typeface="Consolas" pitchFamily="49" charset="0"/>
                <a:cs typeface="Consolas" pitchFamily="49" charset="0"/>
              </a:rPr>
              <a:t>TasksRpcListener</a:t>
            </a:r>
            <a:r>
              <a:rPr lang="en-US" sz="1200" dirty="0" smtClean="0">
                <a:latin typeface="Consolas" pitchFamily="49" charset="0"/>
                <a:cs typeface="Consolas" pitchFamily="49" charset="0"/>
              </a:rPr>
              <a:t>         Passed</a:t>
            </a:r>
          </a:p>
          <a:p>
            <a:pPr lvl="1"/>
            <a:r>
              <a:rPr lang="en-US" sz="1200" dirty="0" smtClean="0">
                <a:latin typeface="Consolas" pitchFamily="49" charset="0"/>
                <a:cs typeface="Consolas" pitchFamily="49" charset="0"/>
              </a:rPr>
              <a:t>…</a:t>
            </a:r>
            <a:endParaRPr lang="en-US" sz="1200" dirty="0">
              <a:latin typeface="Consolas" pitchFamily="49" charset="0"/>
              <a:cs typeface="Consolas" pitchFamily="49" charset="0"/>
            </a:endParaRPr>
          </a:p>
        </p:txBody>
      </p:sp>
    </p:spTree>
    <p:extLst>
      <p:ext uri="{BB962C8B-B14F-4D97-AF65-F5344CB8AC3E}">
        <p14:creationId xmlns:p14="http://schemas.microsoft.com/office/powerpoint/2010/main" val="4040803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Verify Mailbox Database Backups</a:t>
            </a:r>
            <a:endParaRPr lang="en-US" dirty="0"/>
          </a:p>
        </p:txBody>
      </p:sp>
      <p:sp>
        <p:nvSpPr>
          <p:cNvPr id="3" name="Content Placeholder 2"/>
          <p:cNvSpPr>
            <a:spLocks noGrp="1"/>
          </p:cNvSpPr>
          <p:nvPr>
            <p:ph idx="1"/>
          </p:nvPr>
        </p:nvSpPr>
        <p:spPr>
          <a:xfrm>
            <a:off x="519112" y="1447799"/>
            <a:ext cx="11149013" cy="3311676"/>
          </a:xfrm>
        </p:spPr>
        <p:txBody>
          <a:bodyPr/>
          <a:lstStyle/>
          <a:p>
            <a:r>
              <a:rPr lang="en-US" dirty="0" smtClean="0"/>
              <a:t>Backup status for all mailbox databases in Org</a:t>
            </a:r>
            <a:br>
              <a:rPr lang="en-US" dirty="0" smtClean="0"/>
            </a:br>
            <a:r>
              <a:rPr lang="en-US" dirty="0" smtClean="0"/>
              <a:t/>
            </a:r>
            <a:br>
              <a:rPr lang="en-US" dirty="0" smtClean="0"/>
            </a:br>
            <a:r>
              <a:rPr lang="en-US" sz="2400" b="1" dirty="0" smtClean="0">
                <a:solidFill>
                  <a:schemeClr val="bg1"/>
                </a:solidFill>
                <a:latin typeface="Consolas" pitchFamily="49" charset="0"/>
                <a:cs typeface="Consolas" pitchFamily="49" charset="0"/>
              </a:rPr>
              <a:t>Get-</a:t>
            </a:r>
            <a:r>
              <a:rPr lang="en-US" sz="2400" b="1" dirty="0" err="1" smtClean="0">
                <a:solidFill>
                  <a:schemeClr val="bg1"/>
                </a:solidFill>
                <a:latin typeface="Consolas" pitchFamily="49" charset="0"/>
                <a:cs typeface="Consolas" pitchFamily="49" charset="0"/>
              </a:rPr>
              <a:t>MailboxDatabase</a:t>
            </a:r>
            <a:r>
              <a:rPr lang="en-US" sz="2400" b="1" dirty="0" smtClean="0">
                <a:solidFill>
                  <a:schemeClr val="bg1"/>
                </a:solidFill>
                <a:latin typeface="Consolas" pitchFamily="49" charset="0"/>
                <a:cs typeface="Consolas" pitchFamily="49" charset="0"/>
              </a:rPr>
              <a:t> -Status | </a:t>
            </a:r>
            <a:r>
              <a:rPr lang="en-US" sz="2400" b="1" dirty="0" err="1" smtClean="0">
                <a:solidFill>
                  <a:schemeClr val="bg1"/>
                </a:solidFill>
                <a:latin typeface="Consolas" pitchFamily="49" charset="0"/>
                <a:cs typeface="Consolas" pitchFamily="49" charset="0"/>
              </a:rPr>
              <a:t>ft</a:t>
            </a:r>
            <a:r>
              <a:rPr lang="en-US" sz="2400" b="1" dirty="0" smtClean="0">
                <a:solidFill>
                  <a:schemeClr val="bg1"/>
                </a:solidFill>
                <a:latin typeface="Consolas" pitchFamily="49" charset="0"/>
                <a:cs typeface="Consolas" pitchFamily="49" charset="0"/>
              </a:rPr>
              <a:t> Name, Server, *Backup*</a:t>
            </a:r>
            <a:r>
              <a:rPr lang="en-US" dirty="0" smtClean="0"/>
              <a:t/>
            </a:r>
            <a:br>
              <a:rPr lang="en-US" dirty="0" smtClean="0"/>
            </a:br>
            <a:endParaRPr lang="en-US" dirty="0" smtClean="0"/>
          </a:p>
          <a:p>
            <a:r>
              <a:rPr lang="en-US" dirty="0" smtClean="0"/>
              <a:t>Backup status for mailbox databases on specific server</a:t>
            </a:r>
            <a:br>
              <a:rPr lang="en-US" dirty="0" smtClean="0"/>
            </a:br>
            <a:r>
              <a:rPr lang="en-US" dirty="0" smtClean="0"/>
              <a:t/>
            </a:r>
            <a:br>
              <a:rPr lang="en-US" dirty="0" smtClean="0"/>
            </a:br>
            <a:r>
              <a:rPr lang="en-US" sz="2400" b="1" dirty="0" smtClean="0">
                <a:solidFill>
                  <a:schemeClr val="bg1"/>
                </a:solidFill>
                <a:latin typeface="Consolas" pitchFamily="49" charset="0"/>
                <a:cs typeface="Consolas" pitchFamily="49" charset="0"/>
              </a:rPr>
              <a:t>$Databases = Get-</a:t>
            </a:r>
            <a:r>
              <a:rPr lang="en-US" sz="2400" b="1" dirty="0" err="1" smtClean="0">
                <a:solidFill>
                  <a:schemeClr val="bg1"/>
                </a:solidFill>
                <a:latin typeface="Consolas" pitchFamily="49" charset="0"/>
                <a:cs typeface="Consolas" pitchFamily="49" charset="0"/>
              </a:rPr>
              <a:t>MailboxDatabase</a:t>
            </a:r>
            <a:r>
              <a:rPr lang="en-US" sz="2400" b="1" dirty="0" smtClean="0">
                <a:solidFill>
                  <a:schemeClr val="bg1"/>
                </a:solidFill>
                <a:latin typeface="Consolas" pitchFamily="49" charset="0"/>
                <a:cs typeface="Consolas" pitchFamily="49" charset="0"/>
              </a:rPr>
              <a:t> -Server &lt;</a:t>
            </a:r>
            <a:r>
              <a:rPr lang="en-US" sz="2400" b="1" dirty="0" err="1" smtClean="0">
                <a:solidFill>
                  <a:schemeClr val="bg1"/>
                </a:solidFill>
                <a:latin typeface="Consolas" pitchFamily="49" charset="0"/>
                <a:cs typeface="Consolas" pitchFamily="49" charset="0"/>
              </a:rPr>
              <a:t>ServerName</a:t>
            </a:r>
            <a:r>
              <a:rPr lang="en-US" sz="2400" b="1" dirty="0" smtClean="0">
                <a:solidFill>
                  <a:schemeClr val="bg1"/>
                </a:solidFill>
                <a:latin typeface="Consolas" pitchFamily="49" charset="0"/>
                <a:cs typeface="Consolas" pitchFamily="49" charset="0"/>
              </a:rPr>
              <a:t>&gt; -Status</a:t>
            </a:r>
            <a:br>
              <a:rPr lang="en-US" sz="2400" b="1" dirty="0" smtClean="0">
                <a:solidFill>
                  <a:schemeClr val="bg1"/>
                </a:solidFill>
                <a:latin typeface="Consolas" pitchFamily="49" charset="0"/>
                <a:cs typeface="Consolas" pitchFamily="49" charset="0"/>
              </a:rPr>
            </a:br>
            <a:r>
              <a:rPr lang="en-US" sz="2400" b="1" dirty="0" smtClean="0">
                <a:solidFill>
                  <a:schemeClr val="bg1"/>
                </a:solidFill>
                <a:latin typeface="Consolas" pitchFamily="49" charset="0"/>
                <a:cs typeface="Consolas" pitchFamily="49" charset="0"/>
              </a:rPr>
              <a:t>$Databases | </a:t>
            </a:r>
            <a:r>
              <a:rPr lang="en-US" sz="2400" b="1" dirty="0" err="1" smtClean="0">
                <a:solidFill>
                  <a:schemeClr val="bg1"/>
                </a:solidFill>
                <a:latin typeface="Consolas" pitchFamily="49" charset="0"/>
                <a:cs typeface="Consolas" pitchFamily="49" charset="0"/>
              </a:rPr>
              <a:t>ft</a:t>
            </a:r>
            <a:r>
              <a:rPr lang="en-US" sz="2400" b="1" dirty="0" smtClean="0">
                <a:solidFill>
                  <a:schemeClr val="bg1"/>
                </a:solidFill>
                <a:latin typeface="Consolas" pitchFamily="49" charset="0"/>
                <a:cs typeface="Consolas" pitchFamily="49" charset="0"/>
              </a:rPr>
              <a:t> Name, *Backup*</a:t>
            </a:r>
            <a:endParaRPr lang="en-US" b="1" dirty="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2171855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Database Distribution (DAG Balancing)</a:t>
            </a:r>
            <a:endParaRPr lang="en-US" dirty="0"/>
          </a:p>
        </p:txBody>
      </p:sp>
      <p:sp>
        <p:nvSpPr>
          <p:cNvPr id="3" name="Content Placeholder 2"/>
          <p:cNvSpPr>
            <a:spLocks noGrp="1"/>
          </p:cNvSpPr>
          <p:nvPr>
            <p:ph idx="1"/>
          </p:nvPr>
        </p:nvSpPr>
        <p:spPr>
          <a:xfrm>
            <a:off x="519112" y="1447799"/>
            <a:ext cx="11149013" cy="3539430"/>
          </a:xfrm>
        </p:spPr>
        <p:txBody>
          <a:bodyPr/>
          <a:lstStyle/>
          <a:p>
            <a:r>
              <a:rPr lang="en-US" dirty="0" smtClean="0"/>
              <a:t>Check current database distribution</a:t>
            </a:r>
          </a:p>
          <a:p>
            <a:pPr lvl="1"/>
            <a:r>
              <a:rPr lang="en-US" b="1" dirty="0" smtClean="0">
                <a:solidFill>
                  <a:schemeClr val="bg1"/>
                </a:solidFill>
                <a:latin typeface="Consolas" pitchFamily="49" charset="0"/>
                <a:cs typeface="Consolas" pitchFamily="49" charset="0"/>
              </a:rPr>
              <a:t>RedistributeActiveDatabases.ps1 -</a:t>
            </a:r>
            <a:r>
              <a:rPr lang="en-US" b="1" dirty="0" err="1" smtClean="0">
                <a:solidFill>
                  <a:schemeClr val="bg1"/>
                </a:solidFill>
                <a:latin typeface="Consolas" pitchFamily="49" charset="0"/>
                <a:cs typeface="Consolas" pitchFamily="49" charset="0"/>
              </a:rPr>
              <a:t>DagName</a:t>
            </a:r>
            <a:r>
              <a:rPr lang="en-US" b="1" dirty="0" smtClean="0">
                <a:solidFill>
                  <a:schemeClr val="bg1"/>
                </a:solidFill>
                <a:latin typeface="Consolas" pitchFamily="49" charset="0"/>
                <a:cs typeface="Consolas" pitchFamily="49" charset="0"/>
              </a:rPr>
              <a:t> DAG1 </a:t>
            </a:r>
            <a:br>
              <a:rPr lang="en-US" b="1" dirty="0" smtClean="0">
                <a:solidFill>
                  <a:schemeClr val="bg1"/>
                </a:solidFill>
                <a:latin typeface="Consolas" pitchFamily="49" charset="0"/>
                <a:cs typeface="Consolas" pitchFamily="49" charset="0"/>
              </a:rPr>
            </a:br>
            <a:r>
              <a:rPr lang="en-US" b="1" dirty="0" smtClean="0">
                <a:solidFill>
                  <a:schemeClr val="bg1"/>
                </a:solidFill>
                <a:latin typeface="Consolas" pitchFamily="49" charset="0"/>
                <a:cs typeface="Consolas" pitchFamily="49" charset="0"/>
              </a:rPr>
              <a:t>-</a:t>
            </a:r>
            <a:r>
              <a:rPr lang="en-US" b="1" dirty="0" err="1" smtClean="0">
                <a:solidFill>
                  <a:schemeClr val="bg1"/>
                </a:solidFill>
                <a:latin typeface="Consolas" pitchFamily="49" charset="0"/>
                <a:cs typeface="Consolas" pitchFamily="49" charset="0"/>
              </a:rPr>
              <a:t>ShowDatabaseDistributionByServer</a:t>
            </a:r>
            <a:r>
              <a:rPr lang="en-US" b="1" dirty="0" smtClean="0">
                <a:solidFill>
                  <a:schemeClr val="bg1"/>
                </a:solidFill>
                <a:latin typeface="Consolas" pitchFamily="49" charset="0"/>
                <a:cs typeface="Consolas" pitchFamily="49" charset="0"/>
              </a:rPr>
              <a:t> | </a:t>
            </a:r>
            <a:r>
              <a:rPr lang="en-US" b="1" dirty="0" err="1" smtClean="0">
                <a:solidFill>
                  <a:schemeClr val="bg1"/>
                </a:solidFill>
                <a:latin typeface="Consolas" pitchFamily="49" charset="0"/>
                <a:cs typeface="Consolas" pitchFamily="49" charset="0"/>
              </a:rPr>
              <a:t>ft</a:t>
            </a:r>
            <a:endParaRPr lang="en-US" b="1" dirty="0" smtClean="0">
              <a:solidFill>
                <a:schemeClr val="bg1"/>
              </a:solidFill>
              <a:latin typeface="Consolas" pitchFamily="49" charset="0"/>
              <a:cs typeface="Consolas" pitchFamily="49" charset="0"/>
            </a:endParaRPr>
          </a:p>
          <a:p>
            <a:r>
              <a:rPr lang="en-US" dirty="0" smtClean="0"/>
              <a:t>Rebalance a DAG using activation preference and show a summary report when finished</a:t>
            </a:r>
          </a:p>
          <a:p>
            <a:pPr lvl="1"/>
            <a:r>
              <a:rPr lang="en-US" b="1" dirty="0" smtClean="0">
                <a:solidFill>
                  <a:schemeClr val="bg1"/>
                </a:solidFill>
                <a:latin typeface="Consolas" pitchFamily="49" charset="0"/>
                <a:cs typeface="Consolas" pitchFamily="49" charset="0"/>
              </a:rPr>
              <a:t>RedistributeActiveDatabases.ps1 -</a:t>
            </a:r>
            <a:r>
              <a:rPr lang="en-US" b="1" dirty="0" err="1" smtClean="0">
                <a:solidFill>
                  <a:schemeClr val="bg1"/>
                </a:solidFill>
                <a:latin typeface="Consolas" pitchFamily="49" charset="0"/>
                <a:cs typeface="Consolas" pitchFamily="49" charset="0"/>
              </a:rPr>
              <a:t>DagName</a:t>
            </a:r>
            <a:r>
              <a:rPr lang="en-US" b="1" dirty="0" smtClean="0">
                <a:solidFill>
                  <a:schemeClr val="bg1"/>
                </a:solidFill>
                <a:latin typeface="Consolas" pitchFamily="49" charset="0"/>
                <a:cs typeface="Consolas" pitchFamily="49" charset="0"/>
              </a:rPr>
              <a:t> DAG1 </a:t>
            </a:r>
            <a:br>
              <a:rPr lang="en-US" b="1" dirty="0" smtClean="0">
                <a:solidFill>
                  <a:schemeClr val="bg1"/>
                </a:solidFill>
                <a:latin typeface="Consolas" pitchFamily="49" charset="0"/>
                <a:cs typeface="Consolas" pitchFamily="49" charset="0"/>
              </a:rPr>
            </a:br>
            <a:r>
              <a:rPr lang="en-US" b="1" dirty="0" smtClean="0">
                <a:solidFill>
                  <a:schemeClr val="bg1"/>
                </a:solidFill>
                <a:latin typeface="Consolas" pitchFamily="49" charset="0"/>
                <a:cs typeface="Consolas" pitchFamily="49" charset="0"/>
              </a:rPr>
              <a:t>-</a:t>
            </a:r>
            <a:r>
              <a:rPr lang="en-US" b="1" dirty="0" err="1" smtClean="0">
                <a:solidFill>
                  <a:schemeClr val="bg1"/>
                </a:solidFill>
                <a:latin typeface="Consolas" pitchFamily="49" charset="0"/>
                <a:cs typeface="Consolas" pitchFamily="49" charset="0"/>
              </a:rPr>
              <a:t>BalanceDbsByActivationPreference</a:t>
            </a:r>
            <a:r>
              <a:rPr lang="en-US" b="1" dirty="0" smtClean="0">
                <a:solidFill>
                  <a:schemeClr val="bg1"/>
                </a:solidFill>
                <a:latin typeface="Consolas" pitchFamily="49" charset="0"/>
                <a:cs typeface="Consolas" pitchFamily="49" charset="0"/>
              </a:rPr>
              <a:t> </a:t>
            </a:r>
            <a:br>
              <a:rPr lang="en-US" b="1" dirty="0" smtClean="0">
                <a:solidFill>
                  <a:schemeClr val="bg1"/>
                </a:solidFill>
                <a:latin typeface="Consolas" pitchFamily="49" charset="0"/>
                <a:cs typeface="Consolas" pitchFamily="49" charset="0"/>
              </a:rPr>
            </a:br>
            <a:r>
              <a:rPr lang="en-US" b="1" dirty="0" smtClean="0">
                <a:solidFill>
                  <a:schemeClr val="bg1"/>
                </a:solidFill>
                <a:latin typeface="Consolas" pitchFamily="49" charset="0"/>
                <a:cs typeface="Consolas" pitchFamily="49" charset="0"/>
              </a:rPr>
              <a:t>-</a:t>
            </a:r>
            <a:r>
              <a:rPr lang="en-US" b="1" dirty="0" err="1" smtClean="0">
                <a:solidFill>
                  <a:schemeClr val="bg1"/>
                </a:solidFill>
                <a:latin typeface="Consolas" pitchFamily="49" charset="0"/>
                <a:cs typeface="Consolas" pitchFamily="49" charset="0"/>
              </a:rPr>
              <a:t>ShowFinalDatabaseDistribution</a:t>
            </a:r>
            <a:endParaRPr lang="en-US" b="1" dirty="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419075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RECOVERY AND MAINTENANCE TASKS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4619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Perform a Server Switchover</a:t>
            </a:r>
            <a:endParaRPr lang="en-US" dirty="0"/>
          </a:p>
        </p:txBody>
      </p:sp>
      <p:sp>
        <p:nvSpPr>
          <p:cNvPr id="5" name="Content Placeholder 4"/>
          <p:cNvSpPr>
            <a:spLocks noGrp="1"/>
          </p:cNvSpPr>
          <p:nvPr>
            <p:ph idx="1"/>
          </p:nvPr>
        </p:nvSpPr>
        <p:spPr>
          <a:xfrm>
            <a:off x="519112" y="1447799"/>
            <a:ext cx="11149013" cy="3613297"/>
          </a:xfrm>
        </p:spPr>
        <p:txBody>
          <a:bodyPr/>
          <a:lstStyle/>
          <a:p>
            <a:r>
              <a:rPr lang="en-US" dirty="0" smtClean="0"/>
              <a:t>A task that you perform to move all active mailbox database copies from their current Mailbox server to one or more other Mailbox servers in the DAG</a:t>
            </a:r>
          </a:p>
          <a:p>
            <a:pPr lvl="1"/>
            <a:endParaRPr lang="en-US" dirty="0" smtClean="0"/>
          </a:p>
          <a:p>
            <a:pPr lvl="1"/>
            <a:r>
              <a:rPr lang="en-US" b="1" dirty="0" smtClean="0">
                <a:solidFill>
                  <a:schemeClr val="accent1"/>
                </a:solidFill>
                <a:latin typeface="Consolas" pitchFamily="49" charset="0"/>
                <a:cs typeface="Consolas" pitchFamily="49" charset="0"/>
              </a:rPr>
              <a:t>Move-</a:t>
            </a:r>
            <a:r>
              <a:rPr lang="en-US" b="1" dirty="0" err="1" smtClean="0">
                <a:solidFill>
                  <a:schemeClr val="accent1"/>
                </a:solidFill>
                <a:latin typeface="Consolas" pitchFamily="49" charset="0"/>
                <a:cs typeface="Consolas" pitchFamily="49" charset="0"/>
              </a:rPr>
              <a:t>ActiveMailboxDatabase</a:t>
            </a:r>
            <a:r>
              <a:rPr lang="en-US" b="1" dirty="0" smtClean="0">
                <a:solidFill>
                  <a:schemeClr val="accent1"/>
                </a:solidFill>
                <a:latin typeface="Consolas" pitchFamily="49" charset="0"/>
                <a:cs typeface="Consolas" pitchFamily="49" charset="0"/>
              </a:rPr>
              <a:t> -Server MBX1</a:t>
            </a:r>
          </a:p>
          <a:p>
            <a:pPr lvl="1"/>
            <a:endParaRPr lang="en-US" b="1" dirty="0" smtClean="0">
              <a:solidFill>
                <a:schemeClr val="accent1"/>
              </a:solidFill>
              <a:latin typeface="Consolas" pitchFamily="49" charset="0"/>
              <a:cs typeface="Consolas" pitchFamily="49" charset="0"/>
            </a:endParaRPr>
          </a:p>
          <a:p>
            <a:pPr lvl="1"/>
            <a:r>
              <a:rPr lang="en-US" b="1" dirty="0" smtClean="0">
                <a:solidFill>
                  <a:schemeClr val="accent1"/>
                </a:solidFill>
                <a:latin typeface="Consolas" pitchFamily="49" charset="0"/>
                <a:cs typeface="Consolas" pitchFamily="49" charset="0"/>
              </a:rPr>
              <a:t>Move-</a:t>
            </a:r>
            <a:r>
              <a:rPr lang="en-US" b="1" dirty="0" err="1" smtClean="0">
                <a:solidFill>
                  <a:schemeClr val="accent1"/>
                </a:solidFill>
                <a:latin typeface="Consolas" pitchFamily="49" charset="0"/>
                <a:cs typeface="Consolas" pitchFamily="49" charset="0"/>
              </a:rPr>
              <a:t>ActiveMailboxDatabase</a:t>
            </a:r>
            <a:r>
              <a:rPr lang="en-US" b="1" dirty="0" smtClean="0">
                <a:solidFill>
                  <a:schemeClr val="accent1"/>
                </a:solidFill>
                <a:latin typeface="Consolas" pitchFamily="49" charset="0"/>
                <a:cs typeface="Consolas" pitchFamily="49" charset="0"/>
              </a:rPr>
              <a:t> -Server MBX4 </a:t>
            </a:r>
            <a:br>
              <a:rPr lang="en-US" b="1" dirty="0" smtClean="0">
                <a:solidFill>
                  <a:schemeClr val="accent1"/>
                </a:solidFill>
                <a:latin typeface="Consolas" pitchFamily="49" charset="0"/>
                <a:cs typeface="Consolas" pitchFamily="49" charset="0"/>
              </a:rPr>
            </a:br>
            <a:r>
              <a:rPr lang="en-US" b="1" dirty="0" smtClean="0">
                <a:solidFill>
                  <a:schemeClr val="accent1"/>
                </a:solidFill>
                <a:latin typeface="Consolas" pitchFamily="49" charset="0"/>
                <a:cs typeface="Consolas" pitchFamily="49" charset="0"/>
              </a:rPr>
              <a:t>-</a:t>
            </a:r>
            <a:r>
              <a:rPr lang="en-US" b="1" dirty="0" err="1" smtClean="0">
                <a:solidFill>
                  <a:schemeClr val="accent1"/>
                </a:solidFill>
                <a:latin typeface="Consolas" pitchFamily="49" charset="0"/>
                <a:cs typeface="Consolas" pitchFamily="49" charset="0"/>
              </a:rPr>
              <a:t>ActivateOnServer</a:t>
            </a:r>
            <a:r>
              <a:rPr lang="en-US" b="1" dirty="0" smtClean="0">
                <a:solidFill>
                  <a:schemeClr val="accent1"/>
                </a:solidFill>
                <a:latin typeface="Consolas" pitchFamily="49" charset="0"/>
                <a:cs typeface="Consolas" pitchFamily="49" charset="0"/>
              </a:rPr>
              <a:t> MBX5</a:t>
            </a:r>
            <a:endParaRPr lang="en-US" b="1" dirty="0">
              <a:solidFill>
                <a:schemeClr val="accent1"/>
              </a:solidFill>
              <a:latin typeface="Consolas" pitchFamily="49" charset="0"/>
              <a:cs typeface="Consolas" pitchFamily="49" charset="0"/>
            </a:endParaRPr>
          </a:p>
        </p:txBody>
      </p:sp>
    </p:spTree>
    <p:extLst>
      <p:ext uri="{BB962C8B-B14F-4D97-AF65-F5344CB8AC3E}">
        <p14:creationId xmlns:p14="http://schemas.microsoft.com/office/powerpoint/2010/main" val="374081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Deployment and Configuration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2970028"/>
              </p:ext>
            </p:extLst>
          </p:nvPr>
        </p:nvGraphicFramePr>
        <p:xfrm>
          <a:off x="356275" y="1447800"/>
          <a:ext cx="11650250" cy="1981200"/>
        </p:xfrm>
        <a:graphic>
          <a:graphicData uri="http://schemas.openxmlformats.org/drawingml/2006/table">
            <a:tbl>
              <a:tblPr firstRow="1" bandRow="1">
                <a:tableStyleId>{073A0DAA-6AF3-43AB-8588-CEC1D06C72B9}</a:tableStyleId>
              </a:tblPr>
              <a:tblGrid>
                <a:gridCol w="6009377"/>
                <a:gridCol w="5640873"/>
              </a:tblGrid>
              <a:tr h="396240">
                <a:tc gridSpan="2">
                  <a:txBody>
                    <a:bodyPr/>
                    <a:lstStyle/>
                    <a:p>
                      <a:pPr algn="ctr"/>
                      <a:r>
                        <a:rPr lang="en-US" sz="2000" dirty="0" smtClean="0"/>
                        <a:t>Database Availability Groups</a:t>
                      </a:r>
                      <a:endParaRPr lang="en-US" sz="2000" dirty="0"/>
                    </a:p>
                  </a:txBody>
                  <a:tcPr marL="121888" marR="121888"/>
                </a:tc>
                <a:tc hMerge="1">
                  <a:txBody>
                    <a:bodyPr/>
                    <a:lstStyle/>
                    <a:p>
                      <a:endParaRPr lang="en-US"/>
                    </a:p>
                  </a:txBody>
                  <a:tcPr/>
                </a:tc>
              </a:tr>
              <a:tr h="396240">
                <a:tc>
                  <a:txBody>
                    <a:bodyPr/>
                    <a:lstStyle/>
                    <a:p>
                      <a:r>
                        <a:rPr lang="en-US" sz="2000" dirty="0" smtClean="0"/>
                        <a:t>New-</a:t>
                      </a:r>
                      <a:r>
                        <a:rPr lang="en-US" sz="2000" dirty="0" err="1" smtClean="0"/>
                        <a:t>DatabaseAvailabilityGroup</a:t>
                      </a:r>
                      <a:endParaRPr lang="en-US" sz="2000" dirty="0"/>
                    </a:p>
                  </a:txBody>
                  <a:tcPr marL="121888" marR="121888"/>
                </a:tc>
                <a:tc>
                  <a:txBody>
                    <a:bodyPr/>
                    <a:lstStyle/>
                    <a:p>
                      <a:r>
                        <a:rPr lang="en-US" sz="2000" dirty="0" smtClean="0"/>
                        <a:t>Create a DAG in Active Directory</a:t>
                      </a:r>
                      <a:endParaRPr lang="en-US" sz="2000" dirty="0"/>
                    </a:p>
                  </a:txBody>
                  <a:tcPr marL="121888" marR="121888"/>
                </a:tc>
              </a:tr>
              <a:tr h="396240">
                <a:tc>
                  <a:txBody>
                    <a:bodyPr/>
                    <a:lstStyle/>
                    <a:p>
                      <a:r>
                        <a:rPr lang="en-US" sz="2000" dirty="0" smtClean="0"/>
                        <a:t>Get-</a:t>
                      </a:r>
                      <a:r>
                        <a:rPr lang="en-US" sz="2000" dirty="0" err="1" smtClean="0"/>
                        <a:t>DatabaseAvailabilityGroup</a:t>
                      </a:r>
                      <a:endParaRPr lang="en-US" sz="20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View DAG properties</a:t>
                      </a:r>
                    </a:p>
                  </a:txBody>
                  <a:tcPr marL="121888" marR="121888"/>
                </a:tc>
              </a:tr>
              <a:tr h="396240">
                <a:tc>
                  <a:txBody>
                    <a:bodyPr/>
                    <a:lstStyle/>
                    <a:p>
                      <a:r>
                        <a:rPr lang="en-US" sz="2000" dirty="0" smtClean="0"/>
                        <a:t>Set-</a:t>
                      </a:r>
                      <a:r>
                        <a:rPr lang="en-US" sz="2000" dirty="0" err="1" smtClean="0"/>
                        <a:t>DatabaseAvailabilityGroup</a:t>
                      </a:r>
                      <a:endParaRPr lang="en-US" sz="20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Configure DAG properties</a:t>
                      </a:r>
                    </a:p>
                  </a:txBody>
                  <a:tcPr marL="121888" marR="121888"/>
                </a:tc>
              </a:tr>
              <a:tr h="396240">
                <a:tc>
                  <a:txBody>
                    <a:bodyPr/>
                    <a:lstStyle/>
                    <a:p>
                      <a:r>
                        <a:rPr lang="en-US" sz="2000" dirty="0" smtClean="0"/>
                        <a:t>Remove-</a:t>
                      </a:r>
                      <a:r>
                        <a:rPr lang="en-US" sz="2000" dirty="0" err="1" smtClean="0"/>
                        <a:t>DatabaseAvailabilityGroup</a:t>
                      </a:r>
                      <a:endParaRPr lang="en-US" sz="2000" dirty="0"/>
                    </a:p>
                  </a:txBody>
                  <a:tcPr marL="121888" marR="121888"/>
                </a:tc>
                <a:tc>
                  <a:txBody>
                    <a:bodyPr/>
                    <a:lstStyle/>
                    <a:p>
                      <a:r>
                        <a:rPr lang="en-US" sz="2000" dirty="0" smtClean="0"/>
                        <a:t>Delete a DAG from Active Directory</a:t>
                      </a:r>
                      <a:endParaRPr lang="en-US" sz="2000" dirty="0"/>
                    </a:p>
                  </a:txBody>
                  <a:tcPr marL="121888" marR="121888"/>
                </a:tc>
              </a:tr>
            </a:tbl>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3778014731"/>
              </p:ext>
            </p:extLst>
          </p:nvPr>
        </p:nvGraphicFramePr>
        <p:xfrm>
          <a:off x="368492" y="3920155"/>
          <a:ext cx="11650250" cy="1188720"/>
        </p:xfrm>
        <a:graphic>
          <a:graphicData uri="http://schemas.openxmlformats.org/drawingml/2006/table">
            <a:tbl>
              <a:tblPr firstRow="1" bandRow="1">
                <a:tableStyleId>{073A0DAA-6AF3-43AB-8588-CEC1D06C72B9}</a:tableStyleId>
              </a:tblPr>
              <a:tblGrid>
                <a:gridCol w="6009377"/>
                <a:gridCol w="5640873"/>
              </a:tblGrid>
              <a:tr h="396240">
                <a:tc gridSpan="2">
                  <a:txBody>
                    <a:bodyPr/>
                    <a:lstStyle/>
                    <a:p>
                      <a:pPr algn="ctr"/>
                      <a:r>
                        <a:rPr lang="en-US" sz="2000" dirty="0" smtClean="0"/>
                        <a:t>Database Availability Group Membership</a:t>
                      </a:r>
                      <a:endParaRPr lang="en-US" sz="2000" b="1" dirty="0">
                        <a:solidFill>
                          <a:schemeClr val="bg1"/>
                        </a:solidFill>
                      </a:endParaRPr>
                    </a:p>
                  </a:txBody>
                  <a:tcPr marL="121888" marR="121888"/>
                </a:tc>
                <a:tc hMerge="1">
                  <a:txBody>
                    <a:bodyPr/>
                    <a:lstStyle/>
                    <a:p>
                      <a:endParaRPr lang="en-US"/>
                    </a:p>
                  </a:txBody>
                  <a:tcPr/>
                </a:tc>
              </a:tr>
              <a:tr h="396240">
                <a:tc>
                  <a:txBody>
                    <a:bodyPr/>
                    <a:lstStyle/>
                    <a:p>
                      <a:r>
                        <a:rPr lang="en-US" sz="2000" dirty="0" smtClean="0"/>
                        <a:t>Add-</a:t>
                      </a:r>
                      <a:r>
                        <a:rPr lang="en-US" sz="2000" dirty="0" err="1" smtClean="0"/>
                        <a:t>DatabaseAvailabilityGroupServer</a:t>
                      </a:r>
                      <a:endParaRPr lang="en-US" sz="2000" dirty="0"/>
                    </a:p>
                  </a:txBody>
                  <a:tcPr marL="121888" marR="121888"/>
                </a:tc>
                <a:tc>
                  <a:txBody>
                    <a:bodyPr/>
                    <a:lstStyle/>
                    <a:p>
                      <a:r>
                        <a:rPr lang="en-US" sz="2000" dirty="0" smtClean="0"/>
                        <a:t>Add a Mailbox server to a DAG</a:t>
                      </a:r>
                      <a:endParaRPr lang="en-US" sz="2000" dirty="0"/>
                    </a:p>
                  </a:txBody>
                  <a:tcPr marL="121888" marR="121888"/>
                </a:tc>
              </a:tr>
              <a:tr h="396240">
                <a:tc>
                  <a:txBody>
                    <a:bodyPr/>
                    <a:lstStyle/>
                    <a:p>
                      <a:r>
                        <a:rPr lang="en-US" sz="2000" dirty="0" smtClean="0"/>
                        <a:t>Remove-</a:t>
                      </a:r>
                      <a:r>
                        <a:rPr lang="en-US" sz="2000" dirty="0" err="1" smtClean="0"/>
                        <a:t>DatabaseAvailabilityGroupServer</a:t>
                      </a:r>
                      <a:endParaRPr lang="en-US" sz="2000" dirty="0"/>
                    </a:p>
                  </a:txBody>
                  <a:tcPr marL="121888" marR="121888"/>
                </a:tc>
                <a:tc>
                  <a:txBody>
                    <a:bodyPr/>
                    <a:lstStyle/>
                    <a:p>
                      <a:r>
                        <a:rPr lang="en-US" sz="2000" dirty="0" smtClean="0"/>
                        <a:t>Remove a Mailbox server from a DAG</a:t>
                      </a:r>
                      <a:endParaRPr lang="en-US" sz="2000" dirty="0"/>
                    </a:p>
                  </a:txBody>
                  <a:tcPr marL="121888" marR="121888"/>
                </a:tc>
              </a:tr>
            </a:tbl>
          </a:graphicData>
        </a:graphic>
      </p:graphicFrame>
    </p:spTree>
    <p:extLst>
      <p:ext uri="{BB962C8B-B14F-4D97-AF65-F5344CB8AC3E}">
        <p14:creationId xmlns:p14="http://schemas.microsoft.com/office/powerpoint/2010/main" val="75370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 a Database Switchover</a:t>
            </a:r>
            <a:endParaRPr lang="en-US" dirty="0"/>
          </a:p>
        </p:txBody>
      </p:sp>
      <p:sp>
        <p:nvSpPr>
          <p:cNvPr id="3" name="Content Placeholder 2"/>
          <p:cNvSpPr>
            <a:spLocks noGrp="1"/>
          </p:cNvSpPr>
          <p:nvPr>
            <p:ph idx="1"/>
          </p:nvPr>
        </p:nvSpPr>
        <p:spPr>
          <a:xfrm>
            <a:off x="519112" y="1447799"/>
            <a:ext cx="11149013" cy="4936736"/>
          </a:xfrm>
        </p:spPr>
        <p:txBody>
          <a:bodyPr/>
          <a:lstStyle/>
          <a:p>
            <a:r>
              <a:rPr lang="en-US" dirty="0" smtClean="0"/>
              <a:t>A task that you perform to designating a passive copy as the new active copy of a mailbox database</a:t>
            </a:r>
          </a:p>
          <a:p>
            <a:pPr lvl="1"/>
            <a:endParaRPr lang="en-US" dirty="0" smtClean="0"/>
          </a:p>
          <a:p>
            <a:pPr lvl="1"/>
            <a:r>
              <a:rPr lang="en-US" sz="2400" b="1" dirty="0" smtClean="0">
                <a:solidFill>
                  <a:schemeClr val="accent1"/>
                </a:solidFill>
                <a:latin typeface="Consolas" pitchFamily="49" charset="0"/>
                <a:cs typeface="Consolas" pitchFamily="49" charset="0"/>
              </a:rPr>
              <a:t>Move-</a:t>
            </a:r>
            <a:r>
              <a:rPr lang="en-US" sz="2400" b="1" dirty="0" err="1" smtClean="0">
                <a:solidFill>
                  <a:schemeClr val="accent1"/>
                </a:solidFill>
                <a:latin typeface="Consolas" pitchFamily="49" charset="0"/>
                <a:cs typeface="Consolas" pitchFamily="49" charset="0"/>
              </a:rPr>
              <a:t>ActiveMailboxDatabase</a:t>
            </a:r>
            <a:r>
              <a:rPr lang="en-US" sz="2400" b="1" dirty="0" smtClean="0">
                <a:solidFill>
                  <a:schemeClr val="accent1"/>
                </a:solidFill>
                <a:latin typeface="Consolas" pitchFamily="49" charset="0"/>
                <a:cs typeface="Consolas" pitchFamily="49" charset="0"/>
              </a:rPr>
              <a:t> DB3 -</a:t>
            </a:r>
            <a:r>
              <a:rPr lang="en-US" sz="2400" b="1" dirty="0" err="1" smtClean="0">
                <a:solidFill>
                  <a:schemeClr val="accent1"/>
                </a:solidFill>
                <a:latin typeface="Consolas" pitchFamily="49" charset="0"/>
                <a:cs typeface="Consolas" pitchFamily="49" charset="0"/>
              </a:rPr>
              <a:t>ActivateOnServer</a:t>
            </a:r>
            <a:r>
              <a:rPr lang="en-US" sz="2400" b="1" dirty="0" smtClean="0">
                <a:solidFill>
                  <a:schemeClr val="accent1"/>
                </a:solidFill>
                <a:latin typeface="Consolas" pitchFamily="49" charset="0"/>
                <a:cs typeface="Consolas" pitchFamily="49" charset="0"/>
              </a:rPr>
              <a:t> MBX4</a:t>
            </a:r>
          </a:p>
          <a:p>
            <a:pPr lvl="1"/>
            <a:endParaRPr lang="en-US" sz="2400" b="1" dirty="0" smtClean="0">
              <a:solidFill>
                <a:schemeClr val="accent1"/>
              </a:solidFill>
              <a:latin typeface="Consolas" pitchFamily="49" charset="0"/>
              <a:cs typeface="Consolas" pitchFamily="49" charset="0"/>
            </a:endParaRPr>
          </a:p>
          <a:p>
            <a:pPr lvl="1"/>
            <a:r>
              <a:rPr lang="en-US" sz="2400" b="1" dirty="0" smtClean="0">
                <a:solidFill>
                  <a:schemeClr val="accent1"/>
                </a:solidFill>
                <a:latin typeface="Consolas" pitchFamily="49" charset="0"/>
                <a:cs typeface="Consolas" pitchFamily="49" charset="0"/>
              </a:rPr>
              <a:t>Move-</a:t>
            </a:r>
            <a:r>
              <a:rPr lang="en-US" sz="2400" b="1" dirty="0" err="1" smtClean="0">
                <a:solidFill>
                  <a:schemeClr val="accent1"/>
                </a:solidFill>
                <a:latin typeface="Consolas" pitchFamily="49" charset="0"/>
                <a:cs typeface="Consolas" pitchFamily="49" charset="0"/>
              </a:rPr>
              <a:t>ActiveMailboxDatabase</a:t>
            </a:r>
            <a:r>
              <a:rPr lang="en-US" sz="2400" b="1" dirty="0" smtClean="0">
                <a:solidFill>
                  <a:schemeClr val="accent1"/>
                </a:solidFill>
                <a:latin typeface="Consolas" pitchFamily="49" charset="0"/>
                <a:cs typeface="Consolas" pitchFamily="49" charset="0"/>
              </a:rPr>
              <a:t> DB4 -</a:t>
            </a:r>
            <a:r>
              <a:rPr lang="en-US" sz="2400" b="1" dirty="0" err="1" smtClean="0">
                <a:solidFill>
                  <a:schemeClr val="accent1"/>
                </a:solidFill>
                <a:latin typeface="Consolas" pitchFamily="49" charset="0"/>
                <a:cs typeface="Consolas" pitchFamily="49" charset="0"/>
              </a:rPr>
              <a:t>ActivateOnServer</a:t>
            </a:r>
            <a:r>
              <a:rPr lang="en-US" sz="2400" b="1" dirty="0" smtClean="0">
                <a:solidFill>
                  <a:schemeClr val="accent1"/>
                </a:solidFill>
                <a:latin typeface="Consolas" pitchFamily="49" charset="0"/>
                <a:cs typeface="Consolas" pitchFamily="49" charset="0"/>
              </a:rPr>
              <a:t> MBX3 </a:t>
            </a:r>
            <a:br>
              <a:rPr lang="en-US" sz="2400" b="1" dirty="0" smtClean="0">
                <a:solidFill>
                  <a:schemeClr val="accent1"/>
                </a:solidFill>
                <a:latin typeface="Consolas" pitchFamily="49" charset="0"/>
                <a:cs typeface="Consolas" pitchFamily="49" charset="0"/>
              </a:rPr>
            </a:br>
            <a:r>
              <a:rPr lang="en-US" sz="2400" b="1" dirty="0" smtClean="0">
                <a:solidFill>
                  <a:schemeClr val="accent1"/>
                </a:solidFill>
                <a:latin typeface="Consolas" pitchFamily="49" charset="0"/>
                <a:cs typeface="Consolas" pitchFamily="49" charset="0"/>
              </a:rPr>
              <a:t>-</a:t>
            </a:r>
            <a:r>
              <a:rPr lang="en-US" sz="2400" b="1" dirty="0" err="1" smtClean="0">
                <a:solidFill>
                  <a:schemeClr val="accent1"/>
                </a:solidFill>
                <a:latin typeface="Consolas" pitchFamily="49" charset="0"/>
                <a:cs typeface="Consolas" pitchFamily="49" charset="0"/>
              </a:rPr>
              <a:t>MountDialOverride:GoodAvailability</a:t>
            </a:r>
            <a:endParaRPr lang="en-US" sz="2400" b="1" dirty="0" smtClean="0">
              <a:solidFill>
                <a:schemeClr val="accent1"/>
              </a:solidFill>
              <a:latin typeface="Consolas" pitchFamily="49" charset="0"/>
              <a:cs typeface="Consolas" pitchFamily="49" charset="0"/>
            </a:endParaRPr>
          </a:p>
          <a:p>
            <a:pPr lvl="1"/>
            <a:endParaRPr lang="en-US" sz="2400" dirty="0" smtClean="0">
              <a:latin typeface="Consolas" pitchFamily="49" charset="0"/>
              <a:cs typeface="Consolas" pitchFamily="49" charset="0"/>
            </a:endParaRPr>
          </a:p>
          <a:p>
            <a:pPr lvl="1"/>
            <a:r>
              <a:rPr lang="en-US" sz="2400" b="1" dirty="0" smtClean="0">
                <a:solidFill>
                  <a:schemeClr val="bg1"/>
                </a:solidFill>
                <a:latin typeface="Consolas" pitchFamily="49" charset="0"/>
                <a:cs typeface="Consolas" pitchFamily="49" charset="0"/>
              </a:rPr>
              <a:t>Move-</a:t>
            </a:r>
            <a:r>
              <a:rPr lang="en-US" sz="2400" b="1" dirty="0" err="1" smtClean="0">
                <a:solidFill>
                  <a:schemeClr val="bg1"/>
                </a:solidFill>
                <a:latin typeface="Consolas" pitchFamily="49" charset="0"/>
                <a:cs typeface="Consolas" pitchFamily="49" charset="0"/>
              </a:rPr>
              <a:t>ActiveMailboxDatabase</a:t>
            </a:r>
            <a:r>
              <a:rPr lang="en-US" sz="2400" b="1" dirty="0" smtClean="0">
                <a:solidFill>
                  <a:schemeClr val="bg1"/>
                </a:solidFill>
                <a:latin typeface="Consolas" pitchFamily="49" charset="0"/>
                <a:cs typeface="Consolas" pitchFamily="49" charset="0"/>
              </a:rPr>
              <a:t> DB5 MBX6 </a:t>
            </a:r>
            <a:br>
              <a:rPr lang="en-US" sz="2400" b="1" dirty="0" smtClean="0">
                <a:solidFill>
                  <a:schemeClr val="bg1"/>
                </a:solidFill>
                <a:latin typeface="Consolas" pitchFamily="49" charset="0"/>
                <a:cs typeface="Consolas" pitchFamily="49" charset="0"/>
              </a:rPr>
            </a:br>
            <a:r>
              <a:rPr lang="en-US" sz="2400" b="1" dirty="0" smtClean="0">
                <a:solidFill>
                  <a:schemeClr val="bg1"/>
                </a:solidFill>
                <a:latin typeface="Consolas" pitchFamily="49" charset="0"/>
                <a:cs typeface="Consolas" pitchFamily="49" charset="0"/>
              </a:rPr>
              <a:t>–</a:t>
            </a:r>
            <a:r>
              <a:rPr lang="en-US" sz="2400" b="1" dirty="0" err="1" smtClean="0">
                <a:solidFill>
                  <a:schemeClr val="bg1"/>
                </a:solidFill>
                <a:latin typeface="Consolas" pitchFamily="49" charset="0"/>
                <a:cs typeface="Consolas" pitchFamily="49" charset="0"/>
              </a:rPr>
              <a:t>SkipClientExperienceChecks</a:t>
            </a:r>
            <a:endParaRPr lang="en-US" sz="2400" b="1" dirty="0" smtClean="0">
              <a:solidFill>
                <a:schemeClr val="bg1"/>
              </a:solidFill>
              <a:latin typeface="Consolas" pitchFamily="49" charset="0"/>
              <a:cs typeface="Consolas" pitchFamily="49" charset="0"/>
            </a:endParaRPr>
          </a:p>
          <a:p>
            <a:pPr lvl="1"/>
            <a:endParaRPr lang="en-US" sz="2400" b="1" dirty="0" smtClean="0">
              <a:solidFill>
                <a:schemeClr val="bg1"/>
              </a:solidFill>
              <a:latin typeface="Consolas" pitchFamily="49" charset="0"/>
              <a:cs typeface="Consolas" pitchFamily="49" charset="0"/>
            </a:endParaRPr>
          </a:p>
          <a:p>
            <a:pPr lvl="1"/>
            <a:r>
              <a:rPr lang="en-US" sz="2400" b="1" dirty="0" smtClean="0">
                <a:solidFill>
                  <a:schemeClr val="bg1"/>
                </a:solidFill>
                <a:latin typeface="Consolas" pitchFamily="49" charset="0"/>
                <a:cs typeface="Consolas" pitchFamily="49" charset="0"/>
              </a:rPr>
              <a:t>Move-</a:t>
            </a:r>
            <a:r>
              <a:rPr lang="en-US" sz="2400" b="1" dirty="0" err="1" smtClean="0">
                <a:solidFill>
                  <a:schemeClr val="bg1"/>
                </a:solidFill>
                <a:latin typeface="Consolas" pitchFamily="49" charset="0"/>
                <a:cs typeface="Consolas" pitchFamily="49" charset="0"/>
              </a:rPr>
              <a:t>ActiveMailboxDatabase</a:t>
            </a:r>
            <a:r>
              <a:rPr lang="en-US" sz="2400" b="1" dirty="0" smtClean="0">
                <a:solidFill>
                  <a:schemeClr val="bg1"/>
                </a:solidFill>
                <a:latin typeface="Consolas" pitchFamily="49" charset="0"/>
                <a:cs typeface="Consolas" pitchFamily="49" charset="0"/>
              </a:rPr>
              <a:t> DB5 MBX6 -</a:t>
            </a:r>
            <a:r>
              <a:rPr lang="en-US" sz="2400" b="1" dirty="0" err="1" smtClean="0">
                <a:solidFill>
                  <a:schemeClr val="bg1"/>
                </a:solidFill>
                <a:latin typeface="Consolas" pitchFamily="49" charset="0"/>
                <a:cs typeface="Consolas" pitchFamily="49" charset="0"/>
              </a:rPr>
              <a:t>SkipLagChecks</a:t>
            </a:r>
            <a:endParaRPr lang="en-US" b="1" dirty="0" smtClean="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20222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Operational notes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39900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Active Manager</a:t>
            </a:r>
            <a:endParaRPr lang="en-US" dirty="0"/>
          </a:p>
        </p:txBody>
      </p:sp>
      <p:sp>
        <p:nvSpPr>
          <p:cNvPr id="5" name="Content Placeholder 4"/>
          <p:cNvSpPr>
            <a:spLocks noGrp="1"/>
          </p:cNvSpPr>
          <p:nvPr>
            <p:ph idx="1"/>
          </p:nvPr>
        </p:nvSpPr>
        <p:spPr/>
        <p:txBody>
          <a:bodyPr/>
          <a:lstStyle/>
          <a:p>
            <a:r>
              <a:rPr lang="en-US" smtClean="0"/>
              <a:t>Provides the interface for administrative tasks</a:t>
            </a:r>
          </a:p>
          <a:p>
            <a:r>
              <a:rPr lang="en-US" smtClean="0"/>
              <a:t>The server holding the Primary Active Manager (PAM) role performs the tasks</a:t>
            </a:r>
          </a:p>
          <a:p>
            <a:r>
              <a:rPr lang="en-US" smtClean="0"/>
              <a:t>Consider the following database switchover…</a:t>
            </a:r>
            <a:endParaRPr lang="en-US" dirty="0" smtClean="0"/>
          </a:p>
        </p:txBody>
      </p:sp>
    </p:spTree>
    <p:extLst>
      <p:ext uri="{BB962C8B-B14F-4D97-AF65-F5344CB8AC3E}">
        <p14:creationId xmlns:p14="http://schemas.microsoft.com/office/powerpoint/2010/main" val="1183735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31026" y="2052005"/>
            <a:ext cx="5257800" cy="343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911" y="1143002"/>
            <a:ext cx="2935570" cy="262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Title 81"/>
          <p:cNvSpPr>
            <a:spLocks noGrp="1"/>
          </p:cNvSpPr>
          <p:nvPr>
            <p:ph type="title"/>
          </p:nvPr>
        </p:nvSpPr>
        <p:spPr/>
        <p:txBody>
          <a:bodyPr/>
          <a:lstStyle/>
          <a:p>
            <a:r>
              <a:rPr lang="en-US" smtClean="0"/>
              <a:t>Database Switchover</a:t>
            </a:r>
            <a:endParaRPr lang="en-US" dirty="0"/>
          </a:p>
        </p:txBody>
      </p:sp>
      <p:pic>
        <p:nvPicPr>
          <p:cNvPr id="1048"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912" y="3810000"/>
            <a:ext cx="2935569"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588" y="1752601"/>
            <a:ext cx="903871" cy="92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345" y="3324226"/>
            <a:ext cx="1175544"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TextBox 105"/>
          <p:cNvSpPr txBox="1"/>
          <p:nvPr/>
        </p:nvSpPr>
        <p:spPr>
          <a:xfrm>
            <a:off x="6195986" y="1508551"/>
            <a:ext cx="5992839" cy="1000252"/>
          </a:xfrm>
          <a:prstGeom prst="rect">
            <a:avLst/>
          </a:prstGeom>
          <a:noFill/>
        </p:spPr>
        <p:txBody>
          <a:bodyPr wrap="square" lIns="121899" tIns="60949" rIns="121899" bIns="60949" rtlCol="0">
            <a:spAutoFit/>
          </a:bodyPr>
          <a:lstStyle/>
          <a:p>
            <a:r>
              <a:rPr lang="en-US" sz="1900" b="1" dirty="0"/>
              <a:t>An administrator starts a task to perform a database switchover (Move-</a:t>
            </a:r>
            <a:r>
              <a:rPr lang="en-US" sz="1900" b="1" dirty="0" err="1"/>
              <a:t>ActiveMailboxDatabase</a:t>
            </a:r>
            <a:r>
              <a:rPr lang="en-US" sz="1900" b="1" dirty="0"/>
              <a:t>)</a:t>
            </a:r>
          </a:p>
        </p:txBody>
      </p:sp>
      <p:cxnSp>
        <p:nvCxnSpPr>
          <p:cNvPr id="109" name="Straight Arrow Connector 108"/>
          <p:cNvCxnSpPr>
            <a:endCxn id="1051" idx="0"/>
          </p:cNvCxnSpPr>
          <p:nvPr/>
        </p:nvCxnSpPr>
        <p:spPr>
          <a:xfrm flipH="1">
            <a:off x="1255117" y="2682556"/>
            <a:ext cx="40712" cy="6416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3" name="TextBox 112"/>
          <p:cNvSpPr txBox="1"/>
          <p:nvPr/>
        </p:nvSpPr>
        <p:spPr>
          <a:xfrm>
            <a:off x="6195986" y="2453956"/>
            <a:ext cx="5992839" cy="1292639"/>
          </a:xfrm>
          <a:prstGeom prst="rect">
            <a:avLst/>
          </a:prstGeom>
          <a:noFill/>
        </p:spPr>
        <p:txBody>
          <a:bodyPr wrap="square" lIns="121899" tIns="60949" rIns="121899" bIns="60949" rtlCol="0">
            <a:spAutoFit/>
          </a:bodyPr>
          <a:lstStyle/>
          <a:p>
            <a:r>
              <a:rPr lang="en-US" sz="1900" b="1" dirty="0"/>
              <a:t>The task client makes an RPC call to the Microsoft Exchange Replication service on a DAG member (based on lookup </a:t>
            </a:r>
            <a:r>
              <a:rPr lang="en-US" sz="1900" b="1" dirty="0" err="1"/>
              <a:t>msExchMasterServerOrAvailabilityGroup</a:t>
            </a:r>
            <a:r>
              <a:rPr lang="en-US" sz="1900" b="1" dirty="0"/>
              <a:t>)</a:t>
            </a:r>
          </a:p>
        </p:txBody>
      </p:sp>
      <p:cxnSp>
        <p:nvCxnSpPr>
          <p:cNvPr id="114" name="Straight Arrow Connector 113"/>
          <p:cNvCxnSpPr/>
          <p:nvPr/>
        </p:nvCxnSpPr>
        <p:spPr>
          <a:xfrm>
            <a:off x="1908340" y="3567113"/>
            <a:ext cx="1443587" cy="115728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6" name="TextBox 115"/>
          <p:cNvSpPr txBox="1"/>
          <p:nvPr/>
        </p:nvSpPr>
        <p:spPr>
          <a:xfrm>
            <a:off x="6195986" y="3780053"/>
            <a:ext cx="5992839" cy="1000252"/>
          </a:xfrm>
          <a:prstGeom prst="rect">
            <a:avLst/>
          </a:prstGeom>
          <a:noFill/>
        </p:spPr>
        <p:txBody>
          <a:bodyPr wrap="square" lIns="121899" tIns="60949" rIns="121899" bIns="60949" rtlCol="0">
            <a:spAutoFit/>
          </a:bodyPr>
          <a:lstStyle/>
          <a:p>
            <a:r>
              <a:rPr lang="en-US" sz="1900" b="1" dirty="0"/>
              <a:t>If server contacted is not the PAM, the task is referred to the PAM.  If server contacted, is the PAM continue and initiate move RPC.</a:t>
            </a:r>
          </a:p>
        </p:txBody>
      </p:sp>
      <p:cxnSp>
        <p:nvCxnSpPr>
          <p:cNvPr id="117" name="Straight Arrow Connector 116"/>
          <p:cNvCxnSpPr/>
          <p:nvPr/>
        </p:nvCxnSpPr>
        <p:spPr>
          <a:xfrm flipV="1">
            <a:off x="1908340" y="2514600"/>
            <a:ext cx="2764043" cy="80962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9" name="TextBox 118"/>
          <p:cNvSpPr txBox="1"/>
          <p:nvPr/>
        </p:nvSpPr>
        <p:spPr>
          <a:xfrm>
            <a:off x="6183289" y="4936298"/>
            <a:ext cx="5992839" cy="707864"/>
          </a:xfrm>
          <a:prstGeom prst="rect">
            <a:avLst/>
          </a:prstGeom>
          <a:noFill/>
        </p:spPr>
        <p:txBody>
          <a:bodyPr wrap="square" lIns="121899" tIns="60949" rIns="121899" bIns="60949" rtlCol="0">
            <a:spAutoFit/>
          </a:bodyPr>
          <a:lstStyle/>
          <a:p>
            <a:r>
              <a:rPr lang="en-US" sz="1900" b="1" dirty="0"/>
              <a:t>PAM service locates mounted database copy by consulting persistent storage</a:t>
            </a:r>
          </a:p>
        </p:txBody>
      </p:sp>
      <p:cxnSp>
        <p:nvCxnSpPr>
          <p:cNvPr id="120" name="Straight Arrow Connector 119"/>
          <p:cNvCxnSpPr/>
          <p:nvPr/>
        </p:nvCxnSpPr>
        <p:spPr>
          <a:xfrm flipV="1">
            <a:off x="5078677" y="3200402"/>
            <a:ext cx="0" cy="26297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53125" y="5867400"/>
            <a:ext cx="264091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2527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500"/>
                                        <p:tgtEl>
                                          <p:spTgt spid="113"/>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par>
                                <p:cTn id="24" presetID="10" presetClass="entr" presetSubtype="0" fill="hold"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fade">
                                      <p:cBhvr>
                                        <p:cTn id="26" dur="500"/>
                                        <p:tgtEl>
                                          <p:spTgt spid="117"/>
                                        </p:tgtEl>
                                      </p:cBhvr>
                                    </p:animEffect>
                                  </p:childTnLst>
                                </p:cTn>
                              </p:par>
                              <p:par>
                                <p:cTn id="27" presetID="10" presetClass="exit" presetSubtype="0" fill="hold" nodeType="withEffect">
                                  <p:stCondLst>
                                    <p:cond delay="0"/>
                                  </p:stCondLst>
                                  <p:childTnLst>
                                    <p:animEffect transition="out" filter="fade">
                                      <p:cBhvr>
                                        <p:cTn id="28" dur="500"/>
                                        <p:tgtEl>
                                          <p:spTgt spid="114"/>
                                        </p:tgtEl>
                                      </p:cBhvr>
                                    </p:animEffect>
                                    <p:set>
                                      <p:cBhvr>
                                        <p:cTn id="29" dur="1" fill="hold">
                                          <p:stCondLst>
                                            <p:cond delay="499"/>
                                          </p:stCondLst>
                                        </p:cTn>
                                        <p:tgtEl>
                                          <p:spTgt spid="1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500"/>
                                        <p:tgtEl>
                                          <p:spTgt spid="119"/>
                                        </p:tgtEl>
                                      </p:cBhvr>
                                    </p:animEffect>
                                  </p:childTnLst>
                                </p:cTn>
                              </p:par>
                              <p:par>
                                <p:cTn id="35" presetID="10" presetClass="entr" presetSubtype="0" fill="hold" nodeType="with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fade">
                                      <p:cBhvr>
                                        <p:cTn id="37" dur="500"/>
                                        <p:tgtEl>
                                          <p:spTgt spid="120"/>
                                        </p:tgtEl>
                                      </p:cBhvr>
                                    </p:animEffect>
                                  </p:childTnLst>
                                </p:cTn>
                              </p:par>
                              <p:par>
                                <p:cTn id="38" presetID="1"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13" grpId="0"/>
      <p:bldP spid="116" grpId="0"/>
      <p:bldP spid="1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50162" y="1932869"/>
            <a:ext cx="5257800" cy="367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912" y="1143002"/>
            <a:ext cx="3138914" cy="262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Title 81"/>
          <p:cNvSpPr>
            <a:spLocks noGrp="1"/>
          </p:cNvSpPr>
          <p:nvPr>
            <p:ph type="title"/>
          </p:nvPr>
        </p:nvSpPr>
        <p:spPr/>
        <p:txBody>
          <a:bodyPr/>
          <a:lstStyle/>
          <a:p>
            <a:r>
              <a:rPr lang="en-US" smtClean="0"/>
              <a:t>Database Switchover</a:t>
            </a:r>
            <a:endParaRPr lang="en-US" dirty="0"/>
          </a:p>
        </p:txBody>
      </p:sp>
      <p:pic>
        <p:nvPicPr>
          <p:cNvPr id="1048"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912" y="3810000"/>
            <a:ext cx="3138913"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588" y="1752601"/>
            <a:ext cx="966482" cy="92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344" y="3324226"/>
            <a:ext cx="125697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170593" y="1262121"/>
            <a:ext cx="5992839" cy="2754578"/>
          </a:xfrm>
          <a:prstGeom prst="rect">
            <a:avLst/>
          </a:prstGeom>
          <a:noFill/>
        </p:spPr>
        <p:txBody>
          <a:bodyPr wrap="square" lIns="121899" tIns="60949" rIns="121899" bIns="60949" rtlCol="0">
            <a:spAutoFit/>
          </a:bodyPr>
          <a:lstStyle/>
          <a:p>
            <a:r>
              <a:rPr lang="en-US" sz="1900" b="1" dirty="0"/>
              <a:t>If the server with the active database is reachable, the PAM issues a dismount request:</a:t>
            </a:r>
          </a:p>
          <a:p>
            <a:endParaRPr lang="en-US" sz="1900" b="1" dirty="0"/>
          </a:p>
          <a:p>
            <a:pPr marL="380933" indent="-380933">
              <a:buFont typeface="Arial" pitchFamily="34" charset="0"/>
              <a:buChar char="•"/>
            </a:pPr>
            <a:r>
              <a:rPr lang="en-US" sz="1900" b="1" dirty="0"/>
              <a:t>If the database is mounted remotely, send the request via RPC to the remote Replication service</a:t>
            </a:r>
          </a:p>
          <a:p>
            <a:pPr marL="380933" indent="-380933">
              <a:buFont typeface="Arial" pitchFamily="34" charset="0"/>
              <a:buChar char="•"/>
            </a:pPr>
            <a:endParaRPr lang="en-US" sz="1900" b="1" dirty="0"/>
          </a:p>
          <a:p>
            <a:pPr marL="380933" indent="-380933">
              <a:buFont typeface="Arial" pitchFamily="34" charset="0"/>
              <a:buChar char="•"/>
            </a:pPr>
            <a:r>
              <a:rPr lang="en-US" sz="1900" b="1" dirty="0"/>
              <a:t>If the database is mounted locally, send the request to the Information Store service</a:t>
            </a:r>
          </a:p>
        </p:txBody>
      </p:sp>
      <p:cxnSp>
        <p:nvCxnSpPr>
          <p:cNvPr id="18" name="Straight Arrow Connector 17"/>
          <p:cNvCxnSpPr/>
          <p:nvPr/>
        </p:nvCxnSpPr>
        <p:spPr>
          <a:xfrm flipH="1">
            <a:off x="3758221" y="2362200"/>
            <a:ext cx="812588"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1" name="TextBox 20"/>
          <p:cNvSpPr txBox="1"/>
          <p:nvPr/>
        </p:nvSpPr>
        <p:spPr>
          <a:xfrm>
            <a:off x="6170593" y="3933247"/>
            <a:ext cx="5992839" cy="1000252"/>
          </a:xfrm>
          <a:prstGeom prst="rect">
            <a:avLst/>
          </a:prstGeom>
          <a:noFill/>
        </p:spPr>
        <p:txBody>
          <a:bodyPr wrap="square" lIns="121899" tIns="60949" rIns="121899" bIns="60949" rtlCol="0">
            <a:spAutoFit/>
          </a:bodyPr>
          <a:lstStyle/>
          <a:p>
            <a:r>
              <a:rPr lang="en-US" sz="1900" b="1" dirty="0"/>
              <a:t>When the dismount completes, the PAM reads and updates database location information in persistent storage</a:t>
            </a:r>
          </a:p>
        </p:txBody>
      </p:sp>
      <p:cxnSp>
        <p:nvCxnSpPr>
          <p:cNvPr id="22" name="Straight Arrow Connector 21"/>
          <p:cNvCxnSpPr/>
          <p:nvPr/>
        </p:nvCxnSpPr>
        <p:spPr>
          <a:xfrm>
            <a:off x="5078677" y="2682556"/>
            <a:ext cx="0" cy="48577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6170593" y="5085715"/>
            <a:ext cx="5992839" cy="1000252"/>
          </a:xfrm>
          <a:prstGeom prst="rect">
            <a:avLst/>
          </a:prstGeom>
          <a:noFill/>
        </p:spPr>
        <p:txBody>
          <a:bodyPr wrap="square" lIns="121899" tIns="60949" rIns="121899" bIns="60949" rtlCol="0">
            <a:spAutoFit/>
          </a:bodyPr>
          <a:lstStyle/>
          <a:p>
            <a:r>
              <a:rPr lang="en-US" sz="1900" b="1" dirty="0"/>
              <a:t>PAM Replication service contacts the Replication service on the server that is to host the new active copy of the database via RPC</a:t>
            </a:r>
          </a:p>
        </p:txBody>
      </p:sp>
      <p:cxnSp>
        <p:nvCxnSpPr>
          <p:cNvPr id="25" name="Straight Arrow Connector 24"/>
          <p:cNvCxnSpPr/>
          <p:nvPr/>
        </p:nvCxnSpPr>
        <p:spPr>
          <a:xfrm flipH="1">
            <a:off x="3453502" y="2652709"/>
            <a:ext cx="1302113" cy="199549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a:off x="153125" y="5867400"/>
            <a:ext cx="264091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09571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50162" y="1932869"/>
            <a:ext cx="5257800" cy="367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912" y="1143002"/>
            <a:ext cx="3138914" cy="262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Title 81"/>
          <p:cNvSpPr>
            <a:spLocks noGrp="1"/>
          </p:cNvSpPr>
          <p:nvPr>
            <p:ph type="title"/>
          </p:nvPr>
        </p:nvSpPr>
        <p:spPr/>
        <p:txBody>
          <a:bodyPr/>
          <a:lstStyle/>
          <a:p>
            <a:r>
              <a:rPr lang="en-US" smtClean="0"/>
              <a:t>Database Switchover</a:t>
            </a:r>
            <a:endParaRPr lang="en-US" dirty="0"/>
          </a:p>
        </p:txBody>
      </p:sp>
      <p:pic>
        <p:nvPicPr>
          <p:cNvPr id="1048"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912" y="3810000"/>
            <a:ext cx="3138913"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588" y="1752601"/>
            <a:ext cx="966482" cy="92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344" y="3324226"/>
            <a:ext cx="125697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0" name="Straight Arrow Connector 89"/>
          <p:cNvCxnSpPr/>
          <p:nvPr/>
        </p:nvCxnSpPr>
        <p:spPr>
          <a:xfrm flipV="1">
            <a:off x="1040364" y="2682558"/>
            <a:ext cx="0" cy="5847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70593" y="886342"/>
            <a:ext cx="5992839" cy="779700"/>
          </a:xfrm>
          <a:prstGeom prst="rect">
            <a:avLst/>
          </a:prstGeom>
          <a:noFill/>
        </p:spPr>
        <p:txBody>
          <a:bodyPr wrap="square" lIns="121899" tIns="60949" rIns="121899" bIns="60949" rtlCol="0">
            <a:spAutoFit/>
          </a:bodyPr>
          <a:lstStyle/>
          <a:p>
            <a:r>
              <a:rPr lang="en-US" sz="2100" b="1" dirty="0"/>
              <a:t>The Source Replication service copies the remaining logs to the target server</a:t>
            </a:r>
          </a:p>
        </p:txBody>
      </p:sp>
      <p:cxnSp>
        <p:nvCxnSpPr>
          <p:cNvPr id="23" name="Straight Arrow Connector 22"/>
          <p:cNvCxnSpPr/>
          <p:nvPr/>
        </p:nvCxnSpPr>
        <p:spPr>
          <a:xfrm flipV="1">
            <a:off x="4367662" y="2682557"/>
            <a:ext cx="406294" cy="4559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3656649" y="5029200"/>
            <a:ext cx="522415" cy="6096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8"/>
          <p:cNvCxnSpPr/>
          <p:nvPr/>
        </p:nvCxnSpPr>
        <p:spPr>
          <a:xfrm rot="5400000" flipH="1" flipV="1">
            <a:off x="2984773" y="2744993"/>
            <a:ext cx="1965644" cy="1840775"/>
          </a:xfrm>
          <a:prstGeom prst="bentConnector3">
            <a:avLst>
              <a:gd name="adj1" fmla="val 50000"/>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6170593" y="1630473"/>
            <a:ext cx="5992839" cy="1092585"/>
          </a:xfrm>
          <a:prstGeom prst="rect">
            <a:avLst/>
          </a:prstGeom>
          <a:noFill/>
        </p:spPr>
        <p:txBody>
          <a:bodyPr wrap="square" lIns="121899" tIns="60949" rIns="121899" bIns="60949" rtlCol="0">
            <a:spAutoFit/>
          </a:bodyPr>
          <a:lstStyle/>
          <a:p>
            <a:r>
              <a:rPr lang="en-US" sz="2100" b="1" dirty="0"/>
              <a:t>The Target Replication service issues mount request to the Target Information Store service</a:t>
            </a:r>
          </a:p>
        </p:txBody>
      </p:sp>
      <p:cxnSp>
        <p:nvCxnSpPr>
          <p:cNvPr id="38" name="Straight Arrow Connector 37"/>
          <p:cNvCxnSpPr/>
          <p:nvPr/>
        </p:nvCxnSpPr>
        <p:spPr>
          <a:xfrm>
            <a:off x="3796625" y="4800600"/>
            <a:ext cx="83735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6170593" y="2682558"/>
            <a:ext cx="5992839" cy="779700"/>
          </a:xfrm>
          <a:prstGeom prst="rect">
            <a:avLst/>
          </a:prstGeom>
          <a:noFill/>
        </p:spPr>
        <p:txBody>
          <a:bodyPr wrap="square" lIns="121899" tIns="60949" rIns="121899" bIns="60949" rtlCol="0">
            <a:spAutoFit/>
          </a:bodyPr>
          <a:lstStyle/>
          <a:p>
            <a:r>
              <a:rPr lang="en-US" sz="2100" b="1" dirty="0"/>
              <a:t>The Information Store service replays logs and mounts database</a:t>
            </a:r>
          </a:p>
        </p:txBody>
      </p:sp>
      <p:cxnSp>
        <p:nvCxnSpPr>
          <p:cNvPr id="41" name="Straight Arrow Connector 40"/>
          <p:cNvCxnSpPr/>
          <p:nvPr/>
        </p:nvCxnSpPr>
        <p:spPr>
          <a:xfrm flipH="1">
            <a:off x="4469236" y="5010147"/>
            <a:ext cx="418744" cy="6286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a:off x="4938521" y="5010147"/>
            <a:ext cx="95348" cy="4762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6170593" y="3372991"/>
            <a:ext cx="5992839" cy="1092585"/>
          </a:xfrm>
          <a:prstGeom prst="rect">
            <a:avLst/>
          </a:prstGeom>
          <a:noFill/>
        </p:spPr>
        <p:txBody>
          <a:bodyPr wrap="square" lIns="121899" tIns="60949" rIns="121899" bIns="60949" rtlCol="0">
            <a:spAutoFit/>
          </a:bodyPr>
          <a:lstStyle/>
          <a:p>
            <a:r>
              <a:rPr lang="en-US" sz="2100" b="1" dirty="0"/>
              <a:t>The Target Information Store service returns success or failure to the Target Replication service</a:t>
            </a:r>
          </a:p>
        </p:txBody>
      </p:sp>
      <p:cxnSp>
        <p:nvCxnSpPr>
          <p:cNvPr id="56" name="Straight Arrow Connector 55"/>
          <p:cNvCxnSpPr/>
          <p:nvPr/>
        </p:nvCxnSpPr>
        <p:spPr>
          <a:xfrm flipH="1">
            <a:off x="3747374" y="4724400"/>
            <a:ext cx="886604"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758223" y="4876800"/>
            <a:ext cx="87575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170593" y="4313947"/>
            <a:ext cx="5992839" cy="779700"/>
          </a:xfrm>
          <a:prstGeom prst="rect">
            <a:avLst/>
          </a:prstGeom>
          <a:noFill/>
        </p:spPr>
        <p:txBody>
          <a:bodyPr wrap="square" lIns="121899" tIns="60949" rIns="121899" bIns="60949" rtlCol="0">
            <a:spAutoFit/>
          </a:bodyPr>
          <a:lstStyle/>
          <a:p>
            <a:r>
              <a:rPr lang="en-US" sz="2100" b="1" dirty="0"/>
              <a:t>The Target Replication service reports success or failure to the PAM</a:t>
            </a:r>
          </a:p>
        </p:txBody>
      </p:sp>
      <p:cxnSp>
        <p:nvCxnSpPr>
          <p:cNvPr id="63" name="Elbow Connector 62"/>
          <p:cNvCxnSpPr/>
          <p:nvPr/>
        </p:nvCxnSpPr>
        <p:spPr>
          <a:xfrm rot="5400000" flipH="1" flipV="1">
            <a:off x="3254271" y="2744993"/>
            <a:ext cx="1965647" cy="1840774"/>
          </a:xfrm>
          <a:prstGeom prst="bentConnector3">
            <a:avLst>
              <a:gd name="adj1" fmla="val 44185"/>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flipH="1" flipV="1">
            <a:off x="3530736" y="2752203"/>
            <a:ext cx="1951229" cy="1840773"/>
          </a:xfrm>
          <a:prstGeom prst="bentConnector3">
            <a:avLst>
              <a:gd name="adj1" fmla="val 37308"/>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170593" y="5001018"/>
            <a:ext cx="5992839" cy="779700"/>
          </a:xfrm>
          <a:prstGeom prst="rect">
            <a:avLst/>
          </a:prstGeom>
          <a:noFill/>
        </p:spPr>
        <p:txBody>
          <a:bodyPr wrap="square" lIns="121899" tIns="60949" rIns="121899" bIns="60949" rtlCol="0">
            <a:spAutoFit/>
          </a:bodyPr>
          <a:lstStyle/>
          <a:p>
            <a:r>
              <a:rPr lang="en-US" sz="2100" b="1" dirty="0"/>
              <a:t>The PAM reports success or failure to the remote PowerShell</a:t>
            </a:r>
          </a:p>
        </p:txBody>
      </p:sp>
      <p:cxnSp>
        <p:nvCxnSpPr>
          <p:cNvPr id="74" name="Straight Arrow Connector 73"/>
          <p:cNvCxnSpPr/>
          <p:nvPr/>
        </p:nvCxnSpPr>
        <p:spPr>
          <a:xfrm flipH="1">
            <a:off x="1523605" y="2273588"/>
            <a:ext cx="3110375" cy="10506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1795731" y="2453956"/>
            <a:ext cx="2838249" cy="91903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1320456" y="2682558"/>
            <a:ext cx="0" cy="5847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170593" y="5757928"/>
            <a:ext cx="5992839" cy="779700"/>
          </a:xfrm>
          <a:prstGeom prst="rect">
            <a:avLst/>
          </a:prstGeom>
          <a:noFill/>
        </p:spPr>
        <p:txBody>
          <a:bodyPr wrap="square" lIns="121899" tIns="60949" rIns="121899" bIns="60949" rtlCol="0">
            <a:spAutoFit/>
          </a:bodyPr>
          <a:lstStyle/>
          <a:p>
            <a:r>
              <a:rPr lang="en-US" sz="2100" b="1" dirty="0"/>
              <a:t>Remote PowerShell returns success or failure message to the task initiator</a:t>
            </a:r>
          </a:p>
        </p:txBody>
      </p:sp>
    </p:spTree>
    <p:extLst>
      <p:ext uri="{BB962C8B-B14F-4D97-AF65-F5344CB8AC3E}">
        <p14:creationId xmlns:p14="http://schemas.microsoft.com/office/powerpoint/2010/main" val="28685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xit" presetSubtype="0" fill="hold" nodeType="withEffect">
                                  <p:stCondLst>
                                    <p:cond delay="0"/>
                                  </p:stCondLst>
                                  <p:childTnLst>
                                    <p:animEffect transition="out" filter="fade">
                                      <p:cBhvr>
                                        <p:cTn id="42" dur="500"/>
                                        <p:tgtEl>
                                          <p:spTgt spid="38"/>
                                        </p:tgtEl>
                                      </p:cBhvr>
                                    </p:animEffect>
                                    <p:set>
                                      <p:cBhvr>
                                        <p:cTn id="43" dur="1" fill="hold">
                                          <p:stCondLst>
                                            <p:cond delay="499"/>
                                          </p:stCondLst>
                                        </p:cTn>
                                        <p:tgtEl>
                                          <p:spTgt spid="3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4"/>
                                        </p:tgtEl>
                                      </p:cBhvr>
                                    </p:animEffect>
                                    <p:set>
                                      <p:cBhvr>
                                        <p:cTn id="58" dur="1" fill="hold">
                                          <p:stCondLst>
                                            <p:cond delay="499"/>
                                          </p:stCondLst>
                                        </p:cTn>
                                        <p:tgtEl>
                                          <p:spTgt spid="44"/>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10" presetClass="entr" presetSubtype="0"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fade">
                                      <p:cBhvr>
                                        <p:cTn id="80" dur="500"/>
                                        <p:tgtEl>
                                          <p:spTgt spid="73"/>
                                        </p:tgtEl>
                                      </p:cBhvr>
                                    </p:animEffect>
                                  </p:childTnLst>
                                </p:cTn>
                              </p:par>
                              <p:par>
                                <p:cTn id="81" presetID="10" presetClass="entr" presetSubtype="0" fill="hold"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500"/>
                                        <p:tgtEl>
                                          <p:spTgt spid="74"/>
                                        </p:tgtEl>
                                      </p:cBhvr>
                                    </p:animEffect>
                                  </p:childTnLst>
                                </p:cTn>
                              </p:par>
                              <p:par>
                                <p:cTn id="84" presetID="10" presetClass="entr" presetSubtype="0" fill="hold"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childTnLst>
                                </p:cTn>
                              </p:par>
                              <p:par>
                                <p:cTn id="92" presetID="10" presetClass="entr" presetSubtype="0" fill="hold" nodeType="with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fade">
                                      <p:cBhvr>
                                        <p:cTn id="94" dur="500"/>
                                        <p:tgtEl>
                                          <p:spTgt spid="83"/>
                                        </p:tgtEl>
                                      </p:cBhvr>
                                    </p:animEffect>
                                  </p:childTnLst>
                                </p:cTn>
                              </p:par>
                              <p:par>
                                <p:cTn id="95" presetID="10" presetClass="entr" presetSubtype="0" fill="hold" nodeType="with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fade">
                                      <p:cBhvr>
                                        <p:cTn id="9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P spid="40" grpId="0"/>
      <p:bldP spid="48" grpId="0"/>
      <p:bldP spid="62" grpId="0"/>
      <p:bldP spid="73" grpId="0"/>
      <p:bldP spid="8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Active Manager</a:t>
            </a:r>
            <a:endParaRPr lang="en-US" dirty="0"/>
          </a:p>
        </p:txBody>
      </p:sp>
      <p:sp>
        <p:nvSpPr>
          <p:cNvPr id="3" name="Content Placeholder 2"/>
          <p:cNvSpPr>
            <a:spLocks noGrp="1"/>
          </p:cNvSpPr>
          <p:nvPr>
            <p:ph idx="1"/>
          </p:nvPr>
        </p:nvSpPr>
        <p:spPr>
          <a:xfrm>
            <a:off x="519112" y="1447799"/>
            <a:ext cx="11149013" cy="3354765"/>
          </a:xfrm>
        </p:spPr>
        <p:txBody>
          <a:bodyPr/>
          <a:lstStyle/>
          <a:p>
            <a:r>
              <a:rPr lang="en-US" dirty="0" smtClean="0"/>
              <a:t>Which server is the current PAM?</a:t>
            </a:r>
          </a:p>
          <a:p>
            <a:pPr marL="460375" lvl="1" indent="0">
              <a:buNone/>
            </a:pPr>
            <a:r>
              <a:rPr lang="en-US" sz="2400" b="1" dirty="0" smtClean="0">
                <a:solidFill>
                  <a:schemeClr val="bg1"/>
                </a:solidFill>
                <a:latin typeface="Consolas" pitchFamily="49" charset="0"/>
                <a:cs typeface="Consolas" pitchFamily="49" charset="0"/>
              </a:rPr>
              <a:t>Get-</a:t>
            </a:r>
            <a:r>
              <a:rPr lang="en-US" sz="2400" b="1" dirty="0" err="1" smtClean="0">
                <a:solidFill>
                  <a:schemeClr val="bg1"/>
                </a:solidFill>
                <a:latin typeface="Consolas" pitchFamily="49" charset="0"/>
                <a:cs typeface="Consolas" pitchFamily="49" charset="0"/>
              </a:rPr>
              <a:t>DatabaseAvailabilityGroup</a:t>
            </a:r>
            <a:r>
              <a:rPr lang="en-US" sz="2400" b="1" dirty="0" smtClean="0">
                <a:solidFill>
                  <a:schemeClr val="bg1"/>
                </a:solidFill>
                <a:latin typeface="Consolas" pitchFamily="49" charset="0"/>
                <a:cs typeface="Consolas" pitchFamily="49" charset="0"/>
              </a:rPr>
              <a:t> DAG1 | </a:t>
            </a:r>
            <a:r>
              <a:rPr lang="en-US" sz="2400" b="1" dirty="0" err="1" smtClean="0">
                <a:solidFill>
                  <a:schemeClr val="bg1"/>
                </a:solidFill>
                <a:latin typeface="Consolas" pitchFamily="49" charset="0"/>
                <a:cs typeface="Consolas" pitchFamily="49" charset="0"/>
              </a:rPr>
              <a:t>fl</a:t>
            </a:r>
            <a:r>
              <a:rPr lang="en-US" sz="2400" b="1" dirty="0" smtClean="0">
                <a:solidFill>
                  <a:schemeClr val="bg1"/>
                </a:solidFill>
                <a:latin typeface="Consolas" pitchFamily="49" charset="0"/>
                <a:cs typeface="Consolas" pitchFamily="49" charset="0"/>
              </a:rPr>
              <a:t> </a:t>
            </a:r>
            <a:r>
              <a:rPr lang="en-US" sz="2400" b="1" dirty="0" err="1" smtClean="0">
                <a:solidFill>
                  <a:schemeClr val="bg1"/>
                </a:solidFill>
                <a:latin typeface="Consolas" pitchFamily="49" charset="0"/>
                <a:cs typeface="Consolas" pitchFamily="49" charset="0"/>
              </a:rPr>
              <a:t>PrimaryActiveManager</a:t>
            </a:r>
            <a:endParaRPr lang="en-US" b="1" dirty="0" smtClean="0">
              <a:solidFill>
                <a:schemeClr val="bg1"/>
              </a:solidFill>
              <a:latin typeface="Consolas" pitchFamily="49" charset="0"/>
              <a:cs typeface="Consolas" pitchFamily="49" charset="0"/>
            </a:endParaRPr>
          </a:p>
          <a:p>
            <a:endParaRPr lang="en-US" dirty="0" smtClean="0"/>
          </a:p>
          <a:p>
            <a:r>
              <a:rPr lang="en-US" dirty="0" smtClean="0"/>
              <a:t>Move PAM role</a:t>
            </a:r>
          </a:p>
          <a:p>
            <a:pPr marL="460375" lvl="1" indent="0">
              <a:buNone/>
            </a:pPr>
            <a:r>
              <a:rPr lang="en-US" b="1" dirty="0" smtClean="0">
                <a:solidFill>
                  <a:schemeClr val="bg1"/>
                </a:solidFill>
                <a:latin typeface="Consolas" pitchFamily="49" charset="0"/>
                <a:cs typeface="Consolas" pitchFamily="49" charset="0"/>
              </a:rPr>
              <a:t>Move-</a:t>
            </a:r>
            <a:r>
              <a:rPr lang="en-US" b="1" dirty="0" err="1" smtClean="0">
                <a:solidFill>
                  <a:schemeClr val="bg1"/>
                </a:solidFill>
                <a:latin typeface="Consolas" pitchFamily="49" charset="0"/>
                <a:cs typeface="Consolas" pitchFamily="49" charset="0"/>
              </a:rPr>
              <a:t>ClusterGroup</a:t>
            </a:r>
            <a:r>
              <a:rPr lang="en-US" b="1" dirty="0" smtClean="0">
                <a:solidFill>
                  <a:schemeClr val="bg1"/>
                </a:solidFill>
                <a:latin typeface="Consolas" pitchFamily="49" charset="0"/>
                <a:cs typeface="Consolas" pitchFamily="49" charset="0"/>
              </a:rPr>
              <a:t> “Cluster Group” -Node MBX2</a:t>
            </a:r>
          </a:p>
          <a:p>
            <a:pPr marL="460375" lvl="1" indent="0">
              <a:buNone/>
            </a:pPr>
            <a:r>
              <a:rPr lang="en-US" dirty="0" smtClean="0"/>
              <a:t>or</a:t>
            </a:r>
          </a:p>
          <a:p>
            <a:pPr marL="460375" lvl="1" indent="0">
              <a:buNone/>
            </a:pPr>
            <a:r>
              <a:rPr lang="en-US" b="1" dirty="0" smtClean="0">
                <a:solidFill>
                  <a:schemeClr val="bg1"/>
                </a:solidFill>
                <a:latin typeface="Consolas" pitchFamily="49" charset="0"/>
                <a:cs typeface="Consolas" pitchFamily="49" charset="0"/>
              </a:rPr>
              <a:t>Cluster group “cluster group” /move</a:t>
            </a:r>
            <a:endParaRPr lang="en-US" b="1" dirty="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246029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Database Switchovers</a:t>
            </a:r>
            <a:endParaRPr lang="en-US" dirty="0"/>
          </a:p>
        </p:txBody>
      </p:sp>
      <p:sp>
        <p:nvSpPr>
          <p:cNvPr id="5" name="Content Placeholder 4"/>
          <p:cNvSpPr>
            <a:spLocks noGrp="1"/>
          </p:cNvSpPr>
          <p:nvPr>
            <p:ph idx="1"/>
          </p:nvPr>
        </p:nvSpPr>
        <p:spPr>
          <a:xfrm>
            <a:off x="519112" y="1447799"/>
            <a:ext cx="11149013" cy="4542782"/>
          </a:xfrm>
        </p:spPr>
        <p:txBody>
          <a:bodyPr/>
          <a:lstStyle/>
          <a:p>
            <a:r>
              <a:rPr lang="en-US" dirty="0" smtClean="0"/>
              <a:t>Bypass internal checks to perform a switchover</a:t>
            </a:r>
          </a:p>
          <a:p>
            <a:pPr lvl="1"/>
            <a:r>
              <a:rPr lang="en-US" dirty="0" err="1" smtClean="0">
                <a:solidFill>
                  <a:schemeClr val="accent1"/>
                </a:solidFill>
              </a:rPr>
              <a:t>SkipHealthChecks</a:t>
            </a:r>
            <a:r>
              <a:rPr lang="en-US" dirty="0" smtClean="0"/>
              <a:t> - bypass database status check and move an active copy that is in a Failed state</a:t>
            </a:r>
          </a:p>
          <a:p>
            <a:pPr lvl="2"/>
            <a:r>
              <a:rPr lang="en-US" dirty="0" smtClean="0"/>
              <a:t>Performs additional validation to ensure that the log files are consistent, which can take a considerable amount of time</a:t>
            </a:r>
          </a:p>
          <a:p>
            <a:pPr lvl="1"/>
            <a:r>
              <a:rPr lang="en-US" dirty="0" err="1" smtClean="0">
                <a:solidFill>
                  <a:schemeClr val="accent1"/>
                </a:solidFill>
              </a:rPr>
              <a:t>SkipLagChecks</a:t>
            </a:r>
            <a:r>
              <a:rPr lang="en-US" dirty="0" smtClean="0"/>
              <a:t> - allow a copy to be activated that has replay and copy queues outside of the configured auto database mount dial</a:t>
            </a:r>
          </a:p>
          <a:p>
            <a:pPr lvl="1"/>
            <a:r>
              <a:rPr lang="en-US" dirty="0" err="1" smtClean="0">
                <a:solidFill>
                  <a:schemeClr val="accent1"/>
                </a:solidFill>
              </a:rPr>
              <a:t>SkipClientExperienceChecks</a:t>
            </a:r>
            <a:r>
              <a:rPr lang="en-US" dirty="0" smtClean="0"/>
              <a:t> - bypass content index health check and activate a copy with an unhealthy or unusable content index</a:t>
            </a:r>
            <a:endParaRPr lang="en-US" dirty="0"/>
          </a:p>
        </p:txBody>
      </p:sp>
    </p:spTree>
    <p:extLst>
      <p:ext uri="{BB962C8B-B14F-4D97-AF65-F5344CB8AC3E}">
        <p14:creationId xmlns:p14="http://schemas.microsoft.com/office/powerpoint/2010/main" val="14392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Database Seeding</a:t>
            </a:r>
            <a:endParaRPr lang="en-US" dirty="0"/>
          </a:p>
        </p:txBody>
      </p:sp>
      <p:sp>
        <p:nvSpPr>
          <p:cNvPr id="3" name="Content Placeholder 2"/>
          <p:cNvSpPr>
            <a:spLocks noGrp="1"/>
          </p:cNvSpPr>
          <p:nvPr>
            <p:ph idx="1"/>
          </p:nvPr>
        </p:nvSpPr>
        <p:spPr>
          <a:xfrm>
            <a:off x="519112" y="1447799"/>
            <a:ext cx="11149013" cy="4167295"/>
          </a:xfrm>
        </p:spPr>
        <p:txBody>
          <a:bodyPr/>
          <a:lstStyle/>
          <a:p>
            <a:r>
              <a:rPr lang="en-US" sz="2800" smtClean="0"/>
              <a:t>Seeding is explicitly performed unless you use SeedingPostponed</a:t>
            </a:r>
          </a:p>
          <a:p>
            <a:r>
              <a:rPr lang="en-US" sz="2800" smtClean="0"/>
              <a:t>Seeding uses internal (private) ESE streaming backup APIs</a:t>
            </a:r>
          </a:p>
          <a:p>
            <a:pPr lvl="1"/>
            <a:r>
              <a:rPr lang="en-US" sz="2400" smtClean="0"/>
              <a:t>Replication service on target initiates a seeding request to Replication service on source using TCP socket on DAG seeding port</a:t>
            </a:r>
          </a:p>
          <a:p>
            <a:pPr lvl="1"/>
            <a:r>
              <a:rPr lang="en-US" sz="2400" smtClean="0"/>
              <a:t>Source Replication service initiates a local ESE backup session to the Information Store service</a:t>
            </a:r>
          </a:p>
          <a:p>
            <a:pPr lvl="1"/>
            <a:r>
              <a:rPr lang="en-US" sz="2400" smtClean="0"/>
              <a:t>Source Replication service streams data to target Replication service</a:t>
            </a:r>
          </a:p>
          <a:p>
            <a:r>
              <a:rPr lang="en-US" sz="2800" smtClean="0"/>
              <a:t>Exchange 2010 can seed from any healthy database copy</a:t>
            </a:r>
          </a:p>
          <a:p>
            <a:r>
              <a:rPr lang="en-US" sz="2800" smtClean="0"/>
              <a:t>Database and index can be seeded together or independently</a:t>
            </a:r>
          </a:p>
          <a:p>
            <a:pPr lvl="1"/>
            <a:endParaRPr lang="en-US" sz="2400" dirty="0"/>
          </a:p>
        </p:txBody>
      </p:sp>
    </p:spTree>
    <p:extLst>
      <p:ext uri="{BB962C8B-B14F-4D97-AF65-F5344CB8AC3E}">
        <p14:creationId xmlns:p14="http://schemas.microsoft.com/office/powerpoint/2010/main" val="84487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Database Seeding</a:t>
            </a:r>
            <a:endParaRPr lang="en-US" dirty="0"/>
          </a:p>
        </p:txBody>
      </p:sp>
      <p:sp>
        <p:nvSpPr>
          <p:cNvPr id="3" name="Content Placeholder 2"/>
          <p:cNvSpPr>
            <a:spLocks noGrp="1"/>
          </p:cNvSpPr>
          <p:nvPr>
            <p:ph idx="1"/>
          </p:nvPr>
        </p:nvSpPr>
        <p:spPr/>
        <p:txBody>
          <a:bodyPr/>
          <a:lstStyle/>
          <a:p>
            <a:r>
              <a:rPr lang="en-US" smtClean="0"/>
              <a:t>Default network selection for seeding</a:t>
            </a:r>
          </a:p>
          <a:p>
            <a:pPr lvl="1"/>
            <a:r>
              <a:rPr lang="en-US" smtClean="0"/>
              <a:t>If the source and server are on same subnet and a replication network has been configured that includes the subnet, the replication network will be used</a:t>
            </a:r>
          </a:p>
          <a:p>
            <a:pPr lvl="1"/>
            <a:r>
              <a:rPr lang="en-US" smtClean="0"/>
              <a:t>If the source and target are on different subnets, even if a replication network that contains those subnets has been configured, the MAPI network will be used for seeding</a:t>
            </a:r>
            <a:endParaRPr lang="en-US" dirty="0"/>
          </a:p>
        </p:txBody>
      </p:sp>
    </p:spTree>
    <p:extLst>
      <p:ext uri="{BB962C8B-B14F-4D97-AF65-F5344CB8AC3E}">
        <p14:creationId xmlns:p14="http://schemas.microsoft.com/office/powerpoint/2010/main" val="181146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Deployment and Configuration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6831885"/>
              </p:ext>
            </p:extLst>
          </p:nvPr>
        </p:nvGraphicFramePr>
        <p:xfrm>
          <a:off x="306170" y="3814749"/>
          <a:ext cx="11650250" cy="1524000"/>
        </p:xfrm>
        <a:graphic>
          <a:graphicData uri="http://schemas.openxmlformats.org/drawingml/2006/table">
            <a:tbl>
              <a:tblPr firstRow="1" bandRow="1">
                <a:tableStyleId>{073A0DAA-6AF3-43AB-8588-CEC1D06C72B9}</a:tableStyleId>
              </a:tblPr>
              <a:tblGrid>
                <a:gridCol w="4861360"/>
                <a:gridCol w="6788890"/>
              </a:tblGrid>
              <a:tr h="37592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t>Mailbox Database Copies</a:t>
                      </a:r>
                    </a:p>
                  </a:txBody>
                  <a:tcPr marL="121888" marR="121888"/>
                </a:tc>
                <a:tc hMerge="1">
                  <a:txBody>
                    <a:bodyPr/>
                    <a:lstStyle/>
                    <a:p>
                      <a:endParaRPr lang="en-US"/>
                    </a:p>
                  </a:txBody>
                  <a:tcPr/>
                </a:tc>
              </a:tr>
              <a:tr h="375920">
                <a:tc>
                  <a:txBody>
                    <a:bodyPr/>
                    <a:lstStyle/>
                    <a:p>
                      <a:r>
                        <a:rPr lang="en-US" sz="1900" dirty="0" smtClean="0"/>
                        <a:t>Add-</a:t>
                      </a:r>
                      <a:r>
                        <a:rPr lang="en-US" sz="1900" dirty="0" err="1" smtClean="0"/>
                        <a:t>MailboxDatabaseCopy</a:t>
                      </a:r>
                      <a:endParaRPr lang="en-US" sz="1900" dirty="0"/>
                    </a:p>
                  </a:txBody>
                  <a:tcPr marL="121888" marR="121888"/>
                </a:tc>
                <a:tc>
                  <a:txBody>
                    <a:bodyPr/>
                    <a:lstStyle/>
                    <a:p>
                      <a:r>
                        <a:rPr lang="en-US" sz="1900" dirty="0" smtClean="0"/>
                        <a:t>Create a passive copy of a mailbox database</a:t>
                      </a:r>
                      <a:endParaRPr lang="en-US" sz="1900" dirty="0"/>
                    </a:p>
                  </a:txBody>
                  <a:tcPr marL="121888" marR="121888"/>
                </a:tc>
              </a:tr>
              <a:tr h="375920">
                <a:tc>
                  <a:txBody>
                    <a:bodyPr/>
                    <a:lstStyle/>
                    <a:p>
                      <a:r>
                        <a:rPr lang="en-US" sz="1900" dirty="0" smtClean="0"/>
                        <a:t>Set-</a:t>
                      </a:r>
                      <a:r>
                        <a:rPr lang="en-US" sz="1900" dirty="0" err="1" smtClean="0"/>
                        <a:t>MailboxDatabaseCopy</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Configure properties of a mailbox database copy</a:t>
                      </a:r>
                    </a:p>
                  </a:txBody>
                  <a:tcPr marL="121888" marR="121888"/>
                </a:tc>
              </a:tr>
              <a:tr h="375920">
                <a:tc>
                  <a:txBody>
                    <a:bodyPr/>
                    <a:lstStyle/>
                    <a:p>
                      <a:r>
                        <a:rPr lang="en-US" sz="1900" dirty="0" smtClean="0"/>
                        <a:t>Remove-</a:t>
                      </a:r>
                      <a:r>
                        <a:rPr lang="en-US" sz="1900" dirty="0" err="1" smtClean="0"/>
                        <a:t>MailboxDatabaseCopy</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Delete a passive copy of a mailbox database</a:t>
                      </a:r>
                    </a:p>
                  </a:txBody>
                  <a:tcPr marL="121888" marR="121888"/>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001243811"/>
              </p:ext>
            </p:extLst>
          </p:nvPr>
        </p:nvGraphicFramePr>
        <p:xfrm>
          <a:off x="305866" y="1616322"/>
          <a:ext cx="11650250" cy="1905000"/>
        </p:xfrm>
        <a:graphic>
          <a:graphicData uri="http://schemas.openxmlformats.org/drawingml/2006/table">
            <a:tbl>
              <a:tblPr firstRow="1" bandRow="1">
                <a:tableStyleId>{073A0DAA-6AF3-43AB-8588-CEC1D06C72B9}</a:tableStyleId>
              </a:tblPr>
              <a:tblGrid>
                <a:gridCol w="4861360"/>
                <a:gridCol w="552749"/>
                <a:gridCol w="340153"/>
                <a:gridCol w="5895988"/>
              </a:tblGrid>
              <a:tr h="375920">
                <a:tc gridSpan="4">
                  <a:txBody>
                    <a:bodyPr/>
                    <a:lstStyle/>
                    <a:p>
                      <a:pPr algn="ctr"/>
                      <a:r>
                        <a:rPr lang="en-US" sz="1900" dirty="0" smtClean="0"/>
                        <a:t>Database Availability Group</a:t>
                      </a:r>
                      <a:r>
                        <a:rPr lang="en-US" sz="1900" baseline="0" dirty="0" smtClean="0"/>
                        <a:t> Networks</a:t>
                      </a:r>
                      <a:endParaRPr lang="en-US" sz="1900" dirty="0"/>
                    </a:p>
                  </a:txBody>
                  <a:tcPr marL="121888" marR="121888"/>
                </a:tc>
                <a:tc hMerge="1">
                  <a:txBody>
                    <a:bodyPr/>
                    <a:lstStyle/>
                    <a:p>
                      <a:endParaRPr lang="en-US"/>
                    </a:p>
                  </a:txBody>
                  <a:tcPr/>
                </a:tc>
                <a:tc hMerge="1">
                  <a:txBody>
                    <a:bodyPr/>
                    <a:lstStyle/>
                    <a:p>
                      <a:endParaRPr lang="en-US"/>
                    </a:p>
                  </a:txBody>
                  <a:tcPr/>
                </a:tc>
                <a:tc hMerge="1">
                  <a:txBody>
                    <a:bodyPr/>
                    <a:lstStyle/>
                    <a:p>
                      <a:endParaRPr lang="en-US"/>
                    </a:p>
                  </a:txBody>
                  <a:tcPr/>
                </a:tc>
              </a:tr>
              <a:tr h="375920">
                <a:tc gridSpan="3">
                  <a:txBody>
                    <a:bodyPr/>
                    <a:lstStyle/>
                    <a:p>
                      <a:r>
                        <a:rPr lang="en-US" sz="1900" dirty="0" smtClean="0"/>
                        <a:t>New-</a:t>
                      </a:r>
                      <a:r>
                        <a:rPr lang="en-US" sz="1900" dirty="0" err="1" smtClean="0"/>
                        <a:t>DatabaseAvailabilityGroupNetwork</a:t>
                      </a:r>
                      <a:endParaRPr lang="en-US" sz="1900" dirty="0"/>
                    </a:p>
                  </a:txBody>
                  <a:tcPr marL="121888" marR="121888"/>
                </a:tc>
                <a:tc hMerge="1">
                  <a:txBody>
                    <a:bodyPr/>
                    <a:lstStyle/>
                    <a:p>
                      <a:endParaRPr lang="en-US"/>
                    </a:p>
                  </a:txBody>
                  <a:tcPr/>
                </a:tc>
                <a:tc hMerge="1">
                  <a:txBody>
                    <a:bodyPr/>
                    <a:lstStyle/>
                    <a:p>
                      <a:endParaRPr lang="en-US" sz="1800" dirty="0"/>
                    </a:p>
                  </a:txBody>
                  <a:tcPr>
                    <a:lnT w="12700" cap="flat" cmpd="sng" algn="ctr">
                      <a:solidFill>
                        <a:schemeClr val="tx1"/>
                      </a:solidFill>
                      <a:prstDash val="solid"/>
                      <a:round/>
                      <a:headEnd type="none" w="med" len="med"/>
                      <a:tailEnd type="none" w="med" len="med"/>
                    </a:lnT>
                  </a:tcPr>
                </a:tc>
                <a:tc>
                  <a:txBody>
                    <a:bodyPr/>
                    <a:lstStyle/>
                    <a:p>
                      <a:r>
                        <a:rPr lang="en-US" sz="1900" dirty="0" smtClean="0"/>
                        <a:t>Create a DAG network</a:t>
                      </a:r>
                      <a:endParaRPr lang="en-US" sz="1900" dirty="0"/>
                    </a:p>
                  </a:txBody>
                  <a:tcPr marL="121888" marR="121888"/>
                </a:tc>
              </a:tr>
              <a:tr h="375920">
                <a:tc gridSpan="3">
                  <a:txBody>
                    <a:bodyPr/>
                    <a:lstStyle/>
                    <a:p>
                      <a:r>
                        <a:rPr lang="en-US" sz="1900" dirty="0" smtClean="0"/>
                        <a:t>Get-</a:t>
                      </a:r>
                      <a:r>
                        <a:rPr lang="en-US" sz="1900" dirty="0" err="1" smtClean="0"/>
                        <a:t>DatabaseAvailabilityGroupNetwork</a:t>
                      </a:r>
                      <a:endParaRPr lang="en-US" sz="1900" dirty="0"/>
                    </a:p>
                  </a:txBody>
                  <a:tcPr marL="121888" marR="121888"/>
                </a:tc>
                <a:tc hMerge="1">
                  <a:txBody>
                    <a:bodyPr/>
                    <a:lstStyle/>
                    <a:p>
                      <a:endParaRPr lang="en-US"/>
                    </a:p>
                  </a:txBody>
                  <a:tcPr/>
                </a:tc>
                <a:tc hMerge="1">
                  <a:txBody>
                    <a:bodyPr/>
                    <a:lstStyle/>
                    <a:p>
                      <a:endParaRPr lang="en-US" sz="1800" dirty="0"/>
                    </a:p>
                  </a:txBody>
                  <a:tcPr/>
                </a:tc>
                <a:tc>
                  <a:txBody>
                    <a:bodyPr/>
                    <a:lstStyle/>
                    <a:p>
                      <a:r>
                        <a:rPr lang="en-US" sz="1900" dirty="0" smtClean="0"/>
                        <a:t>View properties of a DAG network</a:t>
                      </a:r>
                      <a:endParaRPr lang="en-US" sz="1900" dirty="0"/>
                    </a:p>
                  </a:txBody>
                  <a:tcPr marL="121888" marR="121888"/>
                </a:tc>
              </a:tr>
              <a:tr h="375920">
                <a:tc gridSpan="3">
                  <a:txBody>
                    <a:bodyPr/>
                    <a:lstStyle/>
                    <a:p>
                      <a:r>
                        <a:rPr lang="en-US" sz="1900" dirty="0" smtClean="0"/>
                        <a:t>Set-</a:t>
                      </a:r>
                      <a:r>
                        <a:rPr lang="en-US" sz="1900" dirty="0" err="1" smtClean="0"/>
                        <a:t>DatabaseAvailabilityGroupNetwork</a:t>
                      </a:r>
                      <a:endParaRPr lang="en-US" sz="1900" dirty="0"/>
                    </a:p>
                  </a:txBody>
                  <a:tcPr marL="121888" marR="121888"/>
                </a:tc>
                <a:tc hMerge="1">
                  <a:txBody>
                    <a:bodyPr/>
                    <a:lstStyle/>
                    <a:p>
                      <a:endParaRPr lang="en-US"/>
                    </a:p>
                  </a:txBody>
                  <a:tcPr/>
                </a:tc>
                <a:tc hMerge="1">
                  <a:txBody>
                    <a:bodyPr/>
                    <a:lstStyle/>
                    <a:p>
                      <a:endParaRPr lang="en-US" sz="1800" dirty="0"/>
                    </a:p>
                  </a:txBody>
                  <a:tcPr/>
                </a:tc>
                <a:tc>
                  <a:txBody>
                    <a:bodyPr/>
                    <a:lstStyle/>
                    <a:p>
                      <a:r>
                        <a:rPr lang="en-US" sz="1900" dirty="0" smtClean="0"/>
                        <a:t>Configure properties of a DAG network</a:t>
                      </a:r>
                      <a:endParaRPr lang="en-US" sz="1900" dirty="0"/>
                    </a:p>
                  </a:txBody>
                  <a:tcPr marL="121888" marR="121888"/>
                </a:tc>
              </a:tr>
              <a:tr h="375920">
                <a:tc gridSpan="3">
                  <a:txBody>
                    <a:bodyPr/>
                    <a:lstStyle/>
                    <a:p>
                      <a:r>
                        <a:rPr lang="en-US" sz="1900" dirty="0" smtClean="0"/>
                        <a:t>Remove-</a:t>
                      </a:r>
                      <a:r>
                        <a:rPr lang="en-US" sz="1900" dirty="0" err="1" smtClean="0"/>
                        <a:t>DatabaseAvailabilityGroupNetwork</a:t>
                      </a:r>
                      <a:endParaRPr lang="en-US" sz="1900" dirty="0"/>
                    </a:p>
                  </a:txBody>
                  <a:tcPr marL="121888" marR="121888"/>
                </a:tc>
                <a:tc hMerge="1">
                  <a:txBody>
                    <a:bodyPr/>
                    <a:lstStyle/>
                    <a:p>
                      <a:endParaRPr lang="en-US"/>
                    </a:p>
                  </a:txBody>
                  <a:tcPr/>
                </a:tc>
                <a:tc hMerge="1">
                  <a:txBody>
                    <a:bodyPr/>
                    <a:lstStyle/>
                    <a:p>
                      <a:endParaRPr lang="en-US" sz="1800" dirty="0"/>
                    </a:p>
                  </a:txBody>
                  <a:tcPr/>
                </a:tc>
                <a:tc>
                  <a:txBody>
                    <a:bodyPr/>
                    <a:lstStyle/>
                    <a:p>
                      <a:r>
                        <a:rPr lang="en-US" sz="1900" dirty="0" smtClean="0"/>
                        <a:t>Delete a DAG network</a:t>
                      </a:r>
                      <a:endParaRPr lang="en-US" sz="1900" dirty="0"/>
                    </a:p>
                  </a:txBody>
                  <a:tcPr marL="121888" marR="121888"/>
                </a:tc>
              </a:tr>
            </a:tbl>
          </a:graphicData>
        </a:graphic>
      </p:graphicFrame>
    </p:spTree>
    <p:extLst>
      <p:ext uri="{BB962C8B-B14F-4D97-AF65-F5344CB8AC3E}">
        <p14:creationId xmlns:p14="http://schemas.microsoft.com/office/powerpoint/2010/main" val="7135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Database Seeding</a:t>
            </a:r>
            <a:endParaRPr lang="en-US" dirty="0"/>
          </a:p>
        </p:txBody>
      </p:sp>
      <p:sp>
        <p:nvSpPr>
          <p:cNvPr id="3" name="Content Placeholder 2"/>
          <p:cNvSpPr>
            <a:spLocks noGrp="1"/>
          </p:cNvSpPr>
          <p:nvPr>
            <p:ph idx="1"/>
          </p:nvPr>
        </p:nvSpPr>
        <p:spPr>
          <a:xfrm>
            <a:off x="519112" y="1447799"/>
            <a:ext cx="11149013" cy="4819781"/>
          </a:xfrm>
        </p:spPr>
        <p:txBody>
          <a:bodyPr/>
          <a:lstStyle/>
          <a:p>
            <a:r>
              <a:rPr lang="en-US" dirty="0" smtClean="0"/>
              <a:t>Override default network selection</a:t>
            </a:r>
          </a:p>
          <a:p>
            <a:pPr marL="460375" lvl="1" indent="0">
              <a:buNone/>
            </a:pPr>
            <a:r>
              <a:rPr lang="en-US" b="1" dirty="0" smtClean="0">
                <a:solidFill>
                  <a:schemeClr val="accent1"/>
                </a:solidFill>
                <a:latin typeface="Consolas" pitchFamily="49" charset="0"/>
                <a:cs typeface="Consolas" pitchFamily="49" charset="0"/>
              </a:rPr>
              <a:t>Update-</a:t>
            </a:r>
            <a:r>
              <a:rPr lang="en-US" b="1" dirty="0" err="1" smtClean="0">
                <a:solidFill>
                  <a:schemeClr val="accent1"/>
                </a:solidFill>
                <a:latin typeface="Consolas" pitchFamily="49" charset="0"/>
                <a:cs typeface="Consolas" pitchFamily="49" charset="0"/>
              </a:rPr>
              <a:t>MailboxDatabaseCopy</a:t>
            </a:r>
            <a:r>
              <a:rPr lang="en-US" b="1" dirty="0" smtClean="0">
                <a:solidFill>
                  <a:schemeClr val="accent1"/>
                </a:solidFill>
                <a:latin typeface="Consolas" pitchFamily="49" charset="0"/>
                <a:cs typeface="Consolas" pitchFamily="49" charset="0"/>
              </a:rPr>
              <a:t> -Identity DB1\MBX1 </a:t>
            </a:r>
            <a:br>
              <a:rPr lang="en-US" b="1" dirty="0" smtClean="0">
                <a:solidFill>
                  <a:schemeClr val="accent1"/>
                </a:solidFill>
                <a:latin typeface="Consolas" pitchFamily="49" charset="0"/>
                <a:cs typeface="Consolas" pitchFamily="49" charset="0"/>
              </a:rPr>
            </a:br>
            <a:r>
              <a:rPr lang="en-US" b="1" dirty="0" smtClean="0">
                <a:solidFill>
                  <a:schemeClr val="accent1"/>
                </a:solidFill>
                <a:latin typeface="Consolas" pitchFamily="49" charset="0"/>
                <a:cs typeface="Consolas" pitchFamily="49" charset="0"/>
              </a:rPr>
              <a:t>-</a:t>
            </a:r>
            <a:r>
              <a:rPr lang="en-US" b="1" dirty="0" err="1" smtClean="0">
                <a:solidFill>
                  <a:schemeClr val="accent1"/>
                </a:solidFill>
                <a:latin typeface="Consolas" pitchFamily="49" charset="0"/>
                <a:cs typeface="Consolas" pitchFamily="49" charset="0"/>
              </a:rPr>
              <a:t>SourceServer</a:t>
            </a:r>
            <a:r>
              <a:rPr lang="en-US" b="1" dirty="0" smtClean="0">
                <a:solidFill>
                  <a:schemeClr val="accent1"/>
                </a:solidFill>
                <a:latin typeface="Consolas" pitchFamily="49" charset="0"/>
                <a:cs typeface="Consolas" pitchFamily="49" charset="0"/>
              </a:rPr>
              <a:t> MBX2 -Network DAG1\Replication</a:t>
            </a:r>
          </a:p>
          <a:p>
            <a:r>
              <a:rPr lang="en-US" dirty="0" smtClean="0"/>
              <a:t>Override default DAG encryption / compression settings</a:t>
            </a:r>
          </a:p>
          <a:p>
            <a:pPr marL="460375" lvl="1" indent="0">
              <a:buNone/>
            </a:pPr>
            <a:r>
              <a:rPr lang="en-US" b="1" dirty="0" smtClean="0">
                <a:solidFill>
                  <a:schemeClr val="accent1"/>
                </a:solidFill>
                <a:latin typeface="Consolas" pitchFamily="49" charset="0"/>
                <a:cs typeface="Consolas" pitchFamily="49" charset="0"/>
              </a:rPr>
              <a:t>Update-</a:t>
            </a:r>
            <a:r>
              <a:rPr lang="en-US" b="1" dirty="0" err="1" smtClean="0">
                <a:solidFill>
                  <a:schemeClr val="accent1"/>
                </a:solidFill>
                <a:latin typeface="Consolas" pitchFamily="49" charset="0"/>
                <a:cs typeface="Consolas" pitchFamily="49" charset="0"/>
              </a:rPr>
              <a:t>MailboxDatabaseCopy</a:t>
            </a:r>
            <a:r>
              <a:rPr lang="en-US" b="1" dirty="0" smtClean="0">
                <a:solidFill>
                  <a:schemeClr val="accent1"/>
                </a:solidFill>
                <a:latin typeface="Consolas" pitchFamily="49" charset="0"/>
                <a:cs typeface="Consolas" pitchFamily="49" charset="0"/>
              </a:rPr>
              <a:t> -Identity DB1\MBX1 </a:t>
            </a:r>
            <a:br>
              <a:rPr lang="en-US" b="1" dirty="0" smtClean="0">
                <a:solidFill>
                  <a:schemeClr val="accent1"/>
                </a:solidFill>
                <a:latin typeface="Consolas" pitchFamily="49" charset="0"/>
                <a:cs typeface="Consolas" pitchFamily="49" charset="0"/>
              </a:rPr>
            </a:br>
            <a:r>
              <a:rPr lang="en-US" b="1" dirty="0" smtClean="0">
                <a:solidFill>
                  <a:schemeClr val="accent1"/>
                </a:solidFill>
                <a:latin typeface="Consolas" pitchFamily="49" charset="0"/>
                <a:cs typeface="Consolas" pitchFamily="49" charset="0"/>
              </a:rPr>
              <a:t>-</a:t>
            </a:r>
            <a:r>
              <a:rPr lang="en-US" b="1" dirty="0" err="1" smtClean="0">
                <a:solidFill>
                  <a:schemeClr val="accent1"/>
                </a:solidFill>
                <a:latin typeface="Consolas" pitchFamily="49" charset="0"/>
                <a:cs typeface="Consolas" pitchFamily="49" charset="0"/>
              </a:rPr>
              <a:t>SourceServer</a:t>
            </a:r>
            <a:r>
              <a:rPr lang="en-US" b="1" dirty="0" smtClean="0">
                <a:solidFill>
                  <a:schemeClr val="accent1"/>
                </a:solidFill>
                <a:latin typeface="Consolas" pitchFamily="49" charset="0"/>
                <a:cs typeface="Consolas" pitchFamily="49" charset="0"/>
              </a:rPr>
              <a:t> MBX2 -Network DAG1\Replication </a:t>
            </a:r>
            <a:br>
              <a:rPr lang="en-US" b="1" dirty="0" smtClean="0">
                <a:solidFill>
                  <a:schemeClr val="accent1"/>
                </a:solidFill>
                <a:latin typeface="Consolas" pitchFamily="49" charset="0"/>
                <a:cs typeface="Consolas" pitchFamily="49" charset="0"/>
              </a:rPr>
            </a:br>
            <a:r>
              <a:rPr lang="en-US" b="1" dirty="0" smtClean="0">
                <a:solidFill>
                  <a:schemeClr val="accent1"/>
                </a:solidFill>
                <a:latin typeface="Consolas" pitchFamily="49" charset="0"/>
                <a:cs typeface="Consolas" pitchFamily="49" charset="0"/>
              </a:rPr>
              <a:t>–</a:t>
            </a:r>
            <a:r>
              <a:rPr lang="en-US" b="1" dirty="0" err="1" smtClean="0">
                <a:solidFill>
                  <a:schemeClr val="accent1"/>
                </a:solidFill>
                <a:latin typeface="Consolas" pitchFamily="49" charset="0"/>
                <a:cs typeface="Consolas" pitchFamily="49" charset="0"/>
              </a:rPr>
              <a:t>NetworkCompressionOverride:Off</a:t>
            </a:r>
            <a:endParaRPr lang="en-US" b="1" dirty="0" smtClean="0">
              <a:solidFill>
                <a:schemeClr val="accent1"/>
              </a:solidFill>
              <a:latin typeface="Consolas" pitchFamily="49" charset="0"/>
              <a:cs typeface="Consolas" pitchFamily="49" charset="0"/>
            </a:endParaRPr>
          </a:p>
          <a:p>
            <a:pPr lvl="1"/>
            <a:endParaRPr lang="en-US" dirty="0" smtClean="0"/>
          </a:p>
          <a:p>
            <a:pPr marL="460375" lvl="1" indent="0">
              <a:buNone/>
            </a:pPr>
            <a:r>
              <a:rPr lang="en-US" b="1" dirty="0" smtClean="0">
                <a:solidFill>
                  <a:schemeClr val="accent1"/>
                </a:solidFill>
                <a:latin typeface="Consolas" pitchFamily="49" charset="0"/>
                <a:cs typeface="Consolas" pitchFamily="49" charset="0"/>
              </a:rPr>
              <a:t>Update-</a:t>
            </a:r>
            <a:r>
              <a:rPr lang="en-US" b="1" dirty="0" err="1" smtClean="0">
                <a:solidFill>
                  <a:schemeClr val="accent1"/>
                </a:solidFill>
                <a:latin typeface="Consolas" pitchFamily="49" charset="0"/>
                <a:cs typeface="Consolas" pitchFamily="49" charset="0"/>
              </a:rPr>
              <a:t>MailboxDatabaseCopy</a:t>
            </a:r>
            <a:r>
              <a:rPr lang="en-US" b="1" dirty="0" smtClean="0">
                <a:solidFill>
                  <a:schemeClr val="accent1"/>
                </a:solidFill>
                <a:latin typeface="Consolas" pitchFamily="49" charset="0"/>
                <a:cs typeface="Consolas" pitchFamily="49" charset="0"/>
              </a:rPr>
              <a:t> -Identity DB1\MBX1 </a:t>
            </a:r>
            <a:br>
              <a:rPr lang="en-US" b="1" dirty="0" smtClean="0">
                <a:solidFill>
                  <a:schemeClr val="accent1"/>
                </a:solidFill>
                <a:latin typeface="Consolas" pitchFamily="49" charset="0"/>
                <a:cs typeface="Consolas" pitchFamily="49" charset="0"/>
              </a:rPr>
            </a:br>
            <a:r>
              <a:rPr lang="en-US" b="1" dirty="0" smtClean="0">
                <a:solidFill>
                  <a:schemeClr val="accent1"/>
                </a:solidFill>
                <a:latin typeface="Consolas" pitchFamily="49" charset="0"/>
                <a:cs typeface="Consolas" pitchFamily="49" charset="0"/>
              </a:rPr>
              <a:t>-</a:t>
            </a:r>
            <a:r>
              <a:rPr lang="en-US" b="1" dirty="0" err="1" smtClean="0">
                <a:solidFill>
                  <a:schemeClr val="accent1"/>
                </a:solidFill>
                <a:latin typeface="Consolas" pitchFamily="49" charset="0"/>
                <a:cs typeface="Consolas" pitchFamily="49" charset="0"/>
              </a:rPr>
              <a:t>SourceServer</a:t>
            </a:r>
            <a:r>
              <a:rPr lang="en-US" b="1" dirty="0" smtClean="0">
                <a:solidFill>
                  <a:schemeClr val="accent1"/>
                </a:solidFill>
                <a:latin typeface="Consolas" pitchFamily="49" charset="0"/>
                <a:cs typeface="Consolas" pitchFamily="49" charset="0"/>
              </a:rPr>
              <a:t> MBX2 -Network DAG1\Replication </a:t>
            </a:r>
            <a:br>
              <a:rPr lang="en-US" b="1" dirty="0" smtClean="0">
                <a:solidFill>
                  <a:schemeClr val="accent1"/>
                </a:solidFill>
                <a:latin typeface="Consolas" pitchFamily="49" charset="0"/>
                <a:cs typeface="Consolas" pitchFamily="49" charset="0"/>
              </a:rPr>
            </a:br>
            <a:r>
              <a:rPr lang="en-US" b="1" dirty="0" smtClean="0">
                <a:solidFill>
                  <a:schemeClr val="accent1"/>
                </a:solidFill>
                <a:latin typeface="Consolas" pitchFamily="49" charset="0"/>
                <a:cs typeface="Consolas" pitchFamily="49" charset="0"/>
              </a:rPr>
              <a:t>–</a:t>
            </a:r>
            <a:r>
              <a:rPr lang="en-US" b="1" dirty="0" err="1" smtClean="0">
                <a:solidFill>
                  <a:schemeClr val="accent1"/>
                </a:solidFill>
                <a:latin typeface="Consolas" pitchFamily="49" charset="0"/>
                <a:cs typeface="Consolas" pitchFamily="49" charset="0"/>
              </a:rPr>
              <a:t>NetworkEncryptionOverride:UseDAGDefault</a:t>
            </a:r>
            <a:endParaRPr lang="en-US" b="1" dirty="0">
              <a:solidFill>
                <a:schemeClr val="accent1"/>
              </a:solidFill>
              <a:latin typeface="Consolas" pitchFamily="49" charset="0"/>
              <a:cs typeface="Consolas" pitchFamily="49" charset="0"/>
            </a:endParaRPr>
          </a:p>
        </p:txBody>
      </p:sp>
    </p:spTree>
    <p:extLst>
      <p:ext uri="{BB962C8B-B14F-4D97-AF65-F5344CB8AC3E}">
        <p14:creationId xmlns:p14="http://schemas.microsoft.com/office/powerpoint/2010/main" val="416457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Questions?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0003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5539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EXL302 | Archiving and Discovery in Microsoft Exchange 2010 SP1 and Exchange </a:t>
            </a:r>
            <a:r>
              <a:rPr lang="en-US" sz="2000" dirty="0" smtClean="0">
                <a:gradFill>
                  <a:gsLst>
                    <a:gs pos="0">
                      <a:schemeClr val="tx1"/>
                    </a:gs>
                    <a:gs pos="100000">
                      <a:schemeClr val="tx1"/>
                    </a:gs>
                  </a:gsLst>
                  <a:lin ang="5400000" scaled="0"/>
                </a:gradFill>
              </a:rPr>
              <a:t>Online</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EXL306 | Best Practices for Virtualization of Microsoft Exchange 2010 </a:t>
            </a: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EXL307 | Load Balancing with Microsoft Exchange Server </a:t>
            </a:r>
            <a:r>
              <a:rPr lang="en-US" sz="2400" dirty="0" smtClean="0">
                <a:gradFill>
                  <a:gsLst>
                    <a:gs pos="0">
                      <a:schemeClr val="tx1"/>
                    </a:gs>
                    <a:gs pos="100000">
                      <a:schemeClr val="tx1"/>
                    </a:gs>
                  </a:gsLst>
                  <a:lin ang="5400000" scaled="0"/>
                </a:gradFill>
              </a:rPr>
              <a:t>2010</a:t>
            </a:r>
            <a:endParaRPr lang="en-US" sz="2400" dirty="0">
              <a:gradFill>
                <a:gsLst>
                  <a:gs pos="0">
                    <a:schemeClr val="tx1"/>
                  </a:gs>
                  <a:gs pos="100000">
                    <a:schemeClr val="tx1"/>
                  </a:gs>
                </a:gsLst>
                <a:lin ang="5400000" scaled="0"/>
              </a:gradFill>
            </a:endParaRPr>
          </a:p>
        </p:txBody>
      </p:sp>
      <p:sp>
        <p:nvSpPr>
          <p:cNvPr id="12" name="Rectangle 11"/>
          <p:cNvSpPr/>
          <p:nvPr/>
        </p:nvSpPr>
        <p:spPr bwMode="auto">
          <a:xfrm>
            <a:off x="507868" y="3873831"/>
            <a:ext cx="11173090" cy="5539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EXL312 | Designing Microsoft Exchange 2010 Mailbox High Availability for Failure </a:t>
            </a:r>
            <a:r>
              <a:rPr lang="en-US" sz="2000" dirty="0" smtClean="0">
                <a:gradFill>
                  <a:gsLst>
                    <a:gs pos="0">
                      <a:schemeClr val="tx1"/>
                    </a:gs>
                    <a:gs pos="100000">
                      <a:schemeClr val="tx1"/>
                    </a:gs>
                  </a:gsLst>
                  <a:lin ang="5400000" scaled="0"/>
                </a:gradFill>
              </a:rPr>
              <a:t>Domains</a:t>
            </a:r>
            <a:endParaRPr lang="en-US" sz="2000" dirty="0">
              <a:gradFill>
                <a:gsLst>
                  <a:gs pos="0">
                    <a:schemeClr val="tx1"/>
                  </a:gs>
                  <a:gs pos="100000">
                    <a:schemeClr val="tx1"/>
                  </a:gs>
                </a:gsLst>
                <a:lin ang="5400000" scaled="0"/>
              </a:gradFill>
            </a:endParaRPr>
          </a:p>
        </p:txBody>
      </p:sp>
      <p:sp>
        <p:nvSpPr>
          <p:cNvPr id="14" name="Rectangle 13"/>
          <p:cNvSpPr/>
          <p:nvPr/>
        </p:nvSpPr>
        <p:spPr bwMode="auto">
          <a:xfrm>
            <a:off x="507868" y="4706550"/>
            <a:ext cx="11173090" cy="5539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EXL320 - Microsoft </a:t>
            </a:r>
            <a:r>
              <a:rPr lang="en-US" sz="2000" dirty="0" err="1">
                <a:gradFill>
                  <a:gsLst>
                    <a:gs pos="0">
                      <a:schemeClr val="tx1"/>
                    </a:gs>
                    <a:gs pos="100000">
                      <a:schemeClr val="tx1"/>
                    </a:gs>
                  </a:gsLst>
                  <a:lin ang="5400000" scaled="0"/>
                </a:gradFill>
              </a:rPr>
              <a:t>Lync</a:t>
            </a:r>
            <a:r>
              <a:rPr lang="en-US" sz="2000" dirty="0">
                <a:gradFill>
                  <a:gsLst>
                    <a:gs pos="0">
                      <a:schemeClr val="tx1"/>
                    </a:gs>
                    <a:gs pos="100000">
                      <a:schemeClr val="tx1"/>
                    </a:gs>
                  </a:gsLst>
                  <a:lin ang="5400000" scaled="0"/>
                </a:gradFill>
              </a:rPr>
              <a:t> 2010: High Availability and Resiliency</a:t>
            </a:r>
          </a:p>
        </p:txBody>
      </p:sp>
      <p:sp>
        <p:nvSpPr>
          <p:cNvPr id="15" name="Rectangle 14"/>
          <p:cNvSpPr/>
          <p:nvPr/>
        </p:nvSpPr>
        <p:spPr bwMode="auto">
          <a:xfrm>
            <a:off x="507868" y="5539270"/>
            <a:ext cx="11173090" cy="5539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EXL327 | Real-World Site Resilience Design in Microsoft Exchange Server </a:t>
            </a:r>
            <a:r>
              <a:rPr lang="en-US" sz="2000" dirty="0" smtClean="0">
                <a:gradFill>
                  <a:gsLst>
                    <a:gs pos="0">
                      <a:schemeClr val="tx1"/>
                    </a:gs>
                    <a:gs pos="100000">
                      <a:schemeClr val="tx1"/>
                    </a:gs>
                  </a:gsLst>
                  <a:lin ang="5400000" scaled="0"/>
                </a:gradFill>
              </a:rPr>
              <a:t>2010</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74169622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Exchange Team Blog – </a:t>
            </a:r>
            <a:r>
              <a:rPr lang="en-US" sz="2400" dirty="0" smtClean="0">
                <a:gradFill>
                  <a:gsLst>
                    <a:gs pos="0">
                      <a:schemeClr val="tx1"/>
                    </a:gs>
                    <a:gs pos="100000">
                      <a:schemeClr val="tx1"/>
                    </a:gs>
                  </a:gsLst>
                  <a:lin ang="5400000" scaled="0"/>
                </a:gradFill>
                <a:hlinkClick r:id="rId4"/>
              </a:rPr>
              <a:t>http://blogs.technet.com/b/exchange</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5539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Exchange </a:t>
            </a:r>
            <a:r>
              <a:rPr lang="en-US" sz="2000" dirty="0" err="1" smtClean="0">
                <a:gradFill>
                  <a:gsLst>
                    <a:gs pos="0">
                      <a:schemeClr val="tx1"/>
                    </a:gs>
                    <a:gs pos="100000">
                      <a:schemeClr val="tx1"/>
                    </a:gs>
                  </a:gsLst>
                  <a:lin ang="5400000" scaled="0"/>
                </a:gradFill>
              </a:rPr>
              <a:t>TechCenter</a:t>
            </a:r>
            <a:r>
              <a:rPr lang="en-US" sz="2000" dirty="0" smtClean="0">
                <a:gradFill>
                  <a:gsLst>
                    <a:gs pos="0">
                      <a:schemeClr val="tx1"/>
                    </a:gs>
                    <a:gs pos="100000">
                      <a:schemeClr val="tx1"/>
                    </a:gs>
                  </a:gsLst>
                  <a:lin ang="5400000" scaled="0"/>
                </a:gradFill>
              </a:rPr>
              <a:t> </a:t>
            </a:r>
            <a:r>
              <a:rPr lang="en-US" sz="2000" dirty="0">
                <a:gradFill>
                  <a:gsLst>
                    <a:gs pos="0">
                      <a:schemeClr val="tx1"/>
                    </a:gs>
                    <a:gs pos="100000">
                      <a:schemeClr val="tx1"/>
                    </a:gs>
                  </a:gsLst>
                  <a:lin ang="5400000" scaled="0"/>
                </a:gradFill>
              </a:rPr>
              <a:t>– </a:t>
            </a:r>
            <a:r>
              <a:rPr lang="en-US" sz="2000" dirty="0">
                <a:gradFill>
                  <a:gsLst>
                    <a:gs pos="0">
                      <a:schemeClr val="tx1"/>
                    </a:gs>
                    <a:gs pos="100000">
                      <a:schemeClr val="tx1"/>
                    </a:gs>
                  </a:gsLst>
                  <a:lin ang="5400000" scaled="0"/>
                </a:gradFill>
                <a:hlinkClick r:id="rId5"/>
              </a:rPr>
              <a:t>http://</a:t>
            </a:r>
            <a:r>
              <a:rPr lang="en-US" sz="2000" dirty="0" smtClean="0">
                <a:gradFill>
                  <a:gsLst>
                    <a:gs pos="0">
                      <a:schemeClr val="tx1"/>
                    </a:gs>
                    <a:gs pos="100000">
                      <a:schemeClr val="tx1"/>
                    </a:gs>
                  </a:gsLst>
                  <a:lin ang="5400000" scaled="0"/>
                </a:gradFill>
                <a:hlinkClick r:id="rId5"/>
              </a:rPr>
              <a:t>technet.microsoft.com/en-us/exchange/default.aspx</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err="1" smtClean="0">
                <a:gradFill>
                  <a:gsLst>
                    <a:gs pos="0">
                      <a:schemeClr val="tx1"/>
                    </a:gs>
                    <a:gs pos="100000">
                      <a:schemeClr val="tx1"/>
                    </a:gs>
                  </a:gsLst>
                  <a:lin ang="5400000" scaled="0"/>
                </a:gradFill>
              </a:rPr>
              <a:t>Lync</a:t>
            </a:r>
            <a:r>
              <a:rPr lang="en-US" sz="2400" dirty="0">
                <a:gradFill>
                  <a:gsLst>
                    <a:gs pos="0">
                      <a:schemeClr val="tx1"/>
                    </a:gs>
                    <a:gs pos="100000">
                      <a:schemeClr val="tx1"/>
                    </a:gs>
                  </a:gsLst>
                  <a:lin ang="5400000" scaled="0"/>
                </a:gradFill>
              </a:rPr>
              <a:t> </a:t>
            </a:r>
            <a:r>
              <a:rPr lang="en-US" sz="2400" dirty="0" err="1">
                <a:gradFill>
                  <a:gsLst>
                    <a:gs pos="0">
                      <a:schemeClr val="tx1"/>
                    </a:gs>
                    <a:gs pos="100000">
                      <a:schemeClr val="tx1"/>
                    </a:gs>
                  </a:gsLst>
                  <a:lin ang="5400000" scaled="0"/>
                </a:gradFill>
              </a:rPr>
              <a:t>TechCenter</a:t>
            </a:r>
            <a:r>
              <a:rPr lang="en-US" sz="2400" dirty="0">
                <a:gradFill>
                  <a:gsLst>
                    <a:gs pos="0">
                      <a:schemeClr val="tx1"/>
                    </a:gs>
                    <a:gs pos="100000">
                      <a:schemeClr val="tx1"/>
                    </a:gs>
                  </a:gsLst>
                  <a:lin ang="5400000" scaled="0"/>
                </a:gradFill>
              </a:rPr>
              <a:t> – </a:t>
            </a:r>
            <a:r>
              <a:rPr lang="en-US" sz="2400" dirty="0" smtClean="0">
                <a:gradFill>
                  <a:gsLst>
                    <a:gs pos="0">
                      <a:schemeClr val="tx1"/>
                    </a:gs>
                    <a:gs pos="100000">
                      <a:schemeClr val="tx1"/>
                    </a:gs>
                  </a:gsLst>
                  <a:lin ang="5400000" scaled="0"/>
                </a:gradFill>
                <a:hlinkClick r:id="rId6"/>
              </a:rPr>
              <a:t>http</a:t>
            </a:r>
            <a:r>
              <a:rPr lang="en-US" sz="2400" dirty="0">
                <a:gradFill>
                  <a:gsLst>
                    <a:gs pos="0">
                      <a:schemeClr val="tx1"/>
                    </a:gs>
                    <a:gs pos="100000">
                      <a:schemeClr val="tx1"/>
                    </a:gs>
                  </a:gsLst>
                  <a:lin ang="5400000" scaled="0"/>
                </a:gradFill>
                <a:hlinkClick r:id="rId6"/>
              </a:rPr>
              <a:t>://</a:t>
            </a:r>
            <a:r>
              <a:rPr lang="en-US" sz="2400" dirty="0" smtClean="0">
                <a:gradFill>
                  <a:gsLst>
                    <a:gs pos="0">
                      <a:schemeClr val="tx1"/>
                    </a:gs>
                    <a:gs pos="100000">
                      <a:schemeClr val="tx1"/>
                    </a:gs>
                  </a:gsLst>
                  <a:lin ang="5400000" scaled="0"/>
                </a:gradFill>
                <a:hlinkClick r:id="rId6"/>
              </a:rPr>
              <a:t>technet.microsoft.com/en-us/lync</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err="1" smtClean="0">
                <a:gradFill>
                  <a:gsLst>
                    <a:gs pos="0">
                      <a:schemeClr val="tx1"/>
                    </a:gs>
                    <a:gs pos="100000">
                      <a:schemeClr val="tx1"/>
                    </a:gs>
                  </a:gsLst>
                  <a:lin ang="5400000" scaled="0"/>
                </a:gradFill>
              </a:rPr>
              <a:t>Lync</a:t>
            </a:r>
            <a:r>
              <a:rPr lang="en-US" sz="2400" dirty="0">
                <a:gradFill>
                  <a:gsLst>
                    <a:gs pos="0">
                      <a:schemeClr val="tx1"/>
                    </a:gs>
                    <a:gs pos="100000">
                      <a:schemeClr val="tx1"/>
                    </a:gs>
                  </a:gsLst>
                  <a:lin ang="5400000" scaled="0"/>
                </a:gradFill>
              </a:rPr>
              <a:t> Team </a:t>
            </a:r>
            <a:r>
              <a:rPr lang="en-US" sz="2400" dirty="0" smtClean="0">
                <a:gradFill>
                  <a:gsLst>
                    <a:gs pos="0">
                      <a:schemeClr val="tx1"/>
                    </a:gs>
                    <a:gs pos="100000">
                      <a:schemeClr val="tx1"/>
                    </a:gs>
                  </a:gsLst>
                  <a:lin ang="5400000" scaled="0"/>
                </a:gradFill>
              </a:rPr>
              <a:t>Blog</a:t>
            </a:r>
            <a:r>
              <a:rPr lang="en-US" sz="2400" dirty="0">
                <a:gradFill>
                  <a:gsLst>
                    <a:gs pos="0">
                      <a:schemeClr val="tx1"/>
                    </a:gs>
                    <a:gs pos="100000">
                      <a:schemeClr val="tx1"/>
                    </a:gs>
                  </a:gsLst>
                  <a:lin ang="5400000" scaled="0"/>
                </a:gradFill>
              </a:rPr>
              <a:t> </a:t>
            </a:r>
            <a:r>
              <a:rPr lang="en-US" sz="2400">
                <a:gradFill>
                  <a:gsLst>
                    <a:gs pos="0">
                      <a:schemeClr val="tx1"/>
                    </a:gs>
                    <a:gs pos="100000">
                      <a:schemeClr val="tx1"/>
                    </a:gs>
                  </a:gsLst>
                  <a:lin ang="5400000" scaled="0"/>
                </a:gradFill>
              </a:rPr>
              <a:t>– </a:t>
            </a:r>
            <a:r>
              <a:rPr lang="en-US" sz="2400">
                <a:gradFill>
                  <a:gsLst>
                    <a:gs pos="0">
                      <a:schemeClr val="tx1"/>
                    </a:gs>
                    <a:gs pos="100000">
                      <a:schemeClr val="tx1"/>
                    </a:gs>
                  </a:gsLst>
                  <a:lin ang="5400000" scaled="0"/>
                </a:gradFill>
                <a:hlinkClick r:id="rId7"/>
              </a:rPr>
              <a:t>http://blogs.technet.com/b/lync</a:t>
            </a:r>
            <a:r>
              <a:rPr lang="en-US" sz="2400" smtClean="0">
                <a:gradFill>
                  <a:gsLst>
                    <a:gs pos="0">
                      <a:schemeClr val="tx1"/>
                    </a:gs>
                    <a:gs pos="100000">
                      <a:schemeClr val="tx1"/>
                    </a:gs>
                  </a:gsLst>
                  <a:lin ang="5400000" scaled="0"/>
                </a:gradFill>
                <a:hlinkClick r:id="rId7"/>
              </a:rPr>
              <a:t>/</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7210779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609398"/>
          </a:xfrm>
        </p:spPr>
        <p:txBody>
          <a:bodyPr/>
          <a:lstStyle/>
          <a:p>
            <a:r>
              <a:rPr lang="en-US" dirty="0" smtClean="0"/>
              <a:t>MS Tag Placeholder Slide</a:t>
            </a:r>
            <a:endParaRPr lang="en-US" dirty="0"/>
          </a:p>
        </p:txBody>
      </p:sp>
      <p:sp>
        <p:nvSpPr>
          <p:cNvPr id="8" name="Rectangle 7"/>
          <p:cNvSpPr/>
          <p:nvPr/>
        </p:nvSpPr>
        <p:spPr bwMode="auto">
          <a:xfrm>
            <a:off x="-3063244" y="1"/>
            <a:ext cx="2854754" cy="1661993"/>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dirty="0" smtClean="0"/>
              <a:t>Your MS Tag will be inserted here during the final scrub. </a:t>
            </a:r>
            <a:endParaRPr lang="en-US" dirty="0"/>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Maintenance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5019770"/>
              </p:ext>
            </p:extLst>
          </p:nvPr>
        </p:nvGraphicFramePr>
        <p:xfrm>
          <a:off x="293645" y="1651818"/>
          <a:ext cx="11650250" cy="3063240"/>
        </p:xfrm>
        <a:graphic>
          <a:graphicData uri="http://schemas.openxmlformats.org/drawingml/2006/table">
            <a:tbl>
              <a:tblPr firstRow="1" bandRow="1">
                <a:tableStyleId>{073A0DAA-6AF3-43AB-8588-CEC1D06C72B9}</a:tableStyleId>
              </a:tblPr>
              <a:tblGrid>
                <a:gridCol w="4240777"/>
                <a:gridCol w="7409473"/>
              </a:tblGrid>
              <a:tr h="37592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t>Mailbox Database Copies</a:t>
                      </a:r>
                    </a:p>
                  </a:txBody>
                  <a:tcPr marL="121888" marR="121888"/>
                </a:tc>
                <a:tc hMerge="1">
                  <a:txBody>
                    <a:bodyPr/>
                    <a:lstStyle/>
                    <a:p>
                      <a:endParaRPr lang="en-US"/>
                    </a:p>
                  </a:txBody>
                  <a:tcPr/>
                </a:tc>
              </a:tr>
              <a:tr h="660400">
                <a:tc>
                  <a:txBody>
                    <a:bodyPr/>
                    <a:lstStyle/>
                    <a:p>
                      <a:r>
                        <a:rPr lang="en-US" sz="1900" dirty="0" smtClean="0"/>
                        <a:t>Suspend-</a:t>
                      </a:r>
                      <a:r>
                        <a:rPr lang="en-US" sz="1900" dirty="0" err="1" smtClean="0"/>
                        <a:t>MailboxDatabaseCopy</a:t>
                      </a:r>
                      <a:endParaRPr lang="en-US" sz="1900" dirty="0"/>
                    </a:p>
                  </a:txBody>
                  <a:tcPr marL="121888" marR="121888"/>
                </a:tc>
                <a:tc>
                  <a:txBody>
                    <a:bodyPr/>
                    <a:lstStyle/>
                    <a:p>
                      <a:r>
                        <a:rPr lang="en-US" sz="1900" dirty="0" smtClean="0"/>
                        <a:t>Suspends continuous replication and/or activation for a passive copy of a mailbox database</a:t>
                      </a:r>
                      <a:endParaRPr lang="en-US" sz="1900" dirty="0"/>
                    </a:p>
                  </a:txBody>
                  <a:tcPr marL="121888" marR="121888"/>
                </a:tc>
              </a:tr>
              <a:tr h="660400">
                <a:tc>
                  <a:txBody>
                    <a:bodyPr/>
                    <a:lstStyle/>
                    <a:p>
                      <a:r>
                        <a:rPr lang="en-US" sz="1900" dirty="0" smtClean="0"/>
                        <a:t>Resume-</a:t>
                      </a:r>
                      <a:r>
                        <a:rPr lang="en-US" sz="1900" dirty="0" err="1" smtClean="0"/>
                        <a:t>MailboxDatabaseCopy</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Resumes continuous replication and/or activation for a passive copy of a mailbox database</a:t>
                      </a:r>
                    </a:p>
                  </a:txBody>
                  <a:tcPr marL="121888" marR="121888"/>
                </a:tc>
              </a:tr>
              <a:tr h="660400">
                <a:tc>
                  <a:txBody>
                    <a:bodyPr/>
                    <a:lstStyle/>
                    <a:p>
                      <a:r>
                        <a:rPr lang="en-US" sz="1900" dirty="0" smtClean="0"/>
                        <a:t>Update-</a:t>
                      </a:r>
                      <a:r>
                        <a:rPr lang="en-US" sz="1900" dirty="0" err="1" smtClean="0"/>
                        <a:t>MailboxDatabaseCopy</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Seeds a passive copy of a mailbox database and/or it’s content index catalog</a:t>
                      </a:r>
                    </a:p>
                  </a:txBody>
                  <a:tcPr marL="121888" marR="121888"/>
                </a:tc>
              </a:tr>
              <a:tr h="660400">
                <a:tc>
                  <a:txBody>
                    <a:bodyPr/>
                    <a:lstStyle/>
                    <a:p>
                      <a:r>
                        <a:rPr lang="en-US" sz="1900" dirty="0" smtClean="0"/>
                        <a:t>Move-</a:t>
                      </a:r>
                      <a:r>
                        <a:rPr lang="en-US" sz="1900" dirty="0" err="1" smtClean="0"/>
                        <a:t>ActiveMailboxDatabase</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Perform a database or server switchover and activates passive copy(</a:t>
                      </a:r>
                      <a:r>
                        <a:rPr lang="en-US" sz="1900" dirty="0" err="1" smtClean="0"/>
                        <a:t>ies</a:t>
                      </a:r>
                      <a:r>
                        <a:rPr lang="en-US" sz="1900" dirty="0" smtClean="0"/>
                        <a:t>) of mailbox database(s)</a:t>
                      </a:r>
                    </a:p>
                  </a:txBody>
                  <a:tcPr marL="121888" marR="121888"/>
                </a:tc>
              </a:tr>
            </a:tbl>
          </a:graphicData>
        </a:graphic>
      </p:graphicFrame>
    </p:spTree>
    <p:extLst>
      <p:ext uri="{BB962C8B-B14F-4D97-AF65-F5344CB8AC3E}">
        <p14:creationId xmlns:p14="http://schemas.microsoft.com/office/powerpoint/2010/main" val="3884191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Maintenance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7071636"/>
              </p:ext>
            </p:extLst>
          </p:nvPr>
        </p:nvGraphicFramePr>
        <p:xfrm>
          <a:off x="306171" y="1760950"/>
          <a:ext cx="11650250" cy="2362200"/>
        </p:xfrm>
        <a:graphic>
          <a:graphicData uri="http://schemas.openxmlformats.org/drawingml/2006/table">
            <a:tbl>
              <a:tblPr firstRow="1" bandRow="1">
                <a:tableStyleId>{073A0DAA-6AF3-43AB-8588-CEC1D06C72B9}</a:tableStyleId>
              </a:tblPr>
              <a:tblGrid>
                <a:gridCol w="4441193"/>
                <a:gridCol w="7209057"/>
              </a:tblGrid>
              <a:tr h="37592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t>DAGs</a:t>
                      </a:r>
                      <a:r>
                        <a:rPr lang="en-US" sz="1900" baseline="0" dirty="0" smtClean="0"/>
                        <a:t> and DAG Members</a:t>
                      </a:r>
                      <a:endParaRPr lang="en-US" sz="1900" dirty="0" smtClean="0"/>
                    </a:p>
                  </a:txBody>
                  <a:tcPr marL="121888" marR="121888"/>
                </a:tc>
                <a:tc hMerge="1">
                  <a:txBody>
                    <a:bodyPr/>
                    <a:lstStyle/>
                    <a:p>
                      <a:endParaRPr lang="en-US"/>
                    </a:p>
                  </a:txBody>
                  <a:tcPr/>
                </a:tc>
              </a:tr>
              <a:tr h="660400">
                <a:tc>
                  <a:txBody>
                    <a:bodyPr/>
                    <a:lstStyle/>
                    <a:p>
                      <a:r>
                        <a:rPr lang="en-US" sz="1900" dirty="0" smtClean="0"/>
                        <a:t>StartDagServerMaintenance.ps1</a:t>
                      </a:r>
                      <a:endParaRPr lang="en-US" sz="1900" dirty="0"/>
                    </a:p>
                  </a:txBody>
                  <a:tcPr marL="121888" marR="121888"/>
                </a:tc>
                <a:tc>
                  <a:txBody>
                    <a:bodyPr/>
                    <a:lstStyle/>
                    <a:p>
                      <a:r>
                        <a:rPr lang="en-US" sz="1900" dirty="0" smtClean="0"/>
                        <a:t>Put a DAG member into maintenance mode to being a scheduled outage</a:t>
                      </a:r>
                      <a:endParaRPr lang="en-US" sz="1900" dirty="0"/>
                    </a:p>
                  </a:txBody>
                  <a:tcPr marL="121888" marR="121888"/>
                </a:tc>
              </a:tr>
              <a:tr h="660400">
                <a:tc>
                  <a:txBody>
                    <a:bodyPr/>
                    <a:lstStyle/>
                    <a:p>
                      <a:r>
                        <a:rPr lang="en-US" sz="1900" dirty="0" smtClean="0"/>
                        <a:t>StopDagServerMaintenance.ps1</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Take a DAG member out of maintenance mode to end a scheduled outage</a:t>
                      </a:r>
                    </a:p>
                  </a:txBody>
                  <a:tcPr marL="121888" marR="121888"/>
                </a:tc>
              </a:tr>
              <a:tr h="640080">
                <a:tc>
                  <a:txBody>
                    <a:bodyPr/>
                    <a:lstStyle/>
                    <a:p>
                      <a:r>
                        <a:rPr lang="en-US" sz="1900" dirty="0" smtClean="0"/>
                        <a:t>RedistributeActiveDatabases.ps1</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Balance a DAG that has become un-balanced over time</a:t>
                      </a:r>
                    </a:p>
                  </a:txBody>
                  <a:tcPr marL="121888" marR="121888"/>
                </a:tc>
              </a:tr>
            </a:tbl>
          </a:graphicData>
        </a:graphic>
      </p:graphicFrame>
    </p:spTree>
    <p:extLst>
      <p:ext uri="{BB962C8B-B14F-4D97-AF65-F5344CB8AC3E}">
        <p14:creationId xmlns:p14="http://schemas.microsoft.com/office/powerpoint/2010/main" val="26631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Troubleshooting and Monitoring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3755399"/>
              </p:ext>
            </p:extLst>
          </p:nvPr>
        </p:nvGraphicFramePr>
        <p:xfrm>
          <a:off x="293645" y="1460326"/>
          <a:ext cx="11650250" cy="3723640"/>
        </p:xfrm>
        <a:graphic>
          <a:graphicData uri="http://schemas.openxmlformats.org/drawingml/2006/table">
            <a:tbl>
              <a:tblPr firstRow="1" bandRow="1">
                <a:tableStyleId>{073A0DAA-6AF3-43AB-8588-CEC1D06C72B9}</a:tableStyleId>
              </a:tblPr>
              <a:tblGrid>
                <a:gridCol w="4303407"/>
                <a:gridCol w="7346843"/>
              </a:tblGrid>
              <a:tr h="37592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t>DAGs</a:t>
                      </a:r>
                      <a:r>
                        <a:rPr lang="en-US" sz="1900" baseline="0" dirty="0" smtClean="0"/>
                        <a:t> and Continuous Replication</a:t>
                      </a:r>
                      <a:endParaRPr lang="en-US" sz="1900" dirty="0" smtClean="0"/>
                    </a:p>
                  </a:txBody>
                  <a:tcPr marL="121888" marR="121888"/>
                </a:tc>
                <a:tc hMerge="1">
                  <a:txBody>
                    <a:bodyPr/>
                    <a:lstStyle/>
                    <a:p>
                      <a:endParaRPr lang="en-US"/>
                    </a:p>
                  </a:txBody>
                  <a:tcPr/>
                </a:tc>
              </a:tr>
              <a:tr h="660400">
                <a:tc>
                  <a:txBody>
                    <a:bodyPr/>
                    <a:lstStyle/>
                    <a:p>
                      <a:r>
                        <a:rPr lang="en-US" sz="1900" dirty="0" smtClean="0"/>
                        <a:t>Get-</a:t>
                      </a:r>
                      <a:r>
                        <a:rPr lang="en-US" sz="1900" dirty="0" err="1" smtClean="0"/>
                        <a:t>MailboxDatabaseCopyStatus</a:t>
                      </a:r>
                      <a:endParaRPr lang="en-US" sz="1900" dirty="0"/>
                    </a:p>
                  </a:txBody>
                  <a:tcPr marL="121888" marR="121888"/>
                </a:tc>
                <a:tc>
                  <a:txBody>
                    <a:bodyPr/>
                    <a:lstStyle/>
                    <a:p>
                      <a:r>
                        <a:rPr lang="en-US" sz="1900" dirty="0" smtClean="0"/>
                        <a:t>View health and status information for a replicated mailbox database</a:t>
                      </a:r>
                      <a:endParaRPr lang="en-US" sz="1900" dirty="0"/>
                    </a:p>
                  </a:txBody>
                  <a:tcPr marL="121888" marR="121888"/>
                </a:tc>
              </a:tr>
              <a:tr h="660400">
                <a:tc>
                  <a:txBody>
                    <a:bodyPr/>
                    <a:lstStyle/>
                    <a:p>
                      <a:r>
                        <a:rPr lang="en-US" sz="1900" dirty="0" smtClean="0"/>
                        <a:t>Test-</a:t>
                      </a:r>
                      <a:r>
                        <a:rPr lang="en-US" sz="1900" dirty="0" err="1" smtClean="0"/>
                        <a:t>ReplicationHealth</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Check health of all aspects of replication, replay and cluster for a DAG</a:t>
                      </a:r>
                    </a:p>
                  </a:txBody>
                  <a:tcPr marL="121888" marR="121888"/>
                </a:tc>
              </a:tr>
              <a:tr h="660400">
                <a:tc>
                  <a:txBody>
                    <a:bodyPr/>
                    <a:lstStyle/>
                    <a:p>
                      <a:r>
                        <a:rPr lang="en-US" sz="1900" dirty="0" smtClean="0"/>
                        <a:t>CollectOverMetrics.ps1</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Gather information about database mounts, moves, and failovers over a specific time period</a:t>
                      </a:r>
                    </a:p>
                  </a:txBody>
                  <a:tcPr marL="121888" marR="121888"/>
                </a:tc>
              </a:tr>
              <a:tr h="660400">
                <a:tc>
                  <a:txBody>
                    <a:bodyPr/>
                    <a:lstStyle/>
                    <a:p>
                      <a:r>
                        <a:rPr lang="en-US" sz="1900" dirty="0" smtClean="0"/>
                        <a:t>CollectReplicationMetrics.ps1</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Collect performance metrics for continuous replication in real-time</a:t>
                      </a:r>
                    </a:p>
                  </a:txBody>
                  <a:tcPr marL="121888" marR="121888"/>
                </a:tc>
              </a:tr>
              <a:tr h="660400">
                <a:tc>
                  <a:txBody>
                    <a:bodyPr/>
                    <a:lstStyle/>
                    <a:p>
                      <a:r>
                        <a:rPr lang="en-US" sz="1900" dirty="0" smtClean="0"/>
                        <a:t>CheckDatabaseRedundancy.ps1</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Checks for and alerts on condition where you are down to a single copy of a replicated database</a:t>
                      </a:r>
                    </a:p>
                  </a:txBody>
                  <a:tcPr marL="121888" marR="121888"/>
                </a:tc>
              </a:tr>
            </a:tbl>
          </a:graphicData>
        </a:graphic>
      </p:graphicFrame>
    </p:spTree>
    <p:extLst>
      <p:ext uri="{BB962C8B-B14F-4D97-AF65-F5344CB8AC3E}">
        <p14:creationId xmlns:p14="http://schemas.microsoft.com/office/powerpoint/2010/main" val="4205295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Recovery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2953550"/>
              </p:ext>
            </p:extLst>
          </p:nvPr>
        </p:nvGraphicFramePr>
        <p:xfrm>
          <a:off x="293645" y="1485378"/>
          <a:ext cx="11650250" cy="3520440"/>
        </p:xfrm>
        <a:graphic>
          <a:graphicData uri="http://schemas.openxmlformats.org/drawingml/2006/table">
            <a:tbl>
              <a:tblPr firstRow="1" bandRow="1">
                <a:tableStyleId>{073A0DAA-6AF3-43AB-8588-CEC1D06C72B9}</a:tableStyleId>
              </a:tblPr>
              <a:tblGrid>
                <a:gridCol w="4441193"/>
                <a:gridCol w="7209057"/>
              </a:tblGrid>
              <a:tr h="37592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t>Site Resilience / Datacenter Switchovers</a:t>
                      </a:r>
                    </a:p>
                  </a:txBody>
                  <a:tcPr marL="121888" marR="121888"/>
                </a:tc>
                <a:tc hMerge="1">
                  <a:txBody>
                    <a:bodyPr/>
                    <a:lstStyle/>
                    <a:p>
                      <a:endParaRPr lang="en-US"/>
                    </a:p>
                  </a:txBody>
                  <a:tcPr/>
                </a:tc>
              </a:tr>
              <a:tr h="640080">
                <a:tc>
                  <a:txBody>
                    <a:bodyPr/>
                    <a:lstStyle/>
                    <a:p>
                      <a:r>
                        <a:rPr lang="en-US" sz="1900" dirty="0" smtClean="0"/>
                        <a:t>Stop-</a:t>
                      </a:r>
                      <a:r>
                        <a:rPr lang="en-US" sz="1900" dirty="0" err="1" smtClean="0"/>
                        <a:t>DatabaseAvailabilityGroup</a:t>
                      </a:r>
                      <a:endParaRPr lang="en-US" sz="1900" dirty="0"/>
                    </a:p>
                  </a:txBody>
                  <a:tcPr marL="121888" marR="121888"/>
                </a:tc>
                <a:tc>
                  <a:txBody>
                    <a:bodyPr/>
                    <a:lstStyle/>
                    <a:p>
                      <a:r>
                        <a:rPr lang="en-US" sz="1900" dirty="0" smtClean="0"/>
                        <a:t>Mark DAG members as down during a datacenter switchover</a:t>
                      </a:r>
                      <a:endParaRPr lang="en-US" sz="1900" dirty="0"/>
                    </a:p>
                  </a:txBody>
                  <a:tcPr marL="121888" marR="121888"/>
                </a:tc>
              </a:tr>
              <a:tr h="660400">
                <a:tc>
                  <a:txBody>
                    <a:bodyPr/>
                    <a:lstStyle/>
                    <a:p>
                      <a:r>
                        <a:rPr lang="en-US" sz="1900" dirty="0" smtClean="0"/>
                        <a:t>Restore-</a:t>
                      </a:r>
                      <a:r>
                        <a:rPr lang="en-US" sz="1900" dirty="0" err="1" smtClean="0"/>
                        <a:t>DatabaseAvailabilityGroup</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Shrink DAG and restore quorum to surviving DAG members during a datacenter switchover</a:t>
                      </a:r>
                    </a:p>
                  </a:txBody>
                  <a:tcPr marL="121888" marR="121888"/>
                </a:tc>
              </a:tr>
              <a:tr h="914400">
                <a:tc>
                  <a:txBody>
                    <a:bodyPr/>
                    <a:lstStyle/>
                    <a:p>
                      <a:r>
                        <a:rPr lang="en-US" sz="1900" dirty="0" smtClean="0"/>
                        <a:t>Start-</a:t>
                      </a:r>
                      <a:r>
                        <a:rPr lang="en-US" sz="1900" dirty="0" err="1" smtClean="0"/>
                        <a:t>DatabaseAvailabilityGroup</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Reincorporate recovered or restored DAG members during re-activation of (failback to) a primary datacenter</a:t>
                      </a:r>
                    </a:p>
                  </a:txBody>
                  <a:tcPr marL="121888" marR="121888"/>
                </a:tc>
              </a:tr>
              <a:tr h="914400">
                <a:tc>
                  <a:txBody>
                    <a:bodyPr/>
                    <a:lstStyle/>
                    <a:p>
                      <a:r>
                        <a:rPr lang="en-US" sz="1900" dirty="0" smtClean="0"/>
                        <a:t>Move-</a:t>
                      </a:r>
                      <a:r>
                        <a:rPr lang="en-US" sz="1900" dirty="0" err="1" smtClean="0"/>
                        <a:t>ActiveMailboxDatabase</a:t>
                      </a:r>
                      <a:endParaRPr lang="en-US" sz="1900" dirty="0"/>
                    </a:p>
                  </a:txBody>
                  <a:tcPr marL="121888" marR="121888"/>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900" dirty="0" smtClean="0"/>
                        <a:t>Perform a database or server switchover and activate passive copy(</a:t>
                      </a:r>
                      <a:r>
                        <a:rPr lang="en-US" sz="1900" dirty="0" err="1" smtClean="0"/>
                        <a:t>ies</a:t>
                      </a:r>
                      <a:r>
                        <a:rPr lang="en-US" sz="1900" dirty="0" smtClean="0"/>
                        <a:t>) of mailbox database(s)</a:t>
                      </a:r>
                    </a:p>
                  </a:txBody>
                  <a:tcPr marL="121888" marR="121888"/>
                </a:tc>
              </a:tr>
            </a:tbl>
          </a:graphicData>
        </a:graphic>
      </p:graphicFrame>
    </p:spTree>
    <p:extLst>
      <p:ext uri="{BB962C8B-B14F-4D97-AF65-F5344CB8AC3E}">
        <p14:creationId xmlns:p14="http://schemas.microsoft.com/office/powerpoint/2010/main" val="354514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87</TotalTime>
  <Words>3329</Words>
  <Application>Microsoft Office PowerPoint</Application>
  <PresentationFormat>Custom</PresentationFormat>
  <Paragraphs>558</Paragraphs>
  <Slides>58</Slides>
  <Notes>18</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TENA11_BreakoutSession_Template_16x9_Final</vt:lpstr>
      <vt:lpstr>White with Consolas font for code slides</vt:lpstr>
      <vt:lpstr>Exchange Server 2010 High Availability Management and Operations EXL401</vt:lpstr>
      <vt:lpstr>Agenda</vt:lpstr>
      <vt:lpstr>High Availability Cmdlets and Scripts</vt:lpstr>
      <vt:lpstr>Deployment and Configuration</vt:lpstr>
      <vt:lpstr>Deployment and Configuration</vt:lpstr>
      <vt:lpstr>Maintenance</vt:lpstr>
      <vt:lpstr>Maintenance</vt:lpstr>
      <vt:lpstr>Troubleshooting and Monitoring</vt:lpstr>
      <vt:lpstr>Recovery</vt:lpstr>
      <vt:lpstr>Ancillary</vt:lpstr>
      <vt:lpstr>Operational best practices</vt:lpstr>
      <vt:lpstr>Performance Data Collection – Active Copy</vt:lpstr>
      <vt:lpstr>Performance Data Collection – Active Copy</vt:lpstr>
      <vt:lpstr>Performance Data Collection – Passive Copy</vt:lpstr>
      <vt:lpstr>Performance Data Collection</vt:lpstr>
      <vt:lpstr>Event Log Collection</vt:lpstr>
      <vt:lpstr>Event Log Collection</vt:lpstr>
      <vt:lpstr>Event Log Collection</vt:lpstr>
      <vt:lpstr>Alerts</vt:lpstr>
      <vt:lpstr>Single Copy Alert</vt:lpstr>
      <vt:lpstr>Single Copy Alert</vt:lpstr>
      <vt:lpstr>Single Copy Alert</vt:lpstr>
      <vt:lpstr>Maintaining Balanced DAGs</vt:lpstr>
      <vt:lpstr>Maintaining Balanced DAGs</vt:lpstr>
      <vt:lpstr>Maintaining Balanced DAGs</vt:lpstr>
      <vt:lpstr>Maintaining Balanced DAGs</vt:lpstr>
      <vt:lpstr>Real-world operational  how-to’s</vt:lpstr>
      <vt:lpstr>Configuration tasks</vt:lpstr>
      <vt:lpstr>Configure DAG Properties</vt:lpstr>
      <vt:lpstr>Configure DAG Properties</vt:lpstr>
      <vt:lpstr>DAG Networks and iSCSI</vt:lpstr>
      <vt:lpstr>Configure AutoDatabaseMountDial</vt:lpstr>
      <vt:lpstr>Monitoring tasks</vt:lpstr>
      <vt:lpstr>Check Database Availability Group Status</vt:lpstr>
      <vt:lpstr>Check Database Availability Group Status</vt:lpstr>
      <vt:lpstr>Verify Mailbox Database Backups</vt:lpstr>
      <vt:lpstr>Check Database Distribution (DAG Balancing)</vt:lpstr>
      <vt:lpstr>RECOVERY AND MAINTENANCE TASKS</vt:lpstr>
      <vt:lpstr>Perform a Server Switchover</vt:lpstr>
      <vt:lpstr>Perform a Database Switchover</vt:lpstr>
      <vt:lpstr>Operational notes</vt:lpstr>
      <vt:lpstr>Active Manager</vt:lpstr>
      <vt:lpstr>Database Switchover</vt:lpstr>
      <vt:lpstr>Database Switchover</vt:lpstr>
      <vt:lpstr>Database Switchover</vt:lpstr>
      <vt:lpstr>Active Manager</vt:lpstr>
      <vt:lpstr>Database Switchovers</vt:lpstr>
      <vt:lpstr>Database Seeding</vt:lpstr>
      <vt:lpstr>Database Seeding</vt:lpstr>
      <vt:lpstr>Database Seeding</vt:lpstr>
      <vt:lpstr>Questions?</vt:lpstr>
      <vt:lpstr>Related Content</vt:lpstr>
      <vt:lpstr>Track Resources</vt:lpstr>
      <vt:lpstr>Resources</vt:lpstr>
      <vt:lpstr>PowerPoint Presentation</vt:lpstr>
      <vt:lpstr>MS Tag Placeholder Slide</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EXL401: Exchange Server 2010 High Availability Management and Operations</dc:title>
  <dc:subject>Microsoft TechEd North America 2011</dc:subject>
  <dc:creator>Scott Schnoll</dc:creator>
  <dc:description>Template: Jordan Cayabyab
Formatting:
Event Date: May 16-19, 2011
Event Location: Atlanta
Audience Type:</dc:description>
  <cp:lastModifiedBy>Shows</cp:lastModifiedBy>
  <cp:revision>19</cp:revision>
  <cp:lastPrinted>2010-05-11T05:02:34Z</cp:lastPrinted>
  <dcterms:created xsi:type="dcterms:W3CDTF">2011-05-02T15:38:49Z</dcterms:created>
  <dcterms:modified xsi:type="dcterms:W3CDTF">2011-05-18T14:58:37Z</dcterms:modified>
</cp:coreProperties>
</file>