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3" r:id="rId1"/>
    <p:sldMasterId id="2147483718" r:id="rId2"/>
  </p:sldMasterIdLst>
  <p:notesMasterIdLst>
    <p:notesMasterId r:id="rId10"/>
  </p:notesMasterIdLst>
  <p:handoutMasterIdLst>
    <p:handoutMasterId r:id="rId11"/>
  </p:handoutMasterIdLst>
  <p:sldIdLst>
    <p:sldId id="257" r:id="rId3"/>
    <p:sldId id="272" r:id="rId4"/>
    <p:sldId id="273" r:id="rId5"/>
    <p:sldId id="274" r:id="rId6"/>
    <p:sldId id="275" r:id="rId7"/>
    <p:sldId id="271" r:id="rId8"/>
    <p:sldId id="256" r:id="rId9"/>
  </p:sldIdLst>
  <p:sldSz cx="12188825" cy="6858000"/>
  <p:notesSz cx="6858000" cy="9144000"/>
  <p:embeddedFontLst>
    <p:embeddedFont>
      <p:font typeface="Segoe" pitchFamily="34" charset="0"/>
      <p:regular r:id="rId12"/>
      <p:bold r:id="rId13"/>
      <p:italic r:id="rId14"/>
      <p:boldItalic r:id="rId15"/>
    </p:embeddedFont>
    <p:embeddedFont>
      <p:font typeface="Consolas" pitchFamily="49" charset="0"/>
      <p:regular r:id="rId16"/>
      <p:bold r:id="rId17"/>
      <p:italic r:id="rId18"/>
      <p:boldItalic r:id="rId19"/>
    </p:embeddedFont>
    <p:embeddedFont>
      <p:font typeface="Calibri" pitchFamily="34" charset="0"/>
      <p:regular r:id="rId20"/>
      <p:bold r:id="rId21"/>
      <p:italic r:id="rId22"/>
      <p:boldItalic r:id="rId23"/>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096" autoAdjust="0"/>
    <p:restoredTop sz="96105" autoAdjust="0"/>
  </p:normalViewPr>
  <p:slideViewPr>
    <p:cSldViewPr>
      <p:cViewPr varScale="1">
        <p:scale>
          <a:sx n="42" d="100"/>
          <a:sy n="42" d="100"/>
        </p:scale>
        <p:origin x="-2196"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75" d="100"/>
        <a:sy n="75" d="100"/>
      </p:scale>
      <p:origin x="0" y="0"/>
    </p:cViewPr>
  </p:sorterViewPr>
  <p:notesViewPr>
    <p:cSldViewPr showGuides="1">
      <p:cViewPr>
        <p:scale>
          <a:sx n="80" d="100"/>
          <a:sy n="80" d="100"/>
        </p:scale>
        <p:origin x="-31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2011</a:t>
            </a:r>
            <a:endParaRPr lang="en-US" dirty="0">
              <a:latin typeface="Segoe"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5/18/2011</a:t>
            </a:fld>
            <a:endParaRPr lang="en-US" dirty="0">
              <a:latin typeface="Segoe"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dirty="0">
              <a:latin typeface="Segoe" pitchFamily="34" charset="0"/>
            </a:endParaRPr>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pitchFamily="34" charset="0"/>
              </a:defRPr>
            </a:lvl1pPr>
          </a:lstStyle>
          <a:p>
            <a:r>
              <a:rPr lang="en-US" dirty="0" err="1" smtClean="0"/>
              <a:t>Tech∙Ed</a:t>
            </a:r>
            <a:r>
              <a:rPr lang="en-US" dirty="0" smtClean="0"/>
              <a:t> North America 2011</a:t>
            </a:r>
            <a:endParaRPr lang="en-US" dirty="0">
              <a:latin typeface="Segoe"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2:03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Put faded waves behind this.  </a:t>
            </a:r>
          </a:p>
          <a:p>
            <a:endParaRPr lang="en-US" dirty="0" smtClean="0"/>
          </a:p>
          <a:p>
            <a:endParaRPr lang="en-US" dirty="0" smtClean="0"/>
          </a:p>
          <a:p>
            <a:endParaRPr lang="en-US" dirty="0" smtClean="0"/>
          </a:p>
          <a:p>
            <a:r>
              <a:rPr lang="en-US" dirty="0" smtClean="0"/>
              <a:t>Make</a:t>
            </a:r>
            <a:r>
              <a:rPr lang="en-US" baseline="0" dirty="0" smtClean="0"/>
              <a:t> sure to capture the essence of these values - </a:t>
            </a:r>
            <a:r>
              <a:rPr lang="en-US" dirty="0" smtClean="0"/>
              <a:t>Flow of value (actionable feedback) –</a:t>
            </a:r>
            <a:r>
              <a:rPr lang="en-US" baseline="0" dirty="0" smtClean="0"/>
              <a:t> reduction of waste (right tool right job – agile processes) – trustworthy transparency </a:t>
            </a:r>
          </a:p>
          <a:p>
            <a:endParaRPr lang="en-US" baseline="0" dirty="0" smtClean="0"/>
          </a:p>
          <a:p>
            <a:r>
              <a:rPr lang="en-US" baseline="0" dirty="0" smtClean="0"/>
              <a:t>Don’t like right tools for the job – sounds like optimization in the silo – “Meet the user where they’re at” </a:t>
            </a:r>
          </a:p>
          <a:p>
            <a:endParaRPr lang="en-US" baseline="0" dirty="0" smtClean="0"/>
          </a:p>
          <a:p>
            <a:r>
              <a:rPr lang="en-US" baseline="0" dirty="0" smtClean="0"/>
              <a:t>Claim credit for VS 2010 here.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424930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Race around the diagram – builds</a:t>
            </a:r>
            <a:r>
              <a:rPr lang="en-US" baseline="0" dirty="0" smtClean="0"/>
              <a:t> – at every single point are the opportunities for waste/ the process to breakdown – we collectively refer to these as waste</a:t>
            </a:r>
          </a:p>
          <a:p>
            <a:endParaRPr lang="en-US" baseline="0" dirty="0" smtClean="0"/>
          </a:p>
          <a:p>
            <a:r>
              <a:rPr lang="en-US" baseline="0" dirty="0" smtClean="0"/>
              <a:t>These are typified as problems relating to – click - </a:t>
            </a:r>
            <a:endParaRPr lang="en-US" dirty="0" smtClean="0"/>
          </a:p>
          <a:p>
            <a:endParaRPr lang="en-US" dirty="0" smtClean="0"/>
          </a:p>
          <a:p>
            <a:endParaRPr lang="en-US" dirty="0" smtClean="0"/>
          </a:p>
          <a:p>
            <a:r>
              <a:rPr lang="en-US" dirty="0" smtClean="0"/>
              <a:t>Have</a:t>
            </a:r>
            <a:r>
              <a:rPr lang="en-US" baseline="0" dirty="0" smtClean="0"/>
              <a:t> </a:t>
            </a:r>
            <a:r>
              <a:rPr lang="en-US" baseline="0" dirty="0" err="1" smtClean="0"/>
              <a:t>dev</a:t>
            </a:r>
            <a:r>
              <a:rPr lang="en-US" baseline="0" dirty="0" smtClean="0"/>
              <a:t> on the left side – then have ops on the right side.  </a:t>
            </a:r>
            <a:endParaRPr lang="en-US" dirty="0" smtClean="0"/>
          </a:p>
          <a:p>
            <a:endParaRPr lang="en-US" dirty="0" smtClean="0"/>
          </a:p>
          <a:p>
            <a:endParaRPr lang="en-US" dirty="0" smtClean="0"/>
          </a:p>
          <a:p>
            <a:r>
              <a:rPr lang="en-US" dirty="0" smtClean="0"/>
              <a:t>PSI – Potential Shipping Increment or Working Software</a:t>
            </a:r>
          </a:p>
          <a:p>
            <a:endParaRPr lang="en-US" dirty="0" smtClean="0"/>
          </a:p>
          <a:p>
            <a:r>
              <a:rPr lang="en-US" dirty="0" smtClean="0"/>
              <a:t>PB = Product Backlog – have a stack that pop off and pop on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A42D7F6-C015-48C2-88E3-F02AACA3981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0058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AFE1315-1993-47CB-8215-3BA0271294F5}"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9072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2:03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2:03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7</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7612" y="1371600"/>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217612" y="4261145"/>
            <a:ext cx="10242550"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7612" y="1371600"/>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217612" y="4262735"/>
            <a:ext cx="9323389"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5789612" y="5250756"/>
            <a:ext cx="542290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8800" b="0" i="0" u="none" strike="noStrike" kern="1200" cap="none" spc="-642" normalizeH="0" baseline="0" noProof="0" dirty="0" smtClean="0">
                <a:ln w="11430"/>
                <a:gradFill>
                  <a:gsLst>
                    <a:gs pos="0">
                      <a:schemeClr val="tx1">
                        <a:alpha val="30000"/>
                      </a:schemeClr>
                    </a:gs>
                    <a:gs pos="88000">
                      <a:schemeClr val="tx1">
                        <a:alpha val="30000"/>
                      </a:schemeClr>
                    </a:gs>
                  </a:gsLst>
                  <a:lin ang="5400000"/>
                </a:gradFill>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1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r>
              <a:rPr lang="en-US" b="1" dirty="0" smtClean="0"/>
              <a:t>The </a:t>
            </a:r>
            <a:r>
              <a:rPr lang="en-US" b="1" dirty="0"/>
              <a:t>Future of Microsoft Visual Studio Application Lifecycle Management</a:t>
            </a:r>
          </a:p>
        </p:txBody>
      </p:sp>
      <p:sp>
        <p:nvSpPr>
          <p:cNvPr id="3" name="Subtitle 2"/>
          <p:cNvSpPr>
            <a:spLocks noGrp="1"/>
          </p:cNvSpPr>
          <p:nvPr>
            <p:ph type="subTitle" idx="1"/>
          </p:nvPr>
        </p:nvSpPr>
        <p:spPr/>
        <p:txBody>
          <a:bodyPr/>
          <a:lstStyle/>
          <a:p>
            <a:r>
              <a:rPr lang="en-US" b="1" dirty="0" smtClean="0">
                <a:gradFill>
                  <a:gsLst>
                    <a:gs pos="0">
                      <a:schemeClr val="tx1"/>
                    </a:gs>
                    <a:gs pos="100000">
                      <a:schemeClr val="tx1"/>
                    </a:gs>
                  </a:gsLst>
                  <a:lin ang="5400000" scaled="0"/>
                </a:gradFill>
              </a:rPr>
              <a:t>Cameron Skinner</a:t>
            </a:r>
          </a:p>
          <a:p>
            <a:r>
              <a:rPr lang="en-US" dirty="0" smtClean="0">
                <a:gradFill>
                  <a:gsLst>
                    <a:gs pos="0">
                      <a:schemeClr val="tx1"/>
                    </a:gs>
                    <a:gs pos="100000">
                      <a:schemeClr val="tx1"/>
                    </a:gs>
                  </a:gsLst>
                  <a:lin ang="5400000" scaled="0"/>
                </a:gradFill>
              </a:rPr>
              <a:t>General Manager, Visual Studio Ultimate</a:t>
            </a:r>
          </a:p>
          <a:p>
            <a:r>
              <a:rPr lang="en-US" dirty="0" smtClean="0">
                <a:gradFill>
                  <a:gsLst>
                    <a:gs pos="0">
                      <a:schemeClr val="tx1"/>
                    </a:gs>
                    <a:gs pos="100000">
                      <a:schemeClr val="tx1"/>
                    </a:gs>
                  </a:gsLst>
                  <a:lin ang="5400000" scaled="0"/>
                </a:gradFill>
              </a:rPr>
              <a:t>Microsoft Corporation</a:t>
            </a:r>
            <a:endParaRPr lang="en-US" dirty="0">
              <a:gradFill>
                <a:gsLst>
                  <a:gs pos="0">
                    <a:schemeClr val="tx1"/>
                  </a:gs>
                  <a:gs pos="100000">
                    <a:schemeClr val="tx1"/>
                  </a:gs>
                </a:gsLst>
                <a:lin ang="5400000" scaled="0"/>
              </a:gra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69876" y="1494098"/>
            <a:ext cx="12728576" cy="4055802"/>
          </a:xfrm>
          <a:prstGeom prst="rect">
            <a:avLst/>
          </a:prstGeom>
          <a:gradFill flip="none" rotWithShape="1">
            <a:gsLst>
              <a:gs pos="0">
                <a:schemeClr val="bg1"/>
              </a:gs>
              <a:gs pos="50000">
                <a:schemeClr val="bg1">
                  <a:alpha val="0"/>
                </a:schemeClr>
              </a:gs>
              <a:gs pos="100000">
                <a:schemeClr val="bg1"/>
              </a:gs>
            </a:gsLst>
            <a:lin ang="0" scaled="1"/>
            <a:tileRect/>
          </a:gradFill>
          <a:ln w="25400">
            <a:solidFill>
              <a:schemeClr val="accent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 name="Title 3"/>
          <p:cNvSpPr>
            <a:spLocks noGrp="1"/>
          </p:cNvSpPr>
          <p:nvPr>
            <p:ph type="title"/>
          </p:nvPr>
        </p:nvSpPr>
        <p:spPr>
          <a:xfrm>
            <a:off x="519112" y="228600"/>
            <a:ext cx="11149013" cy="1218795"/>
          </a:xfrm>
        </p:spPr>
        <p:txBody>
          <a:bodyPr/>
          <a:lstStyle/>
          <a:p>
            <a:r>
              <a:rPr lang="en-US" dirty="0" smtClean="0"/>
              <a:t>Our Guiding Principles for ALM</a:t>
            </a:r>
            <a:br>
              <a:rPr lang="en-US" dirty="0" smtClean="0"/>
            </a:br>
            <a:endParaRPr lang="en-US" dirty="0"/>
          </a:p>
        </p:txBody>
      </p:sp>
      <p:sp>
        <p:nvSpPr>
          <p:cNvPr id="7" name="Rectangle 6"/>
          <p:cNvSpPr/>
          <p:nvPr/>
        </p:nvSpPr>
        <p:spPr bwMode="auto">
          <a:xfrm>
            <a:off x="519113" y="2069571"/>
            <a:ext cx="163199" cy="481765"/>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p:txBody>
      </p:sp>
      <p:sp>
        <p:nvSpPr>
          <p:cNvPr id="8" name="Rectangle 7"/>
          <p:cNvSpPr/>
          <p:nvPr/>
        </p:nvSpPr>
        <p:spPr bwMode="auto">
          <a:xfrm>
            <a:off x="519113" y="2857218"/>
            <a:ext cx="163199" cy="481765"/>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p:txBody>
      </p:sp>
      <p:sp>
        <p:nvSpPr>
          <p:cNvPr id="9" name="Rectangle 8"/>
          <p:cNvSpPr/>
          <p:nvPr/>
        </p:nvSpPr>
        <p:spPr bwMode="auto">
          <a:xfrm>
            <a:off x="519113" y="3644865"/>
            <a:ext cx="163199" cy="481765"/>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p:txBody>
      </p:sp>
      <p:sp>
        <p:nvSpPr>
          <p:cNvPr id="10" name="Rectangle 9"/>
          <p:cNvSpPr/>
          <p:nvPr/>
        </p:nvSpPr>
        <p:spPr bwMode="auto">
          <a:xfrm>
            <a:off x="519113" y="4432511"/>
            <a:ext cx="163199" cy="481765"/>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gradFill>
                <a:gsLst>
                  <a:gs pos="0">
                    <a:srgbClr val="FFFFFF"/>
                  </a:gs>
                  <a:gs pos="100000">
                    <a:srgbClr val="FFFFFF"/>
                  </a:gs>
                </a:gsLst>
                <a:lin ang="5400000" scaled="0"/>
              </a:gradFill>
            </a:endParaRPr>
          </a:p>
        </p:txBody>
      </p:sp>
      <p:sp>
        <p:nvSpPr>
          <p:cNvPr id="11" name="TextBox 10"/>
          <p:cNvSpPr txBox="1"/>
          <p:nvPr/>
        </p:nvSpPr>
        <p:spPr>
          <a:xfrm>
            <a:off x="912476" y="2064232"/>
            <a:ext cx="10644523" cy="492443"/>
          </a:xfrm>
          <a:prstGeom prst="rect">
            <a:avLst/>
          </a:prstGeom>
          <a:noFill/>
        </p:spPr>
        <p:txBody>
          <a:bodyPr wrap="square" lIns="0" tIns="0" rIns="0" bIns="0" rtlCol="0">
            <a:spAutoFit/>
          </a:bodyPr>
          <a:lstStyle/>
          <a:p>
            <a:pPr defTabSz="460858" fontAlgn="base">
              <a:spcBef>
                <a:spcPct val="0"/>
              </a:spcBef>
              <a:spcAft>
                <a:spcPct val="0"/>
              </a:spcAft>
            </a:pPr>
            <a:r>
              <a:rPr lang="en-US" sz="3200" b="1" dirty="0" smtClean="0">
                <a:gradFill>
                  <a:gsLst>
                    <a:gs pos="0">
                      <a:srgbClr val="FFFFFF"/>
                    </a:gs>
                    <a:gs pos="100000">
                      <a:srgbClr val="FFFFFF"/>
                    </a:gs>
                  </a:gsLst>
                  <a:lin ang="16200000" scaled="0"/>
                </a:gradFill>
                <a:sym typeface="Gill Sans" charset="0"/>
              </a:rPr>
              <a:t>Collaboration</a:t>
            </a:r>
            <a:endParaRPr lang="en-US" sz="3200" dirty="0">
              <a:gradFill>
                <a:gsLst>
                  <a:gs pos="0">
                    <a:srgbClr val="FFFFFF"/>
                  </a:gs>
                  <a:gs pos="100000">
                    <a:srgbClr val="FFFFFF"/>
                  </a:gs>
                </a:gsLst>
                <a:lin ang="16200000" scaled="0"/>
              </a:gradFill>
              <a:sym typeface="Gill Sans" charset="0"/>
            </a:endParaRPr>
          </a:p>
        </p:txBody>
      </p:sp>
      <p:sp>
        <p:nvSpPr>
          <p:cNvPr id="12" name="TextBox 11"/>
          <p:cNvSpPr txBox="1"/>
          <p:nvPr/>
        </p:nvSpPr>
        <p:spPr>
          <a:xfrm>
            <a:off x="912477" y="2827748"/>
            <a:ext cx="10644522" cy="492443"/>
          </a:xfrm>
          <a:prstGeom prst="rect">
            <a:avLst/>
          </a:prstGeom>
          <a:noFill/>
        </p:spPr>
        <p:txBody>
          <a:bodyPr wrap="square" lIns="0" tIns="0" rIns="0" bIns="0" rtlCol="0">
            <a:spAutoFit/>
          </a:bodyPr>
          <a:lstStyle/>
          <a:p>
            <a:pPr defTabSz="460858" fontAlgn="base">
              <a:spcBef>
                <a:spcPct val="0"/>
              </a:spcBef>
              <a:spcAft>
                <a:spcPct val="0"/>
              </a:spcAft>
            </a:pPr>
            <a:r>
              <a:rPr lang="en-US" sz="3200" b="1" dirty="0" smtClean="0">
                <a:gradFill>
                  <a:gsLst>
                    <a:gs pos="0">
                      <a:srgbClr val="FFFFFF"/>
                    </a:gs>
                    <a:gs pos="100000">
                      <a:srgbClr val="FFFFFF"/>
                    </a:gs>
                  </a:gsLst>
                  <a:lin ang="16200000" scaled="0"/>
                </a:gradFill>
                <a:sym typeface="Gill Sans" charset="0"/>
              </a:rPr>
              <a:t>Actionable feedback</a:t>
            </a:r>
            <a:endParaRPr lang="en-US" sz="3200" dirty="0">
              <a:gradFill>
                <a:gsLst>
                  <a:gs pos="0">
                    <a:srgbClr val="FFFFFF"/>
                  </a:gs>
                  <a:gs pos="100000">
                    <a:srgbClr val="FFFFFF"/>
                  </a:gs>
                </a:gsLst>
                <a:lin ang="16200000" scaled="0"/>
              </a:gradFill>
              <a:sym typeface="Gill Sans" charset="0"/>
            </a:endParaRPr>
          </a:p>
        </p:txBody>
      </p:sp>
      <p:sp>
        <p:nvSpPr>
          <p:cNvPr id="13" name="TextBox 12"/>
          <p:cNvSpPr txBox="1"/>
          <p:nvPr/>
        </p:nvSpPr>
        <p:spPr>
          <a:xfrm>
            <a:off x="912477" y="3591264"/>
            <a:ext cx="11276348" cy="615553"/>
          </a:xfrm>
          <a:prstGeom prst="rect">
            <a:avLst/>
          </a:prstGeom>
          <a:noFill/>
        </p:spPr>
        <p:txBody>
          <a:bodyPr wrap="square" lIns="0" tIns="0" rIns="0" bIns="0" rtlCol="0">
            <a:spAutoFit/>
          </a:bodyPr>
          <a:lstStyle/>
          <a:p>
            <a:pPr defTabSz="460858" fontAlgn="base">
              <a:lnSpc>
                <a:spcPct val="125000"/>
              </a:lnSpc>
              <a:spcBef>
                <a:spcPct val="0"/>
              </a:spcBef>
              <a:spcAft>
                <a:spcPct val="0"/>
              </a:spcAft>
            </a:pPr>
            <a:r>
              <a:rPr lang="en-US" sz="3200" b="1" dirty="0" smtClean="0">
                <a:gradFill>
                  <a:gsLst>
                    <a:gs pos="0">
                      <a:srgbClr val="FFFFFF"/>
                    </a:gs>
                    <a:gs pos="100000">
                      <a:srgbClr val="FFFFFF"/>
                    </a:gs>
                  </a:gsLst>
                  <a:lin ang="16200000" scaled="0"/>
                </a:gradFill>
              </a:rPr>
              <a:t>Respect your </a:t>
            </a:r>
            <a:r>
              <a:rPr lang="en-US" sz="3200" b="1" dirty="0">
                <a:gradFill>
                  <a:gsLst>
                    <a:gs pos="0">
                      <a:srgbClr val="FFFFFF"/>
                    </a:gs>
                    <a:gs pos="100000">
                      <a:srgbClr val="FFFFFF"/>
                    </a:gs>
                  </a:gsLst>
                  <a:lin ang="16200000" scaled="0"/>
                </a:gradFill>
              </a:rPr>
              <a:t>work styles</a:t>
            </a:r>
          </a:p>
        </p:txBody>
      </p:sp>
      <p:sp>
        <p:nvSpPr>
          <p:cNvPr id="14" name="TextBox 13"/>
          <p:cNvSpPr txBox="1"/>
          <p:nvPr/>
        </p:nvSpPr>
        <p:spPr>
          <a:xfrm>
            <a:off x="912477" y="4427172"/>
            <a:ext cx="9579688" cy="492443"/>
          </a:xfrm>
          <a:prstGeom prst="rect">
            <a:avLst/>
          </a:prstGeom>
          <a:noFill/>
        </p:spPr>
        <p:txBody>
          <a:bodyPr wrap="square" lIns="0" tIns="0" rIns="0" bIns="0" rtlCol="0">
            <a:spAutoFit/>
          </a:bodyPr>
          <a:lstStyle/>
          <a:p>
            <a:pPr defTabSz="460858" fontAlgn="base">
              <a:spcBef>
                <a:spcPct val="0"/>
              </a:spcBef>
              <a:spcAft>
                <a:spcPct val="0"/>
              </a:spcAft>
            </a:pPr>
            <a:r>
              <a:rPr lang="en-US" sz="3200" b="1" dirty="0">
                <a:gradFill>
                  <a:gsLst>
                    <a:gs pos="0">
                      <a:srgbClr val="FFFFFF"/>
                    </a:gs>
                    <a:gs pos="100000">
                      <a:srgbClr val="FFFFFF"/>
                    </a:gs>
                  </a:gsLst>
                  <a:lin ang="16200000" scaled="0"/>
                </a:gradFill>
                <a:sym typeface="Gill Sans" charset="0"/>
              </a:rPr>
              <a:t>Transparent agile processes</a:t>
            </a:r>
          </a:p>
        </p:txBody>
      </p:sp>
    </p:spTree>
    <p:extLst>
      <p:ext uri="{BB962C8B-B14F-4D97-AF65-F5344CB8AC3E}">
        <p14:creationId xmlns:p14="http://schemas.microsoft.com/office/powerpoint/2010/main" val="181631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269876" y="1278198"/>
            <a:ext cx="12728576" cy="5334000"/>
          </a:xfrm>
          <a:prstGeom prst="rect">
            <a:avLst/>
          </a:prstGeom>
          <a:gradFill flip="none" rotWithShape="1">
            <a:gsLst>
              <a:gs pos="0">
                <a:schemeClr val="bg1"/>
              </a:gs>
              <a:gs pos="50000">
                <a:schemeClr val="bg1">
                  <a:alpha val="0"/>
                </a:schemeClr>
              </a:gs>
              <a:gs pos="100000">
                <a:schemeClr val="bg1"/>
              </a:gs>
            </a:gsLst>
            <a:lin ang="0" scaled="1"/>
            <a:tileRect/>
          </a:gradFill>
          <a:ln w="25400">
            <a:solidFill>
              <a:schemeClr val="accent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55" name="Group 54"/>
          <p:cNvGrpSpPr/>
          <p:nvPr/>
        </p:nvGrpSpPr>
        <p:grpSpPr>
          <a:xfrm>
            <a:off x="4038512" y="1418236"/>
            <a:ext cx="1573335" cy="1213552"/>
            <a:chOff x="3808412" y="619583"/>
            <a:chExt cx="1749425" cy="1349375"/>
          </a:xfrm>
        </p:grpSpPr>
        <p:sp>
          <p:nvSpPr>
            <p:cNvPr id="56" name="Freeform 12"/>
            <p:cNvSpPr>
              <a:spLocks/>
            </p:cNvSpPr>
            <p:nvPr/>
          </p:nvSpPr>
          <p:spPr bwMode="auto">
            <a:xfrm>
              <a:off x="3808412" y="619583"/>
              <a:ext cx="1749425" cy="503238"/>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r>
                <a:rPr lang="en-US" sz="1600" dirty="0" smtClean="0">
                  <a:gradFill>
                    <a:gsLst>
                      <a:gs pos="0">
                        <a:srgbClr val="FFFFFF"/>
                      </a:gs>
                      <a:gs pos="100000">
                        <a:srgbClr val="FFFFFF"/>
                      </a:gs>
                    </a:gsLst>
                    <a:lin ang="5400000" scaled="0"/>
                  </a:gradFill>
                </a:rPr>
                <a:t>Product</a:t>
              </a:r>
            </a:p>
            <a:p>
              <a:pPr algn="ctr" defTabSz="914400">
                <a:lnSpc>
                  <a:spcPct val="85000"/>
                </a:lnSpc>
              </a:pPr>
              <a:r>
                <a:rPr lang="en-US" sz="1600" dirty="0" smtClean="0">
                  <a:gradFill>
                    <a:gsLst>
                      <a:gs pos="0">
                        <a:srgbClr val="FFFFFF"/>
                      </a:gs>
                      <a:gs pos="100000">
                        <a:srgbClr val="FFFFFF"/>
                      </a:gs>
                    </a:gsLst>
                    <a:lin ang="5400000" scaled="0"/>
                  </a:gradFill>
                </a:rPr>
                <a:t>Backlog</a:t>
              </a:r>
              <a:endParaRPr lang="en-US" sz="1600" dirty="0">
                <a:gradFill>
                  <a:gsLst>
                    <a:gs pos="0">
                      <a:srgbClr val="FFFFFF"/>
                    </a:gs>
                    <a:gs pos="100000">
                      <a:srgbClr val="FFFFFF"/>
                    </a:gs>
                  </a:gsLst>
                  <a:lin ang="5400000" scaled="0"/>
                </a:gradFill>
              </a:endParaRPr>
            </a:p>
          </p:txBody>
        </p:sp>
        <p:sp>
          <p:nvSpPr>
            <p:cNvPr id="57" name="Rectangle 13"/>
            <p:cNvSpPr>
              <a:spLocks noChangeArrowheads="1"/>
            </p:cNvSpPr>
            <p:nvPr/>
          </p:nvSpPr>
          <p:spPr bwMode="auto">
            <a:xfrm>
              <a:off x="3808412" y="1181558"/>
              <a:ext cx="1749425" cy="22383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600">
                <a:gradFill>
                  <a:gsLst>
                    <a:gs pos="0">
                      <a:srgbClr val="FFFFFF"/>
                    </a:gs>
                    <a:gs pos="100000">
                      <a:srgbClr val="FFFFFF"/>
                    </a:gs>
                  </a:gsLst>
                  <a:lin ang="5400000" scaled="0"/>
                </a:gradFill>
              </a:endParaRPr>
            </a:p>
          </p:txBody>
        </p:sp>
        <p:sp>
          <p:nvSpPr>
            <p:cNvPr id="59" name="Rectangle 14"/>
            <p:cNvSpPr>
              <a:spLocks noChangeArrowheads="1"/>
            </p:cNvSpPr>
            <p:nvPr/>
          </p:nvSpPr>
          <p:spPr bwMode="auto">
            <a:xfrm>
              <a:off x="3808412" y="1464133"/>
              <a:ext cx="1749425" cy="22383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600">
                <a:gradFill>
                  <a:gsLst>
                    <a:gs pos="0">
                      <a:srgbClr val="FFFFFF"/>
                    </a:gs>
                    <a:gs pos="100000">
                      <a:srgbClr val="FFFFFF"/>
                    </a:gs>
                  </a:gsLst>
                  <a:lin ang="5400000" scaled="0"/>
                </a:gradFill>
              </a:endParaRPr>
            </a:p>
          </p:txBody>
        </p:sp>
        <p:sp>
          <p:nvSpPr>
            <p:cNvPr id="60" name="Freeform 15"/>
            <p:cNvSpPr>
              <a:spLocks/>
            </p:cNvSpPr>
            <p:nvPr/>
          </p:nvSpPr>
          <p:spPr bwMode="auto">
            <a:xfrm>
              <a:off x="3808412" y="1746708"/>
              <a:ext cx="1749425" cy="222250"/>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600">
                <a:gradFill>
                  <a:gsLst>
                    <a:gs pos="0">
                      <a:srgbClr val="FFFFFF"/>
                    </a:gs>
                    <a:gs pos="100000">
                      <a:srgbClr val="FFFFFF"/>
                    </a:gs>
                  </a:gsLst>
                  <a:lin ang="5400000" scaled="0"/>
                </a:gradFill>
              </a:endParaRPr>
            </a:p>
          </p:txBody>
        </p:sp>
      </p:grpSp>
      <p:sp>
        <p:nvSpPr>
          <p:cNvPr id="89" name="TextBox 88"/>
          <p:cNvSpPr txBox="1"/>
          <p:nvPr/>
        </p:nvSpPr>
        <p:spPr>
          <a:xfrm>
            <a:off x="3802434" y="3760695"/>
            <a:ext cx="662041" cy="307777"/>
          </a:xfrm>
          <a:prstGeom prst="rect">
            <a:avLst/>
          </a:prstGeom>
          <a:noFill/>
        </p:spPr>
        <p:txBody>
          <a:bodyPr wrap="none" lIns="0" tIns="0" rIns="0" bIns="0" rtlCol="0" anchor="ctr">
            <a:spAutoFit/>
          </a:bodyPr>
          <a:lstStyle/>
          <a:p>
            <a:pPr algn="ctr" defTabSz="914400"/>
            <a:r>
              <a:rPr lang="en-US" sz="2000" dirty="0" smtClean="0">
                <a:gradFill>
                  <a:gsLst>
                    <a:gs pos="0">
                      <a:srgbClr val="03C2F1">
                        <a:lumMod val="20000"/>
                        <a:lumOff val="80000"/>
                      </a:srgbClr>
                    </a:gs>
                    <a:gs pos="86000">
                      <a:srgbClr val="03C2F1">
                        <a:lumMod val="20000"/>
                        <a:lumOff val="80000"/>
                      </a:srgbClr>
                    </a:gs>
                  </a:gsLst>
                  <a:lin ang="5400000" scaled="0"/>
                </a:gradFill>
              </a:rPr>
              <a:t>Sprint</a:t>
            </a:r>
          </a:p>
        </p:txBody>
      </p:sp>
      <p:sp>
        <p:nvSpPr>
          <p:cNvPr id="94" name="Freeform 32"/>
          <p:cNvSpPr>
            <a:spLocks/>
          </p:cNvSpPr>
          <p:nvPr/>
        </p:nvSpPr>
        <p:spPr bwMode="auto">
          <a:xfrm>
            <a:off x="6063003" y="1341750"/>
            <a:ext cx="52826" cy="544774"/>
          </a:xfrm>
          <a:custGeom>
            <a:avLst/>
            <a:gdLst/>
            <a:ahLst/>
            <a:cxnLst/>
            <a:rect l="l" t="t" r="r" b="b"/>
            <a:pathLst>
              <a:path w="58738" h="605746">
                <a:moveTo>
                  <a:pt x="0" y="0"/>
                </a:moveTo>
                <a:lnTo>
                  <a:pt x="29369" y="0"/>
                </a:lnTo>
                <a:cubicBezTo>
                  <a:pt x="38180" y="0"/>
                  <a:pt x="49928" y="0"/>
                  <a:pt x="58738" y="0"/>
                </a:cubicBezTo>
                <a:cubicBezTo>
                  <a:pt x="58738" y="165973"/>
                  <a:pt x="58738" y="365612"/>
                  <a:pt x="58738" y="605746"/>
                </a:cubicBezTo>
                <a:cubicBezTo>
                  <a:pt x="49928" y="605746"/>
                  <a:pt x="38180" y="605746"/>
                  <a:pt x="29369" y="605746"/>
                </a:cubicBezTo>
                <a:lnTo>
                  <a:pt x="0" y="605746"/>
                </a:lnTo>
                <a:cubicBezTo>
                  <a:pt x="0" y="605731"/>
                  <a:pt x="0" y="602724"/>
                  <a:pt x="0"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95" name="Freeform 31"/>
          <p:cNvSpPr>
            <a:spLocks/>
          </p:cNvSpPr>
          <p:nvPr/>
        </p:nvSpPr>
        <p:spPr bwMode="auto">
          <a:xfrm>
            <a:off x="6063003" y="5985474"/>
            <a:ext cx="52826" cy="556600"/>
          </a:xfrm>
          <a:custGeom>
            <a:avLst/>
            <a:gdLst/>
            <a:ahLst/>
            <a:cxnLst/>
            <a:rect l="l" t="t" r="r" b="b"/>
            <a:pathLst>
              <a:path w="58738" h="618896">
                <a:moveTo>
                  <a:pt x="0" y="0"/>
                </a:moveTo>
                <a:cubicBezTo>
                  <a:pt x="8811" y="0"/>
                  <a:pt x="20559" y="0"/>
                  <a:pt x="29369" y="0"/>
                </a:cubicBezTo>
                <a:cubicBezTo>
                  <a:pt x="38180" y="0"/>
                  <a:pt x="49928" y="0"/>
                  <a:pt x="58738" y="0"/>
                </a:cubicBezTo>
                <a:cubicBezTo>
                  <a:pt x="58738" y="0"/>
                  <a:pt x="58738" y="0"/>
                  <a:pt x="58738" y="182333"/>
                </a:cubicBezTo>
                <a:lnTo>
                  <a:pt x="58738" y="183186"/>
                </a:lnTo>
                <a:lnTo>
                  <a:pt x="58738" y="184175"/>
                </a:lnTo>
                <a:lnTo>
                  <a:pt x="58738" y="189155"/>
                </a:lnTo>
                <a:lnTo>
                  <a:pt x="58738" y="205355"/>
                </a:lnTo>
                <a:lnTo>
                  <a:pt x="58738" y="234163"/>
                </a:lnTo>
                <a:lnTo>
                  <a:pt x="58738" y="236904"/>
                </a:lnTo>
                <a:lnTo>
                  <a:pt x="58738" y="288916"/>
                </a:lnTo>
                <a:lnTo>
                  <a:pt x="58738" y="292463"/>
                </a:lnTo>
                <a:lnTo>
                  <a:pt x="58738" y="324195"/>
                </a:lnTo>
                <a:lnTo>
                  <a:pt x="58738" y="359717"/>
                </a:lnTo>
                <a:lnTo>
                  <a:pt x="58738" y="366508"/>
                </a:lnTo>
                <a:lnTo>
                  <a:pt x="58738" y="416496"/>
                </a:lnTo>
                <a:lnTo>
                  <a:pt x="58738" y="436563"/>
                </a:lnTo>
                <a:cubicBezTo>
                  <a:pt x="58738" y="486772"/>
                  <a:pt x="58738" y="546897"/>
                  <a:pt x="58738" y="618896"/>
                </a:cubicBezTo>
                <a:cubicBezTo>
                  <a:pt x="58738" y="618896"/>
                  <a:pt x="58738" y="618896"/>
                  <a:pt x="0" y="618896"/>
                </a:cubicBezTo>
                <a:cubicBezTo>
                  <a:pt x="0" y="618896"/>
                  <a:pt x="0" y="618896"/>
                  <a:pt x="0" y="436563"/>
                </a:cubicBezTo>
                <a:lnTo>
                  <a:pt x="0" y="435711"/>
                </a:lnTo>
                <a:cubicBezTo>
                  <a:pt x="0" y="433742"/>
                  <a:pt x="0" y="431753"/>
                  <a:pt x="0" y="429742"/>
                </a:cubicBezTo>
                <a:cubicBezTo>
                  <a:pt x="0" y="426331"/>
                  <a:pt x="0" y="421215"/>
                  <a:pt x="0" y="413541"/>
                </a:cubicBezTo>
                <a:cubicBezTo>
                  <a:pt x="0" y="403522"/>
                  <a:pt x="0" y="393014"/>
                  <a:pt x="0" y="381993"/>
                </a:cubicBezTo>
                <a:cubicBezTo>
                  <a:pt x="0" y="368350"/>
                  <a:pt x="0" y="351297"/>
                  <a:pt x="0" y="329980"/>
                </a:cubicBezTo>
                <a:cubicBezTo>
                  <a:pt x="0" y="318669"/>
                  <a:pt x="0" y="306916"/>
                  <a:pt x="0" y="294702"/>
                </a:cubicBezTo>
                <a:cubicBezTo>
                  <a:pt x="0" y="283731"/>
                  <a:pt x="0" y="271912"/>
                  <a:pt x="0" y="259179"/>
                </a:cubicBezTo>
                <a:cubicBezTo>
                  <a:pt x="0" y="256930"/>
                  <a:pt x="0" y="254666"/>
                  <a:pt x="0" y="252388"/>
                </a:cubicBezTo>
                <a:cubicBezTo>
                  <a:pt x="0" y="237040"/>
                  <a:pt x="0" y="220413"/>
                  <a:pt x="0" y="202401"/>
                </a:cubicBezTo>
                <a:lnTo>
                  <a:pt x="0" y="182333"/>
                </a:lnTo>
                <a:cubicBezTo>
                  <a:pt x="0" y="132124"/>
                  <a:pt x="0" y="71999"/>
                  <a:pt x="0"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sp>
        <p:nvSpPr>
          <p:cNvPr id="96" name="Freeform 32"/>
          <p:cNvSpPr>
            <a:spLocks/>
          </p:cNvSpPr>
          <p:nvPr/>
        </p:nvSpPr>
        <p:spPr bwMode="auto">
          <a:xfrm>
            <a:off x="6063003" y="2100720"/>
            <a:ext cx="52826" cy="3667726"/>
          </a:xfrm>
          <a:custGeom>
            <a:avLst/>
            <a:gdLst/>
            <a:ahLst/>
            <a:cxnLst/>
            <a:rect l="l" t="t" r="r" b="b"/>
            <a:pathLst>
              <a:path w="58738" h="605746">
                <a:moveTo>
                  <a:pt x="0" y="0"/>
                </a:moveTo>
                <a:lnTo>
                  <a:pt x="29369" y="0"/>
                </a:lnTo>
                <a:cubicBezTo>
                  <a:pt x="38180" y="0"/>
                  <a:pt x="49928" y="0"/>
                  <a:pt x="58738" y="0"/>
                </a:cubicBezTo>
                <a:cubicBezTo>
                  <a:pt x="58738" y="165973"/>
                  <a:pt x="58738" y="365612"/>
                  <a:pt x="58738" y="605746"/>
                </a:cubicBezTo>
                <a:cubicBezTo>
                  <a:pt x="49928" y="605746"/>
                  <a:pt x="38180" y="605746"/>
                  <a:pt x="29369" y="605746"/>
                </a:cubicBezTo>
                <a:lnTo>
                  <a:pt x="0" y="605746"/>
                </a:lnTo>
                <a:cubicBezTo>
                  <a:pt x="0" y="605731"/>
                  <a:pt x="0" y="602724"/>
                  <a:pt x="0"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a:solidFill>
                <a:srgbClr val="FFFFFF"/>
              </a:solidFill>
            </a:endParaRPr>
          </a:p>
        </p:txBody>
      </p:sp>
      <p:grpSp>
        <p:nvGrpSpPr>
          <p:cNvPr id="24" name="Group 23"/>
          <p:cNvGrpSpPr/>
          <p:nvPr/>
        </p:nvGrpSpPr>
        <p:grpSpPr>
          <a:xfrm>
            <a:off x="3044826" y="2986639"/>
            <a:ext cx="2041676" cy="2041793"/>
            <a:chOff x="3044826" y="2986639"/>
            <a:chExt cx="2041676" cy="2041793"/>
          </a:xfrm>
        </p:grpSpPr>
        <p:sp>
          <p:nvSpPr>
            <p:cNvPr id="91" name="Freeform 7"/>
            <p:cNvSpPr>
              <a:spLocks/>
            </p:cNvSpPr>
            <p:nvPr/>
          </p:nvSpPr>
          <p:spPr bwMode="auto">
            <a:xfrm>
              <a:off x="4048032" y="4632956"/>
              <a:ext cx="175609" cy="395476"/>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200">
                <a:gradFill>
                  <a:gsLst>
                    <a:gs pos="0">
                      <a:srgbClr val="FFFFFF"/>
                    </a:gs>
                    <a:gs pos="100000">
                      <a:srgbClr val="FFFFFF"/>
                    </a:gs>
                  </a:gsLst>
                  <a:lin ang="5400000" scaled="0"/>
                </a:gradFill>
              </a:endParaRPr>
            </a:p>
          </p:txBody>
        </p:sp>
        <p:grpSp>
          <p:nvGrpSpPr>
            <p:cNvPr id="14" name="Group 13"/>
            <p:cNvGrpSpPr/>
            <p:nvPr/>
          </p:nvGrpSpPr>
          <p:grpSpPr>
            <a:xfrm>
              <a:off x="3044826" y="2986639"/>
              <a:ext cx="2041676" cy="1892300"/>
              <a:chOff x="3044826" y="2986639"/>
              <a:chExt cx="2041676" cy="1892300"/>
            </a:xfrm>
          </p:grpSpPr>
          <p:sp>
            <p:nvSpPr>
              <p:cNvPr id="92" name="Freeform 8"/>
              <p:cNvSpPr>
                <a:spLocks/>
              </p:cNvSpPr>
              <p:nvPr/>
            </p:nvSpPr>
            <p:spPr bwMode="auto">
              <a:xfrm>
                <a:off x="3044826" y="3846768"/>
                <a:ext cx="395476" cy="175609"/>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200">
                  <a:gradFill>
                    <a:gsLst>
                      <a:gs pos="0">
                        <a:srgbClr val="FFFFFF"/>
                      </a:gs>
                      <a:gs pos="100000">
                        <a:srgbClr val="FFFFFF"/>
                      </a:gs>
                    </a:gsLst>
                    <a:lin ang="5400000" scaled="0"/>
                  </a:gradFill>
                </a:endParaRPr>
              </a:p>
            </p:txBody>
          </p:sp>
          <p:sp>
            <p:nvSpPr>
              <p:cNvPr id="9" name="Freeform 7"/>
              <p:cNvSpPr>
                <a:spLocks/>
              </p:cNvSpPr>
              <p:nvPr/>
            </p:nvSpPr>
            <p:spPr bwMode="auto">
              <a:xfrm>
                <a:off x="3192613" y="4040739"/>
                <a:ext cx="803275" cy="835025"/>
              </a:xfrm>
              <a:custGeom>
                <a:avLst/>
                <a:gdLst>
                  <a:gd name="T0" fmla="*/ 40 w 307"/>
                  <a:gd name="T1" fmla="*/ 2 h 319"/>
                  <a:gd name="T2" fmla="*/ 34 w 307"/>
                  <a:gd name="T3" fmla="*/ 7 h 319"/>
                  <a:gd name="T4" fmla="*/ 21 w 307"/>
                  <a:gd name="T5" fmla="*/ 19 h 319"/>
                  <a:gd name="T6" fmla="*/ 7 w 307"/>
                  <a:gd name="T7" fmla="*/ 7 h 319"/>
                  <a:gd name="T8" fmla="*/ 0 w 307"/>
                  <a:gd name="T9" fmla="*/ 0 h 319"/>
                  <a:gd name="T10" fmla="*/ 307 w 307"/>
                  <a:gd name="T11" fmla="*/ 319 h 319"/>
                  <a:gd name="T12" fmla="*/ 307 w 307"/>
                  <a:gd name="T13" fmla="*/ 278 h 319"/>
                  <a:gd name="T14" fmla="*/ 40 w 307"/>
                  <a:gd name="T15" fmla="*/ 2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19">
                    <a:moveTo>
                      <a:pt x="40" y="2"/>
                    </a:moveTo>
                    <a:cubicBezTo>
                      <a:pt x="34" y="7"/>
                      <a:pt x="34" y="7"/>
                      <a:pt x="34" y="7"/>
                    </a:cubicBezTo>
                    <a:cubicBezTo>
                      <a:pt x="21" y="19"/>
                      <a:pt x="21" y="19"/>
                      <a:pt x="21" y="19"/>
                    </a:cubicBezTo>
                    <a:cubicBezTo>
                      <a:pt x="7" y="7"/>
                      <a:pt x="7" y="7"/>
                      <a:pt x="7" y="7"/>
                    </a:cubicBezTo>
                    <a:cubicBezTo>
                      <a:pt x="0" y="0"/>
                      <a:pt x="0" y="0"/>
                      <a:pt x="0" y="0"/>
                    </a:cubicBezTo>
                    <a:cubicBezTo>
                      <a:pt x="18" y="164"/>
                      <a:pt x="145" y="295"/>
                      <a:pt x="307" y="319"/>
                    </a:cubicBezTo>
                    <a:cubicBezTo>
                      <a:pt x="307" y="278"/>
                      <a:pt x="307" y="278"/>
                      <a:pt x="307" y="278"/>
                    </a:cubicBezTo>
                    <a:cubicBezTo>
                      <a:pt x="168" y="255"/>
                      <a:pt x="58" y="142"/>
                      <a:pt x="40" y="2"/>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200">
                  <a:gradFill>
                    <a:gsLst>
                      <a:gs pos="0">
                        <a:srgbClr val="FFFFFF"/>
                      </a:gs>
                      <a:gs pos="100000">
                        <a:srgbClr val="FFFFFF"/>
                      </a:gs>
                    </a:gsLst>
                    <a:lin ang="5400000" scaled="0"/>
                  </a:gradFill>
                </a:endParaRPr>
              </a:p>
            </p:txBody>
          </p:sp>
          <p:sp>
            <p:nvSpPr>
              <p:cNvPr id="10" name="Freeform 8"/>
              <p:cNvSpPr>
                <a:spLocks/>
              </p:cNvSpPr>
              <p:nvPr/>
            </p:nvSpPr>
            <p:spPr bwMode="auto">
              <a:xfrm>
                <a:off x="3194201" y="2986639"/>
                <a:ext cx="1892301" cy="1892300"/>
              </a:xfrm>
              <a:custGeom>
                <a:avLst/>
                <a:gdLst>
                  <a:gd name="T0" fmla="*/ 359 w 723"/>
                  <a:gd name="T1" fmla="*/ 0 h 723"/>
                  <a:gd name="T2" fmla="*/ 0 w 723"/>
                  <a:gd name="T3" fmla="*/ 308 h 723"/>
                  <a:gd name="T4" fmla="*/ 41 w 723"/>
                  <a:gd name="T5" fmla="*/ 308 h 723"/>
                  <a:gd name="T6" fmla="*/ 359 w 723"/>
                  <a:gd name="T7" fmla="*/ 40 h 723"/>
                  <a:gd name="T8" fmla="*/ 683 w 723"/>
                  <a:gd name="T9" fmla="*/ 363 h 723"/>
                  <a:gd name="T10" fmla="*/ 400 w 723"/>
                  <a:gd name="T11" fmla="*/ 683 h 723"/>
                  <a:gd name="T12" fmla="*/ 408 w 723"/>
                  <a:gd name="T13" fmla="*/ 693 h 723"/>
                  <a:gd name="T14" fmla="*/ 420 w 723"/>
                  <a:gd name="T15" fmla="*/ 706 h 723"/>
                  <a:gd name="T16" fmla="*/ 408 w 723"/>
                  <a:gd name="T17" fmla="*/ 719 h 723"/>
                  <a:gd name="T18" fmla="*/ 404 w 723"/>
                  <a:gd name="T19" fmla="*/ 723 h 723"/>
                  <a:gd name="T20" fmla="*/ 723 w 723"/>
                  <a:gd name="T21" fmla="*/ 363 h 723"/>
                  <a:gd name="T22" fmla="*/ 359 w 723"/>
                  <a:gd name="T2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3" h="723">
                    <a:moveTo>
                      <a:pt x="359" y="0"/>
                    </a:moveTo>
                    <a:cubicBezTo>
                      <a:pt x="178" y="0"/>
                      <a:pt x="27" y="134"/>
                      <a:pt x="0" y="308"/>
                    </a:cubicBezTo>
                    <a:cubicBezTo>
                      <a:pt x="41" y="308"/>
                      <a:pt x="41" y="308"/>
                      <a:pt x="41" y="308"/>
                    </a:cubicBezTo>
                    <a:cubicBezTo>
                      <a:pt x="67" y="156"/>
                      <a:pt x="200" y="40"/>
                      <a:pt x="359" y="40"/>
                    </a:cubicBezTo>
                    <a:cubicBezTo>
                      <a:pt x="538" y="40"/>
                      <a:pt x="683" y="185"/>
                      <a:pt x="683" y="363"/>
                    </a:cubicBezTo>
                    <a:cubicBezTo>
                      <a:pt x="683" y="527"/>
                      <a:pt x="559" y="663"/>
                      <a:pt x="400" y="683"/>
                    </a:cubicBezTo>
                    <a:cubicBezTo>
                      <a:pt x="408" y="693"/>
                      <a:pt x="408" y="693"/>
                      <a:pt x="408" y="693"/>
                    </a:cubicBezTo>
                    <a:cubicBezTo>
                      <a:pt x="420" y="706"/>
                      <a:pt x="420" y="706"/>
                      <a:pt x="420" y="706"/>
                    </a:cubicBezTo>
                    <a:cubicBezTo>
                      <a:pt x="408" y="719"/>
                      <a:pt x="408" y="719"/>
                      <a:pt x="408" y="719"/>
                    </a:cubicBezTo>
                    <a:cubicBezTo>
                      <a:pt x="404" y="723"/>
                      <a:pt x="404" y="723"/>
                      <a:pt x="404" y="723"/>
                    </a:cubicBezTo>
                    <a:cubicBezTo>
                      <a:pt x="583" y="701"/>
                      <a:pt x="723" y="548"/>
                      <a:pt x="723" y="363"/>
                    </a:cubicBezTo>
                    <a:cubicBezTo>
                      <a:pt x="723" y="163"/>
                      <a:pt x="560" y="0"/>
                      <a:pt x="359"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200">
                  <a:gradFill>
                    <a:gsLst>
                      <a:gs pos="0">
                        <a:srgbClr val="FFFFFF"/>
                      </a:gs>
                      <a:gs pos="100000">
                        <a:srgbClr val="FFFFFF"/>
                      </a:gs>
                    </a:gsLst>
                    <a:lin ang="5400000" scaled="0"/>
                  </a:gradFill>
                </a:endParaRPr>
              </a:p>
            </p:txBody>
          </p:sp>
        </p:grpSp>
      </p:grpSp>
      <p:grpSp>
        <p:nvGrpSpPr>
          <p:cNvPr id="48" name="Group 47"/>
          <p:cNvGrpSpPr/>
          <p:nvPr/>
        </p:nvGrpSpPr>
        <p:grpSpPr>
          <a:xfrm>
            <a:off x="3186263" y="1533808"/>
            <a:ext cx="5957737" cy="4919956"/>
            <a:chOff x="3186263" y="1533808"/>
            <a:chExt cx="5957737" cy="4919956"/>
          </a:xfrm>
        </p:grpSpPr>
        <p:sp>
          <p:nvSpPr>
            <p:cNvPr id="71" name="TextBox 70"/>
            <p:cNvSpPr txBox="1"/>
            <p:nvPr/>
          </p:nvSpPr>
          <p:spPr>
            <a:xfrm>
              <a:off x="7556432" y="3780682"/>
              <a:ext cx="913712" cy="307777"/>
            </a:xfrm>
            <a:prstGeom prst="rect">
              <a:avLst/>
            </a:prstGeom>
            <a:noFill/>
          </p:spPr>
          <p:txBody>
            <a:bodyPr wrap="none" lIns="0" tIns="0" rIns="0" bIns="0" rtlCol="0" anchor="ctr">
              <a:spAutoFit/>
            </a:bodyPr>
            <a:lstStyle/>
            <a:p>
              <a:pPr algn="ctr" defTabSz="914400"/>
              <a:r>
                <a:rPr lang="en-US" sz="2000" dirty="0">
                  <a:gradFill>
                    <a:gsLst>
                      <a:gs pos="0">
                        <a:srgbClr val="03C2F1">
                          <a:lumMod val="20000"/>
                          <a:lumOff val="80000"/>
                        </a:srgbClr>
                      </a:gs>
                      <a:gs pos="86000">
                        <a:srgbClr val="03C2F1">
                          <a:lumMod val="20000"/>
                          <a:lumOff val="80000"/>
                        </a:srgbClr>
                      </a:gs>
                    </a:gsLst>
                    <a:lin ang="5400000" scaled="0"/>
                  </a:gradFill>
                </a:rPr>
                <a:t>Monitor</a:t>
              </a:r>
            </a:p>
          </p:txBody>
        </p:sp>
        <p:sp>
          <p:nvSpPr>
            <p:cNvPr id="53" name="TextBox 52"/>
            <p:cNvSpPr txBox="1"/>
            <p:nvPr/>
          </p:nvSpPr>
          <p:spPr>
            <a:xfrm>
              <a:off x="4591715" y="6034015"/>
              <a:ext cx="1375698" cy="215444"/>
            </a:xfrm>
            <a:prstGeom prst="rect">
              <a:avLst/>
            </a:prstGeom>
            <a:noFill/>
          </p:spPr>
          <p:txBody>
            <a:bodyPr wrap="none" lIns="0" tIns="0" rIns="0" bIns="0" rtlCol="0" anchor="ctr">
              <a:spAutoFit/>
            </a:bodyPr>
            <a:lstStyle/>
            <a:p>
              <a:pPr defTabSz="914400"/>
              <a:r>
                <a:rPr lang="en-US" sz="1400" i="1" dirty="0" smtClean="0">
                  <a:gradFill>
                    <a:gsLst>
                      <a:gs pos="0">
                        <a:srgbClr val="03C2F1">
                          <a:lumMod val="75000"/>
                        </a:srgbClr>
                      </a:gs>
                      <a:gs pos="86000">
                        <a:srgbClr val="03C2F1">
                          <a:lumMod val="75000"/>
                        </a:srgbClr>
                      </a:gs>
                    </a:gsLst>
                    <a:lin ang="5400000" scaled="0"/>
                  </a:gradFill>
                </a:rPr>
                <a:t>Working Software</a:t>
              </a:r>
              <a:endParaRPr lang="en-US" sz="1400" i="1" dirty="0">
                <a:gradFill>
                  <a:gsLst>
                    <a:gs pos="0">
                      <a:srgbClr val="03C2F1">
                        <a:lumMod val="75000"/>
                      </a:srgbClr>
                    </a:gs>
                    <a:gs pos="86000">
                      <a:srgbClr val="03C2F1">
                        <a:lumMod val="75000"/>
                      </a:srgbClr>
                    </a:gs>
                  </a:gsLst>
                  <a:lin ang="5400000" scaled="0"/>
                </a:gradFill>
              </a:endParaRPr>
            </a:p>
          </p:txBody>
        </p:sp>
        <p:sp>
          <p:nvSpPr>
            <p:cNvPr id="54" name="TextBox 53"/>
            <p:cNvSpPr txBox="1"/>
            <p:nvPr/>
          </p:nvSpPr>
          <p:spPr>
            <a:xfrm>
              <a:off x="6270021" y="1533808"/>
              <a:ext cx="1078470" cy="221437"/>
            </a:xfrm>
            <a:prstGeom prst="rect">
              <a:avLst/>
            </a:prstGeom>
            <a:noFill/>
          </p:spPr>
          <p:txBody>
            <a:bodyPr wrap="none" lIns="0" tIns="0" rIns="0" bIns="0" rtlCol="0" anchor="ctr">
              <a:spAutoFit/>
            </a:bodyPr>
            <a:lstStyle/>
            <a:p>
              <a:pPr defTabSz="914400"/>
              <a:r>
                <a:rPr lang="en-US" sz="1400" i="1" dirty="0" smtClean="0">
                  <a:gradFill>
                    <a:gsLst>
                      <a:gs pos="0">
                        <a:srgbClr val="FAA634"/>
                      </a:gs>
                      <a:gs pos="86000">
                        <a:srgbClr val="FAA634"/>
                      </a:gs>
                    </a:gsLst>
                    <a:lin ang="5400000" scaled="0"/>
                  </a:gradFill>
                </a:rPr>
                <a:t>Requirements</a:t>
              </a:r>
              <a:endParaRPr lang="en-US" sz="1400" i="1" dirty="0">
                <a:gradFill>
                  <a:gsLst>
                    <a:gs pos="0">
                      <a:srgbClr val="FAA634"/>
                    </a:gs>
                    <a:gs pos="86000">
                      <a:srgbClr val="FAA634"/>
                    </a:gs>
                  </a:gsLst>
                  <a:lin ang="5400000" scaled="0"/>
                </a:gradFill>
              </a:endParaRPr>
            </a:p>
          </p:txBody>
        </p:sp>
        <p:grpSp>
          <p:nvGrpSpPr>
            <p:cNvPr id="61" name="Group 60"/>
            <p:cNvGrpSpPr/>
            <p:nvPr/>
          </p:nvGrpSpPr>
          <p:grpSpPr>
            <a:xfrm>
              <a:off x="6571267" y="5240211"/>
              <a:ext cx="1571908" cy="1213553"/>
              <a:chOff x="6624637" y="4869320"/>
              <a:chExt cx="1747838" cy="1349376"/>
            </a:xfrm>
          </p:grpSpPr>
          <p:sp>
            <p:nvSpPr>
              <p:cNvPr id="62" name="Freeform 16"/>
              <p:cNvSpPr>
                <a:spLocks/>
              </p:cNvSpPr>
              <p:nvPr/>
            </p:nvSpPr>
            <p:spPr bwMode="auto">
              <a:xfrm>
                <a:off x="6624637" y="4869320"/>
                <a:ext cx="1747838" cy="504825"/>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r>
                  <a:rPr lang="en-US" sz="1600" dirty="0" smtClean="0">
                    <a:gradFill>
                      <a:gsLst>
                        <a:gs pos="0">
                          <a:srgbClr val="FFFFFF"/>
                        </a:gs>
                        <a:gs pos="100000">
                          <a:srgbClr val="FFFFFF"/>
                        </a:gs>
                      </a:gsLst>
                      <a:lin ang="5400000" scaled="0"/>
                    </a:gradFill>
                  </a:rPr>
                  <a:t>Ops</a:t>
                </a:r>
              </a:p>
              <a:p>
                <a:pPr algn="ctr" defTabSz="914400">
                  <a:lnSpc>
                    <a:spcPct val="85000"/>
                  </a:lnSpc>
                </a:pPr>
                <a:r>
                  <a:rPr lang="en-US" sz="1600" dirty="0" smtClean="0">
                    <a:gradFill>
                      <a:gsLst>
                        <a:gs pos="0">
                          <a:srgbClr val="FFFFFF"/>
                        </a:gs>
                        <a:gs pos="100000">
                          <a:srgbClr val="FFFFFF"/>
                        </a:gs>
                      </a:gsLst>
                      <a:lin ang="5400000" scaled="0"/>
                    </a:gradFill>
                  </a:rPr>
                  <a:t>Backlog</a:t>
                </a:r>
                <a:endParaRPr lang="en-US" sz="1600" dirty="0">
                  <a:gradFill>
                    <a:gsLst>
                      <a:gs pos="0">
                        <a:srgbClr val="FFFFFF"/>
                      </a:gs>
                      <a:gs pos="100000">
                        <a:srgbClr val="FFFFFF"/>
                      </a:gs>
                    </a:gsLst>
                    <a:lin ang="5400000" scaled="0"/>
                  </a:gradFill>
                </a:endParaRPr>
              </a:p>
            </p:txBody>
          </p:sp>
          <p:sp>
            <p:nvSpPr>
              <p:cNvPr id="63" name="Rectangle 17"/>
              <p:cNvSpPr>
                <a:spLocks noChangeArrowheads="1"/>
              </p:cNvSpPr>
              <p:nvPr/>
            </p:nvSpPr>
            <p:spPr bwMode="auto">
              <a:xfrm>
                <a:off x="6624637" y="5432883"/>
                <a:ext cx="1747838" cy="223838"/>
              </a:xfrm>
              <a:prstGeom prst="rect">
                <a:avLst/>
              </a:prstGeom>
              <a:solidFill>
                <a:srgbClr val="429A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600">
                  <a:gradFill>
                    <a:gsLst>
                      <a:gs pos="0">
                        <a:srgbClr val="FFFFFF"/>
                      </a:gs>
                      <a:gs pos="100000">
                        <a:srgbClr val="FFFFFF"/>
                      </a:gs>
                    </a:gsLst>
                    <a:lin ang="5400000" scaled="0"/>
                  </a:gradFill>
                </a:endParaRPr>
              </a:p>
            </p:txBody>
          </p:sp>
          <p:sp>
            <p:nvSpPr>
              <p:cNvPr id="64" name="Rectangle 18"/>
              <p:cNvSpPr>
                <a:spLocks noChangeArrowheads="1"/>
              </p:cNvSpPr>
              <p:nvPr/>
            </p:nvSpPr>
            <p:spPr bwMode="auto">
              <a:xfrm>
                <a:off x="6624637" y="5715458"/>
                <a:ext cx="1747838" cy="220663"/>
              </a:xfrm>
              <a:prstGeom prst="rect">
                <a:avLst/>
              </a:prstGeom>
              <a:solidFill>
                <a:srgbClr val="429A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600">
                  <a:gradFill>
                    <a:gsLst>
                      <a:gs pos="0">
                        <a:srgbClr val="FFFFFF"/>
                      </a:gs>
                      <a:gs pos="100000">
                        <a:srgbClr val="FFFFFF"/>
                      </a:gs>
                    </a:gsLst>
                    <a:lin ang="5400000" scaled="0"/>
                  </a:gradFill>
                </a:endParaRPr>
              </a:p>
            </p:txBody>
          </p:sp>
          <p:sp>
            <p:nvSpPr>
              <p:cNvPr id="65" name="Freeform 19"/>
              <p:cNvSpPr>
                <a:spLocks/>
              </p:cNvSpPr>
              <p:nvPr/>
            </p:nvSpPr>
            <p:spPr bwMode="auto">
              <a:xfrm>
                <a:off x="6624637" y="5994858"/>
                <a:ext cx="1747838" cy="223838"/>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600">
                  <a:gradFill>
                    <a:gsLst>
                      <a:gs pos="0">
                        <a:srgbClr val="FFFFFF"/>
                      </a:gs>
                      <a:gs pos="100000">
                        <a:srgbClr val="FFFFFF"/>
                      </a:gs>
                    </a:gsLst>
                    <a:lin ang="5400000" scaled="0"/>
                  </a:gradFill>
                </a:endParaRPr>
              </a:p>
            </p:txBody>
          </p:sp>
        </p:grpSp>
        <p:grpSp>
          <p:nvGrpSpPr>
            <p:cNvPr id="66" name="Group 65"/>
            <p:cNvGrpSpPr/>
            <p:nvPr/>
          </p:nvGrpSpPr>
          <p:grpSpPr>
            <a:xfrm>
              <a:off x="5651823" y="1798006"/>
              <a:ext cx="819505" cy="406897"/>
              <a:chOff x="5651823" y="1798006"/>
              <a:chExt cx="819505" cy="406897"/>
            </a:xfrm>
          </p:grpSpPr>
          <p:sp>
            <p:nvSpPr>
              <p:cNvPr id="68" name="Freeform 11"/>
              <p:cNvSpPr>
                <a:spLocks/>
              </p:cNvSpPr>
              <p:nvPr/>
            </p:nvSpPr>
            <p:spPr bwMode="auto">
              <a:xfrm>
                <a:off x="6288581" y="1808000"/>
                <a:ext cx="182747" cy="396903"/>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600">
                  <a:gradFill>
                    <a:gsLst>
                      <a:gs pos="0">
                        <a:srgbClr val="FFFFFF"/>
                      </a:gs>
                      <a:gs pos="100000">
                        <a:srgbClr val="FFFFFF"/>
                      </a:gs>
                    </a:gsLst>
                    <a:lin ang="5400000" scaled="0"/>
                  </a:gradFill>
                </a:endParaRPr>
              </a:p>
            </p:txBody>
          </p:sp>
          <p:sp>
            <p:nvSpPr>
              <p:cNvPr id="69" name="Freeform 20"/>
              <p:cNvSpPr>
                <a:spLocks/>
              </p:cNvSpPr>
              <p:nvPr/>
            </p:nvSpPr>
            <p:spPr bwMode="auto">
              <a:xfrm>
                <a:off x="5651823" y="1798006"/>
                <a:ext cx="615343" cy="395476"/>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600">
                  <a:gradFill>
                    <a:gsLst>
                      <a:gs pos="0">
                        <a:srgbClr val="FFFFFF"/>
                      </a:gs>
                      <a:gs pos="100000">
                        <a:srgbClr val="FFFFFF"/>
                      </a:gs>
                    </a:gsLst>
                    <a:lin ang="5400000" scaled="0"/>
                  </a:gradFill>
                </a:endParaRPr>
              </a:p>
            </p:txBody>
          </p:sp>
        </p:grpSp>
        <p:sp>
          <p:nvSpPr>
            <p:cNvPr id="72" name="Freeform 9"/>
            <p:cNvSpPr>
              <a:spLocks/>
            </p:cNvSpPr>
            <p:nvPr/>
          </p:nvSpPr>
          <p:spPr bwMode="auto">
            <a:xfrm>
              <a:off x="8748524" y="3846767"/>
              <a:ext cx="395476" cy="175609"/>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600">
                <a:gradFill>
                  <a:gsLst>
                    <a:gs pos="0">
                      <a:srgbClr val="FFFFFF"/>
                    </a:gs>
                    <a:gs pos="100000">
                      <a:srgbClr val="FFFFFF"/>
                    </a:gs>
                  </a:gsLst>
                  <a:lin ang="5400000" scaled="0"/>
                </a:gradFill>
              </a:endParaRPr>
            </a:p>
          </p:txBody>
        </p:sp>
        <p:sp>
          <p:nvSpPr>
            <p:cNvPr id="73" name="Freeform 10"/>
            <p:cNvSpPr>
              <a:spLocks/>
            </p:cNvSpPr>
            <p:nvPr/>
          </p:nvSpPr>
          <p:spPr bwMode="auto">
            <a:xfrm>
              <a:off x="7958048" y="2835471"/>
              <a:ext cx="175609" cy="396903"/>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600">
                <a:gradFill>
                  <a:gsLst>
                    <a:gs pos="0">
                      <a:srgbClr val="FFFFFF"/>
                    </a:gs>
                    <a:gs pos="100000">
                      <a:srgbClr val="FFFFFF"/>
                    </a:gs>
                  </a:gsLst>
                  <a:lin ang="5400000" scaled="0"/>
                </a:gradFill>
              </a:endParaRPr>
            </a:p>
          </p:txBody>
        </p:sp>
        <p:sp>
          <p:nvSpPr>
            <p:cNvPr id="11" name="Freeform 9"/>
            <p:cNvSpPr>
              <a:spLocks/>
            </p:cNvSpPr>
            <p:nvPr/>
          </p:nvSpPr>
          <p:spPr bwMode="auto">
            <a:xfrm>
              <a:off x="3189438" y="2551664"/>
              <a:ext cx="866775" cy="1241425"/>
            </a:xfrm>
            <a:custGeom>
              <a:avLst/>
              <a:gdLst>
                <a:gd name="T0" fmla="*/ 41 w 331"/>
                <a:gd name="T1" fmla="*/ 474 h 474"/>
                <a:gd name="T2" fmla="*/ 331 w 331"/>
                <a:gd name="T3" fmla="*/ 32 h 474"/>
                <a:gd name="T4" fmla="*/ 309 w 331"/>
                <a:gd name="T5" fmla="*/ 0 h 474"/>
                <a:gd name="T6" fmla="*/ 307 w 331"/>
                <a:gd name="T7" fmla="*/ 0 h 474"/>
                <a:gd name="T8" fmla="*/ 0 w 331"/>
                <a:gd name="T9" fmla="*/ 474 h 474"/>
                <a:gd name="T10" fmla="*/ 41 w 331"/>
                <a:gd name="T11" fmla="*/ 474 h 474"/>
              </a:gdLst>
              <a:ahLst/>
              <a:cxnLst>
                <a:cxn ang="0">
                  <a:pos x="T0" y="T1"/>
                </a:cxn>
                <a:cxn ang="0">
                  <a:pos x="T2" y="T3"/>
                </a:cxn>
                <a:cxn ang="0">
                  <a:pos x="T4" y="T5"/>
                </a:cxn>
                <a:cxn ang="0">
                  <a:pos x="T6" y="T7"/>
                </a:cxn>
                <a:cxn ang="0">
                  <a:pos x="T8" y="T9"/>
                </a:cxn>
                <a:cxn ang="0">
                  <a:pos x="T10" y="T11"/>
                </a:cxn>
              </a:cxnLst>
              <a:rect l="0" t="0" r="r" b="b"/>
              <a:pathLst>
                <a:path w="331" h="474">
                  <a:moveTo>
                    <a:pt x="41" y="474"/>
                  </a:moveTo>
                  <a:cubicBezTo>
                    <a:pt x="59" y="303"/>
                    <a:pt x="167" y="149"/>
                    <a:pt x="331" y="32"/>
                  </a:cubicBezTo>
                  <a:cubicBezTo>
                    <a:pt x="321" y="23"/>
                    <a:pt x="314" y="12"/>
                    <a:pt x="309" y="0"/>
                  </a:cubicBezTo>
                  <a:cubicBezTo>
                    <a:pt x="307" y="0"/>
                    <a:pt x="307" y="0"/>
                    <a:pt x="307" y="0"/>
                  </a:cubicBezTo>
                  <a:cubicBezTo>
                    <a:pt x="125" y="129"/>
                    <a:pt x="18" y="296"/>
                    <a:pt x="0" y="474"/>
                  </a:cubicBezTo>
                  <a:lnTo>
                    <a:pt x="41" y="474"/>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200">
                <a:gradFill>
                  <a:gsLst>
                    <a:gs pos="0">
                      <a:srgbClr val="FFFFFF"/>
                    </a:gs>
                    <a:gs pos="100000">
                      <a:srgbClr val="FFFFFF"/>
                    </a:gs>
                  </a:gsLst>
                  <a:lin ang="5400000" scaled="0"/>
                </a:gradFill>
              </a:endParaRPr>
            </a:p>
          </p:txBody>
        </p:sp>
        <p:sp>
          <p:nvSpPr>
            <p:cNvPr id="12" name="Freeform 10"/>
            <p:cNvSpPr>
              <a:spLocks/>
            </p:cNvSpPr>
            <p:nvPr/>
          </p:nvSpPr>
          <p:spPr bwMode="auto">
            <a:xfrm>
              <a:off x="3186263" y="4039151"/>
              <a:ext cx="3355976" cy="2017713"/>
            </a:xfrm>
            <a:custGeom>
              <a:avLst/>
              <a:gdLst>
                <a:gd name="T0" fmla="*/ 1210 w 1282"/>
                <a:gd name="T1" fmla="*/ 620 h 771"/>
                <a:gd name="T2" fmla="*/ 1214 w 1282"/>
                <a:gd name="T3" fmla="*/ 679 h 771"/>
                <a:gd name="T4" fmla="*/ 1109 w 1282"/>
                <a:gd name="T5" fmla="*/ 682 h 771"/>
                <a:gd name="T6" fmla="*/ 41 w 1282"/>
                <a:gd name="T7" fmla="*/ 4 h 771"/>
                <a:gd name="T8" fmla="*/ 36 w 1282"/>
                <a:gd name="T9" fmla="*/ 8 h 771"/>
                <a:gd name="T10" fmla="*/ 23 w 1282"/>
                <a:gd name="T11" fmla="*/ 20 h 771"/>
                <a:gd name="T12" fmla="*/ 9 w 1282"/>
                <a:gd name="T13" fmla="*/ 8 h 771"/>
                <a:gd name="T14" fmla="*/ 0 w 1282"/>
                <a:gd name="T15" fmla="*/ 0 h 771"/>
                <a:gd name="T16" fmla="*/ 327 w 1282"/>
                <a:gd name="T17" fmla="*/ 501 h 771"/>
                <a:gd name="T18" fmla="*/ 1109 w 1282"/>
                <a:gd name="T19" fmla="*/ 722 h 771"/>
                <a:gd name="T20" fmla="*/ 1217 w 1282"/>
                <a:gd name="T21" fmla="*/ 719 h 771"/>
                <a:gd name="T22" fmla="*/ 1221 w 1282"/>
                <a:gd name="T23" fmla="*/ 771 h 771"/>
                <a:gd name="T24" fmla="*/ 1282 w 1282"/>
                <a:gd name="T25" fmla="*/ 691 h 771"/>
                <a:gd name="T26" fmla="*/ 1210 w 1282"/>
                <a:gd name="T27" fmla="*/ 62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2" h="771">
                  <a:moveTo>
                    <a:pt x="1210" y="620"/>
                  </a:moveTo>
                  <a:cubicBezTo>
                    <a:pt x="1214" y="679"/>
                    <a:pt x="1214" y="679"/>
                    <a:pt x="1214" y="679"/>
                  </a:cubicBezTo>
                  <a:cubicBezTo>
                    <a:pt x="1179" y="681"/>
                    <a:pt x="1144" y="682"/>
                    <a:pt x="1109" y="682"/>
                  </a:cubicBezTo>
                  <a:cubicBezTo>
                    <a:pt x="541" y="682"/>
                    <a:pt x="74" y="382"/>
                    <a:pt x="41" y="4"/>
                  </a:cubicBezTo>
                  <a:cubicBezTo>
                    <a:pt x="36" y="8"/>
                    <a:pt x="36" y="8"/>
                    <a:pt x="36" y="8"/>
                  </a:cubicBezTo>
                  <a:cubicBezTo>
                    <a:pt x="23" y="20"/>
                    <a:pt x="23" y="20"/>
                    <a:pt x="23" y="20"/>
                  </a:cubicBezTo>
                  <a:cubicBezTo>
                    <a:pt x="9" y="8"/>
                    <a:pt x="9" y="8"/>
                    <a:pt x="9" y="8"/>
                  </a:cubicBezTo>
                  <a:cubicBezTo>
                    <a:pt x="0" y="0"/>
                    <a:pt x="0" y="0"/>
                    <a:pt x="0" y="0"/>
                  </a:cubicBezTo>
                  <a:cubicBezTo>
                    <a:pt x="14" y="190"/>
                    <a:pt x="129" y="367"/>
                    <a:pt x="327" y="501"/>
                  </a:cubicBezTo>
                  <a:cubicBezTo>
                    <a:pt x="536" y="644"/>
                    <a:pt x="814" y="722"/>
                    <a:pt x="1109" y="722"/>
                  </a:cubicBezTo>
                  <a:cubicBezTo>
                    <a:pt x="1145" y="722"/>
                    <a:pt x="1181" y="721"/>
                    <a:pt x="1217" y="719"/>
                  </a:cubicBezTo>
                  <a:cubicBezTo>
                    <a:pt x="1221" y="771"/>
                    <a:pt x="1221" y="771"/>
                    <a:pt x="1221" y="771"/>
                  </a:cubicBezTo>
                  <a:cubicBezTo>
                    <a:pt x="1282" y="691"/>
                    <a:pt x="1282" y="691"/>
                    <a:pt x="1282" y="691"/>
                  </a:cubicBezTo>
                  <a:lnTo>
                    <a:pt x="1210" y="62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200">
                <a:gradFill>
                  <a:gsLst>
                    <a:gs pos="0">
                      <a:srgbClr val="FFFFFF"/>
                    </a:gs>
                    <a:gs pos="100000">
                      <a:srgbClr val="FFFFFF"/>
                    </a:gs>
                  </a:gsLst>
                  <a:lin ang="5400000" scaled="0"/>
                </a:gradFill>
              </a:endParaRPr>
            </a:p>
          </p:txBody>
        </p:sp>
        <p:sp>
          <p:nvSpPr>
            <p:cNvPr id="18" name="Freeform 15"/>
            <p:cNvSpPr>
              <a:spLocks/>
            </p:cNvSpPr>
            <p:nvPr/>
          </p:nvSpPr>
          <p:spPr bwMode="auto">
            <a:xfrm>
              <a:off x="6513664" y="1957579"/>
              <a:ext cx="2481263" cy="1870076"/>
            </a:xfrm>
            <a:custGeom>
              <a:avLst/>
              <a:gdLst/>
              <a:ahLst/>
              <a:cxnLst/>
              <a:rect l="l" t="t" r="r" b="b"/>
              <a:pathLst>
                <a:path w="2481263" h="1870076">
                  <a:moveTo>
                    <a:pt x="5241" y="0"/>
                  </a:moveTo>
                  <a:cubicBezTo>
                    <a:pt x="618351" y="60274"/>
                    <a:pt x="1181679" y="254198"/>
                    <a:pt x="1627101" y="558188"/>
                  </a:cubicBezTo>
                  <a:cubicBezTo>
                    <a:pt x="2139430" y="905903"/>
                    <a:pt x="2437925" y="1363162"/>
                    <a:pt x="2480737" y="1854527"/>
                  </a:cubicBezTo>
                  <a:lnTo>
                    <a:pt x="2481263" y="1856972"/>
                  </a:lnTo>
                  <a:lnTo>
                    <a:pt x="2481263" y="1858006"/>
                  </a:lnTo>
                  <a:cubicBezTo>
                    <a:pt x="2481263" y="1858006"/>
                    <a:pt x="2481263" y="1858006"/>
                    <a:pt x="2479953" y="1856695"/>
                  </a:cubicBezTo>
                  <a:lnTo>
                    <a:pt x="2470782" y="1847523"/>
                  </a:lnTo>
                  <a:cubicBezTo>
                    <a:pt x="2470782" y="1847523"/>
                    <a:pt x="2470782" y="1847523"/>
                    <a:pt x="2436721" y="1816076"/>
                  </a:cubicBezTo>
                  <a:cubicBezTo>
                    <a:pt x="2436721" y="1816076"/>
                    <a:pt x="2436721" y="1816076"/>
                    <a:pt x="2400039" y="1847523"/>
                  </a:cubicBezTo>
                  <a:cubicBezTo>
                    <a:pt x="2400039" y="1847523"/>
                    <a:pt x="2400039" y="1847523"/>
                    <a:pt x="2391841" y="1854812"/>
                  </a:cubicBezTo>
                  <a:cubicBezTo>
                    <a:pt x="2388392" y="1858267"/>
                    <a:pt x="2383510" y="1863157"/>
                    <a:pt x="2376602" y="1870076"/>
                  </a:cubicBezTo>
                  <a:cubicBezTo>
                    <a:pt x="2329504" y="1497912"/>
                    <a:pt x="2044302" y="1201753"/>
                    <a:pt x="1677988" y="1141473"/>
                  </a:cubicBezTo>
                  <a:lnTo>
                    <a:pt x="1677988" y="1036638"/>
                  </a:lnTo>
                  <a:cubicBezTo>
                    <a:pt x="1873030" y="1064722"/>
                    <a:pt x="2048763" y="1153106"/>
                    <a:pt x="2184764" y="1283923"/>
                  </a:cubicBezTo>
                  <a:cubicBezTo>
                    <a:pt x="1826380" y="667284"/>
                    <a:pt x="999563" y="207828"/>
                    <a:pt x="0" y="104824"/>
                  </a:cubicBezTo>
                  <a:cubicBezTo>
                    <a:pt x="0" y="104824"/>
                    <a:pt x="0" y="104824"/>
                    <a:pt x="5241" y="0"/>
                  </a:cubicBez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600">
                <a:gradFill>
                  <a:gsLst>
                    <a:gs pos="0">
                      <a:srgbClr val="FFFFFF"/>
                    </a:gs>
                    <a:gs pos="100000">
                      <a:srgbClr val="FFFFFF"/>
                    </a:gs>
                  </a:gsLst>
                  <a:lin ang="5400000" scaled="0"/>
                </a:gradFill>
              </a:endParaRPr>
            </a:p>
          </p:txBody>
        </p:sp>
        <p:sp>
          <p:nvSpPr>
            <p:cNvPr id="21" name="Freeform 18"/>
            <p:cNvSpPr>
              <a:spLocks/>
            </p:cNvSpPr>
            <p:nvPr/>
          </p:nvSpPr>
          <p:spPr bwMode="auto">
            <a:xfrm>
              <a:off x="7101039" y="2989454"/>
              <a:ext cx="1892301" cy="2328863"/>
            </a:xfrm>
            <a:custGeom>
              <a:avLst/>
              <a:gdLst/>
              <a:ahLst/>
              <a:cxnLst/>
              <a:rect l="l" t="t" r="r" b="b"/>
              <a:pathLst>
                <a:path w="1892301" h="2328863">
                  <a:moveTo>
                    <a:pt x="833451" y="0"/>
                  </a:moveTo>
                  <a:cubicBezTo>
                    <a:pt x="833451" y="0"/>
                    <a:pt x="833451" y="0"/>
                    <a:pt x="832140" y="1310"/>
                  </a:cubicBezTo>
                  <a:lnTo>
                    <a:pt x="822967" y="10481"/>
                  </a:lnTo>
                  <a:cubicBezTo>
                    <a:pt x="822967" y="10481"/>
                    <a:pt x="822967" y="10481"/>
                    <a:pt x="791516" y="44544"/>
                  </a:cubicBezTo>
                  <a:cubicBezTo>
                    <a:pt x="791516" y="44544"/>
                    <a:pt x="791516" y="44544"/>
                    <a:pt x="822967" y="81228"/>
                  </a:cubicBezTo>
                  <a:cubicBezTo>
                    <a:pt x="822967" y="81228"/>
                    <a:pt x="822967" y="81228"/>
                    <a:pt x="846555" y="104810"/>
                  </a:cubicBezTo>
                  <a:cubicBezTo>
                    <a:pt x="427209" y="157215"/>
                    <a:pt x="104837" y="513570"/>
                    <a:pt x="104837" y="945911"/>
                  </a:cubicBezTo>
                  <a:cubicBezTo>
                    <a:pt x="104837" y="1412316"/>
                    <a:pt x="482248" y="1792253"/>
                    <a:pt x="951392" y="1792253"/>
                  </a:cubicBezTo>
                  <a:cubicBezTo>
                    <a:pt x="1370738" y="1792253"/>
                    <a:pt x="1719320" y="1483063"/>
                    <a:pt x="1784843" y="1082165"/>
                  </a:cubicBezTo>
                  <a:cubicBezTo>
                    <a:pt x="1784843" y="1082165"/>
                    <a:pt x="1784843" y="1082165"/>
                    <a:pt x="1892300" y="1082165"/>
                  </a:cubicBezTo>
                  <a:cubicBezTo>
                    <a:pt x="1892276" y="1082336"/>
                    <a:pt x="1892251" y="1082507"/>
                    <a:pt x="1892203" y="1082675"/>
                  </a:cubicBezTo>
                  <a:lnTo>
                    <a:pt x="1892301" y="1082675"/>
                  </a:lnTo>
                  <a:cubicBezTo>
                    <a:pt x="1847759" y="1551305"/>
                    <a:pt x="1564789" y="1988518"/>
                    <a:pt x="1087930" y="2328863"/>
                  </a:cubicBezTo>
                  <a:cubicBezTo>
                    <a:pt x="1077450" y="2294829"/>
                    <a:pt x="1056489" y="2263412"/>
                    <a:pt x="1030288" y="2242468"/>
                  </a:cubicBezTo>
                  <a:cubicBezTo>
                    <a:pt x="1270227" y="2069964"/>
                    <a:pt x="1463600" y="1868073"/>
                    <a:pt x="1593773" y="1644247"/>
                  </a:cubicBezTo>
                  <a:cubicBezTo>
                    <a:pt x="1425370" y="1801771"/>
                    <a:pt x="1198972" y="1897063"/>
                    <a:pt x="951392" y="1897063"/>
                  </a:cubicBezTo>
                  <a:cubicBezTo>
                    <a:pt x="424588" y="1897063"/>
                    <a:pt x="0" y="1469962"/>
                    <a:pt x="0" y="945911"/>
                  </a:cubicBezTo>
                  <a:cubicBezTo>
                    <a:pt x="0" y="461165"/>
                    <a:pt x="361686" y="60266"/>
                    <a:pt x="833451" y="0"/>
                  </a:cubicBez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600">
                <a:gradFill>
                  <a:gsLst>
                    <a:gs pos="0">
                      <a:srgbClr val="FFFFFF"/>
                    </a:gs>
                    <a:gs pos="100000">
                      <a:srgbClr val="FFFFFF"/>
                    </a:gs>
                  </a:gsLst>
                  <a:lin ang="5400000" scaled="0"/>
                </a:gradFill>
              </a:endParaRPr>
            </a:p>
          </p:txBody>
        </p:sp>
      </p:grpSp>
      <p:grpSp>
        <p:nvGrpSpPr>
          <p:cNvPr id="47" name="Group 46"/>
          <p:cNvGrpSpPr/>
          <p:nvPr/>
        </p:nvGrpSpPr>
        <p:grpSpPr>
          <a:xfrm>
            <a:off x="3186263" y="1533808"/>
            <a:ext cx="5957737" cy="4919956"/>
            <a:chOff x="12743698" y="1533808"/>
            <a:chExt cx="5957737" cy="4919956"/>
          </a:xfrm>
        </p:grpSpPr>
        <p:sp>
          <p:nvSpPr>
            <p:cNvPr id="137" name="TextBox 136"/>
            <p:cNvSpPr txBox="1"/>
            <p:nvPr/>
          </p:nvSpPr>
          <p:spPr>
            <a:xfrm>
              <a:off x="17113867" y="3780682"/>
              <a:ext cx="913712" cy="307777"/>
            </a:xfrm>
            <a:prstGeom prst="rect">
              <a:avLst/>
            </a:prstGeom>
            <a:noFill/>
          </p:spPr>
          <p:txBody>
            <a:bodyPr wrap="none" lIns="0" tIns="0" rIns="0" bIns="0" rtlCol="0" anchor="ctr">
              <a:spAutoFit/>
            </a:bodyPr>
            <a:lstStyle/>
            <a:p>
              <a:pPr defTabSz="914400"/>
              <a:r>
                <a:rPr lang="en-US" sz="2000" dirty="0">
                  <a:gradFill>
                    <a:gsLst>
                      <a:gs pos="0">
                        <a:srgbClr val="FFFFFF">
                          <a:lumMod val="50000"/>
                          <a:alpha val="25000"/>
                        </a:srgbClr>
                      </a:gs>
                      <a:gs pos="86000">
                        <a:srgbClr val="FFFFFF">
                          <a:lumMod val="50000"/>
                          <a:alpha val="25000"/>
                        </a:srgbClr>
                      </a:gs>
                    </a:gsLst>
                    <a:lin ang="5400000" scaled="0"/>
                  </a:gradFill>
                </a:rPr>
                <a:t>Monitor</a:t>
              </a:r>
            </a:p>
          </p:txBody>
        </p:sp>
        <p:sp>
          <p:nvSpPr>
            <p:cNvPr id="140" name="TextBox 139"/>
            <p:cNvSpPr txBox="1"/>
            <p:nvPr/>
          </p:nvSpPr>
          <p:spPr>
            <a:xfrm>
              <a:off x="14149150" y="6034015"/>
              <a:ext cx="1375698" cy="215444"/>
            </a:xfrm>
            <a:prstGeom prst="rect">
              <a:avLst/>
            </a:prstGeom>
            <a:noFill/>
          </p:spPr>
          <p:txBody>
            <a:bodyPr wrap="none" lIns="0" tIns="0" rIns="0" bIns="0" rtlCol="0" anchor="ctr">
              <a:spAutoFit/>
            </a:bodyPr>
            <a:lstStyle/>
            <a:p>
              <a:pPr defTabSz="914400"/>
              <a:r>
                <a:rPr lang="en-US" sz="1400" i="1" dirty="0">
                  <a:gradFill>
                    <a:gsLst>
                      <a:gs pos="0">
                        <a:srgbClr val="FFFFFF">
                          <a:lumMod val="50000"/>
                          <a:alpha val="25000"/>
                        </a:srgbClr>
                      </a:gs>
                      <a:gs pos="86000">
                        <a:srgbClr val="FFFFFF">
                          <a:lumMod val="50000"/>
                          <a:alpha val="25000"/>
                        </a:srgbClr>
                      </a:gs>
                    </a:gsLst>
                    <a:lin ang="5400000" scaled="0"/>
                  </a:gradFill>
                </a:rPr>
                <a:t>Working </a:t>
              </a:r>
              <a:r>
                <a:rPr lang="en-US" sz="1400" i="1" dirty="0" smtClean="0">
                  <a:gradFill>
                    <a:gsLst>
                      <a:gs pos="0">
                        <a:srgbClr val="FFFFFF">
                          <a:lumMod val="50000"/>
                          <a:alpha val="25000"/>
                        </a:srgbClr>
                      </a:gs>
                      <a:gs pos="86000">
                        <a:srgbClr val="FFFFFF">
                          <a:lumMod val="50000"/>
                          <a:alpha val="25000"/>
                        </a:srgbClr>
                      </a:gs>
                    </a:gsLst>
                    <a:lin ang="5400000" scaled="0"/>
                  </a:gradFill>
                </a:rPr>
                <a:t>Software</a:t>
              </a:r>
              <a:endParaRPr lang="en-US" sz="1400" i="1" dirty="0">
                <a:gradFill>
                  <a:gsLst>
                    <a:gs pos="0">
                      <a:srgbClr val="FFFFFF">
                        <a:lumMod val="50000"/>
                        <a:alpha val="25000"/>
                      </a:srgbClr>
                    </a:gs>
                    <a:gs pos="86000">
                      <a:srgbClr val="FFFFFF">
                        <a:lumMod val="50000"/>
                        <a:alpha val="25000"/>
                      </a:srgbClr>
                    </a:gs>
                  </a:gsLst>
                  <a:lin ang="5400000" scaled="0"/>
                </a:gradFill>
              </a:endParaRPr>
            </a:p>
          </p:txBody>
        </p:sp>
        <p:sp>
          <p:nvSpPr>
            <p:cNvPr id="141" name="TextBox 140"/>
            <p:cNvSpPr txBox="1"/>
            <p:nvPr/>
          </p:nvSpPr>
          <p:spPr>
            <a:xfrm>
              <a:off x="15827456" y="1533808"/>
              <a:ext cx="1078470" cy="221437"/>
            </a:xfrm>
            <a:prstGeom prst="rect">
              <a:avLst/>
            </a:prstGeom>
            <a:noFill/>
          </p:spPr>
          <p:txBody>
            <a:bodyPr wrap="none" lIns="0" tIns="0" rIns="0" bIns="0" rtlCol="0" anchor="ctr">
              <a:spAutoFit/>
            </a:bodyPr>
            <a:lstStyle/>
            <a:p>
              <a:pPr defTabSz="914400"/>
              <a:r>
                <a:rPr lang="en-US" sz="1400" i="1" dirty="0">
                  <a:gradFill>
                    <a:gsLst>
                      <a:gs pos="0">
                        <a:srgbClr val="FFFFFF">
                          <a:lumMod val="50000"/>
                          <a:alpha val="25000"/>
                        </a:srgbClr>
                      </a:gs>
                      <a:gs pos="86000">
                        <a:srgbClr val="FFFFFF">
                          <a:lumMod val="50000"/>
                          <a:alpha val="25000"/>
                        </a:srgbClr>
                      </a:gs>
                    </a:gsLst>
                    <a:lin ang="5400000" scaled="0"/>
                  </a:gradFill>
                </a:rPr>
                <a:t>Requirements</a:t>
              </a:r>
            </a:p>
          </p:txBody>
        </p:sp>
        <p:grpSp>
          <p:nvGrpSpPr>
            <p:cNvPr id="142" name="Group 141"/>
            <p:cNvGrpSpPr/>
            <p:nvPr/>
          </p:nvGrpSpPr>
          <p:grpSpPr>
            <a:xfrm>
              <a:off x="16128702" y="5240211"/>
              <a:ext cx="1571908" cy="1213553"/>
              <a:chOff x="6624637" y="4869320"/>
              <a:chExt cx="1747838" cy="1349376"/>
            </a:xfrm>
          </p:grpSpPr>
          <p:sp>
            <p:nvSpPr>
              <p:cNvPr id="153" name="Freeform 16"/>
              <p:cNvSpPr>
                <a:spLocks/>
              </p:cNvSpPr>
              <p:nvPr/>
            </p:nvSpPr>
            <p:spPr bwMode="auto">
              <a:xfrm>
                <a:off x="6624637" y="4869320"/>
                <a:ext cx="1747838" cy="504825"/>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solidFill>
                <a:schemeClr val="tx1">
                  <a:lumMod val="50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lnSpc>
                    <a:spcPct val="85000"/>
                  </a:lnSpc>
                </a:pPr>
                <a:r>
                  <a:rPr lang="en-US" sz="1600" dirty="0">
                    <a:gradFill>
                      <a:gsLst>
                        <a:gs pos="0">
                          <a:srgbClr val="FFFFFF">
                            <a:lumMod val="50000"/>
                            <a:alpha val="25000"/>
                          </a:srgbClr>
                        </a:gs>
                        <a:gs pos="86000">
                          <a:srgbClr val="FFFFFF">
                            <a:lumMod val="50000"/>
                            <a:alpha val="25000"/>
                          </a:srgbClr>
                        </a:gs>
                      </a:gsLst>
                      <a:lin ang="5400000" scaled="0"/>
                    </a:gradFill>
                  </a:rPr>
                  <a:t>Ops</a:t>
                </a:r>
              </a:p>
              <a:p>
                <a:pPr algn="ctr" defTabSz="914400">
                  <a:lnSpc>
                    <a:spcPct val="85000"/>
                  </a:lnSpc>
                </a:pPr>
                <a:r>
                  <a:rPr lang="en-US" sz="1600" dirty="0">
                    <a:gradFill>
                      <a:gsLst>
                        <a:gs pos="0">
                          <a:srgbClr val="FFFFFF">
                            <a:lumMod val="50000"/>
                            <a:alpha val="25000"/>
                          </a:srgbClr>
                        </a:gs>
                        <a:gs pos="86000">
                          <a:srgbClr val="FFFFFF">
                            <a:lumMod val="50000"/>
                            <a:alpha val="25000"/>
                          </a:srgbClr>
                        </a:gs>
                      </a:gsLst>
                      <a:lin ang="5400000" scaled="0"/>
                    </a:gradFill>
                  </a:rPr>
                  <a:t>Backlog</a:t>
                </a:r>
              </a:p>
            </p:txBody>
          </p:sp>
          <p:sp>
            <p:nvSpPr>
              <p:cNvPr id="154" name="Rectangle 17"/>
              <p:cNvSpPr>
                <a:spLocks noChangeArrowheads="1"/>
              </p:cNvSpPr>
              <p:nvPr/>
            </p:nvSpPr>
            <p:spPr bwMode="auto">
              <a:xfrm>
                <a:off x="6624637" y="5432883"/>
                <a:ext cx="1747838" cy="223838"/>
              </a:xfrm>
              <a:prstGeom prst="rect">
                <a:avLst/>
              </a:prstGeom>
              <a:solidFill>
                <a:schemeClr val="tx1">
                  <a:lumMod val="50000"/>
                  <a:alpha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400">
                  <a:gradFill>
                    <a:gsLst>
                      <a:gs pos="0">
                        <a:srgbClr val="FFFFFF"/>
                      </a:gs>
                      <a:gs pos="100000">
                        <a:srgbClr val="FFFFFF"/>
                      </a:gs>
                    </a:gsLst>
                    <a:lin ang="5400000" scaled="0"/>
                  </a:gradFill>
                </a:endParaRPr>
              </a:p>
            </p:txBody>
          </p:sp>
          <p:sp>
            <p:nvSpPr>
              <p:cNvPr id="155" name="Rectangle 18"/>
              <p:cNvSpPr>
                <a:spLocks noChangeArrowheads="1"/>
              </p:cNvSpPr>
              <p:nvPr/>
            </p:nvSpPr>
            <p:spPr bwMode="auto">
              <a:xfrm>
                <a:off x="6624637" y="5715458"/>
                <a:ext cx="1747838" cy="220663"/>
              </a:xfrm>
              <a:prstGeom prst="rect">
                <a:avLst/>
              </a:prstGeom>
              <a:solidFill>
                <a:schemeClr val="tx1">
                  <a:lumMod val="50000"/>
                  <a:alpha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400">
                  <a:gradFill>
                    <a:gsLst>
                      <a:gs pos="0">
                        <a:srgbClr val="FFFFFF"/>
                      </a:gs>
                      <a:gs pos="100000">
                        <a:srgbClr val="FFFFFF"/>
                      </a:gs>
                    </a:gsLst>
                    <a:lin ang="5400000" scaled="0"/>
                  </a:gradFill>
                </a:endParaRPr>
              </a:p>
            </p:txBody>
          </p:sp>
          <p:sp>
            <p:nvSpPr>
              <p:cNvPr id="156" name="Freeform 19"/>
              <p:cNvSpPr>
                <a:spLocks/>
              </p:cNvSpPr>
              <p:nvPr/>
            </p:nvSpPr>
            <p:spPr bwMode="auto">
              <a:xfrm>
                <a:off x="6624637" y="5994858"/>
                <a:ext cx="1747838" cy="223838"/>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solidFill>
                <a:schemeClr val="tx1">
                  <a:lumMod val="50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400">
                  <a:gradFill>
                    <a:gsLst>
                      <a:gs pos="0">
                        <a:srgbClr val="FFFFFF"/>
                      </a:gs>
                      <a:gs pos="100000">
                        <a:srgbClr val="FFFFFF"/>
                      </a:gs>
                    </a:gsLst>
                    <a:lin ang="5400000" scaled="0"/>
                  </a:gradFill>
                </a:endParaRPr>
              </a:p>
            </p:txBody>
          </p:sp>
        </p:grpSp>
        <p:grpSp>
          <p:nvGrpSpPr>
            <p:cNvPr id="143" name="Group 142"/>
            <p:cNvGrpSpPr/>
            <p:nvPr/>
          </p:nvGrpSpPr>
          <p:grpSpPr>
            <a:xfrm>
              <a:off x="15209258" y="1798006"/>
              <a:ext cx="819505" cy="406897"/>
              <a:chOff x="5651823" y="1798006"/>
              <a:chExt cx="819505" cy="406897"/>
            </a:xfrm>
          </p:grpSpPr>
          <p:sp>
            <p:nvSpPr>
              <p:cNvPr id="151" name="Freeform 11"/>
              <p:cNvSpPr>
                <a:spLocks/>
              </p:cNvSpPr>
              <p:nvPr/>
            </p:nvSpPr>
            <p:spPr bwMode="auto">
              <a:xfrm>
                <a:off x="6288581" y="1808000"/>
                <a:ext cx="182747" cy="396903"/>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solidFill>
                <a:schemeClr val="tx1">
                  <a:lumMod val="50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400">
                  <a:gradFill>
                    <a:gsLst>
                      <a:gs pos="0">
                        <a:srgbClr val="FFFFFF"/>
                      </a:gs>
                      <a:gs pos="100000">
                        <a:srgbClr val="FFFFFF"/>
                      </a:gs>
                    </a:gsLst>
                    <a:lin ang="5400000" scaled="0"/>
                  </a:gradFill>
                </a:endParaRPr>
              </a:p>
            </p:txBody>
          </p:sp>
          <p:sp>
            <p:nvSpPr>
              <p:cNvPr id="152" name="Freeform 20"/>
              <p:cNvSpPr>
                <a:spLocks/>
              </p:cNvSpPr>
              <p:nvPr/>
            </p:nvSpPr>
            <p:spPr bwMode="auto">
              <a:xfrm>
                <a:off x="5651823" y="1798006"/>
                <a:ext cx="615343" cy="395476"/>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solidFill>
                <a:schemeClr val="tx1">
                  <a:lumMod val="50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400">
                  <a:gradFill>
                    <a:gsLst>
                      <a:gs pos="0">
                        <a:srgbClr val="FFFFFF"/>
                      </a:gs>
                      <a:gs pos="100000">
                        <a:srgbClr val="FFFFFF"/>
                      </a:gs>
                    </a:gsLst>
                    <a:lin ang="5400000" scaled="0"/>
                  </a:gradFill>
                </a:endParaRPr>
              </a:p>
            </p:txBody>
          </p:sp>
        </p:grpSp>
        <p:sp>
          <p:nvSpPr>
            <p:cNvPr id="144" name="Freeform 9"/>
            <p:cNvSpPr>
              <a:spLocks/>
            </p:cNvSpPr>
            <p:nvPr/>
          </p:nvSpPr>
          <p:spPr bwMode="auto">
            <a:xfrm>
              <a:off x="18305959" y="3846767"/>
              <a:ext cx="395476" cy="175609"/>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solidFill>
              <a:schemeClr val="tx1">
                <a:lumMod val="50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400">
                <a:gradFill>
                  <a:gsLst>
                    <a:gs pos="0">
                      <a:srgbClr val="FFFFFF"/>
                    </a:gs>
                    <a:gs pos="100000">
                      <a:srgbClr val="FFFFFF"/>
                    </a:gs>
                  </a:gsLst>
                  <a:lin ang="5400000" scaled="0"/>
                </a:gradFill>
              </a:endParaRPr>
            </a:p>
          </p:txBody>
        </p:sp>
        <p:sp>
          <p:nvSpPr>
            <p:cNvPr id="145" name="Freeform 10"/>
            <p:cNvSpPr>
              <a:spLocks/>
            </p:cNvSpPr>
            <p:nvPr/>
          </p:nvSpPr>
          <p:spPr bwMode="auto">
            <a:xfrm>
              <a:off x="17515483" y="2835471"/>
              <a:ext cx="175609" cy="396903"/>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solidFill>
              <a:schemeClr val="tx1">
                <a:lumMod val="50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400">
                <a:gradFill>
                  <a:gsLst>
                    <a:gs pos="0">
                      <a:srgbClr val="FFFFFF"/>
                    </a:gs>
                    <a:gs pos="100000">
                      <a:srgbClr val="FFFFFF"/>
                    </a:gs>
                  </a:gsLst>
                  <a:lin ang="5400000" scaled="0"/>
                </a:gradFill>
              </a:endParaRPr>
            </a:p>
          </p:txBody>
        </p:sp>
        <p:sp>
          <p:nvSpPr>
            <p:cNvPr id="146" name="Freeform 9"/>
            <p:cNvSpPr>
              <a:spLocks/>
            </p:cNvSpPr>
            <p:nvPr/>
          </p:nvSpPr>
          <p:spPr bwMode="auto">
            <a:xfrm>
              <a:off x="12746873" y="2551664"/>
              <a:ext cx="866775" cy="1241425"/>
            </a:xfrm>
            <a:custGeom>
              <a:avLst/>
              <a:gdLst>
                <a:gd name="T0" fmla="*/ 41 w 331"/>
                <a:gd name="T1" fmla="*/ 474 h 474"/>
                <a:gd name="T2" fmla="*/ 331 w 331"/>
                <a:gd name="T3" fmla="*/ 32 h 474"/>
                <a:gd name="T4" fmla="*/ 309 w 331"/>
                <a:gd name="T5" fmla="*/ 0 h 474"/>
                <a:gd name="T6" fmla="*/ 307 w 331"/>
                <a:gd name="T7" fmla="*/ 0 h 474"/>
                <a:gd name="T8" fmla="*/ 0 w 331"/>
                <a:gd name="T9" fmla="*/ 474 h 474"/>
                <a:gd name="T10" fmla="*/ 41 w 331"/>
                <a:gd name="T11" fmla="*/ 474 h 474"/>
              </a:gdLst>
              <a:ahLst/>
              <a:cxnLst>
                <a:cxn ang="0">
                  <a:pos x="T0" y="T1"/>
                </a:cxn>
                <a:cxn ang="0">
                  <a:pos x="T2" y="T3"/>
                </a:cxn>
                <a:cxn ang="0">
                  <a:pos x="T4" y="T5"/>
                </a:cxn>
                <a:cxn ang="0">
                  <a:pos x="T6" y="T7"/>
                </a:cxn>
                <a:cxn ang="0">
                  <a:pos x="T8" y="T9"/>
                </a:cxn>
                <a:cxn ang="0">
                  <a:pos x="T10" y="T11"/>
                </a:cxn>
              </a:cxnLst>
              <a:rect l="0" t="0" r="r" b="b"/>
              <a:pathLst>
                <a:path w="331" h="474">
                  <a:moveTo>
                    <a:pt x="41" y="474"/>
                  </a:moveTo>
                  <a:cubicBezTo>
                    <a:pt x="59" y="303"/>
                    <a:pt x="167" y="149"/>
                    <a:pt x="331" y="32"/>
                  </a:cubicBezTo>
                  <a:cubicBezTo>
                    <a:pt x="321" y="23"/>
                    <a:pt x="314" y="12"/>
                    <a:pt x="309" y="0"/>
                  </a:cubicBezTo>
                  <a:cubicBezTo>
                    <a:pt x="307" y="0"/>
                    <a:pt x="307" y="0"/>
                    <a:pt x="307" y="0"/>
                  </a:cubicBezTo>
                  <a:cubicBezTo>
                    <a:pt x="125" y="129"/>
                    <a:pt x="18" y="296"/>
                    <a:pt x="0" y="474"/>
                  </a:cubicBezTo>
                  <a:lnTo>
                    <a:pt x="41" y="474"/>
                  </a:lnTo>
                  <a:close/>
                </a:path>
              </a:pathLst>
            </a:custGeom>
            <a:solidFill>
              <a:schemeClr val="tx1">
                <a:lumMod val="50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400">
                <a:gradFill>
                  <a:gsLst>
                    <a:gs pos="0">
                      <a:srgbClr val="FFFFFF"/>
                    </a:gs>
                    <a:gs pos="100000">
                      <a:srgbClr val="FFFFFF"/>
                    </a:gs>
                  </a:gsLst>
                  <a:lin ang="5400000" scaled="0"/>
                </a:gradFill>
              </a:endParaRPr>
            </a:p>
          </p:txBody>
        </p:sp>
        <p:sp>
          <p:nvSpPr>
            <p:cNvPr id="147" name="Freeform 10"/>
            <p:cNvSpPr>
              <a:spLocks/>
            </p:cNvSpPr>
            <p:nvPr/>
          </p:nvSpPr>
          <p:spPr bwMode="auto">
            <a:xfrm>
              <a:off x="12743698" y="4039151"/>
              <a:ext cx="3355976" cy="2017713"/>
            </a:xfrm>
            <a:custGeom>
              <a:avLst/>
              <a:gdLst>
                <a:gd name="T0" fmla="*/ 1210 w 1282"/>
                <a:gd name="T1" fmla="*/ 620 h 771"/>
                <a:gd name="T2" fmla="*/ 1214 w 1282"/>
                <a:gd name="T3" fmla="*/ 679 h 771"/>
                <a:gd name="T4" fmla="*/ 1109 w 1282"/>
                <a:gd name="T5" fmla="*/ 682 h 771"/>
                <a:gd name="T6" fmla="*/ 41 w 1282"/>
                <a:gd name="T7" fmla="*/ 4 h 771"/>
                <a:gd name="T8" fmla="*/ 36 w 1282"/>
                <a:gd name="T9" fmla="*/ 8 h 771"/>
                <a:gd name="T10" fmla="*/ 23 w 1282"/>
                <a:gd name="T11" fmla="*/ 20 h 771"/>
                <a:gd name="T12" fmla="*/ 9 w 1282"/>
                <a:gd name="T13" fmla="*/ 8 h 771"/>
                <a:gd name="T14" fmla="*/ 0 w 1282"/>
                <a:gd name="T15" fmla="*/ 0 h 771"/>
                <a:gd name="T16" fmla="*/ 327 w 1282"/>
                <a:gd name="T17" fmla="*/ 501 h 771"/>
                <a:gd name="T18" fmla="*/ 1109 w 1282"/>
                <a:gd name="T19" fmla="*/ 722 h 771"/>
                <a:gd name="T20" fmla="*/ 1217 w 1282"/>
                <a:gd name="T21" fmla="*/ 719 h 771"/>
                <a:gd name="T22" fmla="*/ 1221 w 1282"/>
                <a:gd name="T23" fmla="*/ 771 h 771"/>
                <a:gd name="T24" fmla="*/ 1282 w 1282"/>
                <a:gd name="T25" fmla="*/ 691 h 771"/>
                <a:gd name="T26" fmla="*/ 1210 w 1282"/>
                <a:gd name="T27" fmla="*/ 62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2" h="771">
                  <a:moveTo>
                    <a:pt x="1210" y="620"/>
                  </a:moveTo>
                  <a:cubicBezTo>
                    <a:pt x="1214" y="679"/>
                    <a:pt x="1214" y="679"/>
                    <a:pt x="1214" y="679"/>
                  </a:cubicBezTo>
                  <a:cubicBezTo>
                    <a:pt x="1179" y="681"/>
                    <a:pt x="1144" y="682"/>
                    <a:pt x="1109" y="682"/>
                  </a:cubicBezTo>
                  <a:cubicBezTo>
                    <a:pt x="541" y="682"/>
                    <a:pt x="74" y="382"/>
                    <a:pt x="41" y="4"/>
                  </a:cubicBezTo>
                  <a:cubicBezTo>
                    <a:pt x="36" y="8"/>
                    <a:pt x="36" y="8"/>
                    <a:pt x="36" y="8"/>
                  </a:cubicBezTo>
                  <a:cubicBezTo>
                    <a:pt x="23" y="20"/>
                    <a:pt x="23" y="20"/>
                    <a:pt x="23" y="20"/>
                  </a:cubicBezTo>
                  <a:cubicBezTo>
                    <a:pt x="9" y="8"/>
                    <a:pt x="9" y="8"/>
                    <a:pt x="9" y="8"/>
                  </a:cubicBezTo>
                  <a:cubicBezTo>
                    <a:pt x="0" y="0"/>
                    <a:pt x="0" y="0"/>
                    <a:pt x="0" y="0"/>
                  </a:cubicBezTo>
                  <a:cubicBezTo>
                    <a:pt x="14" y="190"/>
                    <a:pt x="129" y="367"/>
                    <a:pt x="327" y="501"/>
                  </a:cubicBezTo>
                  <a:cubicBezTo>
                    <a:pt x="536" y="644"/>
                    <a:pt x="814" y="722"/>
                    <a:pt x="1109" y="722"/>
                  </a:cubicBezTo>
                  <a:cubicBezTo>
                    <a:pt x="1145" y="722"/>
                    <a:pt x="1181" y="721"/>
                    <a:pt x="1217" y="719"/>
                  </a:cubicBezTo>
                  <a:cubicBezTo>
                    <a:pt x="1221" y="771"/>
                    <a:pt x="1221" y="771"/>
                    <a:pt x="1221" y="771"/>
                  </a:cubicBezTo>
                  <a:cubicBezTo>
                    <a:pt x="1282" y="691"/>
                    <a:pt x="1282" y="691"/>
                    <a:pt x="1282" y="691"/>
                  </a:cubicBezTo>
                  <a:lnTo>
                    <a:pt x="1210" y="620"/>
                  </a:lnTo>
                  <a:close/>
                </a:path>
              </a:pathLst>
            </a:custGeom>
            <a:solidFill>
              <a:schemeClr val="tx1">
                <a:lumMod val="50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400">
                <a:gradFill>
                  <a:gsLst>
                    <a:gs pos="0">
                      <a:srgbClr val="FFFFFF"/>
                    </a:gs>
                    <a:gs pos="100000">
                      <a:srgbClr val="FFFFFF"/>
                    </a:gs>
                  </a:gsLst>
                  <a:lin ang="5400000" scaled="0"/>
                </a:gradFill>
              </a:endParaRPr>
            </a:p>
          </p:txBody>
        </p:sp>
        <p:sp>
          <p:nvSpPr>
            <p:cNvPr id="148" name="Freeform 15"/>
            <p:cNvSpPr>
              <a:spLocks/>
            </p:cNvSpPr>
            <p:nvPr/>
          </p:nvSpPr>
          <p:spPr bwMode="auto">
            <a:xfrm>
              <a:off x="16071099" y="1957579"/>
              <a:ext cx="2481265" cy="1870076"/>
            </a:xfrm>
            <a:custGeom>
              <a:avLst/>
              <a:gdLst/>
              <a:ahLst/>
              <a:cxnLst/>
              <a:rect l="l" t="t" r="r" b="b"/>
              <a:pathLst>
                <a:path w="2481265" h="1870076">
                  <a:moveTo>
                    <a:pt x="5240" y="0"/>
                  </a:moveTo>
                  <a:cubicBezTo>
                    <a:pt x="618351" y="60274"/>
                    <a:pt x="1181679" y="254198"/>
                    <a:pt x="1627101" y="558188"/>
                  </a:cubicBezTo>
                  <a:cubicBezTo>
                    <a:pt x="2139419" y="905895"/>
                    <a:pt x="2437913" y="1363143"/>
                    <a:pt x="2480733" y="1854495"/>
                  </a:cubicBezTo>
                  <a:lnTo>
                    <a:pt x="2481265" y="1856972"/>
                  </a:lnTo>
                  <a:lnTo>
                    <a:pt x="2481263" y="1858006"/>
                  </a:lnTo>
                  <a:cubicBezTo>
                    <a:pt x="2481263" y="1858006"/>
                    <a:pt x="2481263" y="1858006"/>
                    <a:pt x="2479953" y="1856695"/>
                  </a:cubicBezTo>
                  <a:lnTo>
                    <a:pt x="2470783" y="1847523"/>
                  </a:lnTo>
                  <a:cubicBezTo>
                    <a:pt x="2470783" y="1847523"/>
                    <a:pt x="2470783" y="1847523"/>
                    <a:pt x="2436721" y="1816076"/>
                  </a:cubicBezTo>
                  <a:cubicBezTo>
                    <a:pt x="2436721" y="1816076"/>
                    <a:pt x="2436721" y="1816076"/>
                    <a:pt x="2400039" y="1847523"/>
                  </a:cubicBezTo>
                  <a:cubicBezTo>
                    <a:pt x="2400039" y="1847523"/>
                    <a:pt x="2400039" y="1847523"/>
                    <a:pt x="2391847" y="1854806"/>
                  </a:cubicBezTo>
                  <a:cubicBezTo>
                    <a:pt x="2388397" y="1858262"/>
                    <a:pt x="2383515" y="1863153"/>
                    <a:pt x="2376603" y="1870076"/>
                  </a:cubicBezTo>
                  <a:cubicBezTo>
                    <a:pt x="2329505" y="1497912"/>
                    <a:pt x="2044303" y="1201753"/>
                    <a:pt x="1677989" y="1141473"/>
                  </a:cubicBezTo>
                  <a:lnTo>
                    <a:pt x="1677989" y="1036638"/>
                  </a:lnTo>
                  <a:cubicBezTo>
                    <a:pt x="1873031" y="1064722"/>
                    <a:pt x="2048763" y="1153105"/>
                    <a:pt x="2184763" y="1283922"/>
                  </a:cubicBezTo>
                  <a:cubicBezTo>
                    <a:pt x="1826379" y="667283"/>
                    <a:pt x="999563" y="207828"/>
                    <a:pt x="0" y="104824"/>
                  </a:cubicBezTo>
                  <a:cubicBezTo>
                    <a:pt x="0" y="104824"/>
                    <a:pt x="0" y="104824"/>
                    <a:pt x="5240" y="0"/>
                  </a:cubicBezTo>
                  <a:close/>
                </a:path>
              </a:pathLst>
            </a:custGeom>
            <a:solidFill>
              <a:schemeClr val="tx1">
                <a:lumMod val="50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400">
                <a:gradFill>
                  <a:gsLst>
                    <a:gs pos="0">
                      <a:srgbClr val="FFFFFF"/>
                    </a:gs>
                    <a:gs pos="100000">
                      <a:srgbClr val="FFFFFF"/>
                    </a:gs>
                  </a:gsLst>
                  <a:lin ang="5400000" scaled="0"/>
                </a:gradFill>
              </a:endParaRPr>
            </a:p>
          </p:txBody>
        </p:sp>
        <p:sp>
          <p:nvSpPr>
            <p:cNvPr id="150" name="Freeform 18"/>
            <p:cNvSpPr>
              <a:spLocks/>
            </p:cNvSpPr>
            <p:nvPr/>
          </p:nvSpPr>
          <p:spPr bwMode="auto">
            <a:xfrm>
              <a:off x="16658474" y="2989454"/>
              <a:ext cx="1892302" cy="2328863"/>
            </a:xfrm>
            <a:custGeom>
              <a:avLst/>
              <a:gdLst/>
              <a:ahLst/>
              <a:cxnLst/>
              <a:rect l="l" t="t" r="r" b="b"/>
              <a:pathLst>
                <a:path w="1892302" h="2328863">
                  <a:moveTo>
                    <a:pt x="833450" y="0"/>
                  </a:moveTo>
                  <a:cubicBezTo>
                    <a:pt x="833450" y="0"/>
                    <a:pt x="833450" y="0"/>
                    <a:pt x="832140" y="1310"/>
                  </a:cubicBezTo>
                  <a:lnTo>
                    <a:pt x="822966" y="10481"/>
                  </a:lnTo>
                  <a:cubicBezTo>
                    <a:pt x="822966" y="10481"/>
                    <a:pt x="822966" y="10481"/>
                    <a:pt x="791516" y="44544"/>
                  </a:cubicBezTo>
                  <a:cubicBezTo>
                    <a:pt x="791516" y="44544"/>
                    <a:pt x="791516" y="44544"/>
                    <a:pt x="822966" y="81228"/>
                  </a:cubicBezTo>
                  <a:cubicBezTo>
                    <a:pt x="822966" y="81228"/>
                    <a:pt x="822966" y="81228"/>
                    <a:pt x="846556" y="104810"/>
                  </a:cubicBezTo>
                  <a:cubicBezTo>
                    <a:pt x="427210" y="157215"/>
                    <a:pt x="104837" y="513570"/>
                    <a:pt x="104837" y="945911"/>
                  </a:cubicBezTo>
                  <a:cubicBezTo>
                    <a:pt x="104837" y="1412316"/>
                    <a:pt x="482248" y="1792253"/>
                    <a:pt x="951392" y="1792253"/>
                  </a:cubicBezTo>
                  <a:cubicBezTo>
                    <a:pt x="1370738" y="1792253"/>
                    <a:pt x="1719320" y="1483063"/>
                    <a:pt x="1784842" y="1082165"/>
                  </a:cubicBezTo>
                  <a:cubicBezTo>
                    <a:pt x="1784842" y="1082165"/>
                    <a:pt x="1784842" y="1082165"/>
                    <a:pt x="1892300" y="1082165"/>
                  </a:cubicBezTo>
                  <a:cubicBezTo>
                    <a:pt x="1892276" y="1082336"/>
                    <a:pt x="1892252" y="1082507"/>
                    <a:pt x="1892204" y="1082675"/>
                  </a:cubicBezTo>
                  <a:lnTo>
                    <a:pt x="1892302" y="1082675"/>
                  </a:lnTo>
                  <a:cubicBezTo>
                    <a:pt x="1847760" y="1551305"/>
                    <a:pt x="1564788" y="1988518"/>
                    <a:pt x="1087930" y="2328863"/>
                  </a:cubicBezTo>
                  <a:cubicBezTo>
                    <a:pt x="1077450" y="2294829"/>
                    <a:pt x="1056490" y="2263412"/>
                    <a:pt x="1030288" y="2242468"/>
                  </a:cubicBezTo>
                  <a:cubicBezTo>
                    <a:pt x="1270228" y="2069964"/>
                    <a:pt x="1463600" y="1868073"/>
                    <a:pt x="1593774" y="1644247"/>
                  </a:cubicBezTo>
                  <a:cubicBezTo>
                    <a:pt x="1425370" y="1801770"/>
                    <a:pt x="1198972" y="1897063"/>
                    <a:pt x="951392" y="1897063"/>
                  </a:cubicBezTo>
                  <a:cubicBezTo>
                    <a:pt x="424588" y="1897063"/>
                    <a:pt x="0" y="1469962"/>
                    <a:pt x="0" y="945911"/>
                  </a:cubicBezTo>
                  <a:cubicBezTo>
                    <a:pt x="0" y="461165"/>
                    <a:pt x="361686" y="60266"/>
                    <a:pt x="833450" y="0"/>
                  </a:cubicBezTo>
                  <a:close/>
                </a:path>
              </a:pathLst>
            </a:custGeom>
            <a:solidFill>
              <a:schemeClr val="tx1">
                <a:lumMod val="50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defTabSz="914400"/>
              <a:endParaRPr lang="en-US" sz="1400">
                <a:gradFill>
                  <a:gsLst>
                    <a:gs pos="0">
                      <a:srgbClr val="FFFFFF"/>
                    </a:gs>
                    <a:gs pos="100000">
                      <a:srgbClr val="FFFFFF"/>
                    </a:gs>
                  </a:gsLst>
                  <a:lin ang="5400000" scaled="0"/>
                </a:gradFill>
              </a:endParaRPr>
            </a:p>
          </p:txBody>
        </p:sp>
      </p:grpSp>
      <p:sp>
        <p:nvSpPr>
          <p:cNvPr id="112" name="Title 111"/>
          <p:cNvSpPr>
            <a:spLocks noGrp="1"/>
          </p:cNvSpPr>
          <p:nvPr>
            <p:ph type="title"/>
          </p:nvPr>
        </p:nvSpPr>
        <p:spPr/>
        <p:txBody>
          <a:bodyPr/>
          <a:lstStyle/>
          <a:p>
            <a:r>
              <a:rPr lang="en-US" dirty="0" smtClean="0"/>
              <a:t>The Virtuous Cycle</a:t>
            </a:r>
            <a:endParaRPr lang="en-US" dirty="0"/>
          </a:p>
        </p:txBody>
      </p:sp>
      <p:sp>
        <p:nvSpPr>
          <p:cNvPr id="82" name="TextBox 81"/>
          <p:cNvSpPr txBox="1"/>
          <p:nvPr/>
        </p:nvSpPr>
        <p:spPr>
          <a:xfrm>
            <a:off x="485894" y="1321559"/>
            <a:ext cx="1775551" cy="492443"/>
          </a:xfrm>
          <a:prstGeom prst="rect">
            <a:avLst/>
          </a:prstGeom>
          <a:noFill/>
        </p:spPr>
        <p:txBody>
          <a:bodyPr wrap="none" lIns="0" tIns="0" rIns="0" bIns="0" rtlCol="0" anchor="ctr">
            <a:spAutoFit/>
          </a:bodyPr>
          <a:lstStyle/>
          <a:p>
            <a:pPr algn="ctr" defTabSz="914400"/>
            <a:r>
              <a:rPr lang="en-US" sz="3200" b="1" dirty="0">
                <a:gradFill>
                  <a:gsLst>
                    <a:gs pos="0">
                      <a:srgbClr val="03C2F1">
                        <a:lumMod val="20000"/>
                        <a:lumOff val="80000"/>
                      </a:srgbClr>
                    </a:gs>
                    <a:gs pos="86000">
                      <a:srgbClr val="03C2F1">
                        <a:lumMod val="20000"/>
                        <a:lumOff val="80000"/>
                      </a:srgbClr>
                    </a:gs>
                  </a:gsLst>
                  <a:lin ang="5400000" scaled="0"/>
                </a:gradFill>
              </a:rPr>
              <a:t>DEVELOP</a:t>
            </a:r>
          </a:p>
        </p:txBody>
      </p:sp>
      <p:sp>
        <p:nvSpPr>
          <p:cNvPr id="85" name="TextBox 84"/>
          <p:cNvSpPr txBox="1"/>
          <p:nvPr/>
        </p:nvSpPr>
        <p:spPr>
          <a:xfrm>
            <a:off x="9807048" y="1312985"/>
            <a:ext cx="1760289" cy="492443"/>
          </a:xfrm>
          <a:prstGeom prst="rect">
            <a:avLst/>
          </a:prstGeom>
          <a:noFill/>
        </p:spPr>
        <p:txBody>
          <a:bodyPr wrap="none" lIns="0" tIns="0" rIns="0" bIns="0" rtlCol="0" anchor="ctr">
            <a:spAutoFit/>
          </a:bodyPr>
          <a:lstStyle/>
          <a:p>
            <a:pPr algn="ctr" defTabSz="914400"/>
            <a:r>
              <a:rPr lang="en-US" sz="3200" b="1" dirty="0" smtClean="0">
                <a:gradFill>
                  <a:gsLst>
                    <a:gs pos="0">
                      <a:srgbClr val="03C2F1">
                        <a:lumMod val="20000"/>
                        <a:lumOff val="80000"/>
                      </a:srgbClr>
                    </a:gs>
                    <a:gs pos="86000">
                      <a:srgbClr val="03C2F1">
                        <a:lumMod val="20000"/>
                        <a:lumOff val="80000"/>
                      </a:srgbClr>
                    </a:gs>
                  </a:gsLst>
                  <a:lin ang="5400000" scaled="0"/>
                </a:gradFill>
              </a:rPr>
              <a:t>OPERATE</a:t>
            </a:r>
            <a:endParaRPr lang="en-US" sz="3200" b="1" dirty="0">
              <a:gradFill>
                <a:gsLst>
                  <a:gs pos="0">
                    <a:srgbClr val="03C2F1">
                      <a:lumMod val="20000"/>
                      <a:lumOff val="80000"/>
                    </a:srgbClr>
                  </a:gs>
                  <a:gs pos="86000">
                    <a:srgbClr val="03C2F1">
                      <a:lumMod val="20000"/>
                      <a:lumOff val="80000"/>
                    </a:srgbClr>
                  </a:gs>
                </a:gsLst>
                <a:lin ang="5400000" scaled="0"/>
              </a:gradFill>
            </a:endParaRPr>
          </a:p>
        </p:txBody>
      </p:sp>
    </p:spTree>
    <p:extLst>
      <p:ext uri="{BB962C8B-B14F-4D97-AF65-F5344CB8AC3E}">
        <p14:creationId xmlns:p14="http://schemas.microsoft.com/office/powerpoint/2010/main" val="22430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4" name="Text Placeholder 3"/>
          <p:cNvSpPr>
            <a:spLocks noGrp="1"/>
          </p:cNvSpPr>
          <p:nvPr>
            <p:ph type="body" sz="quarter" idx="10"/>
          </p:nvPr>
        </p:nvSpPr>
        <p:spPr>
          <a:xfrm>
            <a:off x="519112" y="1447799"/>
            <a:ext cx="11149013" cy="4573560"/>
          </a:xfrm>
        </p:spPr>
        <p:txBody>
          <a:bodyPr/>
          <a:lstStyle/>
          <a:p>
            <a:r>
              <a:rPr lang="en-US" dirty="0" smtClean="0"/>
              <a:t>Actionable Incident</a:t>
            </a:r>
          </a:p>
          <a:p>
            <a:pPr lvl="1"/>
            <a:r>
              <a:rPr lang="en-US" dirty="0" smtClean="0"/>
              <a:t>IntelliTrace in Production, SCOM </a:t>
            </a:r>
            <a:r>
              <a:rPr lang="en-US" dirty="0"/>
              <a:t>&lt;</a:t>
            </a:r>
            <a:r>
              <a:rPr lang="en-US" dirty="0" smtClean="0"/>
              <a:t>=&gt; TFS Connector</a:t>
            </a:r>
          </a:p>
          <a:p>
            <a:r>
              <a:rPr lang="en-US" dirty="0" smtClean="0"/>
              <a:t>Managing the Backlog</a:t>
            </a:r>
          </a:p>
          <a:p>
            <a:pPr lvl="1"/>
            <a:r>
              <a:rPr lang="en-US" dirty="0" smtClean="0"/>
              <a:t>Storyboarding, Managing Priorities</a:t>
            </a:r>
          </a:p>
          <a:p>
            <a:r>
              <a:rPr lang="en-US" dirty="0" smtClean="0"/>
              <a:t>Sprint Planning</a:t>
            </a:r>
          </a:p>
          <a:p>
            <a:pPr lvl="1"/>
            <a:r>
              <a:rPr lang="en-US" dirty="0" smtClean="0"/>
              <a:t>Capacity, Sprint </a:t>
            </a:r>
            <a:r>
              <a:rPr lang="en-US" dirty="0" err="1" smtClean="0"/>
              <a:t>Burndown</a:t>
            </a:r>
            <a:endParaRPr lang="en-US" dirty="0" smtClean="0"/>
          </a:p>
          <a:p>
            <a:r>
              <a:rPr lang="en-US" dirty="0" smtClean="0"/>
              <a:t>Sprint Execution</a:t>
            </a:r>
          </a:p>
          <a:p>
            <a:pPr lvl="1"/>
            <a:r>
              <a:rPr lang="en-US" dirty="0" smtClean="0"/>
              <a:t>Context switching, My Work, Unit Testing, Code Clone &amp; Review</a:t>
            </a:r>
          </a:p>
          <a:p>
            <a:r>
              <a:rPr lang="en-US" dirty="0" smtClean="0"/>
              <a:t>Continuous Stakeholder Feedback</a:t>
            </a:r>
            <a:endParaRPr lang="en-US" dirty="0"/>
          </a:p>
        </p:txBody>
      </p:sp>
    </p:spTree>
    <p:extLst>
      <p:ext uri="{BB962C8B-B14F-4D97-AF65-F5344CB8AC3E}">
        <p14:creationId xmlns:p14="http://schemas.microsoft.com/office/powerpoint/2010/main" val="255776023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934113" y="2036517"/>
            <a:ext cx="3982131" cy="3983283"/>
            <a:chOff x="6784975" y="914400"/>
            <a:chExt cx="5495925" cy="5467351"/>
          </a:xfrm>
        </p:grpSpPr>
        <p:sp>
          <p:nvSpPr>
            <p:cNvPr id="10" name="Freeform 6"/>
            <p:cNvSpPr>
              <a:spLocks/>
            </p:cNvSpPr>
            <p:nvPr/>
          </p:nvSpPr>
          <p:spPr bwMode="auto">
            <a:xfrm>
              <a:off x="8143875" y="914400"/>
              <a:ext cx="2282825" cy="3725863"/>
            </a:xfrm>
            <a:custGeom>
              <a:avLst/>
              <a:gdLst>
                <a:gd name="T0" fmla="*/ 158 w 1438"/>
                <a:gd name="T1" fmla="*/ 1747 h 2347"/>
                <a:gd name="T2" fmla="*/ 477 w 1438"/>
                <a:gd name="T3" fmla="*/ 1640 h 2347"/>
                <a:gd name="T4" fmla="*/ 0 w 1438"/>
                <a:gd name="T5" fmla="*/ 214 h 2347"/>
                <a:gd name="T6" fmla="*/ 641 w 1438"/>
                <a:gd name="T7" fmla="*/ 0 h 2347"/>
                <a:gd name="T8" fmla="*/ 1117 w 1438"/>
                <a:gd name="T9" fmla="*/ 1428 h 2347"/>
                <a:gd name="T10" fmla="*/ 1438 w 1438"/>
                <a:gd name="T11" fmla="*/ 1321 h 2347"/>
                <a:gd name="T12" fmla="*/ 1069 w 1438"/>
                <a:gd name="T13" fmla="*/ 2347 h 2347"/>
                <a:gd name="T14" fmla="*/ 158 w 1438"/>
                <a:gd name="T15" fmla="*/ 1747 h 2347"/>
                <a:gd name="T16" fmla="*/ 158 w 1438"/>
                <a:gd name="T17" fmla="*/ 174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8" h="2347">
                  <a:moveTo>
                    <a:pt x="158" y="1747"/>
                  </a:moveTo>
                  <a:lnTo>
                    <a:pt x="477" y="1640"/>
                  </a:lnTo>
                  <a:lnTo>
                    <a:pt x="0" y="214"/>
                  </a:lnTo>
                  <a:lnTo>
                    <a:pt x="641" y="0"/>
                  </a:lnTo>
                  <a:lnTo>
                    <a:pt x="1117" y="1428"/>
                  </a:lnTo>
                  <a:lnTo>
                    <a:pt x="1438" y="1321"/>
                  </a:lnTo>
                  <a:lnTo>
                    <a:pt x="1069" y="2347"/>
                  </a:lnTo>
                  <a:lnTo>
                    <a:pt x="158" y="1747"/>
                  </a:lnTo>
                  <a:lnTo>
                    <a:pt x="158" y="1747"/>
                  </a:lnTo>
                  <a:close/>
                </a:path>
              </a:pathLst>
            </a:custGeom>
            <a:solidFill>
              <a:schemeClr val="tx1"/>
            </a:solidFill>
            <a:ln w="44450">
              <a:noFill/>
              <a:prstDash val="dash"/>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23"/>
              <a:endParaRPr lang="en-US" kern="0">
                <a:solidFill>
                  <a:sysClr val="windowText" lastClr="000000"/>
                </a:solidFill>
              </a:endParaRPr>
            </a:p>
          </p:txBody>
        </p:sp>
        <p:sp>
          <p:nvSpPr>
            <p:cNvPr id="11" name="Freeform 7"/>
            <p:cNvSpPr>
              <a:spLocks/>
            </p:cNvSpPr>
            <p:nvPr/>
          </p:nvSpPr>
          <p:spPr bwMode="auto">
            <a:xfrm>
              <a:off x="6784975" y="1096963"/>
              <a:ext cx="5495925" cy="5284788"/>
            </a:xfrm>
            <a:custGeom>
              <a:avLst/>
              <a:gdLst>
                <a:gd name="T0" fmla="*/ 837 w 1714"/>
                <a:gd name="T1" fmla="*/ 3 h 1648"/>
                <a:gd name="T2" fmla="*/ 926 w 1714"/>
                <a:gd name="T3" fmla="*/ 270 h 1648"/>
                <a:gd name="T4" fmla="*/ 1332 w 1714"/>
                <a:gd name="T5" fmla="*/ 615 h 1648"/>
                <a:gd name="T6" fmla="*/ 1007 w 1714"/>
                <a:gd name="T7" fmla="*/ 1266 h 1648"/>
                <a:gd name="T8" fmla="*/ 356 w 1714"/>
                <a:gd name="T9" fmla="*/ 941 h 1648"/>
                <a:gd name="T10" fmla="*/ 473 w 1714"/>
                <a:gd name="T11" fmla="*/ 421 h 1648"/>
                <a:gd name="T12" fmla="*/ 384 w 1714"/>
                <a:gd name="T13" fmla="*/ 154 h 1648"/>
                <a:gd name="T14" fmla="*/ 109 w 1714"/>
                <a:gd name="T15" fmla="*/ 1023 h 1648"/>
                <a:gd name="T16" fmla="*/ 1090 w 1714"/>
                <a:gd name="T17" fmla="*/ 1513 h 1648"/>
                <a:gd name="T18" fmla="*/ 1579 w 1714"/>
                <a:gd name="T19" fmla="*/ 532 h 1648"/>
                <a:gd name="T20" fmla="*/ 837 w 1714"/>
                <a:gd name="T21" fmla="*/ 3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4" h="1648">
                  <a:moveTo>
                    <a:pt x="837" y="3"/>
                  </a:moveTo>
                  <a:cubicBezTo>
                    <a:pt x="926" y="270"/>
                    <a:pt x="926" y="270"/>
                    <a:pt x="926" y="270"/>
                  </a:cubicBezTo>
                  <a:cubicBezTo>
                    <a:pt x="1109" y="299"/>
                    <a:pt x="1270" y="427"/>
                    <a:pt x="1332" y="615"/>
                  </a:cubicBezTo>
                  <a:cubicBezTo>
                    <a:pt x="1422" y="884"/>
                    <a:pt x="1276" y="1176"/>
                    <a:pt x="1007" y="1266"/>
                  </a:cubicBezTo>
                  <a:cubicBezTo>
                    <a:pt x="738" y="1356"/>
                    <a:pt x="446" y="1210"/>
                    <a:pt x="356" y="941"/>
                  </a:cubicBezTo>
                  <a:cubicBezTo>
                    <a:pt x="293" y="754"/>
                    <a:pt x="345" y="555"/>
                    <a:pt x="473" y="421"/>
                  </a:cubicBezTo>
                  <a:cubicBezTo>
                    <a:pt x="384" y="154"/>
                    <a:pt x="384" y="154"/>
                    <a:pt x="384" y="154"/>
                  </a:cubicBezTo>
                  <a:cubicBezTo>
                    <a:pt x="121" y="349"/>
                    <a:pt x="0" y="697"/>
                    <a:pt x="109" y="1023"/>
                  </a:cubicBezTo>
                  <a:cubicBezTo>
                    <a:pt x="244" y="1429"/>
                    <a:pt x="684" y="1648"/>
                    <a:pt x="1090" y="1513"/>
                  </a:cubicBezTo>
                  <a:cubicBezTo>
                    <a:pt x="1495" y="1377"/>
                    <a:pt x="1714" y="938"/>
                    <a:pt x="1579" y="532"/>
                  </a:cubicBezTo>
                  <a:cubicBezTo>
                    <a:pt x="1470" y="206"/>
                    <a:pt x="1164" y="0"/>
                    <a:pt x="837" y="3"/>
                  </a:cubicBezTo>
                  <a:close/>
                </a:path>
              </a:pathLst>
            </a:custGeom>
            <a:solidFill>
              <a:schemeClr val="tx1"/>
            </a:solidFill>
            <a:ln w="44450">
              <a:noFill/>
              <a:prstDash val="dash"/>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23"/>
              <a:endParaRPr lang="en-US" kern="0">
                <a:solidFill>
                  <a:sysClr val="windowText" lastClr="000000"/>
                </a:solidFill>
              </a:endParaRPr>
            </a:p>
          </p:txBody>
        </p:sp>
      </p:grpSp>
      <p:sp>
        <p:nvSpPr>
          <p:cNvPr id="16" name="Freeform 8"/>
          <p:cNvSpPr>
            <a:spLocks/>
          </p:cNvSpPr>
          <p:nvPr/>
        </p:nvSpPr>
        <p:spPr bwMode="auto">
          <a:xfrm>
            <a:off x="-2048084" y="1885490"/>
            <a:ext cx="15533896" cy="4439110"/>
          </a:xfrm>
          <a:custGeom>
            <a:avLst/>
            <a:gdLst/>
            <a:ahLst/>
            <a:cxnLst/>
            <a:rect l="l" t="t" r="r" b="b"/>
            <a:pathLst>
              <a:path w="9462009" h="3473214">
                <a:moveTo>
                  <a:pt x="0" y="0"/>
                </a:moveTo>
                <a:cubicBezTo>
                  <a:pt x="0" y="0"/>
                  <a:pt x="0" y="0"/>
                  <a:pt x="2438400" y="0"/>
                </a:cubicBezTo>
                <a:lnTo>
                  <a:pt x="2440088" y="0"/>
                </a:lnTo>
                <a:lnTo>
                  <a:pt x="2451901" y="0"/>
                </a:lnTo>
                <a:lnTo>
                  <a:pt x="2464768" y="0"/>
                </a:lnTo>
                <a:lnTo>
                  <a:pt x="2483964" y="0"/>
                </a:lnTo>
                <a:lnTo>
                  <a:pt x="2510754" y="0"/>
                </a:lnTo>
                <a:lnTo>
                  <a:pt x="2546404" y="0"/>
                </a:lnTo>
                <a:lnTo>
                  <a:pt x="2566572" y="0"/>
                </a:lnTo>
                <a:lnTo>
                  <a:pt x="2592179" y="0"/>
                </a:lnTo>
                <a:lnTo>
                  <a:pt x="2649346" y="0"/>
                </a:lnTo>
                <a:lnTo>
                  <a:pt x="2719168" y="0"/>
                </a:lnTo>
                <a:lnTo>
                  <a:pt x="2737622" y="0"/>
                </a:lnTo>
                <a:lnTo>
                  <a:pt x="2802914" y="0"/>
                </a:lnTo>
                <a:lnTo>
                  <a:pt x="2901847" y="0"/>
                </a:lnTo>
                <a:lnTo>
                  <a:pt x="2916108" y="0"/>
                </a:lnTo>
                <a:lnTo>
                  <a:pt x="3017234" y="0"/>
                </a:lnTo>
                <a:lnTo>
                  <a:pt x="3102188" y="0"/>
                </a:lnTo>
                <a:lnTo>
                  <a:pt x="3150341" y="0"/>
                </a:lnTo>
                <a:lnTo>
                  <a:pt x="3296020" y="0"/>
                </a:lnTo>
                <a:lnTo>
                  <a:pt x="3302432" y="0"/>
                </a:lnTo>
                <a:lnTo>
                  <a:pt x="3474774" y="0"/>
                </a:lnTo>
                <a:lnTo>
                  <a:pt x="3497763" y="0"/>
                </a:lnTo>
                <a:lnTo>
                  <a:pt x="3668633" y="0"/>
                </a:lnTo>
                <a:lnTo>
                  <a:pt x="3707575" y="0"/>
                </a:lnTo>
                <a:lnTo>
                  <a:pt x="3885274" y="0"/>
                </a:lnTo>
                <a:lnTo>
                  <a:pt x="3925613" y="0"/>
                </a:lnTo>
                <a:lnTo>
                  <a:pt x="4125962" y="0"/>
                </a:lnTo>
                <a:lnTo>
                  <a:pt x="4152036" y="0"/>
                </a:lnTo>
                <a:lnTo>
                  <a:pt x="4387003" y="0"/>
                </a:lnTo>
                <a:lnTo>
                  <a:pt x="4391965" y="0"/>
                </a:lnTo>
                <a:lnTo>
                  <a:pt x="4630671" y="0"/>
                </a:lnTo>
                <a:lnTo>
                  <a:pt x="4684546" y="0"/>
                </a:lnTo>
                <a:lnTo>
                  <a:pt x="4883199" y="0"/>
                </a:lnTo>
                <a:lnTo>
                  <a:pt x="5004972" y="0"/>
                </a:lnTo>
                <a:lnTo>
                  <a:pt x="5144745" y="0"/>
                </a:lnTo>
                <a:lnTo>
                  <a:pt x="5176022" y="0"/>
                </a:lnTo>
                <a:lnTo>
                  <a:pt x="5354508" y="0"/>
                </a:lnTo>
                <a:lnTo>
                  <a:pt x="5415467" y="0"/>
                </a:lnTo>
                <a:lnTo>
                  <a:pt x="5540588" y="0"/>
                </a:lnTo>
                <a:lnTo>
                  <a:pt x="5695523" y="0"/>
                </a:lnTo>
                <a:lnTo>
                  <a:pt x="5734420" y="0"/>
                </a:lnTo>
                <a:lnTo>
                  <a:pt x="5936163" y="0"/>
                </a:lnTo>
                <a:lnTo>
                  <a:pt x="5985072" y="0"/>
                </a:lnTo>
                <a:lnTo>
                  <a:pt x="6145975" y="0"/>
                </a:lnTo>
                <a:lnTo>
                  <a:pt x="6284271" y="0"/>
                </a:lnTo>
                <a:lnTo>
                  <a:pt x="6364013" y="0"/>
                </a:lnTo>
                <a:lnTo>
                  <a:pt x="6590436" y="0"/>
                </a:lnTo>
                <a:lnTo>
                  <a:pt x="6593280" y="0"/>
                </a:lnTo>
                <a:lnTo>
                  <a:pt x="6825403" y="0"/>
                </a:lnTo>
                <a:lnTo>
                  <a:pt x="6912256" y="0"/>
                </a:lnTo>
                <a:cubicBezTo>
                  <a:pt x="7610433" y="0"/>
                  <a:pt x="8417564" y="0"/>
                  <a:pt x="9350656" y="0"/>
                </a:cubicBezTo>
                <a:cubicBezTo>
                  <a:pt x="9267140" y="86274"/>
                  <a:pt x="9189194" y="178114"/>
                  <a:pt x="9119598" y="278302"/>
                </a:cubicBezTo>
                <a:cubicBezTo>
                  <a:pt x="8974838" y="481463"/>
                  <a:pt x="8860701" y="704105"/>
                  <a:pt x="8782754" y="940662"/>
                </a:cubicBezTo>
                <a:cubicBezTo>
                  <a:pt x="8624076" y="1433258"/>
                  <a:pt x="8626859" y="1956466"/>
                  <a:pt x="8791106" y="2449061"/>
                </a:cubicBezTo>
                <a:cubicBezTo>
                  <a:pt x="8924729" y="2847034"/>
                  <a:pt x="9153004" y="3194912"/>
                  <a:pt x="9462009" y="3473214"/>
                </a:cubicBezTo>
                <a:cubicBezTo>
                  <a:pt x="9462009" y="3473214"/>
                  <a:pt x="9462009" y="3473214"/>
                  <a:pt x="7023609" y="3473214"/>
                </a:cubicBezTo>
                <a:lnTo>
                  <a:pt x="7021894" y="3473214"/>
                </a:lnTo>
                <a:lnTo>
                  <a:pt x="7009891" y="3473214"/>
                </a:lnTo>
                <a:lnTo>
                  <a:pt x="6996816" y="3473214"/>
                </a:lnTo>
                <a:lnTo>
                  <a:pt x="6977311" y="3473214"/>
                </a:lnTo>
                <a:lnTo>
                  <a:pt x="6950089" y="3473214"/>
                </a:lnTo>
                <a:lnTo>
                  <a:pt x="6913865" y="3473214"/>
                </a:lnTo>
                <a:lnTo>
                  <a:pt x="6867353" y="3473214"/>
                </a:lnTo>
                <a:cubicBezTo>
                  <a:pt x="6848133" y="3473214"/>
                  <a:pt x="6828771" y="3473214"/>
                  <a:pt x="6809266" y="3473214"/>
                </a:cubicBezTo>
                <a:cubicBezTo>
                  <a:pt x="6787831" y="3473214"/>
                  <a:pt x="6764254" y="3473214"/>
                  <a:pt x="6738318" y="3473214"/>
                </a:cubicBezTo>
                <a:cubicBezTo>
                  <a:pt x="6710244" y="3473214"/>
                  <a:pt x="6681880" y="3473214"/>
                  <a:pt x="6653224" y="3473214"/>
                </a:cubicBezTo>
                <a:cubicBezTo>
                  <a:pt x="6622358" y="3473214"/>
                  <a:pt x="6588921" y="3473214"/>
                  <a:pt x="6552696" y="3473214"/>
                </a:cubicBezTo>
                <a:cubicBezTo>
                  <a:pt x="6514128" y="3473214"/>
                  <a:pt x="6475048" y="3473214"/>
                  <a:pt x="6435451" y="3473214"/>
                </a:cubicBezTo>
                <a:cubicBezTo>
                  <a:pt x="6396253" y="3473214"/>
                  <a:pt x="6354443" y="3473214"/>
                  <a:pt x="6309846" y="3473214"/>
                </a:cubicBezTo>
                <a:cubicBezTo>
                  <a:pt x="6306634" y="3473214"/>
                  <a:pt x="6303419" y="3473214"/>
                  <a:pt x="6300200" y="3473214"/>
                </a:cubicBezTo>
                <a:cubicBezTo>
                  <a:pt x="6251973" y="3473214"/>
                  <a:pt x="6200530" y="3473214"/>
                  <a:pt x="6145658" y="3473214"/>
                </a:cubicBezTo>
                <a:cubicBezTo>
                  <a:pt x="6088284" y="3473214"/>
                  <a:pt x="6029916" y="3473214"/>
                  <a:pt x="5970539" y="3473214"/>
                </a:cubicBezTo>
                <a:cubicBezTo>
                  <a:pt x="5950060" y="3473214"/>
                  <a:pt x="5929182" y="3473214"/>
                  <a:pt x="5907899" y="3473214"/>
                </a:cubicBezTo>
                <a:cubicBezTo>
                  <a:pt x="5863671" y="3473214"/>
                  <a:pt x="5818893" y="3473214"/>
                  <a:pt x="5773558" y="3473214"/>
                </a:cubicBezTo>
                <a:cubicBezTo>
                  <a:pt x="5747808" y="3473214"/>
                  <a:pt x="5721528" y="3473214"/>
                  <a:pt x="5694707" y="3473214"/>
                </a:cubicBezTo>
                <a:cubicBezTo>
                  <a:pt x="5648191" y="3473214"/>
                  <a:pt x="5601099" y="3473214"/>
                  <a:pt x="5553427" y="3473214"/>
                </a:cubicBezTo>
                <a:cubicBezTo>
                  <a:pt x="5527143" y="3473214"/>
                  <a:pt x="5500389" y="3473214"/>
                  <a:pt x="5473156" y="3473214"/>
                </a:cubicBezTo>
                <a:cubicBezTo>
                  <a:pt x="5419126" y="3473214"/>
                  <a:pt x="5364364" y="3473214"/>
                  <a:pt x="5308861" y="3473214"/>
                </a:cubicBezTo>
                <a:cubicBezTo>
                  <a:pt x="5287210" y="3473214"/>
                  <a:pt x="5265286" y="3473214"/>
                  <a:pt x="5243085" y="3473214"/>
                </a:cubicBezTo>
                <a:cubicBezTo>
                  <a:pt x="5175988" y="3473214"/>
                  <a:pt x="5107823" y="3473214"/>
                  <a:pt x="5038574" y="3473214"/>
                </a:cubicBezTo>
                <a:cubicBezTo>
                  <a:pt x="5027225" y="3473214"/>
                  <a:pt x="5015812" y="3473214"/>
                  <a:pt x="5004333" y="3473214"/>
                </a:cubicBezTo>
                <a:cubicBezTo>
                  <a:pt x="4923285" y="3473214"/>
                  <a:pt x="4840763" y="3473214"/>
                  <a:pt x="4756740" y="3473214"/>
                </a:cubicBezTo>
                <a:cubicBezTo>
                  <a:pt x="4674246" y="3473214"/>
                  <a:pt x="4588751" y="3473214"/>
                  <a:pt x="4500144" y="3473214"/>
                </a:cubicBezTo>
                <a:cubicBezTo>
                  <a:pt x="4472151" y="3473214"/>
                  <a:pt x="4444001" y="3473214"/>
                  <a:pt x="4415691" y="3473214"/>
                </a:cubicBezTo>
                <a:cubicBezTo>
                  <a:pt x="4358997" y="3473214"/>
                  <a:pt x="4301071" y="3473214"/>
                  <a:pt x="4241885" y="3473214"/>
                </a:cubicBezTo>
                <a:cubicBezTo>
                  <a:pt x="4182119" y="3473214"/>
                  <a:pt x="4121667" y="3473214"/>
                  <a:pt x="4060524" y="3473214"/>
                </a:cubicBezTo>
                <a:cubicBezTo>
                  <a:pt x="4027160" y="3473214"/>
                  <a:pt x="3993421" y="3473214"/>
                  <a:pt x="3959301" y="3473214"/>
                </a:cubicBezTo>
                <a:cubicBezTo>
                  <a:pt x="3930171" y="3473214"/>
                  <a:pt x="3900886" y="3473214"/>
                  <a:pt x="3871446" y="3473214"/>
                </a:cubicBezTo>
                <a:cubicBezTo>
                  <a:pt x="3807194" y="3473214"/>
                  <a:pt x="3741632" y="3473214"/>
                  <a:pt x="3674734" y="3473214"/>
                </a:cubicBezTo>
                <a:cubicBezTo>
                  <a:pt x="3674653" y="3473214"/>
                  <a:pt x="3674572" y="3473214"/>
                  <a:pt x="3674491" y="3473214"/>
                </a:cubicBezTo>
                <a:cubicBezTo>
                  <a:pt x="3607509" y="3473214"/>
                  <a:pt x="3539187" y="3473214"/>
                  <a:pt x="3469499" y="3473214"/>
                </a:cubicBezTo>
                <a:cubicBezTo>
                  <a:pt x="3399261" y="3473214"/>
                  <a:pt x="3328201" y="3473214"/>
                  <a:pt x="3256307" y="3473214"/>
                </a:cubicBezTo>
                <a:cubicBezTo>
                  <a:pt x="3197301" y="3473214"/>
                  <a:pt x="3137370" y="3473214"/>
                  <a:pt x="3076501" y="3473214"/>
                </a:cubicBezTo>
                <a:cubicBezTo>
                  <a:pt x="3062616" y="3473214"/>
                  <a:pt x="3048701" y="3473214"/>
                  <a:pt x="3034756" y="3473214"/>
                </a:cubicBezTo>
                <a:cubicBezTo>
                  <a:pt x="2959495" y="3473214"/>
                  <a:pt x="2882814" y="3473214"/>
                  <a:pt x="2804685" y="3473214"/>
                </a:cubicBezTo>
                <a:cubicBezTo>
                  <a:pt x="2726034" y="3473214"/>
                  <a:pt x="2646454" y="3473214"/>
                  <a:pt x="2565933" y="3473214"/>
                </a:cubicBezTo>
                <a:cubicBezTo>
                  <a:pt x="2523821" y="3473214"/>
                  <a:pt x="2481312" y="3473214"/>
                  <a:pt x="2438400" y="3473214"/>
                </a:cubicBezTo>
                <a:cubicBezTo>
                  <a:pt x="1738026" y="3473214"/>
                  <a:pt x="930673" y="3473214"/>
                  <a:pt x="0" y="3473214"/>
                </a:cubicBezTo>
                <a:cubicBezTo>
                  <a:pt x="0" y="3473214"/>
                  <a:pt x="0" y="3473214"/>
                  <a:pt x="0" y="0"/>
                </a:cubicBezTo>
                <a:close/>
              </a:path>
            </a:pathLst>
          </a:custGeom>
          <a:gradFill flip="none" rotWithShape="1">
            <a:gsLst>
              <a:gs pos="0">
                <a:schemeClr val="bg1"/>
              </a:gs>
              <a:gs pos="50000">
                <a:schemeClr val="bg1">
                  <a:alpha val="0"/>
                </a:schemeClr>
              </a:gs>
              <a:gs pos="100000">
                <a:schemeClr val="bg1"/>
              </a:gs>
            </a:gsLst>
            <a:lin ang="0" scaled="1"/>
            <a:tileRect/>
          </a:gradFill>
          <a:ln w="25400">
            <a:solidFill>
              <a:schemeClr val="accent2">
                <a:lumMod val="20000"/>
                <a:lumOff val="80000"/>
              </a:schemeClr>
            </a:solid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7" name="TextBox 16"/>
          <p:cNvSpPr txBox="1"/>
          <p:nvPr/>
        </p:nvSpPr>
        <p:spPr>
          <a:xfrm>
            <a:off x="726691" y="1074588"/>
            <a:ext cx="7196521" cy="1015663"/>
          </a:xfrm>
          <a:prstGeom prst="rect">
            <a:avLst/>
          </a:prstGeom>
          <a:noFill/>
        </p:spPr>
        <p:txBody>
          <a:bodyPr wrap="none" lIns="0" tIns="0" rIns="0" bIns="0" rtlCol="0">
            <a:spAutoFit/>
          </a:bodyPr>
          <a:lstStyle/>
          <a:p>
            <a:pPr algn="r"/>
            <a:r>
              <a:rPr lang="en-US" sz="6600" b="1" dirty="0" smtClean="0">
                <a:gradFill>
                  <a:gsLst>
                    <a:gs pos="0">
                      <a:srgbClr val="FFFFFF">
                        <a:alpha val="50000"/>
                      </a:srgbClr>
                    </a:gs>
                    <a:gs pos="86000">
                      <a:srgbClr val="FFFFFF">
                        <a:alpha val="25000"/>
                      </a:srgbClr>
                    </a:gs>
                  </a:gsLst>
                  <a:lin ang="5400000" scaled="0"/>
                </a:gradFill>
              </a:rPr>
              <a:t>CALLS </a:t>
            </a:r>
            <a:r>
              <a:rPr lang="en-US" sz="6600" b="1" dirty="0">
                <a:gradFill>
                  <a:gsLst>
                    <a:gs pos="0">
                      <a:srgbClr val="FFFFFF">
                        <a:alpha val="50000"/>
                      </a:srgbClr>
                    </a:gs>
                    <a:gs pos="86000">
                      <a:srgbClr val="FFFFFF">
                        <a:alpha val="25000"/>
                      </a:srgbClr>
                    </a:gs>
                  </a:gsLst>
                  <a:lin ang="5400000" scaled="0"/>
                </a:gradFill>
              </a:rPr>
              <a:t>TO ACTION</a:t>
            </a:r>
          </a:p>
        </p:txBody>
      </p:sp>
      <p:sp>
        <p:nvSpPr>
          <p:cNvPr id="14" name="Rectangle 13"/>
          <p:cNvSpPr/>
          <p:nvPr/>
        </p:nvSpPr>
        <p:spPr bwMode="auto">
          <a:xfrm>
            <a:off x="220680" y="2219355"/>
            <a:ext cx="129065" cy="381000"/>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5" name="Rectangle 14"/>
          <p:cNvSpPr/>
          <p:nvPr/>
        </p:nvSpPr>
        <p:spPr bwMode="auto">
          <a:xfrm>
            <a:off x="220680" y="2842260"/>
            <a:ext cx="129065" cy="381000"/>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8" name="Rectangle 17"/>
          <p:cNvSpPr/>
          <p:nvPr/>
        </p:nvSpPr>
        <p:spPr bwMode="auto">
          <a:xfrm>
            <a:off x="220680" y="3465165"/>
            <a:ext cx="129065" cy="381000"/>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9" name="Rectangle 18"/>
          <p:cNvSpPr/>
          <p:nvPr/>
        </p:nvSpPr>
        <p:spPr bwMode="auto">
          <a:xfrm>
            <a:off x="220680" y="4088069"/>
            <a:ext cx="129065" cy="381000"/>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0" name="TextBox 19"/>
          <p:cNvSpPr txBox="1"/>
          <p:nvPr/>
        </p:nvSpPr>
        <p:spPr>
          <a:xfrm>
            <a:off x="531769" y="2209800"/>
            <a:ext cx="7576026" cy="400110"/>
          </a:xfrm>
          <a:prstGeom prst="rect">
            <a:avLst/>
          </a:prstGeom>
          <a:noFill/>
        </p:spPr>
        <p:txBody>
          <a:bodyPr wrap="square" lIns="0" tIns="0" rIns="0" bIns="0" rtlCol="0">
            <a:spAutoFit/>
          </a:bodyPr>
          <a:lstStyle/>
          <a:p>
            <a:pPr defTabSz="460858" fontAlgn="base">
              <a:spcBef>
                <a:spcPct val="0"/>
              </a:spcBef>
              <a:spcAft>
                <a:spcPct val="0"/>
              </a:spcAft>
            </a:pPr>
            <a:r>
              <a:rPr lang="en-US" sz="2600" dirty="0">
                <a:gradFill>
                  <a:gsLst>
                    <a:gs pos="0">
                      <a:srgbClr val="FFFFFF"/>
                    </a:gs>
                    <a:gs pos="100000">
                      <a:srgbClr val="FFFFFF"/>
                    </a:gs>
                  </a:gsLst>
                  <a:lin ang="16200000" scaled="0"/>
                </a:gradFill>
                <a:sym typeface="Gill Sans" charset="0"/>
              </a:rPr>
              <a:t>Get </a:t>
            </a:r>
            <a:r>
              <a:rPr lang="en-US" sz="2600" dirty="0" smtClean="0">
                <a:gradFill>
                  <a:gsLst>
                    <a:gs pos="0">
                      <a:srgbClr val="FFFFFF"/>
                    </a:gs>
                    <a:gs pos="100000">
                      <a:srgbClr val="FFFFFF"/>
                    </a:gs>
                  </a:gsLst>
                  <a:lin ang="16200000" scaled="0"/>
                </a:gradFill>
                <a:sym typeface="Gill Sans" charset="0"/>
              </a:rPr>
              <a:t>Visual Studio </a:t>
            </a:r>
            <a:r>
              <a:rPr lang="en-US" sz="2600" dirty="0">
                <a:gradFill>
                  <a:gsLst>
                    <a:gs pos="0">
                      <a:srgbClr val="FFFFFF"/>
                    </a:gs>
                    <a:gs pos="100000">
                      <a:srgbClr val="FFFFFF"/>
                    </a:gs>
                  </a:gsLst>
                  <a:lin ang="16200000" scaled="0"/>
                </a:gradFill>
                <a:sym typeface="Gill Sans" charset="0"/>
              </a:rPr>
              <a:t>2010 </a:t>
            </a:r>
            <a:r>
              <a:rPr lang="en-US" sz="2600" dirty="0" smtClean="0">
                <a:gradFill>
                  <a:gsLst>
                    <a:gs pos="0">
                      <a:srgbClr val="FFFFFF"/>
                    </a:gs>
                    <a:gs pos="100000">
                      <a:srgbClr val="FFFFFF"/>
                    </a:gs>
                  </a:gsLst>
                  <a:lin ang="16200000" scaled="0"/>
                </a:gradFill>
                <a:sym typeface="Gill Sans" charset="0"/>
              </a:rPr>
              <a:t>w/ Team Foundation Server</a:t>
            </a:r>
            <a:endParaRPr lang="en-US" sz="2600" dirty="0">
              <a:gradFill>
                <a:gsLst>
                  <a:gs pos="0">
                    <a:srgbClr val="FFFFFF"/>
                  </a:gs>
                  <a:gs pos="100000">
                    <a:srgbClr val="FFFFFF"/>
                  </a:gs>
                </a:gsLst>
                <a:lin ang="16200000" scaled="0"/>
              </a:gradFill>
              <a:sym typeface="Gill Sans" charset="0"/>
            </a:endParaRPr>
          </a:p>
        </p:txBody>
      </p:sp>
      <p:sp>
        <p:nvSpPr>
          <p:cNvPr id="21" name="TextBox 20"/>
          <p:cNvSpPr txBox="1"/>
          <p:nvPr/>
        </p:nvSpPr>
        <p:spPr>
          <a:xfrm>
            <a:off x="531769" y="2832705"/>
            <a:ext cx="7576026" cy="400110"/>
          </a:xfrm>
          <a:prstGeom prst="rect">
            <a:avLst/>
          </a:prstGeom>
          <a:noFill/>
        </p:spPr>
        <p:txBody>
          <a:bodyPr wrap="square" lIns="0" tIns="0" rIns="0" bIns="0" rtlCol="0">
            <a:spAutoFit/>
          </a:bodyPr>
          <a:lstStyle/>
          <a:p>
            <a:pPr defTabSz="460858" fontAlgn="base">
              <a:spcBef>
                <a:spcPct val="0"/>
              </a:spcBef>
              <a:spcAft>
                <a:spcPct val="0"/>
              </a:spcAft>
            </a:pPr>
            <a:r>
              <a:rPr lang="en-US" sz="2600" dirty="0">
                <a:gradFill>
                  <a:gsLst>
                    <a:gs pos="0">
                      <a:srgbClr val="FFFFFF"/>
                    </a:gs>
                    <a:gs pos="100000">
                      <a:srgbClr val="FFFFFF"/>
                    </a:gs>
                  </a:gsLst>
                  <a:lin ang="16200000" scaled="0"/>
                </a:gradFill>
                <a:sym typeface="Gill Sans" charset="0"/>
              </a:rPr>
              <a:t>Get or Renew Your MSDN Subscription</a:t>
            </a:r>
          </a:p>
        </p:txBody>
      </p:sp>
      <p:sp>
        <p:nvSpPr>
          <p:cNvPr id="22" name="TextBox 21"/>
          <p:cNvSpPr txBox="1"/>
          <p:nvPr/>
        </p:nvSpPr>
        <p:spPr>
          <a:xfrm>
            <a:off x="531769" y="3455610"/>
            <a:ext cx="7576026" cy="400110"/>
          </a:xfrm>
          <a:prstGeom prst="rect">
            <a:avLst/>
          </a:prstGeom>
          <a:noFill/>
        </p:spPr>
        <p:txBody>
          <a:bodyPr wrap="square" lIns="0" tIns="0" rIns="0" bIns="0" rtlCol="0">
            <a:spAutoFit/>
          </a:bodyPr>
          <a:lstStyle/>
          <a:p>
            <a:pPr defTabSz="460858" fontAlgn="base">
              <a:spcBef>
                <a:spcPct val="0"/>
              </a:spcBef>
              <a:spcAft>
                <a:spcPct val="0"/>
              </a:spcAft>
            </a:pPr>
            <a:r>
              <a:rPr lang="en-US" sz="2600" dirty="0">
                <a:gradFill>
                  <a:gsLst>
                    <a:gs pos="0">
                      <a:srgbClr val="FFFFFF"/>
                    </a:gs>
                    <a:gs pos="100000">
                      <a:srgbClr val="FFFFFF"/>
                    </a:gs>
                  </a:gsLst>
                  <a:lin ang="16200000" scaled="0"/>
                </a:gradFill>
                <a:sym typeface="Gill Sans" charset="0"/>
              </a:rPr>
              <a:t>Download the </a:t>
            </a:r>
            <a:r>
              <a:rPr lang="en-US" sz="2600" dirty="0" smtClean="0">
                <a:gradFill>
                  <a:gsLst>
                    <a:gs pos="0">
                      <a:srgbClr val="FFFFFF"/>
                    </a:gs>
                    <a:gs pos="100000">
                      <a:srgbClr val="FFFFFF"/>
                    </a:gs>
                  </a:gsLst>
                  <a:lin ang="16200000" scaled="0"/>
                </a:gradFill>
                <a:sym typeface="Gill Sans" charset="0"/>
              </a:rPr>
              <a:t>System Center Connector </a:t>
            </a:r>
            <a:r>
              <a:rPr lang="en-US" sz="2600" dirty="0">
                <a:gradFill>
                  <a:gsLst>
                    <a:gs pos="0">
                      <a:srgbClr val="FFFFFF"/>
                    </a:gs>
                    <a:gs pos="100000">
                      <a:srgbClr val="FFFFFF"/>
                    </a:gs>
                  </a:gsLst>
                  <a:lin ang="16200000" scaled="0"/>
                </a:gradFill>
                <a:sym typeface="Gill Sans" charset="0"/>
              </a:rPr>
              <a:t>CTP</a:t>
            </a:r>
          </a:p>
        </p:txBody>
      </p:sp>
      <p:sp>
        <p:nvSpPr>
          <p:cNvPr id="23" name="TextBox 22"/>
          <p:cNvSpPr txBox="1"/>
          <p:nvPr/>
        </p:nvSpPr>
        <p:spPr>
          <a:xfrm>
            <a:off x="531769" y="4078514"/>
            <a:ext cx="7576026" cy="400110"/>
          </a:xfrm>
          <a:prstGeom prst="rect">
            <a:avLst/>
          </a:prstGeom>
          <a:noFill/>
        </p:spPr>
        <p:txBody>
          <a:bodyPr wrap="square" lIns="0" tIns="0" rIns="0" bIns="0" rtlCol="0">
            <a:spAutoFit/>
          </a:bodyPr>
          <a:lstStyle/>
          <a:p>
            <a:pPr defTabSz="460858" fontAlgn="base">
              <a:spcBef>
                <a:spcPct val="0"/>
              </a:spcBef>
              <a:spcAft>
                <a:spcPct val="0"/>
              </a:spcAft>
            </a:pPr>
            <a:r>
              <a:rPr lang="en-US" sz="2600" dirty="0" smtClean="0">
                <a:gradFill>
                  <a:gsLst>
                    <a:gs pos="0">
                      <a:srgbClr val="FFFFFF"/>
                    </a:gs>
                    <a:gs pos="100000">
                      <a:srgbClr val="FFFFFF"/>
                    </a:gs>
                  </a:gsLst>
                  <a:lin ang="16200000" scaled="0"/>
                </a:gradFill>
                <a:sym typeface="Gill Sans" charset="0"/>
              </a:rPr>
              <a:t>Get the whitepaper on Zander’s Blog</a:t>
            </a:r>
            <a:endParaRPr lang="en-US" sz="2600" dirty="0">
              <a:gradFill>
                <a:gsLst>
                  <a:gs pos="0">
                    <a:srgbClr val="FFFFFF"/>
                  </a:gs>
                  <a:gs pos="100000">
                    <a:srgbClr val="FFFFFF"/>
                  </a:gs>
                </a:gsLst>
                <a:lin ang="16200000" scaled="0"/>
              </a:gradFill>
              <a:sym typeface="Gill Sans" charset="0"/>
            </a:endParaRPr>
          </a:p>
        </p:txBody>
      </p:sp>
      <p:sp>
        <p:nvSpPr>
          <p:cNvPr id="24" name="Rectangle 23"/>
          <p:cNvSpPr/>
          <p:nvPr/>
        </p:nvSpPr>
        <p:spPr bwMode="auto">
          <a:xfrm>
            <a:off x="227012" y="4638645"/>
            <a:ext cx="129065" cy="381000"/>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5" name="TextBox 24"/>
          <p:cNvSpPr txBox="1"/>
          <p:nvPr/>
        </p:nvSpPr>
        <p:spPr>
          <a:xfrm>
            <a:off x="538101" y="4629090"/>
            <a:ext cx="7576026" cy="1600438"/>
          </a:xfrm>
          <a:prstGeom prst="rect">
            <a:avLst/>
          </a:prstGeom>
          <a:noFill/>
        </p:spPr>
        <p:txBody>
          <a:bodyPr wrap="square" lIns="0" tIns="0" rIns="0" bIns="0" rtlCol="0">
            <a:spAutoFit/>
          </a:bodyPr>
          <a:lstStyle/>
          <a:p>
            <a:pPr defTabSz="460858" fontAlgn="base">
              <a:spcBef>
                <a:spcPct val="0"/>
              </a:spcBef>
              <a:spcAft>
                <a:spcPct val="0"/>
              </a:spcAft>
            </a:pPr>
            <a:r>
              <a:rPr lang="en-US" sz="2600" dirty="0" smtClean="0">
                <a:gradFill>
                  <a:gsLst>
                    <a:gs pos="0">
                      <a:srgbClr val="FFFFFF"/>
                    </a:gs>
                    <a:gs pos="100000">
                      <a:srgbClr val="FFFFFF"/>
                    </a:gs>
                  </a:gsLst>
                  <a:lin ang="16200000" scaled="0"/>
                </a:gradFill>
                <a:sym typeface="Gill Sans" charset="0"/>
              </a:rPr>
              <a:t>Stay Informed by following these blogs:</a:t>
            </a:r>
          </a:p>
          <a:p>
            <a:pPr marL="457200" indent="-457200" defTabSz="460858" fontAlgn="base">
              <a:spcBef>
                <a:spcPct val="0"/>
              </a:spcBef>
              <a:spcAft>
                <a:spcPct val="0"/>
              </a:spcAft>
              <a:buFont typeface="Arial" pitchFamily="34" charset="0"/>
              <a:buChar char="•"/>
            </a:pPr>
            <a:r>
              <a:rPr lang="en-US" sz="2600" dirty="0" smtClean="0">
                <a:gradFill>
                  <a:gsLst>
                    <a:gs pos="0">
                      <a:srgbClr val="FFFFFF"/>
                    </a:gs>
                    <a:gs pos="100000">
                      <a:srgbClr val="FFFFFF"/>
                    </a:gs>
                  </a:gsLst>
                  <a:lin ang="16200000" scaled="0"/>
                </a:gradFill>
                <a:sym typeface="Gill Sans" charset="0"/>
              </a:rPr>
              <a:t>Jason Zander</a:t>
            </a:r>
          </a:p>
          <a:p>
            <a:pPr marL="457200" indent="-457200" defTabSz="460858" fontAlgn="base">
              <a:spcBef>
                <a:spcPct val="0"/>
              </a:spcBef>
              <a:spcAft>
                <a:spcPct val="0"/>
              </a:spcAft>
              <a:buFont typeface="Arial" pitchFamily="34" charset="0"/>
              <a:buChar char="•"/>
            </a:pPr>
            <a:r>
              <a:rPr lang="en-US" sz="2600" dirty="0" smtClean="0">
                <a:gradFill>
                  <a:gsLst>
                    <a:gs pos="0">
                      <a:srgbClr val="FFFFFF"/>
                    </a:gs>
                    <a:gs pos="100000">
                      <a:srgbClr val="FFFFFF"/>
                    </a:gs>
                  </a:gsLst>
                  <a:lin ang="16200000" scaled="0"/>
                </a:gradFill>
                <a:sym typeface="Gill Sans" charset="0"/>
              </a:rPr>
              <a:t>Brian Harry</a:t>
            </a:r>
          </a:p>
          <a:p>
            <a:pPr marL="457200" indent="-457200" defTabSz="460858" fontAlgn="base">
              <a:spcBef>
                <a:spcPct val="0"/>
              </a:spcBef>
              <a:spcAft>
                <a:spcPct val="0"/>
              </a:spcAft>
              <a:buFont typeface="Arial" pitchFamily="34" charset="0"/>
              <a:buChar char="•"/>
            </a:pPr>
            <a:r>
              <a:rPr lang="en-US" sz="2600" dirty="0" smtClean="0">
                <a:gradFill>
                  <a:gsLst>
                    <a:gs pos="0">
                      <a:srgbClr val="FFFFFF"/>
                    </a:gs>
                    <a:gs pos="100000">
                      <a:srgbClr val="FFFFFF"/>
                    </a:gs>
                  </a:gsLst>
                  <a:lin ang="16200000" scaled="0"/>
                </a:gradFill>
                <a:sym typeface="Gill Sans" charset="0"/>
              </a:rPr>
              <a:t>Cameron Skinner</a:t>
            </a:r>
            <a:endParaRPr lang="en-US" sz="2600" dirty="0">
              <a:gradFill>
                <a:gsLst>
                  <a:gs pos="0">
                    <a:srgbClr val="FFFFFF"/>
                  </a:gs>
                  <a:gs pos="100000">
                    <a:srgbClr val="FFFFFF"/>
                  </a:gs>
                </a:gsLst>
                <a:lin ang="16200000" scaled="0"/>
              </a:gradFill>
              <a:sym typeface="Gill Sans" charset="0"/>
            </a:endParaRPr>
          </a:p>
        </p:txBody>
      </p:sp>
    </p:spTree>
    <p:extLst>
      <p:ext uri="{BB962C8B-B14F-4D97-AF65-F5344CB8AC3E}">
        <p14:creationId xmlns:p14="http://schemas.microsoft.com/office/powerpoint/2010/main" val="21639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4"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pitchFamily="34" charset="0"/>
                <a:cs typeface="Arial" charset="0"/>
              </a:rPr>
              <a:t>© </a:t>
            </a:r>
            <a:r>
              <a:rPr lang="en-US" sz="700" dirty="0" smtClean="0">
                <a:gradFill>
                  <a:gsLst>
                    <a:gs pos="0">
                      <a:schemeClr val="tx1"/>
                    </a:gs>
                    <a:gs pos="100000">
                      <a:schemeClr val="tx1"/>
                    </a:gs>
                  </a:gsLst>
                  <a:lin ang="5400000" scaled="0"/>
                </a:gradFill>
                <a:latin typeface="Segoe" pitchFamily="34" charset="0"/>
                <a:cs typeface="Arial" charset="0"/>
              </a:rPr>
              <a:t>2011 Microsoft </a:t>
            </a:r>
            <a:r>
              <a:rPr lang="en-US" sz="700" dirty="0">
                <a:gradFill>
                  <a:gsLst>
                    <a:gs pos="0">
                      <a:schemeClr val="tx1"/>
                    </a:gs>
                    <a:gs pos="100000">
                      <a:schemeClr val="tx1"/>
                    </a:gs>
                  </a:gsLst>
                  <a:lin ang="5400000" scaled="0"/>
                </a:gra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pitchFamily="34" charset="0"/>
                <a:cs typeface="Arial" charset="0"/>
              </a:rPr>
              <a:t/>
            </a:r>
            <a:br>
              <a:rPr lang="en-US" sz="700" dirty="0" smtClean="0">
                <a:gradFill>
                  <a:gsLst>
                    <a:gs pos="0">
                      <a:schemeClr val="tx1"/>
                    </a:gs>
                    <a:gs pos="100000">
                      <a:schemeClr val="tx1"/>
                    </a:gs>
                  </a:gsLst>
                  <a:lin ang="5400000" scaled="0"/>
                </a:gradFill>
                <a:latin typeface="Segoe" pitchFamily="34" charset="0"/>
                <a:cs typeface="Arial" charset="0"/>
              </a:rPr>
            </a:br>
            <a:r>
              <a:rPr lang="en-US" sz="700" dirty="0" smtClean="0">
                <a:gradFill>
                  <a:gsLst>
                    <a:gs pos="0">
                      <a:schemeClr val="tx1"/>
                    </a:gs>
                    <a:gs pos="100000">
                      <a:schemeClr val="tx1"/>
                    </a:gs>
                  </a:gsLst>
                  <a:lin ang="5400000" scaled="0"/>
                </a:gradFill>
                <a:latin typeface="Segoe" pitchFamily="34" charset="0"/>
                <a:cs typeface="Arial" charset="0"/>
              </a:rPr>
              <a:t>on </a:t>
            </a:r>
            <a:r>
              <a:rPr lang="en-US" sz="700" dirty="0">
                <a:gradFill>
                  <a:gsLst>
                    <a:gs pos="0">
                      <a:schemeClr val="tx1"/>
                    </a:gs>
                    <a:gs pos="100000">
                      <a:schemeClr val="tx1"/>
                    </a:gs>
                  </a:gsLst>
                  <a:lin ang="5400000" scaled="0"/>
                </a:gradFill>
                <a:latin typeface="Segoe" pitchFamily="34" charset="0"/>
                <a:cs typeface="Arial" charset="0"/>
              </a:rPr>
              <a:t>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pitchFamily="34" charset="0"/>
                <a:cs typeface="Arial" charset="0"/>
              </a:rPr>
              <a:t>MICROSOFT </a:t>
            </a:r>
            <a:r>
              <a:rPr lang="en-US" sz="700" dirty="0">
                <a:gradFill>
                  <a:gsLst>
                    <a:gs pos="0">
                      <a:schemeClr val="tx1"/>
                    </a:gs>
                    <a:gs pos="100000">
                      <a:schemeClr val="tx1"/>
                    </a:gs>
                  </a:gsLst>
                  <a:lin ang="5400000" scaled="0"/>
                </a:gradFill>
                <a:latin typeface="Segoe"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Keynote_Template">
  <a:themeElements>
    <a:clrScheme name="Tech∙Ed North America 2011">
      <a:dk1>
        <a:srgbClr val="000000"/>
      </a:dk1>
      <a:lt1>
        <a:srgbClr val="FFFFFF"/>
      </a:lt1>
      <a:dk2>
        <a:srgbClr val="005A84"/>
      </a:dk2>
      <a:lt2>
        <a:srgbClr val="03C2F1"/>
      </a:lt2>
      <a:accent1>
        <a:srgbClr val="005A84"/>
      </a:accent1>
      <a:accent2>
        <a:srgbClr val="03C2F1"/>
      </a:accent2>
      <a:accent3>
        <a:srgbClr val="F15C44"/>
      </a:accent3>
      <a:accent4>
        <a:srgbClr val="FFC425"/>
      </a:accent4>
      <a:accent5>
        <a:srgbClr val="FAA634"/>
      </a:accent5>
      <a:accent6>
        <a:srgbClr val="777777"/>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North America 2011">
      <a:dk1>
        <a:srgbClr val="000000"/>
      </a:dk1>
      <a:lt1>
        <a:srgbClr val="FFFFFF"/>
      </a:lt1>
      <a:dk2>
        <a:srgbClr val="03C2F1"/>
      </a:dk2>
      <a:lt2>
        <a:srgbClr val="005A84"/>
      </a:lt2>
      <a:accent1>
        <a:srgbClr val="005A84"/>
      </a:accent1>
      <a:accent2>
        <a:srgbClr val="03C2F1"/>
      </a:accent2>
      <a:accent3>
        <a:srgbClr val="F15C44"/>
      </a:accent3>
      <a:accent4>
        <a:srgbClr val="FFC425"/>
      </a:accent4>
      <a:accent5>
        <a:srgbClr val="FAA634"/>
      </a:accent5>
      <a:accent6>
        <a:srgbClr val="777777"/>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TENA11_Keynote_Template</Template>
  <TotalTime>195</TotalTime>
  <Words>661</Words>
  <Application>Microsoft Office PowerPoint</Application>
  <PresentationFormat>Custom</PresentationFormat>
  <Paragraphs>82</Paragraphs>
  <Slides>7</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Segoe</vt:lpstr>
      <vt:lpstr>Wingdings</vt:lpstr>
      <vt:lpstr>Gill Sans</vt:lpstr>
      <vt:lpstr>Consolas</vt:lpstr>
      <vt:lpstr>Calibri</vt:lpstr>
      <vt:lpstr>TENA11_Keynote_Template</vt:lpstr>
      <vt:lpstr>White with Consolas font for code slides</vt:lpstr>
      <vt:lpstr> The Future of Microsoft Visual Studio Application Lifecycle Management</vt:lpstr>
      <vt:lpstr>Our Guiding Principles for ALM </vt:lpstr>
      <vt:lpstr>The Virtuous Cycle</vt:lpstr>
      <vt:lpstr>Summary</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FDN03: The Future of Microsoft Visual Studio Application Lifecycle Management</dc:title>
  <dc:subject>&lt;Event Name Here&gt;</dc:subject>
  <dc:creator> Cameron Skinner</dc:creator>
  <dc:description>Template: Andrew Larson; Silver Fox Productions, Inc. 
Formatting:
Event Date: May 16-19, 2011
Event Location: Atlanta, GA
Audience Type:  Developers, IT Pros</dc:description>
  <cp:lastModifiedBy>Shows</cp:lastModifiedBy>
  <cp:revision>14</cp:revision>
  <cp:lastPrinted>2010-05-11T05:02:34Z</cp:lastPrinted>
  <dcterms:created xsi:type="dcterms:W3CDTF">2011-05-13T22:54:23Z</dcterms:created>
  <dcterms:modified xsi:type="dcterms:W3CDTF">2011-05-18T19:28:07Z</dcterms:modified>
</cp:coreProperties>
</file>