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41" r:id="rId4"/>
    <p:sldMasterId id="2147483762" r:id="rId5"/>
  </p:sldMasterIdLst>
  <p:notesMasterIdLst>
    <p:notesMasterId r:id="rId29"/>
  </p:notesMasterIdLst>
  <p:handoutMasterIdLst>
    <p:handoutMasterId r:id="rId30"/>
  </p:handoutMasterIdLst>
  <p:sldIdLst>
    <p:sldId id="379" r:id="rId6"/>
    <p:sldId id="387" r:id="rId7"/>
    <p:sldId id="383" r:id="rId8"/>
    <p:sldId id="369" r:id="rId9"/>
    <p:sldId id="377" r:id="rId10"/>
    <p:sldId id="339" r:id="rId11"/>
    <p:sldId id="340" r:id="rId12"/>
    <p:sldId id="374" r:id="rId13"/>
    <p:sldId id="371" r:id="rId14"/>
    <p:sldId id="357" r:id="rId15"/>
    <p:sldId id="358" r:id="rId16"/>
    <p:sldId id="372" r:id="rId17"/>
    <p:sldId id="356" r:id="rId18"/>
    <p:sldId id="348" r:id="rId19"/>
    <p:sldId id="349" r:id="rId20"/>
    <p:sldId id="350" r:id="rId21"/>
    <p:sldId id="373" r:id="rId22"/>
    <p:sldId id="359" r:id="rId23"/>
    <p:sldId id="353" r:id="rId24"/>
    <p:sldId id="384" r:id="rId25"/>
    <p:sldId id="385" r:id="rId26"/>
    <p:sldId id="386" r:id="rId27"/>
    <p:sldId id="271" r:id="rId28"/>
  </p:sldIdLst>
  <p:sldSz cx="12188825" cy="6858000"/>
  <p:notesSz cx="7023100" cy="9309100"/>
  <p:embeddedFontLst>
    <p:embeddedFont>
      <p:font typeface="Segoe" pitchFamily="34" charset="0"/>
      <p:regular r:id="rId31"/>
      <p:bold r:id="rId32"/>
      <p:italic r:id="rId33"/>
      <p:boldItalic r:id="rId34"/>
    </p:embeddedFont>
    <p:embeddedFont>
      <p:font typeface="Segoe Condensed" pitchFamily="34" charset="0"/>
      <p:regular r:id="rId35"/>
      <p:bold r:id="rId36"/>
      <p:italic r:id="rId37"/>
      <p:boldItalic r:id="rId38"/>
    </p:embeddedFont>
    <p:embeddedFont>
      <p:font typeface="Segoe UI" pitchFamily="34" charset="0"/>
      <p:regular r:id="rId39"/>
      <p:bold r:id="rId40"/>
      <p:italic r:id="rId41"/>
      <p:boldItalic r:id="rId42"/>
    </p:embeddedFont>
    <p:embeddedFont>
      <p:font typeface="Calibri" pitchFamily="34" charset="0"/>
      <p:regular r:id="rId43"/>
      <p:bold r:id="rId44"/>
      <p:italic r:id="rId45"/>
      <p:boldItalic r:id="rId46"/>
    </p:embeddedFont>
    <p:embeddedFont>
      <p:font typeface="Consolas" pitchFamily="49" charset="0"/>
      <p:regular r:id="rId47"/>
      <p:bold r:id="rId48"/>
      <p:italic r:id="rId49"/>
      <p:boldItalic r:id="rId50"/>
    </p:embeddedFont>
  </p:embeddedFontLst>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anne Hodgins" initials="JH"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C2F1"/>
    <a:srgbClr val="FFFFFF"/>
    <a:srgbClr val="000000"/>
    <a:srgbClr val="429A16"/>
    <a:srgbClr val="F8F57B"/>
    <a:srgbClr val="59D01E"/>
    <a:srgbClr val="ACE58F"/>
    <a:srgbClr val="292929"/>
    <a:srgbClr val="333333"/>
    <a:srgbClr val="F6A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7653" autoAdjust="0"/>
    <p:restoredTop sz="97877" autoAdjust="0"/>
  </p:normalViewPr>
  <p:slideViewPr>
    <p:cSldViewPr snapToGrid="0">
      <p:cViewPr varScale="1">
        <p:scale>
          <a:sx n="106" d="100"/>
          <a:sy n="106" d="100"/>
        </p:scale>
        <p:origin x="-810" y="-84"/>
      </p:cViewPr>
      <p:guideLst>
        <p:guide orient="horz" pos="255"/>
        <p:guide orient="horz" pos="1200"/>
        <p:guide orient="horz" pos="2736"/>
        <p:guide orient="horz" pos="4176"/>
        <p:guide orient="horz" pos="1488"/>
        <p:guide orient="horz" pos="912"/>
        <p:guide pos="3839"/>
        <p:guide pos="327"/>
        <p:guide pos="1190"/>
        <p:guide pos="7350"/>
        <p:guide pos="7063"/>
        <p:guide pos="611"/>
      </p:guideLst>
    </p:cSldViewPr>
  </p:slideViewPr>
  <p:outlineViewPr>
    <p:cViewPr>
      <p:scale>
        <a:sx n="33" d="100"/>
        <a:sy n="33" d="100"/>
      </p:scale>
      <p:origin x="0" y="6060"/>
    </p:cViewPr>
  </p:outlineViewPr>
  <p:notesTextViewPr>
    <p:cViewPr>
      <p:scale>
        <a:sx n="100" d="100"/>
        <a:sy n="100" d="100"/>
      </p:scale>
      <p:origin x="0" y="0"/>
    </p:cViewPr>
  </p:notesTextViewPr>
  <p:sorterViewPr>
    <p:cViewPr>
      <p:scale>
        <a:sx n="66" d="100"/>
        <a:sy n="66" d="100"/>
      </p:scale>
      <p:origin x="0" y="0"/>
    </p:cViewPr>
  </p:sorterViewPr>
  <p:notesViewPr>
    <p:cSldViewPr snapToGrid="0" showGuides="1">
      <p:cViewPr>
        <p:scale>
          <a:sx n="148" d="100"/>
          <a:sy n="148" d="100"/>
        </p:scale>
        <p:origin x="-1686" y="-7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9.fntdata"/><Relationship Id="rId21" Type="http://schemas.openxmlformats.org/officeDocument/2006/relationships/slide" Target="slides/slide16.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41" Type="http://schemas.openxmlformats.org/officeDocument/2006/relationships/font" Target="fonts/font11.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6.fntdata"/><Relationship Id="rId49" Type="http://schemas.openxmlformats.org/officeDocument/2006/relationships/font" Target="fonts/font19.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 Target="slides/slide3.xml"/><Relationship Id="rId51" Type="http://schemas.openxmlformats.org/officeDocument/2006/relationships/commentAuthors" Target="commentAuthors.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r>
              <a:rPr lang="en-US" dirty="0" err="1" smtClean="0">
                <a:latin typeface="Segoe UI" pitchFamily="34" charset="0"/>
              </a:rPr>
              <a:t>TechEd</a:t>
            </a:r>
            <a:r>
              <a:rPr lang="en-US" dirty="0" smtClean="0">
                <a:latin typeface="Segoe UI" pitchFamily="34" charset="0"/>
              </a:rPr>
              <a:t> 2011</a:t>
            </a:r>
            <a:endParaRPr lang="en-US" dirty="0">
              <a:latin typeface="Segoe UI" pitchFamily="34" charset="0"/>
            </a:endParaRPr>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1C3F5198-D814-4F07-A84F-942E63C84983}" type="datetimeFigureOut">
              <a:rPr lang="en-US" smtClean="0">
                <a:latin typeface="Segoe UI" pitchFamily="34" charset="0"/>
              </a:rPr>
              <a:pPr/>
              <a:t>5/16/2011</a:t>
            </a:fld>
            <a:endParaRPr lang="en-US" dirty="0">
              <a:latin typeface="Segoe UI" pitchFamily="34" charset="0"/>
            </a:endParaRPr>
          </a:p>
        </p:txBody>
      </p:sp>
      <p:sp>
        <p:nvSpPr>
          <p:cNvPr id="4" name="Footer Placeholder 3"/>
          <p:cNvSpPr>
            <a:spLocks noGrp="1"/>
          </p:cNvSpPr>
          <p:nvPr>
            <p:ph type="ftr" sz="quarter" idx="2"/>
          </p:nvPr>
        </p:nvSpPr>
        <p:spPr>
          <a:xfrm>
            <a:off x="0" y="8842029"/>
            <a:ext cx="6398824" cy="465455"/>
          </a:xfrm>
          <a:prstGeom prst="rect">
            <a:avLst/>
          </a:prstGeom>
        </p:spPr>
        <p:txBody>
          <a:bodyPr vert="horz" lIns="93324" tIns="46662" rIns="93324" bIns="46662" rtlCol="0" anchor="b"/>
          <a:lstStyle>
            <a:lvl1pPr algn="l">
              <a:defRPr sz="1200"/>
            </a:lvl1pPr>
          </a:lstStyle>
          <a:p>
            <a:r>
              <a:rPr lang="en-US" sz="500" dirty="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398824" y="8842029"/>
            <a:ext cx="622650" cy="465455"/>
          </a:xfrm>
          <a:prstGeom prst="rect">
            <a:avLst/>
          </a:prstGeom>
        </p:spPr>
        <p:txBody>
          <a:bodyPr vert="horz" lIns="93324" tIns="46662" rIns="93324" bIns="46662"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atin typeface="Segoe UI" pitchFamily="34" charset="0"/>
              </a:defRPr>
            </a:lvl1pPr>
          </a:lstStyle>
          <a:p>
            <a:r>
              <a:rPr lang="en-US" dirty="0" err="1" smtClean="0"/>
              <a:t>TechEd</a:t>
            </a:r>
            <a:r>
              <a:rPr lang="en-US" dirty="0" smtClean="0"/>
              <a:t> 2011</a:t>
            </a:r>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atin typeface="Segoe UI" pitchFamily="34" charset="0"/>
              </a:defRPr>
            </a:lvl1pPr>
          </a:lstStyle>
          <a:p>
            <a:fld id="{7C3FBCD4-166E-446F-AF18-7D4A0CF9AEF6}" type="datetimeFigureOut">
              <a:rPr lang="en-US" smtClean="0"/>
              <a:pPr/>
              <a:t>5/16/2011</a:t>
            </a:fld>
            <a:endParaRPr lang="en-US" dirty="0"/>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42029"/>
            <a:ext cx="6320790" cy="465455"/>
          </a:xfrm>
          <a:prstGeom prst="rect">
            <a:avLst/>
          </a:prstGeom>
        </p:spPr>
        <p:txBody>
          <a:bodyPr vert="horz" lIns="93324" tIns="46662" rIns="93324" bIns="46662" rtlCol="0" anchor="b"/>
          <a:lstStyle>
            <a:lvl1pPr algn="l">
              <a:defRPr sz="500">
                <a:latin typeface="Segoe" pitchFamily="34" charset="0"/>
              </a:defRPr>
            </a:lvl1p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320789" y="8842029"/>
            <a:ext cx="700685" cy="465455"/>
          </a:xfrm>
          <a:prstGeom prst="rect">
            <a:avLst/>
          </a:prstGeom>
        </p:spPr>
        <p:txBody>
          <a:bodyPr vert="horz" lIns="93324" tIns="46662" rIns="93324" bIns="46662"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5/16/2011 12:22 PM</a:t>
            </a:fld>
            <a:endParaRPr lang="en-US" dirty="0">
              <a:solidFill>
                <a:prstClr val="black"/>
              </a:solidFill>
            </a:endParaRPr>
          </a:p>
        </p:txBody>
      </p:sp>
      <p:sp>
        <p:nvSpPr>
          <p:cNvPr id="6" name="Footer Placeholder 5"/>
          <p:cNvSpPr>
            <a:spLocks noGrp="1"/>
          </p:cNvSpPr>
          <p:nvPr>
            <p:ph type="ftr" sz="quarter" idx="12"/>
          </p:nvPr>
        </p:nvSpPr>
        <p:spPr>
          <a:xfrm>
            <a:off x="0" y="8842029"/>
            <a:ext cx="6320790" cy="465455"/>
          </a:xfrm>
        </p:spPr>
        <p:txBody>
          <a:bodyPr/>
          <a:lstStyle/>
          <a:p>
            <a:r>
              <a:rPr lang="en-US" dirty="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pitchFamily="34" charset="0"/>
              </a:rPr>
            </a:br>
            <a:r>
              <a:rPr lang="en-US" dirty="0">
                <a:solidFill>
                  <a:srgbClr val="000000"/>
                </a:solidFill>
                <a:latin typeface="Segoe UI" pitchFamily="34" charset="0"/>
              </a:rPr>
              <a:t>MICROSOFT MAKES NO WARRANTIES, EXPRESS, IMPLIED OR STATUTORY, AS TO THE INFORMATION IN THIS PRESENTATION.</a:t>
            </a:r>
          </a:p>
          <a:p>
            <a:endParaRPr lang="en-US" dirty="0">
              <a:solidFill>
                <a:prstClr val="black"/>
              </a:solidFill>
              <a:latin typeface="Segoe UI" pitchFamily="34" charset="0"/>
            </a:endParaRPr>
          </a:p>
        </p:txBody>
      </p:sp>
      <p:sp>
        <p:nvSpPr>
          <p:cNvPr id="7" name="Slide Number Placeholder 6"/>
          <p:cNvSpPr>
            <a:spLocks noGrp="1"/>
          </p:cNvSpPr>
          <p:nvPr>
            <p:ph type="sldNum" sz="quarter" idx="13"/>
          </p:nvPr>
        </p:nvSpPr>
        <p:spPr>
          <a:xfrm>
            <a:off x="6320789" y="8842029"/>
            <a:ext cx="700685" cy="465455"/>
          </a:xfrm>
        </p:spPr>
        <p:txBody>
          <a:bodyPr/>
          <a:lstStyle/>
          <a:p>
            <a:fld id="{EC87E0CF-87F6-4B58-B8B8-DCAB2DAAF3CA}" type="slidenum">
              <a:rPr lang="en-US" smtClean="0">
                <a:solidFill>
                  <a:prstClr val="black"/>
                </a:solidFill>
              </a:rPr>
              <a:pPr/>
              <a:t>1</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11</a:t>
            </a:fld>
            <a:endParaRPr lang="en-US" dirty="0"/>
          </a:p>
        </p:txBody>
      </p:sp>
    </p:spTree>
    <p:extLst>
      <p:ext uri="{BB962C8B-B14F-4D97-AF65-F5344CB8AC3E}">
        <p14:creationId xmlns:p14="http://schemas.microsoft.com/office/powerpoint/2010/main" val="3822724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A147FA-3FD6-4031-95DE-04146A18DB50}" type="slidenum">
              <a:rPr lang="en-CA" smtClean="0"/>
              <a:pPr/>
              <a:t>12</a:t>
            </a:fld>
            <a:endParaRPr lang="en-CA"/>
          </a:p>
        </p:txBody>
      </p:sp>
    </p:spTree>
    <p:extLst>
      <p:ext uri="{BB962C8B-B14F-4D97-AF65-F5344CB8AC3E}">
        <p14:creationId xmlns:p14="http://schemas.microsoft.com/office/powerpoint/2010/main" val="1321151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13</a:t>
            </a:fld>
            <a:endParaRPr lang="en-US" dirty="0"/>
          </a:p>
        </p:txBody>
      </p:sp>
    </p:spTree>
    <p:extLst>
      <p:ext uri="{BB962C8B-B14F-4D97-AF65-F5344CB8AC3E}">
        <p14:creationId xmlns:p14="http://schemas.microsoft.com/office/powerpoint/2010/main" val="2541359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14</a:t>
            </a:fld>
            <a:endParaRPr lang="en-US" dirty="0"/>
          </a:p>
        </p:txBody>
      </p:sp>
    </p:spTree>
    <p:extLst>
      <p:ext uri="{BB962C8B-B14F-4D97-AF65-F5344CB8AC3E}">
        <p14:creationId xmlns:p14="http://schemas.microsoft.com/office/powerpoint/2010/main" val="2728818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15</a:t>
            </a:fld>
            <a:endParaRPr lang="en-US" dirty="0"/>
          </a:p>
        </p:txBody>
      </p:sp>
    </p:spTree>
    <p:extLst>
      <p:ext uri="{BB962C8B-B14F-4D97-AF65-F5344CB8AC3E}">
        <p14:creationId xmlns:p14="http://schemas.microsoft.com/office/powerpoint/2010/main" val="3655277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16</a:t>
            </a:fld>
            <a:endParaRPr lang="en-US" dirty="0"/>
          </a:p>
        </p:txBody>
      </p:sp>
    </p:spTree>
    <p:extLst>
      <p:ext uri="{BB962C8B-B14F-4D97-AF65-F5344CB8AC3E}">
        <p14:creationId xmlns:p14="http://schemas.microsoft.com/office/powerpoint/2010/main" val="4163855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A147FA-3FD6-4031-95DE-04146A18DB50}" type="slidenum">
              <a:rPr lang="en-CA" smtClean="0"/>
              <a:pPr/>
              <a:t>17</a:t>
            </a:fld>
            <a:endParaRPr lang="en-CA"/>
          </a:p>
        </p:txBody>
      </p:sp>
    </p:spTree>
    <p:extLst>
      <p:ext uri="{BB962C8B-B14F-4D97-AF65-F5344CB8AC3E}">
        <p14:creationId xmlns:p14="http://schemas.microsoft.com/office/powerpoint/2010/main" val="1321151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18</a:t>
            </a:fld>
            <a:endParaRPr lang="en-US" dirty="0"/>
          </a:p>
        </p:txBody>
      </p:sp>
    </p:spTree>
    <p:extLst>
      <p:ext uri="{BB962C8B-B14F-4D97-AF65-F5344CB8AC3E}">
        <p14:creationId xmlns:p14="http://schemas.microsoft.com/office/powerpoint/2010/main" val="989698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19</a:t>
            </a:fld>
            <a:endParaRPr lang="en-US" dirty="0"/>
          </a:p>
        </p:txBody>
      </p:sp>
    </p:spTree>
    <p:extLst>
      <p:ext uri="{BB962C8B-B14F-4D97-AF65-F5344CB8AC3E}">
        <p14:creationId xmlns:p14="http://schemas.microsoft.com/office/powerpoint/2010/main" val="1214423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1799" y="698182"/>
            <a:ext cx="6239504" cy="3490913"/>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20</a:t>
            </a:fld>
            <a:endParaRPr lang="en-US" dirty="0"/>
          </a:p>
        </p:txBody>
      </p:sp>
      <p:sp>
        <p:nvSpPr>
          <p:cNvPr id="5" name="Header Placeholder 3"/>
          <p:cNvSpPr>
            <a:spLocks noGrp="1"/>
          </p:cNvSpPr>
          <p:nvPr>
            <p:ph type="hdr" sz="quarter"/>
          </p:nvPr>
        </p:nvSpPr>
        <p:spPr>
          <a:xfrm>
            <a:off x="0" y="0"/>
            <a:ext cx="3043343" cy="465455"/>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978132" y="0"/>
            <a:ext cx="3043343" cy="465455"/>
          </a:xfrm>
        </p:spPr>
        <p:txBody>
          <a:bodyPr/>
          <a:lstStyle/>
          <a:p>
            <a:fld id="{81331B57-0BE5-4F82-AA58-76F53EFF3ADA}" type="datetime8">
              <a:rPr lang="en-US" smtClean="0"/>
              <a:pPr/>
              <a:t>5/16/2011 12:22 PM</a:t>
            </a:fld>
            <a:endParaRPr lang="en-US" dirty="0"/>
          </a:p>
        </p:txBody>
      </p:sp>
      <p:sp>
        <p:nvSpPr>
          <p:cNvPr id="7" name="Footer Placeholder 5"/>
          <p:cNvSpPr>
            <a:spLocks noGrp="1"/>
          </p:cNvSpPr>
          <p:nvPr>
            <p:ph type="ftr" sz="quarter" idx="4"/>
          </p:nvPr>
        </p:nvSpPr>
        <p:spPr>
          <a:xfrm>
            <a:off x="0" y="8842029"/>
            <a:ext cx="6320790" cy="465455"/>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5/16/2011 12:22 PM</a:t>
            </a:fld>
            <a:endParaRPr lang="en-US" dirty="0">
              <a:solidFill>
                <a:prstClr val="black"/>
              </a:solidFill>
            </a:endParaRPr>
          </a:p>
        </p:txBody>
      </p:sp>
      <p:sp>
        <p:nvSpPr>
          <p:cNvPr id="6" name="Footer Placeholder 5"/>
          <p:cNvSpPr>
            <a:spLocks noGrp="1"/>
          </p:cNvSpPr>
          <p:nvPr>
            <p:ph type="ftr" sz="quarter" idx="12"/>
          </p:nvPr>
        </p:nvSpPr>
        <p:spPr>
          <a:xfrm>
            <a:off x="0" y="8842029"/>
            <a:ext cx="6320790" cy="465455"/>
          </a:xfrm>
        </p:spPr>
        <p:txBody>
          <a:bodyPr/>
          <a:lstStyle/>
          <a:p>
            <a:r>
              <a:rPr lang="en-US" dirty="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pitchFamily="34" charset="0"/>
              </a:rPr>
            </a:br>
            <a:r>
              <a:rPr lang="en-US" dirty="0">
                <a:solidFill>
                  <a:srgbClr val="000000"/>
                </a:solidFill>
                <a:latin typeface="Segoe UI" pitchFamily="34" charset="0"/>
              </a:rPr>
              <a:t>MICROSOFT MAKES NO WARRANTIES, EXPRESS, IMPLIED OR STATUTORY, AS TO THE INFORMATION IN THIS PRESENTATION.</a:t>
            </a:r>
          </a:p>
          <a:p>
            <a:endParaRPr lang="en-US" dirty="0">
              <a:solidFill>
                <a:prstClr val="black"/>
              </a:solidFill>
              <a:latin typeface="Segoe UI" pitchFamily="34" charset="0"/>
            </a:endParaRPr>
          </a:p>
        </p:txBody>
      </p:sp>
      <p:sp>
        <p:nvSpPr>
          <p:cNvPr id="7" name="Slide Number Placeholder 6"/>
          <p:cNvSpPr>
            <a:spLocks noGrp="1"/>
          </p:cNvSpPr>
          <p:nvPr>
            <p:ph type="sldNum" sz="quarter" idx="13"/>
          </p:nvPr>
        </p:nvSpPr>
        <p:spPr>
          <a:xfrm>
            <a:off x="6320789" y="8842029"/>
            <a:ext cx="700685" cy="465455"/>
          </a:xfrm>
        </p:spPr>
        <p:txBody>
          <a:bodyPr/>
          <a:lstStyle/>
          <a:p>
            <a:fld id="{EC87E0CF-87F6-4B58-B8B8-DCAB2DAAF3CA}" type="slidenum">
              <a:rPr lang="en-US" smtClean="0">
                <a:solidFill>
                  <a:prstClr val="black"/>
                </a:solidFill>
              </a:rPr>
              <a:pPr/>
              <a:t>3</a:t>
            </a:fld>
            <a:endParaRPr lang="en-US" dirty="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1799" y="698182"/>
            <a:ext cx="6239504" cy="3490913"/>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21</a:t>
            </a:fld>
            <a:endParaRPr lang="en-US" dirty="0"/>
          </a:p>
        </p:txBody>
      </p:sp>
      <p:sp>
        <p:nvSpPr>
          <p:cNvPr id="5" name="Header Placeholder 3"/>
          <p:cNvSpPr>
            <a:spLocks noGrp="1"/>
          </p:cNvSpPr>
          <p:nvPr>
            <p:ph type="hdr" sz="quarter"/>
          </p:nvPr>
        </p:nvSpPr>
        <p:spPr>
          <a:xfrm>
            <a:off x="0" y="0"/>
            <a:ext cx="3043343" cy="465455"/>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978132" y="0"/>
            <a:ext cx="3043343" cy="465455"/>
          </a:xfrm>
        </p:spPr>
        <p:txBody>
          <a:bodyPr/>
          <a:lstStyle/>
          <a:p>
            <a:fld id="{81331B57-0BE5-4F82-AA58-76F53EFF3ADA}" type="datetime8">
              <a:rPr lang="en-US" smtClean="0"/>
              <a:pPr/>
              <a:t>5/16/2011 12:22 PM</a:t>
            </a:fld>
            <a:endParaRPr lang="en-US" dirty="0"/>
          </a:p>
        </p:txBody>
      </p:sp>
      <p:sp>
        <p:nvSpPr>
          <p:cNvPr id="7" name="Footer Placeholder 5"/>
          <p:cNvSpPr>
            <a:spLocks noGrp="1"/>
          </p:cNvSpPr>
          <p:nvPr>
            <p:ph type="ftr" sz="quarter" idx="4"/>
          </p:nvPr>
        </p:nvSpPr>
        <p:spPr>
          <a:xfrm>
            <a:off x="0" y="8842029"/>
            <a:ext cx="6320790" cy="465455"/>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22</a:t>
            </a:fld>
            <a:endParaRPr lang="en-US" dirty="0"/>
          </a:p>
        </p:txBody>
      </p:sp>
      <p:sp>
        <p:nvSpPr>
          <p:cNvPr id="5" name="Header Placeholder 3"/>
          <p:cNvSpPr>
            <a:spLocks noGrp="1"/>
          </p:cNvSpPr>
          <p:nvPr>
            <p:ph type="hdr" sz="quarter"/>
          </p:nvPr>
        </p:nvSpPr>
        <p:spPr>
          <a:xfrm>
            <a:off x="0" y="0"/>
            <a:ext cx="3043343" cy="465455"/>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978132" y="0"/>
            <a:ext cx="3043343" cy="465455"/>
          </a:xfrm>
        </p:spPr>
        <p:txBody>
          <a:bodyPr/>
          <a:lstStyle/>
          <a:p>
            <a:fld id="{81331B57-0BE5-4F82-AA58-76F53EFF3ADA}" type="datetime8">
              <a:rPr lang="en-US" smtClean="0"/>
              <a:pPr/>
              <a:t>5/16/2011 12:22 PM</a:t>
            </a:fld>
            <a:endParaRPr lang="en-US" dirty="0"/>
          </a:p>
        </p:txBody>
      </p:sp>
      <p:sp>
        <p:nvSpPr>
          <p:cNvPr id="7" name="Footer Placeholder 5"/>
          <p:cNvSpPr>
            <a:spLocks noGrp="1"/>
          </p:cNvSpPr>
          <p:nvPr>
            <p:ph type="ftr" sz="quarter" idx="4"/>
          </p:nvPr>
        </p:nvSpPr>
        <p:spPr>
          <a:xfrm>
            <a:off x="0" y="8842029"/>
            <a:ext cx="6320790" cy="465455"/>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5/16/2011 12:22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23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A147FA-3FD6-4031-95DE-04146A18DB50}" type="slidenum">
              <a:rPr lang="en-CA" smtClean="0"/>
              <a:pPr/>
              <a:t>4</a:t>
            </a:fld>
            <a:endParaRPr lang="en-CA"/>
          </a:p>
        </p:txBody>
      </p:sp>
    </p:spTree>
    <p:extLst>
      <p:ext uri="{BB962C8B-B14F-4D97-AF65-F5344CB8AC3E}">
        <p14:creationId xmlns:p14="http://schemas.microsoft.com/office/powerpoint/2010/main" val="1321151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A147FA-3FD6-4031-95DE-04146A18DB50}" type="slidenum">
              <a:rPr lang="en-CA" smtClean="0"/>
              <a:pPr/>
              <a:t>5</a:t>
            </a:fld>
            <a:endParaRPr lang="en-CA"/>
          </a:p>
        </p:txBody>
      </p:sp>
    </p:spTree>
    <p:extLst>
      <p:ext uri="{BB962C8B-B14F-4D97-AF65-F5344CB8AC3E}">
        <p14:creationId xmlns:p14="http://schemas.microsoft.com/office/powerpoint/2010/main" val="1321151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a:t>
            </a:fld>
            <a:endParaRPr lang="en-US" dirty="0"/>
          </a:p>
        </p:txBody>
      </p:sp>
    </p:spTree>
    <p:extLst>
      <p:ext uri="{BB962C8B-B14F-4D97-AF65-F5344CB8AC3E}">
        <p14:creationId xmlns:p14="http://schemas.microsoft.com/office/powerpoint/2010/main" val="4155990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7</a:t>
            </a:fld>
            <a:endParaRPr lang="en-US" dirty="0"/>
          </a:p>
        </p:txBody>
      </p:sp>
    </p:spTree>
    <p:extLst>
      <p:ext uri="{BB962C8B-B14F-4D97-AF65-F5344CB8AC3E}">
        <p14:creationId xmlns:p14="http://schemas.microsoft.com/office/powerpoint/2010/main" val="792270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8</a:t>
            </a:fld>
            <a:endParaRPr lang="en-US" dirty="0"/>
          </a:p>
        </p:txBody>
      </p:sp>
    </p:spTree>
    <p:extLst>
      <p:ext uri="{BB962C8B-B14F-4D97-AF65-F5344CB8AC3E}">
        <p14:creationId xmlns:p14="http://schemas.microsoft.com/office/powerpoint/2010/main" val="667035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A147FA-3FD6-4031-95DE-04146A18DB50}" type="slidenum">
              <a:rPr lang="en-CA" smtClean="0"/>
              <a:pPr/>
              <a:t>9</a:t>
            </a:fld>
            <a:endParaRPr lang="en-CA"/>
          </a:p>
        </p:txBody>
      </p:sp>
    </p:spTree>
    <p:extLst>
      <p:ext uri="{BB962C8B-B14F-4D97-AF65-F5344CB8AC3E}">
        <p14:creationId xmlns:p14="http://schemas.microsoft.com/office/powerpoint/2010/main" val="1321151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10</a:t>
            </a:fld>
            <a:endParaRPr lang="en-US" dirty="0"/>
          </a:p>
        </p:txBody>
      </p:sp>
    </p:spTree>
    <p:extLst>
      <p:ext uri="{BB962C8B-B14F-4D97-AF65-F5344CB8AC3E}">
        <p14:creationId xmlns:p14="http://schemas.microsoft.com/office/powerpoint/2010/main" val="35654559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bwMode="auto">
          <a:xfrm>
            <a:off x="3621741" y="1644650"/>
            <a:ext cx="1810871" cy="56832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2" name="Title 1"/>
          <p:cNvSpPr>
            <a:spLocks noGrp="1"/>
          </p:cNvSpPr>
          <p:nvPr>
            <p:ph type="ctrTitle" hasCustomPrompt="1"/>
          </p:nvPr>
        </p:nvSpPr>
        <p:spPr>
          <a:xfrm>
            <a:off x="969964" y="2265472"/>
            <a:ext cx="10242549" cy="1523497"/>
          </a:xfrm>
        </p:spPr>
        <p:txBody>
          <a:bodyPr anchor="ctr">
            <a:noAutofit/>
          </a:bodyPr>
          <a:lstStyle>
            <a:lvl1pPr>
              <a:lnSpc>
                <a:spcPct val="90000"/>
              </a:lnSpc>
              <a:defRPr sz="4800"/>
            </a:lvl1pPr>
          </a:lstStyle>
          <a:p>
            <a:r>
              <a:rPr lang="en-US" dirty="0" smtClean="0"/>
              <a:t>Title of Presentation</a:t>
            </a:r>
            <a:endParaRPr lang="en-US" dirty="0"/>
          </a:p>
        </p:txBody>
      </p:sp>
      <p:sp>
        <p:nvSpPr>
          <p:cNvPr id="3" name="Subtitle 2"/>
          <p:cNvSpPr>
            <a:spLocks noGrp="1"/>
          </p:cNvSpPr>
          <p:nvPr>
            <p:ph type="subTitle" idx="1" hasCustomPrompt="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Name</a:t>
            </a:r>
          </a:p>
          <a:p>
            <a:r>
              <a:rPr lang="en-US" dirty="0" smtClean="0"/>
              <a:t>Title</a:t>
            </a:r>
          </a:p>
          <a:p>
            <a:r>
              <a:rPr lang="en-US" dirty="0" smtClean="0"/>
              <a:t>Company</a:t>
            </a:r>
            <a:endParaRPr lang="en-US" dirty="0"/>
          </a:p>
        </p:txBody>
      </p:sp>
      <p:pic>
        <p:nvPicPr>
          <p:cNvPr id="10" name="Picture 3" descr="E:\Duotone_02.png"/>
          <p:cNvPicPr>
            <a:picLocks noChangeAspect="1" noChangeArrowheads="1"/>
          </p:cNvPicPr>
          <p:nvPr/>
        </p:nvPicPr>
        <p:blipFill rotWithShape="1">
          <a:blip r:embed="rId3">
            <a:extLst>
              <a:ext uri="{28A0092B-C50C-407E-A947-70E740481C1C}">
                <a14:useLocalDpi xmlns:a14="http://schemas.microsoft.com/office/drawing/2010/main" val="0"/>
              </a:ext>
            </a:extLst>
          </a:blip>
          <a:srcRect l="40613" t="78783" r="37784"/>
          <a:stretch/>
        </p:blipFill>
        <p:spPr bwMode="auto">
          <a:xfrm rot="10800000">
            <a:off x="5429248" y="1644647"/>
            <a:ext cx="1028700" cy="5683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0" hasCustomPrompt="1"/>
          </p:nvPr>
        </p:nvSpPr>
        <p:spPr>
          <a:xfrm>
            <a:off x="3737368" y="1837299"/>
            <a:ext cx="2188302" cy="249299"/>
          </a:xfrm>
        </p:spPr>
        <p:txBody>
          <a:bodyPr/>
          <a:lstStyle>
            <a:lvl1pPr marL="0" indent="0">
              <a:buFont typeface="Arial" pitchFamily="34" charset="0"/>
              <a:buNone/>
              <a:defRPr sz="1800" b="0">
                <a:solidFill>
                  <a:srgbClr val="F09A1F"/>
                </a:solidFill>
              </a:defRPr>
            </a:lvl1pPr>
          </a:lstStyle>
          <a:p>
            <a:pPr lvl="0"/>
            <a:r>
              <a:rPr lang="en-US" dirty="0" smtClean="0"/>
              <a:t>Session Code</a:t>
            </a:r>
            <a:endParaRPr lang="en-US" dirty="0"/>
          </a:p>
        </p:txBody>
      </p:sp>
    </p:spTree>
    <p:extLst>
      <p:ext uri="{BB962C8B-B14F-4D97-AF65-F5344CB8AC3E}">
        <p14:creationId xmlns:p14="http://schemas.microsoft.com/office/powerpoint/2010/main" val="1194111883"/>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2000548"/>
          </a:xfrm>
        </p:spPr>
        <p:txBody>
          <a:bodyPr/>
          <a:lstStyle>
            <a:lvl1pPr marL="460375" indent="-460375">
              <a:lnSpc>
                <a:spcPct val="90000"/>
              </a:lnSpc>
              <a:buFontTx/>
              <a:buBlip>
                <a:blip r:embed="rId2"/>
              </a:buBlip>
              <a:defRPr/>
            </a:lvl1pPr>
            <a:lvl2pPr marL="855663" indent="-395288">
              <a:lnSpc>
                <a:spcPct val="90000"/>
              </a:lnSpc>
              <a:buFontTx/>
              <a:buBlip>
                <a:blip r:embed="rId2"/>
              </a:buBlip>
              <a:defRPr/>
            </a:lvl2pPr>
            <a:lvl3pPr marL="1258888" indent="-403225">
              <a:lnSpc>
                <a:spcPct val="90000"/>
              </a:lnSpc>
              <a:buFontTx/>
              <a:buBlip>
                <a:blip r:embed="rId2"/>
              </a:buBlip>
              <a:defRPr/>
            </a:lvl3pPr>
            <a:lvl4pPr marL="1604963" indent="-346075">
              <a:lnSpc>
                <a:spcPct val="90000"/>
              </a:lnSpc>
              <a:buFontTx/>
              <a:buBlip>
                <a:blip r:embed="rId2"/>
              </a:buBlip>
              <a:defRPr/>
            </a:lvl4pPr>
            <a:lvl5pPr marL="1941513" indent="-336550">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42015"/>
          </a:xfrm>
        </p:spPr>
        <p:txBody>
          <a:bodyPr/>
          <a:lstStyle>
            <a:lvl1pPr marL="339976" indent="-339976">
              <a:lnSpc>
                <a:spcPct val="90000"/>
              </a:lnSpc>
              <a:buFontTx/>
              <a:buBlip>
                <a:blip r:embed="rId2"/>
              </a:buBlip>
              <a:defRPr sz="2800"/>
            </a:lvl1pPr>
            <a:lvl2pPr marL="673338" indent="-325424">
              <a:lnSpc>
                <a:spcPct val="90000"/>
              </a:lnSpc>
              <a:buFontTx/>
              <a:buBlip>
                <a:blip r:embed="rId2"/>
              </a:buBlip>
              <a:defRPr sz="2400"/>
            </a:lvl2pPr>
            <a:lvl3pPr marL="953785" indent="-288384">
              <a:lnSpc>
                <a:spcPct val="90000"/>
              </a:lnSpc>
              <a:buFontTx/>
              <a:buBlip>
                <a:blip r:embed="rId2"/>
              </a:buBlip>
              <a:defRPr sz="2000"/>
            </a:lvl3pPr>
            <a:lvl4pPr marL="1227618" indent="-273833">
              <a:lnSpc>
                <a:spcPct val="90000"/>
              </a:lnSpc>
              <a:buFontTx/>
              <a:buBlip>
                <a:blip r:embed="rId2"/>
              </a:buBlip>
              <a:defRPr sz="1800"/>
            </a:lvl4pPr>
            <a:lvl5pPr marL="1516002" indent="-280447">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42015"/>
          </a:xfrm>
        </p:spPr>
        <p:txBody>
          <a:bodyPr/>
          <a:lstStyle>
            <a:lvl1pPr marL="347914" indent="-347914">
              <a:lnSpc>
                <a:spcPct val="90000"/>
              </a:lnSpc>
              <a:buFontTx/>
              <a:buBlip>
                <a:blip r:embed="rId2"/>
              </a:buBlip>
              <a:defRPr sz="2800"/>
            </a:lvl1pPr>
            <a:lvl2pPr marL="673338" indent="-339976">
              <a:lnSpc>
                <a:spcPct val="90000"/>
              </a:lnSpc>
              <a:buFontTx/>
              <a:buBlip>
                <a:blip r:embed="rId2"/>
              </a:buBlip>
              <a:defRPr sz="2400"/>
            </a:lvl2pPr>
            <a:lvl3pPr marL="961722" indent="-302936">
              <a:lnSpc>
                <a:spcPct val="90000"/>
              </a:lnSpc>
              <a:buFontTx/>
              <a:buBlip>
                <a:blip r:embed="rId2"/>
              </a:buBlip>
              <a:defRPr sz="2000"/>
            </a:lvl3pPr>
            <a:lvl4pPr marL="1227618" indent="-265896">
              <a:lnSpc>
                <a:spcPct val="90000"/>
              </a:lnSpc>
              <a:buFontTx/>
              <a:buBlip>
                <a:blip r:embed="rId2"/>
              </a:buBlip>
              <a:defRPr sz="1800"/>
            </a:lvl4pPr>
            <a:lvl5pPr marL="1516002" indent="-273833">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buFontTx/>
              <a:buBlip>
                <a:blip r:embed="rId2"/>
              </a:buBlip>
              <a:defRPr sz="2300"/>
            </a:lvl1pPr>
            <a:lvl2pPr marL="562218" indent="-265896">
              <a:buFontTx/>
              <a:buBlip>
                <a:blip r:embed="rId2"/>
              </a:buBlip>
              <a:defRPr sz="2000"/>
            </a:lvl2pPr>
            <a:lvl3pPr marL="813562" indent="-243407">
              <a:buFontTx/>
              <a:buBlip>
                <a:blip r:embed="rId2"/>
              </a:buBlip>
              <a:defRPr sz="1800"/>
            </a:lvl3pPr>
            <a:lvl4pPr marL="1050354" indent="-228856">
              <a:buFontTx/>
              <a:buBlip>
                <a:blip r:embed="rId2"/>
              </a:buBlip>
              <a:defRPr sz="1700"/>
            </a:lvl4pPr>
            <a:lvl5pPr marL="1279210" indent="-206367">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buFontTx/>
              <a:buBlip>
                <a:blip r:embed="rId2"/>
              </a:buBlip>
              <a:defRPr sz="2300"/>
            </a:lvl1pPr>
            <a:lvl2pPr marL="570155" indent="-273833">
              <a:buFontTx/>
              <a:buBlip>
                <a:blip r:embed="rId2"/>
              </a:buBlip>
              <a:defRPr sz="2000"/>
            </a:lvl2pPr>
            <a:lvl3pPr marL="821499" indent="-244730">
              <a:buFontTx/>
              <a:buBlip>
                <a:blip r:embed="rId2"/>
              </a:buBlip>
              <a:defRPr sz="1800"/>
            </a:lvl3pPr>
            <a:lvl4pPr marL="1050354" indent="-236793">
              <a:buFontTx/>
              <a:buBlip>
                <a:blip r:embed="rId2"/>
              </a:buBlip>
              <a:defRPr sz="1700"/>
            </a:lvl4pPr>
            <a:lvl5pPr marL="1279210" indent="-22091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71896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07690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MS Tag Slide">
    <p:spTree>
      <p:nvGrpSpPr>
        <p:cNvPr id="1" name=""/>
        <p:cNvGrpSpPr/>
        <p:nvPr/>
      </p:nvGrpSpPr>
      <p:grpSpPr>
        <a:xfrm>
          <a:off x="0" y="0"/>
          <a:ext cx="0" cy="0"/>
          <a:chOff x="0" y="0"/>
          <a:chExt cx="0" cy="0"/>
        </a:xfrm>
      </p:grpSpPr>
      <p:pic>
        <p:nvPicPr>
          <p:cNvPr id="12" name="Picture 3" descr="E:\Duotone_02.png"/>
          <p:cNvPicPr>
            <a:picLocks noChangeAspect="1" noChangeArrowheads="1"/>
          </p:cNvPicPr>
          <p:nvPr/>
        </p:nvPicPr>
        <p:blipFill rotWithShape="1">
          <a:blip r:embed="rId2">
            <a:extLst>
              <a:ext uri="{28A0092B-C50C-407E-A947-70E740481C1C}">
                <a14:useLocalDpi xmlns:a14="http://schemas.microsoft.com/office/drawing/2010/main" val="0"/>
              </a:ext>
            </a:extLst>
          </a:blip>
          <a:srcRect r="4297"/>
          <a:stretch/>
        </p:blipFill>
        <p:spPr bwMode="auto">
          <a:xfrm flipH="1">
            <a:off x="-1" y="0"/>
            <a:ext cx="11668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3"/>
          <p:cNvSpPr>
            <a:spLocks noGrp="1"/>
          </p:cNvSpPr>
          <p:nvPr>
            <p:ph type="pic" sz="quarter" idx="10"/>
          </p:nvPr>
        </p:nvSpPr>
        <p:spPr>
          <a:xfrm>
            <a:off x="6051430" y="1941977"/>
            <a:ext cx="4114800" cy="4114800"/>
          </a:xfrm>
        </p:spPr>
        <p:txBody>
          <a:bodyPr/>
          <a:lstStyle>
            <a:lvl1pPr marL="0" indent="0" algn="ctr">
              <a:buFont typeface="Arial" pitchFamily="34" charset="0"/>
              <a:buNone/>
              <a:defRPr/>
            </a:lvl1pPr>
          </a:lstStyle>
          <a:p>
            <a:r>
              <a:rPr lang="en-US" smtClean="0"/>
              <a:t>Click icon to add picture</a:t>
            </a:r>
            <a:endParaRPr lang="en-US" dirty="0"/>
          </a:p>
        </p:txBody>
      </p:sp>
      <p:grpSp>
        <p:nvGrpSpPr>
          <p:cNvPr id="5" name="Group 4"/>
          <p:cNvGrpSpPr/>
          <p:nvPr/>
        </p:nvGrpSpPr>
        <p:grpSpPr>
          <a:xfrm>
            <a:off x="878542" y="5637071"/>
            <a:ext cx="2269288" cy="988240"/>
            <a:chOff x="8941983" y="3690298"/>
            <a:chExt cx="2594343" cy="1129797"/>
          </a:xfrm>
          <a:effectLst>
            <a:reflection blurRad="6350" stA="11000" endPos="15000" dist="101600" dir="5400000" sy="-100000" algn="bl" rotWithShape="0"/>
          </a:effectLst>
        </p:grpSpPr>
        <p:sp>
          <p:nvSpPr>
            <p:cNvPr id="6" name="Rectangle 5"/>
            <p:cNvSpPr/>
            <p:nvPr/>
          </p:nvSpPr>
          <p:spPr bwMode="auto">
            <a:xfrm>
              <a:off x="8941983" y="4426691"/>
              <a:ext cx="2594343" cy="39340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548640" tIns="45718" rIns="91436" bIns="45718" numCol="1" rtlCol="0" anchor="ctr" anchorCtr="0" compatLnSpc="1">
              <a:prstTxWarp prst="textNoShape">
                <a:avLst/>
              </a:prstTxWarp>
            </a:bodyPr>
            <a:lstStyle/>
            <a:p>
              <a:pPr defTabSz="914099" fontAlgn="base">
                <a:spcBef>
                  <a:spcPct val="0"/>
                </a:spcBef>
                <a:spcAft>
                  <a:spcPct val="0"/>
                </a:spcAft>
              </a:pPr>
              <a:endParaRPr lang="en-US" sz="2200" b="1" dirty="0" smtClean="0">
                <a:gradFill>
                  <a:gsLst>
                    <a:gs pos="0">
                      <a:schemeClr val="tx1"/>
                    </a:gs>
                    <a:gs pos="100000">
                      <a:schemeClr val="tx1"/>
                    </a:gs>
                  </a:gsLst>
                  <a:lin ang="5400000" scaled="0"/>
                </a:gradFill>
                <a:latin typeface="Segoe Condensed" pitchFamily="34" charset="0"/>
              </a:endParaRPr>
            </a:p>
          </p:txBody>
        </p:sp>
        <p:pic>
          <p:nvPicPr>
            <p:cNvPr id="7" name="Picture 3" descr="\\SFP\Work\White_Whale\7-20753_TechEd_Keynote\Walk_In_Deck\Format\e_Keynote_Walkin_-_TechEd_NA_2011_2011415182315.jpeg"/>
            <p:cNvPicPr>
              <a:picLocks noChangeAspect="1" noChangeArrowheads="1"/>
            </p:cNvPicPr>
            <p:nvPr/>
          </p:nvPicPr>
          <p:blipFill rotWithShape="1">
            <a:blip r:embed="rId3">
              <a:extLst>
                <a:ext uri="{28A0092B-C50C-407E-A947-70E740481C1C}">
                  <a14:useLocalDpi xmlns:a14="http://schemas.microsoft.com/office/drawing/2010/main" val="0"/>
                </a:ext>
              </a:extLst>
            </a:blip>
            <a:srcRect t="68897"/>
            <a:stretch/>
          </p:blipFill>
          <p:spPr bwMode="auto">
            <a:xfrm>
              <a:off x="8943772" y="3690298"/>
              <a:ext cx="2589196" cy="74403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169984" y="158469"/>
            <a:ext cx="3118500" cy="2769989"/>
          </a:xfrm>
          <a:prstGeom prst="rect">
            <a:avLst/>
          </a:prstGeom>
          <a:noFill/>
        </p:spPr>
        <p:txBody>
          <a:bodyPr wrap="square" lIns="0" tIns="0" rIns="0" bIns="0" rtlCol="0">
            <a:spAutoFit/>
          </a:bodyPr>
          <a:lstStyle/>
          <a:p>
            <a:pPr algn="l"/>
            <a:r>
              <a:rPr lang="en-US" sz="3600" b="1" dirty="0" smtClean="0">
                <a:solidFill>
                  <a:schemeClr val="bg2">
                    <a:alpha val="99000"/>
                  </a:schemeClr>
                </a:solidFill>
              </a:rPr>
              <a:t>Scan the Tag </a:t>
            </a:r>
            <a:r>
              <a:rPr lang="en-US" sz="3600" b="1" dirty="0" smtClean="0">
                <a:solidFill>
                  <a:schemeClr val="accent1">
                    <a:alpha val="99000"/>
                  </a:schemeClr>
                </a:solidFill>
              </a:rPr>
              <a:t/>
            </a:r>
            <a:br>
              <a:rPr lang="en-US" sz="3600" b="1" dirty="0" smtClean="0">
                <a:solidFill>
                  <a:schemeClr val="accent1">
                    <a:alpha val="99000"/>
                  </a:schemeClr>
                </a:solidFill>
              </a:rPr>
            </a:br>
            <a:r>
              <a:rPr lang="en-US" sz="3600" dirty="0" smtClean="0">
                <a:solidFill>
                  <a:schemeClr val="bg1">
                    <a:lumMod val="50000"/>
                    <a:lumOff val="50000"/>
                    <a:alpha val="99000"/>
                  </a:schemeClr>
                </a:solidFill>
              </a:rPr>
              <a:t>to evaluate this session now on </a:t>
            </a:r>
            <a:r>
              <a:rPr lang="en-US" sz="3600" b="1" dirty="0" err="1" smtClean="0">
                <a:solidFill>
                  <a:schemeClr val="bg2">
                    <a:alpha val="99000"/>
                  </a:schemeClr>
                </a:solidFill>
              </a:rPr>
              <a:t>myTech•Ed</a:t>
            </a:r>
            <a:r>
              <a:rPr lang="en-US" sz="3600" b="1" dirty="0" smtClean="0">
                <a:solidFill>
                  <a:schemeClr val="bg2">
                    <a:alpha val="99000"/>
                  </a:schemeClr>
                </a:solidFill>
              </a:rPr>
              <a:t> Mobile</a:t>
            </a:r>
            <a:endParaRPr lang="en-US" sz="3600" b="1" dirty="0" smtClean="0">
              <a:solidFill>
                <a:srgbClr val="F09A1F"/>
              </a:solidFill>
            </a:endParaRPr>
          </a:p>
        </p:txBody>
      </p:sp>
      <p:sp>
        <p:nvSpPr>
          <p:cNvPr id="9" name="Isosceles Triangle 8"/>
          <p:cNvSpPr/>
          <p:nvPr/>
        </p:nvSpPr>
        <p:spPr bwMode="auto">
          <a:xfrm rot="16200000">
            <a:off x="2982781" y="3004650"/>
            <a:ext cx="4131321" cy="2005976"/>
          </a:xfrm>
          <a:prstGeom prst="triangle">
            <a:avLst>
              <a:gd name="adj" fmla="val 50000"/>
            </a:avLst>
          </a:prstGeom>
          <a:gradFill flip="none" rotWithShape="1">
            <a:gsLst>
              <a:gs pos="0">
                <a:schemeClr val="tx1">
                  <a:alpha val="0"/>
                </a:schemeClr>
              </a:gs>
              <a:gs pos="80000">
                <a:schemeClr val="tx1"/>
              </a:gs>
              <a:gs pos="100000">
                <a:schemeClr val="accent1">
                  <a:alpha val="72000"/>
                </a:schemeClr>
              </a:gs>
            </a:gsLst>
            <a:lin ang="1620000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10" name="Picture 7" descr="\\adisvr2\Shared\ADI_Projects\Microsoft\MS_10-01098_SpeechTek_Template_&amp;_Slides\ADI_Art\Working_Art\winphone2.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147056" y="2769642"/>
            <a:ext cx="1356653" cy="2642647"/>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533351" y="497187"/>
            <a:ext cx="2271293" cy="811495"/>
          </a:xfrm>
          <a:prstGeom prst="rect">
            <a:avLst/>
          </a:prstGeom>
        </p:spPr>
      </p:pic>
    </p:spTree>
    <p:extLst>
      <p:ext uri="{BB962C8B-B14F-4D97-AF65-F5344CB8AC3E}">
        <p14:creationId xmlns:p14="http://schemas.microsoft.com/office/powerpoint/2010/main" val="293858096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2" y="2431024"/>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Use for slides with Software Co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alpha val="99000"/>
                  </a:schemeClr>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55047"/>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89143"/>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45058986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12882157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6911978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48803007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10266953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00548"/>
          </a:xfrm>
        </p:spPr>
        <p:txBody>
          <a:bodyPr/>
          <a:lstStyle>
            <a:lvl1pPr marL="460375" indent="-460375">
              <a:buFontTx/>
              <a:buBlip>
                <a:blip r:embed="rId3"/>
              </a:buBlip>
              <a:defRPr/>
            </a:lvl1pPr>
            <a:lvl2pPr marL="855663" indent="-395288">
              <a:buFontTx/>
              <a:buBlip>
                <a:blip r:embed="rId3"/>
              </a:buBlip>
              <a:defRPr/>
            </a:lvl2pPr>
            <a:lvl3pPr marL="1258888" indent="-403225">
              <a:buFontTx/>
              <a:buBlip>
                <a:blip r:embed="rId3"/>
              </a:buBlip>
              <a:defRPr/>
            </a:lvl3pPr>
            <a:lvl4pPr marL="1604963" indent="-346075">
              <a:buFontTx/>
              <a:buBlip>
                <a:blip r:embed="rId3"/>
              </a:buBlip>
              <a:defRPr/>
            </a:lvl4pPr>
            <a:lvl5pPr marL="1941513" indent="-336550">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0230449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theme" Target="../theme/theme2.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Lst>
  <p:transition>
    <p:fade/>
  </p:transition>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2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4" y="1905000"/>
            <a:ext cx="11149011" cy="2108269"/>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763" r:id="rId1"/>
  </p:sldLayoutIdLst>
  <p:transition>
    <p:fade/>
  </p:transition>
  <p:txStyles>
    <p:titleStyle>
      <a:lvl1pPr algn="l" defTabSz="914363" rtl="0" eaLnBrk="1" latinLnBrk="0" hangingPunct="1">
        <a:lnSpc>
          <a:spcPct val="90000"/>
        </a:lnSpc>
        <a:spcBef>
          <a:spcPct val="0"/>
        </a:spcBef>
        <a:buNone/>
        <a:defRPr lang="en-US" sz="4400" b="0" kern="1200" cap="none" spc="-100" baseline="0" dirty="0">
          <a:ln w="3175">
            <a:noFill/>
          </a:ln>
          <a:solidFill>
            <a:schemeClr val="accent1">
              <a:alpha val="99000"/>
            </a:schemeClr>
          </a:solidFill>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3.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hyperlink" Target="http://www.facebook.com/sqlserver" TargetMode="External"/><Relationship Id="rId5" Type="http://schemas.openxmlformats.org/officeDocument/2006/relationships/hyperlink" Target="http://www.twitter.com/sqlserver" TargetMode="External"/><Relationship Id="rId4" Type="http://schemas.openxmlformats.org/officeDocument/2006/relationships/hyperlink" Target="http://www.microsoft.com/sqlserver"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16.png"/><Relationship Id="rId3" Type="http://schemas.openxmlformats.org/officeDocument/2006/relationships/hyperlink" Target="http://www.microsoft.com/teched" TargetMode="External"/><Relationship Id="rId7" Type="http://schemas.openxmlformats.org/officeDocument/2006/relationships/hyperlink" Target="http://microsoft.com/msdn" TargetMode="External"/><Relationship Id="rId12" Type="http://schemas.openxmlformats.org/officeDocument/2006/relationships/hyperlink" Target="http://northamerica.msteched.com/"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hyperlink" Target="http://microsoft.com/technet" TargetMode="External"/><Relationship Id="rId11" Type="http://schemas.openxmlformats.org/officeDocument/2006/relationships/image" Target="../media/image49.png"/><Relationship Id="rId5" Type="http://schemas.openxmlformats.org/officeDocument/2006/relationships/hyperlink" Target="http://www.microsoft.com/learning" TargetMode="External"/><Relationship Id="rId10" Type="http://schemas.openxmlformats.org/officeDocument/2006/relationships/image" Target="../media/image48.emf"/><Relationship Id="rId4" Type="http://schemas.openxmlformats.org/officeDocument/2006/relationships/image" Target="../media/image45.png"/><Relationship Id="rId9" Type="http://schemas.openxmlformats.org/officeDocument/2006/relationships/image" Target="../media/image47.png"/><Relationship Id="rId14"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629366"/>
            <a:ext cx="10242549" cy="1523497"/>
          </a:xfrm>
        </p:spPr>
        <p:txBody>
          <a:bodyPr/>
          <a:lstStyle/>
          <a:p>
            <a:r>
              <a:rPr lang="en-US" dirty="0" smtClean="0"/>
              <a:t>SQL Server: The Data &amp; BI Platform </a:t>
            </a:r>
            <a:br>
              <a:rPr lang="en-US" dirty="0" smtClean="0"/>
            </a:br>
            <a:r>
              <a:rPr lang="en-US" dirty="0" smtClean="0"/>
              <a:t>for Today &amp; Tomorrow</a:t>
            </a:r>
            <a:br>
              <a:rPr lang="en-US" dirty="0" smtClean="0"/>
            </a:br>
            <a:endParaRPr lang="en-US" dirty="0"/>
          </a:p>
        </p:txBody>
      </p:sp>
      <p:sp>
        <p:nvSpPr>
          <p:cNvPr id="3" name="Subtitle 2"/>
          <p:cNvSpPr>
            <a:spLocks noGrp="1"/>
          </p:cNvSpPr>
          <p:nvPr>
            <p:ph type="subTitle" idx="1"/>
          </p:nvPr>
        </p:nvSpPr>
        <p:spPr/>
        <p:txBody>
          <a:bodyPr/>
          <a:lstStyle/>
          <a:p>
            <a:r>
              <a:rPr lang="en-US" smtClean="0"/>
              <a:t>Quentin Clark</a:t>
            </a:r>
          </a:p>
          <a:p>
            <a:r>
              <a:rPr lang="en-US" smtClean="0"/>
              <a:t>Corporate Vice President</a:t>
            </a:r>
          </a:p>
          <a:p>
            <a:r>
              <a:rPr lang="en-US" smtClean="0"/>
              <a:t>Microsoft Corp.</a:t>
            </a:r>
            <a:endParaRPr lang="en-US" dirty="0"/>
          </a:p>
        </p:txBody>
      </p:sp>
      <p:sp>
        <p:nvSpPr>
          <p:cNvPr id="6" name="Text Placeholder 5"/>
          <p:cNvSpPr>
            <a:spLocks noGrp="1"/>
          </p:cNvSpPr>
          <p:nvPr>
            <p:ph type="body" sz="quarter" idx="10"/>
          </p:nvPr>
        </p:nvSpPr>
        <p:spPr/>
        <p:txBody>
          <a:bodyPr/>
          <a:lstStyle/>
          <a:p>
            <a:r>
              <a:rPr lang="en-US" dirty="0" smtClean="0"/>
              <a:t>FDN04</a:t>
            </a:r>
            <a:endParaRPr lang="en-US" dirty="0"/>
          </a:p>
        </p:txBody>
      </p:sp>
    </p:spTree>
    <p:extLst>
      <p:ext uri="{BB962C8B-B14F-4D97-AF65-F5344CB8AC3E}">
        <p14:creationId xmlns:p14="http://schemas.microsoft.com/office/powerpoint/2010/main" val="3263911846"/>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E:\Duotone_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0"/>
            <a:ext cx="1053147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19113" y="228600"/>
            <a:ext cx="7596188" cy="1218795"/>
          </a:xfrm>
        </p:spPr>
        <p:txBody>
          <a:bodyPr/>
          <a:lstStyle/>
          <a:p>
            <a:r>
              <a:rPr lang="en-US" dirty="0" smtClean="0"/>
              <a:t>SQL Server Developer Tools Code Name “Juneau”</a:t>
            </a:r>
            <a:endParaRPr lang="en-US" dirty="0"/>
          </a:p>
        </p:txBody>
      </p:sp>
      <p:sp>
        <p:nvSpPr>
          <p:cNvPr id="3" name="Text Placeholder 2"/>
          <p:cNvSpPr>
            <a:spLocks noGrp="1"/>
          </p:cNvSpPr>
          <p:nvPr>
            <p:ph type="body" sz="quarter" idx="10"/>
          </p:nvPr>
        </p:nvSpPr>
        <p:spPr>
          <a:xfrm>
            <a:off x="519112" y="1904999"/>
            <a:ext cx="7573328" cy="4182683"/>
          </a:xfrm>
        </p:spPr>
        <p:txBody>
          <a:bodyPr/>
          <a:lstStyle/>
          <a:p>
            <a:pPr marL="0" indent="0">
              <a:buNone/>
            </a:pPr>
            <a:r>
              <a:rPr lang="en-US" sz="2800" dirty="0" smtClean="0"/>
              <a:t>New Visual Studio-Based IDE </a:t>
            </a:r>
          </a:p>
          <a:p>
            <a:pPr marL="514350" lvl="1" indent="-228600"/>
            <a:r>
              <a:rPr lang="en-US" sz="2400" dirty="0" smtClean="0"/>
              <a:t>Standalone or integrated</a:t>
            </a:r>
          </a:p>
          <a:p>
            <a:pPr marL="514350" lvl="1" indent="-228600"/>
            <a:r>
              <a:rPr lang="en-US" sz="2400" dirty="0"/>
              <a:t>Database </a:t>
            </a:r>
            <a:r>
              <a:rPr lang="en-US" sz="2400" dirty="0" smtClean="0"/>
              <a:t>&amp; BI </a:t>
            </a:r>
            <a:r>
              <a:rPr lang="en-US" sz="2400" dirty="0"/>
              <a:t>developers</a:t>
            </a:r>
          </a:p>
          <a:p>
            <a:pPr marL="514350" lvl="1" indent="-228600"/>
            <a:r>
              <a:rPr lang="en-US" sz="2400" dirty="0" smtClean="0"/>
              <a:t>Planned for SQL Server Code Name “Denali”</a:t>
            </a:r>
            <a:br>
              <a:rPr lang="en-US" sz="2400" dirty="0" smtClean="0"/>
            </a:br>
            <a:r>
              <a:rPr lang="en-US" sz="2400" dirty="0" smtClean="0"/>
              <a:t>&amp; Visual Studio </a:t>
            </a:r>
            <a:r>
              <a:rPr lang="en-US" sz="2400" dirty="0" err="1" smtClean="0"/>
              <a:t>vNext</a:t>
            </a:r>
            <a:endParaRPr lang="en-US" sz="2400" dirty="0" smtClean="0"/>
          </a:p>
          <a:p>
            <a:pPr marL="0" indent="0">
              <a:spcBef>
                <a:spcPts val="1800"/>
              </a:spcBef>
              <a:buNone/>
            </a:pPr>
            <a:r>
              <a:rPr lang="en-US" sz="2800" dirty="0" smtClean="0"/>
              <a:t>Enhanced Experience</a:t>
            </a:r>
          </a:p>
          <a:p>
            <a:pPr marL="514350" lvl="1" indent="-228600"/>
            <a:r>
              <a:rPr lang="en-US" sz="2400" dirty="0"/>
              <a:t>Integrated tools with modern language services </a:t>
            </a:r>
          </a:p>
          <a:p>
            <a:pPr marL="514350" lvl="1" indent="-228600"/>
            <a:r>
              <a:rPr lang="en-US" sz="2400" dirty="0"/>
              <a:t>Work connected </a:t>
            </a:r>
            <a:r>
              <a:rPr lang="en-US" sz="2400" dirty="0" smtClean="0"/>
              <a:t>&amp; offline </a:t>
            </a:r>
            <a:r>
              <a:rPr lang="en-US" sz="2400" dirty="0"/>
              <a:t>with local testing</a:t>
            </a:r>
          </a:p>
          <a:p>
            <a:pPr marL="514350" lvl="1" indent="-228600"/>
            <a:r>
              <a:rPr lang="en-US" sz="2400" dirty="0"/>
              <a:t>Declarative, model-based development</a:t>
            </a:r>
          </a:p>
          <a:p>
            <a:pPr marL="514350" lvl="1" indent="-228600"/>
            <a:r>
              <a:rPr lang="en-US" sz="2400" dirty="0"/>
              <a:t>Edition </a:t>
            </a:r>
            <a:r>
              <a:rPr lang="en-US" sz="2400" dirty="0" smtClean="0"/>
              <a:t>&amp; version-aware </a:t>
            </a:r>
            <a:r>
              <a:rPr lang="en-US" sz="2400" dirty="0"/>
              <a:t>targeting</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9921" y="1725929"/>
            <a:ext cx="2382947" cy="4542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4762243"/>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mtClean="0"/>
              <a:t>demo</a:t>
            </a:r>
            <a:endParaRPr lang="en-US" dirty="0"/>
          </a:p>
        </p:txBody>
      </p:sp>
      <p:sp>
        <p:nvSpPr>
          <p:cNvPr id="2" name="Title 1"/>
          <p:cNvSpPr>
            <a:spLocks noGrp="1"/>
          </p:cNvSpPr>
          <p:nvPr>
            <p:ph type="ctrTitle"/>
          </p:nvPr>
        </p:nvSpPr>
        <p:spPr>
          <a:xfrm>
            <a:off x="813752" y="1562344"/>
            <a:ext cx="9323388" cy="1523494"/>
          </a:xfrm>
        </p:spPr>
        <p:txBody>
          <a:bodyPr/>
          <a:lstStyle/>
          <a:p>
            <a:r>
              <a:rPr lang="en-US" dirty="0" smtClean="0"/>
              <a:t>Developing Database Solutions Using SQL Server Developer Tools </a:t>
            </a:r>
            <a:br>
              <a:rPr lang="en-US" dirty="0" smtClean="0"/>
            </a:br>
            <a:r>
              <a:rPr lang="en-US" dirty="0" smtClean="0"/>
              <a:t>Code Name “Juneau”</a:t>
            </a:r>
            <a:br>
              <a:rPr lang="en-US" dirty="0" smtClean="0"/>
            </a:br>
            <a:endParaRPr lang="en-US" dirty="0"/>
          </a:p>
        </p:txBody>
      </p:sp>
      <p:sp>
        <p:nvSpPr>
          <p:cNvPr id="3" name="Subtitle 2"/>
          <p:cNvSpPr>
            <a:spLocks noGrp="1"/>
          </p:cNvSpPr>
          <p:nvPr>
            <p:ph type="subTitle" idx="1"/>
          </p:nvPr>
        </p:nvSpPr>
        <p:spPr/>
        <p:txBody>
          <a:bodyPr/>
          <a:lstStyle/>
          <a:p>
            <a:r>
              <a:rPr lang="en-US" smtClean="0"/>
              <a:t>Roger Doherty</a:t>
            </a:r>
          </a:p>
          <a:p>
            <a:r>
              <a:rPr lang="en-US" smtClean="0"/>
              <a:t>Sr. Technical Evangelist</a:t>
            </a:r>
          </a:p>
          <a:p>
            <a:r>
              <a:rPr lang="en-US" smtClean="0"/>
              <a:t>Developer &amp; Platform Evangelism</a:t>
            </a:r>
            <a:endParaRPr lang="en-US" dirty="0" smtClean="0"/>
          </a:p>
        </p:txBody>
      </p:sp>
    </p:spTree>
    <p:extLst>
      <p:ext uri="{BB962C8B-B14F-4D97-AF65-F5344CB8AC3E}">
        <p14:creationId xmlns:p14="http://schemas.microsoft.com/office/powerpoint/2010/main" val="13061968"/>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168400" y="1571945"/>
            <a:ext cx="13357225" cy="4755036"/>
            <a:chOff x="-1168400" y="1571945"/>
            <a:chExt cx="13357225" cy="4755036"/>
          </a:xfrm>
        </p:grpSpPr>
        <p:pic>
          <p:nvPicPr>
            <p:cNvPr id="19" name="Picture 3" descr="E:\Duotone_02.png"/>
            <p:cNvPicPr>
              <a:picLocks noChangeAspect="1" noChangeArrowheads="1"/>
            </p:cNvPicPr>
            <p:nvPr/>
          </p:nvPicPr>
          <p:blipFill rotWithShape="1">
            <a:blip r:embed="rId3">
              <a:extLst>
                <a:ext uri="{28A0092B-C50C-407E-A947-70E740481C1C}">
                  <a14:useLocalDpi xmlns:a14="http://schemas.microsoft.com/office/drawing/2010/main" val="0"/>
                </a:ext>
              </a:extLst>
            </a:blip>
            <a:srcRect l="40613"/>
            <a:stretch/>
          </p:blipFill>
          <p:spPr bwMode="auto">
            <a:xfrm>
              <a:off x="-1168400" y="1571946"/>
              <a:ext cx="5016788" cy="475179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bwMode="auto">
            <a:xfrm>
              <a:off x="3169443" y="1571945"/>
              <a:ext cx="9019382" cy="475503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grpSp>
      <p:sp>
        <p:nvSpPr>
          <p:cNvPr id="23" name="Rectangle 22"/>
          <p:cNvSpPr/>
          <p:nvPr/>
        </p:nvSpPr>
        <p:spPr>
          <a:xfrm>
            <a:off x="1025029" y="2028615"/>
            <a:ext cx="3220048" cy="759182"/>
          </a:xfrm>
          <a:prstGeom prst="rect">
            <a:avLst/>
          </a:prstGeom>
        </p:spPr>
        <p:txBody>
          <a:bodyPr wrap="square" anchor="ctr">
            <a:spAutoFit/>
          </a:bodyPr>
          <a:lstStyle/>
          <a:p>
            <a:pPr algn="ctr" fontAlgn="base">
              <a:lnSpc>
                <a:spcPts val="2600"/>
              </a:lnSpc>
              <a:spcBef>
                <a:spcPct val="0"/>
              </a:spcBef>
              <a:spcAft>
                <a:spcPct val="0"/>
              </a:spcAft>
              <a:buClr>
                <a:srgbClr val="4CBCEE"/>
              </a:buClr>
              <a:tabLst>
                <a:tab pos="2112963" algn="l"/>
              </a:tabLst>
            </a:pPr>
            <a:r>
              <a:rPr lang="en-US" sz="2800" dirty="0">
                <a:gradFill>
                  <a:gsLst>
                    <a:gs pos="0">
                      <a:schemeClr val="tx2"/>
                    </a:gs>
                    <a:gs pos="100000">
                      <a:schemeClr val="tx2"/>
                    </a:gs>
                  </a:gsLst>
                  <a:lin ang="0" scaled="1"/>
                </a:gradFill>
                <a:latin typeface="Arial" pitchFamily="34" charset="0"/>
                <a:ea typeface="Segoe UI" pitchFamily="34" charset="0"/>
                <a:cs typeface="Segoe UI" pitchFamily="34" charset="0"/>
              </a:rPr>
              <a:t>Breakthrough Insight</a:t>
            </a:r>
          </a:p>
        </p:txBody>
      </p:sp>
      <p:pic>
        <p:nvPicPr>
          <p:cNvPr id="26" name="Picture 25" descr="\\eventsql\dvd\Online_ART\DVD_ART36\Logos\SQL Server 2008 R2\sql server 2008 r2 h rev.png"/>
          <p:cNvPicPr>
            <a:picLocks noChangeAspect="1" noChangeArrowheads="1"/>
          </p:cNvPicPr>
          <p:nvPr/>
        </p:nvPicPr>
        <p:blipFill rotWithShape="1">
          <a:blip r:embed="rId4">
            <a:extLst>
              <a:ext uri="{28A0092B-C50C-407E-A947-70E740481C1C}">
                <a14:useLocalDpi xmlns:a14="http://schemas.microsoft.com/office/drawing/2010/main" val="0"/>
              </a:ext>
            </a:extLst>
          </a:blip>
          <a:srcRect l="1" r="28000"/>
          <a:stretch/>
        </p:blipFill>
        <p:spPr bwMode="auto">
          <a:xfrm>
            <a:off x="4089153" y="247743"/>
            <a:ext cx="4010520" cy="111426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661950" y="2820823"/>
            <a:ext cx="8868867" cy="3545566"/>
          </a:xfrm>
          <a:prstGeom prst="rect">
            <a:avLst/>
          </a:prstGeom>
          <a:noFill/>
          <a:ln>
            <a:noFill/>
          </a:ln>
        </p:spPr>
        <p:txBody>
          <a:bodyPr wrap="square" lIns="91420" tIns="45710" rIns="91420" bIns="45710" rtlCol="0">
            <a:spAutoFit/>
          </a:bodyPr>
          <a:lstStyle/>
          <a:p>
            <a:pPr marL="460375" lvl="1">
              <a:spcBef>
                <a:spcPct val="20000"/>
              </a:spcBef>
              <a:buClr>
                <a:srgbClr val="FFFFFF"/>
              </a:buClr>
              <a:buSzPct val="90000"/>
            </a:pPr>
            <a:r>
              <a:rPr lang="en-US" sz="2400" dirty="0">
                <a:solidFill>
                  <a:schemeClr val="bg1"/>
                </a:solidFill>
              </a:rPr>
              <a:t>Rapid </a:t>
            </a:r>
            <a:r>
              <a:rPr lang="en-US" sz="2400" dirty="0" smtClean="0">
                <a:solidFill>
                  <a:schemeClr val="bg1"/>
                </a:solidFill>
              </a:rPr>
              <a:t>Data Discovery &amp; Exploration</a:t>
            </a:r>
            <a:endParaRPr lang="en-US" sz="2400" dirty="0">
              <a:solidFill>
                <a:schemeClr val="bg1"/>
              </a:solidFill>
            </a:endParaRPr>
          </a:p>
          <a:p>
            <a:pPr marL="971531" lvl="2" indent="-228600">
              <a:lnSpc>
                <a:spcPct val="90000"/>
              </a:lnSpc>
              <a:spcBef>
                <a:spcPct val="20000"/>
              </a:spcBef>
              <a:buClr>
                <a:srgbClr val="FFFFFF"/>
              </a:buClr>
              <a:buSzPct val="90000"/>
              <a:buBlip>
                <a:blip r:embed="rId5"/>
              </a:buBlip>
            </a:pPr>
            <a:r>
              <a:rPr lang="en-US" sz="2000" dirty="0">
                <a:solidFill>
                  <a:schemeClr val="bg1"/>
                </a:solidFill>
              </a:rPr>
              <a:t>Highly-interactive visualizations with Project “Crescent”</a:t>
            </a:r>
          </a:p>
          <a:p>
            <a:pPr marL="971531" lvl="2" indent="-228600">
              <a:lnSpc>
                <a:spcPct val="90000"/>
              </a:lnSpc>
              <a:spcBef>
                <a:spcPct val="20000"/>
              </a:spcBef>
              <a:buClr>
                <a:srgbClr val="FFFFFF"/>
              </a:buClr>
              <a:buSzPct val="90000"/>
              <a:buBlip>
                <a:blip r:embed="rId5"/>
              </a:buBlip>
            </a:pPr>
            <a:r>
              <a:rPr lang="en-US" sz="2000" dirty="0" err="1">
                <a:solidFill>
                  <a:schemeClr val="bg1"/>
                </a:solidFill>
              </a:rPr>
              <a:t>PowerPivot</a:t>
            </a:r>
            <a:r>
              <a:rPr lang="en-US" sz="2000" dirty="0">
                <a:solidFill>
                  <a:schemeClr val="bg1"/>
                </a:solidFill>
              </a:rPr>
              <a:t> enhancements</a:t>
            </a:r>
          </a:p>
          <a:p>
            <a:pPr marL="460375" lvl="1">
              <a:spcBef>
                <a:spcPct val="20000"/>
              </a:spcBef>
              <a:buClr>
                <a:srgbClr val="FFFFFF"/>
              </a:buClr>
              <a:buSzPct val="90000"/>
            </a:pPr>
            <a:r>
              <a:rPr lang="en-US" sz="2400" dirty="0">
                <a:solidFill>
                  <a:schemeClr val="bg1"/>
                </a:solidFill>
              </a:rPr>
              <a:t>Managed </a:t>
            </a:r>
            <a:r>
              <a:rPr lang="en-US" sz="2400" dirty="0" smtClean="0">
                <a:solidFill>
                  <a:schemeClr val="bg1"/>
                </a:solidFill>
              </a:rPr>
              <a:t>Self-Service Analytics</a:t>
            </a:r>
            <a:endParaRPr lang="en-US" sz="2400" dirty="0">
              <a:solidFill>
                <a:schemeClr val="bg1"/>
              </a:solidFill>
            </a:endParaRPr>
          </a:p>
          <a:p>
            <a:pPr marL="971531" lvl="2" indent="-228600">
              <a:lnSpc>
                <a:spcPct val="90000"/>
              </a:lnSpc>
              <a:spcBef>
                <a:spcPct val="20000"/>
              </a:spcBef>
              <a:buClr>
                <a:srgbClr val="FFFFFF"/>
              </a:buClr>
              <a:buSzPct val="90000"/>
              <a:buBlip>
                <a:blip r:embed="rId5"/>
              </a:buBlip>
            </a:pPr>
            <a:r>
              <a:rPr lang="en-US" sz="2000" dirty="0">
                <a:solidFill>
                  <a:schemeClr val="bg1"/>
                </a:solidFill>
              </a:rPr>
              <a:t>Single BI semantic model</a:t>
            </a:r>
          </a:p>
          <a:p>
            <a:pPr marL="971531" lvl="2" indent="-228600">
              <a:lnSpc>
                <a:spcPct val="90000"/>
              </a:lnSpc>
              <a:spcBef>
                <a:spcPct val="20000"/>
              </a:spcBef>
              <a:buClr>
                <a:srgbClr val="FFFFFF"/>
              </a:buClr>
              <a:buSzPct val="90000"/>
              <a:buBlip>
                <a:blip r:embed="rId5"/>
              </a:buBlip>
            </a:pPr>
            <a:r>
              <a:rPr lang="en-US" sz="2000" dirty="0">
                <a:solidFill>
                  <a:schemeClr val="bg1"/>
                </a:solidFill>
              </a:rPr>
              <a:t>High-performance analytics with </a:t>
            </a:r>
            <a:r>
              <a:rPr lang="en-US" sz="2000" dirty="0" err="1">
                <a:solidFill>
                  <a:schemeClr val="bg1"/>
                </a:solidFill>
              </a:rPr>
              <a:t>Vertipaq</a:t>
            </a:r>
            <a:endParaRPr lang="en-US" sz="2000" dirty="0">
              <a:solidFill>
                <a:schemeClr val="bg1"/>
              </a:solidFill>
            </a:endParaRPr>
          </a:p>
          <a:p>
            <a:pPr marL="971531" lvl="2" indent="-228600">
              <a:lnSpc>
                <a:spcPct val="90000"/>
              </a:lnSpc>
              <a:spcBef>
                <a:spcPct val="20000"/>
              </a:spcBef>
              <a:buClr>
                <a:srgbClr val="FFFFFF"/>
              </a:buClr>
              <a:buSzPct val="90000"/>
              <a:buBlip>
                <a:blip r:embed="rId5"/>
              </a:buBlip>
            </a:pPr>
            <a:r>
              <a:rPr lang="en-US" sz="2000" dirty="0">
                <a:solidFill>
                  <a:schemeClr val="bg1"/>
                </a:solidFill>
              </a:rPr>
              <a:t>SQL Azure </a:t>
            </a:r>
            <a:r>
              <a:rPr lang="en-US" sz="2000" dirty="0" smtClean="0">
                <a:solidFill>
                  <a:schemeClr val="bg1"/>
                </a:solidFill>
              </a:rPr>
              <a:t>reporting</a:t>
            </a:r>
            <a:endParaRPr lang="en-US" sz="2000" dirty="0">
              <a:solidFill>
                <a:schemeClr val="bg1"/>
              </a:solidFill>
            </a:endParaRPr>
          </a:p>
          <a:p>
            <a:pPr marL="460375" lvl="1">
              <a:spcBef>
                <a:spcPct val="20000"/>
              </a:spcBef>
              <a:buClr>
                <a:srgbClr val="FFFFFF"/>
              </a:buClr>
              <a:buSzPct val="90000"/>
            </a:pPr>
            <a:r>
              <a:rPr lang="en-US" sz="2400" dirty="0">
                <a:solidFill>
                  <a:schemeClr val="bg1"/>
                </a:solidFill>
              </a:rPr>
              <a:t>Credible, </a:t>
            </a:r>
            <a:r>
              <a:rPr lang="en-US" sz="2400" dirty="0" smtClean="0">
                <a:solidFill>
                  <a:schemeClr val="bg1"/>
                </a:solidFill>
              </a:rPr>
              <a:t>Consistent Data </a:t>
            </a:r>
            <a:br>
              <a:rPr lang="en-US" sz="2400" dirty="0" smtClean="0">
                <a:solidFill>
                  <a:schemeClr val="bg1"/>
                </a:solidFill>
              </a:rPr>
            </a:br>
            <a:r>
              <a:rPr lang="en-US" sz="2400" dirty="0" smtClean="0">
                <a:solidFill>
                  <a:schemeClr val="bg1"/>
                </a:solidFill>
              </a:rPr>
              <a:t>with Enterprise Information Management</a:t>
            </a:r>
            <a:endParaRPr lang="en-US" sz="2400" dirty="0">
              <a:solidFill>
                <a:schemeClr val="bg1"/>
              </a:solidFill>
            </a:endParaRPr>
          </a:p>
        </p:txBody>
      </p:sp>
      <p:pic>
        <p:nvPicPr>
          <p:cNvPr id="11"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3857" t="11212" r="14771"/>
          <a:stretch/>
        </p:blipFill>
        <p:spPr bwMode="auto">
          <a:xfrm>
            <a:off x="1546872" y="2787797"/>
            <a:ext cx="1772602" cy="2853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8319381"/>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E:\Duotone_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7540" y="0"/>
            <a:ext cx="901128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Credible, Consistent Data</a:t>
            </a:r>
            <a:endParaRPr lang="en-US" dirty="0"/>
          </a:p>
        </p:txBody>
      </p:sp>
      <p:sp>
        <p:nvSpPr>
          <p:cNvPr id="5" name="Text Placeholder 2"/>
          <p:cNvSpPr>
            <a:spLocks noGrp="1"/>
          </p:cNvSpPr>
          <p:nvPr>
            <p:ph type="body" sz="quarter" idx="10"/>
          </p:nvPr>
        </p:nvSpPr>
        <p:spPr>
          <a:xfrm>
            <a:off x="519112" y="1555749"/>
            <a:ext cx="8156258" cy="5483039"/>
          </a:xfrm>
        </p:spPr>
        <p:txBody>
          <a:bodyPr/>
          <a:lstStyle/>
          <a:p>
            <a:pPr marL="0" indent="0">
              <a:buNone/>
            </a:pPr>
            <a:r>
              <a:rPr lang="en-US" sz="2800" dirty="0"/>
              <a:t>Enterprise </a:t>
            </a:r>
            <a:r>
              <a:rPr lang="en-US" sz="2800" dirty="0" smtClean="0"/>
              <a:t>Information Management</a:t>
            </a:r>
            <a:endParaRPr lang="en-US" sz="2800" dirty="0"/>
          </a:p>
          <a:p>
            <a:pPr lvl="1">
              <a:buClr>
                <a:srgbClr val="FFFFFF"/>
              </a:buClr>
            </a:pPr>
            <a:r>
              <a:rPr lang="en-US" sz="2400" dirty="0" smtClean="0"/>
              <a:t>Improved </a:t>
            </a:r>
            <a:r>
              <a:rPr lang="en-US" sz="2400" dirty="0"/>
              <a:t>user experience with Integration Services</a:t>
            </a:r>
          </a:p>
          <a:p>
            <a:pPr lvl="1">
              <a:buClr>
                <a:srgbClr val="FFFFFF"/>
              </a:buClr>
            </a:pPr>
            <a:r>
              <a:rPr lang="en-US" sz="2400" dirty="0"/>
              <a:t>New Excel </a:t>
            </a:r>
            <a:r>
              <a:rPr lang="en-US" sz="2400" dirty="0" smtClean="0"/>
              <a:t>add-in </a:t>
            </a:r>
            <a:r>
              <a:rPr lang="en-US" sz="2400" dirty="0"/>
              <a:t>for Master Data Services</a:t>
            </a:r>
          </a:p>
          <a:p>
            <a:pPr lvl="1">
              <a:buClr>
                <a:srgbClr val="FFFFFF"/>
              </a:buClr>
            </a:pPr>
            <a:r>
              <a:rPr lang="en-US" sz="2400" dirty="0"/>
              <a:t>New Data Quality Services, </a:t>
            </a:r>
            <a:r>
              <a:rPr lang="en-US" sz="2400" dirty="0" smtClean="0"/>
              <a:t/>
            </a:r>
            <a:br>
              <a:rPr lang="en-US" sz="2400" dirty="0" smtClean="0"/>
            </a:br>
            <a:r>
              <a:rPr lang="en-US" sz="2400" dirty="0" smtClean="0"/>
              <a:t>Impact </a:t>
            </a:r>
            <a:r>
              <a:rPr lang="en-US" sz="2400" dirty="0"/>
              <a:t>Analysis </a:t>
            </a:r>
            <a:r>
              <a:rPr lang="en-US" sz="2400" dirty="0" smtClean="0"/>
              <a:t>&amp; </a:t>
            </a:r>
            <a:r>
              <a:rPr lang="en-US" sz="2400" dirty="0"/>
              <a:t>Lineage </a:t>
            </a:r>
          </a:p>
          <a:p>
            <a:pPr marL="460375" lvl="1" indent="0">
              <a:buNone/>
            </a:pPr>
            <a:endParaRPr lang="en-US" sz="900" dirty="0" smtClean="0"/>
          </a:p>
          <a:p>
            <a:pPr marL="0" indent="0">
              <a:buNone/>
            </a:pPr>
            <a:r>
              <a:rPr lang="en-US" sz="2800" dirty="0" smtClean="0"/>
              <a:t>Data Quality Services </a:t>
            </a:r>
          </a:p>
          <a:p>
            <a:pPr lvl="1"/>
            <a:r>
              <a:rPr lang="en-US" sz="2400" dirty="0"/>
              <a:t>Profile, </a:t>
            </a:r>
            <a:r>
              <a:rPr lang="en-US" sz="2400" dirty="0" smtClean="0"/>
              <a:t>cleanse &amp; match </a:t>
            </a:r>
            <a:r>
              <a:rPr lang="en-US" sz="2400" dirty="0"/>
              <a:t>data</a:t>
            </a:r>
          </a:p>
          <a:p>
            <a:pPr lvl="1"/>
            <a:r>
              <a:rPr lang="en-US" sz="2400" dirty="0" smtClean="0"/>
              <a:t>Build a knowledge base </a:t>
            </a:r>
          </a:p>
          <a:p>
            <a:pPr lvl="1"/>
            <a:r>
              <a:rPr lang="en-US" sz="2400" dirty="0" smtClean="0"/>
              <a:t>Improve </a:t>
            </a:r>
            <a:r>
              <a:rPr lang="en-US" sz="2400" dirty="0"/>
              <a:t>data </a:t>
            </a:r>
            <a:r>
              <a:rPr lang="en-US" sz="2400" dirty="0" smtClean="0"/>
              <a:t>quality using</a:t>
            </a:r>
          </a:p>
          <a:p>
            <a:pPr lvl="2"/>
            <a:r>
              <a:rPr lang="en-US" sz="2000" dirty="0" smtClean="0"/>
              <a:t>Organizational knowledge</a:t>
            </a:r>
          </a:p>
          <a:p>
            <a:pPr lvl="2"/>
            <a:r>
              <a:rPr lang="en-US" sz="2000" dirty="0" smtClean="0"/>
              <a:t>Third-party data providers, Windows Azure </a:t>
            </a:r>
            <a:br>
              <a:rPr lang="en-US" sz="2000" dirty="0" smtClean="0"/>
            </a:br>
            <a:r>
              <a:rPr lang="en-US" sz="2000" dirty="0" smtClean="0"/>
              <a:t>Marketplace </a:t>
            </a:r>
            <a:r>
              <a:rPr lang="en-US" sz="2000" dirty="0" err="1" smtClean="0"/>
              <a:t>DataMarket</a:t>
            </a:r>
            <a:endParaRPr lang="en-US" sz="2000" dirty="0" smtClean="0"/>
          </a:p>
          <a:p>
            <a:pPr lvl="1"/>
            <a:r>
              <a:rPr lang="en-US" sz="2400" dirty="0"/>
              <a:t>Standalone </a:t>
            </a:r>
            <a:r>
              <a:rPr lang="en-US" sz="2400" dirty="0" smtClean="0"/>
              <a:t>&amp; integrated </a:t>
            </a:r>
            <a:r>
              <a:rPr lang="en-US" sz="2400" dirty="0"/>
              <a:t>in SSIS &amp; DQS</a:t>
            </a:r>
          </a:p>
          <a:p>
            <a:pPr lvl="2"/>
            <a:endParaRPr lang="en-US" sz="2000" dirty="0"/>
          </a:p>
        </p:txBody>
      </p:sp>
      <p:pic>
        <p:nvPicPr>
          <p:cNvPr id="1026" name="Picture 2" descr="\\showsrus\ExecPublic\zOTHER_EXECS\Clark_Quentin\QuentinTechEdNA2011\Graphic Artist Working Folder - NOT FOR USE BY OTHERS\icons to use for look &amp; feel connection with opening video\laptop with grap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2449" y="4869180"/>
            <a:ext cx="1400477" cy="17077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showsrus\ExecPublic\zOTHER_EXECS\Clark_Quentin\QuentinTechEdNA2011\Graphic Artist Working Folder - NOT FOR USE BY OTHERS\icons to use for look &amp; feel connection with opening video\phone with grap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30602" y="3764993"/>
            <a:ext cx="833249" cy="13980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howsrus\ExecPublic\zOTHER_EXECS\Clark_Quentin\QuentinTechEdNA2011\Graphic Artist Working Folder - NOT FOR USE BY OTHERS\icons to use for look &amp; feel connection with opening video\tablet with graph.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9247081" y="2552529"/>
            <a:ext cx="1039920" cy="146476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showsrus\ExecPublic\zOTHER_EXECS\Clark_Quentin\QuentinTechEdNA2011\Graphic Artist Working Folder - NOT FOR USE BY OTHERS\icons to use for look &amp; feel connection with opening video\Computer with Graph.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50216" y="662794"/>
            <a:ext cx="1532832" cy="1366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132245"/>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9327" y="5146803"/>
            <a:ext cx="10199423" cy="613469"/>
          </a:xfrm>
        </p:spPr>
        <p:txBody>
          <a:bodyPr/>
          <a:lstStyle/>
          <a:p>
            <a:r>
              <a:rPr lang="en-US" dirty="0" smtClean="0"/>
              <a:t>demo</a:t>
            </a:r>
            <a:endParaRPr lang="en-US" dirty="0"/>
          </a:p>
        </p:txBody>
      </p:sp>
      <p:sp>
        <p:nvSpPr>
          <p:cNvPr id="2" name="Title 1"/>
          <p:cNvSpPr>
            <a:spLocks noGrp="1"/>
          </p:cNvSpPr>
          <p:nvPr>
            <p:ph type="ctrTitle"/>
          </p:nvPr>
        </p:nvSpPr>
        <p:spPr/>
        <p:txBody>
          <a:bodyPr/>
          <a:lstStyle/>
          <a:p>
            <a:r>
              <a:rPr lang="en-US" dirty="0" smtClean="0"/>
              <a:t>Data Quality Services</a:t>
            </a:r>
            <a:endParaRPr lang="en-US" dirty="0"/>
          </a:p>
        </p:txBody>
      </p:sp>
      <p:sp>
        <p:nvSpPr>
          <p:cNvPr id="3" name="Subtitle 2"/>
          <p:cNvSpPr>
            <a:spLocks noGrp="1"/>
          </p:cNvSpPr>
          <p:nvPr>
            <p:ph type="subTitle" idx="1"/>
          </p:nvPr>
        </p:nvSpPr>
        <p:spPr/>
        <p:txBody>
          <a:bodyPr/>
          <a:lstStyle/>
          <a:p>
            <a:r>
              <a:rPr lang="en-US" dirty="0" smtClean="0"/>
              <a:t>Elad Ziklik</a:t>
            </a:r>
          </a:p>
          <a:p>
            <a:r>
              <a:rPr lang="en-US" dirty="0" smtClean="0"/>
              <a:t>Principal Group Program Manager</a:t>
            </a:r>
          </a:p>
          <a:p>
            <a:r>
              <a:rPr lang="en-US" dirty="0" smtClean="0"/>
              <a:t>Integration Services</a:t>
            </a:r>
          </a:p>
          <a:p>
            <a:endParaRPr lang="en-US" dirty="0"/>
          </a:p>
        </p:txBody>
      </p:sp>
    </p:spTree>
    <p:extLst>
      <p:ext uri="{BB962C8B-B14F-4D97-AF65-F5344CB8AC3E}">
        <p14:creationId xmlns:p14="http://schemas.microsoft.com/office/powerpoint/2010/main" val="3526565809"/>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E:\Duotone_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19112" y="228600"/>
            <a:ext cx="11149013" cy="1218795"/>
          </a:xfrm>
        </p:spPr>
        <p:txBody>
          <a:bodyPr/>
          <a:lstStyle/>
          <a:p>
            <a:r>
              <a:rPr lang="en-US" dirty="0" smtClean="0"/>
              <a:t>Turn Mounds </a:t>
            </a:r>
            <a:br>
              <a:rPr lang="en-US" dirty="0" smtClean="0"/>
            </a:br>
            <a:r>
              <a:rPr lang="en-US" dirty="0" smtClean="0"/>
              <a:t>of Information into Insight</a:t>
            </a:r>
            <a:endParaRPr lang="en-US" dirty="0"/>
          </a:p>
        </p:txBody>
      </p:sp>
      <p:sp>
        <p:nvSpPr>
          <p:cNvPr id="3" name="Text Placeholder 2"/>
          <p:cNvSpPr>
            <a:spLocks noGrp="1"/>
          </p:cNvSpPr>
          <p:nvPr>
            <p:ph type="body" sz="quarter" idx="10"/>
          </p:nvPr>
        </p:nvSpPr>
        <p:spPr>
          <a:xfrm>
            <a:off x="519112" y="1905000"/>
            <a:ext cx="7651111" cy="4364272"/>
          </a:xfrm>
        </p:spPr>
        <p:txBody>
          <a:bodyPr/>
          <a:lstStyle/>
          <a:p>
            <a:pPr marL="0" indent="0">
              <a:buNone/>
            </a:pPr>
            <a:r>
              <a:rPr lang="en-US" sz="2800" dirty="0" smtClean="0"/>
              <a:t>Complete Data </a:t>
            </a:r>
            <a:r>
              <a:rPr lang="en-US" sz="2800" dirty="0"/>
              <a:t>W</a:t>
            </a:r>
            <a:r>
              <a:rPr lang="en-US" sz="2800" dirty="0" smtClean="0"/>
              <a:t>arehousing Solutions</a:t>
            </a:r>
          </a:p>
          <a:p>
            <a:pPr lvl="1"/>
            <a:r>
              <a:rPr lang="en-US" sz="2400" dirty="0"/>
              <a:t>Scale from small data marts </a:t>
            </a:r>
            <a:r>
              <a:rPr lang="en-US" sz="2400" dirty="0" smtClean="0"/>
              <a:t/>
            </a:r>
            <a:br>
              <a:rPr lang="en-US" sz="2400" dirty="0" smtClean="0"/>
            </a:br>
            <a:r>
              <a:rPr lang="en-US" sz="2400" dirty="0" smtClean="0"/>
              <a:t>up </a:t>
            </a:r>
            <a:r>
              <a:rPr lang="en-US" sz="2400" dirty="0"/>
              <a:t>to the largest data warehouses </a:t>
            </a:r>
          </a:p>
          <a:p>
            <a:pPr lvl="1"/>
            <a:r>
              <a:rPr lang="en-US" sz="2400" dirty="0"/>
              <a:t>Massive scale to over 500+TB with PDW</a:t>
            </a:r>
          </a:p>
          <a:p>
            <a:pPr lvl="1"/>
            <a:r>
              <a:rPr lang="en-US" sz="2400" dirty="0" smtClean="0"/>
              <a:t>10-100X </a:t>
            </a:r>
            <a:r>
              <a:rPr lang="en-US" sz="2400" dirty="0"/>
              <a:t>performance over </a:t>
            </a:r>
            <a:r>
              <a:rPr lang="en-US" sz="2400" dirty="0" smtClean="0"/>
              <a:t>scale-up </a:t>
            </a:r>
            <a:br>
              <a:rPr lang="en-US" sz="2400" dirty="0" smtClean="0"/>
            </a:br>
            <a:r>
              <a:rPr lang="en-US" sz="2400" dirty="0" smtClean="0"/>
              <a:t>data </a:t>
            </a:r>
            <a:r>
              <a:rPr lang="en-US" sz="2400" dirty="0"/>
              <a:t>warehouse</a:t>
            </a:r>
          </a:p>
          <a:p>
            <a:pPr marL="0" indent="0">
              <a:buNone/>
            </a:pPr>
            <a:endParaRPr lang="en-US" sz="2800" dirty="0" smtClean="0"/>
          </a:p>
          <a:p>
            <a:pPr marL="0" indent="0">
              <a:buNone/>
            </a:pPr>
            <a:r>
              <a:rPr lang="en-US" sz="2800" dirty="0" smtClean="0"/>
              <a:t>End-to-End Business Intelligence</a:t>
            </a:r>
          </a:p>
          <a:p>
            <a:pPr lvl="1"/>
            <a:r>
              <a:rPr lang="en-US" sz="2400" dirty="0"/>
              <a:t>Rapid data discovery </a:t>
            </a:r>
            <a:r>
              <a:rPr lang="en-US" sz="2400" dirty="0" smtClean="0"/>
              <a:t>&amp; analysis </a:t>
            </a:r>
            <a:br>
              <a:rPr lang="en-US" sz="2400" dirty="0" smtClean="0"/>
            </a:br>
            <a:r>
              <a:rPr lang="en-US" sz="2400" dirty="0" smtClean="0"/>
              <a:t>with </a:t>
            </a:r>
            <a:r>
              <a:rPr lang="en-US" sz="2400" dirty="0" err="1" smtClean="0"/>
              <a:t>PowerPivot</a:t>
            </a:r>
            <a:r>
              <a:rPr lang="en-US" sz="2400" dirty="0" smtClean="0"/>
              <a:t> </a:t>
            </a:r>
            <a:r>
              <a:rPr lang="en-US" sz="2400" dirty="0"/>
              <a:t>&amp; Project “Crescent”</a:t>
            </a:r>
          </a:p>
          <a:p>
            <a:pPr lvl="1"/>
            <a:r>
              <a:rPr lang="en-US" sz="2400" dirty="0"/>
              <a:t>Single BI Semantic Model</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8565" t="7037" r="59194"/>
          <a:stretch/>
        </p:blipFill>
        <p:spPr>
          <a:xfrm rot="690310">
            <a:off x="-5773092" y="-5571469"/>
            <a:ext cx="3321317" cy="7217754"/>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51121"/>
          <a:stretch/>
        </p:blipFill>
        <p:spPr>
          <a:xfrm rot="1809253">
            <a:off x="-10969937" y="-3976891"/>
            <a:ext cx="5454844" cy="8410982"/>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51121"/>
          <a:stretch/>
        </p:blipFill>
        <p:spPr>
          <a:xfrm rot="12114350">
            <a:off x="-8398187" y="-3472320"/>
            <a:ext cx="5454844" cy="8410982"/>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51121"/>
          <a:stretch/>
        </p:blipFill>
        <p:spPr>
          <a:xfrm rot="2675406">
            <a:off x="-8271187" y="2423908"/>
            <a:ext cx="5454844" cy="8410982"/>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8565" t="7037" r="59194"/>
          <a:stretch/>
        </p:blipFill>
        <p:spPr>
          <a:xfrm rot="690310">
            <a:off x="-4007762" y="-5114268"/>
            <a:ext cx="3321317" cy="7217754"/>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8565" t="7037" r="59194"/>
          <a:stretch/>
        </p:blipFill>
        <p:spPr>
          <a:xfrm rot="9783454" flipH="1">
            <a:off x="-5595292" y="-2521212"/>
            <a:ext cx="3321317" cy="7217754"/>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8565" t="7037" r="59194"/>
          <a:stretch/>
        </p:blipFill>
        <p:spPr>
          <a:xfrm rot="11728534" flipH="1">
            <a:off x="-4855063" y="734523"/>
            <a:ext cx="3321317" cy="7217754"/>
          </a:xfrm>
          <a:prstGeom prst="rect">
            <a:avLst/>
          </a:prstGeom>
        </p:spPr>
      </p:pic>
      <p:pic>
        <p:nvPicPr>
          <p:cNvPr id="15" name="Picture 2" descr="data_partial.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75040" y="2362200"/>
            <a:ext cx="3965510" cy="297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data_full-sheet.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75040" y="2363366"/>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descr="data_full-sheet.png"/>
          <p:cNvPicPr>
            <a:picLocks noChangeAspect="1"/>
          </p:cNvPicPr>
          <p:nvPr/>
        </p:nvPicPr>
        <p:blipFill rotWithShape="1">
          <a:blip r:embed="rId7">
            <a:extLst>
              <a:ext uri="{28A0092B-C50C-407E-A947-70E740481C1C}">
                <a14:useLocalDpi xmlns:a14="http://schemas.microsoft.com/office/drawing/2010/main" val="0"/>
              </a:ext>
            </a:extLst>
          </a:blip>
          <a:srcRect b="48535"/>
          <a:stretch/>
        </p:blipFill>
        <p:spPr bwMode="auto">
          <a:xfrm>
            <a:off x="7316241" y="5328558"/>
            <a:ext cx="3962400" cy="152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 descr="data_full-sheet.png"/>
          <p:cNvPicPr>
            <a:picLocks noChangeAspect="1"/>
          </p:cNvPicPr>
          <p:nvPr/>
        </p:nvPicPr>
        <p:blipFill rotWithShape="1">
          <a:blip r:embed="rId7">
            <a:extLst>
              <a:ext uri="{28A0092B-C50C-407E-A947-70E740481C1C}">
                <a14:useLocalDpi xmlns:a14="http://schemas.microsoft.com/office/drawing/2010/main" val="0"/>
              </a:ext>
            </a:extLst>
          </a:blip>
          <a:srcRect r="76846" b="48535"/>
          <a:stretch/>
        </p:blipFill>
        <p:spPr bwMode="auto">
          <a:xfrm>
            <a:off x="11271386" y="5328558"/>
            <a:ext cx="917439" cy="152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 descr="data_full-sheet.png"/>
          <p:cNvPicPr>
            <a:picLocks noChangeAspect="1"/>
          </p:cNvPicPr>
          <p:nvPr/>
        </p:nvPicPr>
        <p:blipFill rotWithShape="1">
          <a:blip r:embed="rId7">
            <a:extLst>
              <a:ext uri="{28A0092B-C50C-407E-A947-70E740481C1C}">
                <a14:useLocalDpi xmlns:a14="http://schemas.microsoft.com/office/drawing/2010/main" val="0"/>
              </a:ext>
            </a:extLst>
          </a:blip>
          <a:srcRect t="20513" r="6883"/>
          <a:stretch/>
        </p:blipFill>
        <p:spPr bwMode="auto">
          <a:xfrm>
            <a:off x="8499154" y="0"/>
            <a:ext cx="3689671"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 descr="data_full-sheet.png"/>
          <p:cNvPicPr>
            <a:picLocks noChangeAspect="1"/>
          </p:cNvPicPr>
          <p:nvPr/>
        </p:nvPicPr>
        <p:blipFill rotWithShape="1">
          <a:blip r:embed="rId7">
            <a:extLst>
              <a:ext uri="{28A0092B-C50C-407E-A947-70E740481C1C}">
                <a14:useLocalDpi xmlns:a14="http://schemas.microsoft.com/office/drawing/2010/main" val="0"/>
              </a:ext>
            </a:extLst>
          </a:blip>
          <a:srcRect r="90583"/>
          <a:stretch/>
        </p:blipFill>
        <p:spPr bwMode="auto">
          <a:xfrm>
            <a:off x="11815670" y="2362200"/>
            <a:ext cx="37315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7893544"/>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95370" y="4890125"/>
            <a:ext cx="10199423" cy="613469"/>
          </a:xfrm>
        </p:spPr>
        <p:txBody>
          <a:bodyPr/>
          <a:lstStyle/>
          <a:p>
            <a:r>
              <a:rPr lang="en-US" dirty="0" smtClean="0"/>
              <a:t>demo</a:t>
            </a:r>
            <a:endParaRPr lang="en-US" dirty="0"/>
          </a:p>
        </p:txBody>
      </p:sp>
      <p:sp>
        <p:nvSpPr>
          <p:cNvPr id="2" name="Title 1"/>
          <p:cNvSpPr>
            <a:spLocks noGrp="1"/>
          </p:cNvSpPr>
          <p:nvPr>
            <p:ph type="ctrTitle"/>
          </p:nvPr>
        </p:nvSpPr>
        <p:spPr/>
        <p:txBody>
          <a:bodyPr/>
          <a:lstStyle/>
          <a:p>
            <a:r>
              <a:rPr lang="en-US" dirty="0" smtClean="0"/>
              <a:t>Parallel Data Warehouse, </a:t>
            </a:r>
            <a:br>
              <a:rPr lang="en-US" dirty="0" smtClean="0"/>
            </a:br>
            <a:r>
              <a:rPr lang="en-US" dirty="0" err="1" smtClean="0"/>
              <a:t>PowerPivot</a:t>
            </a:r>
            <a:r>
              <a:rPr lang="en-US" dirty="0" smtClean="0"/>
              <a:t> &amp; Project “Crescent”</a:t>
            </a:r>
            <a:endParaRPr lang="en-US" dirty="0"/>
          </a:p>
        </p:txBody>
      </p:sp>
      <p:sp>
        <p:nvSpPr>
          <p:cNvPr id="3" name="Subtitle 2"/>
          <p:cNvSpPr>
            <a:spLocks noGrp="1"/>
          </p:cNvSpPr>
          <p:nvPr>
            <p:ph type="subTitle" idx="1"/>
          </p:nvPr>
        </p:nvSpPr>
        <p:spPr/>
        <p:txBody>
          <a:bodyPr/>
          <a:lstStyle/>
          <a:p>
            <a:r>
              <a:rPr lang="en-US" dirty="0" smtClean="0"/>
              <a:t>Vaughn Washington</a:t>
            </a:r>
          </a:p>
          <a:p>
            <a:r>
              <a:rPr lang="en-US" dirty="0" smtClean="0"/>
              <a:t>Principal Development Manager</a:t>
            </a:r>
          </a:p>
          <a:p>
            <a:r>
              <a:rPr lang="en-US" dirty="0" smtClean="0"/>
              <a:t>SQL Server Data Warehousing</a:t>
            </a:r>
            <a:endParaRPr lang="en-US" dirty="0"/>
          </a:p>
        </p:txBody>
      </p:sp>
    </p:spTree>
    <p:extLst>
      <p:ext uri="{BB962C8B-B14F-4D97-AF65-F5344CB8AC3E}">
        <p14:creationId xmlns:p14="http://schemas.microsoft.com/office/powerpoint/2010/main" val="3260478116"/>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68400" y="1571945"/>
            <a:ext cx="13357225" cy="4755036"/>
            <a:chOff x="-1168400" y="1571945"/>
            <a:chExt cx="13357225" cy="4755036"/>
          </a:xfrm>
        </p:grpSpPr>
        <p:pic>
          <p:nvPicPr>
            <p:cNvPr id="18" name="Picture 3" descr="E:\Duotone_02.png"/>
            <p:cNvPicPr>
              <a:picLocks noChangeAspect="1" noChangeArrowheads="1"/>
            </p:cNvPicPr>
            <p:nvPr/>
          </p:nvPicPr>
          <p:blipFill rotWithShape="1">
            <a:blip r:embed="rId3">
              <a:extLst>
                <a:ext uri="{28A0092B-C50C-407E-A947-70E740481C1C}">
                  <a14:useLocalDpi xmlns:a14="http://schemas.microsoft.com/office/drawing/2010/main" val="0"/>
                </a:ext>
              </a:extLst>
            </a:blip>
            <a:srcRect l="40613"/>
            <a:stretch/>
          </p:blipFill>
          <p:spPr bwMode="auto">
            <a:xfrm>
              <a:off x="-1168400" y="1571946"/>
              <a:ext cx="5016788" cy="475179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3169443" y="1571945"/>
              <a:ext cx="9019382" cy="475503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grpSp>
      <p:sp>
        <p:nvSpPr>
          <p:cNvPr id="5" name="Rectangle 4" hidden="1"/>
          <p:cNvSpPr/>
          <p:nvPr/>
        </p:nvSpPr>
        <p:spPr bwMode="auto">
          <a:xfrm>
            <a:off x="0" y="1592494"/>
            <a:ext cx="12188825" cy="4746661"/>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17" name="Picture 16" descr="\\eventsql\dvd\Online_ART\DVD_ART36\Logos\SQL Server 2008 R2\sql server 2008 r2 h rev.png"/>
          <p:cNvPicPr>
            <a:picLocks noChangeAspect="1" noChangeArrowheads="1"/>
          </p:cNvPicPr>
          <p:nvPr/>
        </p:nvPicPr>
        <p:blipFill rotWithShape="1">
          <a:blip r:embed="rId4">
            <a:extLst>
              <a:ext uri="{28A0092B-C50C-407E-A947-70E740481C1C}">
                <a14:useLocalDpi xmlns:a14="http://schemas.microsoft.com/office/drawing/2010/main" val="0"/>
              </a:ext>
            </a:extLst>
          </a:blip>
          <a:srcRect l="1" r="28000"/>
          <a:stretch/>
        </p:blipFill>
        <p:spPr bwMode="auto">
          <a:xfrm>
            <a:off x="4089153" y="247743"/>
            <a:ext cx="4010520" cy="1114263"/>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78102" y="2011835"/>
            <a:ext cx="5327348" cy="3728706"/>
            <a:chOff x="178102" y="2011835"/>
            <a:chExt cx="5327348" cy="3728706"/>
          </a:xfrm>
        </p:grpSpPr>
        <p:sp>
          <p:nvSpPr>
            <p:cNvPr id="30" name="Rectangle 29"/>
            <p:cNvSpPr/>
            <p:nvPr/>
          </p:nvSpPr>
          <p:spPr>
            <a:xfrm>
              <a:off x="1231752" y="2011835"/>
              <a:ext cx="3220048" cy="759182"/>
            </a:xfrm>
            <a:prstGeom prst="rect">
              <a:avLst/>
            </a:prstGeom>
          </p:spPr>
          <p:txBody>
            <a:bodyPr wrap="square" anchor="ctr">
              <a:spAutoFit/>
            </a:bodyPr>
            <a:lstStyle/>
            <a:p>
              <a:pPr algn="ctr" fontAlgn="base">
                <a:lnSpc>
                  <a:spcPts val="2600"/>
                </a:lnSpc>
                <a:spcBef>
                  <a:spcPct val="0"/>
                </a:spcBef>
                <a:spcAft>
                  <a:spcPct val="0"/>
                </a:spcAft>
                <a:buClr>
                  <a:srgbClr val="4CBCEE"/>
                </a:buClr>
                <a:tabLst>
                  <a:tab pos="2112963" algn="l"/>
                </a:tabLst>
              </a:pPr>
              <a:r>
                <a:rPr lang="en-US" sz="2800" dirty="0" smtClean="0">
                  <a:gradFill>
                    <a:gsLst>
                      <a:gs pos="0">
                        <a:schemeClr val="tx2"/>
                      </a:gs>
                      <a:gs pos="100000">
                        <a:schemeClr val="tx2"/>
                      </a:gs>
                    </a:gsLst>
                    <a:lin ang="0" scaled="1"/>
                  </a:gradFill>
                  <a:latin typeface="Arial" pitchFamily="34" charset="0"/>
                  <a:ea typeface="Segoe UI" pitchFamily="34" charset="0"/>
                  <a:cs typeface="Segoe UI" pitchFamily="34" charset="0"/>
                </a:rPr>
                <a:t>Mission Critical Confidence</a:t>
              </a:r>
              <a:endParaRPr lang="en-US" sz="2800" dirty="0">
                <a:gradFill>
                  <a:gsLst>
                    <a:gs pos="0">
                      <a:schemeClr val="tx2"/>
                    </a:gs>
                    <a:gs pos="100000">
                      <a:schemeClr val="tx2"/>
                    </a:gs>
                  </a:gsLst>
                  <a:lin ang="0" scaled="1"/>
                </a:gradFill>
                <a:latin typeface="Arial" pitchFamily="34" charset="0"/>
                <a:ea typeface="Segoe UI" pitchFamily="34" charset="0"/>
                <a:cs typeface="Segoe UI" pitchFamily="34" charset="0"/>
              </a:endParaRPr>
            </a:p>
          </p:txBody>
        </p:sp>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3603" y="2976568"/>
              <a:ext cx="1136348" cy="1557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178102" y="4724878"/>
              <a:ext cx="5327348" cy="1015663"/>
            </a:xfrm>
            <a:prstGeom prst="rect">
              <a:avLst/>
            </a:prstGeom>
          </p:spPr>
          <p:txBody>
            <a:bodyPr wrap="square">
              <a:spAutoFit/>
            </a:bodyPr>
            <a:lstStyle/>
            <a:p>
              <a:pPr algn="ctr"/>
              <a:r>
                <a:rPr lang="en-US" altLang="zh-CN" sz="2000" dirty="0">
                  <a:gradFill>
                    <a:gsLst>
                      <a:gs pos="100000">
                        <a:schemeClr val="bg1"/>
                      </a:gs>
                      <a:gs pos="0">
                        <a:schemeClr val="bg1"/>
                      </a:gs>
                    </a:gsLst>
                    <a:path path="circle">
                      <a:fillToRect l="100000" b="100000"/>
                    </a:path>
                  </a:gradFill>
                  <a:ea typeface="Segoe UI" pitchFamily="34" charset="0"/>
                  <a:cs typeface="Segoe UI" pitchFamily="34" charset="0"/>
                </a:rPr>
                <a:t>Highly </a:t>
              </a:r>
              <a:r>
                <a:rPr lang="en-US" altLang="zh-CN" sz="2000" dirty="0" smtClean="0">
                  <a:gradFill>
                    <a:gsLst>
                      <a:gs pos="100000">
                        <a:schemeClr val="bg1"/>
                      </a:gs>
                      <a:gs pos="0">
                        <a:schemeClr val="bg1"/>
                      </a:gs>
                    </a:gsLst>
                    <a:path path="circle">
                      <a:fillToRect l="100000" b="100000"/>
                    </a:path>
                  </a:gradFill>
                  <a:ea typeface="Segoe UI" pitchFamily="34" charset="0"/>
                  <a:cs typeface="Segoe UI" pitchFamily="34" charset="0"/>
                </a:rPr>
                <a:t>Scalable</a:t>
              </a:r>
              <a:r>
                <a:rPr lang="en-US" altLang="zh-CN" sz="2000" dirty="0">
                  <a:gradFill>
                    <a:gsLst>
                      <a:gs pos="100000">
                        <a:schemeClr val="bg1"/>
                      </a:gs>
                      <a:gs pos="0">
                        <a:schemeClr val="bg1"/>
                      </a:gs>
                    </a:gsLst>
                    <a:path path="circle">
                      <a:fillToRect l="100000" b="100000"/>
                    </a:path>
                  </a:gradFill>
                  <a:ea typeface="Segoe UI" pitchFamily="34" charset="0"/>
                  <a:cs typeface="Segoe UI" pitchFamily="34" charset="0"/>
                </a:rPr>
                <a:t>, </a:t>
              </a:r>
              <a:r>
                <a:rPr lang="en-US" altLang="zh-CN" sz="2000" dirty="0" smtClean="0">
                  <a:gradFill>
                    <a:gsLst>
                      <a:gs pos="100000">
                        <a:schemeClr val="bg1"/>
                      </a:gs>
                      <a:gs pos="0">
                        <a:schemeClr val="bg1"/>
                      </a:gs>
                    </a:gsLst>
                    <a:path path="circle">
                      <a:fillToRect l="100000" b="100000"/>
                    </a:path>
                  </a:gradFill>
                  <a:ea typeface="Segoe UI" pitchFamily="34" charset="0"/>
                  <a:cs typeface="Segoe UI" pitchFamily="34" charset="0"/>
                </a:rPr>
                <a:t/>
              </a:r>
              <a:br>
                <a:rPr lang="en-US" altLang="zh-CN" sz="2000" dirty="0" smtClean="0">
                  <a:gradFill>
                    <a:gsLst>
                      <a:gs pos="100000">
                        <a:schemeClr val="bg1"/>
                      </a:gs>
                      <a:gs pos="0">
                        <a:schemeClr val="bg1"/>
                      </a:gs>
                    </a:gsLst>
                    <a:path path="circle">
                      <a:fillToRect l="100000" b="100000"/>
                    </a:path>
                  </a:gradFill>
                  <a:ea typeface="Segoe UI" pitchFamily="34" charset="0"/>
                  <a:cs typeface="Segoe UI" pitchFamily="34" charset="0"/>
                </a:rPr>
              </a:br>
              <a:r>
                <a:rPr lang="en-US" altLang="zh-CN" sz="2000" dirty="0" smtClean="0">
                  <a:gradFill>
                    <a:gsLst>
                      <a:gs pos="100000">
                        <a:schemeClr val="bg1"/>
                      </a:gs>
                      <a:gs pos="0">
                        <a:schemeClr val="bg1"/>
                      </a:gs>
                    </a:gsLst>
                    <a:path path="circle">
                      <a:fillToRect l="100000" b="100000"/>
                    </a:path>
                  </a:gradFill>
                  <a:ea typeface="Segoe UI" pitchFamily="34" charset="0"/>
                  <a:cs typeface="Segoe UI" pitchFamily="34" charset="0"/>
                </a:rPr>
                <a:t>Available Platform </a:t>
              </a:r>
              <a:br>
                <a:rPr lang="en-US" altLang="zh-CN" sz="2000" dirty="0" smtClean="0">
                  <a:gradFill>
                    <a:gsLst>
                      <a:gs pos="100000">
                        <a:schemeClr val="bg1"/>
                      </a:gs>
                      <a:gs pos="0">
                        <a:schemeClr val="bg1"/>
                      </a:gs>
                    </a:gsLst>
                    <a:path path="circle">
                      <a:fillToRect l="100000" b="100000"/>
                    </a:path>
                  </a:gradFill>
                  <a:ea typeface="Segoe UI" pitchFamily="34" charset="0"/>
                  <a:cs typeface="Segoe UI" pitchFamily="34" charset="0"/>
                </a:rPr>
              </a:br>
              <a:r>
                <a:rPr lang="en-US" altLang="zh-CN" sz="2000" dirty="0" smtClean="0">
                  <a:gradFill>
                    <a:gsLst>
                      <a:gs pos="100000">
                        <a:schemeClr val="bg1"/>
                      </a:gs>
                      <a:gs pos="0">
                        <a:schemeClr val="bg1"/>
                      </a:gs>
                    </a:gsLst>
                    <a:path path="circle">
                      <a:fillToRect l="100000" b="100000"/>
                    </a:path>
                  </a:gradFill>
                  <a:ea typeface="Segoe UI" pitchFamily="34" charset="0"/>
                  <a:cs typeface="Segoe UI" pitchFamily="34" charset="0"/>
                </a:rPr>
                <a:t>with Leading Performance</a:t>
              </a:r>
              <a:endParaRPr lang="en-US" sz="2000" dirty="0">
                <a:gradFill>
                  <a:gsLst>
                    <a:gs pos="100000">
                      <a:schemeClr val="bg1"/>
                    </a:gs>
                    <a:gs pos="0">
                      <a:schemeClr val="bg1"/>
                    </a:gs>
                  </a:gsLst>
                  <a:path path="circle">
                    <a:fillToRect l="100000" b="100000"/>
                  </a:path>
                </a:gradFill>
              </a:endParaRPr>
            </a:p>
          </p:txBody>
        </p:sp>
      </p:grpSp>
      <p:grpSp>
        <p:nvGrpSpPr>
          <p:cNvPr id="3" name="Group 2"/>
          <p:cNvGrpSpPr/>
          <p:nvPr/>
        </p:nvGrpSpPr>
        <p:grpSpPr>
          <a:xfrm>
            <a:off x="3728470" y="2011835"/>
            <a:ext cx="5327348" cy="3851816"/>
            <a:chOff x="3735539" y="2011835"/>
            <a:chExt cx="5327348" cy="3851816"/>
          </a:xfrm>
        </p:grpSpPr>
        <p:sp>
          <p:nvSpPr>
            <p:cNvPr id="24" name="Rectangle 23"/>
            <p:cNvSpPr/>
            <p:nvPr/>
          </p:nvSpPr>
          <p:spPr>
            <a:xfrm>
              <a:off x="4789189" y="2011835"/>
              <a:ext cx="3220048" cy="759182"/>
            </a:xfrm>
            <a:prstGeom prst="rect">
              <a:avLst/>
            </a:prstGeom>
          </p:spPr>
          <p:txBody>
            <a:bodyPr wrap="square" anchor="ctr">
              <a:spAutoFit/>
            </a:bodyPr>
            <a:lstStyle/>
            <a:p>
              <a:pPr algn="ctr" fontAlgn="base">
                <a:lnSpc>
                  <a:spcPts val="2600"/>
                </a:lnSpc>
                <a:spcBef>
                  <a:spcPct val="0"/>
                </a:spcBef>
                <a:spcAft>
                  <a:spcPct val="0"/>
                </a:spcAft>
                <a:buClr>
                  <a:srgbClr val="4CBCEE"/>
                </a:buClr>
                <a:tabLst>
                  <a:tab pos="2112963" algn="l"/>
                </a:tabLst>
              </a:pPr>
              <a:r>
                <a:rPr lang="en-US" sz="2800" dirty="0">
                  <a:gradFill>
                    <a:gsLst>
                      <a:gs pos="0">
                        <a:schemeClr val="tx2"/>
                      </a:gs>
                      <a:gs pos="100000">
                        <a:schemeClr val="tx2"/>
                      </a:gs>
                    </a:gsLst>
                    <a:lin ang="0" scaled="1"/>
                  </a:gradFill>
                  <a:latin typeface="Arial" pitchFamily="34" charset="0"/>
                  <a:ea typeface="Segoe UI" pitchFamily="34" charset="0"/>
                  <a:cs typeface="Segoe UI" pitchFamily="34" charset="0"/>
                </a:rPr>
                <a:t>Cloud </a:t>
              </a:r>
            </a:p>
            <a:p>
              <a:pPr algn="ctr" fontAlgn="base">
                <a:lnSpc>
                  <a:spcPts val="2600"/>
                </a:lnSpc>
                <a:spcBef>
                  <a:spcPct val="0"/>
                </a:spcBef>
                <a:spcAft>
                  <a:spcPct val="0"/>
                </a:spcAft>
                <a:buClr>
                  <a:srgbClr val="4CBCEE"/>
                </a:buClr>
                <a:tabLst>
                  <a:tab pos="2112963" algn="l"/>
                </a:tabLst>
              </a:pPr>
              <a:r>
                <a:rPr lang="en-US" sz="2800" dirty="0">
                  <a:gradFill>
                    <a:gsLst>
                      <a:gs pos="0">
                        <a:schemeClr val="tx2"/>
                      </a:gs>
                      <a:gs pos="100000">
                        <a:schemeClr val="tx2"/>
                      </a:gs>
                    </a:gsLst>
                    <a:lin ang="0" scaled="1"/>
                  </a:gradFill>
                  <a:latin typeface="Arial" pitchFamily="34" charset="0"/>
                  <a:ea typeface="Segoe UI" pitchFamily="34" charset="0"/>
                  <a:cs typeface="Segoe UI" pitchFamily="34" charset="0"/>
                </a:rPr>
                <a:t>On Your Terms</a:t>
              </a:r>
            </a:p>
          </p:txBody>
        </p:sp>
        <p:pic>
          <p:nvPicPr>
            <p:cNvPr id="1031" name="Picture 7" descr="C:\Users\claireh\Desktop\Graphic Artist Working Folder - NOT FOR USE BY OTHERS\icons to use for look &amp; feel connection with opening video\hands typing_new tech.png"/>
            <p:cNvPicPr>
              <a:picLocks noChangeAspect="1" noChangeArrowheads="1"/>
            </p:cNvPicPr>
            <p:nvPr/>
          </p:nvPicPr>
          <p:blipFill rotWithShape="1">
            <a:blip r:embed="rId6">
              <a:extLst>
                <a:ext uri="{28A0092B-C50C-407E-A947-70E740481C1C}">
                  <a14:useLocalDpi xmlns:a14="http://schemas.microsoft.com/office/drawing/2010/main" val="0"/>
                </a:ext>
              </a:extLst>
            </a:blip>
            <a:srcRect l="27946" t="6535" r="27946" b="54251"/>
            <a:stretch/>
          </p:blipFill>
          <p:spPr bwMode="auto">
            <a:xfrm>
              <a:off x="5276903" y="2876946"/>
              <a:ext cx="1863620" cy="146645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3735539" y="4540212"/>
              <a:ext cx="5327348" cy="1323439"/>
            </a:xfrm>
            <a:prstGeom prst="rect">
              <a:avLst/>
            </a:prstGeom>
          </p:spPr>
          <p:txBody>
            <a:bodyPr wrap="square">
              <a:spAutoFit/>
            </a:bodyPr>
            <a:lstStyle/>
            <a:p>
              <a:pPr algn="ctr"/>
              <a:r>
                <a:rPr lang="en-US" altLang="zh-CN" sz="2000" dirty="0" smtClean="0">
                  <a:gradFill>
                    <a:gsLst>
                      <a:gs pos="100000">
                        <a:schemeClr val="bg1"/>
                      </a:gs>
                      <a:gs pos="0">
                        <a:schemeClr val="bg1"/>
                      </a:gs>
                    </a:gsLst>
                    <a:path path="circle">
                      <a:fillToRect l="100000" b="100000"/>
                    </a:path>
                  </a:gradFill>
                  <a:ea typeface="Segoe UI" pitchFamily="34" charset="0"/>
                  <a:cs typeface="Segoe UI" pitchFamily="34" charset="0"/>
                </a:rPr>
                <a:t>Create Solutions </a:t>
              </a:r>
              <a:br>
                <a:rPr lang="en-US" altLang="zh-CN" sz="2000" dirty="0" smtClean="0">
                  <a:gradFill>
                    <a:gsLst>
                      <a:gs pos="100000">
                        <a:schemeClr val="bg1"/>
                      </a:gs>
                      <a:gs pos="0">
                        <a:schemeClr val="bg1"/>
                      </a:gs>
                    </a:gsLst>
                    <a:path path="circle">
                      <a:fillToRect l="100000" b="100000"/>
                    </a:path>
                  </a:gradFill>
                  <a:ea typeface="Segoe UI" pitchFamily="34" charset="0"/>
                  <a:cs typeface="Segoe UI" pitchFamily="34" charset="0"/>
                </a:rPr>
              </a:br>
              <a:r>
                <a:rPr lang="en-US" altLang="zh-CN" sz="2000" dirty="0" smtClean="0">
                  <a:gradFill>
                    <a:gsLst>
                      <a:gs pos="100000">
                        <a:schemeClr val="bg1"/>
                      </a:gs>
                      <a:gs pos="0">
                        <a:schemeClr val="bg1"/>
                      </a:gs>
                    </a:gsLst>
                    <a:path path="circle">
                      <a:fillToRect l="100000" b="100000"/>
                    </a:path>
                  </a:gradFill>
                  <a:ea typeface="Segoe UI" pitchFamily="34" charset="0"/>
                  <a:cs typeface="Segoe UI" pitchFamily="34" charset="0"/>
                </a:rPr>
                <a:t>Fast Server to Private </a:t>
              </a:r>
              <a:br>
                <a:rPr lang="en-US" altLang="zh-CN" sz="2000" dirty="0" smtClean="0">
                  <a:gradFill>
                    <a:gsLst>
                      <a:gs pos="100000">
                        <a:schemeClr val="bg1"/>
                      </a:gs>
                      <a:gs pos="0">
                        <a:schemeClr val="bg1"/>
                      </a:gs>
                    </a:gsLst>
                    <a:path path="circle">
                      <a:fillToRect l="100000" b="100000"/>
                    </a:path>
                  </a:gradFill>
                  <a:ea typeface="Segoe UI" pitchFamily="34" charset="0"/>
                  <a:cs typeface="Segoe UI" pitchFamily="34" charset="0"/>
                </a:rPr>
              </a:br>
              <a:r>
                <a:rPr lang="en-US" altLang="zh-CN" sz="2000" dirty="0" smtClean="0">
                  <a:gradFill>
                    <a:gsLst>
                      <a:gs pos="100000">
                        <a:schemeClr val="bg1"/>
                      </a:gs>
                      <a:gs pos="0">
                        <a:schemeClr val="bg1"/>
                      </a:gs>
                    </a:gsLst>
                    <a:path path="circle">
                      <a:fillToRect l="100000" b="100000"/>
                    </a:path>
                  </a:gradFill>
                  <a:ea typeface="Segoe UI" pitchFamily="34" charset="0"/>
                  <a:cs typeface="Segoe UI" pitchFamily="34" charset="0"/>
                </a:rPr>
                <a:t>or Public Cloud, </a:t>
              </a:r>
            </a:p>
            <a:p>
              <a:pPr algn="ctr"/>
              <a:r>
                <a:rPr lang="en-US" altLang="zh-CN" sz="2000" dirty="0" smtClean="0">
                  <a:gradFill>
                    <a:gsLst>
                      <a:gs pos="100000">
                        <a:schemeClr val="bg1"/>
                      </a:gs>
                      <a:gs pos="0">
                        <a:schemeClr val="bg1"/>
                      </a:gs>
                    </a:gsLst>
                    <a:path path="circle">
                      <a:fillToRect l="100000" b="100000"/>
                    </a:path>
                  </a:gradFill>
                  <a:ea typeface="Segoe UI" pitchFamily="34" charset="0"/>
                  <a:cs typeface="Segoe UI" pitchFamily="34" charset="0"/>
                </a:rPr>
                <a:t>with Common Tools </a:t>
              </a:r>
              <a:endParaRPr lang="en-US" altLang="zh-CN" sz="2000" dirty="0">
                <a:gradFill>
                  <a:gsLst>
                    <a:gs pos="100000">
                      <a:schemeClr val="bg1"/>
                    </a:gs>
                    <a:gs pos="0">
                      <a:schemeClr val="bg1"/>
                    </a:gs>
                  </a:gsLst>
                  <a:path path="circle">
                    <a:fillToRect l="100000" b="100000"/>
                  </a:path>
                </a:gradFill>
                <a:ea typeface="Segoe UI" pitchFamily="34" charset="0"/>
                <a:cs typeface="Segoe UI" pitchFamily="34" charset="0"/>
              </a:endParaRPr>
            </a:p>
          </p:txBody>
        </p:sp>
      </p:grpSp>
      <p:sp>
        <p:nvSpPr>
          <p:cNvPr id="20" name="Rectangle 19"/>
          <p:cNvSpPr/>
          <p:nvPr/>
        </p:nvSpPr>
        <p:spPr>
          <a:xfrm>
            <a:off x="8332489" y="2011835"/>
            <a:ext cx="3220048" cy="759182"/>
          </a:xfrm>
          <a:prstGeom prst="rect">
            <a:avLst/>
          </a:prstGeom>
        </p:spPr>
        <p:txBody>
          <a:bodyPr wrap="square" anchor="ctr">
            <a:spAutoFit/>
          </a:bodyPr>
          <a:lstStyle/>
          <a:p>
            <a:pPr algn="ctr" fontAlgn="base">
              <a:lnSpc>
                <a:spcPts val="2600"/>
              </a:lnSpc>
              <a:spcBef>
                <a:spcPct val="0"/>
              </a:spcBef>
              <a:spcAft>
                <a:spcPct val="0"/>
              </a:spcAft>
              <a:buClr>
                <a:srgbClr val="4CBCEE"/>
              </a:buClr>
              <a:tabLst>
                <a:tab pos="2112963" algn="l"/>
              </a:tabLst>
            </a:pPr>
            <a:r>
              <a:rPr lang="en-US" sz="2800" dirty="0">
                <a:gradFill>
                  <a:gsLst>
                    <a:gs pos="0">
                      <a:schemeClr val="tx2"/>
                    </a:gs>
                    <a:gs pos="100000">
                      <a:schemeClr val="tx2"/>
                    </a:gs>
                  </a:gsLst>
                  <a:lin ang="0" scaled="1"/>
                </a:gradFill>
                <a:latin typeface="Arial" pitchFamily="34" charset="0"/>
                <a:ea typeface="Segoe UI" pitchFamily="34" charset="0"/>
                <a:cs typeface="Segoe UI" pitchFamily="34" charset="0"/>
              </a:rPr>
              <a:t>Breakthrough Insight</a:t>
            </a:r>
          </a:p>
        </p:txBody>
      </p:sp>
      <p:sp>
        <p:nvSpPr>
          <p:cNvPr id="19" name="Rectangle 18"/>
          <p:cNvSpPr/>
          <p:nvPr/>
        </p:nvSpPr>
        <p:spPr>
          <a:xfrm>
            <a:off x="7278839" y="4540212"/>
            <a:ext cx="5327348" cy="1323439"/>
          </a:xfrm>
          <a:prstGeom prst="rect">
            <a:avLst/>
          </a:prstGeom>
        </p:spPr>
        <p:txBody>
          <a:bodyPr wrap="square">
            <a:spAutoFit/>
          </a:bodyPr>
          <a:lstStyle/>
          <a:p>
            <a:pPr algn="ctr"/>
            <a:r>
              <a:rPr lang="en-US" altLang="zh-CN" sz="2000" dirty="0">
                <a:gradFill>
                  <a:gsLst>
                    <a:gs pos="100000">
                      <a:schemeClr val="bg1"/>
                    </a:gs>
                    <a:gs pos="0">
                      <a:schemeClr val="bg1"/>
                    </a:gs>
                  </a:gsLst>
                  <a:path path="circle">
                    <a:fillToRect l="100000" b="100000"/>
                  </a:path>
                </a:gradFill>
                <a:ea typeface="Segoe UI" pitchFamily="34" charset="0"/>
                <a:cs typeface="Segoe UI" pitchFamily="34" charset="0"/>
              </a:rPr>
              <a:t>Rapid Data Discovery, </a:t>
            </a:r>
            <a:r>
              <a:rPr lang="en-US" altLang="zh-CN" sz="2000" dirty="0" smtClean="0">
                <a:gradFill>
                  <a:gsLst>
                    <a:gs pos="100000">
                      <a:schemeClr val="bg1"/>
                    </a:gs>
                    <a:gs pos="0">
                      <a:schemeClr val="bg1"/>
                    </a:gs>
                  </a:gsLst>
                  <a:path path="circle">
                    <a:fillToRect l="100000" b="100000"/>
                  </a:path>
                </a:gradFill>
                <a:ea typeface="Segoe UI" pitchFamily="34" charset="0"/>
                <a:cs typeface="Segoe UI" pitchFamily="34" charset="0"/>
              </a:rPr>
              <a:t/>
            </a:r>
            <a:br>
              <a:rPr lang="en-US" altLang="zh-CN" sz="2000" dirty="0" smtClean="0">
                <a:gradFill>
                  <a:gsLst>
                    <a:gs pos="100000">
                      <a:schemeClr val="bg1"/>
                    </a:gs>
                    <a:gs pos="0">
                      <a:schemeClr val="bg1"/>
                    </a:gs>
                  </a:gsLst>
                  <a:path path="circle">
                    <a:fillToRect l="100000" b="100000"/>
                  </a:path>
                </a:gradFill>
                <a:ea typeface="Segoe UI" pitchFamily="34" charset="0"/>
                <a:cs typeface="Segoe UI" pitchFamily="34" charset="0"/>
              </a:rPr>
            </a:br>
            <a:r>
              <a:rPr lang="en-US" altLang="zh-CN" sz="2000" dirty="0" smtClean="0">
                <a:gradFill>
                  <a:gsLst>
                    <a:gs pos="100000">
                      <a:schemeClr val="bg1"/>
                    </a:gs>
                    <a:gs pos="0">
                      <a:schemeClr val="bg1"/>
                    </a:gs>
                  </a:gsLst>
                  <a:path path="circle">
                    <a:fillToRect l="100000" b="100000"/>
                  </a:path>
                </a:gradFill>
                <a:ea typeface="Segoe UI" pitchFamily="34" charset="0"/>
                <a:cs typeface="Segoe UI" pitchFamily="34" charset="0"/>
              </a:rPr>
              <a:t>backed </a:t>
            </a:r>
            <a:r>
              <a:rPr lang="en-US" altLang="zh-CN" sz="2000" dirty="0">
                <a:gradFill>
                  <a:gsLst>
                    <a:gs pos="100000">
                      <a:schemeClr val="bg1"/>
                    </a:gs>
                    <a:gs pos="0">
                      <a:schemeClr val="bg1"/>
                    </a:gs>
                  </a:gsLst>
                  <a:path path="circle">
                    <a:fillToRect l="100000" b="100000"/>
                  </a:path>
                </a:gradFill>
                <a:ea typeface="Segoe UI" pitchFamily="34" charset="0"/>
                <a:cs typeface="Segoe UI" pitchFamily="34" charset="0"/>
              </a:rPr>
              <a:t>by </a:t>
            </a:r>
            <a:r>
              <a:rPr lang="en-US" altLang="zh-CN" sz="2000" dirty="0" smtClean="0">
                <a:gradFill>
                  <a:gsLst>
                    <a:gs pos="100000">
                      <a:schemeClr val="bg1"/>
                    </a:gs>
                    <a:gs pos="0">
                      <a:schemeClr val="bg1"/>
                    </a:gs>
                  </a:gsLst>
                  <a:path path="circle">
                    <a:fillToRect l="100000" b="100000"/>
                  </a:path>
                </a:gradFill>
                <a:ea typeface="Segoe UI" pitchFamily="34" charset="0"/>
                <a:cs typeface="Segoe UI" pitchFamily="34" charset="0"/>
              </a:rPr>
              <a:t>Credible</a:t>
            </a:r>
            <a:r>
              <a:rPr lang="en-US" altLang="zh-CN" sz="2000" dirty="0">
                <a:gradFill>
                  <a:gsLst>
                    <a:gs pos="100000">
                      <a:schemeClr val="bg1"/>
                    </a:gs>
                    <a:gs pos="0">
                      <a:schemeClr val="bg1"/>
                    </a:gs>
                  </a:gsLst>
                  <a:path path="circle">
                    <a:fillToRect l="100000" b="100000"/>
                  </a:path>
                </a:gradFill>
                <a:ea typeface="Segoe UI" pitchFamily="34" charset="0"/>
                <a:cs typeface="Segoe UI" pitchFamily="34" charset="0"/>
              </a:rPr>
              <a:t>, </a:t>
            </a:r>
            <a:r>
              <a:rPr lang="en-US" altLang="zh-CN" sz="2000" dirty="0" smtClean="0">
                <a:gradFill>
                  <a:gsLst>
                    <a:gs pos="100000">
                      <a:schemeClr val="bg1"/>
                    </a:gs>
                    <a:gs pos="0">
                      <a:schemeClr val="bg1"/>
                    </a:gs>
                  </a:gsLst>
                  <a:path path="circle">
                    <a:fillToRect l="100000" b="100000"/>
                  </a:path>
                </a:gradFill>
                <a:ea typeface="Segoe UI" pitchFamily="34" charset="0"/>
                <a:cs typeface="Segoe UI" pitchFamily="34" charset="0"/>
              </a:rPr>
              <a:t/>
            </a:r>
            <a:br>
              <a:rPr lang="en-US" altLang="zh-CN" sz="2000" dirty="0" smtClean="0">
                <a:gradFill>
                  <a:gsLst>
                    <a:gs pos="100000">
                      <a:schemeClr val="bg1"/>
                    </a:gs>
                    <a:gs pos="0">
                      <a:schemeClr val="bg1"/>
                    </a:gs>
                  </a:gsLst>
                  <a:path path="circle">
                    <a:fillToRect l="100000" b="100000"/>
                  </a:path>
                </a:gradFill>
                <a:ea typeface="Segoe UI" pitchFamily="34" charset="0"/>
                <a:cs typeface="Segoe UI" pitchFamily="34" charset="0"/>
              </a:rPr>
            </a:br>
            <a:r>
              <a:rPr lang="en-US" altLang="zh-CN" sz="2000" dirty="0" smtClean="0">
                <a:gradFill>
                  <a:gsLst>
                    <a:gs pos="100000">
                      <a:schemeClr val="bg1"/>
                    </a:gs>
                    <a:gs pos="0">
                      <a:schemeClr val="bg1"/>
                    </a:gs>
                  </a:gsLst>
                  <a:path path="circle">
                    <a:fillToRect l="100000" b="100000"/>
                  </a:path>
                </a:gradFill>
                <a:ea typeface="Segoe UI" pitchFamily="34" charset="0"/>
                <a:cs typeface="Segoe UI" pitchFamily="34" charset="0"/>
              </a:rPr>
              <a:t>Consistent </a:t>
            </a:r>
            <a:r>
              <a:rPr lang="en-US" altLang="zh-CN" sz="2000" dirty="0">
                <a:gradFill>
                  <a:gsLst>
                    <a:gs pos="100000">
                      <a:schemeClr val="bg1"/>
                    </a:gs>
                    <a:gs pos="0">
                      <a:schemeClr val="bg1"/>
                    </a:gs>
                  </a:gsLst>
                  <a:path path="circle">
                    <a:fillToRect l="100000" b="100000"/>
                  </a:path>
                </a:gradFill>
                <a:ea typeface="Segoe UI" pitchFamily="34" charset="0"/>
                <a:cs typeface="Segoe UI" pitchFamily="34" charset="0"/>
              </a:rPr>
              <a:t>Data </a:t>
            </a:r>
            <a:r>
              <a:rPr lang="en-US" altLang="zh-CN" sz="2000" dirty="0" smtClean="0">
                <a:gradFill>
                  <a:gsLst>
                    <a:gs pos="100000">
                      <a:schemeClr val="bg1"/>
                    </a:gs>
                    <a:gs pos="0">
                      <a:schemeClr val="bg1"/>
                    </a:gs>
                  </a:gsLst>
                  <a:path path="circle">
                    <a:fillToRect l="100000" b="100000"/>
                  </a:path>
                </a:gradFill>
                <a:ea typeface="Segoe UI" pitchFamily="34" charset="0"/>
                <a:cs typeface="Segoe UI" pitchFamily="34" charset="0"/>
              </a:rPr>
              <a:t/>
            </a:r>
            <a:br>
              <a:rPr lang="en-US" altLang="zh-CN" sz="2000" dirty="0" smtClean="0">
                <a:gradFill>
                  <a:gsLst>
                    <a:gs pos="100000">
                      <a:schemeClr val="bg1"/>
                    </a:gs>
                    <a:gs pos="0">
                      <a:schemeClr val="bg1"/>
                    </a:gs>
                  </a:gsLst>
                  <a:path path="circle">
                    <a:fillToRect l="100000" b="100000"/>
                  </a:path>
                </a:gradFill>
                <a:ea typeface="Segoe UI" pitchFamily="34" charset="0"/>
                <a:cs typeface="Segoe UI" pitchFamily="34" charset="0"/>
              </a:rPr>
            </a:br>
            <a:r>
              <a:rPr lang="en-US" altLang="zh-CN" sz="2000" dirty="0" smtClean="0">
                <a:gradFill>
                  <a:gsLst>
                    <a:gs pos="100000">
                      <a:schemeClr val="bg1"/>
                    </a:gs>
                    <a:gs pos="0">
                      <a:schemeClr val="bg1"/>
                    </a:gs>
                  </a:gsLst>
                  <a:path path="circle">
                    <a:fillToRect l="100000" b="100000"/>
                  </a:path>
                </a:gradFill>
                <a:ea typeface="Segoe UI" pitchFamily="34" charset="0"/>
                <a:cs typeface="Segoe UI" pitchFamily="34" charset="0"/>
              </a:rPr>
              <a:t>&amp; Massive </a:t>
            </a:r>
            <a:r>
              <a:rPr lang="en-US" altLang="zh-CN" sz="2000" dirty="0">
                <a:gradFill>
                  <a:gsLst>
                    <a:gs pos="100000">
                      <a:schemeClr val="bg1"/>
                    </a:gs>
                    <a:gs pos="0">
                      <a:schemeClr val="bg1"/>
                    </a:gs>
                  </a:gsLst>
                  <a:path path="circle">
                    <a:fillToRect l="100000" b="100000"/>
                  </a:path>
                </a:gradFill>
                <a:ea typeface="Segoe UI" pitchFamily="34" charset="0"/>
                <a:cs typeface="Segoe UI" pitchFamily="34" charset="0"/>
              </a:rPr>
              <a:t>DW</a:t>
            </a:r>
          </a:p>
        </p:txBody>
      </p:sp>
      <p:pic>
        <p:nvPicPr>
          <p:cNvPr id="21"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3857" t="11212" r="14771"/>
          <a:stretch/>
        </p:blipFill>
        <p:spPr bwMode="auto">
          <a:xfrm>
            <a:off x="9334498" y="2772974"/>
            <a:ext cx="1040070" cy="1674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1379243"/>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23346" y="0"/>
            <a:ext cx="12165479" cy="6360641"/>
          </a:xfrm>
          <a:prstGeom prst="rect">
            <a:avLst/>
          </a:prstGeom>
          <a:gradFill flip="none" rotWithShape="1">
            <a:gsLst>
              <a:gs pos="100000">
                <a:schemeClr val="tx1">
                  <a:alpha val="0"/>
                </a:schemeClr>
              </a:gs>
              <a:gs pos="49000">
                <a:srgbClr val="00B0F0">
                  <a:alpha val="61000"/>
                </a:srgbClr>
              </a:gs>
              <a:gs pos="0">
                <a:schemeClr val="tx2"/>
              </a:gs>
            </a:gsLst>
            <a:path path="circle">
              <a:fillToRect l="100000" b="100000"/>
            </a:path>
            <a:tileRect t="-100000" r="-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31674" tIns="65837" rIns="131674" bIns="65837" numCol="1" rtlCol="0" anchor="ctr" anchorCtr="0" compatLnSpc="1">
            <a:prstTxWarp prst="textNoShape">
              <a:avLst/>
            </a:prstTxWarp>
          </a:bodyPr>
          <a:lstStyle/>
          <a:p>
            <a:pPr algn="ctr" defTabSz="1316356"/>
            <a:endParaRPr lang="en-US" sz="3500" dirty="0" smtClean="0">
              <a:solidFill>
                <a:prstClr val="black"/>
              </a:solidFill>
              <a:effectLst>
                <a:outerShdw blurRad="38100" dist="38100" dir="2700000" algn="tl">
                  <a:srgbClr val="000000">
                    <a:alpha val="43137"/>
                  </a:srgbClr>
                </a:outerShdw>
              </a:effectLst>
              <a:latin typeface="Arial" pitchFamily="34" charset="0"/>
            </a:endParaRPr>
          </a:p>
        </p:txBody>
      </p:sp>
      <p:grpSp>
        <p:nvGrpSpPr>
          <p:cNvPr id="27" name="Group 26"/>
          <p:cNvGrpSpPr/>
          <p:nvPr/>
        </p:nvGrpSpPr>
        <p:grpSpPr>
          <a:xfrm>
            <a:off x="-1168400" y="1075766"/>
            <a:ext cx="13357225" cy="5782234"/>
            <a:chOff x="-1168400" y="1571945"/>
            <a:chExt cx="13357225" cy="4755036"/>
          </a:xfrm>
        </p:grpSpPr>
        <p:pic>
          <p:nvPicPr>
            <p:cNvPr id="28" name="Picture 3" descr="E:\Duotone_02.png"/>
            <p:cNvPicPr>
              <a:picLocks noChangeAspect="1" noChangeArrowheads="1"/>
            </p:cNvPicPr>
            <p:nvPr/>
          </p:nvPicPr>
          <p:blipFill rotWithShape="1">
            <a:blip r:embed="rId3">
              <a:extLst>
                <a:ext uri="{28A0092B-C50C-407E-A947-70E740481C1C}">
                  <a14:useLocalDpi xmlns:a14="http://schemas.microsoft.com/office/drawing/2010/main" val="0"/>
                </a:ext>
              </a:extLst>
            </a:blip>
            <a:srcRect l="40613"/>
            <a:stretch/>
          </p:blipFill>
          <p:spPr bwMode="auto">
            <a:xfrm>
              <a:off x="-1168400" y="1571946"/>
              <a:ext cx="5016788" cy="4751798"/>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bwMode="auto">
            <a:xfrm>
              <a:off x="3169443" y="1571945"/>
              <a:ext cx="9019382" cy="475503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grpSp>
      <p:sp>
        <p:nvSpPr>
          <p:cNvPr id="2" name="Title 1"/>
          <p:cNvSpPr>
            <a:spLocks noGrp="1"/>
          </p:cNvSpPr>
          <p:nvPr>
            <p:ph type="title"/>
          </p:nvPr>
        </p:nvSpPr>
        <p:spPr>
          <a:xfrm>
            <a:off x="1129553" y="228600"/>
            <a:ext cx="10538572" cy="609398"/>
          </a:xfrm>
        </p:spPr>
        <p:txBody>
          <a:bodyPr/>
          <a:lstStyle/>
          <a:p>
            <a:r>
              <a:rPr lang="en-US" dirty="0" smtClean="0"/>
              <a:t>Keep on Your Radar</a:t>
            </a:r>
            <a:endParaRPr lang="en-US" dirty="0"/>
          </a:p>
        </p:txBody>
      </p:sp>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385769" y="1409699"/>
            <a:ext cx="6759094" cy="532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454789" y="1400896"/>
            <a:ext cx="4173345" cy="609398"/>
          </a:xfrm>
          <a:prstGeom prst="rect">
            <a:avLst/>
          </a:prstGeom>
          <a:noFill/>
        </p:spPr>
        <p:txBody>
          <a:bodyPr wrap="square" lIns="0" tIns="0" rIns="0" bIns="0" rtlCol="0">
            <a:spAutoFit/>
          </a:bodyPr>
          <a:lstStyle/>
          <a:p>
            <a:pPr algn="ctr" fontAlgn="base">
              <a:lnSpc>
                <a:spcPct val="90000"/>
              </a:lnSpc>
              <a:spcBef>
                <a:spcPct val="0"/>
              </a:spcBef>
              <a:spcAft>
                <a:spcPct val="0"/>
              </a:spcAft>
              <a:buClr>
                <a:srgbClr val="4CBCEE"/>
              </a:buClr>
              <a:tabLst>
                <a:tab pos="2112963" algn="l"/>
              </a:tabLst>
            </a:pPr>
            <a:r>
              <a:rPr lang="en-US" sz="2400" spc="-150" dirty="0">
                <a:gradFill>
                  <a:gsLst>
                    <a:gs pos="0">
                      <a:schemeClr val="tx2"/>
                    </a:gs>
                    <a:gs pos="100000">
                      <a:schemeClr val="tx2"/>
                    </a:gs>
                  </a:gsLst>
                  <a:lin ang="0" scaled="1"/>
                </a:gradFill>
                <a:latin typeface="Arial" pitchFamily="34" charset="0"/>
                <a:ea typeface="Segoe UI" pitchFamily="34" charset="0"/>
                <a:cs typeface="Segoe UI" pitchFamily="34" charset="0"/>
              </a:rPr>
              <a:t>SQL Server </a:t>
            </a:r>
            <a:r>
              <a:rPr lang="en-US" sz="2400" spc="-150" dirty="0" smtClean="0">
                <a:gradFill>
                  <a:gsLst>
                    <a:gs pos="0">
                      <a:schemeClr val="tx2"/>
                    </a:gs>
                    <a:gs pos="100000">
                      <a:schemeClr val="tx2"/>
                    </a:gs>
                  </a:gsLst>
                  <a:lin ang="0" scaled="1"/>
                </a:gradFill>
                <a:latin typeface="Arial" pitchFamily="34" charset="0"/>
                <a:ea typeface="Segoe UI" pitchFamily="34" charset="0"/>
                <a:cs typeface="Segoe UI" pitchFamily="34" charset="0"/>
              </a:rPr>
              <a:t>Code </a:t>
            </a:r>
            <a:r>
              <a:rPr lang="en-US" sz="2400" spc="-150" dirty="0">
                <a:gradFill>
                  <a:gsLst>
                    <a:gs pos="0">
                      <a:schemeClr val="tx2"/>
                    </a:gs>
                    <a:gs pos="100000">
                      <a:schemeClr val="tx2"/>
                    </a:gs>
                  </a:gsLst>
                  <a:lin ang="0" scaled="1"/>
                </a:gradFill>
                <a:latin typeface="Arial" pitchFamily="34" charset="0"/>
                <a:ea typeface="Segoe UI" pitchFamily="34" charset="0"/>
                <a:cs typeface="Segoe UI" pitchFamily="34" charset="0"/>
              </a:rPr>
              <a:t>Name “Denali</a:t>
            </a:r>
            <a:r>
              <a:rPr lang="en-US" sz="2400" spc="-150" dirty="0" smtClean="0">
                <a:gradFill>
                  <a:gsLst>
                    <a:gs pos="0">
                      <a:schemeClr val="tx2"/>
                    </a:gs>
                    <a:gs pos="100000">
                      <a:schemeClr val="tx2"/>
                    </a:gs>
                  </a:gsLst>
                  <a:lin ang="0" scaled="1"/>
                </a:gradFill>
                <a:latin typeface="Arial" pitchFamily="34" charset="0"/>
                <a:ea typeface="Segoe UI" pitchFamily="34" charset="0"/>
                <a:cs typeface="Segoe UI" pitchFamily="34" charset="0"/>
              </a:rPr>
              <a:t>”</a:t>
            </a:r>
          </a:p>
          <a:p>
            <a:pPr algn="ctr" fontAlgn="base">
              <a:lnSpc>
                <a:spcPct val="90000"/>
              </a:lnSpc>
              <a:spcBef>
                <a:spcPct val="0"/>
              </a:spcBef>
              <a:spcAft>
                <a:spcPct val="0"/>
              </a:spcAft>
              <a:buClr>
                <a:srgbClr val="4CBCEE"/>
              </a:buClr>
              <a:tabLst>
                <a:tab pos="2112963" algn="l"/>
              </a:tabLst>
            </a:pPr>
            <a:r>
              <a:rPr lang="en-US" sz="2000" i="1" spc="-150" dirty="0" smtClean="0">
                <a:gradFill>
                  <a:gsLst>
                    <a:gs pos="0">
                      <a:schemeClr val="tx2"/>
                    </a:gs>
                    <a:gs pos="100000">
                      <a:schemeClr val="tx2"/>
                    </a:gs>
                  </a:gsLst>
                  <a:lin ang="0" scaled="1"/>
                </a:gradFill>
                <a:latin typeface="Arial" pitchFamily="34" charset="0"/>
                <a:ea typeface="Segoe UI" pitchFamily="34" charset="0"/>
                <a:cs typeface="Segoe UI" pitchFamily="34" charset="0"/>
              </a:rPr>
              <a:t>(Next CTP Summer 2011)</a:t>
            </a:r>
            <a:endParaRPr lang="en-US" sz="2000" i="1" spc="-150" dirty="0">
              <a:gradFill>
                <a:gsLst>
                  <a:gs pos="0">
                    <a:schemeClr val="tx2"/>
                  </a:gs>
                  <a:gs pos="100000">
                    <a:schemeClr val="tx2"/>
                  </a:gs>
                </a:gsLst>
                <a:lin ang="0" scaled="1"/>
              </a:gradFill>
              <a:latin typeface="Arial" pitchFamily="34" charset="0"/>
              <a:ea typeface="Segoe UI" pitchFamily="34" charset="0"/>
              <a:cs typeface="Segoe UI" pitchFamily="34" charset="0"/>
            </a:endParaRPr>
          </a:p>
        </p:txBody>
      </p:sp>
      <p:sp>
        <p:nvSpPr>
          <p:cNvPr id="15" name="TextBox 14"/>
          <p:cNvSpPr txBox="1"/>
          <p:nvPr/>
        </p:nvSpPr>
        <p:spPr>
          <a:xfrm>
            <a:off x="8236773" y="3562675"/>
            <a:ext cx="3816180" cy="664797"/>
          </a:xfrm>
          <a:prstGeom prst="rect">
            <a:avLst/>
          </a:prstGeom>
          <a:noFill/>
        </p:spPr>
        <p:txBody>
          <a:bodyPr wrap="square" lIns="0" tIns="0" rIns="0" bIns="0" rtlCol="0">
            <a:spAutoFit/>
          </a:bodyPr>
          <a:lstStyle>
            <a:defPPr>
              <a:defRPr lang="en-US"/>
            </a:defPPr>
            <a:lvl1pPr algn="ctr" fontAlgn="base">
              <a:lnSpc>
                <a:spcPct val="90000"/>
              </a:lnSpc>
              <a:spcBef>
                <a:spcPct val="0"/>
              </a:spcBef>
              <a:spcAft>
                <a:spcPct val="0"/>
              </a:spcAft>
              <a:buClr>
                <a:srgbClr val="4CBCEE"/>
              </a:buClr>
              <a:tabLst>
                <a:tab pos="2112963" algn="l"/>
              </a:tabLst>
              <a:defRPr sz="2000" spc="-150">
                <a:gradFill>
                  <a:gsLst>
                    <a:gs pos="0">
                      <a:schemeClr val="tx2"/>
                    </a:gs>
                    <a:gs pos="100000">
                      <a:schemeClr val="tx2"/>
                    </a:gs>
                  </a:gsLst>
                  <a:lin ang="0" scaled="1"/>
                </a:gradFill>
                <a:latin typeface="Segoe" pitchFamily="34" charset="0"/>
                <a:ea typeface="Segoe UI" pitchFamily="34" charset="0"/>
                <a:cs typeface="Segoe UI" pitchFamily="34" charset="0"/>
              </a:defRPr>
            </a:lvl1pPr>
          </a:lstStyle>
          <a:p>
            <a:pPr algn="l"/>
            <a:r>
              <a:rPr lang="en-US" sz="2400" dirty="0">
                <a:latin typeface="Arial" pitchFamily="34" charset="0"/>
              </a:rPr>
              <a:t>SQL Azure </a:t>
            </a:r>
          </a:p>
          <a:p>
            <a:pPr algn="l"/>
            <a:r>
              <a:rPr lang="en-US" sz="2400" i="1" dirty="0">
                <a:latin typeface="Arial" pitchFamily="34" charset="0"/>
              </a:rPr>
              <a:t>Database, Data Sync, Reporting</a:t>
            </a:r>
          </a:p>
        </p:txBody>
      </p:sp>
      <p:sp>
        <p:nvSpPr>
          <p:cNvPr id="18" name="TextBox 17"/>
          <p:cNvSpPr txBox="1"/>
          <p:nvPr/>
        </p:nvSpPr>
        <p:spPr>
          <a:xfrm>
            <a:off x="1233115" y="2328509"/>
            <a:ext cx="3647641" cy="664797"/>
          </a:xfrm>
          <a:prstGeom prst="rect">
            <a:avLst/>
          </a:prstGeom>
          <a:noFill/>
        </p:spPr>
        <p:txBody>
          <a:bodyPr wrap="square" lIns="0" tIns="0" rIns="0" bIns="0" rtlCol="0">
            <a:spAutoFit/>
          </a:bodyPr>
          <a:lstStyle>
            <a:defPPr>
              <a:defRPr lang="en-US"/>
            </a:defPPr>
            <a:lvl1pPr algn="ctr" fontAlgn="base">
              <a:lnSpc>
                <a:spcPct val="90000"/>
              </a:lnSpc>
              <a:spcBef>
                <a:spcPct val="0"/>
              </a:spcBef>
              <a:spcAft>
                <a:spcPct val="0"/>
              </a:spcAft>
              <a:buClr>
                <a:srgbClr val="4CBCEE"/>
              </a:buClr>
              <a:tabLst>
                <a:tab pos="2112963" algn="l"/>
              </a:tabLst>
              <a:defRPr sz="2000" spc="-150">
                <a:gradFill>
                  <a:gsLst>
                    <a:gs pos="0">
                      <a:schemeClr val="tx2"/>
                    </a:gs>
                    <a:gs pos="100000">
                      <a:schemeClr val="tx2"/>
                    </a:gs>
                  </a:gsLst>
                  <a:lin ang="0" scaled="1"/>
                </a:gradFill>
                <a:latin typeface="Segoe" pitchFamily="34" charset="0"/>
                <a:ea typeface="Segoe UI" pitchFamily="34" charset="0"/>
                <a:cs typeface="Segoe UI" pitchFamily="34" charset="0"/>
              </a:defRPr>
            </a:lvl1pPr>
          </a:lstStyle>
          <a:p>
            <a:r>
              <a:rPr lang="en-US" sz="2400" dirty="0">
                <a:latin typeface="Arial" pitchFamily="34" charset="0"/>
              </a:rPr>
              <a:t>Consolidation &amp; </a:t>
            </a:r>
            <a:r>
              <a:rPr lang="en-US" sz="2400" dirty="0" smtClean="0">
                <a:latin typeface="Arial" pitchFamily="34" charset="0"/>
              </a:rPr>
              <a:t>Private  </a:t>
            </a:r>
            <a:br>
              <a:rPr lang="en-US" sz="2400" dirty="0" smtClean="0">
                <a:latin typeface="Arial" pitchFamily="34" charset="0"/>
              </a:rPr>
            </a:br>
            <a:r>
              <a:rPr lang="en-US" sz="2400" dirty="0" smtClean="0">
                <a:latin typeface="Arial" pitchFamily="34" charset="0"/>
              </a:rPr>
              <a:t>Cloud </a:t>
            </a:r>
            <a:r>
              <a:rPr lang="en-US" sz="2400" dirty="0">
                <a:latin typeface="Arial" pitchFamily="34" charset="0"/>
              </a:rPr>
              <a:t>Solutions </a:t>
            </a:r>
          </a:p>
        </p:txBody>
      </p:sp>
      <p:sp>
        <p:nvSpPr>
          <p:cNvPr id="19" name="TextBox 18"/>
          <p:cNvSpPr txBox="1"/>
          <p:nvPr/>
        </p:nvSpPr>
        <p:spPr>
          <a:xfrm>
            <a:off x="8336476" y="2345877"/>
            <a:ext cx="3111335" cy="332399"/>
          </a:xfrm>
          <a:prstGeom prst="rect">
            <a:avLst/>
          </a:prstGeom>
          <a:noFill/>
        </p:spPr>
        <p:txBody>
          <a:bodyPr wrap="square" lIns="0" tIns="0" rIns="0" bIns="0" rtlCol="0">
            <a:spAutoFit/>
          </a:bodyPr>
          <a:lstStyle>
            <a:defPPr>
              <a:defRPr lang="en-US"/>
            </a:defPPr>
            <a:lvl1pPr algn="ctr" fontAlgn="base">
              <a:lnSpc>
                <a:spcPct val="90000"/>
              </a:lnSpc>
              <a:spcBef>
                <a:spcPct val="0"/>
              </a:spcBef>
              <a:spcAft>
                <a:spcPct val="0"/>
              </a:spcAft>
              <a:buClr>
                <a:srgbClr val="4CBCEE"/>
              </a:buClr>
              <a:tabLst>
                <a:tab pos="2112963" algn="l"/>
              </a:tabLst>
              <a:defRPr sz="2000" spc="-150">
                <a:gradFill>
                  <a:gsLst>
                    <a:gs pos="0">
                      <a:schemeClr val="tx2"/>
                    </a:gs>
                    <a:gs pos="100000">
                      <a:schemeClr val="tx2"/>
                    </a:gs>
                  </a:gsLst>
                  <a:lin ang="0" scaled="1"/>
                </a:gradFill>
                <a:latin typeface="Segoe" pitchFamily="34" charset="0"/>
                <a:ea typeface="Segoe UI" pitchFamily="34" charset="0"/>
                <a:cs typeface="Segoe UI" pitchFamily="34" charset="0"/>
              </a:defRPr>
            </a:lvl1pPr>
          </a:lstStyle>
          <a:p>
            <a:pPr algn="l"/>
            <a:r>
              <a:rPr lang="en-US" altLang="zh-CN" sz="2400" dirty="0">
                <a:latin typeface="Arial" pitchFamily="34" charset="0"/>
              </a:rPr>
              <a:t>SQL Server Appliances  </a:t>
            </a:r>
          </a:p>
        </p:txBody>
      </p:sp>
      <p:sp>
        <p:nvSpPr>
          <p:cNvPr id="20" name="TextBox 19"/>
          <p:cNvSpPr txBox="1"/>
          <p:nvPr/>
        </p:nvSpPr>
        <p:spPr>
          <a:xfrm>
            <a:off x="2826328" y="3562675"/>
            <a:ext cx="2481940" cy="664797"/>
          </a:xfrm>
          <a:prstGeom prst="rect">
            <a:avLst/>
          </a:prstGeom>
          <a:noFill/>
        </p:spPr>
        <p:txBody>
          <a:bodyPr wrap="square" lIns="0" tIns="0" rIns="0" bIns="0" rtlCol="0">
            <a:spAutoFit/>
          </a:bodyPr>
          <a:lstStyle>
            <a:defPPr>
              <a:defRPr lang="en-US"/>
            </a:defPPr>
            <a:lvl1pPr algn="ctr" fontAlgn="base">
              <a:lnSpc>
                <a:spcPct val="90000"/>
              </a:lnSpc>
              <a:spcBef>
                <a:spcPct val="0"/>
              </a:spcBef>
              <a:spcAft>
                <a:spcPct val="0"/>
              </a:spcAft>
              <a:buClr>
                <a:srgbClr val="4CBCEE"/>
              </a:buClr>
              <a:tabLst>
                <a:tab pos="2112963" algn="l"/>
              </a:tabLst>
              <a:defRPr sz="2000" spc="-150">
                <a:gradFill>
                  <a:gsLst>
                    <a:gs pos="0">
                      <a:schemeClr val="tx2"/>
                    </a:gs>
                    <a:gs pos="100000">
                      <a:schemeClr val="tx2"/>
                    </a:gs>
                  </a:gsLst>
                  <a:lin ang="0" scaled="1"/>
                </a:gradFill>
                <a:latin typeface="Segoe" pitchFamily="34" charset="0"/>
                <a:ea typeface="Segoe UI" pitchFamily="34" charset="0"/>
                <a:cs typeface="Segoe UI" pitchFamily="34" charset="0"/>
              </a:defRPr>
            </a:lvl1pPr>
          </a:lstStyle>
          <a:p>
            <a:r>
              <a:rPr lang="en-US" sz="2400" dirty="0" smtClean="0">
                <a:latin typeface="Arial" pitchFamily="34" charset="0"/>
              </a:rPr>
              <a:t>SQL </a:t>
            </a:r>
            <a:r>
              <a:rPr lang="en-US" sz="2400" dirty="0">
                <a:latin typeface="Arial" pitchFamily="34" charset="0"/>
              </a:rPr>
              <a:t>Azure </a:t>
            </a:r>
            <a:r>
              <a:rPr lang="en-US" sz="2400" dirty="0" smtClean="0">
                <a:latin typeface="Arial" pitchFamily="34" charset="0"/>
              </a:rPr>
              <a:t/>
            </a:r>
            <a:br>
              <a:rPr lang="en-US" sz="2400" dirty="0" smtClean="0">
                <a:latin typeface="Arial" pitchFamily="34" charset="0"/>
              </a:rPr>
            </a:br>
            <a:r>
              <a:rPr lang="en-US" sz="2400" dirty="0" smtClean="0">
                <a:latin typeface="Arial" pitchFamily="34" charset="0"/>
              </a:rPr>
              <a:t>Free 30-Day Trial</a:t>
            </a:r>
            <a:endParaRPr lang="en-US" sz="2400" dirty="0">
              <a:latin typeface="Arial" pitchFamily="34" charset="0"/>
            </a:endParaRPr>
          </a:p>
        </p:txBody>
      </p:sp>
    </p:spTree>
    <p:extLst>
      <p:ext uri="{BB962C8B-B14F-4D97-AF65-F5344CB8AC3E}">
        <p14:creationId xmlns:p14="http://schemas.microsoft.com/office/powerpoint/2010/main" val="1133123087"/>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109210" y="1075766"/>
            <a:ext cx="7079615" cy="5782234"/>
            <a:chOff x="-1168400" y="1571945"/>
            <a:chExt cx="8378825" cy="4755036"/>
          </a:xfrm>
        </p:grpSpPr>
        <p:pic>
          <p:nvPicPr>
            <p:cNvPr id="7" name="Picture 3" descr="E:\Duotone_02.png"/>
            <p:cNvPicPr>
              <a:picLocks noChangeAspect="1" noChangeArrowheads="1"/>
            </p:cNvPicPr>
            <p:nvPr/>
          </p:nvPicPr>
          <p:blipFill rotWithShape="1">
            <a:blip r:embed="rId3">
              <a:extLst>
                <a:ext uri="{28A0092B-C50C-407E-A947-70E740481C1C}">
                  <a14:useLocalDpi xmlns:a14="http://schemas.microsoft.com/office/drawing/2010/main" val="0"/>
                </a:ext>
              </a:extLst>
            </a:blip>
            <a:srcRect l="40613"/>
            <a:stretch/>
          </p:blipFill>
          <p:spPr bwMode="auto">
            <a:xfrm>
              <a:off x="-1168400" y="1571946"/>
              <a:ext cx="5016788" cy="475179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bwMode="auto">
            <a:xfrm>
              <a:off x="3169443" y="1571945"/>
              <a:ext cx="4040982" cy="475503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grpSp>
      <p:sp>
        <p:nvSpPr>
          <p:cNvPr id="2" name="Title 1"/>
          <p:cNvSpPr>
            <a:spLocks noGrp="1"/>
          </p:cNvSpPr>
          <p:nvPr>
            <p:ph type="title"/>
          </p:nvPr>
        </p:nvSpPr>
        <p:spPr/>
        <p:txBody>
          <a:bodyPr/>
          <a:lstStyle/>
          <a:p>
            <a:r>
              <a:rPr lang="en-US" dirty="0" smtClean="0"/>
              <a:t>Join the Conversation, Get Involved</a:t>
            </a:r>
            <a:endParaRPr lang="en-US" dirty="0"/>
          </a:p>
        </p:txBody>
      </p:sp>
      <p:sp>
        <p:nvSpPr>
          <p:cNvPr id="3" name="Text Placeholder 2"/>
          <p:cNvSpPr>
            <a:spLocks noGrp="1"/>
          </p:cNvSpPr>
          <p:nvPr>
            <p:ph type="body" sz="quarter" idx="10"/>
          </p:nvPr>
        </p:nvSpPr>
        <p:spPr>
          <a:xfrm>
            <a:off x="519114" y="1447800"/>
            <a:ext cx="5447346" cy="4773614"/>
          </a:xfrm>
        </p:spPr>
        <p:txBody>
          <a:bodyPr wrap="square">
            <a:spAutoFit/>
          </a:bodyPr>
          <a:lstStyle/>
          <a:p>
            <a:pPr marL="0" indent="0">
              <a:buNone/>
            </a:pPr>
            <a:r>
              <a:rPr lang="en-US" sz="2800" dirty="0" smtClean="0"/>
              <a:t>Follow us</a:t>
            </a:r>
          </a:p>
          <a:p>
            <a:pPr lvl="1"/>
            <a:r>
              <a:rPr lang="en-US" sz="2400" dirty="0" smtClean="0">
                <a:hlinkClick r:id="rId4"/>
              </a:rPr>
              <a:t>www.microsoft.com/sqlserver</a:t>
            </a:r>
            <a:endParaRPr lang="en-US" sz="2400" dirty="0" smtClean="0"/>
          </a:p>
          <a:p>
            <a:pPr lvl="1"/>
            <a:r>
              <a:rPr lang="en-US" sz="2400" dirty="0" smtClean="0">
                <a:hlinkClick r:id="rId5"/>
              </a:rPr>
              <a:t>www.twitter.com/sqlserver</a:t>
            </a:r>
            <a:endParaRPr lang="en-US" sz="2400" dirty="0" smtClean="0"/>
          </a:p>
          <a:p>
            <a:pPr lvl="1"/>
            <a:r>
              <a:rPr lang="en-US" sz="2400" dirty="0" smtClean="0">
                <a:hlinkClick r:id="rId6"/>
              </a:rPr>
              <a:t>www.facebook.com/sqlserver</a:t>
            </a:r>
            <a:r>
              <a:rPr lang="en-US" sz="2400" dirty="0" smtClean="0"/>
              <a:t> </a:t>
            </a:r>
            <a:endParaRPr lang="en-US" dirty="0" smtClean="0"/>
          </a:p>
          <a:p>
            <a:pPr marL="0" indent="0">
              <a:spcBef>
                <a:spcPts val="1800"/>
              </a:spcBef>
              <a:buNone/>
            </a:pPr>
            <a:r>
              <a:rPr lang="en-US" sz="2800" dirty="0" smtClean="0"/>
              <a:t>Participate in product feedback</a:t>
            </a:r>
          </a:p>
          <a:p>
            <a:pPr lvl="1"/>
            <a:r>
              <a:rPr lang="en-US" sz="2400" dirty="0" smtClean="0"/>
              <a:t>Sign up for SQL Server </a:t>
            </a:r>
            <a:br>
              <a:rPr lang="en-US" sz="2400" dirty="0" smtClean="0"/>
            </a:br>
            <a:r>
              <a:rPr lang="en-US" sz="2400" dirty="0" smtClean="0"/>
              <a:t>Code Name “Denali” CTP</a:t>
            </a:r>
          </a:p>
          <a:p>
            <a:pPr lvl="1"/>
            <a:r>
              <a:rPr lang="en-US" sz="2400" dirty="0" smtClean="0"/>
              <a:t>Sign up for SQL Azure </a:t>
            </a:r>
            <a:br>
              <a:rPr lang="en-US" sz="2400" dirty="0" smtClean="0"/>
            </a:br>
            <a:r>
              <a:rPr lang="en-US" sz="2400" dirty="0" smtClean="0"/>
              <a:t>free 30-day trial</a:t>
            </a:r>
          </a:p>
          <a:p>
            <a:pPr lvl="1"/>
            <a:r>
              <a:rPr lang="en-US" sz="2400" dirty="0" smtClean="0"/>
              <a:t>Learn more about our </a:t>
            </a:r>
            <a:br>
              <a:rPr lang="en-US" sz="2400" dirty="0" smtClean="0"/>
            </a:br>
            <a:r>
              <a:rPr lang="en-US" sz="2400" dirty="0" smtClean="0"/>
              <a:t>PDW &amp; private cloud </a:t>
            </a:r>
            <a:br>
              <a:rPr lang="en-US" sz="2400" dirty="0" smtClean="0"/>
            </a:br>
            <a:r>
              <a:rPr lang="en-US" sz="2400" dirty="0" smtClean="0"/>
              <a:t>solutions at </a:t>
            </a:r>
            <a:r>
              <a:rPr lang="en-US" sz="2400" dirty="0" err="1" smtClean="0"/>
              <a:t>TechEd</a:t>
            </a:r>
            <a:endParaRPr lang="en-US" sz="2400" dirty="0"/>
          </a:p>
        </p:txBody>
      </p:sp>
      <p:pic>
        <p:nvPicPr>
          <p:cNvPr id="1026" name="Picture 2" descr="\\sfp\Work\White_Whale\6-20017_TechEd_Quentin\Client_Supplied\IT guy_Sun.png"/>
          <p:cNvPicPr>
            <a:picLocks noChangeAspect="1" noChangeArrowheads="1"/>
          </p:cNvPicPr>
          <p:nvPr/>
        </p:nvPicPr>
        <p:blipFill rotWithShape="1">
          <a:blip r:embed="rId7">
            <a:extLst>
              <a:ext uri="{28A0092B-C50C-407E-A947-70E740481C1C}">
                <a14:useLocalDpi xmlns:a14="http://schemas.microsoft.com/office/drawing/2010/main" val="0"/>
              </a:ext>
            </a:extLst>
          </a:blip>
          <a:srcRect r="26738"/>
          <a:stretch/>
        </p:blipFill>
        <p:spPr bwMode="auto">
          <a:xfrm>
            <a:off x="6858000" y="2644514"/>
            <a:ext cx="5330826" cy="3965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292148"/>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enali_FINAL_05-12-2011_ALT-H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1647" cy="6858000"/>
          </a:xfrm>
          <a:prstGeom prst="rect">
            <a:avLst/>
          </a:prstGeom>
        </p:spPr>
      </p:pic>
    </p:spTree>
    <p:extLst>
      <p:ext uri="{BB962C8B-B14F-4D97-AF65-F5344CB8AC3E}">
        <p14:creationId xmlns:p14="http://schemas.microsoft.com/office/powerpoint/2010/main" val="5909706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3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alpha val="99000"/>
                  </a:schemeClr>
                </a:solidFill>
              </a:rPr>
              <a:t>Resources</a:t>
            </a:r>
          </a:p>
        </p:txBody>
      </p:sp>
      <p:sp>
        <p:nvSpPr>
          <p:cNvPr id="4" name="Rounded Rectangle 3"/>
          <p:cNvSpPr/>
          <p:nvPr/>
        </p:nvSpPr>
        <p:spPr bwMode="ltGray">
          <a:xfrm>
            <a:off x="507868"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6" name="Rectangle 5"/>
          <p:cNvSpPr/>
          <p:nvPr/>
        </p:nvSpPr>
        <p:spPr bwMode="white">
          <a:xfrm>
            <a:off x="507868" y="4240386"/>
            <a:ext cx="5332611" cy="369332"/>
          </a:xfrm>
          <a:prstGeom prst="rect">
            <a:avLst/>
          </a:prstGeom>
        </p:spPr>
        <p:txBody>
          <a:bodyPr wrap="square">
            <a:spAutoFit/>
          </a:bodyPr>
          <a:lstStyle/>
          <a:p>
            <a:pPr algn="ctr"/>
            <a:r>
              <a:rPr lang="en-US" dirty="0" smtClean="0">
                <a:solidFill>
                  <a:srgbClr val="FFFFFF"/>
                </a:solidFill>
                <a:hlinkClick r:id="rId3"/>
              </a:rPr>
              <a:t>www.microsoft.com/teched</a:t>
            </a:r>
            <a:endParaRPr lang="en-US" sz="1600" dirty="0"/>
          </a:p>
        </p:txBody>
      </p:sp>
      <p:sp>
        <p:nvSpPr>
          <p:cNvPr id="8" name="Rectangle 7"/>
          <p:cNvSpPr/>
          <p:nvPr/>
        </p:nvSpPr>
        <p:spPr bwMode="auto">
          <a:xfrm>
            <a:off x="507868"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7" name="Rectangle 6"/>
          <p:cNvSpPr/>
          <p:nvPr/>
        </p:nvSpPr>
        <p:spPr>
          <a:xfrm>
            <a:off x="495171" y="3871113"/>
            <a:ext cx="5345308" cy="338554"/>
          </a:xfrm>
          <a:prstGeom prst="rect">
            <a:avLst/>
          </a:prstGeom>
        </p:spPr>
        <p:txBody>
          <a:bodyPr wrap="square">
            <a:spAutoFit/>
          </a:bodyPr>
          <a:lstStyle/>
          <a:p>
            <a:pPr marL="0" lvl="1" algn="ctr">
              <a:tabLst>
                <a:tab pos="1828800" algn="l"/>
              </a:tabLst>
            </a:pPr>
            <a:r>
              <a:rPr lang="en-US" sz="1600" dirty="0" smtClean="0">
                <a:solidFill>
                  <a:schemeClr val="bg1">
                    <a:lumMod val="65000"/>
                    <a:lumOff val="35000"/>
                    <a:alpha val="99000"/>
                  </a:schemeClr>
                </a:solidFill>
              </a:rPr>
              <a:t>Sessions On-Demand &amp; Community</a:t>
            </a:r>
          </a:p>
        </p:txBody>
      </p:sp>
      <p:pic>
        <p:nvPicPr>
          <p:cNvPr id="9" name="Picture 8" descr="TechEd_onlin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white">
          <a:xfrm>
            <a:off x="1975610" y="2830648"/>
            <a:ext cx="2409825" cy="1076325"/>
          </a:xfrm>
          <a:prstGeom prst="rect">
            <a:avLst/>
          </a:prstGeom>
          <a:noFill/>
          <a:ln>
            <a:noFill/>
          </a:ln>
        </p:spPr>
      </p:pic>
      <p:sp>
        <p:nvSpPr>
          <p:cNvPr id="10" name="Rounded Rectangle 9"/>
          <p:cNvSpPr/>
          <p:nvPr/>
        </p:nvSpPr>
        <p:spPr bwMode="ltGray">
          <a:xfrm>
            <a:off x="6335650"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2" name="Rectangle 11"/>
          <p:cNvSpPr/>
          <p:nvPr/>
        </p:nvSpPr>
        <p:spPr bwMode="auto">
          <a:xfrm>
            <a:off x="6335650"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3" name="Rectangle 12"/>
          <p:cNvSpPr/>
          <p:nvPr/>
        </p:nvSpPr>
        <p:spPr>
          <a:xfrm>
            <a:off x="6322953" y="3871113"/>
            <a:ext cx="5345308" cy="338554"/>
          </a:xfrm>
          <a:prstGeom prst="rect">
            <a:avLst/>
          </a:prstGeom>
        </p:spPr>
        <p:txBody>
          <a:bodyPr wrap="square">
            <a:spAutoFit/>
          </a:bodyPr>
          <a:lstStyle/>
          <a:p>
            <a:pPr marL="0" lvl="1" algn="ctr">
              <a:tabLst>
                <a:tab pos="1828800" algn="l"/>
              </a:tabLst>
            </a:pPr>
            <a:r>
              <a:rPr lang="en-US" sz="1600" dirty="0" smtClean="0">
                <a:solidFill>
                  <a:schemeClr val="bg1">
                    <a:lumMod val="65000"/>
                    <a:lumOff val="35000"/>
                    <a:alpha val="99000"/>
                  </a:schemeClr>
                </a:solidFill>
              </a:rPr>
              <a:t>Microsoft Certification &amp; Training Resources</a:t>
            </a:r>
          </a:p>
        </p:txBody>
      </p:sp>
      <p:sp>
        <p:nvSpPr>
          <p:cNvPr id="15" name="Rounded Rectangle 14"/>
          <p:cNvSpPr/>
          <p:nvPr/>
        </p:nvSpPr>
        <p:spPr bwMode="ltGray">
          <a:xfrm>
            <a:off x="507868"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17" name="Rectangle 16"/>
          <p:cNvSpPr/>
          <p:nvPr/>
        </p:nvSpPr>
        <p:spPr bwMode="auto">
          <a:xfrm>
            <a:off x="507868"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8" name="Rectangle 17"/>
          <p:cNvSpPr/>
          <p:nvPr/>
        </p:nvSpPr>
        <p:spPr>
          <a:xfrm>
            <a:off x="495171" y="5916903"/>
            <a:ext cx="5345308" cy="338554"/>
          </a:xfrm>
          <a:prstGeom prst="rect">
            <a:avLst/>
          </a:prstGeom>
        </p:spPr>
        <p:txBody>
          <a:bodyPr wrap="square">
            <a:spAutoFit/>
          </a:bodyPr>
          <a:lstStyle/>
          <a:p>
            <a:pPr marL="0" lvl="1" algn="ctr">
              <a:tabLst>
                <a:tab pos="1828800" algn="l"/>
              </a:tabLst>
            </a:pPr>
            <a:r>
              <a:rPr lang="en-US" sz="1600" dirty="0" smtClean="0">
                <a:solidFill>
                  <a:schemeClr val="bg1">
                    <a:lumMod val="65000"/>
                    <a:lumOff val="35000"/>
                    <a:alpha val="99000"/>
                  </a:schemeClr>
                </a:solidFill>
              </a:rPr>
              <a:t>Resources for IT Professionals</a:t>
            </a:r>
          </a:p>
        </p:txBody>
      </p:sp>
      <p:sp>
        <p:nvSpPr>
          <p:cNvPr id="20" name="Rounded Rectangle 19"/>
          <p:cNvSpPr/>
          <p:nvPr/>
        </p:nvSpPr>
        <p:spPr bwMode="ltGray">
          <a:xfrm>
            <a:off x="6335650"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2" name="Rectangle 21"/>
          <p:cNvSpPr/>
          <p:nvPr/>
        </p:nvSpPr>
        <p:spPr bwMode="auto">
          <a:xfrm>
            <a:off x="6335650"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3" name="Rectangle 22"/>
          <p:cNvSpPr/>
          <p:nvPr/>
        </p:nvSpPr>
        <p:spPr>
          <a:xfrm>
            <a:off x="6322953" y="5916903"/>
            <a:ext cx="5345308" cy="338554"/>
          </a:xfrm>
          <a:prstGeom prst="rect">
            <a:avLst/>
          </a:prstGeom>
        </p:spPr>
        <p:txBody>
          <a:bodyPr wrap="square">
            <a:spAutoFit/>
          </a:bodyPr>
          <a:lstStyle/>
          <a:p>
            <a:pPr marL="0" lvl="1" algn="ctr">
              <a:tabLst>
                <a:tab pos="1828800" algn="l"/>
              </a:tabLst>
            </a:pPr>
            <a:r>
              <a:rPr lang="en-US" sz="1600" dirty="0" smtClean="0">
                <a:solidFill>
                  <a:schemeClr val="bg1">
                    <a:lumMod val="65000"/>
                    <a:lumOff val="35000"/>
                    <a:alpha val="99000"/>
                  </a:schemeClr>
                </a:solidFill>
              </a:rPr>
              <a:t>Resources for Developers</a:t>
            </a:r>
          </a:p>
        </p:txBody>
      </p:sp>
      <p:sp>
        <p:nvSpPr>
          <p:cNvPr id="25" name="Rectangle 24"/>
          <p:cNvSpPr/>
          <p:nvPr/>
        </p:nvSpPr>
        <p:spPr bwMode="white">
          <a:xfrm>
            <a:off x="6322953" y="4249911"/>
            <a:ext cx="5358004" cy="369332"/>
          </a:xfrm>
          <a:prstGeom prst="rect">
            <a:avLst/>
          </a:prstGeom>
        </p:spPr>
        <p:txBody>
          <a:bodyPr wrap="square">
            <a:spAutoFit/>
          </a:bodyPr>
          <a:lstStyle/>
          <a:p>
            <a:pPr algn="ctr"/>
            <a:r>
              <a:rPr lang="en-US" dirty="0" smtClean="0">
                <a:solidFill>
                  <a:srgbClr val="FFFFFF"/>
                </a:solidFill>
                <a:hlinkClick r:id="rId5"/>
              </a:rPr>
              <a:t>www.microsoft.com/learning</a:t>
            </a:r>
            <a:r>
              <a:rPr lang="en-US" dirty="0" smtClean="0">
                <a:solidFill>
                  <a:srgbClr val="FFFFFF"/>
                </a:solidFill>
              </a:rPr>
              <a:t> </a:t>
            </a:r>
            <a:endParaRPr lang="en-US" sz="1600" dirty="0"/>
          </a:p>
        </p:txBody>
      </p:sp>
      <p:sp>
        <p:nvSpPr>
          <p:cNvPr id="26" name="Rectangle 25"/>
          <p:cNvSpPr/>
          <p:nvPr/>
        </p:nvSpPr>
        <p:spPr bwMode="white">
          <a:xfrm>
            <a:off x="507867" y="6291910"/>
            <a:ext cx="5307218" cy="369332"/>
          </a:xfrm>
          <a:prstGeom prst="rect">
            <a:avLst/>
          </a:prstGeom>
        </p:spPr>
        <p:txBody>
          <a:bodyPr wrap="square">
            <a:spAutoFit/>
          </a:bodyPr>
          <a:lstStyle/>
          <a:p>
            <a:pPr lvl="0" algn="ctr">
              <a:spcBef>
                <a:spcPts val="600"/>
              </a:spcBef>
              <a:buSzPct val="120000"/>
              <a:tabLst>
                <a:tab pos="1828800" algn="l"/>
              </a:tabLst>
              <a:defRPr/>
            </a:pPr>
            <a:r>
              <a:rPr lang="en-US" dirty="0" smtClean="0">
                <a:solidFill>
                  <a:srgbClr val="FFFFFF"/>
                </a:solidFill>
                <a:latin typeface="Calibri" pitchFamily="34" charset="0"/>
                <a:hlinkClick r:id="rId6"/>
              </a:rPr>
              <a:t>http://microsoft.com/technet</a:t>
            </a:r>
            <a:r>
              <a:rPr lang="en-US" b="1" dirty="0" smtClean="0">
                <a:solidFill>
                  <a:srgbClr val="FFFFFF"/>
                </a:solidFill>
                <a:latin typeface="Calibri" pitchFamily="34" charset="0"/>
              </a:rPr>
              <a:t>  </a:t>
            </a:r>
            <a:endParaRPr lang="en-US" dirty="0" smtClean="0">
              <a:solidFill>
                <a:srgbClr val="FFFFFF"/>
              </a:solidFill>
              <a:latin typeface="Calibri" pitchFamily="34" charset="0"/>
            </a:endParaRPr>
          </a:p>
        </p:txBody>
      </p:sp>
      <p:sp>
        <p:nvSpPr>
          <p:cNvPr id="27" name="Rectangle 26"/>
          <p:cNvSpPr/>
          <p:nvPr/>
        </p:nvSpPr>
        <p:spPr bwMode="white">
          <a:xfrm>
            <a:off x="6335649" y="6291910"/>
            <a:ext cx="5345308" cy="369332"/>
          </a:xfrm>
          <a:prstGeom prst="rect">
            <a:avLst/>
          </a:prstGeom>
        </p:spPr>
        <p:txBody>
          <a:bodyPr wrap="square" anchor="ctr">
            <a:spAutoFit/>
          </a:bodyPr>
          <a:lstStyle/>
          <a:p>
            <a:pPr lvl="0" algn="ctr">
              <a:spcBef>
                <a:spcPts val="600"/>
              </a:spcBef>
              <a:tabLst>
                <a:tab pos="1828800" algn="l"/>
              </a:tabLst>
            </a:pPr>
            <a:r>
              <a:rPr lang="en-US" dirty="0" smtClean="0">
                <a:solidFill>
                  <a:srgbClr val="FFFFFF"/>
                </a:solidFill>
                <a:hlinkClick r:id="rId7"/>
              </a:rPr>
              <a:t>http://microsoft.com/msdn</a:t>
            </a:r>
            <a:r>
              <a:rPr lang="en-US" b="1" dirty="0" smtClean="0">
                <a:solidFill>
                  <a:srgbClr val="FFFFFF"/>
                </a:solidFill>
              </a:rPr>
              <a:t> </a:t>
            </a:r>
            <a:endParaRPr lang="en-US" dirty="0" smtClean="0">
              <a:solidFill>
                <a:srgbClr val="FFFFFF"/>
              </a:solidFill>
            </a:endParaRPr>
          </a:p>
        </p:txBody>
      </p:sp>
      <p:pic>
        <p:nvPicPr>
          <p:cNvPr id="28" name="Picture 27" descr="TechNet.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white">
          <a:xfrm>
            <a:off x="657030" y="4920291"/>
            <a:ext cx="5046985" cy="1027750"/>
          </a:xfrm>
          <a:prstGeom prst="rect">
            <a:avLst/>
          </a:prstGeom>
          <a:noFill/>
          <a:ln>
            <a:noFill/>
          </a:ln>
        </p:spPr>
      </p:pic>
      <p:pic>
        <p:nvPicPr>
          <p:cNvPr id="29" name="Picture 28" descr="msdn_1inch_rgb.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white">
          <a:xfrm>
            <a:off x="8079617" y="4876504"/>
            <a:ext cx="1857375" cy="942975"/>
          </a:xfrm>
          <a:prstGeom prst="rect">
            <a:avLst/>
          </a:prstGeom>
          <a:noFill/>
          <a:ln>
            <a:noFill/>
          </a:ln>
        </p:spPr>
      </p:pic>
      <p:pic>
        <p:nvPicPr>
          <p:cNvPr id="32" name="Picture 31" descr="ms_Learning_w.eps"/>
          <p:cNvPicPr>
            <a:picLocks noChangeAspect="1"/>
          </p:cNvPicPr>
          <p:nvPr/>
        </p:nvPicPr>
        <p:blipFill>
          <a:blip r:embed="rId10" cstate="screen">
            <a:extLst>
              <a:ext uri="{28A0092B-C50C-407E-A947-70E740481C1C}">
                <a14:useLocalDpi xmlns:a14="http://schemas.microsoft.com/office/drawing/2010/main"/>
              </a:ext>
            </a:extLst>
          </a:blip>
          <a:srcRect l="51467" r="43859"/>
          <a:stretch>
            <a:fillRect/>
          </a:stretch>
        </p:blipFill>
        <p:spPr bwMode="white">
          <a:xfrm>
            <a:off x="9052582" y="2998644"/>
            <a:ext cx="228700" cy="771334"/>
          </a:xfrm>
          <a:prstGeom prst="rect">
            <a:avLst/>
          </a:prstGeom>
          <a:noFill/>
          <a:ln>
            <a:noFill/>
          </a:ln>
        </p:spPr>
      </p:pic>
      <p:pic>
        <p:nvPicPr>
          <p:cNvPr id="33" name="Picture 2" descr="C:\Documents and Settings\Pennie\My Documents\ACERDATA (D)\Pennie's documents\MS Image\Boxshot_Logo\MICROSOFT\Microsoft Logo wht shadow.png"/>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white">
          <a:xfrm>
            <a:off x="6740692" y="3169915"/>
            <a:ext cx="2337342" cy="428793"/>
          </a:xfrm>
          <a:prstGeom prst="rect">
            <a:avLst/>
          </a:prstGeom>
          <a:noFill/>
          <a:ln>
            <a:noFill/>
          </a:ln>
        </p:spPr>
      </p:pic>
      <p:sp>
        <p:nvSpPr>
          <p:cNvPr id="34" name="TextBox 33"/>
          <p:cNvSpPr txBox="1"/>
          <p:nvPr/>
        </p:nvSpPr>
        <p:spPr bwMode="white">
          <a:xfrm>
            <a:off x="9270703" y="3168868"/>
            <a:ext cx="1408799" cy="430887"/>
          </a:xfrm>
          <a:prstGeom prst="rect">
            <a:avLst/>
          </a:prstGeom>
          <a:noFill/>
        </p:spPr>
        <p:txBody>
          <a:bodyPr wrap="square" lIns="0" tIns="0" rIns="0" bIns="0" rtlCol="0">
            <a:spAutoFit/>
          </a:bodyPr>
          <a:lstStyle/>
          <a:p>
            <a:r>
              <a:rPr lang="en-US" sz="2800" dirty="0" smtClean="0">
                <a:gradFill>
                  <a:gsLst>
                    <a:gs pos="0">
                      <a:schemeClr val="tx1"/>
                    </a:gs>
                    <a:gs pos="86000">
                      <a:schemeClr val="tx1"/>
                    </a:gs>
                  </a:gsLst>
                  <a:lin ang="5400000" scaled="0"/>
                </a:gradFill>
                <a:latin typeface="Segoe" pitchFamily="34" charset="0"/>
              </a:rPr>
              <a:t>Learning</a:t>
            </a:r>
          </a:p>
        </p:txBody>
      </p:sp>
      <p:sp>
        <p:nvSpPr>
          <p:cNvPr id="30" name="Rounded Rectangle 29"/>
          <p:cNvSpPr/>
          <p:nvPr/>
        </p:nvSpPr>
        <p:spPr bwMode="ltGray">
          <a:xfrm>
            <a:off x="3404057" y="72495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31" name="Rectangle 30"/>
          <p:cNvSpPr/>
          <p:nvPr/>
        </p:nvSpPr>
        <p:spPr bwMode="white">
          <a:xfrm>
            <a:off x="3404057" y="2198226"/>
            <a:ext cx="5332611" cy="369332"/>
          </a:xfrm>
          <a:prstGeom prst="rect">
            <a:avLst/>
          </a:prstGeom>
        </p:spPr>
        <p:txBody>
          <a:bodyPr wrap="square">
            <a:spAutoFit/>
          </a:bodyPr>
          <a:lstStyle/>
          <a:p>
            <a:pPr algn="ctr"/>
            <a:r>
              <a:rPr lang="en-US" u="sng" dirty="0" smtClean="0">
                <a:hlinkClick r:id="rId12"/>
              </a:rPr>
              <a:t>http://northamerica.msteched.com</a:t>
            </a:r>
            <a:endParaRPr lang="en-US" sz="1600" dirty="0"/>
          </a:p>
        </p:txBody>
      </p:sp>
      <p:sp>
        <p:nvSpPr>
          <p:cNvPr id="35" name="Rectangle 34"/>
          <p:cNvSpPr/>
          <p:nvPr/>
        </p:nvSpPr>
        <p:spPr bwMode="auto">
          <a:xfrm>
            <a:off x="3404057" y="180763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36" name="Rectangle 35"/>
          <p:cNvSpPr/>
          <p:nvPr/>
        </p:nvSpPr>
        <p:spPr>
          <a:xfrm>
            <a:off x="3391360" y="1828953"/>
            <a:ext cx="5345308" cy="338554"/>
          </a:xfrm>
          <a:prstGeom prst="rect">
            <a:avLst/>
          </a:prstGeom>
        </p:spPr>
        <p:txBody>
          <a:bodyPr wrap="square">
            <a:spAutoFit/>
          </a:bodyPr>
          <a:lstStyle/>
          <a:p>
            <a:pPr marL="0" lvl="1" algn="ctr">
              <a:tabLst>
                <a:tab pos="1828800" algn="l"/>
              </a:tabLst>
            </a:pPr>
            <a:r>
              <a:rPr lang="en-US" sz="1600" dirty="0">
                <a:solidFill>
                  <a:schemeClr val="bg1">
                    <a:lumMod val="65000"/>
                    <a:lumOff val="35000"/>
                    <a:alpha val="99000"/>
                  </a:schemeClr>
                </a:solidFill>
              </a:rPr>
              <a:t>Connect. Share. Discuss.</a:t>
            </a:r>
            <a:endParaRPr lang="en-US" sz="1600" dirty="0" smtClean="0">
              <a:solidFill>
                <a:schemeClr val="bg1">
                  <a:lumMod val="65000"/>
                  <a:lumOff val="35000"/>
                  <a:alpha val="99000"/>
                </a:schemeClr>
              </a:solidFill>
            </a:endParaRPr>
          </a:p>
        </p:txBody>
      </p:sp>
      <p:pic>
        <p:nvPicPr>
          <p:cNvPr id="3" name="Picture 2"/>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47472" y="862359"/>
            <a:ext cx="2258478" cy="806917"/>
          </a:xfrm>
          <a:prstGeom prst="rect">
            <a:avLst/>
          </a:prstGeom>
        </p:spPr>
      </p:pic>
    </p:spTree>
    <p:extLst>
      <p:ext uri="{BB962C8B-B14F-4D97-AF65-F5344CB8AC3E}">
        <p14:creationId xmlns:p14="http://schemas.microsoft.com/office/powerpoint/2010/main" val="2165420720"/>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92562" y="437440"/>
            <a:ext cx="2798668" cy="2948596"/>
          </a:xfrm>
          <a:prstGeom prst="rect">
            <a:avLst/>
          </a:prstGeom>
          <a:noFill/>
          <a:ln>
            <a:noFill/>
          </a:ln>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3145" y="384577"/>
            <a:ext cx="1005628" cy="1933901"/>
          </a:xfrm>
          <a:prstGeom prst="rect">
            <a:avLst/>
          </a:prstGeom>
        </p:spPr>
      </p:pic>
      <p:sp>
        <p:nvSpPr>
          <p:cNvPr id="15" name="Rectangle 14"/>
          <p:cNvSpPr/>
          <p:nvPr/>
        </p:nvSpPr>
        <p:spPr bwMode="auto">
          <a:xfrm>
            <a:off x="0" y="4095750"/>
            <a:ext cx="5281824" cy="2105025"/>
          </a:xfrm>
          <a:prstGeom prst="rect">
            <a:avLst/>
          </a:prstGeom>
          <a:solidFill>
            <a:srgbClr val="FFFFFF">
              <a:alpha val="9000"/>
            </a:srgbClr>
          </a:solidFill>
          <a:ln w="38100">
            <a:solidFill>
              <a:schemeClr val="accent4"/>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noAutofit/>
          </a:bodyPr>
          <a:lstStyle/>
          <a:p>
            <a:pPr marL="460375" lvl="0" indent="-460375">
              <a:lnSpc>
                <a:spcPct val="90000"/>
              </a:lnSpc>
              <a:spcBef>
                <a:spcPct val="20000"/>
              </a:spcBef>
              <a:buSzPct val="100000"/>
            </a:pPr>
            <a:endParaRPr lang="en-US" sz="2400" dirty="0" smtClean="0">
              <a:gradFill>
                <a:gsLst>
                  <a:gs pos="0">
                    <a:srgbClr val="FFFFFF"/>
                  </a:gs>
                  <a:gs pos="86000">
                    <a:srgbClr val="FFFFFF"/>
                  </a:gs>
                </a:gsLst>
                <a:lin ang="0" scaled="0"/>
              </a:gradFill>
            </a:endParaRPr>
          </a:p>
        </p:txBody>
      </p:sp>
      <p:sp>
        <p:nvSpPr>
          <p:cNvPr id="11" name="Rounded Rectangle 10"/>
          <p:cNvSpPr/>
          <p:nvPr/>
        </p:nvSpPr>
        <p:spPr bwMode="blackGray">
          <a:xfrm>
            <a:off x="1208032" y="4131399"/>
            <a:ext cx="4048399" cy="2009776"/>
          </a:xfrm>
          <a:prstGeom prst="roundRect">
            <a:avLst/>
          </a:prstGeom>
          <a:noFill/>
          <a:ln w="9525">
            <a:noFill/>
            <a:miter lim="800000"/>
            <a:headEnd/>
            <a:tailEnd/>
          </a:ln>
          <a:scene3d>
            <a:camera prst="orthographicFront"/>
            <a:lightRig rig="contrasting" dir="t">
              <a:rot lat="0" lon="0" rev="7800000"/>
            </a:lightRig>
          </a:scene3d>
          <a:sp3d prstMaterial="metal">
            <a:bevelB w="0" h="0"/>
          </a:sp3d>
        </p:spPr>
        <p:txBody>
          <a:bodyPr anchor="ctr" anchorCtr="0"/>
          <a:lstStyle/>
          <a:p>
            <a:pPr defTabSz="914099" fontAlgn="base">
              <a:spcBef>
                <a:spcPct val="0"/>
              </a:spcBef>
              <a:spcAft>
                <a:spcPct val="0"/>
              </a:spcAft>
              <a:defRPr/>
            </a:pPr>
            <a:r>
              <a:rPr lang="en-US" sz="3200" dirty="0" smtClean="0">
                <a:gradFill>
                  <a:gsLst>
                    <a:gs pos="0">
                      <a:schemeClr val="tx1"/>
                    </a:gs>
                    <a:gs pos="86000">
                      <a:schemeClr val="tx1"/>
                    </a:gs>
                  </a:gsLst>
                  <a:lin ang="5400000" scaled="0"/>
                </a:gradFill>
                <a:latin typeface="Segoe" pitchFamily="34" charset="0"/>
              </a:rPr>
              <a:t>Complete an evaluation on </a:t>
            </a:r>
            <a:r>
              <a:rPr lang="en-US" sz="3200" dirty="0" err="1" smtClean="0">
                <a:gradFill>
                  <a:gsLst>
                    <a:gs pos="0">
                      <a:schemeClr val="tx1"/>
                    </a:gs>
                    <a:gs pos="86000">
                      <a:schemeClr val="tx1"/>
                    </a:gs>
                  </a:gsLst>
                  <a:lin ang="5400000" scaled="0"/>
                </a:gradFill>
                <a:latin typeface="Segoe" pitchFamily="34" charset="0"/>
              </a:rPr>
              <a:t>CommNet</a:t>
            </a:r>
            <a:r>
              <a:rPr lang="en-US" sz="3200" dirty="0" smtClean="0">
                <a:gradFill>
                  <a:gsLst>
                    <a:gs pos="0">
                      <a:schemeClr val="tx1"/>
                    </a:gs>
                    <a:gs pos="86000">
                      <a:schemeClr val="tx1"/>
                    </a:gs>
                  </a:gsLst>
                  <a:lin ang="5400000" scaled="0"/>
                </a:gradFill>
                <a:latin typeface="Segoe" pitchFamily="34" charset="0"/>
              </a:rPr>
              <a:t> and </a:t>
            </a:r>
            <a:br>
              <a:rPr lang="en-US" sz="3200" dirty="0" smtClean="0">
                <a:gradFill>
                  <a:gsLst>
                    <a:gs pos="0">
                      <a:schemeClr val="tx1"/>
                    </a:gs>
                    <a:gs pos="86000">
                      <a:schemeClr val="tx1"/>
                    </a:gs>
                  </a:gsLst>
                  <a:lin ang="5400000" scaled="0"/>
                </a:gradFill>
                <a:latin typeface="Segoe" pitchFamily="34" charset="0"/>
              </a:rPr>
            </a:br>
            <a:r>
              <a:rPr lang="en-US" sz="3200" dirty="0" smtClean="0">
                <a:gradFill>
                  <a:gsLst>
                    <a:gs pos="0">
                      <a:schemeClr val="tx1"/>
                    </a:gs>
                    <a:gs pos="86000">
                      <a:schemeClr val="tx1"/>
                    </a:gs>
                  </a:gsLst>
                  <a:lin ang="5400000" scaled="0"/>
                </a:gradFill>
                <a:latin typeface="Segoe" pitchFamily="34" charset="0"/>
              </a:rPr>
              <a:t>enter to win!</a:t>
            </a:r>
          </a:p>
        </p:txBody>
      </p:sp>
      <p:pic>
        <p:nvPicPr>
          <p:cNvPr id="17" name="Picture 5"/>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rot="20307775">
            <a:off x="6024827" y="2949077"/>
            <a:ext cx="770439" cy="804993"/>
          </a:xfrm>
          <a:prstGeom prst="rect">
            <a:avLst/>
          </a:prstGeom>
          <a:noFill/>
          <a:ln>
            <a:noFill/>
          </a:ln>
        </p:spPr>
      </p:pic>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75751" y="5136287"/>
            <a:ext cx="599215" cy="1239183"/>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33903" y="5078616"/>
            <a:ext cx="491460" cy="1016345"/>
          </a:xfrm>
          <a:prstGeom prst="rect">
            <a:avLst/>
          </a:prstGeom>
        </p:spPr>
      </p:pic>
      <p:pic>
        <p:nvPicPr>
          <p:cNvPr id="20" name="Picture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46403" y="5136287"/>
            <a:ext cx="808703" cy="1672406"/>
          </a:xfrm>
          <a:prstGeom prst="rect">
            <a:avLst/>
          </a:prstGeom>
        </p:spPr>
      </p:pic>
      <p:pic>
        <p:nvPicPr>
          <p:cNvPr id="21" name="Picture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27345" y="5079871"/>
            <a:ext cx="808703" cy="1672406"/>
          </a:xfrm>
          <a:prstGeom prst="rect">
            <a:avLst/>
          </a:prstGeom>
        </p:spPr>
      </p:pic>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055106" y="5107120"/>
            <a:ext cx="313711" cy="648758"/>
          </a:xfrm>
          <a:prstGeom prst="rect">
            <a:avLst/>
          </a:prstGeom>
        </p:spPr>
      </p:pic>
      <p:pic>
        <p:nvPicPr>
          <p:cNvPr id="24" name="Picture 2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74699" y="5078617"/>
            <a:ext cx="313711" cy="648758"/>
          </a:xfrm>
          <a:prstGeom prst="rect">
            <a:avLst/>
          </a:prstGeom>
        </p:spPr>
      </p:pic>
      <p:pic>
        <p:nvPicPr>
          <p:cNvPr id="25" name="Picture 5"/>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rot="1341843">
            <a:off x="9608744" y="3651522"/>
            <a:ext cx="850318" cy="888455"/>
          </a:xfrm>
          <a:prstGeom prst="rect">
            <a:avLst/>
          </a:prstGeom>
          <a:noFill/>
          <a:ln>
            <a:noFill/>
          </a:ln>
        </p:spPr>
      </p:pic>
      <p:pic>
        <p:nvPicPr>
          <p:cNvPr id="28" name="Picture 5"/>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rot="20307775">
            <a:off x="9919124" y="2776703"/>
            <a:ext cx="613260" cy="640764"/>
          </a:xfrm>
          <a:prstGeom prst="rect">
            <a:avLst/>
          </a:prstGeom>
          <a:noFill/>
          <a:ln>
            <a:noFill/>
          </a:ln>
        </p:spPr>
      </p:pic>
      <p:pic>
        <p:nvPicPr>
          <p:cNvPr id="27" name="Picture 5"/>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rot="20307775">
            <a:off x="6855552" y="3396819"/>
            <a:ext cx="1202249" cy="1256169"/>
          </a:xfrm>
          <a:prstGeom prst="rect">
            <a:avLst/>
          </a:prstGeom>
          <a:noFill/>
          <a:ln>
            <a:noFill/>
          </a:ln>
        </p:spPr>
      </p:pic>
      <p:pic>
        <p:nvPicPr>
          <p:cNvPr id="26" name="Picture 5"/>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7797216" y="2835764"/>
            <a:ext cx="1707076" cy="1783638"/>
          </a:xfrm>
          <a:prstGeom prst="rect">
            <a:avLst/>
          </a:prstGeom>
          <a:noFill/>
          <a:ln>
            <a:noFill/>
          </a:ln>
        </p:spPr>
      </p:pic>
      <p:pic>
        <p:nvPicPr>
          <p:cNvPr id="29" name="Picture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01551" y="384578"/>
            <a:ext cx="1005628" cy="1933901"/>
          </a:xfrm>
          <a:prstGeom prst="rect">
            <a:avLst/>
          </a:prstGeom>
        </p:spPr>
      </p:pic>
      <p:cxnSp>
        <p:nvCxnSpPr>
          <p:cNvPr id="6" name="Straight Connector 5"/>
          <p:cNvCxnSpPr/>
          <p:nvPr/>
        </p:nvCxnSpPr>
        <p:spPr>
          <a:xfrm>
            <a:off x="5906344" y="2508098"/>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906344" y="4892102"/>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69239" y="5187640"/>
            <a:ext cx="704478" cy="1456868"/>
          </a:xfrm>
          <a:prstGeom prst="rect">
            <a:avLst/>
          </a:prstGeom>
        </p:spPr>
      </p:pic>
      <p:pic>
        <p:nvPicPr>
          <p:cNvPr id="31" name="Picture 3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25755" y="5402996"/>
            <a:ext cx="599215" cy="1239183"/>
          </a:xfrm>
          <a:prstGeom prst="rect">
            <a:avLst/>
          </a:prstGeom>
        </p:spPr>
      </p:pic>
      <p:cxnSp>
        <p:nvCxnSpPr>
          <p:cNvPr id="32" name="Straight Connector 31"/>
          <p:cNvCxnSpPr/>
          <p:nvPr/>
        </p:nvCxnSpPr>
        <p:spPr>
          <a:xfrm rot="16200000">
            <a:off x="3798701" y="1911738"/>
            <a:ext cx="219456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8379532"/>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861782859"/>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crosoft logo and tagline"/>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black">
          <a:xfrm>
            <a:off x="3848585" y="3051283"/>
            <a:ext cx="4491655" cy="755434"/>
          </a:xfrm>
          <a:prstGeom prst="rect">
            <a:avLst/>
          </a:prstGeom>
          <a:noFill/>
          <a:ln>
            <a:noFill/>
          </a:ln>
        </p:spPr>
      </p:pic>
      <p:sp>
        <p:nvSpPr>
          <p:cNvPr id="5" name="Text Box 3"/>
          <p:cNvSpPr txBox="1">
            <a:spLocks noChangeArrowheads="1"/>
          </p:cNvSpPr>
          <p:nvPr/>
        </p:nvSpPr>
        <p:spPr bwMode="blackWhite">
          <a:xfrm>
            <a:off x="507868" y="6083573"/>
            <a:ext cx="11173090" cy="415484"/>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 </a:t>
            </a:r>
            <a:r>
              <a:rPr lang="en-US" sz="700" dirty="0" smtClean="0">
                <a:gradFill>
                  <a:gsLst>
                    <a:gs pos="0">
                      <a:schemeClr val="tx1"/>
                    </a:gs>
                    <a:gs pos="100000">
                      <a:schemeClr val="tx1"/>
                    </a:gs>
                  </a:gsLst>
                  <a:lin ang="5400000" scaled="0"/>
                </a:gradFill>
                <a:latin typeface="Segoe UI" pitchFamily="34" charset="0"/>
                <a:cs typeface="Arial" charset="0"/>
              </a:rPr>
              <a:t>2011 Microsoft </a:t>
            </a:r>
            <a:r>
              <a:rPr lang="en-US" sz="700" dirty="0">
                <a:gradFill>
                  <a:gsLst>
                    <a:gs pos="0">
                      <a:schemeClr val="tx1"/>
                    </a:gs>
                    <a:gs pos="100000">
                      <a:schemeClr val="tx1"/>
                    </a:gs>
                  </a:gsLst>
                  <a:lin ang="5400000" scaled="0"/>
                </a:gradFill>
                <a:latin typeface="Segoe UI" pitchFamily="34" charset="0"/>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a:t>
            </a:r>
            <a:r>
              <a:rPr lang="en-US" sz="700" dirty="0" smtClean="0">
                <a:gradFill>
                  <a:gsLst>
                    <a:gs pos="0">
                      <a:schemeClr val="tx1"/>
                    </a:gs>
                    <a:gs pos="100000">
                      <a:schemeClr val="tx1"/>
                    </a:gs>
                  </a:gsLst>
                  <a:lin ang="5400000" scaled="0"/>
                </a:gradFill>
                <a:latin typeface="Segoe UI" pitchFamily="34" charset="0"/>
                <a:cs typeface="Arial" charset="0"/>
              </a:rPr>
              <a:t/>
            </a:r>
            <a:br>
              <a:rPr lang="en-US" sz="700" dirty="0" smtClean="0">
                <a:gradFill>
                  <a:gsLst>
                    <a:gs pos="0">
                      <a:schemeClr val="tx1"/>
                    </a:gs>
                    <a:gs pos="100000">
                      <a:schemeClr val="tx1"/>
                    </a:gs>
                  </a:gsLst>
                  <a:lin ang="5400000" scaled="0"/>
                </a:gradFill>
                <a:latin typeface="Segoe UI" pitchFamily="34" charset="0"/>
                <a:cs typeface="Arial" charset="0"/>
              </a:rPr>
            </a:br>
            <a:r>
              <a:rPr lang="en-US" sz="700" dirty="0" smtClean="0">
                <a:gradFill>
                  <a:gsLst>
                    <a:gs pos="0">
                      <a:schemeClr val="tx1"/>
                    </a:gs>
                    <a:gs pos="100000">
                      <a:schemeClr val="tx1"/>
                    </a:gs>
                  </a:gsLst>
                  <a:lin ang="5400000" scaled="0"/>
                </a:gradFill>
                <a:latin typeface="Segoe UI" pitchFamily="34" charset="0"/>
                <a:cs typeface="Arial" charset="0"/>
              </a:rPr>
              <a:t>on </a:t>
            </a:r>
            <a:r>
              <a:rPr lang="en-US" sz="700" dirty="0">
                <a:gradFill>
                  <a:gsLst>
                    <a:gs pos="0">
                      <a:schemeClr val="tx1"/>
                    </a:gs>
                    <a:gs pos="100000">
                      <a:schemeClr val="tx1"/>
                    </a:gs>
                  </a:gsLst>
                  <a:lin ang="5400000" scaled="0"/>
                </a:gradFill>
                <a:latin typeface="Segoe UI" pitchFamily="34" charset="0"/>
                <a:cs typeface="Arial" charset="0"/>
              </a:rPr>
              <a:t>the part of Microsoft, and Microsoft cannot guarantee the accuracy of any information provided after the date of this presentation</a:t>
            </a:r>
            <a:r>
              <a:rPr lang="en-US" sz="700" dirty="0" smtClean="0">
                <a:gradFill>
                  <a:gsLst>
                    <a:gs pos="0">
                      <a:schemeClr val="tx1"/>
                    </a:gs>
                    <a:gs pos="100000">
                      <a:schemeClr val="tx1"/>
                    </a:gs>
                  </a:gsLst>
                  <a:lin ang="5400000" scaled="0"/>
                </a:gradFill>
                <a:latin typeface="Segoe UI" pitchFamily="34" charset="0"/>
                <a:cs typeface="Arial" charset="0"/>
              </a:rPr>
              <a:t>. MICROSOFT </a:t>
            </a:r>
            <a:r>
              <a:rPr lang="en-US" sz="700" dirty="0">
                <a:gradFill>
                  <a:gsLst>
                    <a:gs pos="0">
                      <a:schemeClr val="tx1"/>
                    </a:gs>
                    <a:gs pos="100000">
                      <a:schemeClr val="tx1"/>
                    </a:gs>
                  </a:gsLst>
                  <a:lin ang="5400000" scaled="0"/>
                </a:gradFill>
                <a:latin typeface="Segoe UI" pitchFamily="34" charset="0"/>
                <a:cs typeface="Arial" charset="0"/>
              </a:rPr>
              <a:t>MAKES NO WARRANTIES, EXPRESS, IMPLIED OR STATUTORY, AS TO THE INFORMATION IN THIS PRESENTATION.</a:t>
            </a: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629366"/>
            <a:ext cx="10242549" cy="1523497"/>
          </a:xfrm>
        </p:spPr>
        <p:txBody>
          <a:bodyPr/>
          <a:lstStyle/>
          <a:p>
            <a:r>
              <a:rPr lang="en-US" dirty="0" smtClean="0"/>
              <a:t>SQL Server: The Data &amp; BI Platform </a:t>
            </a:r>
            <a:br>
              <a:rPr lang="en-US" dirty="0" smtClean="0"/>
            </a:br>
            <a:r>
              <a:rPr lang="en-US" dirty="0" smtClean="0"/>
              <a:t>for Today &amp; Tomorrow</a:t>
            </a:r>
            <a:br>
              <a:rPr lang="en-US" dirty="0" smtClean="0"/>
            </a:br>
            <a:endParaRPr lang="en-US" dirty="0"/>
          </a:p>
        </p:txBody>
      </p:sp>
      <p:sp>
        <p:nvSpPr>
          <p:cNvPr id="3" name="Subtitle 2"/>
          <p:cNvSpPr>
            <a:spLocks noGrp="1"/>
          </p:cNvSpPr>
          <p:nvPr>
            <p:ph type="subTitle" idx="1"/>
          </p:nvPr>
        </p:nvSpPr>
        <p:spPr/>
        <p:txBody>
          <a:bodyPr/>
          <a:lstStyle/>
          <a:p>
            <a:r>
              <a:rPr lang="en-US" smtClean="0"/>
              <a:t>Quentin Clark</a:t>
            </a:r>
          </a:p>
          <a:p>
            <a:r>
              <a:rPr lang="en-US" smtClean="0"/>
              <a:t>Corporate Vice President</a:t>
            </a:r>
          </a:p>
          <a:p>
            <a:r>
              <a:rPr lang="en-US" smtClean="0"/>
              <a:t>Microsoft Corp.</a:t>
            </a:r>
            <a:endParaRPr lang="en-US" dirty="0"/>
          </a:p>
        </p:txBody>
      </p:sp>
      <p:sp>
        <p:nvSpPr>
          <p:cNvPr id="6" name="Text Placeholder 5"/>
          <p:cNvSpPr>
            <a:spLocks noGrp="1"/>
          </p:cNvSpPr>
          <p:nvPr>
            <p:ph type="body" sz="quarter" idx="10"/>
          </p:nvPr>
        </p:nvSpPr>
        <p:spPr/>
        <p:txBody>
          <a:bodyPr/>
          <a:lstStyle/>
          <a:p>
            <a:r>
              <a:rPr lang="en-US" dirty="0" smtClean="0"/>
              <a:t>FDN04</a:t>
            </a:r>
            <a:endParaRPr lang="en-US" dirty="0"/>
          </a:p>
        </p:txBody>
      </p:sp>
    </p:spTree>
    <p:extLst>
      <p:ext uri="{BB962C8B-B14F-4D97-AF65-F5344CB8AC3E}">
        <p14:creationId xmlns:p14="http://schemas.microsoft.com/office/powerpoint/2010/main" val="3431445778"/>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68400" y="1571945"/>
            <a:ext cx="13357225" cy="4755036"/>
            <a:chOff x="-1168400" y="1571945"/>
            <a:chExt cx="13357225" cy="4755036"/>
          </a:xfrm>
        </p:grpSpPr>
        <p:pic>
          <p:nvPicPr>
            <p:cNvPr id="18" name="Picture 3" descr="E:\Duotone_02.png"/>
            <p:cNvPicPr>
              <a:picLocks noChangeAspect="1" noChangeArrowheads="1"/>
            </p:cNvPicPr>
            <p:nvPr/>
          </p:nvPicPr>
          <p:blipFill rotWithShape="1">
            <a:blip r:embed="rId3">
              <a:extLst>
                <a:ext uri="{28A0092B-C50C-407E-A947-70E740481C1C}">
                  <a14:useLocalDpi xmlns:a14="http://schemas.microsoft.com/office/drawing/2010/main" val="0"/>
                </a:ext>
              </a:extLst>
            </a:blip>
            <a:srcRect l="40613"/>
            <a:stretch/>
          </p:blipFill>
          <p:spPr bwMode="auto">
            <a:xfrm>
              <a:off x="-1168400" y="1571946"/>
              <a:ext cx="5016788" cy="475179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3169443" y="1571945"/>
              <a:ext cx="9019382" cy="475503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latin typeface="+mj-lt"/>
              </a:endParaRPr>
            </a:p>
          </p:txBody>
        </p:sp>
      </p:grpSp>
      <p:sp>
        <p:nvSpPr>
          <p:cNvPr id="5" name="Rectangle 4" hidden="1"/>
          <p:cNvSpPr/>
          <p:nvPr/>
        </p:nvSpPr>
        <p:spPr bwMode="auto">
          <a:xfrm>
            <a:off x="0" y="1592494"/>
            <a:ext cx="12188825" cy="4746661"/>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20" name="Rectangle 19"/>
          <p:cNvSpPr/>
          <p:nvPr/>
        </p:nvSpPr>
        <p:spPr>
          <a:xfrm>
            <a:off x="8563229" y="2011835"/>
            <a:ext cx="3220048" cy="759182"/>
          </a:xfrm>
          <a:prstGeom prst="rect">
            <a:avLst/>
          </a:prstGeom>
        </p:spPr>
        <p:txBody>
          <a:bodyPr wrap="square" anchor="ctr">
            <a:spAutoFit/>
          </a:bodyPr>
          <a:lstStyle/>
          <a:p>
            <a:pPr algn="ctr" fontAlgn="base">
              <a:lnSpc>
                <a:spcPts val="2600"/>
              </a:lnSpc>
              <a:spcBef>
                <a:spcPct val="0"/>
              </a:spcBef>
              <a:spcAft>
                <a:spcPct val="0"/>
              </a:spcAft>
              <a:buClr>
                <a:srgbClr val="4CBCEE"/>
              </a:buClr>
              <a:tabLst>
                <a:tab pos="2112963" algn="l"/>
              </a:tabLst>
            </a:pPr>
            <a:r>
              <a:rPr lang="en-US" sz="2800" dirty="0">
                <a:gradFill>
                  <a:gsLst>
                    <a:gs pos="0">
                      <a:schemeClr val="tx2"/>
                    </a:gs>
                    <a:gs pos="100000">
                      <a:schemeClr val="tx2"/>
                    </a:gs>
                  </a:gsLst>
                  <a:lin ang="0" scaled="1"/>
                </a:gradFill>
                <a:latin typeface="+mj-lt"/>
                <a:ea typeface="Segoe UI" pitchFamily="34" charset="0"/>
                <a:cs typeface="Segoe UI" pitchFamily="34" charset="0"/>
              </a:rPr>
              <a:t>Breakthrough Insight</a:t>
            </a:r>
          </a:p>
        </p:txBody>
      </p:sp>
      <p:sp>
        <p:nvSpPr>
          <p:cNvPr id="24" name="Rectangle 23"/>
          <p:cNvSpPr/>
          <p:nvPr/>
        </p:nvSpPr>
        <p:spPr>
          <a:xfrm>
            <a:off x="4718971" y="2011835"/>
            <a:ext cx="3220048" cy="759182"/>
          </a:xfrm>
          <a:prstGeom prst="rect">
            <a:avLst/>
          </a:prstGeom>
        </p:spPr>
        <p:txBody>
          <a:bodyPr wrap="square" anchor="ctr">
            <a:spAutoFit/>
          </a:bodyPr>
          <a:lstStyle/>
          <a:p>
            <a:pPr algn="ctr" fontAlgn="base">
              <a:lnSpc>
                <a:spcPts val="2600"/>
              </a:lnSpc>
              <a:spcBef>
                <a:spcPct val="0"/>
              </a:spcBef>
              <a:spcAft>
                <a:spcPct val="0"/>
              </a:spcAft>
              <a:buClr>
                <a:srgbClr val="4CBCEE"/>
              </a:buClr>
              <a:tabLst>
                <a:tab pos="2112963" algn="l"/>
              </a:tabLst>
            </a:pPr>
            <a:r>
              <a:rPr lang="en-US" sz="2800" dirty="0">
                <a:gradFill>
                  <a:gsLst>
                    <a:gs pos="0">
                      <a:schemeClr val="tx2"/>
                    </a:gs>
                    <a:gs pos="100000">
                      <a:schemeClr val="tx2"/>
                    </a:gs>
                  </a:gsLst>
                  <a:lin ang="0" scaled="1"/>
                </a:gradFill>
                <a:latin typeface="+mj-lt"/>
                <a:ea typeface="Segoe UI" pitchFamily="34" charset="0"/>
                <a:cs typeface="Segoe UI" pitchFamily="34" charset="0"/>
              </a:rPr>
              <a:t>Cloud </a:t>
            </a:r>
          </a:p>
          <a:p>
            <a:pPr algn="ctr" fontAlgn="base">
              <a:lnSpc>
                <a:spcPts val="2600"/>
              </a:lnSpc>
              <a:spcBef>
                <a:spcPct val="0"/>
              </a:spcBef>
              <a:spcAft>
                <a:spcPct val="0"/>
              </a:spcAft>
              <a:buClr>
                <a:srgbClr val="4CBCEE"/>
              </a:buClr>
              <a:tabLst>
                <a:tab pos="2112963" algn="l"/>
              </a:tabLst>
            </a:pPr>
            <a:r>
              <a:rPr lang="en-US" sz="2800" dirty="0" smtClean="0">
                <a:gradFill>
                  <a:gsLst>
                    <a:gs pos="0">
                      <a:schemeClr val="tx2"/>
                    </a:gs>
                    <a:gs pos="100000">
                      <a:schemeClr val="tx2"/>
                    </a:gs>
                  </a:gsLst>
                  <a:lin ang="0" scaled="1"/>
                </a:gradFill>
                <a:latin typeface="+mj-lt"/>
                <a:ea typeface="Segoe UI" pitchFamily="34" charset="0"/>
                <a:cs typeface="Segoe UI" pitchFamily="34" charset="0"/>
              </a:rPr>
              <a:t>On </a:t>
            </a:r>
            <a:r>
              <a:rPr lang="en-US" sz="2800" dirty="0">
                <a:gradFill>
                  <a:gsLst>
                    <a:gs pos="0">
                      <a:schemeClr val="tx2"/>
                    </a:gs>
                    <a:gs pos="100000">
                      <a:schemeClr val="tx2"/>
                    </a:gs>
                  </a:gsLst>
                  <a:lin ang="0" scaled="1"/>
                </a:gradFill>
                <a:latin typeface="+mj-lt"/>
                <a:ea typeface="Segoe UI" pitchFamily="34" charset="0"/>
                <a:cs typeface="Segoe UI" pitchFamily="34" charset="0"/>
              </a:rPr>
              <a:t>Your Terms</a:t>
            </a:r>
          </a:p>
        </p:txBody>
      </p:sp>
      <p:sp>
        <p:nvSpPr>
          <p:cNvPr id="30" name="Rectangle 29"/>
          <p:cNvSpPr/>
          <p:nvPr/>
        </p:nvSpPr>
        <p:spPr>
          <a:xfrm>
            <a:off x="1065212" y="2011835"/>
            <a:ext cx="3220048" cy="759182"/>
          </a:xfrm>
          <a:prstGeom prst="rect">
            <a:avLst/>
          </a:prstGeom>
        </p:spPr>
        <p:txBody>
          <a:bodyPr wrap="square" anchor="ctr">
            <a:spAutoFit/>
          </a:bodyPr>
          <a:lstStyle/>
          <a:p>
            <a:pPr algn="ctr" fontAlgn="base">
              <a:lnSpc>
                <a:spcPts val="2600"/>
              </a:lnSpc>
              <a:spcBef>
                <a:spcPct val="0"/>
              </a:spcBef>
              <a:spcAft>
                <a:spcPct val="0"/>
              </a:spcAft>
              <a:buClr>
                <a:srgbClr val="4CBCEE"/>
              </a:buClr>
              <a:tabLst>
                <a:tab pos="2112963" algn="l"/>
              </a:tabLst>
            </a:pPr>
            <a:r>
              <a:rPr lang="en-US" sz="2800" dirty="0" smtClean="0">
                <a:gradFill>
                  <a:gsLst>
                    <a:gs pos="0">
                      <a:schemeClr val="tx2"/>
                    </a:gs>
                    <a:gs pos="100000">
                      <a:schemeClr val="tx2"/>
                    </a:gs>
                  </a:gsLst>
                  <a:lin ang="0" scaled="1"/>
                </a:gradFill>
                <a:latin typeface="+mj-lt"/>
                <a:ea typeface="Segoe UI" pitchFamily="34" charset="0"/>
                <a:cs typeface="Segoe UI" pitchFamily="34" charset="0"/>
              </a:rPr>
              <a:t>Mission Critical Confidence</a:t>
            </a:r>
            <a:endParaRPr lang="en-US" sz="2800" dirty="0">
              <a:gradFill>
                <a:gsLst>
                  <a:gs pos="0">
                    <a:schemeClr val="tx2"/>
                  </a:gs>
                  <a:gs pos="100000">
                    <a:schemeClr val="tx2"/>
                  </a:gs>
                </a:gsLst>
                <a:lin ang="0" scaled="1"/>
              </a:gradFill>
              <a:latin typeface="+mj-lt"/>
              <a:ea typeface="Segoe UI" pitchFamily="34" charset="0"/>
              <a:cs typeface="Segoe UI" pitchFamily="34" charset="0"/>
            </a:endParaRPr>
          </a:p>
        </p:txBody>
      </p:sp>
      <p:pic>
        <p:nvPicPr>
          <p:cNvPr id="17" name="Picture 16" descr="\\eventsql\dvd\Online_ART\DVD_ART36\Logos\SQL Server 2008 R2\sql server 2008 r2 h rev.png"/>
          <p:cNvPicPr>
            <a:picLocks noChangeAspect="1" noChangeArrowheads="1"/>
          </p:cNvPicPr>
          <p:nvPr/>
        </p:nvPicPr>
        <p:blipFill rotWithShape="1">
          <a:blip r:embed="rId4">
            <a:extLst>
              <a:ext uri="{28A0092B-C50C-407E-A947-70E740481C1C}">
                <a14:useLocalDpi xmlns:a14="http://schemas.microsoft.com/office/drawing/2010/main" val="0"/>
              </a:ext>
            </a:extLst>
          </a:blip>
          <a:srcRect l="1" r="28000"/>
          <a:stretch/>
        </p:blipFill>
        <p:spPr bwMode="auto">
          <a:xfrm>
            <a:off x="4089153" y="247742"/>
            <a:ext cx="4010520" cy="111426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1" name="Picture 7" descr="C:\Users\claireh\Desktop\Graphic Artist Working Folder - NOT FOR USE BY OTHERS\icons to use for look &amp; feel connection with opening video\hands typing_new tech.png"/>
          <p:cNvPicPr>
            <a:picLocks noChangeAspect="1" noChangeArrowheads="1"/>
          </p:cNvPicPr>
          <p:nvPr/>
        </p:nvPicPr>
        <p:blipFill rotWithShape="1">
          <a:blip r:embed="rId5">
            <a:extLst>
              <a:ext uri="{28A0092B-C50C-407E-A947-70E740481C1C}">
                <a14:useLocalDpi xmlns:a14="http://schemas.microsoft.com/office/drawing/2010/main" val="0"/>
              </a:ext>
            </a:extLst>
          </a:blip>
          <a:srcRect l="27946" t="6535" r="27946" b="54251"/>
          <a:stretch/>
        </p:blipFill>
        <p:spPr bwMode="auto">
          <a:xfrm>
            <a:off x="4189942" y="3022600"/>
            <a:ext cx="3808942" cy="2997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2250" y="2916238"/>
            <a:ext cx="2322513" cy="318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3857" t="11212" r="14771"/>
          <a:stretch/>
        </p:blipFill>
        <p:spPr bwMode="auto">
          <a:xfrm>
            <a:off x="9286952" y="3046489"/>
            <a:ext cx="1772602" cy="2853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2043270"/>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168400" y="1571945"/>
            <a:ext cx="13357225" cy="4755036"/>
            <a:chOff x="-1168400" y="1571945"/>
            <a:chExt cx="13357225" cy="4755036"/>
          </a:xfrm>
        </p:grpSpPr>
        <p:pic>
          <p:nvPicPr>
            <p:cNvPr id="19" name="Picture 3" descr="E:\Duotone_02.png"/>
            <p:cNvPicPr>
              <a:picLocks noChangeAspect="1" noChangeArrowheads="1"/>
            </p:cNvPicPr>
            <p:nvPr/>
          </p:nvPicPr>
          <p:blipFill rotWithShape="1">
            <a:blip r:embed="rId3">
              <a:extLst>
                <a:ext uri="{28A0092B-C50C-407E-A947-70E740481C1C}">
                  <a14:useLocalDpi xmlns:a14="http://schemas.microsoft.com/office/drawing/2010/main" val="0"/>
                </a:ext>
              </a:extLst>
            </a:blip>
            <a:srcRect l="40613"/>
            <a:stretch/>
          </p:blipFill>
          <p:spPr bwMode="auto">
            <a:xfrm>
              <a:off x="-1168400" y="1571946"/>
              <a:ext cx="5016788" cy="475179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bwMode="auto">
            <a:xfrm>
              <a:off x="3169443" y="1571945"/>
              <a:ext cx="9019382" cy="475503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grpSp>
      <p:sp>
        <p:nvSpPr>
          <p:cNvPr id="25" name="Rectangle 24"/>
          <p:cNvSpPr/>
          <p:nvPr/>
        </p:nvSpPr>
        <p:spPr>
          <a:xfrm>
            <a:off x="1065212" y="2011835"/>
            <a:ext cx="3220048" cy="759182"/>
          </a:xfrm>
          <a:prstGeom prst="rect">
            <a:avLst/>
          </a:prstGeom>
        </p:spPr>
        <p:txBody>
          <a:bodyPr wrap="square" anchor="ctr">
            <a:spAutoFit/>
          </a:bodyPr>
          <a:lstStyle/>
          <a:p>
            <a:pPr algn="ctr" fontAlgn="base">
              <a:lnSpc>
                <a:spcPts val="2600"/>
              </a:lnSpc>
              <a:spcBef>
                <a:spcPct val="0"/>
              </a:spcBef>
              <a:spcAft>
                <a:spcPct val="0"/>
              </a:spcAft>
              <a:buClr>
                <a:srgbClr val="4CBCEE"/>
              </a:buClr>
              <a:tabLst>
                <a:tab pos="2112963" algn="l"/>
              </a:tabLst>
            </a:pPr>
            <a:r>
              <a:rPr lang="en-US" sz="2800" dirty="0" smtClean="0">
                <a:gradFill>
                  <a:gsLst>
                    <a:gs pos="0">
                      <a:schemeClr val="tx2"/>
                    </a:gs>
                    <a:gs pos="100000">
                      <a:schemeClr val="tx2"/>
                    </a:gs>
                  </a:gsLst>
                  <a:lin ang="0" scaled="1"/>
                </a:gradFill>
                <a:latin typeface="Arial" pitchFamily="34" charset="0"/>
                <a:ea typeface="Segoe UI" pitchFamily="34" charset="0"/>
                <a:cs typeface="Segoe UI" pitchFamily="34" charset="0"/>
              </a:rPr>
              <a:t>Mission Critical Confidence</a:t>
            </a:r>
            <a:endParaRPr lang="en-US" sz="2800" dirty="0">
              <a:gradFill>
                <a:gsLst>
                  <a:gs pos="0">
                    <a:schemeClr val="tx2"/>
                  </a:gs>
                  <a:gs pos="100000">
                    <a:schemeClr val="tx2"/>
                  </a:gs>
                </a:gsLst>
                <a:lin ang="0" scaled="1"/>
              </a:gradFill>
              <a:latin typeface="Arial" pitchFamily="34" charset="0"/>
              <a:ea typeface="Segoe UI" pitchFamily="34" charset="0"/>
              <a:cs typeface="Segoe UI" pitchFamily="34" charset="0"/>
            </a:endParaRPr>
          </a:p>
        </p:txBody>
      </p:sp>
      <p:pic>
        <p:nvPicPr>
          <p:cNvPr id="26" name="Picture 25" descr="\\eventsql\dvd\Online_ART\DVD_ART36\Logos\SQL Server 2008 R2\sql server 2008 r2 h rev.png"/>
          <p:cNvPicPr>
            <a:picLocks noChangeAspect="1" noChangeArrowheads="1"/>
          </p:cNvPicPr>
          <p:nvPr/>
        </p:nvPicPr>
        <p:blipFill rotWithShape="1">
          <a:blip r:embed="rId4">
            <a:extLst>
              <a:ext uri="{28A0092B-C50C-407E-A947-70E740481C1C}">
                <a14:useLocalDpi xmlns:a14="http://schemas.microsoft.com/office/drawing/2010/main" val="0"/>
              </a:ext>
            </a:extLst>
          </a:blip>
          <a:srcRect l="1" r="28000"/>
          <a:stretch/>
        </p:blipFill>
        <p:spPr bwMode="auto">
          <a:xfrm>
            <a:off x="4089153" y="247743"/>
            <a:ext cx="4010520" cy="111426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890550" y="3113763"/>
            <a:ext cx="8868867" cy="2985412"/>
          </a:xfrm>
          <a:prstGeom prst="rect">
            <a:avLst/>
          </a:prstGeom>
          <a:noFill/>
          <a:ln>
            <a:noFill/>
          </a:ln>
        </p:spPr>
        <p:txBody>
          <a:bodyPr wrap="square" lIns="91420" tIns="45710" rIns="91420" bIns="45710" rtlCol="0">
            <a:spAutoFit/>
          </a:bodyPr>
          <a:lstStyle/>
          <a:p>
            <a:pPr marL="855663" lvl="1" indent="-395288">
              <a:spcBef>
                <a:spcPct val="20000"/>
              </a:spcBef>
              <a:buClr>
                <a:srgbClr val="FFFFFF"/>
              </a:buClr>
              <a:buSzPct val="90000"/>
              <a:buBlip>
                <a:blip r:embed="rId5"/>
              </a:buBlip>
            </a:pPr>
            <a:r>
              <a:rPr lang="en-US" sz="2000" dirty="0">
                <a:gradFill>
                  <a:gsLst>
                    <a:gs pos="0">
                      <a:schemeClr val="bg1"/>
                    </a:gs>
                    <a:gs pos="86000">
                      <a:schemeClr val="bg1"/>
                    </a:gs>
                  </a:gsLst>
                  <a:lin ang="5400000" scaled="0"/>
                </a:gradFill>
                <a:latin typeface="+mj-lt"/>
              </a:rPr>
              <a:t>Fast query performance with new Column Store Index</a:t>
            </a:r>
          </a:p>
          <a:p>
            <a:pPr marL="855663" lvl="1" indent="-395288">
              <a:spcBef>
                <a:spcPct val="20000"/>
              </a:spcBef>
              <a:buClr>
                <a:srgbClr val="FFFFFF"/>
              </a:buClr>
              <a:buSzPct val="90000"/>
              <a:buBlip>
                <a:blip r:embed="rId5"/>
              </a:buBlip>
            </a:pPr>
            <a:r>
              <a:rPr lang="en-US" sz="2000" dirty="0">
                <a:gradFill>
                  <a:gsLst>
                    <a:gs pos="0">
                      <a:schemeClr val="bg1"/>
                    </a:gs>
                    <a:gs pos="86000">
                      <a:schemeClr val="bg1"/>
                    </a:gs>
                  </a:gsLst>
                  <a:lin ang="5400000" scaled="0"/>
                </a:gradFill>
                <a:latin typeface="+mj-lt"/>
              </a:rPr>
              <a:t>Faster performance for FTS &amp; FILESTREAM</a:t>
            </a:r>
          </a:p>
          <a:p>
            <a:pPr marL="855663" lvl="1" indent="-395288">
              <a:spcBef>
                <a:spcPct val="20000"/>
              </a:spcBef>
              <a:buClr>
                <a:srgbClr val="FFFFFF"/>
              </a:buClr>
              <a:buSzPct val="90000"/>
              <a:buBlip>
                <a:blip r:embed="rId5"/>
              </a:buBlip>
            </a:pPr>
            <a:r>
              <a:rPr lang="en-US" sz="2000" dirty="0">
                <a:gradFill>
                  <a:gsLst>
                    <a:gs pos="0">
                      <a:schemeClr val="bg1"/>
                    </a:gs>
                    <a:gs pos="86000">
                      <a:schemeClr val="bg1"/>
                    </a:gs>
                  </a:gsLst>
                  <a:lin ang="5400000" scaled="0"/>
                </a:gradFill>
                <a:latin typeface="+mj-lt"/>
              </a:rPr>
              <a:t>Massive DW scale with Parallel Data Warehouse &amp; Fast Track</a:t>
            </a:r>
          </a:p>
          <a:p>
            <a:pPr marL="855663" lvl="1" indent="-395288">
              <a:spcBef>
                <a:spcPct val="20000"/>
              </a:spcBef>
              <a:buClr>
                <a:srgbClr val="FFFFFF"/>
              </a:buClr>
              <a:buSzPct val="90000"/>
              <a:buBlip>
                <a:blip r:embed="rId5"/>
              </a:buBlip>
            </a:pPr>
            <a:r>
              <a:rPr lang="en-US" sz="2000" dirty="0">
                <a:gradFill>
                  <a:gsLst>
                    <a:gs pos="0">
                      <a:schemeClr val="bg1"/>
                    </a:gs>
                    <a:gs pos="86000">
                      <a:schemeClr val="bg1"/>
                    </a:gs>
                  </a:gsLst>
                  <a:lin ang="5400000" scaled="0"/>
                </a:gradFill>
                <a:latin typeface="+mj-lt"/>
              </a:rPr>
              <a:t>Higher scale with up to 15K Partitions for very large databases</a:t>
            </a:r>
          </a:p>
          <a:p>
            <a:pPr marL="855663" lvl="1" indent="-395288">
              <a:spcBef>
                <a:spcPct val="20000"/>
              </a:spcBef>
              <a:buClr>
                <a:srgbClr val="FFFFFF"/>
              </a:buClr>
              <a:buSzPct val="90000"/>
              <a:buBlip>
                <a:blip r:embed="rId5"/>
              </a:buBlip>
            </a:pPr>
            <a:r>
              <a:rPr lang="en-US" sz="2000" dirty="0">
                <a:gradFill>
                  <a:gsLst>
                    <a:gs pos="0">
                      <a:schemeClr val="bg1"/>
                    </a:gs>
                    <a:gs pos="86000">
                      <a:schemeClr val="bg1"/>
                    </a:gs>
                  </a:gsLst>
                  <a:lin ang="5400000" scaled="0"/>
                </a:gradFill>
                <a:latin typeface="+mj-lt"/>
              </a:rPr>
              <a:t>SQL Server Integration Services managed as a server</a:t>
            </a:r>
          </a:p>
          <a:p>
            <a:pPr marL="855663" lvl="1" indent="-395288">
              <a:spcBef>
                <a:spcPct val="20000"/>
              </a:spcBef>
              <a:buClr>
                <a:srgbClr val="FFFFFF"/>
              </a:buClr>
              <a:buSzPct val="90000"/>
              <a:buBlip>
                <a:blip r:embed="rId5"/>
              </a:buBlip>
            </a:pPr>
            <a:r>
              <a:rPr lang="en-US" sz="2000" dirty="0">
                <a:gradFill>
                  <a:gsLst>
                    <a:gs pos="0">
                      <a:schemeClr val="bg1"/>
                    </a:gs>
                    <a:gs pos="86000">
                      <a:schemeClr val="bg1"/>
                    </a:gs>
                  </a:gsLst>
                  <a:lin ang="5400000" scaled="0"/>
                </a:gradFill>
                <a:latin typeface="+mj-lt"/>
              </a:rPr>
              <a:t>User-defined roles, Audit all editions, AD &amp; SharePoint</a:t>
            </a:r>
          </a:p>
          <a:p>
            <a:pPr marL="855663" lvl="1" indent="-395288">
              <a:spcBef>
                <a:spcPct val="20000"/>
              </a:spcBef>
              <a:buClr>
                <a:srgbClr val="FFFFFF"/>
              </a:buClr>
              <a:buSzPct val="90000"/>
              <a:buBlip>
                <a:blip r:embed="rId5"/>
              </a:buBlip>
            </a:pPr>
            <a:r>
              <a:rPr lang="en-US" sz="2000" dirty="0">
                <a:gradFill>
                  <a:gsLst>
                    <a:gs pos="0">
                      <a:schemeClr val="bg1"/>
                    </a:gs>
                    <a:gs pos="86000">
                      <a:schemeClr val="bg1"/>
                    </a:gs>
                  </a:gsLst>
                  <a:lin ang="5400000" scaled="0"/>
                </a:gradFill>
                <a:latin typeface="+mj-lt"/>
              </a:rPr>
              <a:t>High availability for </a:t>
            </a:r>
            <a:r>
              <a:rPr lang="en-US" sz="2000" dirty="0" err="1">
                <a:gradFill>
                  <a:gsLst>
                    <a:gs pos="0">
                      <a:schemeClr val="bg1"/>
                    </a:gs>
                    <a:gs pos="86000">
                      <a:schemeClr val="bg1"/>
                    </a:gs>
                  </a:gsLst>
                  <a:lin ang="5400000" scaled="0"/>
                </a:gradFill>
                <a:latin typeface="+mj-lt"/>
              </a:rPr>
              <a:t>StreamInsight</a:t>
            </a:r>
            <a:endParaRPr lang="en-US" sz="2000" dirty="0">
              <a:gradFill>
                <a:gsLst>
                  <a:gs pos="0">
                    <a:schemeClr val="bg1"/>
                  </a:gs>
                  <a:gs pos="86000">
                    <a:schemeClr val="bg1"/>
                  </a:gs>
                </a:gsLst>
                <a:lin ang="5400000" scaled="0"/>
              </a:gradFill>
              <a:latin typeface="+mj-lt"/>
            </a:endParaRPr>
          </a:p>
          <a:p>
            <a:pPr marL="855663" lvl="1" indent="-395288">
              <a:spcBef>
                <a:spcPct val="20000"/>
              </a:spcBef>
              <a:buClr>
                <a:srgbClr val="FFFFFF"/>
              </a:buClr>
              <a:buSzPct val="90000"/>
              <a:buBlip>
                <a:blip r:embed="rId5"/>
              </a:buBlip>
            </a:pPr>
            <a:r>
              <a:rPr lang="en-US" sz="2000" dirty="0">
                <a:gradFill>
                  <a:gsLst>
                    <a:gs pos="0">
                      <a:schemeClr val="bg1"/>
                    </a:gs>
                    <a:gs pos="86000">
                      <a:schemeClr val="bg1"/>
                    </a:gs>
                  </a:gsLst>
                  <a:lin ang="5400000" scaled="0"/>
                </a:gradFill>
                <a:latin typeface="+mj-lt"/>
              </a:rPr>
              <a:t>New high availability solution, </a:t>
            </a:r>
            <a:r>
              <a:rPr lang="en-US" sz="2000" b="1" dirty="0">
                <a:gradFill>
                  <a:gsLst>
                    <a:gs pos="0">
                      <a:schemeClr val="bg1"/>
                    </a:gs>
                    <a:gs pos="86000">
                      <a:schemeClr val="bg1"/>
                    </a:gs>
                  </a:gsLst>
                  <a:lin ang="5400000" scaled="0"/>
                </a:gradFill>
                <a:latin typeface="+mj-lt"/>
              </a:rPr>
              <a:t>SQL Server </a:t>
            </a:r>
            <a:r>
              <a:rPr lang="en-US" sz="2000" b="1" dirty="0" err="1">
                <a:gradFill>
                  <a:gsLst>
                    <a:gs pos="0">
                      <a:schemeClr val="bg1"/>
                    </a:gs>
                    <a:gs pos="86000">
                      <a:schemeClr val="bg1"/>
                    </a:gs>
                  </a:gsLst>
                  <a:lin ang="5400000" scaled="0"/>
                </a:gradFill>
                <a:latin typeface="+mj-lt"/>
              </a:rPr>
              <a:t>AlwaysOn</a:t>
            </a:r>
            <a:endParaRPr lang="en-US" sz="2000" b="1" dirty="0">
              <a:gradFill>
                <a:gsLst>
                  <a:gs pos="0">
                    <a:schemeClr val="bg1"/>
                  </a:gs>
                  <a:gs pos="86000">
                    <a:schemeClr val="bg1"/>
                  </a:gs>
                </a:gsLst>
                <a:lin ang="5400000" scaled="0"/>
              </a:gradFill>
              <a:latin typeface="+mj-lt"/>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2250" y="2916238"/>
            <a:ext cx="2322513" cy="318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5181389"/>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E:\Duotone_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1710" y="0"/>
            <a:ext cx="638711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71512" y="1352125"/>
            <a:ext cx="8908667" cy="5437366"/>
          </a:xfrm>
          <a:prstGeom prst="rect">
            <a:avLst/>
          </a:prstGeom>
          <a:noFill/>
          <a:ln>
            <a:noFill/>
          </a:ln>
        </p:spPr>
        <p:txBody>
          <a:bodyPr wrap="square" lIns="91420" tIns="45710" rIns="91420" bIns="45710" rtlCol="0">
            <a:spAutoFit/>
          </a:bodyPr>
          <a:lstStyle/>
          <a:p>
            <a:pPr marL="3193">
              <a:lnSpc>
                <a:spcPct val="90000"/>
              </a:lnSpc>
              <a:spcBef>
                <a:spcPct val="20000"/>
              </a:spcBef>
              <a:spcAft>
                <a:spcPts val="600"/>
              </a:spcAft>
              <a:buClr>
                <a:srgbClr val="FFFFFF"/>
              </a:buClr>
              <a:buSzPct val="90000"/>
            </a:pPr>
            <a:r>
              <a:rPr lang="en-US" sz="3200" dirty="0" smtClean="0"/>
              <a:t>Increase Availability </a:t>
            </a:r>
            <a:endParaRPr lang="en-US" sz="3200" dirty="0"/>
          </a:p>
          <a:p>
            <a:pPr marL="855663" lvl="1" indent="-395288">
              <a:lnSpc>
                <a:spcPct val="90000"/>
              </a:lnSpc>
              <a:spcBef>
                <a:spcPts val="100"/>
              </a:spcBef>
              <a:spcAft>
                <a:spcPts val="600"/>
              </a:spcAft>
              <a:buClr>
                <a:srgbClr val="FFFFFF"/>
              </a:buClr>
              <a:buSzPct val="90000"/>
              <a:buBlip>
                <a:blip r:embed="rId4"/>
              </a:buBlip>
            </a:pPr>
            <a:r>
              <a:rPr lang="en-US" sz="2800" dirty="0"/>
              <a:t>Multi-database failover, Fast Client Redirection</a:t>
            </a:r>
          </a:p>
          <a:p>
            <a:pPr marL="855663" lvl="1" indent="-395288">
              <a:lnSpc>
                <a:spcPct val="90000"/>
              </a:lnSpc>
              <a:spcBef>
                <a:spcPts val="100"/>
              </a:spcBef>
              <a:spcAft>
                <a:spcPts val="600"/>
              </a:spcAft>
              <a:buClr>
                <a:srgbClr val="FFFFFF"/>
              </a:buClr>
              <a:buSzPct val="90000"/>
              <a:buBlip>
                <a:blip r:embed="rId4"/>
              </a:buBlip>
            </a:pPr>
            <a:r>
              <a:rPr lang="en-US" sz="2800" dirty="0"/>
              <a:t>Multiple </a:t>
            </a:r>
            <a:r>
              <a:rPr lang="en-US" sz="2800" dirty="0" smtClean="0"/>
              <a:t>sync </a:t>
            </a:r>
            <a:r>
              <a:rPr lang="en-US" sz="2800" dirty="0" err="1" smtClean="0"/>
              <a:t>secondaries</a:t>
            </a:r>
            <a:r>
              <a:rPr lang="en-US" sz="2800" dirty="0" smtClean="0"/>
              <a:t>, Windows </a:t>
            </a:r>
            <a:r>
              <a:rPr lang="en-US" sz="2800" dirty="0"/>
              <a:t>Server </a:t>
            </a:r>
            <a:r>
              <a:rPr lang="en-US" sz="2800" dirty="0" smtClean="0"/>
              <a:t>Core</a:t>
            </a:r>
          </a:p>
          <a:p>
            <a:pPr marL="3193">
              <a:lnSpc>
                <a:spcPct val="90000"/>
              </a:lnSpc>
              <a:spcBef>
                <a:spcPts val="1800"/>
              </a:spcBef>
              <a:spcAft>
                <a:spcPts val="600"/>
              </a:spcAft>
              <a:buClr>
                <a:srgbClr val="FFFFFF"/>
              </a:buClr>
              <a:buSzPct val="90000"/>
            </a:pPr>
            <a:r>
              <a:rPr lang="en-US" sz="3200" dirty="0" smtClean="0"/>
              <a:t>Increase Data Protection</a:t>
            </a:r>
            <a:endParaRPr lang="en-US" sz="3200" dirty="0"/>
          </a:p>
          <a:p>
            <a:pPr marL="855663" lvl="1" indent="-395288">
              <a:lnSpc>
                <a:spcPct val="90000"/>
              </a:lnSpc>
              <a:spcBef>
                <a:spcPct val="20000"/>
              </a:spcBef>
              <a:spcAft>
                <a:spcPts val="600"/>
              </a:spcAft>
              <a:buClr>
                <a:srgbClr val="FFFFFF"/>
              </a:buClr>
              <a:buSzPct val="90000"/>
              <a:buBlip>
                <a:blip r:embed="rId4"/>
              </a:buBlip>
            </a:pPr>
            <a:r>
              <a:rPr lang="en-US" sz="2800" dirty="0" smtClean="0"/>
              <a:t>Multisite </a:t>
            </a:r>
            <a:r>
              <a:rPr lang="en-US" sz="2800" dirty="0"/>
              <a:t>clustering, </a:t>
            </a:r>
            <a:r>
              <a:rPr lang="en-US" sz="2800" dirty="0" err="1"/>
              <a:t>a</a:t>
            </a:r>
            <a:r>
              <a:rPr lang="en-US" sz="2800" dirty="0" err="1" smtClean="0"/>
              <a:t>sync</a:t>
            </a:r>
            <a:r>
              <a:rPr lang="en-US" sz="2800" dirty="0" smtClean="0"/>
              <a:t> </a:t>
            </a:r>
            <a:r>
              <a:rPr lang="en-US" sz="2800" dirty="0" err="1" smtClean="0"/>
              <a:t>secondaries</a:t>
            </a:r>
            <a:endParaRPr lang="en-US" sz="2800" dirty="0"/>
          </a:p>
          <a:p>
            <a:pPr marL="855663" lvl="1" indent="-395288">
              <a:lnSpc>
                <a:spcPct val="90000"/>
              </a:lnSpc>
              <a:spcBef>
                <a:spcPct val="20000"/>
              </a:spcBef>
              <a:spcAft>
                <a:spcPts val="600"/>
              </a:spcAft>
              <a:buClr>
                <a:srgbClr val="FFFFFF"/>
              </a:buClr>
              <a:buSzPct val="90000"/>
              <a:buBlip>
                <a:blip r:embed="rId4"/>
              </a:buBlip>
            </a:pPr>
            <a:r>
              <a:rPr lang="en-US" sz="2800" dirty="0" smtClean="0"/>
              <a:t>Backup from </a:t>
            </a:r>
            <a:r>
              <a:rPr lang="en-US" sz="2800" dirty="0" err="1" smtClean="0"/>
              <a:t>secondaries</a:t>
            </a:r>
            <a:r>
              <a:rPr lang="en-US" sz="2800" dirty="0" smtClean="0"/>
              <a:t> </a:t>
            </a:r>
            <a:endParaRPr lang="en-US" sz="2800" dirty="0"/>
          </a:p>
          <a:p>
            <a:pPr marL="3193">
              <a:lnSpc>
                <a:spcPct val="90000"/>
              </a:lnSpc>
              <a:spcBef>
                <a:spcPts val="1800"/>
              </a:spcBef>
              <a:spcAft>
                <a:spcPts val="600"/>
              </a:spcAft>
              <a:buClr>
                <a:srgbClr val="FFFFFF"/>
              </a:buClr>
              <a:buSzPct val="90000"/>
            </a:pPr>
            <a:r>
              <a:rPr lang="en-US" sz="3200" dirty="0" smtClean="0"/>
              <a:t>Increase TCO </a:t>
            </a:r>
            <a:endParaRPr lang="en-US" sz="3200" dirty="0"/>
          </a:p>
          <a:p>
            <a:pPr marL="855663" lvl="1" indent="-395288">
              <a:lnSpc>
                <a:spcPct val="90000"/>
              </a:lnSpc>
              <a:spcBef>
                <a:spcPts val="100"/>
              </a:spcBef>
              <a:spcAft>
                <a:spcPts val="600"/>
              </a:spcAft>
              <a:buClr>
                <a:srgbClr val="FFFFFF"/>
              </a:buClr>
              <a:buSzPct val="90000"/>
              <a:buBlip>
                <a:blip r:embed="rId4"/>
              </a:buBlip>
            </a:pPr>
            <a:r>
              <a:rPr lang="en-US" sz="2800" dirty="0"/>
              <a:t>Active </a:t>
            </a:r>
            <a:r>
              <a:rPr lang="en-US" sz="2800" dirty="0" err="1" smtClean="0"/>
              <a:t>secondaries</a:t>
            </a:r>
            <a:r>
              <a:rPr lang="en-US" sz="2800" dirty="0" smtClean="0"/>
              <a:t> for better HW utilization</a:t>
            </a:r>
          </a:p>
          <a:p>
            <a:pPr marL="855663" lvl="1" indent="-395288">
              <a:lnSpc>
                <a:spcPct val="90000"/>
              </a:lnSpc>
              <a:spcBef>
                <a:spcPts val="100"/>
              </a:spcBef>
              <a:spcAft>
                <a:spcPts val="600"/>
              </a:spcAft>
              <a:buClr>
                <a:srgbClr val="FFFFFF"/>
              </a:buClr>
              <a:buSzPct val="90000"/>
              <a:buBlip>
                <a:blip r:embed="rId4"/>
              </a:buBlip>
            </a:pPr>
            <a:r>
              <a:rPr lang="en-US" sz="2800" dirty="0" smtClean="0"/>
              <a:t>Wizards</a:t>
            </a:r>
            <a:r>
              <a:rPr lang="en-US" sz="2800" dirty="0"/>
              <a:t>, </a:t>
            </a:r>
            <a:r>
              <a:rPr lang="en-US" sz="2800" dirty="0" smtClean="0"/>
              <a:t>dashboard, </a:t>
            </a:r>
            <a:r>
              <a:rPr lang="en-US" sz="2800" dirty="0" err="1" smtClean="0"/>
              <a:t>Powershell</a:t>
            </a:r>
            <a:r>
              <a:rPr lang="en-US" sz="2800" dirty="0" smtClean="0"/>
              <a:t> </a:t>
            </a:r>
            <a:br>
              <a:rPr lang="en-US" sz="2800" dirty="0" smtClean="0"/>
            </a:br>
            <a:r>
              <a:rPr lang="en-US" sz="2800" dirty="0" smtClean="0"/>
              <a:t>&amp; System </a:t>
            </a:r>
            <a:r>
              <a:rPr lang="en-US" sz="2800" dirty="0"/>
              <a:t>Center</a:t>
            </a:r>
          </a:p>
        </p:txBody>
      </p:sp>
      <p:sp>
        <p:nvSpPr>
          <p:cNvPr id="5" name="Title 1"/>
          <p:cNvSpPr txBox="1">
            <a:spLocks/>
          </p:cNvSpPr>
          <p:nvPr/>
        </p:nvSpPr>
        <p:spPr>
          <a:xfrm>
            <a:off x="671512" y="381000"/>
            <a:ext cx="11149013" cy="609398"/>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smtClean="0">
                <a:latin typeface="Arial" pitchFamily="34" charset="0"/>
              </a:rPr>
              <a:t>SQL Server </a:t>
            </a:r>
            <a:r>
              <a:rPr lang="en-US" dirty="0" err="1" smtClean="0">
                <a:latin typeface="Arial" pitchFamily="34" charset="0"/>
              </a:rPr>
              <a:t>AlwaysOn</a:t>
            </a:r>
            <a:r>
              <a:rPr lang="en-US" dirty="0" smtClean="0">
                <a:latin typeface="Arial" pitchFamily="34" charset="0"/>
              </a:rPr>
              <a:t> </a:t>
            </a:r>
            <a:endParaRPr lang="en-US" dirty="0">
              <a:latin typeface="Arial" pitchFamily="34"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22786" y="3429000"/>
            <a:ext cx="2012039" cy="2715700"/>
          </a:xfrm>
          <a:prstGeom prst="rect">
            <a:avLst/>
          </a:prstGeom>
        </p:spPr>
      </p:pic>
    </p:spTree>
    <p:extLst>
      <p:ext uri="{BB962C8B-B14F-4D97-AF65-F5344CB8AC3E}">
        <p14:creationId xmlns:p14="http://schemas.microsoft.com/office/powerpoint/2010/main" val="4209975756"/>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demo</a:t>
            </a:r>
            <a:endParaRPr lang="en-US" dirty="0"/>
          </a:p>
        </p:txBody>
      </p:sp>
      <p:sp>
        <p:nvSpPr>
          <p:cNvPr id="2" name="Title 1"/>
          <p:cNvSpPr>
            <a:spLocks noGrp="1"/>
          </p:cNvSpPr>
          <p:nvPr>
            <p:ph type="ctrTitle"/>
          </p:nvPr>
        </p:nvSpPr>
        <p:spPr/>
        <p:txBody>
          <a:bodyPr/>
          <a:lstStyle/>
          <a:p>
            <a:r>
              <a:rPr lang="en-US" dirty="0" smtClean="0"/>
              <a:t>SQL Server AlwaysOn</a:t>
            </a:r>
            <a:endParaRPr lang="en-US" dirty="0"/>
          </a:p>
        </p:txBody>
      </p:sp>
      <p:sp>
        <p:nvSpPr>
          <p:cNvPr id="3" name="Subtitle 2"/>
          <p:cNvSpPr>
            <a:spLocks noGrp="1"/>
          </p:cNvSpPr>
          <p:nvPr>
            <p:ph type="subTitle" idx="1"/>
          </p:nvPr>
        </p:nvSpPr>
        <p:spPr/>
        <p:txBody>
          <a:bodyPr/>
          <a:lstStyle/>
          <a:p>
            <a:r>
              <a:rPr lang="en-US" dirty="0" err="1" smtClean="0"/>
              <a:t>Gopal</a:t>
            </a:r>
            <a:r>
              <a:rPr lang="en-US" dirty="0" smtClean="0"/>
              <a:t> Ashok</a:t>
            </a:r>
          </a:p>
          <a:p>
            <a:r>
              <a:rPr lang="en-US" dirty="0" smtClean="0"/>
              <a:t>Technical Product Manager</a:t>
            </a:r>
          </a:p>
          <a:p>
            <a:r>
              <a:rPr lang="en-US" dirty="0" smtClean="0"/>
              <a:t>Database</a:t>
            </a:r>
            <a:endParaRPr lang="en-US" dirty="0"/>
          </a:p>
        </p:txBody>
      </p:sp>
    </p:spTree>
    <p:extLst>
      <p:ext uri="{BB962C8B-B14F-4D97-AF65-F5344CB8AC3E}">
        <p14:creationId xmlns:p14="http://schemas.microsoft.com/office/powerpoint/2010/main" val="2847970970"/>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332338"/>
            <a:ext cx="11149013" cy="609398"/>
          </a:xfrm>
        </p:spPr>
        <p:txBody>
          <a:bodyPr/>
          <a:lstStyle/>
          <a:p>
            <a:r>
              <a:rPr lang="en-US" dirty="0" smtClean="0"/>
              <a:t>Information Platform, On Your Terms</a:t>
            </a:r>
            <a:endParaRPr lang="en-US" dirty="0"/>
          </a:p>
        </p:txBody>
      </p:sp>
      <p:grpSp>
        <p:nvGrpSpPr>
          <p:cNvPr id="30" name="Group 29"/>
          <p:cNvGrpSpPr/>
          <p:nvPr/>
        </p:nvGrpSpPr>
        <p:grpSpPr>
          <a:xfrm>
            <a:off x="-1168400" y="1030514"/>
            <a:ext cx="13357225" cy="5296467"/>
            <a:chOff x="-1168400" y="1571945"/>
            <a:chExt cx="13357225" cy="4755036"/>
          </a:xfrm>
        </p:grpSpPr>
        <p:pic>
          <p:nvPicPr>
            <p:cNvPr id="33" name="Picture 3" descr="E:\Duotone_02.png"/>
            <p:cNvPicPr>
              <a:picLocks noChangeAspect="1" noChangeArrowheads="1"/>
            </p:cNvPicPr>
            <p:nvPr/>
          </p:nvPicPr>
          <p:blipFill rotWithShape="1">
            <a:blip r:embed="rId3">
              <a:extLst>
                <a:ext uri="{28A0092B-C50C-407E-A947-70E740481C1C}">
                  <a14:useLocalDpi xmlns:a14="http://schemas.microsoft.com/office/drawing/2010/main" val="0"/>
                </a:ext>
              </a:extLst>
            </a:blip>
            <a:srcRect l="40613"/>
            <a:stretch/>
          </p:blipFill>
          <p:spPr bwMode="auto">
            <a:xfrm>
              <a:off x="-1168400" y="1571946"/>
              <a:ext cx="5016788" cy="4751798"/>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bwMode="auto">
            <a:xfrm>
              <a:off x="3169443" y="1571945"/>
              <a:ext cx="9019382" cy="475503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grpSp>
      <p:pic>
        <p:nvPicPr>
          <p:cNvPr id="13" name="Picture 12"/>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58100" r="56993" b="2518"/>
          <a:stretch/>
        </p:blipFill>
        <p:spPr>
          <a:xfrm>
            <a:off x="847726" y="4105052"/>
            <a:ext cx="4600121" cy="1570038"/>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0486" y="4488542"/>
            <a:ext cx="827167" cy="647115"/>
          </a:xfrm>
          <a:prstGeom prst="rect">
            <a:avLst/>
          </a:prstGeom>
        </p:spPr>
      </p:pic>
      <p:pic>
        <p:nvPicPr>
          <p:cNvPr id="38" name="Picture 37"/>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315" r="52020" b="44817"/>
          <a:stretch/>
        </p:blipFill>
        <p:spPr>
          <a:xfrm>
            <a:off x="519113" y="2695924"/>
            <a:ext cx="5131934" cy="1589422"/>
          </a:xfrm>
          <a:prstGeom prst="rect">
            <a:avLst/>
          </a:prstGeom>
        </p:spPr>
      </p:pic>
      <p:sp>
        <p:nvSpPr>
          <p:cNvPr id="41" name="TextBox 40"/>
          <p:cNvSpPr txBox="1"/>
          <p:nvPr/>
        </p:nvSpPr>
        <p:spPr>
          <a:xfrm>
            <a:off x="4731933" y="5993286"/>
            <a:ext cx="2973506" cy="333425"/>
          </a:xfrm>
          <a:prstGeom prst="rect">
            <a:avLst/>
          </a:prstGeom>
          <a:noFill/>
        </p:spPr>
        <p:txBody>
          <a:bodyPr vert="horz" wrap="none" lIns="0" tIns="0" rIns="0" bIns="0" rtlCol="0">
            <a:spAutoFit/>
          </a:bodyPr>
          <a:lstStyle/>
          <a:p>
            <a:pPr algn="ctr" fontAlgn="base">
              <a:lnSpc>
                <a:spcPts val="2600"/>
              </a:lnSpc>
              <a:spcBef>
                <a:spcPct val="0"/>
              </a:spcBef>
              <a:spcAft>
                <a:spcPct val="0"/>
              </a:spcAft>
              <a:buClr>
                <a:srgbClr val="4CBCEE"/>
              </a:buClr>
              <a:tabLst>
                <a:tab pos="2112963" algn="l"/>
              </a:tabLst>
            </a:pPr>
            <a:r>
              <a:rPr lang="en-US" sz="2400" dirty="0">
                <a:gradFill>
                  <a:gsLst>
                    <a:gs pos="0">
                      <a:schemeClr val="tx2"/>
                    </a:gs>
                    <a:gs pos="100000">
                      <a:schemeClr val="tx2"/>
                    </a:gs>
                  </a:gsLst>
                  <a:lin ang="0" scaled="1"/>
                </a:gradFill>
                <a:latin typeface="Arial" pitchFamily="34" charset="0"/>
                <a:ea typeface="Segoe UI" pitchFamily="34" charset="0"/>
                <a:cs typeface="Segoe UI" pitchFamily="34" charset="0"/>
              </a:rPr>
              <a:t>Common Architecture</a:t>
            </a:r>
          </a:p>
        </p:txBody>
      </p:sp>
      <p:sp>
        <p:nvSpPr>
          <p:cNvPr id="42" name="TextBox 41"/>
          <p:cNvSpPr txBox="1"/>
          <p:nvPr/>
        </p:nvSpPr>
        <p:spPr>
          <a:xfrm>
            <a:off x="8561021" y="5567096"/>
            <a:ext cx="1295226" cy="302647"/>
          </a:xfrm>
          <a:prstGeom prst="rect">
            <a:avLst/>
          </a:prstGeom>
          <a:noFill/>
        </p:spPr>
        <p:txBody>
          <a:bodyPr vert="horz" wrap="none" lIns="0" tIns="0" rIns="0" bIns="0" rtlCol="0">
            <a:spAutoFit/>
          </a:bodyPr>
          <a:lstStyle/>
          <a:p>
            <a:pPr algn="ctr" fontAlgn="base">
              <a:lnSpc>
                <a:spcPts val="2600"/>
              </a:lnSpc>
              <a:spcBef>
                <a:spcPct val="0"/>
              </a:spcBef>
              <a:spcAft>
                <a:spcPct val="0"/>
              </a:spcAft>
              <a:buClr>
                <a:srgbClr val="4CBCEE"/>
              </a:buClr>
              <a:tabLst>
                <a:tab pos="2112963" algn="l"/>
              </a:tabLst>
            </a:pPr>
            <a:r>
              <a:rPr lang="en-US" dirty="0" smtClean="0">
                <a:gradFill>
                  <a:gsLst>
                    <a:gs pos="0">
                      <a:schemeClr val="tx2"/>
                    </a:gs>
                    <a:gs pos="100000">
                      <a:schemeClr val="tx2"/>
                    </a:gs>
                  </a:gsLst>
                  <a:lin ang="0" scaled="1"/>
                </a:gradFill>
                <a:latin typeface="Arial" pitchFamily="34" charset="0"/>
                <a:ea typeface="Segoe UI" pitchFamily="34" charset="0"/>
                <a:cs typeface="Segoe UI" pitchFamily="34" charset="0"/>
              </a:rPr>
              <a:t>Public Cloud</a:t>
            </a:r>
            <a:endParaRPr lang="en-US" dirty="0">
              <a:gradFill>
                <a:gsLst>
                  <a:gs pos="0">
                    <a:schemeClr val="tx2"/>
                  </a:gs>
                  <a:gs pos="100000">
                    <a:schemeClr val="tx2"/>
                  </a:gs>
                </a:gsLst>
                <a:lin ang="0" scaled="1"/>
              </a:gradFill>
              <a:latin typeface="Arial" pitchFamily="34" charset="0"/>
              <a:ea typeface="Segoe UI" pitchFamily="34" charset="0"/>
              <a:cs typeface="Segoe UI" pitchFamily="34" charset="0"/>
            </a:endParaRPr>
          </a:p>
        </p:txBody>
      </p:sp>
      <p:sp>
        <p:nvSpPr>
          <p:cNvPr id="43" name="TextBox 42"/>
          <p:cNvSpPr txBox="1"/>
          <p:nvPr/>
        </p:nvSpPr>
        <p:spPr>
          <a:xfrm>
            <a:off x="1620331" y="5567096"/>
            <a:ext cx="3013646" cy="302647"/>
          </a:xfrm>
          <a:prstGeom prst="rect">
            <a:avLst/>
          </a:prstGeom>
          <a:noFill/>
        </p:spPr>
        <p:txBody>
          <a:bodyPr vert="horz" wrap="none" lIns="0" tIns="0" rIns="0" bIns="0" rtlCol="0">
            <a:spAutoFit/>
          </a:bodyPr>
          <a:lstStyle/>
          <a:p>
            <a:pPr algn="ctr" fontAlgn="base">
              <a:lnSpc>
                <a:spcPts val="2600"/>
              </a:lnSpc>
              <a:spcBef>
                <a:spcPct val="0"/>
              </a:spcBef>
              <a:spcAft>
                <a:spcPct val="0"/>
              </a:spcAft>
              <a:buClr>
                <a:srgbClr val="4CBCEE"/>
              </a:buClr>
              <a:tabLst>
                <a:tab pos="2112963" algn="l"/>
              </a:tabLst>
            </a:pPr>
            <a:r>
              <a:rPr lang="en-US" dirty="0" smtClean="0">
                <a:gradFill>
                  <a:gsLst>
                    <a:gs pos="0">
                      <a:schemeClr val="tx2"/>
                    </a:gs>
                    <a:gs pos="100000">
                      <a:schemeClr val="tx2"/>
                    </a:gs>
                  </a:gsLst>
                  <a:lin ang="0" scaled="1"/>
                </a:gradFill>
                <a:latin typeface="Arial" pitchFamily="34" charset="0"/>
                <a:ea typeface="Segoe UI" pitchFamily="34" charset="0"/>
                <a:cs typeface="Segoe UI" pitchFamily="34" charset="0"/>
              </a:rPr>
              <a:t>On-Premises &amp; Private Cloud</a:t>
            </a:r>
            <a:endParaRPr lang="en-US" dirty="0">
              <a:gradFill>
                <a:gsLst>
                  <a:gs pos="0">
                    <a:schemeClr val="tx2"/>
                  </a:gs>
                  <a:gs pos="100000">
                    <a:schemeClr val="tx2"/>
                  </a:gs>
                </a:gsLst>
                <a:lin ang="0" scaled="1"/>
              </a:gradFill>
              <a:latin typeface="Arial" pitchFamily="34" charset="0"/>
              <a:ea typeface="Segoe UI" pitchFamily="34" charset="0"/>
              <a:cs typeface="Segoe UI" pitchFamily="34"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7099" y="2859684"/>
            <a:ext cx="584914" cy="598343"/>
          </a:xfrm>
          <a:prstGeom prst="rect">
            <a:avLst/>
          </a:prstGeom>
        </p:spPr>
      </p:pic>
      <p:pic>
        <p:nvPicPr>
          <p:cNvPr id="15" name="Picture 14"/>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63772" y="1486429"/>
            <a:ext cx="726156" cy="721030"/>
          </a:xfrm>
          <a:prstGeom prst="rect">
            <a:avLst/>
          </a:prstGeom>
        </p:spPr>
      </p:pic>
      <p:sp>
        <p:nvSpPr>
          <p:cNvPr id="44" name="TextBox 43"/>
          <p:cNvSpPr txBox="1"/>
          <p:nvPr/>
        </p:nvSpPr>
        <p:spPr>
          <a:xfrm>
            <a:off x="5721874" y="5037989"/>
            <a:ext cx="1064394" cy="302647"/>
          </a:xfrm>
          <a:prstGeom prst="rect">
            <a:avLst/>
          </a:prstGeom>
          <a:noFill/>
        </p:spPr>
        <p:txBody>
          <a:bodyPr vert="horz" wrap="none" lIns="0" tIns="0" rIns="0" bIns="0" rtlCol="0">
            <a:spAutoFit/>
          </a:bodyPr>
          <a:lstStyle/>
          <a:p>
            <a:pPr algn="ctr" fontAlgn="base">
              <a:lnSpc>
                <a:spcPts val="2600"/>
              </a:lnSpc>
              <a:spcBef>
                <a:spcPct val="0"/>
              </a:spcBef>
              <a:spcAft>
                <a:spcPct val="0"/>
              </a:spcAft>
              <a:buClr>
                <a:srgbClr val="4CBCEE"/>
              </a:buClr>
              <a:tabLst>
                <a:tab pos="2112963" algn="l"/>
              </a:tabLst>
            </a:pPr>
            <a:r>
              <a:rPr lang="en-US" dirty="0" smtClean="0">
                <a:gradFill>
                  <a:gsLst>
                    <a:gs pos="0">
                      <a:schemeClr val="tx2"/>
                    </a:gs>
                    <a:gs pos="100000">
                      <a:schemeClr val="tx2"/>
                    </a:gs>
                  </a:gsLst>
                  <a:lin ang="0" scaled="1"/>
                </a:gradFill>
                <a:latin typeface="Arial" pitchFamily="34" charset="0"/>
                <a:ea typeface="Segoe UI" pitchFamily="34" charset="0"/>
                <a:cs typeface="Segoe UI" pitchFamily="34" charset="0"/>
              </a:rPr>
              <a:t>Data Sync</a:t>
            </a:r>
            <a:endParaRPr lang="en-US" dirty="0">
              <a:gradFill>
                <a:gsLst>
                  <a:gs pos="0">
                    <a:schemeClr val="tx2"/>
                  </a:gs>
                  <a:gs pos="100000">
                    <a:schemeClr val="tx2"/>
                  </a:gs>
                </a:gsLst>
                <a:lin ang="0" scaled="1"/>
              </a:gradFill>
              <a:latin typeface="Arial" pitchFamily="34" charset="0"/>
              <a:ea typeface="Segoe UI" pitchFamily="34" charset="0"/>
              <a:cs typeface="Segoe UI" pitchFamily="34" charset="0"/>
            </a:endParaRPr>
          </a:p>
        </p:txBody>
      </p:sp>
      <p:sp>
        <p:nvSpPr>
          <p:cNvPr id="45" name="TextBox 44"/>
          <p:cNvSpPr txBox="1"/>
          <p:nvPr/>
        </p:nvSpPr>
        <p:spPr>
          <a:xfrm>
            <a:off x="5949677" y="3441416"/>
            <a:ext cx="666849" cy="302647"/>
          </a:xfrm>
          <a:prstGeom prst="rect">
            <a:avLst/>
          </a:prstGeom>
          <a:noFill/>
        </p:spPr>
        <p:txBody>
          <a:bodyPr vert="horz" wrap="none" lIns="0" tIns="0" rIns="0" bIns="0" rtlCol="0">
            <a:spAutoFit/>
          </a:bodyPr>
          <a:lstStyle/>
          <a:p>
            <a:pPr algn="ctr" fontAlgn="base">
              <a:lnSpc>
                <a:spcPts val="2600"/>
              </a:lnSpc>
              <a:spcBef>
                <a:spcPct val="0"/>
              </a:spcBef>
              <a:spcAft>
                <a:spcPct val="0"/>
              </a:spcAft>
              <a:buClr>
                <a:srgbClr val="4CBCEE"/>
              </a:buClr>
              <a:tabLst>
                <a:tab pos="2112963" algn="l"/>
              </a:tabLst>
            </a:pPr>
            <a:r>
              <a:rPr lang="en-US" dirty="0" err="1" smtClean="0">
                <a:gradFill>
                  <a:gsLst>
                    <a:gs pos="0">
                      <a:schemeClr val="tx2"/>
                    </a:gs>
                    <a:gs pos="100000">
                      <a:schemeClr val="tx2"/>
                    </a:gs>
                  </a:gsLst>
                  <a:lin ang="0" scaled="1"/>
                </a:gradFill>
                <a:latin typeface="Arial" pitchFamily="34" charset="0"/>
                <a:ea typeface="Segoe UI" pitchFamily="34" charset="0"/>
                <a:cs typeface="Segoe UI" pitchFamily="34" charset="0"/>
              </a:rPr>
              <a:t>OData</a:t>
            </a:r>
            <a:endParaRPr lang="en-US" dirty="0">
              <a:gradFill>
                <a:gsLst>
                  <a:gs pos="0">
                    <a:schemeClr val="tx2"/>
                  </a:gs>
                  <a:gs pos="100000">
                    <a:schemeClr val="tx2"/>
                  </a:gs>
                </a:gsLst>
                <a:lin ang="0" scaled="1"/>
              </a:gradFill>
              <a:latin typeface="Arial" pitchFamily="34" charset="0"/>
              <a:ea typeface="Segoe UI" pitchFamily="34" charset="0"/>
              <a:cs typeface="Segoe UI" pitchFamily="34" charset="0"/>
            </a:endParaRPr>
          </a:p>
        </p:txBody>
      </p:sp>
      <p:sp>
        <p:nvSpPr>
          <p:cNvPr id="46" name="TextBox 45"/>
          <p:cNvSpPr txBox="1"/>
          <p:nvPr/>
        </p:nvSpPr>
        <p:spPr>
          <a:xfrm>
            <a:off x="5215049" y="2231574"/>
            <a:ext cx="2049022" cy="333425"/>
          </a:xfrm>
          <a:prstGeom prst="rect">
            <a:avLst/>
          </a:prstGeom>
          <a:noFill/>
        </p:spPr>
        <p:txBody>
          <a:bodyPr vert="horz" wrap="none" lIns="0" tIns="0" rIns="0" bIns="0" rtlCol="0">
            <a:spAutoFit/>
          </a:bodyPr>
          <a:lstStyle/>
          <a:p>
            <a:pPr algn="ctr" fontAlgn="base">
              <a:lnSpc>
                <a:spcPts val="2600"/>
              </a:lnSpc>
              <a:spcBef>
                <a:spcPct val="0"/>
              </a:spcBef>
              <a:spcAft>
                <a:spcPct val="0"/>
              </a:spcAft>
              <a:buClr>
                <a:srgbClr val="4CBCEE"/>
              </a:buClr>
              <a:tabLst>
                <a:tab pos="2112963" algn="l"/>
              </a:tabLst>
            </a:pPr>
            <a:r>
              <a:rPr lang="en-US" sz="2400" dirty="0" smtClean="0">
                <a:gradFill>
                  <a:gsLst>
                    <a:gs pos="0">
                      <a:schemeClr val="tx2"/>
                    </a:gs>
                    <a:gs pos="100000">
                      <a:schemeClr val="tx2"/>
                    </a:gs>
                  </a:gsLst>
                  <a:lin ang="0" scaled="1"/>
                </a:gradFill>
                <a:latin typeface="Arial" pitchFamily="34" charset="0"/>
                <a:ea typeface="Segoe UI" pitchFamily="34" charset="0"/>
                <a:cs typeface="Segoe UI" pitchFamily="34" charset="0"/>
              </a:rPr>
              <a:t>Common Tools</a:t>
            </a:r>
            <a:endParaRPr lang="en-US" sz="2400" dirty="0">
              <a:gradFill>
                <a:gsLst>
                  <a:gs pos="0">
                    <a:schemeClr val="tx2"/>
                  </a:gs>
                  <a:gs pos="100000">
                    <a:schemeClr val="tx2"/>
                  </a:gs>
                </a:gsLst>
                <a:lin ang="0" scaled="1"/>
              </a:gradFill>
              <a:latin typeface="Arial" pitchFamily="34" charset="0"/>
              <a:ea typeface="Segoe UI" pitchFamily="34" charset="0"/>
              <a:cs typeface="Segoe UI" pitchFamily="34" charset="0"/>
            </a:endParaRPr>
          </a:p>
        </p:txBody>
      </p:sp>
      <p:pic>
        <p:nvPicPr>
          <p:cNvPr id="47" name="Picture 46"/>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2613" b="87921"/>
          <a:stretch/>
        </p:blipFill>
        <p:spPr>
          <a:xfrm>
            <a:off x="316140" y="2467428"/>
            <a:ext cx="12282260" cy="377371"/>
          </a:xfrm>
          <a:prstGeom prst="rect">
            <a:avLst/>
          </a:prstGeom>
        </p:spPr>
      </p:pic>
      <p:pic>
        <p:nvPicPr>
          <p:cNvPr id="54" name="Picture 53"/>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2642" t="58100" r="3270" b="2518"/>
          <a:stretch/>
        </p:blipFill>
        <p:spPr>
          <a:xfrm>
            <a:off x="6952343" y="4105052"/>
            <a:ext cx="4715782" cy="1570038"/>
          </a:xfrm>
          <a:prstGeom prst="rect">
            <a:avLst/>
          </a:prstGeom>
        </p:spPr>
      </p:pic>
      <p:pic>
        <p:nvPicPr>
          <p:cNvPr id="55" name="Picture 54"/>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9937" t="15315" r="2083" b="44817"/>
          <a:stretch/>
        </p:blipFill>
        <p:spPr>
          <a:xfrm rot="162003" flipV="1">
            <a:off x="6639152" y="2783008"/>
            <a:ext cx="5131934" cy="1589422"/>
          </a:xfrm>
          <a:prstGeom prst="rect">
            <a:avLst/>
          </a:prstGeom>
        </p:spPr>
      </p:pic>
      <p:sp>
        <p:nvSpPr>
          <p:cNvPr id="58" name="TextBox 57"/>
          <p:cNvSpPr txBox="1"/>
          <p:nvPr/>
        </p:nvSpPr>
        <p:spPr>
          <a:xfrm>
            <a:off x="2579065" y="1596902"/>
            <a:ext cx="1718483" cy="302647"/>
          </a:xfrm>
          <a:prstGeom prst="rect">
            <a:avLst/>
          </a:prstGeom>
          <a:noFill/>
        </p:spPr>
        <p:txBody>
          <a:bodyPr vert="horz" wrap="none" lIns="0" tIns="0" rIns="0" bIns="0" rtlCol="0">
            <a:spAutoFit/>
          </a:bodyPr>
          <a:lstStyle/>
          <a:p>
            <a:pPr algn="ctr" fontAlgn="base">
              <a:lnSpc>
                <a:spcPts val="2600"/>
              </a:lnSpc>
              <a:spcBef>
                <a:spcPct val="0"/>
              </a:spcBef>
              <a:spcAft>
                <a:spcPct val="0"/>
              </a:spcAft>
              <a:buClr>
                <a:srgbClr val="4CBCEE"/>
              </a:buClr>
              <a:tabLst>
                <a:tab pos="2112963" algn="l"/>
              </a:tabLst>
            </a:pPr>
            <a:r>
              <a:rPr lang="en-US" dirty="0" smtClean="0">
                <a:gradFill>
                  <a:gsLst>
                    <a:gs pos="0">
                      <a:schemeClr val="tx2"/>
                    </a:gs>
                    <a:gs pos="100000">
                      <a:schemeClr val="tx2"/>
                    </a:gs>
                  </a:gsLst>
                  <a:lin ang="0" scaled="1"/>
                </a:gradFill>
                <a:latin typeface="Arial" pitchFamily="34" charset="0"/>
                <a:ea typeface="Segoe UI" pitchFamily="34" charset="0"/>
                <a:cs typeface="Segoe UI" pitchFamily="34" charset="0"/>
              </a:rPr>
              <a:t>Extend Any Data</a:t>
            </a:r>
            <a:endParaRPr lang="en-US" dirty="0">
              <a:gradFill>
                <a:gsLst>
                  <a:gs pos="0">
                    <a:schemeClr val="tx2"/>
                  </a:gs>
                  <a:gs pos="100000">
                    <a:schemeClr val="tx2"/>
                  </a:gs>
                </a:gsLst>
                <a:lin ang="0" scaled="1"/>
              </a:gradFill>
              <a:latin typeface="Arial" pitchFamily="34" charset="0"/>
              <a:ea typeface="Segoe UI" pitchFamily="34" charset="0"/>
              <a:cs typeface="Segoe UI" pitchFamily="34" charset="0"/>
            </a:endParaRPr>
          </a:p>
        </p:txBody>
      </p:sp>
      <p:sp>
        <p:nvSpPr>
          <p:cNvPr id="60" name="TextBox 59"/>
          <p:cNvSpPr txBox="1"/>
          <p:nvPr/>
        </p:nvSpPr>
        <p:spPr>
          <a:xfrm>
            <a:off x="5196701" y="1146179"/>
            <a:ext cx="1795427" cy="302647"/>
          </a:xfrm>
          <a:prstGeom prst="rect">
            <a:avLst/>
          </a:prstGeom>
          <a:noFill/>
        </p:spPr>
        <p:txBody>
          <a:bodyPr vert="horz" wrap="none" lIns="0" tIns="0" rIns="0" bIns="0" rtlCol="0">
            <a:spAutoFit/>
          </a:bodyPr>
          <a:lstStyle/>
          <a:p>
            <a:pPr algn="ctr" fontAlgn="base">
              <a:lnSpc>
                <a:spcPts val="2600"/>
              </a:lnSpc>
              <a:spcBef>
                <a:spcPct val="0"/>
              </a:spcBef>
              <a:spcAft>
                <a:spcPct val="0"/>
              </a:spcAft>
              <a:buClr>
                <a:srgbClr val="4CBCEE"/>
              </a:buClr>
              <a:tabLst>
                <a:tab pos="2112963" algn="l"/>
              </a:tabLst>
            </a:pPr>
            <a:r>
              <a:rPr lang="en-US" dirty="0" smtClean="0">
                <a:gradFill>
                  <a:gsLst>
                    <a:gs pos="0">
                      <a:schemeClr val="tx2"/>
                    </a:gs>
                    <a:gs pos="100000">
                      <a:schemeClr val="tx2"/>
                    </a:gs>
                  </a:gsLst>
                  <a:lin ang="0" scaled="1"/>
                </a:gradFill>
                <a:latin typeface="Arial" pitchFamily="34" charset="0"/>
                <a:ea typeface="Segoe UI" pitchFamily="34" charset="0"/>
                <a:cs typeface="Segoe UI" pitchFamily="34" charset="0"/>
              </a:rPr>
              <a:t>Extend Anywhere</a:t>
            </a:r>
            <a:endParaRPr lang="en-US" dirty="0">
              <a:gradFill>
                <a:gsLst>
                  <a:gs pos="0">
                    <a:schemeClr val="tx2"/>
                  </a:gs>
                  <a:gs pos="100000">
                    <a:schemeClr val="tx2"/>
                  </a:gs>
                </a:gsLst>
                <a:lin ang="0" scaled="1"/>
              </a:gradFill>
              <a:latin typeface="Arial" pitchFamily="34" charset="0"/>
              <a:ea typeface="Segoe UI" pitchFamily="34" charset="0"/>
              <a:cs typeface="Segoe UI" pitchFamily="34" charset="0"/>
            </a:endParaRPr>
          </a:p>
        </p:txBody>
      </p:sp>
      <p:sp>
        <p:nvSpPr>
          <p:cNvPr id="62" name="TextBox 61"/>
          <p:cNvSpPr txBox="1"/>
          <p:nvPr/>
        </p:nvSpPr>
        <p:spPr>
          <a:xfrm>
            <a:off x="7804901" y="1596902"/>
            <a:ext cx="1949315" cy="302647"/>
          </a:xfrm>
          <a:prstGeom prst="rect">
            <a:avLst/>
          </a:prstGeom>
          <a:noFill/>
        </p:spPr>
        <p:txBody>
          <a:bodyPr vert="horz" wrap="none" lIns="0" tIns="0" rIns="0" bIns="0" rtlCol="0">
            <a:spAutoFit/>
          </a:bodyPr>
          <a:lstStyle/>
          <a:p>
            <a:pPr algn="ctr" fontAlgn="base">
              <a:lnSpc>
                <a:spcPts val="2600"/>
              </a:lnSpc>
              <a:spcBef>
                <a:spcPct val="0"/>
              </a:spcBef>
              <a:spcAft>
                <a:spcPct val="0"/>
              </a:spcAft>
              <a:buClr>
                <a:srgbClr val="4CBCEE"/>
              </a:buClr>
              <a:tabLst>
                <a:tab pos="2112963" algn="l"/>
              </a:tabLst>
            </a:pPr>
            <a:r>
              <a:rPr lang="en-US" dirty="0" smtClean="0">
                <a:gradFill>
                  <a:gsLst>
                    <a:gs pos="0">
                      <a:schemeClr val="tx2"/>
                    </a:gs>
                    <a:gs pos="100000">
                      <a:schemeClr val="tx2"/>
                    </a:gs>
                  </a:gsLst>
                  <a:lin ang="0" scaled="1"/>
                </a:gradFill>
                <a:latin typeface="Arial" pitchFamily="34" charset="0"/>
                <a:ea typeface="Segoe UI" pitchFamily="34" charset="0"/>
                <a:cs typeface="Segoe UI" pitchFamily="34" charset="0"/>
              </a:rPr>
              <a:t>End-User Analytics</a:t>
            </a:r>
            <a:endParaRPr lang="en-US" dirty="0">
              <a:gradFill>
                <a:gsLst>
                  <a:gs pos="0">
                    <a:schemeClr val="tx2"/>
                  </a:gs>
                  <a:gs pos="100000">
                    <a:schemeClr val="tx2"/>
                  </a:gs>
                </a:gsLst>
                <a:lin ang="0" scaled="1"/>
              </a:gradFill>
              <a:latin typeface="Arial" pitchFamily="34" charset="0"/>
              <a:ea typeface="Segoe UI" pitchFamily="34" charset="0"/>
              <a:cs typeface="Segoe UI" pitchFamily="34" charset="0"/>
            </a:endParaRPr>
          </a:p>
        </p:txBody>
      </p:sp>
      <p:pic>
        <p:nvPicPr>
          <p:cNvPr id="63" name="Picture 2" descr="\\sfp\Work\White_Whale\6-20017_TechEd_Quentin\Client_Supplied\IT guy_Sun.png"/>
          <p:cNvPicPr>
            <a:picLocks noChangeAspect="1" noChangeArrowheads="1"/>
          </p:cNvPicPr>
          <p:nvPr/>
        </p:nvPicPr>
        <p:blipFill rotWithShape="1">
          <a:blip r:embed="rId8">
            <a:extLst>
              <a:ext uri="{28A0092B-C50C-407E-A947-70E740481C1C}">
                <a14:useLocalDpi xmlns:a14="http://schemas.microsoft.com/office/drawing/2010/main" val="0"/>
              </a:ext>
            </a:extLst>
          </a:blip>
          <a:srcRect r="62119"/>
          <a:stretch/>
        </p:blipFill>
        <p:spPr bwMode="auto">
          <a:xfrm>
            <a:off x="4818744" y="1582056"/>
            <a:ext cx="1030515" cy="71755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sfp\Work\White_Whale\6-20017_TechEd_Quentin\Client_Supplied\IT guy_Sun.png"/>
          <p:cNvPicPr>
            <a:picLocks noChangeAspect="1" noChangeArrowheads="1"/>
          </p:cNvPicPr>
          <p:nvPr/>
        </p:nvPicPr>
        <p:blipFill rotWithShape="1">
          <a:blip r:embed="rId8">
            <a:extLst>
              <a:ext uri="{28A0092B-C50C-407E-A947-70E740481C1C}">
                <a14:useLocalDpi xmlns:a14="http://schemas.microsoft.com/office/drawing/2010/main" val="0"/>
              </a:ext>
            </a:extLst>
          </a:blip>
          <a:srcRect r="62119"/>
          <a:stretch/>
        </p:blipFill>
        <p:spPr bwMode="auto">
          <a:xfrm flipH="1">
            <a:off x="6618514" y="1582056"/>
            <a:ext cx="1030515" cy="7175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FP\Resources\Microsoft Presentation Resources\DVD_Art_08-10-2010\Logos\SQL Server\SQL Server (brand)\SQL Server generic brand Grid h.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49199" y="2975656"/>
            <a:ext cx="2483819" cy="6309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FP\Resources\Microsoft Presentation Resources\DVD_Art_08-10-2010\Logos\Windows Azure (platform)\Windows Azure\Windows Azure logo h (larger).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31314" y="2965263"/>
            <a:ext cx="3483429" cy="533106"/>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SFP\Resources\Microsoft Presentation Resources\DVD_Art_08-10-2010\Logos\SQL Server\SQL Server (brand)\SQL Server generic brand Grid h.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49199" y="4343400"/>
            <a:ext cx="2483819" cy="630936"/>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3" descr="\\SFP\Resources\Microsoft Presentation Resources\DVD_Art_08-10-2010\Logos\Windows Azure (platform)\SQL Azure\SQL Azure logo (larger).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84282" y="4542971"/>
            <a:ext cx="2050977" cy="63021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sfp\Work\White_Whale\6-20017_TechEd_Quentin\Client_Supplied\public cloud.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61024" y="4504831"/>
            <a:ext cx="1015319" cy="779480"/>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p:cNvSpPr txBox="1"/>
          <p:nvPr/>
        </p:nvSpPr>
        <p:spPr>
          <a:xfrm>
            <a:off x="2391264" y="4935233"/>
            <a:ext cx="3398247" cy="276999"/>
          </a:xfrm>
          <a:prstGeom prst="rect">
            <a:avLst/>
          </a:prstGeom>
          <a:noFill/>
        </p:spPr>
        <p:txBody>
          <a:bodyPr wrap="square" lIns="0" tIns="0" rIns="0" bIns="0" rtlCol="0">
            <a:spAutoFit/>
          </a:bodyPr>
          <a:lstStyle/>
          <a:p>
            <a:r>
              <a:rPr lang="en-US" dirty="0">
                <a:ln>
                  <a:solidFill>
                    <a:srgbClr val="000000">
                      <a:alpha val="0"/>
                    </a:srgbClr>
                  </a:solidFill>
                </a:ln>
                <a:gradFill>
                  <a:gsLst>
                    <a:gs pos="0">
                      <a:schemeClr val="bg1"/>
                    </a:gs>
                    <a:gs pos="100000">
                      <a:schemeClr val="bg1"/>
                    </a:gs>
                  </a:gsLst>
                  <a:lin ang="0" scaled="1"/>
                </a:gradFill>
                <a:latin typeface="Segoe" pitchFamily="34" charset="0"/>
              </a:rPr>
              <a:t>Code Name “Denali”</a:t>
            </a:r>
          </a:p>
        </p:txBody>
      </p:sp>
      <p:sp>
        <p:nvSpPr>
          <p:cNvPr id="69" name="TextBox 68"/>
          <p:cNvSpPr txBox="1"/>
          <p:nvPr/>
        </p:nvSpPr>
        <p:spPr>
          <a:xfrm>
            <a:off x="2405511" y="3566261"/>
            <a:ext cx="2860680" cy="276999"/>
          </a:xfrm>
          <a:prstGeom prst="rect">
            <a:avLst/>
          </a:prstGeom>
          <a:noFill/>
        </p:spPr>
        <p:txBody>
          <a:bodyPr wrap="square" lIns="0" tIns="0" rIns="0" bIns="0" rtlCol="0">
            <a:spAutoFit/>
          </a:bodyPr>
          <a:lstStyle/>
          <a:p>
            <a:pPr defTabSz="914363"/>
            <a:r>
              <a:rPr lang="en-US" dirty="0">
                <a:ln>
                  <a:solidFill>
                    <a:srgbClr val="000000">
                      <a:alpha val="0"/>
                    </a:srgbClr>
                  </a:solidFill>
                </a:ln>
                <a:gradFill>
                  <a:gsLst>
                    <a:gs pos="0">
                      <a:schemeClr val="bg1"/>
                    </a:gs>
                    <a:gs pos="100000">
                      <a:schemeClr val="bg1"/>
                    </a:gs>
                  </a:gsLst>
                  <a:lin ang="0" scaled="1"/>
                </a:gradFill>
                <a:latin typeface="Segoe" pitchFamily="34" charset="0"/>
              </a:rPr>
              <a:t>Appliances</a:t>
            </a:r>
          </a:p>
        </p:txBody>
      </p:sp>
      <p:sp>
        <p:nvSpPr>
          <p:cNvPr id="70" name="TextBox 69"/>
          <p:cNvSpPr txBox="1"/>
          <p:nvPr/>
        </p:nvSpPr>
        <p:spPr>
          <a:xfrm>
            <a:off x="8051569" y="3435635"/>
            <a:ext cx="3269573" cy="276999"/>
          </a:xfrm>
          <a:prstGeom prst="rect">
            <a:avLst/>
          </a:prstGeom>
          <a:noFill/>
        </p:spPr>
        <p:txBody>
          <a:bodyPr wrap="square" lIns="0" tIns="0" rIns="0" bIns="0" rtlCol="0">
            <a:spAutoFit/>
          </a:bodyPr>
          <a:lstStyle/>
          <a:p>
            <a:pPr defTabSz="914363"/>
            <a:r>
              <a:rPr lang="en-US" dirty="0" smtClean="0">
                <a:ln>
                  <a:solidFill>
                    <a:srgbClr val="000000">
                      <a:alpha val="0"/>
                    </a:srgbClr>
                  </a:solidFill>
                </a:ln>
                <a:gradFill>
                  <a:gsLst>
                    <a:gs pos="0">
                      <a:schemeClr val="bg1"/>
                    </a:gs>
                    <a:gs pos="100000">
                      <a:schemeClr val="bg1"/>
                    </a:gs>
                  </a:gsLst>
                  <a:lin ang="0" scaled="1"/>
                </a:gradFill>
                <a:latin typeface="Segoe" pitchFamily="34" charset="0"/>
              </a:rPr>
              <a:t>Marketplace </a:t>
            </a:r>
            <a:r>
              <a:rPr lang="en-US" dirty="0" err="1" smtClean="0">
                <a:ln>
                  <a:solidFill>
                    <a:srgbClr val="000000">
                      <a:alpha val="0"/>
                    </a:srgbClr>
                  </a:solidFill>
                </a:ln>
                <a:gradFill>
                  <a:gsLst>
                    <a:gs pos="0">
                      <a:schemeClr val="bg1"/>
                    </a:gs>
                    <a:gs pos="100000">
                      <a:schemeClr val="bg1"/>
                    </a:gs>
                  </a:gsLst>
                  <a:lin ang="0" scaled="1"/>
                </a:gradFill>
                <a:latin typeface="Segoe" pitchFamily="34" charset="0"/>
              </a:rPr>
              <a:t>DataMarket</a:t>
            </a:r>
            <a:endParaRPr lang="en-US" dirty="0">
              <a:ln>
                <a:solidFill>
                  <a:srgbClr val="000000">
                    <a:alpha val="0"/>
                  </a:srgbClr>
                </a:solidFill>
              </a:ln>
              <a:gradFill>
                <a:gsLst>
                  <a:gs pos="0">
                    <a:schemeClr val="bg1"/>
                  </a:gs>
                  <a:gs pos="100000">
                    <a:schemeClr val="bg1"/>
                  </a:gs>
                </a:gsLst>
                <a:lin ang="0" scaled="1"/>
              </a:gradFill>
              <a:latin typeface="Segoe" pitchFamily="34" charset="0"/>
            </a:endParaRPr>
          </a:p>
        </p:txBody>
      </p:sp>
    </p:spTree>
    <p:extLst>
      <p:ext uri="{BB962C8B-B14F-4D97-AF65-F5344CB8AC3E}">
        <p14:creationId xmlns:p14="http://schemas.microsoft.com/office/powerpoint/2010/main" val="2491279733"/>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168400" y="1571945"/>
            <a:ext cx="13357225" cy="4755036"/>
            <a:chOff x="-1168400" y="1571945"/>
            <a:chExt cx="13357225" cy="4755036"/>
          </a:xfrm>
        </p:grpSpPr>
        <p:pic>
          <p:nvPicPr>
            <p:cNvPr id="19" name="Picture 3" descr="E:\Duotone_02.png"/>
            <p:cNvPicPr>
              <a:picLocks noChangeAspect="1" noChangeArrowheads="1"/>
            </p:cNvPicPr>
            <p:nvPr/>
          </p:nvPicPr>
          <p:blipFill rotWithShape="1">
            <a:blip r:embed="rId3">
              <a:extLst>
                <a:ext uri="{28A0092B-C50C-407E-A947-70E740481C1C}">
                  <a14:useLocalDpi xmlns:a14="http://schemas.microsoft.com/office/drawing/2010/main" val="0"/>
                </a:ext>
              </a:extLst>
            </a:blip>
            <a:srcRect l="40613"/>
            <a:stretch/>
          </p:blipFill>
          <p:spPr bwMode="auto">
            <a:xfrm>
              <a:off x="-1168400" y="1571946"/>
              <a:ext cx="5016788" cy="475179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bwMode="auto">
            <a:xfrm>
              <a:off x="3169443" y="1571945"/>
              <a:ext cx="9019382" cy="4755036"/>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grpSp>
      <p:sp>
        <p:nvSpPr>
          <p:cNvPr id="24" name="Rectangle 23"/>
          <p:cNvSpPr/>
          <p:nvPr/>
        </p:nvSpPr>
        <p:spPr>
          <a:xfrm>
            <a:off x="1559419" y="2016740"/>
            <a:ext cx="3220048" cy="759182"/>
          </a:xfrm>
          <a:prstGeom prst="rect">
            <a:avLst/>
          </a:prstGeom>
        </p:spPr>
        <p:txBody>
          <a:bodyPr wrap="square" anchor="ctr">
            <a:spAutoFit/>
          </a:bodyPr>
          <a:lstStyle/>
          <a:p>
            <a:pPr algn="ctr" fontAlgn="base">
              <a:lnSpc>
                <a:spcPts val="2600"/>
              </a:lnSpc>
              <a:spcBef>
                <a:spcPct val="0"/>
              </a:spcBef>
              <a:spcAft>
                <a:spcPct val="0"/>
              </a:spcAft>
              <a:buClr>
                <a:srgbClr val="4CBCEE"/>
              </a:buClr>
              <a:tabLst>
                <a:tab pos="2112963" algn="l"/>
              </a:tabLst>
            </a:pPr>
            <a:r>
              <a:rPr lang="en-US" sz="2800" dirty="0">
                <a:gradFill>
                  <a:gsLst>
                    <a:gs pos="0">
                      <a:schemeClr val="tx2"/>
                    </a:gs>
                    <a:gs pos="100000">
                      <a:schemeClr val="tx2"/>
                    </a:gs>
                  </a:gsLst>
                  <a:lin ang="0" scaled="1"/>
                </a:gradFill>
                <a:latin typeface="Arial" pitchFamily="34" charset="0"/>
                <a:ea typeface="Segoe UI" pitchFamily="34" charset="0"/>
                <a:cs typeface="Segoe UI" pitchFamily="34" charset="0"/>
              </a:rPr>
              <a:t>Cloud </a:t>
            </a:r>
            <a:endParaRPr lang="en-US" sz="2800" dirty="0" smtClean="0">
              <a:gradFill>
                <a:gsLst>
                  <a:gs pos="0">
                    <a:schemeClr val="tx2"/>
                  </a:gs>
                  <a:gs pos="100000">
                    <a:schemeClr val="tx2"/>
                  </a:gs>
                </a:gsLst>
                <a:lin ang="0" scaled="1"/>
              </a:gradFill>
              <a:latin typeface="Arial" pitchFamily="34" charset="0"/>
              <a:ea typeface="Segoe UI" pitchFamily="34" charset="0"/>
              <a:cs typeface="Segoe UI" pitchFamily="34" charset="0"/>
            </a:endParaRPr>
          </a:p>
          <a:p>
            <a:pPr algn="ctr" fontAlgn="base">
              <a:lnSpc>
                <a:spcPts val="2600"/>
              </a:lnSpc>
              <a:spcBef>
                <a:spcPct val="0"/>
              </a:spcBef>
              <a:spcAft>
                <a:spcPct val="0"/>
              </a:spcAft>
              <a:buClr>
                <a:srgbClr val="4CBCEE"/>
              </a:buClr>
              <a:tabLst>
                <a:tab pos="2112963" algn="l"/>
              </a:tabLst>
            </a:pPr>
            <a:r>
              <a:rPr lang="en-US" sz="2800" dirty="0" smtClean="0">
                <a:gradFill>
                  <a:gsLst>
                    <a:gs pos="0">
                      <a:schemeClr val="tx2"/>
                    </a:gs>
                    <a:gs pos="100000">
                      <a:schemeClr val="tx2"/>
                    </a:gs>
                  </a:gsLst>
                  <a:lin ang="0" scaled="1"/>
                </a:gradFill>
                <a:latin typeface="Arial" pitchFamily="34" charset="0"/>
                <a:ea typeface="Segoe UI" pitchFamily="34" charset="0"/>
                <a:cs typeface="Segoe UI" pitchFamily="34" charset="0"/>
              </a:rPr>
              <a:t>On Your Terms</a:t>
            </a:r>
            <a:endParaRPr lang="en-US" sz="2800" dirty="0">
              <a:gradFill>
                <a:gsLst>
                  <a:gs pos="0">
                    <a:schemeClr val="tx2"/>
                  </a:gs>
                  <a:gs pos="100000">
                    <a:schemeClr val="tx2"/>
                  </a:gs>
                </a:gsLst>
                <a:lin ang="0" scaled="1"/>
              </a:gradFill>
              <a:latin typeface="Arial" pitchFamily="34" charset="0"/>
              <a:ea typeface="Segoe UI" pitchFamily="34" charset="0"/>
              <a:cs typeface="Segoe UI" pitchFamily="34" charset="0"/>
            </a:endParaRPr>
          </a:p>
        </p:txBody>
      </p:sp>
      <p:pic>
        <p:nvPicPr>
          <p:cNvPr id="26" name="Picture 25" descr="\\eventsql\dvd\Online_ART\DVD_ART36\Logos\SQL Server 2008 R2\sql server 2008 r2 h rev.png"/>
          <p:cNvPicPr>
            <a:picLocks noChangeAspect="1" noChangeArrowheads="1"/>
          </p:cNvPicPr>
          <p:nvPr/>
        </p:nvPicPr>
        <p:blipFill rotWithShape="1">
          <a:blip r:embed="rId4">
            <a:extLst>
              <a:ext uri="{28A0092B-C50C-407E-A947-70E740481C1C}">
                <a14:useLocalDpi xmlns:a14="http://schemas.microsoft.com/office/drawing/2010/main" val="0"/>
              </a:ext>
            </a:extLst>
          </a:blip>
          <a:srcRect l="1" r="28000"/>
          <a:stretch/>
        </p:blipFill>
        <p:spPr bwMode="auto">
          <a:xfrm>
            <a:off x="4089153" y="247743"/>
            <a:ext cx="4010520" cy="111426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890551" y="3104770"/>
            <a:ext cx="8868867" cy="2923857"/>
          </a:xfrm>
          <a:prstGeom prst="rect">
            <a:avLst/>
          </a:prstGeom>
          <a:noFill/>
          <a:ln>
            <a:noFill/>
          </a:ln>
        </p:spPr>
        <p:txBody>
          <a:bodyPr wrap="square" lIns="91420" tIns="45710" rIns="91420" bIns="45710" rtlCol="0">
            <a:spAutoFit/>
          </a:bodyPr>
          <a:lstStyle/>
          <a:p>
            <a:pPr marL="855663" lvl="1" indent="-395288">
              <a:spcBef>
                <a:spcPct val="20000"/>
              </a:spcBef>
              <a:buClr>
                <a:srgbClr val="FFFFFF"/>
              </a:buClr>
              <a:buSzPct val="90000"/>
              <a:buBlip>
                <a:blip r:embed="rId5"/>
              </a:buBlip>
            </a:pPr>
            <a:r>
              <a:rPr lang="en-US" sz="2000" dirty="0">
                <a:gradFill>
                  <a:gsLst>
                    <a:gs pos="0">
                      <a:schemeClr val="bg1"/>
                    </a:gs>
                    <a:gs pos="86000">
                      <a:schemeClr val="bg1"/>
                    </a:gs>
                  </a:gsLst>
                  <a:lin ang="5400000" scaled="0"/>
                </a:gradFill>
              </a:rPr>
              <a:t>Scale on demand, SQL Azure &amp; private cloud</a:t>
            </a:r>
          </a:p>
          <a:p>
            <a:pPr marL="855663" lvl="1" indent="-395288">
              <a:spcBef>
                <a:spcPct val="20000"/>
              </a:spcBef>
              <a:buClr>
                <a:srgbClr val="FFFFFF"/>
              </a:buClr>
              <a:buSzPct val="90000"/>
              <a:buBlip>
                <a:blip r:embed="rId5"/>
              </a:buBlip>
            </a:pPr>
            <a:r>
              <a:rPr lang="en-US" sz="2000" dirty="0">
                <a:gradFill>
                  <a:gsLst>
                    <a:gs pos="0">
                      <a:schemeClr val="bg1"/>
                    </a:gs>
                    <a:gs pos="86000">
                      <a:schemeClr val="bg1"/>
                    </a:gs>
                  </a:gsLst>
                  <a:lin ang="5400000" scaled="0"/>
                </a:gradFill>
              </a:rPr>
              <a:t>Fast time to solution, appliances &amp; reference architectures</a:t>
            </a:r>
          </a:p>
          <a:p>
            <a:pPr marL="855663" lvl="1" indent="-395288">
              <a:spcBef>
                <a:spcPct val="20000"/>
              </a:spcBef>
              <a:buClr>
                <a:srgbClr val="FFFFFF"/>
              </a:buClr>
              <a:buSzPct val="90000"/>
              <a:buBlip>
                <a:blip r:embed="rId5"/>
              </a:buBlip>
            </a:pPr>
            <a:r>
              <a:rPr lang="en-US" sz="2000" dirty="0">
                <a:gradFill>
                  <a:gsLst>
                    <a:gs pos="0">
                      <a:schemeClr val="bg1"/>
                    </a:gs>
                    <a:gs pos="86000">
                      <a:schemeClr val="bg1"/>
                    </a:gs>
                  </a:gsLst>
                  <a:lin ang="5400000" scaled="0"/>
                </a:gradFill>
              </a:rPr>
              <a:t>Hybrid applications with SQL Azure Database &amp; Data Sync </a:t>
            </a:r>
          </a:p>
          <a:p>
            <a:pPr marL="855663" lvl="1" indent="-395288">
              <a:spcBef>
                <a:spcPct val="20000"/>
              </a:spcBef>
              <a:buClr>
                <a:srgbClr val="FFFFFF"/>
              </a:buClr>
              <a:buSzPct val="90000"/>
              <a:buBlip>
                <a:blip r:embed="rId5"/>
              </a:buBlip>
            </a:pPr>
            <a:r>
              <a:rPr lang="en-US" sz="2000" dirty="0">
                <a:gradFill>
                  <a:gsLst>
                    <a:gs pos="0">
                      <a:schemeClr val="bg1"/>
                    </a:gs>
                    <a:gs pos="86000">
                      <a:schemeClr val="bg1"/>
                    </a:gs>
                  </a:gsLst>
                  <a:lin ang="5400000" scaled="0"/>
                </a:gradFill>
              </a:rPr>
              <a:t>Cross company data integration </a:t>
            </a:r>
            <a:r>
              <a:rPr lang="en-US" sz="2000" dirty="0" smtClean="0">
                <a:gradFill>
                  <a:gsLst>
                    <a:gs pos="0">
                      <a:schemeClr val="bg1"/>
                    </a:gs>
                    <a:gs pos="86000">
                      <a:schemeClr val="bg1"/>
                    </a:gs>
                  </a:gsLst>
                  <a:lin ang="5400000" scaled="0"/>
                </a:gradFill>
              </a:rPr>
              <a:t>&amp; projection </a:t>
            </a:r>
            <a:r>
              <a:rPr lang="en-US" sz="2000" dirty="0">
                <a:gradFill>
                  <a:gsLst>
                    <a:gs pos="0">
                      <a:schemeClr val="bg1"/>
                    </a:gs>
                    <a:gs pos="86000">
                      <a:schemeClr val="bg1"/>
                    </a:gs>
                  </a:gsLst>
                  <a:lin ang="5400000" scaled="0"/>
                </a:gradFill>
              </a:rPr>
              <a:t>with </a:t>
            </a:r>
            <a:r>
              <a:rPr lang="en-US" sz="2000" dirty="0" err="1">
                <a:gradFill>
                  <a:gsLst>
                    <a:gs pos="0">
                      <a:schemeClr val="bg1"/>
                    </a:gs>
                    <a:gs pos="86000">
                      <a:schemeClr val="bg1"/>
                    </a:gs>
                  </a:gsLst>
                  <a:lin ang="5400000" scaled="0"/>
                </a:gradFill>
              </a:rPr>
              <a:t>OData</a:t>
            </a:r>
            <a:r>
              <a:rPr lang="en-US" sz="2000" dirty="0">
                <a:gradFill>
                  <a:gsLst>
                    <a:gs pos="0">
                      <a:schemeClr val="bg1"/>
                    </a:gs>
                    <a:gs pos="86000">
                      <a:schemeClr val="bg1"/>
                    </a:gs>
                  </a:gsLst>
                  <a:lin ang="5400000" scaled="0"/>
                </a:gradFill>
              </a:rPr>
              <a:t> </a:t>
            </a:r>
          </a:p>
          <a:p>
            <a:pPr marL="855663" lvl="1" indent="-395288">
              <a:spcBef>
                <a:spcPct val="20000"/>
              </a:spcBef>
              <a:buClr>
                <a:srgbClr val="FFFFFF"/>
              </a:buClr>
              <a:buSzPct val="90000"/>
              <a:buBlip>
                <a:blip r:embed="rId5"/>
              </a:buBlip>
            </a:pPr>
            <a:r>
              <a:rPr lang="en-US" sz="2000" dirty="0">
                <a:gradFill>
                  <a:gsLst>
                    <a:gs pos="0">
                      <a:schemeClr val="bg1"/>
                    </a:gs>
                    <a:gs pos="86000">
                      <a:schemeClr val="bg1"/>
                    </a:gs>
                  </a:gsLst>
                  <a:lin ang="5400000" scaled="0"/>
                </a:gradFill>
              </a:rPr>
              <a:t>Greater interoperability with PHP &amp; Java </a:t>
            </a:r>
          </a:p>
          <a:p>
            <a:pPr marL="855663" lvl="1" indent="-395288">
              <a:spcBef>
                <a:spcPct val="20000"/>
              </a:spcBef>
              <a:buClr>
                <a:srgbClr val="FFFFFF"/>
              </a:buClr>
              <a:buSzPct val="90000"/>
              <a:buBlip>
                <a:blip r:embed="rId5"/>
              </a:buBlip>
            </a:pPr>
            <a:r>
              <a:rPr lang="en-US" sz="2000" dirty="0" smtClean="0">
                <a:gradFill>
                  <a:gsLst>
                    <a:gs pos="0">
                      <a:schemeClr val="bg1"/>
                    </a:gs>
                    <a:gs pos="86000">
                      <a:schemeClr val="bg1"/>
                    </a:gs>
                  </a:gsLst>
                  <a:lin ang="5400000" scaled="0"/>
                </a:gradFill>
              </a:rPr>
              <a:t>Common </a:t>
            </a:r>
            <a:r>
              <a:rPr lang="en-US" sz="2000" dirty="0">
                <a:gradFill>
                  <a:gsLst>
                    <a:gs pos="0">
                      <a:schemeClr val="bg1"/>
                    </a:gs>
                    <a:gs pos="86000">
                      <a:schemeClr val="bg1"/>
                    </a:gs>
                  </a:gsLst>
                  <a:lin ang="5400000" scaled="0"/>
                </a:gradFill>
              </a:rPr>
              <a:t>tools </a:t>
            </a:r>
            <a:r>
              <a:rPr lang="en-US" sz="2000" dirty="0" smtClean="0">
                <a:gradFill>
                  <a:gsLst>
                    <a:gs pos="0">
                      <a:schemeClr val="bg1"/>
                    </a:gs>
                    <a:gs pos="86000">
                      <a:schemeClr val="bg1"/>
                    </a:gs>
                  </a:gsLst>
                  <a:lin ang="5400000" scaled="0"/>
                </a:gradFill>
              </a:rPr>
              <a:t>and DAC deployment with Management </a:t>
            </a:r>
            <a:r>
              <a:rPr lang="en-US" sz="2000" dirty="0">
                <a:gradFill>
                  <a:gsLst>
                    <a:gs pos="0">
                      <a:schemeClr val="bg1"/>
                    </a:gs>
                    <a:gs pos="86000">
                      <a:schemeClr val="bg1"/>
                    </a:gs>
                  </a:gsLst>
                  <a:lin ang="5400000" scaled="0"/>
                </a:gradFill>
              </a:rPr>
              <a:t>Studio </a:t>
            </a:r>
          </a:p>
          <a:p>
            <a:pPr marL="855663" lvl="1" indent="-395288">
              <a:spcBef>
                <a:spcPct val="20000"/>
              </a:spcBef>
              <a:buClr>
                <a:srgbClr val="FFFFFF"/>
              </a:buClr>
              <a:buSzPct val="90000"/>
              <a:buBlip>
                <a:blip r:embed="rId5"/>
              </a:buBlip>
            </a:pPr>
            <a:r>
              <a:rPr lang="en-US" sz="2000" dirty="0" smtClean="0">
                <a:gradFill>
                  <a:gsLst>
                    <a:gs pos="0">
                      <a:schemeClr val="bg1"/>
                    </a:gs>
                    <a:gs pos="86000">
                      <a:schemeClr val="bg1"/>
                    </a:gs>
                  </a:gsLst>
                  <a:lin ang="5400000" scaled="0"/>
                </a:gradFill>
              </a:rPr>
              <a:t>Modern </a:t>
            </a:r>
            <a:r>
              <a:rPr lang="en-US" sz="2000" dirty="0">
                <a:gradFill>
                  <a:gsLst>
                    <a:gs pos="0">
                      <a:schemeClr val="bg1"/>
                    </a:gs>
                    <a:gs pos="86000">
                      <a:schemeClr val="bg1"/>
                    </a:gs>
                  </a:gsLst>
                  <a:lin ang="5400000" scaled="0"/>
                </a:gradFill>
              </a:rPr>
              <a:t>integrated cross-workload tools </a:t>
            </a:r>
            <a:br>
              <a:rPr lang="en-US" sz="2000" dirty="0">
                <a:gradFill>
                  <a:gsLst>
                    <a:gs pos="0">
                      <a:schemeClr val="bg1"/>
                    </a:gs>
                    <a:gs pos="86000">
                      <a:schemeClr val="bg1"/>
                    </a:gs>
                  </a:gsLst>
                  <a:lin ang="5400000" scaled="0"/>
                </a:gradFill>
              </a:rPr>
            </a:br>
            <a:r>
              <a:rPr lang="en-US" sz="2000" dirty="0">
                <a:gradFill>
                  <a:gsLst>
                    <a:gs pos="0">
                      <a:schemeClr val="bg1"/>
                    </a:gs>
                    <a:gs pos="86000">
                      <a:schemeClr val="bg1"/>
                    </a:gs>
                  </a:gsLst>
                  <a:lin ang="5400000" scaled="0"/>
                </a:gradFill>
              </a:rPr>
              <a:t>with SQL Server Developer Tools </a:t>
            </a:r>
            <a:r>
              <a:rPr lang="en-US" sz="2000" dirty="0" smtClean="0">
                <a:gradFill>
                  <a:gsLst>
                    <a:gs pos="0">
                      <a:schemeClr val="bg1"/>
                    </a:gs>
                    <a:gs pos="86000">
                      <a:schemeClr val="bg1"/>
                    </a:gs>
                  </a:gsLst>
                  <a:lin ang="5400000" scaled="0"/>
                </a:gradFill>
              </a:rPr>
              <a:t>Code Name “Juneau” </a:t>
            </a:r>
            <a:endParaRPr lang="en-US" sz="2000" dirty="0">
              <a:gradFill>
                <a:gsLst>
                  <a:gs pos="0">
                    <a:schemeClr val="bg1"/>
                  </a:gs>
                  <a:gs pos="86000">
                    <a:schemeClr val="bg1"/>
                  </a:gs>
                </a:gsLst>
                <a:lin ang="5400000" scaled="0"/>
              </a:gradFill>
            </a:endParaRPr>
          </a:p>
        </p:txBody>
      </p:sp>
      <p:pic>
        <p:nvPicPr>
          <p:cNvPr id="22" name="Picture 7" descr="C:\Users\claireh\Desktop\Graphic Artist Working Folder - NOT FOR USE BY OTHERS\icons to use for look &amp; feel connection with opening video\hands typing_new tech.png"/>
          <p:cNvPicPr>
            <a:picLocks noChangeAspect="1" noChangeArrowheads="1"/>
          </p:cNvPicPr>
          <p:nvPr/>
        </p:nvPicPr>
        <p:blipFill rotWithShape="1">
          <a:blip r:embed="rId6">
            <a:extLst>
              <a:ext uri="{28A0092B-C50C-407E-A947-70E740481C1C}">
                <a14:useLocalDpi xmlns:a14="http://schemas.microsoft.com/office/drawing/2010/main" val="0"/>
              </a:ext>
            </a:extLst>
          </a:blip>
          <a:srcRect l="27946" t="6535" r="27946" b="54251"/>
          <a:stretch/>
        </p:blipFill>
        <p:spPr bwMode="auto">
          <a:xfrm>
            <a:off x="418042" y="3022600"/>
            <a:ext cx="3808942" cy="299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533740"/>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ENA11_BreakoutSession_Template_16x9_Final (2)">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1_White with Consolas font for code slides">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rackTaxHTField0 xmlns="2295e2e7-0eeb-498e-8716-217bb2ee6ee3">
      <Terms xmlns="http://schemas.microsoft.com/office/infopath/2007/PartnerControls"/>
    </TrackTaxHTField0>
    <CampaignTaxHTField0 xmlns="2295e2e7-0eeb-498e-8716-217bb2ee6ee3">
      <Terms xmlns="http://schemas.microsoft.com/office/infopath/2007/PartnerControls"/>
    </CampaignTaxHTField0>
    <Event_x0020_End_x0020_Date xmlns="2295e2e7-0eeb-498e-8716-217bb2ee6ee3">2011-05-16T00:00:00-07:00</Event_x0020_End_x0020_Date>
    <Event_x0020_Start_x0020_Date xmlns="2295e2e7-0eeb-498e-8716-217bb2ee6ee3">2011-05-16T07:00:00+00:00</Event_x0020_Start_x0020_Date>
    <MS_x0020_Speaker xmlns="2295e2e7-0eeb-498e-8716-217bb2ee6ee3">
      <UserInfo>
        <DisplayName/>
        <AccountId xsi:nil="true"/>
        <AccountType/>
      </UserInfo>
    </MS_x0020_Speaker>
    <External_x0020_Speaker xmlns="2295e2e7-0eeb-498e-8716-217bb2ee6ee3" xsi:nil="true"/>
    <Session_x0020_Code xmlns="2295e2e7-0eeb-498e-8716-217bb2ee6ee3" xsi:nil="true"/>
    <ProductTaxHTField0 xmlns="2295e2e7-0eeb-498e-8716-217bb2ee6ee3">
      <Terms xmlns="http://schemas.microsoft.com/office/infopath/2007/PartnerControls"/>
    </ProductTaxHTField0>
    <Presentation_x0020_Date xmlns="2295e2e7-0eeb-498e-8716-217bb2ee6ee3">2011-05-16T00:00:00</Presentation_x0020_Date>
    <Event_x0020_LocationTaxHTField0 xmlns="2295e2e7-0eeb-498e-8716-217bb2ee6ee3">
      <Terms xmlns="http://schemas.microsoft.com/office/infopath/2007/PartnerControls">
        <TermInfo xmlns="http://schemas.microsoft.com/office/infopath/2007/PartnerControls">
          <TermName xmlns="http://schemas.microsoft.com/office/infopath/2007/PartnerControls">Atlanta</TermName>
          <TermId xmlns="http://schemas.microsoft.com/office/infopath/2007/PartnerControls">2799ace8-866f-4a6d-b555-e5fff2d7eb83</TermId>
        </TermInfo>
      </Terms>
    </Event_x0020_LocationTaxHTField0>
    <Event1TaxHTField0 xmlns="2295e2e7-0eeb-498e-8716-217bb2ee6ee3">
      <Terms xmlns="http://schemas.microsoft.com/office/infopath/2007/PartnerControls">
        <TermInfo xmlns="http://schemas.microsoft.com/office/infopath/2007/PartnerControls">
          <TermName xmlns="http://schemas.microsoft.com/office/infopath/2007/PartnerControls">TechEd</TermName>
          <TermId xmlns="http://schemas.microsoft.com/office/infopath/2007/PartnerControls">ac8fad57-eb30-43a8-b5bd-05dcf2cf2246</TermId>
        </TermInfo>
      </Terms>
    </Event1TaxHTField0>
    <AudienceTaxHTField0 xmlns="8b529f77-48ab-4581-b468-93f09345b8aa">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389e14a2-def5-4335-8627-c0368c2934a2</TermId>
        </TermInfo>
        <TermInfo xmlns="http://schemas.microsoft.com/office/infopath/2007/PartnerControls">
          <TermName xmlns="http://schemas.microsoft.com/office/infopath/2007/PartnerControls">IT Professionals</TermName>
          <TermId xmlns="http://schemas.microsoft.com/office/infopath/2007/PartnerControls">990979ff-1741-4b6e-880c-9fb513214ef8</TermId>
        </TermInfo>
      </Terms>
    </AudienceTaxHTField0>
    <MS_x0020_Content_x0020_Owner xmlns="2295e2e7-0eeb-498e-8716-217bb2ee6ee3">
      <UserInfo>
        <DisplayName/>
        <AccountId xsi:nil="true"/>
        <AccountType/>
      </UserInfo>
    </MS_x0020_Content_x0020_Owner>
    <TaxCatchAll xmlns="2295e2e7-0eeb-498e-8716-217bb2ee6ee3">
      <Value>29</Value>
      <Value>126</Value>
      <Value>48</Value>
      <Value>47</Value>
      <Value>34</Value>
    </TaxCatchAll>
    <Event_x0020_VenueTaxHTField0 xmlns="2295e2e7-0eeb-498e-8716-217bb2ee6ee3">
      <Terms xmlns="http://schemas.microsoft.com/office/infopath/2007/PartnerControls">
        <TermInfo xmlns="http://schemas.microsoft.com/office/infopath/2007/PartnerControls">
          <TermName xmlns="http://schemas.microsoft.com/office/infopath/2007/PartnerControls">Georgia World Congress Center Atlanta, GA</TermName>
          <TermId xmlns="http://schemas.microsoft.com/office/infopath/2007/PartnerControls">ea0ece34-59a6-4d43-8d9e-d0f9e2a2f1ce</TermId>
        </TermInfo>
      </Terms>
    </Event_x0020_VenueTaxHTField0>
  </documentManagement>
</p:properties>
</file>

<file path=customXml/item2.xml><?xml version="1.0" encoding="utf-8"?>
<ct:contentTypeSchema xmlns:ct="http://schemas.microsoft.com/office/2006/metadata/contentType" xmlns:ma="http://schemas.microsoft.com/office/2006/metadata/properties/metaAttributes" ct:_="" ma:_="" ma:contentTypeName="PresentationsDoc" ma:contentTypeID="0x010100B88FC3ECA26D1C46B3C4C83281D2EB9C003BBE479AF4108146A616B6B5E7069DBC" ma:contentTypeVersion="61" ma:contentTypeDescription="" ma:contentTypeScope="" ma:versionID="c48896dab5c4ca26eb0df5e4080f942f">
  <xsd:schema xmlns:xsd="http://www.w3.org/2001/XMLSchema" xmlns:xs="http://www.w3.org/2001/XMLSchema" xmlns:p="http://schemas.microsoft.com/office/2006/metadata/properties" xmlns:ns2="2295e2e7-0eeb-498e-8716-217bb2ee6ee3" xmlns:ns3="8b529f77-48ab-4581-b468-93f09345b8aa" targetNamespace="http://schemas.microsoft.com/office/2006/metadata/properties" ma:root="true" ma:fieldsID="09be9dcc7d54799376e9c0867430e3fc" ns2:_="" ns3:_="">
    <xsd:import namespace="2295e2e7-0eeb-498e-8716-217bb2ee6ee3"/>
    <xsd:import namespace="8b529f77-48ab-4581-b468-93f09345b8aa"/>
    <xsd:element name="properties">
      <xsd:complexType>
        <xsd:sequence>
          <xsd:element name="documentManagement">
            <xsd:complexType>
              <xsd:all>
                <xsd:element ref="ns2:Event_x0020_Start_x0020_Date" minOccurs="0"/>
                <xsd:element ref="ns2:Event_x0020_End_x0020_Date" minOccurs="0"/>
                <xsd:element ref="ns2:Presentation_x0020_Date" minOccurs="0"/>
                <xsd:element ref="ns2:MS_x0020_Speaker" minOccurs="0"/>
                <xsd:element ref="ns2:External_x0020_Speaker" minOccurs="0"/>
                <xsd:element ref="ns2:Session_x0020_Code" minOccurs="0"/>
                <xsd:element ref="ns2:MS_x0020_Content_x0020_Owner" minOccurs="0"/>
                <xsd:element ref="ns2:TaxCatchAll" minOccurs="0"/>
                <xsd:element ref="ns2:ProductTaxHTField0" minOccurs="0"/>
                <xsd:element ref="ns2:TaxCatchAllLabel" minOccurs="0"/>
                <xsd:element ref="ns2:CampaignTaxHTField0" minOccurs="0"/>
                <xsd:element ref="ns2:TrackTaxHTField0" minOccurs="0"/>
                <xsd:element ref="ns2:Event_x0020_VenueTaxHTField0" minOccurs="0"/>
                <xsd:element ref="ns3:AudienceTaxHTField0" minOccurs="0"/>
                <xsd:element ref="ns2:Event_x0020_LocationTaxHTField0" minOccurs="0"/>
                <xsd:element ref="ns2:Event1TaxHTField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95e2e7-0eeb-498e-8716-217bb2ee6ee3" elementFormDefault="qualified">
    <xsd:import namespace="http://schemas.microsoft.com/office/2006/documentManagement/types"/>
    <xsd:import namespace="http://schemas.microsoft.com/office/infopath/2007/PartnerControls"/>
    <xsd:element name="Event_x0020_Start_x0020_Date" ma:index="5" nillable="true" ma:displayName="Event Start Date" ma:format="DateOnly" ma:internalName="Event_x0020_Start_x0020_Date">
      <xsd:simpleType>
        <xsd:restriction base="dms:DateTime"/>
      </xsd:simpleType>
    </xsd:element>
    <xsd:element name="Event_x0020_End_x0020_Date" ma:index="6" nillable="true" ma:displayName="Event End Date" ma:format="DateOnly" ma:internalName="Event_x0020_End_x0020_Date">
      <xsd:simpleType>
        <xsd:restriction base="dms:DateTime"/>
      </xsd:simpleType>
    </xsd:element>
    <xsd:element name="Presentation_x0020_Date" ma:index="7" nillable="true" ma:displayName="Presentation Date" ma:format="DateOnly" ma:internalName="Presentation_x0020_Date" ma:readOnly="false">
      <xsd:simpleType>
        <xsd:restriction base="dms:DateTime"/>
      </xsd:simpleType>
    </xsd:element>
    <xsd:element name="MS_x0020_Speaker" ma:index="8" nillable="true" ma:displayName="MS Speaker" ma:list="UserInfo" ma:SharePointGroup="0" ma:internalName="MS_x0020_Speak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9" nillable="true" ma:displayName="External Speaker" ma:internalName="External_x0020_Speaker">
      <xsd:simpleType>
        <xsd:restriction base="dms:Text">
          <xsd:maxLength value="255"/>
        </xsd:restriction>
      </xsd:simpleType>
    </xsd:element>
    <xsd:element name="Session_x0020_Code" ma:index="13" nillable="true" ma:displayName="Session Code" ma:internalName="Session_x0020_Code" ma:readOnly="false">
      <xsd:simpleType>
        <xsd:restriction base="dms:Text">
          <xsd:maxLength value="255"/>
        </xsd:restriction>
      </xsd:simpleType>
    </xsd:element>
    <xsd:element name="MS_x0020_Content_x0020_Owner" ma:index="15"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18" nillable="true" ma:displayName="Taxonomy Catch All Column" ma:hidden="true" ma:list="{09db2fa7-4ee4-4bb3-80e9-fade681f539b}" ma:internalName="TaxCatchAll" ma:showField="CatchAllData"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ProductTaxHTField0" ma:index="19" nillable="true" ma:taxonomy="true" ma:internalName="ProductTaxHTField0" ma:taxonomyFieldName="Product" ma:displayName="Product" ma:default="" ma:fieldId="{59a4a0b0-ed64-4542-a55e-4a6c70bd0ce0}" ma:taxonomyMulti="true" ma:sspId="97b7c527-f488-4fed-8d5b-5946c5598d72" ma:termSetId="723ec65c-d8cf-498e-87b8-c7868c2070aa" ma:anchorId="00000000-0000-0000-0000-000000000000" ma:open="false" ma:isKeyword="false">
      <xsd:complexType>
        <xsd:sequence>
          <xsd:element ref="pc:Terms" minOccurs="0" maxOccurs="1"/>
        </xsd:sequence>
      </xsd:complexType>
    </xsd:element>
    <xsd:element name="TaxCatchAllLabel" ma:index="20" nillable="true" ma:displayName="Taxonomy Catch All Column1" ma:hidden="true" ma:list="{09db2fa7-4ee4-4bb3-80e9-fade681f539b}" ma:internalName="TaxCatchAllLabel" ma:readOnly="true" ma:showField="CatchAllDataLabel"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CampaignTaxHTField0" ma:index="22" nillable="true" ma:taxonomy="true" ma:internalName="CampaignTaxHTField0" ma:taxonomyFieldName="Campaign" ma:displayName="Campaign" ma:default="" ma:fieldId="{bcb0c99d-b00c-42c6-a16b-e1e19731231d}" ma:sspId="97b7c527-f488-4fed-8d5b-5946c5598d72" ma:termSetId="138795c4-ffb5-4450-8dda-30da75617ce8" ma:anchorId="00000000-0000-0000-0000-000000000000" ma:open="false" ma:isKeyword="false">
      <xsd:complexType>
        <xsd:sequence>
          <xsd:element ref="pc:Terms" minOccurs="0" maxOccurs="1"/>
        </xsd:sequence>
      </xsd:complexType>
    </xsd:element>
    <xsd:element name="TrackTaxHTField0" ma:index="23" nillable="true" ma:taxonomy="true" ma:internalName="TrackTaxHTField0" ma:taxonomyFieldName="Track" ma:displayName="Track" ma:readOnly="false" ma:default="" ma:fieldId="{95cacdfb-fc4c-4855-b7e7-906e6cf614c7}" ma:sspId="97b7c527-f488-4fed-8d5b-5946c5598d72" ma:termSetId="0179c88a-9c61-48f9-822c-c3f082e6266e" ma:anchorId="00000000-0000-0000-0000-000000000000" ma:open="false" ma:isKeyword="false">
      <xsd:complexType>
        <xsd:sequence>
          <xsd:element ref="pc:Terms" minOccurs="0" maxOccurs="1"/>
        </xsd:sequence>
      </xsd:complexType>
    </xsd:element>
    <xsd:element name="Event_x0020_VenueTaxHTField0" ma:index="25" nillable="true" ma:taxonomy="true" ma:internalName="Event_x0020_VenueTaxHTField0" ma:taxonomyFieldName="Event_x0020_Venue" ma:displayName="Event Venue" ma:readOnly="false" ma:default="" ma:fieldId="{72225233-bea3-47c9-bcc0-70aff672e91a}" ma:sspId="97b7c527-f488-4fed-8d5b-5946c5598d72" ma:termSetId="5a094974-7eaf-4365-a0ec-3f33af6288c5" ma:anchorId="00000000-0000-0000-0000-000000000000" ma:open="false" ma:isKeyword="false">
      <xsd:complexType>
        <xsd:sequence>
          <xsd:element ref="pc:Terms" minOccurs="0" maxOccurs="1"/>
        </xsd:sequence>
      </xsd:complexType>
    </xsd:element>
    <xsd:element name="Event_x0020_LocationTaxHTField0" ma:index="27" nillable="true" ma:taxonomy="true" ma:internalName="Event_x0020_LocationTaxHTField0" ma:taxonomyFieldName="Event_x0020_Location" ma:displayName="Event Location" ma:readOnly="false" ma:default="" ma:fieldId="{721246b6-18f0-4d78-9fb7-960f4884f52f}" ma:sspId="97b7c527-f488-4fed-8d5b-5946c5598d72" ma:termSetId="b1d717b9-d701-42ce-97ea-d2b3fb10f90e" ma:anchorId="00000000-0000-0000-0000-000000000000" ma:open="true" ma:isKeyword="false">
      <xsd:complexType>
        <xsd:sequence>
          <xsd:element ref="pc:Terms" minOccurs="0" maxOccurs="1"/>
        </xsd:sequence>
      </xsd:complexType>
    </xsd:element>
    <xsd:element name="Event1TaxHTField0" ma:index="30" ma:taxonomy="true" ma:internalName="Event1TaxHTField0" ma:taxonomyFieldName="Event1" ma:displayName="Event Name" ma:readOnly="false" ma:default="" ma:fieldId="{173efa96-a0c5-4b7e-a5c5-ebf0027a79b9}" ma:sspId="97b7c527-f488-4fed-8d5b-5946c5598d72" ma:termSetId="9f06399b-0da0-4c2b-9299-a3eed5ae7f49"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b529f77-48ab-4581-b468-93f09345b8aa" elementFormDefault="qualified">
    <xsd:import namespace="http://schemas.microsoft.com/office/2006/documentManagement/types"/>
    <xsd:import namespace="http://schemas.microsoft.com/office/infopath/2007/PartnerControls"/>
    <xsd:element name="AudienceTaxHTField0" ma:index="26" nillable="true" ma:taxonomy="true" ma:internalName="AudienceTaxHTField0" ma:taxonomyFieldName="Audience" ma:displayName="Audience" ma:readOnly="false" ma:default="" ma:fieldId="{6a4ad93e-f836-4089-85dd-0b5a8d4c5063}" ma:taxonomyMulti="true" ma:sspId="97b7c527-f488-4fed-8d5b-5946c5598d72" ma:termSetId="c7e95267-347d-4fd5-a34e-50bd1fa28ece"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3833E7-CDA5-4E4A-AF0B-36A91B78C9EF}">
  <ds:schemaRefs>
    <ds:schemaRef ds:uri="http://schemas.openxmlformats.org/package/2006/metadata/core-properties"/>
    <ds:schemaRef ds:uri="2295e2e7-0eeb-498e-8716-217bb2ee6ee3"/>
    <ds:schemaRef ds:uri="8b529f77-48ab-4581-b468-93f09345b8aa"/>
    <ds:schemaRef ds:uri="http://schemas.microsoft.com/office/2006/documentManagement/types"/>
    <ds:schemaRef ds:uri="http://purl.org/dc/elements/1.1/"/>
    <ds:schemaRef ds:uri="http://purl.org/dc/dcmitype/"/>
    <ds:schemaRef ds:uri="http://www.w3.org/XML/1998/namespace"/>
    <ds:schemaRef ds:uri="http://schemas.microsoft.com/office/infopath/2007/PartnerControl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7A43FFF3-CECC-482F-B8F8-FBA0900F79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95e2e7-0eeb-498e-8716-217bb2ee6ee3"/>
    <ds:schemaRef ds:uri="8b529f77-48ab-4581-b468-93f09345b8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91448CA-3B92-42F2-A15A-E485670603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TENA11_BreakoutSession_Template_16x9_Final_033011</Template>
  <TotalTime>3963</TotalTime>
  <Words>1230</Words>
  <Application>Microsoft Office PowerPoint</Application>
  <PresentationFormat>Custom</PresentationFormat>
  <Paragraphs>199</Paragraphs>
  <Slides>23</Slides>
  <Notes>22</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23</vt:i4>
      </vt:variant>
    </vt:vector>
  </HeadingPairs>
  <TitlesOfParts>
    <vt:vector size="32" baseType="lpstr">
      <vt:lpstr>Arial</vt:lpstr>
      <vt:lpstr>Segoe</vt:lpstr>
      <vt:lpstr>Wingdings</vt:lpstr>
      <vt:lpstr>Segoe Condensed</vt:lpstr>
      <vt:lpstr>Segoe UI</vt:lpstr>
      <vt:lpstr>Calibri</vt:lpstr>
      <vt:lpstr>Consolas</vt:lpstr>
      <vt:lpstr>TENA11_BreakoutSession_Template_16x9_Final (2)</vt:lpstr>
      <vt:lpstr>1_White with Consolas font for code slides</vt:lpstr>
      <vt:lpstr>SQL Server: The Data &amp; BI Platform  for Today &amp; Tomorrow </vt:lpstr>
      <vt:lpstr>PowerPoint Presentation</vt:lpstr>
      <vt:lpstr>SQL Server: The Data &amp; BI Platform  for Today &amp; Tomorrow </vt:lpstr>
      <vt:lpstr>PowerPoint Presentation</vt:lpstr>
      <vt:lpstr>PowerPoint Presentation</vt:lpstr>
      <vt:lpstr>PowerPoint Presentation</vt:lpstr>
      <vt:lpstr>SQL Server AlwaysOn</vt:lpstr>
      <vt:lpstr>Information Platform, On Your Terms</vt:lpstr>
      <vt:lpstr>PowerPoint Presentation</vt:lpstr>
      <vt:lpstr>SQL Server Developer Tools Code Name “Juneau”</vt:lpstr>
      <vt:lpstr>Developing Database Solutions Using SQL Server Developer Tools  Code Name “Juneau” </vt:lpstr>
      <vt:lpstr>PowerPoint Presentation</vt:lpstr>
      <vt:lpstr>Credible, Consistent Data</vt:lpstr>
      <vt:lpstr>Data Quality Services</vt:lpstr>
      <vt:lpstr>Turn Mounds  of Information into Insight</vt:lpstr>
      <vt:lpstr>Parallel Data Warehouse,  PowerPivot &amp; Project “Crescent”</vt:lpstr>
      <vt:lpstr>PowerPoint Presentation</vt:lpstr>
      <vt:lpstr>Keep on Your Radar</vt:lpstr>
      <vt:lpstr>Join the Conversation, Get Involved</vt:lpstr>
      <vt:lpstr>Resources</vt:lpstr>
      <vt:lpstr>PowerPoint Presentation</vt:lpstr>
      <vt:lpstr>PowerPoint Presentation</vt:lpstr>
      <vt:lpstr>PowerPoint Presentation</vt:lpstr>
    </vt:vector>
  </TitlesOfParts>
  <Manager>&lt;Content Manager Name Here&gt;</Manager>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FDN04: SQL Server: The Data &amp; BI Platform for Today &amp; Tomorrow</dc:title>
  <dc:subject>Microsoft TechEd North America 2011</dc:subject>
  <dc:creator>Quentin Clark</dc:creator>
  <dc:description>Template Design: Jordan Cayabyab
Formatter: Sean Masterton, Silver Fox Productions, Inc.
Event Date: May 16-19, 2011
Event Location: Atlanta
Audience Type: Developers, IT Pros</dc:description>
  <cp:lastModifiedBy>Shows</cp:lastModifiedBy>
  <cp:revision>151</cp:revision>
  <cp:lastPrinted>2011-05-13T22:26:05Z</cp:lastPrinted>
  <dcterms:created xsi:type="dcterms:W3CDTF">2011-05-03T05:08:43Z</dcterms:created>
  <dcterms:modified xsi:type="dcterms:W3CDTF">2011-05-16T16:24:42Z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0x010100B88FC3ECA26D1C46B3C4C83281D2EB9C003BBE479AF4108146A616B6B5E7069DBC</vt:lpwstr>
  </property>
  <property fmtid="{D5CDD505-2E9C-101B-9397-08002B2CF9AE}" pid="3" name="Product">
    <vt:lpwstr/>
  </property>
  <property fmtid="{D5CDD505-2E9C-101B-9397-08002B2CF9AE}" pid="4" name="Event Venue">
    <vt:lpwstr>48;#Georgia World Congress Center Atlanta, GA|ea0ece34-59a6-4d43-8d9e-d0f9e2a2f1ce</vt:lpwstr>
  </property>
  <property fmtid="{D5CDD505-2E9C-101B-9397-08002B2CF9AE}" pid="5" name="Event Location">
    <vt:lpwstr>47;#Atlanta|2799ace8-866f-4a6d-b555-e5fff2d7eb83</vt:lpwstr>
  </property>
  <property fmtid="{D5CDD505-2E9C-101B-9397-08002B2CF9AE}" pid="6" name="Event1">
    <vt:lpwstr>126;#TechEd|ac8fad57-eb30-43a8-b5bd-05dcf2cf2246</vt:lpwstr>
  </property>
  <property fmtid="{D5CDD505-2E9C-101B-9397-08002B2CF9AE}" pid="7" name="Audience">
    <vt:lpwstr>34;#Developers|389e14a2-def5-4335-8627-c0368c2934a2;#29;#IT Professionals|990979ff-1741-4b6e-880c-9fb513214ef8</vt:lpwstr>
  </property>
</Properties>
</file>