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4"/>
    <p:sldMasterId id="2147483762" r:id="rId5"/>
    <p:sldMasterId id="2147483775" r:id="rId6"/>
    <p:sldMasterId id="2147483794" r:id="rId7"/>
  </p:sldMasterIdLst>
  <p:notesMasterIdLst>
    <p:notesMasterId r:id="rId52"/>
  </p:notesMasterIdLst>
  <p:handoutMasterIdLst>
    <p:handoutMasterId r:id="rId53"/>
  </p:handoutMasterIdLst>
  <p:sldIdLst>
    <p:sldId id="322" r:id="rId8"/>
    <p:sldId id="405" r:id="rId9"/>
    <p:sldId id="348" r:id="rId10"/>
    <p:sldId id="389" r:id="rId11"/>
    <p:sldId id="339" r:id="rId12"/>
    <p:sldId id="372" r:id="rId13"/>
    <p:sldId id="373" r:id="rId14"/>
    <p:sldId id="345" r:id="rId15"/>
    <p:sldId id="360" r:id="rId16"/>
    <p:sldId id="358" r:id="rId17"/>
    <p:sldId id="380" r:id="rId18"/>
    <p:sldId id="362" r:id="rId19"/>
    <p:sldId id="363" r:id="rId20"/>
    <p:sldId id="365" r:id="rId21"/>
    <p:sldId id="366" r:id="rId22"/>
    <p:sldId id="367" r:id="rId23"/>
    <p:sldId id="368" r:id="rId24"/>
    <p:sldId id="369" r:id="rId25"/>
    <p:sldId id="370" r:id="rId26"/>
    <p:sldId id="336" r:id="rId27"/>
    <p:sldId id="381" r:id="rId28"/>
    <p:sldId id="378" r:id="rId29"/>
    <p:sldId id="382" r:id="rId30"/>
    <p:sldId id="353" r:id="rId31"/>
    <p:sldId id="383" r:id="rId32"/>
    <p:sldId id="355" r:id="rId33"/>
    <p:sldId id="374" r:id="rId34"/>
    <p:sldId id="375" r:id="rId35"/>
    <p:sldId id="335" r:id="rId36"/>
    <p:sldId id="347" r:id="rId37"/>
    <p:sldId id="384" r:id="rId38"/>
    <p:sldId id="388" r:id="rId39"/>
    <p:sldId id="349" r:id="rId40"/>
    <p:sldId id="350" r:id="rId41"/>
    <p:sldId id="385" r:id="rId42"/>
    <p:sldId id="406" r:id="rId43"/>
    <p:sldId id="404" r:id="rId44"/>
    <p:sldId id="400" r:id="rId45"/>
    <p:sldId id="401" r:id="rId46"/>
    <p:sldId id="329" r:id="rId47"/>
    <p:sldId id="402" r:id="rId48"/>
    <p:sldId id="407" r:id="rId49"/>
    <p:sldId id="271" r:id="rId50"/>
    <p:sldId id="319" r:id="rId51"/>
  </p:sldIdLst>
  <p:sldSz cx="12188825" cy="6858000"/>
  <p:notesSz cx="7023100" cy="93091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716" autoAdjust="0"/>
    <p:restoredTop sz="81007" autoAdjust="0"/>
  </p:normalViewPr>
  <p:slideViewPr>
    <p:cSldViewPr snapToGrid="0">
      <p:cViewPr>
        <p:scale>
          <a:sx n="60" d="100"/>
          <a:sy n="60" d="100"/>
        </p:scale>
        <p:origin x="-1476" y="-108"/>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148" d="100"/>
          <a:sy n="148" d="100"/>
        </p:scale>
        <p:origin x="-2436" y="274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ormj\Desktop\NormJ%20Trips%202009\MGx%202010\IO%20Percentag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cene3d>
              <a:camera prst="orthographicFront"/>
              <a:lightRig rig="threePt" dir="t"/>
            </a:scene3d>
            <a:sp3d>
              <a:bevelT w="190500" h="38100"/>
            </a:sp3d>
          </c:spPr>
          <c:dPt>
            <c:idx val="0"/>
            <c:bubble3D val="0"/>
            <c:spPr>
              <a:solidFill>
                <a:srgbClr val="FF0000"/>
              </a:solidFill>
              <a:scene3d>
                <a:camera prst="orthographicFront"/>
                <a:lightRig rig="threePt" dir="t"/>
              </a:scene3d>
              <a:sp3d>
                <a:bevelT w="190500" h="38100"/>
              </a:sp3d>
            </c:spPr>
          </c:dPt>
          <c:dPt>
            <c:idx val="1"/>
            <c:bubble3D val="0"/>
            <c:spPr>
              <a:solidFill>
                <a:srgbClr val="0070C0"/>
              </a:solidFill>
              <a:scene3d>
                <a:camera prst="orthographicFront"/>
                <a:lightRig rig="threePt" dir="t"/>
              </a:scene3d>
              <a:sp3d>
                <a:bevelT w="190500" h="38100"/>
              </a:sp3d>
            </c:spPr>
          </c:dPt>
          <c:dPt>
            <c:idx val="2"/>
            <c:bubble3D val="0"/>
            <c:spPr>
              <a:solidFill>
                <a:srgbClr val="FFC000"/>
              </a:solidFill>
              <a:scene3d>
                <a:camera prst="orthographicFront"/>
                <a:lightRig rig="threePt" dir="t"/>
              </a:scene3d>
              <a:sp3d>
                <a:bevelT w="190500" h="38100"/>
              </a:sp3d>
            </c:spPr>
          </c:dPt>
          <c:dPt>
            <c:idx val="3"/>
            <c:bubble3D val="0"/>
            <c:spPr>
              <a:solidFill>
                <a:srgbClr val="00B050"/>
              </a:solidFill>
              <a:scene3d>
                <a:camera prst="orthographicFront"/>
                <a:lightRig rig="threePt" dir="t"/>
              </a:scene3d>
              <a:sp3d>
                <a:bevelT w="190500" h="38100"/>
              </a:sp3d>
            </c:spPr>
          </c:dPt>
          <c:cat>
            <c:strRef>
              <c:f>Sheet1!$B$38:$B$41</c:f>
              <c:strCache>
                <c:ptCount val="4"/>
                <c:pt idx="0">
                  <c:v>Basic</c:v>
                </c:pt>
                <c:pt idx="1">
                  <c:v>Standardized</c:v>
                </c:pt>
                <c:pt idx="2">
                  <c:v>Rationalized</c:v>
                </c:pt>
                <c:pt idx="3">
                  <c:v>Dynamic</c:v>
                </c:pt>
              </c:strCache>
            </c:strRef>
          </c:cat>
          <c:val>
            <c:numRef>
              <c:f>Sheet1!$C$38:$C$41</c:f>
              <c:numCache>
                <c:formatCode>0%</c:formatCode>
                <c:ptCount val="4"/>
                <c:pt idx="0">
                  <c:v>0.70000000000000018</c:v>
                </c:pt>
                <c:pt idx="1">
                  <c:v>0.22000000000000006</c:v>
                </c:pt>
                <c:pt idx="2">
                  <c:v>8.0000000000000029E-2</c:v>
                </c:pt>
                <c:pt idx="3">
                  <c:v>1.0000000000000004E-2</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spPr>
    <a:noFill/>
    <a:scene3d>
      <a:camera prst="orthographicFront"/>
      <a:lightRig rig="threePt" dir="t"/>
    </a:scene3d>
    <a:sp3d>
      <a:bevelT w="190500" h="38100"/>
    </a:sp3d>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3D8EF-3AE7-4946-B300-6C007F11DAD4}" type="doc">
      <dgm:prSet loTypeId="urn:microsoft.com/office/officeart/2005/8/layout/process4" loCatId="list" qsTypeId="urn:microsoft.com/office/officeart/2005/8/quickstyle/3d3" qsCatId="3D" csTypeId="urn:microsoft.com/office/officeart/2005/8/colors/colorful2" csCatId="colorful" phldr="1"/>
      <dgm:spPr/>
      <dgm:t>
        <a:bodyPr/>
        <a:lstStyle/>
        <a:p>
          <a:endParaRPr lang="en-US"/>
        </a:p>
      </dgm:t>
    </dgm:pt>
    <dgm:pt modelId="{4E4A9019-7C7E-4BC4-A51D-B23B63D5EC30}">
      <dgm:prSet phldrT="[Text]"/>
      <dgm:spPr/>
      <dgm:t>
        <a:bodyPr/>
        <a:lstStyle/>
        <a:p>
          <a:r>
            <a:rPr lang="en-US" dirty="0" smtClean="0"/>
            <a:t>Building a private cloud</a:t>
          </a:r>
          <a:endParaRPr lang="en-US" dirty="0"/>
        </a:p>
      </dgm:t>
    </dgm:pt>
    <dgm:pt modelId="{66527D2C-C038-4308-AD53-B7B7CB695B04}" type="parTrans" cxnId="{22C9F912-FA62-43CC-9280-AF5AD5B7073C}">
      <dgm:prSet/>
      <dgm:spPr/>
      <dgm:t>
        <a:bodyPr/>
        <a:lstStyle/>
        <a:p>
          <a:endParaRPr lang="en-US"/>
        </a:p>
      </dgm:t>
    </dgm:pt>
    <dgm:pt modelId="{E30B14DC-79FB-4D9F-83EA-1E5791061690}" type="sibTrans" cxnId="{22C9F912-FA62-43CC-9280-AF5AD5B7073C}">
      <dgm:prSet/>
      <dgm:spPr/>
      <dgm:t>
        <a:bodyPr/>
        <a:lstStyle/>
        <a:p>
          <a:endParaRPr lang="en-US"/>
        </a:p>
      </dgm:t>
    </dgm:pt>
    <dgm:pt modelId="{5F6A0434-3986-45C2-99BA-4EB0E9940AD7}">
      <dgm:prSet phldrT="[Text]"/>
      <dgm:spPr/>
      <dgm:t>
        <a:bodyPr/>
        <a:lstStyle/>
        <a:p>
          <a:r>
            <a:rPr lang="en-US" dirty="0" smtClean="0"/>
            <a:t>Hybrid event based applications</a:t>
          </a:r>
          <a:endParaRPr lang="en-US" dirty="0"/>
        </a:p>
      </dgm:t>
    </dgm:pt>
    <dgm:pt modelId="{46DD6F1A-5152-40EA-9A40-AC1B5892E7F9}" type="parTrans" cxnId="{89CA1D02-83F6-4E19-909B-71C17F95EBB5}">
      <dgm:prSet/>
      <dgm:spPr/>
      <dgm:t>
        <a:bodyPr/>
        <a:lstStyle/>
        <a:p>
          <a:endParaRPr lang="en-US"/>
        </a:p>
      </dgm:t>
    </dgm:pt>
    <dgm:pt modelId="{EB841CAD-7B72-4688-A5F6-65C5C9EFDC6C}" type="sibTrans" cxnId="{89CA1D02-83F6-4E19-909B-71C17F95EBB5}">
      <dgm:prSet/>
      <dgm:spPr/>
      <dgm:t>
        <a:bodyPr/>
        <a:lstStyle/>
        <a:p>
          <a:endParaRPr lang="en-US"/>
        </a:p>
      </dgm:t>
    </dgm:pt>
    <dgm:pt modelId="{1D5106B9-6352-4588-89FE-92DD9A69CC45}">
      <dgm:prSet phldrT="[Text]"/>
      <dgm:spPr/>
      <dgm:t>
        <a:bodyPr/>
        <a:lstStyle/>
        <a:p>
          <a:r>
            <a:rPr lang="en-US" dirty="0" smtClean="0"/>
            <a:t>SharePoint burst out to Azure</a:t>
          </a:r>
          <a:endParaRPr lang="en-US" dirty="0"/>
        </a:p>
      </dgm:t>
    </dgm:pt>
    <dgm:pt modelId="{AF99AEB3-E949-4E57-A22B-CC5A632F799D}" type="parTrans" cxnId="{F1432D06-A8A6-48F1-876C-CDB4E8B758C8}">
      <dgm:prSet/>
      <dgm:spPr/>
      <dgm:t>
        <a:bodyPr/>
        <a:lstStyle/>
        <a:p>
          <a:endParaRPr lang="en-US"/>
        </a:p>
      </dgm:t>
    </dgm:pt>
    <dgm:pt modelId="{AF08719A-54C1-452D-9CFE-F802D5C45A8D}" type="sibTrans" cxnId="{F1432D06-A8A6-48F1-876C-CDB4E8B758C8}">
      <dgm:prSet/>
      <dgm:spPr/>
      <dgm:t>
        <a:bodyPr/>
        <a:lstStyle/>
        <a:p>
          <a:endParaRPr lang="en-US"/>
        </a:p>
      </dgm:t>
    </dgm:pt>
    <dgm:pt modelId="{A4A80C2F-65A8-4778-AC55-1A83E62F1CEE}">
      <dgm:prSet phldrT="[Text]"/>
      <dgm:spPr/>
      <dgm:t>
        <a:bodyPr/>
        <a:lstStyle/>
        <a:p>
          <a:r>
            <a:rPr lang="en-US" dirty="0" smtClean="0"/>
            <a:t>Redeploying from on-premises to the cloud</a:t>
          </a:r>
          <a:endParaRPr lang="en-US" dirty="0"/>
        </a:p>
      </dgm:t>
    </dgm:pt>
    <dgm:pt modelId="{205ADF9E-D917-44EC-AF3E-F85B74E87B4D}" type="parTrans" cxnId="{31D08206-F862-4C4A-8EDA-0E317B81096E}">
      <dgm:prSet/>
      <dgm:spPr/>
      <dgm:t>
        <a:bodyPr/>
        <a:lstStyle/>
        <a:p>
          <a:endParaRPr lang="en-US"/>
        </a:p>
      </dgm:t>
    </dgm:pt>
    <dgm:pt modelId="{0F30006A-0BE8-47B1-9E4B-65C5BF3A4488}" type="sibTrans" cxnId="{31D08206-F862-4C4A-8EDA-0E317B81096E}">
      <dgm:prSet/>
      <dgm:spPr/>
      <dgm:t>
        <a:bodyPr/>
        <a:lstStyle/>
        <a:p>
          <a:endParaRPr lang="en-US"/>
        </a:p>
      </dgm:t>
    </dgm:pt>
    <dgm:pt modelId="{ACB10AF7-B5A6-4CDE-84E0-F8634723E59C}" type="pres">
      <dgm:prSet presAssocID="{DC83D8EF-3AE7-4946-B300-6C007F11DAD4}" presName="Name0" presStyleCnt="0">
        <dgm:presLayoutVars>
          <dgm:dir/>
          <dgm:animLvl val="lvl"/>
          <dgm:resizeHandles val="exact"/>
        </dgm:presLayoutVars>
      </dgm:prSet>
      <dgm:spPr/>
      <dgm:t>
        <a:bodyPr/>
        <a:lstStyle/>
        <a:p>
          <a:endParaRPr lang="en-US"/>
        </a:p>
      </dgm:t>
    </dgm:pt>
    <dgm:pt modelId="{176AEDB2-6669-4C1F-B932-5D186C56AA49}" type="pres">
      <dgm:prSet presAssocID="{A4A80C2F-65A8-4778-AC55-1A83E62F1CEE}" presName="boxAndChildren" presStyleCnt="0"/>
      <dgm:spPr/>
    </dgm:pt>
    <dgm:pt modelId="{CAC85436-329E-467B-B769-1C58B3BC2E69}" type="pres">
      <dgm:prSet presAssocID="{A4A80C2F-65A8-4778-AC55-1A83E62F1CEE}" presName="parentTextBox" presStyleLbl="node1" presStyleIdx="0" presStyleCnt="4"/>
      <dgm:spPr/>
      <dgm:t>
        <a:bodyPr/>
        <a:lstStyle/>
        <a:p>
          <a:endParaRPr lang="en-US"/>
        </a:p>
      </dgm:t>
    </dgm:pt>
    <dgm:pt modelId="{E4B00144-3B2A-4B3E-9289-54B7293129F4}" type="pres">
      <dgm:prSet presAssocID="{AF08719A-54C1-452D-9CFE-F802D5C45A8D}" presName="sp" presStyleCnt="0"/>
      <dgm:spPr/>
    </dgm:pt>
    <dgm:pt modelId="{ED0F58D6-2257-40A2-BD5B-CFE1226A3643}" type="pres">
      <dgm:prSet presAssocID="{1D5106B9-6352-4588-89FE-92DD9A69CC45}" presName="arrowAndChildren" presStyleCnt="0"/>
      <dgm:spPr/>
    </dgm:pt>
    <dgm:pt modelId="{623728BE-0E84-403A-8B37-1640E9E71C8C}" type="pres">
      <dgm:prSet presAssocID="{1D5106B9-6352-4588-89FE-92DD9A69CC45}" presName="parentTextArrow" presStyleLbl="node1" presStyleIdx="1" presStyleCnt="4"/>
      <dgm:spPr/>
      <dgm:t>
        <a:bodyPr/>
        <a:lstStyle/>
        <a:p>
          <a:endParaRPr lang="en-US"/>
        </a:p>
      </dgm:t>
    </dgm:pt>
    <dgm:pt modelId="{8EB42EAB-56A0-4E44-A447-E3FCD8476990}" type="pres">
      <dgm:prSet presAssocID="{EB841CAD-7B72-4688-A5F6-65C5C9EFDC6C}" presName="sp" presStyleCnt="0"/>
      <dgm:spPr/>
    </dgm:pt>
    <dgm:pt modelId="{991F157C-F009-4E77-9E48-1A777B1CE0D2}" type="pres">
      <dgm:prSet presAssocID="{5F6A0434-3986-45C2-99BA-4EB0E9940AD7}" presName="arrowAndChildren" presStyleCnt="0"/>
      <dgm:spPr/>
    </dgm:pt>
    <dgm:pt modelId="{2F5A0E6E-7B19-4888-9BC4-1C3AE3172ABE}" type="pres">
      <dgm:prSet presAssocID="{5F6A0434-3986-45C2-99BA-4EB0E9940AD7}" presName="parentTextArrow" presStyleLbl="node1" presStyleIdx="2" presStyleCnt="4"/>
      <dgm:spPr/>
      <dgm:t>
        <a:bodyPr/>
        <a:lstStyle/>
        <a:p>
          <a:endParaRPr lang="en-US"/>
        </a:p>
      </dgm:t>
    </dgm:pt>
    <dgm:pt modelId="{F14D5936-3F8D-4400-A571-AEADE02AB519}" type="pres">
      <dgm:prSet presAssocID="{E30B14DC-79FB-4D9F-83EA-1E5791061690}" presName="sp" presStyleCnt="0"/>
      <dgm:spPr/>
    </dgm:pt>
    <dgm:pt modelId="{D735EE9A-1F14-4F56-960B-AB4B04245C8A}" type="pres">
      <dgm:prSet presAssocID="{4E4A9019-7C7E-4BC4-A51D-B23B63D5EC30}" presName="arrowAndChildren" presStyleCnt="0"/>
      <dgm:spPr/>
    </dgm:pt>
    <dgm:pt modelId="{FD27953B-B089-4AAE-8CAC-3E62F79E628F}" type="pres">
      <dgm:prSet presAssocID="{4E4A9019-7C7E-4BC4-A51D-B23B63D5EC30}" presName="parentTextArrow" presStyleLbl="node1" presStyleIdx="3" presStyleCnt="4"/>
      <dgm:spPr/>
      <dgm:t>
        <a:bodyPr/>
        <a:lstStyle/>
        <a:p>
          <a:endParaRPr lang="en-US"/>
        </a:p>
      </dgm:t>
    </dgm:pt>
  </dgm:ptLst>
  <dgm:cxnLst>
    <dgm:cxn modelId="{68825146-6A46-4335-8A09-F2A47C60352F}" type="presOf" srcId="{A4A80C2F-65A8-4778-AC55-1A83E62F1CEE}" destId="{CAC85436-329E-467B-B769-1C58B3BC2E69}" srcOrd="0" destOrd="0" presId="urn:microsoft.com/office/officeart/2005/8/layout/process4"/>
    <dgm:cxn modelId="{9A892238-1360-43BC-AA3B-18500C7329DC}" type="presOf" srcId="{1D5106B9-6352-4588-89FE-92DD9A69CC45}" destId="{623728BE-0E84-403A-8B37-1640E9E71C8C}" srcOrd="0" destOrd="0" presId="urn:microsoft.com/office/officeart/2005/8/layout/process4"/>
    <dgm:cxn modelId="{F1432D06-A8A6-48F1-876C-CDB4E8B758C8}" srcId="{DC83D8EF-3AE7-4946-B300-6C007F11DAD4}" destId="{1D5106B9-6352-4588-89FE-92DD9A69CC45}" srcOrd="2" destOrd="0" parTransId="{AF99AEB3-E949-4E57-A22B-CC5A632F799D}" sibTransId="{AF08719A-54C1-452D-9CFE-F802D5C45A8D}"/>
    <dgm:cxn modelId="{22C9F912-FA62-43CC-9280-AF5AD5B7073C}" srcId="{DC83D8EF-3AE7-4946-B300-6C007F11DAD4}" destId="{4E4A9019-7C7E-4BC4-A51D-B23B63D5EC30}" srcOrd="0" destOrd="0" parTransId="{66527D2C-C038-4308-AD53-B7B7CB695B04}" sibTransId="{E30B14DC-79FB-4D9F-83EA-1E5791061690}"/>
    <dgm:cxn modelId="{54C3588A-6DA5-4FC8-9507-E62B7365DBC5}" type="presOf" srcId="{DC83D8EF-3AE7-4946-B300-6C007F11DAD4}" destId="{ACB10AF7-B5A6-4CDE-84E0-F8634723E59C}" srcOrd="0" destOrd="0" presId="urn:microsoft.com/office/officeart/2005/8/layout/process4"/>
    <dgm:cxn modelId="{89CA1D02-83F6-4E19-909B-71C17F95EBB5}" srcId="{DC83D8EF-3AE7-4946-B300-6C007F11DAD4}" destId="{5F6A0434-3986-45C2-99BA-4EB0E9940AD7}" srcOrd="1" destOrd="0" parTransId="{46DD6F1A-5152-40EA-9A40-AC1B5892E7F9}" sibTransId="{EB841CAD-7B72-4688-A5F6-65C5C9EFDC6C}"/>
    <dgm:cxn modelId="{73F01BB4-A4AA-4D79-9E86-223CCBA4CDC1}" type="presOf" srcId="{5F6A0434-3986-45C2-99BA-4EB0E9940AD7}" destId="{2F5A0E6E-7B19-4888-9BC4-1C3AE3172ABE}" srcOrd="0" destOrd="0" presId="urn:microsoft.com/office/officeart/2005/8/layout/process4"/>
    <dgm:cxn modelId="{31D08206-F862-4C4A-8EDA-0E317B81096E}" srcId="{DC83D8EF-3AE7-4946-B300-6C007F11DAD4}" destId="{A4A80C2F-65A8-4778-AC55-1A83E62F1CEE}" srcOrd="3" destOrd="0" parTransId="{205ADF9E-D917-44EC-AF3E-F85B74E87B4D}" sibTransId="{0F30006A-0BE8-47B1-9E4B-65C5BF3A4488}"/>
    <dgm:cxn modelId="{137F579A-7BAE-477C-B5A5-853072B0A2CD}" type="presOf" srcId="{4E4A9019-7C7E-4BC4-A51D-B23B63D5EC30}" destId="{FD27953B-B089-4AAE-8CAC-3E62F79E628F}" srcOrd="0" destOrd="0" presId="urn:microsoft.com/office/officeart/2005/8/layout/process4"/>
    <dgm:cxn modelId="{C10AC033-D7BD-4DA4-BEBE-CCB63F5B2409}" type="presParOf" srcId="{ACB10AF7-B5A6-4CDE-84E0-F8634723E59C}" destId="{176AEDB2-6669-4C1F-B932-5D186C56AA49}" srcOrd="0" destOrd="0" presId="urn:microsoft.com/office/officeart/2005/8/layout/process4"/>
    <dgm:cxn modelId="{346EB301-B2EA-4275-8AC3-9FE1E5D50D76}" type="presParOf" srcId="{176AEDB2-6669-4C1F-B932-5D186C56AA49}" destId="{CAC85436-329E-467B-B769-1C58B3BC2E69}" srcOrd="0" destOrd="0" presId="urn:microsoft.com/office/officeart/2005/8/layout/process4"/>
    <dgm:cxn modelId="{EBF6F906-FD83-410F-BBC5-0C1B5BBCBCFC}" type="presParOf" srcId="{ACB10AF7-B5A6-4CDE-84E0-F8634723E59C}" destId="{E4B00144-3B2A-4B3E-9289-54B7293129F4}" srcOrd="1" destOrd="0" presId="urn:microsoft.com/office/officeart/2005/8/layout/process4"/>
    <dgm:cxn modelId="{E0FA4620-3875-4C84-B067-B12B04CD4E5A}" type="presParOf" srcId="{ACB10AF7-B5A6-4CDE-84E0-F8634723E59C}" destId="{ED0F58D6-2257-40A2-BD5B-CFE1226A3643}" srcOrd="2" destOrd="0" presId="urn:microsoft.com/office/officeart/2005/8/layout/process4"/>
    <dgm:cxn modelId="{9BAAF31B-E26A-42D6-86CC-A21EBF2572F0}" type="presParOf" srcId="{ED0F58D6-2257-40A2-BD5B-CFE1226A3643}" destId="{623728BE-0E84-403A-8B37-1640E9E71C8C}" srcOrd="0" destOrd="0" presId="urn:microsoft.com/office/officeart/2005/8/layout/process4"/>
    <dgm:cxn modelId="{47EE0B5F-7752-4477-8080-E93537AE5352}" type="presParOf" srcId="{ACB10AF7-B5A6-4CDE-84E0-F8634723E59C}" destId="{8EB42EAB-56A0-4E44-A447-E3FCD8476990}" srcOrd="3" destOrd="0" presId="urn:microsoft.com/office/officeart/2005/8/layout/process4"/>
    <dgm:cxn modelId="{5F431137-D87B-4F89-82B7-8959E2A60911}" type="presParOf" srcId="{ACB10AF7-B5A6-4CDE-84E0-F8634723E59C}" destId="{991F157C-F009-4E77-9E48-1A777B1CE0D2}" srcOrd="4" destOrd="0" presId="urn:microsoft.com/office/officeart/2005/8/layout/process4"/>
    <dgm:cxn modelId="{B5CEB440-A8D7-4ACB-9D58-93F8CBBCAA68}" type="presParOf" srcId="{991F157C-F009-4E77-9E48-1A777B1CE0D2}" destId="{2F5A0E6E-7B19-4888-9BC4-1C3AE3172ABE}" srcOrd="0" destOrd="0" presId="urn:microsoft.com/office/officeart/2005/8/layout/process4"/>
    <dgm:cxn modelId="{8921016A-A99D-43D0-BD10-B6E99991F17E}" type="presParOf" srcId="{ACB10AF7-B5A6-4CDE-84E0-F8634723E59C}" destId="{F14D5936-3F8D-4400-A571-AEADE02AB519}" srcOrd="5" destOrd="0" presId="urn:microsoft.com/office/officeart/2005/8/layout/process4"/>
    <dgm:cxn modelId="{30244BB1-51E9-4055-A69C-19C777B24854}" type="presParOf" srcId="{ACB10AF7-B5A6-4CDE-84E0-F8634723E59C}" destId="{D735EE9A-1F14-4F56-960B-AB4B04245C8A}" srcOrd="6" destOrd="0" presId="urn:microsoft.com/office/officeart/2005/8/layout/process4"/>
    <dgm:cxn modelId="{1EAEE3DD-833E-41F1-BBD8-67E781D99680}" type="presParOf" srcId="{D735EE9A-1F14-4F56-960B-AB4B04245C8A}" destId="{FD27953B-B089-4AAE-8CAC-3E62F79E628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83D8EF-3AE7-4946-B300-6C007F11DAD4}" type="doc">
      <dgm:prSet loTypeId="urn:microsoft.com/office/officeart/2005/8/layout/process4" loCatId="list" qsTypeId="urn:microsoft.com/office/officeart/2005/8/quickstyle/3d3" qsCatId="3D" csTypeId="urn:microsoft.com/office/officeart/2005/8/colors/colorful2" csCatId="colorful" phldr="1"/>
      <dgm:spPr/>
      <dgm:t>
        <a:bodyPr/>
        <a:lstStyle/>
        <a:p>
          <a:endParaRPr lang="en-US"/>
        </a:p>
      </dgm:t>
    </dgm:pt>
    <dgm:pt modelId="{4E4A9019-7C7E-4BC4-A51D-B23B63D5EC30}">
      <dgm:prSet phldrT="[Text]"/>
      <dgm:spPr/>
      <dgm:t>
        <a:bodyPr/>
        <a:lstStyle/>
        <a:p>
          <a:r>
            <a:rPr lang="en-US" dirty="0" smtClean="0"/>
            <a:t>Building a private cloud</a:t>
          </a:r>
          <a:endParaRPr lang="en-US" dirty="0"/>
        </a:p>
      </dgm:t>
    </dgm:pt>
    <dgm:pt modelId="{66527D2C-C038-4308-AD53-B7B7CB695B04}" type="parTrans" cxnId="{22C9F912-FA62-43CC-9280-AF5AD5B7073C}">
      <dgm:prSet/>
      <dgm:spPr/>
      <dgm:t>
        <a:bodyPr/>
        <a:lstStyle/>
        <a:p>
          <a:endParaRPr lang="en-US"/>
        </a:p>
      </dgm:t>
    </dgm:pt>
    <dgm:pt modelId="{E30B14DC-79FB-4D9F-83EA-1E5791061690}" type="sibTrans" cxnId="{22C9F912-FA62-43CC-9280-AF5AD5B7073C}">
      <dgm:prSet/>
      <dgm:spPr/>
      <dgm:t>
        <a:bodyPr/>
        <a:lstStyle/>
        <a:p>
          <a:endParaRPr lang="en-US"/>
        </a:p>
      </dgm:t>
    </dgm:pt>
    <dgm:pt modelId="{5F6A0434-3986-45C2-99BA-4EB0E9940AD7}">
      <dgm:prSet phldrT="[Text]"/>
      <dgm:spPr/>
      <dgm:t>
        <a:bodyPr/>
        <a:lstStyle/>
        <a:p>
          <a:r>
            <a:rPr lang="en-US" dirty="0" smtClean="0"/>
            <a:t>Hybrid event based applications</a:t>
          </a:r>
          <a:endParaRPr lang="en-US" dirty="0"/>
        </a:p>
      </dgm:t>
    </dgm:pt>
    <dgm:pt modelId="{46DD6F1A-5152-40EA-9A40-AC1B5892E7F9}" type="parTrans" cxnId="{89CA1D02-83F6-4E19-909B-71C17F95EBB5}">
      <dgm:prSet/>
      <dgm:spPr/>
      <dgm:t>
        <a:bodyPr/>
        <a:lstStyle/>
        <a:p>
          <a:endParaRPr lang="en-US"/>
        </a:p>
      </dgm:t>
    </dgm:pt>
    <dgm:pt modelId="{EB841CAD-7B72-4688-A5F6-65C5C9EFDC6C}" type="sibTrans" cxnId="{89CA1D02-83F6-4E19-909B-71C17F95EBB5}">
      <dgm:prSet/>
      <dgm:spPr/>
      <dgm:t>
        <a:bodyPr/>
        <a:lstStyle/>
        <a:p>
          <a:endParaRPr lang="en-US"/>
        </a:p>
      </dgm:t>
    </dgm:pt>
    <dgm:pt modelId="{1D5106B9-6352-4588-89FE-92DD9A69CC45}">
      <dgm:prSet phldrT="[Text]"/>
      <dgm:spPr/>
      <dgm:t>
        <a:bodyPr/>
        <a:lstStyle/>
        <a:p>
          <a:r>
            <a:rPr lang="en-US" dirty="0" smtClean="0"/>
            <a:t>SharePoint burst out to Azure</a:t>
          </a:r>
          <a:endParaRPr lang="en-US" dirty="0"/>
        </a:p>
      </dgm:t>
    </dgm:pt>
    <dgm:pt modelId="{AF99AEB3-E949-4E57-A22B-CC5A632F799D}" type="parTrans" cxnId="{F1432D06-A8A6-48F1-876C-CDB4E8B758C8}">
      <dgm:prSet/>
      <dgm:spPr/>
      <dgm:t>
        <a:bodyPr/>
        <a:lstStyle/>
        <a:p>
          <a:endParaRPr lang="en-US"/>
        </a:p>
      </dgm:t>
    </dgm:pt>
    <dgm:pt modelId="{AF08719A-54C1-452D-9CFE-F802D5C45A8D}" type="sibTrans" cxnId="{F1432D06-A8A6-48F1-876C-CDB4E8B758C8}">
      <dgm:prSet/>
      <dgm:spPr/>
      <dgm:t>
        <a:bodyPr/>
        <a:lstStyle/>
        <a:p>
          <a:endParaRPr lang="en-US"/>
        </a:p>
      </dgm:t>
    </dgm:pt>
    <dgm:pt modelId="{A4A80C2F-65A8-4778-AC55-1A83E62F1CEE}">
      <dgm:prSet phldrT="[Text]"/>
      <dgm:spPr/>
      <dgm:t>
        <a:bodyPr/>
        <a:lstStyle/>
        <a:p>
          <a:r>
            <a:rPr lang="en-US" dirty="0" smtClean="0"/>
            <a:t>Redeploying from on-premises to the cloud</a:t>
          </a:r>
          <a:endParaRPr lang="en-US" dirty="0"/>
        </a:p>
      </dgm:t>
    </dgm:pt>
    <dgm:pt modelId="{205ADF9E-D917-44EC-AF3E-F85B74E87B4D}" type="parTrans" cxnId="{31D08206-F862-4C4A-8EDA-0E317B81096E}">
      <dgm:prSet/>
      <dgm:spPr/>
      <dgm:t>
        <a:bodyPr/>
        <a:lstStyle/>
        <a:p>
          <a:endParaRPr lang="en-US"/>
        </a:p>
      </dgm:t>
    </dgm:pt>
    <dgm:pt modelId="{0F30006A-0BE8-47B1-9E4B-65C5BF3A4488}" type="sibTrans" cxnId="{31D08206-F862-4C4A-8EDA-0E317B81096E}">
      <dgm:prSet/>
      <dgm:spPr/>
      <dgm:t>
        <a:bodyPr/>
        <a:lstStyle/>
        <a:p>
          <a:endParaRPr lang="en-US"/>
        </a:p>
      </dgm:t>
    </dgm:pt>
    <dgm:pt modelId="{ACB10AF7-B5A6-4CDE-84E0-F8634723E59C}" type="pres">
      <dgm:prSet presAssocID="{DC83D8EF-3AE7-4946-B300-6C007F11DAD4}" presName="Name0" presStyleCnt="0">
        <dgm:presLayoutVars>
          <dgm:dir/>
          <dgm:animLvl val="lvl"/>
          <dgm:resizeHandles val="exact"/>
        </dgm:presLayoutVars>
      </dgm:prSet>
      <dgm:spPr/>
      <dgm:t>
        <a:bodyPr/>
        <a:lstStyle/>
        <a:p>
          <a:endParaRPr lang="en-US"/>
        </a:p>
      </dgm:t>
    </dgm:pt>
    <dgm:pt modelId="{176AEDB2-6669-4C1F-B932-5D186C56AA49}" type="pres">
      <dgm:prSet presAssocID="{A4A80C2F-65A8-4778-AC55-1A83E62F1CEE}" presName="boxAndChildren" presStyleCnt="0"/>
      <dgm:spPr/>
    </dgm:pt>
    <dgm:pt modelId="{CAC85436-329E-467B-B769-1C58B3BC2E69}" type="pres">
      <dgm:prSet presAssocID="{A4A80C2F-65A8-4778-AC55-1A83E62F1CEE}" presName="parentTextBox" presStyleLbl="node1" presStyleIdx="0" presStyleCnt="4"/>
      <dgm:spPr/>
      <dgm:t>
        <a:bodyPr/>
        <a:lstStyle/>
        <a:p>
          <a:endParaRPr lang="en-US"/>
        </a:p>
      </dgm:t>
    </dgm:pt>
    <dgm:pt modelId="{E4B00144-3B2A-4B3E-9289-54B7293129F4}" type="pres">
      <dgm:prSet presAssocID="{AF08719A-54C1-452D-9CFE-F802D5C45A8D}" presName="sp" presStyleCnt="0"/>
      <dgm:spPr/>
    </dgm:pt>
    <dgm:pt modelId="{ED0F58D6-2257-40A2-BD5B-CFE1226A3643}" type="pres">
      <dgm:prSet presAssocID="{1D5106B9-6352-4588-89FE-92DD9A69CC45}" presName="arrowAndChildren" presStyleCnt="0"/>
      <dgm:spPr/>
    </dgm:pt>
    <dgm:pt modelId="{623728BE-0E84-403A-8B37-1640E9E71C8C}" type="pres">
      <dgm:prSet presAssocID="{1D5106B9-6352-4588-89FE-92DD9A69CC45}" presName="parentTextArrow" presStyleLbl="node1" presStyleIdx="1" presStyleCnt="4"/>
      <dgm:spPr/>
      <dgm:t>
        <a:bodyPr/>
        <a:lstStyle/>
        <a:p>
          <a:endParaRPr lang="en-US"/>
        </a:p>
      </dgm:t>
    </dgm:pt>
    <dgm:pt modelId="{8EB42EAB-56A0-4E44-A447-E3FCD8476990}" type="pres">
      <dgm:prSet presAssocID="{EB841CAD-7B72-4688-A5F6-65C5C9EFDC6C}" presName="sp" presStyleCnt="0"/>
      <dgm:spPr/>
    </dgm:pt>
    <dgm:pt modelId="{991F157C-F009-4E77-9E48-1A777B1CE0D2}" type="pres">
      <dgm:prSet presAssocID="{5F6A0434-3986-45C2-99BA-4EB0E9940AD7}" presName="arrowAndChildren" presStyleCnt="0"/>
      <dgm:spPr/>
    </dgm:pt>
    <dgm:pt modelId="{2F5A0E6E-7B19-4888-9BC4-1C3AE3172ABE}" type="pres">
      <dgm:prSet presAssocID="{5F6A0434-3986-45C2-99BA-4EB0E9940AD7}" presName="parentTextArrow" presStyleLbl="node1" presStyleIdx="2" presStyleCnt="4"/>
      <dgm:spPr/>
      <dgm:t>
        <a:bodyPr/>
        <a:lstStyle/>
        <a:p>
          <a:endParaRPr lang="en-US"/>
        </a:p>
      </dgm:t>
    </dgm:pt>
    <dgm:pt modelId="{F14D5936-3F8D-4400-A571-AEADE02AB519}" type="pres">
      <dgm:prSet presAssocID="{E30B14DC-79FB-4D9F-83EA-1E5791061690}" presName="sp" presStyleCnt="0"/>
      <dgm:spPr/>
    </dgm:pt>
    <dgm:pt modelId="{D735EE9A-1F14-4F56-960B-AB4B04245C8A}" type="pres">
      <dgm:prSet presAssocID="{4E4A9019-7C7E-4BC4-A51D-B23B63D5EC30}" presName="arrowAndChildren" presStyleCnt="0"/>
      <dgm:spPr/>
    </dgm:pt>
    <dgm:pt modelId="{FD27953B-B089-4AAE-8CAC-3E62F79E628F}" type="pres">
      <dgm:prSet presAssocID="{4E4A9019-7C7E-4BC4-A51D-B23B63D5EC30}" presName="parentTextArrow" presStyleLbl="node1" presStyleIdx="3" presStyleCnt="4"/>
      <dgm:spPr/>
      <dgm:t>
        <a:bodyPr/>
        <a:lstStyle/>
        <a:p>
          <a:endParaRPr lang="en-US"/>
        </a:p>
      </dgm:t>
    </dgm:pt>
  </dgm:ptLst>
  <dgm:cxnLst>
    <dgm:cxn modelId="{341A2131-6C28-441D-A58D-D19FA233467A}" type="presOf" srcId="{1D5106B9-6352-4588-89FE-92DD9A69CC45}" destId="{623728BE-0E84-403A-8B37-1640E9E71C8C}" srcOrd="0" destOrd="0" presId="urn:microsoft.com/office/officeart/2005/8/layout/process4"/>
    <dgm:cxn modelId="{BBEF4579-91DD-4863-9319-C5AB25958EBF}" type="presOf" srcId="{5F6A0434-3986-45C2-99BA-4EB0E9940AD7}" destId="{2F5A0E6E-7B19-4888-9BC4-1C3AE3172ABE}" srcOrd="0" destOrd="0" presId="urn:microsoft.com/office/officeart/2005/8/layout/process4"/>
    <dgm:cxn modelId="{F1432D06-A8A6-48F1-876C-CDB4E8B758C8}" srcId="{DC83D8EF-3AE7-4946-B300-6C007F11DAD4}" destId="{1D5106B9-6352-4588-89FE-92DD9A69CC45}" srcOrd="2" destOrd="0" parTransId="{AF99AEB3-E949-4E57-A22B-CC5A632F799D}" sibTransId="{AF08719A-54C1-452D-9CFE-F802D5C45A8D}"/>
    <dgm:cxn modelId="{F9E3CC96-D2DF-4730-A03F-A6D21F374332}" type="presOf" srcId="{DC83D8EF-3AE7-4946-B300-6C007F11DAD4}" destId="{ACB10AF7-B5A6-4CDE-84E0-F8634723E59C}" srcOrd="0" destOrd="0" presId="urn:microsoft.com/office/officeart/2005/8/layout/process4"/>
    <dgm:cxn modelId="{22C9F912-FA62-43CC-9280-AF5AD5B7073C}" srcId="{DC83D8EF-3AE7-4946-B300-6C007F11DAD4}" destId="{4E4A9019-7C7E-4BC4-A51D-B23B63D5EC30}" srcOrd="0" destOrd="0" parTransId="{66527D2C-C038-4308-AD53-B7B7CB695B04}" sibTransId="{E30B14DC-79FB-4D9F-83EA-1E5791061690}"/>
    <dgm:cxn modelId="{59D71CC3-835F-4A78-9023-989A70E27A34}" type="presOf" srcId="{4E4A9019-7C7E-4BC4-A51D-B23B63D5EC30}" destId="{FD27953B-B089-4AAE-8CAC-3E62F79E628F}" srcOrd="0" destOrd="0" presId="urn:microsoft.com/office/officeart/2005/8/layout/process4"/>
    <dgm:cxn modelId="{89CA1D02-83F6-4E19-909B-71C17F95EBB5}" srcId="{DC83D8EF-3AE7-4946-B300-6C007F11DAD4}" destId="{5F6A0434-3986-45C2-99BA-4EB0E9940AD7}" srcOrd="1" destOrd="0" parTransId="{46DD6F1A-5152-40EA-9A40-AC1B5892E7F9}" sibTransId="{EB841CAD-7B72-4688-A5F6-65C5C9EFDC6C}"/>
    <dgm:cxn modelId="{E0DF420D-0E05-4F38-ADAC-618D7C895410}" type="presOf" srcId="{A4A80C2F-65A8-4778-AC55-1A83E62F1CEE}" destId="{CAC85436-329E-467B-B769-1C58B3BC2E69}" srcOrd="0" destOrd="0" presId="urn:microsoft.com/office/officeart/2005/8/layout/process4"/>
    <dgm:cxn modelId="{31D08206-F862-4C4A-8EDA-0E317B81096E}" srcId="{DC83D8EF-3AE7-4946-B300-6C007F11DAD4}" destId="{A4A80C2F-65A8-4778-AC55-1A83E62F1CEE}" srcOrd="3" destOrd="0" parTransId="{205ADF9E-D917-44EC-AF3E-F85B74E87B4D}" sibTransId="{0F30006A-0BE8-47B1-9E4B-65C5BF3A4488}"/>
    <dgm:cxn modelId="{D9D718F7-1F09-479F-94E0-3356A7C8BC83}" type="presParOf" srcId="{ACB10AF7-B5A6-4CDE-84E0-F8634723E59C}" destId="{176AEDB2-6669-4C1F-B932-5D186C56AA49}" srcOrd="0" destOrd="0" presId="urn:microsoft.com/office/officeart/2005/8/layout/process4"/>
    <dgm:cxn modelId="{C9661538-E073-49C7-98E0-BB6894E097BF}" type="presParOf" srcId="{176AEDB2-6669-4C1F-B932-5D186C56AA49}" destId="{CAC85436-329E-467B-B769-1C58B3BC2E69}" srcOrd="0" destOrd="0" presId="urn:microsoft.com/office/officeart/2005/8/layout/process4"/>
    <dgm:cxn modelId="{41A33B0A-5839-45A5-A2E2-42E7F3F09F35}" type="presParOf" srcId="{ACB10AF7-B5A6-4CDE-84E0-F8634723E59C}" destId="{E4B00144-3B2A-4B3E-9289-54B7293129F4}" srcOrd="1" destOrd="0" presId="urn:microsoft.com/office/officeart/2005/8/layout/process4"/>
    <dgm:cxn modelId="{D45191AA-F030-451B-AF85-2E5CEC122C82}" type="presParOf" srcId="{ACB10AF7-B5A6-4CDE-84E0-F8634723E59C}" destId="{ED0F58D6-2257-40A2-BD5B-CFE1226A3643}" srcOrd="2" destOrd="0" presId="urn:microsoft.com/office/officeart/2005/8/layout/process4"/>
    <dgm:cxn modelId="{0E3059E3-E02B-41E5-95D6-E3E98B9B730C}" type="presParOf" srcId="{ED0F58D6-2257-40A2-BD5B-CFE1226A3643}" destId="{623728BE-0E84-403A-8B37-1640E9E71C8C}" srcOrd="0" destOrd="0" presId="urn:microsoft.com/office/officeart/2005/8/layout/process4"/>
    <dgm:cxn modelId="{6EEC549F-7316-4C7E-A0B9-150D70860948}" type="presParOf" srcId="{ACB10AF7-B5A6-4CDE-84E0-F8634723E59C}" destId="{8EB42EAB-56A0-4E44-A447-E3FCD8476990}" srcOrd="3" destOrd="0" presId="urn:microsoft.com/office/officeart/2005/8/layout/process4"/>
    <dgm:cxn modelId="{02976849-ABC9-47D7-8617-CF049DCCF88B}" type="presParOf" srcId="{ACB10AF7-B5A6-4CDE-84E0-F8634723E59C}" destId="{991F157C-F009-4E77-9E48-1A777B1CE0D2}" srcOrd="4" destOrd="0" presId="urn:microsoft.com/office/officeart/2005/8/layout/process4"/>
    <dgm:cxn modelId="{99498F2D-D72D-4060-91BD-9804BAED045E}" type="presParOf" srcId="{991F157C-F009-4E77-9E48-1A777B1CE0D2}" destId="{2F5A0E6E-7B19-4888-9BC4-1C3AE3172ABE}" srcOrd="0" destOrd="0" presId="urn:microsoft.com/office/officeart/2005/8/layout/process4"/>
    <dgm:cxn modelId="{12170951-7385-41AF-8F51-CE14D5B047DD}" type="presParOf" srcId="{ACB10AF7-B5A6-4CDE-84E0-F8634723E59C}" destId="{F14D5936-3F8D-4400-A571-AEADE02AB519}" srcOrd="5" destOrd="0" presId="urn:microsoft.com/office/officeart/2005/8/layout/process4"/>
    <dgm:cxn modelId="{5261C0F3-66DF-4838-B9A4-74B0EB2564A2}" type="presParOf" srcId="{ACB10AF7-B5A6-4CDE-84E0-F8634723E59C}" destId="{D735EE9A-1F14-4F56-960B-AB4B04245C8A}" srcOrd="6" destOrd="0" presId="urn:microsoft.com/office/officeart/2005/8/layout/process4"/>
    <dgm:cxn modelId="{BE4ADB9A-EED6-4756-86F9-3B9193929D0B}" type="presParOf" srcId="{D735EE9A-1F14-4F56-960B-AB4B04245C8A}" destId="{FD27953B-B089-4AAE-8CAC-3E62F79E628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85436-329E-467B-B769-1C58B3BC2E69}">
      <dsp:nvSpPr>
        <dsp:cNvPr id="0" name=""/>
        <dsp:cNvSpPr/>
      </dsp:nvSpPr>
      <dsp:spPr>
        <a:xfrm>
          <a:off x="0" y="4443323"/>
          <a:ext cx="8125883" cy="972090"/>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Redeploying from on-premises to the cloud</a:t>
          </a:r>
          <a:endParaRPr lang="en-US" sz="3100" kern="1200" dirty="0"/>
        </a:p>
      </dsp:txBody>
      <dsp:txXfrm>
        <a:off x="0" y="4443323"/>
        <a:ext cx="8125883" cy="972090"/>
      </dsp:txXfrm>
    </dsp:sp>
    <dsp:sp modelId="{623728BE-0E84-403A-8B37-1640E9E71C8C}">
      <dsp:nvSpPr>
        <dsp:cNvPr id="0" name=""/>
        <dsp:cNvSpPr/>
      </dsp:nvSpPr>
      <dsp:spPr>
        <a:xfrm rot="10800000">
          <a:off x="0" y="2962829"/>
          <a:ext cx="8125883" cy="1495075"/>
        </a:xfrm>
        <a:prstGeom prst="upArrowCallout">
          <a:avLst/>
        </a:prstGeom>
        <a:solidFill>
          <a:schemeClr val="accent2">
            <a:hueOff val="6501459"/>
            <a:satOff val="-195"/>
            <a:lumOff val="-307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SharePoint burst out to Azure</a:t>
          </a:r>
          <a:endParaRPr lang="en-US" sz="3100" kern="1200" dirty="0"/>
        </a:p>
      </dsp:txBody>
      <dsp:txXfrm rot="10800000">
        <a:off x="0" y="2962829"/>
        <a:ext cx="8125883" cy="971455"/>
      </dsp:txXfrm>
    </dsp:sp>
    <dsp:sp modelId="{2F5A0E6E-7B19-4888-9BC4-1C3AE3172ABE}">
      <dsp:nvSpPr>
        <dsp:cNvPr id="0" name=""/>
        <dsp:cNvSpPr/>
      </dsp:nvSpPr>
      <dsp:spPr>
        <a:xfrm rot="10800000">
          <a:off x="0" y="1482335"/>
          <a:ext cx="8125883" cy="1495075"/>
        </a:xfrm>
        <a:prstGeom prst="upArrowCallout">
          <a:avLst/>
        </a:prstGeom>
        <a:solidFill>
          <a:schemeClr val="accent2">
            <a:hueOff val="13002918"/>
            <a:satOff val="-390"/>
            <a:lumOff val="-61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Hybrid event based applications</a:t>
          </a:r>
          <a:endParaRPr lang="en-US" sz="3100" kern="1200" dirty="0"/>
        </a:p>
      </dsp:txBody>
      <dsp:txXfrm rot="10800000">
        <a:off x="0" y="1482335"/>
        <a:ext cx="8125883" cy="971455"/>
      </dsp:txXfrm>
    </dsp:sp>
    <dsp:sp modelId="{FD27953B-B089-4AAE-8CAC-3E62F79E628F}">
      <dsp:nvSpPr>
        <dsp:cNvPr id="0" name=""/>
        <dsp:cNvSpPr/>
      </dsp:nvSpPr>
      <dsp:spPr>
        <a:xfrm rot="10800000">
          <a:off x="0" y="1841"/>
          <a:ext cx="8125883" cy="1495075"/>
        </a:xfrm>
        <a:prstGeom prst="upArrowCallout">
          <a:avLst/>
        </a:prstGeom>
        <a:solidFill>
          <a:schemeClr val="accent2">
            <a:hueOff val="19504376"/>
            <a:satOff val="-585"/>
            <a:lumOff val="-92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Building a private cloud</a:t>
          </a:r>
          <a:endParaRPr lang="en-US" sz="3100" kern="1200" dirty="0"/>
        </a:p>
      </dsp:txBody>
      <dsp:txXfrm rot="10800000">
        <a:off x="0" y="1841"/>
        <a:ext cx="8125883" cy="9714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85436-329E-467B-B769-1C58B3BC2E69}">
      <dsp:nvSpPr>
        <dsp:cNvPr id="0" name=""/>
        <dsp:cNvSpPr/>
      </dsp:nvSpPr>
      <dsp:spPr>
        <a:xfrm>
          <a:off x="0" y="4443323"/>
          <a:ext cx="8125883" cy="972090"/>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Redeploying from on-premises to the cloud</a:t>
          </a:r>
          <a:endParaRPr lang="en-US" sz="3100" kern="1200" dirty="0"/>
        </a:p>
      </dsp:txBody>
      <dsp:txXfrm>
        <a:off x="0" y="4443323"/>
        <a:ext cx="8125883" cy="972090"/>
      </dsp:txXfrm>
    </dsp:sp>
    <dsp:sp modelId="{623728BE-0E84-403A-8B37-1640E9E71C8C}">
      <dsp:nvSpPr>
        <dsp:cNvPr id="0" name=""/>
        <dsp:cNvSpPr/>
      </dsp:nvSpPr>
      <dsp:spPr>
        <a:xfrm rot="10800000">
          <a:off x="0" y="2962829"/>
          <a:ext cx="8125883" cy="1495075"/>
        </a:xfrm>
        <a:prstGeom prst="upArrowCallout">
          <a:avLst/>
        </a:prstGeom>
        <a:solidFill>
          <a:schemeClr val="accent2">
            <a:hueOff val="6501459"/>
            <a:satOff val="-195"/>
            <a:lumOff val="-307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SharePoint burst out to Azure</a:t>
          </a:r>
          <a:endParaRPr lang="en-US" sz="3100" kern="1200" dirty="0"/>
        </a:p>
      </dsp:txBody>
      <dsp:txXfrm rot="10800000">
        <a:off x="0" y="2962829"/>
        <a:ext cx="8125883" cy="971455"/>
      </dsp:txXfrm>
    </dsp:sp>
    <dsp:sp modelId="{2F5A0E6E-7B19-4888-9BC4-1C3AE3172ABE}">
      <dsp:nvSpPr>
        <dsp:cNvPr id="0" name=""/>
        <dsp:cNvSpPr/>
      </dsp:nvSpPr>
      <dsp:spPr>
        <a:xfrm rot="10800000">
          <a:off x="0" y="1482335"/>
          <a:ext cx="8125883" cy="1495075"/>
        </a:xfrm>
        <a:prstGeom prst="upArrowCallout">
          <a:avLst/>
        </a:prstGeom>
        <a:solidFill>
          <a:schemeClr val="accent2">
            <a:hueOff val="13002918"/>
            <a:satOff val="-390"/>
            <a:lumOff val="-61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Hybrid event based applications</a:t>
          </a:r>
          <a:endParaRPr lang="en-US" sz="3100" kern="1200" dirty="0"/>
        </a:p>
      </dsp:txBody>
      <dsp:txXfrm rot="10800000">
        <a:off x="0" y="1482335"/>
        <a:ext cx="8125883" cy="971455"/>
      </dsp:txXfrm>
    </dsp:sp>
    <dsp:sp modelId="{FD27953B-B089-4AAE-8CAC-3E62F79E628F}">
      <dsp:nvSpPr>
        <dsp:cNvPr id="0" name=""/>
        <dsp:cNvSpPr/>
      </dsp:nvSpPr>
      <dsp:spPr>
        <a:xfrm rot="10800000">
          <a:off x="0" y="1841"/>
          <a:ext cx="8125883" cy="1495075"/>
        </a:xfrm>
        <a:prstGeom prst="upArrowCallout">
          <a:avLst/>
        </a:prstGeom>
        <a:solidFill>
          <a:schemeClr val="accent2">
            <a:hueOff val="19504376"/>
            <a:satOff val="-585"/>
            <a:lumOff val="-92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Building a private cloud</a:t>
          </a:r>
          <a:endParaRPr lang="en-US" sz="3100" kern="1200" dirty="0"/>
        </a:p>
      </dsp:txBody>
      <dsp:txXfrm rot="10800000">
        <a:off x="0" y="1841"/>
        <a:ext cx="8125883" cy="9714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3" tIns="46656" rIns="93313" bIns="46656"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978132" y="0"/>
            <a:ext cx="3043343" cy="465455"/>
          </a:xfrm>
          <a:prstGeom prst="rect">
            <a:avLst/>
          </a:prstGeom>
        </p:spPr>
        <p:txBody>
          <a:bodyPr vert="horz" lIns="93313" tIns="46656" rIns="93313" bIns="46656" rtlCol="0"/>
          <a:lstStyle>
            <a:lvl1pPr algn="r">
              <a:defRPr sz="1200"/>
            </a:lvl1pPr>
          </a:lstStyle>
          <a:p>
            <a:fld id="{1C3F5198-D814-4F07-A84F-942E63C84983}" type="datetimeFigureOut">
              <a:rPr lang="en-US" smtClean="0">
                <a:latin typeface="Segoe UI" pitchFamily="34" charset="0"/>
              </a:rPr>
              <a:pPr/>
              <a:t>5/18/2011</a:t>
            </a:fld>
            <a:endParaRPr lang="en-US" dirty="0">
              <a:latin typeface="Segoe UI" pitchFamily="34" charset="0"/>
            </a:endParaRPr>
          </a:p>
        </p:txBody>
      </p:sp>
      <p:sp>
        <p:nvSpPr>
          <p:cNvPr id="4" name="Footer Placeholder 3"/>
          <p:cNvSpPr>
            <a:spLocks noGrp="1"/>
          </p:cNvSpPr>
          <p:nvPr>
            <p:ph type="ftr" sz="quarter" idx="2"/>
          </p:nvPr>
        </p:nvSpPr>
        <p:spPr>
          <a:xfrm>
            <a:off x="0" y="8842029"/>
            <a:ext cx="6398824" cy="465455"/>
          </a:xfrm>
          <a:prstGeom prst="rect">
            <a:avLst/>
          </a:prstGeom>
        </p:spPr>
        <p:txBody>
          <a:bodyPr vert="horz" lIns="93313" tIns="46656" rIns="93313" bIns="46656" rtlCol="0" anchor="b"/>
          <a:lstStyle>
            <a:lvl1pPr algn="l">
              <a:defRPr sz="1200"/>
            </a:lvl1pPr>
          </a:lstStyle>
          <a:p>
            <a:r>
              <a:rPr lang="en-US" sz="500" dirty="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398825" y="8842029"/>
            <a:ext cx="622651" cy="465455"/>
          </a:xfrm>
          <a:prstGeom prst="rect">
            <a:avLst/>
          </a:prstGeom>
        </p:spPr>
        <p:txBody>
          <a:bodyPr vert="horz" lIns="93313" tIns="46656" rIns="93313" bIns="46656"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3" tIns="46656" rIns="93313" bIns="46656"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3" tIns="46656" rIns="93313" bIns="46656" rtlCol="0"/>
          <a:lstStyle>
            <a:lvl1pPr algn="r">
              <a:defRPr sz="1200">
                <a:latin typeface="Segoe UI" pitchFamily="34" charset="0"/>
              </a:defRPr>
            </a:lvl1pPr>
          </a:lstStyle>
          <a:p>
            <a:fld id="{7C3FBCD4-166E-446F-AF18-7D4A0CF9AEF6}" type="datetimeFigureOut">
              <a:rPr lang="en-US" smtClean="0"/>
              <a:pPr/>
              <a:t>5/18/2011</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13" tIns="46656" rIns="93313" bIns="46656"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3" tIns="46656" rIns="93313" bIns="4665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1" y="8842029"/>
            <a:ext cx="6320790" cy="465455"/>
          </a:xfrm>
          <a:prstGeom prst="rect">
            <a:avLst/>
          </a:prstGeom>
        </p:spPr>
        <p:txBody>
          <a:bodyPr vert="horz" lIns="93313" tIns="46656" rIns="93313" bIns="46656"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320789" y="8842029"/>
            <a:ext cx="700685" cy="465455"/>
          </a:xfrm>
          <a:prstGeom prst="rect">
            <a:avLst/>
          </a:prstGeom>
        </p:spPr>
        <p:txBody>
          <a:bodyPr vert="horz" lIns="93313" tIns="46656" rIns="93313" bIns="46656"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1:43 PM</a:t>
            </a:fld>
            <a:endParaRPr lang="en-US" dirty="0"/>
          </a:p>
        </p:txBody>
      </p:sp>
      <p:sp>
        <p:nvSpPr>
          <p:cNvPr id="6" name="Footer Placeholder 5"/>
          <p:cNvSpPr>
            <a:spLocks noGrp="1"/>
          </p:cNvSpPr>
          <p:nvPr>
            <p:ph type="ftr" sz="quarter" idx="12"/>
          </p:nvPr>
        </p:nvSpPr>
        <p:spPr>
          <a:xfrm>
            <a:off x="1" y="8842029"/>
            <a:ext cx="6320790" cy="465455"/>
          </a:xfrm>
        </p:spPr>
        <p:txBody>
          <a:bodyPr/>
          <a:lstStyle/>
          <a:p>
            <a:r>
              <a:rPr lang="en-US" dirty="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a:xfrm>
            <a:off x="6320789" y="8842029"/>
            <a:ext cx="700685" cy="465455"/>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2644857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1:43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
        <p:nvSpPr>
          <p:cNvPr id="5" name="Header Placeholder 3"/>
          <p:cNvSpPr>
            <a:spLocks noGrp="1"/>
          </p:cNvSpPr>
          <p:nvPr>
            <p:ph type="hdr" sz="quarter"/>
          </p:nvPr>
        </p:nvSpPr>
        <p:spPr>
          <a:xfrm>
            <a:off x="0" y="0"/>
            <a:ext cx="3043343" cy="465455"/>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978132" y="0"/>
            <a:ext cx="3043343" cy="465455"/>
          </a:xfrm>
        </p:spPr>
        <p:txBody>
          <a:bodyPr/>
          <a:lstStyle/>
          <a:p>
            <a:fld id="{81331B57-0BE5-4F82-AA58-76F53EFF3ADA}" type="datetime8">
              <a:rPr lang="en-US" smtClean="0"/>
              <a:pPr/>
              <a:t>5/18/2011 1:43 PM</a:t>
            </a:fld>
            <a:endParaRPr lang="en-US" dirty="0"/>
          </a:p>
        </p:txBody>
      </p:sp>
      <p:sp>
        <p:nvSpPr>
          <p:cNvPr id="7" name="Footer Placeholder 5"/>
          <p:cNvSpPr>
            <a:spLocks noGrp="1"/>
          </p:cNvSpPr>
          <p:nvPr>
            <p:ph type="ftr" sz="quarter" idx="4"/>
          </p:nvPr>
        </p:nvSpPr>
        <p:spPr>
          <a:xfrm>
            <a:off x="1" y="8842029"/>
            <a:ext cx="6320790" cy="465455"/>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
        <p:nvSpPr>
          <p:cNvPr id="5" name="Header Placeholder 3"/>
          <p:cNvSpPr>
            <a:spLocks noGrp="1"/>
          </p:cNvSpPr>
          <p:nvPr>
            <p:ph type="hdr" sz="quarter"/>
          </p:nvPr>
        </p:nvSpPr>
        <p:spPr>
          <a:xfrm>
            <a:off x="0" y="0"/>
            <a:ext cx="3043343" cy="465455"/>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978132" y="0"/>
            <a:ext cx="3043343" cy="465455"/>
          </a:xfrm>
        </p:spPr>
        <p:txBody>
          <a:bodyPr/>
          <a:lstStyle/>
          <a:p>
            <a:fld id="{81331B57-0BE5-4F82-AA58-76F53EFF3ADA}" type="datetime8">
              <a:rPr lang="en-US" smtClean="0"/>
              <a:pPr/>
              <a:t>5/18/2011 1:43 PM</a:t>
            </a:fld>
            <a:endParaRPr lang="en-US" dirty="0"/>
          </a:p>
        </p:txBody>
      </p:sp>
      <p:sp>
        <p:nvSpPr>
          <p:cNvPr id="7" name="Footer Placeholder 5"/>
          <p:cNvSpPr>
            <a:spLocks noGrp="1"/>
          </p:cNvSpPr>
          <p:nvPr>
            <p:ph type="ftr" sz="quarter" idx="4"/>
          </p:nvPr>
        </p:nvSpPr>
        <p:spPr>
          <a:xfrm>
            <a:off x="1" y="8842029"/>
            <a:ext cx="6320790" cy="465455"/>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
        <p:nvSpPr>
          <p:cNvPr id="5" name="Header Placeholder 3"/>
          <p:cNvSpPr>
            <a:spLocks noGrp="1"/>
          </p:cNvSpPr>
          <p:nvPr>
            <p:ph type="hdr" sz="quarter"/>
          </p:nvPr>
        </p:nvSpPr>
        <p:spPr>
          <a:xfrm>
            <a:off x="0" y="0"/>
            <a:ext cx="3043343" cy="465455"/>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978132" y="0"/>
            <a:ext cx="3043343" cy="465455"/>
          </a:xfrm>
        </p:spPr>
        <p:txBody>
          <a:bodyPr/>
          <a:lstStyle/>
          <a:p>
            <a:fld id="{81331B57-0BE5-4F82-AA58-76F53EFF3ADA}" type="datetime8">
              <a:rPr lang="en-US" smtClean="0"/>
              <a:pPr/>
              <a:t>5/18/2011 1:43 PM</a:t>
            </a:fld>
            <a:endParaRPr lang="en-US" dirty="0"/>
          </a:p>
        </p:txBody>
      </p:sp>
      <p:sp>
        <p:nvSpPr>
          <p:cNvPr id="7" name="Footer Placeholder 5"/>
          <p:cNvSpPr>
            <a:spLocks noGrp="1"/>
          </p:cNvSpPr>
          <p:nvPr>
            <p:ph type="ftr" sz="quarter" idx="4"/>
          </p:nvPr>
        </p:nvSpPr>
        <p:spPr>
          <a:xfrm>
            <a:off x="1" y="8842029"/>
            <a:ext cx="6320790" cy="465455"/>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799" y="698182"/>
            <a:ext cx="6239504" cy="349091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
        <p:nvSpPr>
          <p:cNvPr id="5" name="Header Placeholder 3"/>
          <p:cNvSpPr>
            <a:spLocks noGrp="1"/>
          </p:cNvSpPr>
          <p:nvPr>
            <p:ph type="hdr" sz="quarter"/>
          </p:nvPr>
        </p:nvSpPr>
        <p:spPr>
          <a:xfrm>
            <a:off x="0" y="0"/>
            <a:ext cx="3043343" cy="465455"/>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978132" y="0"/>
            <a:ext cx="3043343" cy="465455"/>
          </a:xfrm>
        </p:spPr>
        <p:txBody>
          <a:bodyPr/>
          <a:lstStyle/>
          <a:p>
            <a:fld id="{81331B57-0BE5-4F82-AA58-76F53EFF3ADA}" type="datetime8">
              <a:rPr lang="en-US" smtClean="0"/>
              <a:pPr/>
              <a:t>5/18/2011 1:43 PM</a:t>
            </a:fld>
            <a:endParaRPr lang="en-US" dirty="0"/>
          </a:p>
        </p:txBody>
      </p:sp>
      <p:sp>
        <p:nvSpPr>
          <p:cNvPr id="7" name="Footer Placeholder 5"/>
          <p:cNvSpPr>
            <a:spLocks noGrp="1"/>
          </p:cNvSpPr>
          <p:nvPr>
            <p:ph type="ftr" sz="quarter" idx="4"/>
          </p:nvPr>
        </p:nvSpPr>
        <p:spPr>
          <a:xfrm>
            <a:off x="0" y="8842029"/>
            <a:ext cx="6320790" cy="465455"/>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799" y="698182"/>
            <a:ext cx="6239504"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
        <p:nvSpPr>
          <p:cNvPr id="5" name="Header Placeholder 3"/>
          <p:cNvSpPr>
            <a:spLocks noGrp="1"/>
          </p:cNvSpPr>
          <p:nvPr>
            <p:ph type="hdr" sz="quarter"/>
          </p:nvPr>
        </p:nvSpPr>
        <p:spPr>
          <a:xfrm>
            <a:off x="0" y="0"/>
            <a:ext cx="3043343" cy="465455"/>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978132" y="0"/>
            <a:ext cx="3043343" cy="465455"/>
          </a:xfrm>
        </p:spPr>
        <p:txBody>
          <a:bodyPr/>
          <a:lstStyle/>
          <a:p>
            <a:fld id="{81331B57-0BE5-4F82-AA58-76F53EFF3ADA}" type="datetime8">
              <a:rPr lang="en-US" smtClean="0"/>
              <a:pPr/>
              <a:t>5/18/2011 1:43 PM</a:t>
            </a:fld>
            <a:endParaRPr lang="en-US" dirty="0"/>
          </a:p>
        </p:txBody>
      </p:sp>
      <p:sp>
        <p:nvSpPr>
          <p:cNvPr id="7" name="Footer Placeholder 5"/>
          <p:cNvSpPr>
            <a:spLocks noGrp="1"/>
          </p:cNvSpPr>
          <p:nvPr>
            <p:ph type="ftr" sz="quarter" idx="4"/>
          </p:nvPr>
        </p:nvSpPr>
        <p:spPr>
          <a:xfrm>
            <a:off x="0" y="8842029"/>
            <a:ext cx="6320790" cy="465455"/>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1:43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207125" cy="3492500"/>
          </a:xfrm>
        </p:spPr>
      </p:sp>
      <p:sp>
        <p:nvSpPr>
          <p:cNvPr id="3" name="Notes Placeholder 2"/>
          <p:cNvSpPr>
            <a:spLocks noGrp="1"/>
          </p:cNvSpPr>
          <p:nvPr>
            <p:ph type="body" idx="1"/>
          </p:nvPr>
        </p:nvSpPr>
        <p:spPr/>
        <p:txBody>
          <a:bodyPr>
            <a:normAutofit/>
          </a:bodyPr>
          <a:lstStyle/>
          <a:p>
            <a:endParaRPr lang="en-US" dirty="0">
              <a:latin typeface="Segoe UI" pitchFamily="34"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TechReady12</a:t>
            </a:r>
            <a:endParaRPr lang="en-US" dirty="0"/>
          </a:p>
        </p:txBody>
      </p:sp>
      <p:sp>
        <p:nvSpPr>
          <p:cNvPr id="5" name="Date Placeholder 4"/>
          <p:cNvSpPr>
            <a:spLocks noGrp="1"/>
          </p:cNvSpPr>
          <p:nvPr>
            <p:ph type="dt" idx="11"/>
          </p:nvPr>
        </p:nvSpPr>
        <p:spPr/>
        <p:txBody>
          <a:bodyPr/>
          <a:lstStyle/>
          <a:p>
            <a:fld id="{5F855DA9-77BD-47EF-A8C3-341BB923313C}" type="datetime1">
              <a:rPr lang="en-US" smtClean="0"/>
              <a:t>5/18/2011</a:t>
            </a:fld>
            <a:endParaRPr lang="en-US" dirty="0"/>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294616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1:43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1:43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1:43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87974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1:43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1:43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19284307"/>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993994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61018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4280159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8180862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22179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24615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38581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49438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97924899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19113" y="1447800"/>
            <a:ext cx="11149012" cy="443198"/>
          </a:xfrm>
        </p:spPr>
        <p:txBody>
          <a:bodyPr/>
          <a:lstStyle/>
          <a:p>
            <a:pPr lvl="0"/>
            <a:r>
              <a:rPr lang="en-US" smtClean="0"/>
              <a:t>Click to edit Master text styles</a:t>
            </a:r>
          </a:p>
        </p:txBody>
      </p:sp>
      <p:sp>
        <p:nvSpPr>
          <p:cNvPr id="4" name="Date Placeholder 3"/>
          <p:cNvSpPr>
            <a:spLocks noGrp="1"/>
          </p:cNvSpPr>
          <p:nvPr>
            <p:ph type="dt" sz="half" idx="10"/>
          </p:nvPr>
        </p:nvSpPr>
        <p:spPr>
          <a:xfrm>
            <a:off x="609441" y="6356352"/>
            <a:ext cx="2844059" cy="365125"/>
          </a:xfrm>
          <a:prstGeom prst="rect">
            <a:avLst/>
          </a:prstGeom>
        </p:spPr>
        <p:txBody>
          <a:bodyPr lIns="121899" tIns="60949" rIns="121899" bIns="60949"/>
          <a:lstStyle/>
          <a:p>
            <a:fld id="{F75A7C5C-75AD-46E0-8204-EE2C7AE8CC56}" type="datetimeFigureOut">
              <a:rPr lang="en-US" smtClean="0"/>
              <a:pPr/>
              <a:t>5/18/2011</a:t>
            </a:fld>
            <a:endParaRPr lang="en-US" dirty="0"/>
          </a:p>
        </p:txBody>
      </p:sp>
      <p:sp>
        <p:nvSpPr>
          <p:cNvPr id="5" name="Footer Placeholder 4"/>
          <p:cNvSpPr>
            <a:spLocks noGrp="1"/>
          </p:cNvSpPr>
          <p:nvPr>
            <p:ph type="ftr" sz="quarter" idx="11"/>
          </p:nvPr>
        </p:nvSpPr>
        <p:spPr>
          <a:xfrm>
            <a:off x="4164515" y="6356352"/>
            <a:ext cx="3859795" cy="365125"/>
          </a:xfrm>
          <a:prstGeom prst="rect">
            <a:avLst/>
          </a:prstGeom>
        </p:spPr>
        <p:txBody>
          <a:bodyPr lIns="121899" tIns="60949" rIns="121899" bIns="60949"/>
          <a:lstStyle/>
          <a:p>
            <a:endParaRPr lang="en-US" dirty="0"/>
          </a:p>
        </p:txBody>
      </p:sp>
      <p:sp>
        <p:nvSpPr>
          <p:cNvPr id="6" name="Slide Number Placeholder 5"/>
          <p:cNvSpPr>
            <a:spLocks noGrp="1"/>
          </p:cNvSpPr>
          <p:nvPr>
            <p:ph type="sldNum" sz="quarter" idx="12"/>
          </p:nvPr>
        </p:nvSpPr>
        <p:spPr>
          <a:xfrm>
            <a:off x="8735325" y="6356352"/>
            <a:ext cx="2844059" cy="365125"/>
          </a:xfrm>
          <a:prstGeom prst="rect">
            <a:avLst/>
          </a:prstGeom>
        </p:spPr>
        <p:txBody>
          <a:bodyPr lIns="121899" tIns="60949" rIns="121899" bIns="60949"/>
          <a:lstStyle/>
          <a:p>
            <a:fld id="{64E1046F-EA70-4B42-8C4B-0948B0F9237A}" type="slidenum">
              <a:rPr lang="en-US" smtClean="0"/>
              <a:pPr/>
              <a:t>‹#›</a:t>
            </a:fld>
            <a:endParaRPr lang="en-US" dirty="0"/>
          </a:p>
        </p:txBody>
      </p:sp>
      <p:sp>
        <p:nvSpPr>
          <p:cNvPr id="8" name="Text Placeholder 7"/>
          <p:cNvSpPr>
            <a:spLocks noGrp="1"/>
          </p:cNvSpPr>
          <p:nvPr>
            <p:ph type="body" sz="quarter" idx="13"/>
          </p:nvPr>
        </p:nvSpPr>
        <p:spPr>
          <a:xfrm>
            <a:off x="452362" y="1933287"/>
            <a:ext cx="10372018" cy="1398844"/>
          </a:xfrm>
        </p:spPr>
        <p:txBody>
          <a:bodyPr/>
          <a:lstStyle>
            <a:lvl1pPr marL="376701" indent="-376701">
              <a:spcAft>
                <a:spcPts val="0"/>
              </a:spcAft>
              <a:buSzPct val="100000"/>
              <a:buFontTx/>
              <a:buBlip>
                <a:blip r:embed="rId2"/>
              </a:buBlip>
              <a:defRPr sz="2400">
                <a:solidFill>
                  <a:srgbClr val="525353"/>
                </a:solidFill>
                <a:effectLst/>
              </a:defRPr>
            </a:lvl1pPr>
            <a:lvl2pPr marL="768216" indent="-391515">
              <a:buFont typeface="Lucida Grande"/>
              <a:buChar char="-"/>
              <a:defRPr sz="2100">
                <a:solidFill>
                  <a:srgbClr val="525353"/>
                </a:solidFill>
              </a:defRPr>
            </a:lvl2pPr>
            <a:lvl3pPr marL="1147033" indent="-378818">
              <a:defRPr sz="2100">
                <a:solidFill>
                  <a:srgbClr val="525353"/>
                </a:solidFill>
              </a:defRPr>
            </a:lvl3pPr>
            <a:lvl4pPr marL="1523733" indent="-376701">
              <a:defRPr sz="2100">
                <a:solidFill>
                  <a:srgbClr val="525353"/>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46254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07224230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ingle 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27932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3243528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983153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81927291"/>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9046568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71916274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5431514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06127839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6152032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7080967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75403122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04421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53100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595315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685515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173719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19884655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62792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5013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02736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54294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93498305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99764854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2265473"/>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3" y="4703874"/>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90199850"/>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1654369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89145"/>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8416241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44801726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313331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54104596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8789463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892954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55" indent="-460355">
              <a:buFontTx/>
              <a:buBlip>
                <a:blip r:embed="rId3"/>
              </a:buBlip>
              <a:defRPr/>
            </a:lvl1pPr>
            <a:lvl2pPr marL="855628" indent="-395272">
              <a:buFontTx/>
              <a:buBlip>
                <a:blip r:embed="rId3"/>
              </a:buBlip>
              <a:defRPr/>
            </a:lvl2pPr>
            <a:lvl3pPr marL="1258836" indent="-403208">
              <a:buFontTx/>
              <a:buBlip>
                <a:blip r:embed="rId3"/>
              </a:buBlip>
              <a:defRPr/>
            </a:lvl3pPr>
            <a:lvl4pPr marL="1604896" indent="-346061">
              <a:buFontTx/>
              <a:buBlip>
                <a:blip r:embed="rId3"/>
              </a:buBlip>
              <a:defRPr/>
            </a:lvl4pPr>
            <a:lvl5pPr marL="1941432" indent="-336536">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806857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50179318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55" indent="-460355">
              <a:lnSpc>
                <a:spcPct val="90000"/>
              </a:lnSpc>
              <a:buFontTx/>
              <a:buBlip>
                <a:blip r:embed="rId2"/>
              </a:buBlip>
              <a:defRPr/>
            </a:lvl1pPr>
            <a:lvl2pPr marL="855628" indent="-395272">
              <a:lnSpc>
                <a:spcPct val="90000"/>
              </a:lnSpc>
              <a:buFontTx/>
              <a:buBlip>
                <a:blip r:embed="rId2"/>
              </a:buBlip>
              <a:defRPr/>
            </a:lvl2pPr>
            <a:lvl3pPr marL="1258836" indent="-403208">
              <a:lnSpc>
                <a:spcPct val="90000"/>
              </a:lnSpc>
              <a:buFontTx/>
              <a:buBlip>
                <a:blip r:embed="rId2"/>
              </a:buBlip>
              <a:defRPr/>
            </a:lvl3pPr>
            <a:lvl4pPr marL="1604896" indent="-346061">
              <a:lnSpc>
                <a:spcPct val="90000"/>
              </a:lnSpc>
              <a:buFontTx/>
              <a:buBlip>
                <a:blip r:embed="rId2"/>
              </a:buBlip>
              <a:defRPr/>
            </a:lvl4pPr>
            <a:lvl5pPr marL="1941432" indent="-336536">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045029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64585"/>
          </a:xfrm>
        </p:spPr>
        <p:txBody>
          <a:bodyPr/>
          <a:lstStyle>
            <a:lvl1pPr marL="339962" indent="-339962">
              <a:lnSpc>
                <a:spcPct val="90000"/>
              </a:lnSpc>
              <a:buFontTx/>
              <a:buBlip>
                <a:blip r:embed="rId2"/>
              </a:buBlip>
              <a:defRPr sz="2800"/>
            </a:lvl1pPr>
            <a:lvl2pPr marL="673310" indent="-325411">
              <a:lnSpc>
                <a:spcPct val="90000"/>
              </a:lnSpc>
              <a:buFontTx/>
              <a:buBlip>
                <a:blip r:embed="rId2"/>
              </a:buBlip>
              <a:defRPr sz="2400"/>
            </a:lvl2pPr>
            <a:lvl3pPr marL="953745" indent="-288372">
              <a:lnSpc>
                <a:spcPct val="90000"/>
              </a:lnSpc>
              <a:buFontTx/>
              <a:buBlip>
                <a:blip r:embed="rId2"/>
              </a:buBlip>
              <a:defRPr sz="2000"/>
            </a:lvl3pPr>
            <a:lvl4pPr marL="1227566" indent="-273821">
              <a:lnSpc>
                <a:spcPct val="90000"/>
              </a:lnSpc>
              <a:buFontTx/>
              <a:buBlip>
                <a:blip r:embed="rId2"/>
              </a:buBlip>
              <a:defRPr sz="1900"/>
            </a:lvl4pPr>
            <a:lvl5pPr marL="1515939" indent="-280435">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64585"/>
          </a:xfrm>
        </p:spPr>
        <p:txBody>
          <a:bodyPr/>
          <a:lstStyle>
            <a:lvl1pPr marL="347899" indent="-347899">
              <a:lnSpc>
                <a:spcPct val="90000"/>
              </a:lnSpc>
              <a:buFontTx/>
              <a:buBlip>
                <a:blip r:embed="rId2"/>
              </a:buBlip>
              <a:defRPr sz="2800"/>
            </a:lvl1pPr>
            <a:lvl2pPr marL="673310" indent="-339962">
              <a:lnSpc>
                <a:spcPct val="90000"/>
              </a:lnSpc>
              <a:buFontTx/>
              <a:buBlip>
                <a:blip r:embed="rId2"/>
              </a:buBlip>
              <a:defRPr sz="2400"/>
            </a:lvl2pPr>
            <a:lvl3pPr marL="961682" indent="-302923">
              <a:lnSpc>
                <a:spcPct val="90000"/>
              </a:lnSpc>
              <a:buFontTx/>
              <a:buBlip>
                <a:blip r:embed="rId2"/>
              </a:buBlip>
              <a:defRPr sz="2000"/>
            </a:lvl3pPr>
            <a:lvl4pPr marL="1227566" indent="-265885">
              <a:lnSpc>
                <a:spcPct val="90000"/>
              </a:lnSpc>
              <a:buFontTx/>
              <a:buBlip>
                <a:blip r:embed="rId2"/>
              </a:buBlip>
              <a:defRPr sz="1900"/>
            </a:lvl4pPr>
            <a:lvl5pPr marL="1515939" indent="-273821">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062635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1"/>
            <a:ext cx="5484971" cy="1555297"/>
          </a:xfrm>
        </p:spPr>
        <p:txBody>
          <a:bodyPr/>
          <a:lstStyle>
            <a:lvl1pPr marL="281759" indent="-281759">
              <a:buFontTx/>
              <a:buBlip>
                <a:blip r:embed="rId2"/>
              </a:buBlip>
              <a:defRPr sz="2300"/>
            </a:lvl1pPr>
            <a:lvl2pPr marL="562195" indent="-265885">
              <a:buFontTx/>
              <a:buBlip>
                <a:blip r:embed="rId2"/>
              </a:buBlip>
              <a:defRPr sz="2000"/>
            </a:lvl2pPr>
            <a:lvl3pPr marL="813528" indent="-243397">
              <a:buFontTx/>
              <a:buBlip>
                <a:blip r:embed="rId2"/>
              </a:buBlip>
              <a:defRPr sz="1900"/>
            </a:lvl3pPr>
            <a:lvl4pPr marL="1050311" indent="-228847">
              <a:buFontTx/>
              <a:buBlip>
                <a:blip r:embed="rId2"/>
              </a:buBlip>
              <a:defRPr sz="1700"/>
            </a:lvl4pPr>
            <a:lvl5pPr marL="1279156" indent="-20635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308" indent="-296308">
              <a:buFontTx/>
              <a:buBlip>
                <a:blip r:embed="rId2"/>
              </a:buBlip>
              <a:defRPr sz="2300"/>
            </a:lvl1pPr>
            <a:lvl2pPr marL="570131" indent="-273821">
              <a:buFontTx/>
              <a:buBlip>
                <a:blip r:embed="rId2"/>
              </a:buBlip>
              <a:defRPr sz="2000"/>
            </a:lvl2pPr>
            <a:lvl3pPr marL="821464" indent="-244720">
              <a:buFontTx/>
              <a:buBlip>
                <a:blip r:embed="rId2"/>
              </a:buBlip>
              <a:defRPr sz="1900"/>
            </a:lvl3pPr>
            <a:lvl4pPr marL="1050311" indent="-236783">
              <a:buFontTx/>
              <a:buBlip>
                <a:blip r:embed="rId2"/>
              </a:buBlip>
              <a:defRPr sz="1700"/>
            </a:lvl4pPr>
            <a:lvl5pPr marL="1279156" indent="-22090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805365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52724959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8734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53311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24576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916378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8" tIns="76193" rIns="152388" bIns="76193"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1290720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6221673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544015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725653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04546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2.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2.pn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1.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0515607"/>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73" r:id="rId19"/>
    <p:sldLayoutId id="2147483774" r:id="rId20"/>
    <p:sldLayoutId id="2147483813" r:id="rId21"/>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9499466"/>
      </p:ext>
    </p:extLst>
  </p:cSld>
  <p:clrMap bg1="dk1" tx1="lt1" bg2="dk2" tx2="lt2" accent1="accent1" accent2="accent2" accent3="accent3" accent4="accent4" accent5="accent5" accent6="accent6" hlink="hlink" folHlink="folHlink"/>
  <p:sldLayoutIdLst>
    <p:sldLayoutId id="2147483763"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7607269"/>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1"/>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1"/>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1325776"/>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Lst>
  <p:transition>
    <p:fade/>
  </p:transition>
  <p:txStyles>
    <p:titleStyle>
      <a:lvl1pPr algn="l" defTabSz="914325"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55" indent="-460355" algn="l" defTabSz="914325"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7.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78.png"/><Relationship Id="rId5" Type="http://schemas.openxmlformats.org/officeDocument/2006/relationships/hyperlink" Target="http://www.microsoft.com/learning" TargetMode="External"/><Relationship Id="rId10" Type="http://schemas.openxmlformats.org/officeDocument/2006/relationships/image" Target="../media/image77.emf"/><Relationship Id="rId4" Type="http://schemas.openxmlformats.org/officeDocument/2006/relationships/image" Target="../media/image74.png"/><Relationship Id="rId9" Type="http://schemas.openxmlformats.org/officeDocument/2006/relationships/image" Target="../media/image76.png"/><Relationship Id="rId14"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2.jpe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2046884"/>
          </a:xfrm>
        </p:spPr>
        <p:txBody>
          <a:bodyPr/>
          <a:lstStyle/>
          <a:p>
            <a:r>
              <a:rPr lang="en-US" dirty="0"/>
              <a:t>From Servers to Services: </a:t>
            </a:r>
            <a:r>
              <a:rPr lang="en-US" dirty="0" smtClean="0"/>
              <a:t/>
            </a:r>
            <a:br>
              <a:rPr lang="en-US" dirty="0" smtClean="0"/>
            </a:br>
            <a:r>
              <a:rPr lang="en-US" dirty="0" smtClean="0"/>
              <a:t>On-Premise </a:t>
            </a:r>
            <a:r>
              <a:rPr lang="en-US" dirty="0"/>
              <a:t>and in the Cloud</a:t>
            </a:r>
            <a:r>
              <a:rPr lang="en-US" dirty="0" smtClean="0"/>
              <a:t/>
            </a:r>
            <a:br>
              <a:rPr lang="en-US" dirty="0" smtClean="0"/>
            </a:br>
            <a:r>
              <a:rPr lang="en-US" sz="3600" dirty="0" smtClean="0"/>
              <a:t>FDN05</a:t>
            </a:r>
            <a:endParaRPr lang="en-US" sz="3600" dirty="0"/>
          </a:p>
        </p:txBody>
      </p:sp>
      <p:sp>
        <p:nvSpPr>
          <p:cNvPr id="3" name="Subtitle 2"/>
          <p:cNvSpPr>
            <a:spLocks noGrp="1"/>
          </p:cNvSpPr>
          <p:nvPr>
            <p:ph type="subTitle" idx="1"/>
          </p:nvPr>
        </p:nvSpPr>
        <p:spPr/>
        <p:txBody>
          <a:bodyPr/>
          <a:lstStyle/>
          <a:p>
            <a:r>
              <a:rPr lang="en-US" dirty="0" smtClean="0"/>
              <a:t>Norm Judah</a:t>
            </a:r>
          </a:p>
          <a:p>
            <a:r>
              <a:rPr lang="en-US" dirty="0" smtClean="0"/>
              <a:t>CTO – WW Service</a:t>
            </a:r>
          </a:p>
          <a:p>
            <a:r>
              <a:rPr lang="en-US" dirty="0" smtClean="0"/>
              <a:t>Microsoft</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timeblog.enigma.com/Portals/1090/images/cloud%20technology-resized-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517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1" y="0"/>
            <a:ext cx="12175177" cy="2260600"/>
          </a:xfrm>
          <a:prstGeom prst="rect">
            <a:avLst/>
          </a:prstGeom>
          <a:gradFill>
            <a:gsLst>
              <a:gs pos="30000">
                <a:schemeClr val="tx2">
                  <a:lumMod val="50000"/>
                  <a:alpha val="85000"/>
                </a:schemeClr>
              </a:gs>
              <a:gs pos="100000">
                <a:schemeClr val="tx2">
                  <a:alpha val="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title"/>
          </p:nvPr>
        </p:nvSpPr>
        <p:spPr/>
        <p:txBody>
          <a:bodyPr/>
          <a:lstStyle/>
          <a:p>
            <a:r>
              <a:rPr lang="en-US" dirty="0" smtClean="0"/>
              <a:t>What Constitutes a Service?</a:t>
            </a:r>
            <a:endParaRPr lang="en-US" dirty="0"/>
          </a:p>
        </p:txBody>
      </p:sp>
    </p:spTree>
    <p:extLst>
      <p:ext uri="{BB962C8B-B14F-4D97-AF65-F5344CB8AC3E}">
        <p14:creationId xmlns:p14="http://schemas.microsoft.com/office/powerpoint/2010/main" val="330999287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85336" y="1161558"/>
            <a:ext cx="1828804" cy="5151120"/>
            <a:chOff x="3455832" y="1245869"/>
            <a:chExt cx="1828804" cy="5151120"/>
          </a:xfrm>
        </p:grpSpPr>
        <p:sp>
          <p:nvSpPr>
            <p:cNvPr id="2" name="Rectangle 1"/>
            <p:cNvSpPr/>
            <p:nvPr/>
          </p:nvSpPr>
          <p:spPr bwMode="auto">
            <a:xfrm>
              <a:off x="3455832" y="5924873"/>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NETWORKING</a:t>
              </a:r>
            </a:p>
          </p:txBody>
        </p:sp>
        <p:sp>
          <p:nvSpPr>
            <p:cNvPr id="3" name="Rectangle 2"/>
            <p:cNvSpPr/>
            <p:nvPr/>
          </p:nvSpPr>
          <p:spPr bwMode="auto">
            <a:xfrm>
              <a:off x="3455832" y="5339997"/>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STORAGE</a:t>
              </a:r>
            </a:p>
          </p:txBody>
        </p:sp>
        <p:sp>
          <p:nvSpPr>
            <p:cNvPr id="4" name="Rectangle 3"/>
            <p:cNvSpPr/>
            <p:nvPr/>
          </p:nvSpPr>
          <p:spPr bwMode="auto">
            <a:xfrm>
              <a:off x="3455832" y="4755121"/>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SERVERS</a:t>
              </a:r>
            </a:p>
          </p:txBody>
        </p:sp>
        <p:sp>
          <p:nvSpPr>
            <p:cNvPr id="5" name="Rectangle 4"/>
            <p:cNvSpPr/>
            <p:nvPr/>
          </p:nvSpPr>
          <p:spPr bwMode="auto">
            <a:xfrm>
              <a:off x="3455832" y="4170245"/>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VIRTUALIZATION</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6" name="Rectangle 5"/>
            <p:cNvSpPr/>
            <p:nvPr/>
          </p:nvSpPr>
          <p:spPr bwMode="auto">
            <a:xfrm>
              <a:off x="3455832" y="3585370"/>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O/S</a:t>
              </a:r>
            </a:p>
          </p:txBody>
        </p:sp>
        <p:sp>
          <p:nvSpPr>
            <p:cNvPr id="7" name="Rectangle 6"/>
            <p:cNvSpPr/>
            <p:nvPr/>
          </p:nvSpPr>
          <p:spPr bwMode="auto">
            <a:xfrm>
              <a:off x="3455832" y="3000495"/>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MIDDLEWARE</a:t>
              </a:r>
            </a:p>
          </p:txBody>
        </p:sp>
        <p:sp>
          <p:nvSpPr>
            <p:cNvPr id="8" name="Rectangle 7"/>
            <p:cNvSpPr/>
            <p:nvPr/>
          </p:nvSpPr>
          <p:spPr bwMode="auto">
            <a:xfrm>
              <a:off x="3455832" y="2415620"/>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RUNTIME</a:t>
              </a:r>
            </a:p>
          </p:txBody>
        </p:sp>
        <p:sp>
          <p:nvSpPr>
            <p:cNvPr id="9" name="Rectangle 8"/>
            <p:cNvSpPr/>
            <p:nvPr/>
          </p:nvSpPr>
          <p:spPr bwMode="auto">
            <a:xfrm>
              <a:off x="3455832" y="1830745"/>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DATA</a:t>
              </a:r>
            </a:p>
          </p:txBody>
        </p:sp>
        <p:sp>
          <p:nvSpPr>
            <p:cNvPr id="10" name="Rectangle 9"/>
            <p:cNvSpPr/>
            <p:nvPr/>
          </p:nvSpPr>
          <p:spPr bwMode="auto">
            <a:xfrm>
              <a:off x="3455832" y="1245869"/>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APPLICATIONS</a:t>
              </a:r>
            </a:p>
          </p:txBody>
        </p:sp>
      </p:grpSp>
      <p:sp>
        <p:nvSpPr>
          <p:cNvPr id="15" name="Title 14"/>
          <p:cNvSpPr>
            <a:spLocks noGrp="1"/>
          </p:cNvSpPr>
          <p:nvPr>
            <p:ph type="title"/>
          </p:nvPr>
        </p:nvSpPr>
        <p:spPr/>
        <p:txBody>
          <a:bodyPr/>
          <a:lstStyle/>
          <a:p>
            <a:r>
              <a:rPr lang="en-US" dirty="0" smtClean="0"/>
              <a:t>Two Orthogonal Dimensions</a:t>
            </a:r>
            <a:endParaRPr lang="en-US" dirty="0"/>
          </a:p>
        </p:txBody>
      </p:sp>
      <p:grpSp>
        <p:nvGrpSpPr>
          <p:cNvPr id="23" name="Group 22"/>
          <p:cNvGrpSpPr/>
          <p:nvPr/>
        </p:nvGrpSpPr>
        <p:grpSpPr>
          <a:xfrm>
            <a:off x="9642396" y="1179895"/>
            <a:ext cx="1828830" cy="5161625"/>
            <a:chOff x="6283179" y="1245869"/>
            <a:chExt cx="1828830" cy="5161625"/>
          </a:xfrm>
        </p:grpSpPr>
        <p:sp>
          <p:nvSpPr>
            <p:cNvPr id="13" name="Rectangle 12"/>
            <p:cNvSpPr/>
            <p:nvPr/>
          </p:nvSpPr>
          <p:spPr bwMode="auto">
            <a:xfrm>
              <a:off x="6283193" y="5935378"/>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PROVISIONING</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14" name="Rectangle 13"/>
            <p:cNvSpPr/>
            <p:nvPr/>
          </p:nvSpPr>
          <p:spPr bwMode="auto">
            <a:xfrm>
              <a:off x="6283179" y="5349192"/>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MIGRATION</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16" name="Rectangle 15"/>
            <p:cNvSpPr/>
            <p:nvPr/>
          </p:nvSpPr>
          <p:spPr bwMode="auto">
            <a:xfrm>
              <a:off x="6283179" y="4176814"/>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ELASTICITY</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17" name="Rectangle 16"/>
            <p:cNvSpPr/>
            <p:nvPr/>
          </p:nvSpPr>
          <p:spPr bwMode="auto">
            <a:xfrm>
              <a:off x="6283193" y="3590625"/>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RESILIENCY</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18" name="Rectangle 17"/>
            <p:cNvSpPr/>
            <p:nvPr/>
          </p:nvSpPr>
          <p:spPr bwMode="auto">
            <a:xfrm>
              <a:off x="6283193" y="3004436"/>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QUOTA</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19" name="Rectangle 18"/>
            <p:cNvSpPr/>
            <p:nvPr/>
          </p:nvSpPr>
          <p:spPr bwMode="auto">
            <a:xfrm>
              <a:off x="6283205" y="2418247"/>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COMMERCE</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20" name="Rectangle 19"/>
            <p:cNvSpPr/>
            <p:nvPr/>
          </p:nvSpPr>
          <p:spPr bwMode="auto">
            <a:xfrm>
              <a:off x="6283179" y="4763003"/>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BALANCING</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21" name="Rectangle 20"/>
            <p:cNvSpPr/>
            <p:nvPr/>
          </p:nvSpPr>
          <p:spPr bwMode="auto">
            <a:xfrm>
              <a:off x="6283179" y="1832058"/>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INSTRUMENT</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22" name="Rectangle 21"/>
            <p:cNvSpPr/>
            <p:nvPr/>
          </p:nvSpPr>
          <p:spPr bwMode="auto">
            <a:xfrm>
              <a:off x="6283179" y="1245869"/>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VERSIONING</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grpSp>
      <p:grpSp>
        <p:nvGrpSpPr>
          <p:cNvPr id="11" name="Group 10"/>
          <p:cNvGrpSpPr/>
          <p:nvPr/>
        </p:nvGrpSpPr>
        <p:grpSpPr>
          <a:xfrm>
            <a:off x="3179536" y="2329500"/>
            <a:ext cx="5748479" cy="3425834"/>
            <a:chOff x="3179536" y="2329500"/>
            <a:chExt cx="5748479" cy="3425834"/>
          </a:xfrm>
        </p:grpSpPr>
        <p:sp>
          <p:nvSpPr>
            <p:cNvPr id="24" name="Rectangle 23"/>
            <p:cNvSpPr/>
            <p:nvPr/>
          </p:nvSpPr>
          <p:spPr bwMode="auto">
            <a:xfrm>
              <a:off x="3766390" y="2329500"/>
              <a:ext cx="5161625" cy="292437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3200" dirty="0" smtClean="0">
                <a:gradFill>
                  <a:gsLst>
                    <a:gs pos="0">
                      <a:srgbClr val="FFFFFF"/>
                    </a:gs>
                    <a:gs pos="100000">
                      <a:srgbClr val="FFFFFF"/>
                    </a:gs>
                  </a:gsLst>
                  <a:lin ang="5400000" scaled="0"/>
                </a:gradFill>
              </a:endParaRPr>
            </a:p>
          </p:txBody>
        </p:sp>
        <p:sp>
          <p:nvSpPr>
            <p:cNvPr id="25" name="TextBox 24"/>
            <p:cNvSpPr txBox="1"/>
            <p:nvPr/>
          </p:nvSpPr>
          <p:spPr>
            <a:xfrm>
              <a:off x="5179484" y="5324447"/>
              <a:ext cx="2335435" cy="430887"/>
            </a:xfrm>
            <a:prstGeom prst="rect">
              <a:avLst/>
            </a:prstGeom>
            <a:noFill/>
          </p:spPr>
          <p:txBody>
            <a:bodyPr wrap="square" lIns="0" tIns="0" rIns="0" bIns="0" rtlCol="0">
              <a:spAutoFit/>
            </a:bodyPr>
            <a:lstStyle/>
            <a:p>
              <a:r>
                <a:rPr lang="en-US" sz="2800" dirty="0" smtClean="0">
                  <a:gradFill>
                    <a:gsLst>
                      <a:gs pos="0">
                        <a:srgbClr val="FFFFFF"/>
                      </a:gs>
                      <a:gs pos="100000">
                        <a:srgbClr val="FFFFFF"/>
                      </a:gs>
                    </a:gsLst>
                    <a:lin ang="5400000" scaled="0"/>
                  </a:gradFill>
                </a:rPr>
                <a:t>Automation</a:t>
              </a:r>
              <a:endParaRPr lang="en-US" sz="2800" dirty="0" smtClean="0">
                <a:gradFill>
                  <a:gsLst>
                    <a:gs pos="0">
                      <a:schemeClr val="tx1"/>
                    </a:gs>
                    <a:gs pos="86000">
                      <a:schemeClr val="tx1"/>
                    </a:gs>
                  </a:gsLst>
                  <a:lin ang="5400000" scaled="0"/>
                </a:gradFill>
              </a:endParaRPr>
            </a:p>
          </p:txBody>
        </p:sp>
        <p:sp>
          <p:nvSpPr>
            <p:cNvPr id="26" name="TextBox 25"/>
            <p:cNvSpPr txBox="1"/>
            <p:nvPr/>
          </p:nvSpPr>
          <p:spPr>
            <a:xfrm rot="16200000">
              <a:off x="2227262" y="3461114"/>
              <a:ext cx="2335435" cy="430887"/>
            </a:xfrm>
            <a:prstGeom prst="rect">
              <a:avLst/>
            </a:prstGeom>
            <a:noFill/>
          </p:spPr>
          <p:txBody>
            <a:bodyPr wrap="square" lIns="0" tIns="0" rIns="0" bIns="0" rtlCol="0">
              <a:spAutoFit/>
            </a:bodyPr>
            <a:lstStyle/>
            <a:p>
              <a:pPr algn="ctr"/>
              <a:r>
                <a:rPr lang="en-US" sz="2800" dirty="0" smtClean="0">
                  <a:gradFill>
                    <a:gsLst>
                      <a:gs pos="0">
                        <a:srgbClr val="FFFFFF"/>
                      </a:gs>
                      <a:gs pos="100000">
                        <a:srgbClr val="FFFFFF"/>
                      </a:gs>
                    </a:gsLst>
                    <a:lin ang="5400000" scaled="0"/>
                  </a:gradFill>
                </a:rPr>
                <a:t>Platform</a:t>
              </a:r>
              <a:endParaRPr lang="en-US" sz="2800" dirty="0" smtClean="0">
                <a:gradFill>
                  <a:gsLst>
                    <a:gs pos="0">
                      <a:schemeClr val="tx1"/>
                    </a:gs>
                    <a:gs pos="86000">
                      <a:schemeClr val="tx1"/>
                    </a:gs>
                  </a:gsLst>
                  <a:lin ang="5400000" scaled="0"/>
                </a:gradFill>
              </a:endParaRPr>
            </a:p>
          </p:txBody>
        </p:sp>
        <p:cxnSp>
          <p:nvCxnSpPr>
            <p:cNvPr id="28" name="Straight Connector 27"/>
            <p:cNvCxnSpPr>
              <a:stCxn id="24" idx="1"/>
              <a:endCxn id="24" idx="3"/>
            </p:cNvCxnSpPr>
            <p:nvPr/>
          </p:nvCxnSpPr>
          <p:spPr>
            <a:xfrm>
              <a:off x="3766390" y="3791688"/>
              <a:ext cx="5161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4" idx="0"/>
              <a:endCxn id="25" idx="0"/>
            </p:cNvCxnSpPr>
            <p:nvPr/>
          </p:nvCxnSpPr>
          <p:spPr>
            <a:xfrm flipH="1">
              <a:off x="6347202" y="2329500"/>
              <a:ext cx="1" cy="2994947"/>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1917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9113" y="228600"/>
            <a:ext cx="11534951" cy="889000"/>
          </a:xfrm>
        </p:spPr>
        <p:txBody>
          <a:bodyPr>
            <a:normAutofit/>
          </a:bodyPr>
          <a:lstStyle/>
          <a:p>
            <a:r>
              <a:rPr lang="en-US" sz="4000" dirty="0" smtClean="0"/>
              <a:t>Cloud </a:t>
            </a:r>
            <a:r>
              <a:rPr lang="en-US" sz="4000" dirty="0"/>
              <a:t>Maturity </a:t>
            </a:r>
            <a:r>
              <a:rPr lang="en-US" sz="4000" dirty="0" smtClean="0"/>
              <a:t>Model – Self Service &amp; Elasticity</a:t>
            </a:r>
            <a:endParaRPr lang="en-US" sz="4000" i="1" dirty="0"/>
          </a:p>
        </p:txBody>
      </p:sp>
      <p:sp>
        <p:nvSpPr>
          <p:cNvPr id="3" name="Rectangle 2"/>
          <p:cNvSpPr/>
          <p:nvPr/>
        </p:nvSpPr>
        <p:spPr bwMode="auto">
          <a:xfrm>
            <a:off x="485906" y="1871684"/>
            <a:ext cx="2721013" cy="4897416"/>
          </a:xfrm>
          <a:prstGeom prst="rect">
            <a:avLst/>
          </a:prstGeom>
          <a:gradFill>
            <a:gsLst>
              <a:gs pos="90000">
                <a:schemeClr val="tx2">
                  <a:lumMod val="50000"/>
                  <a:alpha val="75000"/>
                </a:schemeClr>
              </a:gs>
              <a:gs pos="100000">
                <a:schemeClr val="tx2">
                  <a:alpha val="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8" name="Rectangle 27"/>
          <p:cNvSpPr/>
          <p:nvPr/>
        </p:nvSpPr>
        <p:spPr bwMode="auto">
          <a:xfrm>
            <a:off x="3306308" y="1871684"/>
            <a:ext cx="2721013" cy="4897416"/>
          </a:xfrm>
          <a:prstGeom prst="rect">
            <a:avLst/>
          </a:prstGeom>
          <a:gradFill>
            <a:gsLst>
              <a:gs pos="90000">
                <a:schemeClr val="tx2">
                  <a:lumMod val="50000"/>
                  <a:alpha val="75000"/>
                </a:schemeClr>
              </a:gs>
              <a:gs pos="100000">
                <a:schemeClr val="tx2">
                  <a:alpha val="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alpha val="99000"/>
                </a:schemeClr>
              </a:solidFill>
            </a:endParaRPr>
          </a:p>
        </p:txBody>
      </p:sp>
      <p:sp>
        <p:nvSpPr>
          <p:cNvPr id="29" name="Rectangle 28"/>
          <p:cNvSpPr/>
          <p:nvPr/>
        </p:nvSpPr>
        <p:spPr bwMode="auto">
          <a:xfrm>
            <a:off x="6126710" y="1871684"/>
            <a:ext cx="2721013" cy="4897416"/>
          </a:xfrm>
          <a:prstGeom prst="rect">
            <a:avLst/>
          </a:prstGeom>
          <a:gradFill>
            <a:gsLst>
              <a:gs pos="90000">
                <a:schemeClr val="tx2">
                  <a:lumMod val="50000"/>
                  <a:alpha val="75000"/>
                </a:schemeClr>
              </a:gs>
              <a:gs pos="100000">
                <a:schemeClr val="tx2">
                  <a:alpha val="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alpha val="99000"/>
                </a:schemeClr>
              </a:solidFill>
            </a:endParaRPr>
          </a:p>
        </p:txBody>
      </p:sp>
      <p:sp>
        <p:nvSpPr>
          <p:cNvPr id="30" name="Rectangle 29"/>
          <p:cNvSpPr/>
          <p:nvPr/>
        </p:nvSpPr>
        <p:spPr bwMode="auto">
          <a:xfrm>
            <a:off x="8947112" y="1871684"/>
            <a:ext cx="2721013" cy="4897416"/>
          </a:xfrm>
          <a:prstGeom prst="rect">
            <a:avLst/>
          </a:prstGeom>
          <a:gradFill>
            <a:gsLst>
              <a:gs pos="90000">
                <a:schemeClr val="tx2">
                  <a:lumMod val="50000"/>
                  <a:alpha val="75000"/>
                </a:schemeClr>
              </a:gs>
              <a:gs pos="100000">
                <a:schemeClr val="tx2">
                  <a:alpha val="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alpha val="99000"/>
                </a:schemeClr>
              </a:solidFill>
            </a:endParaRPr>
          </a:p>
        </p:txBody>
      </p:sp>
      <p:sp>
        <p:nvSpPr>
          <p:cNvPr id="32" name="Content Placeholder 4"/>
          <p:cNvSpPr txBox="1">
            <a:spLocks/>
          </p:cNvSpPr>
          <p:nvPr/>
        </p:nvSpPr>
        <p:spPr>
          <a:xfrm>
            <a:off x="485906" y="1418960"/>
            <a:ext cx="2703000" cy="387798"/>
          </a:xfrm>
          <a:prstGeom prst="rect">
            <a:avLst/>
          </a:prstGeom>
        </p:spPr>
        <p:txBody>
          <a:bodyPr vert="horz" wrap="square" lIns="0" tIns="0" rIns="0" bIns="0" rtlCol="0" anchor="t">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spcAft>
                <a:spcPts val="600"/>
              </a:spcAft>
              <a:buFont typeface="Arial"/>
              <a:buNone/>
            </a:pPr>
            <a:r>
              <a:rPr lang="en-US" sz="2800" b="1" spc="-100" dirty="0" smtClean="0">
                <a:ln w="3175">
                  <a:noFill/>
                </a:ln>
                <a:solidFill>
                  <a:schemeClr val="accent1">
                    <a:alpha val="99000"/>
                  </a:schemeClr>
                </a:solidFill>
                <a:latin typeface="+mj-lt"/>
                <a:cs typeface="Arial" charset="0"/>
              </a:rPr>
              <a:t>Basic</a:t>
            </a:r>
            <a:endParaRPr lang="en-US" sz="2800" b="1" spc="-100" dirty="0">
              <a:ln w="3175">
                <a:noFill/>
              </a:ln>
              <a:solidFill>
                <a:schemeClr val="accent1">
                  <a:alpha val="99000"/>
                </a:schemeClr>
              </a:solidFill>
              <a:latin typeface="+mj-lt"/>
              <a:cs typeface="Arial" charset="0"/>
            </a:endParaRPr>
          </a:p>
        </p:txBody>
      </p:sp>
      <p:sp>
        <p:nvSpPr>
          <p:cNvPr id="33" name="Content Placeholder 4"/>
          <p:cNvSpPr txBox="1">
            <a:spLocks/>
          </p:cNvSpPr>
          <p:nvPr/>
        </p:nvSpPr>
        <p:spPr>
          <a:xfrm>
            <a:off x="3306308" y="1418960"/>
            <a:ext cx="2703000" cy="387798"/>
          </a:xfrm>
          <a:prstGeom prst="rect">
            <a:avLst/>
          </a:prstGeom>
        </p:spPr>
        <p:txBody>
          <a:bodyPr vert="horz" wrap="square" lIns="0" tIns="0" rIns="0" bIns="0" rtlCol="0" anchor="t">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spcAft>
                <a:spcPts val="600"/>
              </a:spcAft>
              <a:buFont typeface="Arial"/>
              <a:buNone/>
            </a:pPr>
            <a:r>
              <a:rPr lang="en-US" sz="2800" b="1" spc="-100" dirty="0" smtClean="0">
                <a:ln w="3175">
                  <a:noFill/>
                </a:ln>
                <a:solidFill>
                  <a:schemeClr val="accent1">
                    <a:alpha val="99000"/>
                  </a:schemeClr>
                </a:solidFill>
                <a:latin typeface="+mj-lt"/>
                <a:cs typeface="Arial" charset="0"/>
              </a:rPr>
              <a:t>Standardized</a:t>
            </a:r>
            <a:endParaRPr lang="en-US" sz="2800" b="1" spc="-100" dirty="0">
              <a:ln w="3175">
                <a:noFill/>
              </a:ln>
              <a:solidFill>
                <a:schemeClr val="accent1">
                  <a:alpha val="99000"/>
                </a:schemeClr>
              </a:solidFill>
              <a:latin typeface="+mj-lt"/>
              <a:cs typeface="Arial" charset="0"/>
            </a:endParaRPr>
          </a:p>
        </p:txBody>
      </p:sp>
      <p:sp>
        <p:nvSpPr>
          <p:cNvPr id="34" name="Content Placeholder 4"/>
          <p:cNvSpPr txBox="1">
            <a:spLocks/>
          </p:cNvSpPr>
          <p:nvPr/>
        </p:nvSpPr>
        <p:spPr>
          <a:xfrm>
            <a:off x="6126710" y="1418960"/>
            <a:ext cx="2703000" cy="387798"/>
          </a:xfrm>
          <a:prstGeom prst="rect">
            <a:avLst/>
          </a:prstGeom>
        </p:spPr>
        <p:txBody>
          <a:bodyPr vert="horz" wrap="square" lIns="0" tIns="0" rIns="0" bIns="0" rtlCol="0" anchor="t">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spcAft>
                <a:spcPts val="600"/>
              </a:spcAft>
              <a:buFont typeface="Arial"/>
              <a:buNone/>
            </a:pPr>
            <a:r>
              <a:rPr lang="en-US" sz="2800" b="1" spc="-100" dirty="0" smtClean="0">
                <a:ln w="3175">
                  <a:noFill/>
                </a:ln>
                <a:solidFill>
                  <a:schemeClr val="accent1">
                    <a:alpha val="99000"/>
                  </a:schemeClr>
                </a:solidFill>
                <a:latin typeface="+mj-lt"/>
                <a:cs typeface="Arial" charset="0"/>
              </a:rPr>
              <a:t>Rationalized</a:t>
            </a:r>
            <a:endParaRPr lang="en-US" sz="2800" b="1" spc="-100" dirty="0">
              <a:ln w="3175">
                <a:noFill/>
              </a:ln>
              <a:solidFill>
                <a:schemeClr val="accent1">
                  <a:alpha val="99000"/>
                </a:schemeClr>
              </a:solidFill>
              <a:latin typeface="+mj-lt"/>
              <a:cs typeface="Arial" charset="0"/>
            </a:endParaRPr>
          </a:p>
        </p:txBody>
      </p:sp>
      <p:sp>
        <p:nvSpPr>
          <p:cNvPr id="35" name="Content Placeholder 4"/>
          <p:cNvSpPr txBox="1">
            <a:spLocks/>
          </p:cNvSpPr>
          <p:nvPr/>
        </p:nvSpPr>
        <p:spPr>
          <a:xfrm>
            <a:off x="8947112" y="1418960"/>
            <a:ext cx="2703000" cy="387798"/>
          </a:xfrm>
          <a:prstGeom prst="rect">
            <a:avLst/>
          </a:prstGeom>
        </p:spPr>
        <p:txBody>
          <a:bodyPr vert="horz" wrap="square" lIns="0" tIns="0" rIns="0" bIns="0" rtlCol="0" anchor="t">
            <a:sp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spcAft>
                <a:spcPts val="600"/>
              </a:spcAft>
              <a:buFont typeface="Arial"/>
              <a:buNone/>
            </a:pPr>
            <a:r>
              <a:rPr lang="en-US" sz="2800" b="1" spc="-100" dirty="0" smtClean="0">
                <a:ln w="3175">
                  <a:noFill/>
                </a:ln>
                <a:solidFill>
                  <a:schemeClr val="accent1">
                    <a:alpha val="99000"/>
                  </a:schemeClr>
                </a:solidFill>
                <a:latin typeface="+mj-lt"/>
                <a:cs typeface="Arial" charset="0"/>
              </a:rPr>
              <a:t>Dynamic</a:t>
            </a:r>
            <a:endParaRPr lang="en-US" sz="2800" b="1" spc="-100" dirty="0">
              <a:ln w="3175">
                <a:noFill/>
              </a:ln>
              <a:solidFill>
                <a:schemeClr val="accent1">
                  <a:alpha val="99000"/>
                </a:schemeClr>
              </a:solidFill>
              <a:latin typeface="+mj-lt"/>
              <a:cs typeface="Arial" charset="0"/>
            </a:endParaRPr>
          </a:p>
        </p:txBody>
      </p:sp>
      <p:sp>
        <p:nvSpPr>
          <p:cNvPr id="36" name="Content Placeholder 4"/>
          <p:cNvSpPr txBox="1">
            <a:spLocks/>
          </p:cNvSpPr>
          <p:nvPr/>
        </p:nvSpPr>
        <p:spPr>
          <a:xfrm>
            <a:off x="519113" y="1934984"/>
            <a:ext cx="2687806" cy="430865"/>
          </a:xfrm>
          <a:prstGeom prst="rect">
            <a:avLst/>
          </a:prstGeom>
        </p:spPr>
        <p:txBody>
          <a:bodyPr vert="horz" lIns="121899" tIns="60949" rIns="121899" bIns="60949" rtlCol="0" anchor="t">
            <a:spAutoFit/>
          </a:bodyPr>
          <a:lstStyle>
            <a:lvl1pPr marL="0" indent="0" algn="l" defTabSz="457200" rtl="0" eaLnBrk="1" latinLnBrk="0" hangingPunct="1">
              <a:spcBef>
                <a:spcPct val="20000"/>
              </a:spcBef>
              <a:spcAft>
                <a:spcPts val="600"/>
              </a:spcAft>
              <a:buFont typeface="Arial"/>
              <a:buNone/>
              <a:defRPr sz="2200" kern="1200">
                <a:solidFill>
                  <a:schemeClr val="accent4"/>
                </a:solidFill>
                <a:effectLst>
                  <a:outerShdw blurRad="76200" dist="38100" dir="2700000">
                    <a:srgbClr val="000000">
                      <a:alpha val="43000"/>
                    </a:srgbClr>
                  </a:outerShdw>
                </a:effectLst>
                <a:latin typeface="+mn-lt"/>
                <a:ea typeface="+mn-ea"/>
                <a:cs typeface="+mn-cs"/>
              </a:defRPr>
            </a:lvl1pPr>
            <a:lvl2pPr marL="346075" indent="-346075" algn="l" defTabSz="457200" rtl="0" eaLnBrk="1" latinLnBrk="0" hangingPunct="1">
              <a:lnSpc>
                <a:spcPct val="120000"/>
              </a:lnSpc>
              <a:spcBef>
                <a:spcPct val="20000"/>
              </a:spcBef>
              <a:buSzPct val="100000"/>
              <a:buFontTx/>
              <a:buBlip>
                <a:blip r:embed="rId3"/>
              </a:buBlip>
              <a:defRPr sz="1800" kern="1200">
                <a:solidFill>
                  <a:srgbClr val="A4A5A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742950" indent="-396875" algn="l" defTabSz="457200" rtl="0" eaLnBrk="1" latinLnBrk="0" hangingPunct="1">
              <a:spcBef>
                <a:spcPct val="20000"/>
              </a:spcBef>
              <a:buFont typeface="Arial"/>
              <a:buChar char="–"/>
              <a:defRPr sz="1800" kern="1200">
                <a:solidFill>
                  <a:schemeClr val="accent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gradFill>
                  <a:gsLst>
                    <a:gs pos="0">
                      <a:schemeClr val="tx1"/>
                    </a:gs>
                    <a:gs pos="100000">
                      <a:schemeClr val="tx1"/>
                    </a:gs>
                  </a:gsLst>
                  <a:lin ang="5400000" scaled="0"/>
                </a:gradFill>
                <a:effectLst/>
              </a:rPr>
              <a:t>Cost Saving</a:t>
            </a:r>
          </a:p>
        </p:txBody>
      </p:sp>
      <p:sp>
        <p:nvSpPr>
          <p:cNvPr id="37" name="Content Placeholder 4"/>
          <p:cNvSpPr txBox="1">
            <a:spLocks/>
          </p:cNvSpPr>
          <p:nvPr/>
        </p:nvSpPr>
        <p:spPr>
          <a:xfrm>
            <a:off x="6126710" y="1934984"/>
            <a:ext cx="2708432" cy="738642"/>
          </a:xfrm>
          <a:prstGeom prst="rect">
            <a:avLst/>
          </a:prstGeom>
        </p:spPr>
        <p:txBody>
          <a:bodyPr vert="horz" lIns="121899" tIns="60949" rIns="121899" bIns="60949" rtlCol="0" anchor="t">
            <a:spAutoFit/>
          </a:bodyPr>
          <a:lstStyle>
            <a:lvl1pPr marL="0" indent="0" algn="l" defTabSz="457200" rtl="0" eaLnBrk="1" latinLnBrk="0" hangingPunct="1">
              <a:spcBef>
                <a:spcPct val="20000"/>
              </a:spcBef>
              <a:spcAft>
                <a:spcPts val="600"/>
              </a:spcAft>
              <a:buFont typeface="Arial"/>
              <a:buNone/>
              <a:defRPr sz="2200" kern="1200">
                <a:solidFill>
                  <a:schemeClr val="accent4"/>
                </a:solidFill>
                <a:effectLst>
                  <a:outerShdw blurRad="76200" dist="38100" dir="2700000">
                    <a:srgbClr val="000000">
                      <a:alpha val="43000"/>
                    </a:srgbClr>
                  </a:outerShdw>
                </a:effectLst>
                <a:latin typeface="+mn-lt"/>
                <a:ea typeface="+mn-ea"/>
                <a:cs typeface="+mn-cs"/>
              </a:defRPr>
            </a:lvl1pPr>
            <a:lvl2pPr marL="346075" indent="-346075" algn="l" defTabSz="457200" rtl="0" eaLnBrk="1" latinLnBrk="0" hangingPunct="1">
              <a:lnSpc>
                <a:spcPct val="120000"/>
              </a:lnSpc>
              <a:spcBef>
                <a:spcPct val="20000"/>
              </a:spcBef>
              <a:buSzPct val="100000"/>
              <a:buFontTx/>
              <a:buBlip>
                <a:blip r:embed="rId3"/>
              </a:buBlip>
              <a:defRPr sz="1800" kern="1200">
                <a:solidFill>
                  <a:srgbClr val="A4A5A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742950" indent="-396875" algn="l" defTabSz="457200" rtl="0" eaLnBrk="1" latinLnBrk="0" hangingPunct="1">
              <a:spcBef>
                <a:spcPct val="20000"/>
              </a:spcBef>
              <a:buFont typeface="Arial"/>
              <a:buChar char="–"/>
              <a:defRPr sz="1800" kern="1200">
                <a:solidFill>
                  <a:schemeClr val="accent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gradFill>
                  <a:gsLst>
                    <a:gs pos="0">
                      <a:schemeClr val="tx1"/>
                    </a:gs>
                    <a:gs pos="100000">
                      <a:schemeClr val="tx1"/>
                    </a:gs>
                  </a:gsLst>
                  <a:lin ang="5400000" scaled="0"/>
                </a:gradFill>
                <a:effectLst/>
              </a:rPr>
              <a:t>Service Quality</a:t>
            </a:r>
            <a:br>
              <a:rPr lang="en-US" sz="2000" dirty="0">
                <a:gradFill>
                  <a:gsLst>
                    <a:gs pos="0">
                      <a:schemeClr val="tx1"/>
                    </a:gs>
                    <a:gs pos="100000">
                      <a:schemeClr val="tx1"/>
                    </a:gs>
                  </a:gsLst>
                  <a:lin ang="5400000" scaled="0"/>
                </a:gradFill>
                <a:effectLst/>
              </a:rPr>
            </a:br>
            <a:r>
              <a:rPr lang="en-US" sz="2000" dirty="0">
                <a:gradFill>
                  <a:gsLst>
                    <a:gs pos="0">
                      <a:schemeClr val="tx1"/>
                    </a:gs>
                    <a:gs pos="100000">
                      <a:schemeClr val="tx1"/>
                    </a:gs>
                  </a:gsLst>
                  <a:lin ang="5400000" scaled="0"/>
                </a:gradFill>
                <a:effectLst/>
              </a:rPr>
              <a:t>&amp; Availability</a:t>
            </a:r>
          </a:p>
        </p:txBody>
      </p:sp>
      <p:sp>
        <p:nvSpPr>
          <p:cNvPr id="38" name="Content Placeholder 4"/>
          <p:cNvSpPr txBox="1">
            <a:spLocks/>
          </p:cNvSpPr>
          <p:nvPr/>
        </p:nvSpPr>
        <p:spPr>
          <a:xfrm>
            <a:off x="3306309" y="1934984"/>
            <a:ext cx="2703000" cy="430865"/>
          </a:xfrm>
          <a:prstGeom prst="rect">
            <a:avLst/>
          </a:prstGeom>
        </p:spPr>
        <p:txBody>
          <a:bodyPr vert="horz" lIns="121899" tIns="60949" rIns="121899" bIns="60949" rtlCol="0" anchor="t">
            <a:spAutoFit/>
          </a:bodyPr>
          <a:lstStyle>
            <a:lvl1pPr marL="0" indent="0" algn="l" defTabSz="457200" rtl="0" eaLnBrk="1" latinLnBrk="0" hangingPunct="1">
              <a:spcBef>
                <a:spcPct val="20000"/>
              </a:spcBef>
              <a:spcAft>
                <a:spcPts val="600"/>
              </a:spcAft>
              <a:buFont typeface="Arial"/>
              <a:buNone/>
              <a:defRPr sz="2200" kern="1200">
                <a:solidFill>
                  <a:schemeClr val="accent4"/>
                </a:solidFill>
                <a:effectLst>
                  <a:outerShdw blurRad="76200" dist="38100" dir="2700000">
                    <a:srgbClr val="000000">
                      <a:alpha val="43000"/>
                    </a:srgbClr>
                  </a:outerShdw>
                </a:effectLst>
                <a:latin typeface="+mn-lt"/>
                <a:ea typeface="+mn-ea"/>
                <a:cs typeface="+mn-cs"/>
              </a:defRPr>
            </a:lvl1pPr>
            <a:lvl2pPr marL="346075" indent="-346075" algn="l" defTabSz="457200" rtl="0" eaLnBrk="1" latinLnBrk="0" hangingPunct="1">
              <a:lnSpc>
                <a:spcPct val="120000"/>
              </a:lnSpc>
              <a:spcBef>
                <a:spcPct val="20000"/>
              </a:spcBef>
              <a:buSzPct val="100000"/>
              <a:buFontTx/>
              <a:buBlip>
                <a:blip r:embed="rId3"/>
              </a:buBlip>
              <a:defRPr sz="1800" kern="1200">
                <a:solidFill>
                  <a:srgbClr val="A4A5A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742950" indent="-396875" algn="l" defTabSz="457200" rtl="0" eaLnBrk="1" latinLnBrk="0" hangingPunct="1">
              <a:spcBef>
                <a:spcPct val="20000"/>
              </a:spcBef>
              <a:buFont typeface="Arial"/>
              <a:buChar char="–"/>
              <a:defRPr sz="1800" kern="1200">
                <a:solidFill>
                  <a:schemeClr val="accent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gradFill>
                  <a:gsLst>
                    <a:gs pos="0">
                      <a:schemeClr val="tx1"/>
                    </a:gs>
                    <a:gs pos="100000">
                      <a:schemeClr val="tx1"/>
                    </a:gs>
                  </a:gsLst>
                  <a:lin ang="5400000" scaled="0"/>
                </a:gradFill>
                <a:effectLst/>
              </a:rPr>
              <a:t>Time to Market</a:t>
            </a:r>
          </a:p>
        </p:txBody>
      </p:sp>
      <p:sp>
        <p:nvSpPr>
          <p:cNvPr id="39" name="Content Placeholder 4"/>
          <p:cNvSpPr txBox="1">
            <a:spLocks/>
          </p:cNvSpPr>
          <p:nvPr/>
        </p:nvSpPr>
        <p:spPr>
          <a:xfrm>
            <a:off x="8947112" y="1934984"/>
            <a:ext cx="2703000" cy="430865"/>
          </a:xfrm>
          <a:prstGeom prst="rect">
            <a:avLst/>
          </a:prstGeom>
        </p:spPr>
        <p:txBody>
          <a:bodyPr vert="horz" lIns="121899" tIns="60949" rIns="121899" bIns="60949" rtlCol="0" anchor="t">
            <a:spAutoFit/>
          </a:bodyPr>
          <a:lstStyle>
            <a:lvl1pPr marL="0" indent="0" algn="l" defTabSz="457200" rtl="0" eaLnBrk="1" latinLnBrk="0" hangingPunct="1">
              <a:spcBef>
                <a:spcPct val="20000"/>
              </a:spcBef>
              <a:spcAft>
                <a:spcPts val="600"/>
              </a:spcAft>
              <a:buFont typeface="Arial"/>
              <a:buNone/>
              <a:defRPr sz="2200" kern="1200">
                <a:solidFill>
                  <a:schemeClr val="accent4"/>
                </a:solidFill>
                <a:effectLst>
                  <a:outerShdw blurRad="76200" dist="38100" dir="2700000">
                    <a:srgbClr val="000000">
                      <a:alpha val="43000"/>
                    </a:srgbClr>
                  </a:outerShdw>
                </a:effectLst>
                <a:latin typeface="+mn-lt"/>
                <a:ea typeface="+mn-ea"/>
                <a:cs typeface="+mn-cs"/>
              </a:defRPr>
            </a:lvl1pPr>
            <a:lvl2pPr marL="346075" indent="-346075" algn="l" defTabSz="457200" rtl="0" eaLnBrk="1" latinLnBrk="0" hangingPunct="1">
              <a:lnSpc>
                <a:spcPct val="120000"/>
              </a:lnSpc>
              <a:spcBef>
                <a:spcPct val="20000"/>
              </a:spcBef>
              <a:buSzPct val="100000"/>
              <a:buFontTx/>
              <a:buBlip>
                <a:blip r:embed="rId3"/>
              </a:buBlip>
              <a:defRPr sz="1800" kern="1200">
                <a:solidFill>
                  <a:srgbClr val="A4A5A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742950" indent="-396875" algn="l" defTabSz="457200" rtl="0" eaLnBrk="1" latinLnBrk="0" hangingPunct="1">
              <a:spcBef>
                <a:spcPct val="20000"/>
              </a:spcBef>
              <a:buFont typeface="Arial"/>
              <a:buChar char="–"/>
              <a:defRPr sz="1800" kern="1200">
                <a:solidFill>
                  <a:schemeClr val="accent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gradFill>
                  <a:gsLst>
                    <a:gs pos="0">
                      <a:schemeClr val="tx1"/>
                    </a:gs>
                    <a:gs pos="100000">
                      <a:schemeClr val="tx1"/>
                    </a:gs>
                  </a:gsLst>
                  <a:lin ang="5400000" scaled="0"/>
                </a:gradFill>
                <a:effectLst/>
              </a:rPr>
              <a:t>Control</a:t>
            </a:r>
          </a:p>
        </p:txBody>
      </p:sp>
      <p:sp>
        <p:nvSpPr>
          <p:cNvPr id="40" name="Content Placeholder 4"/>
          <p:cNvSpPr txBox="1">
            <a:spLocks/>
          </p:cNvSpPr>
          <p:nvPr/>
        </p:nvSpPr>
        <p:spPr>
          <a:xfrm>
            <a:off x="519113" y="5246410"/>
            <a:ext cx="2687806" cy="738642"/>
          </a:xfrm>
          <a:prstGeom prst="rect">
            <a:avLst/>
          </a:prstGeom>
        </p:spPr>
        <p:txBody>
          <a:bodyPr vert="horz" lIns="121899" tIns="60949" rIns="121899" bIns="60949" rtlCol="0" anchor="t">
            <a:spAutoFit/>
          </a:bodyPr>
          <a:lstStyle>
            <a:lvl1pPr marL="0" indent="0" algn="l" defTabSz="457200" rtl="0" eaLnBrk="1" latinLnBrk="0" hangingPunct="1">
              <a:spcBef>
                <a:spcPct val="20000"/>
              </a:spcBef>
              <a:spcAft>
                <a:spcPts val="600"/>
              </a:spcAft>
              <a:buFont typeface="Arial"/>
              <a:buNone/>
              <a:defRPr sz="2200" kern="1200">
                <a:solidFill>
                  <a:schemeClr val="accent4"/>
                </a:solidFill>
                <a:effectLst>
                  <a:outerShdw blurRad="76200" dist="38100" dir="2700000">
                    <a:srgbClr val="000000">
                      <a:alpha val="43000"/>
                    </a:srgbClr>
                  </a:outerShdw>
                </a:effectLst>
                <a:latin typeface="+mn-lt"/>
                <a:ea typeface="+mn-ea"/>
                <a:cs typeface="+mn-cs"/>
              </a:defRPr>
            </a:lvl1pPr>
            <a:lvl2pPr marL="346075" indent="-346075" algn="l" defTabSz="457200" rtl="0" eaLnBrk="1" latinLnBrk="0" hangingPunct="1">
              <a:lnSpc>
                <a:spcPct val="120000"/>
              </a:lnSpc>
              <a:spcBef>
                <a:spcPct val="20000"/>
              </a:spcBef>
              <a:buSzPct val="100000"/>
              <a:buFontTx/>
              <a:buBlip>
                <a:blip r:embed="rId3"/>
              </a:buBlip>
              <a:defRPr sz="1800" kern="1200">
                <a:solidFill>
                  <a:srgbClr val="A4A5A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742950" indent="-396875" algn="l" defTabSz="457200" rtl="0" eaLnBrk="1" latinLnBrk="0" hangingPunct="1">
              <a:spcBef>
                <a:spcPct val="20000"/>
              </a:spcBef>
              <a:buFont typeface="Arial"/>
              <a:buChar char="–"/>
              <a:defRPr sz="1800" kern="1200">
                <a:solidFill>
                  <a:schemeClr val="accent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gradFill>
                  <a:gsLst>
                    <a:gs pos="0">
                      <a:schemeClr val="tx1"/>
                    </a:gs>
                    <a:gs pos="100000">
                      <a:schemeClr val="tx1"/>
                    </a:gs>
                  </a:gsLst>
                  <a:lin ang="5400000" scaled="0"/>
                </a:gradFill>
                <a:effectLst/>
              </a:rPr>
              <a:t>Consolidated Infrastructure</a:t>
            </a:r>
          </a:p>
        </p:txBody>
      </p:sp>
      <p:sp>
        <p:nvSpPr>
          <p:cNvPr id="41" name="Content Placeholder 4"/>
          <p:cNvSpPr txBox="1">
            <a:spLocks/>
          </p:cNvSpPr>
          <p:nvPr/>
        </p:nvSpPr>
        <p:spPr>
          <a:xfrm>
            <a:off x="6126710" y="5246410"/>
            <a:ext cx="2708432" cy="1046418"/>
          </a:xfrm>
          <a:prstGeom prst="rect">
            <a:avLst/>
          </a:prstGeom>
        </p:spPr>
        <p:txBody>
          <a:bodyPr vert="horz" lIns="121899" tIns="60949" rIns="121899" bIns="60949" rtlCol="0" anchor="t">
            <a:spAutoFit/>
          </a:bodyPr>
          <a:lstStyle>
            <a:lvl1pPr marL="0" indent="0" algn="l" defTabSz="457200" rtl="0" eaLnBrk="1" latinLnBrk="0" hangingPunct="1">
              <a:spcBef>
                <a:spcPct val="20000"/>
              </a:spcBef>
              <a:spcAft>
                <a:spcPts val="600"/>
              </a:spcAft>
              <a:buFont typeface="Arial"/>
              <a:buNone/>
              <a:defRPr sz="2200" kern="1200">
                <a:solidFill>
                  <a:schemeClr val="accent4"/>
                </a:solidFill>
                <a:effectLst>
                  <a:outerShdw blurRad="76200" dist="38100" dir="2700000">
                    <a:srgbClr val="000000">
                      <a:alpha val="43000"/>
                    </a:srgbClr>
                  </a:outerShdw>
                </a:effectLst>
                <a:latin typeface="+mn-lt"/>
                <a:ea typeface="+mn-ea"/>
                <a:cs typeface="+mn-cs"/>
              </a:defRPr>
            </a:lvl1pPr>
            <a:lvl2pPr marL="346075" indent="-346075" algn="l" defTabSz="457200" rtl="0" eaLnBrk="1" latinLnBrk="0" hangingPunct="1">
              <a:lnSpc>
                <a:spcPct val="120000"/>
              </a:lnSpc>
              <a:spcBef>
                <a:spcPct val="20000"/>
              </a:spcBef>
              <a:buSzPct val="100000"/>
              <a:buFontTx/>
              <a:buBlip>
                <a:blip r:embed="rId3"/>
              </a:buBlip>
              <a:defRPr sz="1800" kern="1200">
                <a:solidFill>
                  <a:srgbClr val="A4A5A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742950" indent="-396875" algn="l" defTabSz="457200" rtl="0" eaLnBrk="1" latinLnBrk="0" hangingPunct="1">
              <a:spcBef>
                <a:spcPct val="20000"/>
              </a:spcBef>
              <a:buFont typeface="Arial"/>
              <a:buChar char="–"/>
              <a:defRPr sz="1800" kern="1200">
                <a:solidFill>
                  <a:schemeClr val="accent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gradFill>
                  <a:gsLst>
                    <a:gs pos="0">
                      <a:schemeClr val="tx1"/>
                    </a:gs>
                    <a:gs pos="100000">
                      <a:schemeClr val="tx1"/>
                    </a:gs>
                  </a:gsLst>
                  <a:lin ang="5400000" scaled="0"/>
                </a:gradFill>
                <a:effectLst/>
              </a:rPr>
              <a:t>Multi-tenant Infrastructure, Platform &amp; Software</a:t>
            </a:r>
          </a:p>
        </p:txBody>
      </p:sp>
      <p:sp>
        <p:nvSpPr>
          <p:cNvPr id="42" name="Content Placeholder 4"/>
          <p:cNvSpPr txBox="1">
            <a:spLocks/>
          </p:cNvSpPr>
          <p:nvPr/>
        </p:nvSpPr>
        <p:spPr>
          <a:xfrm>
            <a:off x="3306309" y="5246410"/>
            <a:ext cx="2703000" cy="1046418"/>
          </a:xfrm>
          <a:prstGeom prst="rect">
            <a:avLst/>
          </a:prstGeom>
        </p:spPr>
        <p:txBody>
          <a:bodyPr vert="horz" lIns="121899" tIns="60949" rIns="121899" bIns="60949" rtlCol="0" anchor="t">
            <a:spAutoFit/>
          </a:bodyPr>
          <a:lstStyle>
            <a:lvl1pPr marL="0" indent="0" algn="l" defTabSz="457200" rtl="0" eaLnBrk="1" latinLnBrk="0" hangingPunct="1">
              <a:spcBef>
                <a:spcPct val="20000"/>
              </a:spcBef>
              <a:spcAft>
                <a:spcPts val="600"/>
              </a:spcAft>
              <a:buFont typeface="Arial"/>
              <a:buNone/>
              <a:defRPr sz="2200" kern="1200">
                <a:solidFill>
                  <a:schemeClr val="accent4"/>
                </a:solidFill>
                <a:effectLst>
                  <a:outerShdw blurRad="76200" dist="38100" dir="2700000">
                    <a:srgbClr val="000000">
                      <a:alpha val="43000"/>
                    </a:srgbClr>
                  </a:outerShdw>
                </a:effectLst>
                <a:latin typeface="+mn-lt"/>
                <a:ea typeface="+mn-ea"/>
                <a:cs typeface="+mn-cs"/>
              </a:defRPr>
            </a:lvl1pPr>
            <a:lvl2pPr marL="346075" indent="-346075" algn="l" defTabSz="457200" rtl="0" eaLnBrk="1" latinLnBrk="0" hangingPunct="1">
              <a:lnSpc>
                <a:spcPct val="120000"/>
              </a:lnSpc>
              <a:spcBef>
                <a:spcPct val="20000"/>
              </a:spcBef>
              <a:buSzPct val="100000"/>
              <a:buFontTx/>
              <a:buBlip>
                <a:blip r:embed="rId3"/>
              </a:buBlip>
              <a:defRPr sz="1800" kern="1200">
                <a:solidFill>
                  <a:srgbClr val="A4A5A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742950" indent="-396875" algn="l" defTabSz="457200" rtl="0" eaLnBrk="1" latinLnBrk="0" hangingPunct="1">
              <a:spcBef>
                <a:spcPct val="20000"/>
              </a:spcBef>
              <a:buFont typeface="Arial"/>
              <a:buChar char="–"/>
              <a:defRPr sz="1800" kern="1200">
                <a:solidFill>
                  <a:schemeClr val="accent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gradFill>
                  <a:gsLst>
                    <a:gs pos="0">
                      <a:schemeClr val="tx1"/>
                    </a:gs>
                    <a:gs pos="100000">
                      <a:schemeClr val="tx1"/>
                    </a:gs>
                  </a:gsLst>
                  <a:lin ang="5400000" scaled="0"/>
                </a:gradFill>
                <a:effectLst/>
              </a:rPr>
              <a:t>Automated Infrastructure </a:t>
            </a:r>
            <a:r>
              <a:rPr lang="en-US" sz="2000" dirty="0" smtClean="0">
                <a:gradFill>
                  <a:gsLst>
                    <a:gs pos="0">
                      <a:schemeClr val="tx1"/>
                    </a:gs>
                    <a:gs pos="100000">
                      <a:schemeClr val="tx1"/>
                    </a:gs>
                  </a:gsLst>
                  <a:lin ang="5400000" scaled="0"/>
                </a:gradFill>
                <a:effectLst/>
              </a:rPr>
              <a:t/>
            </a:r>
            <a:br>
              <a:rPr lang="en-US" sz="2000" dirty="0" smtClean="0">
                <a:gradFill>
                  <a:gsLst>
                    <a:gs pos="0">
                      <a:schemeClr val="tx1"/>
                    </a:gs>
                    <a:gs pos="100000">
                      <a:schemeClr val="tx1"/>
                    </a:gs>
                  </a:gsLst>
                  <a:lin ang="5400000" scaled="0"/>
                </a:gradFill>
                <a:effectLst/>
              </a:rPr>
            </a:br>
            <a:r>
              <a:rPr lang="en-US" sz="2000" dirty="0" smtClean="0">
                <a:gradFill>
                  <a:gsLst>
                    <a:gs pos="0">
                      <a:schemeClr val="tx1"/>
                    </a:gs>
                    <a:gs pos="100000">
                      <a:schemeClr val="tx1"/>
                    </a:gs>
                  </a:gsLst>
                  <a:lin ang="5400000" scaled="0"/>
                </a:gradFill>
                <a:effectLst/>
              </a:rPr>
              <a:t>&amp; </a:t>
            </a:r>
            <a:r>
              <a:rPr lang="en-US" sz="2000" dirty="0">
                <a:gradFill>
                  <a:gsLst>
                    <a:gs pos="0">
                      <a:schemeClr val="tx1"/>
                    </a:gs>
                    <a:gs pos="100000">
                      <a:schemeClr val="tx1"/>
                    </a:gs>
                  </a:gsLst>
                  <a:lin ang="5400000" scaled="0"/>
                </a:gradFill>
                <a:effectLst/>
              </a:rPr>
              <a:t>Platform</a:t>
            </a:r>
          </a:p>
        </p:txBody>
      </p:sp>
      <p:sp>
        <p:nvSpPr>
          <p:cNvPr id="43" name="Content Placeholder 4"/>
          <p:cNvSpPr txBox="1">
            <a:spLocks/>
          </p:cNvSpPr>
          <p:nvPr/>
        </p:nvSpPr>
        <p:spPr>
          <a:xfrm>
            <a:off x="8947112" y="5246410"/>
            <a:ext cx="2703000" cy="738642"/>
          </a:xfrm>
          <a:prstGeom prst="rect">
            <a:avLst/>
          </a:prstGeom>
        </p:spPr>
        <p:txBody>
          <a:bodyPr vert="horz" lIns="121899" tIns="60949" rIns="121899" bIns="60949" rtlCol="0" anchor="t">
            <a:spAutoFit/>
          </a:bodyPr>
          <a:lstStyle>
            <a:lvl1pPr marL="0" indent="0" algn="l" defTabSz="457200" rtl="0" eaLnBrk="1" latinLnBrk="0" hangingPunct="1">
              <a:spcBef>
                <a:spcPct val="20000"/>
              </a:spcBef>
              <a:spcAft>
                <a:spcPts val="600"/>
              </a:spcAft>
              <a:buFont typeface="Arial"/>
              <a:buNone/>
              <a:defRPr sz="2200" kern="1200">
                <a:solidFill>
                  <a:schemeClr val="accent4"/>
                </a:solidFill>
                <a:effectLst>
                  <a:outerShdw blurRad="76200" dist="38100" dir="2700000">
                    <a:srgbClr val="000000">
                      <a:alpha val="43000"/>
                    </a:srgbClr>
                  </a:outerShdw>
                </a:effectLst>
                <a:latin typeface="+mn-lt"/>
                <a:ea typeface="+mn-ea"/>
                <a:cs typeface="+mn-cs"/>
              </a:defRPr>
            </a:lvl1pPr>
            <a:lvl2pPr marL="346075" indent="-346075" algn="l" defTabSz="457200" rtl="0" eaLnBrk="1" latinLnBrk="0" hangingPunct="1">
              <a:lnSpc>
                <a:spcPct val="120000"/>
              </a:lnSpc>
              <a:spcBef>
                <a:spcPct val="20000"/>
              </a:spcBef>
              <a:buSzPct val="100000"/>
              <a:buFontTx/>
              <a:buBlip>
                <a:blip r:embed="rId3"/>
              </a:buBlip>
              <a:defRPr sz="1800" kern="1200">
                <a:solidFill>
                  <a:srgbClr val="A4A5A5"/>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742950" indent="-396875" algn="l" defTabSz="457200" rtl="0" eaLnBrk="1" latinLnBrk="0" hangingPunct="1">
              <a:spcBef>
                <a:spcPct val="20000"/>
              </a:spcBef>
              <a:buFont typeface="Arial"/>
              <a:buChar char="–"/>
              <a:defRPr sz="1800" kern="1200">
                <a:solidFill>
                  <a:schemeClr val="accent6"/>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dirty="0">
                <a:gradFill>
                  <a:gsLst>
                    <a:gs pos="0">
                      <a:schemeClr val="tx1"/>
                    </a:gs>
                    <a:gs pos="100000">
                      <a:schemeClr val="tx1"/>
                    </a:gs>
                  </a:gsLst>
                  <a:lin ang="5400000" scaled="0"/>
                </a:gradFill>
                <a:effectLst/>
              </a:rPr>
              <a:t>Unified </a:t>
            </a:r>
            <a:r>
              <a:rPr lang="en-US" sz="2000" dirty="0" smtClean="0">
                <a:gradFill>
                  <a:gsLst>
                    <a:gs pos="0">
                      <a:schemeClr val="tx1"/>
                    </a:gs>
                    <a:gs pos="100000">
                      <a:schemeClr val="tx1"/>
                    </a:gs>
                  </a:gsLst>
                  <a:lin ang="5400000" scaled="0"/>
                </a:gradFill>
                <a:effectLst/>
              </a:rPr>
              <a:t>Fabric with Delegated Control</a:t>
            </a:r>
            <a:endParaRPr lang="en-US" sz="2000" dirty="0">
              <a:gradFill>
                <a:gsLst>
                  <a:gs pos="0">
                    <a:schemeClr val="tx1"/>
                  </a:gs>
                  <a:gs pos="100000">
                    <a:schemeClr val="tx1"/>
                  </a:gs>
                </a:gsLst>
                <a:lin ang="5400000" scaled="0"/>
              </a:gradFill>
              <a:effectLst/>
            </a:endParaRPr>
          </a:p>
        </p:txBody>
      </p:sp>
      <p:sp>
        <p:nvSpPr>
          <p:cNvPr id="44" name="Rectangle 43"/>
          <p:cNvSpPr/>
          <p:nvPr/>
        </p:nvSpPr>
        <p:spPr>
          <a:xfrm>
            <a:off x="651336" y="2788356"/>
            <a:ext cx="2390153" cy="1101862"/>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gradFill>
                  <a:gsLst>
                    <a:gs pos="0">
                      <a:srgbClr val="FFFFFF"/>
                    </a:gs>
                    <a:gs pos="100000">
                      <a:srgbClr val="FFFFFF"/>
                    </a:gs>
                  </a:gsLst>
                  <a:lin ang="5400000" scaled="0"/>
                </a:gradFill>
              </a:rPr>
              <a:t>Portal for Infrastructure Services</a:t>
            </a:r>
            <a:endParaRPr lang="en-US" dirty="0">
              <a:gradFill>
                <a:gsLst>
                  <a:gs pos="0">
                    <a:srgbClr val="FFFFFF"/>
                  </a:gs>
                  <a:gs pos="100000">
                    <a:srgbClr val="FFFFFF"/>
                  </a:gs>
                </a:gsLst>
                <a:lin ang="5400000" scaled="0"/>
              </a:gradFill>
            </a:endParaRPr>
          </a:p>
        </p:txBody>
      </p:sp>
      <p:sp>
        <p:nvSpPr>
          <p:cNvPr id="46" name="Rectangle 45"/>
          <p:cNvSpPr/>
          <p:nvPr/>
        </p:nvSpPr>
        <p:spPr>
          <a:xfrm>
            <a:off x="3471738" y="2788356"/>
            <a:ext cx="2390153" cy="1101862"/>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gradFill>
                  <a:gsLst>
                    <a:gs pos="0">
                      <a:srgbClr val="FFFFFF"/>
                    </a:gs>
                    <a:gs pos="100000">
                      <a:srgbClr val="FFFFFF"/>
                    </a:gs>
                  </a:gsLst>
                  <a:lin ang="5400000" scaled="0"/>
                </a:gradFill>
              </a:rPr>
              <a:t>Portal </a:t>
            </a:r>
            <a:r>
              <a:rPr lang="en-US" dirty="0" smtClean="0">
                <a:gradFill>
                  <a:gsLst>
                    <a:gs pos="0">
                      <a:srgbClr val="FFFFFF"/>
                    </a:gs>
                    <a:gs pos="100000">
                      <a:srgbClr val="FFFFFF"/>
                    </a:gs>
                  </a:gsLst>
                  <a:lin ang="5400000" scaled="0"/>
                </a:gradFill>
              </a:rPr>
              <a:t>for</a:t>
            </a:r>
            <a:br>
              <a:rPr lang="en-US" dirty="0" smtClean="0">
                <a:gradFill>
                  <a:gsLst>
                    <a:gs pos="0">
                      <a:srgbClr val="FFFFFF"/>
                    </a:gs>
                    <a:gs pos="100000">
                      <a:srgbClr val="FFFFFF"/>
                    </a:gs>
                  </a:gsLst>
                  <a:lin ang="5400000" scaled="0"/>
                </a:gradFill>
              </a:rPr>
            </a:br>
            <a:r>
              <a:rPr lang="en-US" dirty="0" smtClean="0">
                <a:gradFill>
                  <a:gsLst>
                    <a:gs pos="0">
                      <a:srgbClr val="FFFFFF"/>
                    </a:gs>
                    <a:gs pos="100000">
                      <a:srgbClr val="FFFFFF"/>
                    </a:gs>
                  </a:gsLst>
                  <a:lin ang="5400000" scaled="0"/>
                </a:gradFill>
              </a:rPr>
              <a:t>Internal Tenants</a:t>
            </a:r>
            <a:endParaRPr lang="en-US" dirty="0">
              <a:gradFill>
                <a:gsLst>
                  <a:gs pos="0">
                    <a:srgbClr val="FFFFFF"/>
                  </a:gs>
                  <a:gs pos="100000">
                    <a:srgbClr val="FFFFFF"/>
                  </a:gs>
                </a:gsLst>
                <a:lin ang="5400000" scaled="0"/>
              </a:gradFill>
            </a:endParaRPr>
          </a:p>
        </p:txBody>
      </p:sp>
      <p:sp>
        <p:nvSpPr>
          <p:cNvPr id="49" name="Rectangle 48"/>
          <p:cNvSpPr/>
          <p:nvPr/>
        </p:nvSpPr>
        <p:spPr>
          <a:xfrm>
            <a:off x="6292140" y="2788356"/>
            <a:ext cx="2390153" cy="1101862"/>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gradFill>
                  <a:gsLst>
                    <a:gs pos="0">
                      <a:srgbClr val="FFFFFF"/>
                    </a:gs>
                    <a:gs pos="100000">
                      <a:srgbClr val="FFFFFF"/>
                    </a:gs>
                  </a:gsLst>
                  <a:lin ang="5400000" scaled="0"/>
                </a:gradFill>
              </a:rPr>
              <a:t>Multi-tenant Self Service Portal</a:t>
            </a:r>
            <a:endParaRPr lang="en-US" dirty="0">
              <a:gradFill>
                <a:gsLst>
                  <a:gs pos="0">
                    <a:srgbClr val="FFFFFF"/>
                  </a:gs>
                  <a:gs pos="100000">
                    <a:srgbClr val="FFFFFF"/>
                  </a:gs>
                </a:gsLst>
                <a:lin ang="5400000" scaled="0"/>
              </a:gradFill>
            </a:endParaRPr>
          </a:p>
        </p:txBody>
      </p:sp>
      <p:sp>
        <p:nvSpPr>
          <p:cNvPr id="50" name="Rectangle 49"/>
          <p:cNvSpPr/>
          <p:nvPr/>
        </p:nvSpPr>
        <p:spPr>
          <a:xfrm>
            <a:off x="9112542" y="2788356"/>
            <a:ext cx="2390153" cy="1101862"/>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gradFill>
                  <a:gsLst>
                    <a:gs pos="0">
                      <a:srgbClr val="FFFFFF"/>
                    </a:gs>
                    <a:gs pos="100000">
                      <a:srgbClr val="FFFFFF"/>
                    </a:gs>
                  </a:gsLst>
                  <a:lin ang="5400000" scaled="0"/>
                </a:gradFill>
              </a:rPr>
              <a:t>Multi-tenant Extensible Self Service Portal</a:t>
            </a:r>
            <a:endParaRPr lang="en-US" dirty="0">
              <a:gradFill>
                <a:gsLst>
                  <a:gs pos="0">
                    <a:srgbClr val="FFFFFF"/>
                  </a:gs>
                  <a:gs pos="100000">
                    <a:srgbClr val="FFFFFF"/>
                  </a:gs>
                </a:gsLst>
                <a:lin ang="5400000" scaled="0"/>
              </a:gradFill>
            </a:endParaRPr>
          </a:p>
        </p:txBody>
      </p:sp>
      <p:sp>
        <p:nvSpPr>
          <p:cNvPr id="51" name="Rectangle 50"/>
          <p:cNvSpPr/>
          <p:nvPr/>
        </p:nvSpPr>
        <p:spPr>
          <a:xfrm>
            <a:off x="651336" y="4005048"/>
            <a:ext cx="2390153" cy="1101862"/>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gradFill>
                  <a:gsLst>
                    <a:gs pos="0">
                      <a:srgbClr val="FFFFFF"/>
                    </a:gs>
                    <a:gs pos="100000">
                      <a:srgbClr val="FFFFFF"/>
                    </a:gs>
                  </a:gsLst>
                  <a:lin ang="5400000" scaled="0"/>
                </a:gradFill>
              </a:rPr>
              <a:t>Script </a:t>
            </a:r>
            <a:r>
              <a:rPr lang="en-US" dirty="0" smtClean="0">
                <a:gradFill>
                  <a:gsLst>
                    <a:gs pos="0">
                      <a:srgbClr val="FFFFFF"/>
                    </a:gs>
                    <a:gs pos="100000">
                      <a:srgbClr val="FFFFFF"/>
                    </a:gs>
                  </a:gsLst>
                  <a:lin ang="5400000" scaled="0"/>
                </a:gradFill>
              </a:rPr>
              <a:t>Based</a:t>
            </a:r>
            <a:br>
              <a:rPr lang="en-US" dirty="0" smtClean="0">
                <a:gradFill>
                  <a:gsLst>
                    <a:gs pos="0">
                      <a:srgbClr val="FFFFFF"/>
                    </a:gs>
                    <a:gs pos="100000">
                      <a:srgbClr val="FFFFFF"/>
                    </a:gs>
                  </a:gsLst>
                  <a:lin ang="5400000" scaled="0"/>
                </a:gradFill>
              </a:rPr>
            </a:br>
            <a:r>
              <a:rPr lang="en-US" dirty="0" smtClean="0">
                <a:gradFill>
                  <a:gsLst>
                    <a:gs pos="0">
                      <a:srgbClr val="FFFFFF"/>
                    </a:gs>
                    <a:gs pos="100000">
                      <a:srgbClr val="FFFFFF"/>
                    </a:gs>
                  </a:gsLst>
                  <a:lin ang="5400000" scaled="0"/>
                </a:gradFill>
              </a:rPr>
              <a:t>Scale Out</a:t>
            </a:r>
            <a:endParaRPr lang="en-US" dirty="0">
              <a:gradFill>
                <a:gsLst>
                  <a:gs pos="0">
                    <a:srgbClr val="FFFFFF"/>
                  </a:gs>
                  <a:gs pos="100000">
                    <a:srgbClr val="FFFFFF"/>
                  </a:gs>
                </a:gsLst>
                <a:lin ang="5400000" scaled="0"/>
              </a:gradFill>
            </a:endParaRPr>
          </a:p>
        </p:txBody>
      </p:sp>
      <p:sp>
        <p:nvSpPr>
          <p:cNvPr id="52" name="Rectangle 51"/>
          <p:cNvSpPr/>
          <p:nvPr/>
        </p:nvSpPr>
        <p:spPr>
          <a:xfrm>
            <a:off x="3471738" y="4005047"/>
            <a:ext cx="2390153" cy="1101862"/>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gradFill>
                  <a:gsLst>
                    <a:gs pos="0">
                      <a:srgbClr val="FFFFFF"/>
                    </a:gs>
                    <a:gs pos="100000">
                      <a:srgbClr val="FFFFFF"/>
                    </a:gs>
                  </a:gsLst>
                  <a:lin ang="5400000" scaled="0"/>
                </a:gradFill>
              </a:rPr>
              <a:t>Script </a:t>
            </a:r>
            <a:r>
              <a:rPr lang="en-US" dirty="0" smtClean="0">
                <a:gradFill>
                  <a:gsLst>
                    <a:gs pos="0">
                      <a:srgbClr val="FFFFFF"/>
                    </a:gs>
                    <a:gs pos="100000">
                      <a:srgbClr val="FFFFFF"/>
                    </a:gs>
                  </a:gsLst>
                  <a:lin ang="5400000" scaled="0"/>
                </a:gradFill>
              </a:rPr>
              <a:t>Based</a:t>
            </a:r>
            <a:br>
              <a:rPr lang="en-US" dirty="0" smtClean="0">
                <a:gradFill>
                  <a:gsLst>
                    <a:gs pos="0">
                      <a:srgbClr val="FFFFFF"/>
                    </a:gs>
                    <a:gs pos="100000">
                      <a:srgbClr val="FFFFFF"/>
                    </a:gs>
                  </a:gsLst>
                  <a:lin ang="5400000" scaled="0"/>
                </a:gradFill>
              </a:rPr>
            </a:br>
            <a:r>
              <a:rPr lang="en-US" dirty="0" smtClean="0">
                <a:gradFill>
                  <a:gsLst>
                    <a:gs pos="0">
                      <a:srgbClr val="FFFFFF"/>
                    </a:gs>
                    <a:gs pos="100000">
                      <a:srgbClr val="FFFFFF"/>
                    </a:gs>
                  </a:gsLst>
                  <a:lin ang="5400000" scaled="0"/>
                </a:gradFill>
              </a:rPr>
              <a:t>Scale Out for </a:t>
            </a:r>
            <a:r>
              <a:rPr lang="en-US" dirty="0">
                <a:gradFill>
                  <a:gsLst>
                    <a:gs pos="0">
                      <a:srgbClr val="FFFFFF"/>
                    </a:gs>
                    <a:gs pos="100000">
                      <a:srgbClr val="FFFFFF"/>
                    </a:gs>
                  </a:gsLst>
                  <a:lin ang="5400000" scaled="0"/>
                </a:gradFill>
              </a:rPr>
              <a:t/>
            </a:r>
            <a:br>
              <a:rPr lang="en-US" dirty="0">
                <a:gradFill>
                  <a:gsLst>
                    <a:gs pos="0">
                      <a:srgbClr val="FFFFFF"/>
                    </a:gs>
                    <a:gs pos="100000">
                      <a:srgbClr val="FFFFFF"/>
                    </a:gs>
                  </a:gsLst>
                  <a:lin ang="5400000" scaled="0"/>
                </a:gradFill>
              </a:rPr>
            </a:br>
            <a:r>
              <a:rPr lang="en-US" dirty="0" smtClean="0">
                <a:gradFill>
                  <a:gsLst>
                    <a:gs pos="0">
                      <a:srgbClr val="FFFFFF"/>
                    </a:gs>
                    <a:gs pos="100000">
                      <a:srgbClr val="FFFFFF"/>
                    </a:gs>
                  </a:gsLst>
                  <a:lin ang="5400000" scaled="0"/>
                </a:gradFill>
              </a:rPr>
              <a:t>Platform &amp; Infra</a:t>
            </a:r>
            <a:endParaRPr lang="en-US" dirty="0">
              <a:gradFill>
                <a:gsLst>
                  <a:gs pos="0">
                    <a:srgbClr val="FFFFFF"/>
                  </a:gs>
                  <a:gs pos="100000">
                    <a:srgbClr val="FFFFFF"/>
                  </a:gs>
                </a:gsLst>
                <a:lin ang="5400000" scaled="0"/>
              </a:gradFill>
            </a:endParaRPr>
          </a:p>
        </p:txBody>
      </p:sp>
      <p:sp>
        <p:nvSpPr>
          <p:cNvPr id="53" name="Rectangle 52"/>
          <p:cNvSpPr/>
          <p:nvPr/>
        </p:nvSpPr>
        <p:spPr>
          <a:xfrm>
            <a:off x="6292140" y="4005047"/>
            <a:ext cx="2390153" cy="1101862"/>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gradFill>
                  <a:gsLst>
                    <a:gs pos="0">
                      <a:srgbClr val="FFFFFF"/>
                    </a:gs>
                    <a:gs pos="100000">
                      <a:srgbClr val="FFFFFF"/>
                    </a:gs>
                  </a:gsLst>
                  <a:lin ang="5400000" scaled="0"/>
                </a:gradFill>
              </a:rPr>
              <a:t>Event &amp; </a:t>
            </a:r>
            <a:r>
              <a:rPr lang="en-US" dirty="0" smtClean="0">
                <a:gradFill>
                  <a:gsLst>
                    <a:gs pos="0">
                      <a:srgbClr val="FFFFFF"/>
                    </a:gs>
                    <a:gs pos="100000">
                      <a:srgbClr val="FFFFFF"/>
                    </a:gs>
                  </a:gsLst>
                  <a:lin ang="5400000" scaled="0"/>
                </a:gradFill>
              </a:rPr>
              <a:t>Workflow Driven for Compute, Storage, </a:t>
            </a:r>
            <a:r>
              <a:rPr lang="en-US" dirty="0">
                <a:gradFill>
                  <a:gsLst>
                    <a:gs pos="0">
                      <a:srgbClr val="FFFFFF"/>
                    </a:gs>
                    <a:gs pos="100000">
                      <a:srgbClr val="FFFFFF"/>
                    </a:gs>
                  </a:gsLst>
                  <a:lin ang="5400000" scaled="0"/>
                </a:gradFill>
              </a:rPr>
              <a:t>&amp; </a:t>
            </a:r>
            <a:r>
              <a:rPr lang="en-US" dirty="0" smtClean="0">
                <a:gradFill>
                  <a:gsLst>
                    <a:gs pos="0">
                      <a:srgbClr val="FFFFFF"/>
                    </a:gs>
                    <a:gs pos="100000">
                      <a:srgbClr val="FFFFFF"/>
                    </a:gs>
                  </a:gsLst>
                  <a:lin ang="5400000" scaled="0"/>
                </a:gradFill>
              </a:rPr>
              <a:t>Network</a:t>
            </a:r>
            <a:endParaRPr lang="en-US" dirty="0">
              <a:gradFill>
                <a:gsLst>
                  <a:gs pos="0">
                    <a:srgbClr val="FFFFFF"/>
                  </a:gs>
                  <a:gs pos="100000">
                    <a:srgbClr val="FFFFFF"/>
                  </a:gs>
                </a:gsLst>
                <a:lin ang="5400000" scaled="0"/>
              </a:gradFill>
            </a:endParaRPr>
          </a:p>
        </p:txBody>
      </p:sp>
      <p:sp>
        <p:nvSpPr>
          <p:cNvPr id="54" name="Rectangle 53"/>
          <p:cNvSpPr/>
          <p:nvPr/>
        </p:nvSpPr>
        <p:spPr>
          <a:xfrm>
            <a:off x="9112542" y="4005047"/>
            <a:ext cx="2390153" cy="1101862"/>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gradFill>
                  <a:gsLst>
                    <a:gs pos="0">
                      <a:srgbClr val="FFFFFF"/>
                    </a:gs>
                    <a:gs pos="100000">
                      <a:srgbClr val="FFFFFF"/>
                    </a:gs>
                  </a:gsLst>
                  <a:lin ang="5400000" scaled="0"/>
                </a:gradFill>
              </a:rPr>
              <a:t>Event &amp; </a:t>
            </a:r>
            <a:r>
              <a:rPr lang="en-US" dirty="0" smtClean="0">
                <a:gradFill>
                  <a:gsLst>
                    <a:gs pos="0">
                      <a:srgbClr val="FFFFFF"/>
                    </a:gs>
                    <a:gs pos="100000">
                      <a:srgbClr val="FFFFFF"/>
                    </a:gs>
                  </a:gsLst>
                  <a:lin ang="5400000" scaled="0"/>
                </a:gradFill>
              </a:rPr>
              <a:t>Workflow Driven for</a:t>
            </a:r>
            <a:br>
              <a:rPr lang="en-US" dirty="0" smtClean="0">
                <a:gradFill>
                  <a:gsLst>
                    <a:gs pos="0">
                      <a:srgbClr val="FFFFFF"/>
                    </a:gs>
                    <a:gs pos="100000">
                      <a:srgbClr val="FFFFFF"/>
                    </a:gs>
                  </a:gsLst>
                  <a:lin ang="5400000" scaled="0"/>
                </a:gradFill>
              </a:rPr>
            </a:br>
            <a:r>
              <a:rPr lang="en-US" dirty="0" err="1" smtClean="0">
                <a:gradFill>
                  <a:gsLst>
                    <a:gs pos="0">
                      <a:srgbClr val="FFFFFF"/>
                    </a:gs>
                    <a:gs pos="100000">
                      <a:srgbClr val="FFFFFF"/>
                    </a:gs>
                  </a:gsLst>
                  <a:lin ang="5400000" scaled="0"/>
                </a:gradFill>
              </a:rPr>
              <a:t>PaaS</a:t>
            </a:r>
            <a:r>
              <a:rPr lang="en-US" dirty="0" smtClean="0">
                <a:gradFill>
                  <a:gsLst>
                    <a:gs pos="0">
                      <a:srgbClr val="FFFFFF"/>
                    </a:gs>
                    <a:gs pos="100000">
                      <a:srgbClr val="FFFFFF"/>
                    </a:gs>
                  </a:gsLst>
                  <a:lin ang="5400000" scaled="0"/>
                </a:gradFill>
              </a:rPr>
              <a:t> </a:t>
            </a:r>
            <a:r>
              <a:rPr lang="en-US" dirty="0">
                <a:gradFill>
                  <a:gsLst>
                    <a:gs pos="0">
                      <a:srgbClr val="FFFFFF"/>
                    </a:gs>
                    <a:gs pos="100000">
                      <a:srgbClr val="FFFFFF"/>
                    </a:gs>
                  </a:gsLst>
                  <a:lin ang="5400000" scaled="0"/>
                </a:gradFill>
              </a:rPr>
              <a:t>&amp; </a:t>
            </a:r>
            <a:r>
              <a:rPr lang="en-US" dirty="0" err="1">
                <a:gradFill>
                  <a:gsLst>
                    <a:gs pos="0">
                      <a:srgbClr val="FFFFFF"/>
                    </a:gs>
                    <a:gs pos="100000">
                      <a:srgbClr val="FFFFFF"/>
                    </a:gs>
                  </a:gsLst>
                  <a:lin ang="5400000" scaled="0"/>
                </a:gradFill>
              </a:rPr>
              <a:t>SaaS</a:t>
            </a:r>
            <a:endParaRPr lang="en-US"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737363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85336" y="1161558"/>
            <a:ext cx="1828804" cy="5151120"/>
            <a:chOff x="3455832" y="1245869"/>
            <a:chExt cx="1828804" cy="5151120"/>
          </a:xfrm>
        </p:grpSpPr>
        <p:sp>
          <p:nvSpPr>
            <p:cNvPr id="2" name="Rectangle 1"/>
            <p:cNvSpPr/>
            <p:nvPr/>
          </p:nvSpPr>
          <p:spPr bwMode="auto">
            <a:xfrm>
              <a:off x="3455832" y="5924873"/>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NETWORKING</a:t>
              </a:r>
            </a:p>
          </p:txBody>
        </p:sp>
        <p:sp>
          <p:nvSpPr>
            <p:cNvPr id="3" name="Rectangle 2"/>
            <p:cNvSpPr/>
            <p:nvPr/>
          </p:nvSpPr>
          <p:spPr bwMode="auto">
            <a:xfrm>
              <a:off x="3455832" y="5339997"/>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STORAGE</a:t>
              </a:r>
            </a:p>
          </p:txBody>
        </p:sp>
        <p:sp>
          <p:nvSpPr>
            <p:cNvPr id="4" name="Rectangle 3"/>
            <p:cNvSpPr/>
            <p:nvPr/>
          </p:nvSpPr>
          <p:spPr bwMode="auto">
            <a:xfrm>
              <a:off x="3455832" y="4755121"/>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SERVERS</a:t>
              </a:r>
            </a:p>
          </p:txBody>
        </p:sp>
        <p:sp>
          <p:nvSpPr>
            <p:cNvPr id="5" name="Rectangle 4"/>
            <p:cNvSpPr/>
            <p:nvPr/>
          </p:nvSpPr>
          <p:spPr bwMode="auto">
            <a:xfrm>
              <a:off x="3455832" y="4170245"/>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VIRTUALIZATION</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6" name="Rectangle 5"/>
            <p:cNvSpPr/>
            <p:nvPr/>
          </p:nvSpPr>
          <p:spPr bwMode="auto">
            <a:xfrm>
              <a:off x="3455832" y="3585370"/>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O/S</a:t>
              </a:r>
            </a:p>
          </p:txBody>
        </p:sp>
        <p:sp>
          <p:nvSpPr>
            <p:cNvPr id="7" name="Rectangle 6"/>
            <p:cNvSpPr/>
            <p:nvPr/>
          </p:nvSpPr>
          <p:spPr bwMode="auto">
            <a:xfrm>
              <a:off x="3455832" y="3000495"/>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MIDDLEWARE</a:t>
              </a:r>
            </a:p>
          </p:txBody>
        </p:sp>
        <p:sp>
          <p:nvSpPr>
            <p:cNvPr id="8" name="Rectangle 7"/>
            <p:cNvSpPr/>
            <p:nvPr/>
          </p:nvSpPr>
          <p:spPr bwMode="auto">
            <a:xfrm>
              <a:off x="3455832" y="2415620"/>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RUNTIME</a:t>
              </a:r>
            </a:p>
          </p:txBody>
        </p:sp>
        <p:sp>
          <p:nvSpPr>
            <p:cNvPr id="9" name="Rectangle 8"/>
            <p:cNvSpPr/>
            <p:nvPr/>
          </p:nvSpPr>
          <p:spPr bwMode="auto">
            <a:xfrm>
              <a:off x="3455832" y="1830745"/>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DATA</a:t>
              </a:r>
            </a:p>
          </p:txBody>
        </p:sp>
        <p:sp>
          <p:nvSpPr>
            <p:cNvPr id="10" name="Rectangle 9"/>
            <p:cNvSpPr/>
            <p:nvPr/>
          </p:nvSpPr>
          <p:spPr bwMode="auto">
            <a:xfrm>
              <a:off x="3455832" y="1245869"/>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a:ln w="18415" cmpd="sng">
                    <a:noFill/>
                    <a:prstDash val="solid"/>
                  </a:ln>
                  <a:gradFill>
                    <a:gsLst>
                      <a:gs pos="0">
                        <a:srgbClr val="FFFFFF"/>
                      </a:gs>
                      <a:gs pos="100000">
                        <a:srgbClr val="FFFFFF"/>
                      </a:gs>
                    </a:gsLst>
                    <a:lin ang="10800000" scaled="1"/>
                  </a:gradFill>
                  <a:latin typeface="Segoe" pitchFamily="34" charset="0"/>
                </a:rPr>
                <a:t>APPLICATIONS</a:t>
              </a:r>
            </a:p>
          </p:txBody>
        </p:sp>
      </p:grpSp>
      <p:sp>
        <p:nvSpPr>
          <p:cNvPr id="15" name="Title 14"/>
          <p:cNvSpPr>
            <a:spLocks noGrp="1"/>
          </p:cNvSpPr>
          <p:nvPr>
            <p:ph type="title"/>
          </p:nvPr>
        </p:nvSpPr>
        <p:spPr/>
        <p:txBody>
          <a:bodyPr/>
          <a:lstStyle/>
          <a:p>
            <a:r>
              <a:rPr lang="en-US" dirty="0" smtClean="0"/>
              <a:t>Three Orthogonal Dimensions?</a:t>
            </a:r>
            <a:endParaRPr lang="en-US" dirty="0"/>
          </a:p>
        </p:txBody>
      </p:sp>
      <p:grpSp>
        <p:nvGrpSpPr>
          <p:cNvPr id="23" name="Group 22"/>
          <p:cNvGrpSpPr/>
          <p:nvPr/>
        </p:nvGrpSpPr>
        <p:grpSpPr>
          <a:xfrm>
            <a:off x="9642396" y="1179895"/>
            <a:ext cx="1828830" cy="5161625"/>
            <a:chOff x="6283179" y="1245869"/>
            <a:chExt cx="1828830" cy="5161625"/>
          </a:xfrm>
        </p:grpSpPr>
        <p:sp>
          <p:nvSpPr>
            <p:cNvPr id="13" name="Rectangle 12"/>
            <p:cNvSpPr/>
            <p:nvPr/>
          </p:nvSpPr>
          <p:spPr bwMode="auto">
            <a:xfrm>
              <a:off x="6283193" y="5935378"/>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PROVISIONING</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14" name="Rectangle 13"/>
            <p:cNvSpPr/>
            <p:nvPr/>
          </p:nvSpPr>
          <p:spPr bwMode="auto">
            <a:xfrm>
              <a:off x="6283179" y="5349192"/>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MIGRATION</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16" name="Rectangle 15"/>
            <p:cNvSpPr/>
            <p:nvPr/>
          </p:nvSpPr>
          <p:spPr bwMode="auto">
            <a:xfrm>
              <a:off x="6283179" y="4176814"/>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ELASTICITY</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17" name="Rectangle 16"/>
            <p:cNvSpPr/>
            <p:nvPr/>
          </p:nvSpPr>
          <p:spPr bwMode="auto">
            <a:xfrm>
              <a:off x="6283193" y="3590625"/>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RESILIENCY</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18" name="Rectangle 17"/>
            <p:cNvSpPr/>
            <p:nvPr/>
          </p:nvSpPr>
          <p:spPr bwMode="auto">
            <a:xfrm>
              <a:off x="6283193" y="3004436"/>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QUOTA</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19" name="Rectangle 18"/>
            <p:cNvSpPr/>
            <p:nvPr/>
          </p:nvSpPr>
          <p:spPr bwMode="auto">
            <a:xfrm>
              <a:off x="6283205" y="2418247"/>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COMMERCE</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20" name="Rectangle 19"/>
            <p:cNvSpPr/>
            <p:nvPr/>
          </p:nvSpPr>
          <p:spPr bwMode="auto">
            <a:xfrm>
              <a:off x="6283179" y="4763003"/>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BALANCING</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21" name="Rectangle 20"/>
            <p:cNvSpPr/>
            <p:nvPr/>
          </p:nvSpPr>
          <p:spPr bwMode="auto">
            <a:xfrm>
              <a:off x="6283179" y="1832058"/>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INSTRUMENT</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sp>
          <p:nvSpPr>
            <p:cNvPr id="22" name="Rectangle 21"/>
            <p:cNvSpPr/>
            <p:nvPr/>
          </p:nvSpPr>
          <p:spPr bwMode="auto">
            <a:xfrm>
              <a:off x="6283179" y="1245869"/>
              <a:ext cx="1828804" cy="472116"/>
            </a:xfrm>
            <a:prstGeom prst="rect">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6350" cap="flat" cmpd="sng" algn="ctr">
              <a:gradFill flip="none" rotWithShape="1">
                <a:gsLst>
                  <a:gs pos="0">
                    <a:srgbClr val="FFFFFF"/>
                  </a:gs>
                  <a:gs pos="50000">
                    <a:srgbClr val="FFFFFF">
                      <a:alpha val="0"/>
                    </a:srgbClr>
                  </a:gs>
                  <a:gs pos="100000">
                    <a:srgbClr val="FFFFFF"/>
                  </a:gs>
                </a:gsLst>
                <a:lin ang="0" scaled="1"/>
                <a:tileRect/>
              </a:gradFill>
              <a:prstDash val="solid"/>
              <a:round/>
              <a:headEnd type="none" w="med" len="med"/>
              <a:tailEnd type="none" w="med" len="med"/>
            </a:ln>
            <a:effectLst/>
          </p:spPr>
          <p:txBody>
            <a:bodyPr vert="horz" wrap="square" lIns="0" tIns="91440" rIns="0" bIns="0" numCol="1" rtlCol="0" anchor="ctr" anchorCtr="0" compatLnSpc="1">
              <a:prstTxWarp prst="textNoShape">
                <a:avLst/>
              </a:prstTxWarp>
            </a:bodyPr>
            <a:lstStyle/>
            <a:p>
              <a:pPr algn="ctr" defTabSz="1218585">
                <a:lnSpc>
                  <a:spcPct val="80000"/>
                </a:lnSpc>
              </a:pPr>
              <a:r>
                <a:rPr lang="en-US" sz="1600" kern="0" dirty="0" smtClean="0">
                  <a:ln w="18415" cmpd="sng">
                    <a:noFill/>
                    <a:prstDash val="solid"/>
                  </a:ln>
                  <a:gradFill>
                    <a:gsLst>
                      <a:gs pos="0">
                        <a:srgbClr val="FFFFFF"/>
                      </a:gs>
                      <a:gs pos="100000">
                        <a:srgbClr val="FFFFFF"/>
                      </a:gs>
                    </a:gsLst>
                    <a:lin ang="10800000" scaled="1"/>
                  </a:gradFill>
                  <a:latin typeface="Segoe" pitchFamily="34" charset="0"/>
                </a:rPr>
                <a:t>VERSIONING</a:t>
              </a:r>
              <a:endParaRPr lang="en-US" sz="1600" kern="0" dirty="0">
                <a:ln w="18415" cmpd="sng">
                  <a:noFill/>
                  <a:prstDash val="solid"/>
                </a:ln>
                <a:gradFill>
                  <a:gsLst>
                    <a:gs pos="0">
                      <a:srgbClr val="FFFFFF"/>
                    </a:gs>
                    <a:gs pos="100000">
                      <a:srgbClr val="FFFFFF"/>
                    </a:gs>
                  </a:gsLst>
                  <a:lin ang="10800000" scaled="1"/>
                </a:gradFill>
                <a:latin typeface="Segoe" pitchFamily="34" charset="0"/>
              </a:endParaRPr>
            </a:p>
          </p:txBody>
        </p:sp>
      </p:grpSp>
      <p:sp>
        <p:nvSpPr>
          <p:cNvPr id="25" name="TextBox 24"/>
          <p:cNvSpPr txBox="1"/>
          <p:nvPr/>
        </p:nvSpPr>
        <p:spPr>
          <a:xfrm>
            <a:off x="4548833" y="5539890"/>
            <a:ext cx="2335435" cy="430887"/>
          </a:xfrm>
          <a:prstGeom prst="rect">
            <a:avLst/>
          </a:prstGeom>
          <a:noFill/>
        </p:spPr>
        <p:txBody>
          <a:bodyPr wrap="square" lIns="0" tIns="0" rIns="0" bIns="0" rtlCol="0">
            <a:spAutoFit/>
          </a:bodyPr>
          <a:lstStyle/>
          <a:p>
            <a:r>
              <a:rPr lang="en-US" sz="2800" dirty="0" smtClean="0">
                <a:gradFill>
                  <a:gsLst>
                    <a:gs pos="0">
                      <a:srgbClr val="FFFFFF"/>
                    </a:gs>
                    <a:gs pos="100000">
                      <a:srgbClr val="FFFFFF"/>
                    </a:gs>
                  </a:gsLst>
                  <a:lin ang="5400000" scaled="0"/>
                </a:gradFill>
              </a:rPr>
              <a:t>Automation</a:t>
            </a:r>
            <a:endParaRPr lang="en-US" sz="2800" dirty="0" smtClean="0">
              <a:gradFill>
                <a:gsLst>
                  <a:gs pos="0">
                    <a:schemeClr val="tx1"/>
                  </a:gs>
                  <a:gs pos="86000">
                    <a:schemeClr val="tx1"/>
                  </a:gs>
                </a:gsLst>
                <a:lin ang="5400000" scaled="0"/>
              </a:gradFill>
            </a:endParaRPr>
          </a:p>
        </p:txBody>
      </p:sp>
      <p:sp>
        <p:nvSpPr>
          <p:cNvPr id="26" name="TextBox 25"/>
          <p:cNvSpPr txBox="1"/>
          <p:nvPr/>
        </p:nvSpPr>
        <p:spPr>
          <a:xfrm rot="16200000">
            <a:off x="2227262" y="3461114"/>
            <a:ext cx="2335435" cy="430887"/>
          </a:xfrm>
          <a:prstGeom prst="rect">
            <a:avLst/>
          </a:prstGeom>
          <a:noFill/>
        </p:spPr>
        <p:txBody>
          <a:bodyPr wrap="square" lIns="0" tIns="0" rIns="0" bIns="0" rtlCol="0">
            <a:spAutoFit/>
          </a:bodyPr>
          <a:lstStyle/>
          <a:p>
            <a:pPr algn="ctr"/>
            <a:r>
              <a:rPr lang="en-US" sz="2800" dirty="0" smtClean="0">
                <a:gradFill>
                  <a:gsLst>
                    <a:gs pos="0">
                      <a:srgbClr val="FFFFFF"/>
                    </a:gs>
                    <a:gs pos="100000">
                      <a:srgbClr val="FFFFFF"/>
                    </a:gs>
                  </a:gsLst>
                  <a:lin ang="5400000" scaled="0"/>
                </a:gradFill>
              </a:rPr>
              <a:t>Platform</a:t>
            </a:r>
            <a:endParaRPr lang="en-US" sz="2800" dirty="0" smtClean="0">
              <a:gradFill>
                <a:gsLst>
                  <a:gs pos="0">
                    <a:schemeClr val="tx1"/>
                  </a:gs>
                  <a:gs pos="86000">
                    <a:schemeClr val="tx1"/>
                  </a:gs>
                </a:gsLst>
                <a:lin ang="5400000" scaled="0"/>
              </a:gradFill>
            </a:endParaRPr>
          </a:p>
        </p:txBody>
      </p:sp>
      <p:sp>
        <p:nvSpPr>
          <p:cNvPr id="34" name="Cube 33"/>
          <p:cNvSpPr/>
          <p:nvPr/>
        </p:nvSpPr>
        <p:spPr bwMode="auto">
          <a:xfrm>
            <a:off x="3846773" y="1652011"/>
            <a:ext cx="4524703" cy="3745310"/>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3200" dirty="0" err="1" smtClean="0">
              <a:gradFill>
                <a:gsLst>
                  <a:gs pos="0">
                    <a:srgbClr val="FFFFFF"/>
                  </a:gs>
                  <a:gs pos="100000">
                    <a:srgbClr val="FFFFFF"/>
                  </a:gs>
                </a:gsLst>
                <a:lin ang="5400000" scaled="0"/>
              </a:gradFill>
            </a:endParaRPr>
          </a:p>
        </p:txBody>
      </p:sp>
      <p:cxnSp>
        <p:nvCxnSpPr>
          <p:cNvPr id="28" name="Straight Connector 27"/>
          <p:cNvCxnSpPr>
            <a:stCxn id="34" idx="2"/>
          </p:cNvCxnSpPr>
          <p:nvPr/>
        </p:nvCxnSpPr>
        <p:spPr>
          <a:xfrm flipV="1">
            <a:off x="3846773" y="3973175"/>
            <a:ext cx="3547255" cy="196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34" idx="1"/>
            <a:endCxn id="34" idx="3"/>
          </p:cNvCxnSpPr>
          <p:nvPr/>
        </p:nvCxnSpPr>
        <p:spPr>
          <a:xfrm>
            <a:off x="5640961" y="2588339"/>
            <a:ext cx="0" cy="2808982"/>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8811376">
            <a:off x="7483877" y="4748329"/>
            <a:ext cx="2009175" cy="430887"/>
          </a:xfrm>
          <a:prstGeom prst="rect">
            <a:avLst/>
          </a:prstGeom>
          <a:noFill/>
        </p:spPr>
        <p:txBody>
          <a:bodyPr wrap="square" lIns="0" tIns="0" rIns="0" bIns="0" rtlCol="0">
            <a:spAutoFit/>
          </a:bodyPr>
          <a:lstStyle/>
          <a:p>
            <a:r>
              <a:rPr lang="en-US" sz="2800" dirty="0" smtClean="0">
                <a:gradFill>
                  <a:gsLst>
                    <a:gs pos="0">
                      <a:srgbClr val="FFFFFF"/>
                    </a:gs>
                    <a:gs pos="100000">
                      <a:srgbClr val="FFFFFF"/>
                    </a:gs>
                  </a:gsLst>
                  <a:lin ang="5400000" scaled="0"/>
                </a:gradFill>
              </a:rPr>
              <a:t>Maturity</a:t>
            </a:r>
            <a:endParaRPr lang="en-US" sz="28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35231480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Enterprise </a:t>
            </a:r>
            <a:r>
              <a:rPr lang="en-US" dirty="0" err="1" smtClean="0"/>
              <a:t>IaaS</a:t>
            </a:r>
            <a:endParaRPr lang="en-US" dirty="0"/>
          </a:p>
        </p:txBody>
      </p:sp>
      <p:sp>
        <p:nvSpPr>
          <p:cNvPr id="6" name="Text Placeholder 5"/>
          <p:cNvSpPr>
            <a:spLocks noGrp="1"/>
          </p:cNvSpPr>
          <p:nvPr>
            <p:ph type="body" sz="quarter" idx="10"/>
          </p:nvPr>
        </p:nvSpPr>
        <p:spPr>
          <a:xfrm>
            <a:off x="507237" y="6055429"/>
            <a:ext cx="11149013" cy="443198"/>
          </a:xfrm>
        </p:spPr>
        <p:txBody>
          <a:bodyPr/>
          <a:lstStyle/>
          <a:p>
            <a:pPr marL="0" indent="0" algn="ctr">
              <a:buNone/>
            </a:pPr>
            <a:r>
              <a:rPr lang="en-US" b="1" dirty="0" smtClean="0"/>
              <a:t>New</a:t>
            </a:r>
            <a:r>
              <a:rPr lang="en-US" dirty="0" smtClean="0"/>
              <a:t> </a:t>
            </a:r>
            <a:r>
              <a:rPr lang="en-US" dirty="0" err="1" smtClean="0"/>
              <a:t>IaaS</a:t>
            </a:r>
            <a:r>
              <a:rPr lang="en-US" dirty="0" smtClean="0"/>
              <a:t> </a:t>
            </a:r>
            <a:r>
              <a:rPr lang="en-US" dirty="0"/>
              <a:t>Private Cloud to </a:t>
            </a:r>
            <a:r>
              <a:rPr lang="en-US" b="1" dirty="0"/>
              <a:t>host </a:t>
            </a:r>
            <a:r>
              <a:rPr lang="en-US" b="1" dirty="0" smtClean="0"/>
              <a:t>multiple </a:t>
            </a:r>
            <a:r>
              <a:rPr lang="en-US" dirty="0" smtClean="0"/>
              <a:t>workloads</a:t>
            </a:r>
            <a:endParaRPr lang="en-US" dirty="0"/>
          </a:p>
        </p:txBody>
      </p:sp>
      <p:sp>
        <p:nvSpPr>
          <p:cNvPr id="7" name="Rectangle 6"/>
          <p:cNvSpPr/>
          <p:nvPr/>
        </p:nvSpPr>
        <p:spPr bwMode="auto">
          <a:xfrm>
            <a:off x="653143" y="4405745"/>
            <a:ext cx="10735293"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New </a:t>
            </a:r>
            <a:r>
              <a:rPr lang="en-US" sz="3200" dirty="0" err="1" smtClean="0">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21" name="Rectangle 20"/>
          <p:cNvSpPr/>
          <p:nvPr/>
        </p:nvSpPr>
        <p:spPr bwMode="auto">
          <a:xfrm>
            <a:off x="653143" y="330134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BPIO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22" name="Rectangle 21"/>
          <p:cNvSpPr/>
          <p:nvPr/>
        </p:nvSpPr>
        <p:spPr bwMode="auto">
          <a:xfrm>
            <a:off x="3475511" y="328748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App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23" name="Rectangle 22"/>
          <p:cNvSpPr/>
          <p:nvPr/>
        </p:nvSpPr>
        <p:spPr bwMode="auto">
          <a:xfrm>
            <a:off x="6297879" y="328748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App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24" name="Rectangle 23"/>
          <p:cNvSpPr/>
          <p:nvPr/>
        </p:nvSpPr>
        <p:spPr bwMode="auto">
          <a:xfrm>
            <a:off x="9120247" y="327363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App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grpSp>
        <p:nvGrpSpPr>
          <p:cNvPr id="4" name="Group 3"/>
          <p:cNvGrpSpPr/>
          <p:nvPr/>
        </p:nvGrpSpPr>
        <p:grpSpPr>
          <a:xfrm>
            <a:off x="738595" y="2360467"/>
            <a:ext cx="10527097" cy="571436"/>
            <a:chOff x="738595" y="2360467"/>
            <a:chExt cx="10527097" cy="571436"/>
          </a:xfrm>
        </p:grpSpPr>
        <p:grpSp>
          <p:nvGrpSpPr>
            <p:cNvPr id="2" name="Group 1"/>
            <p:cNvGrpSpPr/>
            <p:nvPr/>
          </p:nvGrpSpPr>
          <p:grpSpPr>
            <a:xfrm>
              <a:off x="738595" y="2360470"/>
              <a:ext cx="2079464" cy="571431"/>
              <a:chOff x="738595" y="2360470"/>
              <a:chExt cx="2079464" cy="571431"/>
            </a:xfrm>
          </p:grpSpPr>
          <p:pic>
            <p:nvPicPr>
              <p:cNvPr id="1026"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202"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808" y="2360471"/>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595" y="2360472"/>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3509703" y="2360469"/>
              <a:ext cx="2079464" cy="571431"/>
              <a:chOff x="3509703" y="2360469"/>
              <a:chExt cx="2079464" cy="571431"/>
            </a:xfrm>
          </p:grpSpPr>
          <p:pic>
            <p:nvPicPr>
              <p:cNvPr id="26"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6392241" y="2360472"/>
              <a:ext cx="2079464" cy="571431"/>
              <a:chOff x="3509703" y="2360469"/>
              <a:chExt cx="2079464" cy="571431"/>
            </a:xfrm>
          </p:grpSpPr>
          <p:pic>
            <p:nvPicPr>
              <p:cNvPr id="32"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9186228" y="2360467"/>
              <a:ext cx="2079464" cy="571431"/>
              <a:chOff x="3509703" y="2360469"/>
              <a:chExt cx="2079464" cy="571431"/>
            </a:xfrm>
          </p:grpSpPr>
          <p:pic>
            <p:nvPicPr>
              <p:cNvPr id="36"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63780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750"/>
                            </p:stCondLst>
                            <p:childTnLst>
                              <p:par>
                                <p:cTn id="9" presetID="16" presetClass="entr" presetSubtype="37" fill="hold" grpId="0" nodeType="afterEffect">
                                  <p:stCondLst>
                                    <p:cond delay="50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outVertical)">
                                      <p:cBhvr>
                                        <p:cTn id="14" dur="500"/>
                                        <p:tgtEl>
                                          <p:spTgt spid="2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500"/>
                                        <p:tgtEl>
                                          <p:spTgt spid="24"/>
                                        </p:tgtEl>
                                      </p:cBhvr>
                                    </p:animEffect>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dirty="0" smtClean="0"/>
              <a:t>BP </a:t>
            </a:r>
            <a:r>
              <a:rPr lang="en-US" dirty="0" err="1"/>
              <a:t>SaaS</a:t>
            </a:r>
            <a:r>
              <a:rPr lang="en-US" dirty="0"/>
              <a:t> on Existing </a:t>
            </a:r>
            <a:r>
              <a:rPr lang="en-US" dirty="0" smtClean="0"/>
              <a:t>Infrastructure</a:t>
            </a:r>
            <a:endParaRPr lang="en-US" dirty="0"/>
          </a:p>
        </p:txBody>
      </p:sp>
      <p:sp>
        <p:nvSpPr>
          <p:cNvPr id="3" name="Content Placeholder 2"/>
          <p:cNvSpPr>
            <a:spLocks noGrp="1"/>
          </p:cNvSpPr>
          <p:nvPr>
            <p:ph idx="1"/>
          </p:nvPr>
        </p:nvSpPr>
        <p:spPr>
          <a:xfrm>
            <a:off x="697242" y="5984166"/>
            <a:ext cx="11149013" cy="443198"/>
          </a:xfrm>
        </p:spPr>
        <p:txBody>
          <a:bodyPr/>
          <a:lstStyle/>
          <a:p>
            <a:pPr marL="0" indent="0" algn="ctr">
              <a:buNone/>
            </a:pPr>
            <a:r>
              <a:rPr lang="en-US" b="1" dirty="0" smtClean="0"/>
              <a:t>Existing</a:t>
            </a:r>
            <a:r>
              <a:rPr lang="en-US" dirty="0" smtClean="0"/>
              <a:t> </a:t>
            </a:r>
            <a:r>
              <a:rPr lang="en-US" dirty="0"/>
              <a:t>infrastructure and </a:t>
            </a:r>
            <a:r>
              <a:rPr lang="en-US" b="1" dirty="0" smtClean="0"/>
              <a:t>deploys </a:t>
            </a:r>
            <a:r>
              <a:rPr lang="en-US" b="1" dirty="0"/>
              <a:t>the </a:t>
            </a:r>
            <a:r>
              <a:rPr lang="en-US" b="1" dirty="0" smtClean="0"/>
              <a:t>BP Suite</a:t>
            </a:r>
            <a:endParaRPr lang="en-US" dirty="0"/>
          </a:p>
        </p:txBody>
      </p:sp>
      <p:sp>
        <p:nvSpPr>
          <p:cNvPr id="4" name="Rectangle 3"/>
          <p:cNvSpPr/>
          <p:nvPr/>
        </p:nvSpPr>
        <p:spPr bwMode="auto">
          <a:xfrm>
            <a:off x="653143" y="4405745"/>
            <a:ext cx="10735293" cy="95002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Existing Infrastructure</a:t>
            </a:r>
          </a:p>
        </p:txBody>
      </p:sp>
      <p:sp>
        <p:nvSpPr>
          <p:cNvPr id="5" name="Rectangle 4"/>
          <p:cNvSpPr/>
          <p:nvPr/>
        </p:nvSpPr>
        <p:spPr bwMode="auto">
          <a:xfrm>
            <a:off x="653142" y="3301340"/>
            <a:ext cx="10735293"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a:gradFill>
                  <a:gsLst>
                    <a:gs pos="0">
                      <a:srgbClr val="FFFFFF"/>
                    </a:gs>
                    <a:gs pos="100000">
                      <a:srgbClr val="FFFFFF"/>
                    </a:gs>
                  </a:gsLst>
                  <a:lin ang="5400000" scaled="0"/>
                </a:gradFill>
              </a:rPr>
              <a:t>BP </a:t>
            </a:r>
            <a:r>
              <a:rPr lang="en-US" sz="3200" dirty="0" err="1">
                <a:gradFill>
                  <a:gsLst>
                    <a:gs pos="0">
                      <a:srgbClr val="FFFFFF"/>
                    </a:gs>
                    <a:gs pos="100000">
                      <a:srgbClr val="FFFFFF"/>
                    </a:gs>
                  </a:gsLst>
                  <a:lin ang="5400000" scaled="0"/>
                </a:gradFill>
              </a:rPr>
              <a:t>SaaS</a:t>
            </a:r>
            <a:endParaRPr lang="en-US" sz="3200" dirty="0">
              <a:gradFill>
                <a:gsLst>
                  <a:gs pos="0">
                    <a:srgbClr val="FFFFFF"/>
                  </a:gs>
                  <a:gs pos="100000">
                    <a:srgbClr val="FFFFFF"/>
                  </a:gs>
                </a:gsLst>
                <a:lin ang="5400000" scaled="0"/>
              </a:gradFill>
            </a:endParaRPr>
          </a:p>
        </p:txBody>
      </p:sp>
      <p:grpSp>
        <p:nvGrpSpPr>
          <p:cNvPr id="6" name="Group 5"/>
          <p:cNvGrpSpPr/>
          <p:nvPr/>
        </p:nvGrpSpPr>
        <p:grpSpPr>
          <a:xfrm>
            <a:off x="738595" y="2360467"/>
            <a:ext cx="10527097" cy="571436"/>
            <a:chOff x="738595" y="2360467"/>
            <a:chExt cx="10527097" cy="571436"/>
          </a:xfrm>
        </p:grpSpPr>
        <p:grpSp>
          <p:nvGrpSpPr>
            <p:cNvPr id="25" name="Group 24"/>
            <p:cNvGrpSpPr/>
            <p:nvPr/>
          </p:nvGrpSpPr>
          <p:grpSpPr>
            <a:xfrm>
              <a:off x="738595" y="2360470"/>
              <a:ext cx="2079464" cy="571431"/>
              <a:chOff x="738595" y="2360470"/>
              <a:chExt cx="2079464" cy="571431"/>
            </a:xfrm>
          </p:grpSpPr>
          <p:pic>
            <p:nvPicPr>
              <p:cNvPr id="26"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202"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808" y="2360471"/>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595" y="2360472"/>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3509703" y="2360469"/>
              <a:ext cx="2079464" cy="571431"/>
              <a:chOff x="3509703" y="2360469"/>
              <a:chExt cx="2079464" cy="571431"/>
            </a:xfrm>
          </p:grpSpPr>
          <p:pic>
            <p:nvPicPr>
              <p:cNvPr id="30"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6392241" y="2360472"/>
              <a:ext cx="2079464" cy="571431"/>
              <a:chOff x="3509703" y="2360469"/>
              <a:chExt cx="2079464" cy="571431"/>
            </a:xfrm>
          </p:grpSpPr>
          <p:pic>
            <p:nvPicPr>
              <p:cNvPr id="34"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9186228" y="2360467"/>
              <a:ext cx="2079464" cy="571431"/>
              <a:chOff x="3509703" y="2360469"/>
              <a:chExt cx="2079464" cy="571431"/>
            </a:xfrm>
          </p:grpSpPr>
          <p:pic>
            <p:nvPicPr>
              <p:cNvPr id="38"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14761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dirty="0"/>
              <a:t>VDI </a:t>
            </a:r>
            <a:r>
              <a:rPr lang="en-US" dirty="0" err="1"/>
              <a:t>SaaS</a:t>
            </a:r>
            <a:r>
              <a:rPr lang="en-US" dirty="0"/>
              <a:t> on existing </a:t>
            </a:r>
            <a:r>
              <a:rPr lang="en-US" dirty="0" smtClean="0"/>
              <a:t>Infrastructure</a:t>
            </a:r>
            <a:endParaRPr lang="en-US" dirty="0"/>
          </a:p>
        </p:txBody>
      </p:sp>
      <p:sp>
        <p:nvSpPr>
          <p:cNvPr id="3" name="Content Placeholder 2"/>
          <p:cNvSpPr>
            <a:spLocks noGrp="1"/>
          </p:cNvSpPr>
          <p:nvPr>
            <p:ph idx="1"/>
          </p:nvPr>
        </p:nvSpPr>
        <p:spPr>
          <a:xfrm>
            <a:off x="578488" y="5996037"/>
            <a:ext cx="11149013" cy="443198"/>
          </a:xfrm>
        </p:spPr>
        <p:txBody>
          <a:bodyPr/>
          <a:lstStyle/>
          <a:p>
            <a:pPr marL="0" indent="0" algn="ctr">
              <a:buNone/>
            </a:pPr>
            <a:r>
              <a:rPr lang="en-US" b="1" dirty="0" smtClean="0"/>
              <a:t>Existing</a:t>
            </a:r>
            <a:r>
              <a:rPr lang="en-US" dirty="0" smtClean="0"/>
              <a:t> </a:t>
            </a:r>
            <a:r>
              <a:rPr lang="en-US" dirty="0"/>
              <a:t>infrastructure and </a:t>
            </a:r>
            <a:r>
              <a:rPr lang="en-US" b="1" dirty="0" smtClean="0"/>
              <a:t>deploys BP VDI </a:t>
            </a:r>
            <a:r>
              <a:rPr lang="en-US" b="1" dirty="0"/>
              <a:t>services</a:t>
            </a:r>
            <a:r>
              <a:rPr lang="en-US" dirty="0"/>
              <a:t> </a:t>
            </a:r>
          </a:p>
        </p:txBody>
      </p:sp>
      <p:sp>
        <p:nvSpPr>
          <p:cNvPr id="4" name="Rectangle 3"/>
          <p:cNvSpPr/>
          <p:nvPr/>
        </p:nvSpPr>
        <p:spPr bwMode="auto">
          <a:xfrm>
            <a:off x="653143" y="4405745"/>
            <a:ext cx="10735293" cy="95002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Existing Infrastructure</a:t>
            </a:r>
          </a:p>
        </p:txBody>
      </p:sp>
      <p:sp>
        <p:nvSpPr>
          <p:cNvPr id="38" name="Rectangle 37"/>
          <p:cNvSpPr/>
          <p:nvPr/>
        </p:nvSpPr>
        <p:spPr bwMode="auto">
          <a:xfrm>
            <a:off x="653142" y="2185059"/>
            <a:ext cx="10717480"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VDI</a:t>
            </a:r>
          </a:p>
        </p:txBody>
      </p:sp>
      <p:grpSp>
        <p:nvGrpSpPr>
          <p:cNvPr id="19" name="Group 18"/>
          <p:cNvGrpSpPr/>
          <p:nvPr/>
        </p:nvGrpSpPr>
        <p:grpSpPr>
          <a:xfrm>
            <a:off x="738595" y="2360467"/>
            <a:ext cx="10527097" cy="571436"/>
            <a:chOff x="738595" y="2360467"/>
            <a:chExt cx="10527097" cy="571436"/>
          </a:xfrm>
        </p:grpSpPr>
        <p:grpSp>
          <p:nvGrpSpPr>
            <p:cNvPr id="20" name="Group 19"/>
            <p:cNvGrpSpPr/>
            <p:nvPr/>
          </p:nvGrpSpPr>
          <p:grpSpPr>
            <a:xfrm>
              <a:off x="738595" y="2360470"/>
              <a:ext cx="2079464" cy="571431"/>
              <a:chOff x="738595" y="2360470"/>
              <a:chExt cx="2079464" cy="571431"/>
            </a:xfrm>
          </p:grpSpPr>
          <p:pic>
            <p:nvPicPr>
              <p:cNvPr id="33"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202"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808" y="2360471"/>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595" y="2360472"/>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3509703" y="2360469"/>
              <a:ext cx="2079464" cy="571431"/>
              <a:chOff x="3509703" y="2360469"/>
              <a:chExt cx="2079464" cy="571431"/>
            </a:xfrm>
          </p:grpSpPr>
          <p:pic>
            <p:nvPicPr>
              <p:cNvPr id="30"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392241" y="2360472"/>
              <a:ext cx="2079464" cy="571431"/>
              <a:chOff x="3509703" y="2360469"/>
              <a:chExt cx="2079464" cy="571431"/>
            </a:xfrm>
          </p:grpSpPr>
          <p:pic>
            <p:nvPicPr>
              <p:cNvPr id="27"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186228" y="2360467"/>
              <a:ext cx="2079464" cy="571431"/>
              <a:chOff x="3509703" y="2360469"/>
              <a:chExt cx="2079464" cy="571431"/>
            </a:xfrm>
          </p:grpSpPr>
          <p:pic>
            <p:nvPicPr>
              <p:cNvPr id="24"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6" name="Rectangle 35"/>
          <p:cNvSpPr/>
          <p:nvPr/>
        </p:nvSpPr>
        <p:spPr bwMode="auto">
          <a:xfrm>
            <a:off x="663648" y="3311846"/>
            <a:ext cx="10735293"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a:gradFill>
                  <a:gsLst>
                    <a:gs pos="0">
                      <a:srgbClr val="FFFFFF"/>
                    </a:gs>
                    <a:gs pos="100000">
                      <a:srgbClr val="FFFFFF"/>
                    </a:gs>
                  </a:gsLst>
                  <a:lin ang="5400000" scaled="0"/>
                </a:gradFill>
              </a:rPr>
              <a:t>BP </a:t>
            </a:r>
            <a:r>
              <a:rPr lang="en-US" sz="3200" dirty="0" err="1">
                <a:gradFill>
                  <a:gsLst>
                    <a:gs pos="0">
                      <a:srgbClr val="FFFFFF"/>
                    </a:gs>
                    <a:gs pos="100000">
                      <a:srgbClr val="FFFFFF"/>
                    </a:gs>
                  </a:gsLst>
                  <a:lin ang="5400000" scaled="0"/>
                </a:gradFill>
              </a:rPr>
              <a:t>SaaS</a:t>
            </a:r>
            <a:endParaRPr lang="en-US" sz="3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139254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64127E-7 3.7037E-7 L 1.64127E-7 -0.16157 " pathEditMode="relative" rAng="0" ptsTypes="AA">
                                      <p:cBhvr>
                                        <p:cTn id="6" dur="2000" fill="hold"/>
                                        <p:tgtEl>
                                          <p:spTgt spid="19"/>
                                        </p:tgtEl>
                                        <p:attrNameLst>
                                          <p:attrName>ppt_x</p:attrName>
                                          <p:attrName>ppt_y</p:attrName>
                                        </p:attrNameLst>
                                      </p:cBhvr>
                                      <p:rCtr x="0" y="-8079"/>
                                    </p:animMotion>
                                  </p:childTnLst>
                                </p:cTn>
                              </p:par>
                            </p:childTnLst>
                          </p:cTn>
                        </p:par>
                        <p:par>
                          <p:cTn id="7" fill="hold">
                            <p:stCondLst>
                              <p:cond delay="2000"/>
                            </p:stCondLst>
                            <p:childTnLst>
                              <p:par>
                                <p:cTn id="8" presetID="16" presetClass="entr" presetSubtype="37"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outVertic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dirty="0" err="1"/>
              <a:t>Hoster</a:t>
            </a:r>
            <a:r>
              <a:rPr lang="en-US" dirty="0"/>
              <a:t>/</a:t>
            </a:r>
            <a:r>
              <a:rPr lang="en-US" dirty="0" err="1"/>
              <a:t>Gov</a:t>
            </a:r>
            <a:r>
              <a:rPr lang="en-US" dirty="0"/>
              <a:t>/Enterprise </a:t>
            </a:r>
            <a:r>
              <a:rPr lang="en-US" dirty="0" err="1" smtClean="0"/>
              <a:t>IaaS</a:t>
            </a:r>
            <a:r>
              <a:rPr lang="en-US" dirty="0" smtClean="0"/>
              <a:t> &amp; </a:t>
            </a:r>
            <a:r>
              <a:rPr lang="en-US" dirty="0" err="1" smtClean="0"/>
              <a:t>SaaS</a:t>
            </a:r>
            <a:r>
              <a:rPr lang="en-US" dirty="0" smtClean="0"/>
              <a:t> Isolated</a:t>
            </a:r>
            <a:endParaRPr lang="en-US" dirty="0"/>
          </a:p>
        </p:txBody>
      </p:sp>
      <p:sp>
        <p:nvSpPr>
          <p:cNvPr id="3" name="Content Placeholder 2"/>
          <p:cNvSpPr>
            <a:spLocks noGrp="1"/>
          </p:cNvSpPr>
          <p:nvPr>
            <p:ph idx="1"/>
          </p:nvPr>
        </p:nvSpPr>
        <p:spPr>
          <a:xfrm>
            <a:off x="459736" y="5722919"/>
            <a:ext cx="11149013" cy="886397"/>
          </a:xfrm>
        </p:spPr>
        <p:txBody>
          <a:bodyPr/>
          <a:lstStyle/>
          <a:p>
            <a:pPr marL="0" indent="0" algn="ctr">
              <a:buNone/>
            </a:pPr>
            <a:r>
              <a:rPr lang="en-US" b="1" dirty="0" smtClean="0"/>
              <a:t>Deploy</a:t>
            </a:r>
            <a:r>
              <a:rPr lang="en-US" dirty="0" smtClean="0"/>
              <a:t> </a:t>
            </a:r>
            <a:r>
              <a:rPr lang="en-US" dirty="0"/>
              <a:t>the </a:t>
            </a:r>
            <a:r>
              <a:rPr lang="en-US" dirty="0" smtClean="0"/>
              <a:t> BP Suite to service </a:t>
            </a:r>
            <a:r>
              <a:rPr lang="en-US" dirty="0"/>
              <a:t>multiple customers in </a:t>
            </a:r>
            <a:r>
              <a:rPr lang="en-US" b="1" dirty="0"/>
              <a:t>fully isolated </a:t>
            </a:r>
            <a:r>
              <a:rPr lang="en-US" dirty="0"/>
              <a:t>environments</a:t>
            </a:r>
          </a:p>
        </p:txBody>
      </p:sp>
      <p:sp>
        <p:nvSpPr>
          <p:cNvPr id="5" name="Rectangle 4"/>
          <p:cNvSpPr/>
          <p:nvPr/>
        </p:nvSpPr>
        <p:spPr bwMode="auto">
          <a:xfrm>
            <a:off x="653143" y="330134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7" name="Rectangle 6"/>
          <p:cNvSpPr/>
          <p:nvPr/>
        </p:nvSpPr>
        <p:spPr bwMode="auto">
          <a:xfrm>
            <a:off x="3475511" y="328748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9" name="Rectangle 8"/>
          <p:cNvSpPr/>
          <p:nvPr/>
        </p:nvSpPr>
        <p:spPr bwMode="auto">
          <a:xfrm>
            <a:off x="6297879" y="328748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11" name="Rectangle 10"/>
          <p:cNvSpPr/>
          <p:nvPr/>
        </p:nvSpPr>
        <p:spPr bwMode="auto">
          <a:xfrm>
            <a:off x="9120247" y="327363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13" name="Rectangle 12"/>
          <p:cNvSpPr/>
          <p:nvPr/>
        </p:nvSpPr>
        <p:spPr bwMode="auto">
          <a:xfrm>
            <a:off x="653142" y="440772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smtClean="0">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14" name="Rectangle 13"/>
          <p:cNvSpPr/>
          <p:nvPr/>
        </p:nvSpPr>
        <p:spPr bwMode="auto">
          <a:xfrm>
            <a:off x="3475510" y="439387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15" name="Rectangle 14"/>
          <p:cNvSpPr/>
          <p:nvPr/>
        </p:nvSpPr>
        <p:spPr bwMode="auto">
          <a:xfrm>
            <a:off x="6297878" y="439387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16" name="Rectangle 15"/>
          <p:cNvSpPr/>
          <p:nvPr/>
        </p:nvSpPr>
        <p:spPr bwMode="auto">
          <a:xfrm>
            <a:off x="9120246" y="438001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grpSp>
        <p:nvGrpSpPr>
          <p:cNvPr id="46" name="Group 45"/>
          <p:cNvGrpSpPr/>
          <p:nvPr/>
        </p:nvGrpSpPr>
        <p:grpSpPr>
          <a:xfrm>
            <a:off x="738595" y="2360467"/>
            <a:ext cx="10527097" cy="571436"/>
            <a:chOff x="738595" y="2360467"/>
            <a:chExt cx="10527097" cy="571436"/>
          </a:xfrm>
        </p:grpSpPr>
        <p:grpSp>
          <p:nvGrpSpPr>
            <p:cNvPr id="47" name="Group 46"/>
            <p:cNvGrpSpPr/>
            <p:nvPr/>
          </p:nvGrpSpPr>
          <p:grpSpPr>
            <a:xfrm>
              <a:off x="738595" y="2360470"/>
              <a:ext cx="2079464" cy="571431"/>
              <a:chOff x="738595" y="2360470"/>
              <a:chExt cx="2079464" cy="571431"/>
            </a:xfrm>
          </p:grpSpPr>
          <p:pic>
            <p:nvPicPr>
              <p:cNvPr id="60"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202"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808" y="2360471"/>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595" y="2360472"/>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3509703" y="2360469"/>
              <a:ext cx="2079464" cy="571431"/>
              <a:chOff x="3509703" y="2360469"/>
              <a:chExt cx="2079464" cy="571431"/>
            </a:xfrm>
          </p:grpSpPr>
          <p:pic>
            <p:nvPicPr>
              <p:cNvPr id="57"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6392241" y="2360472"/>
              <a:ext cx="2079464" cy="571431"/>
              <a:chOff x="3509703" y="2360469"/>
              <a:chExt cx="2079464" cy="571431"/>
            </a:xfrm>
          </p:grpSpPr>
          <p:pic>
            <p:nvPicPr>
              <p:cNvPr id="54"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9186228" y="2360467"/>
              <a:ext cx="2079464" cy="571431"/>
              <a:chOff x="3509703" y="2360469"/>
              <a:chExt cx="2079464" cy="571431"/>
            </a:xfrm>
          </p:grpSpPr>
          <p:pic>
            <p:nvPicPr>
              <p:cNvPr id="51"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2614316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dirty="0" err="1"/>
              <a:t>Hoster</a:t>
            </a:r>
            <a:r>
              <a:rPr lang="en-US" dirty="0"/>
              <a:t>/</a:t>
            </a:r>
            <a:r>
              <a:rPr lang="en-US" dirty="0" err="1"/>
              <a:t>Gov</a:t>
            </a:r>
            <a:r>
              <a:rPr lang="en-US" dirty="0"/>
              <a:t>/Enterprise </a:t>
            </a:r>
            <a:r>
              <a:rPr lang="en-US" dirty="0" err="1"/>
              <a:t>SaaS</a:t>
            </a:r>
            <a:r>
              <a:rPr lang="en-US" dirty="0"/>
              <a:t> </a:t>
            </a:r>
            <a:r>
              <a:rPr lang="en-US" dirty="0" smtClean="0"/>
              <a:t>Isolated</a:t>
            </a:r>
            <a:endParaRPr lang="en-US" dirty="0"/>
          </a:p>
        </p:txBody>
      </p:sp>
      <p:sp>
        <p:nvSpPr>
          <p:cNvPr id="3" name="Content Placeholder 2"/>
          <p:cNvSpPr>
            <a:spLocks noGrp="1"/>
          </p:cNvSpPr>
          <p:nvPr>
            <p:ph idx="1"/>
          </p:nvPr>
        </p:nvSpPr>
        <p:spPr>
          <a:xfrm>
            <a:off x="459736" y="5722919"/>
            <a:ext cx="11149013" cy="886397"/>
          </a:xfrm>
        </p:spPr>
        <p:txBody>
          <a:bodyPr/>
          <a:lstStyle/>
          <a:p>
            <a:pPr marL="0" indent="0" algn="ctr">
              <a:buNone/>
            </a:pPr>
            <a:r>
              <a:rPr lang="en-US" b="1" dirty="0" smtClean="0"/>
              <a:t>Deploy</a:t>
            </a:r>
            <a:r>
              <a:rPr lang="en-US" dirty="0" smtClean="0"/>
              <a:t> </a:t>
            </a:r>
            <a:r>
              <a:rPr lang="en-US" dirty="0"/>
              <a:t>the </a:t>
            </a:r>
            <a:r>
              <a:rPr lang="en-US" dirty="0" smtClean="0"/>
              <a:t> BP Suite to service </a:t>
            </a:r>
            <a:r>
              <a:rPr lang="en-US" dirty="0"/>
              <a:t>multiple customers in </a:t>
            </a:r>
            <a:r>
              <a:rPr lang="en-US" b="1" dirty="0"/>
              <a:t>fully isolated </a:t>
            </a:r>
            <a:r>
              <a:rPr lang="en-US" dirty="0" smtClean="0"/>
              <a:t>environments, with </a:t>
            </a:r>
            <a:r>
              <a:rPr lang="en-US" b="1" dirty="0" smtClean="0"/>
              <a:t>shared </a:t>
            </a:r>
            <a:r>
              <a:rPr lang="en-US" b="1" dirty="0" err="1" smtClean="0"/>
              <a:t>infrastructrure</a:t>
            </a:r>
            <a:endParaRPr lang="en-US" b="1" dirty="0"/>
          </a:p>
        </p:txBody>
      </p:sp>
      <p:sp>
        <p:nvSpPr>
          <p:cNvPr id="25" name="Rectangle 24"/>
          <p:cNvSpPr/>
          <p:nvPr/>
        </p:nvSpPr>
        <p:spPr bwMode="auto">
          <a:xfrm>
            <a:off x="653143" y="330134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26" name="Rectangle 25"/>
          <p:cNvSpPr/>
          <p:nvPr/>
        </p:nvSpPr>
        <p:spPr bwMode="auto">
          <a:xfrm>
            <a:off x="3475511" y="328748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27" name="Rectangle 26"/>
          <p:cNvSpPr/>
          <p:nvPr/>
        </p:nvSpPr>
        <p:spPr bwMode="auto">
          <a:xfrm>
            <a:off x="6297879" y="328748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28" name="Rectangle 27"/>
          <p:cNvSpPr/>
          <p:nvPr/>
        </p:nvSpPr>
        <p:spPr bwMode="auto">
          <a:xfrm>
            <a:off x="9120247" y="327363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29" name="Rectangle 28"/>
          <p:cNvSpPr/>
          <p:nvPr/>
        </p:nvSpPr>
        <p:spPr bwMode="auto">
          <a:xfrm>
            <a:off x="653142" y="440772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smtClean="0">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30" name="Rectangle 29"/>
          <p:cNvSpPr/>
          <p:nvPr/>
        </p:nvSpPr>
        <p:spPr bwMode="auto">
          <a:xfrm>
            <a:off x="3475510" y="439387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31" name="Rectangle 30"/>
          <p:cNvSpPr/>
          <p:nvPr/>
        </p:nvSpPr>
        <p:spPr bwMode="auto">
          <a:xfrm>
            <a:off x="6297878" y="439387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32" name="Rectangle 31"/>
          <p:cNvSpPr/>
          <p:nvPr/>
        </p:nvSpPr>
        <p:spPr bwMode="auto">
          <a:xfrm>
            <a:off x="9120246" y="438001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grpSp>
        <p:nvGrpSpPr>
          <p:cNvPr id="33" name="Group 32"/>
          <p:cNvGrpSpPr/>
          <p:nvPr/>
        </p:nvGrpSpPr>
        <p:grpSpPr>
          <a:xfrm>
            <a:off x="738595" y="2360467"/>
            <a:ext cx="10527097" cy="571436"/>
            <a:chOff x="738595" y="2360467"/>
            <a:chExt cx="10527097" cy="571436"/>
          </a:xfrm>
        </p:grpSpPr>
        <p:grpSp>
          <p:nvGrpSpPr>
            <p:cNvPr id="34" name="Group 33"/>
            <p:cNvGrpSpPr/>
            <p:nvPr/>
          </p:nvGrpSpPr>
          <p:grpSpPr>
            <a:xfrm>
              <a:off x="738595" y="2360470"/>
              <a:ext cx="2079464" cy="571431"/>
              <a:chOff x="738595" y="2360470"/>
              <a:chExt cx="2079464" cy="571431"/>
            </a:xfrm>
          </p:grpSpPr>
          <p:pic>
            <p:nvPicPr>
              <p:cNvPr id="47"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202"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808" y="2360471"/>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595" y="2360472"/>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3509703" y="2360469"/>
              <a:ext cx="2079464" cy="571431"/>
              <a:chOff x="3509703" y="2360469"/>
              <a:chExt cx="2079464" cy="571431"/>
            </a:xfrm>
          </p:grpSpPr>
          <p:pic>
            <p:nvPicPr>
              <p:cNvPr id="44"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a:off x="6392241" y="2360472"/>
              <a:ext cx="2079464" cy="571431"/>
              <a:chOff x="3509703" y="2360469"/>
              <a:chExt cx="2079464" cy="571431"/>
            </a:xfrm>
          </p:grpSpPr>
          <p:pic>
            <p:nvPicPr>
              <p:cNvPr id="41"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9186228" y="2360467"/>
              <a:ext cx="2079464" cy="571431"/>
              <a:chOff x="3509703" y="2360469"/>
              <a:chExt cx="2079464" cy="571431"/>
            </a:xfrm>
          </p:grpSpPr>
          <p:pic>
            <p:nvPicPr>
              <p:cNvPr id="38" name="Picture 2" descr="C:\Users\normj\Documents\1 Speeches\_ XML ICONS\User yellow 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Users\normj\Documents\1 Speeches\_ XML ICONS\User person red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C:\Users\normj\Documents\1 Speeches\_ XML ICONS\User person green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0" name="Rectangle 49"/>
          <p:cNvSpPr/>
          <p:nvPr/>
        </p:nvSpPr>
        <p:spPr bwMode="auto">
          <a:xfrm>
            <a:off x="653143" y="4405745"/>
            <a:ext cx="10735293"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New </a:t>
            </a:r>
            <a:r>
              <a:rPr lang="en-US" sz="3200" dirty="0" err="1" smtClean="0">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75531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16" presetClass="entr" presetSubtype="37" fill="hold" grpId="0" nodeType="withEffect">
                                  <p:stCondLst>
                                    <p:cond delay="250"/>
                                  </p:stCondLst>
                                  <p:childTnLst>
                                    <p:set>
                                      <p:cBhvr>
                                        <p:cTn id="18" dur="1" fill="hold">
                                          <p:stCondLst>
                                            <p:cond delay="0"/>
                                          </p:stCondLst>
                                        </p:cTn>
                                        <p:tgtEl>
                                          <p:spTgt spid="50"/>
                                        </p:tgtEl>
                                        <p:attrNameLst>
                                          <p:attrName>style.visibility</p:attrName>
                                        </p:attrNameLst>
                                      </p:cBhvr>
                                      <p:to>
                                        <p:strVal val="visible"/>
                                      </p:to>
                                    </p:set>
                                    <p:animEffect transition="in" filter="barn(out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4797"/>
          </a:xfrm>
        </p:spPr>
        <p:txBody>
          <a:bodyPr/>
          <a:lstStyle/>
          <a:p>
            <a:r>
              <a:rPr lang="en-US" dirty="0" err="1" smtClean="0"/>
              <a:t>Hoster</a:t>
            </a:r>
            <a:r>
              <a:rPr lang="en-US" dirty="0" smtClean="0"/>
              <a:t>/</a:t>
            </a:r>
            <a:r>
              <a:rPr lang="en-US" dirty="0" err="1" smtClean="0"/>
              <a:t>Gov</a:t>
            </a:r>
            <a:r>
              <a:rPr lang="en-US" dirty="0" smtClean="0"/>
              <a:t>/Enterprise </a:t>
            </a:r>
            <a:r>
              <a:rPr lang="en-US" dirty="0" err="1" smtClean="0"/>
              <a:t>SaaS</a:t>
            </a:r>
            <a:r>
              <a:rPr lang="en-US" dirty="0" smtClean="0"/>
              <a:t> Shared</a:t>
            </a:r>
            <a:endParaRPr lang="en-US" dirty="0"/>
          </a:p>
        </p:txBody>
      </p:sp>
      <p:sp>
        <p:nvSpPr>
          <p:cNvPr id="4" name="Content Placeholder 2"/>
          <p:cNvSpPr txBox="1">
            <a:spLocks/>
          </p:cNvSpPr>
          <p:nvPr/>
        </p:nvSpPr>
        <p:spPr>
          <a:xfrm>
            <a:off x="459736" y="5722919"/>
            <a:ext cx="11149013" cy="886397"/>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85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85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85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85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85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n-US" b="1" dirty="0" smtClean="0"/>
              <a:t>Deploy</a:t>
            </a:r>
            <a:r>
              <a:rPr lang="en-US" dirty="0" smtClean="0"/>
              <a:t> the  BP Suite to service multiple customers in </a:t>
            </a:r>
            <a:r>
              <a:rPr lang="en-US" b="1" dirty="0" smtClean="0"/>
              <a:t>a </a:t>
            </a:r>
            <a:r>
              <a:rPr lang="en-US" b="1" dirty="0"/>
              <a:t>S</a:t>
            </a:r>
            <a:r>
              <a:rPr lang="en-US" b="1" dirty="0" smtClean="0"/>
              <a:t>ingle Multi-Tenant </a:t>
            </a:r>
            <a:r>
              <a:rPr lang="en-US" dirty="0" smtClean="0"/>
              <a:t>environments</a:t>
            </a:r>
            <a:endParaRPr lang="en-US" dirty="0"/>
          </a:p>
        </p:txBody>
      </p:sp>
      <p:sp>
        <p:nvSpPr>
          <p:cNvPr id="26" name="Rectangle 25"/>
          <p:cNvSpPr/>
          <p:nvPr/>
        </p:nvSpPr>
        <p:spPr bwMode="auto">
          <a:xfrm>
            <a:off x="653143" y="330134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27" name="Rectangle 26"/>
          <p:cNvSpPr/>
          <p:nvPr/>
        </p:nvSpPr>
        <p:spPr bwMode="auto">
          <a:xfrm>
            <a:off x="3475511" y="328748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28" name="Rectangle 27"/>
          <p:cNvSpPr/>
          <p:nvPr/>
        </p:nvSpPr>
        <p:spPr bwMode="auto">
          <a:xfrm>
            <a:off x="6297879" y="328748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29" name="Rectangle 28"/>
          <p:cNvSpPr/>
          <p:nvPr/>
        </p:nvSpPr>
        <p:spPr bwMode="auto">
          <a:xfrm>
            <a:off x="9120247" y="327363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BP </a:t>
            </a:r>
            <a:r>
              <a:rPr lang="en-US" sz="3200" dirty="0" err="1" smtClean="0">
                <a:gradFill>
                  <a:gsLst>
                    <a:gs pos="0">
                      <a:srgbClr val="FFFFFF"/>
                    </a:gs>
                    <a:gs pos="100000">
                      <a:srgbClr val="FFFFFF"/>
                    </a:gs>
                  </a:gsLst>
                  <a:lin ang="5400000" scaled="0"/>
                </a:gradFill>
              </a:rPr>
              <a:t>SaaS</a:t>
            </a:r>
            <a:endParaRPr lang="en-US" sz="3200" dirty="0" smtClean="0">
              <a:gradFill>
                <a:gsLst>
                  <a:gs pos="0">
                    <a:srgbClr val="FFFFFF"/>
                  </a:gs>
                  <a:gs pos="100000">
                    <a:srgbClr val="FFFFFF"/>
                  </a:gs>
                </a:gsLst>
                <a:lin ang="5400000" scaled="0"/>
              </a:gradFill>
            </a:endParaRPr>
          </a:p>
        </p:txBody>
      </p:sp>
      <p:sp>
        <p:nvSpPr>
          <p:cNvPr id="30" name="Rectangle 29"/>
          <p:cNvSpPr/>
          <p:nvPr/>
        </p:nvSpPr>
        <p:spPr bwMode="auto">
          <a:xfrm>
            <a:off x="653142" y="440772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smtClean="0">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31" name="Rectangle 30"/>
          <p:cNvSpPr/>
          <p:nvPr/>
        </p:nvSpPr>
        <p:spPr bwMode="auto">
          <a:xfrm>
            <a:off x="3475510" y="439387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32" name="Rectangle 31"/>
          <p:cNvSpPr/>
          <p:nvPr/>
        </p:nvSpPr>
        <p:spPr bwMode="auto">
          <a:xfrm>
            <a:off x="6297878" y="4393870"/>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33" name="Rectangle 32"/>
          <p:cNvSpPr/>
          <p:nvPr/>
        </p:nvSpPr>
        <p:spPr bwMode="auto">
          <a:xfrm>
            <a:off x="9120246" y="4380015"/>
            <a:ext cx="2268188"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err="1">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grpSp>
        <p:nvGrpSpPr>
          <p:cNvPr id="34" name="Group 33"/>
          <p:cNvGrpSpPr/>
          <p:nvPr/>
        </p:nvGrpSpPr>
        <p:grpSpPr>
          <a:xfrm>
            <a:off x="738595" y="2360467"/>
            <a:ext cx="10527097" cy="571436"/>
            <a:chOff x="738595" y="2360467"/>
            <a:chExt cx="10527097" cy="571436"/>
          </a:xfrm>
        </p:grpSpPr>
        <p:grpSp>
          <p:nvGrpSpPr>
            <p:cNvPr id="35" name="Group 34"/>
            <p:cNvGrpSpPr/>
            <p:nvPr/>
          </p:nvGrpSpPr>
          <p:grpSpPr>
            <a:xfrm>
              <a:off x="738595" y="2360470"/>
              <a:ext cx="2079464" cy="571431"/>
              <a:chOff x="738595" y="2360470"/>
              <a:chExt cx="2079464" cy="571431"/>
            </a:xfrm>
          </p:grpSpPr>
          <p:pic>
            <p:nvPicPr>
              <p:cNvPr id="48" name="Picture 2" descr="C:\Users\normj\Documents\1 Speeches\_ XML ICONS\User yellow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202"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normj\Documents\1 Speeches\_ XML ICONS\User person red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5808" y="2360471"/>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normj\Documents\1 Speeches\_ XML ICONS\User person green 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595" y="2360472"/>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a:off x="3509703" y="2360469"/>
              <a:ext cx="2079464" cy="571431"/>
              <a:chOff x="3509703" y="2360469"/>
              <a:chExt cx="2079464" cy="571431"/>
            </a:xfrm>
          </p:grpSpPr>
          <p:pic>
            <p:nvPicPr>
              <p:cNvPr id="45" name="Picture 2" descr="C:\Users\normj\Documents\1 Speeches\_ XML ICONS\User yellow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normj\Documents\1 Speeches\_ XML ICONS\User person red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normj\Documents\1 Speeches\_ XML ICONS\User person green 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6392241" y="2360472"/>
              <a:ext cx="2079464" cy="571431"/>
              <a:chOff x="3509703" y="2360469"/>
              <a:chExt cx="2079464" cy="571431"/>
            </a:xfrm>
          </p:grpSpPr>
          <p:pic>
            <p:nvPicPr>
              <p:cNvPr id="42" name="Picture 2" descr="C:\Users\normj\Documents\1 Speeches\_ XML ICONS\User yellow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Users\normj\Documents\1 Speeches\_ XML ICONS\User person red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C:\Users\normj\Documents\1 Speeches\_ XML ICONS\User person green 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p:cNvGrpSpPr/>
            <p:nvPr/>
          </p:nvGrpSpPr>
          <p:grpSpPr>
            <a:xfrm>
              <a:off x="9186228" y="2360467"/>
              <a:ext cx="2079464" cy="571431"/>
              <a:chOff x="3509703" y="2360469"/>
              <a:chExt cx="2079464" cy="571431"/>
            </a:xfrm>
          </p:grpSpPr>
          <p:pic>
            <p:nvPicPr>
              <p:cNvPr id="39" name="Picture 2" descr="C:\Users\normj\Documents\1 Speeches\_ XML ICONS\User yellow 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310" y="2360469"/>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normj\Documents\1 Speeches\_ XML ICONS\User person red 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916" y="2360470"/>
                <a:ext cx="422857" cy="5714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normj\Documents\1 Speeches\_ XML ICONS\User person green 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9703" y="2360471"/>
                <a:ext cx="422857" cy="5714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1" name="Rectangle 50"/>
          <p:cNvSpPr/>
          <p:nvPr/>
        </p:nvSpPr>
        <p:spPr bwMode="auto">
          <a:xfrm>
            <a:off x="653143" y="4405745"/>
            <a:ext cx="10735293"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smtClean="0">
                <a:gradFill>
                  <a:gsLst>
                    <a:gs pos="0">
                      <a:srgbClr val="FFFFFF"/>
                    </a:gs>
                    <a:gs pos="100000">
                      <a:srgbClr val="FFFFFF"/>
                    </a:gs>
                  </a:gsLst>
                  <a:lin ang="5400000" scaled="0"/>
                </a:gradFill>
              </a:rPr>
              <a:t>New </a:t>
            </a:r>
            <a:r>
              <a:rPr lang="en-US" sz="3200" dirty="0" err="1" smtClean="0">
                <a:gradFill>
                  <a:gsLst>
                    <a:gs pos="0">
                      <a:srgbClr val="FFFFFF"/>
                    </a:gs>
                    <a:gs pos="100000">
                      <a:srgbClr val="FFFFFF"/>
                    </a:gs>
                  </a:gsLst>
                  <a:lin ang="5400000" scaled="0"/>
                </a:gradFill>
              </a:rPr>
              <a:t>IaaS</a:t>
            </a:r>
            <a:endParaRPr lang="en-US" sz="3200" dirty="0" smtClean="0">
              <a:gradFill>
                <a:gsLst>
                  <a:gs pos="0">
                    <a:srgbClr val="FFFFFF"/>
                  </a:gs>
                  <a:gs pos="100000">
                    <a:srgbClr val="FFFFFF"/>
                  </a:gs>
                </a:gsLst>
                <a:lin ang="5400000" scaled="0"/>
              </a:gradFill>
            </a:endParaRPr>
          </a:p>
        </p:txBody>
      </p:sp>
      <p:sp>
        <p:nvSpPr>
          <p:cNvPr id="52" name="Rectangle 51"/>
          <p:cNvSpPr/>
          <p:nvPr/>
        </p:nvSpPr>
        <p:spPr bwMode="auto">
          <a:xfrm>
            <a:off x="653142" y="3301340"/>
            <a:ext cx="10735293" cy="950026"/>
          </a:xfrm>
          <a:prstGeom prst="rect">
            <a:avLst/>
          </a:prstGeom>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dirty="0">
                <a:gradFill>
                  <a:gsLst>
                    <a:gs pos="0">
                      <a:srgbClr val="FFFFFF"/>
                    </a:gs>
                    <a:gs pos="100000">
                      <a:srgbClr val="FFFFFF"/>
                    </a:gs>
                  </a:gsLst>
                  <a:lin ang="5400000" scaled="0"/>
                </a:gradFill>
              </a:rPr>
              <a:t>BP </a:t>
            </a:r>
            <a:r>
              <a:rPr lang="en-US" sz="3200" dirty="0" err="1">
                <a:gradFill>
                  <a:gsLst>
                    <a:gs pos="0">
                      <a:srgbClr val="FFFFFF"/>
                    </a:gs>
                    <a:gs pos="100000">
                      <a:srgbClr val="FFFFFF"/>
                    </a:gs>
                  </a:gsLst>
                  <a:lin ang="5400000" scaled="0"/>
                </a:gradFill>
              </a:rPr>
              <a:t>SaaS</a:t>
            </a:r>
            <a:endParaRPr lang="en-US" sz="3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429942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outVertical)">
                                      <p:cBhvr>
                                        <p:cTn id="2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Four Demos</a:t>
            </a:r>
            <a:endParaRPr lang="en-US" dirty="0"/>
          </a:p>
        </p:txBody>
      </p:sp>
      <p:graphicFrame>
        <p:nvGraphicFramePr>
          <p:cNvPr id="6" name="Diagram 5"/>
          <p:cNvGraphicFramePr/>
          <p:nvPr>
            <p:extLst>
              <p:ext uri="{D42A27DB-BD31-4B8C-83A1-F6EECF244321}">
                <p14:modId xmlns:p14="http://schemas.microsoft.com/office/powerpoint/2010/main" val="412635662"/>
              </p:ext>
            </p:extLst>
          </p:nvPr>
        </p:nvGraphicFramePr>
        <p:xfrm>
          <a:off x="2520202" y="1130283"/>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638312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Building A Private Cloud</a:t>
            </a:r>
            <a:endParaRPr lang="en-US" dirty="0"/>
          </a:p>
        </p:txBody>
      </p:sp>
      <p:sp>
        <p:nvSpPr>
          <p:cNvPr id="3" name="Subtitle 2"/>
          <p:cNvSpPr>
            <a:spLocks noGrp="1"/>
          </p:cNvSpPr>
          <p:nvPr>
            <p:ph type="subTitle" idx="1"/>
          </p:nvPr>
        </p:nvSpPr>
        <p:spPr/>
        <p:txBody>
          <a:bodyPr/>
          <a:lstStyle/>
          <a:p>
            <a:r>
              <a:rPr lang="en-US" dirty="0" smtClean="0"/>
              <a:t>Kenon Owens</a:t>
            </a:r>
          </a:p>
          <a:p>
            <a:r>
              <a:rPr lang="en-US" dirty="0" smtClean="0"/>
              <a:t>Technical Product Manager</a:t>
            </a:r>
          </a:p>
          <a:p>
            <a:r>
              <a:rPr lang="en-US" dirty="0" smtClean="0"/>
              <a:t>Microsoft</a:t>
            </a:r>
            <a:endParaRPr lang="en-US" dirty="0"/>
          </a:p>
        </p:txBody>
      </p:sp>
    </p:spTree>
    <p:extLst>
      <p:ext uri="{BB962C8B-B14F-4D97-AF65-F5344CB8AC3E}">
        <p14:creationId xmlns:p14="http://schemas.microsoft.com/office/powerpoint/2010/main" val="176757452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Picture1.png"/>
          <p:cNvPicPr>
            <a:picLocks noChangeAspect="1"/>
          </p:cNvPicPr>
          <p:nvPr/>
        </p:nvPicPr>
        <p:blipFill>
          <a:blip r:embed="rId2" cstate="print"/>
          <a:stretch>
            <a:fillRect/>
          </a:stretch>
        </p:blipFill>
        <p:spPr>
          <a:xfrm>
            <a:off x="1229418" y="1576038"/>
            <a:ext cx="9835375" cy="4890162"/>
          </a:xfrm>
          <a:prstGeom prst="rect">
            <a:avLst/>
          </a:prstGeom>
        </p:spPr>
      </p:pic>
      <p:sp>
        <p:nvSpPr>
          <p:cNvPr id="2" name="Title 1"/>
          <p:cNvSpPr>
            <a:spLocks noGrp="1"/>
          </p:cNvSpPr>
          <p:nvPr>
            <p:ph type="title"/>
          </p:nvPr>
        </p:nvSpPr>
        <p:spPr>
          <a:xfrm>
            <a:off x="453276" y="271133"/>
            <a:ext cx="11173090" cy="498598"/>
          </a:xfrm>
        </p:spPr>
        <p:txBody>
          <a:bodyPr>
            <a:normAutofit/>
          </a:bodyPr>
          <a:lstStyle/>
          <a:p>
            <a:r>
              <a:rPr lang="en-US" sz="3600" dirty="0" smtClean="0"/>
              <a:t>It’s The Workload !</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1982975761"/>
              </p:ext>
            </p:extLst>
          </p:nvPr>
        </p:nvGraphicFramePr>
        <p:xfrm>
          <a:off x="1015668" y="563596"/>
          <a:ext cx="10341669" cy="6104509"/>
        </p:xfrm>
        <a:graphic>
          <a:graphicData uri="http://schemas.openxmlformats.org/drawingml/2006/table">
            <a:tbl>
              <a:tblPr firstRow="1" bandRow="1">
                <a:tableStyleId>{5C22544A-7EE6-4342-B048-85BDC9FD1C3A}</a:tableStyleId>
              </a:tblPr>
              <a:tblGrid>
                <a:gridCol w="1773559"/>
                <a:gridCol w="1713622"/>
                <a:gridCol w="1713622"/>
                <a:gridCol w="1713622"/>
                <a:gridCol w="1713622"/>
                <a:gridCol w="1713622"/>
              </a:tblGrid>
              <a:tr h="387730">
                <a:tc gridSpan="6">
                  <a:txBody>
                    <a:bodyPr/>
                    <a:lstStyle/>
                    <a:p>
                      <a:endParaRPr lang="en-US" sz="2000" dirty="0">
                        <a:solidFill>
                          <a:schemeClr val="tx1"/>
                        </a:solidFill>
                      </a:endParaRPr>
                    </a:p>
                  </a:txBody>
                  <a:tcPr marL="116084" marR="116084">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1417983">
                <a:tc>
                  <a:txBody>
                    <a:bodyPr/>
                    <a:lstStyle/>
                    <a:p>
                      <a:pPr algn="ctr"/>
                      <a:r>
                        <a:rPr lang="en-US" sz="1400" dirty="0" smtClean="0">
                          <a:solidFill>
                            <a:schemeClr val="tx1"/>
                          </a:solidFill>
                        </a:rPr>
                        <a:t>Datacenter</a:t>
                      </a:r>
                    </a:p>
                    <a:p>
                      <a:pPr algn="ctr"/>
                      <a:r>
                        <a:rPr lang="en-US" sz="1400" dirty="0" smtClean="0">
                          <a:solidFill>
                            <a:schemeClr val="tx1"/>
                          </a:solidFill>
                        </a:rPr>
                        <a:t>Services</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solidFill>
                            <a:schemeClr val="tx1"/>
                          </a:solidFill>
                        </a:rPr>
                        <a:t>Client</a:t>
                      </a:r>
                    </a:p>
                    <a:p>
                      <a:pPr algn="ctr"/>
                      <a:r>
                        <a:rPr lang="en-US" sz="1400" dirty="0" smtClean="0">
                          <a:solidFill>
                            <a:schemeClr val="tx1"/>
                          </a:solidFill>
                        </a:rPr>
                        <a:t>Services</a:t>
                      </a:r>
                    </a:p>
                    <a:p>
                      <a:pPr algn="ctr"/>
                      <a:endParaRPr lang="en-US" sz="1400" dirty="0">
                        <a:solidFill>
                          <a:schemeClr val="tx1"/>
                        </a:solidFill>
                      </a:endParaRP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Identity and Security Services</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IT Process</a:t>
                      </a:r>
                      <a:r>
                        <a:rPr lang="en-US" sz="1400" baseline="0" dirty="0" smtClean="0">
                          <a:solidFill>
                            <a:schemeClr val="tx1"/>
                          </a:solidFill>
                        </a:rPr>
                        <a:t> </a:t>
                      </a:r>
                      <a:r>
                        <a:rPr lang="en-US" sz="1400" dirty="0" smtClean="0">
                          <a:solidFill>
                            <a:schemeClr val="tx1"/>
                          </a:solidFill>
                        </a:rPr>
                        <a:t>and Compliance</a:t>
                      </a:r>
                    </a:p>
                    <a:p>
                      <a:pPr algn="ctr"/>
                      <a:endParaRPr lang="en-US" sz="1400" dirty="0">
                        <a:solidFill>
                          <a:schemeClr val="tx1"/>
                        </a:solidFill>
                      </a:endParaRP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marL="116084" marR="116084">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1417983">
                <a:tc>
                  <a:txBody>
                    <a:bodyPr/>
                    <a:lstStyle/>
                    <a:p>
                      <a:pPr algn="ctr"/>
                      <a:r>
                        <a:rPr lang="en-US" sz="1400" dirty="0" smtClean="0">
                          <a:solidFill>
                            <a:schemeClr val="tx1"/>
                          </a:solidFill>
                        </a:rPr>
                        <a:t>Unified </a:t>
                      </a:r>
                    </a:p>
                    <a:p>
                      <a:pPr algn="ctr"/>
                      <a:r>
                        <a:rPr lang="en-US" sz="1400" dirty="0" smtClean="0">
                          <a:solidFill>
                            <a:schemeClr val="tx1"/>
                          </a:solidFill>
                        </a:rPr>
                        <a:t>Communications</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Collaboration</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Enterprise Content Management</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Enterprise Search</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solidFill>
                            <a:schemeClr val="tx1"/>
                          </a:solidFill>
                        </a:rPr>
                        <a:t>Self-Service BI</a:t>
                      </a:r>
                      <a:r>
                        <a:rPr lang="en-US" sz="1400" baseline="30000" dirty="0" smtClean="0">
                          <a:solidFill>
                            <a:schemeClr val="tx1"/>
                          </a:solidFill>
                        </a:rPr>
                        <a:t>1</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solidFill>
                            <a:schemeClr val="tx1"/>
                          </a:solidFill>
                        </a:rPr>
                        <a:t>Authoring and</a:t>
                      </a:r>
                    </a:p>
                    <a:p>
                      <a:pPr algn="ctr"/>
                      <a:r>
                        <a:rPr lang="en-US" sz="1400" dirty="0" smtClean="0">
                          <a:solidFill>
                            <a:schemeClr val="tx1"/>
                          </a:solidFill>
                        </a:rPr>
                        <a:t>Ideation</a:t>
                      </a:r>
                      <a:r>
                        <a:rPr lang="en-US" sz="1400" baseline="30000" dirty="0" smtClean="0">
                          <a:solidFill>
                            <a:schemeClr val="tx1"/>
                          </a:solidFill>
                        </a:rPr>
                        <a:t>1</a:t>
                      </a:r>
                      <a:endParaRPr lang="en-US" sz="1400" dirty="0">
                        <a:solidFill>
                          <a:schemeClr val="tx1"/>
                        </a:solidFill>
                      </a:endParaRPr>
                    </a:p>
                  </a:txBody>
                  <a:tcPr marL="116084" marR="116084">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1417983">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Custom Development</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Line of </a:t>
                      </a:r>
                      <a:br>
                        <a:rPr lang="en-US" sz="1400" dirty="0" smtClean="0">
                          <a:solidFill>
                            <a:schemeClr val="tx1"/>
                          </a:solidFill>
                        </a:rPr>
                      </a:br>
                      <a:r>
                        <a:rPr lang="en-US" sz="1400" dirty="0" smtClean="0">
                          <a:solidFill>
                            <a:schemeClr val="tx1"/>
                          </a:solidFill>
                        </a:rPr>
                        <a:t>Business Platform</a:t>
                      </a:r>
                    </a:p>
                    <a:p>
                      <a:pPr marL="0" marR="0" indent="0" algn="ctr" defTabSz="913212"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Web</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Integration</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Reporting and Analysis</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Data Warehousing</a:t>
                      </a:r>
                    </a:p>
                  </a:txBody>
                  <a:tcPr marL="116084" marR="116084">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1454320">
                <a:tc>
                  <a:txBody>
                    <a:bodyPr/>
                    <a:lstStyle/>
                    <a:p>
                      <a:pPr algn="ctr"/>
                      <a:r>
                        <a:rPr lang="en-US" sz="1400" dirty="0" smtClean="0">
                          <a:solidFill>
                            <a:schemeClr val="tx1"/>
                          </a:solidFill>
                        </a:rPr>
                        <a:t>Sales and </a:t>
                      </a:r>
                    </a:p>
                    <a:p>
                      <a:pPr algn="ctr"/>
                      <a:r>
                        <a:rPr lang="en-US" sz="1400" dirty="0" smtClean="0">
                          <a:solidFill>
                            <a:schemeClr val="tx1"/>
                          </a:solidFill>
                        </a:rPr>
                        <a:t>Service</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solidFill>
                            <a:schemeClr val="tx1"/>
                          </a:solidFill>
                        </a:rPr>
                        <a:t>Governance, Risk and Compliance</a:t>
                      </a:r>
                    </a:p>
                    <a:p>
                      <a:pPr algn="ctr"/>
                      <a:endParaRPr lang="en-US" sz="1400" dirty="0">
                        <a:solidFill>
                          <a:schemeClr val="tx1"/>
                        </a:solidFill>
                      </a:endParaRP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Innovation</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Business Insight</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3212"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Digital Marketing</a:t>
                      </a:r>
                    </a:p>
                  </a:txBody>
                  <a:tcPr marL="116084" marR="11608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solidFill>
                            <a:schemeClr val="tx1"/>
                          </a:solidFill>
                        </a:rPr>
                        <a:t>Industry</a:t>
                      </a:r>
                      <a:r>
                        <a:rPr lang="en-US" sz="1400" baseline="0" dirty="0" smtClean="0">
                          <a:solidFill>
                            <a:schemeClr val="tx1"/>
                          </a:solidFill>
                        </a:rPr>
                        <a:t> or Vertical </a:t>
                      </a:r>
                      <a:r>
                        <a:rPr lang="en-US" sz="1400" dirty="0" smtClean="0">
                          <a:solidFill>
                            <a:schemeClr val="tx1"/>
                          </a:solidFill>
                        </a:rPr>
                        <a:t>Specific</a:t>
                      </a:r>
                    </a:p>
                    <a:p>
                      <a:pPr algn="ctr"/>
                      <a:endParaRPr lang="en-US" sz="1400" dirty="0" smtClean="0">
                        <a:solidFill>
                          <a:schemeClr val="tx1"/>
                        </a:solidFill>
                      </a:endParaRPr>
                    </a:p>
                    <a:p>
                      <a:pPr algn="ctr"/>
                      <a:endParaRPr lang="en-US" sz="1400" dirty="0">
                        <a:solidFill>
                          <a:schemeClr val="tx1"/>
                        </a:solidFill>
                      </a:endParaRPr>
                    </a:p>
                  </a:txBody>
                  <a:tcPr marL="116084" marR="116084">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073182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Windows Azure Platform</a:t>
            </a:r>
          </a:p>
        </p:txBody>
      </p:sp>
      <p:sp>
        <p:nvSpPr>
          <p:cNvPr id="8" name="Rectangle 7"/>
          <p:cNvSpPr/>
          <p:nvPr/>
        </p:nvSpPr>
        <p:spPr bwMode="auto">
          <a:xfrm>
            <a:off x="1554694" y="4478259"/>
            <a:ext cx="2181412" cy="1882350"/>
          </a:xfrm>
          <a:prstGeom prst="rect">
            <a:avLst/>
          </a:prstGeom>
          <a:gradFill>
            <a:gsLst>
              <a:gs pos="0">
                <a:schemeClr val="accent1">
                  <a:shade val="51000"/>
                  <a:satMod val="130000"/>
                </a:schemeClr>
              </a:gs>
              <a:gs pos="80000">
                <a:schemeClr val="tx2">
                  <a:lumMod val="20000"/>
                  <a:lumOff val="80000"/>
                </a:schemeClr>
              </a:gs>
              <a:gs pos="100000">
                <a:schemeClr val="accent1"/>
              </a:gs>
            </a:gsLst>
          </a:gradFill>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spc="-50" dirty="0" smtClean="0">
              <a:gradFill>
                <a:gsLst>
                  <a:gs pos="0">
                    <a:srgbClr val="000000"/>
                  </a:gs>
                  <a:gs pos="100000">
                    <a:srgbClr val="000000"/>
                  </a:gs>
                </a:gsLst>
                <a:lin ang="5400000" scaled="0"/>
              </a:gradFill>
            </a:endParaRPr>
          </a:p>
        </p:txBody>
      </p:sp>
      <p:cxnSp>
        <p:nvCxnSpPr>
          <p:cNvPr id="9" name="Straight Connector 8"/>
          <p:cNvCxnSpPr/>
          <p:nvPr/>
        </p:nvCxnSpPr>
        <p:spPr>
          <a:xfrm rot="5400000">
            <a:off x="5634660" y="3670460"/>
            <a:ext cx="542441" cy="1191"/>
          </a:xfrm>
          <a:prstGeom prst="line">
            <a:avLst/>
          </a:prstGeom>
          <a:noFill/>
          <a:ln w="38100" cap="flat">
            <a:gradFill>
              <a:gsLst>
                <a:gs pos="0">
                  <a:srgbClr val="FFFFFF"/>
                </a:gs>
                <a:gs pos="50000">
                  <a:srgbClr val="FFFFFF">
                    <a:alpha val="25000"/>
                  </a:srgbClr>
                </a:gs>
                <a:gs pos="100000">
                  <a:srgbClr val="FFFFFF">
                    <a:alpha val="0"/>
                  </a:srgbClr>
                </a:gs>
              </a:gsLst>
              <a:lin ang="10800000" scaled="0"/>
            </a:gradFill>
            <a:prstDash val="solid"/>
            <a:miter lim="800000"/>
            <a:headEnd/>
            <a:tailEnd/>
          </a:ln>
          <a:effectLst>
            <a:outerShdw blurRad="63500" algn="ctr" rotWithShape="0">
              <a:srgbClr val="FFFFFF">
                <a:alpha val="40000"/>
              </a:srgbClr>
            </a:outerShdw>
          </a:effectLst>
        </p:spPr>
      </p:cxnSp>
      <p:sp>
        <p:nvSpPr>
          <p:cNvPr id="10" name="Freeform 6"/>
          <p:cNvSpPr>
            <a:spLocks/>
          </p:cNvSpPr>
          <p:nvPr/>
        </p:nvSpPr>
        <p:spPr bwMode="auto">
          <a:xfrm>
            <a:off x="1869378" y="3530922"/>
            <a:ext cx="8077200" cy="709935"/>
          </a:xfrm>
          <a:custGeom>
            <a:avLst/>
            <a:gdLst/>
            <a:ahLst/>
            <a:cxnLst>
              <a:cxn ang="0">
                <a:pos x="1092" y="302"/>
              </a:cxn>
              <a:cxn ang="0">
                <a:pos x="0" y="302"/>
              </a:cxn>
            </a:cxnLst>
            <a:rect l="0" t="0" r="r" b="b"/>
            <a:pathLst>
              <a:path w="1092" h="302">
                <a:moveTo>
                  <a:pt x="1092" y="302"/>
                </a:moveTo>
                <a:cubicBezTo>
                  <a:pt x="790" y="0"/>
                  <a:pt x="302" y="0"/>
                  <a:pt x="0" y="302"/>
                </a:cubicBezTo>
              </a:path>
            </a:pathLst>
          </a:custGeom>
          <a:noFill/>
          <a:ln w="38100" cap="flat">
            <a:gradFill>
              <a:gsLst>
                <a:gs pos="0">
                  <a:schemeClr val="tx2">
                    <a:lumMod val="60000"/>
                    <a:lumOff val="40000"/>
                    <a:alpha val="25000"/>
                  </a:schemeClr>
                </a:gs>
                <a:gs pos="50000">
                  <a:schemeClr val="tx2">
                    <a:alpha val="25000"/>
                  </a:schemeClr>
                </a:gs>
                <a:gs pos="100000">
                  <a:schemeClr val="tx2"/>
                </a:gs>
              </a:gsLst>
              <a:lin ang="5400000" scaled="0"/>
            </a:gradFill>
            <a:prstDash val="solid"/>
            <a:miter lim="800000"/>
            <a:headEnd/>
            <a:tailEnd/>
          </a:ln>
          <a:effectLst>
            <a:outerShdw blurRad="63500" algn="ctr" rotWithShape="0">
              <a:srgbClr val="FFFFFF">
                <a:alpha val="40000"/>
              </a:srgbClr>
            </a:outerShdw>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 name="Rectangle 10"/>
          <p:cNvSpPr/>
          <p:nvPr/>
        </p:nvSpPr>
        <p:spPr bwMode="auto">
          <a:xfrm>
            <a:off x="8090981" y="4478259"/>
            <a:ext cx="2181412" cy="1882350"/>
          </a:xfrm>
          <a:prstGeom prst="rect">
            <a:avLst/>
          </a:prstGeom>
          <a:gradFill>
            <a:gsLst>
              <a:gs pos="0">
                <a:schemeClr val="accent1">
                  <a:lumMod val="75000"/>
                </a:schemeClr>
              </a:gs>
              <a:gs pos="80000">
                <a:schemeClr val="tx1"/>
              </a:gs>
              <a:gs pos="100000">
                <a:schemeClr val="accent1"/>
              </a:gs>
            </a:gsLst>
          </a:gradFill>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spc="-50" dirty="0" smtClean="0">
              <a:gradFill>
                <a:gsLst>
                  <a:gs pos="0">
                    <a:srgbClr val="000000"/>
                  </a:gs>
                  <a:gs pos="100000">
                    <a:srgbClr val="000000"/>
                  </a:gs>
                </a:gsLst>
                <a:lin ang="5400000" scaled="0"/>
              </a:gradFill>
            </a:endParaRPr>
          </a:p>
        </p:txBody>
      </p:sp>
      <p:pic>
        <p:nvPicPr>
          <p:cNvPr id="12" name="Picture 3" descr="D:\AA - Microsoft\Events DVD 35\DVD_ART35\Logos\Azure Services Platform\Windows Azure\Windows Azure logo bl.png"/>
          <p:cNvPicPr>
            <a:picLocks noChangeAspect="1" noChangeArrowheads="1"/>
          </p:cNvPicPr>
          <p:nvPr/>
        </p:nvPicPr>
        <p:blipFill>
          <a:blip r:embed="rId2" cstate="print"/>
          <a:stretch>
            <a:fillRect/>
          </a:stretch>
        </p:blipFill>
        <p:spPr bwMode="auto">
          <a:xfrm>
            <a:off x="1683943" y="4602755"/>
            <a:ext cx="1916494" cy="340465"/>
          </a:xfrm>
          <a:prstGeom prst="rect">
            <a:avLst/>
          </a:prstGeom>
          <a:noFill/>
          <a:ln>
            <a:noFill/>
          </a:ln>
        </p:spPr>
      </p:pic>
      <p:grpSp>
        <p:nvGrpSpPr>
          <p:cNvPr id="13" name="Group 65"/>
          <p:cNvGrpSpPr/>
          <p:nvPr/>
        </p:nvGrpSpPr>
        <p:grpSpPr>
          <a:xfrm>
            <a:off x="1747363" y="5673198"/>
            <a:ext cx="732894" cy="667600"/>
            <a:chOff x="426639" y="4047773"/>
            <a:chExt cx="976937" cy="667600"/>
          </a:xfrm>
        </p:grpSpPr>
        <p:pic>
          <p:nvPicPr>
            <p:cNvPr id="14" name="Picture 5" descr="E:\RESOURCES\PPT Resources\RESOURCE DVD 35\Artwork_Imagery\Icons - Illustrations\_XML ICONS\Binary Code document.png"/>
            <p:cNvPicPr>
              <a:picLocks noChangeAspect="1" noChangeArrowheads="1"/>
            </p:cNvPicPr>
            <p:nvPr/>
          </p:nvPicPr>
          <p:blipFill>
            <a:blip r:embed="rId3" cstate="print"/>
            <a:stretch>
              <a:fillRect/>
            </a:stretch>
          </p:blipFill>
          <p:spPr bwMode="auto">
            <a:xfrm>
              <a:off x="766414" y="4047773"/>
              <a:ext cx="265631" cy="441411"/>
            </a:xfrm>
            <a:prstGeom prst="rect">
              <a:avLst/>
            </a:prstGeom>
            <a:noFill/>
            <a:ln>
              <a:noFill/>
            </a:ln>
          </p:spPr>
        </p:pic>
        <p:sp>
          <p:nvSpPr>
            <p:cNvPr id="15" name="TextBox 14"/>
            <p:cNvSpPr txBox="1"/>
            <p:nvPr/>
          </p:nvSpPr>
          <p:spPr>
            <a:xfrm>
              <a:off x="426639" y="4461457"/>
              <a:ext cx="976937" cy="253916"/>
            </a:xfrm>
            <a:prstGeom prst="rect">
              <a:avLst/>
            </a:prstGeom>
            <a:noFill/>
          </p:spPr>
          <p:txBody>
            <a:bodyPr wrap="none" rtlCol="0">
              <a:spAutoFit/>
            </a:bodyPr>
            <a:lstStyle/>
            <a:p>
              <a:pPr algn="ctr"/>
              <a:r>
                <a:rPr lang="en-US" sz="1050" dirty="0" smtClean="0">
                  <a:solidFill>
                    <a:srgbClr val="000000"/>
                  </a:solidFill>
                </a:rPr>
                <a:t>Compute</a:t>
              </a:r>
              <a:endParaRPr lang="en-US" sz="1100" dirty="0" smtClean="0">
                <a:solidFill>
                  <a:srgbClr val="000000"/>
                </a:solidFill>
              </a:endParaRPr>
            </a:p>
          </p:txBody>
        </p:sp>
      </p:grpSp>
      <p:grpSp>
        <p:nvGrpSpPr>
          <p:cNvPr id="16" name="Group 64"/>
          <p:cNvGrpSpPr/>
          <p:nvPr/>
        </p:nvGrpSpPr>
        <p:grpSpPr>
          <a:xfrm>
            <a:off x="2203066" y="5181613"/>
            <a:ext cx="644729" cy="593132"/>
            <a:chOff x="1313858" y="4122241"/>
            <a:chExt cx="859414" cy="593132"/>
          </a:xfrm>
        </p:grpSpPr>
        <p:pic>
          <p:nvPicPr>
            <p:cNvPr id="17" name="Picture 2" descr="D:\Resource DVD 35\DVD_ART35\Artwork_Imagery\Icons - Illustrations\_WINDOWS SERVER ICONS\Media\Media 3.25 Floppy Disk.png"/>
            <p:cNvPicPr>
              <a:picLocks noChangeAspect="1" noChangeArrowheads="1"/>
            </p:cNvPicPr>
            <p:nvPr/>
          </p:nvPicPr>
          <p:blipFill>
            <a:blip r:embed="rId4" cstate="print"/>
            <a:stretch>
              <a:fillRect/>
            </a:stretch>
          </p:blipFill>
          <p:spPr bwMode="auto">
            <a:xfrm>
              <a:off x="1565560" y="4122241"/>
              <a:ext cx="352053" cy="287688"/>
            </a:xfrm>
            <a:prstGeom prst="rect">
              <a:avLst/>
            </a:prstGeom>
            <a:noFill/>
            <a:ln>
              <a:noFill/>
            </a:ln>
          </p:spPr>
        </p:pic>
        <p:sp>
          <p:nvSpPr>
            <p:cNvPr id="18" name="TextBox 17"/>
            <p:cNvSpPr txBox="1"/>
            <p:nvPr/>
          </p:nvSpPr>
          <p:spPr>
            <a:xfrm>
              <a:off x="1313858" y="4461457"/>
              <a:ext cx="859414" cy="253916"/>
            </a:xfrm>
            <a:prstGeom prst="rect">
              <a:avLst/>
            </a:prstGeom>
            <a:noFill/>
          </p:spPr>
          <p:txBody>
            <a:bodyPr wrap="none" rtlCol="0">
              <a:spAutoFit/>
            </a:bodyPr>
            <a:lstStyle/>
            <a:p>
              <a:pPr algn="ctr"/>
              <a:r>
                <a:rPr lang="en-US" sz="1050" dirty="0" smtClean="0">
                  <a:solidFill>
                    <a:srgbClr val="000000"/>
                  </a:solidFill>
                </a:rPr>
                <a:t>Storage</a:t>
              </a:r>
              <a:endParaRPr lang="en-US" sz="1100" dirty="0" smtClean="0">
                <a:solidFill>
                  <a:srgbClr val="000000"/>
                </a:solidFill>
              </a:endParaRPr>
            </a:p>
          </p:txBody>
        </p:sp>
      </p:grpSp>
      <p:grpSp>
        <p:nvGrpSpPr>
          <p:cNvPr id="19" name="Group 140"/>
          <p:cNvGrpSpPr/>
          <p:nvPr/>
        </p:nvGrpSpPr>
        <p:grpSpPr>
          <a:xfrm>
            <a:off x="2784536" y="5778597"/>
            <a:ext cx="499983" cy="330060"/>
            <a:chOff x="-1715000" y="4042638"/>
            <a:chExt cx="1292308" cy="640000"/>
          </a:xfrm>
        </p:grpSpPr>
        <p:pic>
          <p:nvPicPr>
            <p:cNvPr id="20" name="Picture 5" descr="C:\Work\Katmai Marketing\PAG_icon library\PAG_icon library\stocks line graph chart icon.png"/>
            <p:cNvPicPr>
              <a:picLocks noChangeAspect="1" noChangeArrowheads="1"/>
            </p:cNvPicPr>
            <p:nvPr/>
          </p:nvPicPr>
          <p:blipFill>
            <a:blip r:embed="rId5" cstate="print"/>
            <a:stretch>
              <a:fillRect/>
            </a:stretch>
          </p:blipFill>
          <p:spPr bwMode="auto">
            <a:xfrm>
              <a:off x="-939855" y="4153311"/>
              <a:ext cx="517163" cy="529327"/>
            </a:xfrm>
            <a:prstGeom prst="rect">
              <a:avLst/>
            </a:prstGeom>
            <a:noFill/>
            <a:ln>
              <a:noFill/>
            </a:ln>
          </p:spPr>
        </p:pic>
        <p:pic>
          <p:nvPicPr>
            <p:cNvPr id="21" name="Picture 2" descr="C:\Work\Katmai Marketing\PAG_icon library\PAG_icon library\Database blue.png"/>
            <p:cNvPicPr>
              <a:picLocks noChangeAspect="1" noChangeArrowheads="1"/>
            </p:cNvPicPr>
            <p:nvPr/>
          </p:nvPicPr>
          <p:blipFill>
            <a:blip r:embed="rId6" cstate="print"/>
            <a:stretch>
              <a:fillRect/>
            </a:stretch>
          </p:blipFill>
          <p:spPr bwMode="auto">
            <a:xfrm>
              <a:off x="-1303313" y="4067460"/>
              <a:ext cx="511258" cy="615171"/>
            </a:xfrm>
            <a:prstGeom prst="rect">
              <a:avLst/>
            </a:prstGeom>
            <a:noFill/>
            <a:ln>
              <a:noFill/>
            </a:ln>
          </p:spPr>
        </p:pic>
        <p:pic>
          <p:nvPicPr>
            <p:cNvPr id="22" name="Picture 3" descr="C:\Work\Katmai Marketing\PAG_icon library\PAG_icon library\Security Threat Detected.png"/>
            <p:cNvPicPr>
              <a:picLocks noChangeAspect="1" noChangeArrowheads="1"/>
            </p:cNvPicPr>
            <p:nvPr/>
          </p:nvPicPr>
          <p:blipFill>
            <a:blip r:embed="rId7" cstate="print"/>
            <a:stretch>
              <a:fillRect/>
            </a:stretch>
          </p:blipFill>
          <p:spPr bwMode="auto">
            <a:xfrm>
              <a:off x="-1715000" y="4042638"/>
              <a:ext cx="548663" cy="627641"/>
            </a:xfrm>
            <a:prstGeom prst="rect">
              <a:avLst/>
            </a:prstGeom>
            <a:noFill/>
            <a:ln>
              <a:noFill/>
            </a:ln>
          </p:spPr>
        </p:pic>
      </p:grpSp>
      <p:sp>
        <p:nvSpPr>
          <p:cNvPr id="23" name="TextBox 22"/>
          <p:cNvSpPr txBox="1"/>
          <p:nvPr/>
        </p:nvSpPr>
        <p:spPr>
          <a:xfrm>
            <a:off x="2476388" y="6086882"/>
            <a:ext cx="1159068" cy="261610"/>
          </a:xfrm>
          <a:prstGeom prst="rect">
            <a:avLst/>
          </a:prstGeom>
          <a:noFill/>
        </p:spPr>
        <p:txBody>
          <a:bodyPr wrap="square" rtlCol="0">
            <a:spAutoFit/>
          </a:bodyPr>
          <a:lstStyle/>
          <a:p>
            <a:pPr algn="ctr"/>
            <a:r>
              <a:rPr lang="en-US" sz="1050" dirty="0" smtClean="0">
                <a:solidFill>
                  <a:srgbClr val="000000"/>
                </a:solidFill>
              </a:rPr>
              <a:t>Management</a:t>
            </a:r>
            <a:endParaRPr lang="en-US" sz="1100" dirty="0" smtClean="0">
              <a:solidFill>
                <a:srgbClr val="000000"/>
              </a:solidFill>
            </a:endParaRPr>
          </a:p>
        </p:txBody>
      </p:sp>
      <p:grpSp>
        <p:nvGrpSpPr>
          <p:cNvPr id="24" name="Group 101"/>
          <p:cNvGrpSpPr/>
          <p:nvPr/>
        </p:nvGrpSpPr>
        <p:grpSpPr>
          <a:xfrm>
            <a:off x="8264501" y="5750567"/>
            <a:ext cx="861814" cy="575772"/>
            <a:chOff x="9235625" y="4638512"/>
            <a:chExt cx="1148786" cy="575772"/>
          </a:xfrm>
        </p:grpSpPr>
        <p:sp>
          <p:nvSpPr>
            <p:cNvPr id="25" name="TextBox 24"/>
            <p:cNvSpPr txBox="1"/>
            <p:nvPr/>
          </p:nvSpPr>
          <p:spPr>
            <a:xfrm>
              <a:off x="9235625" y="4814174"/>
              <a:ext cx="1148786" cy="400110"/>
            </a:xfrm>
            <a:prstGeom prst="rect">
              <a:avLst/>
            </a:prstGeom>
            <a:noFill/>
          </p:spPr>
          <p:txBody>
            <a:bodyPr wrap="square" rtlCol="0">
              <a:spAutoFit/>
            </a:bodyPr>
            <a:lstStyle/>
            <a:p>
              <a:pPr algn="ctr">
                <a:lnSpc>
                  <a:spcPts val="1200"/>
                </a:lnSpc>
              </a:pPr>
              <a:r>
                <a:rPr lang="en-US" sz="1050" dirty="0" smtClean="0">
                  <a:solidFill>
                    <a:srgbClr val="000000"/>
                  </a:solidFill>
                </a:rPr>
                <a:t>Flexible APIs</a:t>
              </a:r>
            </a:p>
          </p:txBody>
        </p:sp>
        <p:pic>
          <p:nvPicPr>
            <p:cNvPr id="26" name="Picture 7" descr="D:\DVD_ART36\Artwork_Imagery\Icons - Illustrations\Innovation - ideas\binary code.png"/>
            <p:cNvPicPr>
              <a:picLocks noChangeAspect="1" noChangeArrowheads="1"/>
            </p:cNvPicPr>
            <p:nvPr/>
          </p:nvPicPr>
          <p:blipFill>
            <a:blip r:embed="rId8">
              <a:lum bright="-100000"/>
            </a:blip>
            <a:srcRect/>
            <a:stretch>
              <a:fillRect/>
            </a:stretch>
          </p:blipFill>
          <p:spPr bwMode="auto">
            <a:xfrm rot="5400000">
              <a:off x="9710020" y="4465247"/>
              <a:ext cx="199996" cy="546525"/>
            </a:xfrm>
            <a:prstGeom prst="rect">
              <a:avLst/>
            </a:prstGeom>
            <a:noFill/>
          </p:spPr>
        </p:pic>
      </p:grpSp>
      <p:grpSp>
        <p:nvGrpSpPr>
          <p:cNvPr id="27" name="Group 102"/>
          <p:cNvGrpSpPr/>
          <p:nvPr/>
        </p:nvGrpSpPr>
        <p:grpSpPr>
          <a:xfrm>
            <a:off x="9194358" y="5488146"/>
            <a:ext cx="991706" cy="835732"/>
            <a:chOff x="9025296" y="5146193"/>
            <a:chExt cx="1321930" cy="835732"/>
          </a:xfrm>
        </p:grpSpPr>
        <p:sp>
          <p:nvSpPr>
            <p:cNvPr id="28" name="TextBox 27"/>
            <p:cNvSpPr txBox="1"/>
            <p:nvPr/>
          </p:nvSpPr>
          <p:spPr>
            <a:xfrm>
              <a:off x="9025296" y="5581815"/>
              <a:ext cx="1321930" cy="400110"/>
            </a:xfrm>
            <a:prstGeom prst="rect">
              <a:avLst/>
            </a:prstGeom>
            <a:noFill/>
          </p:spPr>
          <p:txBody>
            <a:bodyPr wrap="square" rtlCol="0">
              <a:spAutoFit/>
            </a:bodyPr>
            <a:lstStyle/>
            <a:p>
              <a:pPr algn="ctr">
                <a:lnSpc>
                  <a:spcPts val="1200"/>
                </a:lnSpc>
              </a:pPr>
              <a:r>
                <a:rPr lang="en-US" sz="1050" dirty="0" smtClean="0">
                  <a:solidFill>
                    <a:srgbClr val="000000"/>
                  </a:solidFill>
                </a:rPr>
                <a:t>Information Marketplace</a:t>
              </a:r>
            </a:p>
          </p:txBody>
        </p:sp>
        <p:pic>
          <p:nvPicPr>
            <p:cNvPr id="29" name="Picture 4" descr="D:\DVD_ART36\Artwork_Imagery\Icons - Illustrations\Maps Globes\Istock 2812631 - Financial Globe Graph growth revenue.png"/>
            <p:cNvPicPr>
              <a:picLocks noChangeAspect="1" noChangeArrowheads="1"/>
            </p:cNvPicPr>
            <p:nvPr/>
          </p:nvPicPr>
          <p:blipFill>
            <a:blip r:embed="rId9">
              <a:duotone>
                <a:prstClr val="black"/>
                <a:schemeClr val="accent6">
                  <a:tint val="45000"/>
                  <a:satMod val="400000"/>
                </a:schemeClr>
              </a:duotone>
            </a:blip>
            <a:srcRect/>
            <a:stretch>
              <a:fillRect/>
            </a:stretch>
          </p:blipFill>
          <p:spPr bwMode="auto">
            <a:xfrm>
              <a:off x="9404039" y="5146193"/>
              <a:ext cx="551399" cy="402964"/>
            </a:xfrm>
            <a:prstGeom prst="rect">
              <a:avLst/>
            </a:prstGeom>
            <a:noFill/>
          </p:spPr>
        </p:pic>
      </p:grpSp>
      <p:sp>
        <p:nvSpPr>
          <p:cNvPr id="30" name="Rectangle 29"/>
          <p:cNvSpPr/>
          <p:nvPr/>
        </p:nvSpPr>
        <p:spPr bwMode="auto">
          <a:xfrm>
            <a:off x="3733457" y="4478259"/>
            <a:ext cx="2181412" cy="1882350"/>
          </a:xfrm>
          <a:prstGeom prst="rect">
            <a:avLst/>
          </a:prstGeom>
          <a:gradFill>
            <a:gsLst>
              <a:gs pos="0">
                <a:schemeClr val="accent1">
                  <a:lumMod val="75000"/>
                </a:schemeClr>
              </a:gs>
              <a:gs pos="80000">
                <a:schemeClr val="tx1"/>
              </a:gs>
              <a:gs pos="100000">
                <a:schemeClr val="accent1"/>
              </a:gs>
            </a:gsLst>
          </a:gradFill>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spc="-50" dirty="0" smtClean="0">
              <a:gradFill>
                <a:gsLst>
                  <a:gs pos="0">
                    <a:srgbClr val="000000"/>
                  </a:gs>
                  <a:gs pos="100000">
                    <a:srgbClr val="000000"/>
                  </a:gs>
                </a:gsLst>
                <a:lin ang="5400000" scaled="0"/>
              </a:gradFill>
            </a:endParaRPr>
          </a:p>
        </p:txBody>
      </p:sp>
      <p:pic>
        <p:nvPicPr>
          <p:cNvPr id="31" name="Picture 30" descr="SQLAzurelogo_BlkText.png"/>
          <p:cNvPicPr>
            <a:picLocks noChangeAspect="1"/>
          </p:cNvPicPr>
          <p:nvPr/>
        </p:nvPicPr>
        <p:blipFill>
          <a:blip r:embed="rId10" cstate="print"/>
          <a:srcRect l="6490"/>
          <a:stretch>
            <a:fillRect/>
          </a:stretch>
        </p:blipFill>
        <p:spPr>
          <a:xfrm>
            <a:off x="4087768" y="4483748"/>
            <a:ext cx="1505401" cy="515962"/>
          </a:xfrm>
          <a:prstGeom prst="rect">
            <a:avLst/>
          </a:prstGeom>
        </p:spPr>
      </p:pic>
      <p:grpSp>
        <p:nvGrpSpPr>
          <p:cNvPr id="32" name="Group 31"/>
          <p:cNvGrpSpPr/>
          <p:nvPr/>
        </p:nvGrpSpPr>
        <p:grpSpPr>
          <a:xfrm>
            <a:off x="4481089" y="5141286"/>
            <a:ext cx="771365" cy="644342"/>
            <a:chOff x="-2145348" y="3604656"/>
            <a:chExt cx="771365" cy="644342"/>
          </a:xfrm>
        </p:grpSpPr>
        <p:grpSp>
          <p:nvGrpSpPr>
            <p:cNvPr id="33" name="Group 32"/>
            <p:cNvGrpSpPr/>
            <p:nvPr/>
          </p:nvGrpSpPr>
          <p:grpSpPr>
            <a:xfrm>
              <a:off x="-1915886" y="3604656"/>
              <a:ext cx="337457" cy="412174"/>
              <a:chOff x="-2558143" y="2076181"/>
              <a:chExt cx="1455169" cy="1777362"/>
            </a:xfrm>
          </p:grpSpPr>
          <p:pic>
            <p:nvPicPr>
              <p:cNvPr id="35" name="Picture 9" descr="C:\Users\mnguyen\Pictures\Graphics\_WINDOWS SERVER ICONS\Documents\Clipboard notes clip board writ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8143" y="2076181"/>
                <a:ext cx="1208768" cy="162428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mnguyen\Pictures\Graphics\_WINDOWS SERVER ICONS\Documents\Check list checklist to do done tasks.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7992" y="2397394"/>
                <a:ext cx="926650" cy="119489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mnguyen\Pictures\Graphics\_WINDOWS SERVER ICONS\Data\3D Pie chart Graph.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90724" y="2982008"/>
                <a:ext cx="887750" cy="871535"/>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2145348" y="3995082"/>
              <a:ext cx="771365" cy="253916"/>
            </a:xfrm>
            <a:prstGeom prst="rect">
              <a:avLst/>
            </a:prstGeom>
            <a:noFill/>
          </p:spPr>
          <p:txBody>
            <a:bodyPr wrap="none" rtlCol="0">
              <a:spAutoFit/>
            </a:bodyPr>
            <a:lstStyle/>
            <a:p>
              <a:pPr algn="ctr"/>
              <a:r>
                <a:rPr lang="en-US" sz="1050" dirty="0" smtClean="0">
                  <a:solidFill>
                    <a:srgbClr val="000000"/>
                  </a:solidFill>
                </a:rPr>
                <a:t>Reporting</a:t>
              </a:r>
              <a:endParaRPr lang="en-US" sz="1100" dirty="0" smtClean="0">
                <a:solidFill>
                  <a:srgbClr val="000000"/>
                </a:solidFill>
              </a:endParaRPr>
            </a:p>
          </p:txBody>
        </p:sp>
      </p:grpSp>
      <p:grpSp>
        <p:nvGrpSpPr>
          <p:cNvPr id="38" name="Group 59"/>
          <p:cNvGrpSpPr/>
          <p:nvPr/>
        </p:nvGrpSpPr>
        <p:grpSpPr>
          <a:xfrm>
            <a:off x="3811743" y="5749401"/>
            <a:ext cx="1114407" cy="601225"/>
            <a:chOff x="4351009" y="4103488"/>
            <a:chExt cx="1485490" cy="601225"/>
          </a:xfrm>
        </p:grpSpPr>
        <p:pic>
          <p:nvPicPr>
            <p:cNvPr id="39" name="Picture 38" descr="E:\RESOURCES\DVD_ART36\Artwork_Imagery\Icons - Illustrations\_ XML ICONS\Database 4 blue.png"/>
            <p:cNvPicPr>
              <a:picLocks noChangeAspect="1" noChangeArrowheads="1"/>
            </p:cNvPicPr>
            <p:nvPr/>
          </p:nvPicPr>
          <p:blipFill>
            <a:blip r:embed="rId14" cstate="print"/>
            <a:srcRect/>
            <a:stretch>
              <a:fillRect/>
            </a:stretch>
          </p:blipFill>
          <p:spPr bwMode="auto">
            <a:xfrm>
              <a:off x="4810267" y="4103488"/>
              <a:ext cx="499699" cy="347083"/>
            </a:xfrm>
            <a:prstGeom prst="rect">
              <a:avLst/>
            </a:prstGeom>
            <a:noFill/>
          </p:spPr>
        </p:pic>
        <p:sp>
          <p:nvSpPr>
            <p:cNvPr id="40" name="TextBox 39"/>
            <p:cNvSpPr txBox="1"/>
            <p:nvPr/>
          </p:nvSpPr>
          <p:spPr>
            <a:xfrm>
              <a:off x="4351009" y="4443103"/>
              <a:ext cx="1485490" cy="261610"/>
            </a:xfrm>
            <a:prstGeom prst="rect">
              <a:avLst/>
            </a:prstGeom>
            <a:noFill/>
          </p:spPr>
          <p:txBody>
            <a:bodyPr wrap="none" rtlCol="0">
              <a:spAutoFit/>
            </a:bodyPr>
            <a:lstStyle/>
            <a:p>
              <a:pPr algn="ctr"/>
              <a:r>
                <a:rPr lang="en-US" sz="1100" dirty="0" smtClean="0">
                  <a:solidFill>
                    <a:srgbClr val="000000"/>
                  </a:solidFill>
                </a:rPr>
                <a:t>Relational data</a:t>
              </a:r>
            </a:p>
          </p:txBody>
        </p:sp>
      </p:grpSp>
      <p:grpSp>
        <p:nvGrpSpPr>
          <p:cNvPr id="41" name="Group 60"/>
          <p:cNvGrpSpPr/>
          <p:nvPr/>
        </p:nvGrpSpPr>
        <p:grpSpPr>
          <a:xfrm>
            <a:off x="4872715" y="5766352"/>
            <a:ext cx="976549" cy="584274"/>
            <a:chOff x="5765270" y="4120439"/>
            <a:chExt cx="1301727" cy="584274"/>
          </a:xfrm>
        </p:grpSpPr>
        <p:sp>
          <p:nvSpPr>
            <p:cNvPr id="42" name="TextBox 41"/>
            <p:cNvSpPr txBox="1"/>
            <p:nvPr/>
          </p:nvSpPr>
          <p:spPr>
            <a:xfrm>
              <a:off x="5765270" y="4450797"/>
              <a:ext cx="1301727" cy="253916"/>
            </a:xfrm>
            <a:prstGeom prst="rect">
              <a:avLst/>
            </a:prstGeom>
            <a:noFill/>
          </p:spPr>
          <p:txBody>
            <a:bodyPr wrap="none" rtlCol="0">
              <a:spAutoFit/>
            </a:bodyPr>
            <a:lstStyle/>
            <a:p>
              <a:pPr algn="ctr"/>
              <a:r>
                <a:rPr lang="en-US" sz="1050" dirty="0" smtClean="0">
                  <a:solidFill>
                    <a:srgbClr val="000000"/>
                  </a:solidFill>
                </a:rPr>
                <a:t>Management</a:t>
              </a:r>
            </a:p>
          </p:txBody>
        </p:sp>
        <p:pic>
          <p:nvPicPr>
            <p:cNvPr id="43" name="Picture 2" descr="C:\Work\Katmai Marketing\PAG_icon library\PAG_icon library\Database blue.png"/>
            <p:cNvPicPr>
              <a:picLocks noChangeAspect="1" noChangeArrowheads="1"/>
            </p:cNvPicPr>
            <p:nvPr/>
          </p:nvPicPr>
          <p:blipFill>
            <a:blip r:embed="rId6" cstate="print"/>
            <a:stretch>
              <a:fillRect/>
            </a:stretch>
          </p:blipFill>
          <p:spPr bwMode="auto">
            <a:xfrm>
              <a:off x="6245609" y="4120439"/>
              <a:ext cx="362764" cy="322664"/>
            </a:xfrm>
            <a:prstGeom prst="rect">
              <a:avLst/>
            </a:prstGeom>
            <a:noFill/>
            <a:ln>
              <a:noFill/>
            </a:ln>
          </p:spPr>
        </p:pic>
      </p:grpSp>
      <p:pic>
        <p:nvPicPr>
          <p:cNvPr id="44" name="Picture 5" descr="E:\RESOURCES\PPT Resources\RESOURCE DVD 35\Artwork_Imagery\Shapes\Arrows\Blue Gradient Collection\arrow 0 blue arrow double headed 1-6.png"/>
          <p:cNvPicPr>
            <a:picLocks noChangeAspect="1" noChangeArrowheads="1"/>
          </p:cNvPicPr>
          <p:nvPr/>
        </p:nvPicPr>
        <p:blipFill>
          <a:blip r:embed="rId15" cstate="print"/>
          <a:srcRect/>
          <a:stretch>
            <a:fillRect/>
          </a:stretch>
        </p:blipFill>
        <p:spPr bwMode="auto">
          <a:xfrm>
            <a:off x="3317179" y="4985001"/>
            <a:ext cx="838199" cy="640641"/>
          </a:xfrm>
          <a:prstGeom prst="rect">
            <a:avLst/>
          </a:prstGeom>
          <a:noFill/>
        </p:spPr>
      </p:pic>
      <p:grpSp>
        <p:nvGrpSpPr>
          <p:cNvPr id="45" name="Group 44"/>
          <p:cNvGrpSpPr/>
          <p:nvPr/>
        </p:nvGrpSpPr>
        <p:grpSpPr>
          <a:xfrm>
            <a:off x="1335980" y="1297141"/>
            <a:ext cx="9143999" cy="2227500"/>
            <a:chOff x="2" y="1219200"/>
            <a:chExt cx="9143999" cy="2227500"/>
          </a:xfrm>
        </p:grpSpPr>
        <p:sp>
          <p:nvSpPr>
            <p:cNvPr id="46" name="Rounded Rectangle 45"/>
            <p:cNvSpPr/>
            <p:nvPr/>
          </p:nvSpPr>
          <p:spPr bwMode="auto">
            <a:xfrm>
              <a:off x="2" y="1219200"/>
              <a:ext cx="9143999" cy="2227500"/>
            </a:xfrm>
            <a:prstGeom prst="roundRect">
              <a:avLst>
                <a:gd name="adj" fmla="val 0"/>
              </a:avLst>
            </a:prstGeom>
            <a:gradFill>
              <a:gsLst>
                <a:gs pos="0">
                  <a:srgbClr val="000000">
                    <a:alpha val="0"/>
                  </a:srgbClr>
                </a:gs>
                <a:gs pos="50000">
                  <a:srgbClr val="000000">
                    <a:alpha val="40000"/>
                  </a:srgbClr>
                </a:gs>
                <a:gs pos="100000">
                  <a:srgbClr val="000000">
                    <a:alpha val="0"/>
                  </a:srgbClr>
                </a:gs>
              </a:gsLst>
              <a:lin ang="0" scaled="0"/>
            </a:gradFill>
            <a:ln w="12700" cap="flat" cmpd="thickThin" algn="ctr">
              <a:gradFill>
                <a:gsLst>
                  <a:gs pos="0">
                    <a:srgbClr val="FFFFFF">
                      <a:alpha val="0"/>
                    </a:srgbClr>
                  </a:gs>
                  <a:gs pos="50000">
                    <a:srgbClr val="FFFFFF"/>
                  </a:gs>
                  <a:gs pos="100000">
                    <a:srgbClr val="FFFFFF">
                      <a:alpha val="0"/>
                    </a:srgbClr>
                  </a:gs>
                </a:gsLst>
                <a:lin ang="0" scaled="0"/>
              </a:gradFill>
              <a:prstDash val="solid"/>
            </a:ln>
            <a:effectLst>
              <a:reflection blurRad="6350" stA="52000" endA="300" endPos="35000" dir="5400000" sy="-100000" algn="bl" rotWithShape="0"/>
            </a:effectLst>
          </p:spPr>
          <p:txBody>
            <a:bodyPr rtlCol="0" anchor="ctr"/>
            <a:lstStyle/>
            <a:p>
              <a:pPr algn="ctr" fontAlgn="base">
                <a:spcBef>
                  <a:spcPct val="0"/>
                </a:spcBef>
                <a:spcAft>
                  <a:spcPct val="0"/>
                </a:spcAft>
                <a:defRPr/>
              </a:pPr>
              <a:endParaRPr lang="en-US" sz="1050" kern="0" dirty="0" smtClean="0">
                <a:solidFill>
                  <a:srgbClr val="000000"/>
                </a:solidFill>
              </a:endParaRPr>
            </a:p>
          </p:txBody>
        </p:sp>
        <p:sp>
          <p:nvSpPr>
            <p:cNvPr id="47" name="TextBox 46"/>
            <p:cNvSpPr txBox="1"/>
            <p:nvPr/>
          </p:nvSpPr>
          <p:spPr>
            <a:xfrm>
              <a:off x="1892885" y="1427964"/>
              <a:ext cx="5346116" cy="424732"/>
            </a:xfrm>
            <a:prstGeom prst="rect">
              <a:avLst/>
            </a:prstGeom>
            <a:noFill/>
          </p:spPr>
          <p:txBody>
            <a:bodyPr wrap="square" rtlCol="0">
              <a:spAutoFit/>
            </a:bodyPr>
            <a:lstStyle/>
            <a:p>
              <a:pPr marL="0" lvl="1" indent="-155575" algn="ctr" eaLnBrk="0" fontAlgn="base" hangingPunct="0">
                <a:lnSpc>
                  <a:spcPct val="90000"/>
                </a:lnSpc>
                <a:spcBef>
                  <a:spcPts val="600"/>
                </a:spcBef>
                <a:spcAft>
                  <a:spcPts val="1200"/>
                </a:spcAft>
                <a:buClr>
                  <a:srgbClr val="FFC000"/>
                </a:buClr>
                <a:defRPr/>
              </a:pPr>
              <a:r>
                <a:rPr lang="en-US" sz="2400" dirty="0" smtClean="0">
                  <a:gradFill>
                    <a:gsLst>
                      <a:gs pos="0">
                        <a:srgbClr val="FFFFFF"/>
                      </a:gs>
                      <a:gs pos="86000">
                        <a:srgbClr val="FFFFFF"/>
                      </a:gs>
                    </a:gsLst>
                    <a:lin ang="5400000" scaled="0"/>
                  </a:gradFill>
                  <a:effectLst>
                    <a:outerShdw blurRad="63500" algn="ctr" rotWithShape="0">
                      <a:srgbClr val="FFFFFF">
                        <a:alpha val="60000"/>
                      </a:srgbClr>
                    </a:outerShdw>
                  </a:effectLst>
                </a:rPr>
                <a:t>Developer Experience</a:t>
              </a:r>
            </a:p>
          </p:txBody>
        </p:sp>
        <p:sp>
          <p:nvSpPr>
            <p:cNvPr id="48" name="TextBox 47"/>
            <p:cNvSpPr txBox="1"/>
            <p:nvPr/>
          </p:nvSpPr>
          <p:spPr>
            <a:xfrm>
              <a:off x="1896435" y="1779492"/>
              <a:ext cx="5342566" cy="313933"/>
            </a:xfrm>
            <a:prstGeom prst="rect">
              <a:avLst/>
            </a:prstGeom>
            <a:noFill/>
          </p:spPr>
          <p:txBody>
            <a:bodyPr wrap="square" rtlCol="0">
              <a:spAutoFit/>
            </a:bodyPr>
            <a:lstStyle/>
            <a:p>
              <a:pPr marL="0" lvl="1" indent="-155575" algn="ctr" eaLnBrk="0" fontAlgn="base" hangingPunct="0">
                <a:lnSpc>
                  <a:spcPct val="90000"/>
                </a:lnSpc>
                <a:spcBef>
                  <a:spcPts val="600"/>
                </a:spcBef>
                <a:spcAft>
                  <a:spcPts val="1200"/>
                </a:spcAft>
                <a:buClr>
                  <a:srgbClr val="FFC000"/>
                </a:buClr>
                <a:defRPr/>
              </a:pPr>
              <a:r>
                <a:rPr lang="en-US" sz="1600" dirty="0" smtClean="0">
                  <a:gradFill>
                    <a:gsLst>
                      <a:gs pos="0">
                        <a:srgbClr val="FFFFFF"/>
                      </a:gs>
                      <a:gs pos="86000">
                        <a:srgbClr val="FFFFFF"/>
                      </a:gs>
                    </a:gsLst>
                    <a:lin ang="5400000" scaled="0"/>
                  </a:gradFill>
                  <a:effectLst>
                    <a:outerShdw blurRad="63500" algn="ctr" rotWithShape="0">
                      <a:srgbClr val="FFFFFF">
                        <a:alpha val="60000"/>
                      </a:srgbClr>
                    </a:outerShdw>
                  </a:effectLst>
                </a:rPr>
                <a:t>Use existing skills and tools</a:t>
              </a:r>
            </a:p>
          </p:txBody>
        </p:sp>
        <p:pic>
          <p:nvPicPr>
            <p:cNvPr id="49" name="Picture 4" descr="http://neowide.com/images/neowide/http:__www.sizlopedia.com_wp-content_uploads_php-logo.png"/>
            <p:cNvPicPr>
              <a:picLocks noChangeAspect="1" noChangeArrowheads="1"/>
            </p:cNvPicPr>
            <p:nvPr/>
          </p:nvPicPr>
          <p:blipFill>
            <a:blip r:embed="rId16" cstate="print"/>
            <a:stretch>
              <a:fillRect/>
            </a:stretch>
          </p:blipFill>
          <p:spPr bwMode="auto">
            <a:xfrm>
              <a:off x="6597754" y="2616007"/>
              <a:ext cx="761678" cy="402622"/>
            </a:xfrm>
            <a:prstGeom prst="rect">
              <a:avLst/>
            </a:prstGeom>
            <a:noFill/>
            <a:ln>
              <a:noFill/>
            </a:ln>
          </p:spPr>
        </p:pic>
        <p:pic>
          <p:nvPicPr>
            <p:cNvPr id="50" name="Picture 49" descr="python.png"/>
            <p:cNvPicPr>
              <a:picLocks noChangeAspect="1"/>
            </p:cNvPicPr>
            <p:nvPr/>
          </p:nvPicPr>
          <p:blipFill>
            <a:blip r:embed="rId17" cstate="print">
              <a:lum bright="100000"/>
            </a:blip>
            <a:stretch>
              <a:fillRect/>
            </a:stretch>
          </p:blipFill>
          <p:spPr>
            <a:xfrm>
              <a:off x="5169241" y="2637543"/>
              <a:ext cx="1016961" cy="349308"/>
            </a:xfrm>
            <a:prstGeom prst="rect">
              <a:avLst/>
            </a:prstGeom>
          </p:spPr>
        </p:pic>
        <p:sp>
          <p:nvSpPr>
            <p:cNvPr id="51" name="Freeform 9"/>
            <p:cNvSpPr>
              <a:spLocks/>
            </p:cNvSpPr>
            <p:nvPr/>
          </p:nvSpPr>
          <p:spPr bwMode="auto">
            <a:xfrm>
              <a:off x="6152970" y="1479863"/>
              <a:ext cx="1216811" cy="614113"/>
            </a:xfrm>
            <a:custGeom>
              <a:avLst/>
              <a:gdLst/>
              <a:ahLst/>
              <a:cxnLst>
                <a:cxn ang="0">
                  <a:pos x="337" y="272"/>
                </a:cxn>
                <a:cxn ang="0">
                  <a:pos x="309" y="258"/>
                </a:cxn>
                <a:cxn ang="0">
                  <a:pos x="285" y="263"/>
                </a:cxn>
                <a:cxn ang="0">
                  <a:pos x="268" y="254"/>
                </a:cxn>
                <a:cxn ang="0">
                  <a:pos x="251" y="264"/>
                </a:cxn>
                <a:cxn ang="0">
                  <a:pos x="213" y="263"/>
                </a:cxn>
                <a:cxn ang="0">
                  <a:pos x="132" y="260"/>
                </a:cxn>
                <a:cxn ang="0">
                  <a:pos x="106" y="272"/>
                </a:cxn>
                <a:cxn ang="0">
                  <a:pos x="57" y="260"/>
                </a:cxn>
                <a:cxn ang="0">
                  <a:pos x="48" y="258"/>
                </a:cxn>
                <a:cxn ang="0">
                  <a:pos x="11" y="197"/>
                </a:cxn>
                <a:cxn ang="0">
                  <a:pos x="26" y="188"/>
                </a:cxn>
                <a:cxn ang="0">
                  <a:pos x="60" y="157"/>
                </a:cxn>
                <a:cxn ang="0">
                  <a:pos x="66" y="154"/>
                </a:cxn>
                <a:cxn ang="0">
                  <a:pos x="98" y="136"/>
                </a:cxn>
                <a:cxn ang="0">
                  <a:pos x="105" y="132"/>
                </a:cxn>
                <a:cxn ang="0">
                  <a:pos x="123" y="116"/>
                </a:cxn>
                <a:cxn ang="0">
                  <a:pos x="124" y="88"/>
                </a:cxn>
                <a:cxn ang="0">
                  <a:pos x="135" y="78"/>
                </a:cxn>
                <a:cxn ang="0">
                  <a:pos x="153" y="39"/>
                </a:cxn>
                <a:cxn ang="0">
                  <a:pos x="170" y="29"/>
                </a:cxn>
                <a:cxn ang="0">
                  <a:pos x="203" y="19"/>
                </a:cxn>
                <a:cxn ang="0">
                  <a:pos x="222" y="35"/>
                </a:cxn>
                <a:cxn ang="0">
                  <a:pos x="242" y="57"/>
                </a:cxn>
                <a:cxn ang="0">
                  <a:pos x="276" y="43"/>
                </a:cxn>
                <a:cxn ang="0">
                  <a:pos x="301" y="12"/>
                </a:cxn>
                <a:cxn ang="0">
                  <a:pos x="321" y="12"/>
                </a:cxn>
                <a:cxn ang="0">
                  <a:pos x="333" y="18"/>
                </a:cxn>
                <a:cxn ang="0">
                  <a:pos x="401" y="25"/>
                </a:cxn>
                <a:cxn ang="0">
                  <a:pos x="409" y="31"/>
                </a:cxn>
                <a:cxn ang="0">
                  <a:pos x="441" y="66"/>
                </a:cxn>
                <a:cxn ang="0">
                  <a:pos x="444" y="66"/>
                </a:cxn>
                <a:cxn ang="0">
                  <a:pos x="518" y="70"/>
                </a:cxn>
                <a:cxn ang="0">
                  <a:pos x="534" y="100"/>
                </a:cxn>
                <a:cxn ang="0">
                  <a:pos x="533" y="106"/>
                </a:cxn>
                <a:cxn ang="0">
                  <a:pos x="554" y="124"/>
                </a:cxn>
                <a:cxn ang="0">
                  <a:pos x="559" y="126"/>
                </a:cxn>
                <a:cxn ang="0">
                  <a:pos x="581" y="129"/>
                </a:cxn>
                <a:cxn ang="0">
                  <a:pos x="631" y="146"/>
                </a:cxn>
                <a:cxn ang="0">
                  <a:pos x="634" y="165"/>
                </a:cxn>
                <a:cxn ang="0">
                  <a:pos x="636" y="199"/>
                </a:cxn>
                <a:cxn ang="0">
                  <a:pos x="634" y="207"/>
                </a:cxn>
                <a:cxn ang="0">
                  <a:pos x="569" y="255"/>
                </a:cxn>
                <a:cxn ang="0">
                  <a:pos x="523" y="273"/>
                </a:cxn>
                <a:cxn ang="0">
                  <a:pos x="475" y="263"/>
                </a:cxn>
                <a:cxn ang="0">
                  <a:pos x="453" y="274"/>
                </a:cxn>
                <a:cxn ang="0">
                  <a:pos x="401" y="261"/>
                </a:cxn>
                <a:cxn ang="0">
                  <a:pos x="377" y="276"/>
                </a:cxn>
              </a:cxnLst>
              <a:rect l="0" t="0" r="r" b="b"/>
              <a:pathLst>
                <a:path w="644" h="277">
                  <a:moveTo>
                    <a:pt x="353" y="276"/>
                  </a:moveTo>
                  <a:cubicBezTo>
                    <a:pt x="348" y="275"/>
                    <a:pt x="342" y="274"/>
                    <a:pt x="337" y="272"/>
                  </a:cubicBezTo>
                  <a:cubicBezTo>
                    <a:pt x="331" y="270"/>
                    <a:pt x="319" y="264"/>
                    <a:pt x="314" y="261"/>
                  </a:cubicBezTo>
                  <a:cubicBezTo>
                    <a:pt x="312" y="260"/>
                    <a:pt x="311" y="259"/>
                    <a:pt x="309" y="258"/>
                  </a:cubicBezTo>
                  <a:cubicBezTo>
                    <a:pt x="308" y="259"/>
                    <a:pt x="307" y="260"/>
                    <a:pt x="306" y="260"/>
                  </a:cubicBezTo>
                  <a:cubicBezTo>
                    <a:pt x="299" y="264"/>
                    <a:pt x="292" y="265"/>
                    <a:pt x="285" y="263"/>
                  </a:cubicBezTo>
                  <a:cubicBezTo>
                    <a:pt x="281" y="262"/>
                    <a:pt x="274" y="259"/>
                    <a:pt x="271" y="256"/>
                  </a:cubicBezTo>
                  <a:cubicBezTo>
                    <a:pt x="270" y="255"/>
                    <a:pt x="269" y="254"/>
                    <a:pt x="268" y="254"/>
                  </a:cubicBezTo>
                  <a:cubicBezTo>
                    <a:pt x="267" y="255"/>
                    <a:pt x="266" y="255"/>
                    <a:pt x="265" y="256"/>
                  </a:cubicBezTo>
                  <a:cubicBezTo>
                    <a:pt x="262" y="259"/>
                    <a:pt x="256" y="262"/>
                    <a:pt x="251" y="264"/>
                  </a:cubicBezTo>
                  <a:cubicBezTo>
                    <a:pt x="243" y="266"/>
                    <a:pt x="228" y="265"/>
                    <a:pt x="218" y="262"/>
                  </a:cubicBezTo>
                  <a:cubicBezTo>
                    <a:pt x="216" y="261"/>
                    <a:pt x="216" y="261"/>
                    <a:pt x="213" y="263"/>
                  </a:cubicBezTo>
                  <a:cubicBezTo>
                    <a:pt x="193" y="277"/>
                    <a:pt x="165" y="277"/>
                    <a:pt x="138" y="263"/>
                  </a:cubicBezTo>
                  <a:cubicBezTo>
                    <a:pt x="135" y="262"/>
                    <a:pt x="132" y="260"/>
                    <a:pt x="132" y="260"/>
                  </a:cubicBezTo>
                  <a:cubicBezTo>
                    <a:pt x="131" y="259"/>
                    <a:pt x="130" y="260"/>
                    <a:pt x="127" y="262"/>
                  </a:cubicBezTo>
                  <a:cubicBezTo>
                    <a:pt x="121" y="267"/>
                    <a:pt x="114" y="270"/>
                    <a:pt x="106" y="272"/>
                  </a:cubicBezTo>
                  <a:cubicBezTo>
                    <a:pt x="101" y="273"/>
                    <a:pt x="91" y="273"/>
                    <a:pt x="86" y="272"/>
                  </a:cubicBezTo>
                  <a:cubicBezTo>
                    <a:pt x="77" y="270"/>
                    <a:pt x="66" y="265"/>
                    <a:pt x="57" y="260"/>
                  </a:cubicBezTo>
                  <a:cubicBezTo>
                    <a:pt x="56" y="259"/>
                    <a:pt x="55" y="258"/>
                    <a:pt x="53" y="257"/>
                  </a:cubicBezTo>
                  <a:cubicBezTo>
                    <a:pt x="52" y="257"/>
                    <a:pt x="50" y="257"/>
                    <a:pt x="48" y="258"/>
                  </a:cubicBezTo>
                  <a:cubicBezTo>
                    <a:pt x="38" y="259"/>
                    <a:pt x="27" y="256"/>
                    <a:pt x="19" y="249"/>
                  </a:cubicBezTo>
                  <a:cubicBezTo>
                    <a:pt x="4" y="237"/>
                    <a:pt x="0" y="210"/>
                    <a:pt x="11" y="197"/>
                  </a:cubicBezTo>
                  <a:cubicBezTo>
                    <a:pt x="14" y="194"/>
                    <a:pt x="20" y="191"/>
                    <a:pt x="25" y="191"/>
                  </a:cubicBezTo>
                  <a:cubicBezTo>
                    <a:pt x="26" y="191"/>
                    <a:pt x="26" y="190"/>
                    <a:pt x="26" y="188"/>
                  </a:cubicBezTo>
                  <a:cubicBezTo>
                    <a:pt x="26" y="183"/>
                    <a:pt x="27" y="178"/>
                    <a:pt x="29" y="174"/>
                  </a:cubicBezTo>
                  <a:cubicBezTo>
                    <a:pt x="34" y="164"/>
                    <a:pt x="45" y="158"/>
                    <a:pt x="60" y="157"/>
                  </a:cubicBezTo>
                  <a:cubicBezTo>
                    <a:pt x="61" y="157"/>
                    <a:pt x="63" y="157"/>
                    <a:pt x="65" y="157"/>
                  </a:cubicBezTo>
                  <a:cubicBezTo>
                    <a:pt x="65" y="156"/>
                    <a:pt x="66" y="155"/>
                    <a:pt x="66" y="154"/>
                  </a:cubicBezTo>
                  <a:cubicBezTo>
                    <a:pt x="70" y="148"/>
                    <a:pt x="76" y="141"/>
                    <a:pt x="82" y="138"/>
                  </a:cubicBezTo>
                  <a:cubicBezTo>
                    <a:pt x="87" y="136"/>
                    <a:pt x="91" y="135"/>
                    <a:pt x="98" y="136"/>
                  </a:cubicBezTo>
                  <a:cubicBezTo>
                    <a:pt x="99" y="136"/>
                    <a:pt x="101" y="136"/>
                    <a:pt x="103" y="136"/>
                  </a:cubicBezTo>
                  <a:cubicBezTo>
                    <a:pt x="104" y="134"/>
                    <a:pt x="105" y="133"/>
                    <a:pt x="105" y="132"/>
                  </a:cubicBezTo>
                  <a:cubicBezTo>
                    <a:pt x="109" y="125"/>
                    <a:pt x="115" y="118"/>
                    <a:pt x="121" y="116"/>
                  </a:cubicBezTo>
                  <a:cubicBezTo>
                    <a:pt x="122" y="116"/>
                    <a:pt x="123" y="116"/>
                    <a:pt x="123" y="116"/>
                  </a:cubicBezTo>
                  <a:cubicBezTo>
                    <a:pt x="123" y="116"/>
                    <a:pt x="123" y="114"/>
                    <a:pt x="122" y="111"/>
                  </a:cubicBezTo>
                  <a:cubicBezTo>
                    <a:pt x="120" y="103"/>
                    <a:pt x="121" y="94"/>
                    <a:pt x="124" y="88"/>
                  </a:cubicBezTo>
                  <a:cubicBezTo>
                    <a:pt x="125" y="85"/>
                    <a:pt x="130" y="81"/>
                    <a:pt x="132" y="79"/>
                  </a:cubicBezTo>
                  <a:cubicBezTo>
                    <a:pt x="133" y="79"/>
                    <a:pt x="134" y="79"/>
                    <a:pt x="135" y="78"/>
                  </a:cubicBezTo>
                  <a:cubicBezTo>
                    <a:pt x="135" y="76"/>
                    <a:pt x="135" y="75"/>
                    <a:pt x="135" y="73"/>
                  </a:cubicBezTo>
                  <a:cubicBezTo>
                    <a:pt x="136" y="58"/>
                    <a:pt x="142" y="46"/>
                    <a:pt x="153" y="39"/>
                  </a:cubicBezTo>
                  <a:cubicBezTo>
                    <a:pt x="157" y="36"/>
                    <a:pt x="162" y="33"/>
                    <a:pt x="166" y="32"/>
                  </a:cubicBezTo>
                  <a:cubicBezTo>
                    <a:pt x="168" y="31"/>
                    <a:pt x="169" y="31"/>
                    <a:pt x="170" y="29"/>
                  </a:cubicBezTo>
                  <a:cubicBezTo>
                    <a:pt x="175" y="23"/>
                    <a:pt x="185" y="18"/>
                    <a:pt x="195" y="18"/>
                  </a:cubicBezTo>
                  <a:cubicBezTo>
                    <a:pt x="198" y="18"/>
                    <a:pt x="202" y="19"/>
                    <a:pt x="203" y="19"/>
                  </a:cubicBezTo>
                  <a:cubicBezTo>
                    <a:pt x="210" y="21"/>
                    <a:pt x="215" y="25"/>
                    <a:pt x="218" y="31"/>
                  </a:cubicBezTo>
                  <a:cubicBezTo>
                    <a:pt x="219" y="34"/>
                    <a:pt x="220" y="35"/>
                    <a:pt x="222" y="35"/>
                  </a:cubicBezTo>
                  <a:cubicBezTo>
                    <a:pt x="230" y="37"/>
                    <a:pt x="237" y="44"/>
                    <a:pt x="240" y="53"/>
                  </a:cubicBezTo>
                  <a:cubicBezTo>
                    <a:pt x="241" y="55"/>
                    <a:pt x="241" y="57"/>
                    <a:pt x="242" y="57"/>
                  </a:cubicBezTo>
                  <a:cubicBezTo>
                    <a:pt x="242" y="57"/>
                    <a:pt x="243" y="56"/>
                    <a:pt x="244" y="55"/>
                  </a:cubicBezTo>
                  <a:cubicBezTo>
                    <a:pt x="252" y="49"/>
                    <a:pt x="265" y="44"/>
                    <a:pt x="276" y="43"/>
                  </a:cubicBezTo>
                  <a:cubicBezTo>
                    <a:pt x="282" y="42"/>
                    <a:pt x="282" y="43"/>
                    <a:pt x="282" y="38"/>
                  </a:cubicBezTo>
                  <a:cubicBezTo>
                    <a:pt x="281" y="27"/>
                    <a:pt x="289" y="16"/>
                    <a:pt x="301" y="12"/>
                  </a:cubicBezTo>
                  <a:cubicBezTo>
                    <a:pt x="304" y="11"/>
                    <a:pt x="306" y="10"/>
                    <a:pt x="311" y="10"/>
                  </a:cubicBezTo>
                  <a:cubicBezTo>
                    <a:pt x="316" y="10"/>
                    <a:pt x="317" y="10"/>
                    <a:pt x="321" y="12"/>
                  </a:cubicBezTo>
                  <a:cubicBezTo>
                    <a:pt x="324" y="13"/>
                    <a:pt x="327" y="14"/>
                    <a:pt x="329" y="16"/>
                  </a:cubicBezTo>
                  <a:cubicBezTo>
                    <a:pt x="330" y="17"/>
                    <a:pt x="332" y="18"/>
                    <a:pt x="333" y="18"/>
                  </a:cubicBezTo>
                  <a:cubicBezTo>
                    <a:pt x="335" y="17"/>
                    <a:pt x="336" y="16"/>
                    <a:pt x="338" y="15"/>
                  </a:cubicBezTo>
                  <a:cubicBezTo>
                    <a:pt x="362" y="0"/>
                    <a:pt x="385" y="4"/>
                    <a:pt x="401" y="25"/>
                  </a:cubicBezTo>
                  <a:cubicBezTo>
                    <a:pt x="403" y="27"/>
                    <a:pt x="404" y="29"/>
                    <a:pt x="404" y="29"/>
                  </a:cubicBezTo>
                  <a:cubicBezTo>
                    <a:pt x="404" y="30"/>
                    <a:pt x="406" y="30"/>
                    <a:pt x="409" y="31"/>
                  </a:cubicBezTo>
                  <a:cubicBezTo>
                    <a:pt x="421" y="34"/>
                    <a:pt x="431" y="41"/>
                    <a:pt x="436" y="51"/>
                  </a:cubicBezTo>
                  <a:cubicBezTo>
                    <a:pt x="438" y="55"/>
                    <a:pt x="440" y="62"/>
                    <a:pt x="441" y="66"/>
                  </a:cubicBezTo>
                  <a:cubicBezTo>
                    <a:pt x="441" y="67"/>
                    <a:pt x="441" y="68"/>
                    <a:pt x="441" y="68"/>
                  </a:cubicBezTo>
                  <a:cubicBezTo>
                    <a:pt x="442" y="68"/>
                    <a:pt x="443" y="67"/>
                    <a:pt x="444" y="66"/>
                  </a:cubicBezTo>
                  <a:cubicBezTo>
                    <a:pt x="466" y="49"/>
                    <a:pt x="486" y="45"/>
                    <a:pt x="504" y="57"/>
                  </a:cubicBezTo>
                  <a:cubicBezTo>
                    <a:pt x="509" y="60"/>
                    <a:pt x="514" y="65"/>
                    <a:pt x="518" y="70"/>
                  </a:cubicBezTo>
                  <a:cubicBezTo>
                    <a:pt x="519" y="72"/>
                    <a:pt x="521" y="74"/>
                    <a:pt x="523" y="75"/>
                  </a:cubicBezTo>
                  <a:cubicBezTo>
                    <a:pt x="531" y="81"/>
                    <a:pt x="535" y="91"/>
                    <a:pt x="534" y="100"/>
                  </a:cubicBezTo>
                  <a:cubicBezTo>
                    <a:pt x="534" y="102"/>
                    <a:pt x="533" y="104"/>
                    <a:pt x="533" y="105"/>
                  </a:cubicBezTo>
                  <a:cubicBezTo>
                    <a:pt x="533" y="106"/>
                    <a:pt x="533" y="106"/>
                    <a:pt x="533" y="106"/>
                  </a:cubicBezTo>
                  <a:cubicBezTo>
                    <a:pt x="533" y="106"/>
                    <a:pt x="535" y="107"/>
                    <a:pt x="536" y="107"/>
                  </a:cubicBezTo>
                  <a:cubicBezTo>
                    <a:pt x="544" y="109"/>
                    <a:pt x="550" y="116"/>
                    <a:pt x="554" y="124"/>
                  </a:cubicBezTo>
                  <a:cubicBezTo>
                    <a:pt x="554" y="125"/>
                    <a:pt x="555" y="126"/>
                    <a:pt x="555" y="127"/>
                  </a:cubicBezTo>
                  <a:cubicBezTo>
                    <a:pt x="555" y="127"/>
                    <a:pt x="557" y="126"/>
                    <a:pt x="559" y="126"/>
                  </a:cubicBezTo>
                  <a:cubicBezTo>
                    <a:pt x="566" y="123"/>
                    <a:pt x="573" y="124"/>
                    <a:pt x="578" y="128"/>
                  </a:cubicBezTo>
                  <a:cubicBezTo>
                    <a:pt x="579" y="128"/>
                    <a:pt x="580" y="129"/>
                    <a:pt x="581" y="129"/>
                  </a:cubicBezTo>
                  <a:cubicBezTo>
                    <a:pt x="583" y="129"/>
                    <a:pt x="586" y="128"/>
                    <a:pt x="588" y="128"/>
                  </a:cubicBezTo>
                  <a:cubicBezTo>
                    <a:pt x="611" y="126"/>
                    <a:pt x="626" y="132"/>
                    <a:pt x="631" y="146"/>
                  </a:cubicBezTo>
                  <a:cubicBezTo>
                    <a:pt x="632" y="149"/>
                    <a:pt x="632" y="157"/>
                    <a:pt x="631" y="160"/>
                  </a:cubicBezTo>
                  <a:cubicBezTo>
                    <a:pt x="631" y="162"/>
                    <a:pt x="631" y="162"/>
                    <a:pt x="634" y="165"/>
                  </a:cubicBezTo>
                  <a:cubicBezTo>
                    <a:pt x="635" y="167"/>
                    <a:pt x="637" y="169"/>
                    <a:pt x="638" y="171"/>
                  </a:cubicBezTo>
                  <a:cubicBezTo>
                    <a:pt x="644" y="181"/>
                    <a:pt x="643" y="191"/>
                    <a:pt x="636" y="199"/>
                  </a:cubicBezTo>
                  <a:cubicBezTo>
                    <a:pt x="636" y="200"/>
                    <a:pt x="635" y="200"/>
                    <a:pt x="634" y="201"/>
                  </a:cubicBezTo>
                  <a:cubicBezTo>
                    <a:pt x="634" y="203"/>
                    <a:pt x="634" y="205"/>
                    <a:pt x="634" y="207"/>
                  </a:cubicBezTo>
                  <a:cubicBezTo>
                    <a:pt x="634" y="234"/>
                    <a:pt x="612" y="252"/>
                    <a:pt x="575" y="254"/>
                  </a:cubicBezTo>
                  <a:cubicBezTo>
                    <a:pt x="573" y="254"/>
                    <a:pt x="571" y="255"/>
                    <a:pt x="569" y="255"/>
                  </a:cubicBezTo>
                  <a:cubicBezTo>
                    <a:pt x="568" y="256"/>
                    <a:pt x="567" y="257"/>
                    <a:pt x="566" y="259"/>
                  </a:cubicBezTo>
                  <a:cubicBezTo>
                    <a:pt x="555" y="269"/>
                    <a:pt x="542" y="274"/>
                    <a:pt x="523" y="273"/>
                  </a:cubicBezTo>
                  <a:cubicBezTo>
                    <a:pt x="510" y="273"/>
                    <a:pt x="498" y="271"/>
                    <a:pt x="483" y="265"/>
                  </a:cubicBezTo>
                  <a:cubicBezTo>
                    <a:pt x="480" y="265"/>
                    <a:pt x="478" y="264"/>
                    <a:pt x="475" y="263"/>
                  </a:cubicBezTo>
                  <a:cubicBezTo>
                    <a:pt x="474" y="264"/>
                    <a:pt x="474" y="264"/>
                    <a:pt x="473" y="265"/>
                  </a:cubicBezTo>
                  <a:cubicBezTo>
                    <a:pt x="467" y="270"/>
                    <a:pt x="461" y="272"/>
                    <a:pt x="453" y="274"/>
                  </a:cubicBezTo>
                  <a:cubicBezTo>
                    <a:pt x="440" y="276"/>
                    <a:pt x="422" y="272"/>
                    <a:pt x="406" y="264"/>
                  </a:cubicBezTo>
                  <a:cubicBezTo>
                    <a:pt x="404" y="263"/>
                    <a:pt x="403" y="262"/>
                    <a:pt x="401" y="261"/>
                  </a:cubicBezTo>
                  <a:cubicBezTo>
                    <a:pt x="400" y="262"/>
                    <a:pt x="399" y="263"/>
                    <a:pt x="398" y="264"/>
                  </a:cubicBezTo>
                  <a:cubicBezTo>
                    <a:pt x="391" y="270"/>
                    <a:pt x="385" y="273"/>
                    <a:pt x="377" y="276"/>
                  </a:cubicBezTo>
                  <a:cubicBezTo>
                    <a:pt x="372" y="277"/>
                    <a:pt x="359" y="277"/>
                    <a:pt x="353" y="276"/>
                  </a:cubicBezTo>
                  <a:close/>
                </a:path>
              </a:pathLst>
            </a:custGeom>
            <a:blipFill dpi="0" rotWithShape="1">
              <a:blip r:embed="rId18"/>
              <a:srcRect/>
              <a:tile tx="0" ty="0" sx="50000" sy="50000" flip="none" algn="tl"/>
            </a:blipFill>
            <a:ln w="9525">
              <a:noFill/>
              <a:round/>
              <a:headEnd/>
              <a:tailEnd/>
            </a:ln>
            <a:effectLst>
              <a:outerShdw blurRad="304800" algn="ctr" rotWithShape="0">
                <a:schemeClr val="accent2">
                  <a:lumMod val="20000"/>
                  <a:lumOff val="80000"/>
                </a:schemeClr>
              </a:outerShdw>
            </a:effectLst>
          </p:spPr>
          <p:txBody>
            <a:bodyPr vert="horz" wrap="square" lIns="0" tIns="274320" rIns="0" bIns="0" numCol="1" anchor="ctr" anchorCtr="0" compatLnSpc="1">
              <a:prstTxWarp prst="textNoShape">
                <a:avLst/>
              </a:prstTxWarp>
            </a:bodyPr>
            <a:lstStyle/>
            <a:p>
              <a:pPr algn="ctr"/>
              <a:endParaRPr lang="en-US" sz="2000" b="1" dirty="0" smtClean="0">
                <a:gradFill flip="none" rotWithShape="1">
                  <a:gsLst>
                    <a:gs pos="0">
                      <a:srgbClr val="FFFFFF"/>
                    </a:gs>
                    <a:gs pos="87000">
                      <a:srgbClr val="FFFFFF"/>
                    </a:gs>
                  </a:gsLst>
                  <a:lin ang="5400000" scaled="0"/>
                  <a:tileRect/>
                </a:gradFill>
                <a:effectLst>
                  <a:outerShdw blurRad="304800" algn="ctr" rotWithShape="0">
                    <a:srgbClr val="FE5815"/>
                  </a:outerShdw>
                </a:effectLst>
              </a:endParaRPr>
            </a:p>
          </p:txBody>
        </p:sp>
        <p:pic>
          <p:nvPicPr>
            <p:cNvPr id="52" name="Picture 13" descr="\\SERVER3\InternalBin\Resource DVD\DVD_ART36\Artwork_Imagery\Icons - Illustrations\_ SUPER VISTA STYLE\server.png"/>
            <p:cNvPicPr>
              <a:picLocks noChangeAspect="1" noChangeArrowheads="1"/>
            </p:cNvPicPr>
            <p:nvPr/>
          </p:nvPicPr>
          <p:blipFill>
            <a:blip r:embed="rId19"/>
            <a:stretch>
              <a:fillRect/>
            </a:stretch>
          </p:blipFill>
          <p:spPr bwMode="auto">
            <a:xfrm>
              <a:off x="1971457" y="1417894"/>
              <a:ext cx="603832" cy="804900"/>
            </a:xfrm>
            <a:prstGeom prst="rect">
              <a:avLst/>
            </a:prstGeom>
            <a:noFill/>
            <a:ln>
              <a:noFill/>
            </a:ln>
          </p:spPr>
        </p:pic>
        <p:pic>
          <p:nvPicPr>
            <p:cNvPr id="53" name="Picture 13" descr="\\SERVER3\InternalBin\Resource DVD\DVD_ART36\Artwork_Imagery\Icons - Illustrations\_ SUPER VISTA STYLE\server.png"/>
            <p:cNvPicPr>
              <a:picLocks noChangeAspect="1" noChangeArrowheads="1"/>
            </p:cNvPicPr>
            <p:nvPr/>
          </p:nvPicPr>
          <p:blipFill>
            <a:blip r:embed="rId19"/>
            <a:stretch>
              <a:fillRect/>
            </a:stretch>
          </p:blipFill>
          <p:spPr bwMode="auto">
            <a:xfrm>
              <a:off x="2237473" y="1509752"/>
              <a:ext cx="604621" cy="805952"/>
            </a:xfrm>
            <a:prstGeom prst="rect">
              <a:avLst/>
            </a:prstGeom>
            <a:noFill/>
            <a:ln>
              <a:noFill/>
            </a:ln>
          </p:spPr>
        </p:pic>
        <p:pic>
          <p:nvPicPr>
            <p:cNvPr id="54" name="Picture 6" descr="http://3.bp.blogspot.com/_hXasyJ_VDl8/SaxaI8dxQeI/AAAAAAAAABc/HkwnK9y9iAo/s320/eclips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8114" y="2381249"/>
              <a:ext cx="936172" cy="93617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04256" y="2637175"/>
              <a:ext cx="1543050" cy="468654"/>
            </a:xfrm>
            <a:prstGeom prst="rect">
              <a:avLst/>
            </a:prstGeom>
          </p:spPr>
        </p:pic>
      </p:grpSp>
      <p:grpSp>
        <p:nvGrpSpPr>
          <p:cNvPr id="56" name="Group 55"/>
          <p:cNvGrpSpPr/>
          <p:nvPr/>
        </p:nvGrpSpPr>
        <p:grpSpPr>
          <a:xfrm>
            <a:off x="5912219" y="4478259"/>
            <a:ext cx="2181412" cy="1882350"/>
            <a:chOff x="4576241" y="4400318"/>
            <a:chExt cx="2181412" cy="1882350"/>
          </a:xfrm>
        </p:grpSpPr>
        <p:sp>
          <p:nvSpPr>
            <p:cNvPr id="57" name="Rectangle 56"/>
            <p:cNvSpPr/>
            <p:nvPr/>
          </p:nvSpPr>
          <p:spPr bwMode="auto">
            <a:xfrm>
              <a:off x="4576241" y="4400318"/>
              <a:ext cx="2181412" cy="1882350"/>
            </a:xfrm>
            <a:prstGeom prst="rect">
              <a:avLst/>
            </a:prstGeom>
            <a:gradFill>
              <a:gsLst>
                <a:gs pos="0">
                  <a:schemeClr val="accent1">
                    <a:shade val="51000"/>
                    <a:satMod val="130000"/>
                  </a:schemeClr>
                </a:gs>
                <a:gs pos="80000">
                  <a:schemeClr val="tx1"/>
                </a:gs>
                <a:gs pos="100000">
                  <a:schemeClr val="accent1"/>
                </a:gs>
              </a:gsLst>
            </a:gradFill>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spc="-50" dirty="0" smtClean="0">
                <a:gradFill>
                  <a:gsLst>
                    <a:gs pos="0">
                      <a:srgbClr val="000000"/>
                    </a:gs>
                    <a:gs pos="100000">
                      <a:srgbClr val="000000"/>
                    </a:gs>
                  </a:gsLst>
                  <a:lin ang="5400000" scaled="0"/>
                </a:gradFill>
              </a:endParaRPr>
            </a:p>
          </p:txBody>
        </p:sp>
        <p:grpSp>
          <p:nvGrpSpPr>
            <p:cNvPr id="58" name="Group 57"/>
            <p:cNvGrpSpPr/>
            <p:nvPr/>
          </p:nvGrpSpPr>
          <p:grpSpPr>
            <a:xfrm>
              <a:off x="4624169" y="5649685"/>
              <a:ext cx="755336" cy="546589"/>
              <a:chOff x="4580625" y="5649685"/>
              <a:chExt cx="755336" cy="546589"/>
            </a:xfrm>
          </p:grpSpPr>
          <p:sp>
            <p:nvSpPr>
              <p:cNvPr id="72" name="TextBox 71"/>
              <p:cNvSpPr txBox="1"/>
              <p:nvPr/>
            </p:nvSpPr>
            <p:spPr>
              <a:xfrm>
                <a:off x="4580625" y="5965442"/>
                <a:ext cx="755336" cy="230832"/>
              </a:xfrm>
              <a:prstGeom prst="rect">
                <a:avLst/>
              </a:prstGeom>
              <a:noFill/>
            </p:spPr>
            <p:txBody>
              <a:bodyPr wrap="none" rtlCol="0">
                <a:spAutoFit/>
              </a:bodyPr>
              <a:lstStyle/>
              <a:p>
                <a:pPr algn="ctr"/>
                <a:r>
                  <a:rPr lang="en-US" sz="900" dirty="0" smtClean="0">
                    <a:solidFill>
                      <a:srgbClr val="000000"/>
                    </a:solidFill>
                  </a:rPr>
                  <a:t>Service Bus</a:t>
                </a:r>
              </a:p>
            </p:txBody>
          </p:sp>
          <p:grpSp>
            <p:nvGrpSpPr>
              <p:cNvPr id="73" name="Group 72"/>
              <p:cNvGrpSpPr/>
              <p:nvPr/>
            </p:nvGrpSpPr>
            <p:grpSpPr>
              <a:xfrm>
                <a:off x="4800598" y="5649685"/>
                <a:ext cx="339978" cy="304802"/>
                <a:chOff x="7240192" y="2600898"/>
                <a:chExt cx="1251305" cy="799662"/>
              </a:xfrm>
            </p:grpSpPr>
            <p:pic>
              <p:nvPicPr>
                <p:cNvPr id="74" name="Picture 73" descr="service bus.png"/>
                <p:cNvPicPr>
                  <a:picLocks noChangeAspect="1"/>
                </p:cNvPicPr>
                <p:nvPr/>
              </p:nvPicPr>
              <p:blipFill rotWithShape="1">
                <a:blip r:embed="rId22" cstate="print"/>
                <a:srcRect b="39651"/>
                <a:stretch/>
              </p:blipFill>
              <p:spPr>
                <a:xfrm>
                  <a:off x="7320328" y="2898272"/>
                  <a:ext cx="961565" cy="502288"/>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75" name="Picture 74" descr="service bus.png"/>
                <p:cNvPicPr>
                  <a:picLocks noChangeAspect="1"/>
                </p:cNvPicPr>
                <p:nvPr/>
              </p:nvPicPr>
              <p:blipFill rotWithShape="1">
                <a:blip r:embed="rId22" cstate="print"/>
                <a:srcRect t="30611" b="39651"/>
                <a:stretch/>
              </p:blipFill>
              <p:spPr>
                <a:xfrm flipV="1">
                  <a:off x="7240192" y="2600898"/>
                  <a:ext cx="1251305" cy="322101"/>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grpSp>
        </p:grpSp>
        <p:grpSp>
          <p:nvGrpSpPr>
            <p:cNvPr id="59" name="Group 58"/>
            <p:cNvGrpSpPr/>
            <p:nvPr/>
          </p:nvGrpSpPr>
          <p:grpSpPr>
            <a:xfrm>
              <a:off x="5814857" y="5697309"/>
              <a:ext cx="915636" cy="501450"/>
              <a:chOff x="5836629" y="5697309"/>
              <a:chExt cx="915636" cy="501450"/>
            </a:xfrm>
          </p:grpSpPr>
          <p:sp>
            <p:nvSpPr>
              <p:cNvPr id="70" name="TextBox 69"/>
              <p:cNvSpPr txBox="1"/>
              <p:nvPr/>
            </p:nvSpPr>
            <p:spPr>
              <a:xfrm>
                <a:off x="5836629" y="5967927"/>
                <a:ext cx="915636" cy="230832"/>
              </a:xfrm>
              <a:prstGeom prst="rect">
                <a:avLst/>
              </a:prstGeom>
              <a:noFill/>
            </p:spPr>
            <p:txBody>
              <a:bodyPr wrap="none" rtlCol="0">
                <a:spAutoFit/>
              </a:bodyPr>
              <a:lstStyle/>
              <a:p>
                <a:pPr algn="ctr"/>
                <a:r>
                  <a:rPr lang="en-US" sz="900" dirty="0" smtClean="0">
                    <a:solidFill>
                      <a:srgbClr val="000000"/>
                    </a:solidFill>
                  </a:rPr>
                  <a:t>Access control</a:t>
                </a:r>
              </a:p>
            </p:txBody>
          </p:sp>
          <p:pic>
            <p:nvPicPr>
              <p:cNvPr id="71" name="Picture 70" descr="access_control.png"/>
              <p:cNvPicPr>
                <a:picLocks noChangeAspect="1"/>
              </p:cNvPicPr>
              <p:nvPr/>
            </p:nvPicPr>
            <p:blipFill>
              <a:blip r:embed="rId23" cstate="print"/>
              <a:stretch>
                <a:fillRect/>
              </a:stretch>
            </p:blipFill>
            <p:spPr>
              <a:xfrm>
                <a:off x="6139541" y="5697309"/>
                <a:ext cx="326573" cy="301110"/>
              </a:xfrm>
              <a:prstGeom prst="rect">
                <a:avLst/>
              </a:prstGeom>
            </p:spPr>
          </p:pic>
        </p:grpSp>
        <p:pic>
          <p:nvPicPr>
            <p:cNvPr id="60" name="Picture 5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59481" y="4507246"/>
              <a:ext cx="1809929" cy="483078"/>
            </a:xfrm>
            <a:prstGeom prst="rect">
              <a:avLst/>
            </a:prstGeom>
          </p:spPr>
        </p:pic>
        <p:grpSp>
          <p:nvGrpSpPr>
            <p:cNvPr id="61" name="Group 60"/>
            <p:cNvGrpSpPr/>
            <p:nvPr/>
          </p:nvGrpSpPr>
          <p:grpSpPr>
            <a:xfrm>
              <a:off x="5315000" y="5719704"/>
              <a:ext cx="595035" cy="476570"/>
              <a:chOff x="5259497" y="5610844"/>
              <a:chExt cx="595035" cy="476570"/>
            </a:xfrm>
          </p:grpSpPr>
          <p:sp>
            <p:nvSpPr>
              <p:cNvPr id="68" name="TextBox 67"/>
              <p:cNvSpPr txBox="1"/>
              <p:nvPr/>
            </p:nvSpPr>
            <p:spPr>
              <a:xfrm>
                <a:off x="5259497" y="5856582"/>
                <a:ext cx="595035" cy="230832"/>
              </a:xfrm>
              <a:prstGeom prst="rect">
                <a:avLst/>
              </a:prstGeom>
              <a:noFill/>
            </p:spPr>
            <p:txBody>
              <a:bodyPr wrap="none" rtlCol="0">
                <a:spAutoFit/>
              </a:bodyPr>
              <a:lstStyle/>
              <a:p>
                <a:pPr algn="ctr"/>
                <a:r>
                  <a:rPr lang="en-US" sz="900" dirty="0" smtClean="0">
                    <a:solidFill>
                      <a:srgbClr val="000000"/>
                    </a:solidFill>
                  </a:rPr>
                  <a:t>Caching</a:t>
                </a:r>
              </a:p>
            </p:txBody>
          </p:sp>
          <p:pic>
            <p:nvPicPr>
              <p:cNvPr id="69" name="Picture 2"/>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5431969" y="5610844"/>
                <a:ext cx="281956" cy="2819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p:cNvGrpSpPr/>
            <p:nvPr/>
          </p:nvGrpSpPr>
          <p:grpSpPr>
            <a:xfrm>
              <a:off x="4920110" y="5094872"/>
              <a:ext cx="745717" cy="537542"/>
              <a:chOff x="5475279" y="4812125"/>
              <a:chExt cx="745717" cy="537542"/>
            </a:xfrm>
          </p:grpSpPr>
          <p:pic>
            <p:nvPicPr>
              <p:cNvPr id="66" name="Picture 4" descr="C:\Users\mnguyen\Pictures\Graphics\_WINDOWS SERVER ICONS\Misc\gears cogwheels cog.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671459" y="4812125"/>
                <a:ext cx="326566" cy="324562"/>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5475279" y="5118835"/>
                <a:ext cx="745717" cy="230832"/>
              </a:xfrm>
              <a:prstGeom prst="rect">
                <a:avLst/>
              </a:prstGeom>
              <a:noFill/>
            </p:spPr>
            <p:txBody>
              <a:bodyPr wrap="none" rtlCol="0">
                <a:spAutoFit/>
              </a:bodyPr>
              <a:lstStyle/>
              <a:p>
                <a:pPr algn="ctr"/>
                <a:r>
                  <a:rPr lang="en-US" sz="900" dirty="0" smtClean="0">
                    <a:solidFill>
                      <a:srgbClr val="000000"/>
                    </a:solidFill>
                  </a:rPr>
                  <a:t>Integration</a:t>
                </a:r>
              </a:p>
            </p:txBody>
          </p:sp>
        </p:grpSp>
        <p:grpSp>
          <p:nvGrpSpPr>
            <p:cNvPr id="63" name="Group 62"/>
            <p:cNvGrpSpPr/>
            <p:nvPr/>
          </p:nvGrpSpPr>
          <p:grpSpPr>
            <a:xfrm>
              <a:off x="5593129" y="5093657"/>
              <a:ext cx="974947" cy="539047"/>
              <a:chOff x="5066743" y="5235170"/>
              <a:chExt cx="974947" cy="539047"/>
            </a:xfrm>
          </p:grpSpPr>
          <p:pic>
            <p:nvPicPr>
              <p:cNvPr id="64" name="Picture 5" descr="C:\Users\mnguyen\Pictures\Graphics\_WINDOWS VISTA ICONS\Connected network sharing.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388425" y="5235170"/>
                <a:ext cx="322704" cy="33355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5066743" y="5543385"/>
                <a:ext cx="974947" cy="230832"/>
              </a:xfrm>
              <a:prstGeom prst="rect">
                <a:avLst/>
              </a:prstGeom>
              <a:noFill/>
            </p:spPr>
            <p:txBody>
              <a:bodyPr wrap="none" rtlCol="0">
                <a:spAutoFit/>
              </a:bodyPr>
              <a:lstStyle/>
              <a:p>
                <a:pPr algn="ctr"/>
                <a:r>
                  <a:rPr lang="en-US" sz="900" dirty="0" smtClean="0">
                    <a:solidFill>
                      <a:srgbClr val="000000"/>
                    </a:solidFill>
                  </a:rPr>
                  <a:t>Composite App</a:t>
                </a:r>
              </a:p>
            </p:txBody>
          </p:sp>
        </p:grpSp>
      </p:grpSp>
      <p:pic>
        <p:nvPicPr>
          <p:cNvPr id="76" name="Picture 5" descr="E:\RESOURCES\PPT Resources\RESOURCE DVD 35\Artwork_Imagery\Shapes\Arrows\Blue Gradient Collection\arrow 0 blue arrow double headed 1-6.png"/>
          <p:cNvPicPr>
            <a:picLocks noChangeAspect="1" noChangeArrowheads="1"/>
          </p:cNvPicPr>
          <p:nvPr/>
        </p:nvPicPr>
        <p:blipFill>
          <a:blip r:embed="rId15" cstate="print"/>
          <a:srcRect/>
          <a:stretch>
            <a:fillRect/>
          </a:stretch>
        </p:blipFill>
        <p:spPr bwMode="auto">
          <a:xfrm>
            <a:off x="7660578" y="4985001"/>
            <a:ext cx="838200" cy="640641"/>
          </a:xfrm>
          <a:prstGeom prst="rect">
            <a:avLst/>
          </a:prstGeom>
          <a:noFill/>
        </p:spPr>
      </p:pic>
      <p:pic>
        <p:nvPicPr>
          <p:cNvPr id="77" name="Picture 5" descr="E:\RESOURCES\PPT Resources\RESOURCE DVD 35\Artwork_Imagery\Shapes\Arrows\Blue Gradient Collection\arrow 0 blue arrow double headed 1-6.png"/>
          <p:cNvPicPr>
            <a:picLocks noChangeAspect="1" noChangeArrowheads="1"/>
          </p:cNvPicPr>
          <p:nvPr/>
        </p:nvPicPr>
        <p:blipFill>
          <a:blip r:embed="rId15" cstate="print"/>
          <a:srcRect/>
          <a:stretch>
            <a:fillRect/>
          </a:stretch>
        </p:blipFill>
        <p:spPr bwMode="auto">
          <a:xfrm>
            <a:off x="5450778" y="4985001"/>
            <a:ext cx="914400" cy="640641"/>
          </a:xfrm>
          <a:prstGeom prst="rect">
            <a:avLst/>
          </a:prstGeom>
          <a:noFill/>
        </p:spPr>
      </p:pic>
      <p:pic>
        <p:nvPicPr>
          <p:cNvPr id="78" name="Picture 7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270177" y="4613458"/>
            <a:ext cx="1850573" cy="569666"/>
          </a:xfrm>
          <a:prstGeom prst="rect">
            <a:avLst/>
          </a:prstGeom>
        </p:spPr>
      </p:pic>
    </p:spTree>
    <p:extLst>
      <p:ext uri="{BB962C8B-B14F-4D97-AF65-F5344CB8AC3E}">
        <p14:creationId xmlns:p14="http://schemas.microsoft.com/office/powerpoint/2010/main" val="2526555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40107E-6 2.22222E-6 L -0.09313 -0.39838 " pathEditMode="relative" rAng="0" ptsTypes="AA">
                                      <p:cBhvr>
                                        <p:cTn id="18" dur="2000" fill="hold"/>
                                        <p:tgtEl>
                                          <p:spTgt spid="56"/>
                                        </p:tgtEl>
                                        <p:attrNameLst>
                                          <p:attrName>ppt_x</p:attrName>
                                          <p:attrName>ppt_y</p:attrName>
                                        </p:attrNameLst>
                                      </p:cBhvr>
                                      <p:rCtr x="-4663" y="-19931"/>
                                    </p:animMotion>
                                  </p:childTnLst>
                                </p:cTn>
                              </p:par>
                              <p:par>
                                <p:cTn id="19" presetID="6" presetClass="emph" presetSubtype="0" fill="hold" nodeType="withEffect">
                                  <p:stCondLst>
                                    <p:cond delay="0"/>
                                  </p:stCondLst>
                                  <p:childTnLst>
                                    <p:animScale>
                                      <p:cBhvr>
                                        <p:cTn id="20" dur="2000" fill="hold"/>
                                        <p:tgtEl>
                                          <p:spTgt spid="56"/>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8764588" cy="1523494"/>
          </a:xfrm>
        </p:spPr>
        <p:txBody>
          <a:bodyPr/>
          <a:lstStyle/>
          <a:p>
            <a:r>
              <a:rPr lang="en-US" dirty="0"/>
              <a:t>Windows Azure </a:t>
            </a:r>
            <a:r>
              <a:rPr lang="en-US" dirty="0" err="1" smtClean="0"/>
              <a:t>AppFabric</a:t>
            </a:r>
            <a:r>
              <a:rPr lang="en-US" dirty="0" smtClean="0"/>
              <a:t> Community Technology Preview</a:t>
            </a:r>
            <a:r>
              <a:rPr lang="en-US" dirty="0"/>
              <a:t/>
            </a:r>
            <a:br>
              <a:rPr lang="en-US" dirty="0"/>
            </a:br>
            <a:endParaRPr lang="en-US" dirty="0"/>
          </a:p>
        </p:txBody>
      </p:sp>
      <p:sp>
        <p:nvSpPr>
          <p:cNvPr id="5" name="Text Placeholder 4"/>
          <p:cNvSpPr>
            <a:spLocks noGrp="1"/>
          </p:cNvSpPr>
          <p:nvPr>
            <p:ph type="body" sz="quarter" idx="10"/>
          </p:nvPr>
        </p:nvSpPr>
        <p:spPr/>
        <p:txBody>
          <a:bodyPr/>
          <a:lstStyle/>
          <a:p>
            <a:r>
              <a:rPr lang="en-US" dirty="0" smtClean="0"/>
              <a:t>announcement</a:t>
            </a:r>
            <a:endParaRPr lang="en-US" dirty="0"/>
          </a:p>
        </p:txBody>
      </p:sp>
    </p:spTree>
    <p:extLst>
      <p:ext uri="{BB962C8B-B14F-4D97-AF65-F5344CB8AC3E}">
        <p14:creationId xmlns:p14="http://schemas.microsoft.com/office/powerpoint/2010/main" val="183445817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9112" y="304800"/>
            <a:ext cx="11149013" cy="941796"/>
          </a:xfrm>
        </p:spPr>
        <p:txBody>
          <a:bodyPr/>
          <a:lstStyle/>
          <a:p>
            <a:r>
              <a:rPr lang="en-US" sz="4000" dirty="0" smtClean="0"/>
              <a:t>Windows Azure </a:t>
            </a:r>
            <a:r>
              <a:rPr lang="en-US" sz="4000" dirty="0" err="1" smtClean="0"/>
              <a:t>AppFabric</a:t>
            </a:r>
            <a:r>
              <a:rPr lang="en-US" sz="4000" dirty="0" smtClean="0"/>
              <a:t> May CTP</a:t>
            </a:r>
            <a:br>
              <a:rPr lang="en-US" sz="4000" dirty="0" smtClean="0"/>
            </a:br>
            <a:r>
              <a:rPr lang="en-US" sz="2800" dirty="0" smtClean="0"/>
              <a:t>New Service Bus pub/sub messaging capabilities</a:t>
            </a:r>
            <a:endParaRPr lang="en-US" sz="2800" dirty="0"/>
          </a:p>
        </p:txBody>
      </p:sp>
      <p:sp>
        <p:nvSpPr>
          <p:cNvPr id="5" name="Text Placeholder 4"/>
          <p:cNvSpPr>
            <a:spLocks noGrp="1"/>
          </p:cNvSpPr>
          <p:nvPr>
            <p:ph type="body" sz="quarter" idx="10"/>
          </p:nvPr>
        </p:nvSpPr>
        <p:spPr>
          <a:xfrm>
            <a:off x="455612" y="1447800"/>
            <a:ext cx="11212513" cy="5078313"/>
          </a:xfrm>
        </p:spPr>
        <p:txBody>
          <a:bodyPr/>
          <a:lstStyle/>
          <a:p>
            <a:r>
              <a:rPr lang="en-US" sz="2800" dirty="0" smtClean="0"/>
              <a:t>Comprehensive messaging capabilities for Windows Azure Platform</a:t>
            </a:r>
          </a:p>
          <a:p>
            <a:pPr lvl="1"/>
            <a:r>
              <a:rPr lang="en-US" sz="2000" dirty="0" smtClean="0"/>
              <a:t>All common messaging patterns:  one-way, request/response, bi-directional, multicast , queuing </a:t>
            </a:r>
            <a:r>
              <a:rPr lang="en-US" sz="2000" b="1" i="1" dirty="0" smtClean="0"/>
              <a:t>and now publish/subscribe</a:t>
            </a:r>
          </a:p>
          <a:p>
            <a:pPr lvl="1"/>
            <a:r>
              <a:rPr lang="en-US" sz="2000" dirty="0" smtClean="0"/>
              <a:t>Reliable end-to-end delivery of messages</a:t>
            </a:r>
          </a:p>
          <a:p>
            <a:pPr lvl="1"/>
            <a:r>
              <a:rPr lang="en-US" sz="2000" dirty="0" smtClean="0"/>
              <a:t>Filtering rules enable intelligent subscriptions to messaging topics</a:t>
            </a:r>
          </a:p>
          <a:p>
            <a:pPr lvl="1"/>
            <a:r>
              <a:rPr lang="en-US" sz="2000" dirty="0" smtClean="0"/>
              <a:t>Simple REST/HTTP programming model for broad platform reach</a:t>
            </a:r>
          </a:p>
          <a:p>
            <a:pPr lvl="1"/>
            <a:r>
              <a:rPr lang="en-US" sz="2000" dirty="0" smtClean="0"/>
              <a:t>Rich .NET API  for easy access to advanced messaging features</a:t>
            </a:r>
          </a:p>
          <a:p>
            <a:pPr lvl="1"/>
            <a:r>
              <a:rPr lang="en-US" sz="2000" dirty="0" smtClean="0"/>
              <a:t>All this adds to existing cross-firewall relay connectivity available in Service Bus today</a:t>
            </a:r>
          </a:p>
          <a:p>
            <a:pPr lvl="1"/>
            <a:endParaRPr lang="en-US" sz="2000" dirty="0"/>
          </a:p>
          <a:p>
            <a:r>
              <a:rPr lang="en-US" sz="2800" dirty="0" smtClean="0"/>
              <a:t>New usage scenarios</a:t>
            </a:r>
          </a:p>
          <a:p>
            <a:pPr lvl="1"/>
            <a:r>
              <a:rPr lang="en-US" sz="2000" dirty="0" err="1" smtClean="0"/>
              <a:t>Async</a:t>
            </a:r>
            <a:r>
              <a:rPr lang="en-US" sz="2000" dirty="0" smtClean="0"/>
              <a:t> Cloud </a:t>
            </a:r>
            <a:r>
              <a:rPr lang="en-US" sz="2000" dirty="0" err="1"/>
              <a:t>Eventing</a:t>
            </a:r>
            <a:r>
              <a:rPr lang="en-US" sz="2000" dirty="0"/>
              <a:t> – Distribute event notifications to </a:t>
            </a:r>
            <a:r>
              <a:rPr lang="en-US" sz="2000" dirty="0" smtClean="0"/>
              <a:t>occasionally connected clients</a:t>
            </a:r>
          </a:p>
          <a:p>
            <a:pPr lvl="1"/>
            <a:r>
              <a:rPr lang="en-US" sz="2000" dirty="0" smtClean="0"/>
              <a:t>Event-driven SOA – Loose coupling to enable easy evolution of messaging topology over time</a:t>
            </a:r>
            <a:endParaRPr lang="en-US" sz="2000" dirty="0"/>
          </a:p>
          <a:p>
            <a:pPr lvl="1"/>
            <a:r>
              <a:rPr lang="en-US" sz="2000" dirty="0" smtClean="0"/>
              <a:t>Intra-App Messaging </a:t>
            </a:r>
            <a:r>
              <a:rPr lang="en-US" sz="2000" dirty="0"/>
              <a:t>– </a:t>
            </a:r>
            <a:r>
              <a:rPr lang="en-US" sz="2000" dirty="0" smtClean="0"/>
              <a:t>Load leveling and load balancing for building highly scalable, resilient applications</a:t>
            </a:r>
            <a:endParaRPr lang="en-US" sz="2800" dirty="0" smtClean="0"/>
          </a:p>
        </p:txBody>
      </p:sp>
    </p:spTree>
    <p:extLst>
      <p:ext uri="{BB962C8B-B14F-4D97-AF65-F5344CB8AC3E}">
        <p14:creationId xmlns:p14="http://schemas.microsoft.com/office/powerpoint/2010/main" val="281669713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Service Bus V2</a:t>
            </a:r>
            <a:endParaRPr lang="en-US" dirty="0"/>
          </a:p>
        </p:txBody>
      </p:sp>
      <p:sp>
        <p:nvSpPr>
          <p:cNvPr id="3" name="Subtitle 2"/>
          <p:cNvSpPr>
            <a:spLocks noGrp="1"/>
          </p:cNvSpPr>
          <p:nvPr>
            <p:ph type="subTitle" idx="1"/>
          </p:nvPr>
        </p:nvSpPr>
        <p:spPr/>
        <p:txBody>
          <a:bodyPr/>
          <a:lstStyle/>
          <a:p>
            <a:r>
              <a:rPr lang="en-US" dirty="0" smtClean="0"/>
              <a:t>Clemens Vasters</a:t>
            </a:r>
          </a:p>
          <a:p>
            <a:r>
              <a:rPr lang="en-US" dirty="0" smtClean="0"/>
              <a:t>Principal Technical Lead</a:t>
            </a:r>
          </a:p>
          <a:p>
            <a:r>
              <a:rPr lang="en-US" dirty="0" smtClean="0"/>
              <a:t>Microsoft Corporation</a:t>
            </a:r>
            <a:endParaRPr lang="en-US" dirty="0"/>
          </a:p>
        </p:txBody>
      </p:sp>
    </p:spTree>
    <p:extLst>
      <p:ext uri="{BB962C8B-B14F-4D97-AF65-F5344CB8AC3E}">
        <p14:creationId xmlns:p14="http://schemas.microsoft.com/office/powerpoint/2010/main" val="150408502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997196"/>
          </a:xfrm>
        </p:spPr>
        <p:txBody>
          <a:bodyPr/>
          <a:lstStyle/>
          <a:p>
            <a:r>
              <a:rPr lang="en-US" dirty="0" smtClean="0"/>
              <a:t>Windows Azure </a:t>
            </a:r>
            <a:r>
              <a:rPr lang="en-US" dirty="0" err="1" smtClean="0"/>
              <a:t>AppFabric</a:t>
            </a:r>
            <a:r>
              <a:rPr lang="en-US" dirty="0" smtClean="0"/>
              <a:t> June CTP</a:t>
            </a:r>
            <a:br>
              <a:rPr lang="en-US" dirty="0" smtClean="0"/>
            </a:br>
            <a:r>
              <a:rPr lang="en-US" sz="2800" dirty="0" smtClean="0"/>
              <a:t>New </a:t>
            </a:r>
            <a:r>
              <a:rPr lang="en-US" sz="2800" dirty="0" err="1" smtClean="0"/>
              <a:t>AppFabric</a:t>
            </a:r>
            <a:r>
              <a:rPr lang="en-US" sz="2800" dirty="0" smtClean="0"/>
              <a:t> Application Manager and Developer Tools</a:t>
            </a:r>
            <a:endParaRPr lang="en-US" sz="2800" dirty="0"/>
          </a:p>
        </p:txBody>
      </p:sp>
      <p:sp>
        <p:nvSpPr>
          <p:cNvPr id="3" name="Text Placeholder 2"/>
          <p:cNvSpPr>
            <a:spLocks noGrp="1"/>
          </p:cNvSpPr>
          <p:nvPr>
            <p:ph type="body" sz="quarter" idx="10"/>
          </p:nvPr>
        </p:nvSpPr>
        <p:spPr>
          <a:xfrm>
            <a:off x="519113" y="1447799"/>
            <a:ext cx="10985500" cy="4800601"/>
          </a:xfrm>
        </p:spPr>
        <p:txBody>
          <a:bodyPr/>
          <a:lstStyle/>
          <a:p>
            <a:r>
              <a:rPr lang="en-US" sz="2800" dirty="0" smtClean="0"/>
              <a:t>Application Manager</a:t>
            </a:r>
          </a:p>
          <a:p>
            <a:pPr lvl="1"/>
            <a:r>
              <a:rPr lang="en-US" sz="2000" dirty="0"/>
              <a:t>Runtime capabilities that enable automatic deployment, management of the end to end Azure application (across web, middle tier, </a:t>
            </a:r>
            <a:r>
              <a:rPr lang="en-US" sz="2000" dirty="0" err="1"/>
              <a:t>dabase</a:t>
            </a:r>
            <a:r>
              <a:rPr lang="en-US" sz="2000" dirty="0"/>
              <a:t>)</a:t>
            </a:r>
          </a:p>
          <a:p>
            <a:pPr lvl="1"/>
            <a:r>
              <a:rPr lang="en-US" sz="2000" dirty="0"/>
              <a:t>Enables </a:t>
            </a:r>
            <a:r>
              <a:rPr lang="en-US" sz="2000" dirty="0" err="1"/>
              <a:t>ITPros</a:t>
            </a:r>
            <a:r>
              <a:rPr lang="en-US" sz="2000" dirty="0"/>
              <a:t> to have advanced monitoring and analytics about the full application</a:t>
            </a:r>
          </a:p>
          <a:p>
            <a:r>
              <a:rPr lang="en-US" sz="2800" dirty="0" smtClean="0"/>
              <a:t>Developer Tools</a:t>
            </a:r>
          </a:p>
          <a:p>
            <a:pPr lvl="1"/>
            <a:r>
              <a:rPr lang="en-US" sz="2000" dirty="0"/>
              <a:t>Enhancements to Visual Studio that will enable to visually design and build an end to end Azure application</a:t>
            </a:r>
          </a:p>
          <a:p>
            <a:r>
              <a:rPr lang="en-US" sz="2800" dirty="0" smtClean="0"/>
              <a:t>Composition Model</a:t>
            </a:r>
          </a:p>
          <a:p>
            <a:pPr lvl="1"/>
            <a:r>
              <a:rPr lang="en-US" sz="2000" dirty="0"/>
              <a:t>An application manifest shared by both Developer Tools and Application Manager</a:t>
            </a:r>
          </a:p>
          <a:p>
            <a:pPr lvl="1"/>
            <a:r>
              <a:rPr lang="en-US" sz="2000" dirty="0"/>
              <a:t>Extends the existing code and declarative artifacts in your existing applications</a:t>
            </a:r>
          </a:p>
          <a:p>
            <a:endParaRPr lang="en-US" sz="2800" dirty="0"/>
          </a:p>
        </p:txBody>
      </p:sp>
    </p:spTree>
    <p:extLst>
      <p:ext uri="{BB962C8B-B14F-4D97-AF65-F5344CB8AC3E}">
        <p14:creationId xmlns:p14="http://schemas.microsoft.com/office/powerpoint/2010/main" val="415704069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8158349" y="1123209"/>
            <a:ext cx="2410691" cy="4916384"/>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sp>
        <p:nvSpPr>
          <p:cNvPr id="13" name="Rounded Rectangle 12"/>
          <p:cNvSpPr/>
          <p:nvPr/>
        </p:nvSpPr>
        <p:spPr bwMode="auto">
          <a:xfrm>
            <a:off x="5070764" y="1123209"/>
            <a:ext cx="2410691" cy="4916384"/>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sp>
        <p:nvSpPr>
          <p:cNvPr id="6" name="Rounded Rectangle 5"/>
          <p:cNvSpPr/>
          <p:nvPr/>
        </p:nvSpPr>
        <p:spPr bwMode="auto">
          <a:xfrm>
            <a:off x="1983179" y="1045029"/>
            <a:ext cx="2410691" cy="4916384"/>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sp>
        <p:nvSpPr>
          <p:cNvPr id="2" name="Title 1"/>
          <p:cNvSpPr>
            <a:spLocks noGrp="1"/>
          </p:cNvSpPr>
          <p:nvPr>
            <p:ph type="title"/>
          </p:nvPr>
        </p:nvSpPr>
        <p:spPr/>
        <p:txBody>
          <a:bodyPr/>
          <a:lstStyle/>
          <a:p>
            <a:r>
              <a:rPr lang="en-US" dirty="0" smtClean="0"/>
              <a:t>Symmetrical Clouds</a:t>
            </a:r>
            <a:endParaRPr lang="en-US" dirty="0"/>
          </a:p>
        </p:txBody>
      </p:sp>
      <p:pic>
        <p:nvPicPr>
          <p:cNvPr id="4" name="Picture 3" descr="MSN icon envelope email mail lett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4829" y="1516916"/>
            <a:ext cx="1221905" cy="2003881"/>
          </a:xfrm>
          <a:prstGeom prst="rect">
            <a:avLst/>
          </a:prstGeom>
        </p:spPr>
      </p:pic>
      <p:pic>
        <p:nvPicPr>
          <p:cNvPr id="9" name="Picture 8" descr="MSN icon envelope email mail lett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81436" y="4172202"/>
            <a:ext cx="1221905" cy="2003881"/>
          </a:xfrm>
          <a:prstGeom prst="rect">
            <a:avLst/>
          </a:prstGeom>
        </p:spPr>
      </p:pic>
      <p:sp>
        <p:nvSpPr>
          <p:cNvPr id="10" name="Rectangle 9"/>
          <p:cNvSpPr/>
          <p:nvPr/>
        </p:nvSpPr>
        <p:spPr bwMode="auto">
          <a:xfrm>
            <a:off x="824946" y="3117508"/>
            <a:ext cx="10691672" cy="463895"/>
          </a:xfrm>
          <a:prstGeom prst="rect">
            <a:avLst/>
          </a:prstGeom>
          <a:gradFill>
            <a:lin ang="16800000" scaled="0"/>
          </a:gradFill>
          <a:ln>
            <a:headEnd type="none" w="med" len="med"/>
            <a:tailEnd type="none" w="med" len="med"/>
          </a:ln>
          <a:scene3d>
            <a:camera prst="orthographicFront"/>
            <a:lightRig rig="threePt" dir="t"/>
          </a:scene3d>
          <a:sp3d prstMaterial="metal"/>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pic>
        <p:nvPicPr>
          <p:cNvPr id="11" name="Picture 10" descr="MSN icon envelope email mail lett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52741" y="1577522"/>
            <a:ext cx="1221905" cy="2003881"/>
          </a:xfrm>
          <a:prstGeom prst="rect">
            <a:avLst/>
          </a:prstGeom>
        </p:spPr>
      </p:pic>
      <p:pic>
        <p:nvPicPr>
          <p:cNvPr id="12" name="Picture 11" descr="MSN icon envelope email mail lett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54288" y="4172202"/>
            <a:ext cx="1221905" cy="2003881"/>
          </a:xfrm>
          <a:prstGeom prst="rect">
            <a:avLst/>
          </a:prstGeom>
        </p:spPr>
      </p:pic>
    </p:spTree>
    <p:extLst>
      <p:ext uri="{BB962C8B-B14F-4D97-AF65-F5344CB8AC3E}">
        <p14:creationId xmlns:p14="http://schemas.microsoft.com/office/powerpoint/2010/main" val="4124772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4965436" y="1045028"/>
            <a:ext cx="2410691" cy="5391397"/>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sp>
        <p:nvSpPr>
          <p:cNvPr id="2" name="Title 1"/>
          <p:cNvSpPr>
            <a:spLocks noGrp="1"/>
          </p:cNvSpPr>
          <p:nvPr>
            <p:ph type="title"/>
          </p:nvPr>
        </p:nvSpPr>
        <p:spPr/>
        <p:txBody>
          <a:bodyPr/>
          <a:lstStyle/>
          <a:p>
            <a:r>
              <a:rPr lang="en-US" dirty="0" smtClean="0"/>
              <a:t>Asymmetrical Clouds</a:t>
            </a:r>
            <a:endParaRPr lang="en-US" dirty="0"/>
          </a:p>
        </p:txBody>
      </p:sp>
      <p:sp>
        <p:nvSpPr>
          <p:cNvPr id="7" name="Rounded Rectangle 6"/>
          <p:cNvSpPr/>
          <p:nvPr/>
        </p:nvSpPr>
        <p:spPr bwMode="auto">
          <a:xfrm>
            <a:off x="8158349" y="1123209"/>
            <a:ext cx="2410691" cy="5391396"/>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sp>
        <p:nvSpPr>
          <p:cNvPr id="9" name="Rounded Rectangle 8"/>
          <p:cNvSpPr/>
          <p:nvPr/>
        </p:nvSpPr>
        <p:spPr bwMode="auto">
          <a:xfrm>
            <a:off x="1983179" y="1045029"/>
            <a:ext cx="2410691" cy="5391396"/>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sp>
        <p:nvSpPr>
          <p:cNvPr id="8" name="Rectangle 7"/>
          <p:cNvSpPr/>
          <p:nvPr/>
        </p:nvSpPr>
        <p:spPr bwMode="auto">
          <a:xfrm>
            <a:off x="824946" y="3692859"/>
            <a:ext cx="10691672" cy="463895"/>
          </a:xfrm>
          <a:prstGeom prst="rect">
            <a:avLst/>
          </a:prstGeom>
          <a:gradFill>
            <a:lin ang="16800000" scaled="0"/>
          </a:gradFill>
          <a:ln>
            <a:headEnd type="none" w="med" len="med"/>
            <a:tailEnd type="none" w="med" len="med"/>
          </a:ln>
          <a:scene3d>
            <a:camera prst="orthographicFront"/>
            <a:lightRig rig="threePt" dir="t"/>
          </a:scene3d>
          <a:sp3d prstMaterial="metal"/>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pic>
        <p:nvPicPr>
          <p:cNvPr id="1029" name="Picture 5" descr="C:\Users\normj\Documents\1 Speeches\_ XML ICONS\Servers BizTalk compu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3413" y="4489207"/>
            <a:ext cx="1074737" cy="16469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ormj\Documents\1 Speeches\_ XML ICONS\Servers SQL database 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775" y="1659291"/>
            <a:ext cx="1129375" cy="16469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normj\Documents\1 Speeches\_ XML ICONS\Servers BizTalk compu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734" y="1707980"/>
            <a:ext cx="1074737" cy="16469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normj\Documents\1 Speeches\_ XML ICONS\Servers BizTalk compu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826325" y="4489207"/>
            <a:ext cx="1074737" cy="1646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normj\Documents\1 Speeches\_ XML ICONS\Servers BizTalk compu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7143" y="1707980"/>
            <a:ext cx="1074737" cy="164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552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SharePoint Cloud Burst Out</a:t>
            </a:r>
            <a:endParaRPr lang="en-US" dirty="0"/>
          </a:p>
        </p:txBody>
      </p:sp>
      <p:sp>
        <p:nvSpPr>
          <p:cNvPr id="3" name="Subtitle 2"/>
          <p:cNvSpPr>
            <a:spLocks noGrp="1"/>
          </p:cNvSpPr>
          <p:nvPr>
            <p:ph type="subTitle" idx="1"/>
          </p:nvPr>
        </p:nvSpPr>
        <p:spPr/>
        <p:txBody>
          <a:bodyPr/>
          <a:lstStyle/>
          <a:p>
            <a:r>
              <a:rPr lang="en-US" dirty="0" smtClean="0"/>
              <a:t>Steve Fox</a:t>
            </a:r>
          </a:p>
          <a:p>
            <a:r>
              <a:rPr lang="en-US" dirty="0" smtClean="0"/>
              <a:t>Director Evangelism</a:t>
            </a:r>
          </a:p>
          <a:p>
            <a:r>
              <a:rPr lang="en-US" dirty="0" smtClean="0"/>
              <a:t>Microsoft</a:t>
            </a:r>
            <a:endParaRPr lang="en-US" dirty="0"/>
          </a:p>
        </p:txBody>
      </p:sp>
    </p:spTree>
    <p:extLst>
      <p:ext uri="{BB962C8B-B14F-4D97-AF65-F5344CB8AC3E}">
        <p14:creationId xmlns:p14="http://schemas.microsoft.com/office/powerpoint/2010/main" val="176757452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rot="21342937">
            <a:off x="286896" y="-259737"/>
            <a:ext cx="11615028" cy="7287732"/>
            <a:chOff x="1065212" y="228600"/>
            <a:chExt cx="10058400" cy="631104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212" y="228600"/>
              <a:ext cx="10058400" cy="6311043"/>
            </a:xfrm>
            <a:prstGeom prst="rect">
              <a:avLst/>
            </a:prstGeom>
          </p:spPr>
        </p:pic>
        <p:sp>
          <p:nvSpPr>
            <p:cNvPr id="5" name="Title 1"/>
            <p:cNvSpPr txBox="1">
              <a:spLocks/>
            </p:cNvSpPr>
            <p:nvPr/>
          </p:nvSpPr>
          <p:spPr>
            <a:xfrm>
              <a:off x="1863407" y="1148101"/>
              <a:ext cx="6663165" cy="527728"/>
            </a:xfrm>
            <a:prstGeom prst="rect">
              <a:avLst/>
            </a:prstGeom>
          </p:spPr>
          <p:txBody>
            <a:bodyPr vert="horz" wrap="non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err="1" smtClean="0">
                  <a:gradFill flip="none" rotWithShape="1">
                    <a:gsLst>
                      <a:gs pos="0">
                        <a:schemeClr val="bg1"/>
                      </a:gs>
                      <a:gs pos="86000">
                        <a:schemeClr val="bg1"/>
                      </a:gs>
                    </a:gsLst>
                    <a:lin ang="5400000" scaled="0"/>
                    <a:tileRect/>
                  </a:gradFill>
                  <a:latin typeface="Arial Black" pitchFamily="34" charset="0"/>
                </a:rPr>
                <a:t>Contoso</a:t>
              </a:r>
              <a:r>
                <a:rPr lang="en-US" dirty="0" smtClean="0">
                  <a:gradFill flip="none" rotWithShape="1">
                    <a:gsLst>
                      <a:gs pos="0">
                        <a:schemeClr val="bg1"/>
                      </a:gs>
                      <a:gs pos="86000">
                        <a:schemeClr val="bg1"/>
                      </a:gs>
                    </a:gsLst>
                    <a:lin ang="5400000" scaled="0"/>
                    <a:tileRect/>
                  </a:gradFill>
                  <a:latin typeface="Arial Black" pitchFamily="34" charset="0"/>
                </a:rPr>
                <a:t> </a:t>
              </a:r>
              <a:r>
                <a:rPr lang="en-US" dirty="0" err="1" smtClean="0">
                  <a:gradFill flip="none" rotWithShape="1">
                    <a:gsLst>
                      <a:gs pos="0">
                        <a:schemeClr val="bg1"/>
                      </a:gs>
                      <a:gs pos="86000">
                        <a:schemeClr val="bg1"/>
                      </a:gs>
                    </a:gsLst>
                    <a:lin ang="5400000" scaled="0"/>
                    <a:tileRect/>
                  </a:gradFill>
                  <a:latin typeface="Arial Black" pitchFamily="34" charset="0"/>
                </a:rPr>
                <a:t>TechNews</a:t>
              </a:r>
              <a:r>
                <a:rPr lang="en-US" dirty="0" smtClean="0">
                  <a:gradFill flip="none" rotWithShape="1">
                    <a:gsLst>
                      <a:gs pos="0">
                        <a:schemeClr val="bg1"/>
                      </a:gs>
                      <a:gs pos="86000">
                        <a:schemeClr val="bg1"/>
                      </a:gs>
                    </a:gsLst>
                    <a:lin ang="5400000" scaled="0"/>
                    <a:tileRect/>
                  </a:gradFill>
                  <a:latin typeface="Arial Black" pitchFamily="34" charset="0"/>
                </a:rPr>
                <a:t> Today</a:t>
              </a:r>
              <a:endParaRPr lang="en-US" dirty="0">
                <a:gradFill flip="none" rotWithShape="1">
                  <a:gsLst>
                    <a:gs pos="0">
                      <a:schemeClr val="bg1"/>
                    </a:gs>
                    <a:gs pos="86000">
                      <a:schemeClr val="bg1"/>
                    </a:gs>
                  </a:gsLst>
                  <a:lin ang="5400000" scaled="0"/>
                  <a:tileRect/>
                </a:gradFill>
                <a:latin typeface="Arial Black" pitchFamily="34" charset="0"/>
              </a:endParaRPr>
            </a:p>
          </p:txBody>
        </p:sp>
        <p:sp>
          <p:nvSpPr>
            <p:cNvPr id="6" name="Rectangle 5"/>
            <p:cNvSpPr/>
            <p:nvPr/>
          </p:nvSpPr>
          <p:spPr bwMode="auto">
            <a:xfrm>
              <a:off x="1889125" y="1596735"/>
              <a:ext cx="8731250" cy="238125"/>
            </a:xfrm>
            <a:prstGeom prst="rect">
              <a:avLst/>
            </a:prstGeom>
            <a:solidFill>
              <a:schemeClr val="bg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7" name="Title 1"/>
            <p:cNvSpPr txBox="1">
              <a:spLocks/>
            </p:cNvSpPr>
            <p:nvPr/>
          </p:nvSpPr>
          <p:spPr>
            <a:xfrm>
              <a:off x="9454921" y="1608614"/>
              <a:ext cx="1128514" cy="249299"/>
            </a:xfrm>
            <a:prstGeom prst="rect">
              <a:avLst/>
            </a:prstGeom>
          </p:spPr>
          <p:txBody>
            <a:bodyPr vert="horz" wrap="non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1800" b="1" dirty="0" smtClean="0">
                  <a:cs typeface="Times New Roman" pitchFamily="18" charset="0"/>
                </a:rPr>
                <a:t>March 2015</a:t>
              </a:r>
              <a:endParaRPr lang="en-US" sz="1800" b="1" dirty="0">
                <a:cs typeface="Times New Roman" pitchFamily="18" charset="0"/>
              </a:endParaRPr>
            </a:p>
          </p:txBody>
        </p:sp>
        <p:sp>
          <p:nvSpPr>
            <p:cNvPr id="8" name="Content Placeholder 2"/>
            <p:cNvSpPr txBox="1">
              <a:spLocks/>
            </p:cNvSpPr>
            <p:nvPr/>
          </p:nvSpPr>
          <p:spPr>
            <a:xfrm>
              <a:off x="1889125" y="2146284"/>
              <a:ext cx="8496082" cy="3464875"/>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0000"/>
                </a:lnSpc>
                <a:spcBef>
                  <a:spcPts val="2400"/>
                </a:spcBef>
                <a:buFontTx/>
                <a:buNone/>
              </a:pPr>
              <a:r>
                <a:rPr lang="en-US" sz="2400" dirty="0" smtClean="0">
                  <a:gradFill>
                    <a:gsLst>
                      <a:gs pos="0">
                        <a:schemeClr val="bg1"/>
                      </a:gs>
                      <a:gs pos="86000">
                        <a:schemeClr val="bg1"/>
                      </a:gs>
                    </a:gsLst>
                    <a:lin ang="5400000" scaled="0"/>
                  </a:gradFill>
                  <a:latin typeface="Times New Roman" pitchFamily="18" charset="0"/>
                  <a:cs typeface="Times New Roman" pitchFamily="18" charset="0"/>
                </a:rPr>
                <a:t>Today the </a:t>
              </a:r>
              <a:r>
                <a:rPr lang="en-US" sz="2400" dirty="0" err="1" smtClean="0">
                  <a:gradFill>
                    <a:gsLst>
                      <a:gs pos="0">
                        <a:schemeClr val="bg1"/>
                      </a:gs>
                      <a:gs pos="86000">
                        <a:schemeClr val="bg1"/>
                      </a:gs>
                    </a:gsLst>
                    <a:lin ang="5400000" scaled="0"/>
                  </a:gradFill>
                  <a:latin typeface="Times New Roman" pitchFamily="18" charset="0"/>
                  <a:cs typeface="Times New Roman" pitchFamily="18" charset="0"/>
                </a:rPr>
                <a:t>Contoso</a:t>
              </a:r>
              <a:r>
                <a:rPr lang="en-US" sz="2400" dirty="0" smtClean="0">
                  <a:gradFill>
                    <a:gsLst>
                      <a:gs pos="0">
                        <a:schemeClr val="bg1"/>
                      </a:gs>
                      <a:gs pos="86000">
                        <a:schemeClr val="bg1"/>
                      </a:gs>
                    </a:gsLst>
                    <a:lin ang="5400000" scaled="0"/>
                  </a:gradFill>
                  <a:latin typeface="Times New Roman" pitchFamily="18" charset="0"/>
                  <a:cs typeface="Times New Roman" pitchFamily="18" charset="0"/>
                </a:rPr>
                <a:t> Bank, announced the 3</a:t>
              </a:r>
              <a:r>
                <a:rPr lang="en-US" sz="2400" baseline="30000" dirty="0" smtClean="0">
                  <a:gradFill>
                    <a:gsLst>
                      <a:gs pos="0">
                        <a:schemeClr val="bg1"/>
                      </a:gs>
                      <a:gs pos="86000">
                        <a:schemeClr val="bg1"/>
                      </a:gs>
                    </a:gsLst>
                    <a:lin ang="5400000" scaled="0"/>
                  </a:gradFill>
                  <a:latin typeface="Times New Roman" pitchFamily="18" charset="0"/>
                  <a:cs typeface="Times New Roman" pitchFamily="18" charset="0"/>
                </a:rPr>
                <a:t>rd</a:t>
              </a:r>
              <a:r>
                <a:rPr lang="en-US" sz="2400" dirty="0" smtClean="0">
                  <a:gradFill>
                    <a:gsLst>
                      <a:gs pos="0">
                        <a:schemeClr val="bg1"/>
                      </a:gs>
                      <a:gs pos="86000">
                        <a:schemeClr val="bg1"/>
                      </a:gs>
                    </a:gsLst>
                    <a:lin ang="5400000" scaled="0"/>
                  </a:gradFill>
                  <a:latin typeface="Times New Roman" pitchFamily="18" charset="0"/>
                  <a:cs typeface="Times New Roman" pitchFamily="18" charset="0"/>
                </a:rPr>
                <a:t> year of error free continuous delivery of  their new global banking system, successfully launched in 2012. The system was initially launched simultaneously in 25 countries in 10 languages, with recent extensions into Latin American and Africa, growing countries to 43 and languages to 15.</a:t>
              </a:r>
            </a:p>
            <a:p>
              <a:pPr marL="0" indent="0" algn="just">
                <a:lnSpc>
                  <a:spcPct val="100000"/>
                </a:lnSpc>
                <a:spcBef>
                  <a:spcPts val="2400"/>
                </a:spcBef>
                <a:buFontTx/>
                <a:buNone/>
              </a:pPr>
              <a:r>
                <a:rPr lang="en-US" sz="2400" dirty="0" smtClean="0">
                  <a:gradFill>
                    <a:gsLst>
                      <a:gs pos="0">
                        <a:schemeClr val="bg1"/>
                      </a:gs>
                      <a:gs pos="86000">
                        <a:schemeClr val="bg1"/>
                      </a:gs>
                    </a:gsLst>
                    <a:lin ang="5400000" scaled="0"/>
                  </a:gradFill>
                  <a:latin typeface="Times New Roman" pitchFamily="18" charset="0"/>
                  <a:cs typeface="Times New Roman" pitchFamily="18" charset="0"/>
                </a:rPr>
                <a:t>Today, </a:t>
              </a:r>
              <a:r>
                <a:rPr lang="en-US" sz="2400" dirty="0" err="1" smtClean="0">
                  <a:gradFill>
                    <a:gsLst>
                      <a:gs pos="0">
                        <a:schemeClr val="bg1"/>
                      </a:gs>
                      <a:gs pos="86000">
                        <a:schemeClr val="bg1"/>
                      </a:gs>
                    </a:gsLst>
                    <a:lin ang="5400000" scaled="0"/>
                  </a:gradFill>
                  <a:latin typeface="Times New Roman" pitchFamily="18" charset="0"/>
                  <a:cs typeface="Times New Roman" pitchFamily="18" charset="0"/>
                </a:rPr>
                <a:t>Contoso</a:t>
              </a:r>
              <a:r>
                <a:rPr lang="en-US" sz="2400" dirty="0" smtClean="0">
                  <a:gradFill>
                    <a:gsLst>
                      <a:gs pos="0">
                        <a:schemeClr val="bg1"/>
                      </a:gs>
                      <a:gs pos="86000">
                        <a:schemeClr val="bg1"/>
                      </a:gs>
                    </a:gsLst>
                    <a:lin ang="5400000" scaled="0"/>
                  </a:gradFill>
                  <a:latin typeface="Times New Roman" pitchFamily="18" charset="0"/>
                  <a:cs typeface="Times New Roman" pitchFamily="18" charset="0"/>
                </a:rPr>
                <a:t> customers anywhere in the world can securely access, view, and transact within all their financial accounts anywhere, anytime, from any device. Banking customers can walk up and securely gesture to their ATMs, reload </a:t>
              </a:r>
              <a:r>
                <a:rPr lang="en-US" sz="2400" dirty="0" err="1" smtClean="0">
                  <a:gradFill>
                    <a:gsLst>
                      <a:gs pos="0">
                        <a:schemeClr val="bg1"/>
                      </a:gs>
                      <a:gs pos="86000">
                        <a:schemeClr val="bg1"/>
                      </a:gs>
                    </a:gsLst>
                    <a:lin ang="5400000" scaled="0"/>
                  </a:gradFill>
                  <a:latin typeface="Times New Roman" pitchFamily="18" charset="0"/>
                  <a:cs typeface="Times New Roman" pitchFamily="18" charset="0"/>
                </a:rPr>
                <a:t>VirtualCash</a:t>
              </a:r>
              <a:r>
                <a:rPr lang="en-US" sz="2400" dirty="0" smtClean="0">
                  <a:gradFill>
                    <a:gsLst>
                      <a:gs pos="0">
                        <a:schemeClr val="bg1"/>
                      </a:gs>
                      <a:gs pos="86000">
                        <a:schemeClr val="bg1"/>
                      </a:gs>
                    </a:gsLst>
                    <a:lin ang="5400000" scaled="0"/>
                  </a:gradFill>
                  <a:latin typeface="Times New Roman" pitchFamily="18" charset="0"/>
                  <a:cs typeface="Times New Roman" pitchFamily="18" charset="0"/>
                </a:rPr>
                <a:t>™, talk to their Virtual Teller</a:t>
              </a:r>
              <a:r>
                <a:rPr lang="en-US" sz="2400" baseline="30000" dirty="0" smtClean="0">
                  <a:gradFill>
                    <a:gsLst>
                      <a:gs pos="0">
                        <a:schemeClr val="bg1"/>
                      </a:gs>
                      <a:gs pos="86000">
                        <a:schemeClr val="bg1"/>
                      </a:gs>
                    </a:gsLst>
                    <a:lin ang="5400000" scaled="0"/>
                  </a:gradFill>
                  <a:latin typeface="Times New Roman" pitchFamily="18" charset="0"/>
                  <a:cs typeface="Times New Roman" pitchFamily="18" charset="0"/>
                </a:rPr>
                <a:t>®</a:t>
              </a:r>
              <a:r>
                <a:rPr lang="en-US" sz="2400" dirty="0" smtClean="0">
                  <a:gradFill>
                    <a:gsLst>
                      <a:gs pos="0">
                        <a:schemeClr val="bg1"/>
                      </a:gs>
                      <a:gs pos="86000">
                        <a:schemeClr val="bg1"/>
                      </a:gs>
                    </a:gsLst>
                    <a:lin ang="5400000" scaled="0"/>
                  </a:gradFill>
                  <a:latin typeface="Times New Roman" pitchFamily="18" charset="0"/>
                  <a:cs typeface="Times New Roman" pitchFamily="18" charset="0"/>
                </a:rPr>
                <a:t> via their Windows Phone 9 or even rent 3D movies via “At the Movies” on their XBox720. </a:t>
              </a:r>
              <a:endParaRPr lang="en-US" sz="2400" dirty="0">
                <a:gradFill>
                  <a:gsLst>
                    <a:gs pos="0">
                      <a:schemeClr val="bg1"/>
                    </a:gs>
                    <a:gs pos="86000">
                      <a:schemeClr val="bg1"/>
                    </a:gs>
                  </a:gsLst>
                  <a:lin ang="5400000" scaled="0"/>
                </a:gradFill>
                <a:latin typeface="Times New Roman" pitchFamily="18" charset="0"/>
                <a:cs typeface="Times New Roman" pitchFamily="18" charset="0"/>
              </a:endParaRPr>
            </a:p>
          </p:txBody>
        </p:sp>
      </p:grpSp>
    </p:spTree>
    <p:extLst>
      <p:ext uri="{BB962C8B-B14F-4D97-AF65-F5344CB8AC3E}">
        <p14:creationId xmlns:p14="http://schemas.microsoft.com/office/powerpoint/2010/main" val="228835046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DBAs Becoming Extinct ?</a:t>
            </a:r>
            <a:endParaRPr lang="en-US" dirty="0"/>
          </a:p>
        </p:txBody>
      </p:sp>
      <p:pic>
        <p:nvPicPr>
          <p:cNvPr id="4" name="Picture 3" descr="Database Architect or Designer2.png"/>
          <p:cNvPicPr>
            <a:picLocks noChangeAspect="1"/>
          </p:cNvPicPr>
          <p:nvPr/>
        </p:nvPicPr>
        <p:blipFill>
          <a:blip r:embed="rId2" cstate="print"/>
          <a:stretch>
            <a:fillRect/>
          </a:stretch>
        </p:blipFill>
        <p:spPr>
          <a:xfrm>
            <a:off x="2537567" y="1177119"/>
            <a:ext cx="6801135" cy="5100851"/>
          </a:xfrm>
          <a:prstGeom prst="rect">
            <a:avLst/>
          </a:prstGeom>
        </p:spPr>
      </p:pic>
    </p:spTree>
    <p:extLst>
      <p:ext uri="{BB962C8B-B14F-4D97-AF65-F5344CB8AC3E}">
        <p14:creationId xmlns:p14="http://schemas.microsoft.com/office/powerpoint/2010/main" val="92400842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SQL Azure</a:t>
            </a:r>
            <a:endParaRPr lang="en-US" dirty="0"/>
          </a:p>
        </p:txBody>
      </p:sp>
      <p:sp>
        <p:nvSpPr>
          <p:cNvPr id="7" name="Subtitle 6"/>
          <p:cNvSpPr>
            <a:spLocks noGrp="1"/>
          </p:cNvSpPr>
          <p:nvPr>
            <p:ph type="subTitle" idx="1"/>
          </p:nvPr>
        </p:nvSpPr>
        <p:spPr/>
        <p:txBody>
          <a:bodyPr/>
          <a:lstStyle/>
          <a:p>
            <a:endParaRPr lang="en-US"/>
          </a:p>
        </p:txBody>
      </p:sp>
      <p:sp>
        <p:nvSpPr>
          <p:cNvPr id="5" name="Text Placeholder 4"/>
          <p:cNvSpPr>
            <a:spLocks noGrp="1"/>
          </p:cNvSpPr>
          <p:nvPr>
            <p:ph type="body" sz="quarter" idx="10"/>
          </p:nvPr>
        </p:nvSpPr>
        <p:spPr/>
        <p:txBody>
          <a:bodyPr/>
          <a:lstStyle/>
          <a:p>
            <a:r>
              <a:rPr lang="en-US" dirty="0" smtClean="0"/>
              <a:t>announcement</a:t>
            </a:r>
            <a:endParaRPr lang="en-US" dirty="0"/>
          </a:p>
        </p:txBody>
      </p:sp>
    </p:spTree>
    <p:extLst>
      <p:ext uri="{BB962C8B-B14F-4D97-AF65-F5344CB8AC3E}">
        <p14:creationId xmlns:p14="http://schemas.microsoft.com/office/powerpoint/2010/main" val="264798252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SQL Azure </a:t>
            </a:r>
            <a:endParaRPr lang="en-US" dirty="0"/>
          </a:p>
        </p:txBody>
      </p:sp>
      <p:sp>
        <p:nvSpPr>
          <p:cNvPr id="3" name="Text Placeholder 2"/>
          <p:cNvSpPr>
            <a:spLocks noGrp="1"/>
          </p:cNvSpPr>
          <p:nvPr>
            <p:ph type="body" sz="quarter" idx="10"/>
          </p:nvPr>
        </p:nvSpPr>
        <p:spPr>
          <a:xfrm>
            <a:off x="519113" y="1447800"/>
            <a:ext cx="11149013" cy="4813625"/>
          </a:xfrm>
        </p:spPr>
        <p:txBody>
          <a:bodyPr/>
          <a:lstStyle/>
          <a:p>
            <a:r>
              <a:rPr lang="en-US" sz="2800" dirty="0" smtClean="0"/>
              <a:t>Service </a:t>
            </a:r>
            <a:r>
              <a:rPr lang="en-US" sz="2800" dirty="0"/>
              <a:t>update available later this </a:t>
            </a:r>
            <a:r>
              <a:rPr lang="en-US" sz="2800" dirty="0" smtClean="0"/>
              <a:t>summer </a:t>
            </a:r>
            <a:endParaRPr lang="en-US" sz="2800" dirty="0"/>
          </a:p>
          <a:p>
            <a:pPr lvl="1"/>
            <a:r>
              <a:rPr lang="en-US" sz="2400" dirty="0" smtClean="0"/>
              <a:t>Import/Export </a:t>
            </a:r>
            <a:r>
              <a:rPr lang="en-US" sz="2400" dirty="0"/>
              <a:t>features in </a:t>
            </a:r>
            <a:r>
              <a:rPr lang="en-US" sz="2400" dirty="0" smtClean="0"/>
              <a:t>management portal - simplifies </a:t>
            </a:r>
            <a:r>
              <a:rPr lang="en-US" sz="2400" dirty="0"/>
              <a:t>archiving a SQL Azure database, and </a:t>
            </a:r>
            <a:r>
              <a:rPr lang="en-US" sz="2400" dirty="0" smtClean="0"/>
              <a:t>eases </a:t>
            </a:r>
            <a:r>
              <a:rPr lang="en-US" sz="2400" dirty="0"/>
              <a:t>migration between on-premises SQL Server and SQL Azure</a:t>
            </a:r>
          </a:p>
          <a:p>
            <a:pPr lvl="1"/>
            <a:r>
              <a:rPr lang="en-US" sz="2400" dirty="0" smtClean="0"/>
              <a:t>Enhanced </a:t>
            </a:r>
            <a:r>
              <a:rPr lang="en-US" sz="2400" dirty="0"/>
              <a:t>Management Experience </a:t>
            </a:r>
            <a:r>
              <a:rPr lang="en-US" sz="2400" dirty="0" smtClean="0"/>
              <a:t>-  </a:t>
            </a:r>
            <a:r>
              <a:rPr lang="en-US" sz="2400" dirty="0"/>
              <a:t>additional schema management, and a new service for managing SQL Azure databases through an </a:t>
            </a:r>
            <a:r>
              <a:rPr lang="en-US" sz="2400" dirty="0" err="1" smtClean="0"/>
              <a:t>OData</a:t>
            </a:r>
            <a:r>
              <a:rPr lang="en-US" sz="2400" dirty="0" smtClean="0"/>
              <a:t> endpoint</a:t>
            </a:r>
            <a:endParaRPr lang="en-US" sz="2400" dirty="0"/>
          </a:p>
          <a:p>
            <a:r>
              <a:rPr lang="en-US" sz="2800" dirty="0" smtClean="0"/>
              <a:t>Project Codename </a:t>
            </a:r>
            <a:r>
              <a:rPr lang="en-US" sz="2800" dirty="0"/>
              <a:t>“Austin</a:t>
            </a:r>
            <a:r>
              <a:rPr lang="en-US" sz="2800" dirty="0" smtClean="0"/>
              <a:t>”</a:t>
            </a:r>
          </a:p>
          <a:p>
            <a:pPr lvl="1"/>
            <a:r>
              <a:rPr lang="en-US" sz="2400" dirty="0" err="1" smtClean="0"/>
              <a:t>StreamInsight’s</a:t>
            </a:r>
            <a:r>
              <a:rPr lang="en-US" sz="2400" dirty="0" smtClean="0"/>
              <a:t> </a:t>
            </a:r>
            <a:r>
              <a:rPr lang="en-US" sz="2400" dirty="0"/>
              <a:t>complex event processing capabilities available as a </a:t>
            </a:r>
            <a:r>
              <a:rPr lang="en-US" sz="2400" dirty="0" smtClean="0"/>
              <a:t>service - build </a:t>
            </a:r>
            <a:r>
              <a:rPr lang="en-US" sz="2400" dirty="0"/>
              <a:t>event-driven applications where the analysis of the events is performed in the </a:t>
            </a:r>
            <a:r>
              <a:rPr lang="en-US" sz="2400" dirty="0" smtClean="0"/>
              <a:t>cloud</a:t>
            </a:r>
          </a:p>
          <a:p>
            <a:pPr lvl="1"/>
            <a:r>
              <a:rPr lang="en-US" sz="2400" dirty="0" smtClean="0"/>
              <a:t>Available </a:t>
            </a:r>
            <a:r>
              <a:rPr lang="en-US" sz="2400" dirty="0"/>
              <a:t>in a private CTP as of today, and a public CTP will be released on the SQL Azure Labs site later this </a:t>
            </a:r>
            <a:r>
              <a:rPr lang="en-US" sz="2400" dirty="0" smtClean="0"/>
              <a:t>CY</a:t>
            </a:r>
            <a:endParaRPr lang="en-US" sz="2800" dirty="0"/>
          </a:p>
        </p:txBody>
      </p:sp>
    </p:spTree>
    <p:extLst>
      <p:ext uri="{BB962C8B-B14F-4D97-AF65-F5344CB8AC3E}">
        <p14:creationId xmlns:p14="http://schemas.microsoft.com/office/powerpoint/2010/main" val="246885176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Owns The Running System ?</a:t>
            </a:r>
            <a:endParaRPr lang="en-US" dirty="0"/>
          </a:p>
        </p:txBody>
      </p:sp>
      <p:sp>
        <p:nvSpPr>
          <p:cNvPr id="3" name="Footer Placeholder 2"/>
          <p:cNvSpPr>
            <a:spLocks noGrp="1"/>
          </p:cNvSpPr>
          <p:nvPr>
            <p:ph type="ftr" sz="quarter" idx="4294967295"/>
          </p:nvPr>
        </p:nvSpPr>
        <p:spPr>
          <a:xfrm>
            <a:off x="0" y="6465888"/>
            <a:ext cx="3860800" cy="365125"/>
          </a:xfrm>
          <a:prstGeom prst="rect">
            <a:avLst/>
          </a:prstGeom>
        </p:spPr>
        <p:txBody>
          <a:bodyPr/>
          <a:lstStyle/>
          <a:p>
            <a:r>
              <a:rPr lang="en-US" smtClean="0"/>
              <a:t>Microsoft Confidential</a:t>
            </a:r>
            <a:endParaRPr lang="en-US" dirty="0"/>
          </a:p>
        </p:txBody>
      </p:sp>
      <p:sp>
        <p:nvSpPr>
          <p:cNvPr id="4" name="Cloud Callout 3"/>
          <p:cNvSpPr/>
          <p:nvPr/>
        </p:nvSpPr>
        <p:spPr bwMode="auto">
          <a:xfrm flipH="1">
            <a:off x="4057650" y="1352550"/>
            <a:ext cx="3676650" cy="2190750"/>
          </a:xfrm>
          <a:prstGeom prst="cloudCallout">
            <a:avLst/>
          </a:prstGeom>
          <a:solidFill>
            <a:schemeClr val="tx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36" tIns="45718" rIns="91436" bIns="45718" numCol="1" rtlCol="0" anchor="ctr" anchorCtr="0" compatLnSpc="1">
            <a:prstTxWarp prst="textNoShape">
              <a:avLst/>
            </a:prstTxWarp>
          </a:bodyPr>
          <a:lstStyle/>
          <a:p>
            <a:pPr marL="0" marR="0" indent="0" algn="ctr" defTabSz="914099" rtl="0" eaLnBrk="1" fontAlgn="base" latinLnBrk="0" hangingPunct="1">
              <a:lnSpc>
                <a:spcPct val="100000"/>
              </a:lnSpc>
              <a:spcBef>
                <a:spcPct val="0"/>
              </a:spcBef>
              <a:spcAft>
                <a:spcPct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Segoe" pitchFamily="34" charset="0"/>
                <a:ea typeface="+mn-ea"/>
                <a:cs typeface="+mn-cs"/>
              </a:rPr>
              <a:t>Microsoft</a:t>
            </a:r>
            <a:endParaRPr lang="en-US" sz="2400" dirty="0">
              <a:solidFill>
                <a:schemeClr val="bg1"/>
              </a:solidFill>
              <a:latin typeface="Segoe" pitchFamily="34" charset="0"/>
            </a:endParaRPr>
          </a:p>
          <a:p>
            <a:pPr marL="0" marR="0" indent="0" algn="ctr" defTabSz="914099" rtl="0" eaLnBrk="1" fontAlgn="base" latinLnBrk="0" hangingPunct="1">
              <a:lnSpc>
                <a:spcPct val="100000"/>
              </a:lnSpc>
              <a:spcBef>
                <a:spcPct val="0"/>
              </a:spcBef>
              <a:spcAft>
                <a:spcPct val="0"/>
              </a:spcAft>
              <a:buClrTx/>
              <a:buSzTx/>
              <a:buFontTx/>
              <a:buNone/>
              <a:tabLst/>
            </a:pPr>
            <a:r>
              <a:rPr kumimoji="0" lang="en-US" sz="2400" b="0" i="0" u="none" strike="noStrike" kern="1200" cap="none" spc="0" normalizeH="0" noProof="0" dirty="0" smtClean="0">
                <a:ln>
                  <a:noFill/>
                </a:ln>
                <a:solidFill>
                  <a:schemeClr val="bg1"/>
                </a:solidFill>
                <a:effectLst/>
                <a:uLnTx/>
                <a:uFillTx/>
                <a:latin typeface="Segoe" pitchFamily="34" charset="0"/>
                <a:ea typeface="+mn-ea"/>
                <a:cs typeface="+mn-cs"/>
              </a:rPr>
              <a:t>Cloud</a:t>
            </a:r>
            <a:endParaRPr kumimoji="0" lang="en-US" sz="2400" b="0" i="0" u="none" strike="noStrike" kern="1200" cap="none" spc="0" normalizeH="0" baseline="0" noProof="0" dirty="0" smtClean="0">
              <a:ln>
                <a:noFill/>
              </a:ln>
              <a:solidFill>
                <a:schemeClr val="bg1"/>
              </a:solidFill>
              <a:effectLst/>
              <a:uLnTx/>
              <a:uFillTx/>
              <a:latin typeface="Segoe" pitchFamily="34" charset="0"/>
              <a:ea typeface="+mn-ea"/>
              <a:cs typeface="+mn-cs"/>
            </a:endParaRPr>
          </a:p>
        </p:txBody>
      </p:sp>
      <p:grpSp>
        <p:nvGrpSpPr>
          <p:cNvPr id="5" name="Group 4"/>
          <p:cNvGrpSpPr/>
          <p:nvPr/>
        </p:nvGrpSpPr>
        <p:grpSpPr>
          <a:xfrm>
            <a:off x="4057650" y="4152900"/>
            <a:ext cx="3676650" cy="2190750"/>
            <a:chOff x="1085850" y="4362450"/>
            <a:chExt cx="3676650" cy="2190750"/>
          </a:xfrm>
          <a:solidFill>
            <a:schemeClr val="tx1"/>
          </a:solidFill>
          <a:scene3d>
            <a:camera prst="orthographicFront">
              <a:rot lat="0" lon="0" rev="0"/>
            </a:camera>
            <a:lightRig rig="balanced" dir="t">
              <a:rot lat="0" lon="0" rev="8700000"/>
            </a:lightRig>
          </a:scene3d>
        </p:grpSpPr>
        <p:sp>
          <p:nvSpPr>
            <p:cNvPr id="6" name="Cloud Callout 5"/>
            <p:cNvSpPr/>
            <p:nvPr/>
          </p:nvSpPr>
          <p:spPr bwMode="auto">
            <a:xfrm flipH="1" flipV="1">
              <a:off x="1085850" y="4362450"/>
              <a:ext cx="3676650" cy="2190750"/>
            </a:xfrm>
            <a:prstGeom prst="cloudCallout">
              <a:avLst/>
            </a:prstGeom>
            <a:grpFill/>
            <a:ln>
              <a:noFill/>
              <a:headEnd type="none" w="med" len="med"/>
              <a:tailEnd type="none" w="med" len="med"/>
            </a:ln>
            <a:effectLst>
              <a:outerShdw blurRad="44450" dist="27940" dir="5400000" algn="ctr">
                <a:srgbClr val="000000">
                  <a:alpha val="32000"/>
                </a:srgbClr>
              </a:outerShdw>
            </a:effectLst>
            <a:sp3d>
              <a:bevelT w="190500" h="38100"/>
            </a:sp3d>
          </p:spPr>
          <p:txBody>
            <a:bodyPr vert="horz" wrap="square" lIns="91436" tIns="45718" rIns="91436" bIns="45718" numCol="1" rtlCol="0" anchor="ctr" anchorCtr="0" compatLnSpc="1">
              <a:prstTxWarp prst="textNoShape">
                <a:avLst/>
              </a:prstTxWarp>
            </a:bodyPr>
            <a:lstStyle/>
            <a:p>
              <a:pPr marL="0" marR="0" indent="0" algn="ctr" defTabSz="914099" rtl="0" eaLnBrk="1" fontAlgn="base" latinLnBrk="0" hangingPunct="1">
                <a:lnSpc>
                  <a:spcPct val="100000"/>
                </a:lnSpc>
                <a:spcBef>
                  <a:spcPct val="0"/>
                </a:spcBef>
                <a:spcAft>
                  <a:spcPct val="0"/>
                </a:spcAft>
                <a:buClrTx/>
                <a:buSzTx/>
                <a:buFontTx/>
                <a:buNone/>
                <a:tabLst/>
              </a:pPr>
              <a:endParaRPr kumimoji="0" lang="en-US" sz="2400" b="0" i="0" u="none" strike="noStrike" kern="1200" cap="none" spc="0" normalizeH="0" baseline="0" noProof="0" dirty="0" smtClean="0">
                <a:ln>
                  <a:noFill/>
                </a:ln>
                <a:solidFill>
                  <a:schemeClr val="bg1"/>
                </a:solidFill>
                <a:effectLst/>
                <a:uLnTx/>
                <a:uFillTx/>
                <a:latin typeface="Segoe" pitchFamily="34" charset="0"/>
                <a:ea typeface="+mn-ea"/>
                <a:cs typeface="+mn-cs"/>
              </a:endParaRPr>
            </a:p>
          </p:txBody>
        </p:sp>
        <p:sp>
          <p:nvSpPr>
            <p:cNvPr id="7" name="Rectangle 6"/>
            <p:cNvSpPr/>
            <p:nvPr/>
          </p:nvSpPr>
          <p:spPr>
            <a:xfrm>
              <a:off x="2177252" y="5042326"/>
              <a:ext cx="2181914" cy="830997"/>
            </a:xfrm>
            <a:prstGeom prst="rect">
              <a:avLst/>
            </a:prstGeom>
            <a:grpFill/>
            <a:ln>
              <a:noFill/>
            </a:ln>
            <a:effectLst>
              <a:outerShdw blurRad="44450" dist="27940" dir="5400000" algn="ctr">
                <a:srgbClr val="000000">
                  <a:alpha val="32000"/>
                </a:srgbClr>
              </a:outerShdw>
            </a:effectLst>
            <a:sp3d>
              <a:bevelT w="190500" h="38100"/>
            </a:sp3d>
          </p:spPr>
          <p:txBody>
            <a:bodyPr wrap="square">
              <a:spAutoFit/>
            </a:bodyPr>
            <a:lstStyle/>
            <a:p>
              <a:pPr algn="ctr" defTabSz="914099" fontAlgn="base">
                <a:spcBef>
                  <a:spcPct val="0"/>
                </a:spcBef>
                <a:spcAft>
                  <a:spcPct val="0"/>
                </a:spcAft>
              </a:pPr>
              <a:r>
                <a:rPr lang="en-US" sz="2400" dirty="0" smtClean="0">
                  <a:solidFill>
                    <a:schemeClr val="bg1"/>
                  </a:solidFill>
                  <a:latin typeface="Segoe" pitchFamily="34" charset="0"/>
                </a:rPr>
                <a:t>Customer</a:t>
              </a:r>
            </a:p>
            <a:p>
              <a:pPr algn="ctr" defTabSz="914099" fontAlgn="base">
                <a:spcBef>
                  <a:spcPct val="0"/>
                </a:spcBef>
                <a:spcAft>
                  <a:spcPct val="0"/>
                </a:spcAft>
              </a:pPr>
              <a:r>
                <a:rPr lang="en-US" sz="2400" dirty="0" smtClean="0">
                  <a:solidFill>
                    <a:schemeClr val="bg1"/>
                  </a:solidFill>
                  <a:latin typeface="Segoe" pitchFamily="34" charset="0"/>
                </a:rPr>
                <a:t>Cloud</a:t>
              </a:r>
              <a:endParaRPr lang="en-US" sz="2400" dirty="0">
                <a:solidFill>
                  <a:schemeClr val="bg1"/>
                </a:solidFill>
                <a:latin typeface="Segoe" pitchFamily="34" charset="0"/>
              </a:endParaRPr>
            </a:p>
          </p:txBody>
        </p:sp>
      </p:grpSp>
      <p:sp>
        <p:nvSpPr>
          <p:cNvPr id="11" name="7-Point Star 10"/>
          <p:cNvSpPr/>
          <p:nvPr/>
        </p:nvSpPr>
        <p:spPr bwMode="auto">
          <a:xfrm>
            <a:off x="4270278" y="1851559"/>
            <a:ext cx="878774" cy="760021"/>
          </a:xfrm>
          <a:prstGeom prst="star7">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indent="0" algn="ctr" defTabSz="914099" rtl="0" eaLnBrk="1" fontAlgn="base" latinLnBrk="0" hangingPunct="1">
              <a:lnSpc>
                <a:spcPct val="100000"/>
              </a:lnSpc>
              <a:spcBef>
                <a:spcPct val="0"/>
              </a:spcBef>
              <a:spcAft>
                <a:spcPct val="0"/>
              </a:spcAft>
              <a:buClrTx/>
              <a:buSzTx/>
              <a:buFontTx/>
              <a:buNone/>
              <a:tabLst/>
            </a:pPr>
            <a:endParaRPr kumimoji="0" lang="en-US" sz="2400" b="0" i="0" u="none" strike="noStrike" kern="1200" cap="none" spc="0" normalizeH="0" baseline="0" noProof="0" dirty="0" smtClean="0">
              <a:ln>
                <a:noFill/>
              </a:ln>
              <a:gradFill>
                <a:gsLst>
                  <a:gs pos="0">
                    <a:srgbClr val="000000">
                      <a:lumMod val="85000"/>
                      <a:lumOff val="15000"/>
                    </a:srgbClr>
                  </a:gs>
                  <a:gs pos="100000">
                    <a:srgbClr val="000000">
                      <a:lumMod val="85000"/>
                      <a:lumOff val="15000"/>
                    </a:srgbClr>
                  </a:gs>
                </a:gsLst>
                <a:lin ang="5400000" scaled="0"/>
              </a:gradFill>
              <a:effectLst/>
              <a:uLnTx/>
              <a:uFillTx/>
              <a:latin typeface="Segoe" pitchFamily="34" charset="0"/>
              <a:ea typeface="+mn-ea"/>
              <a:cs typeface="+mn-cs"/>
            </a:endParaRPr>
          </a:p>
        </p:txBody>
      </p:sp>
      <p:sp>
        <p:nvSpPr>
          <p:cNvPr id="12" name="7-Point Star 11"/>
          <p:cNvSpPr/>
          <p:nvPr/>
        </p:nvSpPr>
        <p:spPr bwMode="auto">
          <a:xfrm>
            <a:off x="4396098" y="5150151"/>
            <a:ext cx="878774" cy="760021"/>
          </a:xfrm>
          <a:prstGeom prst="star7">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indent="0" algn="ctr" defTabSz="914099" rtl="0" eaLnBrk="1" fontAlgn="base" latinLnBrk="0" hangingPunct="1">
              <a:lnSpc>
                <a:spcPct val="100000"/>
              </a:lnSpc>
              <a:spcBef>
                <a:spcPct val="0"/>
              </a:spcBef>
              <a:spcAft>
                <a:spcPct val="0"/>
              </a:spcAft>
              <a:buClrTx/>
              <a:buSzTx/>
              <a:buFontTx/>
              <a:buNone/>
              <a:tabLst/>
            </a:pPr>
            <a:endParaRPr kumimoji="0" lang="en-US" sz="2400" b="0" i="0" u="none" strike="noStrike" kern="1200" cap="none" spc="0" normalizeH="0" baseline="0" noProof="0" dirty="0" smtClean="0">
              <a:ln>
                <a:noFill/>
              </a:ln>
              <a:gradFill>
                <a:gsLst>
                  <a:gs pos="0">
                    <a:srgbClr val="000000">
                      <a:lumMod val="85000"/>
                      <a:lumOff val="15000"/>
                    </a:srgbClr>
                  </a:gs>
                  <a:gs pos="100000">
                    <a:srgbClr val="000000">
                      <a:lumMod val="85000"/>
                      <a:lumOff val="15000"/>
                    </a:srgbClr>
                  </a:gs>
                </a:gsLst>
                <a:lin ang="5400000" scaled="0"/>
              </a:gradFill>
              <a:effectLst/>
              <a:uLnTx/>
              <a:uFillTx/>
              <a:latin typeface="Segoe" pitchFamily="34" charset="0"/>
              <a:ea typeface="+mn-ea"/>
              <a:cs typeface="+mn-cs"/>
            </a:endParaRPr>
          </a:p>
        </p:txBody>
      </p:sp>
    </p:spTree>
    <p:extLst>
      <p:ext uri="{BB962C8B-B14F-4D97-AF65-F5344CB8AC3E}">
        <p14:creationId xmlns:p14="http://schemas.microsoft.com/office/powerpoint/2010/main" val="3930671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Big Is Your Virus ?</a:t>
            </a:r>
            <a:endParaRPr lang="en-US" dirty="0"/>
          </a:p>
        </p:txBody>
      </p:sp>
      <p:sp>
        <p:nvSpPr>
          <p:cNvPr id="4" name="Footer Placeholder 3"/>
          <p:cNvSpPr>
            <a:spLocks noGrp="1"/>
          </p:cNvSpPr>
          <p:nvPr>
            <p:ph type="ftr" sz="quarter" idx="4294967295"/>
          </p:nvPr>
        </p:nvSpPr>
        <p:spPr>
          <a:xfrm>
            <a:off x="0" y="6465888"/>
            <a:ext cx="3860800" cy="365125"/>
          </a:xfrm>
          <a:prstGeom prst="rect">
            <a:avLst/>
          </a:prstGeom>
        </p:spPr>
        <p:txBody>
          <a:bodyPr/>
          <a:lstStyle/>
          <a:p>
            <a:r>
              <a:rPr lang="en-US" smtClean="0"/>
              <a:t>Microsoft Confidential</a:t>
            </a:r>
            <a:endParaRPr lang="en-US" dirty="0"/>
          </a:p>
        </p:txBody>
      </p:sp>
      <p:sp>
        <p:nvSpPr>
          <p:cNvPr id="6" name="Cloud 5"/>
          <p:cNvSpPr/>
          <p:nvPr/>
        </p:nvSpPr>
        <p:spPr bwMode="auto">
          <a:xfrm>
            <a:off x="1989558" y="1364776"/>
            <a:ext cx="7973307" cy="4667534"/>
          </a:xfrm>
          <a:prstGeom prst="cloud">
            <a:avLst/>
          </a:prstGeom>
          <a:solidFill>
            <a:schemeClr val="tx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000000">
                      <a:lumMod val="85000"/>
                      <a:lumOff val="15000"/>
                    </a:srgbClr>
                  </a:gs>
                  <a:gs pos="100000">
                    <a:srgbClr val="000000">
                      <a:lumMod val="85000"/>
                      <a:lumOff val="15000"/>
                    </a:srgbClr>
                  </a:gs>
                </a:gsLst>
                <a:lin ang="5400000" scaled="0"/>
              </a:gradFill>
              <a:latin typeface="Segoe" pitchFamily="34" charset="0"/>
            </a:endParaRPr>
          </a:p>
        </p:txBody>
      </p:sp>
      <p:sp>
        <p:nvSpPr>
          <p:cNvPr id="22" name="Rectangle 21"/>
          <p:cNvSpPr/>
          <p:nvPr/>
        </p:nvSpPr>
        <p:spPr>
          <a:xfrm>
            <a:off x="3421338" y="2053959"/>
            <a:ext cx="5299585" cy="2552188"/>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sz="1600" dirty="0">
              <a:solidFill>
                <a:schemeClr val="tx1"/>
              </a:solidFill>
            </a:endParaRPr>
          </a:p>
        </p:txBody>
      </p:sp>
      <p:sp>
        <p:nvSpPr>
          <p:cNvPr id="23" name="Rectangle 22"/>
          <p:cNvSpPr/>
          <p:nvPr/>
        </p:nvSpPr>
        <p:spPr>
          <a:xfrm>
            <a:off x="3421339" y="4558760"/>
            <a:ext cx="5299584" cy="36813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400"/>
            <a:r>
              <a:rPr lang="en-US" sz="1600" dirty="0" err="1" smtClean="0"/>
              <a:t>PaaS</a:t>
            </a:r>
            <a:r>
              <a:rPr lang="en-US" sz="1600" dirty="0" smtClean="0"/>
              <a:t> by Windows Azure</a:t>
            </a:r>
            <a:endParaRPr lang="en-US" sz="1600" dirty="0">
              <a:solidFill>
                <a:schemeClr val="tx1"/>
              </a:solidFill>
            </a:endParaRPr>
          </a:p>
        </p:txBody>
      </p:sp>
      <p:pic>
        <p:nvPicPr>
          <p:cNvPr id="1026" name="Picture 2" descr="C:\Users\normj\AppData\Local\Microsoft\Windows\Temporary Internet Files\Content.IE5\QKBI3IMP\MC900432423[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625" y="2224585"/>
            <a:ext cx="3616656" cy="221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040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p:txBody>
          <a:bodyPr/>
          <a:lstStyle/>
          <a:p>
            <a:r>
              <a:rPr lang="en-US" dirty="0" smtClean="0"/>
              <a:t>Azure Application Migration</a:t>
            </a:r>
            <a:endParaRPr lang="en-US" dirty="0"/>
          </a:p>
        </p:txBody>
      </p:sp>
      <p:sp>
        <p:nvSpPr>
          <p:cNvPr id="3" name="Subtitle 2"/>
          <p:cNvSpPr>
            <a:spLocks noGrp="1"/>
          </p:cNvSpPr>
          <p:nvPr>
            <p:ph type="subTitle" idx="1"/>
          </p:nvPr>
        </p:nvSpPr>
        <p:spPr/>
        <p:txBody>
          <a:bodyPr/>
          <a:lstStyle/>
          <a:p>
            <a:r>
              <a:rPr lang="en-US" dirty="0"/>
              <a:t>Michael Washam </a:t>
            </a:r>
            <a:endParaRPr lang="en-US" dirty="0" smtClean="0"/>
          </a:p>
          <a:p>
            <a:r>
              <a:rPr lang="en-US" dirty="0" smtClean="0"/>
              <a:t>Technical Evangelist</a:t>
            </a:r>
          </a:p>
          <a:p>
            <a:r>
              <a:rPr lang="en-US" dirty="0" smtClean="0"/>
              <a:t>Microsoft</a:t>
            </a:r>
            <a:endParaRPr lang="en-US" dirty="0"/>
          </a:p>
        </p:txBody>
      </p:sp>
    </p:spTree>
    <p:extLst>
      <p:ext uri="{BB962C8B-B14F-4D97-AF65-F5344CB8AC3E}">
        <p14:creationId xmlns:p14="http://schemas.microsoft.com/office/powerpoint/2010/main" val="138539504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Four Demos</a:t>
            </a:r>
            <a:endParaRPr lang="en-US" dirty="0"/>
          </a:p>
        </p:txBody>
      </p:sp>
      <p:graphicFrame>
        <p:nvGraphicFramePr>
          <p:cNvPr id="6" name="Diagram 5"/>
          <p:cNvGraphicFramePr/>
          <p:nvPr>
            <p:extLst>
              <p:ext uri="{D42A27DB-BD31-4B8C-83A1-F6EECF244321}">
                <p14:modId xmlns:p14="http://schemas.microsoft.com/office/powerpoint/2010/main" val="2810426493"/>
              </p:ext>
            </p:extLst>
          </p:nvPr>
        </p:nvGraphicFramePr>
        <p:xfrm>
          <a:off x="2520202" y="1130283"/>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372487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5273" y="274638"/>
            <a:ext cx="11614265" cy="1143000"/>
          </a:xfrm>
        </p:spPr>
        <p:txBody>
          <a:bodyPr>
            <a:normAutofit/>
          </a:bodyPr>
          <a:lstStyle/>
          <a:p>
            <a:r>
              <a:rPr lang="en-GB" dirty="0" smtClean="0"/>
              <a:t>Enrol in Microsoft Virtual Academy Today</a:t>
            </a:r>
            <a:endParaRPr lang="en-GB"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61940" y="5157193"/>
            <a:ext cx="3307324" cy="2481139"/>
          </a:xfrm>
        </p:spPr>
      </p:pic>
      <p:sp>
        <p:nvSpPr>
          <p:cNvPr id="8" name="TextBox 7"/>
          <p:cNvSpPr txBox="1"/>
          <p:nvPr/>
        </p:nvSpPr>
        <p:spPr>
          <a:xfrm>
            <a:off x="657392" y="1412776"/>
            <a:ext cx="10874042" cy="1292662"/>
          </a:xfrm>
          <a:prstGeom prst="rect">
            <a:avLst/>
          </a:prstGeom>
          <a:noFill/>
          <a:effectLst>
            <a:innerShdw blurRad="63500" dist="50800" dir="2700000">
              <a:prstClr val="black">
                <a:alpha val="50000"/>
              </a:prstClr>
            </a:innerShdw>
          </a:effectLst>
          <a:scene3d>
            <a:camera prst="orthographicFront"/>
            <a:lightRig rig="threePt" dir="t"/>
          </a:scene3d>
          <a:sp3d>
            <a:bevelT/>
          </a:sp3d>
        </p:spPr>
        <p:txBody>
          <a:bodyPr wrap="square" rtlCol="0">
            <a:spAutoFit/>
          </a:bodyPr>
          <a:lstStyle/>
          <a:p>
            <a:r>
              <a:rPr lang="en-US" sz="2400" b="1" dirty="0" smtClean="0"/>
              <a:t>Why Enroll, other than it being free?</a:t>
            </a:r>
          </a:p>
          <a:p>
            <a:r>
              <a:rPr lang="en-US" dirty="0" smtClean="0"/>
              <a:t>The Microsoft Virtual Academy helps </a:t>
            </a:r>
            <a:r>
              <a:rPr lang="en-US" dirty="0"/>
              <a:t>you to improve your IT skill set and advance your career with </a:t>
            </a:r>
            <a:r>
              <a:rPr lang="en-US" dirty="0" smtClean="0"/>
              <a:t>a </a:t>
            </a:r>
            <a:r>
              <a:rPr lang="en-US" dirty="0"/>
              <a:t>free, easy to access training portal that allows you to learn at your own pace, focusing on Microsoft </a:t>
            </a:r>
            <a:r>
              <a:rPr lang="en-US" dirty="0" smtClean="0"/>
              <a:t>technologies.</a:t>
            </a:r>
            <a:endParaRPr lang="en-GB" dirty="0"/>
          </a:p>
        </p:txBody>
      </p:sp>
      <p:sp>
        <p:nvSpPr>
          <p:cNvPr id="9" name="TextBox 8"/>
          <p:cNvSpPr txBox="1"/>
          <p:nvPr/>
        </p:nvSpPr>
        <p:spPr>
          <a:xfrm>
            <a:off x="1390530" y="2852936"/>
            <a:ext cx="10140319" cy="1292662"/>
          </a:xfrm>
          <a:prstGeom prst="rect">
            <a:avLst/>
          </a:prstGeom>
          <a:noFill/>
        </p:spPr>
        <p:txBody>
          <a:bodyPr wrap="square" rtlCol="0">
            <a:spAutoFit/>
          </a:bodyPr>
          <a:lstStyle/>
          <a:p>
            <a:r>
              <a:rPr lang="en-GB" sz="2400" b="1" dirty="0"/>
              <a:t>What Do I </a:t>
            </a:r>
            <a:r>
              <a:rPr lang="en-GB" sz="2400" b="1" dirty="0" smtClean="0"/>
              <a:t>get for enrolment?</a:t>
            </a:r>
            <a:r>
              <a:rPr lang="en-GB" sz="2400" b="1" dirty="0"/>
              <a:t>	</a:t>
            </a:r>
          </a:p>
          <a:p>
            <a:pPr marL="285750" indent="-285750">
              <a:buFont typeface="Arial" pitchFamily="34" charset="0"/>
              <a:buChar char="•"/>
            </a:pPr>
            <a:r>
              <a:rPr lang="en-GB" dirty="0" smtClean="0"/>
              <a:t>Free training to make you become the Cloud-Hero in my Organization</a:t>
            </a:r>
          </a:p>
          <a:p>
            <a:pPr marL="285750" indent="-285750">
              <a:buFont typeface="Arial" pitchFamily="34" charset="0"/>
              <a:buChar char="•"/>
            </a:pPr>
            <a:r>
              <a:rPr lang="en-GB" dirty="0" smtClean="0"/>
              <a:t>Help mastering your Training Path and get the recognition</a:t>
            </a:r>
          </a:p>
          <a:p>
            <a:pPr marL="285750" indent="-285750">
              <a:buFont typeface="Arial" pitchFamily="34" charset="0"/>
              <a:buChar char="•"/>
            </a:pPr>
            <a:r>
              <a:rPr lang="en-GB" dirty="0" smtClean="0"/>
              <a:t>Connect with other IT Pros and discuss The Cloud </a:t>
            </a:r>
          </a:p>
        </p:txBody>
      </p:sp>
      <p:sp>
        <p:nvSpPr>
          <p:cNvPr id="12" name="TextBox 11"/>
          <p:cNvSpPr txBox="1"/>
          <p:nvPr/>
        </p:nvSpPr>
        <p:spPr>
          <a:xfrm>
            <a:off x="1967029" y="4509121"/>
            <a:ext cx="10221796" cy="1015663"/>
          </a:xfrm>
          <a:prstGeom prst="rect">
            <a:avLst/>
          </a:prstGeom>
          <a:noFill/>
        </p:spPr>
        <p:txBody>
          <a:bodyPr wrap="square" rtlCol="0">
            <a:spAutoFit/>
          </a:bodyPr>
          <a:lstStyle/>
          <a:p>
            <a:r>
              <a:rPr lang="en-GB" sz="2400" b="1" dirty="0"/>
              <a:t>Where do I </a:t>
            </a:r>
            <a:r>
              <a:rPr lang="en-GB" sz="2400" b="1" dirty="0" smtClean="0"/>
              <a:t>Enrol?</a:t>
            </a:r>
            <a:endParaRPr lang="en-GB" sz="2400" b="1" dirty="0"/>
          </a:p>
          <a:p>
            <a:pPr algn="ctr"/>
            <a:r>
              <a:rPr lang="en-GB" sz="3600" b="1" dirty="0" smtClean="0">
                <a:solidFill>
                  <a:schemeClr val="tx2"/>
                </a:solidFill>
              </a:rPr>
              <a:t>www.microsoftvirtualacademy.com</a:t>
            </a:r>
            <a:endParaRPr lang="en-GB" sz="3600" b="1" dirty="0">
              <a:solidFill>
                <a:schemeClr val="tx2"/>
              </a:solidFill>
            </a:endParaRPr>
          </a:p>
        </p:txBody>
      </p:sp>
      <p:sp>
        <p:nvSpPr>
          <p:cNvPr id="13" name="TextBox 12"/>
          <p:cNvSpPr txBox="1"/>
          <p:nvPr/>
        </p:nvSpPr>
        <p:spPr>
          <a:xfrm>
            <a:off x="4654628" y="6021288"/>
            <a:ext cx="4213013" cy="738664"/>
          </a:xfrm>
          <a:prstGeom prst="rect">
            <a:avLst/>
          </a:prstGeom>
          <a:noFill/>
        </p:spPr>
        <p:txBody>
          <a:bodyPr wrap="none" rtlCol="0">
            <a:spAutoFit/>
          </a:bodyPr>
          <a:lstStyle/>
          <a:p>
            <a:r>
              <a:rPr lang="en-GB" sz="2400" b="1" dirty="0"/>
              <a:t>Then tell us what you think.</a:t>
            </a:r>
          </a:p>
          <a:p>
            <a:r>
              <a:rPr lang="en-GB" dirty="0" smtClean="0"/>
              <a:t>TellTheDean@microsoft.com</a:t>
            </a:r>
          </a:p>
        </p:txBody>
      </p:sp>
    </p:spTree>
    <p:extLst>
      <p:ext uri="{BB962C8B-B14F-4D97-AF65-F5344CB8AC3E}">
        <p14:creationId xmlns:p14="http://schemas.microsoft.com/office/powerpoint/2010/main" val="125172805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Related Content</a:t>
            </a:r>
            <a:endParaRPr lang="en-US" dirty="0"/>
          </a:p>
        </p:txBody>
      </p:sp>
      <p:sp>
        <p:nvSpPr>
          <p:cNvPr id="8" name="Rectangle 7"/>
          <p:cNvSpPr/>
          <p:nvPr/>
        </p:nvSpPr>
        <p:spPr bwMode="auto">
          <a:xfrm>
            <a:off x="-3335247" y="0"/>
            <a:ext cx="2854754" cy="3600986"/>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dirty="0" smtClean="0">
                <a:solidFill>
                  <a:schemeClr val="tx1">
                    <a:alpha val="99000"/>
                  </a:schemeClr>
                </a:solidFill>
              </a:rPr>
              <a:t>Required Slide</a:t>
            </a:r>
          </a:p>
          <a:p>
            <a:pPr defTabSz="914099" fontAlgn="base">
              <a:spcBef>
                <a:spcPct val="0"/>
              </a:spcBef>
              <a:spcAft>
                <a:spcPct val="0"/>
              </a:spcAft>
            </a:pPr>
            <a:endParaRPr lang="en-US" dirty="0" smtClean="0">
              <a:solidFill>
                <a:schemeClr val="tx1">
                  <a:alpha val="99000"/>
                </a:schemeClr>
              </a:solidFill>
            </a:endParaRPr>
          </a:p>
          <a:p>
            <a:pPr defTabSz="914099" fontAlgn="base">
              <a:spcBef>
                <a:spcPct val="0"/>
              </a:spcBef>
              <a:spcAft>
                <a:spcPct val="0"/>
              </a:spcAft>
            </a:pPr>
            <a:r>
              <a:rPr lang="en-US" b="1" dirty="0">
                <a:solidFill>
                  <a:schemeClr val="tx1">
                    <a:alpha val="99000"/>
                  </a:schemeClr>
                </a:solidFill>
              </a:rPr>
              <a:t>Speakers, </a:t>
            </a:r>
            <a:r>
              <a:rPr lang="en-US" dirty="0">
                <a:solidFill>
                  <a:schemeClr val="tx1">
                    <a:alpha val="99000"/>
                  </a:schemeClr>
                </a:solidFill>
              </a:rPr>
              <a:t>please list the Breakout Sessions, Interactive Discussions, Labs, Demo Stations and Certification Exam that relate to your session. Also indicate when they can find you staffing in the TLC</a:t>
            </a:r>
            <a:r>
              <a:rPr lang="en-US" dirty="0" smtClean="0">
                <a:solidFill>
                  <a:schemeClr val="tx1">
                    <a:alpha val="99000"/>
                  </a:schemeClr>
                </a:solidFill>
              </a:rPr>
              <a:t>.</a:t>
            </a:r>
          </a:p>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9" name="Rectangle 8"/>
          <p:cNvSpPr/>
          <p:nvPr/>
        </p:nvSpPr>
        <p:spPr bwMode="auto">
          <a:xfrm>
            <a:off x="507868" y="1375674"/>
            <a:ext cx="11173090" cy="4339650"/>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r>
              <a:rPr lang="en-US" sz="2400" dirty="0"/>
              <a:t>Demo 1: VMM2012</a:t>
            </a:r>
          </a:p>
          <a:p>
            <a:pPr marL="342900" indent="-342900">
              <a:buFont typeface="Arial" pitchFamily="34" charset="0"/>
              <a:buChar char="•"/>
            </a:pPr>
            <a:r>
              <a:rPr lang="en-US" sz="2400" dirty="0">
                <a:gradFill>
                  <a:gsLst>
                    <a:gs pos="0">
                      <a:schemeClr val="tx1"/>
                    </a:gs>
                    <a:gs pos="100000">
                      <a:schemeClr val="tx1"/>
                    </a:gs>
                  </a:gsLst>
                  <a:lin ang="5400000" scaled="0"/>
                </a:gradFill>
              </a:rPr>
              <a:t>SIM336 | Microsoft System Center Virtual Machine Manager 2012: Server Fabric Lifecycle, Part 1 - Configuring Networking and Storage </a:t>
            </a:r>
          </a:p>
          <a:p>
            <a:pPr marL="342900" indent="-342900">
              <a:buFont typeface="Arial" pitchFamily="34" charset="0"/>
              <a:buChar char="•"/>
            </a:pPr>
            <a:r>
              <a:rPr lang="en-US" sz="2400" dirty="0">
                <a:gradFill>
                  <a:gsLst>
                    <a:gs pos="0">
                      <a:schemeClr val="tx1"/>
                    </a:gs>
                    <a:gs pos="100000">
                      <a:schemeClr val="tx1"/>
                    </a:gs>
                  </a:gsLst>
                  <a:lin ang="5400000" scaled="0"/>
                </a:gradFill>
              </a:rPr>
              <a:t>SIM361 | Microsoft System Center Virtual Machine Manager 2012: Server Fabric Lifecycle, Part 2 - OSD, OOB and Agent Management </a:t>
            </a:r>
          </a:p>
          <a:p>
            <a:pPr marL="342900" indent="-342900">
              <a:buFont typeface="Arial" pitchFamily="34" charset="0"/>
              <a:buChar char="•"/>
            </a:pPr>
            <a:r>
              <a:rPr lang="en-US" sz="2400" dirty="0">
                <a:gradFill>
                  <a:gsLst>
                    <a:gs pos="0">
                      <a:schemeClr val="tx1"/>
                    </a:gs>
                    <a:gs pos="100000">
                      <a:schemeClr val="tx1"/>
                    </a:gs>
                  </a:gsLst>
                  <a:lin ang="5400000" scaled="0"/>
                </a:gradFill>
              </a:rPr>
              <a:t>SIM357 | Microsoft System Center Virtual Machine Manager 2012: Server Fabric Lifecycle, Part 3 - Cluster Creation, Update Management </a:t>
            </a:r>
          </a:p>
          <a:p>
            <a:pPr marL="342900" indent="-342900">
              <a:buFont typeface="Arial" pitchFamily="34" charset="0"/>
              <a:buChar char="•"/>
            </a:pPr>
            <a:r>
              <a:rPr lang="en-US" sz="2400" dirty="0">
                <a:gradFill>
                  <a:gsLst>
                    <a:gs pos="0">
                      <a:schemeClr val="tx1"/>
                    </a:gs>
                    <a:gs pos="100000">
                      <a:schemeClr val="tx1"/>
                    </a:gs>
                  </a:gsLst>
                  <a:lin ang="5400000" scaled="0"/>
                </a:gradFill>
              </a:rPr>
              <a:t>SIM211 | Microsoft System Center Virtual Machine Manager 2012: What’s in It, and How It Enables the Building of Private Clouds and Federation to the Public Cloud </a:t>
            </a:r>
          </a:p>
          <a:p>
            <a:pPr marL="342900" indent="-342900">
              <a:buFont typeface="Arial" pitchFamily="34" charset="0"/>
              <a:buChar char="•"/>
            </a:pPr>
            <a:r>
              <a:rPr lang="en-US" sz="2400" dirty="0">
                <a:gradFill>
                  <a:gsLst>
                    <a:gs pos="0">
                      <a:schemeClr val="tx1"/>
                    </a:gs>
                    <a:gs pos="100000">
                      <a:schemeClr val="tx1"/>
                    </a:gs>
                  </a:gsLst>
                  <a:lin ang="5400000" scaled="0"/>
                </a:gradFill>
              </a:rPr>
              <a:t>COS312 | An IT Pro V</a:t>
            </a:r>
            <a:r>
              <a:rPr lang="en-US" sz="2400" dirty="0"/>
              <a:t>iew of Windows Azure </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92772806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Related Content</a:t>
            </a:r>
            <a:endParaRPr lang="en-US" dirty="0"/>
          </a:p>
        </p:txBody>
      </p:sp>
      <p:sp>
        <p:nvSpPr>
          <p:cNvPr id="8" name="Rectangle 7"/>
          <p:cNvSpPr/>
          <p:nvPr/>
        </p:nvSpPr>
        <p:spPr bwMode="auto">
          <a:xfrm>
            <a:off x="-3335247" y="0"/>
            <a:ext cx="2854754" cy="3600986"/>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dirty="0" smtClean="0">
                <a:solidFill>
                  <a:schemeClr val="tx1">
                    <a:alpha val="99000"/>
                  </a:schemeClr>
                </a:solidFill>
              </a:rPr>
              <a:t>Required Slide</a:t>
            </a:r>
          </a:p>
          <a:p>
            <a:pPr defTabSz="914099" fontAlgn="base">
              <a:spcBef>
                <a:spcPct val="0"/>
              </a:spcBef>
              <a:spcAft>
                <a:spcPct val="0"/>
              </a:spcAft>
            </a:pPr>
            <a:endParaRPr lang="en-US" dirty="0" smtClean="0">
              <a:solidFill>
                <a:schemeClr val="tx1">
                  <a:alpha val="99000"/>
                </a:schemeClr>
              </a:solidFill>
            </a:endParaRPr>
          </a:p>
          <a:p>
            <a:pPr defTabSz="914099" fontAlgn="base">
              <a:spcBef>
                <a:spcPct val="0"/>
              </a:spcBef>
              <a:spcAft>
                <a:spcPct val="0"/>
              </a:spcAft>
            </a:pPr>
            <a:r>
              <a:rPr lang="en-US" b="1" dirty="0">
                <a:solidFill>
                  <a:schemeClr val="tx1">
                    <a:alpha val="99000"/>
                  </a:schemeClr>
                </a:solidFill>
              </a:rPr>
              <a:t>Speakers, </a:t>
            </a:r>
            <a:r>
              <a:rPr lang="en-US" dirty="0">
                <a:solidFill>
                  <a:schemeClr val="tx1">
                    <a:alpha val="99000"/>
                  </a:schemeClr>
                </a:solidFill>
              </a:rPr>
              <a:t>please list the Breakout Sessions, Interactive Discussions, Labs, Demo Stations and Certification Exam that relate to your session. Also indicate when they can find you staffing in the TLC</a:t>
            </a:r>
            <a:r>
              <a:rPr lang="en-US" dirty="0" smtClean="0">
                <a:solidFill>
                  <a:schemeClr val="tx1">
                    <a:alpha val="99000"/>
                  </a:schemeClr>
                </a:solidFill>
              </a:rPr>
              <a:t>.</a:t>
            </a:r>
          </a:p>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9" name="Rectangle 8"/>
          <p:cNvSpPr/>
          <p:nvPr/>
        </p:nvSpPr>
        <p:spPr bwMode="auto">
          <a:xfrm>
            <a:off x="507868" y="1013056"/>
            <a:ext cx="11173090" cy="5447645"/>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r>
              <a:rPr lang="en-US" sz="2400" dirty="0"/>
              <a:t>Demo 2: Service Bus V2 CTP2</a:t>
            </a:r>
          </a:p>
          <a:p>
            <a:pPr marL="342900" indent="-342900">
              <a:buFont typeface="Arial" pitchFamily="34" charset="0"/>
              <a:buChar char="•"/>
            </a:pPr>
            <a:r>
              <a:rPr lang="en-US" sz="2400" dirty="0"/>
              <a:t>MID312 | Windows Azure </a:t>
            </a:r>
            <a:r>
              <a:rPr lang="en-US" sz="2400" dirty="0" err="1"/>
              <a:t>AppFabric</a:t>
            </a:r>
            <a:r>
              <a:rPr lang="en-US" sz="2400" dirty="0"/>
              <a:t> Service Bus: New Capabilities </a:t>
            </a:r>
          </a:p>
          <a:p>
            <a:pPr marL="342900" indent="-342900">
              <a:buFont typeface="Arial" pitchFamily="34" charset="0"/>
              <a:buChar char="•"/>
            </a:pPr>
            <a:r>
              <a:rPr lang="en-US" sz="2400" dirty="0"/>
              <a:t>COS318 | A Lap around Windows Azure </a:t>
            </a:r>
            <a:r>
              <a:rPr lang="en-US" sz="2400" dirty="0" err="1"/>
              <a:t>AppFabric</a:t>
            </a:r>
            <a:r>
              <a:rPr lang="en-US" sz="2400" dirty="0"/>
              <a:t> </a:t>
            </a:r>
          </a:p>
          <a:p>
            <a:pPr marL="342900" indent="-342900">
              <a:buFont typeface="Arial" pitchFamily="34" charset="0"/>
              <a:buChar char="•"/>
            </a:pPr>
            <a:r>
              <a:rPr lang="en-US" sz="2400" dirty="0"/>
              <a:t>MID201 | An Overview of the Microsoft Middleware Strategy </a:t>
            </a:r>
          </a:p>
          <a:p>
            <a:r>
              <a:rPr lang="en-US" sz="2400" dirty="0"/>
              <a:t>Demo 3: SharePoint </a:t>
            </a:r>
          </a:p>
          <a:p>
            <a:pPr marL="342900" indent="-342900">
              <a:buFont typeface="Arial" pitchFamily="34" charset="0"/>
              <a:buChar char="•"/>
            </a:pPr>
            <a:r>
              <a:rPr lang="en-US" sz="2400" dirty="0"/>
              <a:t>OSP301 | Integrating Microsoft SharePoint 2010 with Windows Azure </a:t>
            </a:r>
          </a:p>
          <a:p>
            <a:pPr marL="342900" indent="-342900">
              <a:buFont typeface="Arial" pitchFamily="34" charset="0"/>
              <a:buChar char="•"/>
            </a:pPr>
            <a:r>
              <a:rPr lang="en-US" sz="2400" dirty="0"/>
              <a:t>OSP308 | Claims Identity in Microsoft SharePoint 2010 </a:t>
            </a:r>
          </a:p>
          <a:p>
            <a:pPr marL="342900" indent="-342900">
              <a:buFont typeface="Arial" pitchFamily="34" charset="0"/>
              <a:buChar char="•"/>
            </a:pPr>
            <a:r>
              <a:rPr lang="en-US" sz="2400" dirty="0"/>
              <a:t>DBI328 | Integrating Microsoft SQL Server Reporting Services with Microsoft SharePoint Technologies </a:t>
            </a:r>
          </a:p>
          <a:p>
            <a:r>
              <a:rPr lang="en-US" sz="2400" dirty="0"/>
              <a:t>Demo 4: Application Migration</a:t>
            </a:r>
          </a:p>
          <a:p>
            <a:pPr marL="342900" indent="-342900">
              <a:buFont typeface="Arial" pitchFamily="34" charset="0"/>
              <a:buChar char="•"/>
            </a:pPr>
            <a:r>
              <a:rPr lang="en-US" sz="2400" dirty="0"/>
              <a:t>COS313 | Moving Applications to the Cloud </a:t>
            </a:r>
          </a:p>
          <a:p>
            <a:pPr marL="342900" indent="-342900">
              <a:buFont typeface="Arial" pitchFamily="34" charset="0"/>
              <a:buChar char="•"/>
            </a:pPr>
            <a:r>
              <a:rPr lang="en-US" sz="2400" dirty="0"/>
              <a:t>COS303 | Connecting Cloud and On-Premises Applications Using Windows Azure Virtual Network </a:t>
            </a:r>
          </a:p>
          <a:p>
            <a:pPr marL="342900" indent="-342900">
              <a:buFont typeface="Arial" pitchFamily="34" charset="0"/>
              <a:buChar char="•"/>
            </a:pPr>
            <a:r>
              <a:rPr lang="en-US" sz="2400" dirty="0"/>
              <a:t>COS302 | Using Windows Azure Virtual Machine Role</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47318596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bwMode="auto">
          <a:xfrm>
            <a:off x="0" y="0"/>
            <a:ext cx="12188825" cy="3291840"/>
          </a:xfrm>
          <a:prstGeom prst="rect">
            <a:avLst/>
          </a:prstGeom>
          <a:gradFill>
            <a:gsLst>
              <a:gs pos="0">
                <a:srgbClr val="000000">
                  <a:alpha val="0"/>
                </a:srgbClr>
              </a:gs>
              <a:gs pos="100000">
                <a:srgbClr val="000000">
                  <a:alpha val="67000"/>
                </a:srgb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grpSp>
        <p:nvGrpSpPr>
          <p:cNvPr id="9" name="Group 8"/>
          <p:cNvGrpSpPr/>
          <p:nvPr/>
        </p:nvGrpSpPr>
        <p:grpSpPr bwMode="invGray">
          <a:xfrm>
            <a:off x="5057294" y="1697780"/>
            <a:ext cx="8469406" cy="1165605"/>
            <a:chOff x="4109770" y="2480853"/>
            <a:chExt cx="6353708" cy="1295902"/>
          </a:xfrm>
        </p:grpSpPr>
        <p:sp>
          <p:nvSpPr>
            <p:cNvPr id="18" name="Rounded Rectangle 17"/>
            <p:cNvSpPr/>
            <p:nvPr/>
          </p:nvSpPr>
          <p:spPr bwMode="invGray">
            <a:xfrm flipH="1">
              <a:off x="4109770" y="2500221"/>
              <a:ext cx="6353708" cy="1276534"/>
            </a:xfrm>
            <a:prstGeom prst="roundRect">
              <a:avLst/>
            </a:prstGeom>
            <a:gradFill flip="none" rotWithShape="1">
              <a:gsLst>
                <a:gs pos="0">
                  <a:schemeClr val="accent3">
                    <a:alpha val="80000"/>
                  </a:schemeClr>
                </a:gs>
                <a:gs pos="43000">
                  <a:schemeClr val="accent3">
                    <a:lumMod val="50000"/>
                    <a:alpha val="80000"/>
                  </a:schemeClr>
                </a:gs>
                <a:gs pos="100000">
                  <a:schemeClr val="accent3">
                    <a:lumMod val="50000"/>
                    <a:alpha val="80000"/>
                  </a:schemeClr>
                </a:gs>
              </a:gsLst>
              <a:path path="circle">
                <a:fillToRect l="100000" b="100000"/>
              </a:path>
              <a:tileRect t="-100000" r="-100000"/>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71" name="TextBox 70"/>
            <p:cNvSpPr txBox="1"/>
            <p:nvPr/>
          </p:nvSpPr>
          <p:spPr bwMode="invGray">
            <a:xfrm flipH="1">
              <a:off x="4137513" y="2529706"/>
              <a:ext cx="4390275" cy="376399"/>
            </a:xfrm>
            <a:prstGeom prst="round1Rect">
              <a:avLst/>
            </a:prstGeom>
            <a:noFill/>
          </p:spPr>
          <p:txBody>
            <a:bodyPr wrap="square" lIns="182880" tIns="0" rIns="0" bIns="0" rtlCol="0" anchor="ctr">
              <a:spAutoFit/>
            </a:bodyPr>
            <a:lstStyle>
              <a:defPPr>
                <a:defRPr lang="en-US"/>
              </a:defPPr>
              <a:lvl1pPr>
                <a:defRPr sz="2400">
                  <a:gradFill>
                    <a:gsLst>
                      <a:gs pos="0">
                        <a:srgbClr val="FFFFFF"/>
                      </a:gs>
                      <a:gs pos="100000">
                        <a:srgbClr val="FFFFFF"/>
                      </a:gs>
                    </a:gsLst>
                    <a:lin ang="5400000" scaled="0"/>
                  </a:gradFill>
                  <a:latin typeface="Segoe Condensed" pitchFamily="34" charset="0"/>
                </a:defRPr>
              </a:lvl1pPr>
            </a:lstStyle>
            <a:p>
              <a:r>
                <a:rPr lang="en-US" sz="2200" b="1" dirty="0">
                  <a:solidFill>
                    <a:schemeClr val="tx1"/>
                  </a:solidFill>
                  <a:latin typeface="Segoe UI" pitchFamily="34" charset="0"/>
                  <a:ea typeface="Segoe UI" pitchFamily="34" charset="0"/>
                  <a:cs typeface="Segoe UI" pitchFamily="34" charset="0"/>
                </a:rPr>
                <a:t>INTERNET </a:t>
              </a:r>
              <a:r>
                <a:rPr lang="en-US" sz="2200" i="1" dirty="0">
                  <a:solidFill>
                    <a:schemeClr val="tx1"/>
                  </a:solidFill>
                  <a:latin typeface="Segoe UI" pitchFamily="34" charset="0"/>
                  <a:ea typeface="Segoe UI" pitchFamily="34" charset="0"/>
                  <a:cs typeface="Segoe UI" pitchFamily="34" charset="0"/>
                </a:rPr>
                <a:t>Mid ‘</a:t>
              </a:r>
              <a:r>
                <a:rPr lang="en-US" sz="2200" i="1" dirty="0" smtClean="0">
                  <a:solidFill>
                    <a:schemeClr val="tx1"/>
                  </a:solidFill>
                  <a:latin typeface="Segoe UI" pitchFamily="34" charset="0"/>
                  <a:ea typeface="Segoe UI" pitchFamily="34" charset="0"/>
                  <a:cs typeface="Segoe UI" pitchFamily="34" charset="0"/>
                </a:rPr>
                <a:t>90s &amp; early 2000s</a:t>
              </a:r>
              <a:endParaRPr lang="en-US" sz="2200" i="1" dirty="0">
                <a:solidFill>
                  <a:schemeClr val="tx1"/>
                </a:solidFill>
                <a:latin typeface="Segoe UI" pitchFamily="34" charset="0"/>
                <a:ea typeface="Segoe UI" pitchFamily="34" charset="0"/>
                <a:cs typeface="Segoe UI" pitchFamily="34" charset="0"/>
              </a:endParaRPr>
            </a:p>
          </p:txBody>
        </p:sp>
        <p:sp>
          <p:nvSpPr>
            <p:cNvPr id="74" name="TextBox 73"/>
            <p:cNvSpPr txBox="1"/>
            <p:nvPr/>
          </p:nvSpPr>
          <p:spPr bwMode="invGray">
            <a:xfrm>
              <a:off x="4109775" y="3006360"/>
              <a:ext cx="3870371" cy="443198"/>
            </a:xfrm>
            <a:prstGeom prst="rect">
              <a:avLst/>
            </a:prstGeom>
            <a:noFill/>
          </p:spPr>
          <p:txBody>
            <a:bodyPr wrap="square" lIns="228600" tIns="0" rIns="0" bIns="0" rtlCol="0" anchor="t">
              <a:spAutoFit/>
            </a:bodyPr>
            <a:lstStyle/>
            <a:p>
              <a:pPr>
                <a:lnSpc>
                  <a:spcPct val="90000"/>
                </a:lnSpc>
              </a:pPr>
              <a:r>
                <a:rPr lang="en-US" sz="1600" dirty="0" smtClean="0">
                  <a:gradFill>
                    <a:gsLst>
                      <a:gs pos="0">
                        <a:schemeClr val="tx1"/>
                      </a:gs>
                      <a:gs pos="86000">
                        <a:schemeClr val="tx1"/>
                      </a:gs>
                    </a:gsLst>
                    <a:lin ang="5400000" scaled="0"/>
                  </a:gradFill>
                  <a:latin typeface="Segoe UI" pitchFamily="34" charset="0"/>
                  <a:ea typeface="Segoe UI" pitchFamily="34" charset="0"/>
                  <a:cs typeface="Segoe UI" pitchFamily="34" charset="0"/>
                </a:rPr>
                <a:t>Browsers, Email, </a:t>
              </a:r>
              <a:r>
                <a:rPr lang="en-US" sz="1600" dirty="0" err="1" smtClean="0">
                  <a:gradFill>
                    <a:gsLst>
                      <a:gs pos="0">
                        <a:schemeClr val="tx1"/>
                      </a:gs>
                      <a:gs pos="86000">
                        <a:schemeClr val="tx1"/>
                      </a:gs>
                    </a:gsLst>
                    <a:lin ang="5400000" scaled="0"/>
                  </a:gradFill>
                  <a:latin typeface="Segoe UI" pitchFamily="34" charset="0"/>
                  <a:ea typeface="Segoe UI" pitchFamily="34" charset="0"/>
                  <a:cs typeface="Segoe UI" pitchFamily="34" charset="0"/>
                </a:rPr>
                <a:t>eCommerce</a:t>
              </a:r>
              <a:r>
                <a:rPr lang="en-US" sz="1600" dirty="0" smtClean="0">
                  <a:gradFill>
                    <a:gsLst>
                      <a:gs pos="0">
                        <a:schemeClr val="tx1"/>
                      </a:gs>
                      <a:gs pos="86000">
                        <a:schemeClr val="tx1"/>
                      </a:gs>
                    </a:gsLst>
                    <a:lin ang="5400000" scaled="0"/>
                  </a:gradFill>
                  <a:latin typeface="Segoe UI" pitchFamily="34" charset="0"/>
                  <a:ea typeface="Segoe UI" pitchFamily="34" charset="0"/>
                  <a:cs typeface="Segoe UI" pitchFamily="34" charset="0"/>
                </a:rPr>
                <a:t>, </a:t>
              </a:r>
            </a:p>
            <a:p>
              <a:pPr>
                <a:lnSpc>
                  <a:spcPct val="90000"/>
                </a:lnSpc>
              </a:pPr>
              <a:r>
                <a:rPr lang="en-US" sz="1600" dirty="0" smtClean="0">
                  <a:gradFill>
                    <a:gsLst>
                      <a:gs pos="0">
                        <a:schemeClr val="tx1"/>
                      </a:gs>
                      <a:gs pos="86000">
                        <a:schemeClr val="tx1"/>
                      </a:gs>
                    </a:gsLst>
                    <a:lin ang="5400000" scaled="0"/>
                  </a:gradFill>
                  <a:latin typeface="Segoe UI" pitchFamily="34" charset="0"/>
                  <a:ea typeface="Segoe UI" pitchFamily="34" charset="0"/>
                  <a:cs typeface="Segoe UI" pitchFamily="34" charset="0"/>
                </a:rPr>
                <a:t>Hosting, Wi-Fi, Web 2.0</a:t>
              </a:r>
              <a:endParaRPr lang="en-US" sz="2000" dirty="0">
                <a:gradFill>
                  <a:gsLst>
                    <a:gs pos="0">
                      <a:schemeClr val="tx1"/>
                    </a:gs>
                    <a:gs pos="86000">
                      <a:schemeClr val="tx1"/>
                    </a:gs>
                  </a:gsLst>
                  <a:lin ang="5400000" scaled="0"/>
                </a:gradFill>
                <a:latin typeface="Segoe UI" pitchFamily="34" charset="0"/>
                <a:ea typeface="Segoe UI" pitchFamily="34" charset="0"/>
                <a:cs typeface="Segoe UI" pitchFamily="34" charset="0"/>
              </a:endParaRPr>
            </a:p>
          </p:txBody>
        </p:sp>
        <p:pic>
          <p:nvPicPr>
            <p:cNvPr id="28" name="Picture 2" descr="C:\Users\maryfj\Documents\Projects\2009\05-10 Ballmer Asia Tour\Artwork\Speaker Art\China\Azure World.png"/>
            <p:cNvPicPr>
              <a:picLocks noChangeArrowheads="1"/>
            </p:cNvPicPr>
            <p:nvPr/>
          </p:nvPicPr>
          <p:blipFill>
            <a:blip r:embed="rId3"/>
            <a:stretch>
              <a:fillRect/>
            </a:stretch>
          </p:blipFill>
          <p:spPr bwMode="invGray">
            <a:xfrm>
              <a:off x="7524761" y="2480853"/>
              <a:ext cx="894425" cy="1295271"/>
            </a:xfrm>
            <a:prstGeom prst="rect">
              <a:avLst/>
            </a:prstGeom>
            <a:noFill/>
            <a:ln>
              <a:noFill/>
            </a:ln>
            <a:effectLst/>
          </p:spPr>
        </p:pic>
      </p:grpSp>
      <p:grpSp>
        <p:nvGrpSpPr>
          <p:cNvPr id="8" name="Group 7"/>
          <p:cNvGrpSpPr/>
          <p:nvPr/>
        </p:nvGrpSpPr>
        <p:grpSpPr bwMode="invGray">
          <a:xfrm>
            <a:off x="3892769" y="2941634"/>
            <a:ext cx="9633930" cy="1216119"/>
            <a:chOff x="2026999" y="3857242"/>
            <a:chExt cx="7227331" cy="1352063"/>
          </a:xfrm>
        </p:grpSpPr>
        <p:sp>
          <p:nvSpPr>
            <p:cNvPr id="17" name="Rounded Rectangle 16"/>
            <p:cNvSpPr/>
            <p:nvPr/>
          </p:nvSpPr>
          <p:spPr bwMode="invGray">
            <a:xfrm flipH="1">
              <a:off x="2049862" y="3896405"/>
              <a:ext cx="7204468" cy="1262835"/>
            </a:xfrm>
            <a:prstGeom prst="roundRect">
              <a:avLst/>
            </a:prstGeom>
            <a:gradFill flip="none" rotWithShape="1">
              <a:gsLst>
                <a:gs pos="833">
                  <a:schemeClr val="accent1">
                    <a:alpha val="80000"/>
                  </a:schemeClr>
                </a:gs>
                <a:gs pos="35000">
                  <a:schemeClr val="accent1">
                    <a:lumMod val="50000"/>
                    <a:alpha val="80000"/>
                  </a:schemeClr>
                </a:gs>
                <a:gs pos="100000">
                  <a:srgbClr val="0D283B">
                    <a:alpha val="80000"/>
                  </a:srgbClr>
                </a:gs>
              </a:gsLst>
              <a:path path="circle">
                <a:fillToRect l="100000" b="100000"/>
              </a:path>
              <a:tileRect t="-100000" r="-100000"/>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83" name="TextBox 82"/>
            <p:cNvSpPr txBox="1"/>
            <p:nvPr/>
          </p:nvSpPr>
          <p:spPr bwMode="invGray">
            <a:xfrm flipH="1">
              <a:off x="2026999" y="3884481"/>
              <a:ext cx="3345097" cy="511088"/>
            </a:xfrm>
            <a:prstGeom prst="roundRect">
              <a:avLst>
                <a:gd name="adj" fmla="val 45338"/>
              </a:avLst>
            </a:prstGeom>
            <a:noFill/>
          </p:spPr>
          <p:txBody>
            <a:bodyPr wrap="square" lIns="182880" tIns="0" rIns="0" bIns="0" rtlCol="0" anchor="ctr">
              <a:spAutoFit/>
            </a:bodyPr>
            <a:lstStyle>
              <a:defPPr>
                <a:defRPr lang="en-US"/>
              </a:defPPr>
              <a:lvl1pPr>
                <a:defRPr sz="2400">
                  <a:gradFill>
                    <a:gsLst>
                      <a:gs pos="0">
                        <a:srgbClr val="FFFFFF"/>
                      </a:gs>
                      <a:gs pos="100000">
                        <a:srgbClr val="FFFFFF"/>
                      </a:gs>
                    </a:gsLst>
                    <a:lin ang="5400000" scaled="0"/>
                  </a:gradFill>
                  <a:latin typeface="Segoe Condensed" pitchFamily="34" charset="0"/>
                </a:defRPr>
              </a:lvl1pPr>
            </a:lstStyle>
            <a:p>
              <a:r>
                <a:rPr lang="en-US" sz="2200" b="1" dirty="0" smtClean="0">
                  <a:solidFill>
                    <a:schemeClr val="tx1"/>
                  </a:solidFill>
                  <a:latin typeface="Segoe UI" pitchFamily="34" charset="0"/>
                  <a:ea typeface="Segoe UI" pitchFamily="34" charset="0"/>
                  <a:cs typeface="Segoe UI" pitchFamily="34" charset="0"/>
                </a:rPr>
                <a:t>CLIENT/SERVER </a:t>
              </a:r>
              <a:r>
                <a:rPr lang="en-US" sz="2200" i="1" dirty="0" smtClean="0">
                  <a:solidFill>
                    <a:schemeClr val="tx1"/>
                  </a:solidFill>
                  <a:latin typeface="Segoe UI" pitchFamily="34" charset="0"/>
                  <a:ea typeface="Segoe UI" pitchFamily="34" charset="0"/>
                  <a:cs typeface="Segoe UI" pitchFamily="34" charset="0"/>
                </a:rPr>
                <a:t>Mid </a:t>
              </a:r>
              <a:r>
                <a:rPr lang="en-US" sz="2200" i="1" dirty="0">
                  <a:solidFill>
                    <a:schemeClr val="tx1"/>
                  </a:solidFill>
                  <a:latin typeface="Segoe UI" pitchFamily="34" charset="0"/>
                  <a:ea typeface="Segoe UI" pitchFamily="34" charset="0"/>
                  <a:cs typeface="Segoe UI" pitchFamily="34" charset="0"/>
                </a:rPr>
                <a:t>‘80s</a:t>
              </a:r>
            </a:p>
          </p:txBody>
        </p:sp>
        <p:sp>
          <p:nvSpPr>
            <p:cNvPr id="73" name="TextBox 72"/>
            <p:cNvSpPr txBox="1"/>
            <p:nvPr/>
          </p:nvSpPr>
          <p:spPr bwMode="invGray">
            <a:xfrm>
              <a:off x="2049863" y="4429281"/>
              <a:ext cx="3383234" cy="221599"/>
            </a:xfrm>
            <a:prstGeom prst="rect">
              <a:avLst/>
            </a:prstGeom>
            <a:noFill/>
          </p:spPr>
          <p:txBody>
            <a:bodyPr wrap="square" lIns="228600" tIns="0" rIns="0" bIns="0" rtlCol="0" anchor="t">
              <a:spAutoFit/>
            </a:bodyPr>
            <a:lstStyle/>
            <a:p>
              <a:pPr>
                <a:lnSpc>
                  <a:spcPct val="90000"/>
                </a:lnSpc>
              </a:pPr>
              <a:r>
                <a:rPr lang="en-US" sz="1600" dirty="0" smtClean="0">
                  <a:gradFill>
                    <a:gsLst>
                      <a:gs pos="0">
                        <a:schemeClr val="tx1"/>
                      </a:gs>
                      <a:gs pos="86000">
                        <a:schemeClr val="tx1"/>
                      </a:gs>
                    </a:gsLst>
                    <a:lin ang="5400000" scaled="0"/>
                  </a:gradFill>
                  <a:latin typeface="Segoe UI" pitchFamily="34" charset="0"/>
                  <a:ea typeface="Segoe UI" pitchFamily="34" charset="0"/>
                  <a:cs typeface="Segoe UI" pitchFamily="34" charset="0"/>
                </a:rPr>
                <a:t>Distributed Computing</a:t>
              </a:r>
            </a:p>
          </p:txBody>
        </p:sp>
        <p:pic>
          <p:nvPicPr>
            <p:cNvPr id="1030" name="Picture 6" descr="C:\Users\maryfj\Desktop\Online_ART\DVD_ART36\Artwork_Imagery\Icons - Illustrations\Hardware - Istock\IStock 5660630 Servers laptops hub Network.p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5316669" y="3857242"/>
              <a:ext cx="1310572" cy="1352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bwMode="invGray">
          <a:xfrm>
            <a:off x="2775978" y="4236002"/>
            <a:ext cx="10750722" cy="1220937"/>
            <a:chOff x="432077" y="5300419"/>
            <a:chExt cx="8065141" cy="1357420"/>
          </a:xfrm>
        </p:grpSpPr>
        <p:sp>
          <p:nvSpPr>
            <p:cNvPr id="6" name="Rounded Rectangle 5"/>
            <p:cNvSpPr/>
            <p:nvPr/>
          </p:nvSpPr>
          <p:spPr bwMode="invGray">
            <a:xfrm flipH="1">
              <a:off x="432077" y="5300419"/>
              <a:ext cx="8065141" cy="1357420"/>
            </a:xfrm>
            <a:prstGeom prst="roundRect">
              <a:avLst/>
            </a:prstGeom>
            <a:gradFill flip="none" rotWithShape="1">
              <a:gsLst>
                <a:gs pos="0">
                  <a:schemeClr val="bg2">
                    <a:alpha val="80000"/>
                  </a:schemeClr>
                </a:gs>
                <a:gs pos="34000">
                  <a:schemeClr val="bg2">
                    <a:lumMod val="50000"/>
                    <a:alpha val="80000"/>
                  </a:schemeClr>
                </a:gs>
                <a:gs pos="99000">
                  <a:srgbClr val="2C1206">
                    <a:alpha val="80000"/>
                  </a:srgbClr>
                </a:gs>
              </a:gsLst>
              <a:path path="circle">
                <a:fillToRect l="100000" b="100000"/>
              </a:path>
              <a:tileRect t="-100000" r="-100000"/>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16" name="TextBox 15"/>
            <p:cNvSpPr txBox="1"/>
            <p:nvPr/>
          </p:nvSpPr>
          <p:spPr bwMode="invGray">
            <a:xfrm flipH="1">
              <a:off x="432849" y="5327382"/>
              <a:ext cx="2859761" cy="376399"/>
            </a:xfrm>
            <a:prstGeom prst="round1Rect">
              <a:avLst/>
            </a:prstGeom>
            <a:noFill/>
          </p:spPr>
          <p:txBody>
            <a:bodyPr wrap="square" lIns="182880" tIns="0" rIns="0" bIns="0" rtlCol="0" anchor="ctr">
              <a:spAutoFit/>
            </a:bodyPr>
            <a:lstStyle>
              <a:defPPr>
                <a:defRPr lang="en-US"/>
              </a:defPPr>
              <a:lvl1pPr>
                <a:defRPr sz="2400">
                  <a:gradFill>
                    <a:gsLst>
                      <a:gs pos="0">
                        <a:srgbClr val="FFFFFF"/>
                      </a:gs>
                      <a:gs pos="100000">
                        <a:srgbClr val="FFFFFF"/>
                      </a:gs>
                    </a:gsLst>
                    <a:lin ang="5400000" scaled="0"/>
                  </a:gradFill>
                  <a:latin typeface="Segoe Condensed" pitchFamily="34" charset="0"/>
                </a:defRPr>
              </a:lvl1pPr>
            </a:lstStyle>
            <a:p>
              <a:r>
                <a:rPr lang="en-US" sz="2200" b="1" dirty="0">
                  <a:solidFill>
                    <a:schemeClr val="tx1"/>
                  </a:solidFill>
                  <a:latin typeface="Segoe UI" pitchFamily="34" charset="0"/>
                  <a:ea typeface="Segoe UI" pitchFamily="34" charset="0"/>
                  <a:cs typeface="Segoe UI" pitchFamily="34" charset="0"/>
                </a:rPr>
                <a:t>PC </a:t>
              </a:r>
              <a:r>
                <a:rPr lang="en-US" sz="2200" b="1" dirty="0" smtClean="0">
                  <a:solidFill>
                    <a:schemeClr val="tx1"/>
                  </a:solidFill>
                  <a:latin typeface="Segoe UI" pitchFamily="34" charset="0"/>
                  <a:ea typeface="Segoe UI" pitchFamily="34" charset="0"/>
                  <a:cs typeface="Segoe UI" pitchFamily="34" charset="0"/>
                </a:rPr>
                <a:t>and APPS </a:t>
              </a:r>
              <a:r>
                <a:rPr lang="en-US" sz="2200" i="1" dirty="0" smtClean="0">
                  <a:solidFill>
                    <a:schemeClr val="tx1"/>
                  </a:solidFill>
                  <a:latin typeface="Segoe UI" pitchFamily="34" charset="0"/>
                  <a:ea typeface="Segoe UI" pitchFamily="34" charset="0"/>
                  <a:cs typeface="Segoe UI" pitchFamily="34" charset="0"/>
                </a:rPr>
                <a:t>Early </a:t>
              </a:r>
              <a:r>
                <a:rPr lang="en-US" sz="2200" i="1" dirty="0">
                  <a:solidFill>
                    <a:schemeClr val="tx1"/>
                  </a:solidFill>
                  <a:latin typeface="Segoe UI" pitchFamily="34" charset="0"/>
                  <a:ea typeface="Segoe UI" pitchFamily="34" charset="0"/>
                  <a:cs typeface="Segoe UI" pitchFamily="34" charset="0"/>
                </a:rPr>
                <a:t>’80s</a:t>
              </a:r>
            </a:p>
          </p:txBody>
        </p:sp>
        <p:sp>
          <p:nvSpPr>
            <p:cNvPr id="72" name="TextBox 71"/>
            <p:cNvSpPr txBox="1"/>
            <p:nvPr/>
          </p:nvSpPr>
          <p:spPr bwMode="invGray">
            <a:xfrm>
              <a:off x="432079" y="5823943"/>
              <a:ext cx="4899517" cy="443198"/>
            </a:xfrm>
            <a:prstGeom prst="rect">
              <a:avLst/>
            </a:prstGeom>
            <a:noFill/>
          </p:spPr>
          <p:txBody>
            <a:bodyPr wrap="square" lIns="228600" tIns="0" rIns="0" bIns="0" rtlCol="0" anchor="t">
              <a:spAutoFit/>
            </a:bodyPr>
            <a:lstStyle/>
            <a:p>
              <a:pPr>
                <a:lnSpc>
                  <a:spcPct val="90000"/>
                </a:lnSpc>
              </a:pPr>
              <a:r>
                <a:rPr lang="en-US" sz="1600" dirty="0" smtClean="0">
                  <a:gradFill>
                    <a:gsLst>
                      <a:gs pos="0">
                        <a:schemeClr val="tx1"/>
                      </a:gs>
                      <a:gs pos="86000">
                        <a:schemeClr val="tx1"/>
                      </a:gs>
                    </a:gsLst>
                    <a:lin ang="5400000" scaled="0"/>
                  </a:gradFill>
                  <a:latin typeface="Segoe UI" pitchFamily="34" charset="0"/>
                  <a:ea typeface="Segoe UI" pitchFamily="34" charset="0"/>
                  <a:cs typeface="Segoe UI" pitchFamily="34" charset="0"/>
                </a:rPr>
                <a:t>Word Processor, Spreadsheets</a:t>
              </a:r>
            </a:p>
            <a:p>
              <a:pPr>
                <a:lnSpc>
                  <a:spcPct val="90000"/>
                </a:lnSpc>
              </a:pPr>
              <a:r>
                <a:rPr lang="en-US" sz="1600" dirty="0" smtClean="0">
                  <a:gradFill>
                    <a:gsLst>
                      <a:gs pos="0">
                        <a:schemeClr val="tx1"/>
                      </a:gs>
                      <a:gs pos="86000">
                        <a:schemeClr val="tx1"/>
                      </a:gs>
                    </a:gsLst>
                    <a:lin ang="5400000" scaled="0"/>
                  </a:gradFill>
                  <a:latin typeface="Segoe UI" pitchFamily="34" charset="0"/>
                  <a:ea typeface="Segoe UI" pitchFamily="34" charset="0"/>
                  <a:cs typeface="Segoe UI" pitchFamily="34" charset="0"/>
                </a:rPr>
                <a:t>DOS, GUI, Windows</a:t>
              </a:r>
            </a:p>
          </p:txBody>
        </p:sp>
        <p:pic>
          <p:nvPicPr>
            <p:cNvPr id="13" name="Picture 12"/>
            <p:cNvPicPr>
              <a:picLocks/>
            </p:cNvPicPr>
            <p:nvPr/>
          </p:nvPicPr>
          <p:blipFill>
            <a:blip r:embed="rId5">
              <a:extLst>
                <a:ext uri="{28A0092B-C50C-407E-A947-70E740481C1C}">
                  <a14:useLocalDpi xmlns:a14="http://schemas.microsoft.com/office/drawing/2010/main" val="0"/>
                </a:ext>
              </a:extLst>
            </a:blip>
            <a:stretch>
              <a:fillRect/>
            </a:stretch>
          </p:blipFill>
          <p:spPr bwMode="invGray">
            <a:xfrm>
              <a:off x="3835478" y="5440078"/>
              <a:ext cx="1258339" cy="1077502"/>
            </a:xfrm>
            <a:prstGeom prst="rect">
              <a:avLst/>
            </a:prstGeom>
          </p:spPr>
        </p:pic>
      </p:grpSp>
      <p:sp>
        <p:nvSpPr>
          <p:cNvPr id="3" name="Title 2"/>
          <p:cNvSpPr>
            <a:spLocks noGrp="1"/>
          </p:cNvSpPr>
          <p:nvPr>
            <p:ph type="title"/>
          </p:nvPr>
        </p:nvSpPr>
        <p:spPr>
          <a:xfrm>
            <a:off x="519111" y="228600"/>
            <a:ext cx="5358485" cy="666387"/>
          </a:xfrm>
        </p:spPr>
        <p:txBody>
          <a:bodyPr/>
          <a:lstStyle/>
          <a:p>
            <a:r>
              <a:rPr lang="en-US" dirty="0" smtClean="0"/>
              <a:t>The Next Generation of Computing</a:t>
            </a:r>
            <a:endParaRPr lang="en-US" dirty="0"/>
          </a:p>
        </p:txBody>
      </p:sp>
      <p:grpSp>
        <p:nvGrpSpPr>
          <p:cNvPr id="20" name="Group 19"/>
          <p:cNvGrpSpPr/>
          <p:nvPr/>
        </p:nvGrpSpPr>
        <p:grpSpPr>
          <a:xfrm>
            <a:off x="6131045" y="249687"/>
            <a:ext cx="7395655" cy="1503656"/>
            <a:chOff x="5131624" y="35369"/>
            <a:chExt cx="7395655" cy="1671744"/>
          </a:xfrm>
        </p:grpSpPr>
        <p:sp>
          <p:nvSpPr>
            <p:cNvPr id="19" name="Rounded Rectangle 18"/>
            <p:cNvSpPr/>
            <p:nvPr/>
          </p:nvSpPr>
          <p:spPr bwMode="invGray">
            <a:xfrm flipH="1">
              <a:off x="5131624" y="161498"/>
              <a:ext cx="7395655" cy="1337754"/>
            </a:xfrm>
            <a:prstGeom prst="roundRect">
              <a:avLst/>
            </a:prstGeom>
            <a:gradFill flip="none" rotWithShape="1">
              <a:gsLst>
                <a:gs pos="0">
                  <a:schemeClr val="accent5">
                    <a:alpha val="80000"/>
                  </a:schemeClr>
                </a:gs>
                <a:gs pos="50000">
                  <a:schemeClr val="accent5">
                    <a:lumMod val="50000"/>
                    <a:alpha val="80000"/>
                  </a:schemeClr>
                </a:gs>
                <a:gs pos="99000">
                  <a:schemeClr val="bg1">
                    <a:alpha val="80000"/>
                  </a:schemeClr>
                </a:gs>
              </a:gsLst>
              <a:path path="circle">
                <a:fillToRect l="100000" b="100000"/>
              </a:path>
              <a:tileRect t="-100000" r="-100000"/>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85" name="TextBox 84"/>
            <p:cNvSpPr txBox="1"/>
            <p:nvPr/>
          </p:nvSpPr>
          <p:spPr bwMode="invGray">
            <a:xfrm flipH="1">
              <a:off x="5181615" y="226345"/>
              <a:ext cx="4765415" cy="376400"/>
            </a:xfrm>
            <a:prstGeom prst="round1Rect">
              <a:avLst/>
            </a:prstGeom>
            <a:noFill/>
          </p:spPr>
          <p:txBody>
            <a:bodyPr wrap="square" lIns="182880" tIns="0" rIns="0" bIns="0" rtlCol="0" anchor="ctr">
              <a:spAutoFit/>
            </a:bodyPr>
            <a:lstStyle/>
            <a:p>
              <a:r>
                <a:rPr lang="en-US" sz="2200" b="1" dirty="0">
                  <a:latin typeface="Segoe UI" pitchFamily="34" charset="0"/>
                  <a:ea typeface="Segoe UI" pitchFamily="34" charset="0"/>
                  <a:cs typeface="Segoe UI" pitchFamily="34" charset="0"/>
                </a:rPr>
                <a:t>CLOUD </a:t>
              </a:r>
              <a:r>
                <a:rPr lang="en-US" sz="2200" i="1" dirty="0">
                  <a:latin typeface="Segoe UI" pitchFamily="34" charset="0"/>
                  <a:ea typeface="Segoe UI" pitchFamily="34" charset="0"/>
                  <a:cs typeface="Segoe UI" pitchFamily="34" charset="0"/>
                </a:rPr>
                <a:t>Late 2000s and Future</a:t>
              </a:r>
            </a:p>
          </p:txBody>
        </p:sp>
        <p:sp>
          <p:nvSpPr>
            <p:cNvPr id="75" name="TextBox 74"/>
            <p:cNvSpPr txBox="1"/>
            <p:nvPr/>
          </p:nvSpPr>
          <p:spPr bwMode="invGray">
            <a:xfrm>
              <a:off x="5139562" y="713605"/>
              <a:ext cx="3348754" cy="443198"/>
            </a:xfrm>
            <a:prstGeom prst="rect">
              <a:avLst/>
            </a:prstGeom>
            <a:noFill/>
          </p:spPr>
          <p:txBody>
            <a:bodyPr wrap="square" lIns="228600" tIns="0" rIns="0" bIns="0" rtlCol="0" anchor="t">
              <a:spAutoFit/>
            </a:bodyPr>
            <a:lstStyle/>
            <a:p>
              <a:pPr>
                <a:lnSpc>
                  <a:spcPct val="90000"/>
                </a:lnSpc>
              </a:pPr>
              <a:r>
                <a:rPr lang="en-US" sz="1600" dirty="0" smtClean="0">
                  <a:gradFill>
                    <a:gsLst>
                      <a:gs pos="0">
                        <a:schemeClr val="tx1"/>
                      </a:gs>
                      <a:gs pos="86000">
                        <a:schemeClr val="tx1"/>
                      </a:gs>
                    </a:gsLst>
                    <a:lin ang="5400000" scaled="0"/>
                  </a:gradFill>
                  <a:latin typeface="Segoe UI" pitchFamily="34" charset="0"/>
                  <a:ea typeface="Segoe UI" pitchFamily="34" charset="0"/>
                  <a:cs typeface="Segoe UI" pitchFamily="34" charset="0"/>
                </a:rPr>
                <a:t>Cloud Computing, Social Networks</a:t>
              </a:r>
            </a:p>
            <a:p>
              <a:pPr>
                <a:lnSpc>
                  <a:spcPct val="90000"/>
                </a:lnSpc>
              </a:pPr>
              <a:r>
                <a:rPr lang="en-US" sz="1600" dirty="0" smtClean="0">
                  <a:gradFill>
                    <a:gsLst>
                      <a:gs pos="0">
                        <a:schemeClr val="tx1"/>
                      </a:gs>
                      <a:gs pos="86000">
                        <a:schemeClr val="tx1"/>
                      </a:gs>
                    </a:gsLst>
                    <a:lin ang="5400000" scaled="0"/>
                  </a:gradFill>
                  <a:latin typeface="Segoe UI" pitchFamily="34" charset="0"/>
                  <a:ea typeface="Segoe UI" pitchFamily="34" charset="0"/>
                  <a:cs typeface="Segoe UI" pitchFamily="34" charset="0"/>
                </a:rPr>
                <a:t>Products&gt;Solutions&gt;Services</a:t>
              </a:r>
              <a:endParaRPr lang="en-US" sz="2000" dirty="0">
                <a:gradFill>
                  <a:gsLst>
                    <a:gs pos="0">
                      <a:schemeClr val="tx1"/>
                    </a:gs>
                    <a:gs pos="86000">
                      <a:schemeClr val="tx1"/>
                    </a:gs>
                  </a:gsLst>
                  <a:lin ang="5400000" scaled="0"/>
                </a:gradFill>
                <a:latin typeface="Segoe UI" pitchFamily="34" charset="0"/>
                <a:ea typeface="Segoe UI" pitchFamily="34" charset="0"/>
                <a:cs typeface="Segoe UI" pitchFamily="34" charset="0"/>
              </a:endParaRPr>
            </a:p>
          </p:txBody>
        </p:sp>
        <p:grpSp>
          <p:nvGrpSpPr>
            <p:cNvPr id="11" name="Group 10"/>
            <p:cNvGrpSpPr/>
            <p:nvPr/>
          </p:nvGrpSpPr>
          <p:grpSpPr bwMode="invGray">
            <a:xfrm>
              <a:off x="9129095" y="35369"/>
              <a:ext cx="1781462" cy="1671744"/>
              <a:chOff x="9852574" y="1171111"/>
              <a:chExt cx="1798603" cy="2249851"/>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invGray">
              <a:xfrm>
                <a:off x="9852574" y="1626482"/>
                <a:ext cx="1798603" cy="1274862"/>
              </a:xfrm>
              <a:prstGeom prst="rect">
                <a:avLst/>
              </a:prstGeom>
            </p:spPr>
          </p:pic>
          <p:pic>
            <p:nvPicPr>
              <p:cNvPr id="1040" name="Picture 16" descr="C:\Users\maryfj\Documents\Projects\2010\02-05 Mundie Core slides\Artwork\Source Art\social computing.pn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invGray">
              <a:xfrm>
                <a:off x="10050408" y="1171111"/>
                <a:ext cx="1553108" cy="224985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1" name="Rectangle 5"/>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6"/>
          <p:cNvSpPr>
            <a:spLocks noChangeArrowheads="1"/>
          </p:cNvSpPr>
          <p:nvPr/>
        </p:nvSpPr>
        <p:spPr bwMode="auto">
          <a:xfrm>
            <a:off x="152400" y="15240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7" name="Group 26"/>
          <p:cNvGrpSpPr/>
          <p:nvPr/>
        </p:nvGrpSpPr>
        <p:grpSpPr>
          <a:xfrm>
            <a:off x="1491377" y="5535189"/>
            <a:ext cx="12035324" cy="1220936"/>
            <a:chOff x="558058" y="5568284"/>
            <a:chExt cx="12035324" cy="1357420"/>
          </a:xfrm>
        </p:grpSpPr>
        <p:grpSp>
          <p:nvGrpSpPr>
            <p:cNvPr id="29" name="Group 28"/>
            <p:cNvGrpSpPr/>
            <p:nvPr/>
          </p:nvGrpSpPr>
          <p:grpSpPr bwMode="invGray">
            <a:xfrm>
              <a:off x="558058" y="5568284"/>
              <a:ext cx="12035324" cy="1357420"/>
              <a:chOff x="432077" y="5300419"/>
              <a:chExt cx="9028843" cy="1357420"/>
            </a:xfrm>
          </p:grpSpPr>
          <p:sp>
            <p:nvSpPr>
              <p:cNvPr id="31" name="Rounded Rectangle 30"/>
              <p:cNvSpPr/>
              <p:nvPr/>
            </p:nvSpPr>
            <p:spPr bwMode="invGray">
              <a:xfrm flipH="1">
                <a:off x="432077" y="5300419"/>
                <a:ext cx="9028843" cy="1357420"/>
              </a:xfrm>
              <a:prstGeom prst="roundRect">
                <a:avLst/>
              </a:prstGeom>
              <a:gradFill flip="none" rotWithShape="1">
                <a:gsLst>
                  <a:gs pos="0">
                    <a:schemeClr val="accent5">
                      <a:alpha val="80000"/>
                    </a:schemeClr>
                  </a:gs>
                  <a:gs pos="50000">
                    <a:schemeClr val="accent5">
                      <a:lumMod val="50000"/>
                      <a:alpha val="80000"/>
                    </a:schemeClr>
                  </a:gs>
                  <a:gs pos="99000">
                    <a:schemeClr val="bg1">
                      <a:alpha val="80000"/>
                    </a:schemeClr>
                  </a:gs>
                </a:gsLst>
                <a:path path="circle">
                  <a:fillToRect l="100000" b="100000"/>
                </a:path>
                <a:tileRect t="-100000" r="-100000"/>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32" name="TextBox 31"/>
              <p:cNvSpPr txBox="1"/>
              <p:nvPr/>
            </p:nvSpPr>
            <p:spPr bwMode="invGray">
              <a:xfrm flipH="1">
                <a:off x="432848" y="5327382"/>
                <a:ext cx="3162709" cy="376400"/>
              </a:xfrm>
              <a:prstGeom prst="round1Rect">
                <a:avLst/>
              </a:prstGeom>
              <a:noFill/>
            </p:spPr>
            <p:txBody>
              <a:bodyPr wrap="square" lIns="182880" tIns="0" rIns="0" bIns="0" rtlCol="0" anchor="ctr">
                <a:spAutoFit/>
              </a:bodyPr>
              <a:lstStyle>
                <a:defPPr>
                  <a:defRPr lang="en-US"/>
                </a:defPPr>
                <a:lvl1pPr>
                  <a:defRPr sz="2400">
                    <a:gradFill>
                      <a:gsLst>
                        <a:gs pos="0">
                          <a:srgbClr val="FFFFFF"/>
                        </a:gs>
                        <a:gs pos="100000">
                          <a:srgbClr val="FFFFFF"/>
                        </a:gs>
                      </a:gsLst>
                      <a:lin ang="5400000" scaled="0"/>
                    </a:gradFill>
                    <a:latin typeface="Segoe Condensed" pitchFamily="34" charset="0"/>
                  </a:defRPr>
                </a:lvl1pPr>
              </a:lstStyle>
              <a:p>
                <a:r>
                  <a:rPr lang="en-US" sz="2200" b="1" dirty="0" smtClean="0">
                    <a:solidFill>
                      <a:schemeClr val="tx1"/>
                    </a:solidFill>
                    <a:latin typeface="Segoe UI" pitchFamily="34" charset="0"/>
                    <a:ea typeface="Segoe UI" pitchFamily="34" charset="0"/>
                    <a:cs typeface="Segoe UI" pitchFamily="34" charset="0"/>
                  </a:rPr>
                  <a:t>MAINFRAME </a:t>
                </a:r>
                <a:r>
                  <a:rPr lang="en-US" sz="2200" i="1" dirty="0" smtClean="0">
                    <a:solidFill>
                      <a:schemeClr val="tx1"/>
                    </a:solidFill>
                    <a:latin typeface="Segoe UI" pitchFamily="34" charset="0"/>
                    <a:ea typeface="Segoe UI" pitchFamily="34" charset="0"/>
                    <a:cs typeface="Segoe UI" pitchFamily="34" charset="0"/>
                  </a:rPr>
                  <a:t>’60s </a:t>
                </a:r>
                <a:r>
                  <a:rPr lang="en-US" sz="2200" i="1" dirty="0">
                    <a:solidFill>
                      <a:schemeClr val="tx1"/>
                    </a:solidFill>
                    <a:latin typeface="Segoe UI" pitchFamily="34" charset="0"/>
                    <a:ea typeface="Segoe UI" pitchFamily="34" charset="0"/>
                    <a:cs typeface="Segoe UI" pitchFamily="34" charset="0"/>
                  </a:rPr>
                  <a:t>and ‘70s</a:t>
                </a:r>
              </a:p>
            </p:txBody>
          </p:sp>
          <p:sp>
            <p:nvSpPr>
              <p:cNvPr id="33" name="TextBox 32"/>
              <p:cNvSpPr txBox="1"/>
              <p:nvPr/>
            </p:nvSpPr>
            <p:spPr bwMode="invGray">
              <a:xfrm>
                <a:off x="432079" y="5823943"/>
                <a:ext cx="4899517" cy="443198"/>
              </a:xfrm>
              <a:prstGeom prst="rect">
                <a:avLst/>
              </a:prstGeom>
              <a:noFill/>
            </p:spPr>
            <p:txBody>
              <a:bodyPr wrap="square" lIns="228600" tIns="0" rIns="0" bIns="0" rtlCol="0" anchor="t">
                <a:spAutoFit/>
              </a:bodyPr>
              <a:lstStyle/>
              <a:p>
                <a:pPr>
                  <a:lnSpc>
                    <a:spcPct val="90000"/>
                  </a:lnSpc>
                </a:pPr>
                <a:r>
                  <a:rPr lang="en-US" sz="1600" dirty="0" smtClean="0">
                    <a:gradFill>
                      <a:gsLst>
                        <a:gs pos="0">
                          <a:schemeClr val="tx1"/>
                        </a:gs>
                        <a:gs pos="86000">
                          <a:schemeClr val="tx1"/>
                        </a:gs>
                      </a:gsLst>
                      <a:lin ang="5400000" scaled="0"/>
                    </a:gradFill>
                    <a:latin typeface="Segoe UI" pitchFamily="34" charset="0"/>
                    <a:ea typeface="Segoe UI" pitchFamily="34" charset="0"/>
                    <a:cs typeface="Segoe UI" pitchFamily="34" charset="0"/>
                  </a:rPr>
                  <a:t>Financial, MRP</a:t>
                </a:r>
              </a:p>
              <a:p>
                <a:pPr>
                  <a:lnSpc>
                    <a:spcPct val="90000"/>
                  </a:lnSpc>
                </a:pPr>
                <a:r>
                  <a:rPr lang="en-US" sz="1600" dirty="0" smtClean="0">
                    <a:gradFill>
                      <a:gsLst>
                        <a:gs pos="0">
                          <a:schemeClr val="tx1"/>
                        </a:gs>
                        <a:gs pos="86000">
                          <a:schemeClr val="tx1"/>
                        </a:gs>
                      </a:gsLst>
                      <a:lin ang="5400000" scaled="0"/>
                    </a:gradFill>
                    <a:latin typeface="Segoe UI" pitchFamily="34" charset="0"/>
                    <a:ea typeface="Segoe UI" pitchFamily="34" charset="0"/>
                    <a:cs typeface="Segoe UI" pitchFamily="34" charset="0"/>
                  </a:rPr>
                  <a:t>Reservations</a:t>
                </a:r>
              </a:p>
            </p:txBody>
          </p:sp>
        </p:grpSp>
        <p:pic>
          <p:nvPicPr>
            <p:cNvPr id="30" name="Picture 8" descr="http://moonbasestudios.com/blog/wp-content/uploads/2009/10/ibm360_fu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7293" y="5722089"/>
              <a:ext cx="1412812" cy="10547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Explosion 1 1"/>
          <p:cNvSpPr/>
          <p:nvPr/>
        </p:nvSpPr>
        <p:spPr bwMode="auto">
          <a:xfrm>
            <a:off x="2775978" y="3116676"/>
            <a:ext cx="994334" cy="878279"/>
          </a:xfrm>
          <a:prstGeom prst="irregularSeal1">
            <a:avLst/>
          </a:prstGeom>
          <a:solidFill>
            <a:srgbClr val="FFFF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6" name="Explosion 1 35"/>
          <p:cNvSpPr/>
          <p:nvPr/>
        </p:nvSpPr>
        <p:spPr bwMode="auto">
          <a:xfrm>
            <a:off x="3892769" y="1850153"/>
            <a:ext cx="994334" cy="878279"/>
          </a:xfrm>
          <a:prstGeom prst="irregularSeal1">
            <a:avLst/>
          </a:prstGeom>
          <a:solidFill>
            <a:srgbClr val="FFFF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37" name="Explosion 1 36"/>
          <p:cNvSpPr/>
          <p:nvPr/>
        </p:nvSpPr>
        <p:spPr bwMode="auto">
          <a:xfrm>
            <a:off x="4951412" y="533400"/>
            <a:ext cx="994334" cy="878279"/>
          </a:xfrm>
          <a:prstGeom prst="irregularSeal1">
            <a:avLst/>
          </a:prstGeom>
          <a:solidFill>
            <a:srgbClr val="FFFF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15375904"/>
      </p:ext>
    </p:extLst>
  </p:cSld>
  <p:clrMapOvr>
    <a:masterClrMapping/>
  </p:clrMapOvr>
  <mc:AlternateContent xmlns:mc="http://schemas.openxmlformats.org/markup-compatibility/2006" xmlns:p14="http://schemas.microsoft.com/office/powerpoint/2010/main">
    <mc:Choice Requires="p14">
      <p:transition spd="slow" p14:dur="2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000"/>
                            </p:stCondLst>
                            <p:childTnLst>
                              <p:par>
                                <p:cTn id="9" presetID="2" presetClass="entr" presetSubtype="2" decel="76000" fill="hold" nodeType="afterEffect">
                                  <p:stCondLst>
                                    <p:cond delay="2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1+#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decel="7600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decel="7600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decel="76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2" decel="76000" fill="hold" nodeType="withEffect">
                                  <p:stCondLst>
                                    <p:cond delay="20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000" fill="hold"/>
                                        <p:tgtEl>
                                          <p:spTgt spid="20"/>
                                        </p:tgtEl>
                                        <p:attrNameLst>
                                          <p:attrName>ppt_x</p:attrName>
                                        </p:attrNameLst>
                                      </p:cBhvr>
                                      <p:tavLst>
                                        <p:tav tm="0">
                                          <p:val>
                                            <p:strVal val="1+#ppt_w/2"/>
                                          </p:val>
                                        </p:tav>
                                        <p:tav tm="100000">
                                          <p:val>
                                            <p:strVal val="#ppt_x"/>
                                          </p:val>
                                        </p:tav>
                                      </p:tavLst>
                                    </p:anim>
                                    <p:anim calcmode="lin" valueType="num">
                                      <p:cBhvr additive="base">
                                        <p:cTn id="2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animBg="1"/>
      <p:bldP spid="36" grpId="0" animBg="1"/>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alpha val="99000"/>
                  </a:schemeClr>
                </a:solidFill>
              </a:rPr>
              <a:t>Resources</a:t>
            </a:r>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6706507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063244" y="138499"/>
            <a:ext cx="2854754" cy="553998"/>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Required Slide</a:t>
            </a: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64521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0155075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5"/>
          <p:cNvSpPr>
            <a:spLocks/>
          </p:cNvSpPr>
          <p:nvPr/>
        </p:nvSpPr>
        <p:spPr bwMode="auto">
          <a:xfrm flipH="1">
            <a:off x="2741612" y="914400"/>
            <a:ext cx="5942013" cy="1553255"/>
          </a:xfrm>
          <a:custGeom>
            <a:avLst/>
            <a:gdLst/>
            <a:ahLst/>
            <a:cxnLst>
              <a:cxn ang="0">
                <a:pos x="7674" y="0"/>
              </a:cxn>
              <a:cxn ang="0">
                <a:pos x="604" y="0"/>
              </a:cxn>
              <a:cxn ang="0">
                <a:pos x="0" y="1061"/>
              </a:cxn>
              <a:cxn ang="0">
                <a:pos x="532" y="2006"/>
              </a:cxn>
              <a:cxn ang="0">
                <a:pos x="7674" y="2006"/>
              </a:cxn>
            </a:cxnLst>
            <a:rect l="0" t="0" r="r" b="b"/>
            <a:pathLst>
              <a:path w="7674" h="2006">
                <a:moveTo>
                  <a:pt x="7674" y="0"/>
                </a:moveTo>
                <a:lnTo>
                  <a:pt x="604" y="0"/>
                </a:lnTo>
                <a:lnTo>
                  <a:pt x="0" y="1061"/>
                </a:lnTo>
                <a:lnTo>
                  <a:pt x="532" y="2006"/>
                </a:lnTo>
                <a:lnTo>
                  <a:pt x="7674" y="2006"/>
                </a:lnTo>
              </a:path>
            </a:pathLst>
          </a:custGeom>
          <a:gradFill>
            <a:gsLst>
              <a:gs pos="0">
                <a:srgbClr val="FFFFFF">
                  <a:alpha val="15000"/>
                </a:srgbClr>
              </a:gs>
              <a:gs pos="50000">
                <a:srgbClr val="FFFFFF">
                  <a:alpha val="25000"/>
                </a:srgbClr>
              </a:gs>
              <a:gs pos="100000">
                <a:srgbClr val="3A94D2">
                  <a:tint val="23500"/>
                  <a:satMod val="160000"/>
                  <a:alpha val="0"/>
                </a:srgbClr>
              </a:gs>
            </a:gsLst>
            <a:lin ang="0" scaled="0"/>
          </a:gra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5"/>
          <p:cNvSpPr>
            <a:spLocks/>
          </p:cNvSpPr>
          <p:nvPr/>
        </p:nvSpPr>
        <p:spPr bwMode="auto">
          <a:xfrm>
            <a:off x="1446212" y="5271052"/>
            <a:ext cx="6653539" cy="1739249"/>
          </a:xfrm>
          <a:custGeom>
            <a:avLst/>
            <a:gdLst/>
            <a:ahLst/>
            <a:cxnLst>
              <a:cxn ang="0">
                <a:pos x="7674" y="0"/>
              </a:cxn>
              <a:cxn ang="0">
                <a:pos x="604" y="0"/>
              </a:cxn>
              <a:cxn ang="0">
                <a:pos x="0" y="1061"/>
              </a:cxn>
              <a:cxn ang="0">
                <a:pos x="532" y="2006"/>
              </a:cxn>
              <a:cxn ang="0">
                <a:pos x="7674" y="2006"/>
              </a:cxn>
            </a:cxnLst>
            <a:rect l="0" t="0" r="r" b="b"/>
            <a:pathLst>
              <a:path w="7674" h="2006">
                <a:moveTo>
                  <a:pt x="7674" y="0"/>
                </a:moveTo>
                <a:lnTo>
                  <a:pt x="604" y="0"/>
                </a:lnTo>
                <a:lnTo>
                  <a:pt x="0" y="1061"/>
                </a:lnTo>
                <a:lnTo>
                  <a:pt x="532" y="2006"/>
                </a:lnTo>
                <a:lnTo>
                  <a:pt x="7674" y="2006"/>
                </a:lnTo>
              </a:path>
            </a:pathLst>
          </a:custGeom>
          <a:noFill/>
          <a:ln w="9525">
            <a:gradFill>
              <a:gsLst>
                <a:gs pos="0">
                  <a:srgbClr val="FFFFFF">
                    <a:alpha val="25000"/>
                  </a:srgbClr>
                </a:gs>
                <a:gs pos="50000">
                  <a:srgbClr val="3A94D2">
                    <a:tint val="44500"/>
                    <a:satMod val="160000"/>
                  </a:srgbClr>
                </a:gs>
                <a:gs pos="100000">
                  <a:srgbClr val="3A94D2">
                    <a:tint val="23500"/>
                    <a:satMod val="160000"/>
                    <a:alpha val="0"/>
                  </a:srgbClr>
                </a:gs>
              </a:gsLst>
              <a:lin ang="0" scaled="0"/>
            </a:gra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5"/>
          <p:cNvSpPr>
            <a:spLocks/>
          </p:cNvSpPr>
          <p:nvPr/>
        </p:nvSpPr>
        <p:spPr bwMode="auto">
          <a:xfrm>
            <a:off x="2827751" y="-732183"/>
            <a:ext cx="11225539" cy="2438400"/>
          </a:xfrm>
          <a:custGeom>
            <a:avLst/>
            <a:gdLst/>
            <a:ahLst/>
            <a:cxnLst>
              <a:cxn ang="0">
                <a:pos x="7674" y="0"/>
              </a:cxn>
              <a:cxn ang="0">
                <a:pos x="604" y="0"/>
              </a:cxn>
              <a:cxn ang="0">
                <a:pos x="0" y="1061"/>
              </a:cxn>
              <a:cxn ang="0">
                <a:pos x="532" y="2006"/>
              </a:cxn>
              <a:cxn ang="0">
                <a:pos x="7674" y="2006"/>
              </a:cxn>
            </a:cxnLst>
            <a:rect l="0" t="0" r="r" b="b"/>
            <a:pathLst>
              <a:path w="7674" h="2006">
                <a:moveTo>
                  <a:pt x="7674" y="0"/>
                </a:moveTo>
                <a:lnTo>
                  <a:pt x="604" y="0"/>
                </a:lnTo>
                <a:lnTo>
                  <a:pt x="0" y="1061"/>
                </a:lnTo>
                <a:lnTo>
                  <a:pt x="532" y="2006"/>
                </a:lnTo>
                <a:lnTo>
                  <a:pt x="7674" y="2006"/>
                </a:lnTo>
              </a:path>
            </a:pathLst>
          </a:custGeom>
          <a:noFill/>
          <a:ln w="9525">
            <a:gradFill>
              <a:gsLst>
                <a:gs pos="0">
                  <a:srgbClr val="FFFFFF">
                    <a:alpha val="25000"/>
                  </a:srgbClr>
                </a:gs>
                <a:gs pos="50000">
                  <a:srgbClr val="3A94D2">
                    <a:tint val="44500"/>
                    <a:satMod val="160000"/>
                  </a:srgbClr>
                </a:gs>
                <a:gs pos="100000">
                  <a:srgbClr val="3A94D2">
                    <a:tint val="23500"/>
                    <a:satMod val="160000"/>
                    <a:alpha val="0"/>
                  </a:srgbClr>
                </a:gs>
              </a:gsLst>
              <a:lin ang="0" scaled="0"/>
            </a:gra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5"/>
          <p:cNvSpPr>
            <a:spLocks/>
          </p:cNvSpPr>
          <p:nvPr/>
        </p:nvSpPr>
        <p:spPr bwMode="auto">
          <a:xfrm flipH="1">
            <a:off x="-3176588" y="3888468"/>
            <a:ext cx="11587442" cy="2809875"/>
          </a:xfrm>
          <a:custGeom>
            <a:avLst/>
            <a:gdLst/>
            <a:ahLst/>
            <a:cxnLst>
              <a:cxn ang="0">
                <a:pos x="7674" y="0"/>
              </a:cxn>
              <a:cxn ang="0">
                <a:pos x="604" y="0"/>
              </a:cxn>
              <a:cxn ang="0">
                <a:pos x="0" y="1061"/>
              </a:cxn>
              <a:cxn ang="0">
                <a:pos x="532" y="2006"/>
              </a:cxn>
              <a:cxn ang="0">
                <a:pos x="7674" y="2006"/>
              </a:cxn>
            </a:cxnLst>
            <a:rect l="0" t="0" r="r" b="b"/>
            <a:pathLst>
              <a:path w="7674" h="2006">
                <a:moveTo>
                  <a:pt x="7674" y="0"/>
                </a:moveTo>
                <a:lnTo>
                  <a:pt x="604" y="0"/>
                </a:lnTo>
                <a:lnTo>
                  <a:pt x="0" y="1061"/>
                </a:lnTo>
                <a:lnTo>
                  <a:pt x="532" y="2006"/>
                </a:lnTo>
                <a:lnTo>
                  <a:pt x="7674" y="2006"/>
                </a:lnTo>
              </a:path>
            </a:pathLst>
          </a:custGeom>
          <a:gradFill>
            <a:gsLst>
              <a:gs pos="0">
                <a:srgbClr val="FFFFFF">
                  <a:alpha val="10000"/>
                </a:srgbClr>
              </a:gs>
              <a:gs pos="50000">
                <a:srgbClr val="3A94D2">
                  <a:tint val="44500"/>
                  <a:satMod val="160000"/>
                  <a:alpha val="10000"/>
                </a:srgbClr>
              </a:gs>
              <a:gs pos="100000">
                <a:srgbClr val="3A94D2">
                  <a:tint val="23500"/>
                  <a:satMod val="160000"/>
                  <a:alpha val="0"/>
                </a:srgbClr>
              </a:gs>
            </a:gsLst>
            <a:lin ang="0" scaled="0"/>
          </a:gra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8"/>
          <p:cNvSpPr>
            <a:spLocks/>
          </p:cNvSpPr>
          <p:nvPr/>
        </p:nvSpPr>
        <p:spPr bwMode="auto">
          <a:xfrm>
            <a:off x="2730313" y="1941626"/>
            <a:ext cx="623783" cy="1215485"/>
          </a:xfrm>
          <a:custGeom>
            <a:avLst/>
            <a:gdLst>
              <a:gd name="T0" fmla="*/ 2 w 148"/>
              <a:gd name="T1" fmla="*/ 274 h 289"/>
              <a:gd name="T2" fmla="*/ 2 w 148"/>
              <a:gd name="T3" fmla="*/ 218 h 289"/>
              <a:gd name="T4" fmla="*/ 60 w 148"/>
              <a:gd name="T5" fmla="*/ 242 h 289"/>
              <a:gd name="T6" fmla="*/ 83 w 148"/>
              <a:gd name="T7" fmla="*/ 233 h 289"/>
              <a:gd name="T8" fmla="*/ 91 w 148"/>
              <a:gd name="T9" fmla="*/ 211 h 289"/>
              <a:gd name="T10" fmla="*/ 84 w 148"/>
              <a:gd name="T11" fmla="*/ 188 h 289"/>
              <a:gd name="T12" fmla="*/ 53 w 148"/>
              <a:gd name="T13" fmla="*/ 165 h 289"/>
              <a:gd name="T14" fmla="*/ 0 w 148"/>
              <a:gd name="T15" fmla="*/ 84 h 289"/>
              <a:gd name="T16" fmla="*/ 23 w 148"/>
              <a:gd name="T17" fmla="*/ 23 h 289"/>
              <a:gd name="T18" fmla="*/ 82 w 148"/>
              <a:gd name="T19" fmla="*/ 0 h 289"/>
              <a:gd name="T20" fmla="*/ 137 w 148"/>
              <a:gd name="T21" fmla="*/ 10 h 289"/>
              <a:gd name="T22" fmla="*/ 137 w 148"/>
              <a:gd name="T23" fmla="*/ 62 h 289"/>
              <a:gd name="T24" fmla="*/ 87 w 148"/>
              <a:gd name="T25" fmla="*/ 47 h 289"/>
              <a:gd name="T26" fmla="*/ 66 w 148"/>
              <a:gd name="T27" fmla="*/ 56 h 289"/>
              <a:gd name="T28" fmla="*/ 57 w 148"/>
              <a:gd name="T29" fmla="*/ 77 h 289"/>
              <a:gd name="T30" fmla="*/ 90 w 148"/>
              <a:gd name="T31" fmla="*/ 122 h 289"/>
              <a:gd name="T32" fmla="*/ 135 w 148"/>
              <a:gd name="T33" fmla="*/ 161 h 289"/>
              <a:gd name="T34" fmla="*/ 148 w 148"/>
              <a:gd name="T35" fmla="*/ 207 h 289"/>
              <a:gd name="T36" fmla="*/ 126 w 148"/>
              <a:gd name="T37" fmla="*/ 266 h 289"/>
              <a:gd name="T38" fmla="*/ 63 w 148"/>
              <a:gd name="T39" fmla="*/ 289 h 289"/>
              <a:gd name="T40" fmla="*/ 29 w 148"/>
              <a:gd name="T41" fmla="*/ 285 h 289"/>
              <a:gd name="T42" fmla="*/ 2 w 148"/>
              <a:gd name="T43" fmla="*/ 27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 h="289">
                <a:moveTo>
                  <a:pt x="2" y="274"/>
                </a:moveTo>
                <a:cubicBezTo>
                  <a:pt x="2" y="218"/>
                  <a:pt x="2" y="218"/>
                  <a:pt x="2" y="218"/>
                </a:cubicBezTo>
                <a:cubicBezTo>
                  <a:pt x="23" y="234"/>
                  <a:pt x="42" y="242"/>
                  <a:pt x="60" y="242"/>
                </a:cubicBezTo>
                <a:cubicBezTo>
                  <a:pt x="70" y="242"/>
                  <a:pt x="78" y="239"/>
                  <a:pt x="83" y="233"/>
                </a:cubicBezTo>
                <a:cubicBezTo>
                  <a:pt x="89" y="227"/>
                  <a:pt x="91" y="220"/>
                  <a:pt x="91" y="211"/>
                </a:cubicBezTo>
                <a:cubicBezTo>
                  <a:pt x="91" y="202"/>
                  <a:pt x="89" y="195"/>
                  <a:pt x="84" y="188"/>
                </a:cubicBezTo>
                <a:cubicBezTo>
                  <a:pt x="78" y="182"/>
                  <a:pt x="68" y="174"/>
                  <a:pt x="53" y="165"/>
                </a:cubicBezTo>
                <a:cubicBezTo>
                  <a:pt x="18" y="144"/>
                  <a:pt x="0" y="117"/>
                  <a:pt x="0" y="84"/>
                </a:cubicBezTo>
                <a:cubicBezTo>
                  <a:pt x="0" y="58"/>
                  <a:pt x="8" y="38"/>
                  <a:pt x="23" y="23"/>
                </a:cubicBezTo>
                <a:cubicBezTo>
                  <a:pt x="38" y="7"/>
                  <a:pt x="58" y="0"/>
                  <a:pt x="82" y="0"/>
                </a:cubicBezTo>
                <a:cubicBezTo>
                  <a:pt x="103" y="0"/>
                  <a:pt x="121" y="3"/>
                  <a:pt x="137" y="10"/>
                </a:cubicBezTo>
                <a:cubicBezTo>
                  <a:pt x="137" y="62"/>
                  <a:pt x="137" y="62"/>
                  <a:pt x="137" y="62"/>
                </a:cubicBezTo>
                <a:cubicBezTo>
                  <a:pt x="121" y="52"/>
                  <a:pt x="104" y="47"/>
                  <a:pt x="87" y="47"/>
                </a:cubicBezTo>
                <a:cubicBezTo>
                  <a:pt x="79" y="47"/>
                  <a:pt x="72" y="50"/>
                  <a:pt x="66" y="56"/>
                </a:cubicBezTo>
                <a:cubicBezTo>
                  <a:pt x="60" y="61"/>
                  <a:pt x="57" y="69"/>
                  <a:pt x="57" y="77"/>
                </a:cubicBezTo>
                <a:cubicBezTo>
                  <a:pt x="57" y="94"/>
                  <a:pt x="68" y="109"/>
                  <a:pt x="90" y="122"/>
                </a:cubicBezTo>
                <a:cubicBezTo>
                  <a:pt x="112" y="135"/>
                  <a:pt x="127" y="147"/>
                  <a:pt x="135" y="161"/>
                </a:cubicBezTo>
                <a:cubicBezTo>
                  <a:pt x="144" y="174"/>
                  <a:pt x="148" y="189"/>
                  <a:pt x="148" y="207"/>
                </a:cubicBezTo>
                <a:cubicBezTo>
                  <a:pt x="148" y="231"/>
                  <a:pt x="141" y="251"/>
                  <a:pt x="126" y="266"/>
                </a:cubicBezTo>
                <a:cubicBezTo>
                  <a:pt x="111" y="282"/>
                  <a:pt x="90" y="289"/>
                  <a:pt x="63" y="289"/>
                </a:cubicBezTo>
                <a:cubicBezTo>
                  <a:pt x="52" y="289"/>
                  <a:pt x="41" y="288"/>
                  <a:pt x="29" y="285"/>
                </a:cubicBezTo>
                <a:cubicBezTo>
                  <a:pt x="17" y="282"/>
                  <a:pt x="8" y="278"/>
                  <a:pt x="2" y="274"/>
                </a:cubicBez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8" name="Freeform 9"/>
          <p:cNvSpPr>
            <a:spLocks noEditPoints="1"/>
          </p:cNvSpPr>
          <p:nvPr/>
        </p:nvSpPr>
        <p:spPr bwMode="auto">
          <a:xfrm>
            <a:off x="3426659" y="1941626"/>
            <a:ext cx="846563" cy="1215485"/>
          </a:xfrm>
          <a:custGeom>
            <a:avLst/>
            <a:gdLst>
              <a:gd name="T0" fmla="*/ 99 w 201"/>
              <a:gd name="T1" fmla="*/ 289 h 289"/>
              <a:gd name="T2" fmla="*/ 26 w 201"/>
              <a:gd name="T3" fmla="*/ 252 h 289"/>
              <a:gd name="T4" fmla="*/ 0 w 201"/>
              <a:gd name="T5" fmla="*/ 148 h 289"/>
              <a:gd name="T6" fmla="*/ 27 w 201"/>
              <a:gd name="T7" fmla="*/ 39 h 289"/>
              <a:gd name="T8" fmla="*/ 102 w 201"/>
              <a:gd name="T9" fmla="*/ 0 h 289"/>
              <a:gd name="T10" fmla="*/ 176 w 201"/>
              <a:gd name="T11" fmla="*/ 36 h 289"/>
              <a:gd name="T12" fmla="*/ 201 w 201"/>
              <a:gd name="T13" fmla="*/ 144 h 289"/>
              <a:gd name="T14" fmla="*/ 174 w 201"/>
              <a:gd name="T15" fmla="*/ 251 h 289"/>
              <a:gd name="T16" fmla="*/ 99 w 201"/>
              <a:gd name="T17" fmla="*/ 289 h 289"/>
              <a:gd name="T18" fmla="*/ 102 w 201"/>
              <a:gd name="T19" fmla="*/ 47 h 289"/>
              <a:gd name="T20" fmla="*/ 56 w 201"/>
              <a:gd name="T21" fmla="*/ 145 h 289"/>
              <a:gd name="T22" fmla="*/ 101 w 201"/>
              <a:gd name="T23" fmla="*/ 242 h 289"/>
              <a:gd name="T24" fmla="*/ 133 w 201"/>
              <a:gd name="T25" fmla="*/ 217 h 289"/>
              <a:gd name="T26" fmla="*/ 145 w 201"/>
              <a:gd name="T27" fmla="*/ 146 h 289"/>
              <a:gd name="T28" fmla="*/ 102 w 201"/>
              <a:gd name="T29" fmla="*/ 47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9">
                <a:moveTo>
                  <a:pt x="99" y="289"/>
                </a:moveTo>
                <a:cubicBezTo>
                  <a:pt x="68" y="289"/>
                  <a:pt x="43" y="277"/>
                  <a:pt x="26" y="252"/>
                </a:cubicBezTo>
                <a:cubicBezTo>
                  <a:pt x="9" y="227"/>
                  <a:pt x="0" y="193"/>
                  <a:pt x="0" y="148"/>
                </a:cubicBezTo>
                <a:cubicBezTo>
                  <a:pt x="0" y="101"/>
                  <a:pt x="9" y="65"/>
                  <a:pt x="27" y="39"/>
                </a:cubicBezTo>
                <a:cubicBezTo>
                  <a:pt x="45" y="13"/>
                  <a:pt x="70" y="0"/>
                  <a:pt x="102" y="0"/>
                </a:cubicBezTo>
                <a:cubicBezTo>
                  <a:pt x="134" y="0"/>
                  <a:pt x="159" y="12"/>
                  <a:pt x="176" y="36"/>
                </a:cubicBezTo>
                <a:cubicBezTo>
                  <a:pt x="192" y="61"/>
                  <a:pt x="201" y="97"/>
                  <a:pt x="201" y="144"/>
                </a:cubicBezTo>
                <a:cubicBezTo>
                  <a:pt x="201" y="190"/>
                  <a:pt x="192" y="226"/>
                  <a:pt x="174" y="251"/>
                </a:cubicBezTo>
                <a:cubicBezTo>
                  <a:pt x="157" y="277"/>
                  <a:pt x="132" y="289"/>
                  <a:pt x="99" y="289"/>
                </a:cubicBezTo>
                <a:close/>
                <a:moveTo>
                  <a:pt x="102" y="47"/>
                </a:moveTo>
                <a:cubicBezTo>
                  <a:pt x="71" y="47"/>
                  <a:pt x="56" y="79"/>
                  <a:pt x="56" y="145"/>
                </a:cubicBezTo>
                <a:cubicBezTo>
                  <a:pt x="56" y="210"/>
                  <a:pt x="71" y="242"/>
                  <a:pt x="101" y="242"/>
                </a:cubicBezTo>
                <a:cubicBezTo>
                  <a:pt x="115" y="242"/>
                  <a:pt x="126" y="234"/>
                  <a:pt x="133" y="217"/>
                </a:cubicBezTo>
                <a:cubicBezTo>
                  <a:pt x="141" y="201"/>
                  <a:pt x="145" y="177"/>
                  <a:pt x="145" y="146"/>
                </a:cubicBezTo>
                <a:cubicBezTo>
                  <a:pt x="145" y="80"/>
                  <a:pt x="130" y="47"/>
                  <a:pt x="102" y="47"/>
                </a:cubicBez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7" name="Group 6" hidden="1"/>
          <p:cNvGrpSpPr/>
          <p:nvPr/>
        </p:nvGrpSpPr>
        <p:grpSpPr>
          <a:xfrm>
            <a:off x="2554514" y="2104572"/>
            <a:ext cx="6156044" cy="3804717"/>
            <a:chOff x="2554514" y="1335315"/>
            <a:chExt cx="6156044" cy="3804717"/>
          </a:xfrm>
        </p:grpSpPr>
        <p:sp>
          <p:nvSpPr>
            <p:cNvPr id="3" name="TextBox 2"/>
            <p:cNvSpPr txBox="1"/>
            <p:nvPr/>
          </p:nvSpPr>
          <p:spPr>
            <a:xfrm>
              <a:off x="2554514" y="1335315"/>
              <a:ext cx="6156044" cy="1769715"/>
            </a:xfrm>
            <a:prstGeom prst="rect">
              <a:avLst/>
            </a:prstGeom>
            <a:noFill/>
          </p:spPr>
          <p:txBody>
            <a:bodyPr wrap="square" lIns="0" tIns="0" rIns="0" bIns="0" rtlCol="0">
              <a:spAutoFit/>
            </a:bodyPr>
            <a:lstStyle/>
            <a:p>
              <a:pPr algn="r"/>
              <a:r>
                <a:rPr lang="en-US" sz="11500" b="1" dirty="0" smtClean="0">
                  <a:gradFill>
                    <a:gsLst>
                      <a:gs pos="0">
                        <a:schemeClr val="tx1"/>
                      </a:gs>
                      <a:gs pos="86000">
                        <a:schemeClr val="tx1"/>
                      </a:gs>
                    </a:gsLst>
                    <a:lin ang="5400000" scaled="0"/>
                  </a:gradFill>
                  <a:latin typeface="Segoe Condensed" pitchFamily="34" charset="0"/>
                </a:rPr>
                <a:t>SOFTWARE</a:t>
              </a:r>
            </a:p>
          </p:txBody>
        </p:sp>
        <p:sp>
          <p:nvSpPr>
            <p:cNvPr id="4" name="TextBox 3"/>
            <p:cNvSpPr txBox="1"/>
            <p:nvPr/>
          </p:nvSpPr>
          <p:spPr>
            <a:xfrm>
              <a:off x="3904315" y="2713400"/>
              <a:ext cx="1843315" cy="1015663"/>
            </a:xfrm>
            <a:prstGeom prst="rect">
              <a:avLst/>
            </a:prstGeom>
            <a:noFill/>
          </p:spPr>
          <p:txBody>
            <a:bodyPr wrap="square" lIns="0" tIns="0" rIns="0" bIns="0" rtlCol="0">
              <a:spAutoFit/>
            </a:bodyPr>
            <a:lstStyle/>
            <a:p>
              <a:pPr algn="r"/>
              <a:r>
                <a:rPr lang="en-US" sz="6600" b="1" dirty="0" smtClean="0">
                  <a:gradFill>
                    <a:gsLst>
                      <a:gs pos="0">
                        <a:schemeClr val="tx1"/>
                      </a:gs>
                      <a:gs pos="86000">
                        <a:schemeClr val="tx1"/>
                      </a:gs>
                    </a:gsLst>
                    <a:lin ang="5400000" scaled="0"/>
                  </a:gradFill>
                  <a:latin typeface="Segoe Condensed" pitchFamily="34" charset="0"/>
                </a:rPr>
                <a:t>INTO</a:t>
              </a:r>
              <a:endParaRPr lang="en-US" sz="6600" b="1" dirty="0">
                <a:gradFill>
                  <a:gsLst>
                    <a:gs pos="0">
                      <a:schemeClr val="tx1"/>
                    </a:gs>
                    <a:gs pos="86000">
                      <a:schemeClr val="tx1"/>
                    </a:gs>
                  </a:gsLst>
                  <a:lin ang="5400000" scaled="0"/>
                </a:gradFill>
                <a:latin typeface="Segoe Condensed" pitchFamily="34" charset="0"/>
              </a:endParaRPr>
            </a:p>
          </p:txBody>
        </p:sp>
        <p:sp>
          <p:nvSpPr>
            <p:cNvPr id="5" name="TextBox 4"/>
            <p:cNvSpPr txBox="1"/>
            <p:nvPr/>
          </p:nvSpPr>
          <p:spPr>
            <a:xfrm>
              <a:off x="2554514" y="3370317"/>
              <a:ext cx="5256158" cy="1769715"/>
            </a:xfrm>
            <a:prstGeom prst="rect">
              <a:avLst/>
            </a:prstGeom>
            <a:noFill/>
          </p:spPr>
          <p:txBody>
            <a:bodyPr wrap="square" lIns="0" tIns="0" rIns="0" bIns="0" rtlCol="0">
              <a:spAutoFit/>
            </a:bodyPr>
            <a:lstStyle/>
            <a:p>
              <a:pPr algn="r"/>
              <a:r>
                <a:rPr lang="en-US" sz="11500" b="1" dirty="0">
                  <a:gradFill>
                    <a:gsLst>
                      <a:gs pos="0">
                        <a:schemeClr val="tx1"/>
                      </a:gs>
                      <a:gs pos="86000">
                        <a:schemeClr val="tx1"/>
                      </a:gs>
                    </a:gsLst>
                    <a:lin ang="5400000" scaled="0"/>
                  </a:gradFill>
                  <a:latin typeface="Segoe Condensed" pitchFamily="34" charset="0"/>
                </a:rPr>
                <a:t>SERVICES</a:t>
              </a:r>
            </a:p>
          </p:txBody>
        </p:sp>
      </p:grpSp>
      <p:sp>
        <p:nvSpPr>
          <p:cNvPr id="34" name="Freeform 8"/>
          <p:cNvSpPr>
            <a:spLocks/>
          </p:cNvSpPr>
          <p:nvPr/>
        </p:nvSpPr>
        <p:spPr bwMode="auto">
          <a:xfrm>
            <a:off x="2730313" y="1941626"/>
            <a:ext cx="623783" cy="1215485"/>
          </a:xfrm>
          <a:custGeom>
            <a:avLst/>
            <a:gdLst>
              <a:gd name="T0" fmla="*/ 2 w 148"/>
              <a:gd name="T1" fmla="*/ 274 h 289"/>
              <a:gd name="T2" fmla="*/ 2 w 148"/>
              <a:gd name="T3" fmla="*/ 218 h 289"/>
              <a:gd name="T4" fmla="*/ 60 w 148"/>
              <a:gd name="T5" fmla="*/ 242 h 289"/>
              <a:gd name="T6" fmla="*/ 83 w 148"/>
              <a:gd name="T7" fmla="*/ 233 h 289"/>
              <a:gd name="T8" fmla="*/ 91 w 148"/>
              <a:gd name="T9" fmla="*/ 211 h 289"/>
              <a:gd name="T10" fmla="*/ 84 w 148"/>
              <a:gd name="T11" fmla="*/ 188 h 289"/>
              <a:gd name="T12" fmla="*/ 53 w 148"/>
              <a:gd name="T13" fmla="*/ 165 h 289"/>
              <a:gd name="T14" fmla="*/ 0 w 148"/>
              <a:gd name="T15" fmla="*/ 84 h 289"/>
              <a:gd name="T16" fmla="*/ 23 w 148"/>
              <a:gd name="T17" fmla="*/ 23 h 289"/>
              <a:gd name="T18" fmla="*/ 82 w 148"/>
              <a:gd name="T19" fmla="*/ 0 h 289"/>
              <a:gd name="T20" fmla="*/ 137 w 148"/>
              <a:gd name="T21" fmla="*/ 10 h 289"/>
              <a:gd name="T22" fmla="*/ 137 w 148"/>
              <a:gd name="T23" fmla="*/ 62 h 289"/>
              <a:gd name="T24" fmla="*/ 87 w 148"/>
              <a:gd name="T25" fmla="*/ 47 h 289"/>
              <a:gd name="T26" fmla="*/ 66 w 148"/>
              <a:gd name="T27" fmla="*/ 56 h 289"/>
              <a:gd name="T28" fmla="*/ 57 w 148"/>
              <a:gd name="T29" fmla="*/ 77 h 289"/>
              <a:gd name="T30" fmla="*/ 90 w 148"/>
              <a:gd name="T31" fmla="*/ 122 h 289"/>
              <a:gd name="T32" fmla="*/ 135 w 148"/>
              <a:gd name="T33" fmla="*/ 161 h 289"/>
              <a:gd name="T34" fmla="*/ 148 w 148"/>
              <a:gd name="T35" fmla="*/ 207 h 289"/>
              <a:gd name="T36" fmla="*/ 126 w 148"/>
              <a:gd name="T37" fmla="*/ 266 h 289"/>
              <a:gd name="T38" fmla="*/ 63 w 148"/>
              <a:gd name="T39" fmla="*/ 289 h 289"/>
              <a:gd name="T40" fmla="*/ 29 w 148"/>
              <a:gd name="T41" fmla="*/ 285 h 289"/>
              <a:gd name="T42" fmla="*/ 2 w 148"/>
              <a:gd name="T43" fmla="*/ 27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 h="289">
                <a:moveTo>
                  <a:pt x="2" y="274"/>
                </a:moveTo>
                <a:cubicBezTo>
                  <a:pt x="2" y="218"/>
                  <a:pt x="2" y="218"/>
                  <a:pt x="2" y="218"/>
                </a:cubicBezTo>
                <a:cubicBezTo>
                  <a:pt x="23" y="234"/>
                  <a:pt x="42" y="242"/>
                  <a:pt x="60" y="242"/>
                </a:cubicBezTo>
                <a:cubicBezTo>
                  <a:pt x="70" y="242"/>
                  <a:pt x="78" y="239"/>
                  <a:pt x="83" y="233"/>
                </a:cubicBezTo>
                <a:cubicBezTo>
                  <a:pt x="89" y="227"/>
                  <a:pt x="91" y="220"/>
                  <a:pt x="91" y="211"/>
                </a:cubicBezTo>
                <a:cubicBezTo>
                  <a:pt x="91" y="202"/>
                  <a:pt x="89" y="195"/>
                  <a:pt x="84" y="188"/>
                </a:cubicBezTo>
                <a:cubicBezTo>
                  <a:pt x="78" y="182"/>
                  <a:pt x="68" y="174"/>
                  <a:pt x="53" y="165"/>
                </a:cubicBezTo>
                <a:cubicBezTo>
                  <a:pt x="18" y="144"/>
                  <a:pt x="0" y="117"/>
                  <a:pt x="0" y="84"/>
                </a:cubicBezTo>
                <a:cubicBezTo>
                  <a:pt x="0" y="58"/>
                  <a:pt x="8" y="38"/>
                  <a:pt x="23" y="23"/>
                </a:cubicBezTo>
                <a:cubicBezTo>
                  <a:pt x="38" y="7"/>
                  <a:pt x="58" y="0"/>
                  <a:pt x="82" y="0"/>
                </a:cubicBezTo>
                <a:cubicBezTo>
                  <a:pt x="103" y="0"/>
                  <a:pt x="121" y="3"/>
                  <a:pt x="137" y="10"/>
                </a:cubicBezTo>
                <a:cubicBezTo>
                  <a:pt x="137" y="62"/>
                  <a:pt x="137" y="62"/>
                  <a:pt x="137" y="62"/>
                </a:cubicBezTo>
                <a:cubicBezTo>
                  <a:pt x="121" y="52"/>
                  <a:pt x="104" y="47"/>
                  <a:pt x="87" y="47"/>
                </a:cubicBezTo>
                <a:cubicBezTo>
                  <a:pt x="79" y="47"/>
                  <a:pt x="72" y="50"/>
                  <a:pt x="66" y="56"/>
                </a:cubicBezTo>
                <a:cubicBezTo>
                  <a:pt x="60" y="61"/>
                  <a:pt x="57" y="69"/>
                  <a:pt x="57" y="77"/>
                </a:cubicBezTo>
                <a:cubicBezTo>
                  <a:pt x="57" y="94"/>
                  <a:pt x="68" y="109"/>
                  <a:pt x="90" y="122"/>
                </a:cubicBezTo>
                <a:cubicBezTo>
                  <a:pt x="112" y="135"/>
                  <a:pt x="127" y="147"/>
                  <a:pt x="135" y="161"/>
                </a:cubicBezTo>
                <a:cubicBezTo>
                  <a:pt x="144" y="174"/>
                  <a:pt x="148" y="189"/>
                  <a:pt x="148" y="207"/>
                </a:cubicBezTo>
                <a:cubicBezTo>
                  <a:pt x="148" y="231"/>
                  <a:pt x="141" y="251"/>
                  <a:pt x="126" y="266"/>
                </a:cubicBezTo>
                <a:cubicBezTo>
                  <a:pt x="111" y="282"/>
                  <a:pt x="90" y="289"/>
                  <a:pt x="63" y="289"/>
                </a:cubicBezTo>
                <a:cubicBezTo>
                  <a:pt x="52" y="289"/>
                  <a:pt x="41" y="288"/>
                  <a:pt x="29" y="285"/>
                </a:cubicBezTo>
                <a:cubicBezTo>
                  <a:pt x="17" y="282"/>
                  <a:pt x="8" y="278"/>
                  <a:pt x="2" y="274"/>
                </a:cubicBez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p:nvSpPr>
        <p:spPr bwMode="auto">
          <a:xfrm>
            <a:off x="3426659" y="1941626"/>
            <a:ext cx="846563" cy="1215485"/>
          </a:xfrm>
          <a:custGeom>
            <a:avLst/>
            <a:gdLst>
              <a:gd name="T0" fmla="*/ 99 w 201"/>
              <a:gd name="T1" fmla="*/ 289 h 289"/>
              <a:gd name="T2" fmla="*/ 26 w 201"/>
              <a:gd name="T3" fmla="*/ 252 h 289"/>
              <a:gd name="T4" fmla="*/ 0 w 201"/>
              <a:gd name="T5" fmla="*/ 148 h 289"/>
              <a:gd name="T6" fmla="*/ 27 w 201"/>
              <a:gd name="T7" fmla="*/ 39 h 289"/>
              <a:gd name="T8" fmla="*/ 102 w 201"/>
              <a:gd name="T9" fmla="*/ 0 h 289"/>
              <a:gd name="T10" fmla="*/ 176 w 201"/>
              <a:gd name="T11" fmla="*/ 36 h 289"/>
              <a:gd name="T12" fmla="*/ 201 w 201"/>
              <a:gd name="T13" fmla="*/ 144 h 289"/>
              <a:gd name="T14" fmla="*/ 174 w 201"/>
              <a:gd name="T15" fmla="*/ 251 h 289"/>
              <a:gd name="T16" fmla="*/ 99 w 201"/>
              <a:gd name="T17" fmla="*/ 289 h 289"/>
              <a:gd name="T18" fmla="*/ 102 w 201"/>
              <a:gd name="T19" fmla="*/ 47 h 289"/>
              <a:gd name="T20" fmla="*/ 56 w 201"/>
              <a:gd name="T21" fmla="*/ 145 h 289"/>
              <a:gd name="T22" fmla="*/ 101 w 201"/>
              <a:gd name="T23" fmla="*/ 242 h 289"/>
              <a:gd name="T24" fmla="*/ 133 w 201"/>
              <a:gd name="T25" fmla="*/ 217 h 289"/>
              <a:gd name="T26" fmla="*/ 145 w 201"/>
              <a:gd name="T27" fmla="*/ 146 h 289"/>
              <a:gd name="T28" fmla="*/ 102 w 201"/>
              <a:gd name="T29" fmla="*/ 47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9">
                <a:moveTo>
                  <a:pt x="99" y="289"/>
                </a:moveTo>
                <a:cubicBezTo>
                  <a:pt x="68" y="289"/>
                  <a:pt x="43" y="277"/>
                  <a:pt x="26" y="252"/>
                </a:cubicBezTo>
                <a:cubicBezTo>
                  <a:pt x="9" y="227"/>
                  <a:pt x="0" y="193"/>
                  <a:pt x="0" y="148"/>
                </a:cubicBezTo>
                <a:cubicBezTo>
                  <a:pt x="0" y="101"/>
                  <a:pt x="9" y="65"/>
                  <a:pt x="27" y="39"/>
                </a:cubicBezTo>
                <a:cubicBezTo>
                  <a:pt x="45" y="13"/>
                  <a:pt x="70" y="0"/>
                  <a:pt x="102" y="0"/>
                </a:cubicBezTo>
                <a:cubicBezTo>
                  <a:pt x="134" y="0"/>
                  <a:pt x="159" y="12"/>
                  <a:pt x="176" y="36"/>
                </a:cubicBezTo>
                <a:cubicBezTo>
                  <a:pt x="192" y="61"/>
                  <a:pt x="201" y="97"/>
                  <a:pt x="201" y="144"/>
                </a:cubicBezTo>
                <a:cubicBezTo>
                  <a:pt x="201" y="190"/>
                  <a:pt x="192" y="226"/>
                  <a:pt x="174" y="251"/>
                </a:cubicBezTo>
                <a:cubicBezTo>
                  <a:pt x="157" y="277"/>
                  <a:pt x="132" y="289"/>
                  <a:pt x="99" y="289"/>
                </a:cubicBezTo>
                <a:close/>
                <a:moveTo>
                  <a:pt x="102" y="47"/>
                </a:moveTo>
                <a:cubicBezTo>
                  <a:pt x="71" y="47"/>
                  <a:pt x="56" y="79"/>
                  <a:pt x="56" y="145"/>
                </a:cubicBezTo>
                <a:cubicBezTo>
                  <a:pt x="56" y="210"/>
                  <a:pt x="71" y="242"/>
                  <a:pt x="101" y="242"/>
                </a:cubicBezTo>
                <a:cubicBezTo>
                  <a:pt x="115" y="242"/>
                  <a:pt x="126" y="234"/>
                  <a:pt x="133" y="217"/>
                </a:cubicBezTo>
                <a:cubicBezTo>
                  <a:pt x="141" y="201"/>
                  <a:pt x="145" y="177"/>
                  <a:pt x="145" y="146"/>
                </a:cubicBezTo>
                <a:cubicBezTo>
                  <a:pt x="145" y="80"/>
                  <a:pt x="130" y="47"/>
                  <a:pt x="102" y="47"/>
                </a:cubicBez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p:cNvSpPr>
          <p:nvPr/>
        </p:nvSpPr>
        <p:spPr bwMode="auto">
          <a:xfrm>
            <a:off x="4433622" y="1957667"/>
            <a:ext cx="541800" cy="1178058"/>
          </a:xfrm>
          <a:custGeom>
            <a:avLst/>
            <a:gdLst>
              <a:gd name="T0" fmla="*/ 127 w 304"/>
              <a:gd name="T1" fmla="*/ 111 h 661"/>
              <a:gd name="T2" fmla="*/ 127 w 304"/>
              <a:gd name="T3" fmla="*/ 293 h 661"/>
              <a:gd name="T4" fmla="*/ 290 w 304"/>
              <a:gd name="T5" fmla="*/ 293 h 661"/>
              <a:gd name="T6" fmla="*/ 290 w 304"/>
              <a:gd name="T7" fmla="*/ 402 h 661"/>
              <a:gd name="T8" fmla="*/ 127 w 304"/>
              <a:gd name="T9" fmla="*/ 402 h 661"/>
              <a:gd name="T10" fmla="*/ 127 w 304"/>
              <a:gd name="T11" fmla="*/ 661 h 661"/>
              <a:gd name="T12" fmla="*/ 0 w 304"/>
              <a:gd name="T13" fmla="*/ 661 h 661"/>
              <a:gd name="T14" fmla="*/ 0 w 304"/>
              <a:gd name="T15" fmla="*/ 0 h 661"/>
              <a:gd name="T16" fmla="*/ 304 w 304"/>
              <a:gd name="T17" fmla="*/ 0 h 661"/>
              <a:gd name="T18" fmla="*/ 304 w 304"/>
              <a:gd name="T19" fmla="*/ 111 h 661"/>
              <a:gd name="T20" fmla="*/ 127 w 304"/>
              <a:gd name="T21" fmla="*/ 11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661">
                <a:moveTo>
                  <a:pt x="127" y="111"/>
                </a:moveTo>
                <a:lnTo>
                  <a:pt x="127" y="293"/>
                </a:lnTo>
                <a:lnTo>
                  <a:pt x="290" y="293"/>
                </a:lnTo>
                <a:lnTo>
                  <a:pt x="290" y="402"/>
                </a:lnTo>
                <a:lnTo>
                  <a:pt x="127" y="402"/>
                </a:lnTo>
                <a:lnTo>
                  <a:pt x="127" y="661"/>
                </a:lnTo>
                <a:lnTo>
                  <a:pt x="0" y="661"/>
                </a:lnTo>
                <a:lnTo>
                  <a:pt x="0" y="0"/>
                </a:lnTo>
                <a:lnTo>
                  <a:pt x="304" y="0"/>
                </a:lnTo>
                <a:lnTo>
                  <a:pt x="304" y="111"/>
                </a:lnTo>
                <a:lnTo>
                  <a:pt x="127" y="111"/>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7" name="Freeform 11"/>
          <p:cNvSpPr>
            <a:spLocks/>
          </p:cNvSpPr>
          <p:nvPr/>
        </p:nvSpPr>
        <p:spPr bwMode="auto">
          <a:xfrm>
            <a:off x="5066560" y="1963287"/>
            <a:ext cx="702201" cy="1178058"/>
          </a:xfrm>
          <a:custGeom>
            <a:avLst/>
            <a:gdLst>
              <a:gd name="T0" fmla="*/ 260 w 394"/>
              <a:gd name="T1" fmla="*/ 111 h 661"/>
              <a:gd name="T2" fmla="*/ 260 w 394"/>
              <a:gd name="T3" fmla="*/ 661 h 661"/>
              <a:gd name="T4" fmla="*/ 132 w 394"/>
              <a:gd name="T5" fmla="*/ 661 h 661"/>
              <a:gd name="T6" fmla="*/ 132 w 394"/>
              <a:gd name="T7" fmla="*/ 111 h 661"/>
              <a:gd name="T8" fmla="*/ 0 w 394"/>
              <a:gd name="T9" fmla="*/ 111 h 661"/>
              <a:gd name="T10" fmla="*/ 0 w 394"/>
              <a:gd name="T11" fmla="*/ 0 h 661"/>
              <a:gd name="T12" fmla="*/ 394 w 394"/>
              <a:gd name="T13" fmla="*/ 0 h 661"/>
              <a:gd name="T14" fmla="*/ 394 w 394"/>
              <a:gd name="T15" fmla="*/ 111 h 661"/>
              <a:gd name="T16" fmla="*/ 260 w 394"/>
              <a:gd name="T17" fmla="*/ 11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661">
                <a:moveTo>
                  <a:pt x="260" y="111"/>
                </a:moveTo>
                <a:lnTo>
                  <a:pt x="260" y="661"/>
                </a:lnTo>
                <a:lnTo>
                  <a:pt x="132" y="661"/>
                </a:lnTo>
                <a:lnTo>
                  <a:pt x="132" y="111"/>
                </a:lnTo>
                <a:lnTo>
                  <a:pt x="0" y="111"/>
                </a:lnTo>
                <a:lnTo>
                  <a:pt x="0" y="0"/>
                </a:lnTo>
                <a:lnTo>
                  <a:pt x="394" y="0"/>
                </a:lnTo>
                <a:lnTo>
                  <a:pt x="394" y="111"/>
                </a:lnTo>
                <a:lnTo>
                  <a:pt x="260" y="111"/>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38" name="Freeform 12"/>
          <p:cNvSpPr>
            <a:spLocks/>
          </p:cNvSpPr>
          <p:nvPr/>
        </p:nvSpPr>
        <p:spPr bwMode="auto">
          <a:xfrm>
            <a:off x="5851009" y="1957667"/>
            <a:ext cx="1263606" cy="1178058"/>
          </a:xfrm>
          <a:custGeom>
            <a:avLst/>
            <a:gdLst>
              <a:gd name="T0" fmla="*/ 243 w 300"/>
              <a:gd name="T1" fmla="*/ 280 h 280"/>
              <a:gd name="T2" fmla="*/ 182 w 300"/>
              <a:gd name="T3" fmla="*/ 280 h 280"/>
              <a:gd name="T4" fmla="*/ 153 w 300"/>
              <a:gd name="T5" fmla="*/ 100 h 280"/>
              <a:gd name="T6" fmla="*/ 149 w 300"/>
              <a:gd name="T7" fmla="*/ 66 h 280"/>
              <a:gd name="T8" fmla="*/ 148 w 300"/>
              <a:gd name="T9" fmla="*/ 66 h 280"/>
              <a:gd name="T10" fmla="*/ 145 w 300"/>
              <a:gd name="T11" fmla="*/ 92 h 280"/>
              <a:gd name="T12" fmla="*/ 144 w 300"/>
              <a:gd name="T13" fmla="*/ 99 h 280"/>
              <a:gd name="T14" fmla="*/ 113 w 300"/>
              <a:gd name="T15" fmla="*/ 280 h 280"/>
              <a:gd name="T16" fmla="*/ 52 w 300"/>
              <a:gd name="T17" fmla="*/ 280 h 280"/>
              <a:gd name="T18" fmla="*/ 0 w 300"/>
              <a:gd name="T19" fmla="*/ 0 h 280"/>
              <a:gd name="T20" fmla="*/ 57 w 300"/>
              <a:gd name="T21" fmla="*/ 0 h 280"/>
              <a:gd name="T22" fmla="*/ 86 w 300"/>
              <a:gd name="T23" fmla="*/ 180 h 280"/>
              <a:gd name="T24" fmla="*/ 90 w 300"/>
              <a:gd name="T25" fmla="*/ 215 h 280"/>
              <a:gd name="T26" fmla="*/ 90 w 300"/>
              <a:gd name="T27" fmla="*/ 215 h 280"/>
              <a:gd name="T28" fmla="*/ 96 w 300"/>
              <a:gd name="T29" fmla="*/ 180 h 280"/>
              <a:gd name="T30" fmla="*/ 123 w 300"/>
              <a:gd name="T31" fmla="*/ 0 h 280"/>
              <a:gd name="T32" fmla="*/ 182 w 300"/>
              <a:gd name="T33" fmla="*/ 0 h 280"/>
              <a:gd name="T34" fmla="*/ 210 w 300"/>
              <a:gd name="T35" fmla="*/ 184 h 280"/>
              <a:gd name="T36" fmla="*/ 214 w 300"/>
              <a:gd name="T37" fmla="*/ 215 h 280"/>
              <a:gd name="T38" fmla="*/ 215 w 300"/>
              <a:gd name="T39" fmla="*/ 215 h 280"/>
              <a:gd name="T40" fmla="*/ 219 w 300"/>
              <a:gd name="T41" fmla="*/ 184 h 280"/>
              <a:gd name="T42" fmla="*/ 248 w 300"/>
              <a:gd name="T43" fmla="*/ 0 h 280"/>
              <a:gd name="T44" fmla="*/ 300 w 300"/>
              <a:gd name="T45" fmla="*/ 0 h 280"/>
              <a:gd name="T46" fmla="*/ 243 w 300"/>
              <a:gd name="T4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0" h="280">
                <a:moveTo>
                  <a:pt x="243" y="280"/>
                </a:moveTo>
                <a:cubicBezTo>
                  <a:pt x="182" y="280"/>
                  <a:pt x="182" y="280"/>
                  <a:pt x="182" y="280"/>
                </a:cubicBezTo>
                <a:cubicBezTo>
                  <a:pt x="153" y="100"/>
                  <a:pt x="153" y="100"/>
                  <a:pt x="153" y="100"/>
                </a:cubicBezTo>
                <a:cubicBezTo>
                  <a:pt x="151" y="87"/>
                  <a:pt x="150" y="76"/>
                  <a:pt x="149" y="66"/>
                </a:cubicBezTo>
                <a:cubicBezTo>
                  <a:pt x="148" y="66"/>
                  <a:pt x="148" y="66"/>
                  <a:pt x="148" y="66"/>
                </a:cubicBezTo>
                <a:cubicBezTo>
                  <a:pt x="148" y="73"/>
                  <a:pt x="147" y="81"/>
                  <a:pt x="145" y="92"/>
                </a:cubicBezTo>
                <a:cubicBezTo>
                  <a:pt x="145" y="95"/>
                  <a:pt x="144" y="98"/>
                  <a:pt x="144" y="99"/>
                </a:cubicBezTo>
                <a:cubicBezTo>
                  <a:pt x="113" y="280"/>
                  <a:pt x="113" y="280"/>
                  <a:pt x="113" y="280"/>
                </a:cubicBezTo>
                <a:cubicBezTo>
                  <a:pt x="52" y="280"/>
                  <a:pt x="52" y="280"/>
                  <a:pt x="52" y="280"/>
                </a:cubicBezTo>
                <a:cubicBezTo>
                  <a:pt x="0" y="0"/>
                  <a:pt x="0" y="0"/>
                  <a:pt x="0" y="0"/>
                </a:cubicBezTo>
                <a:cubicBezTo>
                  <a:pt x="57" y="0"/>
                  <a:pt x="57" y="0"/>
                  <a:pt x="57" y="0"/>
                </a:cubicBezTo>
                <a:cubicBezTo>
                  <a:pt x="86" y="180"/>
                  <a:pt x="86" y="180"/>
                  <a:pt x="86" y="180"/>
                </a:cubicBezTo>
                <a:cubicBezTo>
                  <a:pt x="87" y="186"/>
                  <a:pt x="88" y="198"/>
                  <a:pt x="90" y="215"/>
                </a:cubicBezTo>
                <a:cubicBezTo>
                  <a:pt x="90" y="215"/>
                  <a:pt x="90" y="215"/>
                  <a:pt x="90" y="215"/>
                </a:cubicBezTo>
                <a:cubicBezTo>
                  <a:pt x="92" y="204"/>
                  <a:pt x="94" y="193"/>
                  <a:pt x="96" y="180"/>
                </a:cubicBezTo>
                <a:cubicBezTo>
                  <a:pt x="123" y="0"/>
                  <a:pt x="123" y="0"/>
                  <a:pt x="123" y="0"/>
                </a:cubicBezTo>
                <a:cubicBezTo>
                  <a:pt x="182" y="0"/>
                  <a:pt x="182" y="0"/>
                  <a:pt x="182" y="0"/>
                </a:cubicBezTo>
                <a:cubicBezTo>
                  <a:pt x="210" y="184"/>
                  <a:pt x="210" y="184"/>
                  <a:pt x="210" y="184"/>
                </a:cubicBezTo>
                <a:cubicBezTo>
                  <a:pt x="213" y="204"/>
                  <a:pt x="214" y="214"/>
                  <a:pt x="214" y="215"/>
                </a:cubicBezTo>
                <a:cubicBezTo>
                  <a:pt x="215" y="215"/>
                  <a:pt x="215" y="215"/>
                  <a:pt x="215" y="215"/>
                </a:cubicBezTo>
                <a:cubicBezTo>
                  <a:pt x="216" y="201"/>
                  <a:pt x="217" y="190"/>
                  <a:pt x="219" y="184"/>
                </a:cubicBezTo>
                <a:cubicBezTo>
                  <a:pt x="248" y="0"/>
                  <a:pt x="248" y="0"/>
                  <a:pt x="248" y="0"/>
                </a:cubicBezTo>
                <a:cubicBezTo>
                  <a:pt x="300" y="0"/>
                  <a:pt x="300" y="0"/>
                  <a:pt x="300" y="0"/>
                </a:cubicBezTo>
                <a:lnTo>
                  <a:pt x="243" y="280"/>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9" name="Freeform 13"/>
          <p:cNvSpPr>
            <a:spLocks noEditPoints="1"/>
          </p:cNvSpPr>
          <p:nvPr/>
        </p:nvSpPr>
        <p:spPr bwMode="auto">
          <a:xfrm>
            <a:off x="7053000" y="1957667"/>
            <a:ext cx="905376" cy="1178058"/>
          </a:xfrm>
          <a:custGeom>
            <a:avLst/>
            <a:gdLst>
              <a:gd name="T0" fmla="*/ 158 w 215"/>
              <a:gd name="T1" fmla="*/ 280 h 280"/>
              <a:gd name="T2" fmla="*/ 142 w 215"/>
              <a:gd name="T3" fmla="*/ 212 h 280"/>
              <a:gd name="T4" fmla="*/ 72 w 215"/>
              <a:gd name="T5" fmla="*/ 212 h 280"/>
              <a:gd name="T6" fmla="*/ 56 w 215"/>
              <a:gd name="T7" fmla="*/ 280 h 280"/>
              <a:gd name="T8" fmla="*/ 0 w 215"/>
              <a:gd name="T9" fmla="*/ 280 h 280"/>
              <a:gd name="T10" fmla="*/ 77 w 215"/>
              <a:gd name="T11" fmla="*/ 0 h 280"/>
              <a:gd name="T12" fmla="*/ 140 w 215"/>
              <a:gd name="T13" fmla="*/ 0 h 280"/>
              <a:gd name="T14" fmla="*/ 215 w 215"/>
              <a:gd name="T15" fmla="*/ 280 h 280"/>
              <a:gd name="T16" fmla="*/ 158 w 215"/>
              <a:gd name="T17" fmla="*/ 280 h 280"/>
              <a:gd name="T18" fmla="*/ 113 w 215"/>
              <a:gd name="T19" fmla="*/ 80 h 280"/>
              <a:gd name="T20" fmla="*/ 109 w 215"/>
              <a:gd name="T21" fmla="*/ 51 h 280"/>
              <a:gd name="T22" fmla="*/ 108 w 215"/>
              <a:gd name="T23" fmla="*/ 45 h 280"/>
              <a:gd name="T24" fmla="*/ 107 w 215"/>
              <a:gd name="T25" fmla="*/ 45 h 280"/>
              <a:gd name="T26" fmla="*/ 101 w 215"/>
              <a:gd name="T27" fmla="*/ 79 h 280"/>
              <a:gd name="T28" fmla="*/ 80 w 215"/>
              <a:gd name="T29" fmla="*/ 169 h 280"/>
              <a:gd name="T30" fmla="*/ 133 w 215"/>
              <a:gd name="T31" fmla="*/ 169 h 280"/>
              <a:gd name="T32" fmla="*/ 113 w 215"/>
              <a:gd name="T33" fmla="*/ 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280">
                <a:moveTo>
                  <a:pt x="158" y="280"/>
                </a:moveTo>
                <a:cubicBezTo>
                  <a:pt x="142" y="212"/>
                  <a:pt x="142" y="212"/>
                  <a:pt x="142" y="212"/>
                </a:cubicBezTo>
                <a:cubicBezTo>
                  <a:pt x="72" y="212"/>
                  <a:pt x="72" y="212"/>
                  <a:pt x="72" y="212"/>
                </a:cubicBezTo>
                <a:cubicBezTo>
                  <a:pt x="56" y="280"/>
                  <a:pt x="56" y="280"/>
                  <a:pt x="56" y="280"/>
                </a:cubicBezTo>
                <a:cubicBezTo>
                  <a:pt x="0" y="280"/>
                  <a:pt x="0" y="280"/>
                  <a:pt x="0" y="280"/>
                </a:cubicBezTo>
                <a:cubicBezTo>
                  <a:pt x="77" y="0"/>
                  <a:pt x="77" y="0"/>
                  <a:pt x="77" y="0"/>
                </a:cubicBezTo>
                <a:cubicBezTo>
                  <a:pt x="140" y="0"/>
                  <a:pt x="140" y="0"/>
                  <a:pt x="140" y="0"/>
                </a:cubicBezTo>
                <a:cubicBezTo>
                  <a:pt x="215" y="280"/>
                  <a:pt x="215" y="280"/>
                  <a:pt x="215" y="280"/>
                </a:cubicBezTo>
                <a:lnTo>
                  <a:pt x="158" y="280"/>
                </a:lnTo>
                <a:close/>
                <a:moveTo>
                  <a:pt x="113" y="80"/>
                </a:moveTo>
                <a:cubicBezTo>
                  <a:pt x="112" y="74"/>
                  <a:pt x="111" y="64"/>
                  <a:pt x="109" y="51"/>
                </a:cubicBezTo>
                <a:cubicBezTo>
                  <a:pt x="109" y="48"/>
                  <a:pt x="108" y="46"/>
                  <a:pt x="108" y="45"/>
                </a:cubicBezTo>
                <a:cubicBezTo>
                  <a:pt x="107" y="45"/>
                  <a:pt x="107" y="45"/>
                  <a:pt x="107" y="45"/>
                </a:cubicBezTo>
                <a:cubicBezTo>
                  <a:pt x="105" y="62"/>
                  <a:pt x="103" y="73"/>
                  <a:pt x="101" y="79"/>
                </a:cubicBezTo>
                <a:cubicBezTo>
                  <a:pt x="80" y="169"/>
                  <a:pt x="80" y="169"/>
                  <a:pt x="80" y="169"/>
                </a:cubicBezTo>
                <a:cubicBezTo>
                  <a:pt x="133" y="169"/>
                  <a:pt x="133" y="169"/>
                  <a:pt x="133" y="169"/>
                </a:cubicBezTo>
                <a:lnTo>
                  <a:pt x="113" y="80"/>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0" name="Freeform 14"/>
          <p:cNvSpPr>
            <a:spLocks noEditPoints="1"/>
          </p:cNvSpPr>
          <p:nvPr/>
        </p:nvSpPr>
        <p:spPr bwMode="auto">
          <a:xfrm>
            <a:off x="8067093" y="1957667"/>
            <a:ext cx="732499" cy="1178058"/>
          </a:xfrm>
          <a:custGeom>
            <a:avLst/>
            <a:gdLst>
              <a:gd name="T0" fmla="*/ 114 w 174"/>
              <a:gd name="T1" fmla="*/ 280 h 280"/>
              <a:gd name="T2" fmla="*/ 94 w 174"/>
              <a:gd name="T3" fmla="*/ 212 h 280"/>
              <a:gd name="T4" fmla="*/ 62 w 174"/>
              <a:gd name="T5" fmla="*/ 173 h 280"/>
              <a:gd name="T6" fmla="*/ 54 w 174"/>
              <a:gd name="T7" fmla="*/ 173 h 280"/>
              <a:gd name="T8" fmla="*/ 54 w 174"/>
              <a:gd name="T9" fmla="*/ 280 h 280"/>
              <a:gd name="T10" fmla="*/ 0 w 174"/>
              <a:gd name="T11" fmla="*/ 280 h 280"/>
              <a:gd name="T12" fmla="*/ 0 w 174"/>
              <a:gd name="T13" fmla="*/ 0 h 280"/>
              <a:gd name="T14" fmla="*/ 78 w 174"/>
              <a:gd name="T15" fmla="*/ 0 h 280"/>
              <a:gd name="T16" fmla="*/ 163 w 174"/>
              <a:gd name="T17" fmla="*/ 76 h 280"/>
              <a:gd name="T18" fmla="*/ 113 w 174"/>
              <a:gd name="T19" fmla="*/ 151 h 280"/>
              <a:gd name="T20" fmla="*/ 113 w 174"/>
              <a:gd name="T21" fmla="*/ 152 h 280"/>
              <a:gd name="T22" fmla="*/ 149 w 174"/>
              <a:gd name="T23" fmla="*/ 202 h 280"/>
              <a:gd name="T24" fmla="*/ 174 w 174"/>
              <a:gd name="T25" fmla="*/ 280 h 280"/>
              <a:gd name="T26" fmla="*/ 114 w 174"/>
              <a:gd name="T27" fmla="*/ 280 h 280"/>
              <a:gd name="T28" fmla="*/ 54 w 174"/>
              <a:gd name="T29" fmla="*/ 46 h 280"/>
              <a:gd name="T30" fmla="*/ 54 w 174"/>
              <a:gd name="T31" fmla="*/ 127 h 280"/>
              <a:gd name="T32" fmla="*/ 71 w 174"/>
              <a:gd name="T33" fmla="*/ 127 h 280"/>
              <a:gd name="T34" fmla="*/ 97 w 174"/>
              <a:gd name="T35" fmla="*/ 115 h 280"/>
              <a:gd name="T36" fmla="*/ 107 w 174"/>
              <a:gd name="T37" fmla="*/ 84 h 280"/>
              <a:gd name="T38" fmla="*/ 98 w 174"/>
              <a:gd name="T39" fmla="*/ 56 h 280"/>
              <a:gd name="T40" fmla="*/ 71 w 174"/>
              <a:gd name="T41" fmla="*/ 46 h 280"/>
              <a:gd name="T42" fmla="*/ 54 w 174"/>
              <a:gd name="T43" fmla="*/ 4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280">
                <a:moveTo>
                  <a:pt x="114" y="280"/>
                </a:moveTo>
                <a:cubicBezTo>
                  <a:pt x="94" y="212"/>
                  <a:pt x="94" y="212"/>
                  <a:pt x="94" y="212"/>
                </a:cubicBezTo>
                <a:cubicBezTo>
                  <a:pt x="86" y="186"/>
                  <a:pt x="76" y="173"/>
                  <a:pt x="62" y="173"/>
                </a:cubicBezTo>
                <a:cubicBezTo>
                  <a:pt x="54" y="173"/>
                  <a:pt x="54" y="173"/>
                  <a:pt x="54" y="173"/>
                </a:cubicBezTo>
                <a:cubicBezTo>
                  <a:pt x="54" y="280"/>
                  <a:pt x="54" y="280"/>
                  <a:pt x="54" y="280"/>
                </a:cubicBezTo>
                <a:cubicBezTo>
                  <a:pt x="0" y="280"/>
                  <a:pt x="0" y="280"/>
                  <a:pt x="0" y="280"/>
                </a:cubicBezTo>
                <a:cubicBezTo>
                  <a:pt x="0" y="0"/>
                  <a:pt x="0" y="0"/>
                  <a:pt x="0" y="0"/>
                </a:cubicBezTo>
                <a:cubicBezTo>
                  <a:pt x="78" y="0"/>
                  <a:pt x="78" y="0"/>
                  <a:pt x="78" y="0"/>
                </a:cubicBezTo>
                <a:cubicBezTo>
                  <a:pt x="135" y="0"/>
                  <a:pt x="163" y="25"/>
                  <a:pt x="163" y="76"/>
                </a:cubicBezTo>
                <a:cubicBezTo>
                  <a:pt x="163" y="114"/>
                  <a:pt x="146" y="139"/>
                  <a:pt x="113" y="151"/>
                </a:cubicBezTo>
                <a:cubicBezTo>
                  <a:pt x="113" y="152"/>
                  <a:pt x="113" y="152"/>
                  <a:pt x="113" y="152"/>
                </a:cubicBezTo>
                <a:cubicBezTo>
                  <a:pt x="128" y="157"/>
                  <a:pt x="140" y="174"/>
                  <a:pt x="149" y="202"/>
                </a:cubicBezTo>
                <a:cubicBezTo>
                  <a:pt x="174" y="280"/>
                  <a:pt x="174" y="280"/>
                  <a:pt x="174" y="280"/>
                </a:cubicBezTo>
                <a:lnTo>
                  <a:pt x="114" y="280"/>
                </a:lnTo>
                <a:close/>
                <a:moveTo>
                  <a:pt x="54" y="46"/>
                </a:moveTo>
                <a:cubicBezTo>
                  <a:pt x="54" y="127"/>
                  <a:pt x="54" y="127"/>
                  <a:pt x="54" y="127"/>
                </a:cubicBezTo>
                <a:cubicBezTo>
                  <a:pt x="71" y="127"/>
                  <a:pt x="71" y="127"/>
                  <a:pt x="71" y="127"/>
                </a:cubicBezTo>
                <a:cubicBezTo>
                  <a:pt x="82" y="127"/>
                  <a:pt x="90" y="123"/>
                  <a:pt x="97" y="115"/>
                </a:cubicBezTo>
                <a:cubicBezTo>
                  <a:pt x="104" y="106"/>
                  <a:pt x="107" y="96"/>
                  <a:pt x="107" y="84"/>
                </a:cubicBezTo>
                <a:cubicBezTo>
                  <a:pt x="107" y="72"/>
                  <a:pt x="104" y="63"/>
                  <a:pt x="98" y="56"/>
                </a:cubicBezTo>
                <a:cubicBezTo>
                  <a:pt x="92" y="49"/>
                  <a:pt x="83" y="46"/>
                  <a:pt x="71" y="46"/>
                </a:cubicBezTo>
                <a:lnTo>
                  <a:pt x="54" y="46"/>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1" name="Freeform 15"/>
          <p:cNvSpPr>
            <a:spLocks/>
          </p:cNvSpPr>
          <p:nvPr/>
        </p:nvSpPr>
        <p:spPr bwMode="auto">
          <a:xfrm>
            <a:off x="8893542" y="1957667"/>
            <a:ext cx="564969" cy="1178058"/>
          </a:xfrm>
          <a:custGeom>
            <a:avLst/>
            <a:gdLst>
              <a:gd name="T0" fmla="*/ 0 w 317"/>
              <a:gd name="T1" fmla="*/ 661 h 661"/>
              <a:gd name="T2" fmla="*/ 0 w 317"/>
              <a:gd name="T3" fmla="*/ 0 h 661"/>
              <a:gd name="T4" fmla="*/ 305 w 317"/>
              <a:gd name="T5" fmla="*/ 0 h 661"/>
              <a:gd name="T6" fmla="*/ 305 w 317"/>
              <a:gd name="T7" fmla="*/ 111 h 661"/>
              <a:gd name="T8" fmla="*/ 128 w 317"/>
              <a:gd name="T9" fmla="*/ 111 h 661"/>
              <a:gd name="T10" fmla="*/ 128 w 317"/>
              <a:gd name="T11" fmla="*/ 276 h 661"/>
              <a:gd name="T12" fmla="*/ 293 w 317"/>
              <a:gd name="T13" fmla="*/ 276 h 661"/>
              <a:gd name="T14" fmla="*/ 293 w 317"/>
              <a:gd name="T15" fmla="*/ 385 h 661"/>
              <a:gd name="T16" fmla="*/ 128 w 317"/>
              <a:gd name="T17" fmla="*/ 385 h 661"/>
              <a:gd name="T18" fmla="*/ 128 w 317"/>
              <a:gd name="T19" fmla="*/ 553 h 661"/>
              <a:gd name="T20" fmla="*/ 317 w 317"/>
              <a:gd name="T21" fmla="*/ 553 h 661"/>
              <a:gd name="T22" fmla="*/ 317 w 317"/>
              <a:gd name="T23" fmla="*/ 661 h 661"/>
              <a:gd name="T24" fmla="*/ 0 w 317"/>
              <a:gd name="T2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661">
                <a:moveTo>
                  <a:pt x="0" y="661"/>
                </a:moveTo>
                <a:lnTo>
                  <a:pt x="0" y="0"/>
                </a:lnTo>
                <a:lnTo>
                  <a:pt x="305" y="0"/>
                </a:lnTo>
                <a:lnTo>
                  <a:pt x="305" y="111"/>
                </a:lnTo>
                <a:lnTo>
                  <a:pt x="128" y="111"/>
                </a:lnTo>
                <a:lnTo>
                  <a:pt x="128" y="276"/>
                </a:lnTo>
                <a:lnTo>
                  <a:pt x="293" y="276"/>
                </a:lnTo>
                <a:lnTo>
                  <a:pt x="293" y="385"/>
                </a:lnTo>
                <a:lnTo>
                  <a:pt x="128" y="385"/>
                </a:lnTo>
                <a:lnTo>
                  <a:pt x="128" y="553"/>
                </a:lnTo>
                <a:lnTo>
                  <a:pt x="317" y="553"/>
                </a:lnTo>
                <a:lnTo>
                  <a:pt x="317" y="661"/>
                </a:lnTo>
                <a:lnTo>
                  <a:pt x="0" y="661"/>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2" name="Rectangle 16"/>
          <p:cNvSpPr>
            <a:spLocks noChangeArrowheads="1"/>
          </p:cNvSpPr>
          <p:nvPr/>
        </p:nvSpPr>
        <p:spPr bwMode="auto">
          <a:xfrm>
            <a:off x="4438713" y="3368022"/>
            <a:ext cx="128354" cy="662827"/>
          </a:xfrm>
          <a:prstGeom prst="rect">
            <a:avLst/>
          </a:prstGeom>
          <a:gradFill>
            <a:gsLst>
              <a:gs pos="0">
                <a:schemeClr val="tx1"/>
              </a:gs>
              <a:gs pos="100000">
                <a:schemeClr val="bg2">
                  <a:lumMod val="40000"/>
                  <a:lumOff val="60000"/>
                </a:schemeClr>
              </a:gs>
            </a:gsLst>
            <a:lin ang="5400000" scaled="1"/>
          </a:gradFill>
          <a:ln>
            <a:noFill/>
          </a:ln>
          <a:effectLst>
            <a:outerShdw blurRad="177800" algn="ctr" rotWithShape="0">
              <a:prstClr val="black">
                <a:alpha val="6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7"/>
          <p:cNvSpPr>
            <a:spLocks/>
          </p:cNvSpPr>
          <p:nvPr/>
        </p:nvSpPr>
        <p:spPr bwMode="auto">
          <a:xfrm>
            <a:off x="4678374" y="3368022"/>
            <a:ext cx="426174" cy="662827"/>
          </a:xfrm>
          <a:custGeom>
            <a:avLst/>
            <a:gdLst>
              <a:gd name="T0" fmla="*/ 120 w 180"/>
              <a:gd name="T1" fmla="*/ 280 h 280"/>
              <a:gd name="T2" fmla="*/ 58 w 180"/>
              <a:gd name="T3" fmla="*/ 120 h 280"/>
              <a:gd name="T4" fmla="*/ 48 w 180"/>
              <a:gd name="T5" fmla="*/ 89 h 280"/>
              <a:gd name="T6" fmla="*/ 45 w 180"/>
              <a:gd name="T7" fmla="*/ 80 h 280"/>
              <a:gd name="T8" fmla="*/ 44 w 180"/>
              <a:gd name="T9" fmla="*/ 80 h 280"/>
              <a:gd name="T10" fmla="*/ 45 w 180"/>
              <a:gd name="T11" fmla="*/ 137 h 280"/>
              <a:gd name="T12" fmla="*/ 45 w 180"/>
              <a:gd name="T13" fmla="*/ 280 h 280"/>
              <a:gd name="T14" fmla="*/ 0 w 180"/>
              <a:gd name="T15" fmla="*/ 280 h 280"/>
              <a:gd name="T16" fmla="*/ 0 w 180"/>
              <a:gd name="T17" fmla="*/ 0 h 280"/>
              <a:gd name="T18" fmla="*/ 61 w 180"/>
              <a:gd name="T19" fmla="*/ 0 h 280"/>
              <a:gd name="T20" fmla="*/ 124 w 180"/>
              <a:gd name="T21" fmla="*/ 164 h 280"/>
              <a:gd name="T22" fmla="*/ 135 w 180"/>
              <a:gd name="T23" fmla="*/ 204 h 280"/>
              <a:gd name="T24" fmla="*/ 136 w 180"/>
              <a:gd name="T25" fmla="*/ 204 h 280"/>
              <a:gd name="T26" fmla="*/ 135 w 180"/>
              <a:gd name="T27" fmla="*/ 158 h 280"/>
              <a:gd name="T28" fmla="*/ 135 w 180"/>
              <a:gd name="T29" fmla="*/ 0 h 280"/>
              <a:gd name="T30" fmla="*/ 180 w 180"/>
              <a:gd name="T31" fmla="*/ 0 h 280"/>
              <a:gd name="T32" fmla="*/ 180 w 180"/>
              <a:gd name="T33" fmla="*/ 280 h 280"/>
              <a:gd name="T34" fmla="*/ 120 w 180"/>
              <a:gd name="T35"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0" h="280">
                <a:moveTo>
                  <a:pt x="120" y="280"/>
                </a:moveTo>
                <a:cubicBezTo>
                  <a:pt x="58" y="120"/>
                  <a:pt x="58" y="120"/>
                  <a:pt x="58" y="120"/>
                </a:cubicBezTo>
                <a:cubicBezTo>
                  <a:pt x="55" y="114"/>
                  <a:pt x="52" y="103"/>
                  <a:pt x="48" y="89"/>
                </a:cubicBezTo>
                <a:cubicBezTo>
                  <a:pt x="47" y="85"/>
                  <a:pt x="46" y="82"/>
                  <a:pt x="45" y="80"/>
                </a:cubicBezTo>
                <a:cubicBezTo>
                  <a:pt x="44" y="80"/>
                  <a:pt x="44" y="80"/>
                  <a:pt x="44" y="80"/>
                </a:cubicBezTo>
                <a:cubicBezTo>
                  <a:pt x="45" y="101"/>
                  <a:pt x="45" y="120"/>
                  <a:pt x="45" y="137"/>
                </a:cubicBezTo>
                <a:cubicBezTo>
                  <a:pt x="45" y="280"/>
                  <a:pt x="45" y="280"/>
                  <a:pt x="45" y="280"/>
                </a:cubicBezTo>
                <a:cubicBezTo>
                  <a:pt x="0" y="280"/>
                  <a:pt x="0" y="280"/>
                  <a:pt x="0" y="280"/>
                </a:cubicBezTo>
                <a:cubicBezTo>
                  <a:pt x="0" y="0"/>
                  <a:pt x="0" y="0"/>
                  <a:pt x="0" y="0"/>
                </a:cubicBezTo>
                <a:cubicBezTo>
                  <a:pt x="61" y="0"/>
                  <a:pt x="61" y="0"/>
                  <a:pt x="61" y="0"/>
                </a:cubicBezTo>
                <a:cubicBezTo>
                  <a:pt x="124" y="164"/>
                  <a:pt x="124" y="164"/>
                  <a:pt x="124" y="164"/>
                </a:cubicBezTo>
                <a:cubicBezTo>
                  <a:pt x="125" y="169"/>
                  <a:pt x="129" y="182"/>
                  <a:pt x="135" y="204"/>
                </a:cubicBezTo>
                <a:cubicBezTo>
                  <a:pt x="136" y="204"/>
                  <a:pt x="136" y="204"/>
                  <a:pt x="136" y="204"/>
                </a:cubicBezTo>
                <a:cubicBezTo>
                  <a:pt x="135" y="158"/>
                  <a:pt x="135" y="158"/>
                  <a:pt x="135" y="158"/>
                </a:cubicBezTo>
                <a:cubicBezTo>
                  <a:pt x="135" y="0"/>
                  <a:pt x="135" y="0"/>
                  <a:pt x="135" y="0"/>
                </a:cubicBezTo>
                <a:cubicBezTo>
                  <a:pt x="180" y="0"/>
                  <a:pt x="180" y="0"/>
                  <a:pt x="180" y="0"/>
                </a:cubicBezTo>
                <a:cubicBezTo>
                  <a:pt x="180" y="280"/>
                  <a:pt x="180" y="280"/>
                  <a:pt x="180" y="280"/>
                </a:cubicBezTo>
                <a:lnTo>
                  <a:pt x="120" y="280"/>
                </a:lnTo>
                <a:close/>
              </a:path>
            </a:pathLst>
          </a:custGeom>
          <a:gradFill>
            <a:gsLst>
              <a:gs pos="0">
                <a:schemeClr val="tx1"/>
              </a:gs>
              <a:gs pos="100000">
                <a:schemeClr val="bg2">
                  <a:lumMod val="40000"/>
                  <a:lumOff val="60000"/>
                </a:schemeClr>
              </a:gs>
            </a:gsLst>
            <a:lin ang="5400000" scaled="1"/>
          </a:gradFill>
          <a:ln>
            <a:noFill/>
          </a:ln>
          <a:effectLst>
            <a:outerShdw blurRad="177800" algn="ctr" rotWithShape="0">
              <a:prstClr val="black">
                <a:alpha val="6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8"/>
          <p:cNvSpPr>
            <a:spLocks/>
          </p:cNvSpPr>
          <p:nvPr/>
        </p:nvSpPr>
        <p:spPr bwMode="auto">
          <a:xfrm>
            <a:off x="5175744" y="3368022"/>
            <a:ext cx="398097" cy="662827"/>
          </a:xfrm>
          <a:custGeom>
            <a:avLst/>
            <a:gdLst>
              <a:gd name="T0" fmla="*/ 262 w 397"/>
              <a:gd name="T1" fmla="*/ 111 h 661"/>
              <a:gd name="T2" fmla="*/ 262 w 397"/>
              <a:gd name="T3" fmla="*/ 661 h 661"/>
              <a:gd name="T4" fmla="*/ 135 w 397"/>
              <a:gd name="T5" fmla="*/ 661 h 661"/>
              <a:gd name="T6" fmla="*/ 135 w 397"/>
              <a:gd name="T7" fmla="*/ 111 h 661"/>
              <a:gd name="T8" fmla="*/ 0 w 397"/>
              <a:gd name="T9" fmla="*/ 111 h 661"/>
              <a:gd name="T10" fmla="*/ 0 w 397"/>
              <a:gd name="T11" fmla="*/ 0 h 661"/>
              <a:gd name="T12" fmla="*/ 397 w 397"/>
              <a:gd name="T13" fmla="*/ 0 h 661"/>
              <a:gd name="T14" fmla="*/ 397 w 397"/>
              <a:gd name="T15" fmla="*/ 111 h 661"/>
              <a:gd name="T16" fmla="*/ 262 w 397"/>
              <a:gd name="T17" fmla="*/ 11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61">
                <a:moveTo>
                  <a:pt x="262" y="111"/>
                </a:moveTo>
                <a:lnTo>
                  <a:pt x="262" y="661"/>
                </a:lnTo>
                <a:lnTo>
                  <a:pt x="135" y="661"/>
                </a:lnTo>
                <a:lnTo>
                  <a:pt x="135" y="111"/>
                </a:lnTo>
                <a:lnTo>
                  <a:pt x="0" y="111"/>
                </a:lnTo>
                <a:lnTo>
                  <a:pt x="0" y="0"/>
                </a:lnTo>
                <a:lnTo>
                  <a:pt x="397" y="0"/>
                </a:lnTo>
                <a:lnTo>
                  <a:pt x="397" y="111"/>
                </a:lnTo>
                <a:lnTo>
                  <a:pt x="262" y="111"/>
                </a:lnTo>
                <a:close/>
              </a:path>
            </a:pathLst>
          </a:custGeom>
          <a:gradFill>
            <a:gsLst>
              <a:gs pos="0">
                <a:schemeClr val="tx1"/>
              </a:gs>
              <a:gs pos="100000">
                <a:schemeClr val="bg2">
                  <a:lumMod val="40000"/>
                  <a:lumOff val="60000"/>
                </a:schemeClr>
              </a:gs>
            </a:gsLst>
            <a:lin ang="5400000" scaled="1"/>
          </a:gradFill>
          <a:ln>
            <a:noFill/>
          </a:ln>
          <a:effectLst>
            <a:outerShdw blurRad="177800" algn="ctr" rotWithShape="0">
              <a:prstClr val="black">
                <a:alpha val="6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0"/>
          <p:cNvSpPr>
            <a:spLocks/>
          </p:cNvSpPr>
          <p:nvPr/>
        </p:nvSpPr>
        <p:spPr bwMode="auto">
          <a:xfrm>
            <a:off x="2784549" y="4221621"/>
            <a:ext cx="623783" cy="1217268"/>
          </a:xfrm>
          <a:custGeom>
            <a:avLst/>
            <a:gdLst>
              <a:gd name="T0" fmla="*/ 2 w 148"/>
              <a:gd name="T1" fmla="*/ 274 h 289"/>
              <a:gd name="T2" fmla="*/ 2 w 148"/>
              <a:gd name="T3" fmla="*/ 218 h 289"/>
              <a:gd name="T4" fmla="*/ 60 w 148"/>
              <a:gd name="T5" fmla="*/ 242 h 289"/>
              <a:gd name="T6" fmla="*/ 83 w 148"/>
              <a:gd name="T7" fmla="*/ 233 h 289"/>
              <a:gd name="T8" fmla="*/ 91 w 148"/>
              <a:gd name="T9" fmla="*/ 211 h 289"/>
              <a:gd name="T10" fmla="*/ 84 w 148"/>
              <a:gd name="T11" fmla="*/ 188 h 289"/>
              <a:gd name="T12" fmla="*/ 54 w 148"/>
              <a:gd name="T13" fmla="*/ 165 h 289"/>
              <a:gd name="T14" fmla="*/ 0 w 148"/>
              <a:gd name="T15" fmla="*/ 84 h 289"/>
              <a:gd name="T16" fmla="*/ 23 w 148"/>
              <a:gd name="T17" fmla="*/ 23 h 289"/>
              <a:gd name="T18" fmla="*/ 82 w 148"/>
              <a:gd name="T19" fmla="*/ 0 h 289"/>
              <a:gd name="T20" fmla="*/ 137 w 148"/>
              <a:gd name="T21" fmla="*/ 10 h 289"/>
              <a:gd name="T22" fmla="*/ 137 w 148"/>
              <a:gd name="T23" fmla="*/ 62 h 289"/>
              <a:gd name="T24" fmla="*/ 88 w 148"/>
              <a:gd name="T25" fmla="*/ 47 h 289"/>
              <a:gd name="T26" fmla="*/ 66 w 148"/>
              <a:gd name="T27" fmla="*/ 56 h 289"/>
              <a:gd name="T28" fmla="*/ 57 w 148"/>
              <a:gd name="T29" fmla="*/ 77 h 289"/>
              <a:gd name="T30" fmla="*/ 90 w 148"/>
              <a:gd name="T31" fmla="*/ 122 h 289"/>
              <a:gd name="T32" fmla="*/ 135 w 148"/>
              <a:gd name="T33" fmla="*/ 161 h 289"/>
              <a:gd name="T34" fmla="*/ 148 w 148"/>
              <a:gd name="T35" fmla="*/ 207 h 289"/>
              <a:gd name="T36" fmla="*/ 126 w 148"/>
              <a:gd name="T37" fmla="*/ 266 h 289"/>
              <a:gd name="T38" fmla="*/ 63 w 148"/>
              <a:gd name="T39" fmla="*/ 289 h 289"/>
              <a:gd name="T40" fmla="*/ 29 w 148"/>
              <a:gd name="T41" fmla="*/ 285 h 289"/>
              <a:gd name="T42" fmla="*/ 2 w 148"/>
              <a:gd name="T43" fmla="*/ 27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 h="289">
                <a:moveTo>
                  <a:pt x="2" y="274"/>
                </a:moveTo>
                <a:cubicBezTo>
                  <a:pt x="2" y="218"/>
                  <a:pt x="2" y="218"/>
                  <a:pt x="2" y="218"/>
                </a:cubicBezTo>
                <a:cubicBezTo>
                  <a:pt x="23" y="234"/>
                  <a:pt x="42" y="242"/>
                  <a:pt x="60" y="242"/>
                </a:cubicBezTo>
                <a:cubicBezTo>
                  <a:pt x="70" y="242"/>
                  <a:pt x="78" y="239"/>
                  <a:pt x="83" y="233"/>
                </a:cubicBezTo>
                <a:cubicBezTo>
                  <a:pt x="89" y="227"/>
                  <a:pt x="91" y="220"/>
                  <a:pt x="91" y="211"/>
                </a:cubicBezTo>
                <a:cubicBezTo>
                  <a:pt x="91" y="202"/>
                  <a:pt x="89" y="195"/>
                  <a:pt x="84" y="188"/>
                </a:cubicBezTo>
                <a:cubicBezTo>
                  <a:pt x="78" y="182"/>
                  <a:pt x="68" y="174"/>
                  <a:pt x="54" y="165"/>
                </a:cubicBezTo>
                <a:cubicBezTo>
                  <a:pt x="18" y="144"/>
                  <a:pt x="0" y="117"/>
                  <a:pt x="0" y="84"/>
                </a:cubicBezTo>
                <a:cubicBezTo>
                  <a:pt x="0" y="58"/>
                  <a:pt x="8" y="38"/>
                  <a:pt x="23" y="23"/>
                </a:cubicBezTo>
                <a:cubicBezTo>
                  <a:pt x="38" y="7"/>
                  <a:pt x="58" y="0"/>
                  <a:pt x="82" y="0"/>
                </a:cubicBezTo>
                <a:cubicBezTo>
                  <a:pt x="103" y="0"/>
                  <a:pt x="121" y="3"/>
                  <a:pt x="137" y="10"/>
                </a:cubicBezTo>
                <a:cubicBezTo>
                  <a:pt x="137" y="62"/>
                  <a:pt x="137" y="62"/>
                  <a:pt x="137" y="62"/>
                </a:cubicBezTo>
                <a:cubicBezTo>
                  <a:pt x="121" y="52"/>
                  <a:pt x="104" y="47"/>
                  <a:pt x="88" y="47"/>
                </a:cubicBezTo>
                <a:cubicBezTo>
                  <a:pt x="79" y="47"/>
                  <a:pt x="72" y="50"/>
                  <a:pt x="66" y="56"/>
                </a:cubicBezTo>
                <a:cubicBezTo>
                  <a:pt x="60" y="61"/>
                  <a:pt x="57" y="69"/>
                  <a:pt x="57" y="77"/>
                </a:cubicBezTo>
                <a:cubicBezTo>
                  <a:pt x="57" y="94"/>
                  <a:pt x="68" y="109"/>
                  <a:pt x="90" y="122"/>
                </a:cubicBezTo>
                <a:cubicBezTo>
                  <a:pt x="112" y="135"/>
                  <a:pt x="127" y="147"/>
                  <a:pt x="135" y="161"/>
                </a:cubicBezTo>
                <a:cubicBezTo>
                  <a:pt x="144" y="174"/>
                  <a:pt x="148" y="189"/>
                  <a:pt x="148" y="207"/>
                </a:cubicBezTo>
                <a:cubicBezTo>
                  <a:pt x="148" y="231"/>
                  <a:pt x="141" y="251"/>
                  <a:pt x="126" y="266"/>
                </a:cubicBezTo>
                <a:cubicBezTo>
                  <a:pt x="111" y="282"/>
                  <a:pt x="90" y="289"/>
                  <a:pt x="63" y="289"/>
                </a:cubicBezTo>
                <a:cubicBezTo>
                  <a:pt x="53" y="289"/>
                  <a:pt x="41" y="288"/>
                  <a:pt x="29" y="285"/>
                </a:cubicBezTo>
                <a:cubicBezTo>
                  <a:pt x="17" y="282"/>
                  <a:pt x="8" y="278"/>
                  <a:pt x="2" y="274"/>
                </a:cubicBez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8" name="Freeform 21"/>
          <p:cNvSpPr>
            <a:spLocks/>
          </p:cNvSpPr>
          <p:nvPr/>
        </p:nvSpPr>
        <p:spPr bwMode="auto">
          <a:xfrm>
            <a:off x="3550911" y="4239444"/>
            <a:ext cx="564969" cy="1178058"/>
          </a:xfrm>
          <a:custGeom>
            <a:avLst/>
            <a:gdLst>
              <a:gd name="T0" fmla="*/ 0 w 317"/>
              <a:gd name="T1" fmla="*/ 661 h 661"/>
              <a:gd name="T2" fmla="*/ 0 w 317"/>
              <a:gd name="T3" fmla="*/ 0 h 661"/>
              <a:gd name="T4" fmla="*/ 305 w 317"/>
              <a:gd name="T5" fmla="*/ 0 h 661"/>
              <a:gd name="T6" fmla="*/ 305 w 317"/>
              <a:gd name="T7" fmla="*/ 111 h 661"/>
              <a:gd name="T8" fmla="*/ 128 w 317"/>
              <a:gd name="T9" fmla="*/ 111 h 661"/>
              <a:gd name="T10" fmla="*/ 128 w 317"/>
              <a:gd name="T11" fmla="*/ 276 h 661"/>
              <a:gd name="T12" fmla="*/ 293 w 317"/>
              <a:gd name="T13" fmla="*/ 276 h 661"/>
              <a:gd name="T14" fmla="*/ 293 w 317"/>
              <a:gd name="T15" fmla="*/ 385 h 661"/>
              <a:gd name="T16" fmla="*/ 128 w 317"/>
              <a:gd name="T17" fmla="*/ 385 h 661"/>
              <a:gd name="T18" fmla="*/ 128 w 317"/>
              <a:gd name="T19" fmla="*/ 553 h 661"/>
              <a:gd name="T20" fmla="*/ 317 w 317"/>
              <a:gd name="T21" fmla="*/ 553 h 661"/>
              <a:gd name="T22" fmla="*/ 317 w 317"/>
              <a:gd name="T23" fmla="*/ 661 h 661"/>
              <a:gd name="T24" fmla="*/ 0 w 317"/>
              <a:gd name="T2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661">
                <a:moveTo>
                  <a:pt x="0" y="661"/>
                </a:moveTo>
                <a:lnTo>
                  <a:pt x="0" y="0"/>
                </a:lnTo>
                <a:lnTo>
                  <a:pt x="305" y="0"/>
                </a:lnTo>
                <a:lnTo>
                  <a:pt x="305" y="111"/>
                </a:lnTo>
                <a:lnTo>
                  <a:pt x="128" y="111"/>
                </a:lnTo>
                <a:lnTo>
                  <a:pt x="128" y="276"/>
                </a:lnTo>
                <a:lnTo>
                  <a:pt x="293" y="276"/>
                </a:lnTo>
                <a:lnTo>
                  <a:pt x="293" y="385"/>
                </a:lnTo>
                <a:lnTo>
                  <a:pt x="128" y="385"/>
                </a:lnTo>
                <a:lnTo>
                  <a:pt x="128" y="553"/>
                </a:lnTo>
                <a:lnTo>
                  <a:pt x="317" y="553"/>
                </a:lnTo>
                <a:lnTo>
                  <a:pt x="317" y="661"/>
                </a:lnTo>
                <a:lnTo>
                  <a:pt x="0" y="661"/>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9" name="Freeform 22"/>
          <p:cNvSpPr>
            <a:spLocks noEditPoints="1"/>
          </p:cNvSpPr>
          <p:nvPr/>
        </p:nvSpPr>
        <p:spPr bwMode="auto">
          <a:xfrm>
            <a:off x="4209574" y="4239444"/>
            <a:ext cx="732499" cy="1178058"/>
          </a:xfrm>
          <a:custGeom>
            <a:avLst/>
            <a:gdLst>
              <a:gd name="T0" fmla="*/ 113 w 174"/>
              <a:gd name="T1" fmla="*/ 280 h 280"/>
              <a:gd name="T2" fmla="*/ 94 w 174"/>
              <a:gd name="T3" fmla="*/ 212 h 280"/>
              <a:gd name="T4" fmla="*/ 62 w 174"/>
              <a:gd name="T5" fmla="*/ 173 h 280"/>
              <a:gd name="T6" fmla="*/ 54 w 174"/>
              <a:gd name="T7" fmla="*/ 173 h 280"/>
              <a:gd name="T8" fmla="*/ 54 w 174"/>
              <a:gd name="T9" fmla="*/ 280 h 280"/>
              <a:gd name="T10" fmla="*/ 0 w 174"/>
              <a:gd name="T11" fmla="*/ 280 h 280"/>
              <a:gd name="T12" fmla="*/ 0 w 174"/>
              <a:gd name="T13" fmla="*/ 0 h 280"/>
              <a:gd name="T14" fmla="*/ 78 w 174"/>
              <a:gd name="T15" fmla="*/ 0 h 280"/>
              <a:gd name="T16" fmla="*/ 162 w 174"/>
              <a:gd name="T17" fmla="*/ 76 h 280"/>
              <a:gd name="T18" fmla="*/ 113 w 174"/>
              <a:gd name="T19" fmla="*/ 151 h 280"/>
              <a:gd name="T20" fmla="*/ 113 w 174"/>
              <a:gd name="T21" fmla="*/ 152 h 280"/>
              <a:gd name="T22" fmla="*/ 148 w 174"/>
              <a:gd name="T23" fmla="*/ 202 h 280"/>
              <a:gd name="T24" fmla="*/ 174 w 174"/>
              <a:gd name="T25" fmla="*/ 280 h 280"/>
              <a:gd name="T26" fmla="*/ 113 w 174"/>
              <a:gd name="T27" fmla="*/ 280 h 280"/>
              <a:gd name="T28" fmla="*/ 54 w 174"/>
              <a:gd name="T29" fmla="*/ 46 h 280"/>
              <a:gd name="T30" fmla="*/ 54 w 174"/>
              <a:gd name="T31" fmla="*/ 127 h 280"/>
              <a:gd name="T32" fmla="*/ 71 w 174"/>
              <a:gd name="T33" fmla="*/ 127 h 280"/>
              <a:gd name="T34" fmla="*/ 97 w 174"/>
              <a:gd name="T35" fmla="*/ 115 h 280"/>
              <a:gd name="T36" fmla="*/ 106 w 174"/>
              <a:gd name="T37" fmla="*/ 84 h 280"/>
              <a:gd name="T38" fmla="*/ 97 w 174"/>
              <a:gd name="T39" fmla="*/ 56 h 280"/>
              <a:gd name="T40" fmla="*/ 71 w 174"/>
              <a:gd name="T41" fmla="*/ 46 h 280"/>
              <a:gd name="T42" fmla="*/ 54 w 174"/>
              <a:gd name="T43" fmla="*/ 4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280">
                <a:moveTo>
                  <a:pt x="113" y="280"/>
                </a:moveTo>
                <a:cubicBezTo>
                  <a:pt x="94" y="212"/>
                  <a:pt x="94" y="212"/>
                  <a:pt x="94" y="212"/>
                </a:cubicBezTo>
                <a:cubicBezTo>
                  <a:pt x="86" y="186"/>
                  <a:pt x="75" y="173"/>
                  <a:pt x="62" y="173"/>
                </a:cubicBezTo>
                <a:cubicBezTo>
                  <a:pt x="54" y="173"/>
                  <a:pt x="54" y="173"/>
                  <a:pt x="54" y="173"/>
                </a:cubicBezTo>
                <a:cubicBezTo>
                  <a:pt x="54" y="280"/>
                  <a:pt x="54" y="280"/>
                  <a:pt x="54" y="280"/>
                </a:cubicBezTo>
                <a:cubicBezTo>
                  <a:pt x="0" y="280"/>
                  <a:pt x="0" y="280"/>
                  <a:pt x="0" y="280"/>
                </a:cubicBezTo>
                <a:cubicBezTo>
                  <a:pt x="0" y="0"/>
                  <a:pt x="0" y="0"/>
                  <a:pt x="0" y="0"/>
                </a:cubicBezTo>
                <a:cubicBezTo>
                  <a:pt x="78" y="0"/>
                  <a:pt x="78" y="0"/>
                  <a:pt x="78" y="0"/>
                </a:cubicBezTo>
                <a:cubicBezTo>
                  <a:pt x="134" y="0"/>
                  <a:pt x="162" y="25"/>
                  <a:pt x="162" y="76"/>
                </a:cubicBezTo>
                <a:cubicBezTo>
                  <a:pt x="162" y="114"/>
                  <a:pt x="146" y="139"/>
                  <a:pt x="113" y="151"/>
                </a:cubicBezTo>
                <a:cubicBezTo>
                  <a:pt x="113" y="152"/>
                  <a:pt x="113" y="152"/>
                  <a:pt x="113" y="152"/>
                </a:cubicBezTo>
                <a:cubicBezTo>
                  <a:pt x="128" y="157"/>
                  <a:pt x="139" y="174"/>
                  <a:pt x="148" y="202"/>
                </a:cubicBezTo>
                <a:cubicBezTo>
                  <a:pt x="174" y="280"/>
                  <a:pt x="174" y="280"/>
                  <a:pt x="174" y="280"/>
                </a:cubicBezTo>
                <a:lnTo>
                  <a:pt x="113" y="280"/>
                </a:lnTo>
                <a:close/>
                <a:moveTo>
                  <a:pt x="54" y="46"/>
                </a:moveTo>
                <a:cubicBezTo>
                  <a:pt x="54" y="127"/>
                  <a:pt x="54" y="127"/>
                  <a:pt x="54" y="127"/>
                </a:cubicBezTo>
                <a:cubicBezTo>
                  <a:pt x="71" y="127"/>
                  <a:pt x="71" y="127"/>
                  <a:pt x="71" y="127"/>
                </a:cubicBezTo>
                <a:cubicBezTo>
                  <a:pt x="81" y="127"/>
                  <a:pt x="90" y="123"/>
                  <a:pt x="97" y="115"/>
                </a:cubicBezTo>
                <a:cubicBezTo>
                  <a:pt x="103" y="106"/>
                  <a:pt x="106" y="96"/>
                  <a:pt x="106" y="84"/>
                </a:cubicBezTo>
                <a:cubicBezTo>
                  <a:pt x="106" y="72"/>
                  <a:pt x="103" y="63"/>
                  <a:pt x="97" y="56"/>
                </a:cubicBezTo>
                <a:cubicBezTo>
                  <a:pt x="91" y="49"/>
                  <a:pt x="82" y="46"/>
                  <a:pt x="71" y="46"/>
                </a:cubicBezTo>
                <a:lnTo>
                  <a:pt x="54" y="46"/>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0" name="Freeform 23"/>
          <p:cNvSpPr>
            <a:spLocks/>
          </p:cNvSpPr>
          <p:nvPr/>
        </p:nvSpPr>
        <p:spPr bwMode="auto">
          <a:xfrm>
            <a:off x="4955823" y="4239444"/>
            <a:ext cx="837651" cy="1178058"/>
          </a:xfrm>
          <a:custGeom>
            <a:avLst/>
            <a:gdLst>
              <a:gd name="T0" fmla="*/ 127 w 199"/>
              <a:gd name="T1" fmla="*/ 280 h 280"/>
              <a:gd name="T2" fmla="*/ 70 w 199"/>
              <a:gd name="T3" fmla="*/ 280 h 280"/>
              <a:gd name="T4" fmla="*/ 0 w 199"/>
              <a:gd name="T5" fmla="*/ 0 h 280"/>
              <a:gd name="T6" fmla="*/ 56 w 199"/>
              <a:gd name="T7" fmla="*/ 0 h 280"/>
              <a:gd name="T8" fmla="*/ 95 w 199"/>
              <a:gd name="T9" fmla="*/ 185 h 280"/>
              <a:gd name="T10" fmla="*/ 99 w 199"/>
              <a:gd name="T11" fmla="*/ 220 h 280"/>
              <a:gd name="T12" fmla="*/ 101 w 199"/>
              <a:gd name="T13" fmla="*/ 220 h 280"/>
              <a:gd name="T14" fmla="*/ 102 w 199"/>
              <a:gd name="T15" fmla="*/ 213 h 280"/>
              <a:gd name="T16" fmla="*/ 106 w 199"/>
              <a:gd name="T17" fmla="*/ 184 h 280"/>
              <a:gd name="T18" fmla="*/ 145 w 199"/>
              <a:gd name="T19" fmla="*/ 0 h 280"/>
              <a:gd name="T20" fmla="*/ 199 w 199"/>
              <a:gd name="T21" fmla="*/ 0 h 280"/>
              <a:gd name="T22" fmla="*/ 127 w 199"/>
              <a:gd name="T23"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80">
                <a:moveTo>
                  <a:pt x="127" y="280"/>
                </a:moveTo>
                <a:cubicBezTo>
                  <a:pt x="70" y="280"/>
                  <a:pt x="70" y="280"/>
                  <a:pt x="70" y="280"/>
                </a:cubicBezTo>
                <a:cubicBezTo>
                  <a:pt x="0" y="0"/>
                  <a:pt x="0" y="0"/>
                  <a:pt x="0" y="0"/>
                </a:cubicBezTo>
                <a:cubicBezTo>
                  <a:pt x="56" y="0"/>
                  <a:pt x="56" y="0"/>
                  <a:pt x="56" y="0"/>
                </a:cubicBezTo>
                <a:cubicBezTo>
                  <a:pt x="95" y="185"/>
                  <a:pt x="95" y="185"/>
                  <a:pt x="95" y="185"/>
                </a:cubicBezTo>
                <a:cubicBezTo>
                  <a:pt x="97" y="194"/>
                  <a:pt x="98" y="206"/>
                  <a:pt x="99" y="220"/>
                </a:cubicBezTo>
                <a:cubicBezTo>
                  <a:pt x="101" y="220"/>
                  <a:pt x="101" y="220"/>
                  <a:pt x="101" y="220"/>
                </a:cubicBezTo>
                <a:cubicBezTo>
                  <a:pt x="102" y="213"/>
                  <a:pt x="102" y="213"/>
                  <a:pt x="102" y="213"/>
                </a:cubicBezTo>
                <a:cubicBezTo>
                  <a:pt x="102" y="204"/>
                  <a:pt x="104" y="194"/>
                  <a:pt x="106" y="184"/>
                </a:cubicBezTo>
                <a:cubicBezTo>
                  <a:pt x="145" y="0"/>
                  <a:pt x="145" y="0"/>
                  <a:pt x="145" y="0"/>
                </a:cubicBezTo>
                <a:cubicBezTo>
                  <a:pt x="199" y="0"/>
                  <a:pt x="199" y="0"/>
                  <a:pt x="199" y="0"/>
                </a:cubicBezTo>
                <a:lnTo>
                  <a:pt x="127" y="280"/>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1" name="Rectangle 24"/>
          <p:cNvSpPr>
            <a:spLocks noChangeArrowheads="1"/>
          </p:cNvSpPr>
          <p:nvPr/>
        </p:nvSpPr>
        <p:spPr bwMode="auto">
          <a:xfrm>
            <a:off x="5911102" y="4239444"/>
            <a:ext cx="228126" cy="1178058"/>
          </a:xfrm>
          <a:prstGeom prst="rect">
            <a:avLst/>
          </a:pr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2" name="Freeform 25"/>
          <p:cNvSpPr>
            <a:spLocks/>
          </p:cNvSpPr>
          <p:nvPr/>
        </p:nvSpPr>
        <p:spPr bwMode="auto">
          <a:xfrm>
            <a:off x="6299629" y="4221621"/>
            <a:ext cx="680814" cy="1217268"/>
          </a:xfrm>
          <a:custGeom>
            <a:avLst/>
            <a:gdLst>
              <a:gd name="T0" fmla="*/ 162 w 162"/>
              <a:gd name="T1" fmla="*/ 276 h 289"/>
              <a:gd name="T2" fmla="*/ 109 w 162"/>
              <a:gd name="T3" fmla="*/ 289 h 289"/>
              <a:gd name="T4" fmla="*/ 29 w 162"/>
              <a:gd name="T5" fmla="*/ 252 h 289"/>
              <a:gd name="T6" fmla="*/ 0 w 162"/>
              <a:gd name="T7" fmla="*/ 151 h 289"/>
              <a:gd name="T8" fmla="*/ 30 w 162"/>
              <a:gd name="T9" fmla="*/ 39 h 289"/>
              <a:gd name="T10" fmla="*/ 115 w 162"/>
              <a:gd name="T11" fmla="*/ 0 h 289"/>
              <a:gd name="T12" fmla="*/ 162 w 162"/>
              <a:gd name="T13" fmla="*/ 9 h 289"/>
              <a:gd name="T14" fmla="*/ 162 w 162"/>
              <a:gd name="T15" fmla="*/ 61 h 289"/>
              <a:gd name="T16" fmla="*/ 118 w 162"/>
              <a:gd name="T17" fmla="*/ 47 h 289"/>
              <a:gd name="T18" fmla="*/ 73 w 162"/>
              <a:gd name="T19" fmla="*/ 73 h 289"/>
              <a:gd name="T20" fmla="*/ 56 w 162"/>
              <a:gd name="T21" fmla="*/ 146 h 289"/>
              <a:gd name="T22" fmla="*/ 72 w 162"/>
              <a:gd name="T23" fmla="*/ 217 h 289"/>
              <a:gd name="T24" fmla="*/ 116 w 162"/>
              <a:gd name="T25" fmla="*/ 242 h 289"/>
              <a:gd name="T26" fmla="*/ 162 w 162"/>
              <a:gd name="T27" fmla="*/ 226 h 289"/>
              <a:gd name="T28" fmla="*/ 162 w 162"/>
              <a:gd name="T29"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289">
                <a:moveTo>
                  <a:pt x="162" y="276"/>
                </a:moveTo>
                <a:cubicBezTo>
                  <a:pt x="147" y="285"/>
                  <a:pt x="129" y="289"/>
                  <a:pt x="109" y="289"/>
                </a:cubicBezTo>
                <a:cubicBezTo>
                  <a:pt x="75" y="289"/>
                  <a:pt x="49" y="277"/>
                  <a:pt x="29" y="252"/>
                </a:cubicBezTo>
                <a:cubicBezTo>
                  <a:pt x="10" y="227"/>
                  <a:pt x="0" y="194"/>
                  <a:pt x="0" y="151"/>
                </a:cubicBezTo>
                <a:cubicBezTo>
                  <a:pt x="0" y="102"/>
                  <a:pt x="10" y="65"/>
                  <a:pt x="30" y="39"/>
                </a:cubicBezTo>
                <a:cubicBezTo>
                  <a:pt x="50" y="13"/>
                  <a:pt x="79" y="0"/>
                  <a:pt x="115" y="0"/>
                </a:cubicBezTo>
                <a:cubicBezTo>
                  <a:pt x="132" y="0"/>
                  <a:pt x="148" y="3"/>
                  <a:pt x="162" y="9"/>
                </a:cubicBezTo>
                <a:cubicBezTo>
                  <a:pt x="162" y="61"/>
                  <a:pt x="162" y="61"/>
                  <a:pt x="162" y="61"/>
                </a:cubicBezTo>
                <a:cubicBezTo>
                  <a:pt x="149" y="52"/>
                  <a:pt x="134" y="47"/>
                  <a:pt x="118" y="47"/>
                </a:cubicBezTo>
                <a:cubicBezTo>
                  <a:pt x="99" y="47"/>
                  <a:pt x="84" y="56"/>
                  <a:pt x="73" y="73"/>
                </a:cubicBezTo>
                <a:cubicBezTo>
                  <a:pt x="62" y="91"/>
                  <a:pt x="56" y="115"/>
                  <a:pt x="56" y="146"/>
                </a:cubicBezTo>
                <a:cubicBezTo>
                  <a:pt x="56" y="176"/>
                  <a:pt x="61" y="200"/>
                  <a:pt x="72" y="217"/>
                </a:cubicBezTo>
                <a:cubicBezTo>
                  <a:pt x="83" y="233"/>
                  <a:pt x="97" y="242"/>
                  <a:pt x="116" y="242"/>
                </a:cubicBezTo>
                <a:cubicBezTo>
                  <a:pt x="132" y="242"/>
                  <a:pt x="148" y="237"/>
                  <a:pt x="162" y="226"/>
                </a:cubicBezTo>
                <a:lnTo>
                  <a:pt x="162" y="276"/>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3" name="Freeform 26"/>
          <p:cNvSpPr>
            <a:spLocks/>
          </p:cNvSpPr>
          <p:nvPr/>
        </p:nvSpPr>
        <p:spPr bwMode="auto">
          <a:xfrm>
            <a:off x="7124550" y="4239444"/>
            <a:ext cx="564969" cy="1178058"/>
          </a:xfrm>
          <a:custGeom>
            <a:avLst/>
            <a:gdLst>
              <a:gd name="T0" fmla="*/ 0 w 317"/>
              <a:gd name="T1" fmla="*/ 661 h 661"/>
              <a:gd name="T2" fmla="*/ 0 w 317"/>
              <a:gd name="T3" fmla="*/ 0 h 661"/>
              <a:gd name="T4" fmla="*/ 305 w 317"/>
              <a:gd name="T5" fmla="*/ 0 h 661"/>
              <a:gd name="T6" fmla="*/ 305 w 317"/>
              <a:gd name="T7" fmla="*/ 111 h 661"/>
              <a:gd name="T8" fmla="*/ 128 w 317"/>
              <a:gd name="T9" fmla="*/ 111 h 661"/>
              <a:gd name="T10" fmla="*/ 128 w 317"/>
              <a:gd name="T11" fmla="*/ 276 h 661"/>
              <a:gd name="T12" fmla="*/ 293 w 317"/>
              <a:gd name="T13" fmla="*/ 276 h 661"/>
              <a:gd name="T14" fmla="*/ 293 w 317"/>
              <a:gd name="T15" fmla="*/ 385 h 661"/>
              <a:gd name="T16" fmla="*/ 128 w 317"/>
              <a:gd name="T17" fmla="*/ 385 h 661"/>
              <a:gd name="T18" fmla="*/ 128 w 317"/>
              <a:gd name="T19" fmla="*/ 553 h 661"/>
              <a:gd name="T20" fmla="*/ 317 w 317"/>
              <a:gd name="T21" fmla="*/ 553 h 661"/>
              <a:gd name="T22" fmla="*/ 317 w 317"/>
              <a:gd name="T23" fmla="*/ 661 h 661"/>
              <a:gd name="T24" fmla="*/ 0 w 317"/>
              <a:gd name="T2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661">
                <a:moveTo>
                  <a:pt x="0" y="661"/>
                </a:moveTo>
                <a:lnTo>
                  <a:pt x="0" y="0"/>
                </a:lnTo>
                <a:lnTo>
                  <a:pt x="305" y="0"/>
                </a:lnTo>
                <a:lnTo>
                  <a:pt x="305" y="111"/>
                </a:lnTo>
                <a:lnTo>
                  <a:pt x="128" y="111"/>
                </a:lnTo>
                <a:lnTo>
                  <a:pt x="128" y="276"/>
                </a:lnTo>
                <a:lnTo>
                  <a:pt x="293" y="276"/>
                </a:lnTo>
                <a:lnTo>
                  <a:pt x="293" y="385"/>
                </a:lnTo>
                <a:lnTo>
                  <a:pt x="128" y="385"/>
                </a:lnTo>
                <a:lnTo>
                  <a:pt x="128" y="553"/>
                </a:lnTo>
                <a:lnTo>
                  <a:pt x="317" y="553"/>
                </a:lnTo>
                <a:lnTo>
                  <a:pt x="317" y="661"/>
                </a:lnTo>
                <a:lnTo>
                  <a:pt x="0" y="661"/>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bwMode="auto">
          <a:xfrm>
            <a:off x="444313" y="-3428086"/>
            <a:ext cx="4572000" cy="2695903"/>
          </a:xfrm>
          <a:prstGeom prst="rect">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Add another </a:t>
            </a:r>
            <a:r>
              <a:rPr lang="en-US" sz="2200" dirty="0" err="1" smtClean="0">
                <a:solidFill>
                  <a:schemeClr val="tx1">
                    <a:alpha val="99000"/>
                  </a:schemeClr>
                </a:solidFill>
              </a:rPr>
              <a:t>annimation</a:t>
            </a:r>
            <a:r>
              <a:rPr lang="en-US" sz="2200" dirty="0" smtClean="0">
                <a:solidFill>
                  <a:schemeClr val="tx1">
                    <a:alpha val="99000"/>
                  </a:schemeClr>
                </a:solidFill>
              </a:rPr>
              <a:t>, played on click that </a:t>
            </a:r>
            <a:r>
              <a:rPr lang="en-US" sz="2200" dirty="0" err="1" smtClean="0">
                <a:solidFill>
                  <a:schemeClr val="tx1">
                    <a:alpha val="99000"/>
                  </a:schemeClr>
                </a:solidFill>
              </a:rPr>
              <a:t>disolves</a:t>
            </a:r>
            <a:r>
              <a:rPr lang="en-US" sz="2200" dirty="0" smtClean="0">
                <a:solidFill>
                  <a:schemeClr val="tx1">
                    <a:alpha val="99000"/>
                  </a:schemeClr>
                </a:solidFill>
              </a:rPr>
              <a:t> “software” and becomes “servers”</a:t>
            </a:r>
          </a:p>
        </p:txBody>
      </p:sp>
      <p:sp>
        <p:nvSpPr>
          <p:cNvPr id="33" name="Freeform 21"/>
          <p:cNvSpPr>
            <a:spLocks/>
          </p:cNvSpPr>
          <p:nvPr/>
        </p:nvSpPr>
        <p:spPr bwMode="auto">
          <a:xfrm>
            <a:off x="3526193" y="1963343"/>
            <a:ext cx="564969" cy="1178058"/>
          </a:xfrm>
          <a:custGeom>
            <a:avLst/>
            <a:gdLst>
              <a:gd name="T0" fmla="*/ 0 w 317"/>
              <a:gd name="T1" fmla="*/ 661 h 661"/>
              <a:gd name="T2" fmla="*/ 0 w 317"/>
              <a:gd name="T3" fmla="*/ 0 h 661"/>
              <a:gd name="T4" fmla="*/ 305 w 317"/>
              <a:gd name="T5" fmla="*/ 0 h 661"/>
              <a:gd name="T6" fmla="*/ 305 w 317"/>
              <a:gd name="T7" fmla="*/ 111 h 661"/>
              <a:gd name="T8" fmla="*/ 128 w 317"/>
              <a:gd name="T9" fmla="*/ 111 h 661"/>
              <a:gd name="T10" fmla="*/ 128 w 317"/>
              <a:gd name="T11" fmla="*/ 276 h 661"/>
              <a:gd name="T12" fmla="*/ 293 w 317"/>
              <a:gd name="T13" fmla="*/ 276 h 661"/>
              <a:gd name="T14" fmla="*/ 293 w 317"/>
              <a:gd name="T15" fmla="*/ 385 h 661"/>
              <a:gd name="T16" fmla="*/ 128 w 317"/>
              <a:gd name="T17" fmla="*/ 385 h 661"/>
              <a:gd name="T18" fmla="*/ 128 w 317"/>
              <a:gd name="T19" fmla="*/ 553 h 661"/>
              <a:gd name="T20" fmla="*/ 317 w 317"/>
              <a:gd name="T21" fmla="*/ 553 h 661"/>
              <a:gd name="T22" fmla="*/ 317 w 317"/>
              <a:gd name="T23" fmla="*/ 661 h 661"/>
              <a:gd name="T24" fmla="*/ 0 w 317"/>
              <a:gd name="T2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661">
                <a:moveTo>
                  <a:pt x="0" y="661"/>
                </a:moveTo>
                <a:lnTo>
                  <a:pt x="0" y="0"/>
                </a:lnTo>
                <a:lnTo>
                  <a:pt x="305" y="0"/>
                </a:lnTo>
                <a:lnTo>
                  <a:pt x="305" y="111"/>
                </a:lnTo>
                <a:lnTo>
                  <a:pt x="128" y="111"/>
                </a:lnTo>
                <a:lnTo>
                  <a:pt x="128" y="276"/>
                </a:lnTo>
                <a:lnTo>
                  <a:pt x="293" y="276"/>
                </a:lnTo>
                <a:lnTo>
                  <a:pt x="293" y="385"/>
                </a:lnTo>
                <a:lnTo>
                  <a:pt x="128" y="385"/>
                </a:lnTo>
                <a:lnTo>
                  <a:pt x="128" y="553"/>
                </a:lnTo>
                <a:lnTo>
                  <a:pt x="317" y="553"/>
                </a:lnTo>
                <a:lnTo>
                  <a:pt x="317" y="661"/>
                </a:lnTo>
                <a:lnTo>
                  <a:pt x="0" y="661"/>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5" name="Freeform 22"/>
          <p:cNvSpPr>
            <a:spLocks noEditPoints="1"/>
          </p:cNvSpPr>
          <p:nvPr/>
        </p:nvSpPr>
        <p:spPr bwMode="auto">
          <a:xfrm>
            <a:off x="4184856" y="1963343"/>
            <a:ext cx="732499" cy="1178058"/>
          </a:xfrm>
          <a:custGeom>
            <a:avLst/>
            <a:gdLst>
              <a:gd name="T0" fmla="*/ 113 w 174"/>
              <a:gd name="T1" fmla="*/ 280 h 280"/>
              <a:gd name="T2" fmla="*/ 94 w 174"/>
              <a:gd name="T3" fmla="*/ 212 h 280"/>
              <a:gd name="T4" fmla="*/ 62 w 174"/>
              <a:gd name="T5" fmla="*/ 173 h 280"/>
              <a:gd name="T6" fmla="*/ 54 w 174"/>
              <a:gd name="T7" fmla="*/ 173 h 280"/>
              <a:gd name="T8" fmla="*/ 54 w 174"/>
              <a:gd name="T9" fmla="*/ 280 h 280"/>
              <a:gd name="T10" fmla="*/ 0 w 174"/>
              <a:gd name="T11" fmla="*/ 280 h 280"/>
              <a:gd name="T12" fmla="*/ 0 w 174"/>
              <a:gd name="T13" fmla="*/ 0 h 280"/>
              <a:gd name="T14" fmla="*/ 78 w 174"/>
              <a:gd name="T15" fmla="*/ 0 h 280"/>
              <a:gd name="T16" fmla="*/ 162 w 174"/>
              <a:gd name="T17" fmla="*/ 76 h 280"/>
              <a:gd name="T18" fmla="*/ 113 w 174"/>
              <a:gd name="T19" fmla="*/ 151 h 280"/>
              <a:gd name="T20" fmla="*/ 113 w 174"/>
              <a:gd name="T21" fmla="*/ 152 h 280"/>
              <a:gd name="T22" fmla="*/ 148 w 174"/>
              <a:gd name="T23" fmla="*/ 202 h 280"/>
              <a:gd name="T24" fmla="*/ 174 w 174"/>
              <a:gd name="T25" fmla="*/ 280 h 280"/>
              <a:gd name="T26" fmla="*/ 113 w 174"/>
              <a:gd name="T27" fmla="*/ 280 h 280"/>
              <a:gd name="T28" fmla="*/ 54 w 174"/>
              <a:gd name="T29" fmla="*/ 46 h 280"/>
              <a:gd name="T30" fmla="*/ 54 w 174"/>
              <a:gd name="T31" fmla="*/ 127 h 280"/>
              <a:gd name="T32" fmla="*/ 71 w 174"/>
              <a:gd name="T33" fmla="*/ 127 h 280"/>
              <a:gd name="T34" fmla="*/ 97 w 174"/>
              <a:gd name="T35" fmla="*/ 115 h 280"/>
              <a:gd name="T36" fmla="*/ 106 w 174"/>
              <a:gd name="T37" fmla="*/ 84 h 280"/>
              <a:gd name="T38" fmla="*/ 97 w 174"/>
              <a:gd name="T39" fmla="*/ 56 h 280"/>
              <a:gd name="T40" fmla="*/ 71 w 174"/>
              <a:gd name="T41" fmla="*/ 46 h 280"/>
              <a:gd name="T42" fmla="*/ 54 w 174"/>
              <a:gd name="T43" fmla="*/ 4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280">
                <a:moveTo>
                  <a:pt x="113" y="280"/>
                </a:moveTo>
                <a:cubicBezTo>
                  <a:pt x="94" y="212"/>
                  <a:pt x="94" y="212"/>
                  <a:pt x="94" y="212"/>
                </a:cubicBezTo>
                <a:cubicBezTo>
                  <a:pt x="86" y="186"/>
                  <a:pt x="75" y="173"/>
                  <a:pt x="62" y="173"/>
                </a:cubicBezTo>
                <a:cubicBezTo>
                  <a:pt x="54" y="173"/>
                  <a:pt x="54" y="173"/>
                  <a:pt x="54" y="173"/>
                </a:cubicBezTo>
                <a:cubicBezTo>
                  <a:pt x="54" y="280"/>
                  <a:pt x="54" y="280"/>
                  <a:pt x="54" y="280"/>
                </a:cubicBezTo>
                <a:cubicBezTo>
                  <a:pt x="0" y="280"/>
                  <a:pt x="0" y="280"/>
                  <a:pt x="0" y="280"/>
                </a:cubicBezTo>
                <a:cubicBezTo>
                  <a:pt x="0" y="0"/>
                  <a:pt x="0" y="0"/>
                  <a:pt x="0" y="0"/>
                </a:cubicBezTo>
                <a:cubicBezTo>
                  <a:pt x="78" y="0"/>
                  <a:pt x="78" y="0"/>
                  <a:pt x="78" y="0"/>
                </a:cubicBezTo>
                <a:cubicBezTo>
                  <a:pt x="134" y="0"/>
                  <a:pt x="162" y="25"/>
                  <a:pt x="162" y="76"/>
                </a:cubicBezTo>
                <a:cubicBezTo>
                  <a:pt x="162" y="114"/>
                  <a:pt x="146" y="139"/>
                  <a:pt x="113" y="151"/>
                </a:cubicBezTo>
                <a:cubicBezTo>
                  <a:pt x="113" y="152"/>
                  <a:pt x="113" y="152"/>
                  <a:pt x="113" y="152"/>
                </a:cubicBezTo>
                <a:cubicBezTo>
                  <a:pt x="128" y="157"/>
                  <a:pt x="139" y="174"/>
                  <a:pt x="148" y="202"/>
                </a:cubicBezTo>
                <a:cubicBezTo>
                  <a:pt x="174" y="280"/>
                  <a:pt x="174" y="280"/>
                  <a:pt x="174" y="280"/>
                </a:cubicBezTo>
                <a:lnTo>
                  <a:pt x="113" y="280"/>
                </a:lnTo>
                <a:close/>
                <a:moveTo>
                  <a:pt x="54" y="46"/>
                </a:moveTo>
                <a:cubicBezTo>
                  <a:pt x="54" y="127"/>
                  <a:pt x="54" y="127"/>
                  <a:pt x="54" y="127"/>
                </a:cubicBezTo>
                <a:cubicBezTo>
                  <a:pt x="71" y="127"/>
                  <a:pt x="71" y="127"/>
                  <a:pt x="71" y="127"/>
                </a:cubicBezTo>
                <a:cubicBezTo>
                  <a:pt x="81" y="127"/>
                  <a:pt x="90" y="123"/>
                  <a:pt x="97" y="115"/>
                </a:cubicBezTo>
                <a:cubicBezTo>
                  <a:pt x="103" y="106"/>
                  <a:pt x="106" y="96"/>
                  <a:pt x="106" y="84"/>
                </a:cubicBezTo>
                <a:cubicBezTo>
                  <a:pt x="106" y="72"/>
                  <a:pt x="103" y="63"/>
                  <a:pt x="97" y="56"/>
                </a:cubicBezTo>
                <a:cubicBezTo>
                  <a:pt x="91" y="49"/>
                  <a:pt x="82" y="46"/>
                  <a:pt x="71" y="46"/>
                </a:cubicBezTo>
                <a:lnTo>
                  <a:pt x="54" y="46"/>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6" name="Freeform 23"/>
          <p:cNvSpPr>
            <a:spLocks/>
          </p:cNvSpPr>
          <p:nvPr/>
        </p:nvSpPr>
        <p:spPr bwMode="auto">
          <a:xfrm>
            <a:off x="4931105" y="1963343"/>
            <a:ext cx="837651" cy="1178058"/>
          </a:xfrm>
          <a:custGeom>
            <a:avLst/>
            <a:gdLst>
              <a:gd name="T0" fmla="*/ 127 w 199"/>
              <a:gd name="T1" fmla="*/ 280 h 280"/>
              <a:gd name="T2" fmla="*/ 70 w 199"/>
              <a:gd name="T3" fmla="*/ 280 h 280"/>
              <a:gd name="T4" fmla="*/ 0 w 199"/>
              <a:gd name="T5" fmla="*/ 0 h 280"/>
              <a:gd name="T6" fmla="*/ 56 w 199"/>
              <a:gd name="T7" fmla="*/ 0 h 280"/>
              <a:gd name="T8" fmla="*/ 95 w 199"/>
              <a:gd name="T9" fmla="*/ 185 h 280"/>
              <a:gd name="T10" fmla="*/ 99 w 199"/>
              <a:gd name="T11" fmla="*/ 220 h 280"/>
              <a:gd name="T12" fmla="*/ 101 w 199"/>
              <a:gd name="T13" fmla="*/ 220 h 280"/>
              <a:gd name="T14" fmla="*/ 102 w 199"/>
              <a:gd name="T15" fmla="*/ 213 h 280"/>
              <a:gd name="T16" fmla="*/ 106 w 199"/>
              <a:gd name="T17" fmla="*/ 184 h 280"/>
              <a:gd name="T18" fmla="*/ 145 w 199"/>
              <a:gd name="T19" fmla="*/ 0 h 280"/>
              <a:gd name="T20" fmla="*/ 199 w 199"/>
              <a:gd name="T21" fmla="*/ 0 h 280"/>
              <a:gd name="T22" fmla="*/ 127 w 199"/>
              <a:gd name="T23"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280">
                <a:moveTo>
                  <a:pt x="127" y="280"/>
                </a:moveTo>
                <a:cubicBezTo>
                  <a:pt x="70" y="280"/>
                  <a:pt x="70" y="280"/>
                  <a:pt x="70" y="280"/>
                </a:cubicBezTo>
                <a:cubicBezTo>
                  <a:pt x="0" y="0"/>
                  <a:pt x="0" y="0"/>
                  <a:pt x="0" y="0"/>
                </a:cubicBezTo>
                <a:cubicBezTo>
                  <a:pt x="56" y="0"/>
                  <a:pt x="56" y="0"/>
                  <a:pt x="56" y="0"/>
                </a:cubicBezTo>
                <a:cubicBezTo>
                  <a:pt x="95" y="185"/>
                  <a:pt x="95" y="185"/>
                  <a:pt x="95" y="185"/>
                </a:cubicBezTo>
                <a:cubicBezTo>
                  <a:pt x="97" y="194"/>
                  <a:pt x="98" y="206"/>
                  <a:pt x="99" y="220"/>
                </a:cubicBezTo>
                <a:cubicBezTo>
                  <a:pt x="101" y="220"/>
                  <a:pt x="101" y="220"/>
                  <a:pt x="101" y="220"/>
                </a:cubicBezTo>
                <a:cubicBezTo>
                  <a:pt x="102" y="213"/>
                  <a:pt x="102" y="213"/>
                  <a:pt x="102" y="213"/>
                </a:cubicBezTo>
                <a:cubicBezTo>
                  <a:pt x="102" y="204"/>
                  <a:pt x="104" y="194"/>
                  <a:pt x="106" y="184"/>
                </a:cubicBezTo>
                <a:cubicBezTo>
                  <a:pt x="145" y="0"/>
                  <a:pt x="145" y="0"/>
                  <a:pt x="145" y="0"/>
                </a:cubicBezTo>
                <a:cubicBezTo>
                  <a:pt x="199" y="0"/>
                  <a:pt x="199" y="0"/>
                  <a:pt x="199" y="0"/>
                </a:cubicBezTo>
                <a:lnTo>
                  <a:pt x="127" y="280"/>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6" name="Freeform 26"/>
          <p:cNvSpPr>
            <a:spLocks/>
          </p:cNvSpPr>
          <p:nvPr/>
        </p:nvSpPr>
        <p:spPr bwMode="auto">
          <a:xfrm>
            <a:off x="5886384" y="1963343"/>
            <a:ext cx="564969" cy="1178058"/>
          </a:xfrm>
          <a:custGeom>
            <a:avLst/>
            <a:gdLst>
              <a:gd name="T0" fmla="*/ 0 w 317"/>
              <a:gd name="T1" fmla="*/ 661 h 661"/>
              <a:gd name="T2" fmla="*/ 0 w 317"/>
              <a:gd name="T3" fmla="*/ 0 h 661"/>
              <a:gd name="T4" fmla="*/ 305 w 317"/>
              <a:gd name="T5" fmla="*/ 0 h 661"/>
              <a:gd name="T6" fmla="*/ 305 w 317"/>
              <a:gd name="T7" fmla="*/ 111 h 661"/>
              <a:gd name="T8" fmla="*/ 128 w 317"/>
              <a:gd name="T9" fmla="*/ 111 h 661"/>
              <a:gd name="T10" fmla="*/ 128 w 317"/>
              <a:gd name="T11" fmla="*/ 276 h 661"/>
              <a:gd name="T12" fmla="*/ 293 w 317"/>
              <a:gd name="T13" fmla="*/ 276 h 661"/>
              <a:gd name="T14" fmla="*/ 293 w 317"/>
              <a:gd name="T15" fmla="*/ 385 h 661"/>
              <a:gd name="T16" fmla="*/ 128 w 317"/>
              <a:gd name="T17" fmla="*/ 385 h 661"/>
              <a:gd name="T18" fmla="*/ 128 w 317"/>
              <a:gd name="T19" fmla="*/ 553 h 661"/>
              <a:gd name="T20" fmla="*/ 317 w 317"/>
              <a:gd name="T21" fmla="*/ 553 h 661"/>
              <a:gd name="T22" fmla="*/ 317 w 317"/>
              <a:gd name="T23" fmla="*/ 661 h 661"/>
              <a:gd name="T24" fmla="*/ 0 w 317"/>
              <a:gd name="T2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661">
                <a:moveTo>
                  <a:pt x="0" y="661"/>
                </a:moveTo>
                <a:lnTo>
                  <a:pt x="0" y="0"/>
                </a:lnTo>
                <a:lnTo>
                  <a:pt x="305" y="0"/>
                </a:lnTo>
                <a:lnTo>
                  <a:pt x="305" y="111"/>
                </a:lnTo>
                <a:lnTo>
                  <a:pt x="128" y="111"/>
                </a:lnTo>
                <a:lnTo>
                  <a:pt x="128" y="276"/>
                </a:lnTo>
                <a:lnTo>
                  <a:pt x="293" y="276"/>
                </a:lnTo>
                <a:lnTo>
                  <a:pt x="293" y="385"/>
                </a:lnTo>
                <a:lnTo>
                  <a:pt x="128" y="385"/>
                </a:lnTo>
                <a:lnTo>
                  <a:pt x="128" y="553"/>
                </a:lnTo>
                <a:lnTo>
                  <a:pt x="317" y="553"/>
                </a:lnTo>
                <a:lnTo>
                  <a:pt x="317" y="661"/>
                </a:lnTo>
                <a:lnTo>
                  <a:pt x="0" y="661"/>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7" name="Freeform 20"/>
          <p:cNvSpPr>
            <a:spLocks/>
          </p:cNvSpPr>
          <p:nvPr/>
        </p:nvSpPr>
        <p:spPr bwMode="auto">
          <a:xfrm>
            <a:off x="7338416" y="1924133"/>
            <a:ext cx="623783" cy="1217268"/>
          </a:xfrm>
          <a:custGeom>
            <a:avLst/>
            <a:gdLst>
              <a:gd name="T0" fmla="*/ 2 w 148"/>
              <a:gd name="T1" fmla="*/ 274 h 289"/>
              <a:gd name="T2" fmla="*/ 2 w 148"/>
              <a:gd name="T3" fmla="*/ 218 h 289"/>
              <a:gd name="T4" fmla="*/ 60 w 148"/>
              <a:gd name="T5" fmla="*/ 242 h 289"/>
              <a:gd name="T6" fmla="*/ 83 w 148"/>
              <a:gd name="T7" fmla="*/ 233 h 289"/>
              <a:gd name="T8" fmla="*/ 91 w 148"/>
              <a:gd name="T9" fmla="*/ 211 h 289"/>
              <a:gd name="T10" fmla="*/ 84 w 148"/>
              <a:gd name="T11" fmla="*/ 188 h 289"/>
              <a:gd name="T12" fmla="*/ 54 w 148"/>
              <a:gd name="T13" fmla="*/ 165 h 289"/>
              <a:gd name="T14" fmla="*/ 0 w 148"/>
              <a:gd name="T15" fmla="*/ 84 h 289"/>
              <a:gd name="T16" fmla="*/ 23 w 148"/>
              <a:gd name="T17" fmla="*/ 23 h 289"/>
              <a:gd name="T18" fmla="*/ 82 w 148"/>
              <a:gd name="T19" fmla="*/ 0 h 289"/>
              <a:gd name="T20" fmla="*/ 137 w 148"/>
              <a:gd name="T21" fmla="*/ 10 h 289"/>
              <a:gd name="T22" fmla="*/ 137 w 148"/>
              <a:gd name="T23" fmla="*/ 62 h 289"/>
              <a:gd name="T24" fmla="*/ 88 w 148"/>
              <a:gd name="T25" fmla="*/ 47 h 289"/>
              <a:gd name="T26" fmla="*/ 66 w 148"/>
              <a:gd name="T27" fmla="*/ 56 h 289"/>
              <a:gd name="T28" fmla="*/ 57 w 148"/>
              <a:gd name="T29" fmla="*/ 77 h 289"/>
              <a:gd name="T30" fmla="*/ 90 w 148"/>
              <a:gd name="T31" fmla="*/ 122 h 289"/>
              <a:gd name="T32" fmla="*/ 135 w 148"/>
              <a:gd name="T33" fmla="*/ 161 h 289"/>
              <a:gd name="T34" fmla="*/ 148 w 148"/>
              <a:gd name="T35" fmla="*/ 207 h 289"/>
              <a:gd name="T36" fmla="*/ 126 w 148"/>
              <a:gd name="T37" fmla="*/ 266 h 289"/>
              <a:gd name="T38" fmla="*/ 63 w 148"/>
              <a:gd name="T39" fmla="*/ 289 h 289"/>
              <a:gd name="T40" fmla="*/ 29 w 148"/>
              <a:gd name="T41" fmla="*/ 285 h 289"/>
              <a:gd name="T42" fmla="*/ 2 w 148"/>
              <a:gd name="T43" fmla="*/ 27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 h="289">
                <a:moveTo>
                  <a:pt x="2" y="274"/>
                </a:moveTo>
                <a:cubicBezTo>
                  <a:pt x="2" y="218"/>
                  <a:pt x="2" y="218"/>
                  <a:pt x="2" y="218"/>
                </a:cubicBezTo>
                <a:cubicBezTo>
                  <a:pt x="23" y="234"/>
                  <a:pt x="42" y="242"/>
                  <a:pt x="60" y="242"/>
                </a:cubicBezTo>
                <a:cubicBezTo>
                  <a:pt x="70" y="242"/>
                  <a:pt x="78" y="239"/>
                  <a:pt x="83" y="233"/>
                </a:cubicBezTo>
                <a:cubicBezTo>
                  <a:pt x="89" y="227"/>
                  <a:pt x="91" y="220"/>
                  <a:pt x="91" y="211"/>
                </a:cubicBezTo>
                <a:cubicBezTo>
                  <a:pt x="91" y="202"/>
                  <a:pt x="89" y="195"/>
                  <a:pt x="84" y="188"/>
                </a:cubicBezTo>
                <a:cubicBezTo>
                  <a:pt x="78" y="182"/>
                  <a:pt x="68" y="174"/>
                  <a:pt x="54" y="165"/>
                </a:cubicBezTo>
                <a:cubicBezTo>
                  <a:pt x="18" y="144"/>
                  <a:pt x="0" y="117"/>
                  <a:pt x="0" y="84"/>
                </a:cubicBezTo>
                <a:cubicBezTo>
                  <a:pt x="0" y="58"/>
                  <a:pt x="8" y="38"/>
                  <a:pt x="23" y="23"/>
                </a:cubicBezTo>
                <a:cubicBezTo>
                  <a:pt x="38" y="7"/>
                  <a:pt x="58" y="0"/>
                  <a:pt x="82" y="0"/>
                </a:cubicBezTo>
                <a:cubicBezTo>
                  <a:pt x="103" y="0"/>
                  <a:pt x="121" y="3"/>
                  <a:pt x="137" y="10"/>
                </a:cubicBezTo>
                <a:cubicBezTo>
                  <a:pt x="137" y="62"/>
                  <a:pt x="137" y="62"/>
                  <a:pt x="137" y="62"/>
                </a:cubicBezTo>
                <a:cubicBezTo>
                  <a:pt x="121" y="52"/>
                  <a:pt x="104" y="47"/>
                  <a:pt x="88" y="47"/>
                </a:cubicBezTo>
                <a:cubicBezTo>
                  <a:pt x="79" y="47"/>
                  <a:pt x="72" y="50"/>
                  <a:pt x="66" y="56"/>
                </a:cubicBezTo>
                <a:cubicBezTo>
                  <a:pt x="60" y="61"/>
                  <a:pt x="57" y="69"/>
                  <a:pt x="57" y="77"/>
                </a:cubicBezTo>
                <a:cubicBezTo>
                  <a:pt x="57" y="94"/>
                  <a:pt x="68" y="109"/>
                  <a:pt x="90" y="122"/>
                </a:cubicBezTo>
                <a:cubicBezTo>
                  <a:pt x="112" y="135"/>
                  <a:pt x="127" y="147"/>
                  <a:pt x="135" y="161"/>
                </a:cubicBezTo>
                <a:cubicBezTo>
                  <a:pt x="144" y="174"/>
                  <a:pt x="148" y="189"/>
                  <a:pt x="148" y="207"/>
                </a:cubicBezTo>
                <a:cubicBezTo>
                  <a:pt x="148" y="231"/>
                  <a:pt x="141" y="251"/>
                  <a:pt x="126" y="266"/>
                </a:cubicBezTo>
                <a:cubicBezTo>
                  <a:pt x="111" y="282"/>
                  <a:pt x="90" y="289"/>
                  <a:pt x="63" y="289"/>
                </a:cubicBezTo>
                <a:cubicBezTo>
                  <a:pt x="53" y="289"/>
                  <a:pt x="41" y="288"/>
                  <a:pt x="29" y="285"/>
                </a:cubicBezTo>
                <a:cubicBezTo>
                  <a:pt x="17" y="282"/>
                  <a:pt x="8" y="278"/>
                  <a:pt x="2" y="274"/>
                </a:cubicBez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60" name="Freeform 22"/>
          <p:cNvSpPr>
            <a:spLocks noEditPoints="1"/>
          </p:cNvSpPr>
          <p:nvPr/>
        </p:nvSpPr>
        <p:spPr bwMode="auto">
          <a:xfrm>
            <a:off x="6556201" y="1963343"/>
            <a:ext cx="732499" cy="1178058"/>
          </a:xfrm>
          <a:custGeom>
            <a:avLst/>
            <a:gdLst>
              <a:gd name="T0" fmla="*/ 113 w 174"/>
              <a:gd name="T1" fmla="*/ 280 h 280"/>
              <a:gd name="T2" fmla="*/ 94 w 174"/>
              <a:gd name="T3" fmla="*/ 212 h 280"/>
              <a:gd name="T4" fmla="*/ 62 w 174"/>
              <a:gd name="T5" fmla="*/ 173 h 280"/>
              <a:gd name="T6" fmla="*/ 54 w 174"/>
              <a:gd name="T7" fmla="*/ 173 h 280"/>
              <a:gd name="T8" fmla="*/ 54 w 174"/>
              <a:gd name="T9" fmla="*/ 280 h 280"/>
              <a:gd name="T10" fmla="*/ 0 w 174"/>
              <a:gd name="T11" fmla="*/ 280 h 280"/>
              <a:gd name="T12" fmla="*/ 0 w 174"/>
              <a:gd name="T13" fmla="*/ 0 h 280"/>
              <a:gd name="T14" fmla="*/ 78 w 174"/>
              <a:gd name="T15" fmla="*/ 0 h 280"/>
              <a:gd name="T16" fmla="*/ 162 w 174"/>
              <a:gd name="T17" fmla="*/ 76 h 280"/>
              <a:gd name="T18" fmla="*/ 113 w 174"/>
              <a:gd name="T19" fmla="*/ 151 h 280"/>
              <a:gd name="T20" fmla="*/ 113 w 174"/>
              <a:gd name="T21" fmla="*/ 152 h 280"/>
              <a:gd name="T22" fmla="*/ 148 w 174"/>
              <a:gd name="T23" fmla="*/ 202 h 280"/>
              <a:gd name="T24" fmla="*/ 174 w 174"/>
              <a:gd name="T25" fmla="*/ 280 h 280"/>
              <a:gd name="T26" fmla="*/ 113 w 174"/>
              <a:gd name="T27" fmla="*/ 280 h 280"/>
              <a:gd name="T28" fmla="*/ 54 w 174"/>
              <a:gd name="T29" fmla="*/ 46 h 280"/>
              <a:gd name="T30" fmla="*/ 54 w 174"/>
              <a:gd name="T31" fmla="*/ 127 h 280"/>
              <a:gd name="T32" fmla="*/ 71 w 174"/>
              <a:gd name="T33" fmla="*/ 127 h 280"/>
              <a:gd name="T34" fmla="*/ 97 w 174"/>
              <a:gd name="T35" fmla="*/ 115 h 280"/>
              <a:gd name="T36" fmla="*/ 106 w 174"/>
              <a:gd name="T37" fmla="*/ 84 h 280"/>
              <a:gd name="T38" fmla="*/ 97 w 174"/>
              <a:gd name="T39" fmla="*/ 56 h 280"/>
              <a:gd name="T40" fmla="*/ 71 w 174"/>
              <a:gd name="T41" fmla="*/ 46 h 280"/>
              <a:gd name="T42" fmla="*/ 54 w 174"/>
              <a:gd name="T43" fmla="*/ 4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280">
                <a:moveTo>
                  <a:pt x="113" y="280"/>
                </a:moveTo>
                <a:cubicBezTo>
                  <a:pt x="94" y="212"/>
                  <a:pt x="94" y="212"/>
                  <a:pt x="94" y="212"/>
                </a:cubicBezTo>
                <a:cubicBezTo>
                  <a:pt x="86" y="186"/>
                  <a:pt x="75" y="173"/>
                  <a:pt x="62" y="173"/>
                </a:cubicBezTo>
                <a:cubicBezTo>
                  <a:pt x="54" y="173"/>
                  <a:pt x="54" y="173"/>
                  <a:pt x="54" y="173"/>
                </a:cubicBezTo>
                <a:cubicBezTo>
                  <a:pt x="54" y="280"/>
                  <a:pt x="54" y="280"/>
                  <a:pt x="54" y="280"/>
                </a:cubicBezTo>
                <a:cubicBezTo>
                  <a:pt x="0" y="280"/>
                  <a:pt x="0" y="280"/>
                  <a:pt x="0" y="280"/>
                </a:cubicBezTo>
                <a:cubicBezTo>
                  <a:pt x="0" y="0"/>
                  <a:pt x="0" y="0"/>
                  <a:pt x="0" y="0"/>
                </a:cubicBezTo>
                <a:cubicBezTo>
                  <a:pt x="78" y="0"/>
                  <a:pt x="78" y="0"/>
                  <a:pt x="78" y="0"/>
                </a:cubicBezTo>
                <a:cubicBezTo>
                  <a:pt x="134" y="0"/>
                  <a:pt x="162" y="25"/>
                  <a:pt x="162" y="76"/>
                </a:cubicBezTo>
                <a:cubicBezTo>
                  <a:pt x="162" y="114"/>
                  <a:pt x="146" y="139"/>
                  <a:pt x="113" y="151"/>
                </a:cubicBezTo>
                <a:cubicBezTo>
                  <a:pt x="113" y="152"/>
                  <a:pt x="113" y="152"/>
                  <a:pt x="113" y="152"/>
                </a:cubicBezTo>
                <a:cubicBezTo>
                  <a:pt x="128" y="157"/>
                  <a:pt x="139" y="174"/>
                  <a:pt x="148" y="202"/>
                </a:cubicBezTo>
                <a:cubicBezTo>
                  <a:pt x="174" y="280"/>
                  <a:pt x="174" y="280"/>
                  <a:pt x="174" y="280"/>
                </a:cubicBezTo>
                <a:lnTo>
                  <a:pt x="113" y="280"/>
                </a:lnTo>
                <a:close/>
                <a:moveTo>
                  <a:pt x="54" y="46"/>
                </a:moveTo>
                <a:cubicBezTo>
                  <a:pt x="54" y="127"/>
                  <a:pt x="54" y="127"/>
                  <a:pt x="54" y="127"/>
                </a:cubicBezTo>
                <a:cubicBezTo>
                  <a:pt x="71" y="127"/>
                  <a:pt x="71" y="127"/>
                  <a:pt x="71" y="127"/>
                </a:cubicBezTo>
                <a:cubicBezTo>
                  <a:pt x="81" y="127"/>
                  <a:pt x="90" y="123"/>
                  <a:pt x="97" y="115"/>
                </a:cubicBezTo>
                <a:cubicBezTo>
                  <a:pt x="103" y="106"/>
                  <a:pt x="106" y="96"/>
                  <a:pt x="106" y="84"/>
                </a:cubicBezTo>
                <a:cubicBezTo>
                  <a:pt x="106" y="72"/>
                  <a:pt x="103" y="63"/>
                  <a:pt x="97" y="56"/>
                </a:cubicBezTo>
                <a:cubicBezTo>
                  <a:pt x="91" y="49"/>
                  <a:pt x="82" y="46"/>
                  <a:pt x="71" y="46"/>
                </a:cubicBezTo>
                <a:lnTo>
                  <a:pt x="54" y="46"/>
                </a:lnTo>
                <a:close/>
              </a:path>
            </a:pathLst>
          </a:custGeom>
          <a:gradFill flip="none" rotWithShape="1">
            <a:gsLst>
              <a:gs pos="0">
                <a:schemeClr val="tx1"/>
              </a:gs>
              <a:gs pos="100000">
                <a:schemeClr val="bg2">
                  <a:lumMod val="40000"/>
                  <a:lumOff val="60000"/>
                </a:schemeClr>
              </a:gs>
            </a:gsLst>
            <a:lin ang="5400000" scaled="1"/>
            <a:tileRect/>
          </a:gradFill>
          <a:ln>
            <a:noFill/>
          </a:ln>
          <a:effectLst>
            <a:outerShdw blurRad="1778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9552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42" presetClass="path" presetSubtype="0" decel="100000" fill="hold" grpId="0" nodeType="withEffect">
                                  <p:stCondLst>
                                    <p:cond delay="0"/>
                                  </p:stCondLst>
                                  <p:childTnLst>
                                    <p:animMotion origin="layout" path="M 8.33333E-7 5.20231E-7 L -0.29037 -0.15168 " pathEditMode="relative" rAng="0" ptsTypes="AA">
                                      <p:cBhvr>
                                        <p:cTn id="30" dur="1000" spd="-100000" fill="hold"/>
                                        <p:tgtEl>
                                          <p:spTgt spid="34"/>
                                        </p:tgtEl>
                                        <p:attrNameLst>
                                          <p:attrName>ppt_x</p:attrName>
                                          <p:attrName>ppt_y</p:attrName>
                                        </p:attrNameLst>
                                      </p:cBhvr>
                                      <p:rCtr x="-14518" y="-7584"/>
                                    </p:animMotion>
                                  </p:childTnLst>
                                </p:cTn>
                              </p:par>
                              <p:par>
                                <p:cTn id="31" presetID="42" presetClass="path" presetSubtype="0" decel="100000" fill="hold" grpId="0" nodeType="withEffect">
                                  <p:stCondLst>
                                    <p:cond delay="0"/>
                                  </p:stCondLst>
                                  <p:childTnLst>
                                    <p:animMotion origin="layout" path="M 4.79167E-6 5.20231E-7 L -0.29297 0.6578 " pathEditMode="relative" rAng="0" ptsTypes="AA">
                                      <p:cBhvr>
                                        <p:cTn id="32" dur="1000" spd="-100000" fill="hold"/>
                                        <p:tgtEl>
                                          <p:spTgt spid="35"/>
                                        </p:tgtEl>
                                        <p:attrNameLst>
                                          <p:attrName>ppt_x</p:attrName>
                                          <p:attrName>ppt_y</p:attrName>
                                        </p:attrNameLst>
                                      </p:cBhvr>
                                      <p:rCtr x="-14648" y="32879"/>
                                    </p:animMotion>
                                  </p:childTnLst>
                                </p:cTn>
                              </p:par>
                              <p:par>
                                <p:cTn id="33" presetID="42" presetClass="path" presetSubtype="0" decel="100000" fill="hold" grpId="0" nodeType="withEffect">
                                  <p:stCondLst>
                                    <p:cond delay="0"/>
                                  </p:stCondLst>
                                  <p:childTnLst>
                                    <p:animMotion origin="layout" path="M 2.70833E-6 2.94798E-6 L 0.03099 0.68971 " pathEditMode="relative" rAng="0" ptsTypes="AA">
                                      <p:cBhvr>
                                        <p:cTn id="34" dur="1000" spd="-100000" fill="hold"/>
                                        <p:tgtEl>
                                          <p:spTgt spid="36"/>
                                        </p:tgtEl>
                                        <p:attrNameLst>
                                          <p:attrName>ppt_x</p:attrName>
                                          <p:attrName>ppt_y</p:attrName>
                                        </p:attrNameLst>
                                      </p:cBhvr>
                                      <p:rCtr x="1549" y="34474"/>
                                    </p:animMotion>
                                  </p:childTnLst>
                                </p:cTn>
                              </p:par>
                              <p:par>
                                <p:cTn id="35" presetID="42" presetClass="path" presetSubtype="0" decel="100000" fill="hold" grpId="0" nodeType="withEffect">
                                  <p:stCondLst>
                                    <p:cond delay="0"/>
                                  </p:stCondLst>
                                  <p:childTnLst>
                                    <p:animMotion origin="layout" path="M -1.25E-6 2.94798E-6 L 0.07149 -0.37087 " pathEditMode="relative" rAng="0" ptsTypes="AA">
                                      <p:cBhvr>
                                        <p:cTn id="36" dur="1000" spd="-100000" fill="hold"/>
                                        <p:tgtEl>
                                          <p:spTgt spid="37"/>
                                        </p:tgtEl>
                                        <p:attrNameLst>
                                          <p:attrName>ppt_x</p:attrName>
                                          <p:attrName>ppt_y</p:attrName>
                                        </p:attrNameLst>
                                      </p:cBhvr>
                                      <p:rCtr x="3568" y="-18543"/>
                                    </p:animMotion>
                                  </p:childTnLst>
                                </p:cTn>
                              </p:par>
                              <p:par>
                                <p:cTn id="37" presetID="42" presetClass="path" presetSubtype="0" decel="100000" fill="hold" grpId="0" nodeType="withEffect">
                                  <p:stCondLst>
                                    <p:cond delay="0"/>
                                  </p:stCondLst>
                                  <p:childTnLst>
                                    <p:animMotion origin="layout" path="M -8.33333E-7 2.94798E-6 L 0.20352 0.65803 " pathEditMode="relative" rAng="0" ptsTypes="AA">
                                      <p:cBhvr>
                                        <p:cTn id="38" dur="1000" spd="-100000" fill="hold"/>
                                        <p:tgtEl>
                                          <p:spTgt spid="38"/>
                                        </p:tgtEl>
                                        <p:attrNameLst>
                                          <p:attrName>ppt_x</p:attrName>
                                          <p:attrName>ppt_y</p:attrName>
                                        </p:attrNameLst>
                                      </p:cBhvr>
                                      <p:rCtr x="10169" y="32902"/>
                                    </p:animMotion>
                                  </p:childTnLst>
                                </p:cTn>
                              </p:par>
                              <p:par>
                                <p:cTn id="39" presetID="42" presetClass="path" presetSubtype="0" decel="100000" fill="hold" grpId="0" nodeType="withEffect">
                                  <p:stCondLst>
                                    <p:cond delay="0"/>
                                  </p:stCondLst>
                                  <p:childTnLst>
                                    <p:animMotion origin="layout" path="M 5E-6 2.94798E-6 L 0.09402 -0.37087 " pathEditMode="relative" rAng="0" ptsTypes="AA">
                                      <p:cBhvr>
                                        <p:cTn id="40" dur="1000" spd="-100000" fill="hold"/>
                                        <p:tgtEl>
                                          <p:spTgt spid="39"/>
                                        </p:tgtEl>
                                        <p:attrNameLst>
                                          <p:attrName>ppt_x</p:attrName>
                                          <p:attrName>ppt_y</p:attrName>
                                        </p:attrNameLst>
                                      </p:cBhvr>
                                      <p:rCtr x="4701" y="-18543"/>
                                    </p:animMotion>
                                  </p:childTnLst>
                                </p:cTn>
                              </p:par>
                              <p:par>
                                <p:cTn id="41" presetID="42" presetClass="path" presetSubtype="0" decel="100000" fill="hold" grpId="0" nodeType="withEffect">
                                  <p:stCondLst>
                                    <p:cond delay="0"/>
                                  </p:stCondLst>
                                  <p:childTnLst>
                                    <p:animMotion origin="layout" path="M 3.33333E-6 2.94798E-6 L 0.23567 0.5311 " pathEditMode="relative" rAng="0" ptsTypes="AA">
                                      <p:cBhvr>
                                        <p:cTn id="42" dur="1000" spd="-100000" fill="hold"/>
                                        <p:tgtEl>
                                          <p:spTgt spid="40"/>
                                        </p:tgtEl>
                                        <p:attrNameLst>
                                          <p:attrName>ppt_x</p:attrName>
                                          <p:attrName>ppt_y</p:attrName>
                                        </p:attrNameLst>
                                      </p:cBhvr>
                                      <p:rCtr x="11784" y="26543"/>
                                    </p:animMotion>
                                  </p:childTnLst>
                                </p:cTn>
                              </p:par>
                              <p:par>
                                <p:cTn id="43" presetID="42" presetClass="path" presetSubtype="0" decel="100000" fill="hold" grpId="0" nodeType="withEffect">
                                  <p:stCondLst>
                                    <p:cond delay="0"/>
                                  </p:stCondLst>
                                  <p:childTnLst>
                                    <p:animMotion origin="layout" path="M -4.16667E-6 2.94798E-6 L 0.28217 -0.18127 " pathEditMode="relative" rAng="0" ptsTypes="AA">
                                      <p:cBhvr>
                                        <p:cTn id="44" dur="1000" spd="-100000" fill="hold"/>
                                        <p:tgtEl>
                                          <p:spTgt spid="41"/>
                                        </p:tgtEl>
                                        <p:attrNameLst>
                                          <p:attrName>ppt_x</p:attrName>
                                          <p:attrName>ppt_y</p:attrName>
                                        </p:attrNameLst>
                                      </p:cBhvr>
                                      <p:rCtr x="14102" y="-9064"/>
                                    </p:animMotion>
                                  </p:childTnLst>
                                </p:cTn>
                              </p:par>
                            </p:childTnLst>
                          </p:cTn>
                        </p:par>
                        <p:par>
                          <p:cTn id="45" fill="hold">
                            <p:stCondLst>
                              <p:cond delay="1000"/>
                            </p:stCondLst>
                            <p:childTnLst>
                              <p:par>
                                <p:cTn id="46" presetID="42" presetClass="path" presetSubtype="0" accel="25000" decel="75000" fill="hold" grpId="2" nodeType="afterEffect">
                                  <p:stCondLst>
                                    <p:cond delay="0"/>
                                  </p:stCondLst>
                                  <p:childTnLst>
                                    <p:animMotion origin="layout" path="M 4.79167E-6 0.00023 L 4.79167E-6 0.16763 " pathEditMode="relative" rAng="0" ptsTypes="AA">
                                      <p:cBhvr>
                                        <p:cTn id="47" dur="1000" fill="hold"/>
                                        <p:tgtEl>
                                          <p:spTgt spid="35"/>
                                        </p:tgtEl>
                                        <p:attrNameLst>
                                          <p:attrName>ppt_x</p:attrName>
                                          <p:attrName>ppt_y</p:attrName>
                                        </p:attrNameLst>
                                      </p:cBhvr>
                                      <p:rCtr x="0" y="8370"/>
                                    </p:animMotion>
                                  </p:childTnLst>
                                </p:cTn>
                              </p:par>
                              <p:par>
                                <p:cTn id="48" presetID="22" presetClass="entr" presetSubtype="1"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750"/>
                                        <p:tgtEl>
                                          <p:spTgt spid="58"/>
                                        </p:tgtEl>
                                      </p:cBhvr>
                                    </p:animEffect>
                                  </p:childTnLst>
                                </p:cTn>
                              </p:par>
                              <p:par>
                                <p:cTn id="51" presetID="6" presetClass="emph" presetSubtype="0" accel="25000" decel="75000" fill="hold" grpId="3" nodeType="withEffect">
                                  <p:stCondLst>
                                    <p:cond delay="0"/>
                                  </p:stCondLst>
                                  <p:childTnLst>
                                    <p:animScale>
                                      <p:cBhvr>
                                        <p:cTn id="52" dur="1000" fill="hold"/>
                                        <p:tgtEl>
                                          <p:spTgt spid="35"/>
                                        </p:tgtEl>
                                      </p:cBhvr>
                                      <p:by x="56780" y="56780"/>
                                    </p:animScale>
                                  </p:childTnLst>
                                </p:cTn>
                              </p:par>
                            </p:childTnLst>
                          </p:cTn>
                        </p:par>
                        <p:par>
                          <p:cTn id="53" fill="hold">
                            <p:stCondLst>
                              <p:cond delay="2000"/>
                            </p:stCondLst>
                            <p:childTnLst>
                              <p:par>
                                <p:cTn id="54" presetID="63" presetClass="path" presetSubtype="0" accel="25000" decel="75000" fill="hold" grpId="4" nodeType="afterEffect">
                                  <p:stCondLst>
                                    <p:cond delay="0"/>
                                  </p:stCondLst>
                                  <p:childTnLst>
                                    <p:animMotion origin="layout" path="M 3.67235E-6 0.16782 L 0.16187 0.16782 " pathEditMode="relative" rAng="0" ptsTypes="AA">
                                      <p:cBhvr>
                                        <p:cTn id="55" dur="1000" fill="hold"/>
                                        <p:tgtEl>
                                          <p:spTgt spid="35"/>
                                        </p:tgtEl>
                                        <p:attrNameLst>
                                          <p:attrName>ppt_x</p:attrName>
                                          <p:attrName>ppt_y</p:attrName>
                                        </p:attrNameLst>
                                      </p:cBhvr>
                                      <p:rCtr x="8087" y="0"/>
                                    </p:animMotion>
                                  </p:childTnLst>
                                </p:cTn>
                              </p:par>
                              <p:par>
                                <p:cTn id="56" presetID="10" presetClass="entr" presetSubtype="0" fill="hold" grpId="0" nodeType="withEffect">
                                  <p:stCondLst>
                                    <p:cond delay="25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grpId="0" nodeType="withEffect">
                                  <p:stCondLst>
                                    <p:cond delay="75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42" presetClass="path" presetSubtype="0" accel="25000" decel="75000" fill="hold" grpId="2" nodeType="withEffect">
                                  <p:stCondLst>
                                    <p:cond delay="0"/>
                                  </p:stCondLst>
                                  <p:childTnLst>
                                    <p:animMotion origin="layout" path="M 0.00039 -0.00023 L 0.00443 0.33241 " pathEditMode="relative" rAng="0" ptsTypes="AA">
                                      <p:cBhvr>
                                        <p:cTn id="66" dur="1000" fill="hold"/>
                                        <p:tgtEl>
                                          <p:spTgt spid="34"/>
                                        </p:tgtEl>
                                        <p:attrNameLst>
                                          <p:attrName>ppt_x</p:attrName>
                                          <p:attrName>ppt_y</p:attrName>
                                        </p:attrNameLst>
                                      </p:cBhvr>
                                      <p:rCtr x="195" y="16620"/>
                                    </p:animMotion>
                                  </p:childTnLst>
                                </p:cTn>
                              </p:par>
                              <p:par>
                                <p:cTn id="67" presetID="22" presetClass="entr" presetSubtype="1"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wipe(up)">
                                      <p:cBhvr>
                                        <p:cTn id="69" dur="500"/>
                                        <p:tgtEl>
                                          <p:spTgt spid="59"/>
                                        </p:tgtEl>
                                      </p:cBhvr>
                                    </p:animEffect>
                                  </p:childTnLst>
                                </p:cTn>
                              </p:par>
                              <p:par>
                                <p:cTn id="70" presetID="63" presetClass="path" presetSubtype="0" accel="25000" decel="75000" fill="hold" grpId="3" nodeType="withEffect">
                                  <p:stCondLst>
                                    <p:cond delay="1000"/>
                                  </p:stCondLst>
                                  <p:childTnLst>
                                    <p:animMotion origin="layout" path="M 0.00443 0.33241 L 0.41441 0.33241 " pathEditMode="relative" rAng="0" ptsTypes="AA">
                                      <p:cBhvr>
                                        <p:cTn id="71" dur="1750" fill="hold"/>
                                        <p:tgtEl>
                                          <p:spTgt spid="34"/>
                                        </p:tgtEl>
                                        <p:attrNameLst>
                                          <p:attrName>ppt_x</p:attrName>
                                          <p:attrName>ppt_y</p:attrName>
                                        </p:attrNameLst>
                                      </p:cBhvr>
                                      <p:rCtr x="20492" y="0"/>
                                    </p:animMotion>
                                  </p:childTnLst>
                                </p:cTn>
                              </p:par>
                              <p:par>
                                <p:cTn id="72" presetID="10" presetClass="entr" presetSubtype="0" fill="hold" grpId="0" nodeType="withEffect">
                                  <p:stCondLst>
                                    <p:cond delay="100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par>
                                <p:cTn id="75" presetID="10" presetClass="entr" presetSubtype="0" fill="hold" grpId="0" nodeType="withEffect">
                                  <p:stCondLst>
                                    <p:cond delay="135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par>
                                <p:cTn id="78" presetID="10" presetClass="entr" presetSubtype="0" fill="hold" grpId="0" nodeType="withEffect">
                                  <p:stCondLst>
                                    <p:cond delay="150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par>
                                <p:cTn id="81" presetID="10" presetClass="entr" presetSubtype="0" fill="hold" grpId="0" nodeType="withEffect">
                                  <p:stCondLst>
                                    <p:cond delay="175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10" presetClass="entr" presetSubtype="0" fill="hold" grpId="0" nodeType="withEffect">
                                  <p:stCondLst>
                                    <p:cond delay="190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500"/>
                                        <p:tgtEl>
                                          <p:spTgt spid="51"/>
                                        </p:tgtEl>
                                      </p:cBhvr>
                                    </p:animEffect>
                                  </p:childTnLst>
                                </p:cTn>
                              </p:par>
                              <p:par>
                                <p:cTn id="87" presetID="10" presetClass="entr" presetSubtype="0" fill="hold" grpId="0" nodeType="withEffect">
                                  <p:stCondLst>
                                    <p:cond delay="200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225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2" nodeType="clickEffect">
                                  <p:stCondLst>
                                    <p:cond delay="0"/>
                                  </p:stCondLst>
                                  <p:childTnLst>
                                    <p:animEffect transition="out" filter="fade">
                                      <p:cBhvr>
                                        <p:cTn id="96" dur="500"/>
                                        <p:tgtEl>
                                          <p:spTgt spid="58"/>
                                        </p:tgtEl>
                                      </p:cBhvr>
                                    </p:animEffect>
                                    <p:set>
                                      <p:cBhvr>
                                        <p:cTn id="97" dur="1" fill="hold">
                                          <p:stCondLst>
                                            <p:cond delay="499"/>
                                          </p:stCondLst>
                                        </p:cTn>
                                        <p:tgtEl>
                                          <p:spTgt spid="58"/>
                                        </p:tgtEl>
                                        <p:attrNameLst>
                                          <p:attrName>style.visibility</p:attrName>
                                        </p:attrNameLst>
                                      </p:cBhvr>
                                      <p:to>
                                        <p:strVal val="hidden"/>
                                      </p:to>
                                    </p:set>
                                  </p:childTnLst>
                                </p:cTn>
                              </p:par>
                              <p:par>
                                <p:cTn id="98" presetID="10" presetClass="exit" presetSubtype="0" fill="hold" grpId="3" nodeType="withEffect">
                                  <p:stCondLst>
                                    <p:cond delay="250"/>
                                  </p:stCondLst>
                                  <p:childTnLst>
                                    <p:animEffect transition="out" filter="fade">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par>
                                <p:cTn id="101" presetID="10" presetClass="exit" presetSubtype="0" fill="hold" grpId="3" nodeType="withEffect">
                                  <p:stCondLst>
                                    <p:cond delay="500"/>
                                  </p:stCondLst>
                                  <p:childTnLst>
                                    <p:animEffect transition="out" filter="fade">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par>
                                <p:cTn id="104" presetID="10" presetClass="exit" presetSubtype="0" fill="hold" grpId="3" nodeType="withEffect">
                                  <p:stCondLst>
                                    <p:cond delay="750"/>
                                  </p:stCondLst>
                                  <p:childTnLst>
                                    <p:animEffect transition="out" filter="fade">
                                      <p:cBhvr>
                                        <p:cTn id="105" dur="500"/>
                                        <p:tgtEl>
                                          <p:spTgt spid="38"/>
                                        </p:tgtEl>
                                      </p:cBhvr>
                                    </p:animEffect>
                                    <p:set>
                                      <p:cBhvr>
                                        <p:cTn id="106" dur="1" fill="hold">
                                          <p:stCondLst>
                                            <p:cond delay="499"/>
                                          </p:stCondLst>
                                        </p:cTn>
                                        <p:tgtEl>
                                          <p:spTgt spid="38"/>
                                        </p:tgtEl>
                                        <p:attrNameLst>
                                          <p:attrName>style.visibility</p:attrName>
                                        </p:attrNameLst>
                                      </p:cBhvr>
                                      <p:to>
                                        <p:strVal val="hidden"/>
                                      </p:to>
                                    </p:set>
                                  </p:childTnLst>
                                </p:cTn>
                              </p:par>
                              <p:par>
                                <p:cTn id="107" presetID="10" presetClass="exit" presetSubtype="0" fill="hold" grpId="3" nodeType="withEffect">
                                  <p:stCondLst>
                                    <p:cond delay="1000"/>
                                  </p:stCondLst>
                                  <p:childTnLst>
                                    <p:animEffect transition="out" filter="fade">
                                      <p:cBhvr>
                                        <p:cTn id="108" dur="500"/>
                                        <p:tgtEl>
                                          <p:spTgt spid="39"/>
                                        </p:tgtEl>
                                      </p:cBhvr>
                                    </p:animEffect>
                                    <p:set>
                                      <p:cBhvr>
                                        <p:cTn id="109" dur="1" fill="hold">
                                          <p:stCondLst>
                                            <p:cond delay="499"/>
                                          </p:stCondLst>
                                        </p:cTn>
                                        <p:tgtEl>
                                          <p:spTgt spid="39"/>
                                        </p:tgtEl>
                                        <p:attrNameLst>
                                          <p:attrName>style.visibility</p:attrName>
                                        </p:attrNameLst>
                                      </p:cBhvr>
                                      <p:to>
                                        <p:strVal val="hidden"/>
                                      </p:to>
                                    </p:set>
                                  </p:childTnLst>
                                </p:cTn>
                              </p:par>
                              <p:par>
                                <p:cTn id="110" presetID="10" presetClass="exit" presetSubtype="0" fill="hold" grpId="3" nodeType="withEffect">
                                  <p:stCondLst>
                                    <p:cond delay="1250"/>
                                  </p:stCondLst>
                                  <p:childTnLst>
                                    <p:animEffect transition="out" filter="fade">
                                      <p:cBhvr>
                                        <p:cTn id="111" dur="500"/>
                                        <p:tgtEl>
                                          <p:spTgt spid="40"/>
                                        </p:tgtEl>
                                      </p:cBhvr>
                                    </p:animEffect>
                                    <p:set>
                                      <p:cBhvr>
                                        <p:cTn id="112" dur="1" fill="hold">
                                          <p:stCondLst>
                                            <p:cond delay="499"/>
                                          </p:stCondLst>
                                        </p:cTn>
                                        <p:tgtEl>
                                          <p:spTgt spid="40"/>
                                        </p:tgtEl>
                                        <p:attrNameLst>
                                          <p:attrName>style.visibility</p:attrName>
                                        </p:attrNameLst>
                                      </p:cBhvr>
                                      <p:to>
                                        <p:strVal val="hidden"/>
                                      </p:to>
                                    </p:set>
                                  </p:childTnLst>
                                </p:cTn>
                              </p:par>
                              <p:par>
                                <p:cTn id="113" presetID="10" presetClass="exit" presetSubtype="0" fill="hold" grpId="3" nodeType="withEffect">
                                  <p:stCondLst>
                                    <p:cond delay="1500"/>
                                  </p:stCondLst>
                                  <p:childTnLst>
                                    <p:animEffect transition="out" filter="fade">
                                      <p:cBhvr>
                                        <p:cTn id="114" dur="500"/>
                                        <p:tgtEl>
                                          <p:spTgt spid="41"/>
                                        </p:tgtEl>
                                      </p:cBhvr>
                                    </p:animEffect>
                                    <p:set>
                                      <p:cBhvr>
                                        <p:cTn id="115" dur="1" fill="hold">
                                          <p:stCondLst>
                                            <p:cond delay="499"/>
                                          </p:stCondLst>
                                        </p:cTn>
                                        <p:tgtEl>
                                          <p:spTgt spid="41"/>
                                        </p:tgtEl>
                                        <p:attrNameLst>
                                          <p:attrName>style.visibility</p:attrName>
                                        </p:attrNameLst>
                                      </p:cBhvr>
                                      <p:to>
                                        <p:strVal val="hidden"/>
                                      </p:to>
                                    </p:set>
                                  </p:childTnLst>
                                </p:cTn>
                              </p:par>
                              <p:par>
                                <p:cTn id="116" presetID="2" presetClass="entr" presetSubtype="8" decel="100000" fill="hold" grpId="0" nodeType="withEffect">
                                  <p:stCondLst>
                                    <p:cond delay="1500"/>
                                  </p:stCondLst>
                                  <p:childTnLst>
                                    <p:set>
                                      <p:cBhvr>
                                        <p:cTn id="117" dur="1" fill="hold">
                                          <p:stCondLst>
                                            <p:cond delay="0"/>
                                          </p:stCondLst>
                                        </p:cTn>
                                        <p:tgtEl>
                                          <p:spTgt spid="70"/>
                                        </p:tgtEl>
                                        <p:attrNameLst>
                                          <p:attrName>style.visibility</p:attrName>
                                        </p:attrNameLst>
                                      </p:cBhvr>
                                      <p:to>
                                        <p:strVal val="visible"/>
                                      </p:to>
                                    </p:set>
                                    <p:anim calcmode="lin" valueType="num">
                                      <p:cBhvr additive="base">
                                        <p:cTn id="118" dur="1000" fill="hold"/>
                                        <p:tgtEl>
                                          <p:spTgt spid="70"/>
                                        </p:tgtEl>
                                        <p:attrNameLst>
                                          <p:attrName>ppt_x</p:attrName>
                                        </p:attrNameLst>
                                      </p:cBhvr>
                                      <p:tavLst>
                                        <p:tav tm="0">
                                          <p:val>
                                            <p:strVal val="0-#ppt_w/2"/>
                                          </p:val>
                                        </p:tav>
                                        <p:tav tm="100000">
                                          <p:val>
                                            <p:strVal val="#ppt_x"/>
                                          </p:val>
                                        </p:tav>
                                      </p:tavLst>
                                    </p:anim>
                                    <p:anim calcmode="lin" valueType="num">
                                      <p:cBhvr additive="base">
                                        <p:cTn id="119" dur="1000" fill="hold"/>
                                        <p:tgtEl>
                                          <p:spTgt spid="70"/>
                                        </p:tgtEl>
                                        <p:attrNameLst>
                                          <p:attrName>ppt_y</p:attrName>
                                        </p:attrNameLst>
                                      </p:cBhvr>
                                      <p:tavLst>
                                        <p:tav tm="0">
                                          <p:val>
                                            <p:strVal val="#ppt_y"/>
                                          </p:val>
                                        </p:tav>
                                        <p:tav tm="100000">
                                          <p:val>
                                            <p:strVal val="#ppt_y"/>
                                          </p:val>
                                        </p:tav>
                                      </p:tavLst>
                                    </p:anim>
                                  </p:childTnLst>
                                </p:cTn>
                              </p:par>
                              <p:par>
                                <p:cTn id="120" presetID="2" presetClass="entr" presetSubtype="2" decel="100000" fill="hold" grpId="0" nodeType="withEffect">
                                  <p:stCondLst>
                                    <p:cond delay="1750"/>
                                  </p:stCondLst>
                                  <p:childTnLst>
                                    <p:set>
                                      <p:cBhvr>
                                        <p:cTn id="121" dur="1" fill="hold">
                                          <p:stCondLst>
                                            <p:cond delay="0"/>
                                          </p:stCondLst>
                                        </p:cTn>
                                        <p:tgtEl>
                                          <p:spTgt spid="68"/>
                                        </p:tgtEl>
                                        <p:attrNameLst>
                                          <p:attrName>style.visibility</p:attrName>
                                        </p:attrNameLst>
                                      </p:cBhvr>
                                      <p:to>
                                        <p:strVal val="visible"/>
                                      </p:to>
                                    </p:set>
                                    <p:anim calcmode="lin" valueType="num">
                                      <p:cBhvr additive="base">
                                        <p:cTn id="122" dur="1000" fill="hold"/>
                                        <p:tgtEl>
                                          <p:spTgt spid="68"/>
                                        </p:tgtEl>
                                        <p:attrNameLst>
                                          <p:attrName>ppt_x</p:attrName>
                                        </p:attrNameLst>
                                      </p:cBhvr>
                                      <p:tavLst>
                                        <p:tav tm="0">
                                          <p:val>
                                            <p:strVal val="1+#ppt_w/2"/>
                                          </p:val>
                                        </p:tav>
                                        <p:tav tm="100000">
                                          <p:val>
                                            <p:strVal val="#ppt_x"/>
                                          </p:val>
                                        </p:tav>
                                      </p:tavLst>
                                    </p:anim>
                                    <p:anim calcmode="lin" valueType="num">
                                      <p:cBhvr additive="base">
                                        <p:cTn id="123" dur="1000" fill="hold"/>
                                        <p:tgtEl>
                                          <p:spTgt spid="68"/>
                                        </p:tgtEl>
                                        <p:attrNameLst>
                                          <p:attrName>ppt_y</p:attrName>
                                        </p:attrNameLst>
                                      </p:cBhvr>
                                      <p:tavLst>
                                        <p:tav tm="0">
                                          <p:val>
                                            <p:strVal val="#ppt_y"/>
                                          </p:val>
                                        </p:tav>
                                        <p:tav tm="100000">
                                          <p:val>
                                            <p:strVal val="#ppt_y"/>
                                          </p:val>
                                        </p:tav>
                                      </p:tavLst>
                                    </p:anim>
                                  </p:childTnLst>
                                </p:cTn>
                              </p:par>
                              <p:par>
                                <p:cTn id="124" presetID="2" presetClass="entr" presetSubtype="2" decel="100000" fill="hold" grpId="0" nodeType="withEffect">
                                  <p:stCondLst>
                                    <p:cond delay="2000"/>
                                  </p:stCondLst>
                                  <p:childTnLst>
                                    <p:set>
                                      <p:cBhvr>
                                        <p:cTn id="125" dur="1" fill="hold">
                                          <p:stCondLst>
                                            <p:cond delay="0"/>
                                          </p:stCondLst>
                                        </p:cTn>
                                        <p:tgtEl>
                                          <p:spTgt spid="67"/>
                                        </p:tgtEl>
                                        <p:attrNameLst>
                                          <p:attrName>style.visibility</p:attrName>
                                        </p:attrNameLst>
                                      </p:cBhvr>
                                      <p:to>
                                        <p:strVal val="visible"/>
                                      </p:to>
                                    </p:set>
                                    <p:anim calcmode="lin" valueType="num">
                                      <p:cBhvr additive="base">
                                        <p:cTn id="126" dur="1000" fill="hold"/>
                                        <p:tgtEl>
                                          <p:spTgt spid="67"/>
                                        </p:tgtEl>
                                        <p:attrNameLst>
                                          <p:attrName>ppt_x</p:attrName>
                                        </p:attrNameLst>
                                      </p:cBhvr>
                                      <p:tavLst>
                                        <p:tav tm="0">
                                          <p:val>
                                            <p:strVal val="1+#ppt_w/2"/>
                                          </p:val>
                                        </p:tav>
                                        <p:tav tm="100000">
                                          <p:val>
                                            <p:strVal val="#ppt_x"/>
                                          </p:val>
                                        </p:tav>
                                      </p:tavLst>
                                    </p:anim>
                                    <p:anim calcmode="lin" valueType="num">
                                      <p:cBhvr additive="base">
                                        <p:cTn id="127" dur="1000" fill="hold"/>
                                        <p:tgtEl>
                                          <p:spTgt spid="67"/>
                                        </p:tgtEl>
                                        <p:attrNameLst>
                                          <p:attrName>ppt_y</p:attrName>
                                        </p:attrNameLst>
                                      </p:cBhvr>
                                      <p:tavLst>
                                        <p:tav tm="0">
                                          <p:val>
                                            <p:strVal val="#ppt_y"/>
                                          </p:val>
                                        </p:tav>
                                        <p:tav tm="100000">
                                          <p:val>
                                            <p:strVal val="#ppt_y"/>
                                          </p:val>
                                        </p:tav>
                                      </p:tavLst>
                                    </p:anim>
                                  </p:childTnLst>
                                </p:cTn>
                              </p:par>
                              <p:par>
                                <p:cTn id="128" presetID="2" presetClass="entr" presetSubtype="8" decel="100000" fill="hold" grpId="0" nodeType="withEffect">
                                  <p:stCondLst>
                                    <p:cond delay="1750"/>
                                  </p:stCondLst>
                                  <p:childTnLst>
                                    <p:set>
                                      <p:cBhvr>
                                        <p:cTn id="129" dur="1" fill="hold">
                                          <p:stCondLst>
                                            <p:cond delay="0"/>
                                          </p:stCondLst>
                                        </p:cTn>
                                        <p:tgtEl>
                                          <p:spTgt spid="66"/>
                                        </p:tgtEl>
                                        <p:attrNameLst>
                                          <p:attrName>style.visibility</p:attrName>
                                        </p:attrNameLst>
                                      </p:cBhvr>
                                      <p:to>
                                        <p:strVal val="visible"/>
                                      </p:to>
                                    </p:set>
                                    <p:anim calcmode="lin" valueType="num">
                                      <p:cBhvr additive="base">
                                        <p:cTn id="130" dur="1000" fill="hold"/>
                                        <p:tgtEl>
                                          <p:spTgt spid="66"/>
                                        </p:tgtEl>
                                        <p:attrNameLst>
                                          <p:attrName>ppt_x</p:attrName>
                                        </p:attrNameLst>
                                      </p:cBhvr>
                                      <p:tavLst>
                                        <p:tav tm="0">
                                          <p:val>
                                            <p:strVal val="0-#ppt_w/2"/>
                                          </p:val>
                                        </p:tav>
                                        <p:tav tm="100000">
                                          <p:val>
                                            <p:strVal val="#ppt_x"/>
                                          </p:val>
                                        </p:tav>
                                      </p:tavLst>
                                    </p:anim>
                                    <p:anim calcmode="lin" valueType="num">
                                      <p:cBhvr additive="base">
                                        <p:cTn id="131" dur="1000" fill="hold"/>
                                        <p:tgtEl>
                                          <p:spTgt spid="66"/>
                                        </p:tgtEl>
                                        <p:attrNameLst>
                                          <p:attrName>ppt_y</p:attrName>
                                        </p:attrNameLst>
                                      </p:cBhvr>
                                      <p:tavLst>
                                        <p:tav tm="0">
                                          <p:val>
                                            <p:strVal val="#ppt_y"/>
                                          </p:val>
                                        </p:tav>
                                        <p:tav tm="100000">
                                          <p:val>
                                            <p:strVal val="#ppt_y"/>
                                          </p:val>
                                        </p:tav>
                                      </p:tavLst>
                                    </p:anim>
                                  </p:childTnLst>
                                </p:cTn>
                              </p:par>
                              <p:par>
                                <p:cTn id="132" presetID="10" presetClass="entr" presetSubtype="0" fill="hold" grpId="0" nodeType="withEffect">
                                  <p:stCondLst>
                                    <p:cond delay="1250"/>
                                  </p:stCondLst>
                                  <p:childTnLst>
                                    <p:set>
                                      <p:cBhvr>
                                        <p:cTn id="133" dur="1" fill="hold">
                                          <p:stCondLst>
                                            <p:cond delay="0"/>
                                          </p:stCondLst>
                                        </p:cTn>
                                        <p:tgtEl>
                                          <p:spTgt spid="33"/>
                                        </p:tgtEl>
                                        <p:attrNameLst>
                                          <p:attrName>style.visibility</p:attrName>
                                        </p:attrNameLst>
                                      </p:cBhvr>
                                      <p:to>
                                        <p:strVal val="visible"/>
                                      </p:to>
                                    </p:set>
                                    <p:animEffect transition="in" filter="fade">
                                      <p:cBhvr>
                                        <p:cTn id="134" dur="500"/>
                                        <p:tgtEl>
                                          <p:spTgt spid="33"/>
                                        </p:tgtEl>
                                      </p:cBhvr>
                                    </p:animEffect>
                                  </p:childTnLst>
                                </p:cTn>
                              </p:par>
                              <p:par>
                                <p:cTn id="135" presetID="10" presetClass="entr" presetSubtype="0" fill="hold" grpId="0" nodeType="withEffect">
                                  <p:stCondLst>
                                    <p:cond delay="150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500"/>
                                        <p:tgtEl>
                                          <p:spTgt spid="45"/>
                                        </p:tgtEl>
                                      </p:cBhvr>
                                    </p:animEffect>
                                  </p:childTnLst>
                                </p:cTn>
                              </p:par>
                              <p:par>
                                <p:cTn id="138" presetID="10" presetClass="entr" presetSubtype="0" fill="hold" grpId="0" nodeType="withEffect">
                                  <p:stCondLst>
                                    <p:cond delay="1750"/>
                                  </p:stCondLst>
                                  <p:childTnLst>
                                    <p:set>
                                      <p:cBhvr>
                                        <p:cTn id="139" dur="1" fill="hold">
                                          <p:stCondLst>
                                            <p:cond delay="0"/>
                                          </p:stCondLst>
                                        </p:cTn>
                                        <p:tgtEl>
                                          <p:spTgt spid="46"/>
                                        </p:tgtEl>
                                        <p:attrNameLst>
                                          <p:attrName>style.visibility</p:attrName>
                                        </p:attrNameLst>
                                      </p:cBhvr>
                                      <p:to>
                                        <p:strVal val="visible"/>
                                      </p:to>
                                    </p:set>
                                    <p:animEffect transition="in" filter="fade">
                                      <p:cBhvr>
                                        <p:cTn id="140" dur="500"/>
                                        <p:tgtEl>
                                          <p:spTgt spid="46"/>
                                        </p:tgtEl>
                                      </p:cBhvr>
                                    </p:animEffect>
                                  </p:childTnLst>
                                </p:cTn>
                              </p:par>
                              <p:par>
                                <p:cTn id="141" presetID="10" presetClass="entr" presetSubtype="0" fill="hold" grpId="0" nodeType="withEffect">
                                  <p:stCondLst>
                                    <p:cond delay="2000"/>
                                  </p:stCondLst>
                                  <p:childTnLst>
                                    <p:set>
                                      <p:cBhvr>
                                        <p:cTn id="142" dur="1" fill="hold">
                                          <p:stCondLst>
                                            <p:cond delay="0"/>
                                          </p:stCondLst>
                                        </p:cTn>
                                        <p:tgtEl>
                                          <p:spTgt spid="56"/>
                                        </p:tgtEl>
                                        <p:attrNameLst>
                                          <p:attrName>style.visibility</p:attrName>
                                        </p:attrNameLst>
                                      </p:cBhvr>
                                      <p:to>
                                        <p:strVal val="visible"/>
                                      </p:to>
                                    </p:set>
                                    <p:animEffect transition="in" filter="fade">
                                      <p:cBhvr>
                                        <p:cTn id="143" dur="500"/>
                                        <p:tgtEl>
                                          <p:spTgt spid="56"/>
                                        </p:tgtEl>
                                      </p:cBhvr>
                                    </p:animEffect>
                                  </p:childTnLst>
                                </p:cTn>
                              </p:par>
                              <p:par>
                                <p:cTn id="144" presetID="10" presetClass="entr" presetSubtype="0" fill="hold" grpId="0" nodeType="withEffect">
                                  <p:stCondLst>
                                    <p:cond delay="2250"/>
                                  </p:stCondLst>
                                  <p:childTnLst>
                                    <p:set>
                                      <p:cBhvr>
                                        <p:cTn id="145" dur="1" fill="hold">
                                          <p:stCondLst>
                                            <p:cond delay="0"/>
                                          </p:stCondLst>
                                        </p:cTn>
                                        <p:tgtEl>
                                          <p:spTgt spid="60"/>
                                        </p:tgtEl>
                                        <p:attrNameLst>
                                          <p:attrName>style.visibility</p:attrName>
                                        </p:attrNameLst>
                                      </p:cBhvr>
                                      <p:to>
                                        <p:strVal val="visible"/>
                                      </p:to>
                                    </p:set>
                                    <p:animEffect transition="in" filter="fade">
                                      <p:cBhvr>
                                        <p:cTn id="146" dur="500"/>
                                        <p:tgtEl>
                                          <p:spTgt spid="60"/>
                                        </p:tgtEl>
                                      </p:cBhvr>
                                    </p:animEffect>
                                  </p:childTnLst>
                                </p:cTn>
                              </p:par>
                              <p:par>
                                <p:cTn id="147" presetID="10" presetClass="entr" presetSubtype="0" fill="hold" grpId="0" nodeType="withEffect">
                                  <p:stCondLst>
                                    <p:cond delay="2500"/>
                                  </p:stCondLst>
                                  <p:childTnLst>
                                    <p:set>
                                      <p:cBhvr>
                                        <p:cTn id="148" dur="1" fill="hold">
                                          <p:stCondLst>
                                            <p:cond delay="0"/>
                                          </p:stCondLst>
                                        </p:cTn>
                                        <p:tgtEl>
                                          <p:spTgt spid="57"/>
                                        </p:tgtEl>
                                        <p:attrNameLst>
                                          <p:attrName>style.visibility</p:attrName>
                                        </p:attrNameLst>
                                      </p:cBhvr>
                                      <p:to>
                                        <p:strVal val="visible"/>
                                      </p:to>
                                    </p:set>
                                    <p:animEffect transition="in" filter="fade">
                                      <p:cBhvr>
                                        <p:cTn id="14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70" grpId="0" animBg="1"/>
      <p:bldP spid="59" grpId="0" animBg="1"/>
      <p:bldP spid="58" grpId="0" animBg="1"/>
      <p:bldP spid="58" grpId="2" animBg="1"/>
      <p:bldP spid="34" grpId="0" animBg="1"/>
      <p:bldP spid="34" grpId="1" animBg="1"/>
      <p:bldP spid="34" grpId="2" animBg="1"/>
      <p:bldP spid="34" grpId="3" animBg="1"/>
      <p:bldP spid="35" grpId="0" animBg="1"/>
      <p:bldP spid="35" grpId="1" animBg="1"/>
      <p:bldP spid="35" grpId="2" animBg="1"/>
      <p:bldP spid="35" grpId="3" animBg="1"/>
      <p:bldP spid="35" grpId="4" animBg="1"/>
      <p:bldP spid="36" grpId="0" animBg="1"/>
      <p:bldP spid="36" grpId="1" animBg="1"/>
      <p:bldP spid="36" grpId="3" animBg="1"/>
      <p:bldP spid="37" grpId="0" animBg="1"/>
      <p:bldP spid="37" grpId="1" animBg="1"/>
      <p:bldP spid="37" grpId="3" animBg="1"/>
      <p:bldP spid="38" grpId="0" animBg="1"/>
      <p:bldP spid="38" grpId="1" animBg="1"/>
      <p:bldP spid="38" grpId="3" animBg="1"/>
      <p:bldP spid="39" grpId="0" animBg="1"/>
      <p:bldP spid="39" grpId="1" animBg="1"/>
      <p:bldP spid="39" grpId="3" animBg="1"/>
      <p:bldP spid="40" grpId="0" animBg="1"/>
      <p:bldP spid="40" grpId="1" animBg="1"/>
      <p:bldP spid="40" grpId="3" animBg="1"/>
      <p:bldP spid="41" grpId="0" animBg="1"/>
      <p:bldP spid="41" grpId="1" animBg="1"/>
      <p:bldP spid="41" grpId="3" animBg="1"/>
      <p:bldP spid="42" grpId="0" animBg="1"/>
      <p:bldP spid="43" grpId="0" animBg="1"/>
      <p:bldP spid="44" grpId="0" animBg="1"/>
      <p:bldP spid="47" grpId="0" animBg="1"/>
      <p:bldP spid="48" grpId="0" animBg="1"/>
      <p:bldP spid="49" grpId="0" animBg="1"/>
      <p:bldP spid="50" grpId="0" animBg="1"/>
      <p:bldP spid="51" grpId="0" animBg="1"/>
      <p:bldP spid="52" grpId="0" animBg="1"/>
      <p:bldP spid="53" grpId="0" animBg="1"/>
      <p:bldP spid="33" grpId="0" animBg="1"/>
      <p:bldP spid="45" grpId="0" animBg="1"/>
      <p:bldP spid="46" grpId="0" animBg="1"/>
      <p:bldP spid="56" grpId="0" animBg="1"/>
      <p:bldP spid="57" grpId="0" animBg="1"/>
      <p:bldP spid="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0" descr="ist2_1752327-it-engineer.jpg"/>
          <p:cNvPicPr>
            <a:picLocks noChangeAspect="1"/>
          </p:cNvPicPr>
          <p:nvPr/>
        </p:nvPicPr>
        <p:blipFill rotWithShape="1">
          <a:blip r:embed="rId3"/>
          <a:srcRect l="38989" t="12086" r="26165" b="-1"/>
          <a:stretch/>
        </p:blipFill>
        <p:spPr bwMode="auto">
          <a:xfrm>
            <a:off x="0" y="-1"/>
            <a:ext cx="4078514" cy="6858001"/>
          </a:xfrm>
          <a:prstGeom prst="rect">
            <a:avLst/>
          </a:prstGeom>
          <a:noFill/>
          <a:ln>
            <a:noFill/>
          </a:ln>
        </p:spPr>
      </p:pic>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3184" t="27973" r="11000" b="1"/>
          <a:stretch/>
        </p:blipFill>
        <p:spPr bwMode="auto">
          <a:xfrm>
            <a:off x="4063259" y="0"/>
            <a:ext cx="4059936" cy="577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9" descr="\\eventsql\dvd27\Clip_Installer\DVD_ART\Artwork_Imagery\Photos_for_PPT\Soft-edge_photos\FY08 PRB No Expire\PRB07_AUSComp006.png"/>
          <p:cNvPicPr>
            <a:picLocks noChangeAspect="1" noChangeArrowheads="1"/>
          </p:cNvPicPr>
          <p:nvPr/>
        </p:nvPicPr>
        <p:blipFill rotWithShape="1">
          <a:blip r:embed="rId5" cstate="print"/>
          <a:srcRect l="17703" r="30440"/>
          <a:stretch/>
        </p:blipFill>
        <p:spPr bwMode="auto">
          <a:xfrm>
            <a:off x="8121144" y="291402"/>
            <a:ext cx="4067681" cy="5504667"/>
          </a:xfrm>
          <a:prstGeom prst="rect">
            <a:avLst/>
          </a:prstGeom>
          <a:noFill/>
          <a:ln>
            <a:noFill/>
          </a:ln>
        </p:spPr>
      </p:pic>
      <p:sp>
        <p:nvSpPr>
          <p:cNvPr id="25" name="Rectangle 24"/>
          <p:cNvSpPr/>
          <p:nvPr/>
        </p:nvSpPr>
        <p:spPr bwMode="auto">
          <a:xfrm flipV="1">
            <a:off x="-104806" y="3701034"/>
            <a:ext cx="12398437" cy="3156966"/>
          </a:xfrm>
          <a:prstGeom prst="rect">
            <a:avLst/>
          </a:prstGeom>
          <a:gradFill>
            <a:gsLst>
              <a:gs pos="0">
                <a:srgbClr val="000000">
                  <a:alpha val="0"/>
                </a:srgbClr>
              </a:gs>
              <a:gs pos="100000">
                <a:srgbClr val="000000">
                  <a:alpha val="95000"/>
                </a:srgb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bwMode="invGray">
          <a:xfrm>
            <a:off x="-104806" y="5649686"/>
            <a:ext cx="12398437" cy="1208313"/>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sp>
        <p:nvSpPr>
          <p:cNvPr id="39946" name="TextBox 9"/>
          <p:cNvSpPr txBox="1">
            <a:spLocks noChangeArrowheads="1"/>
          </p:cNvSpPr>
          <p:nvPr/>
        </p:nvSpPr>
        <p:spPr bwMode="auto">
          <a:xfrm>
            <a:off x="8121144" y="305503"/>
            <a:ext cx="4172487" cy="332399"/>
          </a:xfrm>
          <a:prstGeom prst="rect">
            <a:avLst/>
          </a:prstGeom>
          <a:noFill/>
          <a:ln w="9525">
            <a:noFill/>
            <a:miter lim="800000"/>
            <a:headEnd/>
            <a:tailEnd/>
          </a:ln>
        </p:spPr>
        <p:txBody>
          <a:bodyPr wrap="square" lIns="0" tIns="0" rIns="0" bIns="0">
            <a:spAutoFit/>
          </a:bodyPr>
          <a:lstStyle/>
          <a:p>
            <a:pPr indent="-174606" algn="ctr" defTabSz="914298" eaLnBrk="0" fontAlgn="base" hangingPunct="0">
              <a:lnSpc>
                <a:spcPct val="90000"/>
              </a:lnSpc>
              <a:spcBef>
                <a:spcPts val="1200"/>
              </a:spcBef>
              <a:spcAft>
                <a:spcPct val="0"/>
              </a:spcAft>
            </a:pPr>
            <a:r>
              <a:rPr lang="en-US" sz="2400" dirty="0">
                <a:gradFill>
                  <a:gsLst>
                    <a:gs pos="0">
                      <a:schemeClr val="tx1"/>
                    </a:gs>
                    <a:gs pos="86000">
                      <a:schemeClr val="tx1"/>
                    </a:gs>
                  </a:gsLst>
                  <a:lin ang="5400000" scaled="0"/>
                </a:gradFill>
                <a:latin typeface="Segoe Light" pitchFamily="34" charset="0"/>
              </a:rPr>
              <a:t>APPLICATION OWNER</a:t>
            </a:r>
          </a:p>
        </p:txBody>
      </p:sp>
      <p:sp>
        <p:nvSpPr>
          <p:cNvPr id="23" name="TextBox 9"/>
          <p:cNvSpPr txBox="1">
            <a:spLocks noChangeArrowheads="1"/>
          </p:cNvSpPr>
          <p:nvPr/>
        </p:nvSpPr>
        <p:spPr bwMode="auto">
          <a:xfrm>
            <a:off x="-104805" y="298853"/>
            <a:ext cx="4169250" cy="332399"/>
          </a:xfrm>
          <a:prstGeom prst="rect">
            <a:avLst/>
          </a:prstGeom>
          <a:noFill/>
          <a:ln w="9525">
            <a:noFill/>
            <a:miter lim="800000"/>
            <a:headEnd/>
            <a:tailEnd/>
          </a:ln>
        </p:spPr>
        <p:txBody>
          <a:bodyPr wrap="square" lIns="0" tIns="0" rIns="0" bIns="0">
            <a:spAutoFit/>
          </a:bodyPr>
          <a:lstStyle/>
          <a:p>
            <a:pPr indent="-174606" algn="ctr" defTabSz="914298" eaLnBrk="0" fontAlgn="base" hangingPunct="0">
              <a:lnSpc>
                <a:spcPct val="90000"/>
              </a:lnSpc>
              <a:spcBef>
                <a:spcPts val="1200"/>
              </a:spcBef>
              <a:spcAft>
                <a:spcPct val="0"/>
              </a:spcAft>
            </a:pPr>
            <a:r>
              <a:rPr lang="en-US" sz="2400" dirty="0">
                <a:gradFill>
                  <a:gsLst>
                    <a:gs pos="0">
                      <a:schemeClr val="tx1"/>
                    </a:gs>
                    <a:gs pos="86000">
                      <a:schemeClr val="tx1"/>
                    </a:gs>
                  </a:gsLst>
                  <a:lin ang="5400000" scaled="0"/>
                </a:gradFill>
                <a:latin typeface="Segoe Light" pitchFamily="34" charset="0"/>
              </a:rPr>
              <a:t>DATACENTER ADMIN</a:t>
            </a:r>
          </a:p>
        </p:txBody>
      </p:sp>
      <p:sp>
        <p:nvSpPr>
          <p:cNvPr id="15" name="TextBox 9"/>
          <p:cNvSpPr txBox="1">
            <a:spLocks noChangeArrowheads="1"/>
          </p:cNvSpPr>
          <p:nvPr/>
        </p:nvSpPr>
        <p:spPr bwMode="auto">
          <a:xfrm>
            <a:off x="4064445" y="311599"/>
            <a:ext cx="4058750" cy="332399"/>
          </a:xfrm>
          <a:prstGeom prst="rect">
            <a:avLst/>
          </a:prstGeom>
          <a:noFill/>
          <a:ln w="9525">
            <a:noFill/>
            <a:miter lim="800000"/>
            <a:headEnd/>
            <a:tailEnd/>
          </a:ln>
        </p:spPr>
        <p:txBody>
          <a:bodyPr wrap="square" lIns="0" tIns="0" rIns="0" bIns="0">
            <a:spAutoFit/>
          </a:bodyPr>
          <a:lstStyle/>
          <a:p>
            <a:pPr indent="-174606" algn="ctr" defTabSz="914298" eaLnBrk="0" fontAlgn="base" hangingPunct="0">
              <a:lnSpc>
                <a:spcPct val="90000"/>
              </a:lnSpc>
              <a:spcBef>
                <a:spcPts val="1200"/>
              </a:spcBef>
              <a:spcAft>
                <a:spcPct val="0"/>
              </a:spcAft>
            </a:pPr>
            <a:r>
              <a:rPr lang="en-US" sz="2400" dirty="0">
                <a:gradFill>
                  <a:gsLst>
                    <a:gs pos="0">
                      <a:schemeClr val="tx1"/>
                    </a:gs>
                    <a:gs pos="86000">
                      <a:schemeClr val="tx1"/>
                    </a:gs>
                  </a:gsLst>
                  <a:lin ang="5400000" scaled="0"/>
                </a:gradFill>
                <a:latin typeface="Segoe Light" pitchFamily="34" charset="0"/>
              </a:rPr>
              <a:t>DEVELOPER</a:t>
            </a:r>
          </a:p>
        </p:txBody>
      </p:sp>
      <p:cxnSp>
        <p:nvCxnSpPr>
          <p:cNvPr id="41" name="Straight Connector 40"/>
          <p:cNvCxnSpPr/>
          <p:nvPr/>
        </p:nvCxnSpPr>
        <p:spPr>
          <a:xfrm>
            <a:off x="4044781" y="48969"/>
            <a:ext cx="0" cy="5728833"/>
          </a:xfrm>
          <a:prstGeom prst="line">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15875" cap="flat" cmpd="sng" algn="ctr">
            <a:gradFill flip="none" rotWithShape="1">
              <a:gsLst>
                <a:gs pos="0">
                  <a:schemeClr val="tx1">
                    <a:alpha val="0"/>
                  </a:schemeClr>
                </a:gs>
                <a:gs pos="50000">
                  <a:schemeClr val="tx1"/>
                </a:gs>
                <a:gs pos="100000">
                  <a:schemeClr val="tx1">
                    <a:alpha val="0"/>
                  </a:schemeClr>
                </a:gs>
              </a:gsLst>
              <a:lin ang="5400000" scaled="1"/>
              <a:tileRect/>
            </a:gradFill>
            <a:prstDash val="solid"/>
            <a:round/>
            <a:headEnd type="none" w="med" len="med"/>
            <a:tailEnd type="none" w="med" len="med"/>
          </a:ln>
          <a:effectLst>
            <a:outerShdw blurRad="76200" algn="ctr" rotWithShape="0">
              <a:prstClr val="black">
                <a:alpha val="85000"/>
              </a:prstClr>
            </a:outerShdw>
          </a:effectLst>
        </p:spPr>
      </p:cxnSp>
      <p:cxnSp>
        <p:nvCxnSpPr>
          <p:cNvPr id="17" name="Straight Connector 16"/>
          <p:cNvCxnSpPr/>
          <p:nvPr/>
        </p:nvCxnSpPr>
        <p:spPr>
          <a:xfrm>
            <a:off x="8123195" y="48969"/>
            <a:ext cx="0" cy="5728833"/>
          </a:xfrm>
          <a:prstGeom prst="line">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15875" cap="flat" cmpd="sng" algn="ctr">
            <a:gradFill flip="none" rotWithShape="1">
              <a:gsLst>
                <a:gs pos="0">
                  <a:schemeClr val="tx1">
                    <a:alpha val="0"/>
                  </a:schemeClr>
                </a:gs>
                <a:gs pos="50000">
                  <a:schemeClr val="tx1"/>
                </a:gs>
                <a:gs pos="100000">
                  <a:schemeClr val="tx1">
                    <a:alpha val="0"/>
                  </a:schemeClr>
                </a:gs>
              </a:gsLst>
              <a:lin ang="5400000" scaled="1"/>
              <a:tileRect/>
            </a:gradFill>
            <a:prstDash val="solid"/>
            <a:round/>
            <a:headEnd type="none" w="med" len="med"/>
            <a:tailEnd type="none" w="med" len="med"/>
          </a:ln>
          <a:effectLst>
            <a:outerShdw blurRad="76200" algn="ctr" rotWithShape="0">
              <a:prstClr val="black">
                <a:alpha val="85000"/>
              </a:prstClr>
            </a:outerShdw>
          </a:effectLst>
        </p:spPr>
      </p:cxnSp>
      <p:sp>
        <p:nvSpPr>
          <p:cNvPr id="16" name="TextBox 15"/>
          <p:cNvSpPr txBox="1"/>
          <p:nvPr/>
        </p:nvSpPr>
        <p:spPr bwMode="invGray">
          <a:xfrm>
            <a:off x="794" y="5771038"/>
            <a:ext cx="12293631" cy="1242452"/>
          </a:xfrm>
          <a:prstGeom prst="rect">
            <a:avLst/>
          </a:prstGeom>
          <a:noFill/>
        </p:spPr>
        <p:txBody>
          <a:bodyPr wrap="square" lIns="0" tIns="0" rIns="0" bIns="0" rtlCol="0" anchor="ctr">
            <a:noAutofit/>
          </a:bodyPr>
          <a:lstStyle/>
          <a:p>
            <a:pPr algn="ctr">
              <a:lnSpc>
                <a:spcPct val="70000"/>
              </a:lnSpc>
              <a:defRPr/>
            </a:pPr>
            <a:r>
              <a:rPr lang="en-US" sz="5400" b="1" kern="2000" spc="-150" dirty="0" smtClean="0">
                <a:solidFill>
                  <a:srgbClr val="FFFFFF">
                    <a:alpha val="75000"/>
                  </a:srgbClr>
                </a:solidFill>
                <a:latin typeface="Segoe Condensed" pitchFamily="34" charset="0"/>
              </a:rPr>
              <a:t>EVER CHANGING ROLES</a:t>
            </a:r>
            <a:endParaRPr lang="en-US" sz="5400" b="1" kern="2000" spc="-150" dirty="0">
              <a:solidFill>
                <a:srgbClr val="FFFFFF">
                  <a:alpha val="75000"/>
                </a:srgbClr>
              </a:solidFill>
              <a:latin typeface="Segoe Condensed" pitchFamily="34" charset="0"/>
            </a:endParaRPr>
          </a:p>
        </p:txBody>
      </p:sp>
    </p:spTree>
    <p:extLst>
      <p:ext uri="{BB962C8B-B14F-4D97-AF65-F5344CB8AC3E}">
        <p14:creationId xmlns:p14="http://schemas.microsoft.com/office/powerpoint/2010/main" val="292464404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abrenlevinson.com/blog/images/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8"/>
            <a:ext cx="12188825" cy="68716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1" y="0"/>
            <a:ext cx="12175177" cy="2260600"/>
          </a:xfrm>
          <a:prstGeom prst="rect">
            <a:avLst/>
          </a:prstGeom>
          <a:gradFill>
            <a:gsLst>
              <a:gs pos="30000">
                <a:schemeClr val="tx2">
                  <a:lumMod val="50000"/>
                  <a:alpha val="85000"/>
                </a:schemeClr>
              </a:gs>
              <a:gs pos="100000">
                <a:schemeClr val="tx2">
                  <a:alpha val="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5" name="Title 14"/>
          <p:cNvSpPr>
            <a:spLocks noGrp="1"/>
          </p:cNvSpPr>
          <p:nvPr>
            <p:ph type="title"/>
          </p:nvPr>
        </p:nvSpPr>
        <p:spPr/>
        <p:txBody>
          <a:bodyPr/>
          <a:lstStyle/>
          <a:p>
            <a:r>
              <a:rPr lang="en-US" smtClean="0"/>
              <a:t>What Constitutes A Good Cloud Customer?</a:t>
            </a:r>
            <a:endParaRPr lang="en-US" dirty="0"/>
          </a:p>
        </p:txBody>
      </p:sp>
      <p:sp>
        <p:nvSpPr>
          <p:cNvPr id="4" name="Rectangle 3"/>
          <p:cNvSpPr/>
          <p:nvPr/>
        </p:nvSpPr>
        <p:spPr bwMode="auto">
          <a:xfrm>
            <a:off x="-3" y="1724485"/>
            <a:ext cx="12188825" cy="914400"/>
          </a:xfrm>
          <a:prstGeom prst="rect">
            <a:avLst/>
          </a:prstGeom>
          <a:gradFill flip="none" rotWithShape="1">
            <a:gsLst>
              <a:gs pos="6000">
                <a:srgbClr val="FFFFFF"/>
              </a:gs>
              <a:gs pos="91000">
                <a:srgbClr val="FFFFFF">
                  <a:alpha val="0"/>
                </a:srgbClr>
              </a:gs>
            </a:gsLst>
            <a:path path="circle">
              <a:fillToRect l="50000" t="50000" r="50000" b="50000"/>
            </a:path>
            <a:tileRect/>
          </a:gradFill>
          <a:ln>
            <a:gradFill flip="none" rotWithShape="1">
              <a:gsLst>
                <a:gs pos="0">
                  <a:srgbClr val="FFFFFF"/>
                </a:gs>
                <a:gs pos="100000">
                  <a:srgbClr val="FFFFFF">
                    <a:alpha val="31000"/>
                  </a:srgbClr>
                </a:gs>
              </a:gsLst>
              <a:path path="circle">
                <a:fillToRect l="50000" t="50000" r="50000" b="50000"/>
              </a:path>
              <a:tileRect/>
            </a:grad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algn="ctr"/>
            <a:r>
              <a:rPr lang="en-US" sz="2800" b="1" cap="all" dirty="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rPr>
              <a:t>IT Pro loses Control over infrastructure and policies</a:t>
            </a:r>
          </a:p>
        </p:txBody>
      </p:sp>
      <p:sp>
        <p:nvSpPr>
          <p:cNvPr id="5" name="Rectangle 4"/>
          <p:cNvSpPr/>
          <p:nvPr/>
        </p:nvSpPr>
        <p:spPr bwMode="auto">
          <a:xfrm>
            <a:off x="-3" y="2774186"/>
            <a:ext cx="12188825" cy="914400"/>
          </a:xfrm>
          <a:prstGeom prst="rect">
            <a:avLst/>
          </a:prstGeom>
          <a:gradFill flip="none" rotWithShape="1">
            <a:gsLst>
              <a:gs pos="6000">
                <a:srgbClr val="FFFFFF"/>
              </a:gs>
              <a:gs pos="91000">
                <a:srgbClr val="FFFFFF">
                  <a:alpha val="0"/>
                </a:srgbClr>
              </a:gs>
            </a:gsLst>
            <a:path path="circle">
              <a:fillToRect l="50000" t="50000" r="50000" b="50000"/>
            </a:path>
            <a:tileRect/>
          </a:gradFill>
          <a:ln>
            <a:gradFill flip="none" rotWithShape="1">
              <a:gsLst>
                <a:gs pos="0">
                  <a:srgbClr val="FFFFFF"/>
                </a:gs>
                <a:gs pos="100000">
                  <a:srgbClr val="FFFFFF">
                    <a:alpha val="31000"/>
                  </a:srgbClr>
                </a:gs>
              </a:gsLst>
              <a:path path="circle">
                <a:fillToRect l="50000" t="50000" r="50000" b="50000"/>
              </a:path>
              <a:tileRect/>
            </a:grad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lvl="1" algn="ctr"/>
            <a:r>
              <a:rPr lang="en-US" sz="2800" b="1" cap="all" dirty="0" smtClean="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rPr>
              <a:t>Demand Visibility </a:t>
            </a:r>
            <a:r>
              <a:rPr lang="en-US" sz="2800" b="1" cap="all" dirty="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rPr>
              <a:t>and situational awareness</a:t>
            </a:r>
          </a:p>
        </p:txBody>
      </p:sp>
      <p:sp>
        <p:nvSpPr>
          <p:cNvPr id="6" name="Rectangle 5"/>
          <p:cNvSpPr/>
          <p:nvPr/>
        </p:nvSpPr>
        <p:spPr bwMode="auto">
          <a:xfrm>
            <a:off x="-3" y="3823887"/>
            <a:ext cx="12188825" cy="914400"/>
          </a:xfrm>
          <a:prstGeom prst="rect">
            <a:avLst/>
          </a:prstGeom>
          <a:gradFill flip="none" rotWithShape="1">
            <a:gsLst>
              <a:gs pos="6000">
                <a:srgbClr val="FFFFFF"/>
              </a:gs>
              <a:gs pos="91000">
                <a:srgbClr val="FFFFFF">
                  <a:alpha val="0"/>
                </a:srgbClr>
              </a:gs>
            </a:gsLst>
            <a:path path="circle">
              <a:fillToRect l="50000" t="50000" r="50000" b="50000"/>
            </a:path>
            <a:tileRect/>
          </a:gradFill>
          <a:ln>
            <a:gradFill flip="none" rotWithShape="1">
              <a:gsLst>
                <a:gs pos="0">
                  <a:srgbClr val="FFFFFF"/>
                </a:gs>
                <a:gs pos="100000">
                  <a:srgbClr val="FFFFFF">
                    <a:alpha val="31000"/>
                  </a:srgbClr>
                </a:gs>
              </a:gsLst>
              <a:path path="circle">
                <a:fillToRect l="50000" t="50000" r="50000" b="50000"/>
              </a:path>
              <a:tileRect/>
            </a:grad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algn="ctr"/>
            <a:r>
              <a:rPr lang="en-US" sz="2800" b="1" cap="all" dirty="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rPr>
              <a:t>Expectation of Server/Service parity in features, flexibility, customizability</a:t>
            </a:r>
          </a:p>
        </p:txBody>
      </p:sp>
      <p:sp>
        <p:nvSpPr>
          <p:cNvPr id="7" name="Rectangle 6"/>
          <p:cNvSpPr/>
          <p:nvPr/>
        </p:nvSpPr>
        <p:spPr bwMode="auto">
          <a:xfrm>
            <a:off x="-3" y="4873588"/>
            <a:ext cx="12188825" cy="914400"/>
          </a:xfrm>
          <a:prstGeom prst="rect">
            <a:avLst/>
          </a:prstGeom>
          <a:gradFill flip="none" rotWithShape="1">
            <a:gsLst>
              <a:gs pos="6000">
                <a:srgbClr val="FFFFFF"/>
              </a:gs>
              <a:gs pos="91000">
                <a:srgbClr val="FFFFFF">
                  <a:alpha val="0"/>
                </a:srgbClr>
              </a:gs>
            </a:gsLst>
            <a:path path="circle">
              <a:fillToRect l="50000" t="50000" r="50000" b="50000"/>
            </a:path>
            <a:tileRect/>
          </a:gradFill>
          <a:ln>
            <a:gradFill flip="none" rotWithShape="1">
              <a:gsLst>
                <a:gs pos="0">
                  <a:srgbClr val="FFFFFF"/>
                </a:gs>
                <a:gs pos="100000">
                  <a:srgbClr val="FFFFFF">
                    <a:alpha val="31000"/>
                  </a:srgbClr>
                </a:gs>
              </a:gsLst>
              <a:path path="circle">
                <a:fillToRect l="50000" t="50000" r="50000" b="50000"/>
              </a:path>
              <a:tileRect/>
            </a:grad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algn="ctr"/>
            <a:r>
              <a:rPr lang="en-US" sz="2800" b="1" cap="all" dirty="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rPr>
              <a:t>Higher expectations and scrutiny over availability, performance – especially enterprise</a:t>
            </a:r>
          </a:p>
        </p:txBody>
      </p:sp>
    </p:spTree>
    <p:extLst>
      <p:ext uri="{BB962C8B-B14F-4D97-AF65-F5344CB8AC3E}">
        <p14:creationId xmlns:p14="http://schemas.microsoft.com/office/powerpoint/2010/main" val="1651980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Deploying the Cloud - Leapfrog to Dynamic</a:t>
            </a:r>
            <a:endParaRPr lang="en-US" dirty="0"/>
          </a:p>
        </p:txBody>
      </p:sp>
      <p:pic>
        <p:nvPicPr>
          <p:cNvPr id="5" name="Picture 3" descr="Core IO all-up"/>
          <p:cNvPicPr>
            <a:picLocks noChangeAspect="1" noChangeArrowheads="1"/>
          </p:cNvPicPr>
          <p:nvPr/>
        </p:nvPicPr>
        <p:blipFill>
          <a:blip r:embed="rId2" cstate="print"/>
          <a:srcRect/>
          <a:stretch>
            <a:fillRect/>
          </a:stretch>
        </p:blipFill>
        <p:spPr bwMode="auto">
          <a:xfrm>
            <a:off x="1674997" y="1073067"/>
            <a:ext cx="8583880" cy="4957619"/>
          </a:xfrm>
          <a:prstGeom prst="rect">
            <a:avLst/>
          </a:prstGeom>
          <a:ln>
            <a:noFill/>
          </a:ln>
          <a:effectLst>
            <a:innerShdw blurRad="63500" dist="50800" dir="13500000">
              <a:prstClr val="black">
                <a:alpha val="50000"/>
              </a:prstClr>
            </a:innerShdw>
            <a:reflection blurRad="6350" stA="50000" endA="300" endPos="38500" dist="50800" dir="5400000" sy="-100000" algn="bl" rotWithShape="0"/>
          </a:effectLst>
        </p:spPr>
      </p:pic>
      <p:grpSp>
        <p:nvGrpSpPr>
          <p:cNvPr id="12" name="Group 11"/>
          <p:cNvGrpSpPr/>
          <p:nvPr/>
        </p:nvGrpSpPr>
        <p:grpSpPr>
          <a:xfrm>
            <a:off x="3862317" y="1869748"/>
            <a:ext cx="5936776" cy="2823841"/>
            <a:chOff x="3862317" y="1610436"/>
            <a:chExt cx="5936776" cy="4335450"/>
          </a:xfrm>
        </p:grpSpPr>
        <p:sp>
          <p:nvSpPr>
            <p:cNvPr id="9" name="Curved Down Arrow 8"/>
            <p:cNvSpPr/>
            <p:nvPr/>
          </p:nvSpPr>
          <p:spPr bwMode="auto">
            <a:xfrm>
              <a:off x="3862317" y="1610436"/>
              <a:ext cx="5936776" cy="1596788"/>
            </a:xfrm>
            <a:prstGeom prst="curvedDownArrow">
              <a:avLst/>
            </a:prstGeom>
            <a:solidFill>
              <a:srgbClr val="FF0000"/>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marR="0" indent="0" algn="ctr" defTabSz="914099" rtl="0" eaLnBrk="1" fontAlgn="base" latinLnBrk="0" hangingPunct="1">
                <a:lnSpc>
                  <a:spcPct val="100000"/>
                </a:lnSpc>
                <a:spcBef>
                  <a:spcPct val="0"/>
                </a:spcBef>
                <a:spcAft>
                  <a:spcPct val="0"/>
                </a:spcAft>
                <a:buClrTx/>
                <a:buSzTx/>
                <a:buFontTx/>
                <a:buNone/>
                <a:tabLst/>
              </a:pPr>
              <a:endParaRPr kumimoji="0" lang="en-US" sz="2400" b="0" i="0" u="none" strike="noStrike" kern="1200" cap="none" spc="0" normalizeH="0" baseline="0" noProof="0" dirty="0" smtClean="0">
                <a:ln>
                  <a:noFill/>
                </a:ln>
                <a:gradFill>
                  <a:gsLst>
                    <a:gs pos="0">
                      <a:srgbClr val="000000">
                        <a:lumMod val="85000"/>
                        <a:lumOff val="15000"/>
                      </a:srgbClr>
                    </a:gs>
                    <a:gs pos="100000">
                      <a:srgbClr val="000000">
                        <a:lumMod val="85000"/>
                        <a:lumOff val="15000"/>
                      </a:srgbClr>
                    </a:gs>
                  </a:gsLst>
                  <a:lin ang="5400000" scaled="0"/>
                </a:gradFill>
                <a:effectLst/>
                <a:uLnTx/>
                <a:uFillTx/>
                <a:latin typeface="Segoe" pitchFamily="34" charset="0"/>
                <a:ea typeface="+mn-ea"/>
                <a:cs typeface="+mn-cs"/>
              </a:endParaRPr>
            </a:p>
          </p:txBody>
        </p:sp>
        <p:sp>
          <p:nvSpPr>
            <p:cNvPr id="10" name="Curved Down Arrow 9"/>
            <p:cNvSpPr/>
            <p:nvPr/>
          </p:nvSpPr>
          <p:spPr bwMode="auto">
            <a:xfrm>
              <a:off x="5500047" y="3036638"/>
              <a:ext cx="4299045" cy="1596788"/>
            </a:xfrm>
            <a:prstGeom prst="curvedDown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0" marR="0" indent="0" algn="ctr" defTabSz="914099" rtl="0" eaLnBrk="1" fontAlgn="base" latinLnBrk="0" hangingPunct="1">
                <a:lnSpc>
                  <a:spcPct val="100000"/>
                </a:lnSpc>
                <a:spcBef>
                  <a:spcPct val="0"/>
                </a:spcBef>
                <a:spcAft>
                  <a:spcPct val="0"/>
                </a:spcAft>
                <a:buClrTx/>
                <a:buSzTx/>
                <a:buFontTx/>
                <a:buNone/>
                <a:tabLst/>
              </a:pPr>
              <a:endParaRPr kumimoji="0" lang="en-US" sz="2400" b="0" i="0" u="none" strike="noStrike" kern="1200" cap="none" spc="0" normalizeH="0" baseline="0" noProof="0" dirty="0" smtClean="0">
                <a:ln>
                  <a:noFill/>
                </a:ln>
                <a:gradFill>
                  <a:gsLst>
                    <a:gs pos="0">
                      <a:srgbClr val="000000">
                        <a:lumMod val="85000"/>
                        <a:lumOff val="15000"/>
                      </a:srgbClr>
                    </a:gs>
                    <a:gs pos="100000">
                      <a:srgbClr val="000000">
                        <a:lumMod val="85000"/>
                        <a:lumOff val="15000"/>
                      </a:srgbClr>
                    </a:gs>
                  </a:gsLst>
                  <a:lin ang="5400000" scaled="0"/>
                </a:gradFill>
                <a:effectLst/>
                <a:uLnTx/>
                <a:uFillTx/>
                <a:latin typeface="Segoe" pitchFamily="34" charset="0"/>
                <a:ea typeface="+mn-ea"/>
                <a:cs typeface="+mn-cs"/>
              </a:endParaRPr>
            </a:p>
          </p:txBody>
        </p:sp>
        <p:sp>
          <p:nvSpPr>
            <p:cNvPr id="11" name="Curved Down Arrow 10"/>
            <p:cNvSpPr/>
            <p:nvPr/>
          </p:nvSpPr>
          <p:spPr bwMode="auto">
            <a:xfrm>
              <a:off x="7331126" y="4844958"/>
              <a:ext cx="2331492" cy="1100928"/>
            </a:xfrm>
            <a:prstGeom prst="curved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000000">
                        <a:lumMod val="85000"/>
                        <a:lumOff val="15000"/>
                      </a:srgbClr>
                    </a:gs>
                    <a:gs pos="100000">
                      <a:srgbClr val="000000">
                        <a:lumMod val="85000"/>
                        <a:lumOff val="15000"/>
                      </a:srgbClr>
                    </a:gs>
                  </a:gsLst>
                  <a:lin ang="5400000" scaled="0"/>
                </a:gradFill>
                <a:latin typeface="Segoe" pitchFamily="34" charset="0"/>
              </a:endParaRPr>
            </a:p>
          </p:txBody>
        </p:sp>
      </p:grpSp>
      <p:graphicFrame>
        <p:nvGraphicFramePr>
          <p:cNvPr id="22" name="Chart 21"/>
          <p:cNvGraphicFramePr>
            <a:graphicFrameLocks/>
          </p:cNvGraphicFramePr>
          <p:nvPr>
            <p:extLst>
              <p:ext uri="{D42A27DB-BD31-4B8C-83A1-F6EECF244321}">
                <p14:modId xmlns:p14="http://schemas.microsoft.com/office/powerpoint/2010/main" val="840671604"/>
              </p:ext>
            </p:extLst>
          </p:nvPr>
        </p:nvGraphicFramePr>
        <p:xfrm>
          <a:off x="3862317" y="1395321"/>
          <a:ext cx="4572000" cy="3028950"/>
        </p:xfrm>
        <a:graphic>
          <a:graphicData uri="http://schemas.openxmlformats.org/drawingml/2006/chart">
            <c:chart xmlns:c="http://schemas.openxmlformats.org/drawingml/2006/chart" xmlns:r="http://schemas.openxmlformats.org/officeDocument/2006/relationships" r:id="rId3"/>
          </a:graphicData>
        </a:graphic>
      </p:graphicFrame>
      <p:grpSp>
        <p:nvGrpSpPr>
          <p:cNvPr id="42" name="Group 41"/>
          <p:cNvGrpSpPr/>
          <p:nvPr/>
        </p:nvGrpSpPr>
        <p:grpSpPr>
          <a:xfrm>
            <a:off x="139770" y="5171785"/>
            <a:ext cx="10287121" cy="476726"/>
            <a:chOff x="85178" y="4760555"/>
            <a:chExt cx="10287121" cy="476726"/>
          </a:xfrm>
        </p:grpSpPr>
        <p:sp>
          <p:nvSpPr>
            <p:cNvPr id="14" name="Rounded Rectangle 13"/>
            <p:cNvSpPr/>
            <p:nvPr/>
          </p:nvSpPr>
          <p:spPr bwMode="auto">
            <a:xfrm>
              <a:off x="85178" y="4760555"/>
              <a:ext cx="10287121" cy="476726"/>
            </a:xfrm>
            <a:prstGeom prst="roundRect">
              <a:avLst/>
            </a:prstGeom>
            <a:solidFill>
              <a:srgbClr val="000000">
                <a:lumMod val="75000"/>
                <a:lumOff val="25000"/>
                <a:alpha val="43000"/>
              </a:srgb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defTabSz="914400">
                <a:spcBef>
                  <a:spcPct val="0"/>
                </a:spcBef>
                <a:defRPr/>
              </a:pPr>
              <a:r>
                <a:rPr lang="en-US" sz="1400" kern="0" dirty="0" smtClean="0">
                  <a:solidFill>
                    <a:srgbClr val="FFFFFF"/>
                  </a:solidFill>
                </a:rPr>
                <a:t>Labor $ per </a:t>
              </a:r>
            </a:p>
            <a:p>
              <a:pPr defTabSz="914400">
                <a:spcBef>
                  <a:spcPct val="0"/>
                </a:spcBef>
                <a:defRPr/>
              </a:pPr>
              <a:r>
                <a:rPr lang="en-US" sz="1400" kern="0" dirty="0" smtClean="0">
                  <a:solidFill>
                    <a:srgbClr val="FFFFFF"/>
                  </a:solidFill>
                </a:rPr>
                <a:t>Server per Year</a:t>
              </a:r>
            </a:p>
          </p:txBody>
        </p:sp>
        <p:sp>
          <p:nvSpPr>
            <p:cNvPr id="15" name="TextBox 14"/>
            <p:cNvSpPr txBox="1"/>
            <p:nvPr/>
          </p:nvSpPr>
          <p:spPr>
            <a:xfrm>
              <a:off x="3277210" y="4814252"/>
              <a:ext cx="1398307" cy="369332"/>
            </a:xfrm>
            <a:prstGeom prst="rect">
              <a:avLst/>
            </a:pr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914400">
                <a:defRPr/>
              </a:pPr>
              <a:r>
                <a:rPr lang="en-US" kern="0" dirty="0" smtClean="0">
                  <a:solidFill>
                    <a:srgbClr val="FFFFFF"/>
                  </a:solidFill>
                  <a:effectLst>
                    <a:outerShdw blurRad="38100" dist="38100" dir="2700000" algn="tl">
                      <a:srgbClr val="000000">
                        <a:alpha val="43137"/>
                      </a:srgbClr>
                    </a:outerShdw>
                  </a:effectLst>
                  <a:latin typeface="Segoe Semibold" pitchFamily="34" charset="0"/>
                </a:rPr>
                <a:t>$ 23,807</a:t>
              </a:r>
              <a:endParaRPr lang="en-US" kern="0" dirty="0">
                <a:solidFill>
                  <a:srgbClr val="FFFFFF"/>
                </a:solidFill>
                <a:effectLst>
                  <a:outerShdw blurRad="38100" dist="38100" dir="2700000" algn="tl">
                    <a:srgbClr val="000000">
                      <a:alpha val="43137"/>
                    </a:srgbClr>
                  </a:outerShdw>
                </a:effectLst>
              </a:endParaRPr>
            </a:p>
          </p:txBody>
        </p:sp>
        <p:sp>
          <p:nvSpPr>
            <p:cNvPr id="16" name="TextBox 15"/>
            <p:cNvSpPr txBox="1"/>
            <p:nvPr/>
          </p:nvSpPr>
          <p:spPr>
            <a:xfrm>
              <a:off x="4834393" y="4814252"/>
              <a:ext cx="1644045" cy="369332"/>
            </a:xfrm>
            <a:prstGeom prst="rect">
              <a:avLst/>
            </a:prstGeom>
            <a:solidFill>
              <a:schemeClr val="bg2">
                <a:lumMod val="75000"/>
              </a:schemeClr>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914400">
                <a:defRPr/>
              </a:pPr>
              <a:r>
                <a:rPr lang="en-US" kern="0" dirty="0" smtClean="0">
                  <a:solidFill>
                    <a:srgbClr val="FFFFFF"/>
                  </a:solidFill>
                  <a:effectLst>
                    <a:outerShdw blurRad="38100" dist="38100" dir="2700000" algn="tl">
                      <a:srgbClr val="000000">
                        <a:alpha val="43137"/>
                      </a:srgbClr>
                    </a:outerShdw>
                  </a:effectLst>
                  <a:latin typeface="Segoe Semibold" pitchFamily="34" charset="0"/>
                </a:rPr>
                <a:t>$ 10,163 </a:t>
              </a:r>
              <a:endParaRPr lang="en-US" kern="0" dirty="0">
                <a:solidFill>
                  <a:srgbClr val="FFFFFF"/>
                </a:solidFill>
                <a:effectLst>
                  <a:outerShdw blurRad="38100" dist="38100" dir="2700000" algn="tl">
                    <a:srgbClr val="000000">
                      <a:alpha val="43137"/>
                    </a:srgbClr>
                  </a:outerShdw>
                </a:effectLst>
              </a:endParaRPr>
            </a:p>
          </p:txBody>
        </p:sp>
        <p:sp>
          <p:nvSpPr>
            <p:cNvPr id="17" name="TextBox 16"/>
            <p:cNvSpPr txBox="1"/>
            <p:nvPr/>
          </p:nvSpPr>
          <p:spPr>
            <a:xfrm>
              <a:off x="6642340" y="4814252"/>
              <a:ext cx="1647646"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914400">
                <a:defRPr/>
              </a:pPr>
              <a:r>
                <a:rPr lang="en-US" kern="0" dirty="0" smtClean="0">
                  <a:solidFill>
                    <a:srgbClr val="FFFFFF"/>
                  </a:solidFill>
                  <a:effectLst>
                    <a:outerShdw blurRad="38100" dist="38100" dir="2700000" algn="tl">
                      <a:srgbClr val="000000">
                        <a:alpha val="43137"/>
                      </a:srgbClr>
                    </a:outerShdw>
                  </a:effectLst>
                  <a:latin typeface="Segoe Semibold" pitchFamily="34" charset="0"/>
                </a:rPr>
                <a:t>$ 1,201 </a:t>
              </a:r>
              <a:endParaRPr lang="en-US" kern="0" dirty="0">
                <a:solidFill>
                  <a:srgbClr val="FFFFFF"/>
                </a:solidFill>
                <a:effectLst>
                  <a:outerShdw blurRad="38100" dist="38100" dir="2700000" algn="tl">
                    <a:srgbClr val="000000">
                      <a:alpha val="43137"/>
                    </a:srgbClr>
                  </a:outerShdw>
                </a:effectLst>
              </a:endParaRPr>
            </a:p>
          </p:txBody>
        </p:sp>
        <p:grpSp>
          <p:nvGrpSpPr>
            <p:cNvPr id="13" name="Group 12"/>
            <p:cNvGrpSpPr>
              <a:grpSpLocks noChangeAspect="1"/>
            </p:cNvGrpSpPr>
            <p:nvPr/>
          </p:nvGrpSpPr>
          <p:grpSpPr>
            <a:xfrm>
              <a:off x="2193842" y="4793178"/>
              <a:ext cx="411480" cy="411480"/>
              <a:chOff x="2193842" y="4770318"/>
              <a:chExt cx="457200" cy="457200"/>
            </a:xfrm>
          </p:grpSpPr>
          <p:grpSp>
            <p:nvGrpSpPr>
              <p:cNvPr id="19" name="Group 27"/>
              <p:cNvGrpSpPr/>
              <p:nvPr/>
            </p:nvGrpSpPr>
            <p:grpSpPr>
              <a:xfrm>
                <a:off x="2193842" y="4770318"/>
                <a:ext cx="457200" cy="457200"/>
                <a:chOff x="301110" y="1228663"/>
                <a:chExt cx="2086213" cy="2294944"/>
              </a:xfrm>
            </p:grpSpPr>
            <p:sp>
              <p:nvSpPr>
                <p:cNvPr id="21" name="Rectangle 16"/>
                <p:cNvSpPr/>
                <p:nvPr/>
              </p:nvSpPr>
              <p:spPr bwMode="auto">
                <a:xfrm>
                  <a:off x="309281" y="1228663"/>
                  <a:ext cx="2078042" cy="2294466"/>
                </a:xfrm>
                <a:prstGeom prst="ellipse">
                  <a:avLst/>
                </a:prstGeom>
                <a:solidFill>
                  <a:srgbClr val="00B050"/>
                </a:solidFill>
                <a:ln w="12700">
                  <a:noFill/>
                  <a:headEnd type="none" w="med" len="med"/>
                  <a:tailEnd type="none" w="med" len="med"/>
                </a:ln>
                <a:effectLst/>
                <a:scene3d>
                  <a:camera prst="orthographicFront" fov="0">
                    <a:rot lat="0" lon="0" rev="0"/>
                  </a:camera>
                  <a:lightRig rig="glow" dir="t">
                    <a:rot lat="0" lon="0" rev="6360000"/>
                  </a:lightRig>
                </a:scene3d>
                <a:sp3d prstMaterial="flat">
                  <a:bevelT/>
                  <a:contourClr>
                    <a:srgbClr val="3497AE">
                      <a:satMod val="300000"/>
                    </a:srgbClr>
                  </a:contourClr>
                </a:sp3d>
              </p:spPr>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defRPr/>
                  </a:pPr>
                  <a:endParaRPr lang="en-US" sz="900" dirty="0" smtClean="0">
                    <a:solidFill>
                      <a:srgbClr val="FFFFFF"/>
                    </a:solidFill>
                    <a:effectLst>
                      <a:outerShdw blurRad="38100" dist="38100" dir="2700000" algn="tl">
                        <a:srgbClr val="000000">
                          <a:alpha val="43137"/>
                        </a:srgbClr>
                      </a:outerShdw>
                    </a:effectLst>
                  </a:endParaRPr>
                </a:p>
              </p:txBody>
            </p:sp>
            <p:sp>
              <p:nvSpPr>
                <p:cNvPr id="23" name="Rectangle 17"/>
                <p:cNvSpPr/>
                <p:nvPr/>
              </p:nvSpPr>
              <p:spPr bwMode="auto">
                <a:xfrm>
                  <a:off x="301110" y="1229141"/>
                  <a:ext cx="2078042" cy="2294466"/>
                </a:xfrm>
                <a:prstGeom prst="ellipse">
                  <a:avLst/>
                </a:prstGeom>
                <a:gradFill rotWithShape="1">
                  <a:gsLst>
                    <a:gs pos="0">
                      <a:srgbClr val="000000">
                        <a:alpha val="28000"/>
                      </a:srgbClr>
                    </a:gs>
                    <a:gs pos="43000">
                      <a:srgbClr val="FFFFFF">
                        <a:alpha val="37000"/>
                      </a:srgbClr>
                    </a:gs>
                    <a:gs pos="44000">
                      <a:srgbClr val="000000">
                        <a:alpha val="75000"/>
                      </a:srgbClr>
                    </a:gs>
                    <a:gs pos="88000">
                      <a:srgbClr val="000000">
                        <a:alpha val="15000"/>
                      </a:srgbClr>
                    </a:gs>
                  </a:gsLst>
                  <a:lin ang="5400000" scaled="0"/>
                </a:gradFill>
                <a:ln w="12700">
                  <a:solidFill>
                    <a:srgbClr val="FFFFFF">
                      <a:alpha val="30000"/>
                    </a:srgbClr>
                  </a:solidFill>
                  <a:headEnd type="none" w="med" len="med"/>
                  <a:tailEnd type="none" w="med" len="med"/>
                </a:ln>
                <a:effectLst/>
                <a:scene3d>
                  <a:camera prst="orthographicFront" fov="0">
                    <a:rot lat="0" lon="0" rev="0"/>
                  </a:camera>
                  <a:lightRig rig="glow" dir="t">
                    <a:rot lat="0" lon="0" rev="6360000"/>
                  </a:lightRig>
                </a:scene3d>
                <a:sp3d prstMaterial="flat">
                  <a:bevelT/>
                  <a:contourClr>
                    <a:srgbClr val="3497AE">
                      <a:satMod val="300000"/>
                    </a:srgbClr>
                  </a:contourClr>
                </a:sp3d>
              </p:spPr>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defRPr/>
                  </a:pPr>
                  <a:endParaRPr lang="en-US" sz="900" dirty="0" smtClean="0">
                    <a:solidFill>
                      <a:srgbClr val="FFFFFF"/>
                    </a:solidFill>
                    <a:effectLst>
                      <a:outerShdw blurRad="38100" dist="38100" dir="2700000" algn="tl">
                        <a:srgbClr val="000000">
                          <a:alpha val="43137"/>
                        </a:srgbClr>
                      </a:outerShdw>
                    </a:effectLst>
                  </a:endParaRPr>
                </a:p>
              </p:txBody>
            </p:sp>
          </p:grpSp>
          <p:pic>
            <p:nvPicPr>
              <p:cNvPr id="20" name="Picture 19" descr="users people persons man woma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1026" y="4854701"/>
                <a:ext cx="312304" cy="284433"/>
              </a:xfrm>
              <a:prstGeom prst="rect">
                <a:avLst/>
              </a:prstGeom>
            </p:spPr>
          </p:pic>
        </p:grpSp>
      </p:grpSp>
      <p:grpSp>
        <p:nvGrpSpPr>
          <p:cNvPr id="43" name="Group 42"/>
          <p:cNvGrpSpPr/>
          <p:nvPr/>
        </p:nvGrpSpPr>
        <p:grpSpPr>
          <a:xfrm>
            <a:off x="142041" y="4641187"/>
            <a:ext cx="10287121" cy="476726"/>
            <a:chOff x="142041" y="4325493"/>
            <a:chExt cx="10287121" cy="476726"/>
          </a:xfrm>
        </p:grpSpPr>
        <p:sp>
          <p:nvSpPr>
            <p:cNvPr id="26" name="Rounded Rectangle 25"/>
            <p:cNvSpPr/>
            <p:nvPr/>
          </p:nvSpPr>
          <p:spPr bwMode="auto">
            <a:xfrm>
              <a:off x="142041" y="4325493"/>
              <a:ext cx="10287121" cy="476726"/>
            </a:xfrm>
            <a:prstGeom prst="roundRect">
              <a:avLst/>
            </a:prstGeom>
            <a:solidFill>
              <a:srgbClr val="000000">
                <a:lumMod val="75000"/>
                <a:lumOff val="25000"/>
                <a:alpha val="43000"/>
              </a:srgb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defTabSz="914400">
                <a:spcBef>
                  <a:spcPct val="0"/>
                </a:spcBef>
                <a:defRPr/>
              </a:pPr>
              <a:r>
                <a:rPr lang="en-US" sz="1400" kern="0" dirty="0">
                  <a:solidFill>
                    <a:srgbClr val="FFFFFF"/>
                  </a:solidFill>
                </a:rPr>
                <a:t>Downtime </a:t>
              </a:r>
              <a:r>
                <a:rPr lang="en-US" sz="1400" kern="0" dirty="0" smtClean="0">
                  <a:solidFill>
                    <a:srgbClr val="FFFFFF"/>
                  </a:solidFill>
                </a:rPr>
                <a:t>Hours </a:t>
              </a:r>
            </a:p>
            <a:p>
              <a:pPr defTabSz="914400">
                <a:spcBef>
                  <a:spcPct val="0"/>
                </a:spcBef>
                <a:defRPr/>
              </a:pPr>
              <a:r>
                <a:rPr lang="en-US" sz="1400" kern="0" dirty="0" smtClean="0">
                  <a:solidFill>
                    <a:srgbClr val="FFFFFF"/>
                  </a:solidFill>
                </a:rPr>
                <a:t>per Year </a:t>
              </a:r>
              <a:endParaRPr lang="en-US" sz="1400" kern="0" dirty="0">
                <a:solidFill>
                  <a:srgbClr val="FFFFFF"/>
                </a:solidFill>
              </a:endParaRPr>
            </a:p>
          </p:txBody>
        </p:sp>
        <p:sp>
          <p:nvSpPr>
            <p:cNvPr id="27" name="TextBox 26"/>
            <p:cNvSpPr txBox="1"/>
            <p:nvPr/>
          </p:nvSpPr>
          <p:spPr>
            <a:xfrm>
              <a:off x="3334073" y="4379190"/>
              <a:ext cx="1398307" cy="369332"/>
            </a:xfrm>
            <a:prstGeom prst="rect">
              <a:avLst/>
            </a:pr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914400">
                <a:defRPr/>
              </a:pPr>
              <a:r>
                <a:rPr lang="en-US" kern="0" dirty="0" smtClean="0">
                  <a:solidFill>
                    <a:srgbClr val="FFFFFF"/>
                  </a:solidFill>
                  <a:effectLst>
                    <a:outerShdw blurRad="38100" dist="38100" dir="2700000" algn="tl">
                      <a:srgbClr val="000000">
                        <a:alpha val="43137"/>
                      </a:srgbClr>
                    </a:outerShdw>
                  </a:effectLst>
                  <a:latin typeface="Segoe Semibold" pitchFamily="34" charset="0"/>
                </a:rPr>
                <a:t>9.42</a:t>
              </a:r>
              <a:endParaRPr lang="en-US" kern="0" dirty="0">
                <a:solidFill>
                  <a:srgbClr val="FFFFFF"/>
                </a:solidFill>
                <a:effectLst>
                  <a:outerShdw blurRad="38100" dist="38100" dir="2700000" algn="tl">
                    <a:srgbClr val="000000">
                      <a:alpha val="43137"/>
                    </a:srgbClr>
                  </a:outerShdw>
                </a:effectLst>
              </a:endParaRPr>
            </a:p>
          </p:txBody>
        </p:sp>
        <p:sp>
          <p:nvSpPr>
            <p:cNvPr id="28" name="TextBox 27"/>
            <p:cNvSpPr txBox="1"/>
            <p:nvPr/>
          </p:nvSpPr>
          <p:spPr>
            <a:xfrm>
              <a:off x="4891256" y="4379190"/>
              <a:ext cx="1644045" cy="369332"/>
            </a:xfrm>
            <a:prstGeom prst="rect">
              <a:avLst/>
            </a:prstGeom>
            <a:solidFill>
              <a:schemeClr val="bg2">
                <a:lumMod val="75000"/>
              </a:schemeClr>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914400">
                <a:defRPr/>
              </a:pPr>
              <a:r>
                <a:rPr lang="en-US" kern="0" dirty="0" smtClean="0">
                  <a:solidFill>
                    <a:srgbClr val="FFFFFF"/>
                  </a:solidFill>
                  <a:effectLst>
                    <a:outerShdw blurRad="38100" dist="38100" dir="2700000" algn="tl">
                      <a:srgbClr val="000000">
                        <a:alpha val="43137"/>
                      </a:srgbClr>
                    </a:outerShdw>
                  </a:effectLst>
                  <a:latin typeface="Segoe Semibold" pitchFamily="34" charset="0"/>
                </a:rPr>
                <a:t>1.13 </a:t>
              </a:r>
              <a:endParaRPr lang="en-US" kern="0" dirty="0">
                <a:solidFill>
                  <a:srgbClr val="FFFFFF"/>
                </a:solidFill>
                <a:effectLst>
                  <a:outerShdw blurRad="38100" dist="38100" dir="2700000" algn="tl">
                    <a:srgbClr val="000000">
                      <a:alpha val="43137"/>
                    </a:srgbClr>
                  </a:outerShdw>
                </a:effectLst>
              </a:endParaRPr>
            </a:p>
          </p:txBody>
        </p:sp>
        <p:sp>
          <p:nvSpPr>
            <p:cNvPr id="29" name="TextBox 28"/>
            <p:cNvSpPr txBox="1"/>
            <p:nvPr/>
          </p:nvSpPr>
          <p:spPr>
            <a:xfrm>
              <a:off x="6699203" y="4379190"/>
              <a:ext cx="1647646"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914400">
                <a:defRPr/>
              </a:pPr>
              <a:r>
                <a:rPr lang="en-US" kern="0" dirty="0" smtClean="0">
                  <a:solidFill>
                    <a:srgbClr val="FFFFFF"/>
                  </a:solidFill>
                  <a:effectLst>
                    <a:outerShdw blurRad="38100" dist="38100" dir="2700000" algn="tl">
                      <a:srgbClr val="000000">
                        <a:alpha val="43137"/>
                      </a:srgbClr>
                    </a:outerShdw>
                  </a:effectLst>
                  <a:latin typeface="Segoe Semibold" pitchFamily="34" charset="0"/>
                </a:rPr>
                <a:t>0.73 </a:t>
              </a:r>
              <a:endParaRPr lang="en-US" kern="0" dirty="0">
                <a:solidFill>
                  <a:srgbClr val="FFFFFF"/>
                </a:solidFill>
                <a:effectLst>
                  <a:outerShdw blurRad="38100" dist="38100" dir="2700000" algn="tl">
                    <a:srgbClr val="000000">
                      <a:alpha val="43137"/>
                    </a:srgbClr>
                  </a:outerShdw>
                </a:effectLst>
              </a:endParaRPr>
            </a:p>
          </p:txBody>
        </p:sp>
        <p:grpSp>
          <p:nvGrpSpPr>
            <p:cNvPr id="35" name="Group 20"/>
            <p:cNvGrpSpPr>
              <a:grpSpLocks noChangeAspect="1"/>
            </p:cNvGrpSpPr>
            <p:nvPr/>
          </p:nvGrpSpPr>
          <p:grpSpPr>
            <a:xfrm>
              <a:off x="2245789" y="4334723"/>
              <a:ext cx="411480" cy="458267"/>
              <a:chOff x="508470" y="291165"/>
              <a:chExt cx="1743261" cy="1935351"/>
            </a:xfrm>
          </p:grpSpPr>
          <p:grpSp>
            <p:nvGrpSpPr>
              <p:cNvPr id="36" name="Group 20"/>
              <p:cNvGrpSpPr/>
              <p:nvPr/>
            </p:nvGrpSpPr>
            <p:grpSpPr>
              <a:xfrm>
                <a:off x="508470" y="291165"/>
                <a:ext cx="1743261" cy="1737761"/>
                <a:chOff x="302931" y="1228663"/>
                <a:chExt cx="1876103" cy="2076855"/>
              </a:xfrm>
            </p:grpSpPr>
            <p:sp>
              <p:nvSpPr>
                <p:cNvPr id="38" name="Rectangle 16"/>
                <p:cNvSpPr/>
                <p:nvPr/>
              </p:nvSpPr>
              <p:spPr bwMode="auto">
                <a:xfrm>
                  <a:off x="309282" y="1228663"/>
                  <a:ext cx="1869752" cy="2076376"/>
                </a:xfrm>
                <a:prstGeom prst="ellipse">
                  <a:avLst/>
                </a:prstGeom>
                <a:solidFill>
                  <a:srgbClr val="002060"/>
                </a:solidFill>
                <a:ln w="12700">
                  <a:noFill/>
                  <a:headEnd type="none" w="med" len="med"/>
                  <a:tailEnd type="none" w="med" len="med"/>
                </a:ln>
                <a:effectLst/>
                <a:scene3d>
                  <a:camera prst="orthographicFront" fov="0">
                    <a:rot lat="0" lon="0" rev="0"/>
                  </a:camera>
                  <a:lightRig rig="glow" dir="t">
                    <a:rot lat="0" lon="0" rev="6360000"/>
                  </a:lightRig>
                </a:scene3d>
                <a:sp3d prstMaterial="flat">
                  <a:bevelT/>
                  <a:contourClr>
                    <a:srgbClr val="3497AE">
                      <a:satMod val="300000"/>
                    </a:srgbClr>
                  </a:contourClr>
                </a:sp3d>
              </p:spPr>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defRPr/>
                  </a:pPr>
                  <a:endParaRPr lang="en-US" sz="1600" dirty="0">
                    <a:solidFill>
                      <a:srgbClr val="FFFFFF"/>
                    </a:solidFill>
                    <a:effectLst>
                      <a:outerShdw blurRad="38100" dist="38100" dir="2700000" algn="tl">
                        <a:srgbClr val="000000">
                          <a:alpha val="43137"/>
                        </a:srgbClr>
                      </a:outerShdw>
                    </a:effectLst>
                  </a:endParaRPr>
                </a:p>
              </p:txBody>
            </p:sp>
            <p:sp>
              <p:nvSpPr>
                <p:cNvPr id="39" name="Rectangle 17"/>
                <p:cNvSpPr>
                  <a:spLocks noChangeAspect="1"/>
                </p:cNvSpPr>
                <p:nvPr/>
              </p:nvSpPr>
              <p:spPr bwMode="auto">
                <a:xfrm>
                  <a:off x="302931" y="1229142"/>
                  <a:ext cx="1869752" cy="2076376"/>
                </a:xfrm>
                <a:prstGeom prst="ellipse">
                  <a:avLst/>
                </a:prstGeom>
                <a:gradFill rotWithShape="1">
                  <a:gsLst>
                    <a:gs pos="0">
                      <a:srgbClr val="000000">
                        <a:alpha val="28000"/>
                      </a:srgbClr>
                    </a:gs>
                    <a:gs pos="43000">
                      <a:srgbClr val="FFFFFF">
                        <a:alpha val="37000"/>
                      </a:srgbClr>
                    </a:gs>
                    <a:gs pos="44000">
                      <a:srgbClr val="000000">
                        <a:alpha val="75000"/>
                      </a:srgbClr>
                    </a:gs>
                    <a:gs pos="88000">
                      <a:srgbClr val="000000">
                        <a:alpha val="15000"/>
                      </a:srgbClr>
                    </a:gs>
                  </a:gsLst>
                  <a:lin ang="5400000" scaled="0"/>
                </a:gradFill>
                <a:ln w="12700">
                  <a:solidFill>
                    <a:srgbClr val="FFFFFF">
                      <a:alpha val="30000"/>
                    </a:srgbClr>
                  </a:solidFill>
                  <a:headEnd type="none" w="med" len="med"/>
                  <a:tailEnd type="none" w="med" len="med"/>
                </a:ln>
                <a:effectLst/>
                <a:scene3d>
                  <a:camera prst="orthographicFront" fov="0">
                    <a:rot lat="0" lon="0" rev="0"/>
                  </a:camera>
                  <a:lightRig rig="glow" dir="t">
                    <a:rot lat="0" lon="0" rev="6360000"/>
                  </a:lightRig>
                </a:scene3d>
                <a:sp3d prstMaterial="flat">
                  <a:bevelT/>
                  <a:contourClr>
                    <a:srgbClr val="3497AE">
                      <a:satMod val="300000"/>
                    </a:srgbClr>
                  </a:contourClr>
                </a:sp3d>
              </p:spPr>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defRPr/>
                  </a:pPr>
                  <a:endParaRPr lang="en-US" sz="1600" dirty="0">
                    <a:solidFill>
                      <a:srgbClr val="FFFFFF"/>
                    </a:solidFill>
                    <a:effectLst>
                      <a:outerShdw blurRad="38100" dist="38100" dir="2700000" algn="tl">
                        <a:srgbClr val="000000">
                          <a:alpha val="43137"/>
                        </a:srgbClr>
                      </a:outerShdw>
                    </a:effectLst>
                  </a:endParaRPr>
                </a:p>
              </p:txBody>
            </p:sp>
          </p:grpSp>
          <p:pic>
            <p:nvPicPr>
              <p:cNvPr id="37" name="Picture 36" descr="MSN icon envelope email mail lett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704" y="638544"/>
                <a:ext cx="971360" cy="1587972"/>
              </a:xfrm>
              <a:prstGeom prst="rect">
                <a:avLst/>
              </a:prstGeom>
            </p:spPr>
          </p:pic>
        </p:grpSp>
      </p:grpSp>
    </p:spTree>
    <p:extLst>
      <p:ext uri="{BB962C8B-B14F-4D97-AF65-F5344CB8AC3E}">
        <p14:creationId xmlns:p14="http://schemas.microsoft.com/office/powerpoint/2010/main" val="3051176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3"/>
                                        </p:tgtEl>
                                      </p:cBhvr>
                                    </p:animEffect>
                                    <p:set>
                                      <p:cBhvr>
                                        <p:cTn id="22" dur="1" fill="hold">
                                          <p:stCondLst>
                                            <p:cond delay="499"/>
                                          </p:stCondLst>
                                        </p:cTn>
                                        <p:tgtEl>
                                          <p:spTgt spid="4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22" grpId="1">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kabrenlevinson.com/blog/images/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48"/>
            <a:ext cx="12188825"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1" y="0"/>
            <a:ext cx="12175177" cy="2260600"/>
          </a:xfrm>
          <a:prstGeom prst="rect">
            <a:avLst/>
          </a:prstGeom>
          <a:gradFill>
            <a:gsLst>
              <a:gs pos="30000">
                <a:schemeClr val="tx2">
                  <a:lumMod val="50000"/>
                  <a:alpha val="85000"/>
                </a:schemeClr>
              </a:gs>
              <a:gs pos="100000">
                <a:schemeClr val="tx2">
                  <a:alpha val="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5" name="Title 14"/>
          <p:cNvSpPr>
            <a:spLocks noGrp="1"/>
          </p:cNvSpPr>
          <p:nvPr>
            <p:ph type="title"/>
          </p:nvPr>
        </p:nvSpPr>
        <p:spPr/>
        <p:txBody>
          <a:bodyPr/>
          <a:lstStyle/>
          <a:p>
            <a:r>
              <a:rPr lang="en-US" dirty="0" smtClean="0"/>
              <a:t>What Constitutes a Cloud ?</a:t>
            </a:r>
            <a:endParaRPr lang="en-US" dirty="0"/>
          </a:p>
        </p:txBody>
      </p:sp>
      <p:sp>
        <p:nvSpPr>
          <p:cNvPr id="18" name="Rectangle 17"/>
          <p:cNvSpPr/>
          <p:nvPr/>
        </p:nvSpPr>
        <p:spPr bwMode="auto">
          <a:xfrm>
            <a:off x="-3" y="1724485"/>
            <a:ext cx="12188825" cy="914400"/>
          </a:xfrm>
          <a:prstGeom prst="rect">
            <a:avLst/>
          </a:prstGeom>
          <a:gradFill flip="none" rotWithShape="1">
            <a:gsLst>
              <a:gs pos="6000">
                <a:srgbClr val="FFFFFF"/>
              </a:gs>
              <a:gs pos="91000">
                <a:srgbClr val="FFFFFF">
                  <a:alpha val="0"/>
                </a:srgbClr>
              </a:gs>
            </a:gsLst>
            <a:path path="circle">
              <a:fillToRect l="50000" t="50000" r="50000" b="50000"/>
            </a:path>
            <a:tileRect/>
          </a:gradFill>
          <a:ln>
            <a:gradFill flip="none" rotWithShape="1">
              <a:gsLst>
                <a:gs pos="0">
                  <a:srgbClr val="FFFFFF"/>
                </a:gs>
                <a:gs pos="100000">
                  <a:srgbClr val="FFFFFF">
                    <a:alpha val="31000"/>
                  </a:srgbClr>
                </a:gs>
              </a:gsLst>
              <a:path path="circle">
                <a:fillToRect l="50000" t="50000" r="50000" b="50000"/>
              </a:path>
              <a:tileRect/>
            </a:grad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algn="ctr"/>
            <a:r>
              <a:rPr lang="en-US" sz="2800" b="1" cap="all" dirty="0" smtClean="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rPr>
              <a:t>Virtualization ≠ cloud</a:t>
            </a:r>
            <a:endParaRPr lang="en-US" sz="2800" dirty="0">
              <a:gradFill>
                <a:gsLst>
                  <a:gs pos="0">
                    <a:schemeClr val="bg1">
                      <a:lumMod val="75000"/>
                      <a:lumOff val="25000"/>
                    </a:schemeClr>
                  </a:gs>
                  <a:gs pos="100000">
                    <a:schemeClr val="bg1">
                      <a:lumMod val="75000"/>
                      <a:lumOff val="25000"/>
                    </a:schemeClr>
                  </a:gs>
                </a:gsLst>
                <a:lin ang="5400000" scaled="0"/>
              </a:gradFill>
            </a:endParaRPr>
          </a:p>
        </p:txBody>
      </p:sp>
      <p:sp>
        <p:nvSpPr>
          <p:cNvPr id="19" name="Rectangle 18"/>
          <p:cNvSpPr/>
          <p:nvPr/>
        </p:nvSpPr>
        <p:spPr bwMode="auto">
          <a:xfrm>
            <a:off x="-3" y="2774186"/>
            <a:ext cx="12188825" cy="914400"/>
          </a:xfrm>
          <a:prstGeom prst="rect">
            <a:avLst/>
          </a:prstGeom>
          <a:gradFill flip="none" rotWithShape="1">
            <a:gsLst>
              <a:gs pos="6000">
                <a:srgbClr val="FFFFFF"/>
              </a:gs>
              <a:gs pos="91000">
                <a:srgbClr val="FFFFFF">
                  <a:alpha val="0"/>
                </a:srgbClr>
              </a:gs>
            </a:gsLst>
            <a:path path="circle">
              <a:fillToRect l="50000" t="50000" r="50000" b="50000"/>
            </a:path>
            <a:tileRect/>
          </a:gradFill>
          <a:ln>
            <a:gradFill flip="none" rotWithShape="1">
              <a:gsLst>
                <a:gs pos="0">
                  <a:srgbClr val="FFFFFF"/>
                </a:gs>
                <a:gs pos="100000">
                  <a:srgbClr val="FFFFFF">
                    <a:alpha val="31000"/>
                  </a:srgbClr>
                </a:gs>
              </a:gsLst>
              <a:path path="circle">
                <a:fillToRect l="50000" t="50000" r="50000" b="50000"/>
              </a:path>
              <a:tileRect/>
            </a:grad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algn="ctr"/>
            <a:r>
              <a:rPr lang="en-US" sz="2800" b="1" cap="all" dirty="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rPr>
              <a:t>Automation </a:t>
            </a:r>
            <a:r>
              <a:rPr lang="en-US" sz="2800" b="1" cap="all" dirty="0" smtClean="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rPr>
              <a:t>Engines</a:t>
            </a:r>
            <a:endParaRPr lang="en-US" sz="2800" dirty="0">
              <a:gradFill>
                <a:gsLst>
                  <a:gs pos="0">
                    <a:schemeClr val="bg1">
                      <a:lumMod val="75000"/>
                      <a:lumOff val="25000"/>
                    </a:schemeClr>
                  </a:gs>
                  <a:gs pos="100000">
                    <a:schemeClr val="bg1">
                      <a:lumMod val="75000"/>
                      <a:lumOff val="25000"/>
                    </a:schemeClr>
                  </a:gs>
                </a:gsLst>
                <a:lin ang="5400000" scaled="0"/>
              </a:gradFill>
            </a:endParaRPr>
          </a:p>
        </p:txBody>
      </p:sp>
      <p:sp>
        <p:nvSpPr>
          <p:cNvPr id="20" name="Rectangle 19"/>
          <p:cNvSpPr/>
          <p:nvPr/>
        </p:nvSpPr>
        <p:spPr bwMode="auto">
          <a:xfrm>
            <a:off x="-3" y="3823887"/>
            <a:ext cx="12188825" cy="914400"/>
          </a:xfrm>
          <a:prstGeom prst="rect">
            <a:avLst/>
          </a:prstGeom>
          <a:gradFill flip="none" rotWithShape="1">
            <a:gsLst>
              <a:gs pos="6000">
                <a:srgbClr val="FFFFFF"/>
              </a:gs>
              <a:gs pos="91000">
                <a:srgbClr val="FFFFFF">
                  <a:alpha val="0"/>
                </a:srgbClr>
              </a:gs>
            </a:gsLst>
            <a:path path="circle">
              <a:fillToRect l="50000" t="50000" r="50000" b="50000"/>
            </a:path>
            <a:tileRect/>
          </a:gradFill>
          <a:ln>
            <a:gradFill flip="none" rotWithShape="1">
              <a:gsLst>
                <a:gs pos="0">
                  <a:srgbClr val="FFFFFF"/>
                </a:gs>
                <a:gs pos="100000">
                  <a:srgbClr val="FFFFFF">
                    <a:alpha val="31000"/>
                  </a:srgbClr>
                </a:gs>
              </a:gsLst>
              <a:path path="circle">
                <a:fillToRect l="50000" t="50000" r="50000" b="50000"/>
              </a:path>
              <a:tileRect/>
            </a:grad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algn="ctr"/>
            <a:r>
              <a:rPr lang="en-US" sz="2800" b="1" cap="all" dirty="0" smtClean="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rPr>
              <a:t>management tooling</a:t>
            </a:r>
            <a:endParaRPr lang="en-US" sz="2800" b="1" cap="all" dirty="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endParaRPr>
          </a:p>
        </p:txBody>
      </p:sp>
      <p:sp>
        <p:nvSpPr>
          <p:cNvPr id="21" name="Rectangle 20"/>
          <p:cNvSpPr/>
          <p:nvPr/>
        </p:nvSpPr>
        <p:spPr bwMode="auto">
          <a:xfrm>
            <a:off x="-3" y="4873588"/>
            <a:ext cx="12188825" cy="914400"/>
          </a:xfrm>
          <a:prstGeom prst="rect">
            <a:avLst/>
          </a:prstGeom>
          <a:gradFill flip="none" rotWithShape="1">
            <a:gsLst>
              <a:gs pos="6000">
                <a:srgbClr val="FFFFFF"/>
              </a:gs>
              <a:gs pos="91000">
                <a:srgbClr val="FFFFFF">
                  <a:alpha val="0"/>
                </a:srgbClr>
              </a:gs>
            </a:gsLst>
            <a:path path="circle">
              <a:fillToRect l="50000" t="50000" r="50000" b="50000"/>
            </a:path>
            <a:tileRect/>
          </a:gradFill>
          <a:ln>
            <a:gradFill flip="none" rotWithShape="1">
              <a:gsLst>
                <a:gs pos="0">
                  <a:srgbClr val="FFFFFF"/>
                </a:gs>
                <a:gs pos="100000">
                  <a:srgbClr val="FFFFFF">
                    <a:alpha val="31000"/>
                  </a:srgbClr>
                </a:gs>
              </a:gsLst>
              <a:path path="circle">
                <a:fillToRect l="50000" t="50000" r="50000" b="50000"/>
              </a:path>
              <a:tileRect/>
            </a:grad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bodyPr>
          <a:lstStyle/>
          <a:p>
            <a:pPr algn="ctr"/>
            <a:r>
              <a:rPr lang="en-US" sz="2800" b="1" cap="all" dirty="0" smtClean="0">
                <a:gradFill>
                  <a:gsLst>
                    <a:gs pos="0">
                      <a:schemeClr val="bg1">
                        <a:lumMod val="75000"/>
                        <a:lumOff val="25000"/>
                      </a:schemeClr>
                    </a:gs>
                    <a:gs pos="100000">
                      <a:schemeClr val="bg1">
                        <a:lumMod val="75000"/>
                        <a:lumOff val="25000"/>
                      </a:schemeClr>
                    </a:gs>
                  </a:gsLst>
                  <a:lin ang="5400000" scaled="0"/>
                </a:gradFill>
                <a:effectLst>
                  <a:outerShdw blurRad="38100" dist="38100" dir="2700000" algn="tl">
                    <a:srgbClr val="000000">
                      <a:alpha val="43137"/>
                    </a:srgbClr>
                  </a:outerShdw>
                </a:effectLst>
              </a:rPr>
              <a:t>-Abilities</a:t>
            </a:r>
            <a:endParaRPr lang="en-US" sz="2800" dirty="0">
              <a:gradFill>
                <a:gsLst>
                  <a:gs pos="0">
                    <a:schemeClr val="bg1">
                      <a:lumMod val="75000"/>
                      <a:lumOff val="25000"/>
                    </a:schemeClr>
                  </a:gs>
                  <a:gs pos="100000">
                    <a:schemeClr val="bg1">
                      <a:lumMod val="75000"/>
                      <a:lumOff val="25000"/>
                    </a:schemeClr>
                  </a:gs>
                </a:gsLst>
                <a:lin ang="5400000" scaled="0"/>
              </a:gradFill>
            </a:endParaRPr>
          </a:p>
        </p:txBody>
      </p:sp>
    </p:spTree>
    <p:extLst>
      <p:ext uri="{BB962C8B-B14F-4D97-AF65-F5344CB8AC3E}">
        <p14:creationId xmlns:p14="http://schemas.microsoft.com/office/powerpoint/2010/main" val="262349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theme/theme1.xml><?xml version="1.0" encoding="utf-8"?>
<a:theme xmlns:a="http://schemas.openxmlformats.org/drawingml/2006/main" name="TENA11_BreakoutSession_Template_16x9_Final_0324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NA11_BreakoutSession_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1_TENA11_BreakoutSession_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2BA766C22B4C4C8403D944A7726FE8" ma:contentTypeVersion="0" ma:contentTypeDescription="Create a new document." ma:contentTypeScope="" ma:versionID="e1846d1cec6dfd253658731ce1d3d00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3833E7-CDA5-4E4A-AF0B-36A91B78C9EF}">
  <ds:schemaRefs>
    <ds:schemaRef ds:uri="http://schemas.microsoft.com/office/2006/documentManagement/types"/>
    <ds:schemaRef ds:uri="http://www.w3.org/XML/1998/namespace"/>
    <ds:schemaRef ds:uri="http://schemas.openxmlformats.org/package/2006/metadata/core-properties"/>
    <ds:schemaRef ds:uri="http://purl.org/dc/dcmitype/"/>
    <ds:schemaRef ds:uri="http://schemas.microsoft.com/office/2006/metadata/properti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69C533ED-6467-411C-B259-ABC11228D1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Template>
  <TotalTime>792</TotalTime>
  <Words>3052</Words>
  <Application>Microsoft Office PowerPoint</Application>
  <PresentationFormat>Custom</PresentationFormat>
  <Paragraphs>404</Paragraphs>
  <Slides>44</Slides>
  <Notes>18</Notes>
  <HiddenSlides>0</HiddenSlides>
  <MMClips>0</MMClip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TENA11_BreakoutSession_Template_16x9_Final_032411</vt:lpstr>
      <vt:lpstr>1_White with Consolas font for code slides</vt:lpstr>
      <vt:lpstr>TENA11_BreakoutSession_Template_16x9_Final</vt:lpstr>
      <vt:lpstr>1_TENA11_BreakoutSession_Template_16x9_Final</vt:lpstr>
      <vt:lpstr>From Servers to Services:  On-Premise and in the Cloud FDN05</vt:lpstr>
      <vt:lpstr>Four Demos</vt:lpstr>
      <vt:lpstr>PowerPoint Presentation</vt:lpstr>
      <vt:lpstr>The Next Generation of Computing</vt:lpstr>
      <vt:lpstr>PowerPoint Presentation</vt:lpstr>
      <vt:lpstr>PowerPoint Presentation</vt:lpstr>
      <vt:lpstr>What Constitutes A Good Cloud Customer?</vt:lpstr>
      <vt:lpstr>Deploying the Cloud - Leapfrog to Dynamic</vt:lpstr>
      <vt:lpstr>What Constitutes a Cloud ?</vt:lpstr>
      <vt:lpstr>What Constitutes a Service?</vt:lpstr>
      <vt:lpstr>Two Orthogonal Dimensions</vt:lpstr>
      <vt:lpstr>Cloud Maturity Model – Self Service &amp; Elasticity</vt:lpstr>
      <vt:lpstr>Three Orthogonal Dimensions?</vt:lpstr>
      <vt:lpstr>Enterprise IaaS</vt:lpstr>
      <vt:lpstr>BP SaaS on Existing Infrastructure</vt:lpstr>
      <vt:lpstr>VDI SaaS on existing Infrastructure</vt:lpstr>
      <vt:lpstr>Hoster/Gov/Enterprise IaaS &amp; SaaS Isolated</vt:lpstr>
      <vt:lpstr>Hoster/Gov/Enterprise SaaS Isolated</vt:lpstr>
      <vt:lpstr>Hoster/Gov/Enterprise SaaS Shared</vt:lpstr>
      <vt:lpstr>Building A Private Cloud</vt:lpstr>
      <vt:lpstr>It’s The Workload !</vt:lpstr>
      <vt:lpstr>The Windows Azure Platform</vt:lpstr>
      <vt:lpstr>Windows Azure AppFabric Community Technology Preview </vt:lpstr>
      <vt:lpstr>Windows Azure AppFabric May CTP New Service Bus pub/sub messaging capabilities</vt:lpstr>
      <vt:lpstr>Service Bus V2</vt:lpstr>
      <vt:lpstr>Windows Azure AppFabric June CTP New AppFabric Application Manager and Developer Tools</vt:lpstr>
      <vt:lpstr>Symmetrical Clouds</vt:lpstr>
      <vt:lpstr>Asymmetrical Clouds</vt:lpstr>
      <vt:lpstr>SharePoint Cloud Burst Out</vt:lpstr>
      <vt:lpstr>Are DBAs Becoming Extinct ?</vt:lpstr>
      <vt:lpstr>SQL Azure</vt:lpstr>
      <vt:lpstr>SQL Azure </vt:lpstr>
      <vt:lpstr>Who Owns The Running System ?</vt:lpstr>
      <vt:lpstr>How Big Is Your Virus ?</vt:lpstr>
      <vt:lpstr>Azure Application Migration</vt:lpstr>
      <vt:lpstr>Four Demos</vt:lpstr>
      <vt:lpstr>Enrol in Microsoft Virtual Academy Today</vt:lpstr>
      <vt:lpstr>Related Content</vt:lpstr>
      <vt:lpstr>Related Content</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FDN05: From Servers to Services: On-Premise and in the Cloud</dc:title>
  <dc:subject>Microsoft TechEd North America 2011</dc:subject>
  <dc:creator>Norm Judah</dc:creator>
  <dc:description>Template Design: Jordan Cayabyab
Formatter: Joshua Jorgensen, Silver Fox Productions, Inc.
Event Date: May 16-19, 2011
Event Location: Atlanta
Audience Type: Developers, IT Pros</dc:description>
  <cp:lastModifiedBy>Shows</cp:lastModifiedBy>
  <cp:revision>65</cp:revision>
  <cp:lastPrinted>2011-05-14T00:14:45Z</cp:lastPrinted>
  <dcterms:created xsi:type="dcterms:W3CDTF">2011-05-02T05:51:47Z</dcterms:created>
  <dcterms:modified xsi:type="dcterms:W3CDTF">2011-05-18T17:47:22Z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0x010100CD2BA766C22B4C4C8403D944A7726FE8</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