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1"/>
    <p:sldMasterId id="2147483762" r:id="rId2"/>
  </p:sldMasterIdLst>
  <p:notesMasterIdLst>
    <p:notesMasterId r:id="rId32"/>
  </p:notesMasterIdLst>
  <p:handoutMasterIdLst>
    <p:handoutMasterId r:id="rId33"/>
  </p:handoutMasterIdLst>
  <p:sldIdLst>
    <p:sldId id="319" r:id="rId3"/>
    <p:sldId id="322" r:id="rId4"/>
    <p:sldId id="361" r:id="rId5"/>
    <p:sldId id="363" r:id="rId6"/>
    <p:sldId id="335" r:id="rId7"/>
    <p:sldId id="359" r:id="rId8"/>
    <p:sldId id="337" r:id="rId9"/>
    <p:sldId id="360" r:id="rId10"/>
    <p:sldId id="366" r:id="rId11"/>
    <p:sldId id="339" r:id="rId12"/>
    <p:sldId id="362" r:id="rId13"/>
    <p:sldId id="340" r:id="rId14"/>
    <p:sldId id="342" r:id="rId15"/>
    <p:sldId id="347" r:id="rId16"/>
    <p:sldId id="367" r:id="rId17"/>
    <p:sldId id="349" r:id="rId18"/>
    <p:sldId id="355" r:id="rId19"/>
    <p:sldId id="368" r:id="rId20"/>
    <p:sldId id="365" r:id="rId21"/>
    <p:sldId id="358" r:id="rId22"/>
    <p:sldId id="352" r:id="rId23"/>
    <p:sldId id="369" r:id="rId24"/>
    <p:sldId id="356" r:id="rId25"/>
    <p:sldId id="353" r:id="rId26"/>
    <p:sldId id="371" r:id="rId27"/>
    <p:sldId id="372" r:id="rId28"/>
    <p:sldId id="373" r:id="rId29"/>
    <p:sldId id="374" r:id="rId30"/>
    <p:sldId id="370" r:id="rId31"/>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56" autoAdjust="0"/>
    <p:restoredTop sz="95122" autoAdjust="0"/>
  </p:normalViewPr>
  <p:slideViewPr>
    <p:cSldViewPr snapToGrid="0">
      <p:cViewPr varScale="1">
        <p:scale>
          <a:sx n="100" d="100"/>
          <a:sy n="100" d="100"/>
        </p:scale>
        <p:origin x="-402" y="-96"/>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80" d="100"/>
          <a:sy n="80" d="100"/>
        </p:scale>
        <p:origin x="-317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5/17/2011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5/17/2011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409F1989-D761-435F-9FCA-3C358D0FC2ED}" type="slidenum">
              <a:rPr lang="en-US" sz="1200" smtClean="0"/>
              <a:pPr eaLnBrk="1" hangingPunct="1"/>
              <a:t>10</a:t>
            </a:fld>
            <a:endParaRPr lang="en-US" sz="120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8:37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AEBE96-7FF2-43BE-9802-4725627DBB42}" type="slidenum">
              <a:rPr lang="en-US" smtClean="0"/>
              <a:pPr/>
              <a:t>12</a:t>
            </a:fld>
            <a:endParaRPr lang="en-US"/>
          </a:p>
        </p:txBody>
      </p:sp>
    </p:spTree>
    <p:extLst>
      <p:ext uri="{BB962C8B-B14F-4D97-AF65-F5344CB8AC3E}">
        <p14:creationId xmlns:p14="http://schemas.microsoft.com/office/powerpoint/2010/main" val="33999839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AC39E169-A13F-4289-8962-D87066808B67}" type="slidenum">
              <a:rPr lang="en-US" sz="1200" smtClean="0"/>
              <a:pPr eaLnBrk="1" hangingPunct="1"/>
              <a:t>13</a:t>
            </a:fld>
            <a:endParaRPr lang="en-US" sz="120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AEBE96-7FF2-43BE-9802-4725627DBB42}" type="slidenum">
              <a:rPr lang="en-US" smtClean="0"/>
              <a:pPr/>
              <a:t>14</a:t>
            </a:fld>
            <a:endParaRPr lang="en-US"/>
          </a:p>
        </p:txBody>
      </p:sp>
    </p:spTree>
    <p:extLst>
      <p:ext uri="{BB962C8B-B14F-4D97-AF65-F5344CB8AC3E}">
        <p14:creationId xmlns:p14="http://schemas.microsoft.com/office/powerpoint/2010/main" val="33942394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12402271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Silverlight Connections</a:t>
            </a:r>
            <a:endParaRPr lang="en-US" dirty="0"/>
          </a:p>
        </p:txBody>
      </p:sp>
      <p:sp>
        <p:nvSpPr>
          <p:cNvPr id="5" name="Slide Number Placeholder 4"/>
          <p:cNvSpPr>
            <a:spLocks noGrp="1"/>
          </p:cNvSpPr>
          <p:nvPr>
            <p:ph type="sldNum" sz="quarter" idx="11"/>
          </p:nvPr>
        </p:nvSpPr>
        <p:spPr/>
        <p:txBody>
          <a:bodyPr/>
          <a:lstStyle/>
          <a:p>
            <a:pPr>
              <a:defRPr/>
            </a:pPr>
            <a:fld id="{882B373A-0A01-43D4-AAA8-170A74DCBCFB}" type="slidenum">
              <a:rPr lang="en-US" smtClean="0"/>
              <a:pPr>
                <a:defRPr/>
              </a:pPr>
              <a:t>16</a:t>
            </a:fld>
            <a:endParaRPr lang="en-US" dirty="0"/>
          </a:p>
        </p:txBody>
      </p:sp>
      <p:sp>
        <p:nvSpPr>
          <p:cNvPr id="6" name="Footer Placeholder 5"/>
          <p:cNvSpPr>
            <a:spLocks noGrp="1"/>
          </p:cNvSpPr>
          <p:nvPr>
            <p:ph type="ftr" sz="quarter" idx="12"/>
          </p:nvPr>
        </p:nvSpPr>
        <p:spPr/>
        <p:txBody>
          <a:bodyPr/>
          <a:lstStyle/>
          <a:p>
            <a:pPr>
              <a:defRPr/>
            </a:pPr>
            <a:r>
              <a:rPr lang="en-US" smtClean="0"/>
              <a:t>Updates will be available at http://www.devconnections.com/updates/Orlando_Spring11/Silverlight</a:t>
            </a:r>
            <a:endParaRPr lang="en-US" sz="1200" dirty="0"/>
          </a:p>
        </p:txBody>
      </p:sp>
    </p:spTree>
    <p:extLst>
      <p:ext uri="{BB962C8B-B14F-4D97-AF65-F5344CB8AC3E}">
        <p14:creationId xmlns:p14="http://schemas.microsoft.com/office/powerpoint/2010/main" val="3352710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8:37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18</a:t>
            </a:fld>
            <a:endParaRPr lang="en-US" dirty="0"/>
          </a:p>
        </p:txBody>
      </p:sp>
    </p:spTree>
    <p:extLst>
      <p:ext uri="{BB962C8B-B14F-4D97-AF65-F5344CB8AC3E}">
        <p14:creationId xmlns:p14="http://schemas.microsoft.com/office/powerpoint/2010/main" val="12402271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19</a:t>
            </a:fld>
            <a:endParaRPr lang="en-US" dirty="0"/>
          </a:p>
        </p:txBody>
      </p:sp>
    </p:spTree>
    <p:extLst>
      <p:ext uri="{BB962C8B-B14F-4D97-AF65-F5344CB8AC3E}">
        <p14:creationId xmlns:p14="http://schemas.microsoft.com/office/powerpoint/2010/main" val="2930324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8:37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8:37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1AEBE96-7FF2-43BE-9802-4725627DBB42}" type="slidenum">
              <a:rPr lang="en-US" smtClean="0"/>
              <a:pPr/>
              <a:t>21</a:t>
            </a:fld>
            <a:endParaRPr lang="en-US"/>
          </a:p>
        </p:txBody>
      </p:sp>
    </p:spTree>
    <p:extLst>
      <p:ext uri="{BB962C8B-B14F-4D97-AF65-F5344CB8AC3E}">
        <p14:creationId xmlns:p14="http://schemas.microsoft.com/office/powerpoint/2010/main" val="11705058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12402271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8:37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a:defRPr/>
            </a:pPr>
            <a:r>
              <a:rPr lang="en-US" smtClean="0"/>
              <a:t>Silverlight Connections</a:t>
            </a:r>
            <a:endParaRPr lang="en-US" dirty="0"/>
          </a:p>
        </p:txBody>
      </p:sp>
      <p:sp>
        <p:nvSpPr>
          <p:cNvPr id="5" name="Slide Number Placeholder 4"/>
          <p:cNvSpPr>
            <a:spLocks noGrp="1"/>
          </p:cNvSpPr>
          <p:nvPr>
            <p:ph type="sldNum" sz="quarter" idx="11"/>
          </p:nvPr>
        </p:nvSpPr>
        <p:spPr/>
        <p:txBody>
          <a:bodyPr/>
          <a:lstStyle/>
          <a:p>
            <a:pPr>
              <a:defRPr/>
            </a:pPr>
            <a:fld id="{882B373A-0A01-43D4-AAA8-170A74DCBCFB}" type="slidenum">
              <a:rPr lang="en-US" smtClean="0"/>
              <a:pPr>
                <a:defRPr/>
              </a:pPr>
              <a:t>24</a:t>
            </a:fld>
            <a:endParaRPr lang="en-US" dirty="0"/>
          </a:p>
        </p:txBody>
      </p:sp>
      <p:sp>
        <p:nvSpPr>
          <p:cNvPr id="6" name="Footer Placeholder 5"/>
          <p:cNvSpPr>
            <a:spLocks noGrp="1"/>
          </p:cNvSpPr>
          <p:nvPr>
            <p:ph type="ftr" sz="quarter" idx="12"/>
          </p:nvPr>
        </p:nvSpPr>
        <p:spPr/>
        <p:txBody>
          <a:bodyPr/>
          <a:lstStyle/>
          <a:p>
            <a:pPr>
              <a:defRPr/>
            </a:pPr>
            <a:r>
              <a:rPr lang="en-US" smtClean="0"/>
              <a:t>Updates will be available at http://www.devconnections.com/updates/Orlando_Spring11/Silverlight</a:t>
            </a:r>
            <a:endParaRPr lang="en-US" sz="1200" dirty="0"/>
          </a:p>
        </p:txBody>
      </p:sp>
    </p:spTree>
    <p:extLst>
      <p:ext uri="{BB962C8B-B14F-4D97-AF65-F5344CB8AC3E}">
        <p14:creationId xmlns:p14="http://schemas.microsoft.com/office/powerpoint/2010/main" val="566473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5/17/2011 8:37 AM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26</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8:37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8:37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New for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2011, we will be working with Microsoft Tag (http://tag.microsoft.com/overview.aspx) to create unique Tags for every session at the event. Your session Tag will appear on both the room signage and at the end of your presentation. With your session Tag, attendees will be able to scan as they enter the room to retrieve session details, view speaker bios, and engage in discussions; or scan at the end of the presentation to evaluate your session and download materials. We’re excited to integrate Microsoft Tag across the My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mobile experience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28</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8:37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29</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xfrm>
            <a:off x="382588" y="685800"/>
            <a:ext cx="6094412" cy="34290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12291" name="Notes Placeholder 2"/>
          <p:cNvSpPr>
            <a:spLocks noGrp="1"/>
          </p:cNvSpPr>
          <p:nvPr>
            <p:ph type="body" idx="1"/>
          </p:nvPr>
        </p:nvSpPr>
        <p:spPr bwMode="auto">
          <a:xfrm>
            <a:off x="685800" y="4342150"/>
            <a:ext cx="5486400" cy="411542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09" rIns="91419" bIns="45709"/>
          <a:lstStyle/>
          <a:p>
            <a:pPr eaLnBrk="1" hangingPunct="1"/>
            <a:endParaRPr lang="en-US" smtClean="0">
              <a:latin typeface="Arial" pitchFamily="34" charset="0"/>
            </a:endParaRPr>
          </a:p>
        </p:txBody>
      </p:sp>
      <p:sp>
        <p:nvSpPr>
          <p:cNvPr id="12292" name="Slide Number Placeholder 3"/>
          <p:cNvSpPr>
            <a:spLocks noGrp="1"/>
          </p:cNvSpPr>
          <p:nvPr>
            <p:ph type="sldNum" sz="quarter" idx="5"/>
          </p:nvPr>
        </p:nvSpPr>
        <p:spPr>
          <a:noFill/>
        </p:spPr>
        <p:txBody>
          <a:bodyPr/>
          <a:lstStyle>
            <a:lvl1pPr defTabSz="910335" eaLnBrk="0" hangingPunct="0">
              <a:defRPr sz="2000">
                <a:solidFill>
                  <a:schemeClr val="tx1"/>
                </a:solidFill>
                <a:latin typeface="Times New Roman" pitchFamily="18" charset="0"/>
              </a:defRPr>
            </a:lvl1pPr>
            <a:lvl2pPr marL="730766" indent="-281064" defTabSz="910335" eaLnBrk="0" hangingPunct="0">
              <a:defRPr sz="2000">
                <a:solidFill>
                  <a:schemeClr val="tx1"/>
                </a:solidFill>
                <a:latin typeface="Times New Roman" pitchFamily="18" charset="0"/>
              </a:defRPr>
            </a:lvl2pPr>
            <a:lvl3pPr marL="1124255" indent="-224851" defTabSz="910335" eaLnBrk="0" hangingPunct="0">
              <a:defRPr sz="2000">
                <a:solidFill>
                  <a:schemeClr val="tx1"/>
                </a:solidFill>
                <a:latin typeface="Times New Roman" pitchFamily="18" charset="0"/>
              </a:defRPr>
            </a:lvl3pPr>
            <a:lvl4pPr marL="1573957" indent="-224851" defTabSz="910335" eaLnBrk="0" hangingPunct="0">
              <a:defRPr sz="2000">
                <a:solidFill>
                  <a:schemeClr val="tx1"/>
                </a:solidFill>
                <a:latin typeface="Times New Roman" pitchFamily="18" charset="0"/>
              </a:defRPr>
            </a:lvl4pPr>
            <a:lvl5pPr marL="2023659" indent="-224851" defTabSz="910335" eaLnBrk="0" hangingPunct="0">
              <a:defRPr sz="2000">
                <a:solidFill>
                  <a:schemeClr val="tx1"/>
                </a:solidFill>
                <a:latin typeface="Times New Roman" pitchFamily="18" charset="0"/>
              </a:defRPr>
            </a:lvl5pPr>
            <a:lvl6pPr marL="2473361" indent="-224851" defTabSz="910335" eaLnBrk="0" fontAlgn="base" hangingPunct="0">
              <a:spcBef>
                <a:spcPct val="0"/>
              </a:spcBef>
              <a:spcAft>
                <a:spcPct val="0"/>
              </a:spcAft>
              <a:defRPr sz="2000">
                <a:solidFill>
                  <a:schemeClr val="tx1"/>
                </a:solidFill>
                <a:latin typeface="Times New Roman" pitchFamily="18" charset="0"/>
              </a:defRPr>
            </a:lvl6pPr>
            <a:lvl7pPr marL="2923062" indent="-224851" defTabSz="910335" eaLnBrk="0" fontAlgn="base" hangingPunct="0">
              <a:spcBef>
                <a:spcPct val="0"/>
              </a:spcBef>
              <a:spcAft>
                <a:spcPct val="0"/>
              </a:spcAft>
              <a:defRPr sz="2000">
                <a:solidFill>
                  <a:schemeClr val="tx1"/>
                </a:solidFill>
                <a:latin typeface="Times New Roman" pitchFamily="18" charset="0"/>
              </a:defRPr>
            </a:lvl7pPr>
            <a:lvl8pPr marL="3372764" indent="-224851" defTabSz="910335" eaLnBrk="0" fontAlgn="base" hangingPunct="0">
              <a:spcBef>
                <a:spcPct val="0"/>
              </a:spcBef>
              <a:spcAft>
                <a:spcPct val="0"/>
              </a:spcAft>
              <a:defRPr sz="2000">
                <a:solidFill>
                  <a:schemeClr val="tx1"/>
                </a:solidFill>
                <a:latin typeface="Times New Roman" pitchFamily="18" charset="0"/>
              </a:defRPr>
            </a:lvl8pPr>
            <a:lvl9pPr marL="3822466" indent="-224851" defTabSz="910335" eaLnBrk="0" fontAlgn="base" hangingPunct="0">
              <a:spcBef>
                <a:spcPct val="0"/>
              </a:spcBef>
              <a:spcAft>
                <a:spcPct val="0"/>
              </a:spcAft>
              <a:defRPr sz="2000">
                <a:solidFill>
                  <a:schemeClr val="tx1"/>
                </a:solidFill>
                <a:latin typeface="Times New Roman" pitchFamily="18" charset="0"/>
              </a:defRPr>
            </a:lvl9pPr>
          </a:lstStyle>
          <a:p>
            <a:pPr eaLnBrk="1" hangingPunct="1"/>
            <a:fld id="{C019DDAE-1D1C-4DE7-AF79-347696EF7A1C}" type="slidenum">
              <a:rPr lang="en-US" sz="1000">
                <a:latin typeface="Arial" pitchFamily="34" charset="0"/>
              </a:rPr>
              <a:pPr eaLnBrk="1" hangingPunct="1"/>
              <a:t>3</a:t>
            </a:fld>
            <a:endParaRPr lang="en-US" sz="100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1240227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8C6DBD20-F167-44B0-B91C-7C04A20BFCBD}" type="slidenum">
              <a:rPr lang="en-US" sz="1200" smtClean="0"/>
              <a:pPr eaLnBrk="1" hangingPunct="1"/>
              <a:t>5</a:t>
            </a:fld>
            <a:endParaRPr lang="en-US" sz="12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13106444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731D88-AAE7-422D-AD75-E50AC5C715CE}" type="slidenum">
              <a:rPr lang="en-US" smtClean="0"/>
              <a:pPr/>
              <a:t>7</a:t>
            </a:fld>
            <a:endParaRPr lang="en-US"/>
          </a:p>
        </p:txBody>
      </p:sp>
    </p:spTree>
    <p:extLst>
      <p:ext uri="{BB962C8B-B14F-4D97-AF65-F5344CB8AC3E}">
        <p14:creationId xmlns:p14="http://schemas.microsoft.com/office/powerpoint/2010/main" val="3458143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8:37 AM</a:t>
            </a:fld>
            <a:endParaRPr lang="en-US"/>
          </a:p>
        </p:txBody>
      </p:sp>
      <p:sp>
        <p:nvSpPr>
          <p:cNvPr id="6" name="Footer Placeholder 5"/>
          <p:cNvSpPr>
            <a:spLocks noGrp="1"/>
          </p:cNvSpPr>
          <p:nvPr>
            <p:ph type="ftr" sz="quarter" idx="12"/>
          </p:nvPr>
        </p:nvSpPr>
        <p:spPr/>
        <p:txBody>
          <a:bodyPr/>
          <a:lstStyle/>
          <a:p>
            <a:r>
              <a:rPr lang="en-US" smtClean="0"/>
              <a:t>© 2007 Microsoft Corporation. All rights reserved. Microsoft, Windows, Windows Vista and other product names are or may be registered trademarks and/or trademarks in the U.S. and/or other countries.</a:t>
            </a:r>
          </a:p>
          <a:p>
            <a:r>
              <a:rPr lang="en-US"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br>
            <a:r>
              <a:rPr lang="en-US" smtClean="0"/>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8</a:t>
            </a:fld>
            <a:endParaRPr lang="en-US" dirty="0"/>
          </a:p>
        </p:txBody>
      </p:sp>
      <p:sp>
        <p:nvSpPr>
          <p:cNvPr id="12" name="Slide Image Placeholder 11"/>
          <p:cNvSpPr>
            <a:spLocks noGrp="1" noRot="1" noChangeAspect="1"/>
          </p:cNvSpPr>
          <p:nvPr>
            <p:ph type="sldImg"/>
          </p:nvPr>
        </p:nvSpPr>
        <p:spPr>
          <a:xfrm>
            <a:off x="914400" y="457200"/>
            <a:ext cx="4978400" cy="2801938"/>
          </a:xfrm>
        </p:spPr>
      </p:sp>
      <p:sp>
        <p:nvSpPr>
          <p:cNvPr id="13" name="Notes Placeholder 12"/>
          <p:cNvSpPr>
            <a:spLocks noGrp="1"/>
          </p:cNvSpPr>
          <p:nvPr>
            <p:ph type="body" idx="1"/>
          </p:nvPr>
        </p:nvSpPr>
        <p:spPr/>
        <p:txBody>
          <a:bodyPr>
            <a:normAutofit/>
          </a:bodyPr>
          <a:lstStyle/>
          <a:p>
            <a:r>
              <a:rPr lang="en-US" sz="900" kern="1200" dirty="0" smtClean="0">
                <a:solidFill>
                  <a:schemeClr val="tx1"/>
                </a:solidFill>
                <a:effectLst/>
                <a:latin typeface="Calibri" pitchFamily="34" charset="0"/>
                <a:ea typeface="+mn-ea"/>
                <a:cs typeface="+mn-cs"/>
              </a:rPr>
              <a:t>Domain</a:t>
            </a:r>
            <a:r>
              <a:rPr lang="en-US" sz="900" kern="1200" baseline="0" dirty="0" smtClean="0">
                <a:solidFill>
                  <a:schemeClr val="tx1"/>
                </a:solidFill>
                <a:effectLst/>
                <a:latin typeface="Calibri" pitchFamily="34" charset="0"/>
                <a:ea typeface="+mn-ea"/>
                <a:cs typeface="+mn-cs"/>
              </a:rPr>
              <a:t> Collection View: A </a:t>
            </a:r>
            <a:r>
              <a:rPr lang="en-US" sz="900" kern="1200" baseline="0" dirty="0" err="1" smtClean="0">
                <a:solidFill>
                  <a:schemeClr val="tx1"/>
                </a:solidFill>
                <a:effectLst/>
                <a:latin typeface="Calibri" pitchFamily="34" charset="0"/>
                <a:ea typeface="+mn-ea"/>
                <a:cs typeface="+mn-cs"/>
              </a:rPr>
              <a:t>CollectionView</a:t>
            </a:r>
            <a:r>
              <a:rPr lang="en-US" sz="900" kern="1200" baseline="0" dirty="0" smtClean="0">
                <a:solidFill>
                  <a:schemeClr val="tx1"/>
                </a:solidFill>
                <a:effectLst/>
                <a:latin typeface="Calibri" pitchFamily="34" charset="0"/>
                <a:ea typeface="+mn-ea"/>
                <a:cs typeface="+mn-cs"/>
              </a:rPr>
              <a:t> implementation built for </a:t>
            </a:r>
            <a:r>
              <a:rPr lang="en-US" sz="900" kern="1200" baseline="0" dirty="0" err="1" smtClean="0">
                <a:solidFill>
                  <a:schemeClr val="tx1"/>
                </a:solidFill>
                <a:effectLst/>
                <a:latin typeface="Calibri" pitchFamily="34" charset="0"/>
                <a:ea typeface="+mn-ea"/>
                <a:cs typeface="+mn-cs"/>
              </a:rPr>
              <a:t>ViewModels</a:t>
            </a:r>
            <a:r>
              <a:rPr lang="en-US" sz="900" kern="1200" baseline="0" dirty="0" smtClean="0">
                <a:solidFill>
                  <a:schemeClr val="tx1"/>
                </a:solidFill>
                <a:effectLst/>
                <a:latin typeface="Calibri" pitchFamily="34" charset="0"/>
                <a:ea typeface="+mn-ea"/>
                <a:cs typeface="+mn-cs"/>
              </a:rPr>
              <a:t> and the MVVM pattern. #2 requested feature on wish list.</a:t>
            </a:r>
          </a:p>
          <a:p>
            <a:endParaRPr lang="en-US" sz="900" kern="1200" baseline="0" dirty="0" smtClean="0">
              <a:solidFill>
                <a:schemeClr val="tx1"/>
              </a:solidFill>
              <a:effectLst/>
              <a:latin typeface="Calibri" pitchFamily="34" charset="0"/>
              <a:ea typeface="+mn-ea"/>
              <a:cs typeface="+mn-cs"/>
            </a:endParaRPr>
          </a:p>
          <a:p>
            <a:r>
              <a:rPr lang="en-US" sz="900" kern="1200" dirty="0" smtClean="0">
                <a:solidFill>
                  <a:schemeClr val="tx1"/>
                </a:solidFill>
                <a:effectLst/>
                <a:latin typeface="Calibri" pitchFamily="34" charset="0"/>
                <a:ea typeface="+mn-ea"/>
                <a:cs typeface="+mn-cs"/>
              </a:rPr>
              <a:t>T4 Templates –</a:t>
            </a:r>
            <a:r>
              <a:rPr lang="en-US" sz="900" kern="1200" baseline="0" dirty="0" smtClean="0">
                <a:solidFill>
                  <a:schemeClr val="tx1"/>
                </a:solidFill>
                <a:effectLst/>
                <a:latin typeface="Calibri" pitchFamily="34" charset="0"/>
                <a:ea typeface="+mn-ea"/>
                <a:cs typeface="+mn-cs"/>
              </a:rPr>
              <a:t> Experimental feature</a:t>
            </a:r>
            <a:endParaRPr lang="en-US" sz="900" kern="1200" dirty="0" smtClean="0">
              <a:solidFill>
                <a:schemeClr val="tx1"/>
              </a:solidFill>
              <a:effectLst/>
              <a:latin typeface="Calibri" pitchFamily="34" charset="0"/>
              <a:ea typeface="+mn-ea"/>
              <a:cs typeface="+mn-cs"/>
            </a:endParaRPr>
          </a:p>
          <a:p>
            <a:endParaRPr lang="en-US" sz="900" kern="1200" dirty="0" smtClean="0">
              <a:solidFill>
                <a:schemeClr val="tx1"/>
              </a:solidFill>
              <a:effectLst/>
              <a:latin typeface="Calibri" pitchFamily="34" charset="0"/>
              <a:ea typeface="+mn-ea"/>
              <a:cs typeface="+mn-cs"/>
            </a:endParaRPr>
          </a:p>
          <a:p>
            <a:r>
              <a:rPr lang="en-US" sz="900" kern="1200" dirty="0" smtClean="0">
                <a:solidFill>
                  <a:schemeClr val="tx1"/>
                </a:solidFill>
                <a:effectLst/>
                <a:latin typeface="Calibri" pitchFamily="34" charset="0"/>
                <a:ea typeface="+mn-ea"/>
                <a:cs typeface="+mn-cs"/>
              </a:rPr>
              <a:t>In the product preview available at </a:t>
            </a:r>
            <a:r>
              <a:rPr lang="en-US" sz="900" kern="1200" dirty="0" err="1" smtClean="0">
                <a:solidFill>
                  <a:schemeClr val="tx1"/>
                </a:solidFill>
                <a:effectLst/>
                <a:latin typeface="Calibri" pitchFamily="34" charset="0"/>
                <a:ea typeface="+mn-ea"/>
                <a:cs typeface="+mn-cs"/>
              </a:rPr>
              <a:t>firestarter</a:t>
            </a:r>
            <a:endParaRPr lang="en-US" sz="900" kern="1200" dirty="0" smtClean="0">
              <a:solidFill>
                <a:schemeClr val="tx1"/>
              </a:solidFill>
              <a:effectLst/>
              <a:latin typeface="Calibri" pitchFamily="34" charset="0"/>
              <a:ea typeface="+mn-ea"/>
              <a:cs typeface="+mn-cs"/>
            </a:endParaRPr>
          </a:p>
          <a:p>
            <a:pPr lvl="0"/>
            <a:r>
              <a:rPr lang="en-US" sz="900" kern="1200" dirty="0" smtClean="0">
                <a:solidFill>
                  <a:schemeClr val="tx1"/>
                </a:solidFill>
                <a:effectLst/>
                <a:latin typeface="Calibri" pitchFamily="34" charset="0"/>
                <a:ea typeface="+mn-ea"/>
                <a:cs typeface="+mn-cs"/>
              </a:rPr>
              <a:t>End-to-end support for complex types (e.g. </a:t>
            </a:r>
            <a:r>
              <a:rPr lang="en-US" sz="900" kern="1200" dirty="0" err="1" smtClean="0">
                <a:solidFill>
                  <a:schemeClr val="tx1"/>
                </a:solidFill>
                <a:effectLst/>
                <a:latin typeface="Calibri" pitchFamily="34" charset="0"/>
                <a:ea typeface="+mn-ea"/>
                <a:cs typeface="+mn-cs"/>
              </a:rPr>
              <a:t>Customer.Address</a:t>
            </a:r>
            <a:r>
              <a:rPr lang="en-US" sz="900" kern="1200" dirty="0" smtClean="0">
                <a:solidFill>
                  <a:schemeClr val="tx1"/>
                </a:solidFill>
                <a:effectLst/>
                <a:latin typeface="Calibri" pitchFamily="34" charset="0"/>
                <a:ea typeface="+mn-ea"/>
                <a:cs typeface="+mn-cs"/>
              </a:rPr>
              <a:t> where Address is not an “entity” but a complex type composed of base type members Street, City, State, Zip </a:t>
            </a:r>
            <a:r>
              <a:rPr lang="en-US" sz="900" kern="1200" dirty="0" err="1" smtClean="0">
                <a:solidFill>
                  <a:schemeClr val="tx1"/>
                </a:solidFill>
                <a:effectLst/>
                <a:latin typeface="Calibri" pitchFamily="34" charset="0"/>
                <a:ea typeface="+mn-ea"/>
                <a:cs typeface="+mn-cs"/>
              </a:rPr>
              <a:t>etc</a:t>
            </a:r>
            <a:r>
              <a:rPr lang="en-US" sz="900" kern="1200" dirty="0" smtClean="0">
                <a:solidFill>
                  <a:schemeClr val="tx1"/>
                </a:solidFill>
                <a:effectLst/>
                <a:latin typeface="Calibri" pitchFamily="34" charset="0"/>
                <a:ea typeface="+mn-ea"/>
                <a:cs typeface="+mn-cs"/>
              </a:rPr>
              <a:t>)</a:t>
            </a:r>
          </a:p>
          <a:p>
            <a:pPr lvl="0"/>
            <a:r>
              <a:rPr lang="en-US" sz="900" kern="1200" dirty="0" smtClean="0">
                <a:solidFill>
                  <a:schemeClr val="tx1"/>
                </a:solidFill>
                <a:effectLst/>
                <a:latin typeface="Calibri" pitchFamily="34" charset="0"/>
                <a:ea typeface="+mn-ea"/>
                <a:cs typeface="+mn-cs"/>
              </a:rPr>
              <a:t>Localization in nine languages</a:t>
            </a:r>
          </a:p>
          <a:p>
            <a:pPr lvl="0"/>
            <a:r>
              <a:rPr lang="en-US" sz="900" kern="1200" dirty="0" smtClean="0">
                <a:solidFill>
                  <a:schemeClr val="tx1"/>
                </a:solidFill>
                <a:effectLst/>
                <a:latin typeface="Calibri" pitchFamily="34" charset="0"/>
                <a:ea typeface="+mn-ea"/>
                <a:cs typeface="+mn-cs"/>
              </a:rPr>
              <a:t>Allowing same entity type to be shared across </a:t>
            </a:r>
            <a:r>
              <a:rPr lang="en-US" sz="900" kern="1200" dirty="0" err="1" smtClean="0">
                <a:solidFill>
                  <a:schemeClr val="tx1"/>
                </a:solidFill>
                <a:effectLst/>
                <a:latin typeface="Calibri" pitchFamily="34" charset="0"/>
                <a:ea typeface="+mn-ea"/>
                <a:cs typeface="+mn-cs"/>
              </a:rPr>
              <a:t>DomainServices</a:t>
            </a:r>
            <a:r>
              <a:rPr lang="en-US" sz="900" kern="1200" dirty="0" smtClean="0">
                <a:solidFill>
                  <a:schemeClr val="tx1"/>
                </a:solidFill>
                <a:effectLst/>
                <a:latin typeface="Calibri" pitchFamily="34" charset="0"/>
                <a:ea typeface="+mn-ea"/>
                <a:cs typeface="+mn-cs"/>
              </a:rPr>
              <a:t> with correct code-gen for SL</a:t>
            </a:r>
          </a:p>
          <a:p>
            <a:pPr lvl="0"/>
            <a:r>
              <a:rPr lang="en-US" sz="900" kern="1200" dirty="0" err="1" smtClean="0">
                <a:solidFill>
                  <a:schemeClr val="tx1"/>
                </a:solidFill>
                <a:effectLst/>
                <a:latin typeface="Calibri" pitchFamily="34" charset="0"/>
                <a:ea typeface="+mn-ea"/>
                <a:cs typeface="+mn-cs"/>
              </a:rPr>
              <a:t>DataForm</a:t>
            </a:r>
            <a:r>
              <a:rPr lang="en-US" sz="900" kern="1200" dirty="0" smtClean="0">
                <a:solidFill>
                  <a:schemeClr val="tx1"/>
                </a:solidFill>
                <a:effectLst/>
                <a:latin typeface="Calibri" pitchFamily="34" charset="0"/>
                <a:ea typeface="+mn-ea"/>
                <a:cs typeface="+mn-cs"/>
              </a:rPr>
              <a:t> Add/Remove for </a:t>
            </a:r>
            <a:r>
              <a:rPr lang="en-US" sz="900" kern="1200" dirty="0" err="1" smtClean="0">
                <a:solidFill>
                  <a:schemeClr val="tx1"/>
                </a:solidFill>
                <a:effectLst/>
                <a:latin typeface="Calibri" pitchFamily="34" charset="0"/>
                <a:ea typeface="+mn-ea"/>
                <a:cs typeface="+mn-cs"/>
              </a:rPr>
              <a:t>EntitySet</a:t>
            </a:r>
            <a:r>
              <a:rPr lang="en-US" sz="900" kern="1200" dirty="0" smtClean="0">
                <a:solidFill>
                  <a:schemeClr val="tx1"/>
                </a:solidFill>
                <a:effectLst/>
                <a:latin typeface="Calibri" pitchFamily="34" charset="0"/>
                <a:ea typeface="+mn-ea"/>
                <a:cs typeface="+mn-cs"/>
              </a:rPr>
              <a:t> and </a:t>
            </a:r>
            <a:r>
              <a:rPr lang="en-US" sz="900" kern="1200" dirty="0" err="1" smtClean="0">
                <a:solidFill>
                  <a:schemeClr val="tx1"/>
                </a:solidFill>
                <a:effectLst/>
                <a:latin typeface="Calibri" pitchFamily="34" charset="0"/>
                <a:ea typeface="+mn-ea"/>
                <a:cs typeface="+mn-cs"/>
              </a:rPr>
              <a:t>EntityCollection</a:t>
            </a:r>
            <a:r>
              <a:rPr lang="en-US" sz="900" kern="1200" dirty="0" smtClean="0">
                <a:solidFill>
                  <a:schemeClr val="tx1"/>
                </a:solidFill>
                <a:effectLst/>
                <a:latin typeface="Calibri" pitchFamily="34" charset="0"/>
                <a:ea typeface="+mn-ea"/>
                <a:cs typeface="+mn-cs"/>
              </a:rPr>
              <a:t> (using ICVF added late in SL4)</a:t>
            </a:r>
          </a:p>
          <a:p>
            <a:pPr lvl="0"/>
            <a:r>
              <a:rPr lang="en-US" sz="900" kern="1200" dirty="0" smtClean="0">
                <a:solidFill>
                  <a:schemeClr val="tx1"/>
                </a:solidFill>
                <a:effectLst/>
                <a:latin typeface="Calibri" pitchFamily="34" charset="0"/>
                <a:ea typeface="+mn-ea"/>
                <a:cs typeface="+mn-cs"/>
              </a:rPr>
              <a:t>Azure-ready Business Application Template</a:t>
            </a:r>
          </a:p>
          <a:p>
            <a:pPr lvl="0"/>
            <a:r>
              <a:rPr lang="en-US" sz="900" kern="1200" dirty="0" smtClean="0">
                <a:solidFill>
                  <a:schemeClr val="tx1"/>
                </a:solidFill>
                <a:effectLst/>
                <a:latin typeface="Calibri" pitchFamily="34" charset="0"/>
                <a:ea typeface="+mn-ea"/>
                <a:cs typeface="+mn-cs"/>
              </a:rPr>
              <a:t>Code-gen extensibility for plugging in your own code-gen</a:t>
            </a:r>
          </a:p>
          <a:p>
            <a:r>
              <a:rPr lang="en-US" sz="900" kern="1200" dirty="0" smtClean="0">
                <a:solidFill>
                  <a:schemeClr val="tx1"/>
                </a:solidFill>
                <a:effectLst/>
                <a:latin typeface="Calibri" pitchFamily="34" charset="0"/>
                <a:ea typeface="+mn-ea"/>
                <a:cs typeface="+mn-cs"/>
              </a:rPr>
              <a:t>The accompanying toolkit will have</a:t>
            </a:r>
          </a:p>
          <a:p>
            <a:pPr lvl="0"/>
            <a:r>
              <a:rPr lang="en-US" sz="900" kern="1200" dirty="0" smtClean="0">
                <a:solidFill>
                  <a:schemeClr val="tx1"/>
                </a:solidFill>
                <a:effectLst/>
                <a:latin typeface="Calibri" pitchFamily="34" charset="0"/>
                <a:ea typeface="+mn-ea"/>
                <a:cs typeface="+mn-cs"/>
              </a:rPr>
              <a:t>T4-based code-generator using the code-gen extensibility</a:t>
            </a:r>
          </a:p>
          <a:p>
            <a:pPr lvl="0"/>
            <a:r>
              <a:rPr lang="en-US" sz="900" kern="1200" dirty="0" smtClean="0">
                <a:solidFill>
                  <a:schemeClr val="tx1"/>
                </a:solidFill>
                <a:effectLst/>
                <a:latin typeface="Calibri" pitchFamily="34" charset="0"/>
                <a:ea typeface="+mn-ea"/>
                <a:cs typeface="+mn-cs"/>
              </a:rPr>
              <a:t>MVVM-friendly </a:t>
            </a:r>
            <a:r>
              <a:rPr lang="en-US" sz="900" kern="1200" dirty="0" err="1" smtClean="0">
                <a:solidFill>
                  <a:schemeClr val="tx1"/>
                </a:solidFill>
                <a:effectLst/>
                <a:latin typeface="Calibri" pitchFamily="34" charset="0"/>
                <a:ea typeface="+mn-ea"/>
                <a:cs typeface="+mn-cs"/>
              </a:rPr>
              <a:t>DataSource</a:t>
            </a:r>
            <a:endParaRPr lang="en-US" sz="900" kern="1200" dirty="0" smtClean="0">
              <a:solidFill>
                <a:schemeClr val="tx1"/>
              </a:solidFill>
              <a:effectLst/>
              <a:latin typeface="Calibri" pitchFamily="34" charset="0"/>
              <a:ea typeface="+mn-ea"/>
              <a:cs typeface="+mn-cs"/>
            </a:endParaRPr>
          </a:p>
          <a:p>
            <a:pPr lvl="0"/>
            <a:r>
              <a:rPr lang="en-US" sz="900" kern="1200" dirty="0" smtClean="0">
                <a:solidFill>
                  <a:schemeClr val="tx1"/>
                </a:solidFill>
                <a:effectLst/>
                <a:latin typeface="Calibri" pitchFamily="34" charset="0"/>
                <a:ea typeface="+mn-ea"/>
                <a:cs typeface="+mn-cs"/>
              </a:rPr>
              <a:t>Windows Azure Table Service support in </a:t>
            </a:r>
            <a:r>
              <a:rPr lang="en-US" sz="900" kern="1200" dirty="0" err="1" smtClean="0">
                <a:solidFill>
                  <a:schemeClr val="tx1"/>
                </a:solidFill>
                <a:effectLst/>
                <a:latin typeface="Calibri" pitchFamily="34" charset="0"/>
                <a:ea typeface="+mn-ea"/>
                <a:cs typeface="+mn-cs"/>
              </a:rPr>
              <a:t>DomainService</a:t>
            </a:r>
            <a:r>
              <a:rPr lang="en-US" sz="900" kern="1200" dirty="0" smtClean="0">
                <a:solidFill>
                  <a:schemeClr val="tx1"/>
                </a:solidFill>
                <a:effectLst/>
                <a:latin typeface="Calibri" pitchFamily="34" charset="0"/>
                <a:ea typeface="+mn-ea"/>
                <a:cs typeface="+mn-cs"/>
              </a:rPr>
              <a:t> (this may move to product)</a:t>
            </a:r>
          </a:p>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12402271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084109133"/>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87517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86220005"/>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7857881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802395830"/>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4667418"/>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188970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1317657"/>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381491995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2403799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17734417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371590121"/>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2887789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68209278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30023910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1787187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83519475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92369963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01592537"/>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9979622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1734966"/>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47287847"/>
      </p:ext>
    </p:extLst>
  </p:cSld>
  <p:clrMap bg1="dk1" tx1="lt1" bg2="dk2" tx2="lt2" accent1="accent1" accent2="accent2" accent3="accent3" accent4="accent4" accent5="accent5" accent6="accent6" hlink="hlink" folHlink="folHlink"/>
  <p:sldLayoutIdLst>
    <p:sldLayoutId id="2147483763"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hyperlink" Target="http://www.idesign.net/" TargetMode="Externa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hyperlink" Target="http://tinyurl.com/wcfriaseries" TargetMode="External"/><Relationship Id="rId2" Type="http://schemas.openxmlformats.org/officeDocument/2006/relationships/notesSlide" Target="../notesSlides/notesSlide24.xml"/><Relationship Id="rId1" Type="http://schemas.openxmlformats.org/officeDocument/2006/relationships/slideLayout" Target="../slideLayouts/slideLayout10.xml"/><Relationship Id="rId5" Type="http://schemas.openxmlformats.org/officeDocument/2006/relationships/hyperlink" Target="http://briannoyes.net/" TargetMode="External"/><Relationship Id="rId4" Type="http://schemas.openxmlformats.org/officeDocument/2006/relationships/hyperlink" Target="mailto:brian.noyes@idesign.net" TargetMode="External"/></Relationships>
</file>

<file path=ppt/slides/_rels/slide25.xml.rels><?xml version="1.0" encoding="UTF-8" standalone="yes"?>
<Relationships xmlns="http://schemas.openxmlformats.org/package/2006/relationships"><Relationship Id="rId8" Type="http://schemas.openxmlformats.org/officeDocument/2006/relationships/hyperlink" Target="http://msdn.microsoft.com/en-us/windowsserver/ee695849.aspx" TargetMode="External"/><Relationship Id="rId3" Type="http://schemas.openxmlformats.org/officeDocument/2006/relationships/image" Target="../media/image2.png"/><Relationship Id="rId7" Type="http://schemas.openxmlformats.org/officeDocument/2006/relationships/hyperlink" Target="http://www.microsoft.com/windowsazure/AppFabric/Overview/default.aspx" TargetMode="External"/><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hyperlink" Target="http://www.microsoft.com/downloads/en/details.aspx?FamilyID=38c2ccfc-510c-4627-a33c-95e9d19f3478" TargetMode="External"/><Relationship Id="rId5" Type="http://schemas.openxmlformats.org/officeDocument/2006/relationships/hyperlink" Target="http://www.microsoft.com/downloads/en/details.aspx?FamilyID=7290f7ed-e86b-4114-a452-4f07fa32403d" TargetMode="External"/><Relationship Id="rId4" Type="http://schemas.openxmlformats.org/officeDocument/2006/relationships/hyperlink" Target="http://www.microsoft.com/downloads/en/details.aspx?FamilyID=413E88F8-5966-4A83-B309-53B7B77EDF78&amp;displaylang=en" TargetMode="External"/><Relationship Id="rId9" Type="http://schemas.openxmlformats.org/officeDocument/2006/relationships/hyperlink" Target="http://blogs.msdn.com/b/appfabric/"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24.png"/><Relationship Id="rId5" Type="http://schemas.openxmlformats.org/officeDocument/2006/relationships/hyperlink" Target="http://www.microsoft.com/learning" TargetMode="External"/><Relationship Id="rId10" Type="http://schemas.openxmlformats.org/officeDocument/2006/relationships/image" Target="../media/image23.emf"/><Relationship Id="rId4" Type="http://schemas.openxmlformats.org/officeDocument/2006/relationships/image" Target="../media/image20.png"/><Relationship Id="rId9" Type="http://schemas.openxmlformats.org/officeDocument/2006/relationships/image" Target="../media/image22.png"/><Relationship Id="rId14" Type="http://schemas.microsoft.com/office/2007/relationships/hdphoto" Target="../media/hdphoto1.wdp"/></Relationships>
</file>

<file path=ppt/slides/_rels/slide27.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14.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hyperlink" Target="mailto:brian.noyes@idesign.net"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hyperlink" Target="http://briannoyes.net/"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smtClean="0"/>
              <a:t>Application Architecture</a:t>
            </a:r>
          </a:p>
        </p:txBody>
      </p:sp>
      <p:sp>
        <p:nvSpPr>
          <p:cNvPr id="7171" name="Content Placeholder 2"/>
          <p:cNvSpPr>
            <a:spLocks noGrp="1"/>
          </p:cNvSpPr>
          <p:nvPr>
            <p:ph idx="1"/>
          </p:nvPr>
        </p:nvSpPr>
        <p:spPr/>
        <p:txBody>
          <a:bodyPr/>
          <a:lstStyle/>
          <a:p>
            <a:r>
              <a:rPr lang="en-US" smtClean="0"/>
              <a:t>Web project </a:t>
            </a:r>
          </a:p>
          <a:p>
            <a:pPr lvl="1"/>
            <a:r>
              <a:rPr lang="en-US" smtClean="0"/>
              <a:t>Silverlight host</a:t>
            </a:r>
          </a:p>
          <a:p>
            <a:pPr lvl="1"/>
            <a:r>
              <a:rPr lang="en-US" smtClean="0"/>
              <a:t>Domain Services</a:t>
            </a:r>
          </a:p>
          <a:p>
            <a:r>
              <a:rPr lang="en-US" smtClean="0"/>
              <a:t>Client project </a:t>
            </a:r>
          </a:p>
          <a:p>
            <a:pPr lvl="1"/>
            <a:r>
              <a:rPr lang="en-US" smtClean="0"/>
              <a:t>Generated code</a:t>
            </a:r>
          </a:p>
          <a:p>
            <a:pPr lvl="1"/>
            <a:r>
              <a:rPr lang="en-US" smtClean="0"/>
              <a:t>DomainContext classes </a:t>
            </a:r>
          </a:p>
          <a:p>
            <a:pPr lvl="2"/>
            <a:r>
              <a:rPr lang="en-US" smtClean="0"/>
              <a:t>One per domain service</a:t>
            </a:r>
            <a:endParaRPr lang="en-US" dirty="0" smtClean="0"/>
          </a:p>
        </p:txBody>
      </p:sp>
      <p:sp>
        <p:nvSpPr>
          <p:cNvPr id="2" name="Rectangle 1"/>
          <p:cNvSpPr/>
          <p:nvPr/>
        </p:nvSpPr>
        <p:spPr>
          <a:xfrm>
            <a:off x="7211721" y="1219200"/>
            <a:ext cx="4469236"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dirty="0" smtClean="0">
                <a:solidFill>
                  <a:schemeClr val="tx1">
                    <a:lumMod val="10000"/>
                  </a:schemeClr>
                </a:solidFill>
              </a:rPr>
              <a:t>Client App</a:t>
            </a:r>
            <a:endParaRPr lang="en-US" dirty="0">
              <a:solidFill>
                <a:schemeClr val="tx1">
                  <a:lumMod val="10000"/>
                </a:schemeClr>
              </a:solidFill>
            </a:endParaRPr>
          </a:p>
        </p:txBody>
      </p:sp>
      <p:sp>
        <p:nvSpPr>
          <p:cNvPr id="3" name="Rounded Rectangle 2"/>
          <p:cNvSpPr/>
          <p:nvPr/>
        </p:nvSpPr>
        <p:spPr>
          <a:xfrm>
            <a:off x="12634542" y="1600200"/>
            <a:ext cx="3961368" cy="38100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lumMod val="10000"/>
                  </a:schemeClr>
                </a:solidFill>
              </a:rPr>
              <a:t>View/</a:t>
            </a:r>
            <a:r>
              <a:rPr lang="en-US" dirty="0" err="1" smtClean="0">
                <a:solidFill>
                  <a:schemeClr val="tx1">
                    <a:lumMod val="10000"/>
                  </a:schemeClr>
                </a:solidFill>
              </a:rPr>
              <a:t>ViewModel</a:t>
            </a:r>
            <a:endParaRPr lang="en-US" dirty="0">
              <a:solidFill>
                <a:schemeClr val="tx1">
                  <a:lumMod val="10000"/>
                </a:schemeClr>
              </a:solidFill>
            </a:endParaRPr>
          </a:p>
        </p:txBody>
      </p:sp>
      <p:sp>
        <p:nvSpPr>
          <p:cNvPr id="4" name="Rounded Rectangle 3"/>
          <p:cNvSpPr/>
          <p:nvPr/>
        </p:nvSpPr>
        <p:spPr>
          <a:xfrm>
            <a:off x="12647242" y="2133600"/>
            <a:ext cx="3961368" cy="38100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lumMod val="10000"/>
                  </a:schemeClr>
                </a:solidFill>
              </a:rPr>
              <a:t>DomainContext</a:t>
            </a:r>
            <a:r>
              <a:rPr lang="en-US" dirty="0" smtClean="0">
                <a:solidFill>
                  <a:schemeClr val="tx1">
                    <a:lumMod val="10000"/>
                  </a:schemeClr>
                </a:solidFill>
              </a:rPr>
              <a:t> + Entities</a:t>
            </a:r>
            <a:endParaRPr lang="en-US" dirty="0">
              <a:solidFill>
                <a:schemeClr val="tx1">
                  <a:lumMod val="10000"/>
                </a:schemeClr>
              </a:solidFill>
            </a:endParaRPr>
          </a:p>
        </p:txBody>
      </p:sp>
      <p:sp>
        <p:nvSpPr>
          <p:cNvPr id="7" name="Rectangle 6"/>
          <p:cNvSpPr/>
          <p:nvPr/>
        </p:nvSpPr>
        <p:spPr>
          <a:xfrm>
            <a:off x="7211721" y="3200400"/>
            <a:ext cx="4469236" cy="1676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dirty="0" smtClean="0">
                <a:solidFill>
                  <a:schemeClr val="tx1">
                    <a:lumMod val="10000"/>
                  </a:schemeClr>
                </a:solidFill>
              </a:rPr>
              <a:t>Server Host</a:t>
            </a:r>
            <a:endParaRPr lang="en-US" dirty="0">
              <a:solidFill>
                <a:schemeClr val="tx1">
                  <a:lumMod val="10000"/>
                </a:schemeClr>
              </a:solidFill>
            </a:endParaRPr>
          </a:p>
        </p:txBody>
      </p:sp>
      <p:sp>
        <p:nvSpPr>
          <p:cNvPr id="8" name="Rounded Rectangle 7"/>
          <p:cNvSpPr/>
          <p:nvPr/>
        </p:nvSpPr>
        <p:spPr>
          <a:xfrm>
            <a:off x="12659942" y="3581400"/>
            <a:ext cx="3961368" cy="38100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lumMod val="10000"/>
                  </a:schemeClr>
                </a:solidFill>
              </a:rPr>
              <a:t>DomainService</a:t>
            </a:r>
            <a:endParaRPr lang="en-US" dirty="0">
              <a:solidFill>
                <a:schemeClr val="tx1">
                  <a:lumMod val="10000"/>
                </a:schemeClr>
              </a:solidFill>
            </a:endParaRPr>
          </a:p>
        </p:txBody>
      </p:sp>
      <p:sp>
        <p:nvSpPr>
          <p:cNvPr id="9" name="Rounded Rectangle 8"/>
          <p:cNvSpPr/>
          <p:nvPr/>
        </p:nvSpPr>
        <p:spPr>
          <a:xfrm>
            <a:off x="12647242" y="4114800"/>
            <a:ext cx="3961368" cy="609600"/>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lumMod val="10000"/>
                  </a:schemeClr>
                </a:solidFill>
              </a:rPr>
              <a:t>Data Access + Entities</a:t>
            </a:r>
            <a:endParaRPr lang="en-US" dirty="0">
              <a:solidFill>
                <a:schemeClr val="tx1">
                  <a:lumMod val="10000"/>
                </a:schemeClr>
              </a:solidFill>
            </a:endParaRPr>
          </a:p>
        </p:txBody>
      </p:sp>
      <p:sp>
        <p:nvSpPr>
          <p:cNvPr id="10" name="Can 9"/>
          <p:cNvSpPr/>
          <p:nvPr/>
        </p:nvSpPr>
        <p:spPr>
          <a:xfrm>
            <a:off x="8735325" y="4926767"/>
            <a:ext cx="1523603" cy="7620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lumMod val="10000"/>
                  </a:schemeClr>
                </a:solidFill>
              </a:rPr>
              <a:t>DB</a:t>
            </a:r>
          </a:p>
        </p:txBody>
      </p:sp>
      <p:cxnSp>
        <p:nvCxnSpPr>
          <p:cNvPr id="6" name="Straight Arrow Connector 5"/>
          <p:cNvCxnSpPr>
            <a:stCxn id="4" idx="2"/>
            <a:endCxn id="8" idx="0"/>
          </p:cNvCxnSpPr>
          <p:nvPr/>
        </p:nvCxnSpPr>
        <p:spPr>
          <a:xfrm>
            <a:off x="14627926" y="2514600"/>
            <a:ext cx="12700" cy="1066800"/>
          </a:xfrm>
          <a:prstGeom prst="straightConnector1">
            <a:avLst/>
          </a:prstGeom>
          <a:ln w="38100">
            <a:solidFill>
              <a:schemeClr val="tx1">
                <a:lumMod val="1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2528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16667E-7 -4.44444E-6 L -0.41875 -4.44444E-6 " pathEditMode="relative" rAng="0" ptsTypes="AA">
                                      <p:cBhvr>
                                        <p:cTn id="6" dur="2000" fill="hold"/>
                                        <p:tgtEl>
                                          <p:spTgt spid="9"/>
                                        </p:tgtEl>
                                        <p:attrNameLst>
                                          <p:attrName>ppt_x</p:attrName>
                                          <p:attrName>ppt_y</p:attrName>
                                        </p:attrNameLst>
                                      </p:cBhvr>
                                      <p:rCtr x="-20937" y="0"/>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1.25E-6 0 L -0.42187 0.00185 " pathEditMode="relative" rAng="0" ptsTypes="AA">
                                      <p:cBhvr>
                                        <p:cTn id="10" dur="2000" fill="hold"/>
                                        <p:tgtEl>
                                          <p:spTgt spid="8"/>
                                        </p:tgtEl>
                                        <p:attrNameLst>
                                          <p:attrName>ppt_x</p:attrName>
                                          <p:attrName>ppt_y</p:attrName>
                                        </p:attrNameLst>
                                      </p:cBhvr>
                                      <p:rCtr x="-21094" y="93"/>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4.16667E-7 1.11111E-6 L -0.41771 0.00185 " pathEditMode="relative" rAng="0" ptsTypes="AA">
                                      <p:cBhvr>
                                        <p:cTn id="14" dur="2000" fill="hold"/>
                                        <p:tgtEl>
                                          <p:spTgt spid="4"/>
                                        </p:tgtEl>
                                        <p:attrNameLst>
                                          <p:attrName>ppt_x</p:attrName>
                                          <p:attrName>ppt_y</p:attrName>
                                        </p:attrNameLst>
                                      </p:cBhvr>
                                      <p:rCtr x="-20885" y="93"/>
                                    </p:animMotion>
                                  </p:childTnLst>
                                </p:cTn>
                              </p:par>
                              <p:par>
                                <p:cTn id="15" presetID="42" presetClass="path" presetSubtype="0" accel="50000" decel="50000" fill="hold" nodeType="withEffect">
                                  <p:stCondLst>
                                    <p:cond delay="0"/>
                                  </p:stCondLst>
                                  <p:childTnLst>
                                    <p:animMotion origin="layout" path="M 4.16667E-7 -4.44444E-6 L -0.42083 -4.44444E-6 " pathEditMode="relative" rAng="0" ptsTypes="AA">
                                      <p:cBhvr>
                                        <p:cTn id="16" dur="2000" fill="hold"/>
                                        <p:tgtEl>
                                          <p:spTgt spid="6"/>
                                        </p:tgtEl>
                                        <p:attrNameLst>
                                          <p:attrName>ppt_x</p:attrName>
                                          <p:attrName>ppt_y</p:attrName>
                                        </p:attrNameLst>
                                      </p:cBhvr>
                                      <p:rCtr x="-21042" y="0"/>
                                    </p:animMotion>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grpId="0" nodeType="clickEffect">
                                  <p:stCondLst>
                                    <p:cond delay="0"/>
                                  </p:stCondLst>
                                  <p:childTnLst>
                                    <p:animMotion origin="layout" path="M 3.65898E-6 -1.11111E-6 L -0.41761 -1.11111E-6 " pathEditMode="relative" rAng="0" ptsTypes="AA">
                                      <p:cBhvr>
                                        <p:cTn id="20" dur="2000" fill="hold"/>
                                        <p:tgtEl>
                                          <p:spTgt spid="3"/>
                                        </p:tgtEl>
                                        <p:attrNameLst>
                                          <p:attrName>ppt_x</p:attrName>
                                          <p:attrName>ppt_y</p:attrName>
                                        </p:attrNameLst>
                                      </p:cBhvr>
                                      <p:rCtr x="-208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Querying and Updating Data With RIA Services</a:t>
            </a:r>
            <a:endParaRPr lang="en-US" dirty="0"/>
          </a:p>
        </p:txBody>
      </p:sp>
      <p:sp>
        <p:nvSpPr>
          <p:cNvPr id="3" name="Subtitle 2"/>
          <p:cNvSpPr>
            <a:spLocks noGrp="1"/>
          </p:cNvSpPr>
          <p:nvPr>
            <p:ph type="subTitle" idx="1"/>
          </p:nvPr>
        </p:nvSpPr>
        <p:spPr/>
        <p:txBody>
          <a:bodyPr/>
          <a:lstStyle/>
          <a:p>
            <a:r>
              <a:rPr lang="en-US" smtClean="0"/>
              <a:t>Brian Noyes</a:t>
            </a:r>
          </a:p>
          <a:p>
            <a:r>
              <a:rPr lang="en-US" smtClean="0"/>
              <a:t>Chief Architect, IDesign</a:t>
            </a:r>
          </a:p>
          <a:p>
            <a:endParaRPr lang="en-US" dirty="0"/>
          </a:p>
        </p:txBody>
      </p:sp>
    </p:spTree>
    <p:extLst>
      <p:ext uri="{BB962C8B-B14F-4D97-AF65-F5344CB8AC3E}">
        <p14:creationId xmlns:p14="http://schemas.microsoft.com/office/powerpoint/2010/main" val="349210534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Entities</a:t>
            </a:r>
            <a:endParaRPr lang="en-US" dirty="0"/>
          </a:p>
        </p:txBody>
      </p:sp>
      <p:sp>
        <p:nvSpPr>
          <p:cNvPr id="3" name="Content Placeholder 2"/>
          <p:cNvSpPr>
            <a:spLocks noGrp="1"/>
          </p:cNvSpPr>
          <p:nvPr>
            <p:ph idx="1"/>
          </p:nvPr>
        </p:nvSpPr>
        <p:spPr/>
        <p:txBody>
          <a:bodyPr/>
          <a:lstStyle/>
          <a:p>
            <a:r>
              <a:rPr lang="en-US" smtClean="0"/>
              <a:t>The data you pass between client and service</a:t>
            </a:r>
          </a:p>
          <a:p>
            <a:pPr lvl="1"/>
            <a:r>
              <a:rPr lang="en-US" smtClean="0"/>
              <a:t>Entity Framework</a:t>
            </a:r>
          </a:p>
          <a:p>
            <a:pPr lvl="1"/>
            <a:r>
              <a:rPr lang="en-US" smtClean="0"/>
              <a:t>LINQ to SQL</a:t>
            </a:r>
          </a:p>
          <a:p>
            <a:pPr lvl="1"/>
            <a:r>
              <a:rPr lang="en-US" smtClean="0"/>
              <a:t>POCO</a:t>
            </a:r>
            <a:endParaRPr lang="en-US" dirty="0" smtClean="0"/>
          </a:p>
        </p:txBody>
      </p:sp>
    </p:spTree>
    <p:extLst>
      <p:ext uri="{BB962C8B-B14F-4D97-AF65-F5344CB8AC3E}">
        <p14:creationId xmlns:p14="http://schemas.microsoft.com/office/powerpoint/2010/main" val="223457691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Query Operations</a:t>
            </a:r>
          </a:p>
        </p:txBody>
      </p:sp>
      <p:sp>
        <p:nvSpPr>
          <p:cNvPr id="8195" name="Content Placeholder 2"/>
          <p:cNvSpPr>
            <a:spLocks noGrp="1"/>
          </p:cNvSpPr>
          <p:nvPr>
            <p:ph idx="1"/>
          </p:nvPr>
        </p:nvSpPr>
        <p:spPr/>
        <p:txBody>
          <a:bodyPr/>
          <a:lstStyle/>
          <a:p>
            <a:r>
              <a:rPr lang="en-US" smtClean="0"/>
              <a:t>Return collections or individual objects</a:t>
            </a:r>
          </a:p>
          <a:p>
            <a:r>
              <a:rPr lang="en-US" smtClean="0"/>
              <a:t>Support deferred execution through IQueryable&lt;T&gt;</a:t>
            </a:r>
          </a:p>
          <a:p>
            <a:r>
              <a:rPr lang="en-US" smtClean="0"/>
              <a:t>Load through DomainDataSource </a:t>
            </a:r>
          </a:p>
          <a:p>
            <a:r>
              <a:rPr lang="en-US" smtClean="0"/>
              <a:t>Load programmatically with DomainContext</a:t>
            </a:r>
            <a:endParaRPr lang="en-US" dirty="0" smtClean="0"/>
          </a:p>
        </p:txBody>
      </p:sp>
    </p:spTree>
    <p:extLst>
      <p:ext uri="{BB962C8B-B14F-4D97-AF65-F5344CB8AC3E}">
        <p14:creationId xmlns:p14="http://schemas.microsoft.com/office/powerpoint/2010/main" val="10604559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Update Operations</a:t>
            </a:r>
            <a:endParaRPr lang="en-US" dirty="0"/>
          </a:p>
        </p:txBody>
      </p:sp>
      <p:sp>
        <p:nvSpPr>
          <p:cNvPr id="3" name="Content Placeholder 2"/>
          <p:cNvSpPr>
            <a:spLocks noGrp="1"/>
          </p:cNvSpPr>
          <p:nvPr>
            <p:ph idx="1"/>
          </p:nvPr>
        </p:nvSpPr>
        <p:spPr>
          <a:xfrm>
            <a:off x="519112" y="1447799"/>
            <a:ext cx="11149013" cy="3779496"/>
          </a:xfrm>
        </p:spPr>
        <p:txBody>
          <a:bodyPr/>
          <a:lstStyle/>
          <a:p>
            <a:r>
              <a:rPr lang="en-US" dirty="0" smtClean="0"/>
              <a:t>Entity changes are cached in the client </a:t>
            </a:r>
            <a:r>
              <a:rPr lang="en-US" dirty="0" err="1" smtClean="0"/>
              <a:t>DomainContext</a:t>
            </a:r>
            <a:endParaRPr lang="en-US" dirty="0" smtClean="0"/>
          </a:p>
          <a:p>
            <a:pPr lvl="1"/>
            <a:r>
              <a:rPr lang="en-US" dirty="0" smtClean="0"/>
              <a:t>Contains an </a:t>
            </a:r>
            <a:r>
              <a:rPr lang="en-US" dirty="0" err="1" smtClean="0"/>
              <a:t>EntityContainer</a:t>
            </a:r>
            <a:r>
              <a:rPr lang="en-US" dirty="0" smtClean="0"/>
              <a:t> that tracks changes</a:t>
            </a:r>
          </a:p>
          <a:p>
            <a:r>
              <a:rPr lang="en-US" dirty="0" smtClean="0"/>
              <a:t>Sent as a batch to the service</a:t>
            </a:r>
          </a:p>
          <a:p>
            <a:pPr lvl="1"/>
            <a:r>
              <a:rPr lang="en-US" dirty="0" smtClean="0"/>
              <a:t>Including original version for optimistic concurrency</a:t>
            </a:r>
          </a:p>
          <a:p>
            <a:r>
              <a:rPr lang="en-US" dirty="0" smtClean="0"/>
              <a:t>Service executes batch, calling Insert, Update, </a:t>
            </a:r>
            <a:br>
              <a:rPr lang="en-US" dirty="0" smtClean="0"/>
            </a:br>
            <a:r>
              <a:rPr lang="en-US" dirty="0" smtClean="0"/>
              <a:t>and Delete methods with one entity per method call</a:t>
            </a:r>
          </a:p>
          <a:p>
            <a:pPr lvl="1"/>
            <a:r>
              <a:rPr lang="en-US" dirty="0" smtClean="0"/>
              <a:t>Returns server updated entities (i.e. PK Ids) </a:t>
            </a:r>
            <a:br>
              <a:rPr lang="en-US" dirty="0" smtClean="0"/>
            </a:br>
            <a:r>
              <a:rPr lang="en-US" dirty="0" smtClean="0"/>
              <a:t>and refreshes the client cache</a:t>
            </a:r>
            <a:endParaRPr lang="en-US" dirty="0"/>
          </a:p>
        </p:txBody>
      </p:sp>
    </p:spTree>
    <p:extLst>
      <p:ext uri="{BB962C8B-B14F-4D97-AF65-F5344CB8AC3E}">
        <p14:creationId xmlns:p14="http://schemas.microsoft.com/office/powerpoint/2010/main" val="592410823"/>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Agenda</a:t>
            </a:r>
            <a:endParaRPr lang="en-US" dirty="0"/>
          </a:p>
        </p:txBody>
      </p:sp>
      <p:sp>
        <p:nvSpPr>
          <p:cNvPr id="4" name="Content Placeholder 3"/>
          <p:cNvSpPr>
            <a:spLocks noGrp="1"/>
          </p:cNvSpPr>
          <p:nvPr>
            <p:ph idx="1"/>
          </p:nvPr>
        </p:nvSpPr>
        <p:spPr>
          <a:xfrm>
            <a:off x="519112" y="1447799"/>
            <a:ext cx="11149013" cy="2609945"/>
          </a:xfrm>
        </p:spPr>
        <p:txBody>
          <a:bodyPr/>
          <a:lstStyle/>
          <a:p>
            <a:r>
              <a:rPr lang="en-US" dirty="0" smtClean="0"/>
              <a:t>WCF RIA Services Overview</a:t>
            </a:r>
          </a:p>
          <a:p>
            <a:r>
              <a:rPr lang="en-US" dirty="0" smtClean="0"/>
              <a:t>Querying and Updating Data with RIA Services</a:t>
            </a:r>
          </a:p>
          <a:p>
            <a:r>
              <a:rPr lang="en-US" dirty="0" smtClean="0">
                <a:solidFill>
                  <a:schemeClr val="accent1"/>
                </a:solidFill>
              </a:rPr>
              <a:t>Data Validation</a:t>
            </a:r>
          </a:p>
          <a:p>
            <a:r>
              <a:rPr lang="en-US" dirty="0" smtClean="0"/>
              <a:t>Security &amp; Integration</a:t>
            </a:r>
          </a:p>
          <a:p>
            <a:r>
              <a:rPr lang="en-US" dirty="0" smtClean="0"/>
              <a:t>Customer View: Cactus Software</a:t>
            </a:r>
            <a:endParaRPr lang="en-US" dirty="0"/>
          </a:p>
        </p:txBody>
      </p:sp>
    </p:spTree>
    <p:extLst>
      <p:ext uri="{BB962C8B-B14F-4D97-AF65-F5344CB8AC3E}">
        <p14:creationId xmlns:p14="http://schemas.microsoft.com/office/powerpoint/2010/main" val="278939865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RIA Services Validation</a:t>
            </a:r>
            <a:endParaRPr lang="en-US" dirty="0"/>
          </a:p>
        </p:txBody>
      </p:sp>
      <p:sp>
        <p:nvSpPr>
          <p:cNvPr id="3" name="Content Placeholder 2"/>
          <p:cNvSpPr>
            <a:spLocks noGrp="1"/>
          </p:cNvSpPr>
          <p:nvPr>
            <p:ph idx="1"/>
          </p:nvPr>
        </p:nvSpPr>
        <p:spPr/>
        <p:txBody>
          <a:bodyPr/>
          <a:lstStyle/>
          <a:p>
            <a:r>
              <a:rPr lang="en-US" smtClean="0"/>
              <a:t>Seamless client and server validation options</a:t>
            </a:r>
          </a:p>
          <a:p>
            <a:pPr lvl="1"/>
            <a:r>
              <a:rPr lang="en-US" smtClean="0"/>
              <a:t>Data Annotation Attributes</a:t>
            </a:r>
          </a:p>
          <a:p>
            <a:pPr lvl="1"/>
            <a:r>
              <a:rPr lang="en-US" smtClean="0"/>
              <a:t>Server Update method logic</a:t>
            </a:r>
          </a:p>
          <a:p>
            <a:pPr lvl="1"/>
            <a:r>
              <a:rPr lang="en-US" smtClean="0"/>
              <a:t>Async [Invoke] method execution</a:t>
            </a:r>
            <a:endParaRPr lang="en-US" dirty="0"/>
          </a:p>
        </p:txBody>
      </p:sp>
    </p:spTree>
    <p:extLst>
      <p:ext uri="{BB962C8B-B14F-4D97-AF65-F5344CB8AC3E}">
        <p14:creationId xmlns:p14="http://schemas.microsoft.com/office/powerpoint/2010/main" val="348229782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Validating Data</a:t>
            </a:r>
            <a:endParaRPr lang="en-US" dirty="0"/>
          </a:p>
        </p:txBody>
      </p:sp>
      <p:sp>
        <p:nvSpPr>
          <p:cNvPr id="3" name="Subtitle 2"/>
          <p:cNvSpPr>
            <a:spLocks noGrp="1"/>
          </p:cNvSpPr>
          <p:nvPr>
            <p:ph type="subTitle" idx="1"/>
          </p:nvPr>
        </p:nvSpPr>
        <p:spPr/>
        <p:txBody>
          <a:bodyPr/>
          <a:lstStyle/>
          <a:p>
            <a:r>
              <a:rPr lang="en-US" smtClean="0"/>
              <a:t>Brian Noyes</a:t>
            </a:r>
          </a:p>
          <a:p>
            <a:r>
              <a:rPr lang="en-US" smtClean="0"/>
              <a:t>Chief Architect, IDesign</a:t>
            </a:r>
          </a:p>
          <a:p>
            <a:endParaRPr lang="en-US" dirty="0"/>
          </a:p>
        </p:txBody>
      </p:sp>
    </p:spTree>
    <p:extLst>
      <p:ext uri="{BB962C8B-B14F-4D97-AF65-F5344CB8AC3E}">
        <p14:creationId xmlns:p14="http://schemas.microsoft.com/office/powerpoint/2010/main" val="260427008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Agenda</a:t>
            </a:r>
            <a:endParaRPr lang="en-US" dirty="0"/>
          </a:p>
        </p:txBody>
      </p:sp>
      <p:sp>
        <p:nvSpPr>
          <p:cNvPr id="4" name="Content Placeholder 3"/>
          <p:cNvSpPr>
            <a:spLocks noGrp="1"/>
          </p:cNvSpPr>
          <p:nvPr>
            <p:ph idx="1"/>
          </p:nvPr>
        </p:nvSpPr>
        <p:spPr>
          <a:xfrm>
            <a:off x="519112" y="1447799"/>
            <a:ext cx="11149013" cy="2609945"/>
          </a:xfrm>
        </p:spPr>
        <p:txBody>
          <a:bodyPr/>
          <a:lstStyle/>
          <a:p>
            <a:r>
              <a:rPr lang="en-US" dirty="0" smtClean="0"/>
              <a:t>WCF RIA Services Overview</a:t>
            </a:r>
          </a:p>
          <a:p>
            <a:r>
              <a:rPr lang="en-US" dirty="0" smtClean="0"/>
              <a:t>Querying and Updating Data with RIA Services</a:t>
            </a:r>
          </a:p>
          <a:p>
            <a:r>
              <a:rPr lang="en-US" dirty="0" smtClean="0"/>
              <a:t>Data Validation</a:t>
            </a:r>
          </a:p>
          <a:p>
            <a:r>
              <a:rPr lang="en-US" dirty="0" smtClean="0">
                <a:solidFill>
                  <a:schemeClr val="accent1"/>
                </a:solidFill>
              </a:rPr>
              <a:t>Security &amp; Integration</a:t>
            </a:r>
          </a:p>
          <a:p>
            <a:r>
              <a:rPr lang="en-US" dirty="0" smtClean="0"/>
              <a:t>Customer View: Cactus Software</a:t>
            </a:r>
            <a:endParaRPr lang="en-US" dirty="0"/>
          </a:p>
        </p:txBody>
      </p:sp>
    </p:spTree>
    <p:extLst>
      <p:ext uri="{BB962C8B-B14F-4D97-AF65-F5344CB8AC3E}">
        <p14:creationId xmlns:p14="http://schemas.microsoft.com/office/powerpoint/2010/main" val="200374611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RIA Services Security</a:t>
            </a:r>
            <a:endParaRPr lang="en-US" dirty="0"/>
          </a:p>
        </p:txBody>
      </p:sp>
      <p:sp>
        <p:nvSpPr>
          <p:cNvPr id="3" name="Content Placeholder 2"/>
          <p:cNvSpPr>
            <a:spLocks noGrp="1"/>
          </p:cNvSpPr>
          <p:nvPr>
            <p:ph idx="1"/>
          </p:nvPr>
        </p:nvSpPr>
        <p:spPr>
          <a:xfrm>
            <a:off x="519112" y="1447799"/>
            <a:ext cx="11149013" cy="4068806"/>
          </a:xfrm>
        </p:spPr>
        <p:txBody>
          <a:bodyPr/>
          <a:lstStyle/>
          <a:p>
            <a:r>
              <a:rPr lang="en-US" dirty="0" smtClean="0"/>
              <a:t>Authentication and Authorization</a:t>
            </a:r>
          </a:p>
          <a:p>
            <a:r>
              <a:rPr lang="en-US" dirty="0" smtClean="0"/>
              <a:t>Silverlight application login or web application host login</a:t>
            </a:r>
          </a:p>
          <a:p>
            <a:r>
              <a:rPr lang="en-US" dirty="0" smtClean="0"/>
              <a:t>Declarative security model in services</a:t>
            </a:r>
          </a:p>
          <a:p>
            <a:r>
              <a:rPr lang="en-US" dirty="0" smtClean="0"/>
              <a:t>Client security context</a:t>
            </a:r>
          </a:p>
          <a:p>
            <a:pPr lvl="1"/>
            <a:r>
              <a:rPr lang="en-US" dirty="0" smtClean="0"/>
              <a:t>Populated by service call</a:t>
            </a:r>
          </a:p>
          <a:p>
            <a:r>
              <a:rPr lang="en-US" dirty="0" smtClean="0"/>
              <a:t>Leverages Membership, Role, and Profile providers</a:t>
            </a:r>
          </a:p>
          <a:p>
            <a:r>
              <a:rPr lang="en-US" dirty="0" smtClean="0"/>
              <a:t>Can use whether you use RIA Services for </a:t>
            </a:r>
            <a:br>
              <a:rPr lang="en-US" dirty="0" smtClean="0"/>
            </a:br>
            <a:r>
              <a:rPr lang="en-US" dirty="0" smtClean="0"/>
              <a:t>other service needs</a:t>
            </a:r>
            <a:endParaRPr lang="en-US" dirty="0"/>
          </a:p>
        </p:txBody>
      </p:sp>
    </p:spTree>
    <p:extLst>
      <p:ext uri="{BB962C8B-B14F-4D97-AF65-F5344CB8AC3E}">
        <p14:creationId xmlns:p14="http://schemas.microsoft.com/office/powerpoint/2010/main" val="209800847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524784"/>
            <a:ext cx="10242549" cy="1523497"/>
          </a:xfrm>
        </p:spPr>
        <p:txBody>
          <a:bodyPr/>
          <a:lstStyle/>
          <a:p>
            <a:r>
              <a:rPr lang="en-US" dirty="0"/>
              <a:t>Windows Communication </a:t>
            </a:r>
            <a:r>
              <a:rPr lang="en-US" dirty="0" smtClean="0"/>
              <a:t/>
            </a:r>
            <a:br>
              <a:rPr lang="en-US" dirty="0" smtClean="0"/>
            </a:br>
            <a:r>
              <a:rPr lang="en-US" dirty="0" smtClean="0"/>
              <a:t>Foundation </a:t>
            </a:r>
            <a:r>
              <a:rPr lang="en-US" dirty="0"/>
              <a:t>RIA: </a:t>
            </a:r>
            <a:r>
              <a:rPr lang="en-US" dirty="0" smtClean="0"/>
              <a:t/>
            </a:r>
            <a:br>
              <a:rPr lang="en-US" dirty="0" smtClean="0"/>
            </a:br>
            <a:r>
              <a:rPr lang="en-US" dirty="0" smtClean="0"/>
              <a:t>Ready </a:t>
            </a:r>
            <a:r>
              <a:rPr lang="en-US" dirty="0"/>
              <a:t>for Business</a:t>
            </a:r>
          </a:p>
        </p:txBody>
      </p:sp>
      <p:sp>
        <p:nvSpPr>
          <p:cNvPr id="3" name="Subtitle 2"/>
          <p:cNvSpPr>
            <a:spLocks noGrp="1"/>
          </p:cNvSpPr>
          <p:nvPr>
            <p:ph type="subTitle" idx="1"/>
          </p:nvPr>
        </p:nvSpPr>
        <p:spPr/>
        <p:txBody>
          <a:bodyPr/>
          <a:lstStyle/>
          <a:p>
            <a:r>
              <a:rPr lang="en-US" smtClean="0"/>
              <a:t>Brian Noyes</a:t>
            </a:r>
          </a:p>
          <a:p>
            <a:r>
              <a:rPr lang="en-US" smtClean="0"/>
              <a:t>Chief Architect</a:t>
            </a:r>
          </a:p>
          <a:p>
            <a:r>
              <a:rPr lang="en-US" smtClean="0"/>
              <a:t>IDesign Inc (</a:t>
            </a:r>
            <a:r>
              <a:rPr lang="en-US" smtClean="0">
                <a:hlinkClick r:id="rId4"/>
              </a:rPr>
              <a:t>www.idesign.net</a:t>
            </a:r>
            <a:r>
              <a:rPr lang="en-US" smtClean="0"/>
              <a:t>) </a:t>
            </a:r>
            <a:endParaRPr lang="en-US" dirty="0"/>
          </a:p>
        </p:txBody>
      </p:sp>
      <p:sp>
        <p:nvSpPr>
          <p:cNvPr id="6" name="Text Placeholder 5"/>
          <p:cNvSpPr>
            <a:spLocks noGrp="1"/>
          </p:cNvSpPr>
          <p:nvPr>
            <p:ph type="body" sz="quarter" idx="10"/>
          </p:nvPr>
        </p:nvSpPr>
        <p:spPr/>
        <p:txBody>
          <a:bodyPr/>
          <a:lstStyle/>
          <a:p>
            <a:r>
              <a:rPr lang="en-US" dirty="0"/>
              <a:t>MID311</a:t>
            </a:r>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RIA Services – Security</a:t>
            </a:r>
            <a:endParaRPr lang="en-US" dirty="0"/>
          </a:p>
        </p:txBody>
      </p:sp>
      <p:sp>
        <p:nvSpPr>
          <p:cNvPr id="3" name="Subtitle 2"/>
          <p:cNvSpPr>
            <a:spLocks noGrp="1"/>
          </p:cNvSpPr>
          <p:nvPr>
            <p:ph type="subTitle" idx="1"/>
          </p:nvPr>
        </p:nvSpPr>
        <p:spPr/>
        <p:txBody>
          <a:bodyPr/>
          <a:lstStyle/>
          <a:p>
            <a:r>
              <a:rPr lang="en-US" smtClean="0"/>
              <a:t>Brian Noyes</a:t>
            </a:r>
          </a:p>
          <a:p>
            <a:r>
              <a:rPr lang="en-US" smtClean="0"/>
              <a:t>Chief Architect, IDesign</a:t>
            </a:r>
          </a:p>
          <a:p>
            <a:endParaRPr lang="en-US" dirty="0"/>
          </a:p>
        </p:txBody>
      </p:sp>
    </p:spTree>
    <p:extLst>
      <p:ext uri="{BB962C8B-B14F-4D97-AF65-F5344CB8AC3E}">
        <p14:creationId xmlns:p14="http://schemas.microsoft.com/office/powerpoint/2010/main" val="86751896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Exposing OData, SOAP, JSON</a:t>
            </a:r>
            <a:endParaRPr lang="en-US" dirty="0"/>
          </a:p>
        </p:txBody>
      </p:sp>
      <p:sp>
        <p:nvSpPr>
          <p:cNvPr id="3" name="Content Placeholder 2"/>
          <p:cNvSpPr>
            <a:spLocks noGrp="1"/>
          </p:cNvSpPr>
          <p:nvPr>
            <p:ph idx="1"/>
          </p:nvPr>
        </p:nvSpPr>
        <p:spPr/>
        <p:txBody>
          <a:bodyPr/>
          <a:lstStyle/>
          <a:p>
            <a:r>
              <a:rPr lang="en-US" smtClean="0"/>
              <a:t>You can expose your domain services via:</a:t>
            </a:r>
          </a:p>
          <a:p>
            <a:pPr lvl="1"/>
            <a:r>
              <a:rPr lang="en-US" smtClean="0"/>
              <a:t>OData</a:t>
            </a:r>
          </a:p>
          <a:p>
            <a:pPr lvl="2"/>
            <a:r>
              <a:rPr lang="en-US" smtClean="0"/>
              <a:t>REST – ATOM standard</a:t>
            </a:r>
          </a:p>
          <a:p>
            <a:pPr lvl="2"/>
            <a:r>
              <a:rPr lang="en-US" smtClean="0"/>
              <a:t>Read only</a:t>
            </a:r>
          </a:p>
          <a:p>
            <a:pPr lvl="1"/>
            <a:r>
              <a:rPr lang="en-US" smtClean="0"/>
              <a:t>SOAP</a:t>
            </a:r>
          </a:p>
          <a:p>
            <a:pPr lvl="2"/>
            <a:r>
              <a:rPr lang="en-US" smtClean="0"/>
              <a:t>BasicHttpBinding</a:t>
            </a:r>
          </a:p>
          <a:p>
            <a:pPr lvl="1"/>
            <a:r>
              <a:rPr lang="en-US" smtClean="0"/>
              <a:t>JSON</a:t>
            </a:r>
          </a:p>
          <a:p>
            <a:pPr lvl="2"/>
            <a:r>
              <a:rPr lang="en-US" smtClean="0"/>
              <a:t>REST – JSON serialization</a:t>
            </a:r>
            <a:endParaRPr lang="en-US" dirty="0"/>
          </a:p>
        </p:txBody>
      </p:sp>
    </p:spTree>
    <p:extLst>
      <p:ext uri="{BB962C8B-B14F-4D97-AF65-F5344CB8AC3E}">
        <p14:creationId xmlns:p14="http://schemas.microsoft.com/office/powerpoint/2010/main" val="3670247277"/>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Agenda</a:t>
            </a:r>
            <a:endParaRPr lang="en-US" dirty="0"/>
          </a:p>
        </p:txBody>
      </p:sp>
      <p:sp>
        <p:nvSpPr>
          <p:cNvPr id="4" name="Content Placeholder 3"/>
          <p:cNvSpPr>
            <a:spLocks noGrp="1"/>
          </p:cNvSpPr>
          <p:nvPr>
            <p:ph idx="1"/>
          </p:nvPr>
        </p:nvSpPr>
        <p:spPr>
          <a:xfrm>
            <a:off x="519112" y="1447799"/>
            <a:ext cx="11149013" cy="2609945"/>
          </a:xfrm>
        </p:spPr>
        <p:txBody>
          <a:bodyPr/>
          <a:lstStyle/>
          <a:p>
            <a:r>
              <a:rPr lang="en-US" dirty="0" smtClean="0"/>
              <a:t>WCF RIA Services Overview</a:t>
            </a:r>
          </a:p>
          <a:p>
            <a:r>
              <a:rPr lang="en-US" dirty="0" smtClean="0"/>
              <a:t>Querying and Updating Data with RIA Services</a:t>
            </a:r>
          </a:p>
          <a:p>
            <a:r>
              <a:rPr lang="en-US" dirty="0" smtClean="0"/>
              <a:t>Data Validation</a:t>
            </a:r>
          </a:p>
          <a:p>
            <a:r>
              <a:rPr lang="en-US" dirty="0" smtClean="0"/>
              <a:t>Security</a:t>
            </a:r>
          </a:p>
          <a:p>
            <a:r>
              <a:rPr lang="en-US" dirty="0" smtClean="0">
                <a:solidFill>
                  <a:schemeClr val="accent1"/>
                </a:solidFill>
              </a:rPr>
              <a:t>Customer View: Cactus Software</a:t>
            </a:r>
            <a:endParaRPr lang="en-US" dirty="0">
              <a:solidFill>
                <a:schemeClr val="accent1"/>
              </a:solidFill>
            </a:endParaRPr>
          </a:p>
        </p:txBody>
      </p:sp>
    </p:spTree>
    <p:extLst>
      <p:ext uri="{BB962C8B-B14F-4D97-AF65-F5344CB8AC3E}">
        <p14:creationId xmlns:p14="http://schemas.microsoft.com/office/powerpoint/2010/main" val="26495255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RIA in the Real World</a:t>
            </a:r>
            <a:br>
              <a:rPr lang="en-US" smtClean="0"/>
            </a:br>
            <a:r>
              <a:rPr lang="en-US" smtClean="0"/>
              <a:t>CACTUS Software</a:t>
            </a:r>
            <a:endParaRPr lang="en-US" dirty="0"/>
          </a:p>
        </p:txBody>
      </p:sp>
      <p:sp>
        <p:nvSpPr>
          <p:cNvPr id="3" name="Subtitle 2"/>
          <p:cNvSpPr>
            <a:spLocks noGrp="1"/>
          </p:cNvSpPr>
          <p:nvPr>
            <p:ph type="subTitle" idx="1"/>
          </p:nvPr>
        </p:nvSpPr>
        <p:spPr/>
        <p:txBody>
          <a:bodyPr/>
          <a:lstStyle/>
          <a:p>
            <a:r>
              <a:rPr lang="en-US" dirty="0"/>
              <a:t>Jeremy </a:t>
            </a:r>
            <a:r>
              <a:rPr lang="en-US" dirty="0" err="1"/>
              <a:t>Marsch</a:t>
            </a:r>
            <a:r>
              <a:rPr lang="en-US" dirty="0"/>
              <a:t>,</a:t>
            </a:r>
          </a:p>
          <a:p>
            <a:r>
              <a:rPr lang="en-US" dirty="0"/>
              <a:t>Director, Software Development</a:t>
            </a:r>
          </a:p>
          <a:p>
            <a:r>
              <a:rPr lang="en-US" dirty="0"/>
              <a:t> </a:t>
            </a:r>
          </a:p>
          <a:p>
            <a:r>
              <a:rPr lang="en-US" dirty="0"/>
              <a:t>Matt Goodwin</a:t>
            </a:r>
          </a:p>
          <a:p>
            <a:r>
              <a:rPr lang="en-US" dirty="0"/>
              <a:t>Director, Software Architecture</a:t>
            </a:r>
          </a:p>
          <a:p>
            <a:endParaRPr lang="en-US" dirty="0" smtClean="0"/>
          </a:p>
        </p:txBody>
      </p:sp>
      <p:sp>
        <p:nvSpPr>
          <p:cNvPr id="4" name="Text Placeholder 3"/>
          <p:cNvSpPr>
            <a:spLocks noGrp="1"/>
          </p:cNvSpPr>
          <p:nvPr>
            <p:ph type="body" sz="quarter" idx="10"/>
          </p:nvPr>
        </p:nvSpPr>
        <p:spPr/>
        <p:txBody>
          <a:bodyPr/>
          <a:lstStyle/>
          <a:p>
            <a:r>
              <a:rPr lang="en-US" smtClean="0"/>
              <a:t>customer</a:t>
            </a:r>
            <a:endParaRPr lang="en-US" dirty="0"/>
          </a:p>
        </p:txBody>
      </p:sp>
    </p:spTree>
    <p:extLst>
      <p:ext uri="{BB962C8B-B14F-4D97-AF65-F5344CB8AC3E}">
        <p14:creationId xmlns:p14="http://schemas.microsoft.com/office/powerpoint/2010/main" val="771408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Summary</a:t>
            </a:r>
            <a:endParaRPr lang="en-US" dirty="0"/>
          </a:p>
        </p:txBody>
      </p:sp>
      <p:sp>
        <p:nvSpPr>
          <p:cNvPr id="3" name="Content Placeholder 2"/>
          <p:cNvSpPr>
            <a:spLocks noGrp="1"/>
          </p:cNvSpPr>
          <p:nvPr>
            <p:ph idx="1"/>
          </p:nvPr>
        </p:nvSpPr>
        <p:spPr>
          <a:xfrm>
            <a:off x="519112" y="1447799"/>
            <a:ext cx="11149013" cy="3754874"/>
          </a:xfrm>
        </p:spPr>
        <p:txBody>
          <a:bodyPr/>
          <a:lstStyle/>
          <a:p>
            <a:r>
              <a:rPr lang="en-US" sz="2800" smtClean="0"/>
              <a:t>Rich client side functionality for entity-based CRUD and service operations</a:t>
            </a:r>
          </a:p>
          <a:p>
            <a:pPr lvl="1"/>
            <a:r>
              <a:rPr lang="en-US" sz="2400" smtClean="0"/>
              <a:t>Async service calls</a:t>
            </a:r>
          </a:p>
          <a:p>
            <a:pPr lvl="1"/>
            <a:r>
              <a:rPr lang="en-US" sz="2400" smtClean="0"/>
              <a:t>Validation</a:t>
            </a:r>
          </a:p>
          <a:p>
            <a:pPr lvl="1"/>
            <a:r>
              <a:rPr lang="en-US" sz="2400" smtClean="0"/>
              <a:t>Security</a:t>
            </a:r>
          </a:p>
          <a:p>
            <a:pPr lvl="1"/>
            <a:r>
              <a:rPr lang="en-US" sz="2400" smtClean="0"/>
              <a:t>Error handling</a:t>
            </a:r>
          </a:p>
          <a:p>
            <a:pPr lvl="1"/>
            <a:r>
              <a:rPr lang="en-US" sz="2400" smtClean="0"/>
              <a:t>No WCF knowledge needed</a:t>
            </a:r>
          </a:p>
          <a:p>
            <a:r>
              <a:rPr lang="en-US" sz="2800" smtClean="0"/>
              <a:t>RAD focused without compromising your architecture</a:t>
            </a:r>
          </a:p>
          <a:p>
            <a:r>
              <a:rPr lang="en-US" sz="2800" smtClean="0"/>
              <a:t>10 Part Series on WCF RIA Services: </a:t>
            </a:r>
            <a:r>
              <a:rPr lang="en-US" sz="2800" smtClean="0">
                <a:hlinkClick r:id="rId3"/>
              </a:rPr>
              <a:t>http://tinyurl.com/wcfriaseries</a:t>
            </a:r>
            <a:r>
              <a:rPr lang="en-US" sz="2800" smtClean="0"/>
              <a:t> </a:t>
            </a:r>
            <a:endParaRPr lang="en-US" sz="2800" dirty="0"/>
          </a:p>
        </p:txBody>
      </p:sp>
      <p:sp>
        <p:nvSpPr>
          <p:cNvPr id="4" name="Rectangle 11"/>
          <p:cNvSpPr>
            <a:spLocks noChangeArrowheads="1"/>
          </p:cNvSpPr>
          <p:nvPr/>
        </p:nvSpPr>
        <p:spPr bwMode="auto">
          <a:xfrm>
            <a:off x="914162" y="5410201"/>
            <a:ext cx="5586545" cy="1015663"/>
          </a:xfrm>
          <a:prstGeom prst="rect">
            <a:avLst/>
          </a:prstGeom>
          <a:noFill/>
          <a:ln w="9525">
            <a:noFill/>
            <a:miter lim="800000"/>
            <a:headEnd/>
            <a:tailEnd/>
          </a:ln>
        </p:spPr>
        <p:txBody>
          <a:bodyPr>
            <a:spAutoFit/>
          </a:bodyPr>
          <a:lstStyle/>
          <a:p>
            <a:pPr>
              <a:tabLst>
                <a:tab pos="857250" algn="r"/>
                <a:tab pos="914400" algn="l"/>
              </a:tabLst>
            </a:pPr>
            <a:r>
              <a:rPr lang="en-US" sz="2000" dirty="0"/>
              <a:t>	E-mail:	</a:t>
            </a:r>
            <a:r>
              <a:rPr lang="en-US" sz="2000" dirty="0">
                <a:hlinkClick r:id="rId4"/>
              </a:rPr>
              <a:t>brian.noyes@idesign.net</a:t>
            </a:r>
            <a:endParaRPr lang="en-US" sz="2000" dirty="0"/>
          </a:p>
          <a:p>
            <a:pPr>
              <a:tabLst>
                <a:tab pos="857250" algn="r"/>
                <a:tab pos="914400" algn="l"/>
              </a:tabLst>
            </a:pPr>
            <a:r>
              <a:rPr lang="en-US" sz="2000" dirty="0"/>
              <a:t>	Blog:	</a:t>
            </a:r>
            <a:r>
              <a:rPr lang="en-US" sz="2000" dirty="0">
                <a:hlinkClick r:id="rId5"/>
              </a:rPr>
              <a:t>http://</a:t>
            </a:r>
            <a:r>
              <a:rPr lang="en-US" sz="2000" dirty="0" smtClean="0">
                <a:hlinkClick r:id="rId5"/>
              </a:rPr>
              <a:t>briannoyes.net</a:t>
            </a:r>
            <a:endParaRPr lang="en-US" sz="2000" dirty="0" smtClean="0"/>
          </a:p>
          <a:p>
            <a:pPr>
              <a:tabLst>
                <a:tab pos="857250" algn="r"/>
                <a:tab pos="914400" algn="l"/>
              </a:tabLst>
            </a:pPr>
            <a:r>
              <a:rPr lang="en-US" sz="2000" dirty="0" smtClean="0"/>
              <a:t> Twitter: @</a:t>
            </a:r>
            <a:r>
              <a:rPr lang="en-US" sz="2000" dirty="0" err="1" smtClean="0"/>
              <a:t>briannoyes</a:t>
            </a:r>
            <a:endParaRPr lang="en-US" sz="2000" dirty="0"/>
          </a:p>
        </p:txBody>
      </p:sp>
    </p:spTree>
    <p:extLst>
      <p:ext uri="{BB962C8B-B14F-4D97-AF65-F5344CB8AC3E}">
        <p14:creationId xmlns:p14="http://schemas.microsoft.com/office/powerpoint/2010/main" val="548464670"/>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8" name="Rectangle 7"/>
          <p:cNvSpPr/>
          <p:nvPr/>
        </p:nvSpPr>
        <p:spPr bwMode="auto">
          <a:xfrm>
            <a:off x="-3063244" y="1"/>
            <a:ext cx="2854754" cy="1938992"/>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r>
              <a:rPr lang="en-US" dirty="0" smtClean="0"/>
              <a:t>Required Slide </a:t>
            </a:r>
          </a:p>
          <a:p>
            <a:endParaRPr lang="en-US" dirty="0" smtClean="0"/>
          </a:p>
          <a:p>
            <a:r>
              <a:rPr lang="en-US" b="1" dirty="0" smtClean="0"/>
              <a:t>Track PMs </a:t>
            </a:r>
            <a:r>
              <a:rPr lang="en-US" dirty="0" smtClean="0"/>
              <a:t>will supply the content for this slide, which will be inserted during the final scrub. </a:t>
            </a:r>
            <a:endParaRPr lang="en-US" dirty="0"/>
          </a:p>
        </p:txBody>
      </p:sp>
      <p:sp>
        <p:nvSpPr>
          <p:cNvPr id="13" name="Rectangle 12"/>
          <p:cNvSpPr/>
          <p:nvPr/>
        </p:nvSpPr>
        <p:spPr bwMode="auto">
          <a:xfrm>
            <a:off x="520394" y="1463356"/>
            <a:ext cx="11147731" cy="609398"/>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hlinkClick r:id="rId4"/>
              </a:rPr>
              <a:t>Windows Azure Platform Training Kit</a:t>
            </a:r>
            <a:endParaRPr lang="en-US" sz="2400" dirty="0">
              <a:gradFill>
                <a:gsLst>
                  <a:gs pos="0">
                    <a:schemeClr val="tx1"/>
                  </a:gs>
                  <a:gs pos="100000">
                    <a:schemeClr val="tx1"/>
                  </a:gs>
                </a:gsLst>
                <a:lin ang="5400000" scaled="0"/>
              </a:gradFill>
            </a:endParaRPr>
          </a:p>
        </p:txBody>
      </p:sp>
      <p:sp>
        <p:nvSpPr>
          <p:cNvPr id="14" name="Rectangle 13"/>
          <p:cNvSpPr/>
          <p:nvPr/>
        </p:nvSpPr>
        <p:spPr bwMode="auto">
          <a:xfrm>
            <a:off x="520394" y="2309123"/>
            <a:ext cx="11147731"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hlinkClick r:id="rId5"/>
              </a:rPr>
              <a:t>Windows Server AppFabric Training Kit</a:t>
            </a:r>
            <a:endParaRPr lang="en-US" sz="2400" dirty="0">
              <a:gradFill>
                <a:gsLst>
                  <a:gs pos="0">
                    <a:schemeClr val="tx1"/>
                  </a:gs>
                  <a:gs pos="100000">
                    <a:schemeClr val="tx1"/>
                  </a:gs>
                </a:gsLst>
                <a:lin ang="5400000" scaled="0"/>
              </a:gradFill>
            </a:endParaRPr>
          </a:p>
        </p:txBody>
      </p:sp>
      <p:sp>
        <p:nvSpPr>
          <p:cNvPr id="15" name="Rectangle 14"/>
          <p:cNvSpPr/>
          <p:nvPr/>
        </p:nvSpPr>
        <p:spPr bwMode="auto">
          <a:xfrm>
            <a:off x="520394" y="3154890"/>
            <a:ext cx="11147731"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hlinkClick r:id="rId6"/>
              </a:rPr>
              <a:t>BizTalk 2010 Developer Training Kit</a:t>
            </a:r>
            <a:endParaRPr lang="en-US" sz="2400" dirty="0">
              <a:gradFill>
                <a:gsLst>
                  <a:gs pos="0">
                    <a:schemeClr val="tx1"/>
                  </a:gs>
                  <a:gs pos="100000">
                    <a:schemeClr val="tx1"/>
                  </a:gs>
                </a:gsLst>
                <a:lin ang="5400000" scaled="0"/>
              </a:gradFill>
            </a:endParaRPr>
          </a:p>
        </p:txBody>
      </p:sp>
      <p:sp>
        <p:nvSpPr>
          <p:cNvPr id="17" name="Rectangle 16"/>
          <p:cNvSpPr/>
          <p:nvPr/>
        </p:nvSpPr>
        <p:spPr bwMode="auto">
          <a:xfrm>
            <a:off x="520394" y="4846424"/>
            <a:ext cx="11147731"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hlinkClick r:id="rId7"/>
              </a:rPr>
              <a:t>Windows Azure AppFabric on MSDN</a:t>
            </a:r>
            <a:endParaRPr lang="en-US" sz="2400" dirty="0">
              <a:gradFill>
                <a:gsLst>
                  <a:gs pos="0">
                    <a:schemeClr val="tx1"/>
                  </a:gs>
                  <a:gs pos="100000">
                    <a:schemeClr val="tx1"/>
                  </a:gs>
                </a:gsLst>
                <a:lin ang="5400000" scaled="0"/>
              </a:gradFill>
            </a:endParaRPr>
          </a:p>
        </p:txBody>
      </p:sp>
      <p:sp>
        <p:nvSpPr>
          <p:cNvPr id="9" name="Rectangle 8"/>
          <p:cNvSpPr/>
          <p:nvPr/>
        </p:nvSpPr>
        <p:spPr bwMode="auto">
          <a:xfrm>
            <a:off x="522482" y="5692189"/>
            <a:ext cx="11147731"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hlinkClick r:id="rId8"/>
              </a:rPr>
              <a:t>Windows Server AppFabric on MSDN</a:t>
            </a:r>
            <a:endParaRPr lang="en-US" sz="2400" dirty="0">
              <a:gradFill>
                <a:gsLst>
                  <a:gs pos="0">
                    <a:schemeClr val="tx1"/>
                  </a:gs>
                  <a:gs pos="100000">
                    <a:schemeClr val="tx1"/>
                  </a:gs>
                </a:gsLst>
                <a:lin ang="5400000" scaled="0"/>
              </a:gradFill>
            </a:endParaRPr>
          </a:p>
        </p:txBody>
      </p:sp>
      <p:sp>
        <p:nvSpPr>
          <p:cNvPr id="10" name="Rectangle 9"/>
          <p:cNvSpPr/>
          <p:nvPr/>
        </p:nvSpPr>
        <p:spPr bwMode="auto">
          <a:xfrm>
            <a:off x="522482" y="4000657"/>
            <a:ext cx="11147731"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hlinkClick r:id="rId9"/>
              </a:rPr>
              <a:t>AppFabric Team Blog</a:t>
            </a:r>
            <a:endParaRPr lang="en-US" sz="24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284288502"/>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405733970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8710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19921700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53388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bwMode="black">
          <a:xfrm>
            <a:off x="457081" y="1181100"/>
            <a:ext cx="11071516" cy="4838700"/>
          </a:xfrm>
          <a:prstGeom prst="roundRect">
            <a:avLst>
              <a:gd name="adj" fmla="val 4462"/>
            </a:avLst>
          </a:prstGeom>
          <a:gradFill flip="none" rotWithShape="1">
            <a:gsLst>
              <a:gs pos="0">
                <a:schemeClr val="tx1">
                  <a:alpha val="29000"/>
                </a:schemeClr>
              </a:gs>
              <a:gs pos="43000">
                <a:schemeClr val="bg1">
                  <a:alpha val="0"/>
                </a:schemeClr>
              </a:gs>
            </a:gsLst>
            <a:lin ang="3600000" scaled="0"/>
            <a:tileRect/>
          </a:gradFill>
          <a:ln w="12700">
            <a:no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1436" tIns="0" rIns="91436" bIns="45718" anchor="ctr"/>
          <a:lstStyle/>
          <a:p>
            <a:pPr algn="ctr" defTabSz="914099">
              <a:lnSpc>
                <a:spcPct val="90000"/>
              </a:lnSpc>
              <a:defRPr/>
            </a:pPr>
            <a:endParaRPr lang="en-US" dirty="0">
              <a:solidFill>
                <a:srgbClr val="FFFFFF"/>
              </a:solidFill>
              <a:effectLst>
                <a:outerShdw blurRad="38100" dist="38100" dir="2700000" algn="tl">
                  <a:srgbClr val="000000">
                    <a:alpha val="43137"/>
                  </a:srgbClr>
                </a:outerShdw>
              </a:effectLst>
              <a:latin typeface="Calibri" pitchFamily="34" charset="0"/>
            </a:endParaRPr>
          </a:p>
        </p:txBody>
      </p:sp>
      <p:sp>
        <p:nvSpPr>
          <p:cNvPr id="9" name="Rounded Rectangle 8"/>
          <p:cNvSpPr/>
          <p:nvPr/>
        </p:nvSpPr>
        <p:spPr bwMode="black">
          <a:xfrm>
            <a:off x="660228" y="1613916"/>
            <a:ext cx="9293979" cy="876300"/>
          </a:xfrm>
          <a:prstGeom prst="roundRect">
            <a:avLst/>
          </a:prstGeom>
          <a:gradFill flip="none" rotWithShape="1">
            <a:gsLst>
              <a:gs pos="0">
                <a:schemeClr val="bg2">
                  <a:lumMod val="50000"/>
                  <a:alpha val="15000"/>
                </a:schemeClr>
              </a:gs>
              <a:gs pos="100000">
                <a:schemeClr val="bg1">
                  <a:alpha val="0"/>
                </a:schemeClr>
              </a:gs>
            </a:gsLst>
            <a:lin ang="0" scaled="1"/>
            <a:tileRect/>
          </a:gradFill>
          <a:ln w="12700">
            <a:gradFill flip="none" rotWithShape="1">
              <a:gsLst>
                <a:gs pos="0">
                  <a:schemeClr val="bg2">
                    <a:lumMod val="50000"/>
                  </a:schemeClr>
                </a:gs>
                <a:gs pos="60000">
                  <a:schemeClr val="accent1">
                    <a:tint val="23500"/>
                    <a:satMod val="160000"/>
                    <a:alpha val="0"/>
                  </a:schemeClr>
                </a:gs>
              </a:gsLst>
              <a:lin ang="0" scaled="1"/>
              <a:tileRect/>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1436" tIns="0" rIns="91436" bIns="45718" anchor="ctr"/>
          <a:lstStyle/>
          <a:p>
            <a:pPr defTabSz="914099">
              <a:lnSpc>
                <a:spcPct val="90000"/>
              </a:lnSpc>
              <a:defRPr/>
            </a:pPr>
            <a:r>
              <a:rPr lang="en-US" sz="2400" dirty="0">
                <a:solidFill>
                  <a:schemeClr val="tx1"/>
                </a:solidFill>
                <a:effectLst>
                  <a:outerShdw blurRad="38100" dist="38100" dir="2700000" algn="tl">
                    <a:srgbClr val="000000">
                      <a:alpha val="43137"/>
                    </a:srgbClr>
                  </a:outerShdw>
                </a:effectLst>
                <a:latin typeface="Calibri" pitchFamily="34" charset="0"/>
              </a:rPr>
              <a:t>Chief Architect</a:t>
            </a:r>
            <a:br>
              <a:rPr lang="en-US" sz="2400" dirty="0">
                <a:solidFill>
                  <a:schemeClr val="tx1"/>
                </a:solidFill>
                <a:effectLst>
                  <a:outerShdw blurRad="38100" dist="38100" dir="2700000" algn="tl">
                    <a:srgbClr val="000000">
                      <a:alpha val="43137"/>
                    </a:srgbClr>
                  </a:outerShdw>
                </a:effectLst>
                <a:latin typeface="Calibri" pitchFamily="34" charset="0"/>
              </a:rPr>
            </a:br>
            <a:r>
              <a:rPr lang="en-US" dirty="0">
                <a:solidFill>
                  <a:schemeClr val="tx1"/>
                </a:solidFill>
                <a:effectLst>
                  <a:outerShdw blurRad="38100" dist="38100" dir="2700000" algn="tl">
                    <a:srgbClr val="000000">
                      <a:alpha val="43137"/>
                    </a:srgbClr>
                  </a:outerShdw>
                </a:effectLst>
                <a:latin typeface="Calibri" pitchFamily="34" charset="0"/>
              </a:rPr>
              <a:t>IDesign Inc. (www.idesign.net)</a:t>
            </a:r>
          </a:p>
        </p:txBody>
      </p:sp>
      <p:sp>
        <p:nvSpPr>
          <p:cNvPr id="10" name="Rounded Rectangle 9"/>
          <p:cNvSpPr/>
          <p:nvPr/>
        </p:nvSpPr>
        <p:spPr bwMode="black">
          <a:xfrm>
            <a:off x="660228" y="2642616"/>
            <a:ext cx="9293979" cy="876300"/>
          </a:xfrm>
          <a:prstGeom prst="roundRect">
            <a:avLst/>
          </a:prstGeom>
          <a:gradFill flip="none" rotWithShape="1">
            <a:gsLst>
              <a:gs pos="0">
                <a:schemeClr val="bg2">
                  <a:lumMod val="50000"/>
                  <a:alpha val="15000"/>
                </a:schemeClr>
              </a:gs>
              <a:gs pos="100000">
                <a:schemeClr val="bg1">
                  <a:alpha val="0"/>
                </a:schemeClr>
              </a:gs>
            </a:gsLst>
            <a:lin ang="0" scaled="1"/>
            <a:tileRect/>
          </a:gradFill>
          <a:ln w="12700">
            <a:gradFill flip="none" rotWithShape="1">
              <a:gsLst>
                <a:gs pos="0">
                  <a:schemeClr val="bg2">
                    <a:lumMod val="50000"/>
                  </a:schemeClr>
                </a:gs>
                <a:gs pos="60000">
                  <a:schemeClr val="accent1">
                    <a:tint val="23500"/>
                    <a:satMod val="160000"/>
                    <a:alpha val="0"/>
                  </a:schemeClr>
                </a:gs>
              </a:gsLst>
              <a:lin ang="0" scaled="1"/>
              <a:tileRect/>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1436" tIns="0" rIns="91436" bIns="45718" anchor="ctr"/>
          <a:lstStyle/>
          <a:p>
            <a:pPr defTabSz="914099">
              <a:lnSpc>
                <a:spcPct val="90000"/>
              </a:lnSpc>
              <a:defRPr/>
            </a:pPr>
            <a:r>
              <a:rPr lang="en-US" sz="2400" dirty="0">
                <a:solidFill>
                  <a:schemeClr val="tx1"/>
                </a:solidFill>
                <a:effectLst>
                  <a:outerShdw blurRad="38100" dist="38100" dir="2700000" algn="tl">
                    <a:srgbClr val="000000">
                      <a:alpha val="43137"/>
                    </a:srgbClr>
                  </a:outerShdw>
                </a:effectLst>
                <a:latin typeface="Calibri" pitchFamily="34" charset="0"/>
              </a:rPr>
              <a:t>Microsoft Regional Director</a:t>
            </a:r>
            <a:br>
              <a:rPr lang="en-US" sz="2400" dirty="0">
                <a:solidFill>
                  <a:schemeClr val="tx1"/>
                </a:solidFill>
                <a:effectLst>
                  <a:outerShdw blurRad="38100" dist="38100" dir="2700000" algn="tl">
                    <a:srgbClr val="000000">
                      <a:alpha val="43137"/>
                    </a:srgbClr>
                  </a:outerShdw>
                </a:effectLst>
                <a:latin typeface="Calibri" pitchFamily="34" charset="0"/>
              </a:rPr>
            </a:br>
            <a:r>
              <a:rPr lang="en-US" dirty="0">
                <a:solidFill>
                  <a:schemeClr val="tx1"/>
                </a:solidFill>
                <a:effectLst>
                  <a:outerShdw blurRad="38100" dist="38100" dir="2700000" algn="tl">
                    <a:srgbClr val="000000">
                      <a:alpha val="43137"/>
                    </a:srgbClr>
                  </a:outerShdw>
                </a:effectLst>
                <a:latin typeface="Calibri" pitchFamily="34" charset="0"/>
              </a:rPr>
              <a:t>(www.theregion.com)</a:t>
            </a:r>
          </a:p>
        </p:txBody>
      </p:sp>
      <p:sp>
        <p:nvSpPr>
          <p:cNvPr id="11" name="Rounded Rectangle 10"/>
          <p:cNvSpPr/>
          <p:nvPr/>
        </p:nvSpPr>
        <p:spPr bwMode="black">
          <a:xfrm>
            <a:off x="660228" y="3671316"/>
            <a:ext cx="9293979" cy="876300"/>
          </a:xfrm>
          <a:prstGeom prst="roundRect">
            <a:avLst/>
          </a:prstGeom>
          <a:gradFill flip="none" rotWithShape="1">
            <a:gsLst>
              <a:gs pos="0">
                <a:schemeClr val="bg2">
                  <a:lumMod val="50000"/>
                  <a:alpha val="15000"/>
                </a:schemeClr>
              </a:gs>
              <a:gs pos="100000">
                <a:schemeClr val="bg1">
                  <a:alpha val="0"/>
                </a:schemeClr>
              </a:gs>
            </a:gsLst>
            <a:lin ang="0" scaled="1"/>
            <a:tileRect/>
          </a:gradFill>
          <a:ln w="12700">
            <a:gradFill flip="none" rotWithShape="1">
              <a:gsLst>
                <a:gs pos="0">
                  <a:schemeClr val="bg2">
                    <a:lumMod val="50000"/>
                  </a:schemeClr>
                </a:gs>
                <a:gs pos="60000">
                  <a:schemeClr val="accent1">
                    <a:tint val="23500"/>
                    <a:satMod val="160000"/>
                    <a:alpha val="0"/>
                  </a:schemeClr>
                </a:gs>
              </a:gsLst>
              <a:lin ang="0" scaled="1"/>
              <a:tileRect/>
            </a:gradFill>
            <a:headEnd type="none" w="med" len="med"/>
            <a:tailEnd type="none" w="med" len="med"/>
          </a:ln>
          <a:effectLst/>
          <a:scene3d>
            <a:camera prst="orthographicFront" fov="0">
              <a:rot lat="0" lon="0" rev="0"/>
            </a:camera>
            <a:lightRig rig="glow" dir="t">
              <a:rot lat="0" lon="0" rev="6360000"/>
            </a:lightRig>
          </a:scene3d>
          <a:sp3d prstMaterial="flat">
            <a:contourClr>
              <a:schemeClr val="accent2">
                <a:satMod val="300000"/>
              </a:schemeClr>
            </a:contourClr>
          </a:sp3d>
        </p:spPr>
        <p:style>
          <a:lnRef idx="0">
            <a:schemeClr val="accent2"/>
          </a:lnRef>
          <a:fillRef idx="3">
            <a:schemeClr val="accent2"/>
          </a:fillRef>
          <a:effectRef idx="3">
            <a:schemeClr val="accent2"/>
          </a:effectRef>
          <a:fontRef idx="minor">
            <a:schemeClr val="lt1"/>
          </a:fontRef>
        </p:style>
        <p:txBody>
          <a:bodyPr lIns="91436" tIns="0" rIns="91436" bIns="45718" anchor="ctr"/>
          <a:lstStyle/>
          <a:p>
            <a:pPr defTabSz="914099">
              <a:lnSpc>
                <a:spcPct val="90000"/>
              </a:lnSpc>
              <a:defRPr/>
            </a:pPr>
            <a:r>
              <a:rPr lang="en-US" sz="2400" dirty="0">
                <a:solidFill>
                  <a:schemeClr val="tx1"/>
                </a:solidFill>
                <a:effectLst>
                  <a:outerShdw blurRad="38100" dist="38100" dir="2700000" algn="tl">
                    <a:srgbClr val="000000">
                      <a:alpha val="43137"/>
                    </a:srgbClr>
                  </a:outerShdw>
                </a:effectLst>
                <a:latin typeface="Calibri" pitchFamily="34" charset="0"/>
              </a:rPr>
              <a:t>Microsoft MVP</a:t>
            </a:r>
          </a:p>
          <a:p>
            <a:pPr defTabSz="914099">
              <a:lnSpc>
                <a:spcPct val="90000"/>
              </a:lnSpc>
              <a:defRPr/>
            </a:pPr>
            <a:r>
              <a:rPr lang="en-US" dirty="0">
                <a:solidFill>
                  <a:schemeClr val="tx1"/>
                </a:solidFill>
                <a:effectLst>
                  <a:outerShdw blurRad="38100" dist="38100" dir="2700000" algn="tl">
                    <a:srgbClr val="000000">
                      <a:alpha val="43137"/>
                    </a:srgbClr>
                  </a:outerShdw>
                </a:effectLst>
                <a:latin typeface="Calibri" pitchFamily="34" charset="0"/>
              </a:rPr>
              <a:t>Silverlight</a:t>
            </a:r>
          </a:p>
        </p:txBody>
      </p:sp>
      <p:sp>
        <p:nvSpPr>
          <p:cNvPr id="4110" name="Title 3"/>
          <p:cNvSpPr>
            <a:spLocks noGrp="1"/>
          </p:cNvSpPr>
          <p:nvPr>
            <p:ph type="title"/>
          </p:nvPr>
        </p:nvSpPr>
        <p:spPr/>
        <p:txBody>
          <a:bodyPr/>
          <a:lstStyle/>
          <a:p>
            <a:r>
              <a:rPr lang="en-US" smtClean="0"/>
              <a:t>About Brian</a:t>
            </a:r>
          </a:p>
        </p:txBody>
      </p:sp>
      <p:sp>
        <p:nvSpPr>
          <p:cNvPr id="5" name="Rounded Rectangle 4"/>
          <p:cNvSpPr/>
          <p:nvPr/>
        </p:nvSpPr>
        <p:spPr bwMode="black">
          <a:xfrm>
            <a:off x="6449920" y="1474789"/>
            <a:ext cx="5383398" cy="4618037"/>
          </a:xfrm>
          <a:prstGeom prst="roundRect">
            <a:avLst>
              <a:gd name="adj" fmla="val 5265"/>
            </a:avLst>
          </a:prstGeom>
          <a:gradFill rotWithShape="1">
            <a:gsLst>
              <a:gs pos="0">
                <a:schemeClr val="tx1">
                  <a:lumMod val="50000"/>
                  <a:alpha val="62000"/>
                </a:schemeClr>
              </a:gs>
              <a:gs pos="100000">
                <a:srgbClr val="000000">
                  <a:alpha val="0"/>
                </a:srgbClr>
              </a:gs>
            </a:gsLst>
            <a:lin ang="5400000" scaled="1"/>
          </a:gradFill>
          <a:ln w="9525">
            <a:noFill/>
            <a:miter lim="800000"/>
            <a:headEnd/>
            <a:tailEnd/>
          </a:ln>
        </p:spPr>
        <p:txBody>
          <a:bodyPr rIns="0"/>
          <a:lstStyle/>
          <a:p>
            <a:pPr marL="0" lvl="1" defTabSz="914099">
              <a:lnSpc>
                <a:spcPct val="90000"/>
              </a:lnSpc>
              <a:defRPr/>
            </a:pPr>
            <a:r>
              <a:rPr lang="en-US" sz="1600" b="1" dirty="0">
                <a:effectLst>
                  <a:outerShdw blurRad="38100" dist="38100" dir="2700000" algn="tl">
                    <a:srgbClr val="000000">
                      <a:alpha val="43137"/>
                    </a:srgbClr>
                  </a:outerShdw>
                </a:effectLst>
                <a:latin typeface="Segoe" pitchFamily="34" charset="0"/>
              </a:rPr>
              <a:t>Publishing</a:t>
            </a:r>
          </a:p>
          <a:p>
            <a:pPr marL="0" lvl="1" defTabSz="914099">
              <a:lnSpc>
                <a:spcPct val="90000"/>
              </a:lnSpc>
              <a:defRPr/>
            </a:pPr>
            <a:endParaRPr lang="en-US" sz="1400" dirty="0">
              <a:effectLst>
                <a:outerShdw blurRad="38100" dist="38100" dir="2700000" algn="tl">
                  <a:srgbClr val="000000">
                    <a:alpha val="43137"/>
                  </a:srgbClr>
                </a:outerShdw>
              </a:effectLst>
              <a:latin typeface="Segoe" pitchFamily="34" charset="0"/>
            </a:endParaRPr>
          </a:p>
          <a:p>
            <a:pPr marL="114300" lvl="1" defTabSz="914099">
              <a:lnSpc>
                <a:spcPct val="90000"/>
              </a:lnSpc>
              <a:defRPr/>
            </a:pPr>
            <a:r>
              <a:rPr lang="en-US" sz="1400" i="1" dirty="0">
                <a:effectLst>
                  <a:outerShdw blurRad="38100" dist="38100" dir="2700000" algn="tl">
                    <a:srgbClr val="000000">
                      <a:alpha val="43137"/>
                    </a:srgbClr>
                  </a:outerShdw>
                </a:effectLst>
                <a:latin typeface="Segoe" pitchFamily="34" charset="0"/>
              </a:rPr>
              <a:t>Developers Guide to Microsoft Prism 4, O’Reilly &amp; Assoc., March 2011</a:t>
            </a:r>
          </a:p>
          <a:p>
            <a:pPr marL="114300" lvl="1" defTabSz="914099">
              <a:lnSpc>
                <a:spcPct val="90000"/>
              </a:lnSpc>
              <a:defRPr/>
            </a:pPr>
            <a:endParaRPr lang="en-US" sz="1400" i="1" dirty="0">
              <a:effectLst>
                <a:outerShdw blurRad="38100" dist="38100" dir="2700000" algn="tl">
                  <a:srgbClr val="000000">
                    <a:alpha val="43137"/>
                  </a:srgbClr>
                </a:outerShdw>
              </a:effectLst>
              <a:latin typeface="Segoe" pitchFamily="34" charset="0"/>
            </a:endParaRPr>
          </a:p>
          <a:p>
            <a:pPr marL="114300" lvl="1" defTabSz="914099">
              <a:lnSpc>
                <a:spcPct val="90000"/>
              </a:lnSpc>
              <a:defRPr/>
            </a:pPr>
            <a:r>
              <a:rPr lang="en-US" sz="1400" i="1" dirty="0">
                <a:effectLst>
                  <a:outerShdw blurRad="38100" dist="38100" dir="2700000" algn="tl">
                    <a:srgbClr val="000000">
                      <a:alpha val="43137"/>
                    </a:srgbClr>
                  </a:outerShdw>
                </a:effectLst>
                <a:latin typeface="Segoe" pitchFamily="34" charset="0"/>
              </a:rPr>
              <a:t>Developing Applications with </a:t>
            </a:r>
            <a:br>
              <a:rPr lang="en-US" sz="1400" i="1" dirty="0">
                <a:effectLst>
                  <a:outerShdw blurRad="38100" dist="38100" dir="2700000" algn="tl">
                    <a:srgbClr val="000000">
                      <a:alpha val="43137"/>
                    </a:srgbClr>
                  </a:outerShdw>
                </a:effectLst>
                <a:latin typeface="Segoe" pitchFamily="34" charset="0"/>
              </a:rPr>
            </a:br>
            <a:r>
              <a:rPr lang="en-US" sz="1400" i="1" dirty="0">
                <a:effectLst>
                  <a:outerShdw blurRad="38100" dist="38100" dir="2700000" algn="tl">
                    <a:srgbClr val="000000">
                      <a:alpha val="43137"/>
                    </a:srgbClr>
                  </a:outerShdw>
                </a:effectLst>
                <a:latin typeface="Segoe" pitchFamily="34" charset="0"/>
              </a:rPr>
              <a:t>Windows Workflow Foundation, </a:t>
            </a:r>
            <a:br>
              <a:rPr lang="en-US" sz="1400" i="1" dirty="0">
                <a:effectLst>
                  <a:outerShdw blurRad="38100" dist="38100" dir="2700000" algn="tl">
                    <a:srgbClr val="000000">
                      <a:alpha val="43137"/>
                    </a:srgbClr>
                  </a:outerShdw>
                </a:effectLst>
                <a:latin typeface="Segoe" pitchFamily="34" charset="0"/>
              </a:rPr>
            </a:br>
            <a:r>
              <a:rPr lang="en-US" sz="1400" i="1" dirty="0">
                <a:effectLst>
                  <a:outerShdw blurRad="38100" dist="38100" dir="2700000" algn="tl">
                    <a:srgbClr val="000000">
                      <a:alpha val="43137"/>
                    </a:srgbClr>
                  </a:outerShdw>
                </a:effectLst>
                <a:latin typeface="Segoe" pitchFamily="34" charset="0"/>
              </a:rPr>
              <a:t>LiveLessons training DVD, June 2007</a:t>
            </a:r>
          </a:p>
          <a:p>
            <a:pPr marL="114300" lvl="1" defTabSz="914099">
              <a:lnSpc>
                <a:spcPct val="90000"/>
              </a:lnSpc>
              <a:defRPr/>
            </a:pPr>
            <a:endParaRPr lang="en-US" sz="1400" i="1" dirty="0">
              <a:effectLst>
                <a:outerShdw blurRad="38100" dist="38100" dir="2700000" algn="tl">
                  <a:srgbClr val="000000">
                    <a:alpha val="43137"/>
                  </a:srgbClr>
                </a:outerShdw>
              </a:effectLst>
              <a:latin typeface="Segoe" pitchFamily="34" charset="0"/>
            </a:endParaRPr>
          </a:p>
          <a:p>
            <a:pPr marL="114300" lvl="1" defTabSz="914099">
              <a:lnSpc>
                <a:spcPct val="90000"/>
              </a:lnSpc>
              <a:defRPr/>
            </a:pPr>
            <a:r>
              <a:rPr lang="en-US" sz="1400" i="1" dirty="0">
                <a:effectLst>
                  <a:outerShdw blurRad="38100" dist="38100" dir="2700000" algn="tl">
                    <a:srgbClr val="000000">
                      <a:alpha val="43137"/>
                    </a:srgbClr>
                  </a:outerShdw>
                </a:effectLst>
                <a:latin typeface="Segoe" pitchFamily="34" charset="0"/>
              </a:rPr>
              <a:t>Smart Client Deployment with </a:t>
            </a:r>
            <a:br>
              <a:rPr lang="en-US" sz="1400" i="1" dirty="0">
                <a:effectLst>
                  <a:outerShdw blurRad="38100" dist="38100" dir="2700000" algn="tl">
                    <a:srgbClr val="000000">
                      <a:alpha val="43137"/>
                    </a:srgbClr>
                  </a:outerShdw>
                </a:effectLst>
                <a:latin typeface="Segoe" pitchFamily="34" charset="0"/>
              </a:rPr>
            </a:br>
            <a:r>
              <a:rPr lang="en-US" sz="1400" i="1" dirty="0">
                <a:effectLst>
                  <a:outerShdw blurRad="38100" dist="38100" dir="2700000" algn="tl">
                    <a:srgbClr val="000000">
                      <a:alpha val="43137"/>
                    </a:srgbClr>
                  </a:outerShdw>
                </a:effectLst>
                <a:latin typeface="Segoe" pitchFamily="34" charset="0"/>
              </a:rPr>
              <a:t>ClickOnce, Addison Wesley, </a:t>
            </a:r>
            <a:br>
              <a:rPr lang="en-US" sz="1400" i="1" dirty="0">
                <a:effectLst>
                  <a:outerShdw blurRad="38100" dist="38100" dir="2700000" algn="tl">
                    <a:srgbClr val="000000">
                      <a:alpha val="43137"/>
                    </a:srgbClr>
                  </a:outerShdw>
                </a:effectLst>
                <a:latin typeface="Segoe" pitchFamily="34" charset="0"/>
              </a:rPr>
            </a:br>
            <a:r>
              <a:rPr lang="en-US" sz="1400" i="1" dirty="0">
                <a:effectLst>
                  <a:outerShdw blurRad="38100" dist="38100" dir="2700000" algn="tl">
                    <a:srgbClr val="000000">
                      <a:alpha val="43137"/>
                    </a:srgbClr>
                  </a:outerShdw>
                </a:effectLst>
                <a:latin typeface="Segoe" pitchFamily="34" charset="0"/>
              </a:rPr>
              <a:t>January 2007</a:t>
            </a:r>
          </a:p>
          <a:p>
            <a:pPr marL="114300" lvl="1" defTabSz="914099">
              <a:lnSpc>
                <a:spcPct val="90000"/>
              </a:lnSpc>
              <a:defRPr/>
            </a:pPr>
            <a:endParaRPr lang="en-US" sz="1400" i="1" dirty="0">
              <a:effectLst>
                <a:outerShdw blurRad="38100" dist="38100" dir="2700000" algn="tl">
                  <a:srgbClr val="000000">
                    <a:alpha val="43137"/>
                  </a:srgbClr>
                </a:outerShdw>
              </a:effectLst>
              <a:latin typeface="Segoe" pitchFamily="34" charset="0"/>
            </a:endParaRPr>
          </a:p>
          <a:p>
            <a:pPr marL="114300" lvl="1" defTabSz="914099">
              <a:lnSpc>
                <a:spcPct val="90000"/>
              </a:lnSpc>
              <a:defRPr/>
            </a:pPr>
            <a:r>
              <a:rPr lang="en-US" sz="1400" i="1" dirty="0">
                <a:effectLst>
                  <a:outerShdw blurRad="38100" dist="38100" dir="2700000" algn="tl">
                    <a:srgbClr val="000000">
                      <a:alpha val="43137"/>
                    </a:srgbClr>
                  </a:outerShdw>
                </a:effectLst>
                <a:latin typeface="Segoe" pitchFamily="34" charset="0"/>
              </a:rPr>
              <a:t>Data Binding in Windows Forms 2.0, Addison Wesley, January 2006</a:t>
            </a:r>
          </a:p>
          <a:p>
            <a:pPr marL="114300" lvl="1" defTabSz="914099">
              <a:lnSpc>
                <a:spcPct val="90000"/>
              </a:lnSpc>
              <a:defRPr/>
            </a:pPr>
            <a:endParaRPr lang="en-US" sz="1400" i="1" dirty="0">
              <a:effectLst>
                <a:outerShdw blurRad="38100" dist="38100" dir="2700000" algn="tl">
                  <a:srgbClr val="000000">
                    <a:alpha val="43137"/>
                  </a:srgbClr>
                </a:outerShdw>
              </a:effectLst>
              <a:latin typeface="Segoe" pitchFamily="34" charset="0"/>
            </a:endParaRPr>
          </a:p>
          <a:p>
            <a:pPr marL="114300" lvl="1" defTabSz="914099">
              <a:lnSpc>
                <a:spcPct val="90000"/>
              </a:lnSpc>
              <a:defRPr/>
            </a:pPr>
            <a:r>
              <a:rPr lang="en-US" sz="1400" i="1" dirty="0">
                <a:effectLst>
                  <a:outerShdw blurRad="38100" dist="38100" dir="2700000" algn="tl">
                    <a:srgbClr val="000000">
                      <a:alpha val="43137"/>
                    </a:srgbClr>
                  </a:outerShdw>
                </a:effectLst>
                <a:latin typeface="Segoe" pitchFamily="34" charset="0"/>
              </a:rPr>
              <a:t>MSDN Magazine, MSDN Online, </a:t>
            </a:r>
            <a:br>
              <a:rPr lang="en-US" sz="1400" i="1" dirty="0">
                <a:effectLst>
                  <a:outerShdw blurRad="38100" dist="38100" dir="2700000" algn="tl">
                    <a:srgbClr val="000000">
                      <a:alpha val="43137"/>
                    </a:srgbClr>
                  </a:outerShdw>
                </a:effectLst>
                <a:latin typeface="Segoe" pitchFamily="34" charset="0"/>
              </a:rPr>
            </a:br>
            <a:r>
              <a:rPr lang="en-US" sz="1400" i="1" dirty="0">
                <a:effectLst>
                  <a:outerShdw blurRad="38100" dist="38100" dir="2700000" algn="tl">
                    <a:srgbClr val="000000">
                      <a:alpha val="43137"/>
                    </a:srgbClr>
                  </a:outerShdw>
                </a:effectLst>
                <a:latin typeface="Segoe" pitchFamily="34" charset="0"/>
              </a:rPr>
              <a:t>CoDe Magazine, The Server Side .NET, asp.netPRO, Visual Studio Magazine</a:t>
            </a:r>
          </a:p>
          <a:p>
            <a:pPr marL="0" lvl="1" defTabSz="914099">
              <a:lnSpc>
                <a:spcPct val="90000"/>
              </a:lnSpc>
              <a:defRPr/>
            </a:pPr>
            <a:endParaRPr lang="en-US" sz="1400" dirty="0">
              <a:effectLst>
                <a:outerShdw blurRad="38100" dist="38100" dir="2700000" algn="tl">
                  <a:srgbClr val="000000">
                    <a:alpha val="43137"/>
                  </a:srgbClr>
                </a:outerShdw>
              </a:effectLst>
              <a:latin typeface="Segoe" pitchFamily="34" charset="0"/>
            </a:endParaRPr>
          </a:p>
          <a:p>
            <a:pPr marL="0" lvl="1" defTabSz="914099">
              <a:lnSpc>
                <a:spcPct val="90000"/>
              </a:lnSpc>
              <a:defRPr/>
            </a:pPr>
            <a:r>
              <a:rPr lang="en-US" sz="1600" b="1" dirty="0">
                <a:effectLst>
                  <a:outerShdw blurRad="38100" dist="38100" dir="2700000" algn="tl">
                    <a:srgbClr val="000000">
                      <a:alpha val="43137"/>
                    </a:srgbClr>
                  </a:outerShdw>
                </a:effectLst>
                <a:latin typeface="Segoe" pitchFamily="34" charset="0"/>
              </a:rPr>
              <a:t>Speaking</a:t>
            </a:r>
          </a:p>
          <a:p>
            <a:pPr marL="0" lvl="1" defTabSz="914099">
              <a:lnSpc>
                <a:spcPct val="90000"/>
              </a:lnSpc>
              <a:defRPr/>
            </a:pPr>
            <a:endParaRPr lang="en-US" sz="1400" dirty="0">
              <a:effectLst>
                <a:outerShdw blurRad="38100" dist="38100" dir="2700000" algn="tl">
                  <a:srgbClr val="000000">
                    <a:alpha val="43137"/>
                  </a:srgbClr>
                </a:outerShdw>
              </a:effectLst>
              <a:latin typeface="Segoe" pitchFamily="34" charset="0"/>
            </a:endParaRPr>
          </a:p>
          <a:p>
            <a:pPr marL="114300" lvl="1" defTabSz="914099">
              <a:lnSpc>
                <a:spcPct val="90000"/>
              </a:lnSpc>
              <a:defRPr/>
            </a:pPr>
            <a:r>
              <a:rPr lang="en-US" sz="1400" i="1" dirty="0">
                <a:effectLst>
                  <a:outerShdw blurRad="38100" dist="38100" dir="2700000" algn="tl">
                    <a:srgbClr val="000000">
                      <a:alpha val="43137"/>
                    </a:srgbClr>
                  </a:outerShdw>
                </a:effectLst>
                <a:latin typeface="Segoe" pitchFamily="34" charset="0"/>
              </a:rPr>
              <a:t>Microsoft TechEd US, Europe, Malaysia, Visual Studio Connections, DevTeach, </a:t>
            </a:r>
            <a:br>
              <a:rPr lang="en-US" sz="1400" i="1" dirty="0">
                <a:effectLst>
                  <a:outerShdw blurRad="38100" dist="38100" dir="2700000" algn="tl">
                    <a:srgbClr val="000000">
                      <a:alpha val="43137"/>
                    </a:srgbClr>
                  </a:outerShdw>
                </a:effectLst>
                <a:latin typeface="Segoe" pitchFamily="34" charset="0"/>
              </a:rPr>
            </a:br>
            <a:r>
              <a:rPr lang="en-US" sz="1400" i="1" dirty="0">
                <a:effectLst>
                  <a:outerShdw blurRad="38100" dist="38100" dir="2700000" algn="tl">
                    <a:srgbClr val="000000">
                      <a:alpha val="43137"/>
                    </a:srgbClr>
                  </a:outerShdw>
                </a:effectLst>
                <a:latin typeface="Segoe" pitchFamily="34" charset="0"/>
              </a:rPr>
              <a:t>INETA Speakers Bureau, MSDN Webcasts</a:t>
            </a:r>
          </a:p>
          <a:p>
            <a:pPr marL="0" lvl="1" defTabSz="914099">
              <a:lnSpc>
                <a:spcPct val="90000"/>
              </a:lnSpc>
              <a:defRPr/>
            </a:pPr>
            <a:endParaRPr lang="en-US" sz="1400" i="1" dirty="0">
              <a:effectLst>
                <a:outerShdw blurRad="38100" dist="38100" dir="2700000" algn="tl">
                  <a:srgbClr val="000000">
                    <a:alpha val="43137"/>
                  </a:srgbClr>
                </a:outerShdw>
              </a:effectLst>
              <a:latin typeface="Segoe" pitchFamily="34" charset="0"/>
            </a:endParaRPr>
          </a:p>
        </p:txBody>
      </p:sp>
      <p:sp>
        <p:nvSpPr>
          <p:cNvPr id="4112" name="Rectangle 11"/>
          <p:cNvSpPr>
            <a:spLocks noChangeArrowheads="1"/>
          </p:cNvSpPr>
          <p:nvPr/>
        </p:nvSpPr>
        <p:spPr bwMode="auto">
          <a:xfrm>
            <a:off x="806241" y="5842001"/>
            <a:ext cx="558654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tabLst>
                <a:tab pos="857250" algn="r"/>
                <a:tab pos="914400" algn="l"/>
              </a:tabLst>
            </a:pPr>
            <a:r>
              <a:rPr lang="en-US" dirty="0"/>
              <a:t>	E-mail:	</a:t>
            </a:r>
            <a:r>
              <a:rPr lang="en-US" dirty="0">
                <a:hlinkClick r:id="rId3"/>
              </a:rPr>
              <a:t>brian.noyes@idesign.net</a:t>
            </a:r>
            <a:endParaRPr lang="en-US" dirty="0"/>
          </a:p>
          <a:p>
            <a:pPr>
              <a:tabLst>
                <a:tab pos="857250" algn="r"/>
                <a:tab pos="914400" algn="l"/>
              </a:tabLst>
            </a:pPr>
            <a:r>
              <a:rPr lang="en-US" dirty="0"/>
              <a:t>Twitter: @</a:t>
            </a:r>
            <a:r>
              <a:rPr lang="en-US" dirty="0" err="1"/>
              <a:t>briannoyes</a:t>
            </a:r>
            <a:endParaRPr lang="en-US" dirty="0"/>
          </a:p>
          <a:p>
            <a:pPr>
              <a:tabLst>
                <a:tab pos="857250" algn="r"/>
                <a:tab pos="914400" algn="l"/>
              </a:tabLst>
            </a:pPr>
            <a:r>
              <a:rPr lang="en-US" dirty="0"/>
              <a:t>	Blog:	</a:t>
            </a:r>
            <a:r>
              <a:rPr lang="en-US" dirty="0">
                <a:hlinkClick r:id="rId4"/>
              </a:rPr>
              <a:t>http://briannoyes.net</a:t>
            </a:r>
            <a:endParaRPr lang="en-US" dirty="0"/>
          </a:p>
        </p:txBody>
      </p:sp>
    </p:spTree>
    <p:extLst>
      <p:ext uri="{BB962C8B-B14F-4D97-AF65-F5344CB8AC3E}">
        <p14:creationId xmlns:p14="http://schemas.microsoft.com/office/powerpoint/2010/main" val="130870466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Agenda</a:t>
            </a:r>
            <a:endParaRPr lang="en-US" dirty="0"/>
          </a:p>
        </p:txBody>
      </p:sp>
      <p:sp>
        <p:nvSpPr>
          <p:cNvPr id="4" name="Content Placeholder 3"/>
          <p:cNvSpPr>
            <a:spLocks noGrp="1"/>
          </p:cNvSpPr>
          <p:nvPr>
            <p:ph idx="1"/>
          </p:nvPr>
        </p:nvSpPr>
        <p:spPr>
          <a:xfrm>
            <a:off x="519112" y="1447799"/>
            <a:ext cx="11149013" cy="2609945"/>
          </a:xfrm>
        </p:spPr>
        <p:txBody>
          <a:bodyPr/>
          <a:lstStyle/>
          <a:p>
            <a:r>
              <a:rPr lang="en-US" dirty="0" smtClean="0">
                <a:solidFill>
                  <a:schemeClr val="accent1"/>
                </a:solidFill>
              </a:rPr>
              <a:t>WCF RIA Services Overview</a:t>
            </a:r>
          </a:p>
          <a:p>
            <a:r>
              <a:rPr lang="en-US" dirty="0" smtClean="0"/>
              <a:t>Querying and Updating Data with RIA Services</a:t>
            </a:r>
          </a:p>
          <a:p>
            <a:r>
              <a:rPr lang="en-US" dirty="0" smtClean="0"/>
              <a:t>Data Validation</a:t>
            </a:r>
          </a:p>
          <a:p>
            <a:r>
              <a:rPr lang="en-US" dirty="0" smtClean="0"/>
              <a:t>Security &amp; Integration</a:t>
            </a:r>
          </a:p>
          <a:p>
            <a:r>
              <a:rPr lang="en-US" dirty="0" smtClean="0"/>
              <a:t>Customer View: Cactus Software</a:t>
            </a:r>
            <a:endParaRPr lang="en-US" dirty="0"/>
          </a:p>
        </p:txBody>
      </p:sp>
    </p:spTree>
    <p:extLst>
      <p:ext uri="{BB962C8B-B14F-4D97-AF65-F5344CB8AC3E}">
        <p14:creationId xmlns:p14="http://schemas.microsoft.com/office/powerpoint/2010/main" val="196541221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WCF RIA Services Overview</a:t>
            </a:r>
            <a:endParaRPr lang="en-US" dirty="0" smtClean="0"/>
          </a:p>
        </p:txBody>
      </p:sp>
      <p:sp>
        <p:nvSpPr>
          <p:cNvPr id="5123" name="Content Placeholder 2"/>
          <p:cNvSpPr>
            <a:spLocks noGrp="1"/>
          </p:cNvSpPr>
          <p:nvPr>
            <p:ph idx="1"/>
          </p:nvPr>
        </p:nvSpPr>
        <p:spPr>
          <a:xfrm>
            <a:off x="519113" y="1447799"/>
            <a:ext cx="7614953" cy="4456605"/>
          </a:xfrm>
        </p:spPr>
        <p:txBody>
          <a:bodyPr/>
          <a:lstStyle/>
          <a:p>
            <a:r>
              <a:rPr lang="en-US" sz="2800" dirty="0" smtClean="0"/>
              <a:t>Simplifies building N-tier Line of Business (LOB) applications</a:t>
            </a:r>
          </a:p>
          <a:p>
            <a:pPr lvl="1"/>
            <a:r>
              <a:rPr lang="en-US" sz="2400" dirty="0" smtClean="0"/>
              <a:t>Highly dependent on push pull of data</a:t>
            </a:r>
          </a:p>
          <a:p>
            <a:pPr lvl="1"/>
            <a:r>
              <a:rPr lang="en-US" sz="2400" dirty="0" smtClean="0"/>
              <a:t>Can use for non-CRUD operations as well</a:t>
            </a:r>
          </a:p>
          <a:p>
            <a:r>
              <a:rPr lang="en-US" sz="2800" dirty="0" smtClean="0"/>
              <a:t>Architecture and tools for building the glue code between the client and the back end</a:t>
            </a:r>
          </a:p>
          <a:p>
            <a:pPr lvl="1"/>
            <a:r>
              <a:rPr lang="en-US" sz="2400" dirty="0" smtClean="0"/>
              <a:t>Streamlined pipeline for data and operations between client and server</a:t>
            </a:r>
          </a:p>
          <a:p>
            <a:pPr lvl="1"/>
            <a:r>
              <a:rPr lang="en-US" sz="2400" dirty="0" smtClean="0"/>
              <a:t>Clients: Silverlight &amp; ASP.NET</a:t>
            </a:r>
          </a:p>
          <a:p>
            <a:pPr lvl="1"/>
            <a:r>
              <a:rPr lang="en-US" sz="2400" dirty="0" smtClean="0"/>
              <a:t>Future releases: ASP.NET client side JavaScript (WCF </a:t>
            </a:r>
            <a:r>
              <a:rPr lang="en-US" sz="2400" dirty="0" err="1" smtClean="0"/>
              <a:t>JQuery</a:t>
            </a:r>
            <a:r>
              <a:rPr lang="en-US" sz="2400" dirty="0" smtClean="0"/>
              <a:t>)</a:t>
            </a:r>
          </a:p>
        </p:txBody>
      </p:sp>
      <p:sp>
        <p:nvSpPr>
          <p:cNvPr id="5" name="Rectangle 4"/>
          <p:cNvSpPr/>
          <p:nvPr/>
        </p:nvSpPr>
        <p:spPr>
          <a:xfrm rot="5400000">
            <a:off x="9205139" y="3202851"/>
            <a:ext cx="2310724" cy="30472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rot="5400000">
            <a:off x="10131901" y="3375339"/>
            <a:ext cx="457200" cy="2844059"/>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r>
              <a:rPr lang="en-US" sz="2000" dirty="0" smtClean="0">
                <a:solidFill>
                  <a:schemeClr val="tx1">
                    <a:lumMod val="10000"/>
                  </a:schemeClr>
                </a:solidFill>
              </a:rPr>
              <a:t>Business Logic</a:t>
            </a:r>
            <a:endParaRPr lang="en-US" sz="2000" dirty="0">
              <a:solidFill>
                <a:schemeClr val="tx1">
                  <a:lumMod val="10000"/>
                </a:schemeClr>
              </a:solidFill>
            </a:endParaRPr>
          </a:p>
        </p:txBody>
      </p:sp>
      <p:grpSp>
        <p:nvGrpSpPr>
          <p:cNvPr id="2" name="Group 1"/>
          <p:cNvGrpSpPr/>
          <p:nvPr/>
        </p:nvGrpSpPr>
        <p:grpSpPr>
          <a:xfrm>
            <a:off x="12810085" y="1056492"/>
            <a:ext cx="4164515" cy="3760572"/>
            <a:chOff x="12810085" y="1056492"/>
            <a:chExt cx="4164515" cy="3760572"/>
          </a:xfrm>
        </p:grpSpPr>
        <p:sp>
          <p:nvSpPr>
            <p:cNvPr id="4" name="Rectangle 3"/>
            <p:cNvSpPr/>
            <p:nvPr/>
          </p:nvSpPr>
          <p:spPr>
            <a:xfrm rot="5400000">
              <a:off x="14028650" y="752089"/>
              <a:ext cx="2438400" cy="30472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rot="5400000">
              <a:off x="14409650" y="1158463"/>
              <a:ext cx="1676400" cy="2844059"/>
            </a:xfrm>
            <a:prstGeom prst="rect">
              <a:avLst/>
            </a:prstGeom>
            <a:solidFill>
              <a:schemeClr val="bg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en-US" sz="2000" dirty="0">
                  <a:solidFill>
                    <a:schemeClr val="tx1">
                      <a:lumMod val="10000"/>
                    </a:schemeClr>
                  </a:solidFill>
                </a:rPr>
                <a:t>Entities</a:t>
              </a:r>
            </a:p>
            <a:p>
              <a:pPr algn="ctr">
                <a:defRPr/>
              </a:pPr>
              <a:r>
                <a:rPr lang="en-US" sz="2000" dirty="0">
                  <a:solidFill>
                    <a:schemeClr val="tx1">
                      <a:lumMod val="10000"/>
                    </a:schemeClr>
                  </a:solidFill>
                </a:rPr>
                <a:t>Validation</a:t>
              </a:r>
            </a:p>
            <a:p>
              <a:pPr algn="ctr">
                <a:defRPr/>
              </a:pPr>
              <a:r>
                <a:rPr lang="en-US" sz="2000" dirty="0">
                  <a:solidFill>
                    <a:schemeClr val="tx1">
                      <a:lumMod val="10000"/>
                    </a:schemeClr>
                  </a:solidFill>
                </a:rPr>
                <a:t>Service Access</a:t>
              </a:r>
            </a:p>
          </p:txBody>
        </p:sp>
        <p:sp>
          <p:nvSpPr>
            <p:cNvPr id="7" name="Rectangle 6"/>
            <p:cNvSpPr/>
            <p:nvPr/>
          </p:nvSpPr>
          <p:spPr>
            <a:xfrm rot="5400000">
              <a:off x="14714450" y="2834862"/>
              <a:ext cx="1066800" cy="2844059"/>
            </a:xfrm>
            <a:prstGeom prst="rect">
              <a:avLst/>
            </a:prstGeom>
            <a:solidFill>
              <a:schemeClr val="bg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r>
                <a:rPr lang="en-US" sz="2000" dirty="0">
                  <a:solidFill>
                    <a:schemeClr val="tx1">
                      <a:lumMod val="10000"/>
                    </a:schemeClr>
                  </a:solidFill>
                </a:rPr>
                <a:t>Services</a:t>
              </a:r>
            </a:p>
            <a:p>
              <a:pPr algn="ctr"/>
              <a:r>
                <a:rPr lang="en-US" sz="2000" dirty="0">
                  <a:solidFill>
                    <a:schemeClr val="tx1">
                      <a:lumMod val="10000"/>
                    </a:schemeClr>
                  </a:solidFill>
                </a:rPr>
                <a:t>Entities</a:t>
              </a:r>
            </a:p>
            <a:p>
              <a:pPr algn="ctr"/>
              <a:r>
                <a:rPr lang="en-US" sz="2000" dirty="0">
                  <a:solidFill>
                    <a:schemeClr val="tx1">
                      <a:lumMod val="10000"/>
                    </a:schemeClr>
                  </a:solidFill>
                </a:rPr>
                <a:t>Validation</a:t>
              </a:r>
            </a:p>
          </p:txBody>
        </p:sp>
        <p:sp>
          <p:nvSpPr>
            <p:cNvPr id="10" name="Rounded Rectangle 9"/>
            <p:cNvSpPr/>
            <p:nvPr/>
          </p:nvSpPr>
          <p:spPr>
            <a:xfrm>
              <a:off x="12810085" y="1692864"/>
              <a:ext cx="4164515" cy="3124200"/>
            </a:xfrm>
            <a:prstGeom prst="roundRect">
              <a:avLst/>
            </a:prstGeom>
            <a:no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vert270"/>
            <a:lstStyle/>
            <a:p>
              <a:pPr algn="ctr">
                <a:defRPr/>
              </a:pPr>
              <a:r>
                <a:rPr lang="en-US" dirty="0">
                  <a:solidFill>
                    <a:schemeClr val="tx1"/>
                  </a:solidFill>
                </a:rPr>
                <a:t>WCF RIA Services</a:t>
              </a:r>
            </a:p>
          </p:txBody>
        </p:sp>
      </p:grpSp>
      <p:sp>
        <p:nvSpPr>
          <p:cNvPr id="11" name="Can 10"/>
          <p:cNvSpPr/>
          <p:nvPr/>
        </p:nvSpPr>
        <p:spPr>
          <a:xfrm>
            <a:off x="9649487" y="5980659"/>
            <a:ext cx="1523603" cy="762000"/>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lumMod val="10000"/>
                  </a:schemeClr>
                </a:solidFill>
              </a:rPr>
              <a:t>DB</a:t>
            </a:r>
          </a:p>
        </p:txBody>
      </p:sp>
      <p:sp>
        <p:nvSpPr>
          <p:cNvPr id="12" name="Rectangle 11"/>
          <p:cNvSpPr/>
          <p:nvPr/>
        </p:nvSpPr>
        <p:spPr>
          <a:xfrm rot="5400000">
            <a:off x="10123660" y="3886092"/>
            <a:ext cx="457200" cy="2844059"/>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r>
              <a:rPr lang="en-US" sz="2000" dirty="0">
                <a:solidFill>
                  <a:schemeClr val="tx1">
                    <a:lumMod val="10000"/>
                  </a:schemeClr>
                </a:solidFill>
              </a:rPr>
              <a:t>Data Access</a:t>
            </a:r>
          </a:p>
        </p:txBody>
      </p:sp>
      <p:sp>
        <p:nvSpPr>
          <p:cNvPr id="8" name="Rectangle 7"/>
          <p:cNvSpPr/>
          <p:nvPr/>
        </p:nvSpPr>
        <p:spPr>
          <a:xfrm rot="5400000">
            <a:off x="10093802" y="2803838"/>
            <a:ext cx="533400" cy="2844059"/>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vert="vert270" anchor="ctr"/>
          <a:lstStyle/>
          <a:p>
            <a:pPr algn="ctr">
              <a:defRPr/>
            </a:pPr>
            <a:r>
              <a:rPr lang="en-US" sz="2000" dirty="0">
                <a:solidFill>
                  <a:schemeClr val="tx1">
                    <a:lumMod val="10000"/>
                  </a:schemeClr>
                </a:solidFill>
              </a:rPr>
              <a:t>Presentation</a:t>
            </a:r>
          </a:p>
        </p:txBody>
      </p:sp>
    </p:spTree>
    <p:extLst>
      <p:ext uri="{BB962C8B-B14F-4D97-AF65-F5344CB8AC3E}">
        <p14:creationId xmlns:p14="http://schemas.microsoft.com/office/powerpoint/2010/main" val="16917409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9.27566E-7 1.85185E-6 L 9.27566E-7 0.04236 " pathEditMode="relative" rAng="0" ptsTypes="AA">
                                      <p:cBhvr>
                                        <p:cTn id="6" dur="2000" fill="hold"/>
                                        <p:tgtEl>
                                          <p:spTgt spid="12"/>
                                        </p:tgtEl>
                                        <p:attrNameLst>
                                          <p:attrName>ppt_x</p:attrName>
                                          <p:attrName>ppt_y</p:attrName>
                                        </p:attrNameLst>
                                      </p:cBhvr>
                                      <p:rCtr x="0" y="2106"/>
                                    </p:animMotion>
                                  </p:childTnLst>
                                </p:cTn>
                              </p:par>
                              <p:par>
                                <p:cTn id="7" presetID="42" presetClass="path" presetSubtype="0" accel="50000" decel="50000" fill="hold" grpId="0" nodeType="withEffect">
                                  <p:stCondLst>
                                    <p:cond delay="0"/>
                                  </p:stCondLst>
                                  <p:childTnLst>
                                    <p:animMotion origin="layout" path="M -1.77176E-7 3.7037E-7 L 0.00013 0.04653 " pathEditMode="relative" rAng="0" ptsTypes="AA">
                                      <p:cBhvr>
                                        <p:cTn id="8" dur="2000" fill="hold"/>
                                        <p:tgtEl>
                                          <p:spTgt spid="9"/>
                                        </p:tgtEl>
                                        <p:attrNameLst>
                                          <p:attrName>ppt_x</p:attrName>
                                          <p:attrName>ppt_y</p:attrName>
                                        </p:attrNameLst>
                                      </p:cBhvr>
                                      <p:rCtr x="0" y="2315"/>
                                    </p:animMotion>
                                  </p:childTnLst>
                                </p:cTn>
                              </p:par>
                              <p:par>
                                <p:cTn id="9" presetID="42" presetClass="path" presetSubtype="0" accel="50000" decel="50000" fill="hold" grpId="0" nodeType="withEffect">
                                  <p:stCondLst>
                                    <p:cond delay="0"/>
                                  </p:stCondLst>
                                  <p:childTnLst>
                                    <p:animMotion origin="layout" path="M -2.38666E-6 -3.7037E-6 L 0.00013 -0.41203 " pathEditMode="relative" rAng="0" ptsTypes="AA">
                                      <p:cBhvr>
                                        <p:cTn id="10" dur="2000" fill="hold"/>
                                        <p:tgtEl>
                                          <p:spTgt spid="8"/>
                                        </p:tgtEl>
                                        <p:attrNameLst>
                                          <p:attrName>ppt_x</p:attrName>
                                          <p:attrName>ppt_y</p:attrName>
                                        </p:attrNameLst>
                                      </p:cBhvr>
                                      <p:rCtr x="0" y="-20602"/>
                                    </p:animMotion>
                                  </p:childTnLst>
                                </p:cTn>
                              </p:par>
                              <p:par>
                                <p:cTn id="11" presetID="42" presetClass="path" presetSubtype="0" accel="50000" decel="50000" fill="hold" nodeType="withEffect">
                                  <p:stCondLst>
                                    <p:cond delay="0"/>
                                  </p:stCondLst>
                                  <p:childTnLst>
                                    <p:animMotion origin="layout" path="M -4.375E-6 -7.40741E-7 L -0.39804 -0.00463 " pathEditMode="relative" rAng="0" ptsTypes="AA">
                                      <p:cBhvr>
                                        <p:cTn id="12" dur="2000" fill="hold"/>
                                        <p:tgtEl>
                                          <p:spTgt spid="2"/>
                                        </p:tgtEl>
                                        <p:attrNameLst>
                                          <p:attrName>ppt_x</p:attrName>
                                          <p:attrName>ppt_y</p:attrName>
                                        </p:attrNameLst>
                                      </p:cBhvr>
                                      <p:rCtr x="-19909" y="-2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The Benefits</a:t>
            </a:r>
            <a:endParaRPr lang="en-US" dirty="0"/>
          </a:p>
        </p:txBody>
      </p:sp>
      <p:sp>
        <p:nvSpPr>
          <p:cNvPr id="13" name="Arc 12"/>
          <p:cNvSpPr/>
          <p:nvPr/>
        </p:nvSpPr>
        <p:spPr>
          <a:xfrm>
            <a:off x="2284412" y="1905000"/>
            <a:ext cx="6934199" cy="3889527"/>
          </a:xfrm>
          <a:prstGeom prst="arc">
            <a:avLst>
              <a:gd name="adj1" fmla="val 16200000"/>
              <a:gd name="adj2" fmla="val 16129498"/>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ounded Rectangle 8"/>
          <p:cNvSpPr/>
          <p:nvPr/>
        </p:nvSpPr>
        <p:spPr bwMode="auto">
          <a:xfrm>
            <a:off x="4462823" y="5486400"/>
            <a:ext cx="2226901" cy="616254"/>
          </a:xfrm>
          <a:prstGeom prst="roundRect">
            <a:avLst>
              <a:gd name="adj" fmla="val 0"/>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Shared Validation</a:t>
            </a:r>
            <a:endParaRPr lang="en-US" sz="2200" dirty="0">
              <a:gradFill>
                <a:gsLst>
                  <a:gs pos="0">
                    <a:srgbClr val="FFFFFF"/>
                  </a:gs>
                  <a:gs pos="100000">
                    <a:srgbClr val="FFFFFF"/>
                  </a:gs>
                </a:gsLst>
                <a:lin ang="5400000" scaled="0"/>
              </a:gradFill>
            </a:endParaRPr>
          </a:p>
        </p:txBody>
      </p:sp>
      <p:sp>
        <p:nvSpPr>
          <p:cNvPr id="4" name="Rounded Rectangle 3"/>
          <p:cNvSpPr/>
          <p:nvPr/>
        </p:nvSpPr>
        <p:spPr bwMode="auto">
          <a:xfrm>
            <a:off x="8151812" y="4412946"/>
            <a:ext cx="2226901" cy="616254"/>
          </a:xfrm>
          <a:prstGeom prst="roundRect">
            <a:avLst>
              <a:gd name="adj" fmla="val 0"/>
            </a:avLst>
          </a:prstGeom>
          <a:solidFill>
            <a:srgbClr val="FF6600"/>
          </a:solidFill>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000000"/>
                    </a:gs>
                    <a:gs pos="100000">
                      <a:srgbClr val="000000"/>
                    </a:gs>
                  </a:gsLst>
                  <a:lin ang="5400000" scaled="0"/>
                </a:gradFill>
              </a:rPr>
              <a:t>Change</a:t>
            </a:r>
          </a:p>
          <a:p>
            <a:pPr algn="ctr" defTabSz="914099" fontAlgn="base">
              <a:spcBef>
                <a:spcPct val="0"/>
              </a:spcBef>
              <a:spcAft>
                <a:spcPct val="0"/>
              </a:spcAft>
            </a:pPr>
            <a:r>
              <a:rPr lang="en-US" sz="2200" dirty="0" smtClean="0">
                <a:gradFill>
                  <a:gsLst>
                    <a:gs pos="0">
                      <a:srgbClr val="000000"/>
                    </a:gs>
                    <a:gs pos="100000">
                      <a:srgbClr val="000000"/>
                    </a:gs>
                  </a:gsLst>
                  <a:lin ang="5400000" scaled="0"/>
                </a:gradFill>
              </a:rPr>
              <a:t>Tracking</a:t>
            </a:r>
            <a:endParaRPr lang="en-US" sz="2200" dirty="0">
              <a:gradFill>
                <a:gsLst>
                  <a:gs pos="0">
                    <a:srgbClr val="000000"/>
                  </a:gs>
                  <a:gs pos="100000">
                    <a:srgbClr val="000000"/>
                  </a:gs>
                </a:gsLst>
                <a:lin ang="5400000" scaled="0"/>
              </a:gradFill>
            </a:endParaRPr>
          </a:p>
        </p:txBody>
      </p:sp>
      <p:sp>
        <p:nvSpPr>
          <p:cNvPr id="5" name="Rounded Rectangle 4"/>
          <p:cNvSpPr/>
          <p:nvPr/>
        </p:nvSpPr>
        <p:spPr bwMode="auto">
          <a:xfrm>
            <a:off x="8151812" y="2895600"/>
            <a:ext cx="2226901" cy="616254"/>
          </a:xfrm>
          <a:prstGeom prst="roundRect">
            <a:avLst>
              <a:gd name="adj" fmla="val 0"/>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Client Query / Updates</a:t>
            </a:r>
          </a:p>
        </p:txBody>
      </p:sp>
      <p:sp>
        <p:nvSpPr>
          <p:cNvPr id="6" name="Rounded Rectangle 5"/>
          <p:cNvSpPr/>
          <p:nvPr/>
        </p:nvSpPr>
        <p:spPr bwMode="auto">
          <a:xfrm>
            <a:off x="4475044" y="1463749"/>
            <a:ext cx="2226901" cy="616254"/>
          </a:xfrm>
          <a:prstGeom prst="roundRect">
            <a:avLst>
              <a:gd name="adj" fmla="val 0"/>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Built on / Simplifies WCF</a:t>
            </a:r>
            <a:endParaRPr lang="en-US" sz="2200" dirty="0">
              <a:gradFill>
                <a:gsLst>
                  <a:gs pos="0">
                    <a:srgbClr val="FFFFFF"/>
                  </a:gs>
                  <a:gs pos="100000">
                    <a:srgbClr val="FFFFFF"/>
                  </a:gs>
                </a:gsLst>
                <a:lin ang="5400000" scaled="0"/>
              </a:gradFill>
            </a:endParaRPr>
          </a:p>
        </p:txBody>
      </p:sp>
      <p:sp>
        <p:nvSpPr>
          <p:cNvPr id="7" name="Rounded Rectangle 6"/>
          <p:cNvSpPr/>
          <p:nvPr/>
        </p:nvSpPr>
        <p:spPr bwMode="auto">
          <a:xfrm>
            <a:off x="1293812" y="2888946"/>
            <a:ext cx="2226901" cy="616254"/>
          </a:xfrm>
          <a:prstGeom prst="roundRect">
            <a:avLst>
              <a:gd name="adj" fmla="val 0"/>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Flexible Data Sources</a:t>
            </a:r>
          </a:p>
        </p:txBody>
      </p:sp>
      <p:sp>
        <p:nvSpPr>
          <p:cNvPr id="8" name="Rounded Rectangle 7"/>
          <p:cNvSpPr/>
          <p:nvPr/>
        </p:nvSpPr>
        <p:spPr bwMode="auto">
          <a:xfrm>
            <a:off x="1293812" y="4419600"/>
            <a:ext cx="2226901" cy="616254"/>
          </a:xfrm>
          <a:prstGeom prst="roundRect">
            <a:avLst>
              <a:gd name="adj" fmla="val 0"/>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2200" dirty="0" smtClean="0">
                <a:gradFill>
                  <a:gsLst>
                    <a:gs pos="0">
                      <a:srgbClr val="FFFFFF"/>
                    </a:gs>
                    <a:gs pos="100000">
                      <a:srgbClr val="FFFFFF"/>
                    </a:gs>
                  </a:gsLst>
                  <a:lin ang="5400000" scaled="0"/>
                </a:gradFill>
              </a:rPr>
              <a:t>Security</a:t>
            </a:r>
          </a:p>
        </p:txBody>
      </p:sp>
    </p:spTree>
    <p:extLst>
      <p:ext uri="{BB962C8B-B14F-4D97-AF65-F5344CB8AC3E}">
        <p14:creationId xmlns:p14="http://schemas.microsoft.com/office/powerpoint/2010/main" val="12495868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animBg="1"/>
      <p:bldP spid="4" grpId="0" animBg="1"/>
      <p:bldP spid="5" grpId="0" animBg="1"/>
      <p:bldP spid="6"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do you need?</a:t>
            </a:r>
            <a:endParaRPr lang="en-US" dirty="0"/>
          </a:p>
        </p:txBody>
      </p:sp>
      <p:sp>
        <p:nvSpPr>
          <p:cNvPr id="3" name="Content Placeholder 2"/>
          <p:cNvSpPr>
            <a:spLocks noGrp="1"/>
          </p:cNvSpPr>
          <p:nvPr>
            <p:ph idx="1"/>
          </p:nvPr>
        </p:nvSpPr>
        <p:spPr>
          <a:xfrm>
            <a:off x="519112" y="1447799"/>
            <a:ext cx="11149013" cy="5318379"/>
          </a:xfrm>
        </p:spPr>
        <p:txBody>
          <a:bodyPr/>
          <a:lstStyle/>
          <a:p>
            <a:r>
              <a:rPr lang="en-US" dirty="0" smtClean="0"/>
              <a:t>Silverlight Tools for Visual Studio 2010</a:t>
            </a:r>
          </a:p>
          <a:p>
            <a:pPr lvl="1"/>
            <a:r>
              <a:rPr lang="en-US" dirty="0" smtClean="0"/>
              <a:t>RTW Core bits (v1)</a:t>
            </a:r>
          </a:p>
          <a:p>
            <a:r>
              <a:rPr lang="en-US" dirty="0" smtClean="0"/>
              <a:t>RIA Services Toolkit</a:t>
            </a:r>
          </a:p>
          <a:p>
            <a:pPr lvl="1"/>
            <a:r>
              <a:rPr lang="en-US" dirty="0" smtClean="0"/>
              <a:t>Other endpoint types (SOAP, JSON)</a:t>
            </a:r>
          </a:p>
          <a:p>
            <a:pPr lvl="1"/>
            <a:r>
              <a:rPr lang="en-US" dirty="0" smtClean="0"/>
              <a:t>ASP.NET support for consuming domain service in process</a:t>
            </a:r>
          </a:p>
          <a:p>
            <a:r>
              <a:rPr lang="en-US" dirty="0" smtClean="0"/>
              <a:t>WCF RIA Services SP1 (shipped with VS 2010 SP1)</a:t>
            </a:r>
          </a:p>
          <a:p>
            <a:pPr lvl="1"/>
            <a:r>
              <a:rPr lang="en-US" dirty="0" smtClean="0"/>
              <a:t>Complex types support for child objects</a:t>
            </a:r>
          </a:p>
          <a:p>
            <a:pPr lvl="1"/>
            <a:r>
              <a:rPr lang="en-US" dirty="0" smtClean="0"/>
              <a:t>Sharing entities across domain services</a:t>
            </a:r>
          </a:p>
          <a:p>
            <a:pPr lvl="1"/>
            <a:r>
              <a:rPr lang="en-US" dirty="0" smtClean="0"/>
              <a:t>Better data binding to client collection types</a:t>
            </a:r>
          </a:p>
          <a:p>
            <a:pPr lvl="1"/>
            <a:r>
              <a:rPr lang="en-US" dirty="0" smtClean="0"/>
              <a:t>Various other improvements</a:t>
            </a:r>
          </a:p>
          <a:p>
            <a:pPr lvl="1"/>
            <a:endParaRPr lang="en-US" dirty="0"/>
          </a:p>
        </p:txBody>
      </p:sp>
    </p:spTree>
    <p:extLst>
      <p:ext uri="{BB962C8B-B14F-4D97-AF65-F5344CB8AC3E}">
        <p14:creationId xmlns:p14="http://schemas.microsoft.com/office/powerpoint/2010/main" val="396443297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Coming Soon in SP2</a:t>
            </a:r>
            <a:endParaRPr lang="en-US" dirty="0"/>
          </a:p>
        </p:txBody>
      </p:sp>
      <p:sp>
        <p:nvSpPr>
          <p:cNvPr id="64" name="Freeform 63"/>
          <p:cNvSpPr/>
          <p:nvPr/>
        </p:nvSpPr>
        <p:spPr>
          <a:xfrm>
            <a:off x="6531467" y="5387904"/>
            <a:ext cx="2494481" cy="1234976"/>
          </a:xfrm>
          <a:custGeom>
            <a:avLst/>
            <a:gdLst>
              <a:gd name="connsiteX0" fmla="*/ 0 w 2494481"/>
              <a:gd name="connsiteY0" fmla="*/ 205833 h 1234976"/>
              <a:gd name="connsiteX1" fmla="*/ 205833 w 2494481"/>
              <a:gd name="connsiteY1" fmla="*/ 0 h 1234976"/>
              <a:gd name="connsiteX2" fmla="*/ 2288648 w 2494481"/>
              <a:gd name="connsiteY2" fmla="*/ 0 h 1234976"/>
              <a:gd name="connsiteX3" fmla="*/ 2494481 w 2494481"/>
              <a:gd name="connsiteY3" fmla="*/ 205833 h 1234976"/>
              <a:gd name="connsiteX4" fmla="*/ 2494481 w 2494481"/>
              <a:gd name="connsiteY4" fmla="*/ 1029143 h 1234976"/>
              <a:gd name="connsiteX5" fmla="*/ 2288648 w 2494481"/>
              <a:gd name="connsiteY5" fmla="*/ 1234976 h 1234976"/>
              <a:gd name="connsiteX6" fmla="*/ 205833 w 2494481"/>
              <a:gd name="connsiteY6" fmla="*/ 1234976 h 1234976"/>
              <a:gd name="connsiteX7" fmla="*/ 0 w 2494481"/>
              <a:gd name="connsiteY7" fmla="*/ 1029143 h 1234976"/>
              <a:gd name="connsiteX8" fmla="*/ 0 w 2494481"/>
              <a:gd name="connsiteY8" fmla="*/ 205833 h 12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4481" h="1234976">
                <a:moveTo>
                  <a:pt x="0" y="205833"/>
                </a:moveTo>
                <a:cubicBezTo>
                  <a:pt x="0" y="92155"/>
                  <a:pt x="92155" y="0"/>
                  <a:pt x="205833" y="0"/>
                </a:cubicBezTo>
                <a:lnTo>
                  <a:pt x="2288648" y="0"/>
                </a:lnTo>
                <a:cubicBezTo>
                  <a:pt x="2402326" y="0"/>
                  <a:pt x="2494481" y="92155"/>
                  <a:pt x="2494481" y="205833"/>
                </a:cubicBezTo>
                <a:lnTo>
                  <a:pt x="2494481" y="1029143"/>
                </a:lnTo>
                <a:cubicBezTo>
                  <a:pt x="2494481" y="1142821"/>
                  <a:pt x="2402326" y="1234976"/>
                  <a:pt x="2288648" y="1234976"/>
                </a:cubicBezTo>
                <a:lnTo>
                  <a:pt x="205833" y="1234976"/>
                </a:lnTo>
                <a:cubicBezTo>
                  <a:pt x="92155" y="1234976"/>
                  <a:pt x="0" y="1142821"/>
                  <a:pt x="0" y="1029143"/>
                </a:cubicBezTo>
                <a:lnTo>
                  <a:pt x="0" y="205833"/>
                </a:lnTo>
                <a:close/>
              </a:path>
            </a:pathLst>
          </a:custGeom>
        </p:spPr>
        <p:style>
          <a:lnRef idx="1">
            <a:schemeClr val="accent6"/>
          </a:lnRef>
          <a:fillRef idx="3">
            <a:schemeClr val="accent6"/>
          </a:fillRef>
          <a:effectRef idx="2">
            <a:schemeClr val="accent6"/>
          </a:effectRef>
          <a:fontRef idx="minor">
            <a:schemeClr val="lt1"/>
          </a:fontRef>
        </p:style>
        <p:txBody>
          <a:bodyPr spcFirstLastPara="0" vert="horz" wrap="square" lIns="151727" tIns="151727" rIns="151727" bIns="151727" numCol="1" spcCol="1270" anchor="ctr" anchorCtr="0">
            <a:noAutofit/>
          </a:bodyPr>
          <a:lstStyle/>
          <a:p>
            <a:pPr lvl="0" algn="ctr" defTabSz="1066800" rtl="0">
              <a:lnSpc>
                <a:spcPct val="90000"/>
              </a:lnSpc>
              <a:spcBef>
                <a:spcPct val="0"/>
              </a:spcBef>
              <a:spcAft>
                <a:spcPct val="35000"/>
              </a:spcAft>
            </a:pPr>
            <a:r>
              <a:rPr lang="en-US" sz="2400" kern="1200" dirty="0" smtClean="0"/>
              <a:t>Support for SL5</a:t>
            </a:r>
            <a:endParaRPr lang="en-US" sz="2400" kern="1200" dirty="0"/>
          </a:p>
        </p:txBody>
      </p:sp>
      <p:sp>
        <p:nvSpPr>
          <p:cNvPr id="66" name="Freeform 65"/>
          <p:cNvSpPr/>
          <p:nvPr/>
        </p:nvSpPr>
        <p:spPr>
          <a:xfrm>
            <a:off x="4968812" y="4050186"/>
            <a:ext cx="2497604" cy="1234976"/>
          </a:xfrm>
          <a:custGeom>
            <a:avLst/>
            <a:gdLst>
              <a:gd name="connsiteX0" fmla="*/ 0 w 2274826"/>
              <a:gd name="connsiteY0" fmla="*/ 205833 h 1234976"/>
              <a:gd name="connsiteX1" fmla="*/ 205833 w 2274826"/>
              <a:gd name="connsiteY1" fmla="*/ 0 h 1234976"/>
              <a:gd name="connsiteX2" fmla="*/ 2068993 w 2274826"/>
              <a:gd name="connsiteY2" fmla="*/ 0 h 1234976"/>
              <a:gd name="connsiteX3" fmla="*/ 2274826 w 2274826"/>
              <a:gd name="connsiteY3" fmla="*/ 205833 h 1234976"/>
              <a:gd name="connsiteX4" fmla="*/ 2274826 w 2274826"/>
              <a:gd name="connsiteY4" fmla="*/ 1029143 h 1234976"/>
              <a:gd name="connsiteX5" fmla="*/ 2068993 w 2274826"/>
              <a:gd name="connsiteY5" fmla="*/ 1234976 h 1234976"/>
              <a:gd name="connsiteX6" fmla="*/ 205833 w 2274826"/>
              <a:gd name="connsiteY6" fmla="*/ 1234976 h 1234976"/>
              <a:gd name="connsiteX7" fmla="*/ 0 w 2274826"/>
              <a:gd name="connsiteY7" fmla="*/ 1029143 h 1234976"/>
              <a:gd name="connsiteX8" fmla="*/ 0 w 2274826"/>
              <a:gd name="connsiteY8" fmla="*/ 205833 h 12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4826" h="1234976">
                <a:moveTo>
                  <a:pt x="0" y="205833"/>
                </a:moveTo>
                <a:cubicBezTo>
                  <a:pt x="0" y="92155"/>
                  <a:pt x="92155" y="0"/>
                  <a:pt x="205833" y="0"/>
                </a:cubicBezTo>
                <a:lnTo>
                  <a:pt x="2068993" y="0"/>
                </a:lnTo>
                <a:cubicBezTo>
                  <a:pt x="2182671" y="0"/>
                  <a:pt x="2274826" y="92155"/>
                  <a:pt x="2274826" y="205833"/>
                </a:cubicBezTo>
                <a:lnTo>
                  <a:pt x="2274826" y="1029143"/>
                </a:lnTo>
                <a:cubicBezTo>
                  <a:pt x="2274826" y="1142821"/>
                  <a:pt x="2182671" y="1234976"/>
                  <a:pt x="2068993" y="1234976"/>
                </a:cubicBezTo>
                <a:lnTo>
                  <a:pt x="205833" y="1234976"/>
                </a:lnTo>
                <a:cubicBezTo>
                  <a:pt x="92155" y="1234976"/>
                  <a:pt x="0" y="1142821"/>
                  <a:pt x="0" y="1029143"/>
                </a:cubicBezTo>
                <a:lnTo>
                  <a:pt x="0" y="205833"/>
                </a:lnTo>
                <a:close/>
              </a:path>
            </a:pathLst>
          </a:custGeom>
        </p:spPr>
        <p:style>
          <a:lnRef idx="1">
            <a:schemeClr val="accent6"/>
          </a:lnRef>
          <a:fillRef idx="3">
            <a:schemeClr val="accent6"/>
          </a:fillRef>
          <a:effectRef idx="2">
            <a:schemeClr val="accent6"/>
          </a:effectRef>
          <a:fontRef idx="minor">
            <a:schemeClr val="lt1"/>
          </a:fontRef>
        </p:style>
        <p:txBody>
          <a:bodyPr spcFirstLastPara="0" vert="horz" wrap="square" lIns="151727" tIns="151727" rIns="151727" bIns="151727" numCol="1" spcCol="1270" anchor="ctr" anchorCtr="0">
            <a:noAutofit/>
          </a:bodyPr>
          <a:lstStyle/>
          <a:p>
            <a:pPr lvl="0" algn="ctr" defTabSz="1066800" rtl="0">
              <a:lnSpc>
                <a:spcPct val="90000"/>
              </a:lnSpc>
              <a:spcBef>
                <a:spcPct val="0"/>
              </a:spcBef>
              <a:spcAft>
                <a:spcPct val="35000"/>
              </a:spcAft>
            </a:pPr>
            <a:r>
              <a:rPr lang="en-US" sz="2400" kern="1200" dirty="0" err="1" smtClean="0"/>
              <a:t>DateTimeOffset</a:t>
            </a:r>
            <a:endParaRPr lang="en-US" sz="2400" kern="1200" dirty="0"/>
          </a:p>
        </p:txBody>
      </p:sp>
      <p:sp>
        <p:nvSpPr>
          <p:cNvPr id="68" name="Freeform 67"/>
          <p:cNvSpPr/>
          <p:nvPr/>
        </p:nvSpPr>
        <p:spPr>
          <a:xfrm>
            <a:off x="2693986" y="1345017"/>
            <a:ext cx="2274826" cy="1234976"/>
          </a:xfrm>
          <a:custGeom>
            <a:avLst/>
            <a:gdLst>
              <a:gd name="connsiteX0" fmla="*/ 0 w 2274826"/>
              <a:gd name="connsiteY0" fmla="*/ 205833 h 1234976"/>
              <a:gd name="connsiteX1" fmla="*/ 205833 w 2274826"/>
              <a:gd name="connsiteY1" fmla="*/ 0 h 1234976"/>
              <a:gd name="connsiteX2" fmla="*/ 2068993 w 2274826"/>
              <a:gd name="connsiteY2" fmla="*/ 0 h 1234976"/>
              <a:gd name="connsiteX3" fmla="*/ 2274826 w 2274826"/>
              <a:gd name="connsiteY3" fmla="*/ 205833 h 1234976"/>
              <a:gd name="connsiteX4" fmla="*/ 2274826 w 2274826"/>
              <a:gd name="connsiteY4" fmla="*/ 1029143 h 1234976"/>
              <a:gd name="connsiteX5" fmla="*/ 2068993 w 2274826"/>
              <a:gd name="connsiteY5" fmla="*/ 1234976 h 1234976"/>
              <a:gd name="connsiteX6" fmla="*/ 205833 w 2274826"/>
              <a:gd name="connsiteY6" fmla="*/ 1234976 h 1234976"/>
              <a:gd name="connsiteX7" fmla="*/ 0 w 2274826"/>
              <a:gd name="connsiteY7" fmla="*/ 1029143 h 1234976"/>
              <a:gd name="connsiteX8" fmla="*/ 0 w 2274826"/>
              <a:gd name="connsiteY8" fmla="*/ 205833 h 12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4826" h="1234976">
                <a:moveTo>
                  <a:pt x="0" y="205833"/>
                </a:moveTo>
                <a:cubicBezTo>
                  <a:pt x="0" y="92155"/>
                  <a:pt x="92155" y="0"/>
                  <a:pt x="205833" y="0"/>
                </a:cubicBezTo>
                <a:lnTo>
                  <a:pt x="2068993" y="0"/>
                </a:lnTo>
                <a:cubicBezTo>
                  <a:pt x="2182671" y="0"/>
                  <a:pt x="2274826" y="92155"/>
                  <a:pt x="2274826" y="205833"/>
                </a:cubicBezTo>
                <a:lnTo>
                  <a:pt x="2274826" y="1029143"/>
                </a:lnTo>
                <a:cubicBezTo>
                  <a:pt x="2274826" y="1142821"/>
                  <a:pt x="2182671" y="1234976"/>
                  <a:pt x="2068993" y="1234976"/>
                </a:cubicBezTo>
                <a:lnTo>
                  <a:pt x="205833" y="1234976"/>
                </a:lnTo>
                <a:cubicBezTo>
                  <a:pt x="92155" y="1234976"/>
                  <a:pt x="0" y="1142821"/>
                  <a:pt x="0" y="1029143"/>
                </a:cubicBezTo>
                <a:lnTo>
                  <a:pt x="0" y="205833"/>
                </a:lnTo>
                <a:close/>
              </a:path>
            </a:pathLst>
          </a:custGeom>
        </p:spPr>
        <p:style>
          <a:lnRef idx="1">
            <a:schemeClr val="accent6"/>
          </a:lnRef>
          <a:fillRef idx="3">
            <a:schemeClr val="accent6"/>
          </a:fillRef>
          <a:effectRef idx="2">
            <a:schemeClr val="accent6"/>
          </a:effectRef>
          <a:fontRef idx="minor">
            <a:schemeClr val="lt1"/>
          </a:fontRef>
        </p:style>
        <p:txBody>
          <a:bodyPr spcFirstLastPara="0" vert="horz" wrap="square" lIns="151727" tIns="151727" rIns="151727" bIns="151727" numCol="1" spcCol="1270" anchor="ctr" anchorCtr="0">
            <a:noAutofit/>
          </a:bodyPr>
          <a:lstStyle/>
          <a:p>
            <a:pPr lvl="0" algn="ctr" defTabSz="1066800" rtl="0">
              <a:lnSpc>
                <a:spcPct val="90000"/>
              </a:lnSpc>
              <a:spcBef>
                <a:spcPct val="0"/>
              </a:spcBef>
              <a:spcAft>
                <a:spcPct val="35000"/>
              </a:spcAft>
            </a:pPr>
            <a:r>
              <a:rPr lang="en-US" sz="2400" kern="1200" dirty="0" smtClean="0"/>
              <a:t>MVVM Support</a:t>
            </a:r>
            <a:endParaRPr lang="en-US" sz="2400" kern="1200" dirty="0"/>
          </a:p>
        </p:txBody>
      </p:sp>
      <p:sp>
        <p:nvSpPr>
          <p:cNvPr id="70" name="Freeform 69"/>
          <p:cNvSpPr/>
          <p:nvPr/>
        </p:nvSpPr>
        <p:spPr>
          <a:xfrm>
            <a:off x="4180721" y="2691232"/>
            <a:ext cx="2274826" cy="1234976"/>
          </a:xfrm>
          <a:custGeom>
            <a:avLst/>
            <a:gdLst>
              <a:gd name="connsiteX0" fmla="*/ 0 w 2274826"/>
              <a:gd name="connsiteY0" fmla="*/ 205833 h 1234976"/>
              <a:gd name="connsiteX1" fmla="*/ 205833 w 2274826"/>
              <a:gd name="connsiteY1" fmla="*/ 0 h 1234976"/>
              <a:gd name="connsiteX2" fmla="*/ 2068993 w 2274826"/>
              <a:gd name="connsiteY2" fmla="*/ 0 h 1234976"/>
              <a:gd name="connsiteX3" fmla="*/ 2274826 w 2274826"/>
              <a:gd name="connsiteY3" fmla="*/ 205833 h 1234976"/>
              <a:gd name="connsiteX4" fmla="*/ 2274826 w 2274826"/>
              <a:gd name="connsiteY4" fmla="*/ 1029143 h 1234976"/>
              <a:gd name="connsiteX5" fmla="*/ 2068993 w 2274826"/>
              <a:gd name="connsiteY5" fmla="*/ 1234976 h 1234976"/>
              <a:gd name="connsiteX6" fmla="*/ 205833 w 2274826"/>
              <a:gd name="connsiteY6" fmla="*/ 1234976 h 1234976"/>
              <a:gd name="connsiteX7" fmla="*/ 0 w 2274826"/>
              <a:gd name="connsiteY7" fmla="*/ 1029143 h 1234976"/>
              <a:gd name="connsiteX8" fmla="*/ 0 w 2274826"/>
              <a:gd name="connsiteY8" fmla="*/ 205833 h 123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4826" h="1234976">
                <a:moveTo>
                  <a:pt x="0" y="205833"/>
                </a:moveTo>
                <a:cubicBezTo>
                  <a:pt x="0" y="92155"/>
                  <a:pt x="92155" y="0"/>
                  <a:pt x="205833" y="0"/>
                </a:cubicBezTo>
                <a:lnTo>
                  <a:pt x="2068993" y="0"/>
                </a:lnTo>
                <a:cubicBezTo>
                  <a:pt x="2182671" y="0"/>
                  <a:pt x="2274826" y="92155"/>
                  <a:pt x="2274826" y="205833"/>
                </a:cubicBezTo>
                <a:lnTo>
                  <a:pt x="2274826" y="1029143"/>
                </a:lnTo>
                <a:cubicBezTo>
                  <a:pt x="2274826" y="1142821"/>
                  <a:pt x="2182671" y="1234976"/>
                  <a:pt x="2068993" y="1234976"/>
                </a:cubicBezTo>
                <a:lnTo>
                  <a:pt x="205833" y="1234976"/>
                </a:lnTo>
                <a:cubicBezTo>
                  <a:pt x="92155" y="1234976"/>
                  <a:pt x="0" y="1142821"/>
                  <a:pt x="0" y="1029143"/>
                </a:cubicBezTo>
                <a:lnTo>
                  <a:pt x="0" y="205833"/>
                </a:lnTo>
                <a:close/>
              </a:path>
            </a:pathLst>
          </a:custGeom>
        </p:spPr>
        <p:style>
          <a:lnRef idx="1">
            <a:schemeClr val="accent6"/>
          </a:lnRef>
          <a:fillRef idx="3">
            <a:schemeClr val="accent6"/>
          </a:fillRef>
          <a:effectRef idx="2">
            <a:schemeClr val="accent6"/>
          </a:effectRef>
          <a:fontRef idx="minor">
            <a:schemeClr val="lt1"/>
          </a:fontRef>
        </p:style>
        <p:txBody>
          <a:bodyPr spcFirstLastPara="0" vert="horz" wrap="square" lIns="151727" tIns="151727" rIns="151727" bIns="151727" numCol="1" spcCol="1270" anchor="ctr" anchorCtr="0">
            <a:noAutofit/>
          </a:bodyPr>
          <a:lstStyle/>
          <a:p>
            <a:pPr lvl="0" algn="ctr" defTabSz="1066800">
              <a:lnSpc>
                <a:spcPct val="90000"/>
              </a:lnSpc>
              <a:spcBef>
                <a:spcPct val="0"/>
              </a:spcBef>
              <a:spcAft>
                <a:spcPct val="35000"/>
              </a:spcAft>
            </a:pPr>
            <a:r>
              <a:rPr lang="en-US" sz="2400" dirty="0"/>
              <a:t>EF Code </a:t>
            </a:r>
            <a:r>
              <a:rPr lang="en-US" sz="2400" dirty="0" smtClean="0"/>
              <a:t>First</a:t>
            </a:r>
            <a:endParaRPr lang="en-US" sz="2400" dirty="0"/>
          </a:p>
        </p:txBody>
      </p:sp>
    </p:spTree>
    <p:extLst>
      <p:ext uri="{BB962C8B-B14F-4D97-AF65-F5344CB8AC3E}">
        <p14:creationId xmlns:p14="http://schemas.microsoft.com/office/powerpoint/2010/main" val="12754285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500"/>
                                        <p:tgtEl>
                                          <p:spTgt spid="6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500"/>
                                        <p:tgtEl>
                                          <p:spTgt spid="7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fade">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6" grpId="0" animBg="1"/>
      <p:bldP spid="68" grpId="0" animBg="1"/>
      <p:bldP spid="7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Agenda</a:t>
            </a:r>
            <a:endParaRPr lang="en-US" dirty="0"/>
          </a:p>
        </p:txBody>
      </p:sp>
      <p:sp>
        <p:nvSpPr>
          <p:cNvPr id="4" name="Content Placeholder 3"/>
          <p:cNvSpPr>
            <a:spLocks noGrp="1"/>
          </p:cNvSpPr>
          <p:nvPr>
            <p:ph idx="1"/>
          </p:nvPr>
        </p:nvSpPr>
        <p:spPr>
          <a:xfrm>
            <a:off x="519112" y="1447799"/>
            <a:ext cx="11149013" cy="2609945"/>
          </a:xfrm>
        </p:spPr>
        <p:txBody>
          <a:bodyPr/>
          <a:lstStyle/>
          <a:p>
            <a:r>
              <a:rPr lang="en-US" dirty="0" smtClean="0"/>
              <a:t>WCF RIA Services Overview</a:t>
            </a:r>
          </a:p>
          <a:p>
            <a:r>
              <a:rPr lang="en-US" dirty="0" smtClean="0">
                <a:solidFill>
                  <a:schemeClr val="accent1"/>
                </a:solidFill>
              </a:rPr>
              <a:t>Querying and Updating Data with RIA Services</a:t>
            </a:r>
          </a:p>
          <a:p>
            <a:r>
              <a:rPr lang="en-US" dirty="0" smtClean="0"/>
              <a:t>Data Validation</a:t>
            </a:r>
          </a:p>
          <a:p>
            <a:r>
              <a:rPr lang="en-US" dirty="0" smtClean="0"/>
              <a:t>Security &amp; Integration</a:t>
            </a:r>
          </a:p>
          <a:p>
            <a:r>
              <a:rPr lang="en-US" dirty="0" smtClean="0"/>
              <a:t>Customer View: Cactus Software</a:t>
            </a:r>
            <a:endParaRPr lang="en-US" dirty="0"/>
          </a:p>
        </p:txBody>
      </p:sp>
    </p:spTree>
    <p:extLst>
      <p:ext uri="{BB962C8B-B14F-4D97-AF65-F5344CB8AC3E}">
        <p14:creationId xmlns:p14="http://schemas.microsoft.com/office/powerpoint/2010/main" val="51645929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TENA11_BreakoutSession_Template_16x9_Final</Template>
  <TotalTime>201</TotalTime>
  <Words>2034</Words>
  <Application>Microsoft Office PowerPoint</Application>
  <PresentationFormat>Custom</PresentationFormat>
  <Paragraphs>292</Paragraphs>
  <Slides>29</Slides>
  <Notes>29</Notes>
  <HiddenSlides>0</HiddenSlides>
  <MMClips>0</MMClips>
  <ScaleCrop>false</ScaleCrop>
  <HeadingPairs>
    <vt:vector size="4" baseType="variant">
      <vt:variant>
        <vt:lpstr>Theme</vt:lpstr>
      </vt:variant>
      <vt:variant>
        <vt:i4>2</vt:i4>
      </vt:variant>
      <vt:variant>
        <vt:lpstr>Slide Titles</vt:lpstr>
      </vt:variant>
      <vt:variant>
        <vt:i4>29</vt:i4>
      </vt:variant>
    </vt:vector>
  </HeadingPairs>
  <TitlesOfParts>
    <vt:vector size="31" baseType="lpstr">
      <vt:lpstr>TENA11_BreakoutSession_Template_16x9_Final_05132011</vt:lpstr>
      <vt:lpstr>1_White with Consolas font for code slides</vt:lpstr>
      <vt:lpstr>PowerPoint Presentation</vt:lpstr>
      <vt:lpstr>Windows Communication  Foundation RIA:  Ready for Business</vt:lpstr>
      <vt:lpstr>About Brian</vt:lpstr>
      <vt:lpstr>Agenda</vt:lpstr>
      <vt:lpstr>WCF RIA Services Overview</vt:lpstr>
      <vt:lpstr>The Benefits</vt:lpstr>
      <vt:lpstr>What do you need?</vt:lpstr>
      <vt:lpstr>Coming Soon in SP2</vt:lpstr>
      <vt:lpstr>Agenda</vt:lpstr>
      <vt:lpstr>Application Architecture</vt:lpstr>
      <vt:lpstr>Querying and Updating Data With RIA Services</vt:lpstr>
      <vt:lpstr>Entities</vt:lpstr>
      <vt:lpstr>Query Operations</vt:lpstr>
      <vt:lpstr>Update Operations</vt:lpstr>
      <vt:lpstr>Agenda</vt:lpstr>
      <vt:lpstr>RIA Services Validation</vt:lpstr>
      <vt:lpstr>Validating Data</vt:lpstr>
      <vt:lpstr>Agenda</vt:lpstr>
      <vt:lpstr>RIA Services Security</vt:lpstr>
      <vt:lpstr>RIA Services – Security</vt:lpstr>
      <vt:lpstr>Exposing OData, SOAP, JSON</vt:lpstr>
      <vt:lpstr>Agenda</vt:lpstr>
      <vt:lpstr>RIA in the Real World CACTUS Software</vt:lpstr>
      <vt:lpstr>Summary</vt:lpstr>
      <vt:lpstr>Track Resources</vt:lpstr>
      <vt:lpstr>Resources</vt:lpstr>
      <vt:lpstr>PowerPoint Presentation</vt:lpstr>
      <vt:lpstr>PowerPoint Presentation</vt:lpstr>
      <vt:lpstr>PowerPoint Presentation</vt:lpstr>
    </vt:vector>
  </TitlesOfParts>
  <Manager>&lt;Content Manager Name Here&gt;</Manager>
  <Company>Software Insight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MID311: Windows Communication Foundation RIA: Ready for Business</dc:title>
  <dc:subject>Microsoft TechEd North America 2011</dc:subject>
  <dc:creator>Brian Noyes</dc:creator>
  <dc:description>Template: Jordan Cayabyab
Formatting: Sylvia Tedjo, Silver Fox Productions
Event Date: May 16-19, 2011
Event Location: Atlanta
Audience Type:</dc:description>
  <cp:lastModifiedBy>Shows</cp:lastModifiedBy>
  <cp:revision>33</cp:revision>
  <cp:lastPrinted>2010-05-11T05:02:34Z</cp:lastPrinted>
  <dcterms:created xsi:type="dcterms:W3CDTF">2011-04-05T23:38:07Z</dcterms:created>
  <dcterms:modified xsi:type="dcterms:W3CDTF">2011-05-17T12:38:31Z</dcterms:modified>
</cp:coreProperties>
</file>