
<file path=[Content_Types].xml><?xml version="1.0" encoding="utf-8"?>
<Types xmlns="http://schemas.openxmlformats.org/package/2006/content-types">
  <Default Extension="png" ContentType="image/png"/>
  <Default Extension="bmp" ContentType="image/bmp"/>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 id="2147483761" r:id="rId2"/>
    <p:sldMasterId id="2147483764" r:id="rId3"/>
  </p:sldMasterIdLst>
  <p:notesMasterIdLst>
    <p:notesMasterId r:id="rId44"/>
  </p:notesMasterIdLst>
  <p:handoutMasterIdLst>
    <p:handoutMasterId r:id="rId45"/>
  </p:handoutMasterIdLst>
  <p:sldIdLst>
    <p:sldId id="319" r:id="rId4"/>
    <p:sldId id="322" r:id="rId5"/>
    <p:sldId id="338" r:id="rId6"/>
    <p:sldId id="337" r:id="rId7"/>
    <p:sldId id="346" r:id="rId8"/>
    <p:sldId id="378" r:id="rId9"/>
    <p:sldId id="345" r:id="rId10"/>
    <p:sldId id="350" r:id="rId11"/>
    <p:sldId id="351" r:id="rId12"/>
    <p:sldId id="352" r:id="rId13"/>
    <p:sldId id="354" r:id="rId14"/>
    <p:sldId id="355" r:id="rId15"/>
    <p:sldId id="363" r:id="rId16"/>
    <p:sldId id="379" r:id="rId17"/>
    <p:sldId id="356" r:id="rId18"/>
    <p:sldId id="357" r:id="rId19"/>
    <p:sldId id="369" r:id="rId20"/>
    <p:sldId id="358" r:id="rId21"/>
    <p:sldId id="381" r:id="rId22"/>
    <p:sldId id="376" r:id="rId23"/>
    <p:sldId id="361" r:id="rId24"/>
    <p:sldId id="375" r:id="rId25"/>
    <p:sldId id="373" r:id="rId26"/>
    <p:sldId id="362" r:id="rId27"/>
    <p:sldId id="372" r:id="rId28"/>
    <p:sldId id="380" r:id="rId29"/>
    <p:sldId id="347" r:id="rId30"/>
    <p:sldId id="367" r:id="rId31"/>
    <p:sldId id="331" r:id="rId32"/>
    <p:sldId id="382" r:id="rId33"/>
    <p:sldId id="383" r:id="rId34"/>
    <p:sldId id="384" r:id="rId35"/>
    <p:sldId id="385" r:id="rId36"/>
    <p:sldId id="271" r:id="rId37"/>
    <p:sldId id="364" r:id="rId38"/>
    <p:sldId id="365" r:id="rId39"/>
    <p:sldId id="366" r:id="rId40"/>
    <p:sldId id="353" r:id="rId41"/>
    <p:sldId id="374" r:id="rId42"/>
    <p:sldId id="370" r:id="rId43"/>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3C2F1"/>
    <a:srgbClr val="FFFFFF"/>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775" autoAdjust="0"/>
    <p:restoredTop sz="78090"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25" d="100"/>
        <a:sy n="25"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AA3A2A-5C80-4DB5-96F8-29E54B29FDF0}" type="doc">
      <dgm:prSet loTypeId="urn:microsoft.com/office/officeart/2005/8/layout/StepDownProcess" loCatId="process" qsTypeId="urn:microsoft.com/office/officeart/2005/8/quickstyle/3d1" qsCatId="3D" csTypeId="urn:microsoft.com/office/officeart/2005/8/colors/accent0_3" csCatId="mainScheme" phldr="1"/>
      <dgm:spPr/>
      <dgm:t>
        <a:bodyPr/>
        <a:lstStyle/>
        <a:p>
          <a:endParaRPr lang="en-US"/>
        </a:p>
      </dgm:t>
    </dgm:pt>
    <dgm:pt modelId="{B23A216E-691F-4315-A400-2BF2B8DD255E}">
      <dgm:prSet phldrT="[Text]">
        <dgm:style>
          <a:lnRef idx="0">
            <a:schemeClr val="accent4"/>
          </a:lnRef>
          <a:fillRef idx="3">
            <a:schemeClr val="accent4"/>
          </a:fillRef>
          <a:effectRef idx="3">
            <a:schemeClr val="accent4"/>
          </a:effectRef>
          <a:fontRef idx="minor">
            <a:schemeClr val="lt1"/>
          </a:fontRef>
        </dgm:style>
      </dgm:prSet>
      <dgm:spPr/>
      <dgm:t>
        <a:bodyPr/>
        <a:lstStyle/>
        <a:p>
          <a:r>
            <a:rPr lang="en-US" dirty="0" smtClean="0"/>
            <a:t>T</a:t>
          </a:r>
          <a:endParaRPr lang="en-US" dirty="0"/>
        </a:p>
      </dgm:t>
    </dgm:pt>
    <dgm:pt modelId="{533382CC-440E-487D-A144-881EFA988075}" type="parTrans" cxnId="{714403BB-4795-4CCB-9CB7-5E0FAE13EB41}">
      <dgm:prSet/>
      <dgm:spPr/>
      <dgm:t>
        <a:bodyPr/>
        <a:lstStyle/>
        <a:p>
          <a:endParaRPr lang="en-US"/>
        </a:p>
      </dgm:t>
    </dgm:pt>
    <dgm:pt modelId="{382D707C-1DA5-4055-8F94-1F4A5D403073}" type="sibTrans" cxnId="{714403BB-4795-4CCB-9CB7-5E0FAE13EB41}">
      <dgm:prSet/>
      <dgm:spPr/>
      <dgm:t>
        <a:bodyPr/>
        <a:lstStyle/>
        <a:p>
          <a:endParaRPr lang="en-US"/>
        </a:p>
      </dgm:t>
    </dgm:pt>
    <dgm:pt modelId="{B34D575A-232D-4384-98EF-2BF795BDB658}">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2400" dirty="0" smtClean="0"/>
            <a:t>A</a:t>
          </a:r>
          <a:endParaRPr lang="en-US" sz="2400" dirty="0"/>
        </a:p>
      </dgm:t>
    </dgm:pt>
    <dgm:pt modelId="{AD745C12-40D4-4047-91E1-A600864C2609}" type="parTrans" cxnId="{C757183A-D305-44D9-80C8-05CC0629AD6D}">
      <dgm:prSet/>
      <dgm:spPr/>
      <dgm:t>
        <a:bodyPr/>
        <a:lstStyle/>
        <a:p>
          <a:endParaRPr lang="en-US"/>
        </a:p>
      </dgm:t>
    </dgm:pt>
    <dgm:pt modelId="{923FFD5B-6323-4F04-A420-1A10F0B730C7}" type="sibTrans" cxnId="{C757183A-D305-44D9-80C8-05CC0629AD6D}">
      <dgm:prSet/>
      <dgm:spPr/>
      <dgm:t>
        <a:bodyPr/>
        <a:lstStyle/>
        <a:p>
          <a:endParaRPr lang="en-US"/>
        </a:p>
      </dgm:t>
    </dgm:pt>
    <dgm:pt modelId="{803D217A-31CB-458C-9C23-48976C49AD7C}">
      <dgm:prSet phldrT="[Text]" custT="1"/>
      <dgm:spPr/>
      <dgm:t>
        <a:bodyPr/>
        <a:lstStyle/>
        <a:p>
          <a:r>
            <a:rPr lang="en-US" sz="1400" dirty="0" smtClean="0"/>
            <a:t>Contracts inferred from Receive / Reply activities</a:t>
          </a:r>
          <a:endParaRPr lang="en-US" sz="1400" dirty="0"/>
        </a:p>
      </dgm:t>
    </dgm:pt>
    <dgm:pt modelId="{5654B6A9-7058-4844-822E-5D01FBDF5162}" type="parTrans" cxnId="{1786E95E-6DF3-490A-AA7A-949AB735C6FE}">
      <dgm:prSet/>
      <dgm:spPr/>
      <dgm:t>
        <a:bodyPr/>
        <a:lstStyle/>
        <a:p>
          <a:endParaRPr lang="en-US"/>
        </a:p>
      </dgm:t>
    </dgm:pt>
    <dgm:pt modelId="{EE26EE29-92C3-4150-8FD5-7DEC9B592BD4}" type="sibTrans" cxnId="{1786E95E-6DF3-490A-AA7A-949AB735C6FE}">
      <dgm:prSet/>
      <dgm:spPr/>
      <dgm:t>
        <a:bodyPr/>
        <a:lstStyle/>
        <a:p>
          <a:endParaRPr lang="en-US"/>
        </a:p>
      </dgm:t>
    </dgm:pt>
    <dgm:pt modelId="{2B322286-E567-488F-9849-145129BEC8C3}">
      <dgm:prSet phldrT="[Text]" custT="1"/>
      <dgm:spPr/>
      <dgm:t>
        <a:bodyPr/>
        <a:lstStyle/>
        <a:p>
          <a:r>
            <a:rPr lang="en-US" sz="1400" dirty="0" smtClean="0"/>
            <a:t>Persistence and Tracking configured</a:t>
          </a:r>
          <a:endParaRPr lang="en-US" sz="1400" dirty="0"/>
        </a:p>
      </dgm:t>
    </dgm:pt>
    <dgm:pt modelId="{D7C23C93-2829-40F5-B02C-A275EF90CDA7}" type="parTrans" cxnId="{FB62C9E8-7DFD-44BC-A389-A8B965D527CE}">
      <dgm:prSet/>
      <dgm:spPr/>
      <dgm:t>
        <a:bodyPr/>
        <a:lstStyle/>
        <a:p>
          <a:endParaRPr lang="en-US"/>
        </a:p>
      </dgm:t>
    </dgm:pt>
    <dgm:pt modelId="{05245AF5-500A-4720-BF79-F8F41108B1BE}" type="sibTrans" cxnId="{FB62C9E8-7DFD-44BC-A389-A8B965D527CE}">
      <dgm:prSet/>
      <dgm:spPr/>
      <dgm:t>
        <a:bodyPr/>
        <a:lstStyle/>
        <a:p>
          <a:endParaRPr lang="en-US"/>
        </a:p>
      </dgm:t>
    </dgm:pt>
    <dgm:pt modelId="{0444E57D-552B-4C41-B4D6-AE87346770F9}">
      <dgm:prSet phldrT="[Text]" custT="1"/>
      <dgm:spPr/>
      <dgm:t>
        <a:bodyPr anchor="ctr"/>
        <a:lstStyle/>
        <a:p>
          <a:r>
            <a:rPr lang="en-US" sz="1400" dirty="0" smtClean="0"/>
            <a:t>Deploy Workflow Service definition (.</a:t>
          </a:r>
          <a:r>
            <a:rPr lang="en-US" sz="1400" dirty="0" err="1" smtClean="0"/>
            <a:t>xamlx</a:t>
          </a:r>
          <a:r>
            <a:rPr lang="en-US" sz="1400" dirty="0" smtClean="0"/>
            <a:t>)</a:t>
          </a:r>
          <a:endParaRPr lang="en-US" sz="1400" dirty="0"/>
        </a:p>
      </dgm:t>
    </dgm:pt>
    <dgm:pt modelId="{F41BF577-9F86-414D-A177-DBE209793D2B}" type="parTrans" cxnId="{592645F2-432B-49CF-BD51-2A4EE0896924}">
      <dgm:prSet/>
      <dgm:spPr/>
      <dgm:t>
        <a:bodyPr/>
        <a:lstStyle/>
        <a:p>
          <a:endParaRPr lang="en-US"/>
        </a:p>
      </dgm:t>
    </dgm:pt>
    <dgm:pt modelId="{8CA4AB26-BA15-4C10-8DCC-013C8F3CA799}" type="sibTrans" cxnId="{592645F2-432B-49CF-BD51-2A4EE0896924}">
      <dgm:prSet/>
      <dgm:spPr/>
      <dgm:t>
        <a:bodyPr/>
        <a:lstStyle/>
        <a:p>
          <a:endParaRPr lang="en-US"/>
        </a:p>
      </dgm:t>
    </dgm:pt>
    <dgm:pt modelId="{E3754078-8A84-4194-8518-39209772DF9C}">
      <dgm:prSet phldrT="[Text]">
        <dgm:style>
          <a:lnRef idx="0">
            <a:schemeClr val="accent4"/>
          </a:lnRef>
          <a:fillRef idx="3">
            <a:schemeClr val="accent4"/>
          </a:fillRef>
          <a:effectRef idx="3">
            <a:schemeClr val="accent4"/>
          </a:effectRef>
          <a:fontRef idx="minor">
            <a:schemeClr val="lt1"/>
          </a:fontRef>
        </dgm:style>
      </dgm:prSet>
      <dgm:spPr/>
      <dgm:t>
        <a:bodyPr anchor="ctr"/>
        <a:lstStyle/>
        <a:p>
          <a:endParaRPr lang="en-US" dirty="0"/>
        </a:p>
      </dgm:t>
    </dgm:pt>
    <dgm:pt modelId="{024943CF-8A79-43F1-B9DE-A819D882CF0C}" type="parTrans" cxnId="{A46DCADA-7B5E-42A8-99A0-51C1E3FA0AF6}">
      <dgm:prSet/>
      <dgm:spPr/>
      <dgm:t>
        <a:bodyPr/>
        <a:lstStyle/>
        <a:p>
          <a:endParaRPr lang="en-US"/>
        </a:p>
      </dgm:t>
    </dgm:pt>
    <dgm:pt modelId="{782D2097-31C5-4380-8851-17B0492E1BC6}" type="sibTrans" cxnId="{A46DCADA-7B5E-42A8-99A0-51C1E3FA0AF6}">
      <dgm:prSet/>
      <dgm:spPr/>
      <dgm:t>
        <a:bodyPr/>
        <a:lstStyle/>
        <a:p>
          <a:endParaRPr lang="en-US"/>
        </a:p>
      </dgm:t>
    </dgm:pt>
    <dgm:pt modelId="{B743C1DB-06F9-4130-93C2-FC48760F4D45}">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1200" dirty="0" smtClean="0"/>
            <a:t>M</a:t>
          </a:r>
          <a:endParaRPr lang="en-US" sz="1200" dirty="0"/>
        </a:p>
      </dgm:t>
    </dgm:pt>
    <dgm:pt modelId="{898E455F-5D47-4090-ADDC-AA323D38B313}" type="parTrans" cxnId="{CBA59949-2D58-43C2-AF75-76F43857CBED}">
      <dgm:prSet/>
      <dgm:spPr/>
      <dgm:t>
        <a:bodyPr/>
        <a:lstStyle/>
        <a:p>
          <a:endParaRPr lang="en-US"/>
        </a:p>
      </dgm:t>
    </dgm:pt>
    <dgm:pt modelId="{EFEA1499-8BCE-41D9-997C-40AA9AA1338B}" type="sibTrans" cxnId="{CBA59949-2D58-43C2-AF75-76F43857CBED}">
      <dgm:prSet/>
      <dgm:spPr/>
      <dgm:t>
        <a:bodyPr/>
        <a:lstStyle/>
        <a:p>
          <a:endParaRPr lang="en-US"/>
        </a:p>
      </dgm:t>
    </dgm:pt>
    <dgm:pt modelId="{0C6CEA41-F1B0-4FBC-8DED-2B21372D2FCC}">
      <dgm:prSet phldrT="[Text]" custT="1"/>
      <dgm:spPr/>
      <dgm:t>
        <a:bodyPr/>
        <a:lstStyle/>
        <a:p>
          <a:r>
            <a:rPr lang="en-US" sz="1400" dirty="0" smtClean="0"/>
            <a:t>Endpoints opened</a:t>
          </a:r>
          <a:endParaRPr lang="en-US" sz="1400" dirty="0"/>
        </a:p>
      </dgm:t>
    </dgm:pt>
    <dgm:pt modelId="{09E732D9-BEC5-4073-B5CC-B2CB1F134EFC}" type="parTrans" cxnId="{F8083473-9029-4066-A299-FA93E7F36AC5}">
      <dgm:prSet/>
      <dgm:spPr/>
      <dgm:t>
        <a:bodyPr/>
        <a:lstStyle/>
        <a:p>
          <a:endParaRPr lang="en-US"/>
        </a:p>
      </dgm:t>
    </dgm:pt>
    <dgm:pt modelId="{EF9C1DD0-4765-4A1A-BECC-7812C7A6B1B4}" type="sibTrans" cxnId="{F8083473-9029-4066-A299-FA93E7F36AC5}">
      <dgm:prSet/>
      <dgm:spPr/>
      <dgm:t>
        <a:bodyPr/>
        <a:lstStyle/>
        <a:p>
          <a:endParaRPr lang="en-US"/>
        </a:p>
      </dgm:t>
    </dgm:pt>
    <dgm:pt modelId="{6E2F6DEC-2D04-4AA9-BEAF-6C690F66FF21}" type="pres">
      <dgm:prSet presAssocID="{37AA3A2A-5C80-4DB5-96F8-29E54B29FDF0}" presName="rootnode" presStyleCnt="0">
        <dgm:presLayoutVars>
          <dgm:chMax/>
          <dgm:chPref/>
          <dgm:dir/>
          <dgm:animLvl val="lvl"/>
        </dgm:presLayoutVars>
      </dgm:prSet>
      <dgm:spPr/>
      <dgm:t>
        <a:bodyPr/>
        <a:lstStyle/>
        <a:p>
          <a:endParaRPr lang="en-US"/>
        </a:p>
      </dgm:t>
    </dgm:pt>
    <dgm:pt modelId="{B6A84D4B-6FC9-4344-B434-23AB637088C2}" type="pres">
      <dgm:prSet presAssocID="{E3754078-8A84-4194-8518-39209772DF9C}" presName="composite" presStyleCnt="0"/>
      <dgm:spPr/>
    </dgm:pt>
    <dgm:pt modelId="{66921E39-27AA-42A1-BFDA-7A95ADF27F58}" type="pres">
      <dgm:prSet presAssocID="{E3754078-8A84-4194-8518-39209772DF9C}" presName="bentUpArrow1" presStyleLbl="alignImgPlace1" presStyleIdx="0" presStyleCnt="3"/>
      <dgm:spPr/>
    </dgm:pt>
    <dgm:pt modelId="{E1CF8C35-F477-41AA-AB63-A766DC04036F}" type="pres">
      <dgm:prSet presAssocID="{E3754078-8A84-4194-8518-39209772DF9C}" presName="ParentText" presStyleLbl="node1" presStyleIdx="0" presStyleCnt="4">
        <dgm:presLayoutVars>
          <dgm:chMax val="1"/>
          <dgm:chPref val="1"/>
          <dgm:bulletEnabled val="1"/>
        </dgm:presLayoutVars>
      </dgm:prSet>
      <dgm:spPr/>
      <dgm:t>
        <a:bodyPr/>
        <a:lstStyle/>
        <a:p>
          <a:endParaRPr lang="en-US"/>
        </a:p>
      </dgm:t>
    </dgm:pt>
    <dgm:pt modelId="{D332AD30-9925-4463-B3C2-01978E2602C2}" type="pres">
      <dgm:prSet presAssocID="{E3754078-8A84-4194-8518-39209772DF9C}" presName="ChildText" presStyleLbl="revTx" presStyleIdx="0" presStyleCnt="3" custScaleX="163573" custLinFactNeighborX="38050" custLinFactNeighborY="1060">
        <dgm:presLayoutVars>
          <dgm:chMax val="0"/>
          <dgm:chPref val="0"/>
          <dgm:bulletEnabled val="1"/>
        </dgm:presLayoutVars>
      </dgm:prSet>
      <dgm:spPr/>
      <dgm:t>
        <a:bodyPr/>
        <a:lstStyle/>
        <a:p>
          <a:endParaRPr lang="en-US"/>
        </a:p>
      </dgm:t>
    </dgm:pt>
    <dgm:pt modelId="{5014E61A-3D9E-4B6F-A941-39DBEAED1BEA}" type="pres">
      <dgm:prSet presAssocID="{782D2097-31C5-4380-8851-17B0492E1BC6}" presName="sibTrans" presStyleCnt="0"/>
      <dgm:spPr/>
    </dgm:pt>
    <dgm:pt modelId="{3B9336F9-CEC1-4984-9376-C9499F216A17}" type="pres">
      <dgm:prSet presAssocID="{B23A216E-691F-4315-A400-2BF2B8DD255E}" presName="composite" presStyleCnt="0"/>
      <dgm:spPr/>
    </dgm:pt>
    <dgm:pt modelId="{E88A83E8-D3DD-4EF8-9E29-706E667863C8}" type="pres">
      <dgm:prSet presAssocID="{B23A216E-691F-4315-A400-2BF2B8DD255E}" presName="bentUpArrow1" presStyleLbl="alignImgPlace1" presStyleIdx="1" presStyleCnt="3"/>
      <dgm:spPr/>
    </dgm:pt>
    <dgm:pt modelId="{09EF153B-5388-4423-8788-9B4FB961A9D0}" type="pres">
      <dgm:prSet presAssocID="{B23A216E-691F-4315-A400-2BF2B8DD255E}" presName="ParentText" presStyleLbl="node1" presStyleIdx="1" presStyleCnt="4">
        <dgm:presLayoutVars>
          <dgm:chMax val="1"/>
          <dgm:chPref val="1"/>
          <dgm:bulletEnabled val="1"/>
        </dgm:presLayoutVars>
      </dgm:prSet>
      <dgm:spPr/>
      <dgm:t>
        <a:bodyPr/>
        <a:lstStyle/>
        <a:p>
          <a:endParaRPr lang="en-US"/>
        </a:p>
      </dgm:t>
    </dgm:pt>
    <dgm:pt modelId="{41EAE839-3B88-40B7-8DD7-0F8B3205A6D8}" type="pres">
      <dgm:prSet presAssocID="{B23A216E-691F-4315-A400-2BF2B8DD255E}" presName="ChildText" presStyleLbl="revTx" presStyleIdx="1" presStyleCnt="3" custScaleX="161996" custLinFactNeighborX="32298" custLinFactNeighborY="-3058">
        <dgm:presLayoutVars>
          <dgm:chMax val="0"/>
          <dgm:chPref val="0"/>
          <dgm:bulletEnabled val="1"/>
        </dgm:presLayoutVars>
      </dgm:prSet>
      <dgm:spPr/>
      <dgm:t>
        <a:bodyPr/>
        <a:lstStyle/>
        <a:p>
          <a:endParaRPr lang="en-US"/>
        </a:p>
      </dgm:t>
    </dgm:pt>
    <dgm:pt modelId="{82F0B89A-3A50-461F-8D5F-D9531EB403E2}" type="pres">
      <dgm:prSet presAssocID="{382D707C-1DA5-4055-8F94-1F4A5D403073}" presName="sibTrans" presStyleCnt="0"/>
      <dgm:spPr/>
    </dgm:pt>
    <dgm:pt modelId="{BA558EB4-0058-4B15-AB07-62171A8BCD2A}" type="pres">
      <dgm:prSet presAssocID="{B34D575A-232D-4384-98EF-2BF795BDB658}" presName="composite" presStyleCnt="0"/>
      <dgm:spPr/>
    </dgm:pt>
    <dgm:pt modelId="{73CE5A73-07AC-4636-9C4D-84E3BF45BF36}" type="pres">
      <dgm:prSet presAssocID="{B34D575A-232D-4384-98EF-2BF795BDB658}" presName="bentUpArrow1" presStyleLbl="alignImgPlace1" presStyleIdx="2" presStyleCnt="3"/>
      <dgm:spPr/>
    </dgm:pt>
    <dgm:pt modelId="{98A9C8E8-C81D-401E-AFEE-B40FC8B8DB53}" type="pres">
      <dgm:prSet presAssocID="{B34D575A-232D-4384-98EF-2BF795BDB658}" presName="ParentText" presStyleLbl="node1" presStyleIdx="2" presStyleCnt="4">
        <dgm:presLayoutVars>
          <dgm:chMax val="1"/>
          <dgm:chPref val="1"/>
          <dgm:bulletEnabled val="1"/>
        </dgm:presLayoutVars>
      </dgm:prSet>
      <dgm:spPr/>
      <dgm:t>
        <a:bodyPr/>
        <a:lstStyle/>
        <a:p>
          <a:endParaRPr lang="en-US"/>
        </a:p>
      </dgm:t>
    </dgm:pt>
    <dgm:pt modelId="{B27954CF-C4FD-444A-B701-BA3195B9726F}" type="pres">
      <dgm:prSet presAssocID="{B34D575A-232D-4384-98EF-2BF795BDB658}" presName="ChildText" presStyleLbl="revTx" presStyleIdx="2" presStyleCnt="3" custScaleX="117865" custLinFactNeighborX="13175" custLinFactNeighborY="-700">
        <dgm:presLayoutVars>
          <dgm:chMax val="0"/>
          <dgm:chPref val="0"/>
          <dgm:bulletEnabled val="1"/>
        </dgm:presLayoutVars>
      </dgm:prSet>
      <dgm:spPr/>
      <dgm:t>
        <a:bodyPr/>
        <a:lstStyle/>
        <a:p>
          <a:endParaRPr lang="en-US"/>
        </a:p>
      </dgm:t>
    </dgm:pt>
    <dgm:pt modelId="{84E06719-FAC0-4193-A0BF-CCAE3E7C5C0D}" type="pres">
      <dgm:prSet presAssocID="{923FFD5B-6323-4F04-A420-1A10F0B730C7}" presName="sibTrans" presStyleCnt="0"/>
      <dgm:spPr/>
    </dgm:pt>
    <dgm:pt modelId="{3A42D8A8-6E2D-4976-9BD5-27033F90F079}" type="pres">
      <dgm:prSet presAssocID="{B743C1DB-06F9-4130-93C2-FC48760F4D45}" presName="composite" presStyleCnt="0"/>
      <dgm:spPr/>
    </dgm:pt>
    <dgm:pt modelId="{DD6CBC50-97EC-4796-8CAF-9363CF69DB6F}" type="pres">
      <dgm:prSet presAssocID="{B743C1DB-06F9-4130-93C2-FC48760F4D45}" presName="ParentText" presStyleLbl="node1" presStyleIdx="3" presStyleCnt="4">
        <dgm:presLayoutVars>
          <dgm:chMax val="1"/>
          <dgm:chPref val="1"/>
          <dgm:bulletEnabled val="1"/>
        </dgm:presLayoutVars>
      </dgm:prSet>
      <dgm:spPr/>
      <dgm:t>
        <a:bodyPr/>
        <a:lstStyle/>
        <a:p>
          <a:endParaRPr lang="en-US"/>
        </a:p>
      </dgm:t>
    </dgm:pt>
  </dgm:ptLst>
  <dgm:cxnLst>
    <dgm:cxn modelId="{957EDCBB-FEF6-491A-BCCC-C3BA1CD80031}" type="presOf" srcId="{0C6CEA41-F1B0-4FBC-8DED-2B21372D2FCC}" destId="{41EAE839-3B88-40B7-8DD7-0F8B3205A6D8}" srcOrd="0" destOrd="1" presId="urn:microsoft.com/office/officeart/2005/8/layout/StepDownProcess"/>
    <dgm:cxn modelId="{D53487B5-EC70-4BEA-B11A-9FB2700EA108}" type="presOf" srcId="{37AA3A2A-5C80-4DB5-96F8-29E54B29FDF0}" destId="{6E2F6DEC-2D04-4AA9-BEAF-6C690F66FF21}" srcOrd="0" destOrd="0" presId="urn:microsoft.com/office/officeart/2005/8/layout/StepDownProcess"/>
    <dgm:cxn modelId="{CBA59949-2D58-43C2-AF75-76F43857CBED}" srcId="{37AA3A2A-5C80-4DB5-96F8-29E54B29FDF0}" destId="{B743C1DB-06F9-4130-93C2-FC48760F4D45}" srcOrd="3" destOrd="0" parTransId="{898E455F-5D47-4090-ADDC-AA323D38B313}" sibTransId="{EFEA1499-8BCE-41D9-997C-40AA9AA1338B}"/>
    <dgm:cxn modelId="{C757183A-D305-44D9-80C8-05CC0629AD6D}" srcId="{37AA3A2A-5C80-4DB5-96F8-29E54B29FDF0}" destId="{B34D575A-232D-4384-98EF-2BF795BDB658}" srcOrd="2" destOrd="0" parTransId="{AD745C12-40D4-4047-91E1-A600864C2609}" sibTransId="{923FFD5B-6323-4F04-A420-1A10F0B730C7}"/>
    <dgm:cxn modelId="{A46DCADA-7B5E-42A8-99A0-51C1E3FA0AF6}" srcId="{37AA3A2A-5C80-4DB5-96F8-29E54B29FDF0}" destId="{E3754078-8A84-4194-8518-39209772DF9C}" srcOrd="0" destOrd="0" parTransId="{024943CF-8A79-43F1-B9DE-A819D882CF0C}" sibTransId="{782D2097-31C5-4380-8851-17B0492E1BC6}"/>
    <dgm:cxn modelId="{E0E61876-0BA6-4A80-8FEF-C281EDFADD7D}" type="presOf" srcId="{B23A216E-691F-4315-A400-2BF2B8DD255E}" destId="{09EF153B-5388-4423-8788-9B4FB961A9D0}" srcOrd="0" destOrd="0" presId="urn:microsoft.com/office/officeart/2005/8/layout/StepDownProcess"/>
    <dgm:cxn modelId="{592645F2-432B-49CF-BD51-2A4EE0896924}" srcId="{E3754078-8A84-4194-8518-39209772DF9C}" destId="{0444E57D-552B-4C41-B4D6-AE87346770F9}" srcOrd="0" destOrd="0" parTransId="{F41BF577-9F86-414D-A177-DBE209793D2B}" sibTransId="{8CA4AB26-BA15-4C10-8DCC-013C8F3CA799}"/>
    <dgm:cxn modelId="{2843CD5E-5665-4B79-8116-242721BB33FE}" type="presOf" srcId="{0444E57D-552B-4C41-B4D6-AE87346770F9}" destId="{D332AD30-9925-4463-B3C2-01978E2602C2}" srcOrd="0" destOrd="0" presId="urn:microsoft.com/office/officeart/2005/8/layout/StepDownProcess"/>
    <dgm:cxn modelId="{FB62C9E8-7DFD-44BC-A389-A8B965D527CE}" srcId="{B34D575A-232D-4384-98EF-2BF795BDB658}" destId="{2B322286-E567-488F-9849-145129BEC8C3}" srcOrd="0" destOrd="0" parTransId="{D7C23C93-2829-40F5-B02C-A275EF90CDA7}" sibTransId="{05245AF5-500A-4720-BF79-F8F41108B1BE}"/>
    <dgm:cxn modelId="{714403BB-4795-4CCB-9CB7-5E0FAE13EB41}" srcId="{37AA3A2A-5C80-4DB5-96F8-29E54B29FDF0}" destId="{B23A216E-691F-4315-A400-2BF2B8DD255E}" srcOrd="1" destOrd="0" parTransId="{533382CC-440E-487D-A144-881EFA988075}" sibTransId="{382D707C-1DA5-4055-8F94-1F4A5D403073}"/>
    <dgm:cxn modelId="{F0438C3F-B763-4361-8884-713BEBBD8D29}" type="presOf" srcId="{B743C1DB-06F9-4130-93C2-FC48760F4D45}" destId="{DD6CBC50-97EC-4796-8CAF-9363CF69DB6F}" srcOrd="0" destOrd="0" presId="urn:microsoft.com/office/officeart/2005/8/layout/StepDownProcess"/>
    <dgm:cxn modelId="{1786E95E-6DF3-490A-AA7A-949AB735C6FE}" srcId="{B23A216E-691F-4315-A400-2BF2B8DD255E}" destId="{803D217A-31CB-458C-9C23-48976C49AD7C}" srcOrd="0" destOrd="0" parTransId="{5654B6A9-7058-4844-822E-5D01FBDF5162}" sibTransId="{EE26EE29-92C3-4150-8FD5-7DEC9B592BD4}"/>
    <dgm:cxn modelId="{29A5C632-1744-412D-B671-CB2C64357F46}" type="presOf" srcId="{B34D575A-232D-4384-98EF-2BF795BDB658}" destId="{98A9C8E8-C81D-401E-AFEE-B40FC8B8DB53}" srcOrd="0" destOrd="0" presId="urn:microsoft.com/office/officeart/2005/8/layout/StepDownProcess"/>
    <dgm:cxn modelId="{B3D44518-BD35-4629-96FC-BA0412C5664E}" type="presOf" srcId="{E3754078-8A84-4194-8518-39209772DF9C}" destId="{E1CF8C35-F477-41AA-AB63-A766DC04036F}" srcOrd="0" destOrd="0" presId="urn:microsoft.com/office/officeart/2005/8/layout/StepDownProcess"/>
    <dgm:cxn modelId="{9E2BE21F-9D63-4F05-977D-3E8CB9958B33}" type="presOf" srcId="{2B322286-E567-488F-9849-145129BEC8C3}" destId="{B27954CF-C4FD-444A-B701-BA3195B9726F}" srcOrd="0" destOrd="0" presId="urn:microsoft.com/office/officeart/2005/8/layout/StepDownProcess"/>
    <dgm:cxn modelId="{95E58FD3-59E3-4F04-8E25-F007595EFCAE}" type="presOf" srcId="{803D217A-31CB-458C-9C23-48976C49AD7C}" destId="{41EAE839-3B88-40B7-8DD7-0F8B3205A6D8}" srcOrd="0" destOrd="0" presId="urn:microsoft.com/office/officeart/2005/8/layout/StepDownProcess"/>
    <dgm:cxn modelId="{F8083473-9029-4066-A299-FA93E7F36AC5}" srcId="{B23A216E-691F-4315-A400-2BF2B8DD255E}" destId="{0C6CEA41-F1B0-4FBC-8DED-2B21372D2FCC}" srcOrd="1" destOrd="0" parTransId="{09E732D9-BEC5-4073-B5CC-B2CB1F134EFC}" sibTransId="{EF9C1DD0-4765-4A1A-BECC-7812C7A6B1B4}"/>
    <dgm:cxn modelId="{4A406323-791A-4D86-B457-6FC12DF99F5A}" type="presParOf" srcId="{6E2F6DEC-2D04-4AA9-BEAF-6C690F66FF21}" destId="{B6A84D4B-6FC9-4344-B434-23AB637088C2}" srcOrd="0" destOrd="0" presId="urn:microsoft.com/office/officeart/2005/8/layout/StepDownProcess"/>
    <dgm:cxn modelId="{AEA70A9F-EF73-4BF0-BD54-43A748726495}" type="presParOf" srcId="{B6A84D4B-6FC9-4344-B434-23AB637088C2}" destId="{66921E39-27AA-42A1-BFDA-7A95ADF27F58}" srcOrd="0" destOrd="0" presId="urn:microsoft.com/office/officeart/2005/8/layout/StepDownProcess"/>
    <dgm:cxn modelId="{1920DC8B-9A1A-4D05-A42B-AED761136D1C}" type="presParOf" srcId="{B6A84D4B-6FC9-4344-B434-23AB637088C2}" destId="{E1CF8C35-F477-41AA-AB63-A766DC04036F}" srcOrd="1" destOrd="0" presId="urn:microsoft.com/office/officeart/2005/8/layout/StepDownProcess"/>
    <dgm:cxn modelId="{F0AD5F48-079C-4E32-9037-8F833ECB9658}" type="presParOf" srcId="{B6A84D4B-6FC9-4344-B434-23AB637088C2}" destId="{D332AD30-9925-4463-B3C2-01978E2602C2}" srcOrd="2" destOrd="0" presId="urn:microsoft.com/office/officeart/2005/8/layout/StepDownProcess"/>
    <dgm:cxn modelId="{1A367FF6-B5E5-43DE-BAC9-E748B8DC0A21}" type="presParOf" srcId="{6E2F6DEC-2D04-4AA9-BEAF-6C690F66FF21}" destId="{5014E61A-3D9E-4B6F-A941-39DBEAED1BEA}" srcOrd="1" destOrd="0" presId="urn:microsoft.com/office/officeart/2005/8/layout/StepDownProcess"/>
    <dgm:cxn modelId="{447698CC-D06E-44E2-967A-D81705EE0D3D}" type="presParOf" srcId="{6E2F6DEC-2D04-4AA9-BEAF-6C690F66FF21}" destId="{3B9336F9-CEC1-4984-9376-C9499F216A17}" srcOrd="2" destOrd="0" presId="urn:microsoft.com/office/officeart/2005/8/layout/StepDownProcess"/>
    <dgm:cxn modelId="{23C4FFDE-EFF4-46E9-8FC4-596D92A5E647}" type="presParOf" srcId="{3B9336F9-CEC1-4984-9376-C9499F216A17}" destId="{E88A83E8-D3DD-4EF8-9E29-706E667863C8}" srcOrd="0" destOrd="0" presId="urn:microsoft.com/office/officeart/2005/8/layout/StepDownProcess"/>
    <dgm:cxn modelId="{2EE8E9FA-6919-4209-88CA-17C19BCD4AA4}" type="presParOf" srcId="{3B9336F9-CEC1-4984-9376-C9499F216A17}" destId="{09EF153B-5388-4423-8788-9B4FB961A9D0}" srcOrd="1" destOrd="0" presId="urn:microsoft.com/office/officeart/2005/8/layout/StepDownProcess"/>
    <dgm:cxn modelId="{54F24A72-7786-436A-A9DF-0B74E5029C50}" type="presParOf" srcId="{3B9336F9-CEC1-4984-9376-C9499F216A17}" destId="{41EAE839-3B88-40B7-8DD7-0F8B3205A6D8}" srcOrd="2" destOrd="0" presId="urn:microsoft.com/office/officeart/2005/8/layout/StepDownProcess"/>
    <dgm:cxn modelId="{1D108F07-4511-4FF6-98F2-CB954A681511}" type="presParOf" srcId="{6E2F6DEC-2D04-4AA9-BEAF-6C690F66FF21}" destId="{82F0B89A-3A50-461F-8D5F-D9531EB403E2}" srcOrd="3" destOrd="0" presId="urn:microsoft.com/office/officeart/2005/8/layout/StepDownProcess"/>
    <dgm:cxn modelId="{85C94AA8-B755-4DA3-B262-6FAB73FF9EF0}" type="presParOf" srcId="{6E2F6DEC-2D04-4AA9-BEAF-6C690F66FF21}" destId="{BA558EB4-0058-4B15-AB07-62171A8BCD2A}" srcOrd="4" destOrd="0" presId="urn:microsoft.com/office/officeart/2005/8/layout/StepDownProcess"/>
    <dgm:cxn modelId="{E9443409-D42B-4BFF-A904-5A466DE1741E}" type="presParOf" srcId="{BA558EB4-0058-4B15-AB07-62171A8BCD2A}" destId="{73CE5A73-07AC-4636-9C4D-84E3BF45BF36}" srcOrd="0" destOrd="0" presId="urn:microsoft.com/office/officeart/2005/8/layout/StepDownProcess"/>
    <dgm:cxn modelId="{2B8F67FB-5D24-4AC0-93A1-02155C40E9D6}" type="presParOf" srcId="{BA558EB4-0058-4B15-AB07-62171A8BCD2A}" destId="{98A9C8E8-C81D-401E-AFEE-B40FC8B8DB53}" srcOrd="1" destOrd="0" presId="urn:microsoft.com/office/officeart/2005/8/layout/StepDownProcess"/>
    <dgm:cxn modelId="{E852D165-CB84-46ED-B48B-7DD60BB99664}" type="presParOf" srcId="{BA558EB4-0058-4B15-AB07-62171A8BCD2A}" destId="{B27954CF-C4FD-444A-B701-BA3195B9726F}" srcOrd="2" destOrd="0" presId="urn:microsoft.com/office/officeart/2005/8/layout/StepDownProcess"/>
    <dgm:cxn modelId="{E5074FCA-56BA-4C1C-9622-4EE3F5951F6A}" type="presParOf" srcId="{6E2F6DEC-2D04-4AA9-BEAF-6C690F66FF21}" destId="{84E06719-FAC0-4193-A0BF-CCAE3E7C5C0D}" srcOrd="5" destOrd="0" presId="urn:microsoft.com/office/officeart/2005/8/layout/StepDownProcess"/>
    <dgm:cxn modelId="{0F8896A7-5F19-4BBB-857A-61364B84FC7B}" type="presParOf" srcId="{6E2F6DEC-2D04-4AA9-BEAF-6C690F66FF21}" destId="{3A42D8A8-6E2D-4976-9BD5-27033F90F079}" srcOrd="6" destOrd="0" presId="urn:microsoft.com/office/officeart/2005/8/layout/StepDownProcess"/>
    <dgm:cxn modelId="{417E91D5-98D4-48D0-8BDB-20BD159EBE9E}" type="presParOf" srcId="{3A42D8A8-6E2D-4976-9BD5-27033F90F079}" destId="{DD6CBC50-97EC-4796-8CAF-9363CF69DB6F}"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A87C1E-4F1E-43FF-8A00-A29862A804BA}"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07FA50CD-1D79-49A2-9E14-0275453CE0DD}">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1)  Initiating Receive</a:t>
          </a:r>
          <a:endParaRPr lang="en-US" dirty="0"/>
        </a:p>
      </dgm:t>
    </dgm:pt>
    <dgm:pt modelId="{300C3869-5B7B-4420-A5AE-876C555658DB}" type="parTrans" cxnId="{8D77B4A0-F710-499E-BFF1-A2B5EBA0352F}">
      <dgm:prSet/>
      <dgm:spPr/>
      <dgm:t>
        <a:bodyPr/>
        <a:lstStyle/>
        <a:p>
          <a:endParaRPr lang="en-US"/>
        </a:p>
      </dgm:t>
    </dgm:pt>
    <dgm:pt modelId="{4512BAC7-7980-4961-ADDE-9902077F6D32}" type="sibTrans" cxnId="{8D77B4A0-F710-499E-BFF1-A2B5EBA0352F}">
      <dgm:prSet/>
      <dgm:spPr/>
      <dgm:t>
        <a:bodyPr/>
        <a:lstStyle/>
        <a:p>
          <a:endParaRPr lang="en-US"/>
        </a:p>
      </dgm:t>
    </dgm:pt>
    <dgm:pt modelId="{3FC36E27-0E44-4A1B-8E76-2BBD8EA63E69}">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2) Activating Notify</a:t>
          </a:r>
          <a:endParaRPr lang="en-US" dirty="0"/>
        </a:p>
      </dgm:t>
    </dgm:pt>
    <dgm:pt modelId="{E76F491B-87BC-4C89-ADD7-21711D7051CB}" type="parTrans" cxnId="{B2BC66E5-0E8C-4C73-A28A-8D80E5049014}">
      <dgm:prSet/>
      <dgm:spPr/>
      <dgm:t>
        <a:bodyPr/>
        <a:lstStyle/>
        <a:p>
          <a:endParaRPr lang="en-US"/>
        </a:p>
      </dgm:t>
    </dgm:pt>
    <dgm:pt modelId="{8D9379BF-354C-45ED-B506-9EE9F925F38C}" type="sibTrans" cxnId="{B2BC66E5-0E8C-4C73-A28A-8D80E5049014}">
      <dgm:prSet/>
      <dgm:spPr/>
      <dgm:t>
        <a:bodyPr/>
        <a:lstStyle/>
        <a:p>
          <a:endParaRPr lang="en-US"/>
        </a:p>
      </dgm:t>
    </dgm:pt>
    <dgm:pt modelId="{D30F56D7-ABD7-4BFF-9A55-671EF15BD5B5}">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3) Correlating Receive</a:t>
          </a:r>
          <a:endParaRPr lang="en-US" dirty="0"/>
        </a:p>
      </dgm:t>
    </dgm:pt>
    <dgm:pt modelId="{ECC170BF-4A62-4A36-BD10-D06360414646}" type="parTrans" cxnId="{488A324E-175C-45DA-9EFC-E6B656D5E7D8}">
      <dgm:prSet/>
      <dgm:spPr/>
      <dgm:t>
        <a:bodyPr/>
        <a:lstStyle/>
        <a:p>
          <a:endParaRPr lang="en-US"/>
        </a:p>
      </dgm:t>
    </dgm:pt>
    <dgm:pt modelId="{02971D4A-C0FE-4F6B-8A33-CEF58CD5FF16}" type="sibTrans" cxnId="{488A324E-175C-45DA-9EFC-E6B656D5E7D8}">
      <dgm:prSet/>
      <dgm:spPr/>
      <dgm:t>
        <a:bodyPr/>
        <a:lstStyle/>
        <a:p>
          <a:endParaRPr lang="en-US"/>
        </a:p>
      </dgm:t>
    </dgm:pt>
    <dgm:pt modelId="{E7813DD5-7754-487E-B902-14A55F80973C}">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4) Subscribe &amp; Notify</a:t>
          </a:r>
          <a:endParaRPr lang="en-US" dirty="0"/>
        </a:p>
      </dgm:t>
    </dgm:pt>
    <dgm:pt modelId="{E36B9706-AA49-444B-AD6A-13D1A78E60E0}" type="parTrans" cxnId="{690A788C-50E4-409C-B0E9-7BD485A41EED}">
      <dgm:prSet/>
      <dgm:spPr/>
      <dgm:t>
        <a:bodyPr/>
        <a:lstStyle/>
        <a:p>
          <a:endParaRPr lang="en-US"/>
        </a:p>
      </dgm:t>
    </dgm:pt>
    <dgm:pt modelId="{E9C9FE2D-DA9B-4663-A304-48B34EAF13B5}" type="sibTrans" cxnId="{690A788C-50E4-409C-B0E9-7BD485A41EED}">
      <dgm:prSet/>
      <dgm:spPr/>
      <dgm:t>
        <a:bodyPr/>
        <a:lstStyle/>
        <a:p>
          <a:endParaRPr lang="en-US"/>
        </a:p>
      </dgm:t>
    </dgm:pt>
    <dgm:pt modelId="{1FB6F8FC-8533-4801-939E-BC9F3E252607}" type="pres">
      <dgm:prSet presAssocID="{AAA87C1E-4F1E-43FF-8A00-A29862A804BA}" presName="matrix" presStyleCnt="0">
        <dgm:presLayoutVars>
          <dgm:chMax val="1"/>
          <dgm:dir/>
          <dgm:resizeHandles val="exact"/>
        </dgm:presLayoutVars>
      </dgm:prSet>
      <dgm:spPr/>
      <dgm:t>
        <a:bodyPr/>
        <a:lstStyle/>
        <a:p>
          <a:endParaRPr lang="en-US"/>
        </a:p>
      </dgm:t>
    </dgm:pt>
    <dgm:pt modelId="{9C9F994B-A53B-4AEA-9333-65FF1C8FEF57}" type="pres">
      <dgm:prSet presAssocID="{AAA87C1E-4F1E-43FF-8A00-A29862A804BA}" presName="axisShape" presStyleLbl="bgShp" presStyleIdx="0" presStyleCnt="1"/>
      <dgm:spPr/>
    </dgm:pt>
    <dgm:pt modelId="{C2D8471E-E6BD-4EF2-A11C-C2F2F340147D}" type="pres">
      <dgm:prSet presAssocID="{AAA87C1E-4F1E-43FF-8A00-A29862A804BA}" presName="rect1" presStyleLbl="node1" presStyleIdx="0" presStyleCnt="4">
        <dgm:presLayoutVars>
          <dgm:chMax val="0"/>
          <dgm:chPref val="0"/>
          <dgm:bulletEnabled val="1"/>
        </dgm:presLayoutVars>
      </dgm:prSet>
      <dgm:spPr/>
      <dgm:t>
        <a:bodyPr/>
        <a:lstStyle/>
        <a:p>
          <a:endParaRPr lang="en-US"/>
        </a:p>
      </dgm:t>
    </dgm:pt>
    <dgm:pt modelId="{C3C2E254-B5EB-4521-8B59-E0023151600E}" type="pres">
      <dgm:prSet presAssocID="{AAA87C1E-4F1E-43FF-8A00-A29862A804BA}" presName="rect2" presStyleLbl="node1" presStyleIdx="1" presStyleCnt="4">
        <dgm:presLayoutVars>
          <dgm:chMax val="0"/>
          <dgm:chPref val="0"/>
          <dgm:bulletEnabled val="1"/>
        </dgm:presLayoutVars>
      </dgm:prSet>
      <dgm:spPr/>
      <dgm:t>
        <a:bodyPr/>
        <a:lstStyle/>
        <a:p>
          <a:endParaRPr lang="en-US"/>
        </a:p>
      </dgm:t>
    </dgm:pt>
    <dgm:pt modelId="{51A24D81-970B-48EC-8DC5-D395482D6ECC}" type="pres">
      <dgm:prSet presAssocID="{AAA87C1E-4F1E-43FF-8A00-A29862A804BA}" presName="rect3" presStyleLbl="node1" presStyleIdx="2" presStyleCnt="4">
        <dgm:presLayoutVars>
          <dgm:chMax val="0"/>
          <dgm:chPref val="0"/>
          <dgm:bulletEnabled val="1"/>
        </dgm:presLayoutVars>
      </dgm:prSet>
      <dgm:spPr/>
      <dgm:t>
        <a:bodyPr/>
        <a:lstStyle/>
        <a:p>
          <a:endParaRPr lang="en-US"/>
        </a:p>
      </dgm:t>
    </dgm:pt>
    <dgm:pt modelId="{E5EB31DD-B8E7-4D06-9940-D8B6DB9A77A3}" type="pres">
      <dgm:prSet presAssocID="{AAA87C1E-4F1E-43FF-8A00-A29862A804BA}" presName="rect4" presStyleLbl="node1" presStyleIdx="3" presStyleCnt="4">
        <dgm:presLayoutVars>
          <dgm:chMax val="0"/>
          <dgm:chPref val="0"/>
          <dgm:bulletEnabled val="1"/>
        </dgm:presLayoutVars>
      </dgm:prSet>
      <dgm:spPr/>
      <dgm:t>
        <a:bodyPr/>
        <a:lstStyle/>
        <a:p>
          <a:endParaRPr lang="en-US"/>
        </a:p>
      </dgm:t>
    </dgm:pt>
  </dgm:ptLst>
  <dgm:cxnLst>
    <dgm:cxn modelId="{B2BC66E5-0E8C-4C73-A28A-8D80E5049014}" srcId="{AAA87C1E-4F1E-43FF-8A00-A29862A804BA}" destId="{3FC36E27-0E44-4A1B-8E76-2BBD8EA63E69}" srcOrd="1" destOrd="0" parTransId="{E76F491B-87BC-4C89-ADD7-21711D7051CB}" sibTransId="{8D9379BF-354C-45ED-B506-9EE9F925F38C}"/>
    <dgm:cxn modelId="{690A788C-50E4-409C-B0E9-7BD485A41EED}" srcId="{AAA87C1E-4F1E-43FF-8A00-A29862A804BA}" destId="{E7813DD5-7754-487E-B902-14A55F80973C}" srcOrd="3" destOrd="0" parTransId="{E36B9706-AA49-444B-AD6A-13D1A78E60E0}" sibTransId="{E9C9FE2D-DA9B-4663-A304-48B34EAF13B5}"/>
    <dgm:cxn modelId="{8D77B4A0-F710-499E-BFF1-A2B5EBA0352F}" srcId="{AAA87C1E-4F1E-43FF-8A00-A29862A804BA}" destId="{07FA50CD-1D79-49A2-9E14-0275453CE0DD}" srcOrd="0" destOrd="0" parTransId="{300C3869-5B7B-4420-A5AE-876C555658DB}" sibTransId="{4512BAC7-7980-4961-ADDE-9902077F6D32}"/>
    <dgm:cxn modelId="{7F9EE390-585C-481B-BD70-3BADE5C70BE3}" type="presOf" srcId="{D30F56D7-ABD7-4BFF-9A55-671EF15BD5B5}" destId="{51A24D81-970B-48EC-8DC5-D395482D6ECC}" srcOrd="0" destOrd="0" presId="urn:microsoft.com/office/officeart/2005/8/layout/matrix2"/>
    <dgm:cxn modelId="{FBA4A877-4741-457D-A78F-944E383182B9}" type="presOf" srcId="{3FC36E27-0E44-4A1B-8E76-2BBD8EA63E69}" destId="{C3C2E254-B5EB-4521-8B59-E0023151600E}" srcOrd="0" destOrd="0" presId="urn:microsoft.com/office/officeart/2005/8/layout/matrix2"/>
    <dgm:cxn modelId="{488A324E-175C-45DA-9EFC-E6B656D5E7D8}" srcId="{AAA87C1E-4F1E-43FF-8A00-A29862A804BA}" destId="{D30F56D7-ABD7-4BFF-9A55-671EF15BD5B5}" srcOrd="2" destOrd="0" parTransId="{ECC170BF-4A62-4A36-BD10-D06360414646}" sibTransId="{02971D4A-C0FE-4F6B-8A33-CEF58CD5FF16}"/>
    <dgm:cxn modelId="{A4B96E94-4EFA-47B9-ACAD-917EC7D7C947}" type="presOf" srcId="{AAA87C1E-4F1E-43FF-8A00-A29862A804BA}" destId="{1FB6F8FC-8533-4801-939E-BC9F3E252607}" srcOrd="0" destOrd="0" presId="urn:microsoft.com/office/officeart/2005/8/layout/matrix2"/>
    <dgm:cxn modelId="{3DECDC5E-C6FC-4F4C-9673-B17B8DE498B1}" type="presOf" srcId="{E7813DD5-7754-487E-B902-14A55F80973C}" destId="{E5EB31DD-B8E7-4D06-9940-D8B6DB9A77A3}" srcOrd="0" destOrd="0" presId="urn:microsoft.com/office/officeart/2005/8/layout/matrix2"/>
    <dgm:cxn modelId="{03720CDD-71B0-4274-A777-08322C09CB49}" type="presOf" srcId="{07FA50CD-1D79-49A2-9E14-0275453CE0DD}" destId="{C2D8471E-E6BD-4EF2-A11C-C2F2F340147D}" srcOrd="0" destOrd="0" presId="urn:microsoft.com/office/officeart/2005/8/layout/matrix2"/>
    <dgm:cxn modelId="{7E7C5524-EED1-4569-B4CD-EEF0A3F5A436}" type="presParOf" srcId="{1FB6F8FC-8533-4801-939E-BC9F3E252607}" destId="{9C9F994B-A53B-4AEA-9333-65FF1C8FEF57}" srcOrd="0" destOrd="0" presId="urn:microsoft.com/office/officeart/2005/8/layout/matrix2"/>
    <dgm:cxn modelId="{289B6EF9-E571-41B6-812D-D5D6789B0D3E}" type="presParOf" srcId="{1FB6F8FC-8533-4801-939E-BC9F3E252607}" destId="{C2D8471E-E6BD-4EF2-A11C-C2F2F340147D}" srcOrd="1" destOrd="0" presId="urn:microsoft.com/office/officeart/2005/8/layout/matrix2"/>
    <dgm:cxn modelId="{DE49220A-5A61-4237-A9F8-32C106991CE3}" type="presParOf" srcId="{1FB6F8FC-8533-4801-939E-BC9F3E252607}" destId="{C3C2E254-B5EB-4521-8B59-E0023151600E}" srcOrd="2" destOrd="0" presId="urn:microsoft.com/office/officeart/2005/8/layout/matrix2"/>
    <dgm:cxn modelId="{4656922D-B250-4FB2-8345-920581E37A7F}" type="presParOf" srcId="{1FB6F8FC-8533-4801-939E-BC9F3E252607}" destId="{51A24D81-970B-48EC-8DC5-D395482D6ECC}" srcOrd="3" destOrd="0" presId="urn:microsoft.com/office/officeart/2005/8/layout/matrix2"/>
    <dgm:cxn modelId="{6936150C-ACEF-4696-B013-FA469A3A863C}" type="presParOf" srcId="{1FB6F8FC-8533-4801-939E-BC9F3E252607}" destId="{E5EB31DD-B8E7-4D06-9940-D8B6DB9A77A3}"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21E39-27AA-42A1-BFDA-7A95ADF27F58}">
      <dsp:nvSpPr>
        <dsp:cNvPr id="0" name=""/>
        <dsp:cNvSpPr/>
      </dsp:nvSpPr>
      <dsp:spPr>
        <a:xfrm rot="5400000">
          <a:off x="278736" y="1074257"/>
          <a:ext cx="943431" cy="1074063"/>
        </a:xfrm>
        <a:prstGeom prst="bentUpArrow">
          <a:avLst>
            <a:gd name="adj1" fmla="val 32840"/>
            <a:gd name="adj2" fmla="val 25000"/>
            <a:gd name="adj3" fmla="val 35780"/>
          </a:avLst>
        </a:prstGeom>
        <a:gradFill rotWithShape="0">
          <a:gsLst>
            <a:gs pos="0">
              <a:schemeClr val="dk2">
                <a:tint val="50000"/>
                <a:hueOff val="0"/>
                <a:satOff val="0"/>
                <a:lumOff val="0"/>
                <a:alphaOff val="0"/>
                <a:shade val="51000"/>
                <a:satMod val="130000"/>
              </a:schemeClr>
            </a:gs>
            <a:gs pos="80000">
              <a:schemeClr val="dk2">
                <a:tint val="50000"/>
                <a:hueOff val="0"/>
                <a:satOff val="0"/>
                <a:lumOff val="0"/>
                <a:alphaOff val="0"/>
                <a:shade val="93000"/>
                <a:satMod val="130000"/>
              </a:schemeClr>
            </a:gs>
            <a:gs pos="100000">
              <a:schemeClr val="dk2">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E1CF8C35-F477-41AA-AB63-A766DC04036F}">
      <dsp:nvSpPr>
        <dsp:cNvPr id="0" name=""/>
        <dsp:cNvSpPr/>
      </dsp:nvSpPr>
      <dsp:spPr>
        <a:xfrm>
          <a:off x="28784" y="28444"/>
          <a:ext cx="1588182" cy="1111676"/>
        </a:xfrm>
        <a:prstGeom prst="roundRect">
          <a:avLst>
            <a:gd name="adj" fmla="val 1667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contourW="6350">
          <a:bevelT w="41275" h="19050" prst="angle"/>
          <a:contourClr>
            <a:schemeClr val="accent4">
              <a:shade val="25000"/>
              <a:satMod val="15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endParaRPr lang="en-US" sz="4800" kern="1200" dirty="0"/>
        </a:p>
      </dsp:txBody>
      <dsp:txXfrm>
        <a:off x="83061" y="82721"/>
        <a:ext cx="1479628" cy="1003122"/>
      </dsp:txXfrm>
    </dsp:sp>
    <dsp:sp modelId="{D332AD30-9925-4463-B3C2-01978E2602C2}">
      <dsp:nvSpPr>
        <dsp:cNvPr id="0" name=""/>
        <dsp:cNvSpPr/>
      </dsp:nvSpPr>
      <dsp:spPr>
        <a:xfrm>
          <a:off x="1689316" y="143992"/>
          <a:ext cx="1889419" cy="898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Deploy Workflow Service definition (.</a:t>
          </a:r>
          <a:r>
            <a:rPr lang="en-US" sz="1400" kern="1200" dirty="0" err="1" smtClean="0"/>
            <a:t>xamlx</a:t>
          </a:r>
          <a:r>
            <a:rPr lang="en-US" sz="1400" kern="1200" dirty="0" smtClean="0"/>
            <a:t>)</a:t>
          </a:r>
          <a:endParaRPr lang="en-US" sz="1400" kern="1200" dirty="0"/>
        </a:p>
      </dsp:txBody>
      <dsp:txXfrm>
        <a:off x="1689316" y="143992"/>
        <a:ext cx="1889419" cy="898505"/>
      </dsp:txXfrm>
    </dsp:sp>
    <dsp:sp modelId="{E88A83E8-D3DD-4EF8-9E29-706E667863C8}">
      <dsp:nvSpPr>
        <dsp:cNvPr id="0" name=""/>
        <dsp:cNvSpPr/>
      </dsp:nvSpPr>
      <dsp:spPr>
        <a:xfrm rot="5400000">
          <a:off x="1771747" y="2323036"/>
          <a:ext cx="943431" cy="1074063"/>
        </a:xfrm>
        <a:prstGeom prst="bentUpArrow">
          <a:avLst>
            <a:gd name="adj1" fmla="val 32840"/>
            <a:gd name="adj2" fmla="val 25000"/>
            <a:gd name="adj3" fmla="val 35780"/>
          </a:avLst>
        </a:prstGeom>
        <a:gradFill rotWithShape="0">
          <a:gsLst>
            <a:gs pos="0">
              <a:schemeClr val="dk2">
                <a:tint val="50000"/>
                <a:hueOff val="0"/>
                <a:satOff val="0"/>
                <a:lumOff val="0"/>
                <a:alphaOff val="0"/>
                <a:shade val="51000"/>
                <a:satMod val="130000"/>
              </a:schemeClr>
            </a:gs>
            <a:gs pos="80000">
              <a:schemeClr val="dk2">
                <a:tint val="50000"/>
                <a:hueOff val="0"/>
                <a:satOff val="0"/>
                <a:lumOff val="0"/>
                <a:alphaOff val="0"/>
                <a:shade val="93000"/>
                <a:satMod val="130000"/>
              </a:schemeClr>
            </a:gs>
            <a:gs pos="100000">
              <a:schemeClr val="dk2">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09EF153B-5388-4423-8788-9B4FB961A9D0}">
      <dsp:nvSpPr>
        <dsp:cNvPr id="0" name=""/>
        <dsp:cNvSpPr/>
      </dsp:nvSpPr>
      <dsp:spPr>
        <a:xfrm>
          <a:off x="1521795" y="1277224"/>
          <a:ext cx="1588182" cy="1111676"/>
        </a:xfrm>
        <a:prstGeom prst="roundRect">
          <a:avLst>
            <a:gd name="adj" fmla="val 1667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contourW="6350">
          <a:bevelT w="41275" h="19050" prst="angle"/>
          <a:contourClr>
            <a:schemeClr val="accent4">
              <a:shade val="25000"/>
              <a:satMod val="15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smtClean="0"/>
            <a:t>T</a:t>
          </a:r>
          <a:endParaRPr lang="en-US" sz="4800" kern="1200" dirty="0"/>
        </a:p>
      </dsp:txBody>
      <dsp:txXfrm>
        <a:off x="1576072" y="1331501"/>
        <a:ext cx="1479628" cy="1003122"/>
      </dsp:txXfrm>
    </dsp:sp>
    <dsp:sp modelId="{41EAE839-3B88-40B7-8DD7-0F8B3205A6D8}">
      <dsp:nvSpPr>
        <dsp:cNvPr id="0" name=""/>
        <dsp:cNvSpPr/>
      </dsp:nvSpPr>
      <dsp:spPr>
        <a:xfrm>
          <a:off x="3124994" y="1355771"/>
          <a:ext cx="1871204" cy="898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Contracts inferred from Receive / Reply activities</a:t>
          </a:r>
          <a:endParaRPr lang="en-US" sz="1400" kern="1200" dirty="0"/>
        </a:p>
        <a:p>
          <a:pPr marL="114300" lvl="1" indent="-114300" algn="l" defTabSz="622300">
            <a:lnSpc>
              <a:spcPct val="90000"/>
            </a:lnSpc>
            <a:spcBef>
              <a:spcPct val="0"/>
            </a:spcBef>
            <a:spcAft>
              <a:spcPct val="15000"/>
            </a:spcAft>
            <a:buChar char="••"/>
          </a:pPr>
          <a:r>
            <a:rPr lang="en-US" sz="1400" kern="1200" dirty="0" smtClean="0"/>
            <a:t>Endpoints opened</a:t>
          </a:r>
          <a:endParaRPr lang="en-US" sz="1400" kern="1200" dirty="0"/>
        </a:p>
      </dsp:txBody>
      <dsp:txXfrm>
        <a:off x="3124994" y="1355771"/>
        <a:ext cx="1871204" cy="898505"/>
      </dsp:txXfrm>
    </dsp:sp>
    <dsp:sp modelId="{73CE5A73-07AC-4636-9C4D-84E3BF45BF36}">
      <dsp:nvSpPr>
        <dsp:cNvPr id="0" name=""/>
        <dsp:cNvSpPr/>
      </dsp:nvSpPr>
      <dsp:spPr>
        <a:xfrm rot="5400000">
          <a:off x="3264758" y="3571815"/>
          <a:ext cx="943431" cy="1074063"/>
        </a:xfrm>
        <a:prstGeom prst="bentUpArrow">
          <a:avLst>
            <a:gd name="adj1" fmla="val 32840"/>
            <a:gd name="adj2" fmla="val 25000"/>
            <a:gd name="adj3" fmla="val 35780"/>
          </a:avLst>
        </a:prstGeom>
        <a:gradFill rotWithShape="0">
          <a:gsLst>
            <a:gs pos="0">
              <a:schemeClr val="dk2">
                <a:tint val="50000"/>
                <a:hueOff val="0"/>
                <a:satOff val="0"/>
                <a:lumOff val="0"/>
                <a:alphaOff val="0"/>
                <a:shade val="51000"/>
                <a:satMod val="130000"/>
              </a:schemeClr>
            </a:gs>
            <a:gs pos="80000">
              <a:schemeClr val="dk2">
                <a:tint val="50000"/>
                <a:hueOff val="0"/>
                <a:satOff val="0"/>
                <a:lumOff val="0"/>
                <a:alphaOff val="0"/>
                <a:shade val="93000"/>
                <a:satMod val="130000"/>
              </a:schemeClr>
            </a:gs>
            <a:gs pos="100000">
              <a:schemeClr val="dk2">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98A9C8E8-C81D-401E-AFEE-B40FC8B8DB53}">
      <dsp:nvSpPr>
        <dsp:cNvPr id="0" name=""/>
        <dsp:cNvSpPr/>
      </dsp:nvSpPr>
      <dsp:spPr>
        <a:xfrm>
          <a:off x="3014806" y="2526003"/>
          <a:ext cx="1588182" cy="1111676"/>
        </a:xfrm>
        <a:prstGeom prst="roundRect">
          <a:avLst>
            <a:gd name="adj" fmla="val 1667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contourW="6350">
          <a:bevelT w="41275" h="19050" prst="angle"/>
          <a:contourClr>
            <a:schemeClr val="accent4">
              <a:shade val="25000"/>
              <a:satMod val="15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a:t>
          </a:r>
          <a:endParaRPr lang="en-US" sz="2400" kern="1200" dirty="0"/>
        </a:p>
      </dsp:txBody>
      <dsp:txXfrm>
        <a:off x="3069083" y="2580280"/>
        <a:ext cx="1479628" cy="1003122"/>
      </dsp:txXfrm>
    </dsp:sp>
    <dsp:sp modelId="{B27954CF-C4FD-444A-B701-BA3195B9726F}">
      <dsp:nvSpPr>
        <dsp:cNvPr id="0" name=""/>
        <dsp:cNvSpPr/>
      </dsp:nvSpPr>
      <dsp:spPr>
        <a:xfrm>
          <a:off x="4651994" y="2625737"/>
          <a:ext cx="1361450" cy="898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Persistence and Tracking configured</a:t>
          </a:r>
          <a:endParaRPr lang="en-US" sz="1400" kern="1200" dirty="0"/>
        </a:p>
      </dsp:txBody>
      <dsp:txXfrm>
        <a:off x="4651994" y="2625737"/>
        <a:ext cx="1361450" cy="898505"/>
      </dsp:txXfrm>
    </dsp:sp>
    <dsp:sp modelId="{DD6CBC50-97EC-4796-8CAF-9363CF69DB6F}">
      <dsp:nvSpPr>
        <dsp:cNvPr id="0" name=""/>
        <dsp:cNvSpPr/>
      </dsp:nvSpPr>
      <dsp:spPr>
        <a:xfrm>
          <a:off x="4507817" y="3774782"/>
          <a:ext cx="1588182" cy="1111676"/>
        </a:xfrm>
        <a:prstGeom prst="roundRect">
          <a:avLst>
            <a:gd name="adj" fmla="val 1667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contourW="6350">
          <a:bevelT w="41275" h="19050" prst="angle"/>
          <a:contourClr>
            <a:schemeClr val="accent4">
              <a:shade val="25000"/>
              <a:satMod val="15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M</a:t>
          </a:r>
          <a:endParaRPr lang="en-US" sz="1200" kern="1200" dirty="0"/>
        </a:p>
      </dsp:txBody>
      <dsp:txXfrm>
        <a:off x="4562094" y="3829059"/>
        <a:ext cx="1479628" cy="10031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F994B-A53B-4AEA-9333-65FF1C8FEF57}">
      <dsp:nvSpPr>
        <dsp:cNvPr id="0" name=""/>
        <dsp:cNvSpPr/>
      </dsp:nvSpPr>
      <dsp:spPr>
        <a:xfrm>
          <a:off x="1900515" y="0"/>
          <a:ext cx="4740275" cy="4740275"/>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D8471E-E6BD-4EF2-A11C-C2F2F340147D}">
      <dsp:nvSpPr>
        <dsp:cNvPr id="0" name=""/>
        <dsp:cNvSpPr/>
      </dsp:nvSpPr>
      <dsp:spPr>
        <a:xfrm>
          <a:off x="2208632" y="308117"/>
          <a:ext cx="1896110" cy="1896110"/>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shade val="25000"/>
              <a:satMod val="15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1)  Initiating Receive</a:t>
          </a:r>
          <a:endParaRPr lang="en-US" sz="2400" kern="1200" dirty="0"/>
        </a:p>
      </dsp:txBody>
      <dsp:txXfrm>
        <a:off x="2301192" y="400677"/>
        <a:ext cx="1710990" cy="1710990"/>
      </dsp:txXfrm>
    </dsp:sp>
    <dsp:sp modelId="{C3C2E254-B5EB-4521-8B59-E0023151600E}">
      <dsp:nvSpPr>
        <dsp:cNvPr id="0" name=""/>
        <dsp:cNvSpPr/>
      </dsp:nvSpPr>
      <dsp:spPr>
        <a:xfrm>
          <a:off x="4436562" y="308117"/>
          <a:ext cx="1896110" cy="1896110"/>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shade val="25000"/>
              <a:satMod val="15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2) Activating Notify</a:t>
          </a:r>
          <a:endParaRPr lang="en-US" sz="2400" kern="1200" dirty="0"/>
        </a:p>
      </dsp:txBody>
      <dsp:txXfrm>
        <a:off x="4529122" y="400677"/>
        <a:ext cx="1710990" cy="1710990"/>
      </dsp:txXfrm>
    </dsp:sp>
    <dsp:sp modelId="{51A24D81-970B-48EC-8DC5-D395482D6ECC}">
      <dsp:nvSpPr>
        <dsp:cNvPr id="0" name=""/>
        <dsp:cNvSpPr/>
      </dsp:nvSpPr>
      <dsp:spPr>
        <a:xfrm>
          <a:off x="2208632" y="2536047"/>
          <a:ext cx="1896110" cy="1896110"/>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shade val="25000"/>
              <a:satMod val="15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3) Correlating Receive</a:t>
          </a:r>
          <a:endParaRPr lang="en-US" sz="2400" kern="1200" dirty="0"/>
        </a:p>
      </dsp:txBody>
      <dsp:txXfrm>
        <a:off x="2301192" y="2628607"/>
        <a:ext cx="1710990" cy="1710990"/>
      </dsp:txXfrm>
    </dsp:sp>
    <dsp:sp modelId="{E5EB31DD-B8E7-4D06-9940-D8B6DB9A77A3}">
      <dsp:nvSpPr>
        <dsp:cNvPr id="0" name=""/>
        <dsp:cNvSpPr/>
      </dsp:nvSpPr>
      <dsp:spPr>
        <a:xfrm>
          <a:off x="4436562" y="2536047"/>
          <a:ext cx="1896110" cy="1896110"/>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shade val="25000"/>
              <a:satMod val="15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4) Subscribe &amp; Notify</a:t>
          </a:r>
          <a:endParaRPr lang="en-US" sz="2400" kern="1200" dirty="0"/>
        </a:p>
      </dsp:txBody>
      <dsp:txXfrm>
        <a:off x="4529122" y="2628607"/>
        <a:ext cx="1710990" cy="1710990"/>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5/18/2011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5/18/2011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6:43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39983865-EE72-44D0-BDE8-63421D26F762}" type="datetime1">
              <a:rPr lang="en-US" smtClean="0"/>
              <a:t>5/18/2011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3426436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3819200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1669862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2574870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2974520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2974520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2667186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smtClean="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39983865-EE72-44D0-BDE8-63421D26F762}" type="datetime1">
              <a:rPr lang="en-US" smtClean="0"/>
              <a:t>5/18/2011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3426436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6:43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4188718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2856967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6:43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30</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6:43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31</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6:43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32</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6:43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33</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6:43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6:43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34</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extLst>
      <p:ext uri="{BB962C8B-B14F-4D97-AF65-F5344CB8AC3E}">
        <p14:creationId xmlns:p14="http://schemas.microsoft.com/office/powerpoint/2010/main" val="34584988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extLst>
      <p:ext uri="{BB962C8B-B14F-4D97-AF65-F5344CB8AC3E}">
        <p14:creationId xmlns:p14="http://schemas.microsoft.com/office/powerpoint/2010/main" val="3458498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6974689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extLst>
      <p:ext uri="{BB962C8B-B14F-4D97-AF65-F5344CB8AC3E}">
        <p14:creationId xmlns:p14="http://schemas.microsoft.com/office/powerpoint/2010/main" val="12424465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extLst>
      <p:ext uri="{BB962C8B-B14F-4D97-AF65-F5344CB8AC3E}">
        <p14:creationId xmlns:p14="http://schemas.microsoft.com/office/powerpoint/2010/main" val="29745203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3CA2C-1197-4786-8D2B-17800DF3AA91}" type="slidenum">
              <a:rPr lang="en-US" smtClean="0"/>
              <a:pPr/>
              <a:t>40</a:t>
            </a:fld>
            <a:endParaRPr lang="en-US"/>
          </a:p>
        </p:txBody>
      </p:sp>
    </p:spTree>
    <p:extLst>
      <p:ext uri="{BB962C8B-B14F-4D97-AF65-F5344CB8AC3E}">
        <p14:creationId xmlns:p14="http://schemas.microsoft.com/office/powerpoint/2010/main" val="1715237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3143482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846860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2811490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3458498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6:43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3.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2682153704"/>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8336088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1782847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137313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17494069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23549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493001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438917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300275665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0550521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5918282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06667433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4145871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458608577"/>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64919157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01878716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96589277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17729006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93343398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34708132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4547039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5096368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3966783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643368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9460158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336693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89641209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24886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691271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000108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218113053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1785664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727363124"/>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866749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81106505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11510805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82696882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942050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6259012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image" Target="../media/image1.jpe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73810242"/>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3" r:id="rId20"/>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30826882"/>
      </p:ext>
    </p:extLst>
  </p:cSld>
  <p:clrMap bg1="dk1" tx1="lt1" bg2="dk2" tx2="lt2" accent1="accent1" accent2="accent2" accent3="accent3" accent4="accent4" accent5="accent5" accent6="accent6" hlink="hlink" folHlink="folHlink"/>
  <p:sldLayoutIdLst>
    <p:sldLayoutId id="2147483762"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97094161"/>
      </p:ext>
    </p:extLst>
  </p:cSld>
  <p:clrMap bg1="dk1" tx1="lt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ags" Target="../tags/tag4.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2.bmp"/><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facebook.com/AppFabric" TargetMode="External"/><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openxmlformats.org/officeDocument/2006/relationships/image" Target="../media/image46.pn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8" Type="http://schemas.openxmlformats.org/officeDocument/2006/relationships/hyperlink" Target="http://msdn.microsoft.com/en-us/windowsserver/ee695849.aspx" TargetMode="External"/><Relationship Id="rId3" Type="http://schemas.openxmlformats.org/officeDocument/2006/relationships/image" Target="../media/image2.png"/><Relationship Id="rId7" Type="http://schemas.openxmlformats.org/officeDocument/2006/relationships/hyperlink" Target="http://www.microsoft.com/windowsazure/AppFabric/Overview/default.aspx" TargetMode="External"/><Relationship Id="rId2" Type="http://schemas.openxmlformats.org/officeDocument/2006/relationships/notesSlide" Target="../notesSlides/notesSlide23.xml"/><Relationship Id="rId1" Type="http://schemas.openxmlformats.org/officeDocument/2006/relationships/slideLayout" Target="../slideLayouts/slideLayout34.xml"/><Relationship Id="rId6" Type="http://schemas.openxmlformats.org/officeDocument/2006/relationships/hyperlink" Target="http://www.microsoft.com/downloads/en/details.aspx?FamilyID=38c2ccfc-510c-4627-a33c-95e9d19f3478" TargetMode="External"/><Relationship Id="rId5" Type="http://schemas.openxmlformats.org/officeDocument/2006/relationships/hyperlink" Target="http://www.microsoft.com/downloads/en/details.aspx?FamilyID=7290f7ed-e86b-4114-a452-4f07fa32403d" TargetMode="External"/><Relationship Id="rId4" Type="http://schemas.openxmlformats.org/officeDocument/2006/relationships/hyperlink" Target="http://www.microsoft.com/downloads/en/details.aspx?FamilyID=413E88F8-5966-4A83-B309-53B7B77EDF78&amp;displaylang=en" TargetMode="External"/><Relationship Id="rId9" Type="http://schemas.openxmlformats.org/officeDocument/2006/relationships/hyperlink" Target="http://blogs.msdn.com/b/appfabric/"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24.xml"/><Relationship Id="rId1" Type="http://schemas.openxmlformats.org/officeDocument/2006/relationships/slideLayout" Target="../slideLayouts/slideLayout34.xml"/><Relationship Id="rId6" Type="http://schemas.openxmlformats.org/officeDocument/2006/relationships/hyperlink" Target="http://microsoft.com/technet" TargetMode="External"/><Relationship Id="rId11" Type="http://schemas.openxmlformats.org/officeDocument/2006/relationships/image" Target="../media/image51.png"/><Relationship Id="rId5" Type="http://schemas.openxmlformats.org/officeDocument/2006/relationships/hyperlink" Target="http://www.microsoft.com/learning" TargetMode="External"/><Relationship Id="rId10" Type="http://schemas.openxmlformats.org/officeDocument/2006/relationships/image" Target="../media/image50.emf"/><Relationship Id="rId4" Type="http://schemas.openxmlformats.org/officeDocument/2006/relationships/image" Target="../media/image47.png"/><Relationship Id="rId9" Type="http://schemas.openxmlformats.org/officeDocument/2006/relationships/image" Target="../media/image49.png"/><Relationship Id="rId14" Type="http://schemas.microsoft.com/office/2007/relationships/hdphoto" Target="../media/hdphoto1.wdp"/></Relationships>
</file>

<file path=ppt/slides/_rels/slide32.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35.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3.pn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3.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8.wmf"/><Relationship Id="rId4" Type="http://schemas.openxmlformats.org/officeDocument/2006/relationships/diagramLayout" Target="../diagrams/layout1.xml"/><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1"/>
            <a:ext cx="11173090" cy="609398"/>
          </a:xfrm>
        </p:spPr>
        <p:txBody>
          <a:bodyPr/>
          <a:lstStyle/>
          <a:p>
            <a:r>
              <a:rPr lang="en-US" dirty="0" smtClean="0"/>
              <a:t>Side-by-Side Versioning</a:t>
            </a:r>
            <a:endParaRPr lang="en-US" dirty="0"/>
          </a:p>
        </p:txBody>
      </p:sp>
      <p:sp>
        <p:nvSpPr>
          <p:cNvPr id="4" name="Rounded Rectangle 3"/>
          <p:cNvSpPr/>
          <p:nvPr/>
        </p:nvSpPr>
        <p:spPr>
          <a:xfrm>
            <a:off x="1015750" y="2133600"/>
            <a:ext cx="1462659" cy="12192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Client</a:t>
            </a:r>
            <a:endParaRPr lang="en-US" dirty="0"/>
          </a:p>
        </p:txBody>
      </p:sp>
      <p:sp>
        <p:nvSpPr>
          <p:cNvPr id="5" name="Rounded Rectangle 4"/>
          <p:cNvSpPr/>
          <p:nvPr/>
        </p:nvSpPr>
        <p:spPr>
          <a:xfrm>
            <a:off x="2133059" y="3610302"/>
            <a:ext cx="2844059" cy="2362200"/>
          </a:xfrm>
          <a:prstGeom prst="roundRect">
            <a:avLst>
              <a:gd name="adj" fmla="val 9524"/>
            </a:avLst>
          </a:prstGeom>
          <a:scene3d>
            <a:camera prst="isometricOffAxis2Left"/>
            <a:lightRig rig="threePt" dir="t">
              <a:rot lat="0" lon="0" rev="20400000"/>
            </a:lightRig>
          </a:scene3d>
          <a:sp3d contourW="6350">
            <a:bevelT w="41275" h="19050" prst="angle"/>
            <a:contourClr>
              <a:schemeClr val="accent1">
                <a:shade val="25000"/>
                <a:satMod val="150000"/>
              </a:schemeClr>
            </a:contourClr>
          </a:sp3d>
        </p:spPr>
        <p:style>
          <a:lnRef idx="0">
            <a:schemeClr val="accent1"/>
          </a:lnRef>
          <a:fillRef idx="3">
            <a:schemeClr val="accent1"/>
          </a:fillRef>
          <a:effectRef idx="3">
            <a:schemeClr val="accent1"/>
          </a:effectRef>
          <a:fontRef idx="minor">
            <a:schemeClr val="lt1"/>
          </a:fontRef>
        </p:style>
        <p:txBody>
          <a:bodyPr vert="vert270" rtlCol="0" anchor="t" anchorCtr="1"/>
          <a:lstStyle/>
          <a:p>
            <a:pPr algn="ctr"/>
            <a:r>
              <a:rPr lang="en-US" dirty="0" smtClean="0"/>
              <a:t>Mortgage Application Process</a:t>
            </a:r>
            <a:endParaRPr lang="en-US" dirty="0"/>
          </a:p>
        </p:txBody>
      </p:sp>
      <p:sp>
        <p:nvSpPr>
          <p:cNvPr id="6" name="Rounded Rectangle 5"/>
          <p:cNvSpPr/>
          <p:nvPr/>
        </p:nvSpPr>
        <p:spPr>
          <a:xfrm>
            <a:off x="3280840" y="3810000"/>
            <a:ext cx="1462659" cy="533400"/>
          </a:xfrm>
          <a:prstGeom prst="roundRect">
            <a:avLst/>
          </a:prstGeom>
          <a:ln/>
          <a:effectLst>
            <a:glow rad="101600">
              <a:schemeClr val="accent5">
                <a:satMod val="175000"/>
                <a:alpha val="40000"/>
              </a:schemeClr>
            </a:glow>
            <a:outerShdw blurRad="40000" dist="23000" dir="5400000" rotWithShape="0">
              <a:srgbClr val="000000">
                <a:alpha val="35000"/>
              </a:srgbClr>
            </a:outerShdw>
          </a:effectLst>
          <a:scene3d>
            <a:camera prst="isometricOffAxis2Left"/>
            <a:lightRig rig="threePt" dir="t">
              <a:rot lat="0" lon="0" rev="20400000"/>
            </a:lightRig>
          </a:scene3d>
          <a:sp3d contourW="6350">
            <a:bevelT w="41275" h="19050" prst="angle"/>
            <a:contourClr>
              <a:schemeClr val="accent6">
                <a:shade val="25000"/>
                <a:satMod val="15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Receive</a:t>
            </a:r>
            <a:br>
              <a:rPr lang="en-US" sz="1200" dirty="0" smtClean="0"/>
            </a:br>
            <a:r>
              <a:rPr lang="en-US" sz="1200" dirty="0" smtClean="0"/>
              <a:t>Application</a:t>
            </a:r>
            <a:endParaRPr lang="en-US" sz="1200" dirty="0"/>
          </a:p>
        </p:txBody>
      </p:sp>
      <p:sp>
        <p:nvSpPr>
          <p:cNvPr id="8" name="Rounded Rectangle 7"/>
          <p:cNvSpPr/>
          <p:nvPr/>
        </p:nvSpPr>
        <p:spPr>
          <a:xfrm>
            <a:off x="3280840" y="4572000"/>
            <a:ext cx="1462659" cy="533400"/>
          </a:xfrm>
          <a:prstGeom prst="roundRect">
            <a:avLst/>
          </a:prstGeom>
          <a:ln/>
          <a:effectLst>
            <a:glow rad="101600">
              <a:schemeClr val="accent5">
                <a:satMod val="175000"/>
                <a:alpha val="40000"/>
              </a:schemeClr>
            </a:glow>
            <a:outerShdw blurRad="40000" dist="23000" dir="5400000" rotWithShape="0">
              <a:srgbClr val="000000">
                <a:alpha val="35000"/>
              </a:srgbClr>
            </a:outerShdw>
          </a:effectLst>
          <a:scene3d>
            <a:camera prst="isometricOffAxis2Left"/>
            <a:lightRig rig="threePt" dir="t">
              <a:rot lat="0" lon="0" rev="20400000"/>
            </a:lightRig>
          </a:scene3d>
          <a:sp3d contourW="6350">
            <a:bevelT w="41275" h="19050" prst="angle"/>
            <a:contourClr>
              <a:schemeClr val="accent6">
                <a:shade val="25000"/>
                <a:satMod val="15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Approve</a:t>
            </a:r>
          </a:p>
          <a:p>
            <a:pPr algn="ctr"/>
            <a:r>
              <a:rPr lang="en-US" sz="1200" dirty="0" smtClean="0"/>
              <a:t>Application</a:t>
            </a:r>
            <a:endParaRPr lang="en-US" sz="1200" dirty="0"/>
          </a:p>
        </p:txBody>
      </p:sp>
      <p:sp>
        <p:nvSpPr>
          <p:cNvPr id="9" name="Rounded Rectangle 8"/>
          <p:cNvSpPr/>
          <p:nvPr/>
        </p:nvSpPr>
        <p:spPr>
          <a:xfrm>
            <a:off x="3280840" y="5334000"/>
            <a:ext cx="1462659" cy="533400"/>
          </a:xfrm>
          <a:prstGeom prst="roundRect">
            <a:avLst/>
          </a:prstGeom>
          <a:ln/>
          <a:effectLst>
            <a:glow rad="101600">
              <a:schemeClr val="accent5">
                <a:satMod val="175000"/>
                <a:alpha val="40000"/>
              </a:schemeClr>
            </a:glow>
            <a:outerShdw blurRad="40000" dist="23000" dir="5400000" rotWithShape="0">
              <a:srgbClr val="000000">
                <a:alpha val="35000"/>
              </a:srgbClr>
            </a:outerShdw>
          </a:effectLst>
          <a:scene3d>
            <a:camera prst="isometricOffAxis2Left"/>
            <a:lightRig rig="threePt" dir="t">
              <a:rot lat="0" lon="0" rev="20400000"/>
            </a:lightRig>
          </a:scene3d>
          <a:sp3d contourW="6350">
            <a:bevelT w="41275" h="19050" prst="angle"/>
            <a:contourClr>
              <a:schemeClr val="accent6">
                <a:shade val="25000"/>
                <a:satMod val="15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Issue</a:t>
            </a:r>
          </a:p>
          <a:p>
            <a:pPr algn="ctr"/>
            <a:r>
              <a:rPr lang="en-US" sz="1200" dirty="0" smtClean="0"/>
              <a:t>Loan</a:t>
            </a:r>
            <a:endParaRPr lang="en-US" sz="1200" dirty="0"/>
          </a:p>
        </p:txBody>
      </p:sp>
      <p:sp>
        <p:nvSpPr>
          <p:cNvPr id="10" name="Rounded Rectangle 9"/>
          <p:cNvSpPr/>
          <p:nvPr/>
        </p:nvSpPr>
        <p:spPr>
          <a:xfrm>
            <a:off x="7110148" y="3013512"/>
            <a:ext cx="3148780" cy="3124200"/>
          </a:xfrm>
          <a:prstGeom prst="roundRect">
            <a:avLst>
              <a:gd name="adj" fmla="val 8334"/>
            </a:avLst>
          </a:prstGeom>
          <a:scene3d>
            <a:camera prst="isometricOffAxis2Left"/>
            <a:lightRig rig="threePt" dir="t">
              <a:rot lat="0" lon="0" rev="20400000"/>
            </a:lightRig>
          </a:scene3d>
          <a:sp3d contourW="6350">
            <a:bevelT w="41275" h="19050" prst="angle"/>
            <a:contourClr>
              <a:schemeClr val="accent2">
                <a:shade val="25000"/>
                <a:satMod val="150000"/>
              </a:schemeClr>
            </a:contourClr>
          </a:sp3d>
        </p:spPr>
        <p:style>
          <a:lnRef idx="0">
            <a:schemeClr val="accent2"/>
          </a:lnRef>
          <a:fillRef idx="3">
            <a:schemeClr val="accent2"/>
          </a:fillRef>
          <a:effectRef idx="3">
            <a:schemeClr val="accent2"/>
          </a:effectRef>
          <a:fontRef idx="minor">
            <a:schemeClr val="lt1"/>
          </a:fontRef>
        </p:style>
        <p:txBody>
          <a:bodyPr vert="vert270" rtlCol="0" anchor="t"/>
          <a:lstStyle/>
          <a:p>
            <a:pPr algn="ctr"/>
            <a:r>
              <a:rPr lang="en-US" dirty="0"/>
              <a:t>Mortgage </a:t>
            </a:r>
            <a:r>
              <a:rPr lang="en-US" dirty="0" smtClean="0"/>
              <a:t/>
            </a:r>
            <a:br>
              <a:rPr lang="en-US" dirty="0" smtClean="0"/>
            </a:br>
            <a:r>
              <a:rPr lang="en-US" dirty="0" smtClean="0"/>
              <a:t>Application </a:t>
            </a:r>
            <a:r>
              <a:rPr lang="en-US" dirty="0"/>
              <a:t>Process</a:t>
            </a:r>
          </a:p>
          <a:p>
            <a:pPr algn="ctr"/>
            <a:endParaRPr lang="en-US" dirty="0"/>
          </a:p>
        </p:txBody>
      </p:sp>
      <p:sp>
        <p:nvSpPr>
          <p:cNvPr id="11" name="Rounded Rectangle 10"/>
          <p:cNvSpPr/>
          <p:nvPr/>
        </p:nvSpPr>
        <p:spPr>
          <a:xfrm>
            <a:off x="8156360" y="3228975"/>
            <a:ext cx="1899426" cy="533400"/>
          </a:xfrm>
          <a:prstGeom prst="roundRect">
            <a:avLst/>
          </a:prstGeom>
          <a:effectLst>
            <a:glow rad="139700">
              <a:schemeClr val="accent5">
                <a:satMod val="175000"/>
                <a:alpha val="40000"/>
              </a:schemeClr>
            </a:glow>
            <a:outerShdw blurRad="40000" dist="23000" dir="5400000" rotWithShape="0">
              <a:srgbClr val="000000">
                <a:alpha val="35000"/>
              </a:srgbClr>
            </a:outerShdw>
          </a:effectLst>
          <a:scene3d>
            <a:camera prst="isometricOffAxis2Left"/>
            <a:lightRig rig="threePt" dir="t">
              <a:rot lat="0" lon="0" rev="20400000"/>
            </a:lightRig>
          </a:scene3d>
          <a:sp3d contourW="6350">
            <a:bevelT w="41275" h="19050" prst="angle"/>
            <a:contourClr>
              <a:schemeClr val="accent6">
                <a:shade val="25000"/>
                <a:satMod val="15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Receive</a:t>
            </a:r>
            <a:br>
              <a:rPr lang="en-US" sz="1200" dirty="0" smtClean="0"/>
            </a:br>
            <a:r>
              <a:rPr lang="en-US" sz="1200" dirty="0" smtClean="0"/>
              <a:t>Application</a:t>
            </a:r>
            <a:endParaRPr lang="en-US" sz="1200" dirty="0"/>
          </a:p>
        </p:txBody>
      </p:sp>
      <p:sp>
        <p:nvSpPr>
          <p:cNvPr id="12" name="Rounded Rectangle 11"/>
          <p:cNvSpPr/>
          <p:nvPr/>
        </p:nvSpPr>
        <p:spPr>
          <a:xfrm>
            <a:off x="8156360" y="4752975"/>
            <a:ext cx="1899426" cy="533400"/>
          </a:xfrm>
          <a:prstGeom prst="roundRect">
            <a:avLst/>
          </a:prstGeom>
          <a:effectLst>
            <a:glow rad="139700">
              <a:schemeClr val="accent5">
                <a:satMod val="175000"/>
                <a:alpha val="40000"/>
              </a:schemeClr>
            </a:glow>
            <a:outerShdw blurRad="40000" dist="23000" dir="5400000" rotWithShape="0">
              <a:srgbClr val="000000">
                <a:alpha val="35000"/>
              </a:srgbClr>
            </a:outerShdw>
          </a:effectLst>
          <a:scene3d>
            <a:camera prst="isometricOffAxis2Left"/>
            <a:lightRig rig="threePt" dir="t">
              <a:rot lat="0" lon="0" rev="20400000"/>
            </a:lightRig>
          </a:scene3d>
          <a:sp3d contourW="6350">
            <a:bevelT w="41275" h="19050" prst="angle"/>
            <a:contourClr>
              <a:schemeClr val="accent6">
                <a:shade val="25000"/>
                <a:satMod val="150000"/>
              </a:schemeClr>
            </a:contourClr>
          </a:sp3d>
        </p:spPr>
        <p:style>
          <a:lnRef idx="0">
            <a:schemeClr val="accent6"/>
          </a:lnRef>
          <a:fillRef idx="3">
            <a:schemeClr val="accent6"/>
          </a:fillRef>
          <a:effectRef idx="3">
            <a:schemeClr val="accent6"/>
          </a:effectRef>
          <a:fontRef idx="minor">
            <a:schemeClr val="lt1"/>
          </a:fontRef>
        </p:style>
        <p:txBody>
          <a:bodyPr lIns="0" rIns="0" rtlCol="0" anchor="ctr"/>
          <a:lstStyle/>
          <a:p>
            <a:pPr algn="ctr"/>
            <a:r>
              <a:rPr lang="en-US" sz="1200" dirty="0" smtClean="0"/>
              <a:t>Approve or Reject</a:t>
            </a:r>
          </a:p>
          <a:p>
            <a:pPr algn="ctr"/>
            <a:r>
              <a:rPr lang="en-US" sz="1200" dirty="0" smtClean="0"/>
              <a:t>Application</a:t>
            </a:r>
            <a:endParaRPr lang="en-US" sz="1200" dirty="0"/>
          </a:p>
        </p:txBody>
      </p:sp>
      <p:sp>
        <p:nvSpPr>
          <p:cNvPr id="13" name="Rounded Rectangle 12"/>
          <p:cNvSpPr/>
          <p:nvPr/>
        </p:nvSpPr>
        <p:spPr>
          <a:xfrm>
            <a:off x="8156360" y="5514975"/>
            <a:ext cx="1899426" cy="533400"/>
          </a:xfrm>
          <a:prstGeom prst="roundRect">
            <a:avLst/>
          </a:prstGeom>
          <a:effectLst>
            <a:glow rad="139700">
              <a:schemeClr val="accent5">
                <a:satMod val="175000"/>
                <a:alpha val="40000"/>
              </a:schemeClr>
            </a:glow>
            <a:outerShdw blurRad="40000" dist="23000" dir="5400000" rotWithShape="0">
              <a:srgbClr val="000000">
                <a:alpha val="35000"/>
              </a:srgbClr>
            </a:outerShdw>
          </a:effectLst>
          <a:scene3d>
            <a:camera prst="isometricOffAxis2Left"/>
            <a:lightRig rig="threePt" dir="t">
              <a:rot lat="0" lon="0" rev="20400000"/>
            </a:lightRig>
          </a:scene3d>
          <a:sp3d contourW="6350">
            <a:bevelT w="41275" h="19050" prst="angle"/>
            <a:contourClr>
              <a:schemeClr val="accent6">
                <a:shade val="25000"/>
                <a:satMod val="15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Issue</a:t>
            </a:r>
          </a:p>
          <a:p>
            <a:pPr algn="ctr"/>
            <a:r>
              <a:rPr lang="en-US" sz="1200" dirty="0" smtClean="0"/>
              <a:t>Loan</a:t>
            </a:r>
            <a:endParaRPr lang="en-US" sz="1200" dirty="0"/>
          </a:p>
        </p:txBody>
      </p:sp>
      <p:sp>
        <p:nvSpPr>
          <p:cNvPr id="14" name="Rounded Rectangle 13"/>
          <p:cNvSpPr/>
          <p:nvPr/>
        </p:nvSpPr>
        <p:spPr>
          <a:xfrm>
            <a:off x="8156360" y="3990975"/>
            <a:ext cx="1899426" cy="533400"/>
          </a:xfrm>
          <a:prstGeom prst="roundRect">
            <a:avLst/>
          </a:prstGeom>
          <a:effectLst>
            <a:glow rad="139700">
              <a:schemeClr val="accent5">
                <a:satMod val="175000"/>
                <a:alpha val="40000"/>
              </a:schemeClr>
            </a:glow>
            <a:outerShdw blurRad="40000" dist="23000" dir="5400000" rotWithShape="0">
              <a:srgbClr val="000000">
                <a:alpha val="35000"/>
              </a:srgbClr>
            </a:outerShdw>
          </a:effectLst>
          <a:scene3d>
            <a:camera prst="isometricOffAxis2Left"/>
            <a:lightRig rig="threePt" dir="t">
              <a:rot lat="0" lon="0" rev="20400000"/>
            </a:lightRig>
          </a:scene3d>
          <a:sp3d contourW="6350">
            <a:bevelT w="41275" h="19050" prst="angle"/>
            <a:contourClr>
              <a:schemeClr val="accent5">
                <a:shade val="25000"/>
                <a:satMod val="150000"/>
              </a:schemeClr>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200" dirty="0" smtClean="0"/>
              <a:t>Verify</a:t>
            </a:r>
            <a:r>
              <a:rPr lang="en-US" sz="1200" dirty="0"/>
              <a:t/>
            </a:r>
            <a:br>
              <a:rPr lang="en-US" sz="1200" dirty="0"/>
            </a:br>
            <a:r>
              <a:rPr lang="en-US" sz="1200" dirty="0" smtClean="0"/>
              <a:t>Income</a:t>
            </a:r>
          </a:p>
        </p:txBody>
      </p:sp>
      <p:sp>
        <p:nvSpPr>
          <p:cNvPr id="16" name="Bent-Up Arrow 15"/>
          <p:cNvSpPr/>
          <p:nvPr/>
        </p:nvSpPr>
        <p:spPr bwMode="auto">
          <a:xfrm rot="10800000" flipH="1">
            <a:off x="2640914" y="2838462"/>
            <a:ext cx="1721672" cy="672893"/>
          </a:xfrm>
          <a:prstGeom prst="bentUpArrow">
            <a:avLst>
              <a:gd name="adj1" fmla="val 43074"/>
              <a:gd name="adj2" fmla="val 36415"/>
              <a:gd name="adj3" fmla="val 3261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17" name="Rounded Rectangular Callout 16"/>
          <p:cNvSpPr/>
          <p:nvPr/>
        </p:nvSpPr>
        <p:spPr bwMode="auto">
          <a:xfrm>
            <a:off x="2437766" y="1473329"/>
            <a:ext cx="3047207" cy="612648"/>
          </a:xfrm>
          <a:prstGeom prst="wedgeRoundRectCallout">
            <a:avLst>
              <a:gd name="adj1" fmla="val -36041"/>
              <a:gd name="adj2" fmla="val 96704"/>
              <a:gd name="adj3" fmla="val 16667"/>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gradFill>
                  <a:gsLst>
                    <a:gs pos="0">
                      <a:srgbClr val="FFFFFF"/>
                    </a:gs>
                    <a:gs pos="100000">
                      <a:srgbClr val="FFFFFF"/>
                    </a:gs>
                  </a:gsLst>
                  <a:lin ang="5400000" scaled="0"/>
                </a:gradFill>
              </a:rPr>
              <a:t>Applications Started Before 1/1/2011</a:t>
            </a:r>
          </a:p>
        </p:txBody>
      </p:sp>
      <p:sp>
        <p:nvSpPr>
          <p:cNvPr id="18" name="Bent-Up Arrow 17"/>
          <p:cNvSpPr/>
          <p:nvPr/>
        </p:nvSpPr>
        <p:spPr bwMode="auto">
          <a:xfrm rot="10800000" flipH="1">
            <a:off x="2640917" y="2400300"/>
            <a:ext cx="6536257" cy="555523"/>
          </a:xfrm>
          <a:prstGeom prst="bentUpArrow">
            <a:avLst>
              <a:gd name="adj1" fmla="val 50000"/>
              <a:gd name="adj2" fmla="val 43861"/>
              <a:gd name="adj3" fmla="val 40432"/>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19" name="Rounded Rectangular Callout 18"/>
          <p:cNvSpPr/>
          <p:nvPr/>
        </p:nvSpPr>
        <p:spPr bwMode="auto">
          <a:xfrm>
            <a:off x="7719594" y="1473329"/>
            <a:ext cx="3250353" cy="612648"/>
          </a:xfrm>
          <a:prstGeom prst="wedgeRoundRectCallout">
            <a:avLst>
              <a:gd name="adj1" fmla="val -34349"/>
              <a:gd name="adj2" fmla="val 98259"/>
              <a:gd name="adj3"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gradFill>
                  <a:gsLst>
                    <a:gs pos="0">
                      <a:srgbClr val="FFFFFF"/>
                    </a:gs>
                    <a:gs pos="100000">
                      <a:srgbClr val="FFFFFF"/>
                    </a:gs>
                  </a:gsLst>
                  <a:lin ang="5400000" scaled="0"/>
                </a:gradFill>
              </a:rPr>
              <a:t>Applications Started After 1/1/2011</a:t>
            </a:r>
          </a:p>
        </p:txBody>
      </p:sp>
      <p:sp>
        <p:nvSpPr>
          <p:cNvPr id="7" name="TextBox 6"/>
          <p:cNvSpPr txBox="1"/>
          <p:nvPr/>
        </p:nvSpPr>
        <p:spPr>
          <a:xfrm>
            <a:off x="1569560" y="3426677"/>
            <a:ext cx="8848833" cy="830997"/>
          </a:xfrm>
          <a:prstGeom prst="rect">
            <a:avLst/>
          </a:prstGeom>
          <a:noFill/>
        </p:spPr>
        <p:txBody>
          <a:bodyPr wrap="none" lIns="0" tIns="0" rIns="0" bIns="0"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5400" b="1"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Side-by-Side Execution</a:t>
            </a:r>
          </a:p>
        </p:txBody>
      </p:sp>
    </p:spTree>
    <p:custDataLst>
      <p:tags r:id="rId1"/>
    </p:custDataLst>
    <p:extLst>
      <p:ext uri="{BB962C8B-B14F-4D97-AF65-F5344CB8AC3E}">
        <p14:creationId xmlns:p14="http://schemas.microsoft.com/office/powerpoint/2010/main" val="41880257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anim calcmode="lin" valueType="num">
                                      <p:cBhvr>
                                        <p:cTn id="19" dur="500" fill="hold"/>
                                        <p:tgtEl>
                                          <p:spTgt spid="11"/>
                                        </p:tgtEl>
                                        <p:attrNameLst>
                                          <p:attrName>ppt_x</p:attrName>
                                        </p:attrNameLst>
                                      </p:cBhvr>
                                      <p:tavLst>
                                        <p:tav tm="0">
                                          <p:val>
                                            <p:strVal val="#ppt_x"/>
                                          </p:val>
                                        </p:tav>
                                        <p:tav tm="100000">
                                          <p:val>
                                            <p:strVal val="#ppt_x"/>
                                          </p:val>
                                        </p:tav>
                                      </p:tavLst>
                                    </p:anim>
                                    <p:anim calcmode="lin" valueType="num">
                                      <p:cBhvr>
                                        <p:cTn id="20" dur="500" fill="hold"/>
                                        <p:tgtEl>
                                          <p:spTgt spid="1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anim calcmode="lin" valueType="num">
                                      <p:cBhvr>
                                        <p:cTn id="24" dur="500" fill="hold"/>
                                        <p:tgtEl>
                                          <p:spTgt spid="14"/>
                                        </p:tgtEl>
                                        <p:attrNameLst>
                                          <p:attrName>ppt_x</p:attrName>
                                        </p:attrNameLst>
                                      </p:cBhvr>
                                      <p:tavLst>
                                        <p:tav tm="0">
                                          <p:val>
                                            <p:strVal val="#ppt_x"/>
                                          </p:val>
                                        </p:tav>
                                        <p:tav tm="100000">
                                          <p:val>
                                            <p:strVal val="#ppt_x"/>
                                          </p:val>
                                        </p:tav>
                                      </p:tavLst>
                                    </p:anim>
                                    <p:anim calcmode="lin" valueType="num">
                                      <p:cBhvr>
                                        <p:cTn id="25" dur="500" fill="hold"/>
                                        <p:tgtEl>
                                          <p:spTgt spid="1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anim calcmode="lin" valueType="num">
                                      <p:cBhvr>
                                        <p:cTn id="29" dur="500" fill="hold"/>
                                        <p:tgtEl>
                                          <p:spTgt spid="12"/>
                                        </p:tgtEl>
                                        <p:attrNameLst>
                                          <p:attrName>ppt_x</p:attrName>
                                        </p:attrNameLst>
                                      </p:cBhvr>
                                      <p:tavLst>
                                        <p:tav tm="0">
                                          <p:val>
                                            <p:strVal val="#ppt_x"/>
                                          </p:val>
                                        </p:tav>
                                        <p:tav tm="100000">
                                          <p:val>
                                            <p:strVal val="#ppt_x"/>
                                          </p:val>
                                        </p:tav>
                                      </p:tavLst>
                                    </p:anim>
                                    <p:anim calcmode="lin" valueType="num">
                                      <p:cBhvr>
                                        <p:cTn id="30" dur="500" fill="hold"/>
                                        <p:tgtEl>
                                          <p:spTgt spid="1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anim calcmode="lin" valueType="num">
                                      <p:cBhvr>
                                        <p:cTn id="34" dur="500" fill="hold"/>
                                        <p:tgtEl>
                                          <p:spTgt spid="13"/>
                                        </p:tgtEl>
                                        <p:attrNameLst>
                                          <p:attrName>ppt_x</p:attrName>
                                        </p:attrNameLst>
                                      </p:cBhvr>
                                      <p:tavLst>
                                        <p:tav tm="0">
                                          <p:val>
                                            <p:strVal val="#ppt_x"/>
                                          </p:val>
                                        </p:tav>
                                        <p:tav tm="100000">
                                          <p:val>
                                            <p:strVal val="#ppt_x"/>
                                          </p:val>
                                        </p:tav>
                                      </p:tavLst>
                                    </p:anim>
                                    <p:anim calcmode="lin" valueType="num">
                                      <p:cBhvr>
                                        <p:cTn id="35"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animBg="1"/>
      <p:bldP spid="19"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0"/>
            <a:ext cx="11173090" cy="609398"/>
          </a:xfrm>
        </p:spPr>
        <p:txBody>
          <a:bodyPr/>
          <a:lstStyle/>
          <a:p>
            <a:r>
              <a:rPr lang="en-US" dirty="0" smtClean="0"/>
              <a:t>Workflow Services </a:t>
            </a:r>
            <a:r>
              <a:rPr lang="en-US" dirty="0" err="1" smtClean="0"/>
              <a:t>SxS</a:t>
            </a:r>
            <a:r>
              <a:rPr lang="en-US" dirty="0" smtClean="0"/>
              <a:t> Versioning</a:t>
            </a:r>
            <a:endParaRPr lang="en-US" sz="4400" dirty="0"/>
          </a:p>
        </p:txBody>
      </p:sp>
      <p:sp>
        <p:nvSpPr>
          <p:cNvPr id="3" name="Content Placeholder 2"/>
          <p:cNvSpPr>
            <a:spLocks noGrp="1"/>
          </p:cNvSpPr>
          <p:nvPr>
            <p:ph idx="1"/>
          </p:nvPr>
        </p:nvSpPr>
        <p:spPr>
          <a:xfrm>
            <a:off x="507873" y="1447800"/>
            <a:ext cx="8683424" cy="3225498"/>
          </a:xfrm>
        </p:spPr>
        <p:txBody>
          <a:bodyPr/>
          <a:lstStyle/>
          <a:p>
            <a:r>
              <a:rPr lang="en-US" sz="2800" dirty="0" err="1"/>
              <a:t>SxS</a:t>
            </a:r>
            <a:r>
              <a:rPr lang="en-US" sz="2800" dirty="0"/>
              <a:t> versioning semantics</a:t>
            </a:r>
          </a:p>
          <a:p>
            <a:pPr lvl="1"/>
            <a:r>
              <a:rPr lang="en-US" sz="2400" dirty="0"/>
              <a:t>New instances are started with the latest version</a:t>
            </a:r>
          </a:p>
          <a:p>
            <a:pPr lvl="1"/>
            <a:r>
              <a:rPr lang="en-US" sz="2400" dirty="0"/>
              <a:t>Existing instances are completed with their original version</a:t>
            </a:r>
          </a:p>
          <a:p>
            <a:r>
              <a:rPr lang="en-US" sz="2800" dirty="0" smtClean="0"/>
              <a:t>In WF </a:t>
            </a:r>
            <a:r>
              <a:rPr lang="en-US" sz="2800" dirty="0" err="1" smtClean="0"/>
              <a:t>v.Next</a:t>
            </a:r>
            <a:r>
              <a:rPr lang="en-US" sz="2800" dirty="0" smtClean="0"/>
              <a:t> WFSH is a multi-version host!</a:t>
            </a:r>
          </a:p>
          <a:p>
            <a:pPr lvl="1"/>
            <a:r>
              <a:rPr lang="en-US" sz="2400" dirty="0" smtClean="0"/>
              <a:t>No router required, no “smart client” required</a:t>
            </a:r>
          </a:p>
          <a:p>
            <a:pPr lvl="1"/>
            <a:r>
              <a:rPr lang="en-US" sz="2400" dirty="0" smtClean="0"/>
              <a:t>Versions </a:t>
            </a:r>
            <a:r>
              <a:rPr lang="en-US" sz="2400" dirty="0"/>
              <a:t>hosted on the same endpoint</a:t>
            </a:r>
            <a:endParaRPr lang="en-US" sz="2400" dirty="0" smtClean="0"/>
          </a:p>
          <a:p>
            <a:pPr lvl="1"/>
            <a:r>
              <a:rPr lang="en-US" sz="2400" dirty="0" smtClean="0"/>
              <a:t>Leverages the concept of </a:t>
            </a:r>
            <a:r>
              <a:rPr lang="en-US" sz="2400" dirty="0" err="1" smtClean="0"/>
              <a:t>WorkflowIdentity</a:t>
            </a:r>
            <a:endParaRPr lang="en-US" sz="2400" dirty="0" smtClean="0"/>
          </a:p>
        </p:txBody>
      </p:sp>
      <p:sp>
        <p:nvSpPr>
          <p:cNvPr id="17" name="Rounded Rectangle 16"/>
          <p:cNvSpPr/>
          <p:nvPr/>
        </p:nvSpPr>
        <p:spPr>
          <a:xfrm>
            <a:off x="6435021" y="5145173"/>
            <a:ext cx="1640591" cy="1342341"/>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Workflow </a:t>
            </a:r>
            <a:r>
              <a:rPr lang="en-US" dirty="0" err="1" smtClean="0"/>
              <a:t>ServiceHost</a:t>
            </a:r>
            <a:endParaRPr lang="en-US" dirty="0"/>
          </a:p>
        </p:txBody>
      </p:sp>
      <p:grpSp>
        <p:nvGrpSpPr>
          <p:cNvPr id="14" name="Group 13"/>
          <p:cNvGrpSpPr/>
          <p:nvPr/>
        </p:nvGrpSpPr>
        <p:grpSpPr>
          <a:xfrm>
            <a:off x="2574368" y="5145173"/>
            <a:ext cx="3672444" cy="1342341"/>
            <a:chOff x="2574368" y="5145173"/>
            <a:chExt cx="3672444" cy="1342341"/>
          </a:xfrm>
        </p:grpSpPr>
        <p:sp>
          <p:nvSpPr>
            <p:cNvPr id="18" name="Rounded Rectangle 17"/>
            <p:cNvSpPr/>
            <p:nvPr/>
          </p:nvSpPr>
          <p:spPr>
            <a:xfrm>
              <a:off x="2574368" y="5145173"/>
              <a:ext cx="1462659" cy="1342341"/>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Client</a:t>
              </a:r>
              <a:endParaRPr lang="en-US" dirty="0"/>
            </a:p>
          </p:txBody>
        </p:sp>
        <p:sp>
          <p:nvSpPr>
            <p:cNvPr id="19" name="Right Arrow 18"/>
            <p:cNvSpPr/>
            <p:nvPr/>
          </p:nvSpPr>
          <p:spPr bwMode="auto">
            <a:xfrm>
              <a:off x="4341812" y="5573113"/>
              <a:ext cx="1905000" cy="533400"/>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10" name="Group 9"/>
          <p:cNvGrpSpPr/>
          <p:nvPr/>
        </p:nvGrpSpPr>
        <p:grpSpPr>
          <a:xfrm>
            <a:off x="8075615" y="2982314"/>
            <a:ext cx="3886200" cy="2286010"/>
            <a:chOff x="8075615" y="2982314"/>
            <a:chExt cx="3886200" cy="2286010"/>
          </a:xfrm>
        </p:grpSpPr>
        <p:sp>
          <p:nvSpPr>
            <p:cNvPr id="12" name="Rounded Rectangle 11"/>
            <p:cNvSpPr/>
            <p:nvPr/>
          </p:nvSpPr>
          <p:spPr bwMode="auto">
            <a:xfrm>
              <a:off x="9775827" y="2982314"/>
              <a:ext cx="2185988" cy="18288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Mortgage Application Process v1.0.0.0 .</a:t>
              </a:r>
              <a:r>
                <a:rPr lang="en-US" sz="1400" dirty="0" err="1" smtClean="0">
                  <a:gradFill>
                    <a:gsLst>
                      <a:gs pos="0">
                        <a:srgbClr val="FFFFFF"/>
                      </a:gs>
                      <a:gs pos="100000">
                        <a:srgbClr val="FFFFFF"/>
                      </a:gs>
                    </a:gsLst>
                    <a:lin ang="5400000" scaled="0"/>
                  </a:gradFill>
                </a:rPr>
                <a:t>xamlx</a:t>
              </a:r>
              <a:endParaRPr lang="en-US" sz="1400" dirty="0" smtClean="0">
                <a:gradFill>
                  <a:gsLst>
                    <a:gs pos="0">
                      <a:srgbClr val="FFFFFF"/>
                    </a:gs>
                    <a:gs pos="100000">
                      <a:srgbClr val="FFFFFF"/>
                    </a:gs>
                  </a:gsLst>
                  <a:lin ang="5400000" scaled="0"/>
                </a:gradFill>
              </a:endParaRPr>
            </a:p>
          </p:txBody>
        </p:sp>
        <p:pic>
          <p:nvPicPr>
            <p:cNvPr id="13" name="Picture 3" descr="C:\Artwork_Imagery\Icons - Illustrations\Charts - Diagrams\workflow flow chart tilt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2653" y="3134725"/>
              <a:ext cx="1840561" cy="1134239"/>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Arrow Connector 25"/>
            <p:cNvCxnSpPr>
              <a:stCxn id="12" idx="1"/>
            </p:cNvCxnSpPr>
            <p:nvPr/>
          </p:nvCxnSpPr>
          <p:spPr>
            <a:xfrm flipH="1">
              <a:off x="8075615" y="3896725"/>
              <a:ext cx="1700212" cy="1371599"/>
            </a:xfrm>
            <a:prstGeom prst="straightConnector1">
              <a:avLst/>
            </a:prstGeom>
            <a:ln w="508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8075617" y="4901942"/>
            <a:ext cx="3912319" cy="1828800"/>
            <a:chOff x="8075617" y="4901942"/>
            <a:chExt cx="3912319" cy="1828800"/>
          </a:xfrm>
        </p:grpSpPr>
        <p:sp>
          <p:nvSpPr>
            <p:cNvPr id="20" name="Rounded Rectangle 19"/>
            <p:cNvSpPr/>
            <p:nvPr/>
          </p:nvSpPr>
          <p:spPr bwMode="auto">
            <a:xfrm>
              <a:off x="9801948" y="4901942"/>
              <a:ext cx="2185988" cy="18288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Mortgage Application Process v2.0.0.0 .</a:t>
              </a:r>
              <a:r>
                <a:rPr lang="en-US" sz="1400" dirty="0" err="1" smtClean="0">
                  <a:gradFill>
                    <a:gsLst>
                      <a:gs pos="0">
                        <a:srgbClr val="FFFFFF"/>
                      </a:gs>
                      <a:gs pos="100000">
                        <a:srgbClr val="FFFFFF"/>
                      </a:gs>
                    </a:gsLst>
                    <a:lin ang="5400000" scaled="0"/>
                  </a:gradFill>
                </a:rPr>
                <a:t>xamlx</a:t>
              </a:r>
              <a:endParaRPr lang="en-US" sz="1400" dirty="0" smtClean="0">
                <a:gradFill>
                  <a:gsLst>
                    <a:gs pos="0">
                      <a:srgbClr val="FFFFFF"/>
                    </a:gs>
                    <a:gs pos="100000">
                      <a:srgbClr val="FFFFFF"/>
                    </a:gs>
                  </a:gsLst>
                  <a:lin ang="5400000" scaled="0"/>
                </a:gradFill>
              </a:endParaRPr>
            </a:p>
          </p:txBody>
        </p:sp>
        <p:pic>
          <p:nvPicPr>
            <p:cNvPr id="21" name="Picture 3" descr="C:\Artwork_Imagery\Icons - Illustrations\Charts - Diagrams\workflow flow chart tilt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4660" y="5054265"/>
              <a:ext cx="1840561" cy="1134239"/>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Arrow Connector 27"/>
            <p:cNvCxnSpPr>
              <a:stCxn id="20" idx="1"/>
              <a:endCxn id="17" idx="3"/>
            </p:cNvCxnSpPr>
            <p:nvPr/>
          </p:nvCxnSpPr>
          <p:spPr>
            <a:xfrm flipH="1">
              <a:off x="8075617" y="5816354"/>
              <a:ext cx="1726333" cy="1"/>
            </a:xfrm>
            <a:prstGeom prst="straightConnector1">
              <a:avLst/>
            </a:prstGeom>
            <a:ln w="508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4079953" y="5231182"/>
            <a:ext cx="639931" cy="341931"/>
            <a:chOff x="4819843" y="4571464"/>
            <a:chExt cx="1191545" cy="848676"/>
          </a:xfrm>
        </p:grpSpPr>
        <p:sp>
          <p:nvSpPr>
            <p:cNvPr id="23" name="Rectangle 22"/>
            <p:cNvSpPr/>
            <p:nvPr/>
          </p:nvSpPr>
          <p:spPr>
            <a:xfrm rot="20715597">
              <a:off x="4860105" y="4638262"/>
              <a:ext cx="1151283" cy="78187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b="1" dirty="0"/>
            </a:p>
          </p:txBody>
        </p:sp>
        <p:cxnSp>
          <p:nvCxnSpPr>
            <p:cNvPr id="24" name="Straight Connector 23"/>
            <p:cNvCxnSpPr/>
            <p:nvPr/>
          </p:nvCxnSpPr>
          <p:spPr>
            <a:xfrm rot="20715597">
              <a:off x="4819843" y="4741566"/>
              <a:ext cx="575640" cy="390939"/>
            </a:xfrm>
            <a:prstGeom prst="line">
              <a:avLst/>
            </a:prstGeom>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rot="20715597" flipH="1">
              <a:off x="5376540" y="4571464"/>
              <a:ext cx="575642" cy="390939"/>
            </a:xfrm>
            <a:prstGeom prst="line">
              <a:avLst/>
            </a:prstGeom>
            <a:ln/>
          </p:spPr>
          <p:style>
            <a:lnRef idx="1">
              <a:schemeClr val="dk1"/>
            </a:lnRef>
            <a:fillRef idx="0">
              <a:schemeClr val="dk1"/>
            </a:fillRef>
            <a:effectRef idx="0">
              <a:schemeClr val="dk1"/>
            </a:effectRef>
            <a:fontRef idx="minor">
              <a:schemeClr val="tx1"/>
            </a:fontRef>
          </p:style>
        </p:cxnSp>
      </p:grpSp>
    </p:spTree>
    <p:custDataLst>
      <p:tags r:id="rId1"/>
    </p:custDataLst>
    <p:extLst>
      <p:ext uri="{BB962C8B-B14F-4D97-AF65-F5344CB8AC3E}">
        <p14:creationId xmlns:p14="http://schemas.microsoft.com/office/powerpoint/2010/main" val="180549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down)">
                                      <p:cBhvr>
                                        <p:cTn id="10" dur="500"/>
                                        <p:tgtEl>
                                          <p:spTgt spid="3">
                                            <p:txEl>
                                              <p:pRg st="4" end="4"/>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wipe(down)">
                                      <p:cBhvr>
                                        <p:cTn id="13" dur="500"/>
                                        <p:tgtEl>
                                          <p:spTgt spid="3">
                                            <p:txEl>
                                              <p:pRg st="5" end="5"/>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wipe(down)">
                                      <p:cBhvr>
                                        <p:cTn id="16" dur="500"/>
                                        <p:tgtEl>
                                          <p:spTgt spid="3">
                                            <p:txEl>
                                              <p:pRg st="6" end="6"/>
                                            </p:txEl>
                                          </p:spTgt>
                                        </p:tgtEl>
                                      </p:cBhvr>
                                    </p:animEffect>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anim calcmode="lin" valueType="num">
                                      <p:cBhvr>
                                        <p:cTn id="21" dur="500" fill="hold"/>
                                        <p:tgtEl>
                                          <p:spTgt spid="17"/>
                                        </p:tgtEl>
                                        <p:attrNameLst>
                                          <p:attrName>ppt_x</p:attrName>
                                        </p:attrNameLst>
                                      </p:cBhvr>
                                      <p:tavLst>
                                        <p:tav tm="0">
                                          <p:val>
                                            <p:strVal val="#ppt_x"/>
                                          </p:val>
                                        </p:tav>
                                        <p:tav tm="100000">
                                          <p:val>
                                            <p:strVal val="#ppt_x"/>
                                          </p:val>
                                        </p:tav>
                                      </p:tavLst>
                                    </p:anim>
                                    <p:anim calcmode="lin" valueType="num">
                                      <p:cBhvr>
                                        <p:cTn id="22" dur="500" fill="hold"/>
                                        <p:tgtEl>
                                          <p:spTgt spid="17"/>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22" presetClass="entr" presetSubtype="2"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right)">
                                      <p:cBhvr>
                                        <p:cTn id="26" dur="500"/>
                                        <p:tgtEl>
                                          <p:spTgt spid="10"/>
                                        </p:tgtEl>
                                      </p:cBhvr>
                                    </p:animEffect>
                                  </p:childTnLst>
                                </p:cTn>
                              </p:par>
                            </p:childTnLst>
                          </p:cTn>
                        </p:par>
                        <p:par>
                          <p:cTn id="27" fill="hold">
                            <p:stCondLst>
                              <p:cond delay="1500"/>
                            </p:stCondLst>
                            <p:childTnLst>
                              <p:par>
                                <p:cTn id="28" presetID="22" presetClass="entr" presetSubtype="2"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righ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750"/>
                                        <p:tgtEl>
                                          <p:spTgt spid="22"/>
                                        </p:tgtEl>
                                      </p:cBhvr>
                                    </p:animEffect>
                                  </p:childTnLst>
                                </p:cTn>
                              </p:par>
                            </p:childTnLst>
                          </p:cTn>
                        </p:par>
                        <p:par>
                          <p:cTn id="40" fill="hold">
                            <p:stCondLst>
                              <p:cond delay="1250"/>
                            </p:stCondLst>
                            <p:childTnLst>
                              <p:par>
                                <p:cTn id="41" presetID="42" presetClass="path" presetSubtype="0" accel="50000" decel="50000" fill="hold" nodeType="afterEffect">
                                  <p:stCondLst>
                                    <p:cond delay="0"/>
                                  </p:stCondLst>
                                  <p:childTnLst>
                                    <p:animMotion origin="layout" path="M 2.70833E-6 -1.48148E-6 L 0.15937 0.00417 " pathEditMode="relative" rAng="0" ptsTypes="AA">
                                      <p:cBhvr>
                                        <p:cTn id="42" dur="2000" fill="hold"/>
                                        <p:tgtEl>
                                          <p:spTgt spid="22"/>
                                        </p:tgtEl>
                                        <p:attrNameLst>
                                          <p:attrName>ppt_x</p:attrName>
                                          <p:attrName>ppt_y</p:attrName>
                                        </p:attrNameLst>
                                      </p:cBhvr>
                                      <p:rCtr x="7969" y="208"/>
                                    </p:animMotion>
                                  </p:childTnLst>
                                </p:cTn>
                              </p:par>
                            </p:childTnLst>
                          </p:cTn>
                        </p:par>
                        <p:par>
                          <p:cTn id="43" fill="hold">
                            <p:stCondLst>
                              <p:cond delay="3250"/>
                            </p:stCondLst>
                            <p:childTnLst>
                              <p:par>
                                <p:cTn id="44" presetID="10" presetClass="exit" presetSubtype="0" fill="hold" nodeType="afterEffect">
                                  <p:stCondLst>
                                    <p:cond delay="0"/>
                                  </p:stCondLst>
                                  <p:childTnLst>
                                    <p:animEffect transition="out" filter="fade">
                                      <p:cBhvr>
                                        <p:cTn id="45" dur="250"/>
                                        <p:tgtEl>
                                          <p:spTgt spid="22"/>
                                        </p:tgtEl>
                                      </p:cBhvr>
                                    </p:animEffect>
                                    <p:set>
                                      <p:cBhvr>
                                        <p:cTn id="46" dur="1" fill="hold">
                                          <p:stCondLst>
                                            <p:cond delay="24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 </a:t>
            </a:r>
            <a:endParaRPr lang="en-US" dirty="0"/>
          </a:p>
        </p:txBody>
      </p:sp>
      <p:sp>
        <p:nvSpPr>
          <p:cNvPr id="2" name="Title 1"/>
          <p:cNvSpPr>
            <a:spLocks noGrp="1"/>
          </p:cNvSpPr>
          <p:nvPr>
            <p:ph type="ctrTitle"/>
          </p:nvPr>
        </p:nvSpPr>
        <p:spPr/>
        <p:txBody>
          <a:bodyPr/>
          <a:lstStyle/>
          <a:p>
            <a:r>
              <a:rPr lang="en-US" dirty="0" err="1" smtClean="0"/>
              <a:t>SxS</a:t>
            </a:r>
            <a:r>
              <a:rPr lang="en-US" dirty="0" smtClean="0"/>
              <a:t> Versioning of a </a:t>
            </a:r>
            <a:br>
              <a:rPr lang="en-US" dirty="0" smtClean="0"/>
            </a:br>
            <a:r>
              <a:rPr lang="en-US" dirty="0" smtClean="0"/>
              <a:t>Workflow Service</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2235705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066799" y="4029075"/>
            <a:ext cx="7880299" cy="830997"/>
          </a:xfrm>
          <a:prstGeom prst="rect">
            <a:avLst/>
          </a:prstGeom>
          <a:noFill/>
        </p:spPr>
        <p:txBody>
          <a:bodyPr wrap="none" lIns="0" tIns="0" rIns="0" bIns="0" rtlCol="0">
            <a:spAutoFit/>
            <a:scene3d>
              <a:camera prst="perspectiveHeroicExtremeLeftFacing"/>
              <a:lightRig rig="soft" dir="t">
                <a:rot lat="0" lon="0" rev="10800000"/>
              </a:lightRig>
            </a:scene3d>
            <a:sp3d>
              <a:bevelT w="27940" h="12700"/>
              <a:contourClr>
                <a:srgbClr val="DDDDDD"/>
              </a:contourClr>
            </a:sp3d>
          </a:bodyPr>
          <a:lstStyle/>
          <a:p>
            <a:r>
              <a:rPr lang="en-US" sz="5400" b="1" spc="150" dirty="0" smtClean="0">
                <a:ln w="11430"/>
                <a:solidFill>
                  <a:srgbClr val="F8F8F8"/>
                </a:solidFill>
                <a:effectLst>
                  <a:outerShdw blurRad="25400" algn="tl" rotWithShape="0">
                    <a:srgbClr val="000000">
                      <a:alpha val="43000"/>
                    </a:srgbClr>
                  </a:outerShdw>
                </a:effectLst>
              </a:rPr>
              <a:t>But wait, there’s more!</a:t>
            </a:r>
          </a:p>
        </p:txBody>
      </p:sp>
      <p:sp>
        <p:nvSpPr>
          <p:cNvPr id="15" name="Cloud Callout 14"/>
          <p:cNvSpPr/>
          <p:nvPr/>
        </p:nvSpPr>
        <p:spPr bwMode="auto">
          <a:xfrm>
            <a:off x="6858000" y="266699"/>
            <a:ext cx="4095750" cy="2867025"/>
          </a:xfrm>
          <a:prstGeom prst="cloudCallout">
            <a:avLst>
              <a:gd name="adj1" fmla="val -42054"/>
              <a:gd name="adj2" fmla="val 81346"/>
            </a:avLst>
          </a:prstGeom>
          <a:ln>
            <a:headEnd type="none" w="med" len="med"/>
            <a:tailEnd type="none" w="med" len="med"/>
          </a:ln>
          <a:effectLst>
            <a:glow rad="139700">
              <a:schemeClr val="accent5">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 </a:t>
            </a:r>
          </a:p>
          <a:p>
            <a:pPr algn="ctr" defTabSz="914099"/>
            <a:r>
              <a:rPr lang="en-US"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AppFabric</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p:txBody>
      </p:sp>
    </p:spTree>
    <p:extLst>
      <p:ext uri="{BB962C8B-B14F-4D97-AF65-F5344CB8AC3E}">
        <p14:creationId xmlns:p14="http://schemas.microsoft.com/office/powerpoint/2010/main" val="254089123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8455852" y="4502902"/>
            <a:ext cx="2244208" cy="684051"/>
            <a:chOff x="8401260" y="3724966"/>
            <a:chExt cx="2244208" cy="684051"/>
          </a:xfrm>
        </p:grpSpPr>
        <p:sp>
          <p:nvSpPr>
            <p:cNvPr id="87" name="Rectangle 86"/>
            <p:cNvSpPr/>
            <p:nvPr/>
          </p:nvSpPr>
          <p:spPr bwMode="auto">
            <a:xfrm>
              <a:off x="8401260" y="3724966"/>
              <a:ext cx="2244208" cy="684051"/>
            </a:xfrm>
            <a:prstGeom prst="rect">
              <a:avLst/>
            </a:prstGeom>
            <a:solidFill>
              <a:srgbClr val="FFFFFF">
                <a:alpha val="20000"/>
              </a:srgb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latin typeface="Segoe UI Light" pitchFamily="34" charset="0"/>
              </a:endParaRPr>
            </a:p>
          </p:txBody>
        </p:sp>
        <p:grpSp>
          <p:nvGrpSpPr>
            <p:cNvPr id="10" name="Group 9"/>
            <p:cNvGrpSpPr/>
            <p:nvPr/>
          </p:nvGrpSpPr>
          <p:grpSpPr>
            <a:xfrm>
              <a:off x="8464716" y="3779558"/>
              <a:ext cx="1666014" cy="565424"/>
              <a:chOff x="2530368" y="5722559"/>
              <a:chExt cx="1666014" cy="565424"/>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0368" y="5722559"/>
                <a:ext cx="452281" cy="56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4" name="Rectangle 143"/>
              <p:cNvSpPr/>
              <p:nvPr/>
            </p:nvSpPr>
            <p:spPr bwMode="auto">
              <a:xfrm>
                <a:off x="2955345" y="5794639"/>
                <a:ext cx="1241037" cy="400105"/>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Semibold" pitchFamily="34" charset="0"/>
                  </a:rPr>
                  <a:t>Data Tier</a:t>
                </a:r>
                <a:endParaRPr lang="en-US" sz="2000" dirty="0">
                  <a:gradFill>
                    <a:gsLst>
                      <a:gs pos="0">
                        <a:srgbClr val="FFFFFF"/>
                      </a:gs>
                      <a:gs pos="100000">
                        <a:srgbClr val="FFFFFF"/>
                      </a:gs>
                    </a:gsLst>
                    <a:lin ang="5400000" scaled="0"/>
                  </a:gradFill>
                  <a:latin typeface="Segoe UI Semibold" pitchFamily="34" charset="0"/>
                </a:endParaRPr>
              </a:p>
            </p:txBody>
          </p:sp>
        </p:grpSp>
      </p:grpSp>
      <p:grpSp>
        <p:nvGrpSpPr>
          <p:cNvPr id="28" name="Group 27"/>
          <p:cNvGrpSpPr/>
          <p:nvPr/>
        </p:nvGrpSpPr>
        <p:grpSpPr>
          <a:xfrm>
            <a:off x="2621519" y="4502903"/>
            <a:ext cx="2244208" cy="684050"/>
            <a:chOff x="2566927" y="3724967"/>
            <a:chExt cx="2244208" cy="684050"/>
          </a:xfrm>
        </p:grpSpPr>
        <p:sp>
          <p:nvSpPr>
            <p:cNvPr id="85" name="Rectangle 84"/>
            <p:cNvSpPr/>
            <p:nvPr/>
          </p:nvSpPr>
          <p:spPr bwMode="auto">
            <a:xfrm>
              <a:off x="2566927" y="3724967"/>
              <a:ext cx="2244208" cy="684050"/>
            </a:xfrm>
            <a:prstGeom prst="rect">
              <a:avLst/>
            </a:prstGeom>
            <a:solidFill>
              <a:srgbClr val="FFFFFF">
                <a:alpha val="20000"/>
              </a:srgb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latin typeface="Segoe UI Light" pitchFamily="34" charset="0"/>
              </a:endParaRPr>
            </a:p>
          </p:txBody>
        </p:sp>
        <p:grpSp>
          <p:nvGrpSpPr>
            <p:cNvPr id="9" name="Group 8"/>
            <p:cNvGrpSpPr/>
            <p:nvPr/>
          </p:nvGrpSpPr>
          <p:grpSpPr>
            <a:xfrm>
              <a:off x="2641654" y="3779558"/>
              <a:ext cx="1629668" cy="562100"/>
              <a:chOff x="3849816" y="5776010"/>
              <a:chExt cx="1629668" cy="562100"/>
            </a:xfrm>
          </p:grpSpPr>
          <p:pic>
            <p:nvPicPr>
              <p:cNvPr id="1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9816" y="5776010"/>
                <a:ext cx="361700" cy="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 name="Rectangle 142"/>
              <p:cNvSpPr/>
              <p:nvPr/>
            </p:nvSpPr>
            <p:spPr bwMode="auto">
              <a:xfrm>
                <a:off x="4253002" y="5802415"/>
                <a:ext cx="1226482" cy="400105"/>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Semibold" pitchFamily="34" charset="0"/>
                  </a:rPr>
                  <a:t>Web Tier</a:t>
                </a:r>
                <a:endParaRPr lang="en-US" sz="2000" dirty="0">
                  <a:gradFill>
                    <a:gsLst>
                      <a:gs pos="0">
                        <a:srgbClr val="FFFFFF"/>
                      </a:gs>
                      <a:gs pos="100000">
                        <a:srgbClr val="FFFFFF"/>
                      </a:gs>
                    </a:gsLst>
                    <a:lin ang="5400000" scaled="0"/>
                  </a:gradFill>
                  <a:latin typeface="Segoe UI Semibold" pitchFamily="34" charset="0"/>
                </a:endParaRPr>
              </a:p>
            </p:txBody>
          </p:sp>
        </p:grpSp>
      </p:grpSp>
      <p:grpSp>
        <p:nvGrpSpPr>
          <p:cNvPr id="29" name="Group 28"/>
          <p:cNvGrpSpPr/>
          <p:nvPr/>
        </p:nvGrpSpPr>
        <p:grpSpPr>
          <a:xfrm>
            <a:off x="2621519" y="5226680"/>
            <a:ext cx="2244208" cy="707882"/>
            <a:chOff x="2566927" y="4448744"/>
            <a:chExt cx="2244208" cy="707882"/>
          </a:xfrm>
        </p:grpSpPr>
        <p:sp>
          <p:nvSpPr>
            <p:cNvPr id="93" name="Rectangle 92"/>
            <p:cNvSpPr/>
            <p:nvPr/>
          </p:nvSpPr>
          <p:spPr bwMode="auto">
            <a:xfrm>
              <a:off x="2566927" y="4463609"/>
              <a:ext cx="2244208" cy="684050"/>
            </a:xfrm>
            <a:prstGeom prst="rect">
              <a:avLst/>
            </a:prstGeom>
            <a:solidFill>
              <a:srgbClr val="FFFFFF">
                <a:alpha val="20000"/>
              </a:srgb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latin typeface="Segoe UI Light" pitchFamily="34" charset="0"/>
              </a:endParaRPr>
            </a:p>
          </p:txBody>
        </p:sp>
        <p:sp>
          <p:nvSpPr>
            <p:cNvPr id="96" name="Rectangle 95"/>
            <p:cNvSpPr/>
            <p:nvPr/>
          </p:nvSpPr>
          <p:spPr bwMode="auto">
            <a:xfrm>
              <a:off x="2691355" y="4448744"/>
              <a:ext cx="2071649" cy="707882"/>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Semibold" pitchFamily="34" charset="0"/>
                </a:rPr>
                <a:t>Windows Server</a:t>
              </a:r>
            </a:p>
            <a:p>
              <a:pPr algn="ct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Semibold" pitchFamily="34" charset="0"/>
                </a:rPr>
                <a:t>Windows Azure</a:t>
              </a:r>
              <a:endParaRPr lang="en-US" sz="2000" dirty="0">
                <a:gradFill>
                  <a:gsLst>
                    <a:gs pos="0">
                      <a:srgbClr val="FFFFFF"/>
                    </a:gs>
                    <a:gs pos="100000">
                      <a:srgbClr val="FFFFFF"/>
                    </a:gs>
                  </a:gsLst>
                  <a:lin ang="5400000" scaled="0"/>
                </a:gradFill>
                <a:latin typeface="Segoe UI Semibold" pitchFamily="34" charset="0"/>
              </a:endParaRPr>
            </a:p>
          </p:txBody>
        </p:sp>
      </p:grpSp>
      <p:grpSp>
        <p:nvGrpSpPr>
          <p:cNvPr id="33" name="Group 32"/>
          <p:cNvGrpSpPr/>
          <p:nvPr/>
        </p:nvGrpSpPr>
        <p:grpSpPr>
          <a:xfrm>
            <a:off x="8455852" y="5213032"/>
            <a:ext cx="2244208" cy="712563"/>
            <a:chOff x="8401260" y="4435096"/>
            <a:chExt cx="2244208" cy="712563"/>
          </a:xfrm>
        </p:grpSpPr>
        <p:sp>
          <p:nvSpPr>
            <p:cNvPr id="95" name="Rectangle 94"/>
            <p:cNvSpPr/>
            <p:nvPr/>
          </p:nvSpPr>
          <p:spPr bwMode="auto">
            <a:xfrm>
              <a:off x="8401260" y="4463609"/>
              <a:ext cx="2244208" cy="684050"/>
            </a:xfrm>
            <a:prstGeom prst="rect">
              <a:avLst/>
            </a:prstGeom>
            <a:solidFill>
              <a:srgbClr val="FFFFFF">
                <a:alpha val="20000"/>
              </a:srgb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latin typeface="Segoe UI Light" pitchFamily="34" charset="0"/>
              </a:endParaRPr>
            </a:p>
          </p:txBody>
        </p:sp>
        <p:sp>
          <p:nvSpPr>
            <p:cNvPr id="97" name="Rectangle 96"/>
            <p:cNvSpPr/>
            <p:nvPr/>
          </p:nvSpPr>
          <p:spPr bwMode="auto">
            <a:xfrm>
              <a:off x="8815091" y="4435096"/>
              <a:ext cx="1452890" cy="707882"/>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Semibold" pitchFamily="34" charset="0"/>
                </a:rPr>
                <a:t>SQL Server</a:t>
              </a:r>
            </a:p>
            <a:p>
              <a:pPr algn="ct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Semibold" pitchFamily="34" charset="0"/>
                </a:rPr>
                <a:t>SQL Azure</a:t>
              </a:r>
              <a:endParaRPr lang="en-US" sz="2000" dirty="0">
                <a:gradFill>
                  <a:gsLst>
                    <a:gs pos="0">
                      <a:srgbClr val="FFFFFF"/>
                    </a:gs>
                    <a:gs pos="100000">
                      <a:srgbClr val="FFFFFF"/>
                    </a:gs>
                  </a:gsLst>
                  <a:lin ang="5400000" scaled="0"/>
                </a:gradFill>
                <a:latin typeface="Segoe UI Semibold" pitchFamily="34" charset="0"/>
              </a:endParaRPr>
            </a:p>
          </p:txBody>
        </p:sp>
      </p:grpSp>
      <p:grpSp>
        <p:nvGrpSpPr>
          <p:cNvPr id="30" name="Group 29"/>
          <p:cNvGrpSpPr/>
          <p:nvPr/>
        </p:nvGrpSpPr>
        <p:grpSpPr>
          <a:xfrm>
            <a:off x="5108077" y="5213032"/>
            <a:ext cx="3136013" cy="712563"/>
            <a:chOff x="5053485" y="4435096"/>
            <a:chExt cx="3136013" cy="712563"/>
          </a:xfrm>
        </p:grpSpPr>
        <p:sp>
          <p:nvSpPr>
            <p:cNvPr id="94" name="Rectangle 93"/>
            <p:cNvSpPr/>
            <p:nvPr/>
          </p:nvSpPr>
          <p:spPr bwMode="auto">
            <a:xfrm>
              <a:off x="5053485" y="4463609"/>
              <a:ext cx="3136013" cy="684050"/>
            </a:xfrm>
            <a:prstGeom prst="rect">
              <a:avLst/>
            </a:prstGeom>
            <a:solidFill>
              <a:srgbClr val="FFFFFF">
                <a:alpha val="20000"/>
              </a:srgb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latin typeface="Segoe UI Light" pitchFamily="34" charset="0"/>
              </a:endParaRPr>
            </a:p>
          </p:txBody>
        </p:sp>
        <p:sp>
          <p:nvSpPr>
            <p:cNvPr id="98" name="Rectangle 97"/>
            <p:cNvSpPr/>
            <p:nvPr/>
          </p:nvSpPr>
          <p:spPr bwMode="auto">
            <a:xfrm>
              <a:off x="5878692" y="4435096"/>
              <a:ext cx="1354209" cy="707882"/>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2000" dirty="0" err="1" smtClean="0">
                  <a:gradFill>
                    <a:gsLst>
                      <a:gs pos="0">
                        <a:srgbClr val="FFFFFF"/>
                      </a:gs>
                      <a:gs pos="100000">
                        <a:srgbClr val="FFFFFF"/>
                      </a:gs>
                    </a:gsLst>
                    <a:lin ang="5400000" scaled="0"/>
                  </a:gradFill>
                  <a:latin typeface="Segoe UI Semibold" pitchFamily="34" charset="0"/>
                </a:rPr>
                <a:t>AppFabric</a:t>
              </a:r>
              <a:r>
                <a:rPr lang="en-US" sz="2000" dirty="0">
                  <a:gradFill>
                    <a:gsLst>
                      <a:gs pos="0">
                        <a:srgbClr val="FFFFFF"/>
                      </a:gs>
                      <a:gs pos="100000">
                        <a:srgbClr val="FFFFFF"/>
                      </a:gs>
                    </a:gsLst>
                    <a:lin ang="5400000" scaled="0"/>
                  </a:gradFill>
                  <a:latin typeface="Segoe UI Semibold" pitchFamily="34" charset="0"/>
                </a:rPr>
                <a:t/>
              </a:r>
              <a:br>
                <a:rPr lang="en-US" sz="2000" dirty="0">
                  <a:gradFill>
                    <a:gsLst>
                      <a:gs pos="0">
                        <a:srgbClr val="FFFFFF"/>
                      </a:gs>
                      <a:gs pos="100000">
                        <a:srgbClr val="FFFFFF"/>
                      </a:gs>
                    </a:gsLst>
                    <a:lin ang="5400000" scaled="0"/>
                  </a:gradFill>
                  <a:latin typeface="Segoe UI Semibold" pitchFamily="34" charset="0"/>
                </a:rPr>
              </a:br>
              <a:r>
                <a:rPr lang="en-US" sz="2000" dirty="0" smtClean="0">
                  <a:gradFill>
                    <a:gsLst>
                      <a:gs pos="0">
                        <a:srgbClr val="FFFFFF"/>
                      </a:gs>
                      <a:gs pos="100000">
                        <a:srgbClr val="FFFFFF"/>
                      </a:gs>
                    </a:gsLst>
                    <a:lin ang="5400000" scaled="0"/>
                  </a:gradFill>
                  <a:latin typeface="Segoe UI Semibold" pitchFamily="34" charset="0"/>
                </a:rPr>
                <a:t>Container</a:t>
              </a:r>
              <a:endParaRPr lang="en-US" sz="2000" dirty="0">
                <a:gradFill>
                  <a:gsLst>
                    <a:gs pos="0">
                      <a:srgbClr val="FFFFFF"/>
                    </a:gs>
                    <a:gs pos="100000">
                      <a:srgbClr val="FFFFFF"/>
                    </a:gs>
                  </a:gsLst>
                  <a:lin ang="5400000" scaled="0"/>
                </a:gradFill>
                <a:latin typeface="Segoe UI Semibold" pitchFamily="34" charset="0"/>
              </a:endParaRPr>
            </a:p>
          </p:txBody>
        </p:sp>
      </p:grpSp>
      <p:sp>
        <p:nvSpPr>
          <p:cNvPr id="102" name="Rectangle 101"/>
          <p:cNvSpPr/>
          <p:nvPr/>
        </p:nvSpPr>
        <p:spPr bwMode="auto">
          <a:xfrm>
            <a:off x="968991" y="3188218"/>
            <a:ext cx="1419366" cy="1385709"/>
          </a:xfrm>
          <a:prstGeom prst="rect">
            <a:avLst/>
          </a:prstGeom>
          <a:solidFill>
            <a:srgbClr val="FFFFFF">
              <a:alpha val="20000"/>
            </a:srgbClr>
          </a:solidFill>
          <a:ln w="2857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err="1" smtClean="0">
                <a:gradFill>
                  <a:gsLst>
                    <a:gs pos="0">
                      <a:srgbClr val="FFFFFF"/>
                    </a:gs>
                    <a:gs pos="100000">
                      <a:srgbClr val="FFFFFF"/>
                    </a:gs>
                  </a:gsLst>
                  <a:lin ang="5400000" scaled="0"/>
                </a:gradFill>
                <a:latin typeface="Segoe UI Semibold" pitchFamily="34" charset="0"/>
              </a:rPr>
              <a:t>AppFabric</a:t>
            </a:r>
            <a:endParaRPr lang="en-US" dirty="0" smtClean="0">
              <a:gradFill>
                <a:gsLst>
                  <a:gs pos="0">
                    <a:srgbClr val="FFFFFF"/>
                  </a:gs>
                  <a:gs pos="100000">
                    <a:srgbClr val="FFFFFF"/>
                  </a:gs>
                </a:gsLst>
                <a:lin ang="5400000" scaled="0"/>
              </a:gradFill>
              <a:latin typeface="Segoe UI Semibold" pitchFamily="34" charset="0"/>
            </a:endParaRPr>
          </a:p>
          <a:p>
            <a:pPr algn="ctr" defTabSz="914099" fontAlgn="base">
              <a:spcBef>
                <a:spcPct val="0"/>
              </a:spcBef>
              <a:spcAft>
                <a:spcPct val="0"/>
              </a:spcAft>
            </a:pPr>
            <a:r>
              <a:rPr lang="en-US" dirty="0" smtClean="0">
                <a:gradFill>
                  <a:gsLst>
                    <a:gs pos="0">
                      <a:srgbClr val="FFFFFF"/>
                    </a:gs>
                    <a:gs pos="100000">
                      <a:srgbClr val="FFFFFF"/>
                    </a:gs>
                  </a:gsLst>
                  <a:lin ang="5400000" scaled="0"/>
                </a:gradFill>
                <a:latin typeface="Segoe UI Semibold" pitchFamily="34" charset="0"/>
              </a:rPr>
              <a:t>Developer</a:t>
            </a:r>
          </a:p>
          <a:p>
            <a:pPr algn="ctr" defTabSz="914099" fontAlgn="base">
              <a:spcBef>
                <a:spcPct val="0"/>
              </a:spcBef>
              <a:spcAft>
                <a:spcPct val="0"/>
              </a:spcAft>
            </a:pPr>
            <a:r>
              <a:rPr lang="en-US" dirty="0" smtClean="0">
                <a:gradFill>
                  <a:gsLst>
                    <a:gs pos="0">
                      <a:srgbClr val="FFFFFF"/>
                    </a:gs>
                    <a:gs pos="100000">
                      <a:srgbClr val="FFFFFF"/>
                    </a:gs>
                  </a:gsLst>
                  <a:lin ang="5400000" scaled="0"/>
                </a:gradFill>
                <a:latin typeface="Segoe UI Semibold" pitchFamily="34" charset="0"/>
              </a:rPr>
              <a:t>Tools</a:t>
            </a:r>
            <a:endParaRPr lang="en-US" dirty="0">
              <a:gradFill>
                <a:gsLst>
                  <a:gs pos="0">
                    <a:srgbClr val="FFFFFF"/>
                  </a:gs>
                  <a:gs pos="100000">
                    <a:srgbClr val="FFFFFF"/>
                  </a:gs>
                </a:gsLst>
                <a:lin ang="5400000" scaled="0"/>
              </a:gradFill>
              <a:latin typeface="Segoe UI Semibold" pitchFamily="34" charset="0"/>
            </a:endParaRPr>
          </a:p>
        </p:txBody>
      </p:sp>
      <p:sp>
        <p:nvSpPr>
          <p:cNvPr id="103" name="Rectangle 102"/>
          <p:cNvSpPr/>
          <p:nvPr/>
        </p:nvSpPr>
        <p:spPr bwMode="auto">
          <a:xfrm>
            <a:off x="968991" y="5038140"/>
            <a:ext cx="1419366" cy="1415045"/>
          </a:xfrm>
          <a:prstGeom prst="rect">
            <a:avLst/>
          </a:prstGeom>
          <a:solidFill>
            <a:srgbClr val="FFFFFF">
              <a:alpha val="20000"/>
            </a:srgbClr>
          </a:solidFill>
          <a:ln w="2857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err="1" smtClean="0">
                <a:gradFill>
                  <a:gsLst>
                    <a:gs pos="0">
                      <a:srgbClr val="FFFFFF"/>
                    </a:gs>
                    <a:gs pos="100000">
                      <a:srgbClr val="FFFFFF"/>
                    </a:gs>
                  </a:gsLst>
                  <a:lin ang="5400000" scaled="0"/>
                </a:gradFill>
                <a:latin typeface="Segoe UI Semibold" pitchFamily="34" charset="0"/>
              </a:rPr>
              <a:t>AppFabric</a:t>
            </a:r>
            <a:endParaRPr lang="en-US" dirty="0" smtClean="0">
              <a:gradFill>
                <a:gsLst>
                  <a:gs pos="0">
                    <a:srgbClr val="FFFFFF"/>
                  </a:gs>
                  <a:gs pos="100000">
                    <a:srgbClr val="FFFFFF"/>
                  </a:gs>
                </a:gsLst>
                <a:lin ang="5400000" scaled="0"/>
              </a:gradFill>
              <a:latin typeface="Segoe UI Semibold" pitchFamily="34" charset="0"/>
            </a:endParaRPr>
          </a:p>
          <a:p>
            <a:pPr algn="ctr" defTabSz="914099" fontAlgn="base">
              <a:spcBef>
                <a:spcPct val="0"/>
              </a:spcBef>
              <a:spcAft>
                <a:spcPct val="0"/>
              </a:spcAft>
            </a:pPr>
            <a:r>
              <a:rPr lang="en-US" dirty="0" smtClean="0">
                <a:gradFill>
                  <a:gsLst>
                    <a:gs pos="0">
                      <a:srgbClr val="FFFFFF"/>
                    </a:gs>
                    <a:gs pos="100000">
                      <a:srgbClr val="FFFFFF"/>
                    </a:gs>
                  </a:gsLst>
                  <a:lin ang="5400000" scaled="0"/>
                </a:gradFill>
                <a:latin typeface="Segoe UI Semibold" pitchFamily="34" charset="0"/>
              </a:rPr>
              <a:t>App</a:t>
            </a:r>
          </a:p>
          <a:p>
            <a:pPr algn="ctr" defTabSz="914099" fontAlgn="base">
              <a:spcBef>
                <a:spcPct val="0"/>
              </a:spcBef>
              <a:spcAft>
                <a:spcPct val="0"/>
              </a:spcAft>
            </a:pPr>
            <a:r>
              <a:rPr lang="en-US" dirty="0" smtClean="0">
                <a:gradFill>
                  <a:gsLst>
                    <a:gs pos="0">
                      <a:srgbClr val="FFFFFF"/>
                    </a:gs>
                    <a:gs pos="100000">
                      <a:srgbClr val="FFFFFF"/>
                    </a:gs>
                  </a:gsLst>
                  <a:lin ang="5400000" scaled="0"/>
                </a:gradFill>
                <a:latin typeface="Segoe UI Semibold" pitchFamily="34" charset="0"/>
              </a:rPr>
              <a:t>Manager</a:t>
            </a:r>
            <a:endParaRPr lang="en-US" dirty="0">
              <a:gradFill>
                <a:gsLst>
                  <a:gs pos="0">
                    <a:srgbClr val="FFFFFF"/>
                  </a:gs>
                  <a:gs pos="100000">
                    <a:srgbClr val="FFFFFF"/>
                  </a:gs>
                </a:gsLst>
                <a:lin ang="5400000" scaled="0"/>
              </a:gradFill>
              <a:latin typeface="Segoe UI Semibold" pitchFamily="34" charset="0"/>
            </a:endParaRPr>
          </a:p>
        </p:txBody>
      </p:sp>
      <p:sp>
        <p:nvSpPr>
          <p:cNvPr id="105" name="Rectangle 104"/>
          <p:cNvSpPr/>
          <p:nvPr/>
        </p:nvSpPr>
        <p:spPr bwMode="auto">
          <a:xfrm>
            <a:off x="2634324" y="1639667"/>
            <a:ext cx="8091824" cy="667594"/>
          </a:xfrm>
          <a:prstGeom prst="rect">
            <a:avLst/>
          </a:prstGeom>
          <a:solidFill>
            <a:schemeClr val="tx1">
              <a:lumMod val="75000"/>
              <a:alpha val="20000"/>
            </a:schemeClr>
          </a:solidFill>
          <a:ln w="2857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bg1"/>
                </a:solidFill>
                <a:latin typeface="Segoe UI Semibold" pitchFamily="34" charset="0"/>
              </a:rPr>
              <a:t>Applications</a:t>
            </a:r>
          </a:p>
        </p:txBody>
      </p:sp>
      <p:grpSp>
        <p:nvGrpSpPr>
          <p:cNvPr id="22" name="Group 21"/>
          <p:cNvGrpSpPr/>
          <p:nvPr/>
        </p:nvGrpSpPr>
        <p:grpSpPr>
          <a:xfrm>
            <a:off x="2635532" y="2402797"/>
            <a:ext cx="8091824" cy="2782939"/>
            <a:chOff x="12748674" y="2527703"/>
            <a:chExt cx="8091824" cy="2782939"/>
          </a:xfrm>
        </p:grpSpPr>
        <p:grpSp>
          <p:nvGrpSpPr>
            <p:cNvPr id="26" name="Group 25"/>
            <p:cNvGrpSpPr/>
            <p:nvPr/>
          </p:nvGrpSpPr>
          <p:grpSpPr>
            <a:xfrm>
              <a:off x="12952809" y="2694427"/>
              <a:ext cx="4730965" cy="1298257"/>
              <a:chOff x="2215199" y="2323698"/>
              <a:chExt cx="4730965" cy="1298257"/>
            </a:xfrm>
          </p:grpSpPr>
          <p:sp>
            <p:nvSpPr>
              <p:cNvPr id="180" name="Rounded Rectangle 179"/>
              <p:cNvSpPr/>
              <p:nvPr/>
            </p:nvSpPr>
            <p:spPr bwMode="auto">
              <a:xfrm>
                <a:off x="4353940" y="3281440"/>
                <a:ext cx="1407201" cy="340514"/>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UI Semibold" pitchFamily="34" charset="0"/>
                  </a:rPr>
                  <a:t>Access Control</a:t>
                </a:r>
              </a:p>
            </p:txBody>
          </p:sp>
          <p:grpSp>
            <p:nvGrpSpPr>
              <p:cNvPr id="182" name="Group 181"/>
              <p:cNvGrpSpPr/>
              <p:nvPr/>
            </p:nvGrpSpPr>
            <p:grpSpPr>
              <a:xfrm>
                <a:off x="2215199" y="2323698"/>
                <a:ext cx="869463" cy="1298257"/>
                <a:chOff x="3331417" y="1855275"/>
                <a:chExt cx="1052051" cy="1570891"/>
              </a:xfrm>
            </p:grpSpPr>
            <p:sp>
              <p:nvSpPr>
                <p:cNvPr id="183" name="Rounded Rectangle 182"/>
                <p:cNvSpPr/>
                <p:nvPr/>
              </p:nvSpPr>
              <p:spPr bwMode="auto">
                <a:xfrm>
                  <a:off x="3331417" y="3014144"/>
                  <a:ext cx="1052051" cy="412022"/>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UI Semibold" pitchFamily="34" charset="0"/>
                    </a:rPr>
                    <a:t>Caching</a:t>
                  </a:r>
                </a:p>
              </p:txBody>
            </p:sp>
            <p:pic>
              <p:nvPicPr>
                <p:cNvPr id="18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5767" y="1855275"/>
                  <a:ext cx="1023347" cy="1023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8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4786" y="2397090"/>
                <a:ext cx="698956" cy="698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2" name="Group 191"/>
              <p:cNvGrpSpPr/>
              <p:nvPr/>
            </p:nvGrpSpPr>
            <p:grpSpPr>
              <a:xfrm>
                <a:off x="3156766" y="2485689"/>
                <a:ext cx="1142576" cy="1136266"/>
                <a:chOff x="3843436" y="-4138449"/>
                <a:chExt cx="1142576" cy="1136266"/>
              </a:xfrm>
            </p:grpSpPr>
            <p:pic>
              <p:nvPicPr>
                <p:cNvPr id="19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0129" y="-4138449"/>
                  <a:ext cx="689185" cy="689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 name="Rounded Rectangle 193"/>
                <p:cNvSpPr/>
                <p:nvPr/>
              </p:nvSpPr>
              <p:spPr bwMode="auto">
                <a:xfrm>
                  <a:off x="3843436" y="-3342697"/>
                  <a:ext cx="1142576" cy="340514"/>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UI Semibold" pitchFamily="34" charset="0"/>
                    </a:rPr>
                    <a:t>Service Bus</a:t>
                  </a:r>
                </a:p>
              </p:txBody>
            </p:sp>
          </p:grpSp>
          <p:grpSp>
            <p:nvGrpSpPr>
              <p:cNvPr id="195" name="Group 194"/>
              <p:cNvGrpSpPr/>
              <p:nvPr/>
            </p:nvGrpSpPr>
            <p:grpSpPr>
              <a:xfrm>
                <a:off x="5826879" y="2374240"/>
                <a:ext cx="1119285" cy="1247715"/>
                <a:chOff x="5851215" y="-4151400"/>
                <a:chExt cx="1119285" cy="1247715"/>
              </a:xfrm>
            </p:grpSpPr>
            <p:sp>
              <p:nvSpPr>
                <p:cNvPr id="196" name="Rounded Rectangle 195"/>
                <p:cNvSpPr/>
                <p:nvPr/>
              </p:nvSpPr>
              <p:spPr bwMode="auto">
                <a:xfrm>
                  <a:off x="5851215" y="-3244199"/>
                  <a:ext cx="1119285" cy="340514"/>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UI Semibold" pitchFamily="34" charset="0"/>
                    </a:rPr>
                    <a:t>Integration</a:t>
                  </a:r>
                </a:p>
              </p:txBody>
            </p:sp>
            <p:pic>
              <p:nvPicPr>
                <p:cNvPr id="19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26429" y="-4151400"/>
                  <a:ext cx="768855" cy="76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 name="Group 1"/>
            <p:cNvGrpSpPr/>
            <p:nvPr/>
          </p:nvGrpSpPr>
          <p:grpSpPr>
            <a:xfrm>
              <a:off x="18087973" y="2605100"/>
              <a:ext cx="2427003" cy="1401683"/>
              <a:chOff x="9357062" y="5151374"/>
              <a:chExt cx="2427003" cy="1401683"/>
            </a:xfrm>
          </p:grpSpPr>
          <p:pic>
            <p:nvPicPr>
              <p:cNvPr id="7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37034" y="5445421"/>
                <a:ext cx="930315" cy="930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Rounded Rectangle 73"/>
              <p:cNvSpPr/>
              <p:nvPr/>
            </p:nvSpPr>
            <p:spPr bwMode="auto">
              <a:xfrm>
                <a:off x="10703048" y="6192080"/>
                <a:ext cx="1081017" cy="340514"/>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UI Semibold" pitchFamily="34" charset="0"/>
                  </a:rPr>
                  <a:t>Workflows</a:t>
                </a:r>
              </a:p>
            </p:txBody>
          </p:sp>
          <p:pic>
            <p:nvPicPr>
              <p:cNvPr id="75"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64493" y="5480001"/>
                <a:ext cx="845742" cy="845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 name="Rounded Rectangle 75"/>
              <p:cNvSpPr/>
              <p:nvPr/>
            </p:nvSpPr>
            <p:spPr bwMode="auto">
              <a:xfrm>
                <a:off x="9420915" y="6199787"/>
                <a:ext cx="1341251" cy="340514"/>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UI Semibold" pitchFamily="34" charset="0"/>
                  </a:rPr>
                  <a:t>Web Services</a:t>
                </a:r>
              </a:p>
            </p:txBody>
          </p:sp>
          <p:sp>
            <p:nvSpPr>
              <p:cNvPr id="77" name="Rectangle 76"/>
              <p:cNvSpPr/>
              <p:nvPr/>
            </p:nvSpPr>
            <p:spPr bwMode="auto">
              <a:xfrm>
                <a:off x="9420915" y="5221582"/>
                <a:ext cx="2328675" cy="1331475"/>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p>
            </p:txBody>
          </p:sp>
          <p:sp>
            <p:nvSpPr>
              <p:cNvPr id="84" name="Rounded Rectangle 83"/>
              <p:cNvSpPr/>
              <p:nvPr/>
            </p:nvSpPr>
            <p:spPr bwMode="auto">
              <a:xfrm>
                <a:off x="9357062" y="5151374"/>
                <a:ext cx="1304846" cy="340514"/>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UI Semibold" pitchFamily="34" charset="0"/>
                  </a:rPr>
                  <a:t>Custom Code</a:t>
                </a:r>
              </a:p>
            </p:txBody>
          </p:sp>
        </p:grpSp>
        <p:grpSp>
          <p:nvGrpSpPr>
            <p:cNvPr id="17" name="Group 16"/>
            <p:cNvGrpSpPr/>
            <p:nvPr/>
          </p:nvGrpSpPr>
          <p:grpSpPr>
            <a:xfrm>
              <a:off x="12748674" y="2527703"/>
              <a:ext cx="8091824" cy="2782939"/>
              <a:chOff x="2635683" y="2527703"/>
              <a:chExt cx="8091824" cy="2782939"/>
            </a:xfrm>
          </p:grpSpPr>
          <p:sp>
            <p:nvSpPr>
              <p:cNvPr id="176" name="Rectangle 175"/>
              <p:cNvSpPr/>
              <p:nvPr/>
            </p:nvSpPr>
            <p:spPr bwMode="auto">
              <a:xfrm>
                <a:off x="2635683" y="2527703"/>
                <a:ext cx="8091824" cy="1669995"/>
              </a:xfrm>
              <a:prstGeom prst="rect">
                <a:avLst/>
              </a:prstGeom>
              <a:solidFill>
                <a:srgbClr val="FFFFFF">
                  <a:alpha val="20000"/>
                </a:srgbClr>
              </a:solidFill>
              <a:ln>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latin typeface="Segoe UI Light" pitchFamily="34" charset="0"/>
                </a:endParaRPr>
              </a:p>
            </p:txBody>
          </p:sp>
          <p:sp>
            <p:nvSpPr>
              <p:cNvPr id="86" name="Rectangle 85"/>
              <p:cNvSpPr/>
              <p:nvPr/>
            </p:nvSpPr>
            <p:spPr bwMode="auto">
              <a:xfrm>
                <a:off x="5113589" y="4626592"/>
                <a:ext cx="3131860" cy="684050"/>
              </a:xfrm>
              <a:prstGeom prst="rect">
                <a:avLst/>
              </a:prstGeom>
              <a:solidFill>
                <a:srgbClr val="FFFFFF">
                  <a:alpha val="20000"/>
                </a:srgbClr>
              </a:solidFill>
              <a:ln w="2857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latin typeface="Segoe UI Light" pitchFamily="34" charset="0"/>
                </a:endParaRPr>
              </a:p>
            </p:txBody>
          </p:sp>
          <p:sp>
            <p:nvSpPr>
              <p:cNvPr id="88" name="Rectangle 87"/>
              <p:cNvSpPr/>
              <p:nvPr/>
            </p:nvSpPr>
            <p:spPr bwMode="auto">
              <a:xfrm>
                <a:off x="5645833" y="4762180"/>
                <a:ext cx="2369551" cy="400105"/>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2000" dirty="0" err="1" smtClean="0">
                    <a:gradFill>
                      <a:gsLst>
                        <a:gs pos="0">
                          <a:srgbClr val="FFFFFF"/>
                        </a:gs>
                        <a:gs pos="100000">
                          <a:srgbClr val="FFFFFF"/>
                        </a:gs>
                      </a:gsLst>
                      <a:lin ang="5400000" scaled="0"/>
                    </a:gradFill>
                    <a:latin typeface="Segoe UI Semibold" pitchFamily="34" charset="0"/>
                  </a:rPr>
                  <a:t>AppFabric</a:t>
                </a:r>
                <a:r>
                  <a:rPr lang="en-US" sz="2000" dirty="0" smtClean="0">
                    <a:gradFill>
                      <a:gsLst>
                        <a:gs pos="0">
                          <a:srgbClr val="FFFFFF"/>
                        </a:gs>
                        <a:gs pos="100000">
                          <a:srgbClr val="FFFFFF"/>
                        </a:gs>
                      </a:gsLst>
                      <a:lin ang="5400000" scaled="0"/>
                    </a:gradFill>
                    <a:latin typeface="Segoe UI Semibold" pitchFamily="34" charset="0"/>
                  </a:rPr>
                  <a:t> Services</a:t>
                </a:r>
                <a:endParaRPr lang="en-US" sz="2000" dirty="0">
                  <a:gradFill>
                    <a:gsLst>
                      <a:gs pos="0">
                        <a:srgbClr val="FFFFFF"/>
                      </a:gs>
                      <a:gs pos="100000">
                        <a:srgbClr val="FFFFFF"/>
                      </a:gs>
                    </a:gsLst>
                    <a:lin ang="5400000" scaled="0"/>
                  </a:gradFill>
                  <a:latin typeface="Segoe UI Semibold" pitchFamily="34" charset="0"/>
                </a:endParaRPr>
              </a:p>
            </p:txBody>
          </p:sp>
          <p:pic>
            <p:nvPicPr>
              <p:cNvPr id="89"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35426" y="4672444"/>
                <a:ext cx="477398" cy="477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flipH="1" flipV="1">
                <a:off x="2635684" y="4208658"/>
                <a:ext cx="2499742" cy="4179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8245449" y="4197698"/>
                <a:ext cx="2482058" cy="4288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19" name="Group 118"/>
          <p:cNvGrpSpPr/>
          <p:nvPr/>
        </p:nvGrpSpPr>
        <p:grpSpPr>
          <a:xfrm>
            <a:off x="4641140" y="6164880"/>
            <a:ext cx="1285411" cy="562100"/>
            <a:chOff x="5937697" y="7044393"/>
            <a:chExt cx="1285411" cy="562100"/>
          </a:xfrm>
        </p:grpSpPr>
        <p:pic>
          <p:nvPicPr>
            <p:cNvPr id="1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7697" y="7044393"/>
              <a:ext cx="361700" cy="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1" name="Rectangle 120"/>
            <p:cNvSpPr/>
            <p:nvPr/>
          </p:nvSpPr>
          <p:spPr bwMode="auto">
            <a:xfrm>
              <a:off x="6299209" y="7113096"/>
              <a:ext cx="923899" cy="400105"/>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Semibold" pitchFamily="34" charset="0"/>
                </a:rPr>
                <a:t>Server</a:t>
              </a:r>
              <a:endParaRPr lang="en-US" sz="2000" dirty="0">
                <a:gradFill>
                  <a:gsLst>
                    <a:gs pos="0">
                      <a:srgbClr val="FFFFFF"/>
                    </a:gs>
                    <a:gs pos="100000">
                      <a:srgbClr val="FFFFFF"/>
                    </a:gs>
                  </a:gsLst>
                  <a:lin ang="5400000" scaled="0"/>
                </a:gradFill>
                <a:latin typeface="Segoe UI Semibold" pitchFamily="34" charset="0"/>
              </a:endParaRPr>
            </a:p>
          </p:txBody>
        </p:sp>
      </p:grpSp>
      <p:grpSp>
        <p:nvGrpSpPr>
          <p:cNvPr id="127" name="Group 126"/>
          <p:cNvGrpSpPr/>
          <p:nvPr/>
        </p:nvGrpSpPr>
        <p:grpSpPr>
          <a:xfrm>
            <a:off x="7024361" y="6152036"/>
            <a:ext cx="1756972" cy="615085"/>
            <a:chOff x="8362280" y="7005607"/>
            <a:chExt cx="1756972" cy="615085"/>
          </a:xfrm>
        </p:grpSpPr>
        <p:pic>
          <p:nvPicPr>
            <p:cNvPr id="128"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62280" y="7005607"/>
              <a:ext cx="1005426" cy="615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 name="Rectangle 128"/>
            <p:cNvSpPr/>
            <p:nvPr/>
          </p:nvSpPr>
          <p:spPr bwMode="auto">
            <a:xfrm>
              <a:off x="9251715" y="7113096"/>
              <a:ext cx="867537" cy="400105"/>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Semibold" pitchFamily="34" charset="0"/>
                </a:rPr>
                <a:t>Cloud</a:t>
              </a:r>
              <a:endParaRPr lang="en-US" sz="2000" dirty="0">
                <a:gradFill>
                  <a:gsLst>
                    <a:gs pos="0">
                      <a:srgbClr val="FFFFFF"/>
                    </a:gs>
                    <a:gs pos="100000">
                      <a:srgbClr val="FFFFFF"/>
                    </a:gs>
                  </a:gsLst>
                  <a:lin ang="5400000" scaled="0"/>
                </a:gradFill>
                <a:latin typeface="Segoe UI Semibold" pitchFamily="34" charset="0"/>
              </a:endParaRPr>
            </a:p>
          </p:txBody>
        </p:sp>
      </p:grpSp>
      <p:sp>
        <p:nvSpPr>
          <p:cNvPr id="106" name="Oval 105"/>
          <p:cNvSpPr/>
          <p:nvPr/>
        </p:nvSpPr>
        <p:spPr bwMode="auto">
          <a:xfrm>
            <a:off x="921223" y="4474225"/>
            <a:ext cx="1514902" cy="619451"/>
          </a:xfrm>
          <a:prstGeom prst="ellipse">
            <a:avLst/>
          </a:prstGeom>
          <a:solidFill>
            <a:schemeClr val="bg1"/>
          </a:solidFill>
          <a:ln w="2857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tx1"/>
                </a:solidFill>
                <a:latin typeface="Segoe UI Semibold" pitchFamily="34" charset="0"/>
              </a:rPr>
              <a:t>Composition</a:t>
            </a:r>
          </a:p>
          <a:p>
            <a:pPr algn="ctr" defTabSz="914099" fontAlgn="base">
              <a:spcBef>
                <a:spcPct val="0"/>
              </a:spcBef>
              <a:spcAft>
                <a:spcPct val="0"/>
              </a:spcAft>
            </a:pPr>
            <a:r>
              <a:rPr lang="en-US" sz="1200" dirty="0" smtClean="0">
                <a:solidFill>
                  <a:schemeClr val="tx1"/>
                </a:solidFill>
                <a:latin typeface="Segoe UI Semibold" pitchFamily="34" charset="0"/>
              </a:rPr>
              <a:t>Model</a:t>
            </a:r>
            <a:endParaRPr lang="en-US" sz="1200" dirty="0">
              <a:solidFill>
                <a:schemeClr val="tx1"/>
              </a:solidFill>
              <a:latin typeface="Segoe UI Semibold" pitchFamily="34" charset="0"/>
            </a:endParaRPr>
          </a:p>
        </p:txBody>
      </p:sp>
      <p:sp>
        <p:nvSpPr>
          <p:cNvPr id="61" name="Title 11"/>
          <p:cNvSpPr txBox="1">
            <a:spLocks/>
          </p:cNvSpPr>
          <p:nvPr/>
        </p:nvSpPr>
        <p:spPr>
          <a:xfrm>
            <a:off x="346739" y="296840"/>
            <a:ext cx="11173090" cy="8863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3600" dirty="0" err="1" smtClean="0">
                <a:gradFill flip="none" rotWithShape="1">
                  <a:gsLst>
                    <a:gs pos="0">
                      <a:srgbClr val="FFFFFF"/>
                    </a:gs>
                    <a:gs pos="86000">
                      <a:srgbClr val="FFFFFF"/>
                    </a:gs>
                  </a:gsLst>
                  <a:lin ang="5400000" scaled="0"/>
                  <a:tileRect/>
                </a:gradFill>
              </a:rPr>
              <a:t>AppFabric</a:t>
            </a:r>
            <a:r>
              <a:rPr lang="en-US" sz="3600" dirty="0" smtClean="0">
                <a:gradFill flip="none" rotWithShape="1">
                  <a:gsLst>
                    <a:gs pos="0">
                      <a:srgbClr val="FFFFFF"/>
                    </a:gs>
                    <a:gs pos="86000">
                      <a:srgbClr val="FFFFFF"/>
                    </a:gs>
                  </a:gsLst>
                  <a:lin ang="5400000" scaled="0"/>
                  <a:tileRect/>
                </a:gradFill>
              </a:rPr>
              <a:t>:  Next-generation Middleware Platform </a:t>
            </a:r>
            <a:br>
              <a:rPr lang="en-US" sz="3600" dirty="0" smtClean="0">
                <a:gradFill flip="none" rotWithShape="1">
                  <a:gsLst>
                    <a:gs pos="0">
                      <a:srgbClr val="FFFFFF"/>
                    </a:gs>
                    <a:gs pos="86000">
                      <a:srgbClr val="FFFFFF"/>
                    </a:gs>
                  </a:gsLst>
                  <a:lin ang="5400000" scaled="0"/>
                  <a:tileRect/>
                </a:gradFill>
              </a:rPr>
            </a:br>
            <a:r>
              <a:rPr lang="en-US" sz="2800" dirty="0" smtClean="0">
                <a:solidFill>
                  <a:schemeClr val="accent1"/>
                </a:solidFill>
              </a:rPr>
              <a:t>A platform and middleware services for Cloud and Server applications </a:t>
            </a:r>
            <a:endParaRPr lang="en-US" sz="3600" spc="0" dirty="0">
              <a:solidFill>
                <a:schemeClr val="accent1"/>
              </a:solidFill>
            </a:endParaRPr>
          </a:p>
        </p:txBody>
      </p:sp>
    </p:spTree>
    <p:extLst>
      <p:ext uri="{BB962C8B-B14F-4D97-AF65-F5344CB8AC3E}">
        <p14:creationId xmlns:p14="http://schemas.microsoft.com/office/powerpoint/2010/main" val="6123016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Workflow in </a:t>
            </a:r>
            <a:r>
              <a:rPr lang="en-US" dirty="0" err="1" smtClean="0"/>
              <a:t>AppFabric</a:t>
            </a:r>
            <a:r>
              <a:rPr lang="en-US" dirty="0" smtClean="0"/>
              <a:t>?</a:t>
            </a:r>
            <a:endParaRPr lang="en-US" sz="3200" dirty="0">
              <a:solidFill>
                <a:schemeClr val="accent1"/>
              </a:solidFill>
            </a:endParaRPr>
          </a:p>
        </p:txBody>
      </p:sp>
      <p:sp>
        <p:nvSpPr>
          <p:cNvPr id="3" name="Content Placeholder 2"/>
          <p:cNvSpPr>
            <a:spLocks noGrp="1"/>
          </p:cNvSpPr>
          <p:nvPr>
            <p:ph idx="1"/>
          </p:nvPr>
        </p:nvSpPr>
        <p:spPr>
          <a:xfrm>
            <a:off x="519117" y="1447804"/>
            <a:ext cx="11149013" cy="5164491"/>
          </a:xfrm>
        </p:spPr>
        <p:txBody>
          <a:bodyPr/>
          <a:lstStyle/>
          <a:p>
            <a:pPr lvl="0"/>
            <a:r>
              <a:rPr lang="en-US" dirty="0"/>
              <a:t>What does </a:t>
            </a:r>
            <a:r>
              <a:rPr lang="en-US" dirty="0" err="1" smtClean="0"/>
              <a:t>AppFabric</a:t>
            </a:r>
            <a:r>
              <a:rPr lang="en-US" dirty="0" smtClean="0"/>
              <a:t> </a:t>
            </a:r>
            <a:r>
              <a:rPr lang="en-US" dirty="0"/>
              <a:t>bring to WF?</a:t>
            </a:r>
          </a:p>
          <a:p>
            <a:pPr lvl="1"/>
            <a:r>
              <a:rPr lang="en-US" dirty="0"/>
              <a:t>Pre-configured, always on host</a:t>
            </a:r>
          </a:p>
          <a:p>
            <a:pPr lvl="1"/>
            <a:r>
              <a:rPr lang="en-US" dirty="0"/>
              <a:t>WF can leverage </a:t>
            </a:r>
            <a:r>
              <a:rPr lang="en-US" dirty="0" smtClean="0"/>
              <a:t>a high scale, multi-tenant environment</a:t>
            </a:r>
          </a:p>
          <a:p>
            <a:pPr marL="460375" lvl="1" indent="0">
              <a:buNone/>
            </a:pPr>
            <a:endParaRPr lang="en-US" dirty="0"/>
          </a:p>
          <a:p>
            <a:pPr lvl="0"/>
            <a:r>
              <a:rPr lang="en-US" dirty="0"/>
              <a:t>What does WF bring to </a:t>
            </a:r>
            <a:r>
              <a:rPr lang="en-US" dirty="0" err="1" smtClean="0"/>
              <a:t>AppFabric</a:t>
            </a:r>
            <a:r>
              <a:rPr lang="en-US" dirty="0"/>
              <a:t>?</a:t>
            </a:r>
          </a:p>
          <a:p>
            <a:pPr lvl="1"/>
            <a:r>
              <a:rPr lang="en-US" dirty="0"/>
              <a:t>Model for supporting efficient use of resources via idle/unload/load cycles</a:t>
            </a:r>
          </a:p>
          <a:p>
            <a:pPr lvl="1"/>
            <a:r>
              <a:rPr lang="en-US" dirty="0" smtClean="0"/>
              <a:t>Orchestration </a:t>
            </a:r>
            <a:r>
              <a:rPr lang="en-US" dirty="0"/>
              <a:t>across </a:t>
            </a:r>
            <a:r>
              <a:rPr lang="en-US" dirty="0" err="1" smtClean="0"/>
              <a:t>AppFabric</a:t>
            </a:r>
            <a:r>
              <a:rPr lang="en-US" dirty="0" smtClean="0"/>
              <a:t> services</a:t>
            </a:r>
          </a:p>
          <a:p>
            <a:pPr lvl="1"/>
            <a:r>
              <a:rPr lang="en-US" dirty="0" smtClean="0"/>
              <a:t>Application visibility</a:t>
            </a:r>
          </a:p>
          <a:p>
            <a:pPr lvl="1"/>
            <a:r>
              <a:rPr lang="en-US" dirty="0" smtClean="0"/>
              <a:t>Great </a:t>
            </a:r>
            <a:r>
              <a:rPr lang="en-US" dirty="0"/>
              <a:t>extensibility story for </a:t>
            </a:r>
            <a:r>
              <a:rPr lang="en-US" dirty="0" smtClean="0"/>
              <a:t>ISVs</a:t>
            </a:r>
          </a:p>
          <a:p>
            <a:pPr lvl="1"/>
            <a:r>
              <a:rPr lang="en-US" dirty="0"/>
              <a:t>Provides </a:t>
            </a:r>
            <a:r>
              <a:rPr lang="en-US" dirty="0" smtClean="0"/>
              <a:t>an easier </a:t>
            </a:r>
            <a:r>
              <a:rPr lang="en-US" dirty="0"/>
              <a:t>way to build scalable, consistent </a:t>
            </a:r>
            <a:r>
              <a:rPr lang="en-US" dirty="0" smtClean="0"/>
              <a:t>applications</a:t>
            </a:r>
            <a:endParaRPr lang="en-US" dirty="0"/>
          </a:p>
        </p:txBody>
      </p:sp>
      <p:pic>
        <p:nvPicPr>
          <p:cNvPr id="2051" name="Picture 3" descr="C:\Users\dcliffe\AppData\Local\Microsoft\Windows\Temporary Internet Files\Content.IE5\1JJJMTCQ\MC900149574[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9822" y="228600"/>
            <a:ext cx="2809592" cy="1956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3732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AppFabric Workflow: Design Goals</a:t>
            </a:r>
            <a:endParaRPr lang="en-US" dirty="0"/>
          </a:p>
        </p:txBody>
      </p:sp>
      <p:sp>
        <p:nvSpPr>
          <p:cNvPr id="3" name="Content Placeholder 2"/>
          <p:cNvSpPr>
            <a:spLocks noGrp="1"/>
          </p:cNvSpPr>
          <p:nvPr>
            <p:ph idx="1"/>
          </p:nvPr>
        </p:nvSpPr>
        <p:spPr>
          <a:xfrm>
            <a:off x="519117" y="1499617"/>
            <a:ext cx="11149013" cy="4979825"/>
          </a:xfrm>
        </p:spPr>
        <p:txBody>
          <a:bodyPr/>
          <a:lstStyle/>
          <a:p>
            <a:r>
              <a:rPr lang="en-US" dirty="0"/>
              <a:t>Natural evolution of WF4</a:t>
            </a:r>
          </a:p>
          <a:p>
            <a:pPr lvl="1"/>
            <a:r>
              <a:rPr lang="en-US" dirty="0"/>
              <a:t>Same programming model, same runtime</a:t>
            </a:r>
          </a:p>
          <a:p>
            <a:pPr lvl="1"/>
            <a:r>
              <a:rPr lang="en-US" dirty="0"/>
              <a:t>New activities and runtime enhancements </a:t>
            </a:r>
            <a:r>
              <a:rPr lang="en-US" dirty="0" smtClean="0"/>
              <a:t>to support </a:t>
            </a:r>
            <a:r>
              <a:rPr lang="en-US" dirty="0" err="1" smtClean="0"/>
              <a:t>AppFabric</a:t>
            </a:r>
            <a:endParaRPr lang="en-US" dirty="0"/>
          </a:p>
          <a:p>
            <a:pPr lvl="1"/>
            <a:r>
              <a:rPr lang="en-US" dirty="0"/>
              <a:t>Ability to author as part of </a:t>
            </a:r>
            <a:r>
              <a:rPr lang="en-US" dirty="0" smtClean="0"/>
              <a:t>an </a:t>
            </a:r>
            <a:r>
              <a:rPr lang="en-US" dirty="0" err="1" smtClean="0"/>
              <a:t>AppFabric</a:t>
            </a:r>
            <a:r>
              <a:rPr lang="en-US" dirty="0" smtClean="0"/>
              <a:t> Application</a:t>
            </a:r>
          </a:p>
          <a:p>
            <a:r>
              <a:rPr lang="en-US" dirty="0"/>
              <a:t>Provide a great deployment and management experience</a:t>
            </a:r>
          </a:p>
          <a:p>
            <a:r>
              <a:rPr lang="en-US" dirty="0"/>
              <a:t>Host at scale and high density</a:t>
            </a:r>
          </a:p>
          <a:p>
            <a:r>
              <a:rPr lang="en-US" dirty="0" smtClean="0"/>
              <a:t>Provide </a:t>
            </a:r>
            <a:r>
              <a:rPr lang="en-US" dirty="0"/>
              <a:t>consistency w/o DTC</a:t>
            </a:r>
          </a:p>
          <a:p>
            <a:r>
              <a:rPr lang="en-US" dirty="0" smtClean="0"/>
              <a:t>Integrate </a:t>
            </a:r>
            <a:r>
              <a:rPr lang="en-US" dirty="0"/>
              <a:t>with </a:t>
            </a:r>
            <a:r>
              <a:rPr lang="en-US" dirty="0" err="1"/>
              <a:t>ServiceBus</a:t>
            </a:r>
            <a:r>
              <a:rPr lang="en-US" dirty="0"/>
              <a:t> </a:t>
            </a:r>
            <a:r>
              <a:rPr lang="en-US" dirty="0" smtClean="0"/>
              <a:t>messaging</a:t>
            </a:r>
          </a:p>
          <a:p>
            <a:pPr lvl="1"/>
            <a:r>
              <a:rPr lang="en-US" dirty="0" smtClean="0"/>
              <a:t>Scale-out (message </a:t>
            </a:r>
            <a:r>
              <a:rPr lang="en-US" dirty="0" smtClean="0">
                <a:sym typeface="Wingdings" pitchFamily="2" charset="2"/>
              </a:rPr>
              <a:t> </a:t>
            </a:r>
            <a:r>
              <a:rPr lang="en-US" dirty="0" smtClean="0"/>
              <a:t>instance)</a:t>
            </a:r>
          </a:p>
          <a:p>
            <a:pPr lvl="1"/>
            <a:r>
              <a:rPr lang="en-US" dirty="0" smtClean="0"/>
              <a:t>Pub/Sub</a:t>
            </a:r>
          </a:p>
        </p:txBody>
      </p:sp>
      <p:pic>
        <p:nvPicPr>
          <p:cNvPr id="1026" name="Picture 2" descr="C:\Users\dcliffe\AppData\Local\Microsoft\Windows\Temporary Internet Files\Content.IE5\3IOYBDQN\MC90043158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9316" y="3886428"/>
            <a:ext cx="2742972" cy="2742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0346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demo</a:t>
            </a:r>
            <a:endParaRPr lang="en-US" dirty="0"/>
          </a:p>
        </p:txBody>
      </p:sp>
      <p:sp>
        <p:nvSpPr>
          <p:cNvPr id="4" name="Title 3"/>
          <p:cNvSpPr>
            <a:spLocks noGrp="1"/>
          </p:cNvSpPr>
          <p:nvPr>
            <p:ph type="ctrTitle"/>
          </p:nvPr>
        </p:nvSpPr>
        <p:spPr/>
        <p:txBody>
          <a:bodyPr/>
          <a:lstStyle/>
          <a:p>
            <a:r>
              <a:rPr lang="en-US" dirty="0" smtClean="0"/>
              <a:t>Authoring a WF in </a:t>
            </a:r>
            <a:r>
              <a:rPr lang="en-US" dirty="0" err="1" smtClean="0"/>
              <a:t>AppFabric</a:t>
            </a:r>
            <a:r>
              <a:rPr lang="en-US" dirty="0" smtClean="0"/>
              <a:t> CTP</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3629825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7" y="228600"/>
            <a:ext cx="11149013" cy="1107996"/>
          </a:xfrm>
        </p:spPr>
        <p:txBody>
          <a:bodyPr/>
          <a:lstStyle/>
          <a:p>
            <a:r>
              <a:rPr lang="en-US" dirty="0" err="1" smtClean="0"/>
              <a:t>AppFabric</a:t>
            </a:r>
            <a:r>
              <a:rPr lang="en-US" dirty="0" smtClean="0"/>
              <a:t> Workflow</a:t>
            </a:r>
            <a:br>
              <a:rPr lang="en-US" dirty="0" smtClean="0"/>
            </a:br>
            <a:r>
              <a:rPr lang="en-US" sz="3600" dirty="0" smtClean="0">
                <a:solidFill>
                  <a:schemeClr val="accent1"/>
                </a:solidFill>
              </a:rPr>
              <a:t>Management</a:t>
            </a:r>
            <a:endParaRPr lang="en-US" dirty="0">
              <a:solidFill>
                <a:schemeClr val="accent1"/>
              </a:solidFill>
            </a:endParaRPr>
          </a:p>
        </p:txBody>
      </p:sp>
      <p:sp>
        <p:nvSpPr>
          <p:cNvPr id="3" name="Content Placeholder 2"/>
          <p:cNvSpPr>
            <a:spLocks noGrp="1"/>
          </p:cNvSpPr>
          <p:nvPr>
            <p:ph idx="1"/>
          </p:nvPr>
        </p:nvSpPr>
        <p:spPr>
          <a:xfrm>
            <a:off x="519113" y="1905000"/>
            <a:ext cx="11149017" cy="3634312"/>
          </a:xfrm>
        </p:spPr>
        <p:txBody>
          <a:bodyPr/>
          <a:lstStyle/>
          <a:p>
            <a:r>
              <a:rPr lang="en-US" dirty="0" smtClean="0"/>
              <a:t>Using </a:t>
            </a:r>
            <a:r>
              <a:rPr lang="en-US" dirty="0" err="1" smtClean="0"/>
              <a:t>AppFabric</a:t>
            </a:r>
            <a:r>
              <a:rPr lang="en-US" dirty="0" smtClean="0"/>
              <a:t> Management Portal</a:t>
            </a:r>
          </a:p>
          <a:p>
            <a:pPr lvl="1"/>
            <a:r>
              <a:rPr lang="en-US" dirty="0" smtClean="0"/>
              <a:t>Instance status </a:t>
            </a:r>
          </a:p>
          <a:p>
            <a:pPr lvl="2"/>
            <a:r>
              <a:rPr lang="en-US" dirty="0" smtClean="0"/>
              <a:t>Including instance control: Suspend, Terminate, Cancel, etc.</a:t>
            </a:r>
          </a:p>
          <a:p>
            <a:pPr lvl="1"/>
            <a:r>
              <a:rPr lang="en-US" dirty="0" smtClean="0"/>
              <a:t>Health monitoring</a:t>
            </a:r>
          </a:p>
          <a:p>
            <a:pPr lvl="2"/>
            <a:r>
              <a:rPr lang="en-US" dirty="0" smtClean="0"/>
              <a:t># of instances started, completed, etc. over time</a:t>
            </a:r>
          </a:p>
          <a:p>
            <a:pPr lvl="1"/>
            <a:r>
              <a:rPr lang="en-US" dirty="0"/>
              <a:t>View your Tracking records</a:t>
            </a:r>
          </a:p>
          <a:p>
            <a:pPr lvl="2"/>
            <a:r>
              <a:rPr lang="en-US" dirty="0"/>
              <a:t>Based on a custom profile</a:t>
            </a:r>
          </a:p>
          <a:p>
            <a:pPr lvl="1"/>
            <a:r>
              <a:rPr lang="en-US" dirty="0" smtClean="0"/>
              <a:t>Diagnostic </a:t>
            </a:r>
            <a:r>
              <a:rPr lang="en-US" dirty="0"/>
              <a:t>logs</a:t>
            </a:r>
            <a:endParaRPr lang="en-US" dirty="0" smtClean="0"/>
          </a:p>
          <a:p>
            <a:pPr lvl="1"/>
            <a:r>
              <a:rPr lang="en-US" dirty="0"/>
              <a:t>Workflow </a:t>
            </a:r>
            <a:r>
              <a:rPr lang="en-US" dirty="0" smtClean="0"/>
              <a:t>web viewer</a:t>
            </a:r>
          </a:p>
        </p:txBody>
      </p:sp>
      <p:pic>
        <p:nvPicPr>
          <p:cNvPr id="3074" name="Picture 2" descr="C:\Users\dcliffe\AppData\Local\Microsoft\Windows\Temporary Internet Files\Content.IE5\GN3CMOQR\MC900441517[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6112" y="285761"/>
            <a:ext cx="2836130" cy="164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2336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AppFabric</a:t>
            </a:r>
            <a:r>
              <a:rPr lang="en-US" dirty="0"/>
              <a:t> Workflow</a:t>
            </a:r>
            <a:br>
              <a:rPr lang="en-US" dirty="0"/>
            </a:br>
            <a:r>
              <a:rPr lang="en-US" sz="3600" dirty="0" smtClean="0">
                <a:solidFill>
                  <a:schemeClr val="accent1"/>
                </a:solidFill>
              </a:rPr>
              <a:t>Management</a:t>
            </a:r>
            <a:endParaRPr lang="en-US" dirty="0"/>
          </a:p>
        </p:txBody>
      </p:sp>
      <p:sp>
        <p:nvSpPr>
          <p:cNvPr id="6" name="Content Placeholder 5"/>
          <p:cNvSpPr>
            <a:spLocks noGrp="1"/>
          </p:cNvSpPr>
          <p:nvPr>
            <p:ph idx="1"/>
          </p:nvPr>
        </p:nvSpPr>
        <p:spPr>
          <a:xfrm>
            <a:off x="519112" y="1447799"/>
            <a:ext cx="11149013" cy="5127558"/>
          </a:xfrm>
        </p:spPr>
        <p:txBody>
          <a:bodyPr/>
          <a:lstStyle/>
          <a:p>
            <a:endParaRPr lang="en-US" sz="2800" dirty="0" smtClean="0"/>
          </a:p>
          <a:p>
            <a:endParaRPr lang="en-US" sz="2800" dirty="0"/>
          </a:p>
          <a:p>
            <a:endParaRPr lang="en-US" sz="2800" dirty="0" smtClean="0"/>
          </a:p>
          <a:p>
            <a:r>
              <a:rPr lang="en-US" sz="2800" dirty="0" smtClean="0"/>
              <a:t>Monitoring</a:t>
            </a:r>
          </a:p>
          <a:p>
            <a:pPr lvl="1"/>
            <a:r>
              <a:rPr lang="en-US" sz="2400" dirty="0" smtClean="0"/>
              <a:t>Instances Created</a:t>
            </a:r>
          </a:p>
          <a:p>
            <a:pPr lvl="1"/>
            <a:r>
              <a:rPr lang="en-US" sz="2400" dirty="0" smtClean="0"/>
              <a:t>Instances Completed</a:t>
            </a:r>
          </a:p>
          <a:p>
            <a:pPr lvl="1"/>
            <a:r>
              <a:rPr lang="en-US" sz="2400" dirty="0" smtClean="0"/>
              <a:t>Instances Terminated</a:t>
            </a:r>
          </a:p>
          <a:p>
            <a:pPr lvl="1"/>
            <a:endParaRPr lang="en-US" sz="2400" dirty="0"/>
          </a:p>
          <a:p>
            <a:r>
              <a:rPr lang="en-US" sz="2800" dirty="0" smtClean="0"/>
              <a:t>Instance </a:t>
            </a:r>
            <a:r>
              <a:rPr lang="en-US" sz="2800" dirty="0" err="1" smtClean="0"/>
              <a:t>Mgmt</a:t>
            </a:r>
            <a:endParaRPr lang="en-US" sz="2800" dirty="0" smtClean="0"/>
          </a:p>
          <a:p>
            <a:pPr lvl="1"/>
            <a:r>
              <a:rPr lang="en-US" sz="2400" dirty="0" smtClean="0"/>
              <a:t>Terminate</a:t>
            </a:r>
          </a:p>
          <a:p>
            <a:pPr lvl="1"/>
            <a:r>
              <a:rPr lang="en-US" sz="2400" dirty="0" smtClean="0"/>
              <a:t>Cancel</a:t>
            </a:r>
          </a:p>
          <a:p>
            <a:pPr lvl="1"/>
            <a:r>
              <a:rPr lang="en-US" sz="2400" dirty="0" smtClean="0"/>
              <a:t>Suspend/Resume </a:t>
            </a:r>
            <a:endParaRPr lang="en-US"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2843" y="790576"/>
            <a:ext cx="7515932" cy="468630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66896258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Workflow in Windows Azure AppFabric</a:t>
            </a:r>
            <a:endParaRPr lang="en-US" dirty="0"/>
          </a:p>
        </p:txBody>
      </p:sp>
      <p:sp>
        <p:nvSpPr>
          <p:cNvPr id="3" name="Subtitle 2"/>
          <p:cNvSpPr>
            <a:spLocks noGrp="1"/>
          </p:cNvSpPr>
          <p:nvPr>
            <p:ph type="subTitle" idx="1"/>
          </p:nvPr>
        </p:nvSpPr>
        <p:spPr/>
        <p:txBody>
          <a:bodyPr/>
          <a:lstStyle/>
          <a:p>
            <a:r>
              <a:rPr lang="en-US" smtClean="0"/>
              <a:t>Dave Cliffe</a:t>
            </a:r>
          </a:p>
          <a:p>
            <a:r>
              <a:rPr lang="en-US" smtClean="0"/>
              <a:t>Program Manager</a:t>
            </a:r>
          </a:p>
          <a:p>
            <a:r>
              <a:rPr lang="en-US" smtClean="0"/>
              <a:t>Microsoft</a:t>
            </a:r>
            <a:endParaRPr lang="en-US" dirty="0"/>
          </a:p>
        </p:txBody>
      </p:sp>
      <p:sp>
        <p:nvSpPr>
          <p:cNvPr id="4" name="Text Placeholder 3"/>
          <p:cNvSpPr>
            <a:spLocks noGrp="1"/>
          </p:cNvSpPr>
          <p:nvPr>
            <p:ph type="body" sz="quarter" idx="10"/>
          </p:nvPr>
        </p:nvSpPr>
        <p:spPr/>
        <p:txBody>
          <a:bodyPr/>
          <a:lstStyle/>
          <a:p>
            <a:r>
              <a:rPr lang="en-US" smtClean="0"/>
              <a:t>MID313</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 Web Viewer</a:t>
            </a:r>
            <a:endParaRPr lang="en-US"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0000">
            <a:off x="1606004" y="795210"/>
            <a:ext cx="9462974" cy="5668558"/>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00527331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AppFabric</a:t>
            </a:r>
            <a:r>
              <a:rPr lang="en-US" dirty="0" smtClean="0"/>
              <a:t> Workflow</a:t>
            </a:r>
            <a:br>
              <a:rPr lang="en-US" dirty="0" smtClean="0"/>
            </a:br>
            <a:r>
              <a:rPr lang="en-US" sz="3200" dirty="0" smtClean="0">
                <a:solidFill>
                  <a:schemeClr val="accent1"/>
                </a:solidFill>
              </a:rPr>
              <a:t>Scale-out (using </a:t>
            </a:r>
            <a:r>
              <a:rPr lang="en-US" sz="3200" dirty="0" err="1" smtClean="0">
                <a:solidFill>
                  <a:schemeClr val="accent1"/>
                </a:solidFill>
              </a:rPr>
              <a:t>ServiceBus</a:t>
            </a:r>
            <a:r>
              <a:rPr lang="en-US" sz="3200" dirty="0" smtClean="0">
                <a:solidFill>
                  <a:schemeClr val="accent1"/>
                </a:solidFill>
              </a:rPr>
              <a:t> Messaging)</a:t>
            </a:r>
            <a:endParaRPr lang="en-US" dirty="0">
              <a:solidFill>
                <a:schemeClr val="accent1"/>
              </a:solidFill>
            </a:endParaRPr>
          </a:p>
        </p:txBody>
      </p:sp>
      <p:sp>
        <p:nvSpPr>
          <p:cNvPr id="23" name="Right Arrow 22"/>
          <p:cNvSpPr/>
          <p:nvPr/>
        </p:nvSpPr>
        <p:spPr bwMode="auto">
          <a:xfrm>
            <a:off x="972426" y="3691057"/>
            <a:ext cx="718255" cy="5334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28" name="Rounded Rectangle 27"/>
          <p:cNvSpPr/>
          <p:nvPr/>
        </p:nvSpPr>
        <p:spPr>
          <a:xfrm>
            <a:off x="1874836" y="3429001"/>
            <a:ext cx="1287463" cy="115597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Load</a:t>
            </a:r>
          </a:p>
          <a:p>
            <a:pPr algn="ctr"/>
            <a:r>
              <a:rPr lang="en-US" dirty="0" smtClean="0"/>
              <a:t>Balancer</a:t>
            </a:r>
            <a:endParaRPr lang="en-US" dirty="0"/>
          </a:p>
        </p:txBody>
      </p:sp>
      <p:sp>
        <p:nvSpPr>
          <p:cNvPr id="19" name="Rounded Rectangle 18"/>
          <p:cNvSpPr/>
          <p:nvPr/>
        </p:nvSpPr>
        <p:spPr bwMode="auto">
          <a:xfrm>
            <a:off x="5899364" y="1696826"/>
            <a:ext cx="1525588" cy="117182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WFSH #1</a:t>
            </a:r>
          </a:p>
        </p:txBody>
      </p:sp>
      <p:sp>
        <p:nvSpPr>
          <p:cNvPr id="39" name="TextBox 38"/>
          <p:cNvSpPr txBox="1"/>
          <p:nvPr/>
        </p:nvSpPr>
        <p:spPr>
          <a:xfrm>
            <a:off x="6436087" y="4438650"/>
            <a:ext cx="1074590" cy="508152"/>
          </a:xfrm>
          <a:prstGeom prst="rect">
            <a:avLst/>
          </a:prstGeom>
          <a:noFill/>
        </p:spPr>
        <p:txBody>
          <a:bodyPr vert="wordArtVert" wrap="none" lIns="0" tIns="0" rIns="0" bIns="0" rtlCol="0">
            <a:spAutoFit/>
          </a:bodyPr>
          <a:lstStyle/>
          <a:p>
            <a:r>
              <a:rPr lang="en-US" sz="5400" dirty="0" smtClean="0">
                <a:gradFill>
                  <a:gsLst>
                    <a:gs pos="0">
                      <a:schemeClr val="tx1"/>
                    </a:gs>
                    <a:gs pos="86000">
                      <a:schemeClr val="tx1"/>
                    </a:gs>
                  </a:gsLst>
                  <a:lin ang="5400000" scaled="0"/>
                </a:gradFill>
              </a:rPr>
              <a:t>…</a:t>
            </a:r>
          </a:p>
        </p:txBody>
      </p:sp>
      <p:sp>
        <p:nvSpPr>
          <p:cNvPr id="40" name="Can 39"/>
          <p:cNvSpPr/>
          <p:nvPr/>
        </p:nvSpPr>
        <p:spPr bwMode="auto">
          <a:xfrm>
            <a:off x="9780588" y="3352812"/>
            <a:ext cx="1303892" cy="1232163"/>
          </a:xfrm>
          <a:prstGeom prst="can">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Instance Storage</a:t>
            </a:r>
            <a:endParaRPr lang="en-US" sz="2200" dirty="0" smtClean="0">
              <a:gradFill>
                <a:gsLst>
                  <a:gs pos="0">
                    <a:srgbClr val="FFFFFF"/>
                  </a:gs>
                  <a:gs pos="100000">
                    <a:srgbClr val="FFFFFF"/>
                  </a:gs>
                </a:gsLst>
                <a:lin ang="5400000" scaled="0"/>
              </a:gradFill>
            </a:endParaRPr>
          </a:p>
        </p:txBody>
      </p:sp>
      <p:cxnSp>
        <p:nvCxnSpPr>
          <p:cNvPr id="41" name="Straight Arrow Connector 40"/>
          <p:cNvCxnSpPr>
            <a:stCxn id="40" idx="2"/>
            <a:endCxn id="70" idx="3"/>
          </p:cNvCxnSpPr>
          <p:nvPr/>
        </p:nvCxnSpPr>
        <p:spPr>
          <a:xfrm flipH="1">
            <a:off x="7418280" y="3968894"/>
            <a:ext cx="2362308" cy="1826957"/>
          </a:xfrm>
          <a:prstGeom prst="straightConnector1">
            <a:avLst/>
          </a:prstGeom>
          <a:ln w="508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40" idx="2"/>
            <a:endCxn id="68" idx="3"/>
          </p:cNvCxnSpPr>
          <p:nvPr/>
        </p:nvCxnSpPr>
        <p:spPr>
          <a:xfrm flipH="1" flipV="1">
            <a:off x="7418280" y="3734728"/>
            <a:ext cx="2362308" cy="234166"/>
          </a:xfrm>
          <a:prstGeom prst="straightConnector1">
            <a:avLst/>
          </a:prstGeom>
          <a:ln w="508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40" idx="2"/>
            <a:endCxn id="19" idx="3"/>
          </p:cNvCxnSpPr>
          <p:nvPr/>
        </p:nvCxnSpPr>
        <p:spPr>
          <a:xfrm flipH="1" flipV="1">
            <a:off x="7424952" y="2282738"/>
            <a:ext cx="2355636" cy="1686156"/>
          </a:xfrm>
          <a:prstGeom prst="straightConnector1">
            <a:avLst/>
          </a:prstGeom>
          <a:ln w="508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28" idx="3"/>
            <a:endCxn id="19" idx="1"/>
          </p:cNvCxnSpPr>
          <p:nvPr/>
        </p:nvCxnSpPr>
        <p:spPr>
          <a:xfrm flipV="1">
            <a:off x="3162299" y="2282738"/>
            <a:ext cx="2737065" cy="1724250"/>
          </a:xfrm>
          <a:prstGeom prst="straightConnector1">
            <a:avLst/>
          </a:prstGeom>
          <a:ln w="508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28" idx="3"/>
            <a:endCxn id="70" idx="1"/>
          </p:cNvCxnSpPr>
          <p:nvPr/>
        </p:nvCxnSpPr>
        <p:spPr>
          <a:xfrm>
            <a:off x="3162299" y="4006988"/>
            <a:ext cx="2730393" cy="1788863"/>
          </a:xfrm>
          <a:prstGeom prst="straightConnector1">
            <a:avLst/>
          </a:prstGeom>
          <a:ln w="508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28" idx="3"/>
            <a:endCxn id="68" idx="1"/>
          </p:cNvCxnSpPr>
          <p:nvPr/>
        </p:nvCxnSpPr>
        <p:spPr>
          <a:xfrm flipV="1">
            <a:off x="3162299" y="3734728"/>
            <a:ext cx="2730393" cy="272260"/>
          </a:xfrm>
          <a:prstGeom prst="straightConnector1">
            <a:avLst/>
          </a:prstGeom>
          <a:ln w="508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tailEnd type="arrow"/>
          </a:ln>
        </p:spPr>
        <p:style>
          <a:lnRef idx="1">
            <a:schemeClr val="accent1"/>
          </a:lnRef>
          <a:fillRef idx="0">
            <a:schemeClr val="accent1"/>
          </a:fillRef>
          <a:effectRef idx="0">
            <a:schemeClr val="accent1"/>
          </a:effectRef>
          <a:fontRef idx="minor">
            <a:schemeClr val="tx1"/>
          </a:fontRef>
        </p:style>
      </p:cxnSp>
      <p:pic>
        <p:nvPicPr>
          <p:cNvPr id="61" name="Picture 3" descr="C:\Artwork_Imagery\Icons - Illustrations\Charts - Diagrams\workflow flow chart tilt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8930" y="1887337"/>
            <a:ext cx="1071333" cy="660205"/>
          </a:xfrm>
          <a:prstGeom prst="rect">
            <a:avLst/>
          </a:prstGeom>
          <a:noFill/>
          <a:extLst>
            <a:ext uri="{909E8E84-426E-40DD-AFC4-6F175D3DCCD1}">
              <a14:hiddenFill xmlns:a14="http://schemas.microsoft.com/office/drawing/2010/main">
                <a:solidFill>
                  <a:srgbClr val="FFFFFF"/>
                </a:solidFill>
              </a14:hiddenFill>
            </a:ext>
          </a:extLst>
        </p:spPr>
      </p:pic>
      <p:grpSp>
        <p:nvGrpSpPr>
          <p:cNvPr id="64" name="Group 63"/>
          <p:cNvGrpSpPr/>
          <p:nvPr/>
        </p:nvGrpSpPr>
        <p:grpSpPr>
          <a:xfrm>
            <a:off x="165656" y="3498463"/>
            <a:ext cx="639931" cy="341931"/>
            <a:chOff x="4819843" y="4571464"/>
            <a:chExt cx="1191545" cy="848676"/>
          </a:xfrm>
        </p:grpSpPr>
        <p:sp>
          <p:nvSpPr>
            <p:cNvPr id="65" name="Rectangle 64"/>
            <p:cNvSpPr/>
            <p:nvPr/>
          </p:nvSpPr>
          <p:spPr>
            <a:xfrm rot="20715597">
              <a:off x="4860105" y="4638262"/>
              <a:ext cx="1151283" cy="78187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b="1" dirty="0"/>
            </a:p>
          </p:txBody>
        </p:sp>
        <p:cxnSp>
          <p:nvCxnSpPr>
            <p:cNvPr id="66" name="Straight Connector 65"/>
            <p:cNvCxnSpPr/>
            <p:nvPr/>
          </p:nvCxnSpPr>
          <p:spPr>
            <a:xfrm rot="20715597">
              <a:off x="4819843" y="4741566"/>
              <a:ext cx="575640" cy="390939"/>
            </a:xfrm>
            <a:prstGeom prst="line">
              <a:avLst/>
            </a:prstGeom>
            <a:ln/>
          </p:spPr>
          <p:style>
            <a:lnRef idx="1">
              <a:schemeClr val="dk1"/>
            </a:lnRef>
            <a:fillRef idx="0">
              <a:schemeClr val="dk1"/>
            </a:fillRef>
            <a:effectRef idx="0">
              <a:schemeClr val="dk1"/>
            </a:effectRef>
            <a:fontRef idx="minor">
              <a:schemeClr val="tx1"/>
            </a:fontRef>
          </p:style>
        </p:cxnSp>
        <p:cxnSp>
          <p:nvCxnSpPr>
            <p:cNvPr id="67" name="Straight Connector 66"/>
            <p:cNvCxnSpPr/>
            <p:nvPr/>
          </p:nvCxnSpPr>
          <p:spPr>
            <a:xfrm rot="20715597" flipH="1">
              <a:off x="5376540" y="4571464"/>
              <a:ext cx="575642" cy="390939"/>
            </a:xfrm>
            <a:prstGeom prst="line">
              <a:avLst/>
            </a:prstGeom>
            <a:ln/>
          </p:spPr>
          <p:style>
            <a:lnRef idx="1">
              <a:schemeClr val="dk1"/>
            </a:lnRef>
            <a:fillRef idx="0">
              <a:schemeClr val="dk1"/>
            </a:fillRef>
            <a:effectRef idx="0">
              <a:schemeClr val="dk1"/>
            </a:effectRef>
            <a:fontRef idx="minor">
              <a:schemeClr val="tx1"/>
            </a:fontRef>
          </p:style>
        </p:cxnSp>
      </p:grpSp>
      <p:sp>
        <p:nvSpPr>
          <p:cNvPr id="68" name="Rounded Rectangle 67"/>
          <p:cNvSpPr/>
          <p:nvPr/>
        </p:nvSpPr>
        <p:spPr bwMode="auto">
          <a:xfrm>
            <a:off x="5892692" y="3148816"/>
            <a:ext cx="1525588" cy="117182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WFSH #2</a:t>
            </a:r>
          </a:p>
        </p:txBody>
      </p:sp>
      <p:pic>
        <p:nvPicPr>
          <p:cNvPr id="69" name="Picture 3" descr="C:\Artwork_Imagery\Icons - Illustrations\Charts - Diagrams\workflow flow chart tilt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2258" y="3339327"/>
            <a:ext cx="1071333" cy="660205"/>
          </a:xfrm>
          <a:prstGeom prst="rect">
            <a:avLst/>
          </a:prstGeom>
          <a:noFill/>
          <a:extLst>
            <a:ext uri="{909E8E84-426E-40DD-AFC4-6F175D3DCCD1}">
              <a14:hiddenFill xmlns:a14="http://schemas.microsoft.com/office/drawing/2010/main">
                <a:solidFill>
                  <a:srgbClr val="FFFFFF"/>
                </a:solidFill>
              </a14:hiddenFill>
            </a:ext>
          </a:extLst>
        </p:spPr>
      </p:pic>
      <p:sp>
        <p:nvSpPr>
          <p:cNvPr id="70" name="Rounded Rectangle 69"/>
          <p:cNvSpPr/>
          <p:nvPr/>
        </p:nvSpPr>
        <p:spPr bwMode="auto">
          <a:xfrm>
            <a:off x="5892692" y="5209939"/>
            <a:ext cx="1525588" cy="117182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WFSH #N</a:t>
            </a:r>
          </a:p>
        </p:txBody>
      </p:sp>
      <p:pic>
        <p:nvPicPr>
          <p:cNvPr id="71" name="Picture 3" descr="C:\Artwork_Imagery\Icons - Illustrations\Charts - Diagrams\workflow flow chart tilt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2258" y="5400450"/>
            <a:ext cx="1071333" cy="660205"/>
          </a:xfrm>
          <a:prstGeom prst="rect">
            <a:avLst/>
          </a:prstGeom>
          <a:noFill/>
          <a:extLst>
            <a:ext uri="{909E8E84-426E-40DD-AFC4-6F175D3DCCD1}">
              <a14:hiddenFill xmlns:a14="http://schemas.microsoft.com/office/drawing/2010/main">
                <a:solidFill>
                  <a:srgbClr val="FFFFFF"/>
                </a:solidFill>
              </a14:hiddenFill>
            </a:ext>
          </a:extLst>
        </p:spPr>
      </p:pic>
      <p:sp>
        <p:nvSpPr>
          <p:cNvPr id="82" name="Folded Corner 81"/>
          <p:cNvSpPr/>
          <p:nvPr/>
        </p:nvSpPr>
        <p:spPr bwMode="auto">
          <a:xfrm>
            <a:off x="10275372" y="3677089"/>
            <a:ext cx="466725" cy="652603"/>
          </a:xfrm>
          <a:prstGeom prst="foldedCorner">
            <a:avLst>
              <a:gd name="adj" fmla="val 44852"/>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900" dirty="0" smtClean="0">
                <a:solidFill>
                  <a:schemeClr val="bg1">
                    <a:alpha val="99000"/>
                  </a:schemeClr>
                </a:solidFill>
              </a:rPr>
              <a:t>---------------------</a:t>
            </a:r>
            <a:endParaRPr lang="en-US" sz="2200" dirty="0" smtClean="0">
              <a:solidFill>
                <a:schemeClr val="bg1">
                  <a:alpha val="99000"/>
                </a:schemeClr>
              </a:solidFill>
            </a:endParaRPr>
          </a:p>
        </p:txBody>
      </p:sp>
      <p:sp>
        <p:nvSpPr>
          <p:cNvPr id="83" name="TextBox 82"/>
          <p:cNvSpPr txBox="1"/>
          <p:nvPr/>
        </p:nvSpPr>
        <p:spPr>
          <a:xfrm>
            <a:off x="835489" y="1887337"/>
            <a:ext cx="3844579" cy="492443"/>
          </a:xfrm>
          <a:prstGeom prst="rect">
            <a:avLst/>
          </a:prstGeom>
          <a:noFill/>
        </p:spPr>
        <p:txBody>
          <a:bodyPr wrap="none" lIns="0" tIns="0" rIns="0" bIns="0" rtlCol="0">
            <a:spAutoFit/>
          </a:bodyPr>
          <a:lstStyle/>
          <a:p>
            <a:r>
              <a:rPr lang="en-US"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WF4 – Physical View</a:t>
            </a:r>
          </a:p>
        </p:txBody>
      </p:sp>
      <p:pic>
        <p:nvPicPr>
          <p:cNvPr id="1026" name="Picture 2" descr="C:\Users\dcliffe\AppData\Local\Microsoft\Windows\Temporary Internet Files\Content.IE5\D6DOFOG2\MC90044131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00000">
            <a:off x="7030279" y="2159542"/>
            <a:ext cx="776000" cy="776000"/>
          </a:xfrm>
          <a:prstGeom prst="rect">
            <a:avLst/>
          </a:prstGeom>
          <a:noFill/>
          <a:extLst>
            <a:ext uri="{909E8E84-426E-40DD-AFC4-6F175D3DCCD1}">
              <a14:hiddenFill xmlns:a14="http://schemas.microsoft.com/office/drawing/2010/main">
                <a:solidFill>
                  <a:srgbClr val="FFFFFF"/>
                </a:solidFill>
              </a14:hiddenFill>
            </a:ext>
          </a:extLst>
        </p:spPr>
      </p:pic>
      <p:grpSp>
        <p:nvGrpSpPr>
          <p:cNvPr id="85" name="Group 84"/>
          <p:cNvGrpSpPr/>
          <p:nvPr/>
        </p:nvGrpSpPr>
        <p:grpSpPr>
          <a:xfrm>
            <a:off x="216618" y="3591624"/>
            <a:ext cx="639931" cy="341931"/>
            <a:chOff x="4819843" y="4571464"/>
            <a:chExt cx="1191545" cy="848676"/>
          </a:xfrm>
        </p:grpSpPr>
        <p:sp>
          <p:nvSpPr>
            <p:cNvPr id="86" name="Rectangle 85"/>
            <p:cNvSpPr/>
            <p:nvPr/>
          </p:nvSpPr>
          <p:spPr>
            <a:xfrm rot="20715597">
              <a:off x="4860105" y="4638262"/>
              <a:ext cx="1151283" cy="78187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b="1" dirty="0"/>
            </a:p>
          </p:txBody>
        </p:sp>
        <p:cxnSp>
          <p:nvCxnSpPr>
            <p:cNvPr id="87" name="Straight Connector 86"/>
            <p:cNvCxnSpPr/>
            <p:nvPr/>
          </p:nvCxnSpPr>
          <p:spPr>
            <a:xfrm rot="20715597">
              <a:off x="4819843" y="4741566"/>
              <a:ext cx="575640" cy="390939"/>
            </a:xfrm>
            <a:prstGeom prst="line">
              <a:avLst/>
            </a:prstGeom>
            <a:ln/>
          </p:spPr>
          <p:style>
            <a:lnRef idx="1">
              <a:schemeClr val="dk1"/>
            </a:lnRef>
            <a:fillRef idx="0">
              <a:schemeClr val="dk1"/>
            </a:fillRef>
            <a:effectRef idx="0">
              <a:schemeClr val="dk1"/>
            </a:effectRef>
            <a:fontRef idx="minor">
              <a:schemeClr val="tx1"/>
            </a:fontRef>
          </p:style>
        </p:cxnSp>
        <p:cxnSp>
          <p:nvCxnSpPr>
            <p:cNvPr id="88" name="Straight Connector 87"/>
            <p:cNvCxnSpPr/>
            <p:nvPr/>
          </p:nvCxnSpPr>
          <p:spPr>
            <a:xfrm rot="20715597" flipH="1">
              <a:off x="5376540" y="4571464"/>
              <a:ext cx="575642" cy="390939"/>
            </a:xfrm>
            <a:prstGeom prst="line">
              <a:avLst/>
            </a:prstGeom>
            <a:ln/>
          </p:spPr>
          <p:style>
            <a:lnRef idx="1">
              <a:schemeClr val="dk1"/>
            </a:lnRef>
            <a:fillRef idx="0">
              <a:schemeClr val="dk1"/>
            </a:fillRef>
            <a:effectRef idx="0">
              <a:schemeClr val="dk1"/>
            </a:effectRef>
            <a:fontRef idx="minor">
              <a:schemeClr val="tx1"/>
            </a:fontRef>
          </p:style>
        </p:cxnSp>
      </p:grpSp>
      <p:sp>
        <p:nvSpPr>
          <p:cNvPr id="84" name="Multiply 83"/>
          <p:cNvSpPr/>
          <p:nvPr/>
        </p:nvSpPr>
        <p:spPr bwMode="auto">
          <a:xfrm>
            <a:off x="6973382" y="3381728"/>
            <a:ext cx="768747" cy="705998"/>
          </a:xfrm>
          <a:prstGeom prst="mathMultiply">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89" name="TextBox 88"/>
          <p:cNvSpPr txBox="1"/>
          <p:nvPr/>
        </p:nvSpPr>
        <p:spPr>
          <a:xfrm>
            <a:off x="6855049" y="3301127"/>
            <a:ext cx="1311256" cy="923330"/>
          </a:xfrm>
          <a:prstGeom prst="rect">
            <a:avLst/>
          </a:prstGeom>
          <a:noFill/>
        </p:spPr>
        <p:txBody>
          <a:bodyPr wrap="none" lIns="0" tIns="0" rIns="0" bIns="0" rtlCol="0">
            <a:spAutoFit/>
          </a:bodyPr>
          <a:lstStyle/>
          <a:p>
            <a:r>
              <a:rPr lang="en-US" sz="2000" b="1" dirty="0" smtClean="0">
                <a:ln w="10541" cmpd="sng">
                  <a:solidFill>
                    <a:srgbClr val="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Instance </a:t>
            </a:r>
          </a:p>
          <a:p>
            <a:r>
              <a:rPr lang="en-US" sz="2000" b="1" dirty="0" smtClean="0">
                <a:ln w="10541" cmpd="sng">
                  <a:solidFill>
                    <a:srgbClr val="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Locked</a:t>
            </a:r>
          </a:p>
          <a:p>
            <a:r>
              <a:rPr lang="en-US" sz="2000" b="1" dirty="0" smtClean="0">
                <a:ln w="10541" cmpd="sng">
                  <a:solidFill>
                    <a:srgbClr val="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Exception!</a:t>
            </a:r>
          </a:p>
        </p:txBody>
      </p:sp>
    </p:spTree>
    <p:extLst>
      <p:ext uri="{BB962C8B-B14F-4D97-AF65-F5344CB8AC3E}">
        <p14:creationId xmlns:p14="http://schemas.microsoft.com/office/powerpoint/2010/main" val="1232461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nodeType="afterEffect">
                                  <p:stCondLst>
                                    <p:cond delay="0"/>
                                  </p:stCondLst>
                                  <p:childTnLst>
                                    <p:animMotion origin="layout" path="M -3.54167E-6 0.00162 L 0.19414 0.04584 L 0.46328 -0.21944 " pathEditMode="relative" rAng="0" ptsTypes="AAA">
                                      <p:cBhvr>
                                        <p:cTn id="9" dur="2000" fill="hold"/>
                                        <p:tgtEl>
                                          <p:spTgt spid="64"/>
                                        </p:tgtEl>
                                        <p:attrNameLst>
                                          <p:attrName>ppt_x</p:attrName>
                                          <p:attrName>ppt_y</p:attrName>
                                        </p:attrNameLst>
                                      </p:cBhvr>
                                      <p:rCtr x="23164" y="-8843"/>
                                    </p:animMotion>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82"/>
                                        </p:tgtEl>
                                        <p:attrNameLst>
                                          <p:attrName>style.visibility</p:attrName>
                                        </p:attrNameLst>
                                      </p:cBhvr>
                                      <p:to>
                                        <p:strVal val="visible"/>
                                      </p:to>
                                    </p:set>
                                  </p:childTnLst>
                                </p:cTn>
                              </p:par>
                            </p:childTnLst>
                          </p:cTn>
                        </p:par>
                        <p:par>
                          <p:cTn id="13" fill="hold">
                            <p:stCondLst>
                              <p:cond delay="2000"/>
                            </p:stCondLst>
                            <p:childTnLst>
                              <p:par>
                                <p:cTn id="14" presetID="42" presetClass="path" presetSubtype="0" accel="50000" decel="50000" fill="hold" grpId="1" nodeType="afterEffect">
                                  <p:stCondLst>
                                    <p:cond delay="0"/>
                                  </p:stCondLst>
                                  <p:childTnLst>
                                    <p:animMotion origin="layout" path="M 8.33333E-7 -4.81481E-6 L -0.27109 -0.2625 " pathEditMode="relative" rAng="0" ptsTypes="AA">
                                      <p:cBhvr>
                                        <p:cTn id="15" dur="2000" fill="hold"/>
                                        <p:tgtEl>
                                          <p:spTgt spid="82"/>
                                        </p:tgtEl>
                                        <p:attrNameLst>
                                          <p:attrName>ppt_x</p:attrName>
                                          <p:attrName>ppt_y</p:attrName>
                                        </p:attrNameLst>
                                      </p:cBhvr>
                                      <p:rCtr x="-13555" y="-13125"/>
                                    </p:animMotion>
                                  </p:childTnLst>
                                </p:cTn>
                              </p:par>
                            </p:childTnLst>
                          </p:cTn>
                        </p:par>
                        <p:par>
                          <p:cTn id="16" fill="hold">
                            <p:stCondLst>
                              <p:cond delay="4000"/>
                            </p:stCondLst>
                            <p:childTnLst>
                              <p:par>
                                <p:cTn id="17" presetID="10" presetClass="exit" presetSubtype="0" fill="hold" nodeType="afterEffect">
                                  <p:stCondLst>
                                    <p:cond delay="0"/>
                                  </p:stCondLst>
                                  <p:childTnLst>
                                    <p:animEffect transition="out" filter="fade">
                                      <p:cBhvr>
                                        <p:cTn id="18" dur="500"/>
                                        <p:tgtEl>
                                          <p:spTgt spid="64"/>
                                        </p:tgtEl>
                                      </p:cBhvr>
                                    </p:animEffect>
                                    <p:set>
                                      <p:cBhvr>
                                        <p:cTn id="19" dur="1" fill="hold">
                                          <p:stCondLst>
                                            <p:cond delay="499"/>
                                          </p:stCondLst>
                                        </p:cTn>
                                        <p:tgtEl>
                                          <p:spTgt spid="64"/>
                                        </p:tgtEl>
                                        <p:attrNameLst>
                                          <p:attrName>style.visibility</p:attrName>
                                        </p:attrNameLst>
                                      </p:cBhvr>
                                      <p:to>
                                        <p:strVal val="hidden"/>
                                      </p:to>
                                    </p:set>
                                  </p:childTnLst>
                                </p:cTn>
                              </p:par>
                            </p:childTnLst>
                          </p:cTn>
                        </p:par>
                        <p:par>
                          <p:cTn id="20" fill="hold">
                            <p:stCondLst>
                              <p:cond delay="4500"/>
                            </p:stCondLst>
                            <p:childTnLst>
                              <p:par>
                                <p:cTn id="21" presetID="1" presetClass="entr" presetSubtype="0" fill="hold" nodeType="after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5"/>
                                        </p:tgtEl>
                                        <p:attrNameLst>
                                          <p:attrName>style.visibility</p:attrName>
                                        </p:attrNameLst>
                                      </p:cBhvr>
                                      <p:to>
                                        <p:strVal val="visible"/>
                                      </p:to>
                                    </p:set>
                                  </p:childTnLst>
                                </p:cTn>
                              </p:par>
                            </p:childTnLst>
                          </p:cTn>
                        </p:par>
                        <p:par>
                          <p:cTn id="27" fill="hold">
                            <p:stCondLst>
                              <p:cond delay="0"/>
                            </p:stCondLst>
                            <p:childTnLst>
                              <p:par>
                                <p:cTn id="28" presetID="0" presetClass="path" presetSubtype="0" accel="50000" decel="50000" fill="hold" nodeType="afterEffect">
                                  <p:stCondLst>
                                    <p:cond delay="0"/>
                                  </p:stCondLst>
                                  <p:childTnLst>
                                    <p:animMotion origin="layout" path="M -4.16667E-7 0.02315 L 0.18984 0.03958 L 0.45313 -0.05903 " pathEditMode="relative" rAng="0" ptsTypes="AAA">
                                      <p:cBhvr>
                                        <p:cTn id="29" dur="2000" fill="hold"/>
                                        <p:tgtEl>
                                          <p:spTgt spid="85"/>
                                        </p:tgtEl>
                                        <p:attrNameLst>
                                          <p:attrName>ppt_x</p:attrName>
                                          <p:attrName>ppt_y</p:attrName>
                                        </p:attrNameLst>
                                      </p:cBhvr>
                                      <p:rCtr x="22656" y="-3287"/>
                                    </p:animMotion>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84"/>
                                        </p:tgtEl>
                                        <p:attrNameLst>
                                          <p:attrName>style.visibility</p:attrName>
                                        </p:attrNameLst>
                                      </p:cBhvr>
                                      <p:to>
                                        <p:strVal val="visible"/>
                                      </p:to>
                                    </p:set>
                                    <p:anim calcmode="lin" valueType="num">
                                      <p:cBhvr>
                                        <p:cTn id="33" dur="500" fill="hold"/>
                                        <p:tgtEl>
                                          <p:spTgt spid="84"/>
                                        </p:tgtEl>
                                        <p:attrNameLst>
                                          <p:attrName>ppt_w</p:attrName>
                                        </p:attrNameLst>
                                      </p:cBhvr>
                                      <p:tavLst>
                                        <p:tav tm="0">
                                          <p:val>
                                            <p:fltVal val="0"/>
                                          </p:val>
                                        </p:tav>
                                        <p:tav tm="100000">
                                          <p:val>
                                            <p:strVal val="#ppt_w"/>
                                          </p:val>
                                        </p:tav>
                                      </p:tavLst>
                                    </p:anim>
                                    <p:anim calcmode="lin" valueType="num">
                                      <p:cBhvr>
                                        <p:cTn id="34" dur="500" fill="hold"/>
                                        <p:tgtEl>
                                          <p:spTgt spid="84"/>
                                        </p:tgtEl>
                                        <p:attrNameLst>
                                          <p:attrName>ppt_h</p:attrName>
                                        </p:attrNameLst>
                                      </p:cBhvr>
                                      <p:tavLst>
                                        <p:tav tm="0">
                                          <p:val>
                                            <p:fltVal val="0"/>
                                          </p:val>
                                        </p:tav>
                                        <p:tav tm="100000">
                                          <p:val>
                                            <p:strVal val="#ppt_h"/>
                                          </p:val>
                                        </p:tav>
                                      </p:tavLst>
                                    </p:anim>
                                    <p:animEffect transition="in" filter="fade">
                                      <p:cBhvr>
                                        <p:cTn id="35" dur="500"/>
                                        <p:tgtEl>
                                          <p:spTgt spid="84"/>
                                        </p:tgtEl>
                                      </p:cBhvr>
                                    </p:animEffect>
                                  </p:childTnLst>
                                </p:cTn>
                              </p:par>
                            </p:childTnLst>
                          </p:cTn>
                        </p:par>
                        <p:par>
                          <p:cTn id="36" fill="hold">
                            <p:stCondLst>
                              <p:cond delay="2500"/>
                            </p:stCondLst>
                            <p:childTnLst>
                              <p:par>
                                <p:cTn id="37" presetID="1"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2" grpId="1" animBg="1"/>
      <p:bldP spid="84" grpId="0" animBg="1"/>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5753100" y="1323975"/>
            <a:ext cx="1809750" cy="5172075"/>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000" dirty="0" smtClean="0">
                <a:solidFill>
                  <a:schemeClr val="tx1">
                    <a:alpha val="99000"/>
                  </a:schemeClr>
                </a:solidFill>
              </a:rPr>
              <a:t>WF Node</a:t>
            </a:r>
          </a:p>
        </p:txBody>
      </p:sp>
      <p:sp>
        <p:nvSpPr>
          <p:cNvPr id="34" name="Rectangle 33"/>
          <p:cNvSpPr/>
          <p:nvPr/>
        </p:nvSpPr>
        <p:spPr bwMode="auto">
          <a:xfrm>
            <a:off x="5769116" y="5081536"/>
            <a:ext cx="1789059" cy="1414514"/>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000" dirty="0" smtClean="0">
                <a:solidFill>
                  <a:schemeClr val="tx1">
                    <a:alpha val="99000"/>
                  </a:schemeClr>
                </a:solidFill>
              </a:rPr>
              <a:t>WF Node</a:t>
            </a:r>
          </a:p>
        </p:txBody>
      </p:sp>
      <p:sp>
        <p:nvSpPr>
          <p:cNvPr id="35" name="Rectangle 34"/>
          <p:cNvSpPr/>
          <p:nvPr/>
        </p:nvSpPr>
        <p:spPr bwMode="auto">
          <a:xfrm>
            <a:off x="5767628" y="3001991"/>
            <a:ext cx="1789059" cy="1414514"/>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000" dirty="0" smtClean="0">
                <a:solidFill>
                  <a:schemeClr val="tx1">
                    <a:alpha val="99000"/>
                  </a:schemeClr>
                </a:solidFill>
              </a:rPr>
              <a:t>WF Node</a:t>
            </a:r>
          </a:p>
        </p:txBody>
      </p:sp>
      <p:sp>
        <p:nvSpPr>
          <p:cNvPr id="4" name="Rectangle 3"/>
          <p:cNvSpPr/>
          <p:nvPr/>
        </p:nvSpPr>
        <p:spPr bwMode="auto">
          <a:xfrm>
            <a:off x="5773791" y="1527855"/>
            <a:ext cx="1789059" cy="1414514"/>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000" dirty="0" smtClean="0">
                <a:solidFill>
                  <a:schemeClr val="tx1">
                    <a:alpha val="99000"/>
                  </a:schemeClr>
                </a:solidFill>
              </a:rPr>
              <a:t>WF Node</a:t>
            </a:r>
          </a:p>
        </p:txBody>
      </p:sp>
      <p:sp>
        <p:nvSpPr>
          <p:cNvPr id="2" name="Title 1"/>
          <p:cNvSpPr>
            <a:spLocks noGrp="1"/>
          </p:cNvSpPr>
          <p:nvPr>
            <p:ph type="title"/>
          </p:nvPr>
        </p:nvSpPr>
        <p:spPr/>
        <p:txBody>
          <a:bodyPr/>
          <a:lstStyle/>
          <a:p>
            <a:r>
              <a:rPr lang="en-US" dirty="0" err="1" smtClean="0"/>
              <a:t>AppFabric</a:t>
            </a:r>
            <a:r>
              <a:rPr lang="en-US" dirty="0" smtClean="0"/>
              <a:t> Workflow</a:t>
            </a:r>
            <a:br>
              <a:rPr lang="en-US" dirty="0" smtClean="0"/>
            </a:br>
            <a:r>
              <a:rPr lang="en-US" sz="3200" dirty="0" smtClean="0">
                <a:solidFill>
                  <a:schemeClr val="accent1"/>
                </a:solidFill>
              </a:rPr>
              <a:t>Scale-out (using </a:t>
            </a:r>
            <a:r>
              <a:rPr lang="en-US" sz="3200" dirty="0" err="1" smtClean="0">
                <a:solidFill>
                  <a:schemeClr val="accent1"/>
                </a:solidFill>
              </a:rPr>
              <a:t>ServiceBus</a:t>
            </a:r>
            <a:r>
              <a:rPr lang="en-US" sz="3200" dirty="0" smtClean="0">
                <a:solidFill>
                  <a:schemeClr val="accent1"/>
                </a:solidFill>
              </a:rPr>
              <a:t> Messaging)</a:t>
            </a:r>
            <a:endParaRPr lang="en-US" dirty="0">
              <a:solidFill>
                <a:schemeClr val="accent1"/>
              </a:solidFill>
            </a:endParaRPr>
          </a:p>
        </p:txBody>
      </p:sp>
      <p:sp>
        <p:nvSpPr>
          <p:cNvPr id="23" name="Right Arrow 22"/>
          <p:cNvSpPr/>
          <p:nvPr/>
        </p:nvSpPr>
        <p:spPr bwMode="auto">
          <a:xfrm>
            <a:off x="972426" y="3691057"/>
            <a:ext cx="718255" cy="5334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28" name="Rounded Rectangle 27"/>
          <p:cNvSpPr/>
          <p:nvPr/>
        </p:nvSpPr>
        <p:spPr>
          <a:xfrm>
            <a:off x="1874836" y="3429001"/>
            <a:ext cx="1287463" cy="115597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dirty="0" smtClean="0"/>
              <a:t>Correlation</a:t>
            </a:r>
            <a:endParaRPr lang="en-US" sz="1400" dirty="0"/>
          </a:p>
        </p:txBody>
      </p:sp>
      <p:sp>
        <p:nvSpPr>
          <p:cNvPr id="19" name="Rounded Rectangle 18"/>
          <p:cNvSpPr/>
          <p:nvPr/>
        </p:nvSpPr>
        <p:spPr bwMode="auto">
          <a:xfrm>
            <a:off x="5899364" y="1696826"/>
            <a:ext cx="1525588" cy="117182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Instance 123</a:t>
            </a:r>
          </a:p>
        </p:txBody>
      </p:sp>
      <p:sp>
        <p:nvSpPr>
          <p:cNvPr id="39" name="TextBox 38"/>
          <p:cNvSpPr txBox="1"/>
          <p:nvPr/>
        </p:nvSpPr>
        <p:spPr>
          <a:xfrm>
            <a:off x="6436087" y="4438650"/>
            <a:ext cx="1074590" cy="508152"/>
          </a:xfrm>
          <a:prstGeom prst="rect">
            <a:avLst/>
          </a:prstGeom>
          <a:noFill/>
        </p:spPr>
        <p:txBody>
          <a:bodyPr vert="wordArtVert" wrap="none" lIns="0" tIns="0" rIns="0" bIns="0" rtlCol="0">
            <a:spAutoFit/>
          </a:bodyPr>
          <a:lstStyle/>
          <a:p>
            <a:r>
              <a:rPr lang="en-US" sz="5400" dirty="0" smtClean="0">
                <a:gradFill>
                  <a:gsLst>
                    <a:gs pos="0">
                      <a:schemeClr val="tx1"/>
                    </a:gs>
                    <a:gs pos="86000">
                      <a:schemeClr val="tx1"/>
                    </a:gs>
                  </a:gsLst>
                  <a:lin ang="5400000" scaled="0"/>
                </a:gradFill>
              </a:rPr>
              <a:t>…</a:t>
            </a:r>
          </a:p>
        </p:txBody>
      </p:sp>
      <p:sp>
        <p:nvSpPr>
          <p:cNvPr id="40" name="Can 39"/>
          <p:cNvSpPr/>
          <p:nvPr/>
        </p:nvSpPr>
        <p:spPr bwMode="auto">
          <a:xfrm>
            <a:off x="9780588" y="3352812"/>
            <a:ext cx="1303892" cy="1232163"/>
          </a:xfrm>
          <a:prstGeom prst="can">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err="1" smtClean="0">
                <a:gradFill>
                  <a:gsLst>
                    <a:gs pos="0">
                      <a:srgbClr val="FFFFFF"/>
                    </a:gs>
                    <a:gs pos="100000">
                      <a:srgbClr val="FFFFFF"/>
                    </a:gs>
                  </a:gsLst>
                  <a:lin ang="5400000" scaled="0"/>
                </a:gradFill>
              </a:rPr>
              <a:t>ServiceBus</a:t>
            </a:r>
            <a:endParaRPr lang="en-US" sz="2200" dirty="0" smtClean="0">
              <a:gradFill>
                <a:gsLst>
                  <a:gs pos="0">
                    <a:srgbClr val="FFFFFF"/>
                  </a:gs>
                  <a:gs pos="100000">
                    <a:srgbClr val="FFFFFF"/>
                  </a:gs>
                </a:gsLst>
                <a:lin ang="5400000" scaled="0"/>
              </a:gradFill>
            </a:endParaRPr>
          </a:p>
        </p:txBody>
      </p:sp>
      <p:cxnSp>
        <p:nvCxnSpPr>
          <p:cNvPr id="41" name="Straight Arrow Connector 40"/>
          <p:cNvCxnSpPr>
            <a:stCxn id="40" idx="2"/>
            <a:endCxn id="70" idx="3"/>
          </p:cNvCxnSpPr>
          <p:nvPr/>
        </p:nvCxnSpPr>
        <p:spPr>
          <a:xfrm flipH="1">
            <a:off x="7418280" y="3968894"/>
            <a:ext cx="2362308" cy="1826957"/>
          </a:xfrm>
          <a:prstGeom prst="straightConnector1">
            <a:avLst/>
          </a:prstGeom>
          <a:ln w="508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40" idx="2"/>
            <a:endCxn id="68" idx="3"/>
          </p:cNvCxnSpPr>
          <p:nvPr/>
        </p:nvCxnSpPr>
        <p:spPr>
          <a:xfrm flipH="1" flipV="1">
            <a:off x="7418280" y="3734728"/>
            <a:ext cx="2362308" cy="234166"/>
          </a:xfrm>
          <a:prstGeom prst="straightConnector1">
            <a:avLst/>
          </a:prstGeom>
          <a:ln w="508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40" idx="2"/>
            <a:endCxn id="19" idx="3"/>
          </p:cNvCxnSpPr>
          <p:nvPr/>
        </p:nvCxnSpPr>
        <p:spPr>
          <a:xfrm flipH="1" flipV="1">
            <a:off x="7424952" y="2282738"/>
            <a:ext cx="2355636" cy="1686156"/>
          </a:xfrm>
          <a:prstGeom prst="straightConnector1">
            <a:avLst/>
          </a:prstGeom>
          <a:ln w="508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28" idx="3"/>
            <a:endCxn id="19" idx="1"/>
          </p:cNvCxnSpPr>
          <p:nvPr/>
        </p:nvCxnSpPr>
        <p:spPr>
          <a:xfrm flipV="1">
            <a:off x="3162299" y="2282738"/>
            <a:ext cx="2737065" cy="1724250"/>
          </a:xfrm>
          <a:prstGeom prst="straightConnector1">
            <a:avLst/>
          </a:prstGeom>
          <a:ln w="508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28" idx="3"/>
            <a:endCxn id="70" idx="1"/>
          </p:cNvCxnSpPr>
          <p:nvPr/>
        </p:nvCxnSpPr>
        <p:spPr>
          <a:xfrm>
            <a:off x="3162299" y="4006988"/>
            <a:ext cx="2730393" cy="1788863"/>
          </a:xfrm>
          <a:prstGeom prst="straightConnector1">
            <a:avLst/>
          </a:prstGeom>
          <a:ln w="508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28" idx="3"/>
            <a:endCxn id="68" idx="1"/>
          </p:cNvCxnSpPr>
          <p:nvPr/>
        </p:nvCxnSpPr>
        <p:spPr>
          <a:xfrm flipV="1">
            <a:off x="3162299" y="3734728"/>
            <a:ext cx="2730393" cy="272260"/>
          </a:xfrm>
          <a:prstGeom prst="straightConnector1">
            <a:avLst/>
          </a:prstGeom>
          <a:ln w="508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tailEnd type="arrow"/>
          </a:ln>
        </p:spPr>
        <p:style>
          <a:lnRef idx="1">
            <a:schemeClr val="accent1"/>
          </a:lnRef>
          <a:fillRef idx="0">
            <a:schemeClr val="accent1"/>
          </a:fillRef>
          <a:effectRef idx="0">
            <a:schemeClr val="accent1"/>
          </a:effectRef>
          <a:fontRef idx="minor">
            <a:schemeClr val="tx1"/>
          </a:fontRef>
        </p:style>
      </p:cxnSp>
      <p:pic>
        <p:nvPicPr>
          <p:cNvPr id="61" name="Picture 3" descr="C:\Artwork_Imagery\Icons - Illustrations\Charts - Diagrams\workflow flow chart tilt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8930" y="1887337"/>
            <a:ext cx="1071333" cy="660205"/>
          </a:xfrm>
          <a:prstGeom prst="rect">
            <a:avLst/>
          </a:prstGeom>
          <a:noFill/>
          <a:extLst>
            <a:ext uri="{909E8E84-426E-40DD-AFC4-6F175D3DCCD1}">
              <a14:hiddenFill xmlns:a14="http://schemas.microsoft.com/office/drawing/2010/main">
                <a:solidFill>
                  <a:srgbClr val="FFFFFF"/>
                </a:solidFill>
              </a14:hiddenFill>
            </a:ext>
          </a:extLst>
        </p:spPr>
      </p:pic>
      <p:grpSp>
        <p:nvGrpSpPr>
          <p:cNvPr id="64" name="Group 63"/>
          <p:cNvGrpSpPr/>
          <p:nvPr/>
        </p:nvGrpSpPr>
        <p:grpSpPr>
          <a:xfrm>
            <a:off x="165656" y="3498463"/>
            <a:ext cx="639931" cy="341931"/>
            <a:chOff x="4819843" y="4571464"/>
            <a:chExt cx="1191545" cy="848676"/>
          </a:xfrm>
        </p:grpSpPr>
        <p:sp>
          <p:nvSpPr>
            <p:cNvPr id="65" name="Rectangle 64"/>
            <p:cNvSpPr/>
            <p:nvPr/>
          </p:nvSpPr>
          <p:spPr>
            <a:xfrm rot="20715597">
              <a:off x="4860105" y="4638262"/>
              <a:ext cx="1151283" cy="78187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b="1" dirty="0"/>
            </a:p>
          </p:txBody>
        </p:sp>
        <p:cxnSp>
          <p:nvCxnSpPr>
            <p:cNvPr id="66" name="Straight Connector 65"/>
            <p:cNvCxnSpPr/>
            <p:nvPr/>
          </p:nvCxnSpPr>
          <p:spPr>
            <a:xfrm rot="20715597">
              <a:off x="4819843" y="4741566"/>
              <a:ext cx="575640" cy="390939"/>
            </a:xfrm>
            <a:prstGeom prst="line">
              <a:avLst/>
            </a:prstGeom>
            <a:ln/>
          </p:spPr>
          <p:style>
            <a:lnRef idx="1">
              <a:schemeClr val="dk1"/>
            </a:lnRef>
            <a:fillRef idx="0">
              <a:schemeClr val="dk1"/>
            </a:fillRef>
            <a:effectRef idx="0">
              <a:schemeClr val="dk1"/>
            </a:effectRef>
            <a:fontRef idx="minor">
              <a:schemeClr val="tx1"/>
            </a:fontRef>
          </p:style>
        </p:cxnSp>
        <p:cxnSp>
          <p:nvCxnSpPr>
            <p:cNvPr id="67" name="Straight Connector 66"/>
            <p:cNvCxnSpPr/>
            <p:nvPr/>
          </p:nvCxnSpPr>
          <p:spPr>
            <a:xfrm rot="20715597" flipH="1">
              <a:off x="5376540" y="4571464"/>
              <a:ext cx="575642" cy="390939"/>
            </a:xfrm>
            <a:prstGeom prst="line">
              <a:avLst/>
            </a:prstGeom>
            <a:ln/>
          </p:spPr>
          <p:style>
            <a:lnRef idx="1">
              <a:schemeClr val="dk1"/>
            </a:lnRef>
            <a:fillRef idx="0">
              <a:schemeClr val="dk1"/>
            </a:fillRef>
            <a:effectRef idx="0">
              <a:schemeClr val="dk1"/>
            </a:effectRef>
            <a:fontRef idx="minor">
              <a:schemeClr val="tx1"/>
            </a:fontRef>
          </p:style>
        </p:cxnSp>
      </p:grpSp>
      <p:sp>
        <p:nvSpPr>
          <p:cNvPr id="68" name="Rounded Rectangle 67"/>
          <p:cNvSpPr/>
          <p:nvPr/>
        </p:nvSpPr>
        <p:spPr bwMode="auto">
          <a:xfrm>
            <a:off x="5892692" y="3148816"/>
            <a:ext cx="1525588" cy="117182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Instance 456</a:t>
            </a:r>
          </a:p>
        </p:txBody>
      </p:sp>
      <p:pic>
        <p:nvPicPr>
          <p:cNvPr id="69" name="Picture 3" descr="C:\Artwork_Imagery\Icons - Illustrations\Charts - Diagrams\workflow flow chart tilt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2258" y="3339327"/>
            <a:ext cx="1071333" cy="660205"/>
          </a:xfrm>
          <a:prstGeom prst="rect">
            <a:avLst/>
          </a:prstGeom>
          <a:noFill/>
          <a:extLst>
            <a:ext uri="{909E8E84-426E-40DD-AFC4-6F175D3DCCD1}">
              <a14:hiddenFill xmlns:a14="http://schemas.microsoft.com/office/drawing/2010/main">
                <a:solidFill>
                  <a:srgbClr val="FFFFFF"/>
                </a:solidFill>
              </a14:hiddenFill>
            </a:ext>
          </a:extLst>
        </p:spPr>
      </p:pic>
      <p:sp>
        <p:nvSpPr>
          <p:cNvPr id="70" name="Rounded Rectangle 69"/>
          <p:cNvSpPr/>
          <p:nvPr/>
        </p:nvSpPr>
        <p:spPr bwMode="auto">
          <a:xfrm>
            <a:off x="5892692" y="5209939"/>
            <a:ext cx="1525588" cy="117182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Instance XYZ</a:t>
            </a:r>
          </a:p>
        </p:txBody>
      </p:sp>
      <p:pic>
        <p:nvPicPr>
          <p:cNvPr id="71" name="Picture 3" descr="C:\Artwork_Imagery\Icons - Illustrations\Charts - Diagrams\workflow flow chart tilt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2258" y="5400450"/>
            <a:ext cx="1071333" cy="660205"/>
          </a:xfrm>
          <a:prstGeom prst="rect">
            <a:avLst/>
          </a:prstGeom>
          <a:noFill/>
          <a:extLst>
            <a:ext uri="{909E8E84-426E-40DD-AFC4-6F175D3DCCD1}">
              <a14:hiddenFill xmlns:a14="http://schemas.microsoft.com/office/drawing/2010/main">
                <a:solidFill>
                  <a:srgbClr val="FFFFFF"/>
                </a:solidFill>
              </a14:hiddenFill>
            </a:ext>
          </a:extLst>
        </p:spPr>
      </p:pic>
      <p:sp>
        <p:nvSpPr>
          <p:cNvPr id="83" name="TextBox 82"/>
          <p:cNvSpPr txBox="1"/>
          <p:nvPr/>
        </p:nvSpPr>
        <p:spPr>
          <a:xfrm>
            <a:off x="302089" y="1887337"/>
            <a:ext cx="4617226" cy="492443"/>
          </a:xfrm>
          <a:prstGeom prst="rect">
            <a:avLst/>
          </a:prstGeom>
          <a:noFill/>
        </p:spPr>
        <p:txBody>
          <a:bodyPr wrap="none" lIns="0" tIns="0" rIns="0" bIns="0" rtlCol="0">
            <a:spAutoFit/>
          </a:bodyPr>
          <a:lstStyle/>
          <a:p>
            <a:r>
              <a:rPr lang="en-US" sz="32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AppFabric</a:t>
            </a:r>
            <a:r>
              <a:rPr lang="en-US"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 Logical View</a:t>
            </a:r>
          </a:p>
        </p:txBody>
      </p:sp>
      <p:grpSp>
        <p:nvGrpSpPr>
          <p:cNvPr id="85" name="Group 84"/>
          <p:cNvGrpSpPr/>
          <p:nvPr/>
        </p:nvGrpSpPr>
        <p:grpSpPr>
          <a:xfrm>
            <a:off x="216618" y="3591624"/>
            <a:ext cx="639931" cy="341931"/>
            <a:chOff x="4819843" y="4571464"/>
            <a:chExt cx="1191545" cy="848676"/>
          </a:xfrm>
        </p:grpSpPr>
        <p:sp>
          <p:nvSpPr>
            <p:cNvPr id="86" name="Rectangle 85"/>
            <p:cNvSpPr/>
            <p:nvPr/>
          </p:nvSpPr>
          <p:spPr>
            <a:xfrm rot="20715597">
              <a:off x="4860105" y="4638262"/>
              <a:ext cx="1151283" cy="78187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b="1" dirty="0"/>
            </a:p>
          </p:txBody>
        </p:sp>
        <p:cxnSp>
          <p:nvCxnSpPr>
            <p:cNvPr id="87" name="Straight Connector 86"/>
            <p:cNvCxnSpPr/>
            <p:nvPr/>
          </p:nvCxnSpPr>
          <p:spPr>
            <a:xfrm rot="20715597">
              <a:off x="4819843" y="4741566"/>
              <a:ext cx="575640" cy="390939"/>
            </a:xfrm>
            <a:prstGeom prst="line">
              <a:avLst/>
            </a:prstGeom>
            <a:ln/>
          </p:spPr>
          <p:style>
            <a:lnRef idx="1">
              <a:schemeClr val="dk1"/>
            </a:lnRef>
            <a:fillRef idx="0">
              <a:schemeClr val="dk1"/>
            </a:fillRef>
            <a:effectRef idx="0">
              <a:schemeClr val="dk1"/>
            </a:effectRef>
            <a:fontRef idx="minor">
              <a:schemeClr val="tx1"/>
            </a:fontRef>
          </p:style>
        </p:cxnSp>
        <p:cxnSp>
          <p:nvCxnSpPr>
            <p:cNvPr id="88" name="Straight Connector 87"/>
            <p:cNvCxnSpPr/>
            <p:nvPr/>
          </p:nvCxnSpPr>
          <p:spPr>
            <a:xfrm rot="20715597" flipH="1">
              <a:off x="5376540" y="4571464"/>
              <a:ext cx="575642" cy="390939"/>
            </a:xfrm>
            <a:prstGeom prst="line">
              <a:avLst/>
            </a:prstGeom>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9565362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nodeType="afterEffect">
                                  <p:stCondLst>
                                    <p:cond delay="0"/>
                                  </p:stCondLst>
                                  <p:childTnLst>
                                    <p:animMotion origin="layout" path="M -3.54167E-6 0.00162 L 0.19414 0.04584 L 0.46328 -0.21944 " pathEditMode="relative" rAng="0" ptsTypes="AAA">
                                      <p:cBhvr>
                                        <p:cTn id="9" dur="2000" fill="hold"/>
                                        <p:tgtEl>
                                          <p:spTgt spid="64"/>
                                        </p:tgtEl>
                                        <p:attrNameLst>
                                          <p:attrName>ppt_x</p:attrName>
                                          <p:attrName>ppt_y</p:attrName>
                                        </p:attrNameLst>
                                      </p:cBhvr>
                                      <p:rCtr x="23164" y="-8843"/>
                                    </p:animMotion>
                                  </p:childTnLst>
                                </p:cTn>
                              </p:par>
                            </p:childTnLst>
                          </p:cTn>
                        </p:par>
                        <p:par>
                          <p:cTn id="10" fill="hold">
                            <p:stCondLst>
                              <p:cond delay="2000"/>
                            </p:stCondLst>
                            <p:childTnLst>
                              <p:par>
                                <p:cTn id="11" presetID="10" presetClass="exit" presetSubtype="0" fill="hold" nodeType="afterEffect">
                                  <p:stCondLst>
                                    <p:cond delay="0"/>
                                  </p:stCondLst>
                                  <p:childTnLst>
                                    <p:animEffect transition="out" filter="fade">
                                      <p:cBhvr>
                                        <p:cTn id="12" dur="500"/>
                                        <p:tgtEl>
                                          <p:spTgt spid="64"/>
                                        </p:tgtEl>
                                      </p:cBhvr>
                                    </p:animEffect>
                                    <p:set>
                                      <p:cBhvr>
                                        <p:cTn id="13" dur="1" fill="hold">
                                          <p:stCondLst>
                                            <p:cond delay="499"/>
                                          </p:stCondLst>
                                        </p:cTn>
                                        <p:tgtEl>
                                          <p:spTgt spid="64"/>
                                        </p:tgtEl>
                                        <p:attrNameLst>
                                          <p:attrName>style.visibility</p:attrName>
                                        </p:attrNameLst>
                                      </p:cBhvr>
                                      <p:to>
                                        <p:strVal val="hidden"/>
                                      </p:to>
                                    </p:set>
                                  </p:childTnLst>
                                </p:cTn>
                              </p:par>
                            </p:childTnLst>
                          </p:cTn>
                        </p:par>
                        <p:par>
                          <p:cTn id="14" fill="hold">
                            <p:stCondLst>
                              <p:cond delay="2500"/>
                            </p:stCondLst>
                            <p:childTnLst>
                              <p:par>
                                <p:cTn id="15" presetID="1" presetClass="entr" presetSubtype="0" fill="hold" nodeType="afterEffect">
                                  <p:stCondLst>
                                    <p:cond delay="0"/>
                                  </p:stCondLst>
                                  <p:childTnLst>
                                    <p:set>
                                      <p:cBhvr>
                                        <p:cTn id="16" dur="1" fill="hold">
                                          <p:stCondLst>
                                            <p:cond delay="0"/>
                                          </p:stCondLst>
                                        </p:cTn>
                                        <p:tgtEl>
                                          <p:spTgt spid="85"/>
                                        </p:tgtEl>
                                        <p:attrNameLst>
                                          <p:attrName>style.visibility</p:attrName>
                                        </p:attrNameLst>
                                      </p:cBhvr>
                                      <p:to>
                                        <p:strVal val="visible"/>
                                      </p:to>
                                    </p:set>
                                  </p:childTnLst>
                                </p:cTn>
                              </p:par>
                            </p:childTnLst>
                          </p:cTn>
                        </p:par>
                        <p:par>
                          <p:cTn id="17" fill="hold">
                            <p:stCondLst>
                              <p:cond delay="2500"/>
                            </p:stCondLst>
                            <p:childTnLst>
                              <p:par>
                                <p:cTn id="18" presetID="0" presetClass="path" presetSubtype="0" accel="50000" decel="50000" fill="hold" nodeType="afterEffect">
                                  <p:stCondLst>
                                    <p:cond delay="0"/>
                                  </p:stCondLst>
                                  <p:childTnLst>
                                    <p:animMotion origin="layout" path="M -4.16667E-7 0.02315 L 0.18984 0.03958 L 0.45313 -0.05903 " pathEditMode="relative" rAng="0" ptsTypes="AAA">
                                      <p:cBhvr>
                                        <p:cTn id="19" dur="2000" fill="hold"/>
                                        <p:tgtEl>
                                          <p:spTgt spid="85"/>
                                        </p:tgtEl>
                                        <p:attrNameLst>
                                          <p:attrName>ppt_x</p:attrName>
                                          <p:attrName>ppt_y</p:attrName>
                                        </p:attrNameLst>
                                      </p:cBhvr>
                                      <p:rCtr x="22656" y="-3287"/>
                                    </p:animMotion>
                                  </p:childTnLst>
                                </p:cTn>
                              </p:par>
                            </p:childTnLst>
                          </p:cTn>
                        </p:par>
                        <p:par>
                          <p:cTn id="20" fill="hold">
                            <p:stCondLst>
                              <p:cond delay="4500"/>
                            </p:stCondLst>
                            <p:childTnLst>
                              <p:par>
                                <p:cTn id="21" presetID="10" presetClass="exit" presetSubtype="0" fill="hold" nodeType="afterEffect">
                                  <p:stCondLst>
                                    <p:cond delay="0"/>
                                  </p:stCondLst>
                                  <p:childTnLst>
                                    <p:animEffect transition="out" filter="fade">
                                      <p:cBhvr>
                                        <p:cTn id="22" dur="500"/>
                                        <p:tgtEl>
                                          <p:spTgt spid="85"/>
                                        </p:tgtEl>
                                      </p:cBhvr>
                                    </p:animEffect>
                                    <p:set>
                                      <p:cBhvr>
                                        <p:cTn id="23" dur="1" fill="hold">
                                          <p:stCondLst>
                                            <p:cond delay="499"/>
                                          </p:stCondLst>
                                        </p:cTn>
                                        <p:tgtEl>
                                          <p:spTgt spid="8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3"/>
                                        </p:tgtEl>
                                      </p:cBhvr>
                                    </p:animEffect>
                                    <p:set>
                                      <p:cBhvr>
                                        <p:cTn id="33" dur="1" fill="hold">
                                          <p:stCondLst>
                                            <p:cond delay="499"/>
                                          </p:stCondLst>
                                        </p:cTn>
                                        <p:tgtEl>
                                          <p:spTgt spid="3"/>
                                        </p:tgtEl>
                                        <p:attrNameLst>
                                          <p:attrName>style.visibility</p:attrName>
                                        </p:attrNameLst>
                                      </p:cBhvr>
                                      <p:to>
                                        <p:strVal val="hidden"/>
                                      </p:to>
                                    </p:set>
                                  </p:childTnLst>
                                </p:cTn>
                              </p:par>
                            </p:childTnLst>
                          </p:cTn>
                        </p:par>
                        <p:par>
                          <p:cTn id="34" fill="hold">
                            <p:stCondLst>
                              <p:cond delay="500"/>
                            </p:stCondLst>
                            <p:childTnLst>
                              <p:par>
                                <p:cTn id="35" presetID="42" presetClass="entr" presetSubtype="0"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par>
                          <p:cTn id="40" fill="hold">
                            <p:stCondLst>
                              <p:cond delay="1500"/>
                            </p:stCondLst>
                            <p:childTnLst>
                              <p:par>
                                <p:cTn id="41" presetID="42"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1000"/>
                                        <p:tgtEl>
                                          <p:spTgt spid="35"/>
                                        </p:tgtEl>
                                      </p:cBhvr>
                                    </p:animEffect>
                                    <p:anim calcmode="lin" valueType="num">
                                      <p:cBhvr>
                                        <p:cTn id="44" dur="1000" fill="hold"/>
                                        <p:tgtEl>
                                          <p:spTgt spid="35"/>
                                        </p:tgtEl>
                                        <p:attrNameLst>
                                          <p:attrName>ppt_x</p:attrName>
                                        </p:attrNameLst>
                                      </p:cBhvr>
                                      <p:tavLst>
                                        <p:tav tm="0">
                                          <p:val>
                                            <p:strVal val="#ppt_x"/>
                                          </p:val>
                                        </p:tav>
                                        <p:tav tm="100000">
                                          <p:val>
                                            <p:strVal val="#ppt_x"/>
                                          </p:val>
                                        </p:tav>
                                      </p:tavLst>
                                    </p:anim>
                                    <p:anim calcmode="lin" valueType="num">
                                      <p:cBhvr>
                                        <p:cTn id="45" dur="1000" fill="hold"/>
                                        <p:tgtEl>
                                          <p:spTgt spid="35"/>
                                        </p:tgtEl>
                                        <p:attrNameLst>
                                          <p:attrName>ppt_y</p:attrName>
                                        </p:attrNameLst>
                                      </p:cBhvr>
                                      <p:tavLst>
                                        <p:tav tm="0">
                                          <p:val>
                                            <p:strVal val="#ppt_y+.1"/>
                                          </p:val>
                                        </p:tav>
                                        <p:tav tm="100000">
                                          <p:val>
                                            <p:strVal val="#ppt_y"/>
                                          </p:val>
                                        </p:tav>
                                      </p:tavLst>
                                    </p:anim>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1000"/>
                                        <p:tgtEl>
                                          <p:spTgt spid="34"/>
                                        </p:tgtEl>
                                      </p:cBhvr>
                                    </p:animEffect>
                                    <p:anim calcmode="lin" valueType="num">
                                      <p:cBhvr>
                                        <p:cTn id="50" dur="1000" fill="hold"/>
                                        <p:tgtEl>
                                          <p:spTgt spid="34"/>
                                        </p:tgtEl>
                                        <p:attrNameLst>
                                          <p:attrName>ppt_x</p:attrName>
                                        </p:attrNameLst>
                                      </p:cBhvr>
                                      <p:tavLst>
                                        <p:tav tm="0">
                                          <p:val>
                                            <p:strVal val="#ppt_x"/>
                                          </p:val>
                                        </p:tav>
                                        <p:tav tm="100000">
                                          <p:val>
                                            <p:strVal val="#ppt_x"/>
                                          </p:val>
                                        </p:tav>
                                      </p:tavLst>
                                    </p:anim>
                                    <p:anim calcmode="lin" valueType="num">
                                      <p:cBhvr>
                                        <p:cTn id="5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4" grpId="0" animBg="1"/>
      <p:bldP spid="35"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lowchart: Direct Access Storage 64"/>
          <p:cNvSpPr/>
          <p:nvPr/>
        </p:nvSpPr>
        <p:spPr>
          <a:xfrm>
            <a:off x="6360004" y="4783626"/>
            <a:ext cx="3748305" cy="1007575"/>
          </a:xfrm>
          <a:prstGeom prst="flowChartMagneticDrum">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dirty="0" err="1" smtClean="0"/>
              <a:t>ServiceBus</a:t>
            </a:r>
            <a:endParaRPr lang="en-US" sz="2000" dirty="0"/>
          </a:p>
        </p:txBody>
      </p:sp>
      <p:sp>
        <p:nvSpPr>
          <p:cNvPr id="2" name="Title 1"/>
          <p:cNvSpPr>
            <a:spLocks noGrp="1"/>
          </p:cNvSpPr>
          <p:nvPr>
            <p:ph type="title"/>
          </p:nvPr>
        </p:nvSpPr>
        <p:spPr/>
        <p:txBody>
          <a:bodyPr>
            <a:normAutofit fontScale="90000"/>
          </a:bodyPr>
          <a:lstStyle/>
          <a:p>
            <a:r>
              <a:rPr lang="en-US" sz="4900" dirty="0" err="1"/>
              <a:t>AppFabric</a:t>
            </a:r>
            <a:r>
              <a:rPr lang="en-US" sz="4900" dirty="0"/>
              <a:t> Workflow</a:t>
            </a:r>
            <a:r>
              <a:rPr lang="en-US" dirty="0"/>
              <a:t/>
            </a:r>
            <a:br>
              <a:rPr lang="en-US" dirty="0"/>
            </a:br>
            <a:r>
              <a:rPr lang="en-US" sz="3600" dirty="0" smtClean="0">
                <a:solidFill>
                  <a:schemeClr val="accent1"/>
                </a:solidFill>
              </a:rPr>
              <a:t>Eventual Consistency</a:t>
            </a:r>
            <a:r>
              <a:rPr lang="en-US" dirty="0" smtClean="0"/>
              <a:t/>
            </a:r>
            <a:br>
              <a:rPr lang="en-US" dirty="0" smtClean="0"/>
            </a:br>
            <a:endParaRPr lang="en-US" dirty="0"/>
          </a:p>
        </p:txBody>
      </p:sp>
      <p:sp>
        <p:nvSpPr>
          <p:cNvPr id="4" name="Rectangle 3"/>
          <p:cNvSpPr/>
          <p:nvPr/>
        </p:nvSpPr>
        <p:spPr>
          <a:xfrm>
            <a:off x="507868" y="1371600"/>
            <a:ext cx="4367662" cy="4953000"/>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lgn="ctr"/>
            <a:r>
              <a:rPr lang="en-US" sz="2000" dirty="0" smtClean="0"/>
              <a:t>Workflow Service</a:t>
            </a:r>
            <a:endParaRPr lang="en-US" sz="2000" dirty="0"/>
          </a:p>
        </p:txBody>
      </p:sp>
      <p:sp>
        <p:nvSpPr>
          <p:cNvPr id="5" name="Rectangle 4"/>
          <p:cNvSpPr/>
          <p:nvPr/>
        </p:nvSpPr>
        <p:spPr>
          <a:xfrm>
            <a:off x="1371243" y="1885122"/>
            <a:ext cx="2640912" cy="62947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Receive </a:t>
            </a:r>
            <a:br>
              <a:rPr lang="en-US" b="1" dirty="0" smtClean="0"/>
            </a:br>
            <a:r>
              <a:rPr lang="en-US" b="1" dirty="0" smtClean="0"/>
              <a:t>(Activate)</a:t>
            </a:r>
            <a:endParaRPr lang="en-US" b="1" dirty="0"/>
          </a:p>
        </p:txBody>
      </p:sp>
      <p:sp>
        <p:nvSpPr>
          <p:cNvPr id="8" name="Rectangle 7"/>
          <p:cNvSpPr/>
          <p:nvPr/>
        </p:nvSpPr>
        <p:spPr>
          <a:xfrm>
            <a:off x="1371243" y="2729948"/>
            <a:ext cx="2640912" cy="62947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Send</a:t>
            </a:r>
            <a:endParaRPr lang="en-US" dirty="0"/>
          </a:p>
        </p:txBody>
      </p:sp>
      <p:sp>
        <p:nvSpPr>
          <p:cNvPr id="9" name="Rectangle 8"/>
          <p:cNvSpPr/>
          <p:nvPr/>
        </p:nvSpPr>
        <p:spPr>
          <a:xfrm>
            <a:off x="1371243" y="3533361"/>
            <a:ext cx="2640912" cy="62947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Send</a:t>
            </a:r>
            <a:endParaRPr lang="en-US" b="1" dirty="0"/>
          </a:p>
        </p:txBody>
      </p:sp>
      <p:sp>
        <p:nvSpPr>
          <p:cNvPr id="30" name="Flowchart: Process 29"/>
          <p:cNvSpPr/>
          <p:nvPr/>
        </p:nvSpPr>
        <p:spPr>
          <a:xfrm>
            <a:off x="1320456" y="4267200"/>
            <a:ext cx="2793272" cy="1524000"/>
          </a:xfrm>
          <a:prstGeom prst="flowChartProcess">
            <a:avLst/>
          </a:prstGeom>
          <a:noFill/>
          <a:ln>
            <a:solidFill>
              <a:srgbClr val="385D8A">
                <a:alpha val="30196"/>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371243" y="4315239"/>
            <a:ext cx="2640912" cy="62947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Send</a:t>
            </a:r>
            <a:endParaRPr lang="en-US" b="1" dirty="0"/>
          </a:p>
        </p:txBody>
      </p:sp>
      <p:sp>
        <p:nvSpPr>
          <p:cNvPr id="11" name="Rectangle 10"/>
          <p:cNvSpPr/>
          <p:nvPr/>
        </p:nvSpPr>
        <p:spPr>
          <a:xfrm>
            <a:off x="1371243" y="5105400"/>
            <a:ext cx="2640912" cy="62947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err="1" smtClean="0"/>
              <a:t>ReceiveReply</a:t>
            </a:r>
            <a:endParaRPr lang="en-US" b="1" dirty="0"/>
          </a:p>
        </p:txBody>
      </p:sp>
      <p:sp>
        <p:nvSpPr>
          <p:cNvPr id="31" name="Isosceles Triangle 30"/>
          <p:cNvSpPr/>
          <p:nvPr/>
        </p:nvSpPr>
        <p:spPr>
          <a:xfrm rot="20715597">
            <a:off x="5256407" y="2903093"/>
            <a:ext cx="1534644" cy="516836"/>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29" name="Group 28"/>
          <p:cNvGrpSpPr/>
          <p:nvPr/>
        </p:nvGrpSpPr>
        <p:grpSpPr>
          <a:xfrm rot="20715597">
            <a:off x="5438965" y="3399764"/>
            <a:ext cx="1534644" cy="781879"/>
            <a:chOff x="3192117" y="3533361"/>
            <a:chExt cx="1151283" cy="781879"/>
          </a:xfrm>
        </p:grpSpPr>
        <p:sp>
          <p:nvSpPr>
            <p:cNvPr id="13" name="Rectangle 12"/>
            <p:cNvSpPr/>
            <p:nvPr/>
          </p:nvSpPr>
          <p:spPr>
            <a:xfrm>
              <a:off x="3192117" y="3533361"/>
              <a:ext cx="1151283" cy="78187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dirty="0"/>
            </a:p>
          </p:txBody>
        </p:sp>
        <p:cxnSp>
          <p:nvCxnSpPr>
            <p:cNvPr id="15" name="Straight Connector 14"/>
            <p:cNvCxnSpPr/>
            <p:nvPr/>
          </p:nvCxnSpPr>
          <p:spPr>
            <a:xfrm>
              <a:off x="3192117" y="3533361"/>
              <a:ext cx="575640" cy="3909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767758" y="3533361"/>
              <a:ext cx="575642" cy="3909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192117" y="3924300"/>
              <a:ext cx="575640" cy="39094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3767758" y="3924300"/>
              <a:ext cx="575642" cy="39094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3148780" y="2825134"/>
            <a:ext cx="639931" cy="341931"/>
            <a:chOff x="4819843" y="4571464"/>
            <a:chExt cx="1191545" cy="848676"/>
          </a:xfrm>
        </p:grpSpPr>
        <p:sp>
          <p:nvSpPr>
            <p:cNvPr id="42" name="Rectangle 41"/>
            <p:cNvSpPr/>
            <p:nvPr/>
          </p:nvSpPr>
          <p:spPr>
            <a:xfrm rot="20715597">
              <a:off x="4860105" y="4638262"/>
              <a:ext cx="1151283" cy="78187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b="1" dirty="0"/>
            </a:p>
          </p:txBody>
        </p:sp>
        <p:cxnSp>
          <p:nvCxnSpPr>
            <p:cNvPr id="43" name="Straight Connector 42"/>
            <p:cNvCxnSpPr/>
            <p:nvPr/>
          </p:nvCxnSpPr>
          <p:spPr>
            <a:xfrm rot="20715597">
              <a:off x="4819843" y="4741566"/>
              <a:ext cx="575640" cy="390939"/>
            </a:xfrm>
            <a:prstGeom prst="line">
              <a:avLst/>
            </a:prstGeom>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rot="20715597" flipH="1">
              <a:off x="5376540" y="4571464"/>
              <a:ext cx="575642" cy="390939"/>
            </a:xfrm>
            <a:prstGeom prst="line">
              <a:avLst/>
            </a:prstGeom>
            <a:ln/>
          </p:spPr>
          <p:style>
            <a:lnRef idx="1">
              <a:schemeClr val="dk1"/>
            </a:lnRef>
            <a:fillRef idx="0">
              <a:schemeClr val="dk1"/>
            </a:fillRef>
            <a:effectRef idx="0">
              <a:schemeClr val="dk1"/>
            </a:effectRef>
            <a:fontRef idx="minor">
              <a:schemeClr val="tx1"/>
            </a:fontRef>
          </p:style>
        </p:cxnSp>
      </p:grpSp>
      <p:grpSp>
        <p:nvGrpSpPr>
          <p:cNvPr id="47" name="Group 46"/>
          <p:cNvGrpSpPr/>
          <p:nvPr/>
        </p:nvGrpSpPr>
        <p:grpSpPr>
          <a:xfrm>
            <a:off x="3186537" y="3662055"/>
            <a:ext cx="639931" cy="341931"/>
            <a:chOff x="4819843" y="4571464"/>
            <a:chExt cx="1191545" cy="848676"/>
          </a:xfrm>
        </p:grpSpPr>
        <p:sp>
          <p:nvSpPr>
            <p:cNvPr id="48" name="Rectangle 47"/>
            <p:cNvSpPr/>
            <p:nvPr/>
          </p:nvSpPr>
          <p:spPr>
            <a:xfrm rot="20715597">
              <a:off x="4860105" y="4638262"/>
              <a:ext cx="1151283" cy="78187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b="1" dirty="0"/>
            </a:p>
          </p:txBody>
        </p:sp>
        <p:cxnSp>
          <p:nvCxnSpPr>
            <p:cNvPr id="49" name="Straight Connector 48"/>
            <p:cNvCxnSpPr/>
            <p:nvPr/>
          </p:nvCxnSpPr>
          <p:spPr>
            <a:xfrm rot="20715597">
              <a:off x="4819843" y="4741566"/>
              <a:ext cx="575640" cy="390939"/>
            </a:xfrm>
            <a:prstGeom prst="line">
              <a:avLst/>
            </a:prstGeom>
            <a:ln/>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rot="20715597" flipH="1">
              <a:off x="5376540" y="4571464"/>
              <a:ext cx="575642" cy="390939"/>
            </a:xfrm>
            <a:prstGeom prst="line">
              <a:avLst/>
            </a:prstGeom>
            <a:ln/>
          </p:spPr>
          <p:style>
            <a:lnRef idx="1">
              <a:schemeClr val="dk1"/>
            </a:lnRef>
            <a:fillRef idx="0">
              <a:schemeClr val="dk1"/>
            </a:fillRef>
            <a:effectRef idx="0">
              <a:schemeClr val="dk1"/>
            </a:effectRef>
            <a:fontRef idx="minor">
              <a:schemeClr val="tx1"/>
            </a:fontRef>
          </p:style>
        </p:cxnSp>
      </p:grpSp>
      <p:grpSp>
        <p:nvGrpSpPr>
          <p:cNvPr id="51" name="Group 50"/>
          <p:cNvGrpSpPr/>
          <p:nvPr/>
        </p:nvGrpSpPr>
        <p:grpSpPr>
          <a:xfrm>
            <a:off x="3165553" y="4459013"/>
            <a:ext cx="639931" cy="341931"/>
            <a:chOff x="4819843" y="4571464"/>
            <a:chExt cx="1191545" cy="848676"/>
          </a:xfrm>
        </p:grpSpPr>
        <p:sp>
          <p:nvSpPr>
            <p:cNvPr id="52" name="Rectangle 51"/>
            <p:cNvSpPr/>
            <p:nvPr/>
          </p:nvSpPr>
          <p:spPr>
            <a:xfrm rot="20715597">
              <a:off x="4860105" y="4638262"/>
              <a:ext cx="1151283" cy="78187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b="1" dirty="0"/>
            </a:p>
          </p:txBody>
        </p:sp>
        <p:cxnSp>
          <p:nvCxnSpPr>
            <p:cNvPr id="53" name="Straight Connector 52"/>
            <p:cNvCxnSpPr/>
            <p:nvPr/>
          </p:nvCxnSpPr>
          <p:spPr>
            <a:xfrm rot="20715597">
              <a:off x="4819843" y="4741566"/>
              <a:ext cx="575640" cy="390939"/>
            </a:xfrm>
            <a:prstGeom prst="line">
              <a:avLst/>
            </a:prstGeom>
            <a:ln/>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rot="20715597" flipH="1">
              <a:off x="5376540" y="4571464"/>
              <a:ext cx="575642" cy="390939"/>
            </a:xfrm>
            <a:prstGeom prst="line">
              <a:avLst/>
            </a:prstGeom>
            <a:ln/>
          </p:spPr>
          <p:style>
            <a:lnRef idx="1">
              <a:schemeClr val="dk1"/>
            </a:lnRef>
            <a:fillRef idx="0">
              <a:schemeClr val="dk1"/>
            </a:fillRef>
            <a:effectRef idx="0">
              <a:schemeClr val="dk1"/>
            </a:effectRef>
            <a:fontRef idx="minor">
              <a:schemeClr val="tx1"/>
            </a:fontRef>
          </p:style>
        </p:cxnSp>
      </p:grpSp>
      <p:cxnSp>
        <p:nvCxnSpPr>
          <p:cNvPr id="64" name="Straight Connector 63"/>
          <p:cNvCxnSpPr/>
          <p:nvPr/>
        </p:nvCxnSpPr>
        <p:spPr>
          <a:xfrm>
            <a:off x="1015736" y="5105400"/>
            <a:ext cx="3453500" cy="0"/>
          </a:xfrm>
          <a:prstGeom prst="line">
            <a:avLst/>
          </a:prstGeom>
          <a:ln w="381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67" name="Rectangular Callout 66"/>
          <p:cNvSpPr/>
          <p:nvPr/>
        </p:nvSpPr>
        <p:spPr>
          <a:xfrm>
            <a:off x="4113729" y="5476026"/>
            <a:ext cx="1792444" cy="755109"/>
          </a:xfrm>
          <a:prstGeom prst="wedgeRectCallout">
            <a:avLst>
              <a:gd name="adj1" fmla="val -37153"/>
              <a:gd name="adj2" fmla="val -100252"/>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chemeClr val="tx1"/>
                </a:solidFill>
              </a:rPr>
              <a:t>Checkpoint</a:t>
            </a:r>
            <a:endParaRPr lang="en-US" dirty="0">
              <a:solidFill>
                <a:schemeClr val="tx1"/>
              </a:solidFill>
            </a:endParaRPr>
          </a:p>
        </p:txBody>
      </p:sp>
      <p:sp>
        <p:nvSpPr>
          <p:cNvPr id="72" name="Rectangular Callout 71"/>
          <p:cNvSpPr/>
          <p:nvPr/>
        </p:nvSpPr>
        <p:spPr>
          <a:xfrm>
            <a:off x="6815344" y="1637955"/>
            <a:ext cx="4570809" cy="1371600"/>
          </a:xfrm>
          <a:prstGeom prst="wedgeRectCallout">
            <a:avLst>
              <a:gd name="adj1" fmla="val -51353"/>
              <a:gd name="adj2" fmla="val 102662"/>
            </a:avLst>
          </a:prstGeom>
          <a:effectLst>
            <a:outerShdw blurRad="139700" dist="1905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All side-effects are committed to </a:t>
            </a:r>
            <a:r>
              <a:rPr lang="en-US" dirty="0" err="1" smtClean="0"/>
              <a:t>ServiceBus</a:t>
            </a:r>
            <a:r>
              <a:rPr lang="en-US" dirty="0" smtClean="0"/>
              <a:t> in a single local TX.</a:t>
            </a:r>
            <a:endParaRPr lang="en-US" dirty="0"/>
          </a:p>
        </p:txBody>
      </p:sp>
      <p:grpSp>
        <p:nvGrpSpPr>
          <p:cNvPr id="68" name="Group 67"/>
          <p:cNvGrpSpPr/>
          <p:nvPr/>
        </p:nvGrpSpPr>
        <p:grpSpPr>
          <a:xfrm>
            <a:off x="9152430" y="5091523"/>
            <a:ext cx="639931" cy="341931"/>
            <a:chOff x="4819843" y="4571464"/>
            <a:chExt cx="1191545" cy="848676"/>
          </a:xfrm>
        </p:grpSpPr>
        <p:sp>
          <p:nvSpPr>
            <p:cNvPr id="69" name="Rectangle 68"/>
            <p:cNvSpPr/>
            <p:nvPr/>
          </p:nvSpPr>
          <p:spPr>
            <a:xfrm rot="20715597">
              <a:off x="4860105" y="4638262"/>
              <a:ext cx="1151283" cy="78187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b="1" dirty="0"/>
            </a:p>
          </p:txBody>
        </p:sp>
        <p:cxnSp>
          <p:nvCxnSpPr>
            <p:cNvPr id="70" name="Straight Connector 69"/>
            <p:cNvCxnSpPr/>
            <p:nvPr/>
          </p:nvCxnSpPr>
          <p:spPr>
            <a:xfrm rot="20715597">
              <a:off x="4819843" y="4741566"/>
              <a:ext cx="575640" cy="390939"/>
            </a:xfrm>
            <a:prstGeom prst="line">
              <a:avLst/>
            </a:prstGeom>
            <a:ln/>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rot="20715597" flipH="1">
              <a:off x="5376540" y="4571464"/>
              <a:ext cx="575642" cy="390939"/>
            </a:xfrm>
            <a:prstGeom prst="line">
              <a:avLst/>
            </a:prstGeom>
            <a:ln/>
          </p:spPr>
          <p:style>
            <a:lnRef idx="1">
              <a:schemeClr val="dk1"/>
            </a:lnRef>
            <a:fillRef idx="0">
              <a:schemeClr val="dk1"/>
            </a:fillRef>
            <a:effectRef idx="0">
              <a:schemeClr val="dk1"/>
            </a:effectRef>
            <a:fontRef idx="minor">
              <a:schemeClr val="tx1"/>
            </a:fontRef>
          </p:style>
        </p:cxnSp>
      </p:grpSp>
      <p:grpSp>
        <p:nvGrpSpPr>
          <p:cNvPr id="55" name="Group 54"/>
          <p:cNvGrpSpPr/>
          <p:nvPr/>
        </p:nvGrpSpPr>
        <p:grpSpPr>
          <a:xfrm>
            <a:off x="9141619" y="5080268"/>
            <a:ext cx="639931" cy="341931"/>
            <a:chOff x="4819843" y="4571464"/>
            <a:chExt cx="1191545" cy="848676"/>
          </a:xfrm>
        </p:grpSpPr>
        <p:sp>
          <p:nvSpPr>
            <p:cNvPr id="56" name="Rectangle 55"/>
            <p:cNvSpPr/>
            <p:nvPr/>
          </p:nvSpPr>
          <p:spPr>
            <a:xfrm rot="20715597">
              <a:off x="4860105" y="4638262"/>
              <a:ext cx="1151283" cy="78187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b="1" dirty="0"/>
            </a:p>
          </p:txBody>
        </p:sp>
        <p:cxnSp>
          <p:nvCxnSpPr>
            <p:cNvPr id="57" name="Straight Connector 56"/>
            <p:cNvCxnSpPr/>
            <p:nvPr/>
          </p:nvCxnSpPr>
          <p:spPr>
            <a:xfrm rot="20715597">
              <a:off x="4819843" y="4741566"/>
              <a:ext cx="575640" cy="390939"/>
            </a:xfrm>
            <a:prstGeom prst="line">
              <a:avLst/>
            </a:prstGeom>
            <a:ln/>
          </p:spPr>
          <p:style>
            <a:lnRef idx="1">
              <a:schemeClr val="dk1"/>
            </a:lnRef>
            <a:fillRef idx="0">
              <a:schemeClr val="dk1"/>
            </a:fillRef>
            <a:effectRef idx="0">
              <a:schemeClr val="dk1"/>
            </a:effectRef>
            <a:fontRef idx="minor">
              <a:schemeClr val="tx1"/>
            </a:fontRef>
          </p:style>
        </p:cxnSp>
        <p:cxnSp>
          <p:nvCxnSpPr>
            <p:cNvPr id="58" name="Straight Connector 57"/>
            <p:cNvCxnSpPr/>
            <p:nvPr/>
          </p:nvCxnSpPr>
          <p:spPr>
            <a:xfrm rot="20715597" flipH="1">
              <a:off x="5376540" y="4571464"/>
              <a:ext cx="575642" cy="390939"/>
            </a:xfrm>
            <a:prstGeom prst="line">
              <a:avLst/>
            </a:prstGeom>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9945607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1+#ppt_w/2"/>
                                          </p:val>
                                        </p:tav>
                                        <p:tav tm="100000">
                                          <p:val>
                                            <p:strVal val="#ppt_x"/>
                                          </p:val>
                                        </p:tav>
                                      </p:tavLst>
                                    </p:anim>
                                    <p:anim calcmode="lin" valueType="num">
                                      <p:cBhvr additive="base">
                                        <p:cTn id="8"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path" presetSubtype="0" accel="50000" decel="50000" fill="hold" nodeType="clickEffect">
                                  <p:stCondLst>
                                    <p:cond delay="0"/>
                                  </p:stCondLst>
                                  <p:childTnLst>
                                    <p:animMotion origin="layout" path="M 4.44444E-6 7.63535E-7 L -0.11945 -0.2397 C -0.14393 -0.29061 -0.19063 -0.3429 -0.24549 -0.38246 C -0.30782 -0.42735 -0.36372 -0.44933 -0.40955 -0.44794 L -0.62518 -0.45002 " pathEditMode="relative" rAng="1702899" ptsTypes="FffFF">
                                      <p:cBhvr>
                                        <p:cTn id="12" dur="2000" fill="hold"/>
                                        <p:tgtEl>
                                          <p:spTgt spid="55"/>
                                        </p:tgtEl>
                                        <p:attrNameLst>
                                          <p:attrName>ppt_x</p:attrName>
                                          <p:attrName>ppt_y</p:attrName>
                                        </p:attrNameLst>
                                      </p:cBhvr>
                                      <p:rCtr x="-28038" y="-30472"/>
                                    </p:animMotion>
                                  </p:childTnLst>
                                </p:cTn>
                              </p:par>
                            </p:childTnLst>
                          </p:cTn>
                        </p:par>
                        <p:par>
                          <p:cTn id="13" fill="hold">
                            <p:stCondLst>
                              <p:cond delay="2000"/>
                            </p:stCondLst>
                            <p:childTnLst>
                              <p:par>
                                <p:cTn id="14" presetID="10" presetClass="exit" presetSubtype="0" fill="hold" nodeType="afterEffect">
                                  <p:stCondLst>
                                    <p:cond delay="0"/>
                                  </p:stCondLst>
                                  <p:childTnLst>
                                    <p:animEffect transition="out" filter="fade">
                                      <p:cBhvr>
                                        <p:cTn id="15" dur="500"/>
                                        <p:tgtEl>
                                          <p:spTgt spid="55"/>
                                        </p:tgtEl>
                                      </p:cBhvr>
                                    </p:animEffect>
                                    <p:set>
                                      <p:cBhvr>
                                        <p:cTn id="16" dur="1" fill="hold">
                                          <p:stCondLst>
                                            <p:cond delay="499"/>
                                          </p:stCondLst>
                                        </p:cTn>
                                        <p:tgtEl>
                                          <p:spTgt spid="5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750"/>
                                        <p:tgtEl>
                                          <p:spTgt spid="46"/>
                                        </p:tgtEl>
                                      </p:cBhvr>
                                    </p:animEffect>
                                  </p:childTnLst>
                                </p:cTn>
                              </p:par>
                            </p:childTnLst>
                          </p:cTn>
                        </p:par>
                        <p:par>
                          <p:cTn id="22" fill="hold">
                            <p:stCondLst>
                              <p:cond delay="750"/>
                            </p:stCondLst>
                            <p:childTnLst>
                              <p:par>
                                <p:cTn id="23" presetID="37" presetClass="path" presetSubtype="0" accel="50000" decel="50000" fill="hold" nodeType="afterEffect">
                                  <p:stCondLst>
                                    <p:cond delay="0"/>
                                  </p:stCondLst>
                                  <p:childTnLst>
                                    <p:animMotion origin="layout" path="M -2.22222E-6 -3.14669E-6 L 0.06025 0.0081 C 0.07292 0.00949 0.09132 0.01412 0.11042 0.02036 C 0.13229 0.02731 0.14931 0.03378 0.16094 0.04026 L 0.21754 0.06942 " pathEditMode="relative" rAng="807711" ptsTypes="FffFF">
                                      <p:cBhvr>
                                        <p:cTn id="24" dur="750" fill="hold"/>
                                        <p:tgtEl>
                                          <p:spTgt spid="46"/>
                                        </p:tgtEl>
                                        <p:attrNameLst>
                                          <p:attrName>ppt_x</p:attrName>
                                          <p:attrName>ppt_y</p:attrName>
                                        </p:attrNameLst>
                                      </p:cBhvr>
                                      <p:rCtr x="11007" y="2753"/>
                                    </p:animMotion>
                                  </p:childTnLst>
                                </p:cTn>
                              </p:par>
                            </p:childTnLst>
                          </p:cTn>
                        </p:par>
                        <p:par>
                          <p:cTn id="25" fill="hold">
                            <p:stCondLst>
                              <p:cond delay="1500"/>
                            </p:stCondLst>
                            <p:childTnLst>
                              <p:par>
                                <p:cTn id="26" presetID="10" presetClass="exit" presetSubtype="0" fill="hold" nodeType="afterEffect">
                                  <p:stCondLst>
                                    <p:cond delay="0"/>
                                  </p:stCondLst>
                                  <p:childTnLst>
                                    <p:animEffect transition="out" filter="fade">
                                      <p:cBhvr>
                                        <p:cTn id="27" dur="250"/>
                                        <p:tgtEl>
                                          <p:spTgt spid="46"/>
                                        </p:tgtEl>
                                      </p:cBhvr>
                                    </p:animEffect>
                                    <p:set>
                                      <p:cBhvr>
                                        <p:cTn id="28" dur="1" fill="hold">
                                          <p:stCondLst>
                                            <p:cond delay="249"/>
                                          </p:stCondLst>
                                        </p:cTn>
                                        <p:tgtEl>
                                          <p:spTgt spid="46"/>
                                        </p:tgtEl>
                                        <p:attrNameLst>
                                          <p:attrName>style.visibility</p:attrName>
                                        </p:attrNameLst>
                                      </p:cBhvr>
                                      <p:to>
                                        <p:strVal val="hidden"/>
                                      </p:to>
                                    </p:set>
                                  </p:childTnLst>
                                </p:cTn>
                              </p:par>
                            </p:childTnLst>
                          </p:cTn>
                        </p:par>
                        <p:par>
                          <p:cTn id="29" fill="hold">
                            <p:stCondLst>
                              <p:cond delay="1750"/>
                            </p:stCondLst>
                            <p:childTnLst>
                              <p:par>
                                <p:cTn id="30" presetID="10" presetClass="entr" presetSubtype="0" fill="hold"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750"/>
                                        <p:tgtEl>
                                          <p:spTgt spid="47"/>
                                        </p:tgtEl>
                                      </p:cBhvr>
                                    </p:animEffect>
                                  </p:childTnLst>
                                </p:cTn>
                              </p:par>
                            </p:childTnLst>
                          </p:cTn>
                        </p:par>
                        <p:par>
                          <p:cTn id="33" fill="hold">
                            <p:stCondLst>
                              <p:cond delay="2500"/>
                            </p:stCondLst>
                            <p:childTnLst>
                              <p:par>
                                <p:cTn id="34" presetID="37" presetClass="path" presetSubtype="0" accel="50000" decel="50000" fill="hold" nodeType="afterEffect">
                                  <p:stCondLst>
                                    <p:cond delay="0"/>
                                  </p:stCondLst>
                                  <p:childTnLst>
                                    <p:animMotion origin="layout" path="M -1.11111E-6 1.43452E-6 L 0.0533 -0.05322 C 0.06458 -0.06502 0.08212 -0.07381 0.10139 -0.07797 C 0.12309 -0.0826 0.14097 -0.08145 0.15452 -0.07497 L 0.21788 -0.04651 " pathEditMode="relative" rAng="-543776" ptsTypes="FffFF">
                                      <p:cBhvr>
                                        <p:cTn id="35" dur="750" fill="hold"/>
                                        <p:tgtEl>
                                          <p:spTgt spid="47"/>
                                        </p:tgtEl>
                                        <p:attrNameLst>
                                          <p:attrName>ppt_x</p:attrName>
                                          <p:attrName>ppt_y</p:attrName>
                                        </p:attrNameLst>
                                      </p:cBhvr>
                                      <p:rCtr x="10556" y="-5067"/>
                                    </p:animMotion>
                                  </p:childTnLst>
                                </p:cTn>
                              </p:par>
                            </p:childTnLst>
                          </p:cTn>
                        </p:par>
                        <p:par>
                          <p:cTn id="36" fill="hold">
                            <p:stCondLst>
                              <p:cond delay="3250"/>
                            </p:stCondLst>
                            <p:childTnLst>
                              <p:par>
                                <p:cTn id="37" presetID="10" presetClass="exit" presetSubtype="0" fill="hold" nodeType="afterEffect">
                                  <p:stCondLst>
                                    <p:cond delay="0"/>
                                  </p:stCondLst>
                                  <p:childTnLst>
                                    <p:animEffect transition="out" filter="fade">
                                      <p:cBhvr>
                                        <p:cTn id="38" dur="250"/>
                                        <p:tgtEl>
                                          <p:spTgt spid="47"/>
                                        </p:tgtEl>
                                      </p:cBhvr>
                                    </p:animEffect>
                                    <p:set>
                                      <p:cBhvr>
                                        <p:cTn id="39" dur="1" fill="hold">
                                          <p:stCondLst>
                                            <p:cond delay="249"/>
                                          </p:stCondLst>
                                        </p:cTn>
                                        <p:tgtEl>
                                          <p:spTgt spid="47"/>
                                        </p:tgtEl>
                                        <p:attrNameLst>
                                          <p:attrName>style.visibility</p:attrName>
                                        </p:attrNameLst>
                                      </p:cBhvr>
                                      <p:to>
                                        <p:strVal val="hidden"/>
                                      </p:to>
                                    </p:set>
                                  </p:childTnLst>
                                </p:cTn>
                              </p:par>
                            </p:childTnLst>
                          </p:cTn>
                        </p:par>
                        <p:par>
                          <p:cTn id="40" fill="hold">
                            <p:stCondLst>
                              <p:cond delay="3500"/>
                            </p:stCondLst>
                            <p:childTnLst>
                              <p:par>
                                <p:cTn id="41" presetID="10" presetClass="entr" presetSubtype="0"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750"/>
                                        <p:tgtEl>
                                          <p:spTgt spid="51"/>
                                        </p:tgtEl>
                                      </p:cBhvr>
                                    </p:animEffect>
                                  </p:childTnLst>
                                </p:cTn>
                              </p:par>
                            </p:childTnLst>
                          </p:cTn>
                        </p:par>
                        <p:par>
                          <p:cTn id="44" fill="hold">
                            <p:stCondLst>
                              <p:cond delay="4250"/>
                            </p:stCondLst>
                            <p:childTnLst>
                              <p:par>
                                <p:cTn id="45" presetID="37" presetClass="path" presetSubtype="0" accel="50000" decel="50000" fill="hold" nodeType="afterEffect">
                                  <p:stCondLst>
                                    <p:cond delay="0"/>
                                  </p:stCondLst>
                                  <p:childTnLst>
                                    <p:animMotion origin="layout" path="M -0.00226 -0.00579 L 0.03663 -0.10088 C 0.04444 -0.12194 0.06059 -0.14068 0.08003 -0.15456 C 0.1026 -0.1696 0.12274 -0.17562 0.13993 -0.17214 L 0.22066 -0.15942 " pathEditMode="relative" rAng="-1634562" ptsTypes="FffFF">
                                      <p:cBhvr>
                                        <p:cTn id="46" dur="750" fill="hold"/>
                                        <p:tgtEl>
                                          <p:spTgt spid="51"/>
                                        </p:tgtEl>
                                        <p:attrNameLst>
                                          <p:attrName>ppt_x</p:attrName>
                                          <p:attrName>ppt_y</p:attrName>
                                        </p:attrNameLst>
                                      </p:cBhvr>
                                      <p:rCtr x="9740" y="-11314"/>
                                    </p:animMotion>
                                  </p:childTnLst>
                                </p:cTn>
                              </p:par>
                            </p:childTnLst>
                          </p:cTn>
                        </p:par>
                        <p:par>
                          <p:cTn id="47" fill="hold">
                            <p:stCondLst>
                              <p:cond delay="5000"/>
                            </p:stCondLst>
                            <p:childTnLst>
                              <p:par>
                                <p:cTn id="48" presetID="10" presetClass="exit" presetSubtype="0" fill="hold" nodeType="afterEffect">
                                  <p:stCondLst>
                                    <p:cond delay="0"/>
                                  </p:stCondLst>
                                  <p:childTnLst>
                                    <p:animEffect transition="out" filter="fade">
                                      <p:cBhvr>
                                        <p:cTn id="49" dur="250"/>
                                        <p:tgtEl>
                                          <p:spTgt spid="51"/>
                                        </p:tgtEl>
                                      </p:cBhvr>
                                    </p:animEffect>
                                    <p:set>
                                      <p:cBhvr>
                                        <p:cTn id="50" dur="1" fill="hold">
                                          <p:stCondLst>
                                            <p:cond delay="249"/>
                                          </p:stCondLst>
                                        </p:cTn>
                                        <p:tgtEl>
                                          <p:spTgt spid="5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fade">
                                      <p:cBhvr>
                                        <p:cTn id="55" dur="500"/>
                                        <p:tgtEl>
                                          <p:spTgt spid="6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500"/>
                                        <p:tgtEl>
                                          <p:spTgt spid="6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xit" presetSubtype="1" fill="hold" grpId="0" nodeType="clickEffect">
                                  <p:stCondLst>
                                    <p:cond delay="0"/>
                                  </p:stCondLst>
                                  <p:childTnLst>
                                    <p:animEffect transition="out" filter="wipe(up)">
                                      <p:cBhvr>
                                        <p:cTn id="62" dur="500"/>
                                        <p:tgtEl>
                                          <p:spTgt spid="31"/>
                                        </p:tgtEl>
                                      </p:cBhvr>
                                    </p:animEffect>
                                    <p:set>
                                      <p:cBhvr>
                                        <p:cTn id="63" dur="1" fill="hold">
                                          <p:stCondLst>
                                            <p:cond delay="499"/>
                                          </p:stCondLst>
                                        </p:cTn>
                                        <p:tgtEl>
                                          <p:spTgt spid="31"/>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fade">
                                      <p:cBhvr>
                                        <p:cTn id="68" dur="500"/>
                                        <p:tgtEl>
                                          <p:spTgt spid="7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1" nodeType="clickEffect">
                                  <p:stCondLst>
                                    <p:cond delay="0"/>
                                  </p:stCondLst>
                                  <p:childTnLst>
                                    <p:animEffect transition="out" filter="fade">
                                      <p:cBhvr>
                                        <p:cTn id="72" dur="500"/>
                                        <p:tgtEl>
                                          <p:spTgt spid="72"/>
                                        </p:tgtEl>
                                      </p:cBhvr>
                                    </p:animEffect>
                                    <p:set>
                                      <p:cBhvr>
                                        <p:cTn id="73" dur="1" fill="hold">
                                          <p:stCondLst>
                                            <p:cond delay="499"/>
                                          </p:stCondLst>
                                        </p:cTn>
                                        <p:tgtEl>
                                          <p:spTgt spid="72"/>
                                        </p:tgtEl>
                                        <p:attrNameLst>
                                          <p:attrName>style.visibility</p:attrName>
                                        </p:attrNameLst>
                                      </p:cBhvr>
                                      <p:to>
                                        <p:strVal val="hidden"/>
                                      </p:to>
                                    </p:set>
                                  </p:childTnLst>
                                </p:cTn>
                              </p:par>
                            </p:childTnLst>
                          </p:cTn>
                        </p:par>
                        <p:par>
                          <p:cTn id="74" fill="hold">
                            <p:stCondLst>
                              <p:cond delay="500"/>
                            </p:stCondLst>
                            <p:childTnLst>
                              <p:par>
                                <p:cTn id="75" presetID="37" presetClass="path" presetSubtype="0" accel="50000" decel="50000" fill="hold" nodeType="afterEffect">
                                  <p:stCondLst>
                                    <p:cond delay="0"/>
                                  </p:stCondLst>
                                  <p:childTnLst>
                                    <p:animMotion origin="layout" path="M 0.00052 -0.02452 L 0.08264 0.01921 C 0.1 0.02777 0.12274 0.04581 0.14566 0.06756 C 0.17187 0.09232 0.19166 0.1143 0.20347 0.13374 L 0.26163 0.22235 " pathEditMode="relative" rAng="2129373" ptsTypes="FffFF">
                                      <p:cBhvr>
                                        <p:cTn id="76" dur="2000" fill="hold"/>
                                        <p:tgtEl>
                                          <p:spTgt spid="29"/>
                                        </p:tgtEl>
                                        <p:attrNameLst>
                                          <p:attrName>ppt_x</p:attrName>
                                          <p:attrName>ppt_y</p:attrName>
                                        </p:attrNameLst>
                                      </p:cBhvr>
                                      <p:rCtr x="13854" y="10851"/>
                                    </p:animMotion>
                                  </p:childTnLst>
                                </p:cTn>
                              </p:par>
                            </p:childTnLst>
                          </p:cTn>
                        </p:par>
                        <p:par>
                          <p:cTn id="77" fill="hold">
                            <p:stCondLst>
                              <p:cond delay="2500"/>
                            </p:stCondLst>
                            <p:childTnLst>
                              <p:par>
                                <p:cTn id="78" presetID="10" presetClass="exit" presetSubtype="0" fill="hold" nodeType="afterEffect">
                                  <p:stCondLst>
                                    <p:cond delay="0"/>
                                  </p:stCondLst>
                                  <p:childTnLst>
                                    <p:animEffect transition="out" filter="fade">
                                      <p:cBhvr>
                                        <p:cTn id="79" dur="500"/>
                                        <p:tgtEl>
                                          <p:spTgt spid="29"/>
                                        </p:tgtEl>
                                      </p:cBhvr>
                                    </p:animEffect>
                                    <p:set>
                                      <p:cBhvr>
                                        <p:cTn id="80" dur="1" fill="hold">
                                          <p:stCondLst>
                                            <p:cond delay="499"/>
                                          </p:stCondLst>
                                        </p:cTn>
                                        <p:tgtEl>
                                          <p:spTgt spid="29"/>
                                        </p:tgtEl>
                                        <p:attrNameLst>
                                          <p:attrName>style.visibility</p:attrName>
                                        </p:attrNameLst>
                                      </p:cBhvr>
                                      <p:to>
                                        <p:strVal val="hidden"/>
                                      </p:to>
                                    </p:set>
                                  </p:childTnLst>
                                </p:cTn>
                              </p:par>
                            </p:childTnLst>
                          </p:cTn>
                        </p:par>
                        <p:par>
                          <p:cTn id="81" fill="hold">
                            <p:stCondLst>
                              <p:cond delay="3000"/>
                            </p:stCondLst>
                            <p:childTnLst>
                              <p:par>
                                <p:cTn id="82" presetID="10" presetClass="exit" presetSubtype="0" fill="hold" nodeType="afterEffect">
                                  <p:stCondLst>
                                    <p:cond delay="0"/>
                                  </p:stCondLst>
                                  <p:childTnLst>
                                    <p:animEffect transition="out" filter="fade">
                                      <p:cBhvr>
                                        <p:cTn id="83" dur="500"/>
                                        <p:tgtEl>
                                          <p:spTgt spid="64"/>
                                        </p:tgtEl>
                                      </p:cBhvr>
                                    </p:animEffect>
                                    <p:set>
                                      <p:cBhvr>
                                        <p:cTn id="84" dur="1" fill="hold">
                                          <p:stCondLst>
                                            <p:cond delay="499"/>
                                          </p:stCondLst>
                                        </p:cTn>
                                        <p:tgtEl>
                                          <p:spTgt spid="64"/>
                                        </p:tgtEl>
                                        <p:attrNameLst>
                                          <p:attrName>style.visibility</p:attrName>
                                        </p:attrNameLst>
                                      </p:cBhvr>
                                      <p:to>
                                        <p:strVal val="hidden"/>
                                      </p:to>
                                    </p:set>
                                  </p:childTnLst>
                                </p:cTn>
                              </p:par>
                            </p:childTnLst>
                          </p:cTn>
                        </p:par>
                        <p:par>
                          <p:cTn id="85" fill="hold">
                            <p:stCondLst>
                              <p:cond delay="3500"/>
                            </p:stCondLst>
                            <p:childTnLst>
                              <p:par>
                                <p:cTn id="86" presetID="10" presetClass="exit" presetSubtype="0" fill="hold" grpId="1" nodeType="afterEffect">
                                  <p:stCondLst>
                                    <p:cond delay="0"/>
                                  </p:stCondLst>
                                  <p:childTnLst>
                                    <p:animEffect transition="out" filter="fade">
                                      <p:cBhvr>
                                        <p:cTn id="87" dur="500"/>
                                        <p:tgtEl>
                                          <p:spTgt spid="67"/>
                                        </p:tgtEl>
                                      </p:cBhvr>
                                    </p:animEffect>
                                    <p:set>
                                      <p:cBhvr>
                                        <p:cTn id="88" dur="1" fill="hold">
                                          <p:stCondLst>
                                            <p:cond delay="499"/>
                                          </p:stCondLst>
                                        </p:cTn>
                                        <p:tgtEl>
                                          <p:spTgt spid="67"/>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 presetClass="entr" presetSubtype="2" fill="hold" nodeType="clickEffect">
                                  <p:stCondLst>
                                    <p:cond delay="0"/>
                                  </p:stCondLst>
                                  <p:childTnLst>
                                    <p:set>
                                      <p:cBhvr>
                                        <p:cTn id="92" dur="1" fill="hold">
                                          <p:stCondLst>
                                            <p:cond delay="0"/>
                                          </p:stCondLst>
                                        </p:cTn>
                                        <p:tgtEl>
                                          <p:spTgt spid="68"/>
                                        </p:tgtEl>
                                        <p:attrNameLst>
                                          <p:attrName>style.visibility</p:attrName>
                                        </p:attrNameLst>
                                      </p:cBhvr>
                                      <p:to>
                                        <p:strVal val="visible"/>
                                      </p:to>
                                    </p:set>
                                    <p:anim calcmode="lin" valueType="num">
                                      <p:cBhvr additive="base">
                                        <p:cTn id="93" dur="500" fill="hold"/>
                                        <p:tgtEl>
                                          <p:spTgt spid="68"/>
                                        </p:tgtEl>
                                        <p:attrNameLst>
                                          <p:attrName>ppt_x</p:attrName>
                                        </p:attrNameLst>
                                      </p:cBhvr>
                                      <p:tavLst>
                                        <p:tav tm="0">
                                          <p:val>
                                            <p:strVal val="1+#ppt_w/2"/>
                                          </p:val>
                                        </p:tav>
                                        <p:tav tm="100000">
                                          <p:val>
                                            <p:strVal val="#ppt_x"/>
                                          </p:val>
                                        </p:tav>
                                      </p:tavLst>
                                    </p:anim>
                                    <p:anim calcmode="lin" valueType="num">
                                      <p:cBhvr additive="base">
                                        <p:cTn id="94"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37" presetClass="path" presetSubtype="0" accel="50000" decel="50000" fill="hold" nodeType="clickEffect">
                                  <p:stCondLst>
                                    <p:cond delay="0"/>
                                  </p:stCondLst>
                                  <p:childTnLst>
                                    <p:animMotion origin="layout" path="M -2.77778E-7 2.1379E-6 L -0.17257 -0.03378 C -0.20833 -0.04119 -0.26233 -0.04443 -0.31858 -0.04443 C -0.38264 -0.04443 -0.43403 -0.04119 -0.46996 -0.03378 L -0.64184 2.1379E-6 " pathEditMode="relative" rAng="0" ptsTypes="FffFF">
                                      <p:cBhvr>
                                        <p:cTn id="98" dur="2000" fill="hold"/>
                                        <p:tgtEl>
                                          <p:spTgt spid="68"/>
                                        </p:tgtEl>
                                        <p:attrNameLst>
                                          <p:attrName>ppt_x</p:attrName>
                                          <p:attrName>ppt_y</p:attrName>
                                        </p:attrNameLst>
                                      </p:cBhvr>
                                      <p:rCtr x="-32101" y="-2221"/>
                                    </p:animMotion>
                                  </p:childTnLst>
                                </p:cTn>
                              </p:par>
                            </p:childTnLst>
                          </p:cTn>
                        </p:par>
                        <p:par>
                          <p:cTn id="99" fill="hold">
                            <p:stCondLst>
                              <p:cond delay="2000"/>
                            </p:stCondLst>
                            <p:childTnLst>
                              <p:par>
                                <p:cTn id="100" presetID="10" presetClass="exit" presetSubtype="0" fill="hold" nodeType="afterEffect">
                                  <p:stCondLst>
                                    <p:cond delay="0"/>
                                  </p:stCondLst>
                                  <p:childTnLst>
                                    <p:animEffect transition="out" filter="fade">
                                      <p:cBhvr>
                                        <p:cTn id="101" dur="500"/>
                                        <p:tgtEl>
                                          <p:spTgt spid="68"/>
                                        </p:tgtEl>
                                      </p:cBhvr>
                                    </p:animEffect>
                                    <p:set>
                                      <p:cBhvr>
                                        <p:cTn id="102" dur="1" fill="hold">
                                          <p:stCondLst>
                                            <p:cond delay="499"/>
                                          </p:stCondLst>
                                        </p:cTn>
                                        <p:tgtEl>
                                          <p:spTgt spid="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67" grpId="0" animBg="1"/>
      <p:bldP spid="67" grpId="1" animBg="1"/>
      <p:bldP spid="72" grpId="0" animBg="1"/>
      <p:bldP spid="7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7" y="228600"/>
            <a:ext cx="11149013" cy="1052596"/>
          </a:xfrm>
        </p:spPr>
        <p:txBody>
          <a:bodyPr/>
          <a:lstStyle/>
          <a:p>
            <a:r>
              <a:rPr lang="en-US" dirty="0" err="1" smtClean="0"/>
              <a:t>AppFabric</a:t>
            </a:r>
            <a:r>
              <a:rPr lang="en-US" dirty="0" smtClean="0"/>
              <a:t> Workflow</a:t>
            </a:r>
            <a:br>
              <a:rPr lang="en-US" dirty="0" smtClean="0"/>
            </a:br>
            <a:r>
              <a:rPr lang="en-US" sz="3200" dirty="0" smtClean="0">
                <a:solidFill>
                  <a:schemeClr val="accent1"/>
                </a:solidFill>
              </a:rPr>
              <a:t>Messaging</a:t>
            </a:r>
            <a:endParaRPr lang="en-US" dirty="0">
              <a:solidFill>
                <a:schemeClr val="accent1"/>
              </a:solidFill>
            </a:endParaRPr>
          </a:p>
        </p:txBody>
      </p:sp>
      <p:sp>
        <p:nvSpPr>
          <p:cNvPr id="5" name="Flowchart: Direct Access Storage 4"/>
          <p:cNvSpPr/>
          <p:nvPr/>
        </p:nvSpPr>
        <p:spPr bwMode="auto">
          <a:xfrm>
            <a:off x="1598612" y="1819356"/>
            <a:ext cx="1752600" cy="609600"/>
          </a:xfrm>
          <a:prstGeom prst="flowChartMagneticDrum">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spc="-50" dirty="0" err="1" smtClean="0">
                <a:gradFill>
                  <a:gsLst>
                    <a:gs pos="0">
                      <a:srgbClr val="000000"/>
                    </a:gs>
                    <a:gs pos="100000">
                      <a:srgbClr val="000000"/>
                    </a:gs>
                  </a:gsLst>
                  <a:lin ang="5400000" scaled="0"/>
                </a:gradFill>
              </a:rPr>
              <a:t>ServiceBus</a:t>
            </a:r>
            <a:endParaRPr lang="en-US" sz="1600" spc="-50" dirty="0" smtClean="0">
              <a:gradFill>
                <a:gsLst>
                  <a:gs pos="0">
                    <a:srgbClr val="000000"/>
                  </a:gs>
                  <a:gs pos="100000">
                    <a:srgbClr val="000000"/>
                  </a:gs>
                </a:gsLst>
                <a:lin ang="5400000" scaled="0"/>
              </a:gradFill>
            </a:endParaRPr>
          </a:p>
        </p:txBody>
      </p:sp>
      <p:sp>
        <p:nvSpPr>
          <p:cNvPr id="6" name="Flowchart: Direct Access Storage 5"/>
          <p:cNvSpPr/>
          <p:nvPr/>
        </p:nvSpPr>
        <p:spPr bwMode="auto">
          <a:xfrm>
            <a:off x="1625516" y="2962276"/>
            <a:ext cx="1752600" cy="609600"/>
          </a:xfrm>
          <a:prstGeom prst="flowChartMagneticDrum">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800" spc="-50" dirty="0" smtClean="0">
                <a:gradFill>
                  <a:gsLst>
                    <a:gs pos="0">
                      <a:srgbClr val="000000"/>
                    </a:gs>
                    <a:gs pos="100000">
                      <a:srgbClr val="000000"/>
                    </a:gs>
                  </a:gsLst>
                  <a:lin ang="5400000" scaled="0"/>
                </a:gradFill>
              </a:rPr>
              <a:t>Topic</a:t>
            </a:r>
          </a:p>
        </p:txBody>
      </p:sp>
      <p:sp>
        <p:nvSpPr>
          <p:cNvPr id="7" name="Rectangle 6"/>
          <p:cNvSpPr/>
          <p:nvPr/>
        </p:nvSpPr>
        <p:spPr bwMode="auto">
          <a:xfrm>
            <a:off x="4570412" y="1371600"/>
            <a:ext cx="2133600" cy="502920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400" spc="-50" dirty="0" smtClean="0">
                <a:gradFill>
                  <a:gsLst>
                    <a:gs pos="0">
                      <a:srgbClr val="000000"/>
                    </a:gs>
                    <a:gs pos="100000">
                      <a:srgbClr val="000000"/>
                    </a:gs>
                  </a:gsLst>
                  <a:lin ang="5400000" scaled="0"/>
                </a:gradFill>
              </a:rPr>
              <a:t>Workflow</a:t>
            </a:r>
          </a:p>
        </p:txBody>
      </p:sp>
      <p:cxnSp>
        <p:nvCxnSpPr>
          <p:cNvPr id="9" name="Straight Arrow Connector 8"/>
          <p:cNvCxnSpPr>
            <a:stCxn id="5" idx="4"/>
            <a:endCxn id="10" idx="1"/>
          </p:cNvCxnSpPr>
          <p:nvPr/>
        </p:nvCxnSpPr>
        <p:spPr>
          <a:xfrm>
            <a:off x="3351212" y="2124156"/>
            <a:ext cx="1516064" cy="442"/>
          </a:xfrm>
          <a:prstGeom prst="straightConnector1">
            <a:avLst/>
          </a:prstGeom>
          <a:ln w="25400">
            <a:solidFill>
              <a:schemeClr val="bg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bwMode="auto">
          <a:xfrm>
            <a:off x="4867276" y="1857898"/>
            <a:ext cx="1608151" cy="533400"/>
          </a:xfrm>
          <a:prstGeom prst="rect">
            <a:avLst/>
          </a:prstGeom>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800" spc="-50" dirty="0" smtClean="0">
                <a:gradFill>
                  <a:gsLst>
                    <a:gs pos="0">
                      <a:srgbClr val="000000"/>
                    </a:gs>
                    <a:gs pos="100000">
                      <a:srgbClr val="000000"/>
                    </a:gs>
                  </a:gsLst>
                  <a:lin ang="5400000" scaled="0"/>
                </a:gradFill>
              </a:rPr>
              <a:t>Receive</a:t>
            </a:r>
          </a:p>
        </p:txBody>
      </p:sp>
      <p:sp>
        <p:nvSpPr>
          <p:cNvPr id="12" name="Rectangle 11"/>
          <p:cNvSpPr/>
          <p:nvPr/>
        </p:nvSpPr>
        <p:spPr bwMode="auto">
          <a:xfrm>
            <a:off x="4867276" y="3003307"/>
            <a:ext cx="1608151" cy="5334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800" spc="-50" dirty="0" smtClean="0">
                <a:gradFill>
                  <a:gsLst>
                    <a:gs pos="0">
                      <a:srgbClr val="000000"/>
                    </a:gs>
                    <a:gs pos="100000">
                      <a:srgbClr val="000000"/>
                    </a:gs>
                  </a:gsLst>
                  <a:lin ang="5400000" scaled="0"/>
                </a:gradFill>
              </a:rPr>
              <a:t>Receive?</a:t>
            </a:r>
          </a:p>
        </p:txBody>
      </p:sp>
      <p:cxnSp>
        <p:nvCxnSpPr>
          <p:cNvPr id="14" name="Straight Arrow Connector 13"/>
          <p:cNvCxnSpPr>
            <a:stCxn id="6" idx="4"/>
            <a:endCxn id="12" idx="1"/>
          </p:cNvCxnSpPr>
          <p:nvPr/>
        </p:nvCxnSpPr>
        <p:spPr>
          <a:xfrm>
            <a:off x="3378130" y="3267075"/>
            <a:ext cx="1489143" cy="293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bwMode="auto">
          <a:xfrm>
            <a:off x="1110932" y="2032716"/>
            <a:ext cx="182880" cy="182880"/>
          </a:xfrm>
          <a:prstGeom prst="ellipse">
            <a:avLst/>
          </a:prstGeom>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cxnSp>
        <p:nvCxnSpPr>
          <p:cNvPr id="18" name="Straight Connector 17"/>
          <p:cNvCxnSpPr>
            <a:stCxn id="17" idx="6"/>
            <a:endCxn id="5" idx="1"/>
          </p:cNvCxnSpPr>
          <p:nvPr/>
        </p:nvCxnSpPr>
        <p:spPr>
          <a:xfrm>
            <a:off x="1293812" y="2124156"/>
            <a:ext cx="304800" cy="0"/>
          </a:xfrm>
          <a:prstGeom prst="line">
            <a:avLst/>
          </a:prstGeom>
          <a:ln/>
        </p:spPr>
        <p:style>
          <a:lnRef idx="2">
            <a:schemeClr val="accent4"/>
          </a:lnRef>
          <a:fillRef idx="0">
            <a:schemeClr val="accent4"/>
          </a:fillRef>
          <a:effectRef idx="1">
            <a:schemeClr val="accent4"/>
          </a:effectRef>
          <a:fontRef idx="minor">
            <a:schemeClr val="tx1"/>
          </a:fontRef>
        </p:style>
      </p:cxnSp>
      <p:sp>
        <p:nvSpPr>
          <p:cNvPr id="19" name="TextBox 18"/>
          <p:cNvSpPr txBox="1"/>
          <p:nvPr/>
        </p:nvSpPr>
        <p:spPr>
          <a:xfrm>
            <a:off x="394459" y="1492792"/>
            <a:ext cx="807913" cy="492443"/>
          </a:xfrm>
          <a:prstGeom prst="rect">
            <a:avLst/>
          </a:prstGeom>
          <a:noFill/>
        </p:spPr>
        <p:txBody>
          <a:bodyPr wrap="none" lIns="0" tIns="0" rIns="0" bIns="0" rtlCol="0">
            <a:spAutoFit/>
          </a:bodyPr>
          <a:lstStyle/>
          <a:p>
            <a:r>
              <a:rPr lang="en-US" sz="1600" dirty="0" smtClean="0">
                <a:gradFill>
                  <a:gsLst>
                    <a:gs pos="0">
                      <a:schemeClr val="tx1"/>
                    </a:gs>
                    <a:gs pos="86000">
                      <a:schemeClr val="tx1"/>
                    </a:gs>
                  </a:gsLst>
                  <a:lin ang="5400000" scaled="0"/>
                </a:gradFill>
                <a:effectLst>
                  <a:outerShdw blurRad="63500" algn="ctr" rotWithShape="0">
                    <a:schemeClr val="tx1">
                      <a:alpha val="60000"/>
                    </a:schemeClr>
                  </a:outerShdw>
                </a:effectLst>
              </a:rPr>
              <a:t>WCF </a:t>
            </a:r>
          </a:p>
          <a:p>
            <a:r>
              <a:rPr lang="en-US" sz="1600" dirty="0" smtClean="0">
                <a:gradFill>
                  <a:gsLst>
                    <a:gs pos="0">
                      <a:schemeClr val="tx1"/>
                    </a:gs>
                    <a:gs pos="86000">
                      <a:schemeClr val="tx1"/>
                    </a:gs>
                  </a:gsLst>
                  <a:lin ang="5400000" scaled="0"/>
                </a:gradFill>
                <a:effectLst>
                  <a:outerShdw blurRad="63500" algn="ctr" rotWithShape="0">
                    <a:schemeClr val="tx1">
                      <a:alpha val="60000"/>
                    </a:schemeClr>
                  </a:outerShdw>
                </a:effectLst>
              </a:rPr>
              <a:t>Endpoint</a:t>
            </a:r>
          </a:p>
        </p:txBody>
      </p:sp>
      <p:sp>
        <p:nvSpPr>
          <p:cNvPr id="21" name="Flowchart: Direct Access Storage 20"/>
          <p:cNvSpPr/>
          <p:nvPr/>
        </p:nvSpPr>
        <p:spPr bwMode="auto">
          <a:xfrm>
            <a:off x="7466012" y="3724342"/>
            <a:ext cx="1752600" cy="609600"/>
          </a:xfrm>
          <a:prstGeom prst="flowChartMagneticDrum">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800" spc="-50" dirty="0" smtClean="0">
                <a:gradFill>
                  <a:gsLst>
                    <a:gs pos="0">
                      <a:srgbClr val="000000"/>
                    </a:gs>
                    <a:gs pos="100000">
                      <a:srgbClr val="000000"/>
                    </a:gs>
                  </a:gsLst>
                  <a:lin ang="5400000" scaled="0"/>
                </a:gradFill>
              </a:rPr>
              <a:t>Queue</a:t>
            </a:r>
          </a:p>
        </p:txBody>
      </p:sp>
      <p:sp>
        <p:nvSpPr>
          <p:cNvPr id="22" name="Flowchart: Direct Access Storage 21"/>
          <p:cNvSpPr/>
          <p:nvPr/>
        </p:nvSpPr>
        <p:spPr bwMode="auto">
          <a:xfrm>
            <a:off x="7492916" y="5715001"/>
            <a:ext cx="1752600" cy="609600"/>
          </a:xfrm>
          <a:prstGeom prst="flowChartMagneticDrum">
            <a:avLst/>
          </a:prstGeom>
          <a:pattFill prst="pct80">
            <a:fgClr>
              <a:schemeClr val="accent1"/>
            </a:fgClr>
            <a:bgClr>
              <a:schemeClr val="accent6"/>
            </a:bgClr>
          </a:patt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800" spc="-50" dirty="0" smtClean="0">
                <a:gradFill>
                  <a:gsLst>
                    <a:gs pos="0">
                      <a:srgbClr val="000000"/>
                    </a:gs>
                    <a:gs pos="100000">
                      <a:srgbClr val="000000"/>
                    </a:gs>
                  </a:gsLst>
                  <a:lin ang="5400000" scaled="0"/>
                </a:gradFill>
              </a:rPr>
              <a:t>Topic</a:t>
            </a:r>
          </a:p>
        </p:txBody>
      </p:sp>
      <p:sp>
        <p:nvSpPr>
          <p:cNvPr id="23" name="Rectangle 22"/>
          <p:cNvSpPr/>
          <p:nvPr/>
        </p:nvSpPr>
        <p:spPr bwMode="auto">
          <a:xfrm>
            <a:off x="4875227" y="3668684"/>
            <a:ext cx="1608151" cy="533400"/>
          </a:xfrm>
          <a:prstGeom prst="rect">
            <a:avLst/>
          </a:prstGeom>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800" spc="-50" dirty="0" smtClean="0">
                <a:gradFill>
                  <a:gsLst>
                    <a:gs pos="0">
                      <a:srgbClr val="000000"/>
                    </a:gs>
                    <a:gs pos="100000">
                      <a:srgbClr val="000000"/>
                    </a:gs>
                  </a:gsLst>
                  <a:lin ang="5400000" scaled="0"/>
                </a:gradFill>
              </a:rPr>
              <a:t>Send</a:t>
            </a:r>
          </a:p>
        </p:txBody>
      </p:sp>
      <p:sp>
        <p:nvSpPr>
          <p:cNvPr id="24" name="Rectangle 23"/>
          <p:cNvSpPr/>
          <p:nvPr/>
        </p:nvSpPr>
        <p:spPr bwMode="auto">
          <a:xfrm>
            <a:off x="4875227" y="5759393"/>
            <a:ext cx="1608151" cy="5334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800" spc="-50" dirty="0" smtClean="0">
                <a:gradFill>
                  <a:gsLst>
                    <a:gs pos="0">
                      <a:srgbClr val="000000"/>
                    </a:gs>
                    <a:gs pos="100000">
                      <a:srgbClr val="000000"/>
                    </a:gs>
                  </a:gsLst>
                  <a:lin ang="5400000" scaled="0"/>
                </a:gradFill>
              </a:rPr>
              <a:t>Send?</a:t>
            </a:r>
          </a:p>
        </p:txBody>
      </p:sp>
      <p:cxnSp>
        <p:nvCxnSpPr>
          <p:cNvPr id="25" name="Straight Arrow Connector 24"/>
          <p:cNvCxnSpPr>
            <a:stCxn id="23" idx="3"/>
            <a:endCxn id="31" idx="2"/>
          </p:cNvCxnSpPr>
          <p:nvPr/>
        </p:nvCxnSpPr>
        <p:spPr>
          <a:xfrm>
            <a:off x="6483378" y="3935395"/>
            <a:ext cx="677849" cy="2317"/>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1" name="Oval 30"/>
          <p:cNvSpPr/>
          <p:nvPr/>
        </p:nvSpPr>
        <p:spPr bwMode="auto">
          <a:xfrm>
            <a:off x="7161212" y="3846261"/>
            <a:ext cx="182880" cy="182880"/>
          </a:xfrm>
          <a:prstGeom prst="ellipse">
            <a:avLst/>
          </a:prstGeom>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cxnSp>
        <p:nvCxnSpPr>
          <p:cNvPr id="32" name="Straight Connector 31"/>
          <p:cNvCxnSpPr>
            <a:stCxn id="31" idx="6"/>
          </p:cNvCxnSpPr>
          <p:nvPr/>
        </p:nvCxnSpPr>
        <p:spPr>
          <a:xfrm>
            <a:off x="7344095" y="3937701"/>
            <a:ext cx="2407920" cy="0"/>
          </a:xfrm>
          <a:prstGeom prst="line">
            <a:avLst/>
          </a:prstGeom>
          <a:ln/>
        </p:spPr>
        <p:style>
          <a:lnRef idx="2">
            <a:schemeClr val="accent4"/>
          </a:lnRef>
          <a:fillRef idx="0">
            <a:schemeClr val="accent4"/>
          </a:fillRef>
          <a:effectRef idx="1">
            <a:schemeClr val="accent4"/>
          </a:effectRef>
          <a:fontRef idx="minor">
            <a:schemeClr val="tx1"/>
          </a:fontRef>
        </p:style>
      </p:cxnSp>
      <p:sp>
        <p:nvSpPr>
          <p:cNvPr id="29" name="Rectangle 28"/>
          <p:cNvSpPr/>
          <p:nvPr/>
        </p:nvSpPr>
        <p:spPr bwMode="auto">
          <a:xfrm>
            <a:off x="9599612" y="3429000"/>
            <a:ext cx="2133600" cy="297180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400" spc="-50" dirty="0" err="1" smtClean="0">
                <a:gradFill>
                  <a:gsLst>
                    <a:gs pos="0">
                      <a:srgbClr val="000000"/>
                    </a:gs>
                    <a:gs pos="100000">
                      <a:srgbClr val="000000"/>
                    </a:gs>
                  </a:gsLst>
                  <a:lin ang="5400000" scaled="0"/>
                </a:gradFill>
              </a:rPr>
              <a:t>IService</a:t>
            </a:r>
            <a:endParaRPr lang="en-US" sz="2400" spc="-50" dirty="0" smtClean="0">
              <a:gradFill>
                <a:gsLst>
                  <a:gs pos="0">
                    <a:srgbClr val="000000"/>
                  </a:gs>
                  <a:gs pos="100000">
                    <a:srgbClr val="000000"/>
                  </a:gs>
                </a:gsLst>
                <a:lin ang="5400000" scaled="0"/>
              </a:gradFill>
            </a:endParaRPr>
          </a:p>
        </p:txBody>
      </p:sp>
      <p:sp>
        <p:nvSpPr>
          <p:cNvPr id="35" name="TextBox 34"/>
          <p:cNvSpPr txBox="1"/>
          <p:nvPr/>
        </p:nvSpPr>
        <p:spPr>
          <a:xfrm>
            <a:off x="6801768" y="3594087"/>
            <a:ext cx="700705" cy="246221"/>
          </a:xfrm>
          <a:prstGeom prst="rect">
            <a:avLst/>
          </a:prstGeom>
          <a:noFill/>
        </p:spPr>
        <p:txBody>
          <a:bodyPr wrap="none" lIns="0" tIns="0" rIns="0" bIns="0" rtlCol="0">
            <a:spAutoFit/>
          </a:bodyPr>
          <a:lstStyle/>
          <a:p>
            <a:r>
              <a:rPr lang="en-US" sz="1600" dirty="0" err="1" smtClean="0">
                <a:gradFill>
                  <a:gsLst>
                    <a:gs pos="0">
                      <a:schemeClr val="tx1"/>
                    </a:gs>
                    <a:gs pos="86000">
                      <a:schemeClr val="tx1"/>
                    </a:gs>
                  </a:gsLst>
                  <a:lin ang="5400000" scaled="0"/>
                </a:gradFill>
                <a:effectLst>
                  <a:outerShdw blurRad="63500" algn="ctr" rotWithShape="0">
                    <a:schemeClr val="tx1">
                      <a:alpha val="60000"/>
                    </a:schemeClr>
                  </a:outerShdw>
                </a:effectLst>
              </a:rPr>
              <a:t>IService</a:t>
            </a:r>
            <a:endParaRPr lang="en-US" sz="1600" dirty="0" smtClean="0">
              <a:gradFill>
                <a:gsLst>
                  <a:gs pos="0">
                    <a:schemeClr val="tx1"/>
                  </a:gs>
                  <a:gs pos="86000">
                    <a:schemeClr val="tx1"/>
                  </a:gs>
                </a:gsLst>
                <a:lin ang="5400000" scaled="0"/>
              </a:gradFill>
              <a:effectLst>
                <a:outerShdw blurRad="63500" algn="ctr" rotWithShape="0">
                  <a:schemeClr val="tx1">
                    <a:alpha val="60000"/>
                  </a:schemeClr>
                </a:outerShdw>
              </a:effectLst>
            </a:endParaRPr>
          </a:p>
        </p:txBody>
      </p:sp>
      <p:sp>
        <p:nvSpPr>
          <p:cNvPr id="36" name="Rectangle 35"/>
          <p:cNvSpPr/>
          <p:nvPr/>
        </p:nvSpPr>
        <p:spPr bwMode="auto">
          <a:xfrm>
            <a:off x="5003773" y="3748194"/>
            <a:ext cx="1608151" cy="533400"/>
          </a:xfrm>
          <a:prstGeom prst="rect">
            <a:avLst/>
          </a:prstGeom>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800" spc="-50" dirty="0" err="1" smtClean="0">
                <a:gradFill>
                  <a:gsLst>
                    <a:gs pos="0">
                      <a:srgbClr val="000000"/>
                    </a:gs>
                    <a:gs pos="100000">
                      <a:srgbClr val="000000"/>
                    </a:gs>
                  </a:gsLst>
                  <a:lin ang="5400000" scaled="0"/>
                </a:gradFill>
              </a:rPr>
              <a:t>IService.Foo</a:t>
            </a:r>
            <a:endParaRPr lang="en-US" sz="1800" spc="-50" dirty="0" smtClean="0">
              <a:gradFill>
                <a:gsLst>
                  <a:gs pos="0">
                    <a:srgbClr val="000000"/>
                  </a:gs>
                  <a:gs pos="100000">
                    <a:srgbClr val="000000"/>
                  </a:gs>
                </a:gsLst>
                <a:lin ang="5400000" scaled="0"/>
              </a:gradFill>
            </a:endParaRPr>
          </a:p>
        </p:txBody>
      </p:sp>
      <p:cxnSp>
        <p:nvCxnSpPr>
          <p:cNvPr id="37" name="Straight Arrow Connector 36"/>
          <p:cNvCxnSpPr>
            <a:stCxn id="24" idx="3"/>
            <a:endCxn id="22" idx="1"/>
          </p:cNvCxnSpPr>
          <p:nvPr/>
        </p:nvCxnSpPr>
        <p:spPr>
          <a:xfrm flipV="1">
            <a:off x="6483365" y="6019812"/>
            <a:ext cx="1009553" cy="6293"/>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bwMode="auto">
          <a:xfrm>
            <a:off x="4875227" y="4419600"/>
            <a:ext cx="1608151" cy="533400"/>
          </a:xfrm>
          <a:prstGeom prst="rect">
            <a:avLst/>
          </a:prstGeom>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800" spc="-50" dirty="0" smtClean="0">
                <a:gradFill>
                  <a:gsLst>
                    <a:gs pos="0">
                      <a:srgbClr val="000000"/>
                    </a:gs>
                    <a:gs pos="100000">
                      <a:srgbClr val="000000"/>
                    </a:gs>
                  </a:gsLst>
                  <a:lin ang="5400000" scaled="0"/>
                </a:gradFill>
              </a:rPr>
              <a:t>Send + </a:t>
            </a:r>
            <a:r>
              <a:rPr lang="en-US" sz="1800" spc="-50" dirty="0" err="1" smtClean="0">
                <a:gradFill>
                  <a:gsLst>
                    <a:gs pos="0">
                      <a:srgbClr val="000000"/>
                    </a:gs>
                    <a:gs pos="100000">
                      <a:srgbClr val="000000"/>
                    </a:gs>
                  </a:gsLst>
                  <a:lin ang="5400000" scaled="0"/>
                </a:gradFill>
              </a:rPr>
              <a:t>ReceiveReply</a:t>
            </a:r>
            <a:endParaRPr lang="en-US" sz="1800" spc="-50" dirty="0" smtClean="0">
              <a:gradFill>
                <a:gsLst>
                  <a:gs pos="0">
                    <a:srgbClr val="000000"/>
                  </a:gs>
                  <a:gs pos="100000">
                    <a:srgbClr val="000000"/>
                  </a:gs>
                </a:gsLst>
                <a:lin ang="5400000" scaled="0"/>
              </a:gradFill>
            </a:endParaRPr>
          </a:p>
        </p:txBody>
      </p:sp>
      <p:cxnSp>
        <p:nvCxnSpPr>
          <p:cNvPr id="41" name="Straight Arrow Connector 40"/>
          <p:cNvCxnSpPr>
            <a:stCxn id="40" idx="3"/>
            <a:endCxn id="42" idx="2"/>
          </p:cNvCxnSpPr>
          <p:nvPr/>
        </p:nvCxnSpPr>
        <p:spPr>
          <a:xfrm flipV="1">
            <a:off x="6483378" y="4685981"/>
            <a:ext cx="2704769" cy="331"/>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2" name="Oval 41"/>
          <p:cNvSpPr/>
          <p:nvPr/>
        </p:nvSpPr>
        <p:spPr bwMode="auto">
          <a:xfrm>
            <a:off x="9188133" y="4594529"/>
            <a:ext cx="182880" cy="182880"/>
          </a:xfrm>
          <a:prstGeom prst="ellipse">
            <a:avLst/>
          </a:prstGeom>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cxnSp>
        <p:nvCxnSpPr>
          <p:cNvPr id="43" name="Straight Connector 42"/>
          <p:cNvCxnSpPr>
            <a:stCxn id="42" idx="6"/>
          </p:cNvCxnSpPr>
          <p:nvPr/>
        </p:nvCxnSpPr>
        <p:spPr>
          <a:xfrm>
            <a:off x="9371012" y="4685969"/>
            <a:ext cx="228600" cy="0"/>
          </a:xfrm>
          <a:prstGeom prst="line">
            <a:avLst/>
          </a:prstGeom>
          <a:ln/>
        </p:spPr>
        <p:style>
          <a:lnRef idx="2">
            <a:schemeClr val="accent4"/>
          </a:lnRef>
          <a:fillRef idx="0">
            <a:schemeClr val="accent4"/>
          </a:fillRef>
          <a:effectRef idx="1">
            <a:schemeClr val="accent4"/>
          </a:effectRef>
          <a:fontRef idx="minor">
            <a:schemeClr val="tx1"/>
          </a:fontRef>
        </p:style>
      </p:cxnSp>
      <p:sp>
        <p:nvSpPr>
          <p:cNvPr id="46" name="Rectangle 45"/>
          <p:cNvSpPr/>
          <p:nvPr/>
        </p:nvSpPr>
        <p:spPr>
          <a:xfrm>
            <a:off x="6704012" y="3276600"/>
            <a:ext cx="2069797" cy="338554"/>
          </a:xfrm>
          <a:prstGeom prst="rect">
            <a:avLst/>
          </a:prstGeom>
        </p:spPr>
        <p:txBody>
          <a:bodyPr wrap="none">
            <a:spAutoFit/>
          </a:bodyPr>
          <a:lstStyle/>
          <a:p>
            <a:r>
              <a:rPr lang="en-US" sz="1600" dirty="0" smtClean="0"/>
              <a:t>af://imports/IService</a:t>
            </a:r>
            <a:endParaRPr lang="en-US" sz="1600" dirty="0"/>
          </a:p>
        </p:txBody>
      </p:sp>
      <p:sp>
        <p:nvSpPr>
          <p:cNvPr id="33" name="Rectangle 32"/>
          <p:cNvSpPr/>
          <p:nvPr/>
        </p:nvSpPr>
        <p:spPr bwMode="auto">
          <a:xfrm>
            <a:off x="4875227" y="5105400"/>
            <a:ext cx="1608151" cy="5334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800" spc="-50" dirty="0" smtClean="0">
                <a:gradFill>
                  <a:gsLst>
                    <a:gs pos="0">
                      <a:srgbClr val="000000"/>
                    </a:gs>
                    <a:gs pos="100000">
                      <a:srgbClr val="000000"/>
                    </a:gs>
                  </a:gsLst>
                  <a:lin ang="5400000" scaled="0"/>
                </a:gradFill>
              </a:rPr>
              <a:t>Http*</a:t>
            </a:r>
          </a:p>
        </p:txBody>
      </p:sp>
      <p:cxnSp>
        <p:nvCxnSpPr>
          <p:cNvPr id="34" name="Straight Arrow Connector 33"/>
          <p:cNvCxnSpPr>
            <a:stCxn id="33" idx="3"/>
            <a:endCxn id="38" idx="2"/>
          </p:cNvCxnSpPr>
          <p:nvPr/>
        </p:nvCxnSpPr>
        <p:spPr>
          <a:xfrm flipV="1">
            <a:off x="6483378" y="5371781"/>
            <a:ext cx="2704769" cy="331"/>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8" name="Oval 37"/>
          <p:cNvSpPr/>
          <p:nvPr/>
        </p:nvSpPr>
        <p:spPr bwMode="auto">
          <a:xfrm>
            <a:off x="9188133" y="5280330"/>
            <a:ext cx="182880" cy="182880"/>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cxnSp>
        <p:nvCxnSpPr>
          <p:cNvPr id="39" name="Straight Connector 38"/>
          <p:cNvCxnSpPr>
            <a:stCxn id="38" idx="6"/>
          </p:cNvCxnSpPr>
          <p:nvPr/>
        </p:nvCxnSpPr>
        <p:spPr>
          <a:xfrm>
            <a:off x="9371012" y="5371769"/>
            <a:ext cx="228600" cy="0"/>
          </a:xfrm>
          <a:prstGeom prst="line">
            <a:avLst/>
          </a:prstGeom>
          <a:ln/>
        </p:spPr>
        <p:style>
          <a:lnRef idx="2">
            <a:schemeClr val="accent4"/>
          </a:lnRef>
          <a:fillRef idx="0">
            <a:schemeClr val="accent4"/>
          </a:fillRef>
          <a:effectRef idx="1">
            <a:schemeClr val="accent4"/>
          </a:effectRef>
          <a:fontRef idx="minor">
            <a:schemeClr val="tx1"/>
          </a:fontRef>
        </p:style>
      </p:cxnSp>
      <p:sp>
        <p:nvSpPr>
          <p:cNvPr id="11" name="TextBox 10"/>
          <p:cNvSpPr txBox="1"/>
          <p:nvPr/>
        </p:nvSpPr>
        <p:spPr>
          <a:xfrm>
            <a:off x="9066214" y="4356556"/>
            <a:ext cx="444865" cy="215444"/>
          </a:xfrm>
          <a:prstGeom prst="rect">
            <a:avLst/>
          </a:prstGeom>
          <a:noFill/>
        </p:spPr>
        <p:txBody>
          <a:bodyPr wrap="none" lIns="0" tIns="0" rIns="0" bIns="0" rtlCol="0">
            <a:spAutoFit/>
          </a:bodyPr>
          <a:lstStyle/>
          <a:p>
            <a:r>
              <a:rPr lang="en-US" sz="1400" dirty="0" smtClean="0">
                <a:gradFill>
                  <a:gsLst>
                    <a:gs pos="0">
                      <a:schemeClr val="tx1"/>
                    </a:gs>
                    <a:gs pos="86000">
                      <a:schemeClr val="tx1"/>
                    </a:gs>
                  </a:gsLst>
                  <a:lin ang="5400000" scaled="0"/>
                </a:gradFill>
              </a:rPr>
              <a:t>SOAP</a:t>
            </a:r>
            <a:endParaRPr lang="en-US" dirty="0" smtClean="0">
              <a:gradFill>
                <a:gsLst>
                  <a:gs pos="0">
                    <a:schemeClr val="tx1"/>
                  </a:gs>
                  <a:gs pos="86000">
                    <a:schemeClr val="tx1"/>
                  </a:gs>
                </a:gsLst>
                <a:lin ang="5400000" scaled="0"/>
              </a:gradFill>
            </a:endParaRPr>
          </a:p>
        </p:txBody>
      </p:sp>
      <p:sp>
        <p:nvSpPr>
          <p:cNvPr id="44" name="TextBox 43"/>
          <p:cNvSpPr txBox="1"/>
          <p:nvPr/>
        </p:nvSpPr>
        <p:spPr>
          <a:xfrm>
            <a:off x="9066213" y="4876812"/>
            <a:ext cx="492314" cy="430887"/>
          </a:xfrm>
          <a:prstGeom prst="rect">
            <a:avLst/>
          </a:prstGeom>
          <a:noFill/>
        </p:spPr>
        <p:txBody>
          <a:bodyPr wrap="none" lIns="0" tIns="0" rIns="0" bIns="0" rtlCol="0">
            <a:spAutoFit/>
          </a:bodyPr>
          <a:lstStyle/>
          <a:p>
            <a:r>
              <a:rPr lang="en-US" sz="1400" dirty="0" smtClean="0">
                <a:gradFill>
                  <a:gsLst>
                    <a:gs pos="0">
                      <a:schemeClr val="tx1"/>
                    </a:gs>
                    <a:gs pos="86000">
                      <a:schemeClr val="tx1"/>
                    </a:gs>
                  </a:gsLst>
                  <a:lin ang="5400000" scaled="0"/>
                </a:gradFill>
              </a:rPr>
              <a:t>HTTP/</a:t>
            </a:r>
          </a:p>
          <a:p>
            <a:r>
              <a:rPr lang="en-US" sz="1400" dirty="0" smtClean="0">
                <a:gradFill>
                  <a:gsLst>
                    <a:gs pos="0">
                      <a:schemeClr val="tx1"/>
                    </a:gs>
                    <a:gs pos="86000">
                      <a:schemeClr val="tx1"/>
                    </a:gs>
                  </a:gsLst>
                  <a:lin ang="5400000" scaled="0"/>
                </a:gradFill>
              </a:rPr>
              <a:t>REST</a:t>
            </a:r>
            <a:endParaRPr lang="en-US" sz="1600" dirty="0" smtClean="0">
              <a:gradFill>
                <a:gsLst>
                  <a:gs pos="0">
                    <a:schemeClr val="tx1"/>
                  </a:gs>
                  <a:gs pos="86000">
                    <a:schemeClr val="tx1"/>
                  </a:gs>
                </a:gsLst>
                <a:lin ang="5400000" scaled="0"/>
              </a:gradFill>
            </a:endParaRPr>
          </a:p>
        </p:txBody>
      </p:sp>
      <p:sp>
        <p:nvSpPr>
          <p:cNvPr id="3" name="Rectangle 2"/>
          <p:cNvSpPr/>
          <p:nvPr/>
        </p:nvSpPr>
        <p:spPr bwMode="auto">
          <a:xfrm>
            <a:off x="1507833" y="1492792"/>
            <a:ext cx="1949742" cy="1078958"/>
          </a:xfrm>
          <a:prstGeom prst="rect">
            <a:avLst/>
          </a:prstGeom>
          <a:noFill/>
          <a:ln>
            <a:solidFill>
              <a:schemeClr val="accent1"/>
            </a:solidFill>
            <a:prstDash val="sys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a:r>
              <a:rPr lang="en-US" sz="1600" dirty="0" smtClean="0">
                <a:solidFill>
                  <a:schemeClr val="tx1">
                    <a:alpha val="99000"/>
                  </a:schemeClr>
                </a:solidFill>
              </a:rPr>
              <a:t>Infrastructure</a:t>
            </a:r>
            <a:endParaRPr lang="en-US" dirty="0" smtClean="0">
              <a:solidFill>
                <a:schemeClr val="tx1">
                  <a:alpha val="99000"/>
                </a:schemeClr>
              </a:solidFill>
            </a:endParaRPr>
          </a:p>
        </p:txBody>
      </p:sp>
      <p:sp>
        <p:nvSpPr>
          <p:cNvPr id="45" name="Rectangle 44"/>
          <p:cNvSpPr/>
          <p:nvPr/>
        </p:nvSpPr>
        <p:spPr bwMode="auto">
          <a:xfrm>
            <a:off x="4867273" y="2428876"/>
            <a:ext cx="1608151" cy="533400"/>
          </a:xfrm>
          <a:prstGeom prst="rect">
            <a:avLst/>
          </a:prstGeom>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800" spc="-50" dirty="0" err="1" smtClean="0">
                <a:gradFill>
                  <a:gsLst>
                    <a:gs pos="0">
                      <a:srgbClr val="000000"/>
                    </a:gs>
                    <a:gs pos="100000">
                      <a:srgbClr val="000000"/>
                    </a:gs>
                  </a:gsLst>
                  <a:lin ang="5400000" scaled="0"/>
                </a:gradFill>
              </a:rPr>
              <a:t>SendReply</a:t>
            </a:r>
            <a:endParaRPr lang="en-US" sz="1800" spc="-50" dirty="0" smtClean="0">
              <a:gradFill>
                <a:gsLst>
                  <a:gs pos="0">
                    <a:srgbClr val="000000"/>
                  </a:gs>
                  <a:gs pos="100000">
                    <a:srgbClr val="000000"/>
                  </a:gs>
                </a:gsLst>
                <a:lin ang="5400000" scaled="0"/>
              </a:gradFill>
            </a:endParaRPr>
          </a:p>
        </p:txBody>
      </p:sp>
      <p:cxnSp>
        <p:nvCxnSpPr>
          <p:cNvPr id="47" name="Straight Arrow Connector 46"/>
          <p:cNvCxnSpPr>
            <a:stCxn id="45" idx="1"/>
            <a:endCxn id="5" idx="4"/>
          </p:cNvCxnSpPr>
          <p:nvPr/>
        </p:nvCxnSpPr>
        <p:spPr>
          <a:xfrm flipH="1" flipV="1">
            <a:off x="3351212" y="2124156"/>
            <a:ext cx="1516061" cy="571420"/>
          </a:xfrm>
          <a:prstGeom prst="straightConnector1">
            <a:avLst/>
          </a:prstGeom>
          <a:ln w="25400">
            <a:solidFill>
              <a:schemeClr val="bg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bwMode="auto">
          <a:xfrm>
            <a:off x="5003773" y="4510709"/>
            <a:ext cx="1608151" cy="533400"/>
          </a:xfrm>
          <a:prstGeom prst="rect">
            <a:avLst/>
          </a:prstGeom>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800" spc="-50" dirty="0" err="1" smtClean="0">
                <a:gradFill>
                  <a:gsLst>
                    <a:gs pos="0">
                      <a:srgbClr val="000000"/>
                    </a:gs>
                    <a:gs pos="100000">
                      <a:srgbClr val="000000"/>
                    </a:gs>
                  </a:gsLst>
                  <a:lin ang="5400000" scaled="0"/>
                </a:gradFill>
              </a:rPr>
              <a:t>IService.Foo</a:t>
            </a:r>
            <a:endParaRPr lang="en-US" sz="1800" spc="-50" dirty="0" smtClean="0">
              <a:gradFill>
                <a:gsLst>
                  <a:gs pos="0">
                    <a:srgbClr val="000000"/>
                  </a:gs>
                  <a:gs pos="100000">
                    <a:srgbClr val="000000"/>
                  </a:gs>
                </a:gsLst>
                <a:lin ang="5400000" scaled="0"/>
              </a:gradFill>
            </a:endParaRPr>
          </a:p>
        </p:txBody>
      </p:sp>
      <p:sp>
        <p:nvSpPr>
          <p:cNvPr id="16" name="Rectangle 15"/>
          <p:cNvSpPr/>
          <p:nvPr/>
        </p:nvSpPr>
        <p:spPr bwMode="auto">
          <a:xfrm>
            <a:off x="8432799" y="1053213"/>
            <a:ext cx="2492376" cy="405943"/>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chemeClr val="bg1">
                    <a:alpha val="99000"/>
                  </a:schemeClr>
                </a:solidFill>
              </a:rPr>
              <a:t>Available in CTP</a:t>
            </a:r>
          </a:p>
        </p:txBody>
      </p:sp>
      <p:sp>
        <p:nvSpPr>
          <p:cNvPr id="49" name="Rectangle 48"/>
          <p:cNvSpPr/>
          <p:nvPr/>
        </p:nvSpPr>
        <p:spPr bwMode="auto">
          <a:xfrm>
            <a:off x="8432798" y="1536041"/>
            <a:ext cx="2492377" cy="405943"/>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chemeClr val="bg1">
                    <a:alpha val="99000"/>
                  </a:schemeClr>
                </a:solidFill>
              </a:rPr>
              <a:t>Coming soon</a:t>
            </a:r>
          </a:p>
        </p:txBody>
      </p:sp>
      <p:sp>
        <p:nvSpPr>
          <p:cNvPr id="20" name="TextBox 19"/>
          <p:cNvSpPr txBox="1"/>
          <p:nvPr/>
        </p:nvSpPr>
        <p:spPr>
          <a:xfrm>
            <a:off x="9115372" y="671125"/>
            <a:ext cx="1093248" cy="369332"/>
          </a:xfrm>
          <a:prstGeom prst="rect">
            <a:avLst/>
          </a:prstGeom>
          <a:noFill/>
        </p:spPr>
        <p:txBody>
          <a:bodyPr wrap="none" lIns="0" tIns="0" rIns="0" bIns="0" rtlCol="0">
            <a:spAutoFit/>
          </a:bodyPr>
          <a:lstStyle/>
          <a:p>
            <a:r>
              <a:rPr lang="en-US" sz="2400" dirty="0" smtClean="0">
                <a:gradFill>
                  <a:gsLst>
                    <a:gs pos="0">
                      <a:schemeClr val="tx1"/>
                    </a:gs>
                    <a:gs pos="86000">
                      <a:schemeClr val="tx1"/>
                    </a:gs>
                  </a:gsLst>
                  <a:lin ang="5400000" scaled="0"/>
                </a:gradFill>
              </a:rPr>
              <a:t>Legend</a:t>
            </a:r>
            <a:r>
              <a:rPr lang="en-US" dirty="0" smtClean="0">
                <a:gradFill>
                  <a:gsLst>
                    <a:gs pos="0">
                      <a:schemeClr val="tx1"/>
                    </a:gs>
                    <a:gs pos="86000">
                      <a:schemeClr val="tx1"/>
                    </a:gs>
                  </a:gsLst>
                  <a:lin ang="5400000" scaled="0"/>
                </a:gradFill>
              </a:rPr>
              <a:t>:</a:t>
            </a:r>
          </a:p>
        </p:txBody>
      </p:sp>
    </p:spTree>
    <p:extLst>
      <p:ext uri="{BB962C8B-B14F-4D97-AF65-F5344CB8AC3E}">
        <p14:creationId xmlns:p14="http://schemas.microsoft.com/office/powerpoint/2010/main" val="33964645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000"/>
                            </p:stCondLst>
                            <p:childTnLst>
                              <p:par>
                                <p:cTn id="21" presetID="22" presetClass="entr" presetSubtype="2"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right)">
                                      <p:cBhvr>
                                        <p:cTn id="23" dur="500"/>
                                        <p:tgtEl>
                                          <p:spTgt spid="47"/>
                                        </p:tgtEl>
                                      </p:cBhvr>
                                    </p:animEffect>
                                  </p:childTnLst>
                                </p:cTn>
                              </p:par>
                            </p:childTnLst>
                          </p:cTn>
                        </p:par>
                        <p:par>
                          <p:cTn id="24" fill="hold">
                            <p:stCondLst>
                              <p:cond delay="1500"/>
                            </p:stCondLst>
                            <p:childTnLst>
                              <p:par>
                                <p:cTn id="25" presetID="1"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par>
                          <p:cTn id="47" fill="hold">
                            <p:stCondLst>
                              <p:cond delay="1000"/>
                            </p:stCondLst>
                            <p:childTnLst>
                              <p:par>
                                <p:cTn id="48" presetID="10" presetClass="entr" presetSubtype="0" fill="hold"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childTnLst>
                          </p:cTn>
                        </p:par>
                        <p:par>
                          <p:cTn id="51" fill="hold">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par>
                          <p:cTn id="55" fill="hold">
                            <p:stCondLst>
                              <p:cond delay="2000"/>
                            </p:stCondLst>
                            <p:childTnLst>
                              <p:par>
                                <p:cTn id="56" presetID="1" presetClass="entr" presetSubtype="0"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childTnLst>
                                </p:cTn>
                              </p:par>
                            </p:childTnLst>
                          </p:cTn>
                        </p:par>
                        <p:par>
                          <p:cTn id="58" fill="hold">
                            <p:stCondLst>
                              <p:cond delay="2000"/>
                            </p:stCondLst>
                            <p:childTnLst>
                              <p:par>
                                <p:cTn id="59" presetID="1"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par>
                          <p:cTn id="61" fill="hold">
                            <p:stCondLst>
                              <p:cond delay="2000"/>
                            </p:stCondLst>
                            <p:childTnLst>
                              <p:par>
                                <p:cTn id="62" presetID="22" presetClass="entr" presetSubtype="8" fill="hold" nodeType="after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left)">
                                      <p:cBhvr>
                                        <p:cTn id="64" dur="500"/>
                                        <p:tgtEl>
                                          <p:spTgt spid="25"/>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childTnLst>
                          </p:cTn>
                        </p:par>
                        <p:par>
                          <p:cTn id="69" fill="hold">
                            <p:stCondLst>
                              <p:cond delay="0"/>
                            </p:stCondLst>
                            <p:childTnLst>
                              <p:par>
                                <p:cTn id="70" presetID="1" presetClass="entr" presetSubtype="0"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500"/>
                                        <p:tgtEl>
                                          <p:spTgt spid="42"/>
                                        </p:tgtEl>
                                      </p:cBhvr>
                                    </p:animEffect>
                                  </p:childTnLst>
                                </p:cTn>
                              </p:par>
                              <p:par>
                                <p:cTn id="77" presetID="10"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500"/>
                                        <p:tgtEl>
                                          <p:spTgt spid="43"/>
                                        </p:tgtEl>
                                      </p:cBhvr>
                                    </p:animEffect>
                                  </p:childTnLst>
                                </p:cTn>
                              </p:par>
                            </p:childTnLst>
                          </p:cTn>
                        </p:par>
                        <p:par>
                          <p:cTn id="80" fill="hold">
                            <p:stCondLst>
                              <p:cond delay="500"/>
                            </p:stCondLst>
                            <p:childTnLst>
                              <p:par>
                                <p:cTn id="81" presetID="1"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childTnLst>
                                </p:cTn>
                              </p:par>
                            </p:childTnLst>
                          </p:cTn>
                        </p:par>
                        <p:par>
                          <p:cTn id="83" fill="hold">
                            <p:stCondLst>
                              <p:cond delay="500"/>
                            </p:stCondLst>
                            <p:childTnLst>
                              <p:par>
                                <p:cTn id="84" presetID="1" presetClass="entr" presetSubtype="0" fill="hold" grpId="0" nodeType="afterEffect">
                                  <p:stCondLst>
                                    <p:cond delay="0"/>
                                  </p:stCondLst>
                                  <p:childTnLst>
                                    <p:set>
                                      <p:cBhvr>
                                        <p:cTn id="85" dur="1" fill="hold">
                                          <p:stCondLst>
                                            <p:cond delay="0"/>
                                          </p:stCondLst>
                                        </p:cTn>
                                        <p:tgtEl>
                                          <p:spTgt spid="40"/>
                                        </p:tgtEl>
                                        <p:attrNameLst>
                                          <p:attrName>style.visibility</p:attrName>
                                        </p:attrNameLst>
                                      </p:cBhvr>
                                      <p:to>
                                        <p:strVal val="visible"/>
                                      </p:to>
                                    </p:set>
                                  </p:childTnLst>
                                </p:cTn>
                              </p:par>
                            </p:childTnLst>
                          </p:cTn>
                        </p:par>
                        <p:par>
                          <p:cTn id="86" fill="hold">
                            <p:stCondLst>
                              <p:cond delay="500"/>
                            </p:stCondLst>
                            <p:childTnLst>
                              <p:par>
                                <p:cTn id="87" presetID="22" presetClass="entr" presetSubtype="8" fill="hold" nodeType="after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wipe(left)">
                                      <p:cBhvr>
                                        <p:cTn id="89" dur="500"/>
                                        <p:tgtEl>
                                          <p:spTgt spid="41"/>
                                        </p:tgtEl>
                                      </p:cBhvr>
                                    </p:animEffec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48"/>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500"/>
                                        <p:tgtEl>
                                          <p:spTgt spid="38"/>
                                        </p:tgtEl>
                                      </p:cBhvr>
                                    </p:animEffect>
                                  </p:childTnLst>
                                </p:cTn>
                              </p:par>
                              <p:par>
                                <p:cTn id="99" presetID="10" presetClass="entr" presetSubtype="0" fill="hold" nodeType="with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500"/>
                                        <p:tgtEl>
                                          <p:spTgt spid="39"/>
                                        </p:tgtEl>
                                      </p:cBhvr>
                                    </p:animEffect>
                                  </p:childTnLst>
                                </p:cTn>
                              </p:par>
                            </p:childTnLst>
                          </p:cTn>
                        </p:par>
                        <p:par>
                          <p:cTn id="102" fill="hold">
                            <p:stCondLst>
                              <p:cond delay="500"/>
                            </p:stCondLst>
                            <p:childTnLst>
                              <p:par>
                                <p:cTn id="103" presetID="1"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childTnLst>
                                </p:cTn>
                              </p:par>
                            </p:childTnLst>
                          </p:cTn>
                        </p:par>
                        <p:par>
                          <p:cTn id="105" fill="hold">
                            <p:stCondLst>
                              <p:cond delay="500"/>
                            </p:stCondLst>
                            <p:childTnLst>
                              <p:par>
                                <p:cTn id="106" presetID="1" presetClass="entr" presetSubtype="0" fill="hold" grpId="0" nodeType="afterEffect">
                                  <p:stCondLst>
                                    <p:cond delay="0"/>
                                  </p:stCondLst>
                                  <p:childTnLst>
                                    <p:set>
                                      <p:cBhvr>
                                        <p:cTn id="107" dur="1" fill="hold">
                                          <p:stCondLst>
                                            <p:cond delay="0"/>
                                          </p:stCondLst>
                                        </p:cTn>
                                        <p:tgtEl>
                                          <p:spTgt spid="33"/>
                                        </p:tgtEl>
                                        <p:attrNameLst>
                                          <p:attrName>style.visibility</p:attrName>
                                        </p:attrNameLst>
                                      </p:cBhvr>
                                      <p:to>
                                        <p:strVal val="visible"/>
                                      </p:to>
                                    </p:set>
                                  </p:childTnLst>
                                </p:cTn>
                              </p:par>
                            </p:childTnLst>
                          </p:cTn>
                        </p:par>
                        <p:par>
                          <p:cTn id="108" fill="hold">
                            <p:stCondLst>
                              <p:cond delay="500"/>
                            </p:stCondLst>
                            <p:childTnLst>
                              <p:par>
                                <p:cTn id="109" presetID="22" presetClass="entr" presetSubtype="8" fill="hold"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6"/>
                                        </p:tgtEl>
                                        <p:attrNameLst>
                                          <p:attrName>style.visibility</p:attrName>
                                        </p:attrNameLst>
                                      </p:cBhvr>
                                      <p:to>
                                        <p:strVal val="visible"/>
                                      </p:to>
                                    </p:set>
                                    <p:animEffect transition="in" filter="fade">
                                      <p:cBhvr>
                                        <p:cTn id="116" dur="500"/>
                                        <p:tgtEl>
                                          <p:spTgt spid="6"/>
                                        </p:tgtEl>
                                      </p:cBhvr>
                                    </p:animEffect>
                                  </p:childTnLst>
                                </p:cTn>
                              </p:par>
                            </p:childTnLst>
                          </p:cTn>
                        </p:par>
                        <p:par>
                          <p:cTn id="117" fill="hold">
                            <p:stCondLst>
                              <p:cond delay="500"/>
                            </p:stCondLst>
                            <p:childTnLst>
                              <p:par>
                                <p:cTn id="118" presetID="22" presetClass="entr" presetSubtype="8" fill="hold" nodeType="afterEffect">
                                  <p:stCondLst>
                                    <p:cond delay="0"/>
                                  </p:stCondLst>
                                  <p:childTnLst>
                                    <p:set>
                                      <p:cBhvr>
                                        <p:cTn id="119" dur="1" fill="hold">
                                          <p:stCondLst>
                                            <p:cond delay="0"/>
                                          </p:stCondLst>
                                        </p:cTn>
                                        <p:tgtEl>
                                          <p:spTgt spid="14"/>
                                        </p:tgtEl>
                                        <p:attrNameLst>
                                          <p:attrName>style.visibility</p:attrName>
                                        </p:attrNameLst>
                                      </p:cBhvr>
                                      <p:to>
                                        <p:strVal val="visible"/>
                                      </p:to>
                                    </p:set>
                                    <p:animEffect transition="in" filter="wipe(left)">
                                      <p:cBhvr>
                                        <p:cTn id="120" dur="500"/>
                                        <p:tgtEl>
                                          <p:spTgt spid="14"/>
                                        </p:tgtEl>
                                      </p:cBhvr>
                                    </p:animEffect>
                                  </p:childTnLst>
                                </p:cTn>
                              </p:par>
                            </p:childTnLst>
                          </p:cTn>
                        </p:par>
                        <p:par>
                          <p:cTn id="121" fill="hold">
                            <p:stCondLst>
                              <p:cond delay="1000"/>
                            </p:stCondLst>
                            <p:childTnLst>
                              <p:par>
                                <p:cTn id="122" presetID="1" presetClass="entr" presetSubtype="0" fill="hold" grpId="0" nodeType="afterEffect">
                                  <p:stCondLst>
                                    <p:cond delay="0"/>
                                  </p:stCondLst>
                                  <p:childTnLst>
                                    <p:set>
                                      <p:cBhvr>
                                        <p:cTn id="123" dur="1" fill="hold">
                                          <p:stCondLst>
                                            <p:cond delay="0"/>
                                          </p:stCondLst>
                                        </p:cTn>
                                        <p:tgtEl>
                                          <p:spTgt spid="12"/>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fade">
                                      <p:cBhvr>
                                        <p:cTn id="128" dur="500"/>
                                        <p:tgtEl>
                                          <p:spTgt spid="22"/>
                                        </p:tgtEl>
                                      </p:cBhvr>
                                    </p:animEffect>
                                  </p:childTnLst>
                                </p:cTn>
                              </p:par>
                              <p:par>
                                <p:cTn id="129" presetID="1" presetClass="entr" presetSubtype="0" fill="hold" grpId="0" nodeType="withEffect">
                                  <p:stCondLst>
                                    <p:cond delay="0"/>
                                  </p:stCondLst>
                                  <p:childTnLst>
                                    <p:set>
                                      <p:cBhvr>
                                        <p:cTn id="130" dur="1" fill="hold">
                                          <p:stCondLst>
                                            <p:cond delay="0"/>
                                          </p:stCondLst>
                                        </p:cTn>
                                        <p:tgtEl>
                                          <p:spTgt spid="24"/>
                                        </p:tgtEl>
                                        <p:attrNameLst>
                                          <p:attrName>style.visibility</p:attrName>
                                        </p:attrNameLst>
                                      </p:cBhvr>
                                      <p:to>
                                        <p:strVal val="visible"/>
                                      </p:to>
                                    </p:set>
                                  </p:childTnLst>
                                </p:cTn>
                              </p:par>
                            </p:childTnLst>
                          </p:cTn>
                        </p:par>
                        <p:par>
                          <p:cTn id="131" fill="hold">
                            <p:stCondLst>
                              <p:cond delay="500"/>
                            </p:stCondLst>
                            <p:childTnLst>
                              <p:par>
                                <p:cTn id="132" presetID="22" presetClass="entr" presetSubtype="8" fill="hold" nodeType="afterEffect">
                                  <p:stCondLst>
                                    <p:cond delay="0"/>
                                  </p:stCondLst>
                                  <p:childTnLst>
                                    <p:set>
                                      <p:cBhvr>
                                        <p:cTn id="133" dur="1" fill="hold">
                                          <p:stCondLst>
                                            <p:cond delay="0"/>
                                          </p:stCondLst>
                                        </p:cTn>
                                        <p:tgtEl>
                                          <p:spTgt spid="37"/>
                                        </p:tgtEl>
                                        <p:attrNameLst>
                                          <p:attrName>style.visibility</p:attrName>
                                        </p:attrNameLst>
                                      </p:cBhvr>
                                      <p:to>
                                        <p:strVal val="visible"/>
                                      </p:to>
                                    </p:set>
                                    <p:animEffect transition="in" filter="wipe(left)">
                                      <p:cBhvr>
                                        <p:cTn id="13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2" grpId="0" animBg="1"/>
      <p:bldP spid="17" grpId="0" animBg="1"/>
      <p:bldP spid="19" grpId="0"/>
      <p:bldP spid="21" grpId="0" animBg="1"/>
      <p:bldP spid="22" grpId="0" animBg="1"/>
      <p:bldP spid="23" grpId="0" animBg="1"/>
      <p:bldP spid="24" grpId="0" animBg="1"/>
      <p:bldP spid="31" grpId="0" animBg="1"/>
      <p:bldP spid="29" grpId="0" animBg="1"/>
      <p:bldP spid="35" grpId="0"/>
      <p:bldP spid="36" grpId="0" animBg="1"/>
      <p:bldP spid="40" grpId="0" animBg="1"/>
      <p:bldP spid="42" grpId="0" animBg="1"/>
      <p:bldP spid="46" grpId="0"/>
      <p:bldP spid="33" grpId="0" animBg="1"/>
      <p:bldP spid="38" grpId="0" animBg="1"/>
      <p:bldP spid="11" grpId="0"/>
      <p:bldP spid="44" grpId="0"/>
      <p:bldP spid="3" grpId="0" animBg="1"/>
      <p:bldP spid="45" grpId="0" animBg="1"/>
      <p:bldP spid="4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AppFabric</a:t>
            </a:r>
            <a:r>
              <a:rPr lang="en-US" dirty="0" smtClean="0"/>
              <a:t> Workflow future investments</a:t>
            </a:r>
            <a:endParaRPr lang="en-US" dirty="0"/>
          </a:p>
        </p:txBody>
      </p:sp>
      <p:sp>
        <p:nvSpPr>
          <p:cNvPr id="6" name="Text Placeholder 5"/>
          <p:cNvSpPr>
            <a:spLocks noGrp="1"/>
          </p:cNvSpPr>
          <p:nvPr>
            <p:ph type="body" sz="quarter" idx="10"/>
          </p:nvPr>
        </p:nvSpPr>
        <p:spPr>
          <a:xfrm>
            <a:off x="519112" y="1447799"/>
            <a:ext cx="11149013" cy="4758226"/>
          </a:xfrm>
        </p:spPr>
        <p:txBody>
          <a:bodyPr/>
          <a:lstStyle/>
          <a:p>
            <a:r>
              <a:rPr lang="en-US" dirty="0"/>
              <a:t>Authoring</a:t>
            </a:r>
          </a:p>
          <a:p>
            <a:pPr lvl="1"/>
            <a:r>
              <a:rPr lang="en-US" dirty="0" smtClean="0"/>
              <a:t>Integrate the Add Service Reference experiences</a:t>
            </a:r>
          </a:p>
          <a:p>
            <a:r>
              <a:rPr lang="en-US" dirty="0"/>
              <a:t>Management</a:t>
            </a:r>
          </a:p>
          <a:p>
            <a:pPr lvl="1"/>
            <a:r>
              <a:rPr lang="en-US" dirty="0" smtClean="0"/>
              <a:t>Provide a rich instance management experience in </a:t>
            </a:r>
            <a:r>
              <a:rPr lang="en-US" dirty="0" err="1" smtClean="0"/>
              <a:t>AppFabric</a:t>
            </a:r>
            <a:r>
              <a:rPr lang="en-US" dirty="0" smtClean="0"/>
              <a:t> Application Manager </a:t>
            </a:r>
          </a:p>
          <a:p>
            <a:r>
              <a:rPr lang="en-US" dirty="0" smtClean="0"/>
              <a:t>Messaging</a:t>
            </a:r>
          </a:p>
          <a:p>
            <a:pPr lvl="1"/>
            <a:r>
              <a:rPr lang="en-US" dirty="0" smtClean="0"/>
              <a:t>Enable pub/sub as a first-class pattern</a:t>
            </a:r>
            <a:endParaRPr lang="en-US" dirty="0"/>
          </a:p>
          <a:p>
            <a:pPr lvl="1"/>
            <a:r>
              <a:rPr lang="en-US" dirty="0" smtClean="0"/>
              <a:t>Support external addressability via (consistent) WCF endpoints</a:t>
            </a:r>
          </a:p>
          <a:p>
            <a:pPr lvl="1"/>
            <a:r>
              <a:rPr lang="en-US" dirty="0" smtClean="0"/>
              <a:t>Leverage Content-based correlation</a:t>
            </a:r>
          </a:p>
          <a:p>
            <a:pPr lvl="1"/>
            <a:r>
              <a:rPr lang="en-US" dirty="0" smtClean="0"/>
              <a:t>Consume Http (REST, </a:t>
            </a:r>
            <a:r>
              <a:rPr lang="en-US" dirty="0" err="1" smtClean="0"/>
              <a:t>OData</a:t>
            </a:r>
            <a:r>
              <a:rPr lang="en-US" dirty="0" smtClean="0"/>
              <a:t>) services</a:t>
            </a:r>
          </a:p>
        </p:txBody>
      </p:sp>
      <p:sp>
        <p:nvSpPr>
          <p:cNvPr id="7" name="TextBox 6"/>
          <p:cNvSpPr txBox="1"/>
          <p:nvPr/>
        </p:nvSpPr>
        <p:spPr>
          <a:xfrm>
            <a:off x="3419474" y="6211074"/>
            <a:ext cx="7038975" cy="553998"/>
          </a:xfrm>
          <a:prstGeom prst="rect">
            <a:avLst/>
          </a:prstGeom>
          <a:noFill/>
        </p:spPr>
        <p:txBody>
          <a:bodyPr wrap="square" lIns="0" tIns="0" rIns="0" bIns="0" rtlCol="0">
            <a:spAutoFit/>
          </a:bodyPr>
          <a:lstStyle/>
          <a:p>
            <a:r>
              <a:rPr lang="en-US" sz="3600" dirty="0" smtClean="0">
                <a:ln w="10160">
                  <a:solidFill>
                    <a:schemeClr val="accent1"/>
                  </a:solidFill>
                  <a:prstDash val="solid"/>
                </a:ln>
                <a:solidFill>
                  <a:srgbClr val="FFFFFF"/>
                </a:solidFill>
                <a:effectLst>
                  <a:outerShdw blurRad="38100" dist="32000" dir="5400000" algn="tl">
                    <a:srgbClr val="000000">
                      <a:alpha val="30000"/>
                    </a:srgbClr>
                  </a:outerShdw>
                </a:effectLst>
              </a:rPr>
              <a:t>And much, </a:t>
            </a:r>
            <a:r>
              <a:rPr lang="en-US" sz="3600" b="1" dirty="0" smtClean="0">
                <a:ln w="10160">
                  <a:solidFill>
                    <a:schemeClr val="accent1"/>
                  </a:solidFill>
                  <a:prstDash val="solid"/>
                </a:ln>
                <a:solidFill>
                  <a:srgbClr val="FFFFFF"/>
                </a:solidFill>
                <a:effectLst>
                  <a:outerShdw blurRad="38100" dist="32000" dir="5400000" algn="tl">
                    <a:srgbClr val="000000">
                      <a:alpha val="30000"/>
                    </a:srgbClr>
                  </a:outerShdw>
                </a:effectLst>
              </a:rPr>
              <a:t>much </a:t>
            </a:r>
            <a:r>
              <a:rPr lang="en-US" sz="3600" dirty="0" smtClean="0">
                <a:ln w="10160">
                  <a:solidFill>
                    <a:schemeClr val="accent1"/>
                  </a:solidFill>
                  <a:prstDash val="solid"/>
                </a:ln>
                <a:solidFill>
                  <a:srgbClr val="FFFFFF"/>
                </a:solidFill>
                <a:effectLst>
                  <a:outerShdw blurRad="38100" dist="32000" dir="5400000" algn="tl">
                    <a:srgbClr val="000000">
                      <a:alpha val="30000"/>
                    </a:srgbClr>
                  </a:outerShdw>
                </a:effectLst>
              </a:rPr>
              <a:t>more …</a:t>
            </a:r>
            <a:endParaRPr lang="en-US" sz="3600" b="1" i="1"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extLst>
      <p:ext uri="{BB962C8B-B14F-4D97-AF65-F5344CB8AC3E}">
        <p14:creationId xmlns:p14="http://schemas.microsoft.com/office/powerpoint/2010/main" val="422715528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Rectangle 175"/>
          <p:cNvSpPr/>
          <p:nvPr/>
        </p:nvSpPr>
        <p:spPr bwMode="auto">
          <a:xfrm>
            <a:off x="2721189" y="3450513"/>
            <a:ext cx="8251831" cy="1959784"/>
          </a:xfrm>
          <a:prstGeom prst="rect">
            <a:avLst/>
          </a:prstGeom>
          <a:solidFill>
            <a:srgbClr val="FFFFFF">
              <a:alpha val="20000"/>
            </a:srgbClr>
          </a:solidFill>
          <a:ln>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12" name="Title 11"/>
          <p:cNvSpPr>
            <a:spLocks noGrp="1"/>
          </p:cNvSpPr>
          <p:nvPr>
            <p:ph type="title"/>
          </p:nvPr>
        </p:nvSpPr>
        <p:spPr>
          <a:xfrm>
            <a:off x="450031" y="228600"/>
            <a:ext cx="11085651" cy="1218795"/>
          </a:xfrm>
        </p:spPr>
        <p:txBody>
          <a:bodyPr/>
          <a:lstStyle/>
          <a:p>
            <a:r>
              <a:rPr lang="en-US" dirty="0" smtClean="0">
                <a:gradFill flip="none" rotWithShape="1">
                  <a:gsLst>
                    <a:gs pos="0">
                      <a:srgbClr val="FFFFFF"/>
                    </a:gs>
                    <a:gs pos="86000">
                      <a:srgbClr val="FFFFFF"/>
                    </a:gs>
                  </a:gsLst>
                  <a:lin ang="5400000" scaled="0"/>
                  <a:tileRect/>
                </a:gradFill>
                <a:latin typeface="+mn-lt"/>
              </a:rPr>
              <a:t>Timeline:  </a:t>
            </a:r>
            <a:r>
              <a:rPr lang="en-US" dirty="0" err="1" smtClean="0">
                <a:gradFill flip="none" rotWithShape="1">
                  <a:gsLst>
                    <a:gs pos="0">
                      <a:srgbClr val="FFFFFF"/>
                    </a:gs>
                    <a:gs pos="86000">
                      <a:srgbClr val="FFFFFF"/>
                    </a:gs>
                  </a:gsLst>
                  <a:lin ang="5400000" scaled="0"/>
                  <a:tileRect/>
                </a:gradFill>
                <a:latin typeface="+mn-lt"/>
              </a:rPr>
              <a:t>AppFabric</a:t>
            </a:r>
            <a:r>
              <a:rPr lang="en-US" dirty="0" smtClean="0">
                <a:gradFill flip="none" rotWithShape="1">
                  <a:gsLst>
                    <a:gs pos="0">
                      <a:srgbClr val="FFFFFF"/>
                    </a:gs>
                    <a:gs pos="86000">
                      <a:srgbClr val="FFFFFF"/>
                    </a:gs>
                  </a:gsLst>
                  <a:lin ang="5400000" scaled="0"/>
                  <a:tileRect/>
                </a:gradFill>
                <a:latin typeface="+mn-lt"/>
              </a:rPr>
              <a:t> CY11 </a:t>
            </a:r>
            <a:br>
              <a:rPr lang="en-US" dirty="0" smtClean="0">
                <a:gradFill flip="none" rotWithShape="1">
                  <a:gsLst>
                    <a:gs pos="0">
                      <a:srgbClr val="FFFFFF"/>
                    </a:gs>
                    <a:gs pos="86000">
                      <a:srgbClr val="FFFFFF"/>
                    </a:gs>
                  </a:gsLst>
                  <a:lin ang="5400000" scaled="0"/>
                  <a:tileRect/>
                </a:gradFill>
                <a:latin typeface="+mn-lt"/>
              </a:rPr>
            </a:br>
            <a:endParaRPr lang="en-US" i="1" spc="0" dirty="0">
              <a:latin typeface="+mn-lt"/>
            </a:endParaRPr>
          </a:p>
        </p:txBody>
      </p:sp>
      <p:grpSp>
        <p:nvGrpSpPr>
          <p:cNvPr id="30" name="Group 29"/>
          <p:cNvGrpSpPr/>
          <p:nvPr/>
        </p:nvGrpSpPr>
        <p:grpSpPr>
          <a:xfrm>
            <a:off x="2721189" y="5500857"/>
            <a:ext cx="8251831" cy="684050"/>
            <a:chOff x="5053485" y="4463609"/>
            <a:chExt cx="3136013" cy="684050"/>
          </a:xfrm>
        </p:grpSpPr>
        <p:sp>
          <p:nvSpPr>
            <p:cNvPr id="94" name="Rectangle 93"/>
            <p:cNvSpPr/>
            <p:nvPr/>
          </p:nvSpPr>
          <p:spPr bwMode="auto">
            <a:xfrm>
              <a:off x="5053485" y="4463609"/>
              <a:ext cx="3136013" cy="684050"/>
            </a:xfrm>
            <a:prstGeom prst="rect">
              <a:avLst/>
            </a:prstGeom>
            <a:solidFill>
              <a:srgbClr val="FFFFFF">
                <a:alpha val="20000"/>
              </a:srgb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98" name="Rectangle 97"/>
            <p:cNvSpPr/>
            <p:nvPr/>
          </p:nvSpPr>
          <p:spPr bwMode="auto">
            <a:xfrm>
              <a:off x="6144348" y="4605581"/>
              <a:ext cx="973381" cy="400105"/>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2000" dirty="0" err="1" smtClean="0">
                  <a:gradFill>
                    <a:gsLst>
                      <a:gs pos="0">
                        <a:srgbClr val="FFFFFF"/>
                      </a:gs>
                      <a:gs pos="100000">
                        <a:srgbClr val="FFFFFF"/>
                      </a:gs>
                    </a:gsLst>
                    <a:lin ang="5400000" scaled="0"/>
                  </a:gradFill>
                </a:rPr>
                <a:t>AppFabric</a:t>
              </a:r>
              <a:r>
                <a:rPr lang="en-US" sz="2000" dirty="0" smtClean="0">
                  <a:gradFill>
                    <a:gsLst>
                      <a:gs pos="0">
                        <a:srgbClr val="FFFFFF"/>
                      </a:gs>
                      <a:gs pos="100000">
                        <a:srgbClr val="FFFFFF"/>
                      </a:gs>
                    </a:gsLst>
                    <a:lin ang="5400000" scaled="0"/>
                  </a:gradFill>
                </a:rPr>
                <a:t> Container</a:t>
              </a:r>
              <a:endParaRPr lang="en-US" sz="2000" dirty="0">
                <a:gradFill>
                  <a:gsLst>
                    <a:gs pos="0">
                      <a:srgbClr val="FFFFFF"/>
                    </a:gs>
                    <a:gs pos="100000">
                      <a:srgbClr val="FFFFFF"/>
                    </a:gs>
                  </a:gsLst>
                  <a:lin ang="5400000" scaled="0"/>
                </a:gradFill>
              </a:endParaRPr>
            </a:p>
          </p:txBody>
        </p:sp>
      </p:grpSp>
      <p:sp>
        <p:nvSpPr>
          <p:cNvPr id="102" name="Rectangle 101"/>
          <p:cNvSpPr/>
          <p:nvPr/>
        </p:nvSpPr>
        <p:spPr bwMode="auto">
          <a:xfrm>
            <a:off x="1214655" y="3447530"/>
            <a:ext cx="1419366" cy="1385709"/>
          </a:xfrm>
          <a:prstGeom prst="rect">
            <a:avLst/>
          </a:prstGeom>
          <a:solidFill>
            <a:srgbClr val="FFFFFF">
              <a:alpha val="20000"/>
            </a:srgbClr>
          </a:solidFill>
          <a:ln w="2857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err="1" smtClean="0">
                <a:gradFill>
                  <a:gsLst>
                    <a:gs pos="0">
                      <a:srgbClr val="FFFFFF"/>
                    </a:gs>
                    <a:gs pos="100000">
                      <a:srgbClr val="FFFFFF"/>
                    </a:gs>
                  </a:gsLst>
                  <a:lin ang="5400000" scaled="0"/>
                </a:gradFill>
              </a:rPr>
              <a:t>AppFabric</a:t>
            </a:r>
            <a:endParaRPr lang="en-US" dirty="0" smtClean="0">
              <a:gradFill>
                <a:gsLst>
                  <a:gs pos="0">
                    <a:srgbClr val="FFFFFF"/>
                  </a:gs>
                  <a:gs pos="100000">
                    <a:srgbClr val="FFFFFF"/>
                  </a:gs>
                </a:gsLst>
                <a:lin ang="5400000" scaled="0"/>
              </a:gradFill>
            </a:endParaRPr>
          </a:p>
          <a:p>
            <a:pPr algn="ctr" defTabSz="914099" fontAlgn="base">
              <a:spcBef>
                <a:spcPct val="0"/>
              </a:spcBef>
              <a:spcAft>
                <a:spcPct val="0"/>
              </a:spcAft>
            </a:pPr>
            <a:r>
              <a:rPr lang="en-US" dirty="0" smtClean="0">
                <a:gradFill>
                  <a:gsLst>
                    <a:gs pos="0">
                      <a:srgbClr val="FFFFFF"/>
                    </a:gs>
                    <a:gs pos="100000">
                      <a:srgbClr val="FFFFFF"/>
                    </a:gs>
                  </a:gsLst>
                  <a:lin ang="5400000" scaled="0"/>
                </a:gradFill>
              </a:rPr>
              <a:t>Developer</a:t>
            </a:r>
          </a:p>
          <a:p>
            <a:pPr algn="ctr" defTabSz="914099" fontAlgn="base">
              <a:spcBef>
                <a:spcPct val="0"/>
              </a:spcBef>
              <a:spcAft>
                <a:spcPct val="0"/>
              </a:spcAft>
            </a:pPr>
            <a:r>
              <a:rPr lang="en-US" dirty="0" smtClean="0">
                <a:gradFill>
                  <a:gsLst>
                    <a:gs pos="0">
                      <a:srgbClr val="FFFFFF"/>
                    </a:gs>
                    <a:gs pos="100000">
                      <a:srgbClr val="FFFFFF"/>
                    </a:gs>
                  </a:gsLst>
                  <a:lin ang="5400000" scaled="0"/>
                </a:gradFill>
              </a:rPr>
              <a:t>Tools</a:t>
            </a:r>
            <a:endParaRPr lang="en-US" dirty="0">
              <a:gradFill>
                <a:gsLst>
                  <a:gs pos="0">
                    <a:srgbClr val="FFFFFF"/>
                  </a:gs>
                  <a:gs pos="100000">
                    <a:srgbClr val="FFFFFF"/>
                  </a:gs>
                </a:gsLst>
                <a:lin ang="5400000" scaled="0"/>
              </a:gradFill>
            </a:endParaRPr>
          </a:p>
        </p:txBody>
      </p:sp>
      <p:sp>
        <p:nvSpPr>
          <p:cNvPr id="103" name="Rectangle 102"/>
          <p:cNvSpPr/>
          <p:nvPr/>
        </p:nvSpPr>
        <p:spPr bwMode="auto">
          <a:xfrm>
            <a:off x="1214655" y="5297452"/>
            <a:ext cx="1419366" cy="1415045"/>
          </a:xfrm>
          <a:prstGeom prst="rect">
            <a:avLst/>
          </a:prstGeom>
          <a:solidFill>
            <a:srgbClr val="FFFFFF">
              <a:alpha val="20000"/>
            </a:srgbClr>
          </a:solidFill>
          <a:ln w="2857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err="1" smtClean="0">
                <a:gradFill>
                  <a:gsLst>
                    <a:gs pos="0">
                      <a:srgbClr val="FFFFFF"/>
                    </a:gs>
                    <a:gs pos="100000">
                      <a:srgbClr val="FFFFFF"/>
                    </a:gs>
                  </a:gsLst>
                  <a:lin ang="5400000" scaled="0"/>
                </a:gradFill>
              </a:rPr>
              <a:t>AppFabric</a:t>
            </a:r>
            <a:endParaRPr lang="en-US" dirty="0" smtClean="0">
              <a:gradFill>
                <a:gsLst>
                  <a:gs pos="0">
                    <a:srgbClr val="FFFFFF"/>
                  </a:gs>
                  <a:gs pos="100000">
                    <a:srgbClr val="FFFFFF"/>
                  </a:gs>
                </a:gsLst>
                <a:lin ang="5400000" scaled="0"/>
              </a:gradFill>
            </a:endParaRPr>
          </a:p>
          <a:p>
            <a:pPr algn="ctr" defTabSz="914099" fontAlgn="base">
              <a:spcBef>
                <a:spcPct val="0"/>
              </a:spcBef>
              <a:spcAft>
                <a:spcPct val="0"/>
              </a:spcAft>
            </a:pPr>
            <a:r>
              <a:rPr lang="en-US" dirty="0" smtClean="0">
                <a:gradFill>
                  <a:gsLst>
                    <a:gs pos="0">
                      <a:srgbClr val="FFFFFF"/>
                    </a:gs>
                    <a:gs pos="100000">
                      <a:srgbClr val="FFFFFF"/>
                    </a:gs>
                  </a:gsLst>
                  <a:lin ang="5400000" scaled="0"/>
                </a:gradFill>
              </a:rPr>
              <a:t>App</a:t>
            </a:r>
          </a:p>
          <a:p>
            <a:pPr algn="ctr" defTabSz="914099" fontAlgn="base">
              <a:spcBef>
                <a:spcPct val="0"/>
              </a:spcBef>
              <a:spcAft>
                <a:spcPct val="0"/>
              </a:spcAft>
            </a:pPr>
            <a:r>
              <a:rPr lang="en-US" dirty="0" smtClean="0">
                <a:gradFill>
                  <a:gsLst>
                    <a:gs pos="0">
                      <a:srgbClr val="FFFFFF"/>
                    </a:gs>
                    <a:gs pos="100000">
                      <a:srgbClr val="FFFFFF"/>
                    </a:gs>
                  </a:gsLst>
                  <a:lin ang="5400000" scaled="0"/>
                </a:gradFill>
              </a:rPr>
              <a:t>Manager</a:t>
            </a:r>
            <a:endParaRPr lang="en-US" dirty="0">
              <a:gradFill>
                <a:gsLst>
                  <a:gs pos="0">
                    <a:srgbClr val="FFFFFF"/>
                  </a:gs>
                  <a:gs pos="100000">
                    <a:srgbClr val="FFFFFF"/>
                  </a:gs>
                </a:gsLst>
                <a:lin ang="5400000" scaled="0"/>
              </a:gradFill>
            </a:endParaRPr>
          </a:p>
        </p:txBody>
      </p:sp>
      <p:grpSp>
        <p:nvGrpSpPr>
          <p:cNvPr id="26" name="Group 25"/>
          <p:cNvGrpSpPr/>
          <p:nvPr/>
        </p:nvGrpSpPr>
        <p:grpSpPr>
          <a:xfrm>
            <a:off x="3056245" y="3907025"/>
            <a:ext cx="4880191" cy="1298257"/>
            <a:chOff x="2186113" y="2323698"/>
            <a:chExt cx="4880191" cy="1298257"/>
          </a:xfrm>
        </p:grpSpPr>
        <p:sp>
          <p:nvSpPr>
            <p:cNvPr id="180" name="Rounded Rectangle 179"/>
            <p:cNvSpPr/>
            <p:nvPr/>
          </p:nvSpPr>
          <p:spPr bwMode="auto">
            <a:xfrm>
              <a:off x="4349038" y="3281440"/>
              <a:ext cx="1417005" cy="340514"/>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Access Control</a:t>
              </a:r>
            </a:p>
          </p:txBody>
        </p:sp>
        <p:grpSp>
          <p:nvGrpSpPr>
            <p:cNvPr id="182" name="Group 181"/>
            <p:cNvGrpSpPr/>
            <p:nvPr/>
          </p:nvGrpSpPr>
          <p:grpSpPr>
            <a:xfrm>
              <a:off x="2186113" y="2323698"/>
              <a:ext cx="898548" cy="1298257"/>
              <a:chOff x="3296224" y="1855275"/>
              <a:chExt cx="1087244" cy="1570891"/>
            </a:xfrm>
          </p:grpSpPr>
          <p:sp>
            <p:nvSpPr>
              <p:cNvPr id="183" name="Rounded Rectangle 182"/>
              <p:cNvSpPr/>
              <p:nvPr/>
            </p:nvSpPr>
            <p:spPr bwMode="auto">
              <a:xfrm>
                <a:off x="3331417" y="3014144"/>
                <a:ext cx="1052051" cy="412022"/>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Caching</a:t>
                </a:r>
              </a:p>
            </p:txBody>
          </p:sp>
          <p:pic>
            <p:nvPicPr>
              <p:cNvPr id="1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6224" y="1855275"/>
                <a:ext cx="1023346" cy="1023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6674" y="2397090"/>
              <a:ext cx="698956" cy="698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2" name="Group 191"/>
            <p:cNvGrpSpPr/>
            <p:nvPr/>
          </p:nvGrpSpPr>
          <p:grpSpPr>
            <a:xfrm>
              <a:off x="3146188" y="2485689"/>
              <a:ext cx="1163733" cy="1136266"/>
              <a:chOff x="3832858" y="-4138449"/>
              <a:chExt cx="1163733" cy="1136266"/>
            </a:xfrm>
          </p:grpSpPr>
          <p:pic>
            <p:nvPicPr>
              <p:cNvPr id="19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0129" y="-4138449"/>
                <a:ext cx="689185" cy="689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 name="Rounded Rectangle 193"/>
              <p:cNvSpPr/>
              <p:nvPr/>
            </p:nvSpPr>
            <p:spPr bwMode="auto">
              <a:xfrm>
                <a:off x="3832858" y="-3342697"/>
                <a:ext cx="1163733" cy="340514"/>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Service Bus</a:t>
                </a:r>
              </a:p>
            </p:txBody>
          </p:sp>
        </p:grpSp>
        <p:grpSp>
          <p:nvGrpSpPr>
            <p:cNvPr id="195" name="Group 194"/>
            <p:cNvGrpSpPr/>
            <p:nvPr/>
          </p:nvGrpSpPr>
          <p:grpSpPr>
            <a:xfrm>
              <a:off x="6006995" y="2374240"/>
              <a:ext cx="1059309" cy="1247715"/>
              <a:chOff x="6031331" y="-4151400"/>
              <a:chExt cx="1059309" cy="1247715"/>
            </a:xfrm>
          </p:grpSpPr>
          <p:sp>
            <p:nvSpPr>
              <p:cNvPr id="196" name="Rounded Rectangle 195"/>
              <p:cNvSpPr/>
              <p:nvPr/>
            </p:nvSpPr>
            <p:spPr bwMode="auto">
              <a:xfrm>
                <a:off x="6031331" y="-3244199"/>
                <a:ext cx="1059309" cy="340514"/>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Integration</a:t>
                </a:r>
              </a:p>
            </p:txBody>
          </p:sp>
          <p:pic>
            <p:nvPicPr>
              <p:cNvPr id="19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2909" y="-4151400"/>
                <a:ext cx="768855" cy="76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 name="Group 1"/>
          <p:cNvGrpSpPr/>
          <p:nvPr/>
        </p:nvGrpSpPr>
        <p:grpSpPr>
          <a:xfrm>
            <a:off x="8220495" y="3817698"/>
            <a:ext cx="2427003" cy="1401683"/>
            <a:chOff x="9357062" y="5151374"/>
            <a:chExt cx="2427003" cy="1401683"/>
          </a:xfrm>
        </p:grpSpPr>
        <p:pic>
          <p:nvPicPr>
            <p:cNvPr id="7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37034" y="5445421"/>
              <a:ext cx="930315" cy="930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Rounded Rectangle 73"/>
            <p:cNvSpPr/>
            <p:nvPr/>
          </p:nvSpPr>
          <p:spPr bwMode="auto">
            <a:xfrm>
              <a:off x="10703048" y="6192080"/>
              <a:ext cx="1081017" cy="340514"/>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Workflows</a:t>
              </a:r>
            </a:p>
          </p:txBody>
        </p:sp>
        <p:pic>
          <p:nvPicPr>
            <p:cNvPr id="75"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64493" y="5480001"/>
              <a:ext cx="845742" cy="845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 name="Rounded Rectangle 75"/>
            <p:cNvSpPr/>
            <p:nvPr/>
          </p:nvSpPr>
          <p:spPr bwMode="auto">
            <a:xfrm>
              <a:off x="9420915" y="6199787"/>
              <a:ext cx="1341251" cy="340514"/>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Web Services</a:t>
              </a:r>
            </a:p>
          </p:txBody>
        </p:sp>
        <p:sp>
          <p:nvSpPr>
            <p:cNvPr id="77" name="Rectangle 76"/>
            <p:cNvSpPr/>
            <p:nvPr/>
          </p:nvSpPr>
          <p:spPr bwMode="auto">
            <a:xfrm>
              <a:off x="9420915" y="5221582"/>
              <a:ext cx="2328675" cy="1331475"/>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p>
          </p:txBody>
        </p:sp>
        <p:sp>
          <p:nvSpPr>
            <p:cNvPr id="84" name="Rounded Rectangle 83"/>
            <p:cNvSpPr/>
            <p:nvPr/>
          </p:nvSpPr>
          <p:spPr bwMode="auto">
            <a:xfrm>
              <a:off x="9357062" y="5151374"/>
              <a:ext cx="1304846" cy="340514"/>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Custom Code</a:t>
              </a:r>
            </a:p>
          </p:txBody>
        </p:sp>
      </p:grpSp>
      <p:grpSp>
        <p:nvGrpSpPr>
          <p:cNvPr id="127" name="Group 126"/>
          <p:cNvGrpSpPr/>
          <p:nvPr/>
        </p:nvGrpSpPr>
        <p:grpSpPr>
          <a:xfrm>
            <a:off x="5905225" y="6220276"/>
            <a:ext cx="1756972" cy="615085"/>
            <a:chOff x="8362280" y="7005607"/>
            <a:chExt cx="1756972" cy="615085"/>
          </a:xfrm>
        </p:grpSpPr>
        <p:pic>
          <p:nvPicPr>
            <p:cNvPr id="1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62280" y="7005607"/>
              <a:ext cx="1005426" cy="615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 name="Rectangle 128"/>
            <p:cNvSpPr/>
            <p:nvPr/>
          </p:nvSpPr>
          <p:spPr bwMode="auto">
            <a:xfrm>
              <a:off x="9251715" y="7113096"/>
              <a:ext cx="867537" cy="400105"/>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2000" dirty="0" smtClean="0">
                  <a:gradFill>
                    <a:gsLst>
                      <a:gs pos="0">
                        <a:srgbClr val="FFFFFF"/>
                      </a:gs>
                      <a:gs pos="100000">
                        <a:srgbClr val="FFFFFF"/>
                      </a:gs>
                    </a:gsLst>
                    <a:lin ang="5400000" scaled="0"/>
                  </a:gradFill>
                </a:rPr>
                <a:t>Cloud</a:t>
              </a:r>
              <a:endParaRPr lang="en-US" sz="2000" dirty="0">
                <a:gradFill>
                  <a:gsLst>
                    <a:gs pos="0">
                      <a:srgbClr val="FFFFFF"/>
                    </a:gs>
                    <a:gs pos="100000">
                      <a:srgbClr val="FFFFFF"/>
                    </a:gs>
                  </a:gsLst>
                  <a:lin ang="5400000" scaled="0"/>
                </a:gradFill>
              </a:endParaRPr>
            </a:p>
          </p:txBody>
        </p:sp>
      </p:grpSp>
      <p:sp>
        <p:nvSpPr>
          <p:cNvPr id="106" name="Oval 105"/>
          <p:cNvSpPr/>
          <p:nvPr/>
        </p:nvSpPr>
        <p:spPr bwMode="auto">
          <a:xfrm>
            <a:off x="1166887" y="4733537"/>
            <a:ext cx="1514902" cy="619451"/>
          </a:xfrm>
          <a:prstGeom prst="ellipse">
            <a:avLst/>
          </a:prstGeom>
          <a:solidFill>
            <a:schemeClr val="bg1"/>
          </a:solidFill>
          <a:ln w="2857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tx1"/>
                </a:solidFill>
              </a:rPr>
              <a:t>Composition</a:t>
            </a:r>
          </a:p>
          <a:p>
            <a:pPr algn="ctr" defTabSz="914099" fontAlgn="base">
              <a:spcBef>
                <a:spcPct val="0"/>
              </a:spcBef>
              <a:spcAft>
                <a:spcPct val="0"/>
              </a:spcAft>
            </a:pPr>
            <a:r>
              <a:rPr lang="en-US" sz="1200" dirty="0" smtClean="0">
                <a:solidFill>
                  <a:schemeClr val="tx1"/>
                </a:solidFill>
              </a:rPr>
              <a:t>Model</a:t>
            </a:r>
            <a:endParaRPr lang="en-US" sz="1200" dirty="0">
              <a:solidFill>
                <a:schemeClr val="tx1"/>
              </a:solidFill>
            </a:endParaRPr>
          </a:p>
        </p:txBody>
      </p:sp>
      <p:sp>
        <p:nvSpPr>
          <p:cNvPr id="60" name="Rectangle 59"/>
          <p:cNvSpPr/>
          <p:nvPr/>
        </p:nvSpPr>
        <p:spPr bwMode="auto">
          <a:xfrm>
            <a:off x="1207752" y="1259851"/>
            <a:ext cx="801814" cy="461661"/>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2400" dirty="0" smtClean="0">
                <a:solidFill>
                  <a:schemeClr val="tx1"/>
                </a:solidFill>
              </a:rPr>
              <a:t>April</a:t>
            </a:r>
            <a:endParaRPr lang="en-US" sz="2400" dirty="0">
              <a:solidFill>
                <a:schemeClr val="tx1"/>
              </a:solidFill>
            </a:endParaRPr>
          </a:p>
        </p:txBody>
      </p:sp>
      <p:sp>
        <p:nvSpPr>
          <p:cNvPr id="61" name="Rectangle 60"/>
          <p:cNvSpPr/>
          <p:nvPr/>
        </p:nvSpPr>
        <p:spPr bwMode="auto">
          <a:xfrm>
            <a:off x="3617458" y="1259851"/>
            <a:ext cx="785784" cy="461661"/>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2400" dirty="0" smtClean="0">
                <a:solidFill>
                  <a:schemeClr val="tx1"/>
                </a:solidFill>
              </a:rPr>
              <a:t>May</a:t>
            </a:r>
            <a:endParaRPr lang="en-US" sz="2400" dirty="0">
              <a:solidFill>
                <a:schemeClr val="tx1"/>
              </a:solidFill>
            </a:endParaRPr>
          </a:p>
        </p:txBody>
      </p:sp>
      <p:sp>
        <p:nvSpPr>
          <p:cNvPr id="62" name="Rectangle 61"/>
          <p:cNvSpPr/>
          <p:nvPr/>
        </p:nvSpPr>
        <p:spPr bwMode="auto">
          <a:xfrm>
            <a:off x="5902357" y="1259851"/>
            <a:ext cx="853111" cy="461661"/>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2400" dirty="0" smtClean="0">
                <a:solidFill>
                  <a:schemeClr val="tx1"/>
                </a:solidFill>
              </a:rPr>
              <a:t>June</a:t>
            </a:r>
            <a:endParaRPr lang="en-US" sz="2400" dirty="0">
              <a:solidFill>
                <a:schemeClr val="tx1"/>
              </a:solidFill>
            </a:endParaRPr>
          </a:p>
        </p:txBody>
      </p:sp>
      <p:sp>
        <p:nvSpPr>
          <p:cNvPr id="63" name="Rectangle 62"/>
          <p:cNvSpPr/>
          <p:nvPr/>
        </p:nvSpPr>
        <p:spPr bwMode="auto">
          <a:xfrm>
            <a:off x="8474494" y="1259851"/>
            <a:ext cx="1412173" cy="461661"/>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2400" dirty="0" smtClean="0">
                <a:solidFill>
                  <a:schemeClr val="tx1"/>
                </a:solidFill>
              </a:rPr>
              <a:t>CY11 H2</a:t>
            </a:r>
            <a:endParaRPr lang="en-US" sz="2400" dirty="0">
              <a:solidFill>
                <a:schemeClr val="tx1"/>
              </a:solidFill>
            </a:endParaRPr>
          </a:p>
        </p:txBody>
      </p:sp>
      <p:sp>
        <p:nvSpPr>
          <p:cNvPr id="81" name="Rectangle 80"/>
          <p:cNvSpPr/>
          <p:nvPr/>
        </p:nvSpPr>
        <p:spPr bwMode="auto">
          <a:xfrm>
            <a:off x="591371" y="1672184"/>
            <a:ext cx="2284143" cy="646327"/>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dirty="0" smtClean="0">
                <a:solidFill>
                  <a:srgbClr val="FFFF00"/>
                </a:solidFill>
              </a:rPr>
              <a:t>GA – Caching</a:t>
            </a:r>
          </a:p>
          <a:p>
            <a:pPr defTabSz="914099" fontAlgn="base">
              <a:spcBef>
                <a:spcPct val="0"/>
              </a:spcBef>
              <a:spcAft>
                <a:spcPct val="0"/>
              </a:spcAft>
            </a:pPr>
            <a:r>
              <a:rPr lang="en-US" dirty="0" smtClean="0">
                <a:solidFill>
                  <a:srgbClr val="FFFF00"/>
                </a:solidFill>
              </a:rPr>
              <a:t>GA – Access Control</a:t>
            </a:r>
            <a:endParaRPr lang="en-US" dirty="0">
              <a:solidFill>
                <a:srgbClr val="FFFF00"/>
              </a:solidFill>
            </a:endParaRPr>
          </a:p>
        </p:txBody>
      </p:sp>
      <p:sp>
        <p:nvSpPr>
          <p:cNvPr id="111" name="Rectangle 110"/>
          <p:cNvSpPr/>
          <p:nvPr/>
        </p:nvSpPr>
        <p:spPr bwMode="auto">
          <a:xfrm>
            <a:off x="3306856" y="1672184"/>
            <a:ext cx="1798882" cy="646327"/>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dirty="0" smtClean="0">
                <a:solidFill>
                  <a:srgbClr val="FFFF00"/>
                </a:solidFill>
              </a:rPr>
              <a:t>CTP – Pub/Sub</a:t>
            </a:r>
          </a:p>
          <a:p>
            <a:pPr defTabSz="914099" fontAlgn="base">
              <a:spcBef>
                <a:spcPct val="0"/>
              </a:spcBef>
              <a:spcAft>
                <a:spcPct val="0"/>
              </a:spcAft>
            </a:pPr>
            <a:r>
              <a:rPr lang="en-US" dirty="0" smtClean="0">
                <a:solidFill>
                  <a:srgbClr val="FFFF00"/>
                </a:solidFill>
              </a:rPr>
              <a:t>CTP - Queues</a:t>
            </a:r>
            <a:endParaRPr lang="en-US" dirty="0">
              <a:solidFill>
                <a:srgbClr val="FFFF00"/>
              </a:solidFill>
            </a:endParaRPr>
          </a:p>
        </p:txBody>
      </p:sp>
      <p:sp>
        <p:nvSpPr>
          <p:cNvPr id="137" name="Rectangle 136"/>
          <p:cNvSpPr/>
          <p:nvPr/>
        </p:nvSpPr>
        <p:spPr bwMode="auto">
          <a:xfrm>
            <a:off x="5444198" y="1683813"/>
            <a:ext cx="2241568" cy="923326"/>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dirty="0" smtClean="0">
                <a:solidFill>
                  <a:srgbClr val="FFFF00"/>
                </a:solidFill>
              </a:rPr>
              <a:t>CTP – AF </a:t>
            </a:r>
            <a:r>
              <a:rPr lang="en-US" dirty="0" err="1" smtClean="0">
                <a:solidFill>
                  <a:srgbClr val="FFFF00"/>
                </a:solidFill>
              </a:rPr>
              <a:t>Dev</a:t>
            </a:r>
            <a:r>
              <a:rPr lang="en-US" dirty="0" smtClean="0">
                <a:solidFill>
                  <a:srgbClr val="FFFF00"/>
                </a:solidFill>
              </a:rPr>
              <a:t> Tools</a:t>
            </a:r>
          </a:p>
          <a:p>
            <a:pPr defTabSz="914099" fontAlgn="base">
              <a:spcBef>
                <a:spcPct val="0"/>
              </a:spcBef>
              <a:spcAft>
                <a:spcPct val="0"/>
              </a:spcAft>
            </a:pPr>
            <a:r>
              <a:rPr lang="en-US" dirty="0" smtClean="0">
                <a:solidFill>
                  <a:srgbClr val="FFFF00"/>
                </a:solidFill>
              </a:rPr>
              <a:t>CTP – AF App </a:t>
            </a:r>
            <a:r>
              <a:rPr lang="en-US" dirty="0" err="1" smtClean="0">
                <a:solidFill>
                  <a:srgbClr val="FFFF00"/>
                </a:solidFill>
              </a:rPr>
              <a:t>Mgr</a:t>
            </a:r>
            <a:endParaRPr lang="en-US" dirty="0" smtClean="0">
              <a:solidFill>
                <a:srgbClr val="FFFF00"/>
              </a:solidFill>
            </a:endParaRPr>
          </a:p>
          <a:p>
            <a:pPr defTabSz="914099" fontAlgn="base">
              <a:spcBef>
                <a:spcPct val="0"/>
              </a:spcBef>
              <a:spcAft>
                <a:spcPct val="0"/>
              </a:spcAft>
            </a:pPr>
            <a:r>
              <a:rPr lang="en-US" dirty="0" smtClean="0">
                <a:solidFill>
                  <a:srgbClr val="FFFF00"/>
                </a:solidFill>
              </a:rPr>
              <a:t>CTP – WF/WCF</a:t>
            </a:r>
            <a:endParaRPr lang="en-US" dirty="0">
              <a:solidFill>
                <a:srgbClr val="FFFF00"/>
              </a:solidFill>
            </a:endParaRPr>
          </a:p>
        </p:txBody>
      </p:sp>
      <p:sp>
        <p:nvSpPr>
          <p:cNvPr id="138" name="Rectangle 137"/>
          <p:cNvSpPr/>
          <p:nvPr/>
        </p:nvSpPr>
        <p:spPr bwMode="auto">
          <a:xfrm>
            <a:off x="7836487" y="1683813"/>
            <a:ext cx="4014232" cy="923326"/>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dirty="0" smtClean="0">
                <a:solidFill>
                  <a:srgbClr val="FFFF00"/>
                </a:solidFill>
              </a:rPr>
              <a:t>GA – SB Pub/Sub &amp; Queues</a:t>
            </a:r>
          </a:p>
          <a:p>
            <a:pPr defTabSz="914099" fontAlgn="base">
              <a:spcBef>
                <a:spcPct val="0"/>
              </a:spcBef>
              <a:spcAft>
                <a:spcPct val="0"/>
              </a:spcAft>
            </a:pPr>
            <a:r>
              <a:rPr lang="en-US" dirty="0" smtClean="0">
                <a:solidFill>
                  <a:srgbClr val="FFFF00"/>
                </a:solidFill>
              </a:rPr>
              <a:t>CTP2 – </a:t>
            </a:r>
            <a:r>
              <a:rPr lang="en-US" dirty="0" err="1" smtClean="0">
                <a:solidFill>
                  <a:srgbClr val="FFFF00"/>
                </a:solidFill>
              </a:rPr>
              <a:t>Dev</a:t>
            </a:r>
            <a:r>
              <a:rPr lang="en-US" dirty="0" smtClean="0">
                <a:solidFill>
                  <a:srgbClr val="FFFF00"/>
                </a:solidFill>
              </a:rPr>
              <a:t> Tools/App </a:t>
            </a:r>
            <a:r>
              <a:rPr lang="en-US" dirty="0" err="1" smtClean="0">
                <a:solidFill>
                  <a:srgbClr val="FFFF00"/>
                </a:solidFill>
              </a:rPr>
              <a:t>Mgr</a:t>
            </a:r>
            <a:r>
              <a:rPr lang="en-US" dirty="0" smtClean="0">
                <a:solidFill>
                  <a:srgbClr val="FFFF00"/>
                </a:solidFill>
              </a:rPr>
              <a:t>/WF/WCF</a:t>
            </a:r>
          </a:p>
          <a:p>
            <a:pPr defTabSz="914099" fontAlgn="base">
              <a:spcBef>
                <a:spcPct val="0"/>
              </a:spcBef>
              <a:spcAft>
                <a:spcPct val="0"/>
              </a:spcAft>
            </a:pPr>
            <a:r>
              <a:rPr lang="en-US" dirty="0" smtClean="0">
                <a:solidFill>
                  <a:srgbClr val="FFFF00"/>
                </a:solidFill>
              </a:rPr>
              <a:t>CTP – Integration</a:t>
            </a:r>
            <a:endParaRPr lang="en-US" dirty="0">
              <a:solidFill>
                <a:srgbClr val="FFFF00"/>
              </a:solidFill>
            </a:endParaRPr>
          </a:p>
        </p:txBody>
      </p:sp>
      <p:sp>
        <p:nvSpPr>
          <p:cNvPr id="155" name="Rectangle 154"/>
          <p:cNvSpPr/>
          <p:nvPr/>
        </p:nvSpPr>
        <p:spPr bwMode="auto">
          <a:xfrm>
            <a:off x="450032" y="3441338"/>
            <a:ext cx="774563" cy="369328"/>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dirty="0" smtClean="0">
                <a:solidFill>
                  <a:srgbClr val="FFFF00"/>
                </a:solidFill>
              </a:rPr>
              <a:t>CTP2</a:t>
            </a:r>
          </a:p>
        </p:txBody>
      </p:sp>
      <p:sp>
        <p:nvSpPr>
          <p:cNvPr id="156" name="Rectangle 155"/>
          <p:cNvSpPr/>
          <p:nvPr/>
        </p:nvSpPr>
        <p:spPr bwMode="auto">
          <a:xfrm>
            <a:off x="2946240" y="3449306"/>
            <a:ext cx="518082" cy="369328"/>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dirty="0" smtClean="0">
                <a:solidFill>
                  <a:srgbClr val="FFFF00"/>
                </a:solidFill>
              </a:rPr>
              <a:t>GA</a:t>
            </a:r>
          </a:p>
        </p:txBody>
      </p:sp>
      <p:sp>
        <p:nvSpPr>
          <p:cNvPr id="157" name="Rectangle 156"/>
          <p:cNvSpPr/>
          <p:nvPr/>
        </p:nvSpPr>
        <p:spPr bwMode="auto">
          <a:xfrm>
            <a:off x="4109794" y="3449306"/>
            <a:ext cx="518082" cy="369328"/>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dirty="0" smtClean="0">
                <a:solidFill>
                  <a:srgbClr val="FFFF00"/>
                </a:solidFill>
              </a:rPr>
              <a:t>GA</a:t>
            </a:r>
          </a:p>
        </p:txBody>
      </p:sp>
      <p:sp>
        <p:nvSpPr>
          <p:cNvPr id="158" name="Rectangle 157"/>
          <p:cNvSpPr/>
          <p:nvPr/>
        </p:nvSpPr>
        <p:spPr bwMode="auto">
          <a:xfrm>
            <a:off x="5288014" y="3449306"/>
            <a:ext cx="518082" cy="369328"/>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dirty="0" smtClean="0">
                <a:solidFill>
                  <a:srgbClr val="FFFF00"/>
                </a:solidFill>
              </a:rPr>
              <a:t>GA</a:t>
            </a:r>
          </a:p>
        </p:txBody>
      </p:sp>
      <p:sp>
        <p:nvSpPr>
          <p:cNvPr id="159" name="Rectangle 158"/>
          <p:cNvSpPr/>
          <p:nvPr/>
        </p:nvSpPr>
        <p:spPr bwMode="auto">
          <a:xfrm>
            <a:off x="6791989" y="3449306"/>
            <a:ext cx="646323" cy="369328"/>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dirty="0" smtClean="0">
                <a:solidFill>
                  <a:srgbClr val="FFFF00"/>
                </a:solidFill>
              </a:rPr>
              <a:t>CTP</a:t>
            </a:r>
          </a:p>
        </p:txBody>
      </p:sp>
      <p:sp>
        <p:nvSpPr>
          <p:cNvPr id="160" name="Rectangle 159"/>
          <p:cNvSpPr/>
          <p:nvPr/>
        </p:nvSpPr>
        <p:spPr bwMode="auto">
          <a:xfrm>
            <a:off x="8284303" y="3449306"/>
            <a:ext cx="774563" cy="369328"/>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dirty="0" smtClean="0">
                <a:solidFill>
                  <a:srgbClr val="FFFF00"/>
                </a:solidFill>
              </a:rPr>
              <a:t>CTP2</a:t>
            </a:r>
          </a:p>
        </p:txBody>
      </p:sp>
      <p:sp>
        <p:nvSpPr>
          <p:cNvPr id="85" name="Rectangle 84"/>
          <p:cNvSpPr/>
          <p:nvPr/>
        </p:nvSpPr>
        <p:spPr bwMode="auto">
          <a:xfrm>
            <a:off x="450032" y="5316193"/>
            <a:ext cx="774563" cy="369328"/>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dirty="0" smtClean="0">
                <a:solidFill>
                  <a:srgbClr val="FFFF00"/>
                </a:solidFill>
              </a:rPr>
              <a:t>CTP2</a:t>
            </a:r>
          </a:p>
        </p:txBody>
      </p:sp>
      <p:sp>
        <p:nvSpPr>
          <p:cNvPr id="48" name="Rectangle 47"/>
          <p:cNvSpPr/>
          <p:nvPr/>
        </p:nvSpPr>
        <p:spPr bwMode="auto">
          <a:xfrm>
            <a:off x="362593" y="865420"/>
            <a:ext cx="10524027" cy="461661"/>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2400" dirty="0" smtClean="0">
                <a:solidFill>
                  <a:schemeClr val="tx1"/>
                </a:solidFill>
              </a:rPr>
              <a:t>Strategy: 2-3 releases/year on Azure, 2-3 year release cadence on Server</a:t>
            </a:r>
          </a:p>
        </p:txBody>
      </p:sp>
    </p:spTree>
    <p:extLst>
      <p:ext uri="{BB962C8B-B14F-4D97-AF65-F5344CB8AC3E}">
        <p14:creationId xmlns:p14="http://schemas.microsoft.com/office/powerpoint/2010/main" val="28436982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12" name="Text Placeholder 11"/>
          <p:cNvSpPr>
            <a:spLocks noGrp="1"/>
          </p:cNvSpPr>
          <p:nvPr>
            <p:ph type="body" sz="quarter" idx="10"/>
          </p:nvPr>
        </p:nvSpPr>
        <p:spPr>
          <a:xfrm>
            <a:off x="519112" y="990599"/>
            <a:ext cx="11149013" cy="1249573"/>
          </a:xfrm>
        </p:spPr>
        <p:txBody>
          <a:bodyPr/>
          <a:lstStyle/>
          <a:p>
            <a:r>
              <a:rPr lang="en-US" sz="2800" dirty="0" smtClean="0"/>
              <a:t>Workflow is continuously improving thanks to great customer feedback … keep it coming!</a:t>
            </a:r>
          </a:p>
          <a:p>
            <a:r>
              <a:rPr lang="en-US" sz="2800" dirty="0" smtClean="0"/>
              <a:t>Workflow is an integral part of </a:t>
            </a:r>
            <a:r>
              <a:rPr lang="en-US" sz="2800" dirty="0" err="1" smtClean="0"/>
              <a:t>AppFabric</a:t>
            </a:r>
            <a:endParaRPr lang="en-US" sz="2800" dirty="0"/>
          </a:p>
        </p:txBody>
      </p:sp>
      <p:sp>
        <p:nvSpPr>
          <p:cNvPr id="4" name="Rectangle 3"/>
          <p:cNvSpPr/>
          <p:nvPr/>
        </p:nvSpPr>
        <p:spPr bwMode="auto">
          <a:xfrm>
            <a:off x="4813160" y="5095770"/>
            <a:ext cx="2391508" cy="1446963"/>
          </a:xfrm>
          <a:prstGeom prst="rect">
            <a:avLst/>
          </a:prstGeom>
          <a:ln>
            <a:headEnd type="none" w="med" len="med"/>
            <a:tailEnd type="none" w="med" len="med"/>
          </a:ln>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a:r>
              <a:rPr lang="en-US" sz="2200" dirty="0" smtClean="0">
                <a:solidFill>
                  <a:schemeClr val="tx1">
                    <a:alpha val="99000"/>
                  </a:schemeClr>
                </a:solidFill>
              </a:rPr>
              <a:t>Host</a:t>
            </a:r>
          </a:p>
        </p:txBody>
      </p:sp>
      <p:sp>
        <p:nvSpPr>
          <p:cNvPr id="5" name="Rectangle 4"/>
          <p:cNvSpPr/>
          <p:nvPr/>
        </p:nvSpPr>
        <p:spPr bwMode="auto">
          <a:xfrm>
            <a:off x="5044273" y="5321856"/>
            <a:ext cx="1959429" cy="723482"/>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Runtime</a:t>
            </a:r>
          </a:p>
        </p:txBody>
      </p:sp>
      <p:sp>
        <p:nvSpPr>
          <p:cNvPr id="6" name="Rectangle 5"/>
          <p:cNvSpPr/>
          <p:nvPr/>
        </p:nvSpPr>
        <p:spPr bwMode="auto">
          <a:xfrm>
            <a:off x="4813159" y="4191419"/>
            <a:ext cx="2406581" cy="763674"/>
          </a:xfrm>
          <a:prstGeom prst="rect">
            <a:avLst/>
          </a:prstGeom>
          <a:ln>
            <a:headEnd type="none" w="med" len="med"/>
            <a:tailEnd type="none" w="med" len="med"/>
          </a:ln>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Activities</a:t>
            </a:r>
          </a:p>
        </p:txBody>
      </p:sp>
      <p:sp>
        <p:nvSpPr>
          <p:cNvPr id="8" name="Rectangle 7"/>
          <p:cNvSpPr/>
          <p:nvPr/>
        </p:nvSpPr>
        <p:spPr bwMode="auto">
          <a:xfrm>
            <a:off x="4828233" y="2573633"/>
            <a:ext cx="2391508" cy="1448638"/>
          </a:xfrm>
          <a:prstGeom prst="rect">
            <a:avLst/>
          </a:prstGeom>
          <a:ln>
            <a:headEnd type="none" w="med" len="med"/>
            <a:tailEnd type="none" w="med" len="med"/>
          </a:ln>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200" dirty="0" smtClean="0">
                <a:solidFill>
                  <a:schemeClr val="tx1">
                    <a:alpha val="99000"/>
                  </a:schemeClr>
                </a:solidFill>
              </a:rPr>
              <a:t>Tooling</a:t>
            </a:r>
          </a:p>
        </p:txBody>
      </p:sp>
      <p:sp>
        <p:nvSpPr>
          <p:cNvPr id="9" name="Rectangle 8"/>
          <p:cNvSpPr/>
          <p:nvPr/>
        </p:nvSpPr>
        <p:spPr bwMode="auto">
          <a:xfrm>
            <a:off x="5059346" y="3072676"/>
            <a:ext cx="1959429" cy="723482"/>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Designer</a:t>
            </a:r>
          </a:p>
        </p:txBody>
      </p:sp>
      <p:sp>
        <p:nvSpPr>
          <p:cNvPr id="10" name="Right Arrow 9"/>
          <p:cNvSpPr/>
          <p:nvPr/>
        </p:nvSpPr>
        <p:spPr bwMode="auto">
          <a:xfrm>
            <a:off x="4280589" y="3260218"/>
            <a:ext cx="884255" cy="361741"/>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3" name="Right Arrow 12"/>
          <p:cNvSpPr/>
          <p:nvPr/>
        </p:nvSpPr>
        <p:spPr bwMode="auto">
          <a:xfrm>
            <a:off x="4267190" y="5502726"/>
            <a:ext cx="884255" cy="361741"/>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4" name="Right Arrow 13"/>
          <p:cNvSpPr/>
          <p:nvPr/>
        </p:nvSpPr>
        <p:spPr bwMode="auto">
          <a:xfrm flipH="1">
            <a:off x="7124259" y="6045338"/>
            <a:ext cx="884255" cy="361741"/>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5" name="Right Arrow 14"/>
          <p:cNvSpPr/>
          <p:nvPr/>
        </p:nvSpPr>
        <p:spPr bwMode="auto">
          <a:xfrm flipH="1">
            <a:off x="7146041" y="4392385"/>
            <a:ext cx="884255" cy="361741"/>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6" name="Right Arrow 15"/>
          <p:cNvSpPr/>
          <p:nvPr/>
        </p:nvSpPr>
        <p:spPr bwMode="auto">
          <a:xfrm flipH="1">
            <a:off x="7146042" y="2652319"/>
            <a:ext cx="884255" cy="361741"/>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nvGrpSpPr>
          <p:cNvPr id="17" name="Group 16"/>
          <p:cNvGrpSpPr/>
          <p:nvPr/>
        </p:nvGrpSpPr>
        <p:grpSpPr>
          <a:xfrm>
            <a:off x="1217526" y="2382714"/>
            <a:ext cx="2733152" cy="4360985"/>
            <a:chOff x="1217526" y="2382714"/>
            <a:chExt cx="2733152" cy="4360985"/>
          </a:xfrm>
          <a:scene3d>
            <a:camera prst="orthographicFront"/>
            <a:lightRig rig="threePt" dir="t"/>
          </a:scene3d>
        </p:grpSpPr>
        <p:sp>
          <p:nvSpPr>
            <p:cNvPr id="19" name="Rounded Rectangle 18"/>
            <p:cNvSpPr/>
            <p:nvPr/>
          </p:nvSpPr>
          <p:spPr bwMode="auto">
            <a:xfrm>
              <a:off x="1217526" y="2382714"/>
              <a:ext cx="2733152" cy="4360985"/>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.NET/VS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v.Next</a:t>
              </a:r>
              <a:endParaRPr lang="en-US" sz="2400" b="1" dirty="0" smtClean="0">
                <a:ln w="10541" cmpd="sng">
                  <a:solidFill>
                    <a:schemeClr val="bg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0" name="TextBox 19"/>
            <p:cNvSpPr txBox="1"/>
            <p:nvPr/>
          </p:nvSpPr>
          <p:spPr>
            <a:xfrm>
              <a:off x="1406769" y="3191203"/>
              <a:ext cx="2381459" cy="2985433"/>
            </a:xfrm>
            <a:prstGeom prst="rect">
              <a:avLst/>
            </a:prstGeom>
            <a:noFill/>
          </p:spPr>
          <p:txBody>
            <a:bodyPr wrap="square" lIns="0" tIns="0" rIns="0" bIns="0" rtlCol="0">
              <a:spAutoFit/>
              <a:sp3d extrusionH="57150" prstMaterial="metal">
                <a:bevelT w="38100" h="25400"/>
                <a:contourClr>
                  <a:schemeClr val="bg2"/>
                </a:contourClr>
              </a:sp3d>
            </a:bodyPr>
            <a:lstStyle/>
            <a:p>
              <a:pPr marL="285750" indent="-285750">
                <a:buFont typeface="Arial" pitchFamily="34" charset="0"/>
                <a:buChar char="•"/>
              </a:pPr>
              <a:r>
                <a:rPr lang="en-US" sz="2000" b="1" i="1" dirty="0" smtClean="0">
                  <a:ln w="50800"/>
                  <a:solidFill>
                    <a:schemeClr val="bg1">
                      <a:shade val="50000"/>
                    </a:schemeClr>
                  </a:solidFill>
                </a:rPr>
                <a:t>C# Expressions</a:t>
              </a:r>
            </a:p>
            <a:p>
              <a:pPr marL="285750" indent="-285750">
                <a:buFont typeface="Arial" pitchFamily="34" charset="0"/>
                <a:buChar char="•"/>
              </a:pPr>
              <a:r>
                <a:rPr lang="en-US" sz="2000" b="1" i="1" dirty="0" smtClean="0">
                  <a:ln w="50800"/>
                  <a:solidFill>
                    <a:schemeClr val="bg1">
                      <a:shade val="50000"/>
                    </a:schemeClr>
                  </a:solidFill>
                </a:rPr>
                <a:t>Contract-First WF Services</a:t>
              </a:r>
            </a:p>
            <a:p>
              <a:pPr marL="285750" indent="-285750">
                <a:buFont typeface="Arial" pitchFamily="34" charset="0"/>
                <a:buChar char="•"/>
              </a:pPr>
              <a:r>
                <a:rPr lang="en-US" sz="2000" b="1" i="1" dirty="0">
                  <a:ln w="50800"/>
                  <a:solidFill>
                    <a:schemeClr val="bg1">
                      <a:shade val="50000"/>
                    </a:schemeClr>
                  </a:solidFill>
                </a:rPr>
                <a:t>Designer </a:t>
              </a:r>
              <a:r>
                <a:rPr lang="en-US" sz="2000" b="1" i="1" dirty="0" smtClean="0">
                  <a:ln w="50800"/>
                  <a:solidFill>
                    <a:schemeClr val="bg1">
                      <a:shade val="50000"/>
                    </a:schemeClr>
                  </a:solidFill>
                </a:rPr>
                <a:t>enhancements</a:t>
              </a:r>
            </a:p>
            <a:p>
              <a:pPr marL="285750" indent="-285750">
                <a:buFont typeface="Arial" pitchFamily="34" charset="0"/>
                <a:buChar char="•"/>
              </a:pPr>
              <a:endParaRPr lang="en-US" b="1" i="1" dirty="0" smtClean="0">
                <a:ln w="50800"/>
                <a:solidFill>
                  <a:schemeClr val="bg1">
                    <a:shade val="50000"/>
                  </a:schemeClr>
                </a:solidFill>
              </a:endParaRPr>
            </a:p>
            <a:p>
              <a:pPr marL="285750" indent="-285750">
                <a:buFont typeface="Arial" pitchFamily="34" charset="0"/>
                <a:buChar char="•"/>
              </a:pPr>
              <a:endParaRPr lang="en-US" b="1" i="1" dirty="0" smtClean="0">
                <a:ln w="50800"/>
                <a:solidFill>
                  <a:schemeClr val="bg1">
                    <a:shade val="50000"/>
                  </a:schemeClr>
                </a:solidFill>
              </a:endParaRPr>
            </a:p>
            <a:p>
              <a:pPr marL="285750" indent="-285750">
                <a:buFont typeface="Arial" pitchFamily="34" charset="0"/>
                <a:buChar char="•"/>
              </a:pPr>
              <a:endParaRPr lang="en-US" b="1" i="1" dirty="0" smtClean="0">
                <a:ln w="50800"/>
                <a:solidFill>
                  <a:schemeClr val="bg1">
                    <a:shade val="50000"/>
                  </a:schemeClr>
                </a:solidFill>
              </a:endParaRPr>
            </a:p>
            <a:p>
              <a:pPr marL="285750" indent="-285750">
                <a:buFont typeface="Arial" pitchFamily="34" charset="0"/>
                <a:buChar char="•"/>
              </a:pPr>
              <a:r>
                <a:rPr lang="en-US" sz="2000" b="1" i="1" dirty="0" err="1" smtClean="0">
                  <a:ln w="50800"/>
                  <a:solidFill>
                    <a:schemeClr val="bg1">
                      <a:shade val="50000"/>
                    </a:schemeClr>
                  </a:solidFill>
                </a:rPr>
                <a:t>SxS</a:t>
              </a:r>
              <a:r>
                <a:rPr lang="en-US" sz="2000" b="1" i="1" dirty="0" smtClean="0">
                  <a:ln w="50800"/>
                  <a:solidFill>
                    <a:schemeClr val="bg1">
                      <a:shade val="50000"/>
                    </a:schemeClr>
                  </a:solidFill>
                </a:rPr>
                <a:t> Versioning</a:t>
              </a:r>
            </a:p>
            <a:p>
              <a:pPr marL="285750" indent="-285750">
                <a:buFont typeface="Arial" pitchFamily="34" charset="0"/>
                <a:buChar char="•"/>
              </a:pPr>
              <a:r>
                <a:rPr lang="en-US" sz="2000" b="1" i="1" dirty="0" smtClean="0">
                  <a:ln w="50800"/>
                  <a:solidFill>
                    <a:schemeClr val="bg1">
                      <a:shade val="50000"/>
                    </a:schemeClr>
                  </a:solidFill>
                </a:rPr>
                <a:t>Dynamic Update</a:t>
              </a:r>
            </a:p>
          </p:txBody>
        </p:sp>
      </p:grpSp>
      <p:grpSp>
        <p:nvGrpSpPr>
          <p:cNvPr id="22" name="Group 21"/>
          <p:cNvGrpSpPr/>
          <p:nvPr/>
        </p:nvGrpSpPr>
        <p:grpSpPr>
          <a:xfrm>
            <a:off x="8410481" y="2382715"/>
            <a:ext cx="2733152" cy="4480283"/>
            <a:chOff x="8410481" y="2382715"/>
            <a:chExt cx="2733152" cy="4480283"/>
          </a:xfrm>
          <a:scene3d>
            <a:camera prst="orthographicFront"/>
            <a:lightRig rig="threePt" dir="t"/>
          </a:scene3d>
        </p:grpSpPr>
        <p:sp>
          <p:nvSpPr>
            <p:cNvPr id="18" name="Rounded Rectangle 17"/>
            <p:cNvSpPr/>
            <p:nvPr/>
          </p:nvSpPr>
          <p:spPr bwMode="auto">
            <a:xfrm>
              <a:off x="8410481" y="2382715"/>
              <a:ext cx="2733152" cy="4360985"/>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AppFabric</a:t>
              </a:r>
              <a:endParaRPr lang="en-US" sz="2200" dirty="0" smtClean="0">
                <a:ln w="10541" cmpd="sng">
                  <a:solidFill>
                    <a:schemeClr val="bg1"/>
                  </a:solidFill>
                  <a:prstDash val="solid"/>
                </a:ln>
                <a:solidFill>
                  <a:srgbClr val="FFC000"/>
                </a:solidFill>
              </a:endParaRPr>
            </a:p>
          </p:txBody>
        </p:sp>
        <p:sp>
          <p:nvSpPr>
            <p:cNvPr id="21" name="TextBox 20"/>
            <p:cNvSpPr txBox="1"/>
            <p:nvPr/>
          </p:nvSpPr>
          <p:spPr>
            <a:xfrm>
              <a:off x="8551148" y="2985013"/>
              <a:ext cx="2502040" cy="3877985"/>
            </a:xfrm>
            <a:prstGeom prst="rect">
              <a:avLst/>
            </a:prstGeom>
            <a:noFill/>
          </p:spPr>
          <p:txBody>
            <a:bodyPr wrap="square" lIns="0" tIns="0" rIns="0" bIns="0" rtlCol="0">
              <a:spAutoFit/>
              <a:sp3d extrusionH="57150" prstMaterial="metal">
                <a:bevelT w="38100" h="25400"/>
                <a:contourClr>
                  <a:schemeClr val="bg2"/>
                </a:contourClr>
              </a:sp3d>
            </a:bodyPr>
            <a:lstStyle/>
            <a:p>
              <a:pPr marL="285750" indent="-285750">
                <a:buFont typeface="Arial" pitchFamily="34" charset="0"/>
                <a:buChar char="•"/>
              </a:pPr>
              <a:r>
                <a:rPr lang="en-US" b="1" i="1" dirty="0" smtClean="0">
                  <a:ln w="50800"/>
                  <a:solidFill>
                    <a:schemeClr val="bg1">
                      <a:shade val="50000"/>
                    </a:schemeClr>
                  </a:solidFill>
                </a:rPr>
                <a:t>Up-leveled tooling experience across your application</a:t>
              </a:r>
            </a:p>
            <a:p>
              <a:pPr marL="285750" indent="-285750">
                <a:buFont typeface="Arial" pitchFamily="34" charset="0"/>
                <a:buChar char="•"/>
              </a:pPr>
              <a:endParaRPr lang="en-US" b="1" i="1" dirty="0">
                <a:ln w="50800"/>
                <a:solidFill>
                  <a:schemeClr val="bg1">
                    <a:shade val="50000"/>
                  </a:schemeClr>
                </a:solidFill>
              </a:endParaRPr>
            </a:p>
            <a:p>
              <a:pPr marL="285750" indent="-285750">
                <a:buFont typeface="Arial" pitchFamily="34" charset="0"/>
                <a:buChar char="•"/>
              </a:pPr>
              <a:r>
                <a:rPr lang="en-US" b="1" i="1" dirty="0" smtClean="0">
                  <a:ln w="50800"/>
                  <a:solidFill>
                    <a:schemeClr val="bg1">
                      <a:shade val="50000"/>
                    </a:schemeClr>
                  </a:solidFill>
                </a:rPr>
                <a:t>Activities for new cloud capabilities and messaging</a:t>
              </a:r>
            </a:p>
            <a:p>
              <a:pPr marL="285750" indent="-285750">
                <a:buFont typeface="Arial" pitchFamily="34" charset="0"/>
                <a:buChar char="•"/>
              </a:pPr>
              <a:endParaRPr lang="en-US" b="1" i="1" dirty="0" smtClean="0">
                <a:ln w="50800"/>
                <a:solidFill>
                  <a:schemeClr val="bg1">
                    <a:shade val="50000"/>
                  </a:schemeClr>
                </a:solidFill>
              </a:endParaRPr>
            </a:p>
            <a:p>
              <a:pPr marL="285750" indent="-285750">
                <a:buFont typeface="Arial" pitchFamily="34" charset="0"/>
                <a:buChar char="•"/>
              </a:pPr>
              <a:r>
                <a:rPr lang="en-US" b="1" i="1" dirty="0" smtClean="0">
                  <a:ln w="50800"/>
                  <a:solidFill>
                    <a:schemeClr val="bg1">
                      <a:shade val="50000"/>
                    </a:schemeClr>
                  </a:solidFill>
                </a:rPr>
                <a:t>Host built for cloud scale &amp; consistency</a:t>
              </a:r>
            </a:p>
            <a:p>
              <a:pPr marL="285750" indent="-285750">
                <a:buFont typeface="Arial" pitchFamily="34" charset="0"/>
                <a:buChar char="•"/>
              </a:pPr>
              <a:r>
                <a:rPr lang="en-US" b="1" i="1" dirty="0">
                  <a:ln w="50800"/>
                  <a:solidFill>
                    <a:schemeClr val="bg1">
                      <a:shade val="50000"/>
                    </a:schemeClr>
                  </a:solidFill>
                </a:rPr>
                <a:t>Integration with </a:t>
              </a:r>
              <a:r>
                <a:rPr lang="en-US" b="1" i="1" dirty="0" err="1" smtClean="0">
                  <a:ln w="50800"/>
                  <a:solidFill>
                    <a:schemeClr val="bg1">
                      <a:shade val="50000"/>
                    </a:schemeClr>
                  </a:solidFill>
                </a:rPr>
                <a:t>AppFabric</a:t>
              </a:r>
              <a:r>
                <a:rPr lang="en-US" b="1" i="1" dirty="0" smtClean="0">
                  <a:ln w="50800"/>
                  <a:solidFill>
                    <a:schemeClr val="bg1">
                      <a:shade val="50000"/>
                    </a:schemeClr>
                  </a:solidFill>
                </a:rPr>
                <a:t> for deployment/</a:t>
              </a:r>
              <a:r>
                <a:rPr lang="en-US" b="1" i="1" dirty="0" err="1" smtClean="0">
                  <a:ln w="50800"/>
                  <a:solidFill>
                    <a:schemeClr val="bg1">
                      <a:shade val="50000"/>
                    </a:schemeClr>
                  </a:solidFill>
                </a:rPr>
                <a:t>mgmt</a:t>
              </a:r>
              <a:endParaRPr lang="en-US" b="1" i="1" dirty="0" smtClean="0">
                <a:ln w="50800"/>
                <a:solidFill>
                  <a:schemeClr val="bg1">
                    <a:shade val="50000"/>
                  </a:schemeClr>
                </a:solidFill>
              </a:endParaRPr>
            </a:p>
            <a:p>
              <a:pPr marL="285750" indent="-285750">
                <a:buFont typeface="Arial" pitchFamily="34" charset="0"/>
                <a:buChar char="•"/>
              </a:pPr>
              <a:endParaRPr lang="en-US" b="1" i="1" dirty="0" smtClean="0">
                <a:ln w="50800"/>
                <a:solidFill>
                  <a:schemeClr val="bg1">
                    <a:shade val="50000"/>
                  </a:schemeClr>
                </a:solidFill>
              </a:endParaRPr>
            </a:p>
          </p:txBody>
        </p:sp>
      </p:grpSp>
    </p:spTree>
    <p:extLst>
      <p:ext uri="{BB962C8B-B14F-4D97-AF65-F5344CB8AC3E}">
        <p14:creationId xmlns:p14="http://schemas.microsoft.com/office/powerpoint/2010/main" val="134020913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to us</a:t>
            </a:r>
            <a:endParaRPr lang="en-US" dirty="0"/>
          </a:p>
        </p:txBody>
      </p:sp>
      <p:sp>
        <p:nvSpPr>
          <p:cNvPr id="3" name="Content Placeholder 2"/>
          <p:cNvSpPr>
            <a:spLocks noGrp="1"/>
          </p:cNvSpPr>
          <p:nvPr>
            <p:ph idx="1"/>
          </p:nvPr>
        </p:nvSpPr>
        <p:spPr>
          <a:xfrm>
            <a:off x="519112" y="5029201"/>
            <a:ext cx="10985499" cy="1600200"/>
          </a:xfrm>
        </p:spPr>
        <p:txBody>
          <a:bodyPr/>
          <a:lstStyle/>
          <a:p>
            <a:r>
              <a:rPr lang="en-US" sz="2800" dirty="0" smtClean="0">
                <a:hlinkClick r:id="rId3"/>
              </a:rPr>
              <a:t>http://facebook.com/AppFabric</a:t>
            </a:r>
            <a:endParaRPr lang="en-US" sz="2800" dirty="0" smtClean="0"/>
          </a:p>
          <a:p>
            <a:r>
              <a:rPr lang="en-US" sz="2800" dirty="0" smtClean="0"/>
              <a:t>Twitter: @</a:t>
            </a:r>
            <a:r>
              <a:rPr lang="en-US" sz="2800" dirty="0" err="1" smtClean="0"/>
              <a:t>appfabric</a:t>
            </a:r>
            <a:r>
              <a:rPr lang="en-US" sz="2800" dirty="0" smtClean="0"/>
              <a:t>, @</a:t>
            </a:r>
            <a:r>
              <a:rPr lang="en-US" sz="2800" dirty="0" err="1" smtClean="0"/>
              <a:t>ronljacobs</a:t>
            </a:r>
            <a:endParaRPr lang="en-US" sz="2800" dirty="0" smtClean="0"/>
          </a:p>
          <a:p>
            <a:r>
              <a:rPr lang="en-US" sz="2800" dirty="0" smtClean="0"/>
              <a:t>Email: appfabric@microsoft.com</a:t>
            </a:r>
          </a:p>
          <a:p>
            <a:endParaRPr lang="en-US" sz="2800" dirty="0" smtClean="0"/>
          </a:p>
          <a:p>
            <a:endParaRPr lang="en-US" sz="2800" dirty="0"/>
          </a:p>
        </p:txBody>
      </p:sp>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45636"/>
          <a:stretch/>
        </p:blipFill>
        <p:spPr bwMode="auto">
          <a:xfrm>
            <a:off x="608012" y="1066799"/>
            <a:ext cx="6934200" cy="36378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14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27522"/>
          <a:stretch/>
        </p:blipFill>
        <p:spPr bwMode="auto">
          <a:xfrm>
            <a:off x="6975848" y="2514600"/>
            <a:ext cx="5137263" cy="3733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67355661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chemeClr val="tx1">
                    <a:alpha val="99000"/>
                  </a:schemeClr>
                </a:solidFill>
              </a:rPr>
              <a:t>Required Slide</a:t>
            </a:r>
          </a:p>
          <a:p>
            <a:pPr defTabSz="914099" fontAlgn="base">
              <a:spcBef>
                <a:spcPct val="0"/>
              </a:spcBef>
              <a:spcAft>
                <a:spcPct val="0"/>
              </a:spcAft>
            </a:pPr>
            <a:endParaRPr lang="en-US" dirty="0" smtClean="0">
              <a:solidFill>
                <a:schemeClr val="tx1">
                  <a:alpha val="99000"/>
                </a:schemeClr>
              </a:solidFill>
            </a:endParaRPr>
          </a:p>
          <a:p>
            <a:pPr defTabSz="914099" fontAlgn="base">
              <a:spcBef>
                <a:spcPct val="0"/>
              </a:spcBef>
              <a:spcAft>
                <a:spcPct val="0"/>
              </a:spcAft>
            </a:pPr>
            <a:r>
              <a:rPr lang="en-US" b="1" dirty="0">
                <a:solidFill>
                  <a:schemeClr val="tx1">
                    <a:alpha val="99000"/>
                  </a:schemeClr>
                </a:solidFill>
              </a:rPr>
              <a:t>Speakers, </a:t>
            </a:r>
            <a:r>
              <a:rPr lang="en-US" dirty="0">
                <a:solidFill>
                  <a:schemeClr val="tx1">
                    <a:alpha val="99000"/>
                  </a:schemeClr>
                </a:solidFill>
              </a:rPr>
              <a:t>please list the Breakout Sessions, Interactive Discussions, Labs, Demo Stations and Certification Exam that relate to your session. Also indicate when they can find you staffing in the TLC</a:t>
            </a:r>
            <a:r>
              <a:rPr lang="en-US" dirty="0" smtClean="0">
                <a:solidFill>
                  <a:schemeClr val="tx1">
                    <a:alpha val="99000"/>
                  </a:scheme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9" name="Rectangle 8"/>
          <p:cNvSpPr/>
          <p:nvPr/>
        </p:nvSpPr>
        <p:spPr bwMode="auto">
          <a:xfrm>
            <a:off x="507868" y="1375674"/>
            <a:ext cx="11173090" cy="2086725"/>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Breakout Sessions (Thursday)</a:t>
            </a:r>
            <a:endParaRPr lang="en-US" sz="2400" dirty="0">
              <a:gradFill>
                <a:gsLst>
                  <a:gs pos="0">
                    <a:schemeClr val="tx1"/>
                  </a:gs>
                  <a:gs pos="100000">
                    <a:schemeClr val="tx1"/>
                  </a:gs>
                </a:gsLst>
                <a:lin ang="5400000" scaled="0"/>
              </a:gradFill>
            </a:endParaRPr>
          </a:p>
          <a:p>
            <a:pPr marL="917557" lvl="1"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8:30 – 9:45am: </a:t>
            </a:r>
            <a:r>
              <a:rPr lang="en-US" sz="2400" b="1" i="1" dirty="0" smtClean="0">
                <a:gradFill>
                  <a:gsLst>
                    <a:gs pos="0">
                      <a:schemeClr val="tx1"/>
                    </a:gs>
                    <a:gs pos="100000">
                      <a:schemeClr val="tx1"/>
                    </a:gs>
                  </a:gsLst>
                  <a:lin ang="5400000" scaled="0"/>
                </a:gradFill>
              </a:rPr>
              <a:t>MID315</a:t>
            </a:r>
            <a:r>
              <a:rPr lang="en-US" sz="2400" i="1" dirty="0" smtClean="0">
                <a:gradFill>
                  <a:gsLst>
                    <a:gs pos="0">
                      <a:schemeClr val="tx1"/>
                    </a:gs>
                    <a:gs pos="100000">
                      <a:schemeClr val="tx1"/>
                    </a:gs>
                  </a:gsLst>
                  <a:lin ang="5400000" scaled="0"/>
                </a:gradFill>
              </a:rPr>
              <a:t> – Building Highly Scalable and Available WCF Services with Windows Azure </a:t>
            </a:r>
            <a:r>
              <a:rPr lang="en-US" sz="2400" i="1" dirty="0" err="1" smtClean="0">
                <a:gradFill>
                  <a:gsLst>
                    <a:gs pos="0">
                      <a:schemeClr val="tx1"/>
                    </a:gs>
                    <a:gs pos="100000">
                      <a:schemeClr val="tx1"/>
                    </a:gs>
                  </a:gsLst>
                  <a:lin ang="5400000" scaled="0"/>
                </a:gradFill>
              </a:rPr>
              <a:t>AppFabric</a:t>
            </a:r>
            <a:endParaRPr lang="en-US" sz="2400" i="1" dirty="0" smtClean="0">
              <a:gradFill>
                <a:gsLst>
                  <a:gs pos="0">
                    <a:schemeClr val="tx1"/>
                  </a:gs>
                  <a:gs pos="100000">
                    <a:schemeClr val="tx1"/>
                  </a:gs>
                </a:gsLst>
                <a:lin ang="5400000" scaled="0"/>
              </a:gradFill>
            </a:endParaRPr>
          </a:p>
          <a:p>
            <a:pPr marL="917557" lvl="1"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10:15 – 11:30am: </a:t>
            </a:r>
            <a:r>
              <a:rPr lang="en-US" sz="2400" b="1" i="1" dirty="0" smtClean="0">
                <a:gradFill>
                  <a:gsLst>
                    <a:gs pos="0">
                      <a:schemeClr val="tx1"/>
                    </a:gs>
                    <a:gs pos="100000">
                      <a:schemeClr val="tx1"/>
                    </a:gs>
                  </a:gsLst>
                  <a:lin ang="5400000" scaled="0"/>
                </a:gradFill>
              </a:rPr>
              <a:t>MID305</a:t>
            </a:r>
            <a:r>
              <a:rPr lang="en-US" sz="2400" dirty="0" smtClean="0">
                <a:gradFill>
                  <a:gsLst>
                    <a:gs pos="0">
                      <a:schemeClr val="tx1"/>
                    </a:gs>
                    <a:gs pos="100000">
                      <a:schemeClr val="tx1"/>
                    </a:gs>
                  </a:gsLst>
                  <a:lin ang="5400000" scaled="0"/>
                </a:gradFill>
              </a:rPr>
              <a:t> </a:t>
            </a:r>
            <a:r>
              <a:rPr lang="en-US" sz="2400" i="1" dirty="0" smtClean="0">
                <a:gradFill>
                  <a:gsLst>
                    <a:gs pos="0">
                      <a:schemeClr val="tx1"/>
                    </a:gs>
                    <a:gs pos="100000">
                      <a:schemeClr val="tx1"/>
                    </a:gs>
                  </a:gsLst>
                  <a:lin ang="5400000" scaled="0"/>
                </a:gradFill>
              </a:rPr>
              <a:t>– Building State Machine Workflows with Windows Workflow Foundation</a:t>
            </a:r>
          </a:p>
        </p:txBody>
      </p:sp>
      <p:sp>
        <p:nvSpPr>
          <p:cNvPr id="15" name="Rectangle 14"/>
          <p:cNvSpPr/>
          <p:nvPr/>
        </p:nvSpPr>
        <p:spPr bwMode="auto">
          <a:xfrm>
            <a:off x="507868" y="6082195"/>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Find Me Later </a:t>
            </a:r>
            <a:r>
              <a:rPr lang="en-US" sz="2400" dirty="0" smtClean="0">
                <a:gradFill>
                  <a:gsLst>
                    <a:gs pos="0">
                      <a:schemeClr val="tx1"/>
                    </a:gs>
                    <a:gs pos="100000">
                      <a:schemeClr val="tx1"/>
                    </a:gs>
                  </a:gsLst>
                  <a:lin ang="5400000" scaled="0"/>
                </a:gradFill>
              </a:rPr>
              <a:t>At the </a:t>
            </a:r>
            <a:r>
              <a:rPr lang="en-US" sz="2400" dirty="0" err="1" smtClean="0">
                <a:gradFill>
                  <a:gsLst>
                    <a:gs pos="0">
                      <a:schemeClr val="tx1"/>
                    </a:gs>
                    <a:gs pos="100000">
                      <a:schemeClr val="tx1"/>
                    </a:gs>
                  </a:gsLst>
                  <a:lin ang="5400000" scaled="0"/>
                </a:gradFill>
              </a:rPr>
              <a:t>AppFabric</a:t>
            </a:r>
            <a:r>
              <a:rPr lang="en-US" sz="2400" dirty="0" smtClean="0">
                <a:gradFill>
                  <a:gsLst>
                    <a:gs pos="0">
                      <a:schemeClr val="tx1"/>
                    </a:gs>
                    <a:gs pos="100000">
                      <a:schemeClr val="tx1"/>
                    </a:gs>
                  </a:gsLst>
                  <a:lin ang="5400000" scaled="0"/>
                </a:gradFill>
              </a:rPr>
              <a:t> (WF/WCF) Booth in the Middleware Section</a:t>
            </a:r>
            <a:endParaRPr lang="en-US" sz="2400" dirty="0">
              <a:gradFill>
                <a:gsLst>
                  <a:gs pos="0">
                    <a:schemeClr val="tx1"/>
                  </a:gs>
                  <a:gs pos="100000">
                    <a:schemeClr val="tx1"/>
                  </a:gs>
                </a:gsLst>
                <a:lin ang="5400000" scaled="0"/>
              </a:gradFill>
            </a:endParaRPr>
          </a:p>
        </p:txBody>
      </p:sp>
      <p:sp>
        <p:nvSpPr>
          <p:cNvPr id="13" name="Rectangle 12"/>
          <p:cNvSpPr/>
          <p:nvPr/>
        </p:nvSpPr>
        <p:spPr bwMode="auto">
          <a:xfrm>
            <a:off x="507868" y="3628398"/>
            <a:ext cx="11173090" cy="223445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Breakout Sessions (Previous)</a:t>
            </a:r>
            <a:endParaRPr lang="en-US" sz="2400" dirty="0">
              <a:gradFill>
                <a:gsLst>
                  <a:gs pos="0">
                    <a:schemeClr val="tx1"/>
                  </a:gs>
                  <a:gs pos="100000">
                    <a:schemeClr val="tx1"/>
                  </a:gs>
                </a:gsLst>
                <a:lin ang="5400000" scaled="0"/>
              </a:gradFill>
            </a:endParaRPr>
          </a:p>
          <a:p>
            <a:pPr marL="917557" lvl="1" indent="-460375">
              <a:lnSpc>
                <a:spcPct val="90000"/>
              </a:lnSpc>
              <a:spcBef>
                <a:spcPct val="20000"/>
              </a:spcBef>
              <a:buSzPct val="90000"/>
              <a:buBlip>
                <a:blip r:embed="rId3"/>
              </a:buBlip>
            </a:pPr>
            <a:r>
              <a:rPr lang="en-US" sz="2400" b="1" i="1" dirty="0" smtClean="0">
                <a:gradFill>
                  <a:gsLst>
                    <a:gs pos="0">
                      <a:schemeClr val="tx1"/>
                    </a:gs>
                    <a:gs pos="100000">
                      <a:schemeClr val="tx1"/>
                    </a:gs>
                  </a:gsLst>
                  <a:lin ang="5400000" scaled="0"/>
                </a:gradFill>
              </a:rPr>
              <a:t>COS311</a:t>
            </a:r>
            <a:r>
              <a:rPr lang="en-US" sz="2400" i="1" dirty="0" smtClean="0">
                <a:gradFill>
                  <a:gsLst>
                    <a:gs pos="0">
                      <a:schemeClr val="tx1"/>
                    </a:gs>
                    <a:gs pos="100000">
                      <a:schemeClr val="tx1"/>
                    </a:gs>
                  </a:gsLst>
                  <a:lin ang="5400000" scaled="0"/>
                </a:gradFill>
              </a:rPr>
              <a:t> – Intro to Windows Azure </a:t>
            </a:r>
            <a:r>
              <a:rPr lang="en-US" sz="2400" i="1" dirty="0" err="1" smtClean="0">
                <a:gradFill>
                  <a:gsLst>
                    <a:gs pos="0">
                      <a:schemeClr val="tx1"/>
                    </a:gs>
                    <a:gs pos="100000">
                      <a:schemeClr val="tx1"/>
                    </a:gs>
                  </a:gsLst>
                  <a:lin ang="5400000" scaled="0"/>
                </a:gradFill>
              </a:rPr>
              <a:t>AppFabric</a:t>
            </a:r>
            <a:r>
              <a:rPr lang="en-US" sz="2400" i="1" dirty="0" smtClean="0">
                <a:gradFill>
                  <a:gsLst>
                    <a:gs pos="0">
                      <a:schemeClr val="tx1"/>
                    </a:gs>
                    <a:gs pos="100000">
                      <a:schemeClr val="tx1"/>
                    </a:gs>
                  </a:gsLst>
                  <a:lin ang="5400000" scaled="0"/>
                </a:gradFill>
              </a:rPr>
              <a:t> Composite Applications</a:t>
            </a:r>
          </a:p>
          <a:p>
            <a:pPr marL="917557" lvl="1" indent="-460375">
              <a:lnSpc>
                <a:spcPct val="90000"/>
              </a:lnSpc>
              <a:spcBef>
                <a:spcPct val="20000"/>
              </a:spcBef>
              <a:buSzPct val="90000"/>
              <a:buBlip>
                <a:blip r:embed="rId3"/>
              </a:buBlip>
            </a:pPr>
            <a:r>
              <a:rPr lang="en-US" sz="2400" b="1" i="1" dirty="0" smtClean="0">
                <a:gradFill>
                  <a:gsLst>
                    <a:gs pos="0">
                      <a:schemeClr val="tx1"/>
                    </a:gs>
                    <a:gs pos="100000">
                      <a:schemeClr val="tx1"/>
                    </a:gs>
                  </a:gsLst>
                  <a:lin ang="5400000" scaled="0"/>
                </a:gradFill>
              </a:rPr>
              <a:t>MID312</a:t>
            </a:r>
            <a:r>
              <a:rPr lang="en-US" sz="2400" dirty="0" smtClean="0">
                <a:gradFill>
                  <a:gsLst>
                    <a:gs pos="0">
                      <a:schemeClr val="tx1"/>
                    </a:gs>
                    <a:gs pos="100000">
                      <a:schemeClr val="tx1"/>
                    </a:gs>
                  </a:gsLst>
                  <a:lin ang="5400000" scaled="0"/>
                </a:gradFill>
              </a:rPr>
              <a:t> </a:t>
            </a:r>
            <a:r>
              <a:rPr lang="en-US" sz="2400" i="1" dirty="0" smtClean="0">
                <a:gradFill>
                  <a:gsLst>
                    <a:gs pos="0">
                      <a:schemeClr val="tx1"/>
                    </a:gs>
                    <a:gs pos="100000">
                      <a:schemeClr val="tx1"/>
                    </a:gs>
                  </a:gsLst>
                  <a:lin ang="5400000" scaled="0"/>
                </a:gradFill>
              </a:rPr>
              <a:t>– Windows Azure </a:t>
            </a:r>
            <a:r>
              <a:rPr lang="en-US" sz="2400" i="1" dirty="0" err="1" smtClean="0">
                <a:gradFill>
                  <a:gsLst>
                    <a:gs pos="0">
                      <a:schemeClr val="tx1"/>
                    </a:gs>
                    <a:gs pos="100000">
                      <a:schemeClr val="tx1"/>
                    </a:gs>
                  </a:gsLst>
                  <a:lin ang="5400000" scaled="0"/>
                </a:gradFill>
              </a:rPr>
              <a:t>AppFabric</a:t>
            </a:r>
            <a:r>
              <a:rPr lang="en-US" sz="2400" i="1" dirty="0" smtClean="0">
                <a:gradFill>
                  <a:gsLst>
                    <a:gs pos="0">
                      <a:schemeClr val="tx1"/>
                    </a:gs>
                    <a:gs pos="100000">
                      <a:schemeClr val="tx1"/>
                    </a:gs>
                  </a:gsLst>
                  <a:lin ang="5400000" scaled="0"/>
                </a:gradFill>
              </a:rPr>
              <a:t> </a:t>
            </a:r>
            <a:r>
              <a:rPr lang="en-US" sz="2400" i="1" dirty="0" err="1" smtClean="0">
                <a:gradFill>
                  <a:gsLst>
                    <a:gs pos="0">
                      <a:schemeClr val="tx1"/>
                    </a:gs>
                    <a:gs pos="100000">
                      <a:schemeClr val="tx1"/>
                    </a:gs>
                  </a:gsLst>
                  <a:lin ang="5400000" scaled="0"/>
                </a:gradFill>
              </a:rPr>
              <a:t>ServiceBus</a:t>
            </a:r>
            <a:r>
              <a:rPr lang="en-US" sz="2400" i="1" dirty="0" smtClean="0">
                <a:gradFill>
                  <a:gsLst>
                    <a:gs pos="0">
                      <a:schemeClr val="tx1"/>
                    </a:gs>
                    <a:gs pos="100000">
                      <a:schemeClr val="tx1"/>
                    </a:gs>
                  </a:gsLst>
                  <a:lin ang="5400000" scaled="0"/>
                </a:gradFill>
              </a:rPr>
              <a:t>: New Capabilities</a:t>
            </a:r>
          </a:p>
          <a:p>
            <a:pPr marL="917557" lvl="1" indent="-460375">
              <a:lnSpc>
                <a:spcPct val="90000"/>
              </a:lnSpc>
              <a:spcBef>
                <a:spcPct val="20000"/>
              </a:spcBef>
              <a:buSzPct val="90000"/>
              <a:buBlip>
                <a:blip r:embed="rId3"/>
              </a:buBlip>
            </a:pPr>
            <a:r>
              <a:rPr lang="en-US" sz="2400" b="1" i="1" dirty="0" smtClean="0">
                <a:gradFill>
                  <a:gsLst>
                    <a:gs pos="0">
                      <a:schemeClr val="tx1"/>
                    </a:gs>
                    <a:gs pos="100000">
                      <a:schemeClr val="tx1"/>
                    </a:gs>
                  </a:gsLst>
                  <a:lin ang="5400000" scaled="0"/>
                </a:gradFill>
              </a:rPr>
              <a:t>MID201 </a:t>
            </a:r>
            <a:r>
              <a:rPr lang="en-US" sz="2400" i="1" dirty="0" smtClean="0">
                <a:gradFill>
                  <a:gsLst>
                    <a:gs pos="0">
                      <a:schemeClr val="tx1"/>
                    </a:gs>
                    <a:gs pos="100000">
                      <a:schemeClr val="tx1"/>
                    </a:gs>
                  </a:gsLst>
                  <a:lin ang="5400000" scaled="0"/>
                </a:gradFill>
              </a:rPr>
              <a:t>– An Overview of the Microsoft Middleware Strategy</a:t>
            </a:r>
          </a:p>
          <a:p>
            <a:pPr marL="917557" lvl="1" indent="-460375">
              <a:lnSpc>
                <a:spcPct val="90000"/>
              </a:lnSpc>
              <a:spcBef>
                <a:spcPct val="20000"/>
              </a:spcBef>
              <a:buSzPct val="90000"/>
              <a:buBlip>
                <a:blip r:embed="rId3"/>
              </a:buBlip>
            </a:pPr>
            <a:r>
              <a:rPr lang="en-US" sz="2400" b="1" i="1" dirty="0" smtClean="0">
                <a:gradFill>
                  <a:gsLst>
                    <a:gs pos="0">
                      <a:schemeClr val="tx1"/>
                    </a:gs>
                    <a:gs pos="100000">
                      <a:schemeClr val="tx1"/>
                    </a:gs>
                  </a:gsLst>
                  <a:lin ang="5400000" scaled="0"/>
                </a:gradFill>
              </a:rPr>
              <a:t>MID310 </a:t>
            </a:r>
            <a:r>
              <a:rPr lang="en-US" sz="2400" i="1" dirty="0" smtClean="0">
                <a:gradFill>
                  <a:gsLst>
                    <a:gs pos="0">
                      <a:schemeClr val="tx1"/>
                    </a:gs>
                    <a:gs pos="100000">
                      <a:schemeClr val="tx1"/>
                    </a:gs>
                  </a:gsLst>
                  <a:lin ang="5400000" scaled="0"/>
                </a:gradFill>
              </a:rPr>
              <a:t>– Windows Communication Foundation Futures</a:t>
            </a:r>
            <a:endParaRPr lang="en-US" sz="2400" b="1" i="1"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67225433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251325" y="3016250"/>
            <a:ext cx="7937500" cy="831850"/>
          </a:xfrm>
        </p:spPr>
        <p:txBody>
          <a:bodyPr/>
          <a:lstStyle/>
          <a:p>
            <a:r>
              <a:rPr lang="en-US" sz="6000" dirty="0" smtClean="0"/>
              <a:t>Why am I here?</a:t>
            </a:r>
            <a:endParaRPr lang="en-US" sz="6000" dirty="0"/>
          </a:p>
        </p:txBody>
      </p:sp>
      <p:sp>
        <p:nvSpPr>
          <p:cNvPr id="6" name="TextBox 5"/>
          <p:cNvSpPr txBox="1"/>
          <p:nvPr/>
        </p:nvSpPr>
        <p:spPr>
          <a:xfrm rot="900000">
            <a:off x="6879494" y="1252634"/>
            <a:ext cx="4751301" cy="861774"/>
          </a:xfrm>
          <a:prstGeom prst="rect">
            <a:avLst/>
          </a:prstGeom>
          <a:noFill/>
        </p:spPr>
        <p:txBody>
          <a:bodyPr wrap="none" lIns="0" tIns="0" rIns="0" bIns="0" rtlCol="0">
            <a:spAutoFit/>
            <a:scene3d>
              <a:camera prst="orthographicFront"/>
              <a:lightRig rig="threePt" dir="t"/>
            </a:scene3d>
            <a:sp3d extrusionH="57150">
              <a:bevelT w="38100" h="38100"/>
            </a:sp3d>
          </a:bodyPr>
          <a:lstStyle/>
          <a:p>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I’ve used WF and </a:t>
            </a:r>
            <a:r>
              <a:rPr lang="en-US" sz="28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loved</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it …</a:t>
            </a:r>
          </a:p>
          <a:p>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what’s next?</a:t>
            </a:r>
          </a:p>
        </p:txBody>
      </p:sp>
      <p:sp>
        <p:nvSpPr>
          <p:cNvPr id="7" name="TextBox 6"/>
          <p:cNvSpPr txBox="1"/>
          <p:nvPr/>
        </p:nvSpPr>
        <p:spPr>
          <a:xfrm rot="-900000">
            <a:off x="1266264" y="1454644"/>
            <a:ext cx="4615046" cy="1292662"/>
          </a:xfrm>
          <a:prstGeom prst="rect">
            <a:avLst/>
          </a:prstGeom>
          <a:noFill/>
        </p:spPr>
        <p:txBody>
          <a:bodyPr wrap="none" lIns="0" tIns="0" rIns="0" bIns="0" rtlCol="0">
            <a:spAutoFit/>
            <a:scene3d>
              <a:camera prst="orthographicFront"/>
              <a:lightRig rig="threePt" dir="t"/>
            </a:scene3d>
            <a:sp3d extrusionH="57150">
              <a:bevelT w="38100" h="38100"/>
            </a:sp3d>
          </a:bodyPr>
          <a:lstStyle/>
          <a:p>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I’ve used WF, but it wasn’t </a:t>
            </a:r>
          </a:p>
          <a:p>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easy and there were </a:t>
            </a:r>
          </a:p>
          <a:p>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some missing pieces</a:t>
            </a:r>
          </a:p>
        </p:txBody>
      </p:sp>
      <p:sp>
        <p:nvSpPr>
          <p:cNvPr id="8" name="TextBox 7"/>
          <p:cNvSpPr txBox="1"/>
          <p:nvPr/>
        </p:nvSpPr>
        <p:spPr>
          <a:xfrm rot="-900000">
            <a:off x="5496138" y="3869459"/>
            <a:ext cx="6695231" cy="861774"/>
          </a:xfrm>
          <a:prstGeom prst="rect">
            <a:avLst/>
          </a:prstGeom>
          <a:noFill/>
          <a:ln>
            <a:noFill/>
          </a:ln>
          <a:scene3d>
            <a:camera prst="orthographicFront"/>
            <a:lightRig rig="threePt" dir="t"/>
          </a:scene3d>
          <a:sp3d>
            <a:bevelT/>
          </a:sp3d>
        </p:spPr>
        <p:txBody>
          <a:bodyPr wrap="none" lIns="0" tIns="0" rIns="0" bIns="0" rtlCol="0">
            <a:spAutoFit/>
            <a:sp3d extrusionH="57150">
              <a:bevelT w="38100" h="38100"/>
            </a:sp3d>
          </a:bodyPr>
          <a:lstStyle/>
          <a:p>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I’ve heard so much about </a:t>
            </a:r>
            <a:r>
              <a:rPr lang="en-US"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AppFabric</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p>
          <a:p>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how does WF fit in?</a:t>
            </a:r>
          </a:p>
        </p:txBody>
      </p:sp>
      <p:sp>
        <p:nvSpPr>
          <p:cNvPr id="9" name="TextBox 8"/>
          <p:cNvSpPr txBox="1"/>
          <p:nvPr/>
        </p:nvSpPr>
        <p:spPr>
          <a:xfrm rot="900000">
            <a:off x="516257" y="5291234"/>
            <a:ext cx="6133089" cy="861774"/>
          </a:xfrm>
          <a:prstGeom prst="rect">
            <a:avLst/>
          </a:prstGeom>
          <a:noFill/>
        </p:spPr>
        <p:txBody>
          <a:bodyPr wrap="none" lIns="0" tIns="0" rIns="0" bIns="0" rtlCol="0">
            <a:spAutoFit/>
            <a:scene3d>
              <a:camera prst="orthographicFront"/>
              <a:lightRig rig="threePt" dir="t"/>
            </a:scene3d>
            <a:sp3d extrusionH="57150">
              <a:bevelT w="38100" h="38100"/>
            </a:sp3d>
          </a:bodyPr>
          <a:lstStyle/>
          <a:p>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I’m doing “workflow”, but not WF …</a:t>
            </a:r>
          </a:p>
          <a:p>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what does the future look like?</a:t>
            </a:r>
          </a:p>
        </p:txBody>
      </p:sp>
    </p:spTree>
    <p:custDataLst>
      <p:tags r:id="rId1"/>
    </p:custDataLst>
    <p:extLst>
      <p:ext uri="{BB962C8B-B14F-4D97-AF65-F5344CB8AC3E}">
        <p14:creationId xmlns:p14="http://schemas.microsoft.com/office/powerpoint/2010/main" val="3803437646"/>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14:presetBounceEnd="60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60000">
                                          <p:cBhvr additive="base">
                                            <p:cTn id="13" dur="50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8" name="Rectangle 7"/>
          <p:cNvSpPr/>
          <p:nvPr/>
        </p:nvSpPr>
        <p:spPr bwMode="auto">
          <a:xfrm>
            <a:off x="-3063244" y="1"/>
            <a:ext cx="2854754" cy="1938992"/>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r>
              <a:rPr lang="en-US" dirty="0" smtClean="0">
                <a:solidFill>
                  <a:srgbClr val="FFFFFF"/>
                </a:solidFill>
              </a:rPr>
              <a:t>Required Slide </a:t>
            </a:r>
          </a:p>
          <a:p>
            <a:endParaRPr lang="en-US" dirty="0" smtClean="0">
              <a:solidFill>
                <a:srgbClr val="FFFFFF"/>
              </a:solidFill>
            </a:endParaRPr>
          </a:p>
          <a:p>
            <a:r>
              <a:rPr lang="en-US" b="1" dirty="0" smtClean="0">
                <a:solidFill>
                  <a:srgbClr val="FFFFFF"/>
                </a:solidFill>
              </a:rPr>
              <a:t>Track PMs </a:t>
            </a:r>
            <a:r>
              <a:rPr lang="en-US" dirty="0" smtClean="0">
                <a:solidFill>
                  <a:srgbClr val="FFFFFF"/>
                </a:solidFill>
              </a:rPr>
              <a:t>will supply the content for this slide, which will be inserted during the final scrub. </a:t>
            </a:r>
            <a:endParaRPr lang="en-US" dirty="0">
              <a:solidFill>
                <a:srgbClr val="FFFFFF"/>
              </a:solidFill>
            </a:endParaRPr>
          </a:p>
        </p:txBody>
      </p:sp>
      <p:sp>
        <p:nvSpPr>
          <p:cNvPr id="13" name="Rectangle 12"/>
          <p:cNvSpPr/>
          <p:nvPr/>
        </p:nvSpPr>
        <p:spPr bwMode="auto">
          <a:xfrm>
            <a:off x="520394" y="1463356"/>
            <a:ext cx="11147731"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r>
              <a:rPr lang="en-US" sz="2400" dirty="0" smtClean="0">
                <a:gradFill>
                  <a:gsLst>
                    <a:gs pos="0">
                      <a:srgbClr val="FFFFFF"/>
                    </a:gs>
                    <a:gs pos="100000">
                      <a:srgbClr val="FFFFFF"/>
                    </a:gs>
                  </a:gsLst>
                  <a:lin ang="5400000" scaled="0"/>
                </a:gradFill>
                <a:hlinkClick r:id="rId4"/>
              </a:rPr>
              <a:t>Windows Azure Platform Training Kit</a:t>
            </a:r>
            <a:endParaRPr lang="en-US" sz="2400" dirty="0">
              <a:gradFill>
                <a:gsLst>
                  <a:gs pos="0">
                    <a:srgbClr val="FFFFFF"/>
                  </a:gs>
                  <a:gs pos="100000">
                    <a:srgbClr val="FFFFFF"/>
                  </a:gs>
                </a:gsLst>
                <a:lin ang="5400000" scaled="0"/>
              </a:gradFill>
            </a:endParaRPr>
          </a:p>
        </p:txBody>
      </p:sp>
      <p:sp>
        <p:nvSpPr>
          <p:cNvPr id="14" name="Rectangle 13"/>
          <p:cNvSpPr/>
          <p:nvPr/>
        </p:nvSpPr>
        <p:spPr bwMode="auto">
          <a:xfrm>
            <a:off x="520394" y="2309123"/>
            <a:ext cx="11147731"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r>
              <a:rPr lang="en-US" sz="2400" dirty="0" smtClean="0">
                <a:gradFill>
                  <a:gsLst>
                    <a:gs pos="0">
                      <a:srgbClr val="FFFFFF"/>
                    </a:gs>
                    <a:gs pos="100000">
                      <a:srgbClr val="FFFFFF"/>
                    </a:gs>
                  </a:gsLst>
                  <a:lin ang="5400000" scaled="0"/>
                </a:gradFill>
                <a:hlinkClick r:id="rId5"/>
              </a:rPr>
              <a:t>Windows Server AppFabric Training Kit</a:t>
            </a:r>
            <a:endParaRPr lang="en-US" sz="2400" dirty="0">
              <a:gradFill>
                <a:gsLst>
                  <a:gs pos="0">
                    <a:srgbClr val="FFFFFF"/>
                  </a:gs>
                  <a:gs pos="100000">
                    <a:srgbClr val="FFFFFF"/>
                  </a:gs>
                </a:gsLst>
                <a:lin ang="5400000" scaled="0"/>
              </a:gradFill>
            </a:endParaRPr>
          </a:p>
        </p:txBody>
      </p:sp>
      <p:sp>
        <p:nvSpPr>
          <p:cNvPr id="15" name="Rectangle 14"/>
          <p:cNvSpPr/>
          <p:nvPr/>
        </p:nvSpPr>
        <p:spPr bwMode="auto">
          <a:xfrm>
            <a:off x="520394" y="3154890"/>
            <a:ext cx="11147731"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r>
              <a:rPr lang="en-US" sz="2400" dirty="0" smtClean="0">
                <a:gradFill>
                  <a:gsLst>
                    <a:gs pos="0">
                      <a:srgbClr val="FFFFFF"/>
                    </a:gs>
                    <a:gs pos="100000">
                      <a:srgbClr val="FFFFFF"/>
                    </a:gs>
                  </a:gsLst>
                  <a:lin ang="5400000" scaled="0"/>
                </a:gradFill>
                <a:hlinkClick r:id="rId6"/>
              </a:rPr>
              <a:t>BizTalk 2010 Developer Training Kit</a:t>
            </a: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20394" y="4846424"/>
            <a:ext cx="11147731"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r>
              <a:rPr lang="en-US" sz="2400" dirty="0" smtClean="0">
                <a:gradFill>
                  <a:gsLst>
                    <a:gs pos="0">
                      <a:srgbClr val="FFFFFF"/>
                    </a:gs>
                    <a:gs pos="100000">
                      <a:srgbClr val="FFFFFF"/>
                    </a:gs>
                  </a:gsLst>
                  <a:lin ang="5400000" scaled="0"/>
                </a:gradFill>
                <a:hlinkClick r:id="rId7"/>
              </a:rPr>
              <a:t>Windows Azure AppFabric on MSDN</a:t>
            </a:r>
            <a:endParaRPr lang="en-US" sz="2400" dirty="0">
              <a:gradFill>
                <a:gsLst>
                  <a:gs pos="0">
                    <a:srgbClr val="FFFFFF"/>
                  </a:gs>
                  <a:gs pos="100000">
                    <a:srgbClr val="FFFFFF"/>
                  </a:gs>
                </a:gsLst>
                <a:lin ang="5400000" scaled="0"/>
              </a:gradFill>
            </a:endParaRPr>
          </a:p>
        </p:txBody>
      </p:sp>
      <p:sp>
        <p:nvSpPr>
          <p:cNvPr id="9" name="Rectangle 8"/>
          <p:cNvSpPr/>
          <p:nvPr/>
        </p:nvSpPr>
        <p:spPr bwMode="auto">
          <a:xfrm>
            <a:off x="522482" y="5692189"/>
            <a:ext cx="11147731"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r>
              <a:rPr lang="en-US" sz="2400" dirty="0" smtClean="0">
                <a:gradFill>
                  <a:gsLst>
                    <a:gs pos="0">
                      <a:srgbClr val="FFFFFF"/>
                    </a:gs>
                    <a:gs pos="100000">
                      <a:srgbClr val="FFFFFF"/>
                    </a:gs>
                  </a:gsLst>
                  <a:lin ang="5400000" scaled="0"/>
                </a:gradFill>
                <a:hlinkClick r:id="rId8"/>
              </a:rPr>
              <a:t>Windows Server AppFabric on MSDN</a:t>
            </a:r>
            <a:endParaRPr lang="en-US" sz="2400" dirty="0">
              <a:gradFill>
                <a:gsLst>
                  <a:gs pos="0">
                    <a:srgbClr val="FFFFFF"/>
                  </a:gs>
                  <a:gs pos="100000">
                    <a:srgbClr val="FFFFFF"/>
                  </a:gs>
                </a:gsLst>
                <a:lin ang="5400000" scaled="0"/>
              </a:gradFill>
            </a:endParaRPr>
          </a:p>
        </p:txBody>
      </p:sp>
      <p:sp>
        <p:nvSpPr>
          <p:cNvPr id="10" name="Rectangle 9"/>
          <p:cNvSpPr/>
          <p:nvPr/>
        </p:nvSpPr>
        <p:spPr bwMode="auto">
          <a:xfrm>
            <a:off x="522482" y="4000657"/>
            <a:ext cx="11147731"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r>
              <a:rPr lang="en-US" sz="2400" dirty="0" smtClean="0">
                <a:gradFill>
                  <a:gsLst>
                    <a:gs pos="0">
                      <a:srgbClr val="FFFFFF"/>
                    </a:gs>
                    <a:gs pos="100000">
                      <a:srgbClr val="FFFFFF"/>
                    </a:gs>
                  </a:gsLst>
                  <a:lin ang="5400000" scaled="0"/>
                </a:gradFill>
                <a:hlinkClick r:id="rId9"/>
              </a:rPr>
              <a:t>AppFabric Team Blog</a:t>
            </a:r>
            <a:endParaRPr lang="en-US" sz="24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18149508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280705300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4957523"/>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970931850"/>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 Expressions</a:t>
            </a:r>
            <a:endParaRPr lang="en-US" dirty="0"/>
          </a:p>
        </p:txBody>
      </p:sp>
      <p:sp>
        <p:nvSpPr>
          <p:cNvPr id="6" name="Content Placeholder 5"/>
          <p:cNvSpPr>
            <a:spLocks noGrp="1"/>
          </p:cNvSpPr>
          <p:nvPr>
            <p:ph idx="1"/>
          </p:nvPr>
        </p:nvSpPr>
        <p:spPr>
          <a:xfrm>
            <a:off x="519112" y="1447799"/>
            <a:ext cx="11149013" cy="5324535"/>
          </a:xfrm>
        </p:spPr>
        <p:txBody>
          <a:bodyPr/>
          <a:lstStyle/>
          <a:p>
            <a:r>
              <a:rPr lang="en-US" dirty="0" smtClean="0"/>
              <a:t>WF4 provides VB support for writing expressions</a:t>
            </a:r>
          </a:p>
          <a:p>
            <a:pPr lvl="1"/>
            <a:r>
              <a:rPr lang="en-US" dirty="0" err="1" smtClean="0"/>
              <a:t>Intellisense</a:t>
            </a:r>
            <a:r>
              <a:rPr lang="en-US" dirty="0" smtClean="0"/>
              <a:t>, auto-complete, etc.</a:t>
            </a:r>
          </a:p>
          <a:p>
            <a:pPr marL="460375" lvl="1" indent="0">
              <a:buNone/>
            </a:pPr>
            <a:endParaRPr lang="en-US" dirty="0" smtClean="0"/>
          </a:p>
          <a:p>
            <a:r>
              <a:rPr lang="en-US" dirty="0" smtClean="0"/>
              <a:t>I love WF but I don’t like writing VB expressions in a C# project!</a:t>
            </a:r>
          </a:p>
          <a:p>
            <a:pPr lvl="1"/>
            <a:r>
              <a:rPr lang="en-US" dirty="0" smtClean="0"/>
              <a:t>Did you hear that before?</a:t>
            </a:r>
          </a:p>
          <a:p>
            <a:pPr lvl="1"/>
            <a:r>
              <a:rPr lang="en-US" dirty="0" smtClean="0"/>
              <a:t>In WF </a:t>
            </a:r>
            <a:r>
              <a:rPr lang="en-US" dirty="0" err="1" smtClean="0"/>
              <a:t>v.Next</a:t>
            </a:r>
            <a:r>
              <a:rPr lang="en-US" dirty="0" smtClean="0"/>
              <a:t>, this won’t an issue anymore…</a:t>
            </a:r>
          </a:p>
          <a:p>
            <a:pPr marL="460375" lvl="1" indent="0">
              <a:buNone/>
            </a:pPr>
            <a:endParaRPr lang="en-US" dirty="0" smtClean="0"/>
          </a:p>
          <a:p>
            <a:r>
              <a:rPr lang="en-US" dirty="0" smtClean="0"/>
              <a:t>Migration scenario: C# side by side with VB, so workflows created with WF4 run seamlessly</a:t>
            </a:r>
          </a:p>
          <a:p>
            <a:endParaRPr lang="en-US" dirty="0"/>
          </a:p>
        </p:txBody>
      </p:sp>
    </p:spTree>
    <p:extLst>
      <p:ext uri="{BB962C8B-B14F-4D97-AF65-F5344CB8AC3E}">
        <p14:creationId xmlns:p14="http://schemas.microsoft.com/office/powerpoint/2010/main" val="10508305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500"/>
                                        <p:tgtEl>
                                          <p:spTgt spid="6">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7" end="7"/>
                                            </p:txEl>
                                          </p:spTgt>
                                        </p:tgtEl>
                                        <p:attrNameLst>
                                          <p:attrName>style.visibility</p:attrName>
                                        </p:attrNameLst>
                                      </p:cBhvr>
                                      <p:to>
                                        <p:strVal val="visible"/>
                                      </p:to>
                                    </p:set>
                                    <p:animEffect transition="in" filter="fade">
                                      <p:cBhvr>
                                        <p:cTn id="26"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[Flowchart</a:t>
            </a:r>
            <a:r>
              <a:rPr lang="en-US" dirty="0"/>
              <a:t>]</a:t>
            </a:r>
            <a:r>
              <a:rPr lang="en-US" dirty="0" smtClean="0"/>
              <a:t> Designer Improvements</a:t>
            </a:r>
            <a:endParaRPr lang="en-US" dirty="0"/>
          </a:p>
        </p:txBody>
      </p:sp>
      <p:sp>
        <p:nvSpPr>
          <p:cNvPr id="6" name="Content Placeholder 5"/>
          <p:cNvSpPr>
            <a:spLocks noGrp="1"/>
          </p:cNvSpPr>
          <p:nvPr>
            <p:ph idx="1"/>
          </p:nvPr>
        </p:nvSpPr>
        <p:spPr>
          <a:xfrm>
            <a:off x="519112" y="1447799"/>
            <a:ext cx="11149013" cy="3761030"/>
          </a:xfrm>
        </p:spPr>
        <p:txBody>
          <a:bodyPr/>
          <a:lstStyle/>
          <a:p>
            <a:r>
              <a:rPr lang="en-US" dirty="0" smtClean="0"/>
              <a:t>I love the Flowchart but…</a:t>
            </a:r>
            <a:endParaRPr lang="en-US" dirty="0"/>
          </a:p>
          <a:p>
            <a:pPr lvl="1"/>
            <a:r>
              <a:rPr lang="en-US" dirty="0" smtClean="0"/>
              <a:t>Adding a new node between existing nodes is hard</a:t>
            </a:r>
          </a:p>
          <a:p>
            <a:pPr lvl="1"/>
            <a:r>
              <a:rPr lang="en-US" dirty="0" smtClean="0"/>
              <a:t>Adding a new node requires precision</a:t>
            </a:r>
          </a:p>
          <a:p>
            <a:pPr lvl="1"/>
            <a:r>
              <a:rPr lang="en-US" dirty="0" smtClean="0"/>
              <a:t>Can’t add explanations / notes to the activities</a:t>
            </a:r>
          </a:p>
          <a:p>
            <a:pPr lvl="1"/>
            <a:r>
              <a:rPr lang="en-US" dirty="0" smtClean="0"/>
              <a:t>Hard to navigate a big flowchart with the scrollbars</a:t>
            </a:r>
          </a:p>
          <a:p>
            <a:pPr lvl="1"/>
            <a:r>
              <a:rPr lang="en-US" dirty="0" smtClean="0"/>
              <a:t>Can’t search for an activity</a:t>
            </a:r>
          </a:p>
          <a:p>
            <a:pPr lvl="1"/>
            <a:r>
              <a:rPr lang="en-US" dirty="0"/>
              <a:t>Can’t set a descriptive label to decisions </a:t>
            </a:r>
          </a:p>
          <a:p>
            <a:pPr marL="460375" lvl="1" indent="0">
              <a:buNone/>
            </a:pPr>
            <a:endParaRPr lang="en-US" dirty="0" smtClean="0"/>
          </a:p>
        </p:txBody>
      </p:sp>
      <p:sp>
        <p:nvSpPr>
          <p:cNvPr id="2" name="TextBox 1"/>
          <p:cNvSpPr txBox="1"/>
          <p:nvPr/>
        </p:nvSpPr>
        <p:spPr>
          <a:xfrm>
            <a:off x="9523412" y="1938868"/>
            <a:ext cx="3276600" cy="430887"/>
          </a:xfrm>
          <a:prstGeom prst="rect">
            <a:avLst/>
          </a:prstGeom>
          <a:noFill/>
        </p:spPr>
        <p:txBody>
          <a:bodyPr wrap="square" lIns="0" tIns="0" rIns="0" bIns="0" rtlCol="0">
            <a:spAutoFit/>
          </a:bodyPr>
          <a:lstStyle/>
          <a:p>
            <a:r>
              <a:rPr lang="en-US" sz="2800" b="1" dirty="0" smtClean="0">
                <a:solidFill>
                  <a:schemeClr val="accent3">
                    <a:lumMod val="40000"/>
                    <a:lumOff val="60000"/>
                  </a:schemeClr>
                </a:solidFill>
                <a:sym typeface="Wingdings" pitchFamily="2" charset="2"/>
              </a:rPr>
              <a:t></a:t>
            </a:r>
            <a:r>
              <a:rPr lang="en-US" sz="2800" b="1" dirty="0" smtClean="0">
                <a:solidFill>
                  <a:schemeClr val="accent3">
                    <a:lumMod val="40000"/>
                    <a:lumOff val="60000"/>
                  </a:schemeClr>
                </a:solidFill>
              </a:rPr>
              <a:t> Auto-Insert</a:t>
            </a:r>
          </a:p>
        </p:txBody>
      </p:sp>
      <p:sp>
        <p:nvSpPr>
          <p:cNvPr id="7" name="TextBox 6"/>
          <p:cNvSpPr txBox="1"/>
          <p:nvPr/>
        </p:nvSpPr>
        <p:spPr>
          <a:xfrm>
            <a:off x="7466012" y="2421469"/>
            <a:ext cx="3276600" cy="430887"/>
          </a:xfrm>
          <a:prstGeom prst="rect">
            <a:avLst/>
          </a:prstGeom>
          <a:noFill/>
        </p:spPr>
        <p:txBody>
          <a:bodyPr wrap="square" lIns="0" tIns="0" rIns="0" bIns="0" rtlCol="0">
            <a:spAutoFit/>
          </a:bodyPr>
          <a:lstStyle/>
          <a:p>
            <a:r>
              <a:rPr lang="en-US" sz="2800" b="1" dirty="0" smtClean="0">
                <a:solidFill>
                  <a:schemeClr val="accent3">
                    <a:lumMod val="40000"/>
                    <a:lumOff val="60000"/>
                  </a:schemeClr>
                </a:solidFill>
                <a:sym typeface="Wingdings" pitchFamily="2" charset="2"/>
              </a:rPr>
              <a:t></a:t>
            </a:r>
            <a:r>
              <a:rPr lang="en-US" sz="2800" b="1" dirty="0" smtClean="0">
                <a:solidFill>
                  <a:schemeClr val="accent3">
                    <a:lumMod val="40000"/>
                    <a:lumOff val="60000"/>
                  </a:schemeClr>
                </a:solidFill>
              </a:rPr>
              <a:t> Auto-Connect</a:t>
            </a:r>
          </a:p>
        </p:txBody>
      </p:sp>
      <p:sp>
        <p:nvSpPr>
          <p:cNvPr id="8" name="TextBox 7"/>
          <p:cNvSpPr txBox="1"/>
          <p:nvPr/>
        </p:nvSpPr>
        <p:spPr>
          <a:xfrm>
            <a:off x="8837612" y="2887133"/>
            <a:ext cx="3276600" cy="430887"/>
          </a:xfrm>
          <a:prstGeom prst="rect">
            <a:avLst/>
          </a:prstGeom>
          <a:noFill/>
        </p:spPr>
        <p:txBody>
          <a:bodyPr wrap="square" lIns="0" tIns="0" rIns="0" bIns="0" rtlCol="0">
            <a:spAutoFit/>
          </a:bodyPr>
          <a:lstStyle/>
          <a:p>
            <a:r>
              <a:rPr lang="en-US" sz="2800" b="1" dirty="0" smtClean="0">
                <a:solidFill>
                  <a:schemeClr val="accent3">
                    <a:lumMod val="40000"/>
                    <a:lumOff val="60000"/>
                  </a:schemeClr>
                </a:solidFill>
                <a:sym typeface="Wingdings" pitchFamily="2" charset="2"/>
              </a:rPr>
              <a:t> Annotations</a:t>
            </a:r>
            <a:endParaRPr lang="en-US" sz="2800" b="1" dirty="0" smtClean="0">
              <a:solidFill>
                <a:schemeClr val="accent3">
                  <a:lumMod val="40000"/>
                  <a:lumOff val="60000"/>
                </a:schemeClr>
              </a:solidFill>
            </a:endParaRPr>
          </a:p>
        </p:txBody>
      </p:sp>
      <p:sp>
        <p:nvSpPr>
          <p:cNvPr id="9" name="TextBox 8"/>
          <p:cNvSpPr txBox="1"/>
          <p:nvPr/>
        </p:nvSpPr>
        <p:spPr>
          <a:xfrm>
            <a:off x="9447212" y="3361267"/>
            <a:ext cx="1447800" cy="430887"/>
          </a:xfrm>
          <a:prstGeom prst="rect">
            <a:avLst/>
          </a:prstGeom>
          <a:noFill/>
        </p:spPr>
        <p:txBody>
          <a:bodyPr wrap="square" lIns="0" tIns="0" rIns="0" bIns="0" rtlCol="0">
            <a:spAutoFit/>
          </a:bodyPr>
          <a:lstStyle/>
          <a:p>
            <a:r>
              <a:rPr lang="en-US" sz="2800" b="1" dirty="0" smtClean="0">
                <a:solidFill>
                  <a:schemeClr val="accent3">
                    <a:lumMod val="40000"/>
                    <a:lumOff val="60000"/>
                  </a:schemeClr>
                </a:solidFill>
                <a:sym typeface="Wingdings" pitchFamily="2" charset="2"/>
              </a:rPr>
              <a:t> Pan</a:t>
            </a:r>
            <a:endParaRPr lang="en-US" sz="2800" b="1" dirty="0" smtClean="0">
              <a:solidFill>
                <a:schemeClr val="accent3">
                  <a:lumMod val="40000"/>
                  <a:lumOff val="60000"/>
                </a:schemeClr>
              </a:solidFill>
            </a:endParaRPr>
          </a:p>
        </p:txBody>
      </p:sp>
      <p:sp>
        <p:nvSpPr>
          <p:cNvPr id="10" name="TextBox 9"/>
          <p:cNvSpPr txBox="1"/>
          <p:nvPr/>
        </p:nvSpPr>
        <p:spPr>
          <a:xfrm>
            <a:off x="5637212" y="3810912"/>
            <a:ext cx="1676400" cy="430887"/>
          </a:xfrm>
          <a:prstGeom prst="rect">
            <a:avLst/>
          </a:prstGeom>
          <a:noFill/>
        </p:spPr>
        <p:txBody>
          <a:bodyPr wrap="square" lIns="0" tIns="0" rIns="0" bIns="0" rtlCol="0">
            <a:spAutoFit/>
          </a:bodyPr>
          <a:lstStyle/>
          <a:p>
            <a:r>
              <a:rPr lang="en-US" sz="2800" b="1" dirty="0" smtClean="0">
                <a:solidFill>
                  <a:schemeClr val="accent3">
                    <a:lumMod val="40000"/>
                    <a:lumOff val="60000"/>
                  </a:schemeClr>
                </a:solidFill>
                <a:sym typeface="Wingdings" pitchFamily="2" charset="2"/>
              </a:rPr>
              <a:t> Search</a:t>
            </a:r>
            <a:endParaRPr lang="en-US" sz="2800" b="1" dirty="0" smtClean="0">
              <a:solidFill>
                <a:schemeClr val="accent3">
                  <a:lumMod val="40000"/>
                  <a:lumOff val="60000"/>
                </a:schemeClr>
              </a:solidFill>
            </a:endParaRPr>
          </a:p>
        </p:txBody>
      </p:sp>
      <p:sp>
        <p:nvSpPr>
          <p:cNvPr id="11" name="TextBox 10"/>
          <p:cNvSpPr txBox="1"/>
          <p:nvPr/>
        </p:nvSpPr>
        <p:spPr>
          <a:xfrm>
            <a:off x="7694612" y="4268112"/>
            <a:ext cx="4114800" cy="861774"/>
          </a:xfrm>
          <a:prstGeom prst="rect">
            <a:avLst/>
          </a:prstGeom>
          <a:noFill/>
        </p:spPr>
        <p:txBody>
          <a:bodyPr wrap="square" lIns="0" tIns="0" rIns="0" bIns="0" rtlCol="0">
            <a:spAutoFit/>
          </a:bodyPr>
          <a:lstStyle/>
          <a:p>
            <a:r>
              <a:rPr lang="en-US" sz="2800" b="1" dirty="0" smtClean="0">
                <a:solidFill>
                  <a:schemeClr val="accent3">
                    <a:lumMod val="40000"/>
                    <a:lumOff val="60000"/>
                  </a:schemeClr>
                </a:solidFill>
                <a:sym typeface="Wingdings" pitchFamily="2" charset="2"/>
              </a:rPr>
              <a:t> </a:t>
            </a:r>
            <a:r>
              <a:rPr lang="en-US" sz="2800" b="1" dirty="0" err="1" smtClean="0">
                <a:solidFill>
                  <a:schemeClr val="accent3">
                    <a:lumMod val="40000"/>
                    <a:lumOff val="60000"/>
                  </a:schemeClr>
                </a:solidFill>
                <a:sym typeface="Wingdings" pitchFamily="2" charset="2"/>
              </a:rPr>
              <a:t>DisplayName</a:t>
            </a:r>
            <a:r>
              <a:rPr lang="en-US" sz="2800" b="1" dirty="0" smtClean="0">
                <a:solidFill>
                  <a:schemeClr val="accent3">
                    <a:lumMod val="40000"/>
                    <a:lumOff val="60000"/>
                  </a:schemeClr>
                </a:solidFill>
                <a:sym typeface="Wingdings" pitchFamily="2" charset="2"/>
              </a:rPr>
              <a:t> on   </a:t>
            </a:r>
          </a:p>
          <a:p>
            <a:r>
              <a:rPr lang="en-US" sz="2800" b="1" dirty="0">
                <a:solidFill>
                  <a:schemeClr val="accent3">
                    <a:lumMod val="40000"/>
                    <a:lumOff val="60000"/>
                  </a:schemeClr>
                </a:solidFill>
                <a:sym typeface="Wingdings" pitchFamily="2" charset="2"/>
              </a:rPr>
              <a:t> </a:t>
            </a:r>
            <a:r>
              <a:rPr lang="en-US" sz="2800" b="1" dirty="0" smtClean="0">
                <a:solidFill>
                  <a:schemeClr val="accent3">
                    <a:lumMod val="40000"/>
                    <a:lumOff val="60000"/>
                  </a:schemeClr>
                </a:solidFill>
                <a:sym typeface="Wingdings" pitchFamily="2" charset="2"/>
              </a:rPr>
              <a:t>   Decision and Switch</a:t>
            </a:r>
            <a:endParaRPr lang="en-US" sz="2800" b="1" dirty="0" smtClean="0">
              <a:solidFill>
                <a:schemeClr val="accent3">
                  <a:lumMod val="40000"/>
                  <a:lumOff val="60000"/>
                </a:schemeClr>
              </a:solidFill>
            </a:endParaRPr>
          </a:p>
        </p:txBody>
      </p:sp>
    </p:spTree>
    <p:extLst>
      <p:ext uri="{BB962C8B-B14F-4D97-AF65-F5344CB8AC3E}">
        <p14:creationId xmlns:p14="http://schemas.microsoft.com/office/powerpoint/2010/main" val="2303082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fade">
                                      <p:cBhvr>
                                        <p:cTn id="25" dur="500"/>
                                        <p:tgtEl>
                                          <p:spTgt spid="6">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ppt_x"/>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p:bldP spid="7" grpId="0"/>
      <p:bldP spid="8" grpId="0"/>
      <p:bldP spid="9" grpId="0"/>
      <p:bldP spid="10"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Versioning &amp; Dynamic Update</a:t>
            </a:r>
            <a:endParaRPr lang="en-US" dirty="0"/>
          </a:p>
        </p:txBody>
      </p:sp>
      <p:sp>
        <p:nvSpPr>
          <p:cNvPr id="3" name="Content Placeholder 2"/>
          <p:cNvSpPr>
            <a:spLocks noGrp="1"/>
          </p:cNvSpPr>
          <p:nvPr>
            <p:ph idx="1"/>
          </p:nvPr>
        </p:nvSpPr>
        <p:spPr>
          <a:xfrm>
            <a:off x="519112" y="1447799"/>
            <a:ext cx="11149013" cy="4025717"/>
          </a:xfrm>
        </p:spPr>
        <p:txBody>
          <a:bodyPr/>
          <a:lstStyle/>
          <a:p>
            <a:pPr lvl="0"/>
            <a:r>
              <a:rPr lang="en-US" dirty="0"/>
              <a:t>Workflow </a:t>
            </a:r>
            <a:r>
              <a:rPr lang="en-US" dirty="0" smtClean="0"/>
              <a:t>identity (name + version)</a:t>
            </a:r>
            <a:endParaRPr lang="en-US" dirty="0"/>
          </a:p>
          <a:p>
            <a:pPr lvl="1"/>
            <a:r>
              <a:rPr lang="en-US" dirty="0"/>
              <a:t>Allows a host to easily associate an instance with its definition</a:t>
            </a:r>
          </a:p>
          <a:p>
            <a:pPr lvl="1"/>
            <a:r>
              <a:rPr lang="en-US" dirty="0"/>
              <a:t>Mismatches can be detected at load time</a:t>
            </a:r>
          </a:p>
          <a:p>
            <a:pPr lvl="0"/>
            <a:r>
              <a:rPr lang="en-US" dirty="0"/>
              <a:t>Dynamic update</a:t>
            </a:r>
          </a:p>
          <a:p>
            <a:pPr lvl="1"/>
            <a:r>
              <a:rPr lang="en-US" dirty="0" smtClean="0"/>
              <a:t>Update workflow instance data to match new definition</a:t>
            </a:r>
          </a:p>
          <a:p>
            <a:pPr lvl="1"/>
            <a:r>
              <a:rPr lang="en-US" dirty="0" smtClean="0"/>
              <a:t>Scenario</a:t>
            </a:r>
            <a:endParaRPr lang="en-US" dirty="0"/>
          </a:p>
          <a:p>
            <a:pPr lvl="2"/>
            <a:r>
              <a:rPr lang="en-US" dirty="0"/>
              <a:t>Developer modifies a definition with “change tracking” on</a:t>
            </a:r>
          </a:p>
          <a:p>
            <a:pPr lvl="2"/>
            <a:r>
              <a:rPr lang="en-US" dirty="0"/>
              <a:t>IT Administrator applies definition changes to one or more instances in production</a:t>
            </a:r>
          </a:p>
        </p:txBody>
      </p:sp>
    </p:spTree>
    <p:extLst>
      <p:ext uri="{BB962C8B-B14F-4D97-AF65-F5344CB8AC3E}">
        <p14:creationId xmlns:p14="http://schemas.microsoft.com/office/powerpoint/2010/main" val="1450813258"/>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Side-by-Side Versioning </a:t>
            </a:r>
            <a:r>
              <a:rPr lang="en-US" dirty="0"/>
              <a:t>in WF4</a:t>
            </a:r>
          </a:p>
        </p:txBody>
      </p:sp>
      <p:sp>
        <p:nvSpPr>
          <p:cNvPr id="4" name="Rounded Rectangle 3"/>
          <p:cNvSpPr/>
          <p:nvPr/>
        </p:nvSpPr>
        <p:spPr>
          <a:xfrm>
            <a:off x="1320472" y="2857500"/>
            <a:ext cx="1462659" cy="19812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Client</a:t>
            </a:r>
            <a:endParaRPr lang="en-US" dirty="0"/>
          </a:p>
        </p:txBody>
      </p:sp>
      <p:sp>
        <p:nvSpPr>
          <p:cNvPr id="18" name="Left Arrow 17"/>
          <p:cNvSpPr/>
          <p:nvPr/>
        </p:nvSpPr>
        <p:spPr>
          <a:xfrm>
            <a:off x="3165032" y="3619514"/>
            <a:ext cx="1304204" cy="5333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…V2…</a:t>
            </a:r>
            <a:endParaRPr lang="en-US" sz="1400" dirty="0"/>
          </a:p>
        </p:txBody>
      </p:sp>
      <p:sp>
        <p:nvSpPr>
          <p:cNvPr id="19" name="Left Arrow 18"/>
          <p:cNvSpPr/>
          <p:nvPr/>
        </p:nvSpPr>
        <p:spPr>
          <a:xfrm rot="10800000" flipV="1">
            <a:off x="3469752" y="4229113"/>
            <a:ext cx="1304204" cy="5333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…V2…</a:t>
            </a:r>
            <a:endParaRPr lang="en-US" sz="1400" dirty="0"/>
          </a:p>
        </p:txBody>
      </p:sp>
      <p:sp>
        <p:nvSpPr>
          <p:cNvPr id="20" name="Left Arrow 19"/>
          <p:cNvSpPr/>
          <p:nvPr/>
        </p:nvSpPr>
        <p:spPr>
          <a:xfrm rot="10800000">
            <a:off x="3469752" y="3009902"/>
            <a:ext cx="1304204"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9344781" y="4343400"/>
            <a:ext cx="1462659" cy="1981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Service</a:t>
            </a:r>
          </a:p>
          <a:p>
            <a:pPr algn="ctr"/>
            <a:r>
              <a:rPr lang="en-US" dirty="0" smtClean="0"/>
              <a:t>Ver. </a:t>
            </a:r>
            <a:r>
              <a:rPr lang="en-US" dirty="0"/>
              <a:t>2</a:t>
            </a:r>
          </a:p>
        </p:txBody>
      </p:sp>
      <p:sp>
        <p:nvSpPr>
          <p:cNvPr id="23" name="Rounded Rectangle 22"/>
          <p:cNvSpPr/>
          <p:nvPr/>
        </p:nvSpPr>
        <p:spPr>
          <a:xfrm>
            <a:off x="9344781" y="1676400"/>
            <a:ext cx="1462659" cy="1981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Service</a:t>
            </a:r>
          </a:p>
          <a:p>
            <a:pPr algn="ctr"/>
            <a:r>
              <a:rPr lang="en-US" dirty="0" smtClean="0"/>
              <a:t>Ver. 1</a:t>
            </a:r>
            <a:endParaRPr lang="en-US" dirty="0"/>
          </a:p>
        </p:txBody>
      </p:sp>
      <p:sp>
        <p:nvSpPr>
          <p:cNvPr id="11" name="Rounded Rectangle 10"/>
          <p:cNvSpPr/>
          <p:nvPr/>
        </p:nvSpPr>
        <p:spPr>
          <a:xfrm>
            <a:off x="5139637" y="2857500"/>
            <a:ext cx="1462659" cy="19812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Routing</a:t>
            </a:r>
          </a:p>
          <a:p>
            <a:pPr algn="ctr"/>
            <a:r>
              <a:rPr lang="en-US" dirty="0" smtClean="0"/>
              <a:t>Service</a:t>
            </a:r>
            <a:endParaRPr lang="en-US" dirty="0"/>
          </a:p>
        </p:txBody>
      </p:sp>
      <p:sp>
        <p:nvSpPr>
          <p:cNvPr id="13" name="Left Arrow 12"/>
          <p:cNvSpPr/>
          <p:nvPr/>
        </p:nvSpPr>
        <p:spPr>
          <a:xfrm rot="9199540" flipV="1">
            <a:off x="6957415" y="2705114"/>
            <a:ext cx="2158694" cy="533399"/>
          </a:xfrm>
          <a:prstGeom prst="leftArrow">
            <a:avLst/>
          </a:prstGeom>
          <a:scene3d>
            <a:camera prst="orthographicFront">
              <a:rot lat="0" lon="0" rev="10799999"/>
            </a:camera>
            <a:lightRig rig="threePt" dir="t"/>
          </a:scene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dirty="0"/>
          </a:p>
        </p:txBody>
      </p:sp>
      <p:sp>
        <p:nvSpPr>
          <p:cNvPr id="12" name="Left Arrow 11"/>
          <p:cNvSpPr/>
          <p:nvPr/>
        </p:nvSpPr>
        <p:spPr>
          <a:xfrm rot="9199540" flipV="1">
            <a:off x="6957415" y="2705114"/>
            <a:ext cx="2158694" cy="533399"/>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…V1…</a:t>
            </a:r>
            <a:endParaRPr lang="en-US" sz="1400" dirty="0"/>
          </a:p>
        </p:txBody>
      </p:sp>
      <p:sp>
        <p:nvSpPr>
          <p:cNvPr id="15" name="Left Arrow 14"/>
          <p:cNvSpPr/>
          <p:nvPr/>
        </p:nvSpPr>
        <p:spPr>
          <a:xfrm rot="1740665">
            <a:off x="7012148" y="4478185"/>
            <a:ext cx="2158694" cy="533399"/>
          </a:xfrm>
          <a:prstGeom prst="leftArrow">
            <a:avLst/>
          </a:prstGeom>
          <a:scene3d>
            <a:camera prst="orthographicFront">
              <a:rot lat="0" lon="0" rev="12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…V2…</a:t>
            </a:r>
            <a:endParaRPr lang="en-US" sz="1400" dirty="0"/>
          </a:p>
        </p:txBody>
      </p:sp>
      <p:sp>
        <p:nvSpPr>
          <p:cNvPr id="16" name="Left Arrow 15"/>
          <p:cNvSpPr/>
          <p:nvPr/>
        </p:nvSpPr>
        <p:spPr>
          <a:xfrm rot="10800000" flipV="1">
            <a:off x="3469752" y="3390913"/>
            <a:ext cx="1304204" cy="533399"/>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…V1…</a:t>
            </a:r>
            <a:endParaRPr lang="en-US" sz="1400" dirty="0"/>
          </a:p>
        </p:txBody>
      </p:sp>
      <p:sp>
        <p:nvSpPr>
          <p:cNvPr id="17" name="Left Arrow 16"/>
          <p:cNvSpPr/>
          <p:nvPr/>
        </p:nvSpPr>
        <p:spPr>
          <a:xfrm>
            <a:off x="3165032" y="3990988"/>
            <a:ext cx="1304204" cy="533399"/>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dirty="0"/>
          </a:p>
        </p:txBody>
      </p:sp>
      <p:sp>
        <p:nvSpPr>
          <p:cNvPr id="24" name="Left Arrow 23"/>
          <p:cNvSpPr/>
          <p:nvPr/>
        </p:nvSpPr>
        <p:spPr>
          <a:xfrm rot="12427039" flipV="1">
            <a:off x="7012784" y="4478185"/>
            <a:ext cx="2157422" cy="5333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6" name="Left Arrow 25"/>
          <p:cNvSpPr/>
          <p:nvPr/>
        </p:nvSpPr>
        <p:spPr>
          <a:xfrm rot="12427039" flipV="1">
            <a:off x="7012784" y="4478185"/>
            <a:ext cx="2157422" cy="5333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…V2…</a:t>
            </a:r>
            <a:endParaRPr lang="en-US" sz="1400" dirty="0"/>
          </a:p>
        </p:txBody>
      </p:sp>
    </p:spTree>
    <p:extLst>
      <p:ext uri="{BB962C8B-B14F-4D97-AF65-F5344CB8AC3E}">
        <p14:creationId xmlns:p14="http://schemas.microsoft.com/office/powerpoint/2010/main" val="4705913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childTnLst>
                          </p:cTn>
                        </p:par>
                        <p:par>
                          <p:cTn id="24" fill="hold">
                            <p:stCondLst>
                              <p:cond delay="500"/>
                            </p:stCondLst>
                            <p:childTnLst>
                              <p:par>
                                <p:cTn id="25" presetID="10" presetClass="exit" presetSubtype="0" fill="hold" grpId="1" nodeType="after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p:stCondLst>
                              <p:cond delay="1500"/>
                            </p:stCondLst>
                            <p:childTnLst>
                              <p:par>
                                <p:cTn id="33" presetID="22" presetClass="entr" presetSubtype="2"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right)">
                                      <p:cBhvr>
                                        <p:cTn id="35" dur="500"/>
                                        <p:tgtEl>
                                          <p:spTgt spid="17"/>
                                        </p:tgtEl>
                                      </p:cBhvr>
                                    </p:animEffect>
                                  </p:childTnLst>
                                </p:cTn>
                              </p:par>
                            </p:childTnLst>
                          </p:cTn>
                        </p:par>
                        <p:par>
                          <p:cTn id="36" fill="hold">
                            <p:stCondLst>
                              <p:cond delay="2000"/>
                            </p:stCondLst>
                            <p:childTnLst>
                              <p:par>
                                <p:cTn id="37" presetID="10" presetClass="exit" presetSubtype="0" fill="hold" grpId="1" nodeType="afterEffect">
                                  <p:stCondLst>
                                    <p:cond delay="0"/>
                                  </p:stCondLst>
                                  <p:childTnLst>
                                    <p:animEffect transition="out" filter="fade">
                                      <p:cBhvr>
                                        <p:cTn id="38" dur="500"/>
                                        <p:tgtEl>
                                          <p:spTgt spid="13"/>
                                        </p:tgtEl>
                                      </p:cBhvr>
                                    </p:animEffect>
                                    <p:set>
                                      <p:cBhvr>
                                        <p:cTn id="39" dur="1" fill="hold">
                                          <p:stCondLst>
                                            <p:cond delay="499"/>
                                          </p:stCondLst>
                                        </p:cTn>
                                        <p:tgtEl>
                                          <p:spTgt spid="13"/>
                                        </p:tgtEl>
                                        <p:attrNameLst>
                                          <p:attrName>style.visibility</p:attrName>
                                        </p:attrNameLst>
                                      </p:cBhvr>
                                      <p:to>
                                        <p:strVal val="hidden"/>
                                      </p:to>
                                    </p:set>
                                  </p:childTnLst>
                                </p:cTn>
                              </p:par>
                            </p:childTnLst>
                          </p:cTn>
                        </p:par>
                        <p:par>
                          <p:cTn id="40" fill="hold">
                            <p:stCondLst>
                              <p:cond delay="2500"/>
                            </p:stCondLst>
                            <p:childTnLst>
                              <p:par>
                                <p:cTn id="41" presetID="10" presetClass="exit" presetSubtype="0" fill="hold" grpId="1" nodeType="afterEffect">
                                  <p:stCondLst>
                                    <p:cond delay="0"/>
                                  </p:stCondLst>
                                  <p:childTnLst>
                                    <p:animEffect transition="out" filter="fade">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500"/>
                                        <p:tgtEl>
                                          <p:spTgt spid="20"/>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childTnLst>
                          </p:cTn>
                        </p:par>
                        <p:par>
                          <p:cTn id="58" fill="hold">
                            <p:stCondLst>
                              <p:cond delay="500"/>
                            </p:stCondLst>
                            <p:childTnLst>
                              <p:par>
                                <p:cTn id="59" presetID="10" presetClass="exit" presetSubtype="0" fill="hold" grpId="1" nodeType="afterEffect">
                                  <p:stCondLst>
                                    <p:cond delay="0"/>
                                  </p:stCondLst>
                                  <p:childTnLst>
                                    <p:animEffect transition="out" filter="fade">
                                      <p:cBhvr>
                                        <p:cTn id="60" dur="500"/>
                                        <p:tgtEl>
                                          <p:spTgt spid="24"/>
                                        </p:tgtEl>
                                      </p:cBhvr>
                                    </p:animEffect>
                                    <p:set>
                                      <p:cBhvr>
                                        <p:cTn id="61" dur="1" fill="hold">
                                          <p:stCondLst>
                                            <p:cond delay="499"/>
                                          </p:stCondLst>
                                        </p:cTn>
                                        <p:tgtEl>
                                          <p:spTgt spid="24"/>
                                        </p:tgtEl>
                                        <p:attrNameLst>
                                          <p:attrName>style.visibility</p:attrName>
                                        </p:attrNameLst>
                                      </p:cBhvr>
                                      <p:to>
                                        <p:strVal val="hidden"/>
                                      </p:to>
                                    </p:set>
                                  </p:childTnLst>
                                </p:cTn>
                              </p:par>
                            </p:childTnLst>
                          </p:cTn>
                        </p:par>
                        <p:par>
                          <p:cTn id="62" fill="hold">
                            <p:stCondLst>
                              <p:cond delay="1000"/>
                            </p:stCondLst>
                            <p:childTnLst>
                              <p:par>
                                <p:cTn id="63" presetID="22" presetClass="entr" presetSubtype="2"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wipe(right)">
                                      <p:cBhvr>
                                        <p:cTn id="65" dur="500"/>
                                        <p:tgtEl>
                                          <p:spTgt spid="15"/>
                                        </p:tgtEl>
                                      </p:cBhvr>
                                    </p:animEffect>
                                  </p:childTnLst>
                                </p:cTn>
                              </p:par>
                            </p:childTnLst>
                          </p:cTn>
                        </p:par>
                        <p:par>
                          <p:cTn id="66" fill="hold">
                            <p:stCondLst>
                              <p:cond delay="1500"/>
                            </p:stCondLst>
                            <p:childTnLst>
                              <p:par>
                                <p:cTn id="67" presetID="22" presetClass="entr" presetSubtype="2"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right)">
                                      <p:cBhvr>
                                        <p:cTn id="69" dur="500"/>
                                        <p:tgtEl>
                                          <p:spTgt spid="1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500"/>
                                        <p:tgtEl>
                                          <p:spTgt spid="15"/>
                                        </p:tgtEl>
                                      </p:cBhvr>
                                    </p:animEffect>
                                    <p:set>
                                      <p:cBhvr>
                                        <p:cTn id="74" dur="1" fill="hold">
                                          <p:stCondLst>
                                            <p:cond delay="499"/>
                                          </p:stCondLst>
                                        </p:cTn>
                                        <p:tgtEl>
                                          <p:spTgt spid="15"/>
                                        </p:tgtEl>
                                        <p:attrNameLst>
                                          <p:attrName>style.visibility</p:attrName>
                                        </p:attrNameLst>
                                      </p:cBhvr>
                                      <p:to>
                                        <p:strVal val="hidden"/>
                                      </p:to>
                                    </p:set>
                                  </p:childTnLst>
                                </p:cTn>
                              </p:par>
                            </p:childTnLst>
                          </p:cTn>
                        </p:par>
                        <p:par>
                          <p:cTn id="75" fill="hold">
                            <p:stCondLst>
                              <p:cond delay="500"/>
                            </p:stCondLst>
                            <p:childTnLst>
                              <p:par>
                                <p:cTn id="76" presetID="10" presetClass="exit" presetSubtype="0" fill="hold" grpId="1" nodeType="afterEffect">
                                  <p:stCondLst>
                                    <p:cond delay="0"/>
                                  </p:stCondLst>
                                  <p:childTnLst>
                                    <p:animEffect transition="out" filter="fade">
                                      <p:cBhvr>
                                        <p:cTn id="77" dur="500"/>
                                        <p:tgtEl>
                                          <p:spTgt spid="18"/>
                                        </p:tgtEl>
                                      </p:cBhvr>
                                    </p:animEffect>
                                    <p:set>
                                      <p:cBhvr>
                                        <p:cTn id="78" dur="1" fill="hold">
                                          <p:stCondLst>
                                            <p:cond delay="499"/>
                                          </p:stCondLst>
                                        </p:cTn>
                                        <p:tgtEl>
                                          <p:spTgt spid="18"/>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wipe(left)">
                                      <p:cBhvr>
                                        <p:cTn id="83" dur="500"/>
                                        <p:tgtEl>
                                          <p:spTgt spid="19"/>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wipe(left)">
                                      <p:cBhvr>
                                        <p:cTn id="87" dur="500"/>
                                        <p:tgtEl>
                                          <p:spTgt spid="2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1" nodeType="clickEffect">
                                  <p:stCondLst>
                                    <p:cond delay="0"/>
                                  </p:stCondLst>
                                  <p:childTnLst>
                                    <p:animEffect transition="out" filter="fade">
                                      <p:cBhvr>
                                        <p:cTn id="91" dur="500"/>
                                        <p:tgtEl>
                                          <p:spTgt spid="19"/>
                                        </p:tgtEl>
                                      </p:cBhvr>
                                    </p:animEffect>
                                    <p:set>
                                      <p:cBhvr>
                                        <p:cTn id="92" dur="1" fill="hold">
                                          <p:stCondLst>
                                            <p:cond delay="499"/>
                                          </p:stCondLst>
                                        </p:cTn>
                                        <p:tgtEl>
                                          <p:spTgt spid="19"/>
                                        </p:tgtEl>
                                        <p:attrNameLst>
                                          <p:attrName>style.visibility</p:attrName>
                                        </p:attrNameLst>
                                      </p:cBhvr>
                                      <p:to>
                                        <p:strVal val="hidden"/>
                                      </p:to>
                                    </p:set>
                                  </p:childTnLst>
                                </p:cTn>
                              </p:par>
                            </p:childTnLst>
                          </p:cTn>
                        </p:par>
                        <p:par>
                          <p:cTn id="93" fill="hold">
                            <p:stCondLst>
                              <p:cond delay="500"/>
                            </p:stCondLst>
                            <p:childTnLst>
                              <p:par>
                                <p:cTn id="94" presetID="10" presetClass="exit" presetSubtype="0" fill="hold" grpId="1" nodeType="afterEffect">
                                  <p:stCondLst>
                                    <p:cond delay="0"/>
                                  </p:stCondLst>
                                  <p:childTnLst>
                                    <p:animEffect transition="out" filter="fade">
                                      <p:cBhvr>
                                        <p:cTn id="95" dur="500"/>
                                        <p:tgtEl>
                                          <p:spTgt spid="26"/>
                                        </p:tgtEl>
                                      </p:cBhvr>
                                    </p:animEffect>
                                    <p:set>
                                      <p:cBhvr>
                                        <p:cTn id="96"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0" grpId="0" animBg="1"/>
      <p:bldP spid="20" grpId="1" animBg="1"/>
      <p:bldP spid="11" grpId="0" animBg="1"/>
      <p:bldP spid="13" grpId="0" animBg="1"/>
      <p:bldP spid="13" grpId="1" animBg="1"/>
      <p:bldP spid="12" grpId="0" animBg="1"/>
      <p:bldP spid="12" grpId="1" animBg="1"/>
      <p:bldP spid="15" grpId="0" animBg="1"/>
      <p:bldP spid="15" grpId="1" animBg="1"/>
      <p:bldP spid="16" grpId="0" animBg="1"/>
      <p:bldP spid="16" grpId="1" animBg="1"/>
      <p:bldP spid="17" grpId="0" animBg="1"/>
      <p:bldP spid="17" grpId="1" animBg="1"/>
      <p:bldP spid="24" grpId="0" animBg="1"/>
      <p:bldP spid="24" grpId="1" animBg="1"/>
      <p:bldP spid="26" grpId="0" animBg="1"/>
      <p:bldP spid="26"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7" y="228600"/>
            <a:ext cx="11149013" cy="1052596"/>
          </a:xfrm>
        </p:spPr>
        <p:txBody>
          <a:bodyPr/>
          <a:lstStyle/>
          <a:p>
            <a:r>
              <a:rPr lang="en-US" dirty="0" err="1" smtClean="0"/>
              <a:t>AppFabric</a:t>
            </a:r>
            <a:r>
              <a:rPr lang="en-US" dirty="0" smtClean="0"/>
              <a:t> Workflow</a:t>
            </a:r>
            <a:br>
              <a:rPr lang="en-US" dirty="0" smtClean="0"/>
            </a:br>
            <a:r>
              <a:rPr lang="en-US" sz="3200" dirty="0" smtClean="0">
                <a:solidFill>
                  <a:schemeClr val="accent1"/>
                </a:solidFill>
              </a:rPr>
              <a:t>Scale-out (using </a:t>
            </a:r>
            <a:r>
              <a:rPr lang="en-US" sz="3200" dirty="0" err="1" smtClean="0">
                <a:solidFill>
                  <a:schemeClr val="accent1"/>
                </a:solidFill>
              </a:rPr>
              <a:t>ServiceBus</a:t>
            </a:r>
            <a:r>
              <a:rPr lang="en-US" sz="3200" dirty="0" smtClean="0">
                <a:solidFill>
                  <a:schemeClr val="accent1"/>
                </a:solidFill>
              </a:rPr>
              <a:t> Messaging)</a:t>
            </a:r>
            <a:endParaRPr lang="en-US" dirty="0">
              <a:solidFill>
                <a:schemeClr val="accent1"/>
              </a:solidFill>
            </a:endParaRPr>
          </a:p>
        </p:txBody>
      </p:sp>
      <p:sp>
        <p:nvSpPr>
          <p:cNvPr id="5" name="Text Placeholder 4"/>
          <p:cNvSpPr>
            <a:spLocks noGrp="1"/>
          </p:cNvSpPr>
          <p:nvPr>
            <p:ph type="body" idx="1"/>
          </p:nvPr>
        </p:nvSpPr>
        <p:spPr>
          <a:xfrm>
            <a:off x="519113" y="1314604"/>
            <a:ext cx="5486399" cy="443198"/>
          </a:xfrm>
        </p:spPr>
        <p:txBody>
          <a:bodyPr/>
          <a:lstStyle/>
          <a:p>
            <a:pPr algn="ctr"/>
            <a:r>
              <a:rPr lang="en-US" sz="3200" dirty="0" smtClean="0"/>
              <a:t>WF4</a:t>
            </a:r>
            <a:endParaRPr lang="en-US" sz="3200" dirty="0"/>
          </a:p>
        </p:txBody>
      </p:sp>
      <p:sp>
        <p:nvSpPr>
          <p:cNvPr id="7" name="Text Placeholder 6"/>
          <p:cNvSpPr>
            <a:spLocks noGrp="1"/>
          </p:cNvSpPr>
          <p:nvPr>
            <p:ph type="body" sz="quarter" idx="3"/>
          </p:nvPr>
        </p:nvSpPr>
        <p:spPr>
          <a:xfrm>
            <a:off x="6181726" y="1314604"/>
            <a:ext cx="5486399" cy="443198"/>
          </a:xfrm>
        </p:spPr>
        <p:txBody>
          <a:bodyPr/>
          <a:lstStyle/>
          <a:p>
            <a:pPr algn="ctr"/>
            <a:r>
              <a:rPr lang="en-US" sz="3200" dirty="0" err="1" smtClean="0"/>
              <a:t>AppFabric</a:t>
            </a:r>
            <a:r>
              <a:rPr lang="en-US" sz="3200" dirty="0" smtClean="0"/>
              <a:t> Workflow</a:t>
            </a:r>
            <a:endParaRPr lang="en-US" sz="3200" dirty="0"/>
          </a:p>
        </p:txBody>
      </p:sp>
      <p:cxnSp>
        <p:nvCxnSpPr>
          <p:cNvPr id="12" name="Straight Connector 11"/>
          <p:cNvCxnSpPr/>
          <p:nvPr/>
        </p:nvCxnSpPr>
        <p:spPr>
          <a:xfrm>
            <a:off x="6094412" y="2133600"/>
            <a:ext cx="0" cy="42672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ight Arrow 22"/>
          <p:cNvSpPr/>
          <p:nvPr/>
        </p:nvSpPr>
        <p:spPr bwMode="auto">
          <a:xfrm>
            <a:off x="124701" y="3691057"/>
            <a:ext cx="718255" cy="5334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28" name="Rounded Rectangle 27"/>
          <p:cNvSpPr/>
          <p:nvPr/>
        </p:nvSpPr>
        <p:spPr>
          <a:xfrm>
            <a:off x="912812" y="3429001"/>
            <a:ext cx="1066800" cy="105751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dirty="0" smtClean="0"/>
              <a:t>Load</a:t>
            </a:r>
          </a:p>
          <a:p>
            <a:pPr algn="ctr"/>
            <a:r>
              <a:rPr lang="en-US" sz="1400" dirty="0" smtClean="0"/>
              <a:t>Balancer</a:t>
            </a:r>
            <a:endParaRPr lang="en-US" sz="1400" dirty="0"/>
          </a:p>
        </p:txBody>
      </p:sp>
      <p:sp>
        <p:nvSpPr>
          <p:cNvPr id="19" name="Rounded Rectangle 18"/>
          <p:cNvSpPr/>
          <p:nvPr/>
        </p:nvSpPr>
        <p:spPr bwMode="auto">
          <a:xfrm>
            <a:off x="2741612" y="2133608"/>
            <a:ext cx="1295400" cy="1057515"/>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WFSH #1</a:t>
            </a:r>
          </a:p>
        </p:txBody>
      </p:sp>
      <p:sp>
        <p:nvSpPr>
          <p:cNvPr id="31" name="Rounded Rectangle 30"/>
          <p:cNvSpPr/>
          <p:nvPr/>
        </p:nvSpPr>
        <p:spPr bwMode="auto">
          <a:xfrm>
            <a:off x="2741612" y="3438293"/>
            <a:ext cx="1295400" cy="1057515"/>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WFSH #2</a:t>
            </a:r>
          </a:p>
        </p:txBody>
      </p:sp>
      <p:sp>
        <p:nvSpPr>
          <p:cNvPr id="37" name="Rounded Rectangle 36"/>
          <p:cNvSpPr/>
          <p:nvPr/>
        </p:nvSpPr>
        <p:spPr bwMode="auto">
          <a:xfrm>
            <a:off x="2741612" y="5267093"/>
            <a:ext cx="1295400" cy="1057515"/>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WFSH #N</a:t>
            </a:r>
          </a:p>
        </p:txBody>
      </p:sp>
      <p:sp>
        <p:nvSpPr>
          <p:cNvPr id="39" name="TextBox 38"/>
          <p:cNvSpPr txBox="1"/>
          <p:nvPr/>
        </p:nvSpPr>
        <p:spPr>
          <a:xfrm>
            <a:off x="3114822" y="4648200"/>
            <a:ext cx="1074590" cy="508152"/>
          </a:xfrm>
          <a:prstGeom prst="rect">
            <a:avLst/>
          </a:prstGeom>
          <a:noFill/>
        </p:spPr>
        <p:txBody>
          <a:bodyPr vert="wordArtVert" wrap="none" lIns="0" tIns="0" rIns="0" bIns="0" rtlCol="0">
            <a:spAutoFit/>
          </a:bodyPr>
          <a:lstStyle/>
          <a:p>
            <a:r>
              <a:rPr lang="en-US" sz="5400" dirty="0" smtClean="0">
                <a:gradFill>
                  <a:gsLst>
                    <a:gs pos="0">
                      <a:schemeClr val="tx1"/>
                    </a:gs>
                    <a:gs pos="86000">
                      <a:schemeClr val="tx1"/>
                    </a:gs>
                  </a:gsLst>
                  <a:lin ang="5400000" scaled="0"/>
                </a:gradFill>
              </a:rPr>
              <a:t>…</a:t>
            </a:r>
          </a:p>
        </p:txBody>
      </p:sp>
      <p:sp>
        <p:nvSpPr>
          <p:cNvPr id="40" name="Can 39"/>
          <p:cNvSpPr/>
          <p:nvPr/>
        </p:nvSpPr>
        <p:spPr bwMode="auto">
          <a:xfrm>
            <a:off x="4875213" y="3352812"/>
            <a:ext cx="990599" cy="1232163"/>
          </a:xfrm>
          <a:prstGeom prst="can">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Instance Storage</a:t>
            </a:r>
            <a:endParaRPr lang="en-US" sz="2200" dirty="0" smtClean="0">
              <a:gradFill>
                <a:gsLst>
                  <a:gs pos="0">
                    <a:srgbClr val="FFFFFF"/>
                  </a:gs>
                  <a:gs pos="100000">
                    <a:srgbClr val="FFFFFF"/>
                  </a:gs>
                </a:gsLst>
                <a:lin ang="5400000" scaled="0"/>
              </a:gradFill>
            </a:endParaRPr>
          </a:p>
        </p:txBody>
      </p:sp>
      <p:cxnSp>
        <p:nvCxnSpPr>
          <p:cNvPr id="41" name="Straight Arrow Connector 40"/>
          <p:cNvCxnSpPr/>
          <p:nvPr/>
        </p:nvCxnSpPr>
        <p:spPr>
          <a:xfrm flipH="1">
            <a:off x="4037013" y="3976071"/>
            <a:ext cx="850106" cy="1371599"/>
          </a:xfrm>
          <a:prstGeom prst="straightConnector1">
            <a:avLst/>
          </a:prstGeom>
          <a:ln w="508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4037016" y="3967043"/>
            <a:ext cx="830704" cy="9017"/>
          </a:xfrm>
          <a:prstGeom prst="straightConnector1">
            <a:avLst/>
          </a:prstGeom>
          <a:ln w="508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19" idx="3"/>
          </p:cNvCxnSpPr>
          <p:nvPr/>
        </p:nvCxnSpPr>
        <p:spPr>
          <a:xfrm flipH="1" flipV="1">
            <a:off x="4037014" y="2662362"/>
            <a:ext cx="857455" cy="1300042"/>
          </a:xfrm>
          <a:prstGeom prst="straightConnector1">
            <a:avLst/>
          </a:prstGeom>
          <a:ln w="508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28" idx="3"/>
          </p:cNvCxnSpPr>
          <p:nvPr/>
        </p:nvCxnSpPr>
        <p:spPr>
          <a:xfrm flipV="1">
            <a:off x="1979614" y="2464759"/>
            <a:ext cx="838200" cy="1492998"/>
          </a:xfrm>
          <a:prstGeom prst="straightConnector1">
            <a:avLst/>
          </a:prstGeom>
          <a:ln w="508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28" idx="3"/>
            <a:endCxn id="37" idx="1"/>
          </p:cNvCxnSpPr>
          <p:nvPr/>
        </p:nvCxnSpPr>
        <p:spPr>
          <a:xfrm>
            <a:off x="1979615" y="3957765"/>
            <a:ext cx="762000" cy="1838086"/>
          </a:xfrm>
          <a:prstGeom prst="straightConnector1">
            <a:avLst/>
          </a:prstGeom>
          <a:ln w="508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28" idx="3"/>
            <a:endCxn id="31" idx="1"/>
          </p:cNvCxnSpPr>
          <p:nvPr/>
        </p:nvCxnSpPr>
        <p:spPr>
          <a:xfrm>
            <a:off x="1979615" y="3957765"/>
            <a:ext cx="762000" cy="9286"/>
          </a:xfrm>
          <a:prstGeom prst="straightConnector1">
            <a:avLst/>
          </a:prstGeom>
          <a:ln w="508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tailEnd type="arrow"/>
          </a:ln>
        </p:spPr>
        <p:style>
          <a:lnRef idx="1">
            <a:schemeClr val="accent1"/>
          </a:lnRef>
          <a:fillRef idx="0">
            <a:schemeClr val="accent1"/>
          </a:fillRef>
          <a:effectRef idx="0">
            <a:schemeClr val="accent1"/>
          </a:effectRef>
          <a:fontRef idx="minor">
            <a:schemeClr val="tx1"/>
          </a:fontRef>
        </p:style>
      </p:cxnSp>
      <p:pic>
        <p:nvPicPr>
          <p:cNvPr id="61" name="Picture 3" descr="C:\Artwork_Imagery\Icons - Illustrations\Charts - Diagrams\workflow flow chart tilt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828" y="2209811"/>
            <a:ext cx="1071333" cy="660205"/>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3" descr="C:\Artwork_Imagery\Icons - Illustrations\Charts - Diagrams\workflow flow chart tilt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827" y="3505212"/>
            <a:ext cx="1071333" cy="660205"/>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3" descr="C:\Artwork_Imagery\Icons - Illustrations\Charts - Diagrams\workflow flow chart tilt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826" y="5347669"/>
            <a:ext cx="1071333" cy="6602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18012" y="2590800"/>
            <a:ext cx="1370568" cy="553998"/>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Load &amp; </a:t>
            </a:r>
          </a:p>
          <a:p>
            <a:r>
              <a:rPr lang="en-US" dirty="0" smtClean="0">
                <a:gradFill>
                  <a:gsLst>
                    <a:gs pos="0">
                      <a:schemeClr val="tx1"/>
                    </a:gs>
                    <a:gs pos="86000">
                      <a:schemeClr val="tx1"/>
                    </a:gs>
                  </a:gsLst>
                  <a:lin ang="5400000" scaled="0"/>
                </a:gradFill>
              </a:rPr>
              <a:t>Lock Instance</a:t>
            </a:r>
            <a:endParaRPr lang="en-US" sz="2400" dirty="0" smtClean="0">
              <a:gradFill>
                <a:gsLst>
                  <a:gs pos="0">
                    <a:schemeClr val="tx1"/>
                  </a:gs>
                  <a:gs pos="86000">
                    <a:schemeClr val="tx1"/>
                  </a:gs>
                </a:gsLst>
                <a:lin ang="5400000" scaled="0"/>
              </a:gradFill>
            </a:endParaRPr>
          </a:p>
        </p:txBody>
      </p:sp>
      <p:sp>
        <p:nvSpPr>
          <p:cNvPr id="36" name="Right Arrow 35"/>
          <p:cNvSpPr/>
          <p:nvPr/>
        </p:nvSpPr>
        <p:spPr bwMode="auto">
          <a:xfrm>
            <a:off x="6296886" y="3767249"/>
            <a:ext cx="718255" cy="5334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38" name="Rounded Rectangle 37"/>
          <p:cNvSpPr/>
          <p:nvPr/>
        </p:nvSpPr>
        <p:spPr>
          <a:xfrm>
            <a:off x="7084997" y="3505193"/>
            <a:ext cx="1066800" cy="105751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200" dirty="0" smtClean="0"/>
              <a:t>Correlation</a:t>
            </a:r>
            <a:endParaRPr lang="en-US" sz="1200" dirty="0"/>
          </a:p>
        </p:txBody>
      </p:sp>
      <p:sp>
        <p:nvSpPr>
          <p:cNvPr id="42" name="Rounded Rectangle 41"/>
          <p:cNvSpPr/>
          <p:nvPr/>
        </p:nvSpPr>
        <p:spPr bwMode="auto">
          <a:xfrm>
            <a:off x="8913797" y="2209800"/>
            <a:ext cx="1295400" cy="1057515"/>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Instance 123</a:t>
            </a:r>
          </a:p>
        </p:txBody>
      </p:sp>
      <p:sp>
        <p:nvSpPr>
          <p:cNvPr id="44" name="Rounded Rectangle 43"/>
          <p:cNvSpPr/>
          <p:nvPr/>
        </p:nvSpPr>
        <p:spPr bwMode="auto">
          <a:xfrm>
            <a:off x="8913797" y="3514485"/>
            <a:ext cx="1295400" cy="1057515"/>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Instance 456</a:t>
            </a:r>
          </a:p>
        </p:txBody>
      </p:sp>
      <p:sp>
        <p:nvSpPr>
          <p:cNvPr id="46" name="Rounded Rectangle 45"/>
          <p:cNvSpPr/>
          <p:nvPr/>
        </p:nvSpPr>
        <p:spPr bwMode="auto">
          <a:xfrm>
            <a:off x="8913797" y="5343285"/>
            <a:ext cx="1295400" cy="1057515"/>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Instance XYZ</a:t>
            </a:r>
          </a:p>
        </p:txBody>
      </p:sp>
      <p:sp>
        <p:nvSpPr>
          <p:cNvPr id="47" name="TextBox 46"/>
          <p:cNvSpPr txBox="1"/>
          <p:nvPr/>
        </p:nvSpPr>
        <p:spPr>
          <a:xfrm>
            <a:off x="9287007" y="4724392"/>
            <a:ext cx="1074590" cy="508152"/>
          </a:xfrm>
          <a:prstGeom prst="rect">
            <a:avLst/>
          </a:prstGeom>
          <a:noFill/>
        </p:spPr>
        <p:txBody>
          <a:bodyPr vert="wordArtVert" wrap="none" lIns="0" tIns="0" rIns="0" bIns="0" rtlCol="0">
            <a:spAutoFit/>
          </a:bodyPr>
          <a:lstStyle/>
          <a:p>
            <a:r>
              <a:rPr lang="en-US" sz="5400" dirty="0" smtClean="0">
                <a:gradFill>
                  <a:gsLst>
                    <a:gs pos="0">
                      <a:schemeClr val="tx1"/>
                    </a:gs>
                    <a:gs pos="86000">
                      <a:schemeClr val="tx1"/>
                    </a:gs>
                  </a:gsLst>
                  <a:lin ang="5400000" scaled="0"/>
                </a:gradFill>
              </a:rPr>
              <a:t>…</a:t>
            </a:r>
          </a:p>
        </p:txBody>
      </p:sp>
      <p:sp>
        <p:nvSpPr>
          <p:cNvPr id="49" name="Can 48"/>
          <p:cNvSpPr/>
          <p:nvPr/>
        </p:nvSpPr>
        <p:spPr bwMode="auto">
          <a:xfrm>
            <a:off x="11047398" y="3429004"/>
            <a:ext cx="990599" cy="1232163"/>
          </a:xfrm>
          <a:prstGeom prst="can">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Instance Storage</a:t>
            </a:r>
            <a:endParaRPr lang="en-US" sz="2200" dirty="0" smtClean="0">
              <a:gradFill>
                <a:gsLst>
                  <a:gs pos="0">
                    <a:srgbClr val="FFFFFF"/>
                  </a:gs>
                  <a:gs pos="100000">
                    <a:srgbClr val="FFFFFF"/>
                  </a:gs>
                </a:gsLst>
                <a:lin ang="5400000" scaled="0"/>
              </a:gradFill>
            </a:endParaRPr>
          </a:p>
        </p:txBody>
      </p:sp>
      <p:cxnSp>
        <p:nvCxnSpPr>
          <p:cNvPr id="50" name="Straight Arrow Connector 49"/>
          <p:cNvCxnSpPr/>
          <p:nvPr/>
        </p:nvCxnSpPr>
        <p:spPr>
          <a:xfrm flipH="1">
            <a:off x="10209198" y="4052263"/>
            <a:ext cx="850106" cy="1371599"/>
          </a:xfrm>
          <a:prstGeom prst="straightConnector1">
            <a:avLst/>
          </a:prstGeom>
          <a:ln w="508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10209201" y="4043235"/>
            <a:ext cx="830704" cy="9017"/>
          </a:xfrm>
          <a:prstGeom prst="straightConnector1">
            <a:avLst/>
          </a:prstGeom>
          <a:ln w="508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endCxn id="42" idx="3"/>
          </p:cNvCxnSpPr>
          <p:nvPr/>
        </p:nvCxnSpPr>
        <p:spPr>
          <a:xfrm flipH="1" flipV="1">
            <a:off x="10209199" y="2738554"/>
            <a:ext cx="857455" cy="1300042"/>
          </a:xfrm>
          <a:prstGeom prst="straightConnector1">
            <a:avLst/>
          </a:prstGeom>
          <a:ln w="508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38" idx="3"/>
          </p:cNvCxnSpPr>
          <p:nvPr/>
        </p:nvCxnSpPr>
        <p:spPr>
          <a:xfrm flipV="1">
            <a:off x="8151799" y="2540951"/>
            <a:ext cx="838200" cy="1492998"/>
          </a:xfrm>
          <a:prstGeom prst="straightConnector1">
            <a:avLst/>
          </a:prstGeom>
          <a:ln w="508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38" idx="3"/>
            <a:endCxn id="46" idx="1"/>
          </p:cNvCxnSpPr>
          <p:nvPr/>
        </p:nvCxnSpPr>
        <p:spPr>
          <a:xfrm>
            <a:off x="8151800" y="4033957"/>
            <a:ext cx="762000" cy="1838086"/>
          </a:xfrm>
          <a:prstGeom prst="straightConnector1">
            <a:avLst/>
          </a:prstGeom>
          <a:ln w="508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38" idx="3"/>
            <a:endCxn id="44" idx="1"/>
          </p:cNvCxnSpPr>
          <p:nvPr/>
        </p:nvCxnSpPr>
        <p:spPr>
          <a:xfrm>
            <a:off x="8151800" y="4033957"/>
            <a:ext cx="762000" cy="9286"/>
          </a:xfrm>
          <a:prstGeom prst="straightConnector1">
            <a:avLst/>
          </a:prstGeom>
          <a:ln w="508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tailEnd type="arrow"/>
          </a:ln>
        </p:spPr>
        <p:style>
          <a:lnRef idx="1">
            <a:schemeClr val="accent1"/>
          </a:lnRef>
          <a:fillRef idx="0">
            <a:schemeClr val="accent1"/>
          </a:fillRef>
          <a:effectRef idx="0">
            <a:schemeClr val="accent1"/>
          </a:effectRef>
          <a:fontRef idx="minor">
            <a:schemeClr val="tx1"/>
          </a:fontRef>
        </p:style>
      </p:cxnSp>
      <p:pic>
        <p:nvPicPr>
          <p:cNvPr id="58" name="Picture 3" descr="C:\Artwork_Imagery\Icons - Illustrations\Charts - Diagrams\workflow flow chart tilt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0013" y="2286003"/>
            <a:ext cx="1071333" cy="660205"/>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3" descr="C:\Artwork_Imagery\Icons - Illustrations\Charts - Diagrams\workflow flow chart tilt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0012" y="3581404"/>
            <a:ext cx="1071333" cy="660205"/>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 descr="C:\Artwork_Imagery\Icons - Illustrations\Charts - Diagrams\workflow flow chart tilt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0011" y="5423861"/>
            <a:ext cx="1071333" cy="660205"/>
          </a:xfrm>
          <a:prstGeom prst="rect">
            <a:avLst/>
          </a:prstGeom>
          <a:noFill/>
          <a:extLst>
            <a:ext uri="{909E8E84-426E-40DD-AFC4-6F175D3DCCD1}">
              <a14:hiddenFill xmlns:a14="http://schemas.microsoft.com/office/drawing/2010/main">
                <a:solidFill>
                  <a:srgbClr val="FFFFFF"/>
                </a:solidFill>
              </a14:hiddenFill>
            </a:ext>
          </a:extLst>
        </p:spPr>
      </p:pic>
      <p:grpSp>
        <p:nvGrpSpPr>
          <p:cNvPr id="64" name="Group 63"/>
          <p:cNvGrpSpPr/>
          <p:nvPr/>
        </p:nvGrpSpPr>
        <p:grpSpPr>
          <a:xfrm>
            <a:off x="134918" y="3211258"/>
            <a:ext cx="639931" cy="341931"/>
            <a:chOff x="4819843" y="4571464"/>
            <a:chExt cx="1191545" cy="848676"/>
          </a:xfrm>
        </p:grpSpPr>
        <p:sp>
          <p:nvSpPr>
            <p:cNvPr id="65" name="Rectangle 64"/>
            <p:cNvSpPr/>
            <p:nvPr/>
          </p:nvSpPr>
          <p:spPr>
            <a:xfrm rot="20715597">
              <a:off x="4860105" y="4638262"/>
              <a:ext cx="1151283" cy="78187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b="1" dirty="0"/>
            </a:p>
          </p:txBody>
        </p:sp>
        <p:cxnSp>
          <p:nvCxnSpPr>
            <p:cNvPr id="66" name="Straight Connector 65"/>
            <p:cNvCxnSpPr/>
            <p:nvPr/>
          </p:nvCxnSpPr>
          <p:spPr>
            <a:xfrm rot="20715597">
              <a:off x="4819843" y="4741566"/>
              <a:ext cx="575640" cy="390939"/>
            </a:xfrm>
            <a:prstGeom prst="line">
              <a:avLst/>
            </a:prstGeom>
            <a:ln/>
          </p:spPr>
          <p:style>
            <a:lnRef idx="1">
              <a:schemeClr val="dk1"/>
            </a:lnRef>
            <a:fillRef idx="0">
              <a:schemeClr val="dk1"/>
            </a:fillRef>
            <a:effectRef idx="0">
              <a:schemeClr val="dk1"/>
            </a:effectRef>
            <a:fontRef idx="minor">
              <a:schemeClr val="tx1"/>
            </a:fontRef>
          </p:style>
        </p:cxnSp>
        <p:cxnSp>
          <p:nvCxnSpPr>
            <p:cNvPr id="67" name="Straight Connector 66"/>
            <p:cNvCxnSpPr/>
            <p:nvPr/>
          </p:nvCxnSpPr>
          <p:spPr>
            <a:xfrm rot="20715597" flipH="1">
              <a:off x="5376540" y="4571464"/>
              <a:ext cx="575642" cy="390939"/>
            </a:xfrm>
            <a:prstGeom prst="line">
              <a:avLst/>
            </a:prstGeom>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3016279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750"/>
                                        <p:tgtEl>
                                          <p:spTgt spid="64"/>
                                        </p:tgtEl>
                                      </p:cBhvr>
                                    </p:animEffect>
                                  </p:childTnLst>
                                </p:cTn>
                              </p:par>
                            </p:childTnLst>
                          </p:cTn>
                        </p:par>
                        <p:par>
                          <p:cTn id="8" fill="hold">
                            <p:stCondLst>
                              <p:cond delay="750"/>
                            </p:stCondLst>
                            <p:childTnLst>
                              <p:par>
                                <p:cTn id="9" presetID="10" presetClass="exit" presetSubtype="0" fill="hold" nodeType="afterEffect">
                                  <p:stCondLst>
                                    <p:cond delay="0"/>
                                  </p:stCondLst>
                                  <p:childTnLst>
                                    <p:animEffect transition="out" filter="fade">
                                      <p:cBhvr>
                                        <p:cTn id="10" dur="250"/>
                                        <p:tgtEl>
                                          <p:spTgt spid="64"/>
                                        </p:tgtEl>
                                      </p:cBhvr>
                                    </p:animEffect>
                                    <p:set>
                                      <p:cBhvr>
                                        <p:cTn id="11" dur="1" fill="hold">
                                          <p:stCondLst>
                                            <p:cond delay="249"/>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519112" y="1447799"/>
            <a:ext cx="11149013" cy="3262432"/>
          </a:xfrm>
        </p:spPr>
        <p:txBody>
          <a:bodyPr/>
          <a:lstStyle/>
          <a:p>
            <a:r>
              <a:rPr lang="en-US" sz="4000" dirty="0" smtClean="0"/>
              <a:t>Recap: why Workflow and how today?</a:t>
            </a:r>
          </a:p>
          <a:p>
            <a:endParaRPr lang="en-US" sz="4000" dirty="0"/>
          </a:p>
          <a:p>
            <a:r>
              <a:rPr lang="en-US" sz="4000" dirty="0" smtClean="0"/>
              <a:t>Addressing top customer asks in Workflow</a:t>
            </a:r>
            <a:endParaRPr lang="en-US" sz="4000" dirty="0"/>
          </a:p>
          <a:p>
            <a:endParaRPr lang="en-US" sz="4000" dirty="0" smtClean="0"/>
          </a:p>
          <a:p>
            <a:r>
              <a:rPr lang="en-US" sz="4000" dirty="0" smtClean="0"/>
              <a:t>Unlocking the </a:t>
            </a:r>
            <a:r>
              <a:rPr lang="en-US" sz="4000" dirty="0"/>
              <a:t>power of </a:t>
            </a:r>
            <a:r>
              <a:rPr lang="en-US" sz="4000" dirty="0" smtClean="0"/>
              <a:t>Workflow in </a:t>
            </a:r>
            <a:r>
              <a:rPr lang="en-US" sz="4000" dirty="0" err="1" smtClean="0"/>
              <a:t>AppFabric</a:t>
            </a:r>
            <a:endParaRPr lang="en-US" sz="4000" dirty="0"/>
          </a:p>
        </p:txBody>
      </p:sp>
    </p:spTree>
    <p:extLst>
      <p:ext uri="{BB962C8B-B14F-4D97-AF65-F5344CB8AC3E}">
        <p14:creationId xmlns:p14="http://schemas.microsoft.com/office/powerpoint/2010/main" val="761669976"/>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Inbound Messaging &amp; WF</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smtClean="0"/>
          </a:p>
          <a:p>
            <a:endParaRPr lang="en-US" dirty="0"/>
          </a:p>
        </p:txBody>
      </p:sp>
      <p:graphicFrame>
        <p:nvGraphicFramePr>
          <p:cNvPr id="12" name="Diagram 11"/>
          <p:cNvGraphicFramePr/>
          <p:nvPr>
            <p:extLst>
              <p:ext uri="{D42A27DB-BD31-4B8C-83A1-F6EECF244321}">
                <p14:modId xmlns:p14="http://schemas.microsoft.com/office/powerpoint/2010/main" val="1195189781"/>
              </p:ext>
            </p:extLst>
          </p:nvPr>
        </p:nvGraphicFramePr>
        <p:xfrm>
          <a:off x="1514475" y="1304925"/>
          <a:ext cx="8541305" cy="4740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2629341" y="3514725"/>
            <a:ext cx="620683" cy="369332"/>
          </a:xfrm>
          <a:prstGeom prst="rect">
            <a:avLst/>
          </a:prstGeom>
          <a:noFill/>
        </p:spPr>
        <p:txBody>
          <a:bodyPr wrap="none" rtlCol="0">
            <a:spAutoFit/>
          </a:bodyPr>
          <a:lstStyle/>
          <a:p>
            <a:r>
              <a:rPr lang="en-US" dirty="0" smtClean="0"/>
              <a:t>P2P</a:t>
            </a:r>
            <a:endParaRPr lang="en-US" dirty="0"/>
          </a:p>
        </p:txBody>
      </p:sp>
      <p:sp>
        <p:nvSpPr>
          <p:cNvPr id="14" name="TextBox 13"/>
          <p:cNvSpPr txBox="1"/>
          <p:nvPr/>
        </p:nvSpPr>
        <p:spPr>
          <a:xfrm>
            <a:off x="8233701" y="3514725"/>
            <a:ext cx="1069524" cy="369332"/>
          </a:xfrm>
          <a:prstGeom prst="rect">
            <a:avLst/>
          </a:prstGeom>
          <a:noFill/>
        </p:spPr>
        <p:txBody>
          <a:bodyPr wrap="none" rtlCol="0">
            <a:spAutoFit/>
          </a:bodyPr>
          <a:lstStyle/>
          <a:p>
            <a:r>
              <a:rPr lang="en-US" dirty="0" smtClean="0"/>
              <a:t>Pub/Sub</a:t>
            </a:r>
            <a:endParaRPr lang="en-US" dirty="0"/>
          </a:p>
        </p:txBody>
      </p:sp>
      <p:sp>
        <p:nvSpPr>
          <p:cNvPr id="15" name="TextBox 14"/>
          <p:cNvSpPr txBox="1"/>
          <p:nvPr/>
        </p:nvSpPr>
        <p:spPr>
          <a:xfrm>
            <a:off x="5225919" y="1047750"/>
            <a:ext cx="1184940" cy="369332"/>
          </a:xfrm>
          <a:prstGeom prst="rect">
            <a:avLst/>
          </a:prstGeom>
          <a:noFill/>
        </p:spPr>
        <p:txBody>
          <a:bodyPr wrap="none" rtlCol="0">
            <a:spAutoFit/>
          </a:bodyPr>
          <a:lstStyle/>
          <a:p>
            <a:r>
              <a:rPr lang="en-US" dirty="0" smtClean="0"/>
              <a:t>Activation</a:t>
            </a:r>
            <a:endParaRPr lang="en-US" dirty="0"/>
          </a:p>
        </p:txBody>
      </p:sp>
      <p:sp>
        <p:nvSpPr>
          <p:cNvPr id="16" name="TextBox 15"/>
          <p:cNvSpPr txBox="1"/>
          <p:nvPr/>
        </p:nvSpPr>
        <p:spPr>
          <a:xfrm>
            <a:off x="5097679" y="6023491"/>
            <a:ext cx="1313180" cy="369332"/>
          </a:xfrm>
          <a:prstGeom prst="rect">
            <a:avLst/>
          </a:prstGeom>
          <a:noFill/>
        </p:spPr>
        <p:txBody>
          <a:bodyPr wrap="none" rtlCol="0">
            <a:spAutoFit/>
          </a:bodyPr>
          <a:lstStyle/>
          <a:p>
            <a:r>
              <a:rPr lang="en-US" dirty="0" smtClean="0"/>
              <a:t>Correlation</a:t>
            </a:r>
            <a:endParaRPr lang="en-US" dirty="0"/>
          </a:p>
        </p:txBody>
      </p:sp>
    </p:spTree>
    <p:extLst>
      <p:ext uri="{BB962C8B-B14F-4D97-AF65-F5344CB8AC3E}">
        <p14:creationId xmlns:p14="http://schemas.microsoft.com/office/powerpoint/2010/main" val="80821318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Workflow?</a:t>
            </a:r>
            <a:endParaRPr lang="en-US" dirty="0"/>
          </a:p>
        </p:txBody>
      </p:sp>
      <p:sp>
        <p:nvSpPr>
          <p:cNvPr id="3" name="Text Placeholder 2"/>
          <p:cNvSpPr>
            <a:spLocks noGrp="1"/>
          </p:cNvSpPr>
          <p:nvPr>
            <p:ph type="body" sz="quarter" idx="10"/>
          </p:nvPr>
        </p:nvSpPr>
        <p:spPr>
          <a:xfrm>
            <a:off x="519112" y="1447799"/>
            <a:ext cx="11149013" cy="2068259"/>
          </a:xfrm>
        </p:spPr>
        <p:txBody>
          <a:bodyPr/>
          <a:lstStyle/>
          <a:p>
            <a:r>
              <a:rPr lang="en-US" dirty="0"/>
              <a:t>Long running </a:t>
            </a:r>
            <a:r>
              <a:rPr lang="en-US" dirty="0" smtClean="0"/>
              <a:t>work</a:t>
            </a:r>
            <a:endParaRPr lang="en-US" dirty="0"/>
          </a:p>
          <a:p>
            <a:r>
              <a:rPr lang="en-US" dirty="0"/>
              <a:t>Coordination of work</a:t>
            </a:r>
          </a:p>
          <a:p>
            <a:r>
              <a:rPr lang="en-US" dirty="0"/>
              <a:t>Transparency</a:t>
            </a:r>
          </a:p>
          <a:p>
            <a:r>
              <a:rPr lang="en-US" dirty="0" smtClean="0"/>
              <a:t>Customizable </a:t>
            </a:r>
            <a:r>
              <a:rPr lang="en-US" dirty="0"/>
              <a:t>business </a:t>
            </a:r>
            <a:r>
              <a:rPr lang="en-US" dirty="0" smtClean="0"/>
              <a:t>processes</a:t>
            </a:r>
            <a:endParaRPr lang="en-US" dirty="0"/>
          </a:p>
        </p:txBody>
      </p:sp>
      <p:grpSp>
        <p:nvGrpSpPr>
          <p:cNvPr id="4" name="Group 3"/>
          <p:cNvGrpSpPr/>
          <p:nvPr/>
        </p:nvGrpSpPr>
        <p:grpSpPr>
          <a:xfrm>
            <a:off x="4106820" y="2419362"/>
            <a:ext cx="7822234" cy="4166871"/>
            <a:chOff x="4106820" y="2419362"/>
            <a:chExt cx="7822234" cy="4166871"/>
          </a:xfrm>
        </p:grpSpPr>
        <p:pic>
          <p:nvPicPr>
            <p:cNvPr id="5" name="Picture 2" descr="C:\Users\rojacobs\Pictures\Icons - Illustrations\_ XML ICONS\Servers computer XML Web Service.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7891" y="3333762"/>
              <a:ext cx="639630" cy="920397"/>
            </a:xfrm>
            <a:prstGeom prst="rect">
              <a:avLst/>
            </a:prstGeom>
            <a:extLst>
              <a:ext uri="{909E8E84-426E-40DD-AFC4-6F175D3DCCD1}">
                <a14:hiddenFill xmlns:a14="http://schemas.microsoft.com/office/drawing/2010/main">
                  <a:solidFill>
                    <a:srgbClr val="FFFFFF"/>
                  </a:solidFill>
                </a14:hiddenFill>
              </a:ext>
            </a:extLst>
          </p:spPr>
        </p:pic>
        <p:pic>
          <p:nvPicPr>
            <p:cNvPr id="6" name="Picture 2" descr="C:\Users\rojacobs\Pictures\Icons - Illustrations\_ XML ICONS\Servers computer XML Web Service.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27788" y="2419362"/>
              <a:ext cx="639630" cy="920397"/>
            </a:xfrm>
            <a:prstGeom prst="rect">
              <a:avLst/>
            </a:prstGeom>
            <a:extLst>
              <a:ext uri="{909E8E84-426E-40DD-AFC4-6F175D3DCCD1}">
                <a14:hiddenFill xmlns:a14="http://schemas.microsoft.com/office/drawing/2010/main">
                  <a:solidFill>
                    <a:srgbClr val="FFFFFF"/>
                  </a:solidFill>
                </a14:hiddenFill>
              </a:ext>
            </a:extLst>
          </p:spPr>
        </p:pic>
        <p:cxnSp>
          <p:nvCxnSpPr>
            <p:cNvPr id="7" name=" 8"/>
            <p:cNvCxnSpPr>
              <a:cxnSpLocks/>
              <a:stCxn id="13" idx="3"/>
              <a:endCxn id="5" idx="1"/>
            </p:cNvCxnSpPr>
            <p:nvPr/>
          </p:nvCxnSpPr>
          <p:spPr>
            <a:xfrm flipV="1">
              <a:off x="6199235" y="3793961"/>
              <a:ext cx="1198656" cy="1549626"/>
            </a:xfrm>
            <a:prstGeom prst="curvedConnector3">
              <a:avLst>
                <a:gd name="adj1" fmla="val 50000"/>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8" name=" 13"/>
            <p:cNvCxnSpPr>
              <a:cxnSpLocks/>
              <a:stCxn id="5" idx="3"/>
              <a:endCxn id="6" idx="2"/>
            </p:cNvCxnSpPr>
            <p:nvPr/>
          </p:nvCxnSpPr>
          <p:spPr>
            <a:xfrm flipV="1">
              <a:off x="8037521" y="3339759"/>
              <a:ext cx="1288066" cy="454202"/>
            </a:xfrm>
            <a:prstGeom prst="curvedConnector2">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9" name=" 8"/>
            <p:cNvCxnSpPr>
              <a:cxnSpLocks/>
              <a:stCxn id="5" idx="2"/>
              <a:endCxn id="13" idx="2"/>
            </p:cNvCxnSpPr>
            <p:nvPr/>
          </p:nvCxnSpPr>
          <p:spPr>
            <a:xfrm rot="5400000">
              <a:off x="5953103" y="4012738"/>
              <a:ext cx="1523182" cy="2006024"/>
            </a:xfrm>
            <a:prstGeom prst="curvedConnector3">
              <a:avLst>
                <a:gd name="adj1" fmla="val 115008"/>
              </a:avLst>
            </a:prstGeom>
            <a:ln w="63500">
              <a:tailEnd type="triangle"/>
            </a:ln>
          </p:spPr>
          <p:style>
            <a:lnRef idx="1">
              <a:schemeClr val="accent1"/>
            </a:lnRef>
            <a:fillRef idx="0">
              <a:schemeClr val="accent1"/>
            </a:fillRef>
            <a:effectRef idx="0">
              <a:schemeClr val="accent1"/>
            </a:effectRef>
            <a:fontRef idx="minor">
              <a:schemeClr val="tx1"/>
            </a:fontRef>
          </p:style>
        </p:cxnSp>
        <p:pic>
          <p:nvPicPr>
            <p:cNvPr id="10" name="Picture 3" descr="\\rojacobs-tpad\c$\Users\rojacobs\Pictures\Icons - Illustrations\_ XML ICONS\user casual man people person.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06820" y="4757434"/>
              <a:ext cx="731330" cy="940623"/>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pic>
          <p:nvPicPr>
            <p:cNvPr id="11" name="Picture 4" descr="\\rojacobs-tpad\c$\Users\rojacobs\Pictures\Icons - Illustrations\_ XML ICONS\user business user woman people person.pn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56113" y="4933961"/>
              <a:ext cx="772941" cy="979488"/>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pic>
          <p:nvPicPr>
            <p:cNvPr id="12" name="Picture 5" descr="\\rojacobs-tpad\c$\Users\rojacobs\Pictures\Icons - Illustrations\_ XML ICONS\PC with flat panel.png"/>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9632508" y="4705362"/>
              <a:ext cx="1137624" cy="1071979"/>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pic>
          <p:nvPicPr>
            <p:cNvPr id="13" name="Picture 6" descr="\\rojacobs-tpad\c$\Users\rojacobs\Pictures\Icons - Illustrations\_ XML ICONS\laptop notebook portable Computer.png"/>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24129" y="4909833"/>
              <a:ext cx="975106" cy="867508"/>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cxnSp>
          <p:nvCxnSpPr>
            <p:cNvPr id="14" name=" 8"/>
            <p:cNvCxnSpPr>
              <a:cxnSpLocks/>
              <a:stCxn id="5" idx="3"/>
              <a:endCxn id="12" idx="0"/>
            </p:cNvCxnSpPr>
            <p:nvPr/>
          </p:nvCxnSpPr>
          <p:spPr>
            <a:xfrm>
              <a:off x="8037521" y="3793961"/>
              <a:ext cx="1731039" cy="911401"/>
            </a:xfrm>
            <a:prstGeom prst="curvedConnector2">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5" name=" 8"/>
            <p:cNvCxnSpPr>
              <a:cxnSpLocks/>
              <a:stCxn id="12" idx="3"/>
              <a:endCxn id="5" idx="2"/>
            </p:cNvCxnSpPr>
            <p:nvPr/>
          </p:nvCxnSpPr>
          <p:spPr>
            <a:xfrm rot="10800000">
              <a:off x="8100666" y="4254160"/>
              <a:ext cx="1531842" cy="987193"/>
            </a:xfrm>
            <a:prstGeom prst="curvedConnector2">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6" name="Oval 15"/>
            <p:cNvSpPr>
              <a:spLocks/>
            </p:cNvSpPr>
            <p:nvPr/>
          </p:nvSpPr>
          <p:spPr>
            <a:xfrm>
              <a:off x="6443011" y="4909833"/>
              <a:ext cx="406294" cy="381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1</a:t>
              </a:r>
              <a:endParaRPr lang="en-US" dirty="0"/>
            </a:p>
          </p:txBody>
        </p:sp>
        <p:sp>
          <p:nvSpPr>
            <p:cNvPr id="17" name="Oval 16"/>
            <p:cNvSpPr>
              <a:spLocks/>
            </p:cNvSpPr>
            <p:nvPr/>
          </p:nvSpPr>
          <p:spPr>
            <a:xfrm>
              <a:off x="8515199" y="3257561"/>
              <a:ext cx="406294" cy="381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2</a:t>
              </a:r>
              <a:endParaRPr lang="en-US" dirty="0"/>
            </a:p>
          </p:txBody>
        </p:sp>
        <p:sp>
          <p:nvSpPr>
            <p:cNvPr id="18" name="Oval 17"/>
            <p:cNvSpPr>
              <a:spLocks/>
            </p:cNvSpPr>
            <p:nvPr/>
          </p:nvSpPr>
          <p:spPr>
            <a:xfrm>
              <a:off x="9124640" y="4019561"/>
              <a:ext cx="406294" cy="381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3</a:t>
              </a:r>
            </a:p>
          </p:txBody>
        </p:sp>
        <p:sp>
          <p:nvSpPr>
            <p:cNvPr id="19" name="Oval 18"/>
            <p:cNvSpPr>
              <a:spLocks/>
            </p:cNvSpPr>
            <p:nvPr/>
          </p:nvSpPr>
          <p:spPr>
            <a:xfrm>
              <a:off x="8515199" y="4629161"/>
              <a:ext cx="406294" cy="381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4</a:t>
              </a:r>
              <a:endParaRPr lang="en-US" dirty="0"/>
            </a:p>
          </p:txBody>
        </p:sp>
        <p:sp>
          <p:nvSpPr>
            <p:cNvPr id="20" name="Oval 19"/>
            <p:cNvSpPr>
              <a:spLocks/>
            </p:cNvSpPr>
            <p:nvPr/>
          </p:nvSpPr>
          <p:spPr>
            <a:xfrm>
              <a:off x="6747732" y="6205233"/>
              <a:ext cx="406294" cy="381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5</a:t>
              </a:r>
              <a:endParaRPr lang="en-US" dirty="0"/>
            </a:p>
          </p:txBody>
        </p:sp>
      </p:grpSp>
    </p:spTree>
    <p:extLst>
      <p:ext uri="{BB962C8B-B14F-4D97-AF65-F5344CB8AC3E}">
        <p14:creationId xmlns:p14="http://schemas.microsoft.com/office/powerpoint/2010/main" val="308775140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extLst>
              <p:ext uri="{D42A27DB-BD31-4B8C-83A1-F6EECF244321}">
                <p14:modId xmlns:p14="http://schemas.microsoft.com/office/powerpoint/2010/main" val="4210204089"/>
              </p:ext>
            </p:extLst>
          </p:nvPr>
        </p:nvGraphicFramePr>
        <p:xfrm>
          <a:off x="5730667" y="1451207"/>
          <a:ext cx="6124785" cy="4914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p:txBody>
          <a:bodyPr/>
          <a:lstStyle/>
          <a:p>
            <a:r>
              <a:rPr lang="en-US" dirty="0" smtClean="0"/>
              <a:t>Recap: WF Services in </a:t>
            </a:r>
            <a:r>
              <a:rPr lang="en-US" dirty="0" err="1" smtClean="0"/>
              <a:t>AppFabric</a:t>
            </a:r>
            <a:r>
              <a:rPr lang="en-US" dirty="0" smtClean="0"/>
              <a:t> Server</a:t>
            </a:r>
            <a:endParaRPr lang="en-US" dirty="0"/>
          </a:p>
        </p:txBody>
      </p:sp>
      <p:sp>
        <p:nvSpPr>
          <p:cNvPr id="6" name="Content Placeholder 5"/>
          <p:cNvSpPr>
            <a:spLocks noGrp="1"/>
          </p:cNvSpPr>
          <p:nvPr>
            <p:ph idx="1"/>
          </p:nvPr>
        </p:nvSpPr>
        <p:spPr>
          <a:xfrm>
            <a:off x="379413" y="1362075"/>
            <a:ext cx="5287962" cy="5749266"/>
          </a:xfrm>
        </p:spPr>
        <p:txBody>
          <a:bodyPr/>
          <a:lstStyle/>
          <a:p>
            <a:r>
              <a:rPr lang="en-US" dirty="0" smtClean="0"/>
              <a:t>Deploy</a:t>
            </a:r>
          </a:p>
          <a:p>
            <a:pPr lvl="1"/>
            <a:r>
              <a:rPr lang="en-US" dirty="0" smtClean="0"/>
              <a:t>Publish WF definition (.</a:t>
            </a:r>
            <a:r>
              <a:rPr lang="en-US" dirty="0" err="1" smtClean="0"/>
              <a:t>xamlx</a:t>
            </a:r>
            <a:r>
              <a:rPr lang="en-US" dirty="0" smtClean="0"/>
              <a:t>) to </a:t>
            </a:r>
            <a:r>
              <a:rPr lang="en-US" dirty="0" err="1" smtClean="0"/>
              <a:t>AppFabric</a:t>
            </a:r>
            <a:endParaRPr lang="en-US" dirty="0" smtClean="0"/>
          </a:p>
          <a:p>
            <a:r>
              <a:rPr lang="en-US" dirty="0" smtClean="0"/>
              <a:t>Host</a:t>
            </a:r>
          </a:p>
          <a:p>
            <a:pPr lvl="1"/>
            <a:r>
              <a:rPr lang="en-US" dirty="0" err="1" smtClean="0"/>
              <a:t>WorkflowServiceHost</a:t>
            </a:r>
            <a:r>
              <a:rPr lang="en-US" dirty="0" smtClean="0"/>
              <a:t> infers contracts from </a:t>
            </a:r>
            <a:r>
              <a:rPr lang="en-US" dirty="0"/>
              <a:t>the </a:t>
            </a:r>
            <a:r>
              <a:rPr lang="en-US" dirty="0" smtClean="0"/>
              <a:t>WF &amp; opens endpoints</a:t>
            </a:r>
          </a:p>
          <a:p>
            <a:pPr lvl="1"/>
            <a:r>
              <a:rPr lang="en-US" dirty="0" smtClean="0"/>
              <a:t>Wire up persistence &amp; tracking store</a:t>
            </a:r>
          </a:p>
          <a:p>
            <a:r>
              <a:rPr lang="en-US" dirty="0" smtClean="0"/>
              <a:t>Manage</a:t>
            </a:r>
          </a:p>
          <a:p>
            <a:pPr lvl="1"/>
            <a:r>
              <a:rPr lang="en-US" dirty="0" smtClean="0"/>
              <a:t>Tracking &amp; instance </a:t>
            </a:r>
            <a:r>
              <a:rPr lang="en-US" dirty="0" err="1" smtClean="0"/>
              <a:t>mgmt</a:t>
            </a:r>
            <a:r>
              <a:rPr lang="en-US" dirty="0" smtClean="0"/>
              <a:t> using </a:t>
            </a:r>
            <a:r>
              <a:rPr lang="en-US" dirty="0" err="1" smtClean="0"/>
              <a:t>AppFabric</a:t>
            </a:r>
            <a:r>
              <a:rPr lang="en-US" dirty="0" smtClean="0"/>
              <a:t> Dashboard</a:t>
            </a:r>
            <a:endParaRPr lang="en-US" dirty="0"/>
          </a:p>
        </p:txBody>
      </p:sp>
      <p:pic>
        <p:nvPicPr>
          <p:cNvPr id="4098" name="Picture 2" descr="C:\Artwork_Imagery\Icons - Illustrations\_ REAL VISTA STYLE\contract clip board signatur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29500" y="2640430"/>
            <a:ext cx="1321391" cy="123659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Artwork_Imagery\Icons - Illustrations\Charts - Diagrams\workflow flow chart tilted.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95950" y="1577666"/>
            <a:ext cx="1612278" cy="981572"/>
          </a:xfrm>
          <a:prstGeom prst="rect">
            <a:avLst/>
          </a:prstGeom>
          <a:noFill/>
          <a:extLst>
            <a:ext uri="{909E8E84-426E-40DD-AFC4-6F175D3DCCD1}">
              <a14:hiddenFill xmlns:a14="http://schemas.microsoft.com/office/drawing/2010/main">
                <a:solidFill>
                  <a:srgbClr val="FFFFFF"/>
                </a:solidFill>
              </a14:hiddenFill>
            </a:ext>
          </a:extLst>
        </p:spPr>
      </p:pic>
      <p:sp>
        <p:nvSpPr>
          <p:cNvPr id="10" name="Can 9"/>
          <p:cNvSpPr/>
          <p:nvPr/>
        </p:nvSpPr>
        <p:spPr bwMode="auto">
          <a:xfrm>
            <a:off x="9037638" y="4108683"/>
            <a:ext cx="992187" cy="819138"/>
          </a:xfrm>
          <a:prstGeom prst="can">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SQL</a:t>
            </a:r>
          </a:p>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Instance</a:t>
            </a:r>
          </a:p>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Store</a:t>
            </a:r>
            <a:endParaRPr lang="en-US" dirty="0" smtClean="0">
              <a:gradFill>
                <a:gsLst>
                  <a:gs pos="0">
                    <a:srgbClr val="FFFFFF"/>
                  </a:gs>
                  <a:gs pos="100000">
                    <a:srgbClr val="FFFFFF"/>
                  </a:gs>
                </a:gsLst>
                <a:lin ang="5400000" scaled="0"/>
              </a:gradFill>
            </a:endParaRPr>
          </a:p>
        </p:txBody>
      </p:sp>
      <p:pic>
        <p:nvPicPr>
          <p:cNvPr id="1028" name="Picture 4" descr="C:\Users\dcliffe\AppData\Local\Microsoft\Windows\Temporary Internet Files\Content.IE5\MRQ21GMG\MC900197626[1].wm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34854" y="5271864"/>
            <a:ext cx="1057071" cy="104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05352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2" y="228600"/>
            <a:ext cx="11149013" cy="1107996"/>
          </a:xfrm>
        </p:spPr>
        <p:txBody>
          <a:bodyPr/>
          <a:lstStyle/>
          <a:p>
            <a:r>
              <a:rPr lang="en-US" dirty="0" smtClean="0"/>
              <a:t>David </a:t>
            </a:r>
            <a:r>
              <a:rPr lang="en-US" strike="sngStrike" dirty="0" smtClean="0"/>
              <a:t>Letterman’s</a:t>
            </a:r>
            <a:r>
              <a:rPr lang="en-US" dirty="0" smtClean="0"/>
              <a:t> Top 10: </a:t>
            </a:r>
            <a:br>
              <a:rPr lang="en-US" dirty="0" smtClean="0"/>
            </a:br>
            <a:r>
              <a:rPr lang="en-US" sz="3600" dirty="0" smtClean="0">
                <a:solidFill>
                  <a:schemeClr val="accent1">
                    <a:alpha val="99000"/>
                  </a:schemeClr>
                </a:solidFill>
              </a:rPr>
              <a:t>Workflow asks (demands?) for </a:t>
            </a:r>
            <a:r>
              <a:rPr lang="en-US" sz="3600" dirty="0" err="1" smtClean="0">
                <a:solidFill>
                  <a:schemeClr val="accent1">
                    <a:alpha val="99000"/>
                  </a:schemeClr>
                </a:solidFill>
              </a:rPr>
              <a:t>v.Next</a:t>
            </a:r>
            <a:endParaRPr lang="en-US" dirty="0"/>
          </a:p>
        </p:txBody>
      </p:sp>
      <p:sp>
        <p:nvSpPr>
          <p:cNvPr id="6" name="Content Placeholder 5"/>
          <p:cNvSpPr>
            <a:spLocks noGrp="1"/>
          </p:cNvSpPr>
          <p:nvPr>
            <p:ph idx="1"/>
          </p:nvPr>
        </p:nvSpPr>
        <p:spPr>
          <a:xfrm>
            <a:off x="519113" y="1904999"/>
            <a:ext cx="11149012" cy="4527467"/>
          </a:xfrm>
        </p:spPr>
        <p:txBody>
          <a:bodyPr/>
          <a:lstStyle/>
          <a:p>
            <a:pPr marL="514350" indent="-514350">
              <a:buFont typeface="+mj-lt"/>
              <a:buAutoNum type="arabicParenR"/>
            </a:pPr>
            <a:r>
              <a:rPr lang="en-US" sz="2800" dirty="0"/>
              <a:t>Show me </a:t>
            </a:r>
            <a:r>
              <a:rPr lang="en-US" sz="2800" b="1" i="1" dirty="0"/>
              <a:t>State Machine</a:t>
            </a:r>
            <a:r>
              <a:rPr lang="en-US" sz="2800" dirty="0"/>
              <a:t>.</a:t>
            </a:r>
          </a:p>
          <a:p>
            <a:pPr marL="514350" indent="-514350">
              <a:buFont typeface="+mj-lt"/>
              <a:buAutoNum type="arabicParenR"/>
            </a:pPr>
            <a:r>
              <a:rPr lang="en-US" sz="2800" dirty="0" smtClean="0"/>
              <a:t>My </a:t>
            </a:r>
            <a:r>
              <a:rPr lang="en-US" sz="2800" dirty="0"/>
              <a:t>project type is </a:t>
            </a:r>
            <a:r>
              <a:rPr lang="en-US" sz="2800" b="1" i="1" dirty="0"/>
              <a:t>C#</a:t>
            </a:r>
            <a:r>
              <a:rPr lang="en-US" sz="2800" dirty="0"/>
              <a:t>, what’s this VB </a:t>
            </a:r>
            <a:r>
              <a:rPr lang="en-US" sz="2800" dirty="0" err="1"/>
              <a:t>thingie</a:t>
            </a:r>
            <a:r>
              <a:rPr lang="en-US" sz="2800" dirty="0"/>
              <a:t>?</a:t>
            </a:r>
            <a:endParaRPr lang="en-US" sz="2800" dirty="0" smtClean="0"/>
          </a:p>
          <a:p>
            <a:pPr marL="514350" indent="-514350">
              <a:buFont typeface="+mj-lt"/>
              <a:buAutoNum type="arabicParenR"/>
            </a:pPr>
            <a:r>
              <a:rPr lang="en-US" sz="2800" dirty="0" smtClean="0"/>
              <a:t>I need to create a new </a:t>
            </a:r>
            <a:r>
              <a:rPr lang="en-US" sz="2800" b="1" i="1" dirty="0" smtClean="0"/>
              <a:t>version</a:t>
            </a:r>
            <a:r>
              <a:rPr lang="en-US" sz="2800" b="1" dirty="0" smtClean="0"/>
              <a:t> </a:t>
            </a:r>
            <a:r>
              <a:rPr lang="en-US" sz="2800" dirty="0" smtClean="0"/>
              <a:t>of my process.</a:t>
            </a:r>
          </a:p>
          <a:p>
            <a:pPr marL="514350" indent="-514350">
              <a:buFont typeface="+mj-lt"/>
              <a:buAutoNum type="arabicParenR"/>
            </a:pPr>
            <a:r>
              <a:rPr lang="en-US" sz="2800" dirty="0" smtClean="0"/>
              <a:t>I want to </a:t>
            </a:r>
            <a:r>
              <a:rPr lang="en-US" sz="2800" b="1" i="1" dirty="0" smtClean="0"/>
              <a:t>update existing instances </a:t>
            </a:r>
            <a:r>
              <a:rPr lang="en-US" sz="2800" dirty="0" smtClean="0"/>
              <a:t>to a new definition.</a:t>
            </a:r>
          </a:p>
          <a:p>
            <a:pPr marL="514350" indent="-514350">
              <a:buFont typeface="+mj-lt"/>
              <a:buAutoNum type="arabicParenR"/>
            </a:pPr>
            <a:r>
              <a:rPr lang="en-US" sz="2800" dirty="0" smtClean="0"/>
              <a:t>I already have a </a:t>
            </a:r>
            <a:r>
              <a:rPr lang="en-US" sz="2800" b="1" i="1" dirty="0" smtClean="0"/>
              <a:t>contract</a:t>
            </a:r>
            <a:r>
              <a:rPr lang="en-US" sz="2800" dirty="0" smtClean="0"/>
              <a:t>, let me use that one.</a:t>
            </a:r>
          </a:p>
          <a:p>
            <a:pPr marL="514350" indent="-514350">
              <a:buFont typeface="+mj-lt"/>
              <a:buAutoNum type="arabicParenR"/>
            </a:pPr>
            <a:r>
              <a:rPr lang="en-US" sz="2800" dirty="0" smtClean="0"/>
              <a:t>Turn the crank on </a:t>
            </a:r>
            <a:r>
              <a:rPr lang="en-US" sz="2800" b="1" i="1" dirty="0" smtClean="0"/>
              <a:t>the designer experience</a:t>
            </a:r>
            <a:r>
              <a:rPr lang="en-US" sz="2800" dirty="0" smtClean="0"/>
              <a:t>.</a:t>
            </a:r>
          </a:p>
          <a:p>
            <a:pPr marL="514350" indent="-514350">
              <a:buFont typeface="+mj-lt"/>
              <a:buAutoNum type="arabicParenR"/>
            </a:pPr>
            <a:r>
              <a:rPr lang="en-US" sz="2800" dirty="0" smtClean="0"/>
              <a:t>Ok, I’ve built my workflow … now I want to </a:t>
            </a:r>
            <a:r>
              <a:rPr lang="en-US" sz="2800" b="1" i="1" dirty="0" smtClean="0"/>
              <a:t>test</a:t>
            </a:r>
            <a:r>
              <a:rPr lang="en-US" sz="2800" b="1" dirty="0" smtClean="0"/>
              <a:t> </a:t>
            </a:r>
            <a:r>
              <a:rPr lang="en-US" sz="2800" dirty="0" smtClean="0"/>
              <a:t>it.</a:t>
            </a:r>
          </a:p>
          <a:p>
            <a:pPr marL="514350" indent="-514350">
              <a:buFont typeface="+mj-lt"/>
              <a:buAutoNum type="arabicParenR"/>
            </a:pPr>
            <a:r>
              <a:rPr lang="en-US" sz="2800" dirty="0" smtClean="0"/>
              <a:t>Make it easier to author large workflows (navigation, </a:t>
            </a:r>
            <a:r>
              <a:rPr lang="en-US" sz="2800" dirty="0" err="1" smtClean="0"/>
              <a:t>perf</a:t>
            </a:r>
            <a:r>
              <a:rPr lang="en-US" sz="2800" dirty="0" smtClean="0"/>
              <a:t>, etc.).</a:t>
            </a:r>
          </a:p>
          <a:p>
            <a:pPr marL="514350" indent="-514350">
              <a:buFont typeface="+mj-lt"/>
              <a:buAutoNum type="arabicParenR"/>
            </a:pPr>
            <a:r>
              <a:rPr lang="en-US" sz="2800" dirty="0" smtClean="0"/>
              <a:t>Building a </a:t>
            </a:r>
            <a:r>
              <a:rPr lang="en-US" sz="2800" b="1" i="1" dirty="0" smtClean="0"/>
              <a:t>custom </a:t>
            </a:r>
            <a:r>
              <a:rPr lang="en-US" sz="2800" b="1" i="1" dirty="0" err="1" smtClean="0"/>
              <a:t>InstanceStore</a:t>
            </a:r>
            <a:r>
              <a:rPr lang="en-US" sz="2800" b="1" i="1" dirty="0" smtClean="0"/>
              <a:t> </a:t>
            </a:r>
            <a:r>
              <a:rPr lang="en-US" sz="2800" dirty="0" smtClean="0"/>
              <a:t>is too difficult.</a:t>
            </a:r>
          </a:p>
          <a:p>
            <a:pPr marL="514350" indent="-514350">
              <a:buFont typeface="+mj-lt"/>
              <a:buAutoNum type="arabicParenR"/>
            </a:pPr>
            <a:r>
              <a:rPr lang="en-US" sz="2800" dirty="0" smtClean="0"/>
              <a:t>More </a:t>
            </a:r>
            <a:r>
              <a:rPr lang="en-US" sz="2800" b="1" dirty="0" smtClean="0"/>
              <a:t>activities</a:t>
            </a:r>
            <a:r>
              <a:rPr lang="en-US" sz="2800" dirty="0" smtClean="0"/>
              <a:t>!  </a:t>
            </a:r>
            <a:r>
              <a:rPr lang="en-US" sz="2400" dirty="0" err="1" smtClean="0"/>
              <a:t>SendMail</a:t>
            </a:r>
            <a:r>
              <a:rPr lang="en-US" sz="2400" dirty="0" smtClean="0"/>
              <a:t>, Http/REST, Database, …</a:t>
            </a:r>
            <a:endParaRPr lang="en-US" sz="2800" dirty="0" smtClean="0"/>
          </a:p>
        </p:txBody>
      </p:sp>
      <p:sp>
        <p:nvSpPr>
          <p:cNvPr id="2" name="TextBox 1"/>
          <p:cNvSpPr txBox="1"/>
          <p:nvPr/>
        </p:nvSpPr>
        <p:spPr>
          <a:xfrm rot="-300000">
            <a:off x="2144405" y="-27137"/>
            <a:ext cx="2645116" cy="923330"/>
          </a:xfrm>
          <a:prstGeom prst="rect">
            <a:avLst/>
          </a:prstGeom>
          <a:noFill/>
        </p:spPr>
        <p:txBody>
          <a:bodyPr wrap="square" lIns="0" tIns="0" rIns="0" bIns="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Cliffe’s</a:t>
            </a:r>
            <a:endPar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Down Arrow 2"/>
          <p:cNvSpPr/>
          <p:nvPr/>
        </p:nvSpPr>
        <p:spPr bwMode="auto">
          <a:xfrm rot="3300000">
            <a:off x="8732783" y="3134053"/>
            <a:ext cx="528144" cy="1016876"/>
          </a:xfrm>
          <a:prstGeom prst="downArrow">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7" name="Down Arrow 6"/>
          <p:cNvSpPr/>
          <p:nvPr/>
        </p:nvSpPr>
        <p:spPr bwMode="auto">
          <a:xfrm rot="3300000">
            <a:off x="8558703" y="2118166"/>
            <a:ext cx="528144" cy="1016876"/>
          </a:xfrm>
          <a:prstGeom prst="downArrow">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Tree>
    <p:custDataLst>
      <p:tags r:id="rId1"/>
    </p:custDataLst>
    <p:extLst>
      <p:ext uri="{BB962C8B-B14F-4D97-AF65-F5344CB8AC3E}">
        <p14:creationId xmlns:p14="http://schemas.microsoft.com/office/powerpoint/2010/main" val="26984605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xEl>
                                              <p:pRg st="9" end="9"/>
                                            </p:txEl>
                                          </p:spTgt>
                                        </p:tgtEl>
                                        <p:attrNameLst>
                                          <p:attrName>style.visibility</p:attrName>
                                        </p:attrNameLst>
                                      </p:cBhvr>
                                      <p:to>
                                        <p:strVal val="visible"/>
                                      </p:to>
                                    </p:set>
                                    <p:anim calcmode="lin" valueType="num">
                                      <p:cBhvr>
                                        <p:cTn id="7" dur="1000" fill="hold"/>
                                        <p:tgtEl>
                                          <p:spTgt spid="6">
                                            <p:txEl>
                                              <p:pRg st="9" end="9"/>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9" end="9"/>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9" end="9"/>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9" end="9"/>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anim calcmode="lin" valueType="num">
                                      <p:cBhvr>
                                        <p:cTn id="15" dur="1000" fill="hold"/>
                                        <p:tgtEl>
                                          <p:spTgt spid="6">
                                            <p:txEl>
                                              <p:pRg st="8" end="8"/>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8" end="8"/>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8" end="8"/>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8" end="8"/>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anim calcmode="lin" valueType="num">
                                      <p:cBhvr>
                                        <p:cTn id="23" dur="1000" fill="hold"/>
                                        <p:tgtEl>
                                          <p:spTgt spid="6">
                                            <p:txEl>
                                              <p:pRg st="7" end="7"/>
                                            </p:txEl>
                                          </p:spTgt>
                                        </p:tgtEl>
                                        <p:attrNameLst>
                                          <p:attrName>ppt_w</p:attrName>
                                        </p:attrNameLst>
                                      </p:cBhvr>
                                      <p:tavLst>
                                        <p:tav tm="0">
                                          <p:val>
                                            <p:fltVal val="0"/>
                                          </p:val>
                                        </p:tav>
                                        <p:tav tm="100000">
                                          <p:val>
                                            <p:strVal val="#ppt_w"/>
                                          </p:val>
                                        </p:tav>
                                      </p:tavLst>
                                    </p:anim>
                                    <p:anim calcmode="lin" valueType="num">
                                      <p:cBhvr>
                                        <p:cTn id="24" dur="1000" fill="hold"/>
                                        <p:tgtEl>
                                          <p:spTgt spid="6">
                                            <p:txEl>
                                              <p:pRg st="7" end="7"/>
                                            </p:txEl>
                                          </p:spTgt>
                                        </p:tgtEl>
                                        <p:attrNameLst>
                                          <p:attrName>ppt_h</p:attrName>
                                        </p:attrNameLst>
                                      </p:cBhvr>
                                      <p:tavLst>
                                        <p:tav tm="0">
                                          <p:val>
                                            <p:fltVal val="0"/>
                                          </p:val>
                                        </p:tav>
                                        <p:tav tm="100000">
                                          <p:val>
                                            <p:strVal val="#ppt_h"/>
                                          </p:val>
                                        </p:tav>
                                      </p:tavLst>
                                    </p:anim>
                                    <p:anim calcmode="lin" valueType="num">
                                      <p:cBhvr>
                                        <p:cTn id="25" dur="1000" fill="hold"/>
                                        <p:tgtEl>
                                          <p:spTgt spid="6">
                                            <p:txEl>
                                              <p:pRg st="7" end="7"/>
                                            </p:txEl>
                                          </p:spTgt>
                                        </p:tgtEl>
                                        <p:attrNameLst>
                                          <p:attrName>style.rotation</p:attrName>
                                        </p:attrNameLst>
                                      </p:cBhvr>
                                      <p:tavLst>
                                        <p:tav tm="0">
                                          <p:val>
                                            <p:fltVal val="90"/>
                                          </p:val>
                                        </p:tav>
                                        <p:tav tm="100000">
                                          <p:val>
                                            <p:fltVal val="0"/>
                                          </p:val>
                                        </p:tav>
                                      </p:tavLst>
                                    </p:anim>
                                    <p:animEffect transition="in" filter="fade">
                                      <p:cBhvr>
                                        <p:cTn id="26" dur="1000"/>
                                        <p:tgtEl>
                                          <p:spTgt spid="6">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p:cTn id="31"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6">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 calcmode="lin" valueType="num">
                                      <p:cBhvr>
                                        <p:cTn id="39"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6">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6">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 calcmode="lin" valueType="num">
                                      <p:cBhvr>
                                        <p:cTn id="47"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6">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 calcmode="lin" valueType="num">
                                      <p:cBhvr>
                                        <p:cTn id="55"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56"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57"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58" dur="1000"/>
                                        <p:tgtEl>
                                          <p:spTgt spid="6">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6">
                                            <p:txEl>
                                              <p:pRg st="2" end="2"/>
                                            </p:txEl>
                                          </p:spTgt>
                                        </p:tgtEl>
                                        <p:attrNameLst>
                                          <p:attrName>style.visibility</p:attrName>
                                        </p:attrNameLst>
                                      </p:cBhvr>
                                      <p:to>
                                        <p:strVal val="visible"/>
                                      </p:to>
                                    </p:set>
                                    <p:anim calcmode="lin" valueType="num">
                                      <p:cBhvr>
                                        <p:cTn id="63"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64"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65"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66" dur="1000"/>
                                        <p:tgtEl>
                                          <p:spTgt spid="6">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6">
                                            <p:txEl>
                                              <p:pRg st="1" end="1"/>
                                            </p:txEl>
                                          </p:spTgt>
                                        </p:tgtEl>
                                        <p:attrNameLst>
                                          <p:attrName>style.visibility</p:attrName>
                                        </p:attrNameLst>
                                      </p:cBhvr>
                                      <p:to>
                                        <p:strVal val="visible"/>
                                      </p:to>
                                    </p:set>
                                    <p:anim calcmode="lin" valueType="num">
                                      <p:cBhvr>
                                        <p:cTn id="71"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72"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73"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74" dur="1000"/>
                                        <p:tgtEl>
                                          <p:spTgt spid="6">
                                            <p:txEl>
                                              <p:pRg st="1" end="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6">
                                            <p:txEl>
                                              <p:pRg st="0" end="0"/>
                                            </p:txEl>
                                          </p:spTgt>
                                        </p:tgtEl>
                                        <p:attrNameLst>
                                          <p:attrName>style.visibility</p:attrName>
                                        </p:attrNameLst>
                                      </p:cBhvr>
                                      <p:to>
                                        <p:strVal val="visible"/>
                                      </p:to>
                                    </p:set>
                                    <p:anim calcmode="lin" valueType="num">
                                      <p:cBhvr>
                                        <p:cTn id="79"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0"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81"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82" dur="1000"/>
                                        <p:tgtEl>
                                          <p:spTgt spid="6">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2" fill="hold" grpId="0" nodeType="click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wipe(right)">
                                      <p:cBhvr>
                                        <p:cTn id="87" dur="500"/>
                                        <p:tgtEl>
                                          <p:spTgt spid="3"/>
                                        </p:tgtEl>
                                      </p:cBhvr>
                                    </p:animEffect>
                                  </p:childTnLst>
                                </p:cTn>
                              </p:par>
                            </p:childTnLst>
                          </p:cTn>
                        </p:par>
                        <p:par>
                          <p:cTn id="88" fill="hold">
                            <p:stCondLst>
                              <p:cond delay="500"/>
                            </p:stCondLst>
                            <p:childTnLst>
                              <p:par>
                                <p:cTn id="89" presetID="22" presetClass="entr" presetSubtype="2" fill="hold" grpId="0" nodeType="after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wipe(right)">
                                      <p:cBhvr>
                                        <p:cTn id="9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rev="1"/>
      <p:bldP spid="3"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5408611" y="3124200"/>
            <a:ext cx="4038601" cy="2590800"/>
          </a:xfrm>
          <a:prstGeom prst="roundRect">
            <a:avLst/>
          </a:prstGeom>
          <a:ln>
            <a:headEnd type="none" w="med" len="med"/>
            <a:tailEnd type="none" w="med" len="med"/>
          </a:ln>
          <a:scene3d>
            <a:camera prst="orthographicFront">
              <a:rot lat="0" lon="0" rev="0"/>
            </a:camera>
            <a:lightRig rig="threePt" dir="t">
              <a:rot lat="0" lon="0" rev="20400000"/>
            </a:lightRig>
          </a:scene3d>
          <a:sp3d contourW="6350">
            <a:bevelT w="41275" h="19050" prst="angle"/>
            <a:contourClr>
              <a:schemeClr val="accent1">
                <a:shade val="25000"/>
                <a:satMod val="15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itle 4"/>
          <p:cNvSpPr>
            <a:spLocks noGrp="1"/>
          </p:cNvSpPr>
          <p:nvPr>
            <p:ph type="title"/>
          </p:nvPr>
        </p:nvSpPr>
        <p:spPr/>
        <p:txBody>
          <a:bodyPr/>
          <a:lstStyle/>
          <a:p>
            <a:r>
              <a:rPr lang="en-US" dirty="0" smtClean="0"/>
              <a:t>Contract First Authoring of Workflow Services</a:t>
            </a:r>
            <a:endParaRPr lang="en-US" dirty="0"/>
          </a:p>
        </p:txBody>
      </p:sp>
      <p:sp>
        <p:nvSpPr>
          <p:cNvPr id="6" name="Content Placeholder 5"/>
          <p:cNvSpPr>
            <a:spLocks noGrp="1"/>
          </p:cNvSpPr>
          <p:nvPr>
            <p:ph idx="1"/>
          </p:nvPr>
        </p:nvSpPr>
        <p:spPr>
          <a:xfrm>
            <a:off x="519117" y="1447799"/>
            <a:ext cx="11149013" cy="1865126"/>
          </a:xfrm>
        </p:spPr>
        <p:txBody>
          <a:bodyPr/>
          <a:lstStyle/>
          <a:p>
            <a:r>
              <a:rPr lang="en-US" dirty="0" smtClean="0"/>
              <a:t>In WF </a:t>
            </a:r>
            <a:r>
              <a:rPr lang="en-US" dirty="0" err="1" smtClean="0"/>
              <a:t>v.Next</a:t>
            </a:r>
            <a:r>
              <a:rPr lang="en-US" dirty="0" smtClean="0"/>
              <a:t> you can …</a:t>
            </a:r>
          </a:p>
          <a:p>
            <a:pPr lvl="1"/>
            <a:r>
              <a:rPr lang="en-US" dirty="0" smtClean="0"/>
              <a:t>Implement your workflow service from a contract </a:t>
            </a:r>
          </a:p>
          <a:p>
            <a:pPr lvl="1"/>
            <a:r>
              <a:rPr lang="en-US" dirty="0" smtClean="0"/>
              <a:t>Validate that the workflow service correctly implements a contract</a:t>
            </a:r>
          </a:p>
          <a:p>
            <a:pPr marL="460375" lvl="1" indent="0">
              <a:buNone/>
            </a:pPr>
            <a:endParaRPr lang="en-US" dirty="0"/>
          </a:p>
        </p:txBody>
      </p:sp>
      <p:pic>
        <p:nvPicPr>
          <p:cNvPr id="4098" name="Picture 2" descr="C:\Artwork_Imagery\Icons - Illustrations\_ REAL VISTA STYLE\contract clip board signa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6211" y="3276600"/>
            <a:ext cx="2362201" cy="23622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Artwork_Imagery\Icons - Illustrations\Charts - Diagrams\workflow flow chart tilt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014" y="3376220"/>
            <a:ext cx="3400425" cy="2095500"/>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bwMode="auto">
          <a:xfrm>
            <a:off x="3427411" y="3881832"/>
            <a:ext cx="1752600" cy="1143000"/>
          </a:xfrm>
          <a:prstGeom prst="rightArrow">
            <a:avLst/>
          </a:prstGeom>
          <a:ln>
            <a:headEnd type="none" w="med" len="med"/>
            <a:tailEnd type="none" w="med" len="med"/>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54088602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 </a:t>
            </a:r>
            <a:endParaRPr lang="en-US" dirty="0"/>
          </a:p>
        </p:txBody>
      </p:sp>
      <p:sp>
        <p:nvSpPr>
          <p:cNvPr id="2" name="Title 1"/>
          <p:cNvSpPr>
            <a:spLocks noGrp="1"/>
          </p:cNvSpPr>
          <p:nvPr>
            <p:ph type="ctrTitle"/>
          </p:nvPr>
        </p:nvSpPr>
        <p:spPr/>
        <p:txBody>
          <a:bodyPr/>
          <a:lstStyle/>
          <a:p>
            <a:r>
              <a:rPr lang="en-US" dirty="0" smtClean="0"/>
              <a:t>Contract-First Authoring of a Workflow Service</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22291205"/>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0.9|0.5|0.6"/>
</p:tagLst>
</file>

<file path=ppt/tags/tag2.xml><?xml version="1.0" encoding="utf-8"?>
<p:tagLst xmlns:a="http://schemas.openxmlformats.org/drawingml/2006/main" xmlns:r="http://schemas.openxmlformats.org/officeDocument/2006/relationships" xmlns:p="http://schemas.openxmlformats.org/presentationml/2006/main">
  <p:tag name="TIMING" val="|1.9|0.8|1.1|0.8|0.8|0.6|0.6|0.5|0.5|0.5|0.5"/>
</p:tagLst>
</file>

<file path=ppt/tags/tag3.xml><?xml version="1.0" encoding="utf-8"?>
<p:tagLst xmlns:a="http://schemas.openxmlformats.org/drawingml/2006/main" xmlns:r="http://schemas.openxmlformats.org/officeDocument/2006/relationships" xmlns:p="http://schemas.openxmlformats.org/presentationml/2006/main">
  <p:tag name="TIMING" val="|43.3|13.2"/>
</p:tagLst>
</file>

<file path=ppt/tags/tag4.xml><?xml version="1.0" encoding="utf-8"?>
<p:tagLst xmlns:a="http://schemas.openxmlformats.org/drawingml/2006/main" xmlns:r="http://schemas.openxmlformats.org/officeDocument/2006/relationships" xmlns:p="http://schemas.openxmlformats.org/presentationml/2006/main">
  <p:tag name="TIMING" val="|30.1|77.8"/>
</p:tagLst>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TENA11_BreakoutSession_Template_16x9_Final (2)">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TechEdNA11_BreakoutSession_Template_16x9_Final</Template>
  <TotalTime>8164</TotalTime>
  <Words>2769</Words>
  <Application>Microsoft Office PowerPoint</Application>
  <PresentationFormat>Custom</PresentationFormat>
  <Paragraphs>504</Paragraphs>
  <Slides>40</Slides>
  <Notes>33</Notes>
  <HiddenSlides>0</HiddenSlides>
  <MMClips>0</MMClips>
  <ScaleCrop>false</ScaleCrop>
  <HeadingPairs>
    <vt:vector size="4" baseType="variant">
      <vt:variant>
        <vt:lpstr>Theme</vt:lpstr>
      </vt:variant>
      <vt:variant>
        <vt:i4>3</vt:i4>
      </vt:variant>
      <vt:variant>
        <vt:lpstr>Slide Titles</vt:lpstr>
      </vt:variant>
      <vt:variant>
        <vt:i4>40</vt:i4>
      </vt:variant>
    </vt:vector>
  </HeadingPairs>
  <TitlesOfParts>
    <vt:vector size="43" baseType="lpstr">
      <vt:lpstr>TENA11_BreakoutSession_Template_16x9_Final_05132011</vt:lpstr>
      <vt:lpstr>1_White with Consolas font for code slides</vt:lpstr>
      <vt:lpstr>1_TENA11_BreakoutSession_Template_16x9_Final (2)</vt:lpstr>
      <vt:lpstr>PowerPoint Presentation</vt:lpstr>
      <vt:lpstr>Workflow in Windows Azure AppFabric</vt:lpstr>
      <vt:lpstr>Why am I here?</vt:lpstr>
      <vt:lpstr>Agenda</vt:lpstr>
      <vt:lpstr>Why Workflow?</vt:lpstr>
      <vt:lpstr>Recap: WF Services in AppFabric Server</vt:lpstr>
      <vt:lpstr>David Letterman’s Top 10:  Workflow asks (demands?) for v.Next</vt:lpstr>
      <vt:lpstr>Contract First Authoring of Workflow Services</vt:lpstr>
      <vt:lpstr>Contract-First Authoring of a Workflow Service</vt:lpstr>
      <vt:lpstr>Side-by-Side Versioning</vt:lpstr>
      <vt:lpstr>Workflow Services SxS Versioning</vt:lpstr>
      <vt:lpstr>SxS Versioning of a  Workflow Service</vt:lpstr>
      <vt:lpstr>PowerPoint Presentation</vt:lpstr>
      <vt:lpstr>PowerPoint Presentation</vt:lpstr>
      <vt:lpstr>Why Workflow in AppFabric?</vt:lpstr>
      <vt:lpstr>AppFabric Workflow: Design Goals</vt:lpstr>
      <vt:lpstr>Authoring a WF in AppFabric CTP</vt:lpstr>
      <vt:lpstr>AppFabric Workflow Management</vt:lpstr>
      <vt:lpstr>AppFabric Workflow Management</vt:lpstr>
      <vt:lpstr>Workflow Web Viewer</vt:lpstr>
      <vt:lpstr>AppFabric Workflow Scale-out (using ServiceBus Messaging)</vt:lpstr>
      <vt:lpstr>AppFabric Workflow Scale-out (using ServiceBus Messaging)</vt:lpstr>
      <vt:lpstr>AppFabric Workflow Eventual Consistency </vt:lpstr>
      <vt:lpstr>AppFabric Workflow Messaging</vt:lpstr>
      <vt:lpstr>AppFabric Workflow future investments</vt:lpstr>
      <vt:lpstr>Timeline:  AppFabric CY11  </vt:lpstr>
      <vt:lpstr>Conclusion</vt:lpstr>
      <vt:lpstr>Talk to us</vt:lpstr>
      <vt:lpstr>Related Content</vt:lpstr>
      <vt:lpstr>Track Resources</vt:lpstr>
      <vt:lpstr>Resources</vt:lpstr>
      <vt:lpstr>PowerPoint Presentation</vt:lpstr>
      <vt:lpstr>PowerPoint Presentation</vt:lpstr>
      <vt:lpstr>PowerPoint Presentation</vt:lpstr>
      <vt:lpstr>C# Expressions</vt:lpstr>
      <vt:lpstr>[Flowchart] Designer Improvements</vt:lpstr>
      <vt:lpstr>Versioning &amp; Dynamic Update</vt:lpstr>
      <vt:lpstr>Side-by-Side Versioning in WF4</vt:lpstr>
      <vt:lpstr>AppFabric Workflow Scale-out (using ServiceBus Messaging)</vt:lpstr>
      <vt:lpstr>Inbound Messaging &amp; WF</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MID313: Workflow in Windows Azure AppFabric</dc:title>
  <dc:subject>Microsoft TechEd North America 2011</dc:subject>
  <dc:creator>Dave Cliffe</dc:creator>
  <dc:description>Template: Jordan Cayabyab
Formatting: Dana Kim-Wincapaw, Silver Fox Productions, Inc.
Event Date: May 16-19, 2011
Event Location: Atlanta
Audience Type:</dc:description>
  <cp:lastModifiedBy>Shows</cp:lastModifiedBy>
  <cp:revision>283</cp:revision>
  <cp:lastPrinted>2010-05-11T05:02:34Z</cp:lastPrinted>
  <dcterms:created xsi:type="dcterms:W3CDTF">2011-04-04T16:38:58Z</dcterms:created>
  <dcterms:modified xsi:type="dcterms:W3CDTF">2011-05-18T22:43:42Z</dcterms:modified>
</cp:coreProperties>
</file>