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1" r:id="rId6"/>
  </p:sldMasterIdLst>
  <p:notesMasterIdLst>
    <p:notesMasterId r:id="rId40"/>
  </p:notesMasterIdLst>
  <p:handoutMasterIdLst>
    <p:handoutMasterId r:id="rId41"/>
  </p:handoutMasterIdLst>
  <p:sldIdLst>
    <p:sldId id="322" r:id="rId7"/>
    <p:sldId id="339" r:id="rId8"/>
    <p:sldId id="338" r:id="rId9"/>
    <p:sldId id="372" r:id="rId10"/>
    <p:sldId id="379" r:id="rId11"/>
    <p:sldId id="340" r:id="rId12"/>
    <p:sldId id="364" r:id="rId13"/>
    <p:sldId id="341" r:id="rId14"/>
    <p:sldId id="380" r:id="rId15"/>
    <p:sldId id="373" r:id="rId16"/>
    <p:sldId id="374" r:id="rId17"/>
    <p:sldId id="378" r:id="rId18"/>
    <p:sldId id="342" r:id="rId19"/>
    <p:sldId id="343" r:id="rId20"/>
    <p:sldId id="363" r:id="rId21"/>
    <p:sldId id="345" r:id="rId22"/>
    <p:sldId id="346" r:id="rId23"/>
    <p:sldId id="365" r:id="rId24"/>
    <p:sldId id="357" r:id="rId25"/>
    <p:sldId id="358" r:id="rId26"/>
    <p:sldId id="368" r:id="rId27"/>
    <p:sldId id="369" r:id="rId28"/>
    <p:sldId id="370" r:id="rId29"/>
    <p:sldId id="371" r:id="rId30"/>
    <p:sldId id="360" r:id="rId31"/>
    <p:sldId id="361" r:id="rId32"/>
    <p:sldId id="362" r:id="rId33"/>
    <p:sldId id="381" r:id="rId34"/>
    <p:sldId id="382" r:id="rId35"/>
    <p:sldId id="383" r:id="rId36"/>
    <p:sldId id="384" r:id="rId37"/>
    <p:sldId id="271" r:id="rId38"/>
    <p:sldId id="319"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37" autoAdjust="0"/>
    <p:restoredTop sz="96163" autoAdjust="0"/>
  </p:normalViewPr>
  <p:slideViewPr>
    <p:cSldViewPr snapToGrid="0">
      <p:cViewPr>
        <p:scale>
          <a:sx n="62" d="100"/>
          <a:sy n="62" d="100"/>
        </p:scale>
        <p:origin x="-1392" y="-5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586A2-46B0-4BB6-866E-B164984DAE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8:19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3586A2-46B0-4BB6-866E-B164984DAE6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3586A2-46B0-4BB6-866E-B164984DAE6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9CD5C4-6E17-4298-A493-9FBE2F9197F4}"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8:19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8998717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34984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747052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727676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192160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841323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32342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1859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0869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289487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66284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86279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840574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8397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6926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584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78901825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7080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681773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04048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eblogs.asp.net/gsusx"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msdn.microsoft.com/en-us/windowsserver/ee695849.aspx" TargetMode="External"/><Relationship Id="rId3" Type="http://schemas.openxmlformats.org/officeDocument/2006/relationships/image" Target="../media/image2.png"/><Relationship Id="rId7" Type="http://schemas.openxmlformats.org/officeDocument/2006/relationships/hyperlink" Target="http://www.microsoft.com/windowsazure/AppFabric/Overview/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hyperlink" Target="http://www.microsoft.com/downloads/en/details.aspx?FamilyID=38c2ccfc-510c-4627-a33c-95e9d19f3478" TargetMode="External"/><Relationship Id="rId5" Type="http://schemas.openxmlformats.org/officeDocument/2006/relationships/hyperlink" Target="http://www.microsoft.com/downloads/en/details.aspx?FamilyID=7290f7ed-e86b-4114-a452-4f07fa32403d" TargetMode="External"/><Relationship Id="rId4" Type="http://schemas.openxmlformats.org/officeDocument/2006/relationships/hyperlink" Target="http://www.microsoft.com/downloads/en/details.aspx?FamilyID=413E88F8-5966-4A83-B309-53B7B77EDF78&amp;displaylang=en" TargetMode="External"/><Relationship Id="rId9" Type="http://schemas.openxmlformats.org/officeDocument/2006/relationships/hyperlink" Target="http://blogs.msdn.com/b/appfabric/"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hyperlink" Target="http://microsoft.com/technet" TargetMode="External"/><Relationship Id="rId11" Type="http://schemas.openxmlformats.org/officeDocument/2006/relationships/image" Target="../media/image34.png"/><Relationship Id="rId5" Type="http://schemas.openxmlformats.org/officeDocument/2006/relationships/hyperlink" Target="http://www.microsoft.com/learning" TargetMode="External"/><Relationship Id="rId10" Type="http://schemas.openxmlformats.org/officeDocument/2006/relationships/image" Target="../media/image33.emf"/><Relationship Id="rId4" Type="http://schemas.openxmlformats.org/officeDocument/2006/relationships/image" Target="../media/image30.png"/><Relationship Id="rId9" Type="http://schemas.openxmlformats.org/officeDocument/2006/relationships/image" Target="../media/image32.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b="1" dirty="0" smtClean="0"/>
              <a:t>Best </a:t>
            </a:r>
            <a:r>
              <a:rPr lang="en-US" b="1" dirty="0"/>
              <a:t>Practices for Testing, Deploying and Managing WCF Solutions in the Big Enterprise</a:t>
            </a:r>
            <a:endParaRPr lang="en-US" sz="3600" dirty="0"/>
          </a:p>
        </p:txBody>
      </p:sp>
      <p:sp>
        <p:nvSpPr>
          <p:cNvPr id="3" name="Subtitle 2"/>
          <p:cNvSpPr>
            <a:spLocks noGrp="1"/>
          </p:cNvSpPr>
          <p:nvPr>
            <p:ph type="subTitle" idx="1"/>
          </p:nvPr>
        </p:nvSpPr>
        <p:spPr>
          <a:xfrm>
            <a:off x="983847" y="4634424"/>
            <a:ext cx="5764194" cy="1766376"/>
          </a:xfrm>
        </p:spPr>
        <p:txBody>
          <a:bodyPr/>
          <a:lstStyle/>
          <a:p>
            <a:r>
              <a:rPr lang="en-US" sz="4000" dirty="0">
                <a:effectLst>
                  <a:outerShdw blurRad="38100" dist="38100" dir="2700000" algn="tl">
                    <a:srgbClr val="000000"/>
                  </a:outerShdw>
                </a:effectLst>
                <a:latin typeface="Arial" charset="0"/>
              </a:rPr>
              <a:t>Jesus Rodriguez</a:t>
            </a:r>
          </a:p>
          <a:p>
            <a:r>
              <a:rPr lang="en-US" dirty="0" smtClean="0">
                <a:solidFill>
                  <a:schemeClr val="tx1"/>
                </a:solidFill>
                <a:latin typeface="Arial" charset="0"/>
              </a:rPr>
              <a:t>Chief </a:t>
            </a:r>
            <a:r>
              <a:rPr lang="en-US" dirty="0">
                <a:solidFill>
                  <a:schemeClr val="tx1"/>
                </a:solidFill>
                <a:latin typeface="Arial" charset="0"/>
              </a:rPr>
              <a:t>Architect, Tellago,</a:t>
            </a:r>
          </a:p>
          <a:p>
            <a:r>
              <a:rPr lang="en-US" dirty="0">
                <a:solidFill>
                  <a:schemeClr val="tx1"/>
                </a:solidFill>
                <a:latin typeface="Arial" charset="0"/>
              </a:rPr>
              <a:t> Tellago Studios, Inc</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pPr algn="ctr"/>
            <a:r>
              <a:rPr lang="en-US" dirty="0" smtClean="0"/>
              <a:t>Service Versioning </a:t>
            </a:r>
            <a:endParaRPr lang="en-US" dirty="0"/>
          </a:p>
        </p:txBody>
      </p:sp>
      <p:pic>
        <p:nvPicPr>
          <p:cNvPr id="4" name="Picture 2" descr="http://larryfire.files.wordpress.com/2008/11/james_bonds.jpg"/>
          <p:cNvPicPr>
            <a:picLocks noChangeAspect="1" noChangeArrowheads="1"/>
          </p:cNvPicPr>
          <p:nvPr/>
        </p:nvPicPr>
        <p:blipFill>
          <a:blip r:embed="rId3"/>
          <a:srcRect/>
          <a:stretch>
            <a:fillRect/>
          </a:stretch>
        </p:blipFill>
        <p:spPr bwMode="auto">
          <a:xfrm>
            <a:off x="3571502" y="914400"/>
            <a:ext cx="5453743" cy="53942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085063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88" y="181160"/>
            <a:ext cx="9823008" cy="609600"/>
          </a:xfrm>
        </p:spPr>
        <p:txBody>
          <a:bodyPr/>
          <a:lstStyle/>
          <a:p>
            <a:pPr algn="r"/>
            <a:r>
              <a:rPr lang="en-US" dirty="0" smtClean="0"/>
              <a:t>Challenges</a:t>
            </a:r>
            <a:endParaRPr lang="en-US" dirty="0"/>
          </a:p>
        </p:txBody>
      </p:sp>
      <p:sp>
        <p:nvSpPr>
          <p:cNvPr id="3" name="Text Placeholder 2"/>
          <p:cNvSpPr>
            <a:spLocks noGrp="1"/>
          </p:cNvSpPr>
          <p:nvPr>
            <p:ph type="body" sz="quarter" idx="10"/>
          </p:nvPr>
        </p:nvSpPr>
        <p:spPr>
          <a:xfrm>
            <a:off x="507868" y="1011239"/>
            <a:ext cx="11173090" cy="1634294"/>
          </a:xfrm>
        </p:spPr>
        <p:txBody>
          <a:bodyPr/>
          <a:lstStyle/>
          <a:p>
            <a:r>
              <a:rPr lang="en-US" sz="2600" dirty="0" smtClean="0">
                <a:solidFill>
                  <a:schemeClr val="tx1"/>
                </a:solidFill>
              </a:rPr>
              <a:t>Versioning services imposes large degrees of changes on the clients</a:t>
            </a:r>
          </a:p>
          <a:p>
            <a:r>
              <a:rPr lang="en-US" sz="2600" dirty="0" smtClean="0">
                <a:solidFill>
                  <a:schemeClr val="tx1"/>
                </a:solidFill>
              </a:rPr>
              <a:t>Multiple versions of the same services might need to be running side by side</a:t>
            </a:r>
            <a:endParaRPr lang="en-US" sz="2600" dirty="0">
              <a:solidFill>
                <a:schemeClr val="tx1"/>
              </a:solidFill>
            </a:endParaRPr>
          </a:p>
          <a:p>
            <a:endParaRPr lang="en-US" sz="2800" dirty="0"/>
          </a:p>
        </p:txBody>
      </p:sp>
      <p:sp>
        <p:nvSpPr>
          <p:cNvPr id="4" name="Title 1"/>
          <p:cNvSpPr txBox="1">
            <a:spLocks/>
          </p:cNvSpPr>
          <p:nvPr/>
        </p:nvSpPr>
        <p:spPr>
          <a:xfrm>
            <a:off x="601863" y="2388805"/>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pPr algn="ctr"/>
            <a:r>
              <a:rPr lang="en-US" dirty="0" smtClean="0">
                <a:solidFill>
                  <a:schemeClr val="tx1"/>
                </a:solidFill>
              </a:rPr>
              <a:t>Solution: Use WCF Routing Service to abstract the communication across different service versions</a:t>
            </a:r>
            <a:endParaRPr lang="en-US" dirty="0">
              <a:solidFill>
                <a:schemeClr val="tx1"/>
              </a:solidFill>
            </a:endParaRPr>
          </a:p>
        </p:txBody>
      </p:sp>
      <p:sp>
        <p:nvSpPr>
          <p:cNvPr id="13" name="Text Placeholder 2"/>
          <p:cNvSpPr txBox="1">
            <a:spLocks/>
          </p:cNvSpPr>
          <p:nvPr/>
        </p:nvSpPr>
        <p:spPr>
          <a:xfrm>
            <a:off x="711015" y="3497146"/>
            <a:ext cx="11173090" cy="2283702"/>
          </a:xfrm>
          <a:prstGeom prst="rect">
            <a:avLst/>
          </a:prstGeom>
          <a:noFill/>
          <a:ln w="38100">
            <a:solidFill>
              <a:schemeClr val="tx1"/>
            </a:solidFill>
          </a:ln>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14" name="Rounded Rectangle 13"/>
          <p:cNvSpPr/>
          <p:nvPr/>
        </p:nvSpPr>
        <p:spPr bwMode="auto">
          <a:xfrm>
            <a:off x="9446343" y="3697921"/>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 v1</a:t>
            </a:r>
          </a:p>
        </p:txBody>
      </p:sp>
      <p:sp>
        <p:nvSpPr>
          <p:cNvPr id="15" name="Rounded Rectangle 14"/>
          <p:cNvSpPr/>
          <p:nvPr/>
        </p:nvSpPr>
        <p:spPr bwMode="auto">
          <a:xfrm>
            <a:off x="4147851" y="4353652"/>
            <a:ext cx="3709710"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Routing Service</a:t>
            </a:r>
          </a:p>
        </p:txBody>
      </p:sp>
      <p:sp>
        <p:nvSpPr>
          <p:cNvPr id="17" name="Rounded Rectangle 16"/>
          <p:cNvSpPr/>
          <p:nvPr/>
        </p:nvSpPr>
        <p:spPr bwMode="auto">
          <a:xfrm>
            <a:off x="803486" y="4360455"/>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Client</a:t>
            </a:r>
          </a:p>
        </p:txBody>
      </p:sp>
      <p:cxnSp>
        <p:nvCxnSpPr>
          <p:cNvPr id="18" name="Elbow Connector 17"/>
          <p:cNvCxnSpPr>
            <a:stCxn id="17" idx="3"/>
            <a:endCxn id="15" idx="1"/>
          </p:cNvCxnSpPr>
          <p:nvPr/>
        </p:nvCxnSpPr>
        <p:spPr>
          <a:xfrm flipV="1">
            <a:off x="2986558" y="4701671"/>
            <a:ext cx="1161292" cy="6803"/>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5" idx="3"/>
            <a:endCxn id="14" idx="1"/>
          </p:cNvCxnSpPr>
          <p:nvPr/>
        </p:nvCxnSpPr>
        <p:spPr>
          <a:xfrm flipV="1">
            <a:off x="7857561" y="4045940"/>
            <a:ext cx="1588782" cy="655731"/>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9446343" y="4773311"/>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 v2</a:t>
            </a:r>
          </a:p>
        </p:txBody>
      </p:sp>
      <p:cxnSp>
        <p:nvCxnSpPr>
          <p:cNvPr id="22" name="Elbow Connector 21"/>
          <p:cNvCxnSpPr>
            <a:endCxn id="20" idx="1"/>
          </p:cNvCxnSpPr>
          <p:nvPr/>
        </p:nvCxnSpPr>
        <p:spPr>
          <a:xfrm>
            <a:off x="7857561" y="4701671"/>
            <a:ext cx="1588782" cy="419659"/>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72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5"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385199" y="2373150"/>
            <a:ext cx="11247358" cy="1523494"/>
          </a:xfrm>
        </p:spPr>
        <p:txBody>
          <a:bodyPr/>
          <a:lstStyle/>
          <a:p>
            <a:pPr algn="ctr"/>
            <a:r>
              <a:rPr lang="en-US" dirty="0" smtClean="0"/>
              <a:t>Implementing </a:t>
            </a:r>
            <a:r>
              <a:rPr lang="en-US" dirty="0"/>
              <a:t>Intelligently Available WCF Services Using WS-Discovery</a:t>
            </a:r>
          </a:p>
        </p:txBody>
      </p:sp>
    </p:spTree>
    <p:extLst>
      <p:ext uri="{BB962C8B-B14F-4D97-AF65-F5344CB8AC3E}">
        <p14:creationId xmlns:p14="http://schemas.microsoft.com/office/powerpoint/2010/main" val="20013136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498598"/>
          </a:xfrm>
        </p:spPr>
        <p:txBody>
          <a:bodyPr/>
          <a:lstStyle/>
          <a:p>
            <a:pPr algn="r"/>
            <a:r>
              <a:rPr lang="en-US" sz="3600" dirty="0"/>
              <a:t>Remove </a:t>
            </a:r>
            <a:r>
              <a:rPr lang="en-US" sz="3600" dirty="0" smtClean="0"/>
              <a:t>Endpoint-Coupling </a:t>
            </a:r>
            <a:r>
              <a:rPr lang="en-US" sz="3600" dirty="0"/>
              <a:t>B</a:t>
            </a:r>
            <a:r>
              <a:rPr lang="en-US" sz="3600" dirty="0" smtClean="0"/>
              <a:t>etween </a:t>
            </a:r>
            <a:r>
              <a:rPr lang="en-US" sz="3600" dirty="0"/>
              <a:t>S</a:t>
            </a:r>
            <a:r>
              <a:rPr lang="en-US" sz="3600" dirty="0" smtClean="0"/>
              <a:t>ervices </a:t>
            </a:r>
            <a:r>
              <a:rPr lang="en-US" sz="3600" dirty="0"/>
              <a:t>and </a:t>
            </a:r>
            <a:r>
              <a:rPr lang="en-US" sz="3600" dirty="0" smtClean="0"/>
              <a:t>Clients</a:t>
            </a:r>
            <a:endParaRPr lang="en-US" sz="3600" dirty="0"/>
          </a:p>
        </p:txBody>
      </p:sp>
      <p:pic>
        <p:nvPicPr>
          <p:cNvPr id="1026" name="Picture 2" descr="http://blog.chinatells.com/wp-content/uploads/2009/09/BFF8F-decou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177" y="1466492"/>
            <a:ext cx="8445247" cy="51476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9816671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88" y="181160"/>
            <a:ext cx="9823008" cy="609600"/>
          </a:xfrm>
        </p:spPr>
        <p:txBody>
          <a:bodyPr/>
          <a:lstStyle/>
          <a:p>
            <a:pPr algn="r"/>
            <a:r>
              <a:rPr lang="en-US" dirty="0" smtClean="0"/>
              <a:t>Challenges</a:t>
            </a:r>
            <a:endParaRPr lang="en-US" dirty="0"/>
          </a:p>
        </p:txBody>
      </p:sp>
      <p:sp>
        <p:nvSpPr>
          <p:cNvPr id="3" name="Text Placeholder 2"/>
          <p:cNvSpPr>
            <a:spLocks noGrp="1"/>
          </p:cNvSpPr>
          <p:nvPr>
            <p:ph type="body" sz="quarter" idx="10"/>
          </p:nvPr>
        </p:nvSpPr>
        <p:spPr>
          <a:xfrm>
            <a:off x="507868" y="1011239"/>
            <a:ext cx="11173090" cy="1634294"/>
          </a:xfrm>
        </p:spPr>
        <p:txBody>
          <a:bodyPr/>
          <a:lstStyle/>
          <a:p>
            <a:r>
              <a:rPr lang="en-US" sz="2600" dirty="0" smtClean="0">
                <a:solidFill>
                  <a:schemeClr val="tx1"/>
                </a:solidFill>
              </a:rPr>
              <a:t>Clients are dependent on WCF endpoint changes</a:t>
            </a:r>
          </a:p>
          <a:p>
            <a:r>
              <a:rPr lang="en-US" sz="2600" dirty="0" smtClean="0">
                <a:solidFill>
                  <a:schemeClr val="tx1"/>
                </a:solidFill>
              </a:rPr>
              <a:t>High availability requires the deployment of expensive hardware solutions </a:t>
            </a:r>
            <a:endParaRPr lang="en-US" sz="2600" dirty="0">
              <a:solidFill>
                <a:schemeClr val="tx1"/>
              </a:solidFill>
            </a:endParaRPr>
          </a:p>
          <a:p>
            <a:endParaRPr lang="en-US" sz="2800" dirty="0"/>
          </a:p>
        </p:txBody>
      </p:sp>
      <p:sp>
        <p:nvSpPr>
          <p:cNvPr id="4" name="Title 1"/>
          <p:cNvSpPr txBox="1">
            <a:spLocks/>
          </p:cNvSpPr>
          <p:nvPr/>
        </p:nvSpPr>
        <p:spPr>
          <a:xfrm>
            <a:off x="601863" y="2388805"/>
            <a:ext cx="1117309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pPr algn="ctr"/>
            <a:r>
              <a:rPr lang="en-US" dirty="0" smtClean="0">
                <a:solidFill>
                  <a:schemeClr val="tx1"/>
                </a:solidFill>
              </a:rPr>
              <a:t>Solution: Use WS-Discovery to adapt to endpoint </a:t>
            </a:r>
            <a:r>
              <a:rPr lang="en-US" dirty="0">
                <a:solidFill>
                  <a:schemeClr val="tx1"/>
                </a:solidFill>
              </a:rPr>
              <a:t>c</a:t>
            </a:r>
            <a:r>
              <a:rPr lang="en-US" dirty="0" smtClean="0">
                <a:solidFill>
                  <a:schemeClr val="tx1"/>
                </a:solidFill>
              </a:rPr>
              <a:t>hanges</a:t>
            </a:r>
            <a:endParaRPr lang="en-US" dirty="0">
              <a:solidFill>
                <a:schemeClr val="tx1"/>
              </a:solidFill>
            </a:endParaRPr>
          </a:p>
        </p:txBody>
      </p:sp>
      <p:sp>
        <p:nvSpPr>
          <p:cNvPr id="5" name="Text Placeholder 2"/>
          <p:cNvSpPr txBox="1">
            <a:spLocks/>
          </p:cNvSpPr>
          <p:nvPr/>
        </p:nvSpPr>
        <p:spPr>
          <a:xfrm>
            <a:off x="711015" y="3497146"/>
            <a:ext cx="11173090" cy="2283702"/>
          </a:xfrm>
          <a:prstGeom prst="rect">
            <a:avLst/>
          </a:prstGeom>
          <a:noFill/>
          <a:ln w="38100">
            <a:solidFill>
              <a:schemeClr val="tx1"/>
            </a:solidFill>
          </a:ln>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6" name="Rounded Rectangle 5"/>
          <p:cNvSpPr/>
          <p:nvPr/>
        </p:nvSpPr>
        <p:spPr bwMode="auto">
          <a:xfrm>
            <a:off x="8641332" y="4844953"/>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a:t>
            </a:r>
          </a:p>
        </p:txBody>
      </p:sp>
      <p:sp>
        <p:nvSpPr>
          <p:cNvPr id="7" name="Rounded Rectangle 6"/>
          <p:cNvSpPr/>
          <p:nvPr/>
        </p:nvSpPr>
        <p:spPr bwMode="auto">
          <a:xfrm>
            <a:off x="8641332" y="3942961"/>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a:t>
            </a:r>
          </a:p>
        </p:txBody>
      </p:sp>
      <p:sp>
        <p:nvSpPr>
          <p:cNvPr id="8" name="Rounded Rectangle 7"/>
          <p:cNvSpPr/>
          <p:nvPr/>
        </p:nvSpPr>
        <p:spPr bwMode="auto">
          <a:xfrm>
            <a:off x="1221916" y="4290979"/>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Client</a:t>
            </a:r>
          </a:p>
        </p:txBody>
      </p:sp>
      <p:cxnSp>
        <p:nvCxnSpPr>
          <p:cNvPr id="10" name="Elbow Connector 9"/>
          <p:cNvCxnSpPr>
            <a:endCxn id="7" idx="1"/>
          </p:cNvCxnSpPr>
          <p:nvPr/>
        </p:nvCxnSpPr>
        <p:spPr>
          <a:xfrm flipV="1">
            <a:off x="3404988" y="4290979"/>
            <a:ext cx="5236344" cy="348018"/>
          </a:xfrm>
          <a:prstGeom prst="bentConnector3">
            <a:avLst>
              <a:gd name="adj1" fmla="val 11436"/>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a:endCxn id="6" idx="1"/>
          </p:cNvCxnSpPr>
          <p:nvPr/>
        </p:nvCxnSpPr>
        <p:spPr>
          <a:xfrm>
            <a:off x="3404988" y="4638997"/>
            <a:ext cx="5236344" cy="553974"/>
          </a:xfrm>
          <a:prstGeom prst="bentConnector3">
            <a:avLst>
              <a:gd name="adj1" fmla="val 11783"/>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47850" y="3942961"/>
            <a:ext cx="4820952" cy="341632"/>
          </a:xfrm>
          <a:prstGeom prst="rect">
            <a:avLst/>
          </a:prstGeom>
          <a:noFill/>
        </p:spPr>
        <p:txBody>
          <a:bodyPr wrap="square" rtlCol="0">
            <a:spAutoFit/>
          </a:bodyPr>
          <a:lstStyle/>
          <a:p>
            <a:pPr indent="-396875">
              <a:lnSpc>
                <a:spcPct val="90000"/>
              </a:lnSpc>
              <a:spcBef>
                <a:spcPct val="20000"/>
              </a:spcBef>
              <a:buClr>
                <a:srgbClr val="777777"/>
              </a:buClr>
            </a:pPr>
            <a:r>
              <a:rPr lang="en-US" b="1" dirty="0" smtClean="0"/>
              <a:t>WS-Discovery Probe, Match</a:t>
            </a:r>
          </a:p>
        </p:txBody>
      </p:sp>
      <p:sp>
        <p:nvSpPr>
          <p:cNvPr id="21" name="TextBox 20"/>
          <p:cNvSpPr txBox="1"/>
          <p:nvPr/>
        </p:nvSpPr>
        <p:spPr>
          <a:xfrm>
            <a:off x="4147850" y="4844953"/>
            <a:ext cx="4820952" cy="341632"/>
          </a:xfrm>
          <a:prstGeom prst="rect">
            <a:avLst/>
          </a:prstGeom>
          <a:noFill/>
        </p:spPr>
        <p:txBody>
          <a:bodyPr wrap="square" rtlCol="0">
            <a:spAutoFit/>
          </a:bodyPr>
          <a:lstStyle/>
          <a:p>
            <a:pPr indent="-396875">
              <a:lnSpc>
                <a:spcPct val="90000"/>
              </a:lnSpc>
              <a:spcBef>
                <a:spcPct val="20000"/>
              </a:spcBef>
              <a:buClr>
                <a:srgbClr val="777777"/>
              </a:buClr>
            </a:pPr>
            <a:r>
              <a:rPr lang="en-US" b="1" dirty="0" smtClean="0"/>
              <a:t>WS-Discovery Probe, Match</a:t>
            </a:r>
          </a:p>
        </p:txBody>
      </p:sp>
      <p:sp>
        <p:nvSpPr>
          <p:cNvPr id="9" name="Rectangle 8"/>
          <p:cNvSpPr/>
          <p:nvPr/>
        </p:nvSpPr>
        <p:spPr>
          <a:xfrm>
            <a:off x="8641332" y="2836504"/>
            <a:ext cx="1943787"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1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50163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par>
                                <p:cTn id="37" presetID="6"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6" grpId="0"/>
      <p:bldP spid="16" grpId="1"/>
      <p:bldP spid="2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385199" y="2373150"/>
            <a:ext cx="11247358" cy="1523494"/>
          </a:xfrm>
        </p:spPr>
        <p:txBody>
          <a:bodyPr/>
          <a:lstStyle/>
          <a:p>
            <a:pPr algn="ctr"/>
            <a:r>
              <a:rPr lang="en-US" dirty="0" smtClean="0"/>
              <a:t>Implementing </a:t>
            </a:r>
            <a:r>
              <a:rPr lang="en-US" dirty="0"/>
              <a:t>Intelligently Available WCF Services Using WS-Discovery</a:t>
            </a:r>
          </a:p>
        </p:txBody>
      </p:sp>
    </p:spTree>
    <p:extLst>
      <p:ext uri="{BB962C8B-B14F-4D97-AF65-F5344CB8AC3E}">
        <p14:creationId xmlns:p14="http://schemas.microsoft.com/office/powerpoint/2010/main" val="1325340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pPr algn="r"/>
            <a:r>
              <a:rPr lang="en-US" dirty="0" smtClean="0"/>
              <a:t>WCF Configuration Management</a:t>
            </a:r>
            <a:endParaRPr lang="en-US" dirty="0"/>
          </a:p>
        </p:txBody>
      </p:sp>
      <p:pic>
        <p:nvPicPr>
          <p:cNvPr id="3" name="Picture 2" descr="http://www.justright.com/images/paperla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318" y="995173"/>
            <a:ext cx="7224393" cy="54018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5977987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258" y="213058"/>
            <a:ext cx="9823008" cy="609600"/>
          </a:xfrm>
        </p:spPr>
        <p:txBody>
          <a:bodyPr/>
          <a:lstStyle/>
          <a:p>
            <a:pPr algn="r"/>
            <a:r>
              <a:rPr lang="en-US" dirty="0" smtClean="0"/>
              <a:t>Challenges</a:t>
            </a:r>
            <a:endParaRPr lang="en-US" dirty="0"/>
          </a:p>
        </p:txBody>
      </p:sp>
      <p:sp>
        <p:nvSpPr>
          <p:cNvPr id="3" name="Text Placeholder 2"/>
          <p:cNvSpPr>
            <a:spLocks noGrp="1"/>
          </p:cNvSpPr>
          <p:nvPr>
            <p:ph type="body" sz="quarter" idx="10"/>
          </p:nvPr>
        </p:nvSpPr>
        <p:spPr>
          <a:xfrm>
            <a:off x="601863" y="941407"/>
            <a:ext cx="11173090" cy="1160318"/>
          </a:xfrm>
        </p:spPr>
        <p:txBody>
          <a:bodyPr/>
          <a:lstStyle/>
          <a:p>
            <a:r>
              <a:rPr lang="en-US" sz="2600" dirty="0" smtClean="0">
                <a:solidFill>
                  <a:schemeClr val="tx1"/>
                </a:solidFill>
              </a:rPr>
              <a:t>Complexity</a:t>
            </a:r>
          </a:p>
          <a:p>
            <a:r>
              <a:rPr lang="en-US" sz="2600" dirty="0" smtClean="0">
                <a:solidFill>
                  <a:schemeClr val="tx1"/>
                </a:solidFill>
              </a:rPr>
              <a:t>Enforcing reusability and consistency across services, clients and environments</a:t>
            </a:r>
            <a:endParaRPr lang="en-US" sz="2600" dirty="0">
              <a:solidFill>
                <a:schemeClr val="tx1"/>
              </a:solidFill>
            </a:endParaRPr>
          </a:p>
        </p:txBody>
      </p:sp>
      <p:sp>
        <p:nvSpPr>
          <p:cNvPr id="4" name="Title 1"/>
          <p:cNvSpPr txBox="1">
            <a:spLocks/>
          </p:cNvSpPr>
          <p:nvPr/>
        </p:nvSpPr>
        <p:spPr>
          <a:xfrm>
            <a:off x="601863" y="2388804"/>
            <a:ext cx="1117309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pPr algn="ctr"/>
            <a:r>
              <a:rPr lang="en-US" dirty="0" smtClean="0">
                <a:solidFill>
                  <a:schemeClr val="tx1"/>
                </a:solidFill>
              </a:rPr>
              <a:t>Solution: Centralize WCF configuration </a:t>
            </a:r>
            <a:endParaRPr lang="en-US" dirty="0">
              <a:solidFill>
                <a:schemeClr val="tx1"/>
              </a:solidFill>
            </a:endParaRPr>
          </a:p>
        </p:txBody>
      </p:sp>
      <p:sp>
        <p:nvSpPr>
          <p:cNvPr id="5" name="Text Placeholder 2"/>
          <p:cNvSpPr txBox="1">
            <a:spLocks/>
          </p:cNvSpPr>
          <p:nvPr/>
        </p:nvSpPr>
        <p:spPr>
          <a:xfrm>
            <a:off x="711015" y="3497146"/>
            <a:ext cx="11173090" cy="2283702"/>
          </a:xfrm>
          <a:prstGeom prst="rect">
            <a:avLst/>
          </a:prstGeom>
          <a:noFill/>
          <a:ln w="38100">
            <a:solidFill>
              <a:schemeClr val="tx1"/>
            </a:solidFill>
          </a:ln>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6" name="Rounded Rectangle 5"/>
          <p:cNvSpPr/>
          <p:nvPr/>
        </p:nvSpPr>
        <p:spPr bwMode="auto">
          <a:xfrm>
            <a:off x="9591881" y="4490549"/>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a:t>
            </a:r>
          </a:p>
        </p:txBody>
      </p:sp>
      <p:sp>
        <p:nvSpPr>
          <p:cNvPr id="7" name="Rounded Rectangle 6"/>
          <p:cNvSpPr/>
          <p:nvPr/>
        </p:nvSpPr>
        <p:spPr bwMode="auto">
          <a:xfrm>
            <a:off x="4147851" y="3520719"/>
            <a:ext cx="3709710"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Configuration Repository </a:t>
            </a:r>
          </a:p>
        </p:txBody>
      </p:sp>
      <p:sp>
        <p:nvSpPr>
          <p:cNvPr id="8" name="Rounded Rectangle 7"/>
          <p:cNvSpPr/>
          <p:nvPr/>
        </p:nvSpPr>
        <p:spPr bwMode="auto">
          <a:xfrm>
            <a:off x="803486" y="4496935"/>
            <a:ext cx="2183073" cy="69603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Client</a:t>
            </a:r>
          </a:p>
        </p:txBody>
      </p:sp>
      <p:cxnSp>
        <p:nvCxnSpPr>
          <p:cNvPr id="10" name="Elbow Connector 9"/>
          <p:cNvCxnSpPr>
            <a:stCxn id="8" idx="3"/>
            <a:endCxn id="7" idx="1"/>
          </p:cNvCxnSpPr>
          <p:nvPr/>
        </p:nvCxnSpPr>
        <p:spPr>
          <a:xfrm flipV="1">
            <a:off x="2986558" y="3868737"/>
            <a:ext cx="1161292" cy="976216"/>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3"/>
            <a:endCxn id="6" idx="1"/>
          </p:cNvCxnSpPr>
          <p:nvPr/>
        </p:nvCxnSpPr>
        <p:spPr>
          <a:xfrm>
            <a:off x="7857561" y="3868737"/>
            <a:ext cx="1734320" cy="969830"/>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720" y="3852345"/>
            <a:ext cx="3050233" cy="341632"/>
          </a:xfrm>
          <a:prstGeom prst="rect">
            <a:avLst/>
          </a:prstGeom>
          <a:noFill/>
        </p:spPr>
        <p:txBody>
          <a:bodyPr wrap="square" rtlCol="0">
            <a:spAutoFit/>
          </a:bodyPr>
          <a:lstStyle/>
          <a:p>
            <a:pPr indent="-396875">
              <a:lnSpc>
                <a:spcPct val="90000"/>
              </a:lnSpc>
              <a:spcBef>
                <a:spcPct val="20000"/>
              </a:spcBef>
              <a:buClr>
                <a:srgbClr val="777777"/>
              </a:buClr>
            </a:pPr>
            <a:r>
              <a:rPr lang="en-US" b="1" dirty="0" smtClean="0"/>
              <a:t>GET service/</a:t>
            </a:r>
            <a:r>
              <a:rPr lang="en-US" b="1" dirty="0" err="1" smtClean="0"/>
              <a:t>config</a:t>
            </a:r>
            <a:endParaRPr lang="en-US" b="1" dirty="0" smtClean="0"/>
          </a:p>
        </p:txBody>
      </p:sp>
      <p:sp>
        <p:nvSpPr>
          <p:cNvPr id="24" name="TextBox 23"/>
          <p:cNvSpPr txBox="1"/>
          <p:nvPr/>
        </p:nvSpPr>
        <p:spPr>
          <a:xfrm>
            <a:off x="803486" y="3875123"/>
            <a:ext cx="3050233" cy="341632"/>
          </a:xfrm>
          <a:prstGeom prst="rect">
            <a:avLst/>
          </a:prstGeom>
          <a:noFill/>
        </p:spPr>
        <p:txBody>
          <a:bodyPr wrap="square" rtlCol="0">
            <a:spAutoFit/>
          </a:bodyPr>
          <a:lstStyle/>
          <a:p>
            <a:pPr indent="-396875">
              <a:lnSpc>
                <a:spcPct val="90000"/>
              </a:lnSpc>
              <a:spcBef>
                <a:spcPct val="20000"/>
              </a:spcBef>
              <a:buClr>
                <a:srgbClr val="777777"/>
              </a:buClr>
            </a:pPr>
            <a:r>
              <a:rPr lang="en-US" b="1" dirty="0" smtClean="0"/>
              <a:t>GET client/</a:t>
            </a:r>
            <a:r>
              <a:rPr lang="en-US" b="1" dirty="0" err="1" smtClean="0"/>
              <a:t>config</a:t>
            </a:r>
            <a:endParaRPr lang="en-US" b="1" dirty="0" smtClean="0"/>
          </a:p>
        </p:txBody>
      </p:sp>
      <p:cxnSp>
        <p:nvCxnSpPr>
          <p:cNvPr id="13" name="Elbow Connector 12"/>
          <p:cNvCxnSpPr/>
          <p:nvPr/>
        </p:nvCxnSpPr>
        <p:spPr>
          <a:xfrm flipV="1">
            <a:off x="2986559" y="4838567"/>
            <a:ext cx="6605322" cy="6386"/>
          </a:xfrm>
          <a:prstGeom prst="bentConnector3">
            <a:avLst>
              <a:gd name="adj1" fmla="val 50000"/>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692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385199" y="2373150"/>
            <a:ext cx="11247358" cy="1523494"/>
          </a:xfrm>
        </p:spPr>
        <p:txBody>
          <a:bodyPr/>
          <a:lstStyle/>
          <a:p>
            <a:pPr algn="ctr"/>
            <a:r>
              <a:rPr lang="en-US" dirty="0" smtClean="0"/>
              <a:t>Centralizing </a:t>
            </a:r>
            <a:r>
              <a:rPr lang="en-US" dirty="0"/>
              <a:t>WCF Configuration </a:t>
            </a:r>
          </a:p>
        </p:txBody>
      </p:sp>
    </p:spTree>
    <p:extLst>
      <p:ext uri="{BB962C8B-B14F-4D97-AF65-F5344CB8AC3E}">
        <p14:creationId xmlns:p14="http://schemas.microsoft.com/office/powerpoint/2010/main" val="10523867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pPr algn="ctr"/>
            <a:r>
              <a:rPr lang="en-US" dirty="0" smtClean="0"/>
              <a:t>WCF Service Availability</a:t>
            </a:r>
            <a:endParaRPr lang="en-US" dirty="0"/>
          </a:p>
        </p:txBody>
      </p:sp>
      <p:pic>
        <p:nvPicPr>
          <p:cNvPr id="1026" name="Picture 2" descr="http://static.technorati.com/10/08/31/17347/ignoremetr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108" y="1319282"/>
            <a:ext cx="10193933" cy="51046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16407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584" y="351281"/>
            <a:ext cx="9823008" cy="609600"/>
          </a:xfrm>
        </p:spPr>
        <p:txBody>
          <a:bodyPr/>
          <a:lstStyle/>
          <a:p>
            <a:pPr algn="r"/>
            <a:r>
              <a:rPr lang="en-US" dirty="0" smtClean="0"/>
              <a:t>About Me..…</a:t>
            </a:r>
            <a:endParaRPr lang="en-US" dirty="0"/>
          </a:p>
        </p:txBody>
      </p:sp>
      <p:sp>
        <p:nvSpPr>
          <p:cNvPr id="3" name="Content Placeholder 2"/>
          <p:cNvSpPr>
            <a:spLocks noGrp="1"/>
          </p:cNvSpPr>
          <p:nvPr>
            <p:ph idx="1"/>
          </p:nvPr>
        </p:nvSpPr>
        <p:spPr>
          <a:xfrm>
            <a:off x="1185665" y="1172977"/>
            <a:ext cx="10307995" cy="4241800"/>
          </a:xfrm>
        </p:spPr>
        <p:txBody>
          <a:bodyPr>
            <a:noAutofit/>
          </a:bodyPr>
          <a:lstStyle/>
          <a:p>
            <a:r>
              <a:rPr lang="en-US" sz="3600" dirty="0"/>
              <a:t>Chief Architect Tellago and Tellago Studios, Inc</a:t>
            </a:r>
          </a:p>
          <a:p>
            <a:r>
              <a:rPr lang="en-US" sz="3600" dirty="0"/>
              <a:t>Microsoft Architect Advisor</a:t>
            </a:r>
          </a:p>
          <a:p>
            <a:r>
              <a:rPr lang="en-US" sz="3600" dirty="0"/>
              <a:t>Microsoft MVP</a:t>
            </a:r>
          </a:p>
          <a:p>
            <a:r>
              <a:rPr lang="en-US" sz="3600" dirty="0"/>
              <a:t>Oracle SOA ACE</a:t>
            </a:r>
          </a:p>
          <a:p>
            <a:r>
              <a:rPr lang="en-US" sz="3600" dirty="0"/>
              <a:t>Speaker, </a:t>
            </a:r>
            <a:r>
              <a:rPr lang="en-US" sz="3600" dirty="0" smtClean="0"/>
              <a:t>author</a:t>
            </a:r>
          </a:p>
          <a:p>
            <a:r>
              <a:rPr lang="en-US" sz="3600" dirty="0" smtClean="0"/>
              <a:t>Lead architect SO-Aware</a:t>
            </a:r>
            <a:endParaRPr lang="en-US" sz="3600" dirty="0"/>
          </a:p>
          <a:p>
            <a:r>
              <a:rPr lang="en-US" sz="3600" dirty="0" smtClean="0">
                <a:hlinkClick r:id="rId3"/>
              </a:rPr>
              <a:t>http://weblogs.asp.net/gsusx</a:t>
            </a:r>
            <a:r>
              <a:rPr lang="en-US" sz="3600" dirty="0" smtClean="0"/>
              <a:t> </a:t>
            </a:r>
          </a:p>
          <a:p>
            <a:endParaRPr lang="en-US" sz="3600" dirty="0"/>
          </a:p>
        </p:txBody>
      </p:sp>
    </p:spTree>
    <p:extLst>
      <p:ext uri="{BB962C8B-B14F-4D97-AF65-F5344CB8AC3E}">
        <p14:creationId xmlns:p14="http://schemas.microsoft.com/office/powerpoint/2010/main" val="2250020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03" y="191792"/>
            <a:ext cx="9823008" cy="609600"/>
          </a:xfrm>
        </p:spPr>
        <p:txBody>
          <a:bodyPr/>
          <a:lstStyle/>
          <a:p>
            <a:pPr algn="r"/>
            <a:r>
              <a:rPr lang="en-US" dirty="0" smtClean="0"/>
              <a:t>Challenges</a:t>
            </a:r>
            <a:endParaRPr lang="en-US" dirty="0"/>
          </a:p>
        </p:txBody>
      </p:sp>
      <p:sp>
        <p:nvSpPr>
          <p:cNvPr id="3" name="Text Placeholder 2"/>
          <p:cNvSpPr>
            <a:spLocks noGrp="1"/>
          </p:cNvSpPr>
          <p:nvPr>
            <p:ph type="body" sz="quarter" idx="10"/>
          </p:nvPr>
        </p:nvSpPr>
        <p:spPr>
          <a:xfrm>
            <a:off x="601863" y="1249916"/>
            <a:ext cx="11173090" cy="800219"/>
          </a:xfrm>
        </p:spPr>
        <p:txBody>
          <a:bodyPr/>
          <a:lstStyle/>
          <a:p>
            <a:r>
              <a:rPr lang="en-US" sz="2600" dirty="0" smtClean="0">
                <a:solidFill>
                  <a:schemeClr val="tx1"/>
                </a:solidFill>
              </a:rPr>
              <a:t>Identifying when a service is available</a:t>
            </a:r>
          </a:p>
          <a:p>
            <a:r>
              <a:rPr lang="en-US" sz="2600" dirty="0" smtClean="0">
                <a:solidFill>
                  <a:schemeClr val="tx1"/>
                </a:solidFill>
              </a:rPr>
              <a:t>Avoiding the need for executing service logic</a:t>
            </a:r>
            <a:endParaRPr lang="en-US" sz="2600" dirty="0">
              <a:solidFill>
                <a:schemeClr val="tx1"/>
              </a:solidFill>
            </a:endParaRPr>
          </a:p>
        </p:txBody>
      </p:sp>
      <p:sp>
        <p:nvSpPr>
          <p:cNvPr id="4" name="Title 1"/>
          <p:cNvSpPr txBox="1">
            <a:spLocks/>
          </p:cNvSpPr>
          <p:nvPr/>
        </p:nvSpPr>
        <p:spPr>
          <a:xfrm>
            <a:off x="601863" y="2989316"/>
            <a:ext cx="1117309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pPr algn="ctr"/>
            <a:r>
              <a:rPr lang="en-US" dirty="0" smtClean="0">
                <a:solidFill>
                  <a:schemeClr val="tx1"/>
                </a:solidFill>
              </a:rPr>
              <a:t>Solution: Implement a Ping Operation Invoker</a:t>
            </a:r>
            <a:endParaRPr lang="en-US" dirty="0">
              <a:solidFill>
                <a:schemeClr val="tx1"/>
              </a:solidFill>
            </a:endParaRPr>
          </a:p>
        </p:txBody>
      </p:sp>
      <p:sp>
        <p:nvSpPr>
          <p:cNvPr id="5" name="Text Placeholder 2"/>
          <p:cNvSpPr txBox="1">
            <a:spLocks/>
          </p:cNvSpPr>
          <p:nvPr/>
        </p:nvSpPr>
        <p:spPr>
          <a:xfrm>
            <a:off x="765591" y="3497145"/>
            <a:ext cx="11173090" cy="2283702"/>
          </a:xfrm>
          <a:prstGeom prst="rect">
            <a:avLst/>
          </a:prstGeom>
          <a:noFill/>
          <a:ln w="38100">
            <a:solidFill>
              <a:schemeClr val="tx1"/>
            </a:solidFill>
          </a:ln>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6" name="Rounded Rectangle 5"/>
          <p:cNvSpPr/>
          <p:nvPr/>
        </p:nvSpPr>
        <p:spPr bwMode="auto">
          <a:xfrm>
            <a:off x="8877830" y="3837186"/>
            <a:ext cx="2747034" cy="1544373"/>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a:t>
            </a:r>
          </a:p>
        </p:txBody>
      </p:sp>
      <p:sp>
        <p:nvSpPr>
          <p:cNvPr id="15" name="Rounded Rectangle 14"/>
          <p:cNvSpPr/>
          <p:nvPr/>
        </p:nvSpPr>
        <p:spPr bwMode="auto">
          <a:xfrm>
            <a:off x="985415" y="3879683"/>
            <a:ext cx="3224584" cy="1501877"/>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Client</a:t>
            </a:r>
          </a:p>
        </p:txBody>
      </p:sp>
      <p:cxnSp>
        <p:nvCxnSpPr>
          <p:cNvPr id="23" name="Elbow Connector 22"/>
          <p:cNvCxnSpPr/>
          <p:nvPr/>
        </p:nvCxnSpPr>
        <p:spPr>
          <a:xfrm>
            <a:off x="4210000" y="4269075"/>
            <a:ext cx="4667829" cy="12700"/>
          </a:xfrm>
          <a:prstGeom prst="bentConnector3">
            <a:avLst>
              <a:gd name="adj1" fmla="val 50000"/>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96814" y="3959805"/>
            <a:ext cx="2383189" cy="313932"/>
          </a:xfrm>
          <a:prstGeom prst="rect">
            <a:avLst/>
          </a:prstGeom>
          <a:noFill/>
        </p:spPr>
        <p:txBody>
          <a:bodyPr wrap="square" rtlCol="0">
            <a:spAutoFit/>
          </a:bodyPr>
          <a:lstStyle/>
          <a:p>
            <a:pPr indent="-396875" algn="ctr">
              <a:lnSpc>
                <a:spcPct val="90000"/>
              </a:lnSpc>
              <a:spcBef>
                <a:spcPct val="20000"/>
              </a:spcBef>
              <a:buClr>
                <a:srgbClr val="777777"/>
              </a:buClr>
            </a:pPr>
            <a:r>
              <a:rPr lang="en-US" sz="1600" b="1" dirty="0" smtClean="0"/>
              <a:t>Ping</a:t>
            </a:r>
          </a:p>
        </p:txBody>
      </p:sp>
      <p:sp>
        <p:nvSpPr>
          <p:cNvPr id="7" name="Rounded Rectangle 6"/>
          <p:cNvSpPr/>
          <p:nvPr/>
        </p:nvSpPr>
        <p:spPr bwMode="auto">
          <a:xfrm>
            <a:off x="8877830" y="4954138"/>
            <a:ext cx="2747034" cy="427421"/>
          </a:xfrm>
          <a:prstGeom prst="roundRect">
            <a:avLst/>
          </a:prstGeom>
          <a:solidFill>
            <a:schemeClr val="accent4">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solidFill>
                <a:effectLst>
                  <a:outerShdw blurRad="38100" dist="38100" dir="2700000" algn="tl">
                    <a:srgbClr val="000000">
                      <a:alpha val="43137"/>
                    </a:srgbClr>
                  </a:outerShdw>
                </a:effectLst>
                <a:latin typeface="Segoe" pitchFamily="34" charset="0"/>
              </a:rPr>
              <a:t>Ping Operation Invoker</a:t>
            </a:r>
          </a:p>
        </p:txBody>
      </p:sp>
      <p:cxnSp>
        <p:nvCxnSpPr>
          <p:cNvPr id="11" name="Elbow Connector 10"/>
          <p:cNvCxnSpPr/>
          <p:nvPr/>
        </p:nvCxnSpPr>
        <p:spPr>
          <a:xfrm rot="10800000" flipV="1">
            <a:off x="4210002" y="4954138"/>
            <a:ext cx="4667829" cy="2"/>
          </a:xfrm>
          <a:prstGeom prst="bentConnector3">
            <a:avLst>
              <a:gd name="adj1" fmla="val 50000"/>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60541" y="4640209"/>
            <a:ext cx="2383189" cy="313932"/>
          </a:xfrm>
          <a:prstGeom prst="rect">
            <a:avLst/>
          </a:prstGeom>
          <a:noFill/>
        </p:spPr>
        <p:txBody>
          <a:bodyPr wrap="square" rtlCol="0">
            <a:spAutoFit/>
          </a:bodyPr>
          <a:lstStyle/>
          <a:p>
            <a:pPr indent="-396875" algn="ctr">
              <a:lnSpc>
                <a:spcPct val="90000"/>
              </a:lnSpc>
              <a:spcBef>
                <a:spcPct val="20000"/>
              </a:spcBef>
              <a:buClr>
                <a:srgbClr val="777777"/>
              </a:buClr>
            </a:pPr>
            <a:r>
              <a:rPr lang="en-US" sz="1600" b="1" dirty="0" smtClean="0"/>
              <a:t>Ping Response</a:t>
            </a:r>
          </a:p>
        </p:txBody>
      </p:sp>
    </p:spTree>
    <p:extLst>
      <p:ext uri="{BB962C8B-B14F-4D97-AF65-F5344CB8AC3E}">
        <p14:creationId xmlns:p14="http://schemas.microsoft.com/office/powerpoint/2010/main" val="2525381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par>
                                <p:cTn id="31" presetID="6"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5" grpId="0" animBg="1"/>
      <p:bldP spid="24" grpId="0"/>
      <p:bldP spid="7"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385199" y="2373150"/>
            <a:ext cx="11247358" cy="1523494"/>
          </a:xfrm>
        </p:spPr>
        <p:txBody>
          <a:bodyPr/>
          <a:lstStyle/>
          <a:p>
            <a:pPr algn="ctr"/>
            <a:r>
              <a:rPr lang="en-US" dirty="0"/>
              <a:t>Pinging WCF Services</a:t>
            </a:r>
          </a:p>
        </p:txBody>
      </p:sp>
    </p:spTree>
    <p:extLst>
      <p:ext uri="{BB962C8B-B14F-4D97-AF65-F5344CB8AC3E}">
        <p14:creationId xmlns:p14="http://schemas.microsoft.com/office/powerpoint/2010/main" val="293989580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pPr algn="ctr"/>
            <a:r>
              <a:rPr lang="en-US" dirty="0" smtClean="0"/>
              <a:t>Service Activity Monitoring</a:t>
            </a:r>
            <a:endParaRPr lang="en-US" dirty="0"/>
          </a:p>
        </p:txBody>
      </p:sp>
      <p:pic>
        <p:nvPicPr>
          <p:cNvPr id="3" name="Picture 2" descr="http://www.mathewingram.com/work/wp-content/uploads/im-watching-you-fo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204" y="891472"/>
            <a:ext cx="8097174" cy="53927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34391094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03" y="191792"/>
            <a:ext cx="9823008" cy="609600"/>
          </a:xfrm>
        </p:spPr>
        <p:txBody>
          <a:bodyPr/>
          <a:lstStyle/>
          <a:p>
            <a:pPr algn="r"/>
            <a:r>
              <a:rPr lang="en-US" dirty="0" smtClean="0"/>
              <a:t>Challenges</a:t>
            </a:r>
            <a:endParaRPr lang="en-US" dirty="0"/>
          </a:p>
        </p:txBody>
      </p:sp>
      <p:sp>
        <p:nvSpPr>
          <p:cNvPr id="3" name="Text Placeholder 2"/>
          <p:cNvSpPr>
            <a:spLocks noGrp="1"/>
          </p:cNvSpPr>
          <p:nvPr>
            <p:ph type="body" sz="quarter" idx="10"/>
          </p:nvPr>
        </p:nvSpPr>
        <p:spPr>
          <a:xfrm>
            <a:off x="478589" y="868916"/>
            <a:ext cx="11173090" cy="1240340"/>
          </a:xfrm>
        </p:spPr>
        <p:txBody>
          <a:bodyPr/>
          <a:lstStyle/>
          <a:p>
            <a:r>
              <a:rPr lang="en-US" sz="2600" dirty="0" smtClean="0">
                <a:solidFill>
                  <a:schemeClr val="tx1"/>
                </a:solidFill>
              </a:rPr>
              <a:t>Instrument the message exchange between client and services</a:t>
            </a:r>
          </a:p>
          <a:p>
            <a:r>
              <a:rPr lang="en-US" sz="2600" dirty="0" smtClean="0">
                <a:solidFill>
                  <a:schemeClr val="tx1"/>
                </a:solidFill>
              </a:rPr>
              <a:t>Collect near real time metrics about the service runtime behavior</a:t>
            </a:r>
          </a:p>
          <a:p>
            <a:r>
              <a:rPr lang="en-US" sz="2600" dirty="0" smtClean="0">
                <a:solidFill>
                  <a:schemeClr val="tx1"/>
                </a:solidFill>
              </a:rPr>
              <a:t>Track the data exchange between clients and services</a:t>
            </a:r>
            <a:endParaRPr lang="en-US" sz="2600" dirty="0">
              <a:solidFill>
                <a:schemeClr val="tx1"/>
              </a:solidFill>
            </a:endParaRPr>
          </a:p>
        </p:txBody>
      </p:sp>
      <p:sp>
        <p:nvSpPr>
          <p:cNvPr id="4" name="Title 1"/>
          <p:cNvSpPr txBox="1">
            <a:spLocks/>
          </p:cNvSpPr>
          <p:nvPr/>
        </p:nvSpPr>
        <p:spPr>
          <a:xfrm>
            <a:off x="601863" y="2375544"/>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pPr algn="ctr"/>
            <a:r>
              <a:rPr lang="en-US" dirty="0" smtClean="0">
                <a:solidFill>
                  <a:schemeClr val="tx1"/>
                </a:solidFill>
              </a:rPr>
              <a:t>Solution: Enable and extend </a:t>
            </a:r>
            <a:r>
              <a:rPr lang="en-US" dirty="0">
                <a:solidFill>
                  <a:schemeClr val="tx1"/>
                </a:solidFill>
              </a:rPr>
              <a:t>s</a:t>
            </a:r>
            <a:r>
              <a:rPr lang="en-US" dirty="0" smtClean="0">
                <a:solidFill>
                  <a:schemeClr val="tx1"/>
                </a:solidFill>
              </a:rPr>
              <a:t>ervice </a:t>
            </a:r>
            <a:r>
              <a:rPr lang="en-US" dirty="0">
                <a:solidFill>
                  <a:schemeClr val="tx1"/>
                </a:solidFill>
              </a:rPr>
              <a:t>t</a:t>
            </a:r>
            <a:r>
              <a:rPr lang="en-US" dirty="0" smtClean="0">
                <a:solidFill>
                  <a:schemeClr val="tx1"/>
                </a:solidFill>
              </a:rPr>
              <a:t>racking using the Windows Server AppFabric</a:t>
            </a:r>
            <a:endParaRPr lang="en-US" dirty="0">
              <a:solidFill>
                <a:schemeClr val="tx1"/>
              </a:solidFill>
            </a:endParaRPr>
          </a:p>
        </p:txBody>
      </p:sp>
      <p:sp>
        <p:nvSpPr>
          <p:cNvPr id="5" name="Text Placeholder 2"/>
          <p:cNvSpPr txBox="1">
            <a:spLocks/>
          </p:cNvSpPr>
          <p:nvPr/>
        </p:nvSpPr>
        <p:spPr>
          <a:xfrm>
            <a:off x="765591" y="3457937"/>
            <a:ext cx="11173090" cy="3200400"/>
          </a:xfrm>
          <a:prstGeom prst="rect">
            <a:avLst/>
          </a:prstGeom>
          <a:noFill/>
          <a:ln w="38100">
            <a:solidFill>
              <a:schemeClr val="tx1"/>
            </a:solidFill>
          </a:ln>
        </p:spPr>
        <p:txBody>
          <a:bodyPr vert="horz" lIns="0" tIns="0" rIns="0" bIns="0" rtlCol="0">
            <a:spAutoFit/>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SzPct val="100000"/>
              <a:buFont typeface="Segoe" pitchFamily="34" charset="0"/>
              <a:buChar char="−"/>
              <a:defRPr lang="en-US" sz="20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SzPct val="100000"/>
              <a:buFont typeface="Segoe" pitchFamily="34" charset="0"/>
              <a:buChar char="−"/>
              <a:defRPr lang="en-US" sz="18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6" name="Rounded Rectangle 5"/>
          <p:cNvSpPr/>
          <p:nvPr/>
        </p:nvSpPr>
        <p:spPr bwMode="auto">
          <a:xfrm>
            <a:off x="6675043" y="4117489"/>
            <a:ext cx="2141103" cy="1592293"/>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Service</a:t>
            </a:r>
          </a:p>
        </p:txBody>
      </p:sp>
      <p:sp>
        <p:nvSpPr>
          <p:cNvPr id="15" name="Rounded Rectangle 14"/>
          <p:cNvSpPr/>
          <p:nvPr/>
        </p:nvSpPr>
        <p:spPr bwMode="auto">
          <a:xfrm>
            <a:off x="1263208" y="4171377"/>
            <a:ext cx="1435608" cy="585216"/>
          </a:xfrm>
          <a:prstGeom prst="roundRect">
            <a:avLst/>
          </a:prstGeom>
          <a:solidFill>
            <a:srgbClr val="C0000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rgbClr val="000000">
                      <a:alpha val="43137"/>
                    </a:srgbClr>
                  </a:outerShdw>
                </a:effectLst>
                <a:latin typeface="Segoe" pitchFamily="34" charset="0"/>
              </a:rPr>
              <a:t>Client</a:t>
            </a:r>
          </a:p>
        </p:txBody>
      </p:sp>
      <p:cxnSp>
        <p:nvCxnSpPr>
          <p:cNvPr id="23" name="Elbow Connector 22"/>
          <p:cNvCxnSpPr/>
          <p:nvPr/>
        </p:nvCxnSpPr>
        <p:spPr>
          <a:xfrm>
            <a:off x="2698816" y="4469977"/>
            <a:ext cx="3976228" cy="163556"/>
          </a:xfrm>
          <a:prstGeom prst="bentConnector3">
            <a:avLst>
              <a:gd name="adj1" fmla="val 50000"/>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 name="Can 7"/>
          <p:cNvSpPr/>
          <p:nvPr/>
        </p:nvSpPr>
        <p:spPr bwMode="auto">
          <a:xfrm>
            <a:off x="10271515" y="5252581"/>
            <a:ext cx="1041721" cy="914400"/>
          </a:xfrm>
          <a:prstGeom prst="can">
            <a:avLst/>
          </a:prstGeom>
          <a:solidFill>
            <a:srgbClr val="C0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chemeClr val="tx1">
                    <a:alpha val="99000"/>
                  </a:schemeClr>
                </a:solidFill>
              </a:rPr>
              <a:t>Tracking DB</a:t>
            </a:r>
          </a:p>
        </p:txBody>
      </p:sp>
      <p:sp>
        <p:nvSpPr>
          <p:cNvPr id="10" name="Rounded Rectangle 9"/>
          <p:cNvSpPr/>
          <p:nvPr/>
        </p:nvSpPr>
        <p:spPr bwMode="auto">
          <a:xfrm>
            <a:off x="6065134" y="3599727"/>
            <a:ext cx="5502026" cy="2916820"/>
          </a:xfrm>
          <a:prstGeom prst="roundRect">
            <a:avLst/>
          </a:prstGeom>
          <a:noFill/>
          <a:ln w="381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18" name="Elbow Connector 17"/>
          <p:cNvCxnSpPr>
            <a:stCxn id="20" idx="3"/>
            <a:endCxn id="8" idx="2"/>
          </p:cNvCxnSpPr>
          <p:nvPr/>
        </p:nvCxnSpPr>
        <p:spPr>
          <a:xfrm>
            <a:off x="8816146" y="5383959"/>
            <a:ext cx="1455369" cy="325822"/>
          </a:xfrm>
          <a:prstGeom prst="bentConnector3">
            <a:avLst>
              <a:gd name="adj1" fmla="val 50000"/>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75044" y="3692324"/>
            <a:ext cx="2171811" cy="276999"/>
          </a:xfrm>
          <a:prstGeom prst="rect">
            <a:avLst/>
          </a:prstGeom>
          <a:noFill/>
        </p:spPr>
        <p:txBody>
          <a:bodyPr wrap="square" lIns="0" tIns="0" rIns="0" bIns="0" rtlCol="0">
            <a:spAutoFit/>
          </a:bodyPr>
          <a:lstStyle/>
          <a:p>
            <a:pPr algn="ctr"/>
            <a:r>
              <a:rPr lang="en-US" b="1" dirty="0" err="1" smtClean="0">
                <a:gradFill>
                  <a:gsLst>
                    <a:gs pos="0">
                      <a:schemeClr val="tx1"/>
                    </a:gs>
                    <a:gs pos="86000">
                      <a:schemeClr val="tx1"/>
                    </a:gs>
                  </a:gsLst>
                  <a:lin ang="5400000" scaled="0"/>
                </a:gradFill>
              </a:rPr>
              <a:t>AppFabric</a:t>
            </a:r>
            <a:endParaRPr lang="en-US" b="1" dirty="0" smtClean="0">
              <a:gradFill>
                <a:gsLst>
                  <a:gs pos="0">
                    <a:schemeClr val="tx1"/>
                  </a:gs>
                  <a:gs pos="86000">
                    <a:schemeClr val="tx1"/>
                  </a:gs>
                </a:gsLst>
                <a:lin ang="5400000" scaled="0"/>
              </a:gradFill>
            </a:endParaRPr>
          </a:p>
        </p:txBody>
      </p:sp>
      <p:sp>
        <p:nvSpPr>
          <p:cNvPr id="20" name="Rounded Rectangle 19"/>
          <p:cNvSpPr/>
          <p:nvPr/>
        </p:nvSpPr>
        <p:spPr bwMode="auto">
          <a:xfrm>
            <a:off x="6675043" y="5058137"/>
            <a:ext cx="2141103" cy="65164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alpha val="99000"/>
                  </a:schemeClr>
                </a:solidFill>
              </a:rPr>
              <a:t>Message Tracking Inspector</a:t>
            </a:r>
          </a:p>
        </p:txBody>
      </p:sp>
      <p:sp>
        <p:nvSpPr>
          <p:cNvPr id="30" name="Rounded Rectangle 29"/>
          <p:cNvSpPr/>
          <p:nvPr/>
        </p:nvSpPr>
        <p:spPr bwMode="auto">
          <a:xfrm>
            <a:off x="9624178" y="3961431"/>
            <a:ext cx="1887180" cy="651644"/>
          </a:xfrm>
          <a:prstGeom prst="roundRect">
            <a:avLst/>
          </a:prstGeom>
          <a:gradFill>
            <a:gsLst>
              <a:gs pos="0">
                <a:schemeClr val="tx2">
                  <a:lumMod val="50000"/>
                </a:schemeClr>
              </a:gs>
              <a:gs pos="80000">
                <a:schemeClr val="tx2"/>
              </a:gs>
              <a:gs pos="100000">
                <a:schemeClr val="tx2"/>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tx1">
                    <a:alpha val="99000"/>
                  </a:schemeClr>
                </a:solidFill>
              </a:rPr>
              <a:t>Tracking Data Service</a:t>
            </a:r>
          </a:p>
        </p:txBody>
      </p:sp>
      <p:cxnSp>
        <p:nvCxnSpPr>
          <p:cNvPr id="31" name="Elbow Connector 30"/>
          <p:cNvCxnSpPr>
            <a:endCxn id="8" idx="1"/>
          </p:cNvCxnSpPr>
          <p:nvPr/>
        </p:nvCxnSpPr>
        <p:spPr>
          <a:xfrm rot="16200000" flipH="1">
            <a:off x="10482851" y="4943056"/>
            <a:ext cx="619048" cy="2"/>
          </a:xfrm>
          <a:prstGeom prst="bentConnector3">
            <a:avLst>
              <a:gd name="adj1" fmla="val 50000"/>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865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6"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2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par>
                                <p:cTn id="39" presetID="6"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animBg="1"/>
      <p:bldP spid="6" grpId="0" animBg="1"/>
      <p:bldP spid="15" grpId="0" animBg="1"/>
      <p:bldP spid="8" grpId="0" animBg="1"/>
      <p:bldP spid="10" grpId="0" animBg="1"/>
      <p:bldP spid="47" grpId="0"/>
      <p:bldP spid="20"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a:xfrm>
            <a:off x="385199" y="2373150"/>
            <a:ext cx="11247358" cy="1523494"/>
          </a:xfrm>
        </p:spPr>
        <p:txBody>
          <a:bodyPr/>
          <a:lstStyle/>
          <a:p>
            <a:pPr algn="ctr"/>
            <a:r>
              <a:rPr lang="en-US" dirty="0" smtClean="0"/>
              <a:t>Monitoring WCF </a:t>
            </a:r>
            <a:r>
              <a:rPr lang="en-US" dirty="0"/>
              <a:t>Services</a:t>
            </a:r>
          </a:p>
        </p:txBody>
      </p:sp>
    </p:spTree>
    <p:extLst>
      <p:ext uri="{BB962C8B-B14F-4D97-AF65-F5344CB8AC3E}">
        <p14:creationId xmlns:p14="http://schemas.microsoft.com/office/powerpoint/2010/main" val="18413835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pPr algn="r"/>
            <a:r>
              <a:rPr lang="en-US" dirty="0" smtClean="0"/>
              <a:t>Other things that might drive you crazy </a:t>
            </a:r>
            <a:endParaRPr lang="en-US" dirty="0"/>
          </a:p>
        </p:txBody>
      </p:sp>
      <p:sp>
        <p:nvSpPr>
          <p:cNvPr id="3" name="Text Placeholder 2"/>
          <p:cNvSpPr>
            <a:spLocks noGrp="1"/>
          </p:cNvSpPr>
          <p:nvPr>
            <p:ph type="body" sz="quarter" idx="10"/>
          </p:nvPr>
        </p:nvSpPr>
        <p:spPr>
          <a:xfrm>
            <a:off x="385067" y="879824"/>
            <a:ext cx="11173090" cy="3151632"/>
          </a:xfrm>
        </p:spPr>
        <p:txBody>
          <a:bodyPr/>
          <a:lstStyle/>
          <a:p>
            <a:r>
              <a:rPr lang="en-US" sz="3200" dirty="0" smtClean="0">
                <a:solidFill>
                  <a:schemeClr val="tx1"/>
                </a:solidFill>
              </a:rPr>
              <a:t>Security </a:t>
            </a:r>
          </a:p>
          <a:p>
            <a:r>
              <a:rPr lang="en-US" dirty="0" smtClean="0">
                <a:solidFill>
                  <a:schemeClr val="tx1"/>
                </a:solidFill>
              </a:rPr>
              <a:t>Identity management</a:t>
            </a:r>
            <a:endParaRPr lang="en-US" sz="3200" dirty="0" smtClean="0">
              <a:solidFill>
                <a:schemeClr val="tx1"/>
              </a:solidFill>
            </a:endParaRPr>
          </a:p>
          <a:p>
            <a:r>
              <a:rPr lang="en-US" sz="3200" dirty="0" smtClean="0">
                <a:solidFill>
                  <a:schemeClr val="tx1"/>
                </a:solidFill>
              </a:rPr>
              <a:t>Service dependency modeling</a:t>
            </a:r>
          </a:p>
          <a:p>
            <a:r>
              <a:rPr lang="en-US" sz="3200" dirty="0" smtClean="0">
                <a:solidFill>
                  <a:schemeClr val="tx1"/>
                </a:solidFill>
              </a:rPr>
              <a:t>Interoperability </a:t>
            </a:r>
          </a:p>
          <a:p>
            <a:r>
              <a:rPr lang="en-US" sz="3200" dirty="0" smtClean="0">
                <a:solidFill>
                  <a:schemeClr val="tx1"/>
                </a:solidFill>
              </a:rPr>
              <a:t>Governance</a:t>
            </a:r>
          </a:p>
          <a:p>
            <a:r>
              <a:rPr lang="en-US" sz="3200" dirty="0" smtClean="0">
                <a:solidFill>
                  <a:schemeClr val="tx1"/>
                </a:solidFill>
              </a:rPr>
              <a:t>Testing</a:t>
            </a:r>
            <a:endParaRPr lang="en-US" sz="3200" dirty="0">
              <a:solidFill>
                <a:schemeClr val="tx1"/>
              </a:solidFill>
            </a:endParaRPr>
          </a:p>
        </p:txBody>
      </p:sp>
    </p:spTree>
    <p:extLst>
      <p:ext uri="{BB962C8B-B14F-4D97-AF65-F5344CB8AC3E}">
        <p14:creationId xmlns:p14="http://schemas.microsoft.com/office/powerpoint/2010/main" val="12672582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pPr algn="r"/>
            <a:r>
              <a:rPr lang="en-US" dirty="0" smtClean="0"/>
              <a:t>Summary</a:t>
            </a:r>
            <a:endParaRPr lang="en-US" dirty="0"/>
          </a:p>
        </p:txBody>
      </p:sp>
      <p:sp>
        <p:nvSpPr>
          <p:cNvPr id="3" name="Text Placeholder 2"/>
          <p:cNvSpPr>
            <a:spLocks noGrp="1"/>
          </p:cNvSpPr>
          <p:nvPr>
            <p:ph type="body" sz="quarter" idx="10"/>
          </p:nvPr>
        </p:nvSpPr>
        <p:spPr>
          <a:xfrm>
            <a:off x="385067" y="879824"/>
            <a:ext cx="11173090" cy="3299365"/>
          </a:xfrm>
        </p:spPr>
        <p:txBody>
          <a:bodyPr/>
          <a:lstStyle/>
          <a:p>
            <a:r>
              <a:rPr lang="en-US" sz="3200" dirty="0" smtClean="0">
                <a:solidFill>
                  <a:schemeClr val="tx1"/>
                </a:solidFill>
              </a:rPr>
              <a:t>Adopting WCF in big SO solutions can introduce some interesting challenges</a:t>
            </a:r>
          </a:p>
          <a:p>
            <a:r>
              <a:rPr lang="en-US" sz="3200" dirty="0" smtClean="0">
                <a:solidFill>
                  <a:schemeClr val="tx1"/>
                </a:solidFill>
              </a:rPr>
              <a:t>The extensibility of the WCF programming model together with well established patterns, tools and techniques that can help to address those challenges</a:t>
            </a:r>
          </a:p>
          <a:p>
            <a:r>
              <a:rPr lang="en-US" sz="3200" dirty="0" smtClean="0">
                <a:solidFill>
                  <a:schemeClr val="tx1"/>
                </a:solidFill>
              </a:rPr>
              <a:t>Start small, iterate, adopt what makes sense for your organization</a:t>
            </a:r>
            <a:endParaRPr lang="en-US" sz="3200" dirty="0">
              <a:solidFill>
                <a:schemeClr val="tx1"/>
              </a:solidFill>
            </a:endParaRPr>
          </a:p>
        </p:txBody>
      </p:sp>
    </p:spTree>
    <p:extLst>
      <p:ext uri="{BB962C8B-B14F-4D97-AF65-F5344CB8AC3E}">
        <p14:creationId xmlns:p14="http://schemas.microsoft.com/office/powerpoint/2010/main" val="24440773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98" y="1907275"/>
            <a:ext cx="11173090" cy="4265783"/>
          </a:xfrm>
        </p:spPr>
        <p:txBody>
          <a:bodyPr/>
          <a:lstStyle/>
          <a:p>
            <a:r>
              <a:rPr lang="en-US" dirty="0" smtClean="0"/>
              <a:t>                      </a:t>
            </a:r>
            <a:r>
              <a:rPr lang="en-US" sz="4000" dirty="0" smtClean="0">
                <a:solidFill>
                  <a:schemeClr val="tx1"/>
                </a:solidFill>
              </a:rPr>
              <a:t>Thanks!!!</a:t>
            </a:r>
            <a:r>
              <a:rPr lang="en-US" dirty="0" smtClean="0"/>
              <a:t/>
            </a:r>
            <a:br>
              <a:rPr lang="en-US" dirty="0" smtClean="0"/>
            </a:br>
            <a:r>
              <a:rPr lang="en-US" dirty="0">
                <a:solidFill>
                  <a:schemeClr val="tx1"/>
                </a:solidFill>
              </a:rPr>
              <a:t/>
            </a:r>
            <a:br>
              <a:rPr lang="en-US" dirty="0">
                <a:solidFill>
                  <a:schemeClr val="tx1"/>
                </a:solidFill>
              </a:rPr>
            </a:br>
            <a:r>
              <a:rPr lang="en-US" dirty="0" smtClean="0">
                <a:solidFill>
                  <a:schemeClr val="tx1"/>
                </a:solidFill>
              </a:rPr>
              <a:t>jesus.rodriguez@tellago.com</a:t>
            </a:r>
            <a:br>
              <a:rPr lang="en-US" dirty="0" smtClean="0">
                <a:solidFill>
                  <a:schemeClr val="tx1"/>
                </a:solidFill>
              </a:rPr>
            </a:br>
            <a:r>
              <a:rPr lang="en-US" dirty="0" smtClean="0">
                <a:solidFill>
                  <a:schemeClr val="tx1"/>
                </a:solidFill>
              </a:rPr>
              <a:t>http://tellago.com</a:t>
            </a:r>
            <a:r>
              <a:rPr lang="en-US" dirty="0">
                <a:solidFill>
                  <a:schemeClr val="tx1"/>
                </a:solidFill>
              </a:rPr>
              <a:t/>
            </a:r>
            <a:br>
              <a:rPr lang="en-US" dirty="0">
                <a:solidFill>
                  <a:schemeClr val="tx1"/>
                </a:solidFill>
              </a:rPr>
            </a:br>
            <a:r>
              <a:rPr lang="en-US" dirty="0" smtClean="0">
                <a:solidFill>
                  <a:schemeClr val="tx1"/>
                </a:solidFill>
              </a:rPr>
              <a:t>http</a:t>
            </a:r>
            <a:r>
              <a:rPr lang="en-US" dirty="0">
                <a:solidFill>
                  <a:schemeClr val="tx1"/>
                </a:solidFill>
              </a:rPr>
              <a:t>://tellagostudios.com</a:t>
            </a:r>
            <a:r>
              <a:rPr lang="en-US" dirty="0" smtClean="0">
                <a:solidFill>
                  <a:schemeClr val="tx1"/>
                </a:solidFill>
              </a:rPr>
              <a:t/>
            </a:r>
            <a:br>
              <a:rPr lang="en-US" dirty="0" smtClean="0">
                <a:solidFill>
                  <a:schemeClr val="tx1"/>
                </a:solidFill>
              </a:rPr>
            </a:br>
            <a:r>
              <a:rPr lang="en-US" dirty="0" smtClean="0">
                <a:solidFill>
                  <a:schemeClr val="tx1"/>
                </a:solidFill>
              </a:rPr>
              <a:t>http://weblogs.asp.net/gsusx</a:t>
            </a:r>
            <a:r>
              <a:rPr lang="en-US" dirty="0" smtClean="0"/>
              <a:t/>
            </a:r>
            <a:br>
              <a:rPr lang="en-US" dirty="0" smtClean="0"/>
            </a:br>
            <a:endParaRPr lang="en-US" dirty="0"/>
          </a:p>
        </p:txBody>
      </p:sp>
    </p:spTree>
    <p:extLst>
      <p:ext uri="{BB962C8B-B14F-4D97-AF65-F5344CB8AC3E}">
        <p14:creationId xmlns:p14="http://schemas.microsoft.com/office/powerpoint/2010/main" val="5351769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solidFill>
                  <a:srgbClr val="FFFFFF"/>
                </a:solidFill>
              </a:rPr>
              <a:t>Required Slide </a:t>
            </a:r>
          </a:p>
          <a:p>
            <a:endParaRPr lang="en-US" dirty="0" smtClean="0">
              <a:solidFill>
                <a:srgbClr val="FFFFFF"/>
              </a:solidFill>
            </a:endParaRPr>
          </a:p>
          <a:p>
            <a:r>
              <a:rPr lang="en-US" b="1" dirty="0" smtClean="0">
                <a:solidFill>
                  <a:srgbClr val="FFFFFF"/>
                </a:solidFill>
              </a:rPr>
              <a:t>Track PMs </a:t>
            </a:r>
            <a:r>
              <a:rPr lang="en-US" dirty="0" smtClean="0">
                <a:solidFill>
                  <a:srgbClr val="FFFFFF"/>
                </a:solidFill>
              </a:rPr>
              <a:t>will supply the content for this slide, which will be inserted during the final scrub. </a:t>
            </a:r>
            <a:endParaRPr lang="en-US" dirty="0">
              <a:solidFill>
                <a:srgbClr val="FFFFFF"/>
              </a:solidFill>
            </a:endParaRPr>
          </a:p>
        </p:txBody>
      </p:sp>
      <p:sp>
        <p:nvSpPr>
          <p:cNvPr id="13" name="Rectangle 12"/>
          <p:cNvSpPr/>
          <p:nvPr/>
        </p:nvSpPr>
        <p:spPr bwMode="auto">
          <a:xfrm>
            <a:off x="520394" y="1463356"/>
            <a:ext cx="11147731"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4"/>
              </a:rPr>
              <a:t>Windows Azure Platform Training Kit</a:t>
            </a:r>
            <a:endParaRPr lang="en-US" sz="2400" dirty="0">
              <a:gradFill>
                <a:gsLst>
                  <a:gs pos="0">
                    <a:srgbClr val="FFFFFF"/>
                  </a:gs>
                  <a:gs pos="100000">
                    <a:srgbClr val="FFFFFF"/>
                  </a:gs>
                </a:gsLst>
                <a:lin ang="5400000" scaled="0"/>
              </a:gradFill>
            </a:endParaRPr>
          </a:p>
        </p:txBody>
      </p:sp>
      <p:sp>
        <p:nvSpPr>
          <p:cNvPr id="14" name="Rectangle 13"/>
          <p:cNvSpPr/>
          <p:nvPr/>
        </p:nvSpPr>
        <p:spPr bwMode="auto">
          <a:xfrm>
            <a:off x="520394" y="2309123"/>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5"/>
              </a:rPr>
              <a:t>Windows Server AppFabric Training Kit</a:t>
            </a:r>
            <a:endParaRPr lang="en-US" sz="2400" dirty="0">
              <a:gradFill>
                <a:gsLst>
                  <a:gs pos="0">
                    <a:srgbClr val="FFFFFF"/>
                  </a:gs>
                  <a:gs pos="100000">
                    <a:srgbClr val="FFFFFF"/>
                  </a:gs>
                </a:gsLst>
                <a:lin ang="5400000" scaled="0"/>
              </a:gradFill>
            </a:endParaRPr>
          </a:p>
        </p:txBody>
      </p:sp>
      <p:sp>
        <p:nvSpPr>
          <p:cNvPr id="15" name="Rectangle 14"/>
          <p:cNvSpPr/>
          <p:nvPr/>
        </p:nvSpPr>
        <p:spPr bwMode="auto">
          <a:xfrm>
            <a:off x="520394" y="3154890"/>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6"/>
              </a:rPr>
              <a:t>BizTalk 2010 Developer Training Kit</a:t>
            </a: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20394" y="4846424"/>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7"/>
              </a:rPr>
              <a:t>Windows Azure AppFabric on MSDN</a:t>
            </a:r>
            <a:endParaRPr lang="en-US" sz="2400" dirty="0">
              <a:gradFill>
                <a:gsLst>
                  <a:gs pos="0">
                    <a:srgbClr val="FFFFFF"/>
                  </a:gs>
                  <a:gs pos="100000">
                    <a:srgbClr val="FFFFFF"/>
                  </a:gs>
                </a:gsLst>
                <a:lin ang="5400000" scaled="0"/>
              </a:gradFill>
            </a:endParaRPr>
          </a:p>
        </p:txBody>
      </p:sp>
      <p:sp>
        <p:nvSpPr>
          <p:cNvPr id="9" name="Rectangle 8"/>
          <p:cNvSpPr/>
          <p:nvPr/>
        </p:nvSpPr>
        <p:spPr bwMode="auto">
          <a:xfrm>
            <a:off x="522482" y="5692189"/>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8"/>
              </a:rPr>
              <a:t>Windows Server AppFabric on MSDN</a:t>
            </a:r>
            <a:endParaRPr lang="en-US" sz="2400" dirty="0">
              <a:gradFill>
                <a:gsLst>
                  <a:gs pos="0">
                    <a:srgbClr val="FFFFFF"/>
                  </a:gs>
                  <a:gs pos="100000">
                    <a:srgbClr val="FFFFFF"/>
                  </a:gs>
                </a:gsLst>
                <a:lin ang="5400000" scaled="0"/>
              </a:gradFill>
            </a:endParaRPr>
          </a:p>
        </p:txBody>
      </p:sp>
      <p:sp>
        <p:nvSpPr>
          <p:cNvPr id="10" name="Rectangle 9"/>
          <p:cNvSpPr/>
          <p:nvPr/>
        </p:nvSpPr>
        <p:spPr bwMode="auto">
          <a:xfrm>
            <a:off x="522482" y="4000657"/>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hlinkClick r:id="rId9"/>
              </a:rPr>
              <a:t>AppFabric Team Blog</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315347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8741515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71" y="170528"/>
            <a:ext cx="9823008" cy="553998"/>
          </a:xfrm>
        </p:spPr>
        <p:txBody>
          <a:bodyPr/>
          <a:lstStyle/>
          <a:p>
            <a:pPr algn="r"/>
            <a:r>
              <a:rPr lang="en-US" sz="4000" dirty="0" smtClean="0"/>
              <a:t>Agenda</a:t>
            </a:r>
            <a:endParaRPr lang="en-US" sz="4000" dirty="0"/>
          </a:p>
        </p:txBody>
      </p:sp>
      <p:sp>
        <p:nvSpPr>
          <p:cNvPr id="3" name="Content Placeholder 2"/>
          <p:cNvSpPr>
            <a:spLocks noGrp="1"/>
          </p:cNvSpPr>
          <p:nvPr>
            <p:ph idx="1"/>
          </p:nvPr>
        </p:nvSpPr>
        <p:spPr>
          <a:xfrm>
            <a:off x="453291" y="983943"/>
            <a:ext cx="11173090" cy="4816356"/>
          </a:xfrm>
        </p:spPr>
        <p:txBody>
          <a:bodyPr>
            <a:normAutofit/>
          </a:bodyPr>
          <a:lstStyle/>
          <a:p>
            <a:r>
              <a:rPr lang="en-US" sz="3800" dirty="0" smtClean="0"/>
              <a:t>Exploring WCF Challenges in real world SO solutions</a:t>
            </a:r>
          </a:p>
          <a:p>
            <a:r>
              <a:rPr lang="en-US" sz="3800" dirty="0" smtClean="0"/>
              <a:t>Patterns, Techniques and </a:t>
            </a:r>
            <a:r>
              <a:rPr lang="en-US" sz="3800" dirty="0"/>
              <a:t>T</a:t>
            </a:r>
            <a:r>
              <a:rPr lang="en-US" sz="3800" dirty="0" smtClean="0"/>
              <a:t>ools to enhance WCF-based solutions</a:t>
            </a:r>
          </a:p>
          <a:p>
            <a:r>
              <a:rPr lang="en-US" sz="3800" dirty="0" smtClean="0"/>
              <a:t>Demo, Demo, Demo, Demo…..</a:t>
            </a:r>
          </a:p>
          <a:p>
            <a:r>
              <a:rPr lang="en-US" sz="3800" dirty="0" smtClean="0"/>
              <a:t>Q&amp;A</a:t>
            </a:r>
          </a:p>
          <a:p>
            <a:pPr lvl="1">
              <a:buNone/>
            </a:pPr>
            <a:endParaRPr lang="en-US" sz="3800" dirty="0" smtClean="0"/>
          </a:p>
        </p:txBody>
      </p:sp>
    </p:spTree>
    <p:extLst>
      <p:ext uri="{BB962C8B-B14F-4D97-AF65-F5344CB8AC3E}">
        <p14:creationId xmlns:p14="http://schemas.microsoft.com/office/powerpoint/2010/main" val="35780751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0143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852976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471" y="170528"/>
            <a:ext cx="9823008" cy="553998"/>
          </a:xfrm>
        </p:spPr>
        <p:txBody>
          <a:bodyPr/>
          <a:lstStyle/>
          <a:p>
            <a:pPr algn="r"/>
            <a:r>
              <a:rPr lang="en-US" sz="4000" dirty="0" smtClean="0"/>
              <a:t>What to expect</a:t>
            </a:r>
            <a:endParaRPr lang="en-US" sz="4000" dirty="0"/>
          </a:p>
        </p:txBody>
      </p:sp>
      <p:sp>
        <p:nvSpPr>
          <p:cNvPr id="3" name="Content Placeholder 2"/>
          <p:cNvSpPr>
            <a:spLocks noGrp="1"/>
          </p:cNvSpPr>
          <p:nvPr>
            <p:ph idx="1"/>
          </p:nvPr>
        </p:nvSpPr>
        <p:spPr>
          <a:xfrm>
            <a:off x="453291" y="983943"/>
            <a:ext cx="11173090" cy="4816356"/>
          </a:xfrm>
        </p:spPr>
        <p:txBody>
          <a:bodyPr>
            <a:normAutofit/>
          </a:bodyPr>
          <a:lstStyle/>
          <a:p>
            <a:r>
              <a:rPr lang="en-US" sz="3800" dirty="0" smtClean="0"/>
              <a:t>400 level session</a:t>
            </a:r>
          </a:p>
          <a:p>
            <a:r>
              <a:rPr lang="en-US" sz="3800" dirty="0" smtClean="0"/>
              <a:t>Lots of code</a:t>
            </a:r>
          </a:p>
          <a:p>
            <a:r>
              <a:rPr lang="en-US" sz="3800" dirty="0" smtClean="0"/>
              <a:t>Real world best practices</a:t>
            </a:r>
          </a:p>
          <a:p>
            <a:r>
              <a:rPr lang="en-US" sz="3800" dirty="0" smtClean="0"/>
              <a:t>Continuous dialog</a:t>
            </a:r>
          </a:p>
          <a:p>
            <a:pPr lvl="1">
              <a:buNone/>
            </a:pPr>
            <a:endParaRPr lang="en-US" sz="3800" dirty="0" smtClean="0"/>
          </a:p>
        </p:txBody>
      </p:sp>
    </p:spTree>
    <p:extLst>
      <p:ext uri="{BB962C8B-B14F-4D97-AF65-F5344CB8AC3E}">
        <p14:creationId xmlns:p14="http://schemas.microsoft.com/office/powerpoint/2010/main" val="24799371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If you hate code….</a:t>
            </a:r>
            <a:endParaRPr lang="en-US" dirty="0"/>
          </a:p>
        </p:txBody>
      </p:sp>
      <p:pic>
        <p:nvPicPr>
          <p:cNvPr id="1028" name="Picture 4" descr="http://www.baseballpilgrimages.com/national/turner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6" y="1493203"/>
            <a:ext cx="5589905" cy="41188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30" name="Picture 6" descr="http://4.bp.blogspot.com/-Otkjazo55uY/Tb2ep1PWbZI/AAAAAAAAAAg/0DJMyh0mvTI/s1600/800px-Georgia_Aquarium_Jan_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81" y="1493203"/>
            <a:ext cx="6002008" cy="41188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6639478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243" y="231838"/>
            <a:ext cx="10848212" cy="553998"/>
          </a:xfrm>
        </p:spPr>
        <p:txBody>
          <a:bodyPr/>
          <a:lstStyle/>
          <a:p>
            <a:pPr algn="r"/>
            <a:r>
              <a:rPr lang="en-US" sz="4000" dirty="0" smtClean="0"/>
              <a:t>Real World Challenges, Real World Solutions</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379" y="1084521"/>
            <a:ext cx="4799940" cy="54013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150383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Scenario</a:t>
            </a:r>
            <a:endParaRPr lang="en-US" dirty="0"/>
          </a:p>
        </p:txBody>
      </p:sp>
      <p:sp>
        <p:nvSpPr>
          <p:cNvPr id="5" name="Rounded Rectangle 4"/>
          <p:cNvSpPr/>
          <p:nvPr/>
        </p:nvSpPr>
        <p:spPr bwMode="auto">
          <a:xfrm>
            <a:off x="6875359" y="2916822"/>
            <a:ext cx="2152891" cy="960699"/>
          </a:xfrm>
          <a:prstGeom prst="roundRect">
            <a:avLst/>
          </a:prstGeom>
          <a:solidFill>
            <a:schemeClr val="accent1"/>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b="1" dirty="0" smtClean="0">
                <a:solidFill>
                  <a:schemeClr val="tx1">
                    <a:alpha val="99000"/>
                  </a:schemeClr>
                </a:solidFill>
              </a:rPr>
              <a:t>Account Service</a:t>
            </a:r>
          </a:p>
        </p:txBody>
      </p:sp>
      <p:sp>
        <p:nvSpPr>
          <p:cNvPr id="6" name="Rounded Rectangle 5"/>
          <p:cNvSpPr/>
          <p:nvPr/>
        </p:nvSpPr>
        <p:spPr bwMode="auto">
          <a:xfrm>
            <a:off x="6875359" y="4307713"/>
            <a:ext cx="2152891" cy="960699"/>
          </a:xfrm>
          <a:prstGeom prst="roundRect">
            <a:avLst/>
          </a:prstGeom>
          <a:solidFill>
            <a:schemeClr val="accent1"/>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b="1" dirty="0" smtClean="0">
                <a:solidFill>
                  <a:schemeClr val="tx1">
                    <a:alpha val="99000"/>
                  </a:schemeClr>
                </a:solidFill>
              </a:rPr>
              <a:t>Contacts</a:t>
            </a:r>
          </a:p>
          <a:p>
            <a:pPr algn="ctr" defTabSz="914099"/>
            <a:r>
              <a:rPr lang="en-US" sz="2200" b="1" dirty="0" smtClean="0">
                <a:solidFill>
                  <a:schemeClr val="tx1">
                    <a:alpha val="99000"/>
                  </a:schemeClr>
                </a:solidFill>
              </a:rPr>
              <a:t>Service</a:t>
            </a:r>
          </a:p>
        </p:txBody>
      </p:sp>
      <p:sp>
        <p:nvSpPr>
          <p:cNvPr id="7" name="Rounded Rectangle 6"/>
          <p:cNvSpPr/>
          <p:nvPr/>
        </p:nvSpPr>
        <p:spPr bwMode="auto">
          <a:xfrm>
            <a:off x="6204027" y="2118170"/>
            <a:ext cx="3541853" cy="3773347"/>
          </a:xfrm>
          <a:prstGeom prst="roundRect">
            <a:avLst/>
          </a:prstGeom>
          <a:noFill/>
          <a:ln w="38100">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TextBox 7"/>
          <p:cNvSpPr txBox="1"/>
          <p:nvPr/>
        </p:nvSpPr>
        <p:spPr>
          <a:xfrm>
            <a:off x="6678589" y="2291791"/>
            <a:ext cx="2453833" cy="338554"/>
          </a:xfrm>
          <a:prstGeom prst="rect">
            <a:avLst/>
          </a:prstGeom>
          <a:noFill/>
        </p:spPr>
        <p:txBody>
          <a:bodyPr wrap="square" lIns="0" tIns="0" rIns="0" bIns="0" rtlCol="0">
            <a:spAutoFit/>
          </a:bodyPr>
          <a:lstStyle/>
          <a:p>
            <a:pPr algn="ctr"/>
            <a:r>
              <a:rPr lang="en-US" sz="2200" b="1" dirty="0" smtClean="0">
                <a:gradFill>
                  <a:gsLst>
                    <a:gs pos="0">
                      <a:schemeClr val="tx1"/>
                    </a:gs>
                    <a:gs pos="86000">
                      <a:schemeClr val="tx1"/>
                    </a:gs>
                  </a:gsLst>
                  <a:lin ang="5400000" scaled="0"/>
                </a:gradFill>
              </a:rPr>
              <a:t>CRM System</a:t>
            </a:r>
          </a:p>
        </p:txBody>
      </p:sp>
      <p:sp>
        <p:nvSpPr>
          <p:cNvPr id="9" name="Rounded Rectangle 8"/>
          <p:cNvSpPr/>
          <p:nvPr/>
        </p:nvSpPr>
        <p:spPr bwMode="auto">
          <a:xfrm>
            <a:off x="1437187" y="3659531"/>
            <a:ext cx="2152891" cy="960699"/>
          </a:xfrm>
          <a:prstGeom prst="roundRect">
            <a:avLst/>
          </a:prstGeom>
          <a:solidFill>
            <a:schemeClr val="accent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b="1" dirty="0" smtClean="0">
                <a:solidFill>
                  <a:schemeClr val="tx1">
                    <a:alpha val="99000"/>
                  </a:schemeClr>
                </a:solidFill>
              </a:rPr>
              <a:t>Client</a:t>
            </a:r>
          </a:p>
        </p:txBody>
      </p:sp>
      <p:cxnSp>
        <p:nvCxnSpPr>
          <p:cNvPr id="11" name="Elbow Connector 10"/>
          <p:cNvCxnSpPr>
            <a:endCxn id="5" idx="1"/>
          </p:cNvCxnSpPr>
          <p:nvPr/>
        </p:nvCxnSpPr>
        <p:spPr>
          <a:xfrm flipV="1">
            <a:off x="3590078" y="3397172"/>
            <a:ext cx="3285281" cy="742709"/>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5" idx="1"/>
          </p:cNvCxnSpPr>
          <p:nvPr/>
        </p:nvCxnSpPr>
        <p:spPr>
          <a:xfrm flipV="1">
            <a:off x="3590078" y="3397172"/>
            <a:ext cx="3285281" cy="742708"/>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6" idx="1"/>
          </p:cNvCxnSpPr>
          <p:nvPr/>
        </p:nvCxnSpPr>
        <p:spPr>
          <a:xfrm>
            <a:off x="3590078" y="4139881"/>
            <a:ext cx="3285281" cy="648182"/>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6" idx="1"/>
          </p:cNvCxnSpPr>
          <p:nvPr/>
        </p:nvCxnSpPr>
        <p:spPr>
          <a:xfrm>
            <a:off x="3590078" y="4139880"/>
            <a:ext cx="3285281" cy="648183"/>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0305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058"/>
            <a:ext cx="11471563" cy="581698"/>
          </a:xfrm>
        </p:spPr>
        <p:txBody>
          <a:bodyPr/>
          <a:lstStyle/>
          <a:p>
            <a:pPr algn="r"/>
            <a:r>
              <a:rPr lang="en-US" sz="4200" dirty="0" smtClean="0"/>
              <a:t>Things that will drive you insane in SO solutions</a:t>
            </a:r>
            <a:endParaRPr lang="en-US" sz="4200" dirty="0"/>
          </a:p>
        </p:txBody>
      </p:sp>
      <p:sp>
        <p:nvSpPr>
          <p:cNvPr id="3" name="Text Placeholder 2"/>
          <p:cNvSpPr>
            <a:spLocks noGrp="1"/>
          </p:cNvSpPr>
          <p:nvPr>
            <p:ph type="body" sz="quarter" idx="10"/>
          </p:nvPr>
        </p:nvSpPr>
        <p:spPr>
          <a:xfrm>
            <a:off x="484118" y="1284370"/>
            <a:ext cx="11173090" cy="4293483"/>
          </a:xfrm>
        </p:spPr>
        <p:txBody>
          <a:bodyPr/>
          <a:lstStyle/>
          <a:p>
            <a:r>
              <a:rPr lang="en-US" sz="3400" dirty="0" smtClean="0">
                <a:solidFill>
                  <a:schemeClr val="tx1"/>
                </a:solidFill>
              </a:rPr>
              <a:t>Service Versioning</a:t>
            </a:r>
          </a:p>
          <a:p>
            <a:r>
              <a:rPr lang="en-US" sz="3400" dirty="0" smtClean="0">
                <a:solidFill>
                  <a:schemeClr val="tx1"/>
                </a:solidFill>
              </a:rPr>
              <a:t>Remove Endpoint-Coupling Between Services and Clients</a:t>
            </a:r>
          </a:p>
          <a:p>
            <a:r>
              <a:rPr lang="en-US" sz="3400" dirty="0" smtClean="0">
                <a:solidFill>
                  <a:schemeClr val="tx1"/>
                </a:solidFill>
              </a:rPr>
              <a:t>Managing WCF Configuration</a:t>
            </a:r>
          </a:p>
          <a:p>
            <a:r>
              <a:rPr lang="en-US" sz="3400" dirty="0" smtClean="0">
                <a:solidFill>
                  <a:schemeClr val="tx1"/>
                </a:solidFill>
              </a:rPr>
              <a:t>WCF Services Availability</a:t>
            </a:r>
          </a:p>
          <a:p>
            <a:r>
              <a:rPr lang="en-US" sz="3400" dirty="0" smtClean="0">
                <a:solidFill>
                  <a:schemeClr val="tx1"/>
                </a:solidFill>
              </a:rPr>
              <a:t>Monitoring Services</a:t>
            </a:r>
          </a:p>
          <a:p>
            <a:r>
              <a:rPr lang="en-US" sz="3400" dirty="0" smtClean="0">
                <a:solidFill>
                  <a:schemeClr val="tx1"/>
                </a:solidFill>
              </a:rPr>
              <a:t>Security &amp;&amp; Identity Management</a:t>
            </a:r>
          </a:p>
          <a:p>
            <a:endParaRPr lang="en-US" sz="2800" dirty="0"/>
          </a:p>
        </p:txBody>
      </p:sp>
    </p:spTree>
    <p:extLst>
      <p:ext uri="{BB962C8B-B14F-4D97-AF65-F5344CB8AC3E}">
        <p14:creationId xmlns:p14="http://schemas.microsoft.com/office/powerpoint/2010/main" val="36393522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0632572" cy="609398"/>
          </a:xfrm>
        </p:spPr>
        <p:txBody>
          <a:bodyPr/>
          <a:lstStyle/>
          <a:p>
            <a:pPr algn="r"/>
            <a:r>
              <a:rPr lang="en-US" smtClean="0"/>
              <a:t>There </a:t>
            </a:r>
            <a:r>
              <a:rPr lang="en-US" dirty="0" smtClean="0"/>
              <a:t>are solutions</a:t>
            </a:r>
            <a:endParaRPr lang="en-US" dirty="0"/>
          </a:p>
        </p:txBody>
      </p:sp>
      <p:pic>
        <p:nvPicPr>
          <p:cNvPr id="2050" name="Picture 2" descr="http://cdn.screenrant.com/wp-content/uploads/kung-fu-pa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 y="869315"/>
            <a:ext cx="9908948" cy="57041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4737722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8b529f77-48ab-4581-b468-93f09345b8aa"/>
    <ds:schemaRef ds:uri="2295e2e7-0eeb-498e-8716-217bb2ee6ee3"/>
    <ds:schemaRef ds:uri="http://schemas.microsoft.com/office/2006/metadata/propertie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524</TotalTime>
  <Words>1772</Words>
  <Application>Microsoft Office PowerPoint</Application>
  <PresentationFormat>Custom</PresentationFormat>
  <Paragraphs>213</Paragraphs>
  <Slides>33</Slides>
  <Notes>24</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TENA11_BreakoutSession_Template_16x9_Final</vt:lpstr>
      <vt:lpstr>White with Consolas font for code slides</vt:lpstr>
      <vt:lpstr>1_TENA11_BreakoutSession_Template_16x9_Final (2)</vt:lpstr>
      <vt:lpstr>Best Practices for Testing, Deploying and Managing WCF Solutions in the Big Enterprise</vt:lpstr>
      <vt:lpstr>About Me..…</vt:lpstr>
      <vt:lpstr>Agenda</vt:lpstr>
      <vt:lpstr>What to expect</vt:lpstr>
      <vt:lpstr>If you hate code….</vt:lpstr>
      <vt:lpstr>Real World Challenges, Real World Solutions</vt:lpstr>
      <vt:lpstr>Sample Scenario</vt:lpstr>
      <vt:lpstr>Things that will drive you insane in SO solutions</vt:lpstr>
      <vt:lpstr>There are solutions</vt:lpstr>
      <vt:lpstr>Service Versioning </vt:lpstr>
      <vt:lpstr>Challenges</vt:lpstr>
      <vt:lpstr>Implementing Intelligently Available WCF Services Using WS-Discovery</vt:lpstr>
      <vt:lpstr>Remove Endpoint-Coupling Between Services and Clients</vt:lpstr>
      <vt:lpstr>Challenges</vt:lpstr>
      <vt:lpstr>Implementing Intelligently Available WCF Services Using WS-Discovery</vt:lpstr>
      <vt:lpstr>WCF Configuration Management</vt:lpstr>
      <vt:lpstr>Challenges</vt:lpstr>
      <vt:lpstr>Centralizing WCF Configuration </vt:lpstr>
      <vt:lpstr>WCF Service Availability</vt:lpstr>
      <vt:lpstr>Challenges</vt:lpstr>
      <vt:lpstr>Pinging WCF Services</vt:lpstr>
      <vt:lpstr>Service Activity Monitoring</vt:lpstr>
      <vt:lpstr>Challenges</vt:lpstr>
      <vt:lpstr>Monitoring WCF Services</vt:lpstr>
      <vt:lpstr>Other things that might drive you crazy </vt:lpstr>
      <vt:lpstr>Summary</vt:lpstr>
      <vt:lpstr>                      Thanks!!!  jesus.rodriguez@tellago.com http://tellago.com http://tellagostudios.com http://weblogs.asp.net/gsusx </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MID402: Best Practices for Testing, Deploying and Managing WCF Solutions in the Big Enterprise</dc:title>
  <dc:subject>Microsoft TechEd North America 2011</dc:subject>
  <dc:creator> Jesus Rodriguez</dc:creator>
  <dc:description>Template Design: Jordan Cayabyab
Formatter: 
Event Date: May 16-19, 2011
Event Location: Atlanta
Audience Type: Developers, IT Pros</dc:description>
  <cp:lastModifiedBy>Shows</cp:lastModifiedBy>
  <cp:revision>31</cp:revision>
  <cp:lastPrinted>2010-05-11T05:02:34Z</cp:lastPrinted>
  <dcterms:created xsi:type="dcterms:W3CDTF">2011-05-02T16:33:29Z</dcterms:created>
  <dcterms:modified xsi:type="dcterms:W3CDTF">2011-05-19T12:20:45Z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