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1"/>
    <p:sldMasterId id="2147483761" r:id="rId2"/>
  </p:sldMasterIdLst>
  <p:notesMasterIdLst>
    <p:notesMasterId r:id="rId59"/>
  </p:notesMasterIdLst>
  <p:handoutMasterIdLst>
    <p:handoutMasterId r:id="rId60"/>
  </p:handoutMasterIdLst>
  <p:sldIdLst>
    <p:sldId id="319" r:id="rId3"/>
    <p:sldId id="322" r:id="rId4"/>
    <p:sldId id="377" r:id="rId5"/>
    <p:sldId id="337" r:id="rId6"/>
    <p:sldId id="338" r:id="rId7"/>
    <p:sldId id="392" r:id="rId8"/>
    <p:sldId id="339" r:id="rId9"/>
    <p:sldId id="382" r:id="rId10"/>
    <p:sldId id="342" r:id="rId11"/>
    <p:sldId id="343" r:id="rId12"/>
    <p:sldId id="344" r:id="rId13"/>
    <p:sldId id="396" r:id="rId14"/>
    <p:sldId id="345" r:id="rId15"/>
    <p:sldId id="346" r:id="rId16"/>
    <p:sldId id="347" r:id="rId17"/>
    <p:sldId id="348" r:id="rId18"/>
    <p:sldId id="401" r:id="rId19"/>
    <p:sldId id="349" r:id="rId20"/>
    <p:sldId id="350" r:id="rId21"/>
    <p:sldId id="402" r:id="rId22"/>
    <p:sldId id="351" r:id="rId23"/>
    <p:sldId id="375" r:id="rId24"/>
    <p:sldId id="352" r:id="rId25"/>
    <p:sldId id="372" r:id="rId26"/>
    <p:sldId id="390" r:id="rId27"/>
    <p:sldId id="354" r:id="rId28"/>
    <p:sldId id="355" r:id="rId29"/>
    <p:sldId id="356" r:id="rId30"/>
    <p:sldId id="357" r:id="rId31"/>
    <p:sldId id="358" r:id="rId32"/>
    <p:sldId id="359" r:id="rId33"/>
    <p:sldId id="360" r:id="rId34"/>
    <p:sldId id="394" r:id="rId35"/>
    <p:sldId id="361" r:id="rId36"/>
    <p:sldId id="362" r:id="rId37"/>
    <p:sldId id="363" r:id="rId38"/>
    <p:sldId id="364" r:id="rId39"/>
    <p:sldId id="365" r:id="rId40"/>
    <p:sldId id="366" r:id="rId41"/>
    <p:sldId id="368" r:id="rId42"/>
    <p:sldId id="399" r:id="rId43"/>
    <p:sldId id="369" r:id="rId44"/>
    <p:sldId id="370" r:id="rId45"/>
    <p:sldId id="371" r:id="rId46"/>
    <p:sldId id="403" r:id="rId47"/>
    <p:sldId id="391" r:id="rId48"/>
    <p:sldId id="379" r:id="rId49"/>
    <p:sldId id="378" r:id="rId50"/>
    <p:sldId id="397" r:id="rId51"/>
    <p:sldId id="395" r:id="rId52"/>
    <p:sldId id="400" r:id="rId53"/>
    <p:sldId id="376" r:id="rId54"/>
    <p:sldId id="405" r:id="rId55"/>
    <p:sldId id="406" r:id="rId56"/>
    <p:sldId id="407" r:id="rId57"/>
    <p:sldId id="404" r:id="rId58"/>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40" autoAdjust="0"/>
    <p:restoredTop sz="96463" autoAdjust="0"/>
  </p:normalViewPr>
  <p:slideViewPr>
    <p:cSldViewPr snapToGrid="0">
      <p:cViewPr varScale="1">
        <p:scale>
          <a:sx n="102" d="100"/>
          <a:sy n="102" d="100"/>
        </p:scale>
        <p:origin x="-282"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40" d="100"/>
        <a:sy n="40" d="100"/>
      </p:scale>
      <p:origin x="0" y="0"/>
    </p:cViewPr>
  </p:sorterViewPr>
  <p:notesViewPr>
    <p:cSldViewPr snapToGrid="0" showGuides="1">
      <p:cViewPr varScale="1">
        <p:scale>
          <a:sx n="80" d="100"/>
          <a:sy n="80" d="100"/>
        </p:scale>
        <p:origin x="-317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5/14/2011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5/14/2011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en.wikipedia.org/wiki/Local_area_network" TargetMode="External"/><Relationship Id="rId13" Type="http://schemas.openxmlformats.org/officeDocument/2006/relationships/hyperlink" Target="http://en.wikipedia.org/wiki/Ethernet" TargetMode="External"/><Relationship Id="rId18" Type="http://schemas.openxmlformats.org/officeDocument/2006/relationships/hyperlink" Target="http://en.wikipedia.org/wiki/Data_frame" TargetMode="External"/><Relationship Id="rId26" Type="http://schemas.openxmlformats.org/officeDocument/2006/relationships/hyperlink" Target="http://en.wikipedia.org/wiki/FDDI" TargetMode="External"/><Relationship Id="rId3" Type="http://schemas.openxmlformats.org/officeDocument/2006/relationships/hyperlink" Target="http://en.wikipedia.org/wiki/OSI_model" TargetMode="External"/><Relationship Id="rId21" Type="http://schemas.openxmlformats.org/officeDocument/2006/relationships/hyperlink" Target="http://en.wikipedia.org/wiki/Media_Access_Control" TargetMode="External"/><Relationship Id="rId7" Type="http://schemas.openxmlformats.org/officeDocument/2006/relationships/hyperlink" Target="http://en.wikipedia.org/wiki/Wide_area_network" TargetMode="External"/><Relationship Id="rId12" Type="http://schemas.openxmlformats.org/officeDocument/2006/relationships/hyperlink" Target="http://en.wikipedia.org/wiki/Physical_Layer" TargetMode="External"/><Relationship Id="rId17" Type="http://schemas.openxmlformats.org/officeDocument/2006/relationships/hyperlink" Target="http://en.wikipedia.org/wiki/Protocol_data_units" TargetMode="External"/><Relationship Id="rId25" Type="http://schemas.openxmlformats.org/officeDocument/2006/relationships/hyperlink" Target="http://en.wikipedia.org/wiki/IEEE_802.11" TargetMode="External"/><Relationship Id="rId33" Type="http://schemas.openxmlformats.org/officeDocument/2006/relationships/hyperlink" Target="http://en.wikipedia.org/wiki/Network_Layer" TargetMode="External"/><Relationship Id="rId2" Type="http://schemas.openxmlformats.org/officeDocument/2006/relationships/slide" Target="../slides/slide13.xml"/><Relationship Id="rId16" Type="http://schemas.openxmlformats.org/officeDocument/2006/relationships/hyperlink" Target="http://en.wikipedia.org/wiki/ADCCP" TargetMode="External"/><Relationship Id="rId20" Type="http://schemas.openxmlformats.org/officeDocument/2006/relationships/hyperlink" Target="http://en.wikipedia.org/wiki/IEEE_802" TargetMode="External"/><Relationship Id="rId29" Type="http://schemas.openxmlformats.org/officeDocument/2006/relationships/hyperlink" Target="http://en.wikipedia.org/wiki/G.hn" TargetMode="External"/><Relationship Id="rId1" Type="http://schemas.openxmlformats.org/officeDocument/2006/relationships/notesMaster" Target="../notesMasters/notesMaster1.xml"/><Relationship Id="rId6" Type="http://schemas.openxmlformats.org/officeDocument/2006/relationships/hyperlink" Target="http://en.wikipedia.org/wiki/TCP/IP_reference_model" TargetMode="External"/><Relationship Id="rId11" Type="http://schemas.openxmlformats.org/officeDocument/2006/relationships/hyperlink" Target="http://en.wikipedia.org/wiki/Transfer" TargetMode="External"/><Relationship Id="rId24" Type="http://schemas.openxmlformats.org/officeDocument/2006/relationships/hyperlink" Target="http://en.wikipedia.org/wiki/Token_ring" TargetMode="External"/><Relationship Id="rId32" Type="http://schemas.openxmlformats.org/officeDocument/2006/relationships/hyperlink" Target="http://en.wikipedia.org/wiki/Medium_Access_Control" TargetMode="External"/><Relationship Id="rId5" Type="http://schemas.openxmlformats.org/officeDocument/2006/relationships/hyperlink" Target="http://en.wikipedia.org/wiki/Link_layer" TargetMode="External"/><Relationship Id="rId15" Type="http://schemas.openxmlformats.org/officeDocument/2006/relationships/hyperlink" Target="http://en.wikipedia.org/wiki/HDLC" TargetMode="External"/><Relationship Id="rId23" Type="http://schemas.openxmlformats.org/officeDocument/2006/relationships/hyperlink" Target="http://en.wikipedia.org/wiki/IEEE_802.2" TargetMode="External"/><Relationship Id="rId28" Type="http://schemas.openxmlformats.org/officeDocument/2006/relationships/hyperlink" Target="http://en.wikipedia.org/wiki/ITU-T" TargetMode="External"/><Relationship Id="rId10" Type="http://schemas.openxmlformats.org/officeDocument/2006/relationships/hyperlink" Target="#cite_note-0"/><Relationship Id="rId19" Type="http://schemas.openxmlformats.org/officeDocument/2006/relationships/hyperlink" Target="http://en.wikipedia.org/wiki/Flow_control" TargetMode="External"/><Relationship Id="rId31" Type="http://schemas.openxmlformats.org/officeDocument/2006/relationships/hyperlink" Target="http://en.wikipedia.org/wiki/Ethernet_over_coax" TargetMode="External"/><Relationship Id="rId4" Type="http://schemas.openxmlformats.org/officeDocument/2006/relationships/hyperlink" Target="http://en.wikipedia.org/wiki/Computer_network" TargetMode="External"/><Relationship Id="rId9" Type="http://schemas.openxmlformats.org/officeDocument/2006/relationships/hyperlink" Target="http://en.wikipedia.org/wiki/Network_segment" TargetMode="External"/><Relationship Id="rId14" Type="http://schemas.openxmlformats.org/officeDocument/2006/relationships/hyperlink" Target="http://en.wikipedia.org/wiki/Point-to-Point_Protocol" TargetMode="External"/><Relationship Id="rId22" Type="http://schemas.openxmlformats.org/officeDocument/2006/relationships/hyperlink" Target="http://en.wikipedia.org/wiki/Logical_Link_Control" TargetMode="External"/><Relationship Id="rId27" Type="http://schemas.openxmlformats.org/officeDocument/2006/relationships/hyperlink" Target="http://en.wikipedia.org/wiki/Cisco_HDLC" TargetMode="External"/><Relationship Id="rId30" Type="http://schemas.openxmlformats.org/officeDocument/2006/relationships/hyperlink" Target="http://en.wikipedia.org/wiki/Power_line_communication"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en.wikipedia.org/wiki/Broadcast_traffic" TargetMode="External"/><Relationship Id="rId2" Type="http://schemas.openxmlformats.org/officeDocument/2006/relationships/slide" Target="../slides/slide14.xml"/><Relationship Id="rId1" Type="http://schemas.openxmlformats.org/officeDocument/2006/relationships/notesMaster" Target="../notesMasters/notesMaster1.xml"/><Relationship Id="rId5" Type="http://schemas.openxmlformats.org/officeDocument/2006/relationships/hyperlink" Target="http://en.wikipedia.org/wiki/Cached" TargetMode="External"/><Relationship Id="rId4" Type="http://schemas.openxmlformats.org/officeDocument/2006/relationships/hyperlink" Target="http://en.wikipedia.org/wiki/Race_condition" TargetMode="Externa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ettercap.sourceforge.net/download.php" TargetMode="External"/><Relationship Id="rId3" Type="http://schemas.openxmlformats.org/officeDocument/2006/relationships/hyperlink" Target="http://searchnetworking.techtarget.com/sDefinition/0,290660,sid7_gci211899,00.html" TargetMode="External"/><Relationship Id="rId7" Type="http://schemas.openxmlformats.org/officeDocument/2006/relationships/hyperlink" Target="http://www.oxid.it/"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www.wireshark.org/" TargetMode="External"/><Relationship Id="rId5" Type="http://schemas.openxmlformats.org/officeDocument/2006/relationships/hyperlink" Target="http://searchnetworking.techtarget.com/sDefinition/0,290660,sid7_gci213016,00.html" TargetMode="External"/><Relationship Id="rId4" Type="http://schemas.openxmlformats.org/officeDocument/2006/relationships/hyperlink" Target="http://searchsmb.techtarget.com/sDefinition/0,290660,sid44_gci213780,00.html" TargetMode="External"/><Relationship Id="rId9" Type="http://schemas.openxmlformats.org/officeDocument/2006/relationships/hyperlink" Target="http://www.xfocus.net/tools/200606/WinArpAttacker3.50.rar"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chrismc.de/development/xarp"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en.wikipedia.org/wiki/MAC_address" TargetMode="External"/><Relationship Id="rId5" Type="http://schemas.openxmlformats.org/officeDocument/2006/relationships/hyperlink" Target="http://en.wikipedia.org/wiki/Whitelist" TargetMode="External"/><Relationship Id="rId4" Type="http://schemas.openxmlformats.org/officeDocument/2006/relationships/hyperlink" Target="http://sync-io.net/Sec/anti-arpspoof.aspx" TargetMode="Externa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en.wikipedia.org/wiki/Connectionless_protocol" TargetMode="External"/><Relationship Id="rId3" Type="http://schemas.openxmlformats.org/officeDocument/2006/relationships/hyperlink" Target="http://en.wikipedia.org/wiki/Network_Layer" TargetMode="External"/><Relationship Id="rId7" Type="http://schemas.openxmlformats.org/officeDocument/2006/relationships/hyperlink" Target="http://en.wikipedia.org/wiki/Router"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en.wikipedia.org/wiki/Routing" TargetMode="External"/><Relationship Id="rId5" Type="http://schemas.openxmlformats.org/officeDocument/2006/relationships/hyperlink" Target="http://en.wikipedia.org/wiki/Quality_of_service" TargetMode="External"/><Relationship Id="rId10" Type="http://schemas.openxmlformats.org/officeDocument/2006/relationships/hyperlink" Target="http://en.wikipedia.org/wiki/Egress_router" TargetMode="External"/><Relationship Id="rId4" Type="http://schemas.openxmlformats.org/officeDocument/2006/relationships/hyperlink" Target="http://en.wikipedia.org/wiki/Data" TargetMode="External"/><Relationship Id="rId9" Type="http://schemas.openxmlformats.org/officeDocument/2006/relationships/hyperlink" Target="http://en.wikipedia.org/wiki/Ingress_router"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en.wikipedia.org/wiki/Transport_Layer" TargetMode="External"/><Relationship Id="rId2" Type="http://schemas.openxmlformats.org/officeDocument/2006/relationships/slide" Target="../slides/slide26.xml"/><Relationship Id="rId1" Type="http://schemas.openxmlformats.org/officeDocument/2006/relationships/notesMaster" Target="../notesMasters/notesMaster1.xml"/><Relationship Id="rId5" Type="http://schemas.openxmlformats.org/officeDocument/2006/relationships/hyperlink" Target="http://en.wikipedia.org/wiki/User_Datagram_Protocol" TargetMode="External"/><Relationship Id="rId4" Type="http://schemas.openxmlformats.org/officeDocument/2006/relationships/hyperlink" Target="http://en.wikipedia.org/wiki/Transmission_Control_Protocol"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earchwebservices.techtarget.com/sDefinition/0,290660,sid26_gci214157,00.html" TargetMode="External"/><Relationship Id="rId7" Type="http://schemas.openxmlformats.org/officeDocument/2006/relationships/hyperlink" Target="http://www.synacklabs.net/projects/morph/"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lcamtuf.coredump.cx/p0f.shtml" TargetMode="External"/><Relationship Id="rId5" Type="http://schemas.openxmlformats.org/officeDocument/2006/relationships/hyperlink" Target="http://searchnetworking.techtarget.com/sDefinition/0,290660,sid7_gci214184,00.html" TargetMode="External"/><Relationship Id="rId4" Type="http://schemas.openxmlformats.org/officeDocument/2006/relationships/hyperlink" Target="http://project.honeynet.org/papers/finger/"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en.wikipedia.org/wiki/Remote_procedure_call" TargetMode="External"/><Relationship Id="rId3" Type="http://schemas.openxmlformats.org/officeDocument/2006/relationships/hyperlink" Target="http://en.wikipedia.org/wiki/Session_Layer" TargetMode="External"/><Relationship Id="rId7" Type="http://schemas.openxmlformats.org/officeDocument/2006/relationships/hyperlink" Target="http://en.wikipedia.org/wiki/Transmission_Control_Protocol" TargetMode="External"/><Relationship Id="rId2" Type="http://schemas.openxmlformats.org/officeDocument/2006/relationships/slide" Target="../slides/slide34.xml"/><Relationship Id="rId1" Type="http://schemas.openxmlformats.org/officeDocument/2006/relationships/notesMaster" Target="../notesMasters/notesMaster1.xml"/><Relationship Id="rId6" Type="http://schemas.openxmlformats.org/officeDocument/2006/relationships/hyperlink" Target="http://en.wikipedia.org/wiki/Simplex_communication" TargetMode="External"/><Relationship Id="rId5" Type="http://schemas.openxmlformats.org/officeDocument/2006/relationships/hyperlink" Target="http://en.wikipedia.org/wiki/Half-duplex" TargetMode="External"/><Relationship Id="rId4" Type="http://schemas.openxmlformats.org/officeDocument/2006/relationships/hyperlink" Target="http://en.wikipedia.org/wiki/Duplex_(telecommunications)"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en.wikipedia.org/wiki/IP_address"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8" Type="http://schemas.openxmlformats.org/officeDocument/2006/relationships/hyperlink" Target="http://en.wikipedia.org/wiki/Serialization" TargetMode="External"/><Relationship Id="rId3" Type="http://schemas.openxmlformats.org/officeDocument/2006/relationships/hyperlink" Target="http://en.wikipedia.org/wiki/Presentation_Layer" TargetMode="External"/><Relationship Id="rId7" Type="http://schemas.openxmlformats.org/officeDocument/2006/relationships/hyperlink" Target="http://en.wikipedia.org/wiki/ASCII" TargetMode="External"/><Relationship Id="rId2" Type="http://schemas.openxmlformats.org/officeDocument/2006/relationships/slide" Target="../slides/slide38.xml"/><Relationship Id="rId1" Type="http://schemas.openxmlformats.org/officeDocument/2006/relationships/notesMaster" Target="../notesMasters/notesMaster1.xml"/><Relationship Id="rId6" Type="http://schemas.openxmlformats.org/officeDocument/2006/relationships/hyperlink" Target="http://en.wikipedia.org/wiki/Computer_file" TargetMode="External"/><Relationship Id="rId11" Type="http://schemas.openxmlformats.org/officeDocument/2006/relationships/hyperlink" Target="http://en.wikipedia.org/wiki/XML" TargetMode="External"/><Relationship Id="rId5" Type="http://schemas.openxmlformats.org/officeDocument/2006/relationships/hyperlink" Target="http://en.wikipedia.org/wiki/EBCDIC" TargetMode="External"/><Relationship Id="rId10" Type="http://schemas.openxmlformats.org/officeDocument/2006/relationships/hyperlink" Target="http://en.wikipedia.org/wiki/Data_structure" TargetMode="External"/><Relationship Id="rId4" Type="http://schemas.openxmlformats.org/officeDocument/2006/relationships/hyperlink" Target="http://en.wikipedia.org/wiki/Abstract_Syntax_Notation_One" TargetMode="External"/><Relationship Id="rId9" Type="http://schemas.openxmlformats.org/officeDocument/2006/relationships/hyperlink" Target="http://en.wikipedia.org/wiki/Object_(computer_science)"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8" Type="http://schemas.openxmlformats.org/officeDocument/2006/relationships/hyperlink" Target="http://en.wikipedia.org/wiki/Presentation_Layer" TargetMode="External"/><Relationship Id="rId3" Type="http://schemas.openxmlformats.org/officeDocument/2006/relationships/hyperlink" Target="http://en.wikipedia.org/wiki/Computer_network" TargetMode="External"/><Relationship Id="rId7" Type="http://schemas.openxmlformats.org/officeDocument/2006/relationships/hyperlink" Target="http://en.wikipedia.org/wiki/Session_Layer" TargetMode="External"/><Relationship Id="rId12" Type="http://schemas.openxmlformats.org/officeDocument/2006/relationships/hyperlink" Target="http://en.wikipedia.org/wiki/Transfer" TargetMode="External"/><Relationship Id="rId2" Type="http://schemas.openxmlformats.org/officeDocument/2006/relationships/slide" Target="../slides/slide44.xml"/><Relationship Id="rId1" Type="http://schemas.openxmlformats.org/officeDocument/2006/relationships/notesMaster" Target="../notesMasters/notesMaster1.xml"/><Relationship Id="rId6" Type="http://schemas.openxmlformats.org/officeDocument/2006/relationships/hyperlink" Target="http://en.wikipedia.org/wiki/Transport_Layer" TargetMode="External"/><Relationship Id="rId11" Type="http://schemas.openxmlformats.org/officeDocument/2006/relationships/hyperlink" Target="http://en.wikipedia.org/wiki/Batch_processing" TargetMode="External"/><Relationship Id="rId5" Type="http://schemas.openxmlformats.org/officeDocument/2006/relationships/hyperlink" Target="http://en.wikipedia.org/wiki/Internet_Protocol_Suite" TargetMode="External"/><Relationship Id="rId10" Type="http://schemas.openxmlformats.org/officeDocument/2006/relationships/hyperlink" Target="http://en.wikipedia.org/wiki/Virtual_terminal" TargetMode="External"/><Relationship Id="rId4" Type="http://schemas.openxmlformats.org/officeDocument/2006/relationships/hyperlink" Target="http://en.wikipedia.org/wiki/OSI_model" TargetMode="External"/><Relationship Id="rId9" Type="http://schemas.openxmlformats.org/officeDocument/2006/relationships/hyperlink" Target="http://en.wikipedia.org/wiki/OSI_protocols" TargetMode="Externa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en.wikipedia.org/wiki/Open_Systems_Interconnection"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en.wikipedia.org/wiki/Instance_(computer_science)" TargetMode="External"/><Relationship Id="rId5" Type="http://schemas.openxmlformats.org/officeDocument/2006/relationships/hyperlink" Target="http://en.wikipedia.org/wiki/Communications_system" TargetMode="External"/><Relationship Id="rId4" Type="http://schemas.openxmlformats.org/officeDocument/2006/relationships/hyperlink" Target="http://en.wikipedia.org/wiki/International_Organization_for_Standardization" TargetMode="Externa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en.wikipedia.org/wiki/Specification" TargetMode="External"/><Relationship Id="rId13" Type="http://schemas.openxmlformats.org/officeDocument/2006/relationships/hyperlink" Target="http://en.wikipedia.org/wiki/Storage_area_network" TargetMode="External"/><Relationship Id="rId18" Type="http://schemas.openxmlformats.org/officeDocument/2006/relationships/hyperlink" Target="http://en.wikipedia.org/wiki/Flow_control" TargetMode="External"/><Relationship Id="rId26" Type="http://schemas.openxmlformats.org/officeDocument/2006/relationships/hyperlink" Target="http://en.wikipedia.org/wiki/IBM_token_ring" TargetMode="External"/><Relationship Id="rId3" Type="http://schemas.openxmlformats.org/officeDocument/2006/relationships/hyperlink" Target="http://en.wikipedia.org/wiki/Physical_Layer" TargetMode="External"/><Relationship Id="rId21" Type="http://schemas.openxmlformats.org/officeDocument/2006/relationships/hyperlink" Target="http://en.wikipedia.org/wiki/Channel_(communications)" TargetMode="External"/><Relationship Id="rId7" Type="http://schemas.openxmlformats.org/officeDocument/2006/relationships/hyperlink" Target="http://en.wikipedia.org/wiki/Cable" TargetMode="External"/><Relationship Id="rId12" Type="http://schemas.openxmlformats.org/officeDocument/2006/relationships/hyperlink" Target="http://en.wikipedia.org/wiki/Host_adapter" TargetMode="External"/><Relationship Id="rId17" Type="http://schemas.openxmlformats.org/officeDocument/2006/relationships/hyperlink" Target="http://en.wikipedia.org/wiki/Contention_(computer_networking)" TargetMode="External"/><Relationship Id="rId25" Type="http://schemas.openxmlformats.org/officeDocument/2006/relationships/hyperlink" Target="http://en.wikipedia.org/wiki/SCSI" TargetMode="External"/><Relationship Id="rId2" Type="http://schemas.openxmlformats.org/officeDocument/2006/relationships/slide" Target="../slides/slide9.xml"/><Relationship Id="rId16" Type="http://schemas.openxmlformats.org/officeDocument/2006/relationships/hyperlink" Target="http://en.wikipedia.org/wiki/Communication" TargetMode="External"/><Relationship Id="rId20" Type="http://schemas.openxmlformats.org/officeDocument/2006/relationships/hyperlink" Target="http://en.wikipedia.org/wiki/Digital_data" TargetMode="External"/><Relationship Id="rId29" Type="http://schemas.openxmlformats.org/officeDocument/2006/relationships/hyperlink" Target="http://en.wikipedia.org/wiki/G.hn" TargetMode="External"/><Relationship Id="rId1" Type="http://schemas.openxmlformats.org/officeDocument/2006/relationships/notesMaster" Target="../notesMasters/notesMaster1.xml"/><Relationship Id="rId6" Type="http://schemas.openxmlformats.org/officeDocument/2006/relationships/hyperlink" Target="http://en.wikipedia.org/wiki/Voltage" TargetMode="External"/><Relationship Id="rId11" Type="http://schemas.openxmlformats.org/officeDocument/2006/relationships/hyperlink" Target="http://en.wikipedia.org/wiki/Network_card" TargetMode="External"/><Relationship Id="rId24" Type="http://schemas.openxmlformats.org/officeDocument/2006/relationships/hyperlink" Target="http://en.wikipedia.org/wiki/Parallel_SCSI" TargetMode="External"/><Relationship Id="rId32" Type="http://schemas.openxmlformats.org/officeDocument/2006/relationships/hyperlink" Target="http://en.wikipedia.org/wiki/IEEE_802.15#Task_group_4_.28Low_Rate_WPAN.29" TargetMode="External"/><Relationship Id="rId5" Type="http://schemas.openxmlformats.org/officeDocument/2006/relationships/hyperlink" Target="http://en.wikipedia.org/wiki/Lead_(electronics)" TargetMode="External"/><Relationship Id="rId15" Type="http://schemas.openxmlformats.org/officeDocument/2006/relationships/hyperlink" Target="http://en.wikipedia.org/wiki/Electrical_connector" TargetMode="External"/><Relationship Id="rId23" Type="http://schemas.openxmlformats.org/officeDocument/2006/relationships/hyperlink" Target="http://en.wikipedia.org/wiki/Electromagnetic_wave#Radio_waves" TargetMode="External"/><Relationship Id="rId28" Type="http://schemas.openxmlformats.org/officeDocument/2006/relationships/hyperlink" Target="http://en.wikipedia.org/wiki/ITU-T" TargetMode="External"/><Relationship Id="rId10" Type="http://schemas.openxmlformats.org/officeDocument/2006/relationships/hyperlink" Target="http://en.wikipedia.org/wiki/Repeater" TargetMode="External"/><Relationship Id="rId19" Type="http://schemas.openxmlformats.org/officeDocument/2006/relationships/hyperlink" Target="http://en.wikipedia.org/wiki/Modulation" TargetMode="External"/><Relationship Id="rId31" Type="http://schemas.openxmlformats.org/officeDocument/2006/relationships/hyperlink" Target="http://en.wikipedia.org/wiki/Bluetooth" TargetMode="External"/><Relationship Id="rId4" Type="http://schemas.openxmlformats.org/officeDocument/2006/relationships/hyperlink" Target="http://en.wikipedia.org/wiki/Transmission_medium" TargetMode="External"/><Relationship Id="rId9" Type="http://schemas.openxmlformats.org/officeDocument/2006/relationships/hyperlink" Target="http://en.wikipedia.org/wiki/Network_hub" TargetMode="External"/><Relationship Id="rId14" Type="http://schemas.openxmlformats.org/officeDocument/2006/relationships/hyperlink" Target="http://en.wikipedia.org/wiki/RS-232" TargetMode="External"/><Relationship Id="rId22" Type="http://schemas.openxmlformats.org/officeDocument/2006/relationships/hyperlink" Target="http://en.wikipedia.org/wiki/Optical_fiber" TargetMode="External"/><Relationship Id="rId27" Type="http://schemas.openxmlformats.org/officeDocument/2006/relationships/hyperlink" Target="http://en.wikipedia.org/wiki/Fiber_distributed_data_interface" TargetMode="External"/><Relationship Id="rId30" Type="http://schemas.openxmlformats.org/officeDocument/2006/relationships/hyperlink" Target="http://en.wikipedia.org/wiki/IEEE_802.11"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Data Link Layer</a:t>
            </a:r>
            <a:r>
              <a:rPr lang="en-US" dirty="0" smtClean="0"/>
              <a:t> is Layer 2 of the seven-layer </a:t>
            </a:r>
            <a:r>
              <a:rPr lang="en-US" dirty="0" smtClean="0">
                <a:hlinkClick r:id="rId3" action="ppaction://hlinkfile" tooltip="OSI model"/>
              </a:rPr>
              <a:t>OSI model</a:t>
            </a:r>
            <a:r>
              <a:rPr lang="en-US" dirty="0" smtClean="0"/>
              <a:t> of </a:t>
            </a:r>
            <a:r>
              <a:rPr lang="en-US" dirty="0" smtClean="0">
                <a:hlinkClick r:id="rId4" action="ppaction://hlinkfile" tooltip="Computer network"/>
              </a:rPr>
              <a:t>computer networking</a:t>
            </a:r>
            <a:r>
              <a:rPr lang="en-US" dirty="0" smtClean="0"/>
              <a:t>. It corresponds to, or is part of the </a:t>
            </a:r>
            <a:r>
              <a:rPr lang="en-US" dirty="0" smtClean="0">
                <a:hlinkClick r:id="rId5" action="ppaction://hlinkfile" tooltip="Link layer"/>
              </a:rPr>
              <a:t>link layer</a:t>
            </a:r>
            <a:r>
              <a:rPr lang="en-US" dirty="0" smtClean="0"/>
              <a:t> of the </a:t>
            </a:r>
            <a:r>
              <a:rPr lang="en-US" dirty="0" smtClean="0">
                <a:hlinkClick r:id="rId6" action="ppaction://hlinkfile" tooltip="TCP/IP reference model"/>
              </a:rPr>
              <a:t>TCP/IP reference model</a:t>
            </a:r>
            <a:r>
              <a:rPr lang="en-US" dirty="0" smtClean="0"/>
              <a:t>.</a:t>
            </a:r>
          </a:p>
          <a:p>
            <a:r>
              <a:rPr lang="en-US" dirty="0" smtClean="0"/>
              <a:t>The Data Link Layer is the protocol layer which transfers data between adjacent network nodes in a </a:t>
            </a:r>
            <a:r>
              <a:rPr lang="en-US" dirty="0" smtClean="0">
                <a:hlinkClick r:id="rId7" action="ppaction://hlinkfile" tooltip="Wide area network"/>
              </a:rPr>
              <a:t>wide area network</a:t>
            </a:r>
            <a:r>
              <a:rPr lang="en-US" dirty="0" smtClean="0"/>
              <a:t> or between nodes on the same </a:t>
            </a:r>
            <a:r>
              <a:rPr lang="en-US" dirty="0" smtClean="0">
                <a:hlinkClick r:id="rId8" action="ppaction://hlinkfile" tooltip="Local area network"/>
              </a:rPr>
              <a:t>local area network</a:t>
            </a:r>
            <a:r>
              <a:rPr lang="en-US" dirty="0" smtClean="0"/>
              <a:t> </a:t>
            </a:r>
            <a:r>
              <a:rPr lang="en-US" dirty="0" smtClean="0">
                <a:hlinkClick r:id="rId9" action="ppaction://hlinkfile" tooltip="Network segment"/>
              </a:rPr>
              <a:t>segment</a:t>
            </a:r>
            <a:r>
              <a:rPr lang="en-US" baseline="30000" dirty="0" smtClean="0">
                <a:hlinkClick r:id="rId10" action="ppaction://hlinkfile"/>
              </a:rPr>
              <a:t>[1]</a:t>
            </a:r>
            <a:r>
              <a:rPr lang="en-US" dirty="0" smtClean="0"/>
              <a:t>. The Data Link Layer provides the functional and procedural means to </a:t>
            </a:r>
            <a:r>
              <a:rPr lang="en-US" dirty="0" smtClean="0">
                <a:hlinkClick r:id="rId11" action="ppaction://hlinkfile" tooltip="Transfer"/>
              </a:rPr>
              <a:t>transfer</a:t>
            </a:r>
            <a:r>
              <a:rPr lang="en-US" dirty="0" smtClean="0"/>
              <a:t> data between network entities and might provide the means to detect and possibly correct errors that may occur in the </a:t>
            </a:r>
            <a:r>
              <a:rPr lang="en-US" dirty="0" smtClean="0">
                <a:hlinkClick r:id="rId12" action="ppaction://hlinkfile" tooltip="Physical Layer"/>
              </a:rPr>
              <a:t>Physical Layer</a:t>
            </a:r>
            <a:r>
              <a:rPr lang="en-US" dirty="0" smtClean="0"/>
              <a:t>. Examples of data link protocols are </a:t>
            </a:r>
            <a:r>
              <a:rPr lang="en-US" dirty="0" smtClean="0">
                <a:hlinkClick r:id="rId13" action="ppaction://hlinkfile" tooltip="Ethernet"/>
              </a:rPr>
              <a:t>Ethernet</a:t>
            </a:r>
            <a:r>
              <a:rPr lang="en-US" dirty="0" smtClean="0"/>
              <a:t> for local area networks (multi-node), the </a:t>
            </a:r>
            <a:r>
              <a:rPr lang="en-US" dirty="0" smtClean="0">
                <a:hlinkClick r:id="rId14" action="ppaction://hlinkfile" tooltip="Point-to-Point Protocol"/>
              </a:rPr>
              <a:t>Point-to-Point Protocol</a:t>
            </a:r>
            <a:r>
              <a:rPr lang="en-US" dirty="0" smtClean="0"/>
              <a:t> (PPP), </a:t>
            </a:r>
            <a:r>
              <a:rPr lang="en-US" dirty="0" smtClean="0">
                <a:hlinkClick r:id="rId15" action="ppaction://hlinkfile" tooltip="HDLC"/>
              </a:rPr>
              <a:t>HDLC</a:t>
            </a:r>
            <a:r>
              <a:rPr lang="en-US" dirty="0" smtClean="0"/>
              <a:t> and </a:t>
            </a:r>
            <a:r>
              <a:rPr lang="en-US" dirty="0" smtClean="0">
                <a:hlinkClick r:id="rId16" action="ppaction://hlinkfile" tooltip="ADCCP"/>
              </a:rPr>
              <a:t>ADCCP</a:t>
            </a:r>
            <a:r>
              <a:rPr lang="en-US" dirty="0" smtClean="0"/>
              <a:t> for point-to-point (dual-node) connections.</a:t>
            </a:r>
          </a:p>
          <a:p>
            <a:r>
              <a:rPr lang="en-US" dirty="0" smtClean="0"/>
              <a:t>The Data Link Layer is concerned with local delivery of frames between devices on the same LAN. Data Link frames, as these </a:t>
            </a:r>
            <a:r>
              <a:rPr lang="en-US" dirty="0" smtClean="0">
                <a:hlinkClick r:id="rId17" action="ppaction://hlinkfile" tooltip="Protocol data units"/>
              </a:rPr>
              <a:t>protocol data units</a:t>
            </a:r>
            <a:r>
              <a:rPr lang="en-US" dirty="0" smtClean="0"/>
              <a:t> are called, do not cross the boundaries of a local network. Inter-network routing and global addressing are higher layer functions, allowing Data Link protocols to focus on local delivery, addressing, and media arbitration. In this way, the Data Link layer is analogous to a neighborhood traffic cop; it endeavors to arbitrate between parties contending for access to a medium.</a:t>
            </a:r>
          </a:p>
          <a:p>
            <a:r>
              <a:rPr lang="en-US" dirty="0" smtClean="0"/>
              <a:t>When devices attempt to use a medium simultaneously, frame collisions occur. Data Link protocols specify how devices detect and recover from such collisions, and may provide mechanisms to reduce or prevent them.</a:t>
            </a:r>
          </a:p>
          <a:p>
            <a:r>
              <a:rPr lang="en-US" dirty="0" smtClean="0"/>
              <a:t>Delivery of frames by layer 2 devices is affected through the use of unambiguous hardware addresses. A frame's header contains source and destination addresses that indicate which device originated the frame and which device is expected to receive and process it. In contrast to the hierarchical and routable addresses of the network layer, layer 2 addresses are flat, meaning that no part of the address can be used to identify the logical or physical group to which the address belongs.</a:t>
            </a:r>
          </a:p>
          <a:p>
            <a:r>
              <a:rPr lang="en-US" dirty="0" smtClean="0"/>
              <a:t>The data link thus provides data transfer across the physical link. That transfer can be reliable or unreliable; many data link protocols do not have acknowledgments of successful </a:t>
            </a:r>
            <a:r>
              <a:rPr lang="en-US" dirty="0" smtClean="0">
                <a:hlinkClick r:id="rId18" action="ppaction://hlinkfile" tooltip="Data frame"/>
              </a:rPr>
              <a:t>frame</a:t>
            </a:r>
            <a:r>
              <a:rPr lang="en-US" dirty="0" smtClean="0"/>
              <a:t> reception and acceptance, and some data link protocols might not even have any form of checksum to check for transmission errors. In those cases, higher-level protocols must provide </a:t>
            </a:r>
            <a:r>
              <a:rPr lang="en-US" dirty="0" smtClean="0">
                <a:hlinkClick r:id="rId19" action="ppaction://hlinkfile" tooltip="Flow control"/>
              </a:rPr>
              <a:t>flow control</a:t>
            </a:r>
            <a:r>
              <a:rPr lang="en-US" dirty="0" smtClean="0"/>
              <a:t>, error checking, and acknowledgments and retransmission.</a:t>
            </a:r>
          </a:p>
          <a:p>
            <a:r>
              <a:rPr lang="en-US" dirty="0" smtClean="0"/>
              <a:t>In some networks, such as </a:t>
            </a:r>
            <a:r>
              <a:rPr lang="en-US" dirty="0" smtClean="0">
                <a:hlinkClick r:id="rId20" action="ppaction://hlinkfile" tooltip="IEEE 802"/>
              </a:rPr>
              <a:t>IEEE 802</a:t>
            </a:r>
            <a:r>
              <a:rPr lang="en-US" dirty="0" smtClean="0"/>
              <a:t> local area networks, the Data Link Layer is described in more detail with </a:t>
            </a:r>
            <a:r>
              <a:rPr lang="en-US" dirty="0" smtClean="0">
                <a:hlinkClick r:id="rId21" action="ppaction://hlinkfile" tooltip="Media Access Control"/>
              </a:rPr>
              <a:t>Media Access Control</a:t>
            </a:r>
            <a:r>
              <a:rPr lang="en-US" dirty="0" smtClean="0"/>
              <a:t> (MAC) and </a:t>
            </a:r>
            <a:r>
              <a:rPr lang="en-US" dirty="0" smtClean="0">
                <a:hlinkClick r:id="rId22" action="ppaction://hlinkfile" tooltip="Logical Link Control"/>
              </a:rPr>
              <a:t>Logical Link Control</a:t>
            </a:r>
            <a:r>
              <a:rPr lang="en-US" dirty="0" smtClean="0"/>
              <a:t> (LLC) </a:t>
            </a:r>
            <a:r>
              <a:rPr lang="en-US" dirty="0" err="1" smtClean="0"/>
              <a:t>sublayers</a:t>
            </a:r>
            <a:r>
              <a:rPr lang="en-US" dirty="0" smtClean="0"/>
              <a:t>; this means that the </a:t>
            </a:r>
            <a:r>
              <a:rPr lang="en-US" dirty="0" smtClean="0">
                <a:hlinkClick r:id="rId23" action="ppaction://hlinkfile" tooltip="IEEE 802.2"/>
              </a:rPr>
              <a:t>IEEE 802.2</a:t>
            </a:r>
            <a:r>
              <a:rPr lang="en-US" dirty="0" smtClean="0"/>
              <a:t> LLC protocol can be used with all of the IEEE 802 MAC layers, such as Ethernet, </a:t>
            </a:r>
            <a:r>
              <a:rPr lang="en-US" dirty="0" smtClean="0">
                <a:hlinkClick r:id="rId24" action="ppaction://hlinkfile" tooltip="Token ring"/>
              </a:rPr>
              <a:t>token ring</a:t>
            </a:r>
            <a:r>
              <a:rPr lang="en-US" dirty="0" smtClean="0"/>
              <a:t>, </a:t>
            </a:r>
            <a:r>
              <a:rPr lang="en-US" dirty="0" smtClean="0">
                <a:hlinkClick r:id="rId25" action="ppaction://hlinkfile" tooltip="IEEE 802.11"/>
              </a:rPr>
              <a:t>IEEE 802.11</a:t>
            </a:r>
            <a:r>
              <a:rPr lang="en-US" dirty="0" smtClean="0"/>
              <a:t>, etc., as well as with some non-802 MAC layers such as </a:t>
            </a:r>
            <a:r>
              <a:rPr lang="en-US" dirty="0" smtClean="0">
                <a:hlinkClick r:id="rId26" action="ppaction://hlinkfile" tooltip="FDDI"/>
              </a:rPr>
              <a:t>FDDI</a:t>
            </a:r>
            <a:r>
              <a:rPr lang="en-US" dirty="0" smtClean="0"/>
              <a:t>. Other Data Link Layer protocols, such as </a:t>
            </a:r>
            <a:r>
              <a:rPr lang="en-US" dirty="0" smtClean="0">
                <a:hlinkClick r:id="rId15" action="ppaction://hlinkfile" tooltip="HDLC"/>
              </a:rPr>
              <a:t>HDLC</a:t>
            </a:r>
            <a:r>
              <a:rPr lang="en-US" dirty="0" smtClean="0"/>
              <a:t>, are specified to include both </a:t>
            </a:r>
            <a:r>
              <a:rPr lang="en-US" dirty="0" err="1" smtClean="0"/>
              <a:t>sublayers</a:t>
            </a:r>
            <a:r>
              <a:rPr lang="en-US" dirty="0" smtClean="0"/>
              <a:t>, although some other protocols, such as </a:t>
            </a:r>
            <a:r>
              <a:rPr lang="en-US" dirty="0" smtClean="0">
                <a:hlinkClick r:id="rId27" action="ppaction://hlinkfile" tooltip="Cisco HDLC"/>
              </a:rPr>
              <a:t>Cisco HDLC</a:t>
            </a:r>
            <a:r>
              <a:rPr lang="en-US" dirty="0" smtClean="0"/>
              <a:t>, use HDLC's low-level framing as a MAC layer in combination with a different LLC layer. In the </a:t>
            </a:r>
            <a:r>
              <a:rPr lang="en-US" dirty="0" smtClean="0">
                <a:hlinkClick r:id="rId28" action="ppaction://hlinkfile" tooltip="ITU-T"/>
              </a:rPr>
              <a:t>ITU-T</a:t>
            </a:r>
            <a:r>
              <a:rPr lang="en-US" dirty="0" smtClean="0"/>
              <a:t> </a:t>
            </a:r>
            <a:r>
              <a:rPr lang="en-US" dirty="0" smtClean="0">
                <a:hlinkClick r:id="rId29" action="ppaction://hlinkfile" tooltip="G.hn"/>
              </a:rPr>
              <a:t>G.hn</a:t>
            </a:r>
            <a:r>
              <a:rPr lang="en-US" dirty="0" smtClean="0"/>
              <a:t> standard, which provides a way to create a high-speed (up to 1 Gigabit/s) </a:t>
            </a:r>
            <a:r>
              <a:rPr lang="en-US" dirty="0" smtClean="0">
                <a:hlinkClick r:id="rId8" action="ppaction://hlinkfile" tooltip="Local area network"/>
              </a:rPr>
              <a:t>Local area network</a:t>
            </a:r>
            <a:r>
              <a:rPr lang="en-US" dirty="0" smtClean="0"/>
              <a:t> using existing home wiring (</a:t>
            </a:r>
            <a:r>
              <a:rPr lang="en-US" dirty="0" smtClean="0">
                <a:hlinkClick r:id="rId30" action="ppaction://hlinkfile" tooltip="Power line communication"/>
              </a:rPr>
              <a:t>power lines</a:t>
            </a:r>
            <a:r>
              <a:rPr lang="en-US" dirty="0" smtClean="0"/>
              <a:t>, phone lines and </a:t>
            </a:r>
            <a:r>
              <a:rPr lang="en-US" dirty="0" smtClean="0">
                <a:hlinkClick r:id="rId31" action="ppaction://hlinkfile" tooltip="Ethernet over coax"/>
              </a:rPr>
              <a:t>coaxial cables</a:t>
            </a:r>
            <a:r>
              <a:rPr lang="en-US" dirty="0" smtClean="0"/>
              <a:t>), the Data Link Layer is divided into three sub-layers (Application Protocol Convergence, </a:t>
            </a:r>
            <a:r>
              <a:rPr lang="en-US" dirty="0" smtClean="0">
                <a:hlinkClick r:id="rId22" action="ppaction://hlinkfile" tooltip="Logical Link Control"/>
              </a:rPr>
              <a:t>Logical Link Control</a:t>
            </a:r>
            <a:r>
              <a:rPr lang="en-US" dirty="0" smtClean="0"/>
              <a:t> and </a:t>
            </a:r>
            <a:r>
              <a:rPr lang="en-US" dirty="0" smtClean="0">
                <a:hlinkClick r:id="rId32" action="ppaction://hlinkfile" tooltip="Medium Access Control"/>
              </a:rPr>
              <a:t>Medium Access Control</a:t>
            </a:r>
            <a:r>
              <a:rPr lang="en-US" dirty="0" smtClean="0"/>
              <a:t>).</a:t>
            </a:r>
          </a:p>
          <a:p>
            <a:r>
              <a:rPr lang="en-US" dirty="0" smtClean="0"/>
              <a:t>Within the semantics of the OSI network architecture, the Data Link Layer protocols respond to service requests from the </a:t>
            </a:r>
            <a:r>
              <a:rPr lang="en-US" dirty="0" smtClean="0">
                <a:hlinkClick r:id="rId33" action="ppaction://hlinkfile" tooltip="Network Layer"/>
              </a:rPr>
              <a:t>Network Layer</a:t>
            </a:r>
            <a:r>
              <a:rPr lang="en-US" dirty="0" smtClean="0"/>
              <a:t> and they perform their function by issuing service requests to the </a:t>
            </a:r>
            <a:r>
              <a:rPr lang="en-US" dirty="0" smtClean="0">
                <a:hlinkClick r:id="rId12" action="ppaction://hlinkfile" tooltip="Physical Layer"/>
              </a:rPr>
              <a:t>Physical Layer</a:t>
            </a:r>
            <a:r>
              <a:rPr lang="en-US" dirty="0" smtClean="0"/>
              <a:t>.</a:t>
            </a:r>
            <a:endParaRPr lang="en-US" dirty="0"/>
          </a:p>
        </p:txBody>
      </p:sp>
      <p:sp>
        <p:nvSpPr>
          <p:cNvPr id="4" name="Slide Number Placeholder 3"/>
          <p:cNvSpPr>
            <a:spLocks noGrp="1"/>
          </p:cNvSpPr>
          <p:nvPr>
            <p:ph type="sldNum" sz="quarter" idx="10"/>
          </p:nvPr>
        </p:nvSpPr>
        <p:spPr/>
        <p:txBody>
          <a:bodyPr/>
          <a:lstStyle/>
          <a:p>
            <a:fld id="{50177A44-C477-4C53-A5EF-E22A2248225B}"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ARP requests are considered </a:t>
            </a:r>
            <a:r>
              <a:rPr lang="en-US" dirty="0" smtClean="0">
                <a:hlinkClick r:id="rId3" action="ppaction://hlinkfile" tooltip="Broadcast traffic"/>
              </a:rPr>
              <a:t>broadcast traffic</a:t>
            </a:r>
            <a:r>
              <a:rPr lang="en-US" dirty="0" smtClean="0"/>
              <a:t>, while legitimate ARP Replies are not. ARP is not designed to perform any ID validation on transactions. While ARP spoofing can occur in the course of a legitimate ARP transaction, creating a </a:t>
            </a:r>
            <a:r>
              <a:rPr lang="en-US" dirty="0" smtClean="0">
                <a:hlinkClick r:id="rId4" action="ppaction://hlinkfile" tooltip="Race condition"/>
              </a:rPr>
              <a:t>race condition</a:t>
            </a:r>
            <a:r>
              <a:rPr lang="en-US" dirty="0" smtClean="0"/>
              <a:t>, the most common attack method is the distribution of unsolicited ARP responses which are </a:t>
            </a:r>
            <a:r>
              <a:rPr lang="en-US" dirty="0" smtClean="0">
                <a:hlinkClick r:id="rId5" action="ppaction://hlinkfile" tooltip="Cached"/>
              </a:rPr>
              <a:t>cached</a:t>
            </a:r>
            <a:r>
              <a:rPr lang="en-US" dirty="0" smtClean="0"/>
              <a:t> by the clients, creating an ARP cache poison scenario.</a:t>
            </a:r>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14</a:t>
            </a:fld>
            <a:endParaRPr lang="en-US"/>
          </a:p>
        </p:txBody>
      </p:sp>
    </p:spTree>
    <p:extLst>
      <p:ext uri="{BB962C8B-B14F-4D97-AF65-F5344CB8AC3E}">
        <p14:creationId xmlns:p14="http://schemas.microsoft.com/office/powerpoint/2010/main" val="2965908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Layer 2 of the OSI model is where we find the </a:t>
            </a:r>
            <a:r>
              <a:rPr lang="en-US" dirty="0" smtClean="0">
                <a:hlinkClick r:id="rId3"/>
              </a:rPr>
              <a:t>Data Link Layer</a:t>
            </a:r>
            <a:r>
              <a:rPr lang="en-US" dirty="0" smtClean="0"/>
              <a:t>, which provides the mechanism by which data is transferred from node to node across a network. What makes this layer important is that it is used to frame the data for transmission. There are many insecurities at the Data Link Layer that could be discussed, but one of the most important is the Address Resolution Protocol (</a:t>
            </a:r>
            <a:r>
              <a:rPr lang="en-US" dirty="0" smtClean="0">
                <a:hlinkClick r:id="rId4"/>
              </a:rPr>
              <a:t>ARP</a:t>
            </a:r>
            <a:r>
              <a:rPr lang="en-US" dirty="0" smtClean="0"/>
              <a:t>) process. </a:t>
            </a:r>
          </a:p>
          <a:p>
            <a:r>
              <a:rPr lang="en-US" dirty="0" smtClean="0"/>
              <a:t>ARP was designed for a more trusting world. It is used to resolve known IP addresses to unknown MAC addresses. When processing packets and passing them down the stack, the Data Link Layer is responsible for framing the packets. While the Network Layer will have provided the IP address, the Data Link Layer will need to provide a physical address. That is the job of ARP. It must establish the destination device's physical address when two hosts need to communicate. If the final destination is not local, ARP must still resolve the MAC address of the gateway so that the frame can be properly addressed. </a:t>
            </a:r>
          </a:p>
          <a:p>
            <a:r>
              <a:rPr lang="en-US" dirty="0" smtClean="0"/>
              <a:t>Now, you may be asking yourself why this process should concern the network or security engineer, since ARP is a trusting protocol. Back in the day when hubs were widely used, attackers were not very concerned with the ARP process. To intercept traffic on the LAN, all the attacker had to do was simply start up a </a:t>
            </a:r>
            <a:r>
              <a:rPr lang="en-US" dirty="0" smtClean="0">
                <a:hlinkClick r:id="rId5"/>
              </a:rPr>
              <a:t>sniffer</a:t>
            </a:r>
            <a:r>
              <a:rPr lang="en-US" dirty="0" smtClean="0"/>
              <a:t> such as </a:t>
            </a:r>
            <a:r>
              <a:rPr lang="en-US" dirty="0" err="1" smtClean="0">
                <a:hlinkClick r:id="rId6"/>
              </a:rPr>
              <a:t>Wireshark</a:t>
            </a:r>
            <a:r>
              <a:rPr lang="en-US" dirty="0" smtClean="0"/>
              <a:t>. This is known as passive sniffing. Hubs forward all traffic to all ports, so the attacker need only place his network card into promiscuous mode. </a:t>
            </a:r>
          </a:p>
          <a:p>
            <a:r>
              <a:rPr lang="en-US" dirty="0" smtClean="0"/>
              <a:t>Switches changed the dynamic of this attack because most networks today use switches. Passive sniffing provides very little information for the attacker. The only traffic he will see is the unicast traffic bound for his interface or the broadcast traffic that is being forwarded to all ports. This means the attacker is forced to manipulate the ARP process. If he wants to see the traffic between other users, he must attempt active sniffing. Simply stated, active sniffing requires the attacker to inject packets into the network, causing traffic that he should normally not receive to be sent to his system. </a:t>
            </a:r>
          </a:p>
          <a:p>
            <a:r>
              <a:rPr lang="en-US" dirty="0" smtClean="0"/>
              <a:t>There are several ways that the attacker can accomplish active sniffing. The first is ARP poisoning. This involves convincing a host that the IP of another host on the network actually belongs to the attacker. This commonly occurs by sending non-requested ARP replies and poisoning the switches' content-addressable memory (CAM) and the ARP cache of other local systems. A common target of ARP poisoning is the gateway. If the attacker can observe all traffic bound for the gateway passwords, FTP, Telnet, e-commerce, and other types of sensitive data packets can be sniffed. By spoofing the gateway's IP address, all hosts on the attacker's subnet will route his transmissions through his system. This method works but is not very stealthy. It requires the attacker to poison the ARP cache of every host on his subnet. A more stealthy approach would be for the attacker to poison the ARP cache of a single host on the network. Some of the tools that are freely available to aid the attacker in these underhanded deeds include: </a:t>
            </a:r>
          </a:p>
          <a:p>
            <a:r>
              <a:rPr lang="en-US" dirty="0" smtClean="0">
                <a:hlinkClick r:id="rId7"/>
              </a:rPr>
              <a:t>Cain</a:t>
            </a:r>
            <a:r>
              <a:rPr lang="en-US" dirty="0" smtClean="0"/>
              <a:t> </a:t>
            </a:r>
          </a:p>
          <a:p>
            <a:r>
              <a:rPr lang="en-US" dirty="0" err="1" smtClean="0">
                <a:hlinkClick r:id="rId8"/>
              </a:rPr>
              <a:t>Ettercap</a:t>
            </a:r>
            <a:r>
              <a:rPr lang="en-US" dirty="0" smtClean="0"/>
              <a:t> </a:t>
            </a:r>
          </a:p>
          <a:p>
            <a:r>
              <a:rPr lang="en-US" dirty="0" err="1" smtClean="0">
                <a:hlinkClick r:id="rId9"/>
              </a:rPr>
              <a:t>WinARPAttacker</a:t>
            </a:r>
            <a:r>
              <a:rPr lang="en-US" dirty="0" smtClean="0"/>
              <a:t> </a:t>
            </a:r>
          </a:p>
          <a:p>
            <a:r>
              <a:rPr lang="en-US" dirty="0" smtClean="0"/>
              <a:t>A second approach to active sniffing is to bypass the functionality of the switch by attempting ARP flooding, which occurs when the attacker sends out large numbers of packets, each with a different set of MAC addresses. The idea is to flood the switches' CAM. When some switches are overloaded, they may drop into a hub-like mode. They are simply too busy, so they broadcast all network traffic to all ports. </a:t>
            </a:r>
          </a:p>
          <a:p>
            <a:r>
              <a:rPr lang="en-US" dirty="0" smtClean="0"/>
              <a:t>Regardless of which of these methods is used, they have the potential to bypass the perceived security of the switch. It is important that engineers realize this and develop effective countermeasures to these kinds of attacks. Encryption, secure protocols, and proactive monitoring of the network for unusual activity help in defeating this type of attack. There is also more that can be done with the switches themselves. Many modern switches offer such technologies as Dynamic ARP Inspection (DAI). This technology can be used to inspect ARP packets and ensure they are valid. DAI allows network engineers to intercept, log and discard ARP packets with invalid MAC addresses. These simple steps can significantly reduce the capability of an attacker to launch a successful Data Link Layer attack. </a:t>
            </a:r>
          </a:p>
          <a:p>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15</a:t>
            </a:fld>
            <a:endParaRPr lang="en-US"/>
          </a:p>
        </p:txBody>
      </p:sp>
    </p:spTree>
    <p:extLst>
      <p:ext uri="{BB962C8B-B14F-4D97-AF65-F5344CB8AC3E}">
        <p14:creationId xmlns:p14="http://schemas.microsoft.com/office/powerpoint/2010/main" val="1803077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GUI-driven </a:t>
            </a:r>
            <a:r>
              <a:rPr lang="en-US" dirty="0" err="1" smtClean="0"/>
              <a:t>XArp</a:t>
            </a:r>
            <a:r>
              <a:rPr lang="en-US" dirty="0" smtClean="0"/>
              <a:t> software </a:t>
            </a:r>
            <a:r>
              <a:rPr lang="en-US" dirty="0" err="1" smtClean="0">
                <a:hlinkClick r:id="rId3"/>
              </a:rPr>
              <a:t>XArp</a:t>
            </a:r>
            <a:r>
              <a:rPr lang="en-US" dirty="0" smtClean="0"/>
              <a:t> is available for Windows and Linux. </a:t>
            </a:r>
            <a:r>
              <a:rPr lang="en-US" dirty="0" err="1" smtClean="0"/>
              <a:t>XArp</a:t>
            </a:r>
            <a:r>
              <a:rPr lang="en-US" dirty="0" smtClean="0"/>
              <a:t> performs ARP packet inspection on a per-network-interface basis with configurable inspection filters and active verification modules. This way, active attacks as well corrupted caches in the network can be detected. </a:t>
            </a:r>
            <a:r>
              <a:rPr lang="en-US" dirty="0" err="1" smtClean="0"/>
              <a:t>XArp</a:t>
            </a:r>
            <a:r>
              <a:rPr lang="en-US" dirty="0" smtClean="0"/>
              <a:t> has a number of detection modules that perform passive detection like: preventing locally static entries to be overwritten, detecting changes in the local mapping, checking integrity of ARP packets. Further, the use of active network ARP discovery enables to validate the local network consistency as well as to detect attackers. </a:t>
            </a:r>
            <a:r>
              <a:rPr lang="en-US" dirty="0" smtClean="0">
                <a:hlinkClick r:id="rId4"/>
              </a:rPr>
              <a:t>anti-</a:t>
            </a:r>
            <a:r>
              <a:rPr lang="en-US" dirty="0" err="1" smtClean="0">
                <a:hlinkClick r:id="rId4"/>
              </a:rPr>
              <a:t>arpspoof</a:t>
            </a:r>
            <a:r>
              <a:rPr lang="en-US" dirty="0" smtClean="0"/>
              <a:t> creates static ARP entries in the client and default gateway cache, and cleans poisoned dynamic entries.</a:t>
            </a:r>
          </a:p>
          <a:p>
            <a:endParaRPr lang="en-US" dirty="0" smtClean="0"/>
          </a:p>
          <a:p>
            <a:r>
              <a:rPr lang="en-US" dirty="0" smtClean="0"/>
              <a:t>DHCP snooping ensures IP integrity on a Layer 2 switched domain.</a:t>
            </a:r>
          </a:p>
          <a:p>
            <a:r>
              <a:rPr lang="en-US" dirty="0" smtClean="0"/>
              <a:t>With DHCP snooping, only a </a:t>
            </a:r>
            <a:r>
              <a:rPr lang="en-US" dirty="0" smtClean="0">
                <a:hlinkClick r:id="rId5" action="ppaction://hlinkfile" tooltip="Whitelist"/>
              </a:rPr>
              <a:t>whitelist</a:t>
            </a:r>
            <a:r>
              <a:rPr lang="en-US" dirty="0" smtClean="0"/>
              <a:t> of IP addresses may access the network. The whitelist is configured at the switch port level, and the DHCP server manages the access control. Only specific IP addresses with specific </a:t>
            </a:r>
            <a:r>
              <a:rPr lang="en-US" dirty="0" smtClean="0">
                <a:hlinkClick r:id="rId6" action="ppaction://hlinkfile" tooltip="MAC address"/>
              </a:rPr>
              <a:t>MAC addresses</a:t>
            </a:r>
            <a:r>
              <a:rPr lang="en-US" dirty="0" smtClean="0"/>
              <a:t> on specific ports may access the IP network.</a:t>
            </a:r>
          </a:p>
          <a:p>
            <a:r>
              <a:rPr lang="en-US" dirty="0" smtClean="0"/>
              <a:t>DHCP snooping also stops attackers from adding their own DHCP servers to the network. An attacker-controlled DHCP server could wreak havoc in the network or even control it.</a:t>
            </a:r>
          </a:p>
          <a:p>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16</a:t>
            </a:fld>
            <a:endParaRPr lang="en-US"/>
          </a:p>
        </p:txBody>
      </p:sp>
    </p:spTree>
    <p:extLst>
      <p:ext uri="{BB962C8B-B14F-4D97-AF65-F5344CB8AC3E}">
        <p14:creationId xmlns:p14="http://schemas.microsoft.com/office/powerpoint/2010/main" val="35977817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Layer 3: Network Layer</a:t>
            </a:r>
          </a:p>
          <a:p>
            <a:r>
              <a:rPr lang="en-US" dirty="0" smtClean="0"/>
              <a:t>Main article: </a:t>
            </a:r>
            <a:r>
              <a:rPr lang="en-US" dirty="0" smtClean="0">
                <a:hlinkClick r:id="rId3" action="ppaction://hlinkfile" tooltip="Network Layer"/>
              </a:rPr>
              <a:t>Network Layer</a:t>
            </a:r>
            <a:endParaRPr lang="en-US" dirty="0" smtClean="0"/>
          </a:p>
          <a:p>
            <a:r>
              <a:rPr lang="en-US" dirty="0" smtClean="0"/>
              <a:t>The </a:t>
            </a:r>
            <a:r>
              <a:rPr lang="en-US" dirty="0" smtClean="0">
                <a:hlinkClick r:id="rId3" action="ppaction://hlinkfile" tooltip="Network Layer"/>
              </a:rPr>
              <a:t>Network Layer</a:t>
            </a:r>
            <a:r>
              <a:rPr lang="en-US" dirty="0" smtClean="0"/>
              <a:t> provides the functional and procedural means of transferring variable length </a:t>
            </a:r>
            <a:r>
              <a:rPr lang="en-US" dirty="0" smtClean="0">
                <a:hlinkClick r:id="rId4" action="ppaction://hlinkfile" tooltip="Data"/>
              </a:rPr>
              <a:t>data</a:t>
            </a:r>
            <a:r>
              <a:rPr lang="en-US" dirty="0" smtClean="0"/>
              <a:t> sequences from a source to a destination via one or more networks, while maintaining the </a:t>
            </a:r>
            <a:r>
              <a:rPr lang="en-US" dirty="0" smtClean="0">
                <a:hlinkClick r:id="rId5" action="ppaction://hlinkfile" tooltip="Quality of service"/>
              </a:rPr>
              <a:t>quality of service</a:t>
            </a:r>
            <a:r>
              <a:rPr lang="en-US" dirty="0" smtClean="0"/>
              <a:t> requested by the Transport Layer. The Network Layer performs network </a:t>
            </a:r>
            <a:r>
              <a:rPr lang="en-US" dirty="0" smtClean="0">
                <a:hlinkClick r:id="rId6" action="ppaction://hlinkfile" tooltip="Routing"/>
              </a:rPr>
              <a:t>routing</a:t>
            </a:r>
            <a:r>
              <a:rPr lang="en-US" dirty="0" smtClean="0"/>
              <a:t> functions, and might also perform fragmentation and reassembly, and report delivery errors. </a:t>
            </a:r>
            <a:r>
              <a:rPr lang="en-US" dirty="0" smtClean="0">
                <a:hlinkClick r:id="rId7" action="ppaction://hlinkfile" tooltip="Router"/>
              </a:rPr>
              <a:t>Routers</a:t>
            </a:r>
            <a:r>
              <a:rPr lang="en-US" dirty="0" smtClean="0"/>
              <a:t> operate at this layer—sending data throughout the extended network and making the Internet possible. This is a logical addressing scheme – values are chosen by the network engineer. The addressing scheme is hierarchical.</a:t>
            </a:r>
          </a:p>
          <a:p>
            <a:r>
              <a:rPr lang="en-US" dirty="0" smtClean="0"/>
              <a:t>Careful analysis of the Network Layer indicated that the Network Layer could have at least 3 </a:t>
            </a:r>
            <a:r>
              <a:rPr lang="en-US" dirty="0" err="1" smtClean="0"/>
              <a:t>sublayers</a:t>
            </a:r>
            <a:r>
              <a:rPr lang="en-US" dirty="0" smtClean="0"/>
              <a:t>: 1.Subnetwork Access - that considers protocols that deal with the interface to networks, such as X.25; 2.Subnetwork Dependent Convergence - when it is necessary to bring the level of a transit network up to the level of networks on either side; 3.Subnetwork Independent Convergence - which handles transfer across multiple networks. The best example of this latter case is CLNP, or IPv7 ISO 8473. It manages the </a:t>
            </a:r>
            <a:r>
              <a:rPr lang="en-US" dirty="0" smtClean="0">
                <a:hlinkClick r:id="rId8" action="ppaction://hlinkfile" tooltip="Connectionless protocol"/>
              </a:rPr>
              <a:t>connectionless</a:t>
            </a:r>
            <a:r>
              <a:rPr lang="en-US" dirty="0" smtClean="0"/>
              <a:t> transfer of data one hop at a time, from end system to </a:t>
            </a:r>
            <a:r>
              <a:rPr lang="en-US" dirty="0" smtClean="0">
                <a:hlinkClick r:id="rId9" action="ppaction://hlinkfile" tooltip="Ingress router"/>
              </a:rPr>
              <a:t>ingress router</a:t>
            </a:r>
            <a:r>
              <a:rPr lang="en-US" dirty="0" smtClean="0"/>
              <a:t>, router to router, and from </a:t>
            </a:r>
            <a:r>
              <a:rPr lang="en-US" dirty="0" smtClean="0">
                <a:hlinkClick r:id="rId10" action="ppaction://hlinkfile" tooltip="Egress router"/>
              </a:rPr>
              <a:t>egress router</a:t>
            </a:r>
            <a:r>
              <a:rPr lang="en-US" dirty="0" smtClean="0"/>
              <a:t> to destination end system. It is not responsible for reliable delivery to a next hop, but only for the detection of </a:t>
            </a:r>
            <a:r>
              <a:rPr lang="en-US" dirty="0" err="1" smtClean="0"/>
              <a:t>errored</a:t>
            </a:r>
            <a:r>
              <a:rPr lang="en-US" dirty="0" smtClean="0"/>
              <a:t> packets so they may be discarded. In this scheme, IPv4 and IPv6 would have to be classed with X.25 as Subnet Access protocols because they carry interface addresses rather than node addresses.</a:t>
            </a:r>
          </a:p>
          <a:p>
            <a:r>
              <a:rPr lang="en-US" dirty="0" smtClean="0"/>
              <a:t>A number of layer management protocols, a function defined in the Management Annex, ISO 7498/4, belong to the Network Layer. These include routing protocols, multicast group management, Network Layer information and error, and Network Layer address assignment. It is the function of the payload that makes these belong to the Network Layer, not the protocol that carries them.</a:t>
            </a:r>
            <a:endParaRPr lang="en-US" dirty="0"/>
          </a:p>
        </p:txBody>
      </p:sp>
      <p:sp>
        <p:nvSpPr>
          <p:cNvPr id="4" name="Slide Number Placeholder 3"/>
          <p:cNvSpPr>
            <a:spLocks noGrp="1"/>
          </p:cNvSpPr>
          <p:nvPr>
            <p:ph type="sldNum" sz="quarter" idx="10"/>
          </p:nvPr>
        </p:nvSpPr>
        <p:spPr/>
        <p:txBody>
          <a:bodyPr/>
          <a:lstStyle/>
          <a:p>
            <a:fld id="{50177A44-C477-4C53-A5EF-E22A2248225B}" type="slidenum">
              <a:rPr lang="en-US" smtClean="0"/>
              <a:pPr/>
              <a:t>18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ping is a basic connectivity tool. It's widely used by hackers to verify connectivity before an attack. You cannot attack a system that isn't up and running -- and ping provides a perfect way to check that a system is alive. This has become so much of a problem that many networks now block incoming initiated pings. Although this is a good start, it does not completely eliminate the problem. </a:t>
            </a:r>
          </a:p>
          <a:p>
            <a:endParaRPr lang="en-US" dirty="0" smtClean="0"/>
          </a:p>
          <a:p>
            <a:r>
              <a:rPr lang="en-US" sz="1200" b="0" i="0" u="none" strike="noStrike" kern="1200" baseline="0" dirty="0" smtClean="0">
                <a:solidFill>
                  <a:schemeClr val="tx1"/>
                </a:solidFill>
                <a:latin typeface="Arial" charset="0"/>
                <a:ea typeface="ＭＳ Ｐゴシック" pitchFamily="8" charset="-128"/>
                <a:cs typeface="+mn-cs"/>
              </a:rPr>
              <a:t>While in its simplest form, ping can be used to check connectivity. It is also easily</a:t>
            </a:r>
          </a:p>
          <a:p>
            <a:r>
              <a:rPr lang="en-US" sz="1200" b="0" i="0" u="none" strike="noStrike" kern="1200" baseline="0" dirty="0" smtClean="0">
                <a:solidFill>
                  <a:schemeClr val="tx1"/>
                </a:solidFill>
                <a:latin typeface="Arial" charset="0"/>
                <a:ea typeface="ＭＳ Ｐゴシック" pitchFamily="8" charset="-128"/>
                <a:cs typeface="+mn-cs"/>
              </a:rPr>
              <a:t>adapted into a covert backdoor tool. ICMP ping packets do not specify payload; therefore, an attacker is free to alter this data as he sees fit. An example of a tool that uses ICMP ping packets as a covert channel is Loki. Once someone sets up an illicit Loki server inside a network, it can be used to phone home and contact the attacker. To the unknowledgeable network administrator, the traffic looks like a series of normal pings.</a:t>
            </a:r>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23</a:t>
            </a:fld>
            <a:endParaRPr lang="en-US"/>
          </a:p>
        </p:txBody>
      </p:sp>
    </p:spTree>
    <p:extLst>
      <p:ext uri="{BB962C8B-B14F-4D97-AF65-F5344CB8AC3E}">
        <p14:creationId xmlns:p14="http://schemas.microsoft.com/office/powerpoint/2010/main" val="1287243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Layer 4: Transport Layer</a:t>
            </a:r>
          </a:p>
          <a:p>
            <a:r>
              <a:rPr lang="en-US" dirty="0" smtClean="0"/>
              <a:t>Main article: </a:t>
            </a:r>
            <a:r>
              <a:rPr lang="en-US" dirty="0" smtClean="0">
                <a:hlinkClick r:id="rId3" action="ppaction://hlinkfile" tooltip="Transport Layer"/>
              </a:rPr>
              <a:t>Transport Layer</a:t>
            </a:r>
            <a:endParaRPr lang="en-US" dirty="0" smtClean="0"/>
          </a:p>
          <a:p>
            <a:r>
              <a:rPr lang="en-US" dirty="0" smtClean="0"/>
              <a:t>The </a:t>
            </a:r>
            <a:r>
              <a:rPr lang="en-US" dirty="0" smtClean="0">
                <a:hlinkClick r:id="rId3" action="ppaction://hlinkfile" tooltip="Transport Layer"/>
              </a:rPr>
              <a:t>Transport Layer</a:t>
            </a:r>
            <a:r>
              <a:rPr lang="en-US" dirty="0" smtClean="0"/>
              <a:t> provides transparent transfer of data between end users, providing reliable data transfer services to the upper layers. The Transport Layer controls the reliability of a given link through flow control, segmentation/</a:t>
            </a:r>
            <a:r>
              <a:rPr lang="en-US" dirty="0" err="1" smtClean="0"/>
              <a:t>desegmentation</a:t>
            </a:r>
            <a:r>
              <a:rPr lang="en-US" dirty="0" smtClean="0"/>
              <a:t>, and error control. Some protocols are state and connection oriented. This means that the Transport Layer can keep track of the segments and retransmit those that fail.</a:t>
            </a:r>
          </a:p>
          <a:p>
            <a:r>
              <a:rPr lang="en-US" dirty="0" smtClean="0"/>
              <a:t>Although not developed under the OSI Reference Model and not strictly conforming to the OSI definition of the Transport Layer, typical examples of Layer 4 are the </a:t>
            </a:r>
            <a:r>
              <a:rPr lang="en-US" dirty="0" smtClean="0">
                <a:hlinkClick r:id="rId4" action="ppaction://hlinkfile" tooltip="Transmission Control Protocol"/>
              </a:rPr>
              <a:t>Transmission Control Protocol</a:t>
            </a:r>
            <a:r>
              <a:rPr lang="en-US" dirty="0" smtClean="0"/>
              <a:t> (TCP) and </a:t>
            </a:r>
            <a:r>
              <a:rPr lang="en-US" dirty="0" smtClean="0">
                <a:hlinkClick r:id="rId5" action="ppaction://hlinkfile" tooltip="User Datagram Protocol"/>
              </a:rPr>
              <a:t>User Datagram Protocol</a:t>
            </a:r>
            <a:r>
              <a:rPr lang="en-US" dirty="0" smtClean="0"/>
              <a:t> (UDP).</a:t>
            </a:r>
          </a:p>
          <a:p>
            <a:r>
              <a:rPr lang="en-US" dirty="0" smtClean="0"/>
              <a:t>Of the actual OSI protocols, there are five classes of connection-mode transport protocols ranging from class 0 (which is also known as TP0 and provides the least features) to class 4 (TP4, designed for less reliable networks, similar to the Internet). Class 0 contains no error recovery, and was designed for use on network layers that provide error-free connections. Class 4 is closest to TCP, although TCP contains functions, such as the graceful close, which OSI assigns to the Session Layer. Also, all OSI TP connection-mode protocol classes provide expedited data and preservation of record boundaries, both of which TCP is incapable.</a:t>
            </a:r>
            <a:endParaRPr lang="en-US" dirty="0"/>
          </a:p>
        </p:txBody>
      </p:sp>
      <p:sp>
        <p:nvSpPr>
          <p:cNvPr id="4" name="Slide Number Placeholder 3"/>
          <p:cNvSpPr>
            <a:spLocks noGrp="1"/>
          </p:cNvSpPr>
          <p:nvPr>
            <p:ph type="sldNum" sz="quarter" idx="10"/>
          </p:nvPr>
        </p:nvSpPr>
        <p:spPr/>
        <p:txBody>
          <a:bodyPr/>
          <a:lstStyle/>
          <a:p>
            <a:fld id="{50177A44-C477-4C53-A5EF-E22A2248225B}" type="slidenum">
              <a:rPr lang="en-US" smtClean="0"/>
              <a:pPr/>
              <a:t>26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Arial" charset="0"/>
                <a:ea typeface="ＭＳ Ｐゴシック" pitchFamily="8" charset="-128"/>
                <a:cs typeface="+mn-cs"/>
              </a:rPr>
              <a:t>The detection of </a:t>
            </a:r>
            <a:r>
              <a:rPr lang="en-US" sz="1200" b="0" i="0" u="none" strike="noStrike" kern="1200" baseline="0" dirty="0" err="1" smtClean="0">
                <a:solidFill>
                  <a:schemeClr val="tx1"/>
                </a:solidFill>
                <a:latin typeface="Arial" charset="0"/>
                <a:ea typeface="ＭＳ Ｐゴシック" pitchFamily="8" charset="-128"/>
                <a:cs typeface="+mn-cs"/>
              </a:rPr>
              <a:t>OSes</a:t>
            </a:r>
            <a:r>
              <a:rPr lang="en-US" sz="1200" b="0" i="0" u="none" strike="noStrike" kern="1200" baseline="0" dirty="0" smtClean="0">
                <a:solidFill>
                  <a:schemeClr val="tx1"/>
                </a:solidFill>
                <a:latin typeface="Arial" charset="0"/>
                <a:ea typeface="ＭＳ Ｐゴシック" pitchFamily="8" charset="-128"/>
                <a:cs typeface="+mn-cs"/>
              </a:rPr>
              <a:t> can be approached using one of two ways: </a:t>
            </a:r>
            <a:r>
              <a:rPr lang="en-US" sz="1200" b="0" i="1" u="none" strike="noStrike" kern="1200" baseline="0" dirty="0" smtClean="0">
                <a:solidFill>
                  <a:schemeClr val="tx1"/>
                </a:solidFill>
                <a:latin typeface="Arial" charset="0"/>
                <a:ea typeface="ＭＳ Ｐゴシック" pitchFamily="8" charset="-128"/>
                <a:cs typeface="+mn-cs"/>
              </a:rPr>
              <a:t>active </a:t>
            </a:r>
            <a:r>
              <a:rPr lang="en-US" sz="1200" b="0" i="0" u="none" strike="noStrike" kern="1200" baseline="0" dirty="0" smtClean="0">
                <a:solidFill>
                  <a:schemeClr val="tx1"/>
                </a:solidFill>
                <a:latin typeface="Arial" charset="0"/>
                <a:ea typeface="ＭＳ Ｐゴシック" pitchFamily="8" charset="-128"/>
                <a:cs typeface="+mn-cs"/>
              </a:rPr>
              <a:t>manner or </a:t>
            </a:r>
            <a:r>
              <a:rPr lang="en-US" sz="1200" b="0" i="1" u="none" strike="noStrike" kern="1200" baseline="0" dirty="0" smtClean="0">
                <a:solidFill>
                  <a:schemeClr val="tx1"/>
                </a:solidFill>
                <a:latin typeface="Arial" charset="0"/>
                <a:ea typeface="ＭＳ Ｐゴシック" pitchFamily="8" charset="-128"/>
                <a:cs typeface="+mn-cs"/>
              </a:rPr>
              <a:t>passive </a:t>
            </a:r>
            <a:r>
              <a:rPr lang="en-US" sz="1200" b="0" i="0" u="none" strike="noStrike" kern="1200" baseline="0" dirty="0" smtClean="0">
                <a:solidFill>
                  <a:schemeClr val="tx1"/>
                </a:solidFill>
                <a:latin typeface="Arial" charset="0"/>
                <a:ea typeface="ＭＳ Ｐゴシック" pitchFamily="8" charset="-128"/>
                <a:cs typeface="+mn-cs"/>
              </a:rPr>
              <a:t>manner.</a:t>
            </a:r>
          </a:p>
          <a:p>
            <a:r>
              <a:rPr lang="en-US" sz="1200" b="0" i="0" u="none" strike="noStrike" kern="1200" baseline="0" dirty="0" smtClean="0">
                <a:solidFill>
                  <a:schemeClr val="tx1"/>
                </a:solidFill>
                <a:latin typeface="Arial" charset="0"/>
                <a:ea typeface="ＭＳ Ｐゴシック" pitchFamily="8" charset="-128"/>
                <a:cs typeface="+mn-cs"/>
              </a:rPr>
              <a:t>An active discovery tool interacts with the network target. Several probes or triggers are sent. By analyzing the responses received from the target, it is often possible to guess with</a:t>
            </a:r>
          </a:p>
          <a:p>
            <a:r>
              <a:rPr lang="en-US" sz="1200" b="0" i="0" u="none" strike="noStrike" kern="1200" baseline="0" dirty="0" smtClean="0">
                <a:solidFill>
                  <a:schemeClr val="tx1"/>
                </a:solidFill>
                <a:latin typeface="Arial" charset="0"/>
                <a:ea typeface="ＭＳ Ｐゴシック" pitchFamily="8" charset="-128"/>
                <a:cs typeface="+mn-cs"/>
              </a:rPr>
              <a:t>good accuracy what OS is in control. Commonly used </a:t>
            </a:r>
            <a:r>
              <a:rPr lang="en-US" sz="1200" b="0" i="0" u="none" strike="noStrike" kern="1200" baseline="0" dirty="0" err="1" smtClean="0">
                <a:solidFill>
                  <a:schemeClr val="tx1"/>
                </a:solidFill>
                <a:latin typeface="Arial" charset="0"/>
                <a:ea typeface="ＭＳ Ｐゴシック" pitchFamily="8" charset="-128"/>
                <a:cs typeface="+mn-cs"/>
              </a:rPr>
              <a:t>OSes</a:t>
            </a:r>
            <a:r>
              <a:rPr lang="en-US" sz="1200" b="0" i="0" u="none" strike="noStrike" kern="1200" baseline="0" dirty="0" smtClean="0">
                <a:solidFill>
                  <a:schemeClr val="tx1"/>
                </a:solidFill>
                <a:latin typeface="Arial" charset="0"/>
                <a:ea typeface="ＭＳ Ｐゴシック" pitchFamily="8" charset="-128"/>
                <a:cs typeface="+mn-cs"/>
              </a:rPr>
              <a:t> present an identifiable signature when stimulated this way. As products of this kind mature, new triggers can be conceived to differentiate systems, and the analysis of the responses can be </a:t>
            </a:r>
            <a:r>
              <a:rPr lang="en-US" sz="1200" b="0" i="0" u="none" strike="noStrike" kern="1200" baseline="0" dirty="0" err="1" smtClean="0">
                <a:solidFill>
                  <a:schemeClr val="tx1"/>
                </a:solidFill>
                <a:latin typeface="Arial" charset="0"/>
                <a:ea typeface="ＭＳ Ｐゴシック" pitchFamily="8" charset="-128"/>
                <a:cs typeface="+mn-cs"/>
              </a:rPr>
              <a:t>refined.The</a:t>
            </a:r>
            <a:r>
              <a:rPr lang="en-US" sz="1200" b="0" i="0" u="none" strike="noStrike" kern="1200" baseline="0" dirty="0" smtClean="0">
                <a:solidFill>
                  <a:schemeClr val="tx1"/>
                </a:solidFill>
                <a:latin typeface="Arial" charset="0"/>
                <a:ea typeface="ＭＳ Ｐゴシック" pitchFamily="8" charset="-128"/>
                <a:cs typeface="+mn-cs"/>
              </a:rPr>
              <a:t> tools become more accurate over time.</a:t>
            </a:r>
          </a:p>
          <a:p>
            <a:endParaRPr lang="en-US" sz="1200" b="0" i="0" u="none" strike="noStrike" kern="1200" baseline="0" dirty="0" smtClean="0">
              <a:solidFill>
                <a:schemeClr val="tx1"/>
              </a:solidFill>
              <a:latin typeface="Arial" charset="0"/>
              <a:ea typeface="ＭＳ Ｐゴシック" pitchFamily="8" charset="-128"/>
              <a:cs typeface="+mn-cs"/>
            </a:endParaRPr>
          </a:p>
          <a:p>
            <a:r>
              <a:rPr lang="en-US" sz="1200" b="0" i="0" u="none" strike="noStrike" kern="1200" baseline="0" dirty="0" smtClean="0">
                <a:solidFill>
                  <a:schemeClr val="tx1"/>
                </a:solidFill>
                <a:latin typeface="Arial" charset="0"/>
                <a:ea typeface="ＭＳ Ｐゴシック" pitchFamily="8" charset="-128"/>
                <a:cs typeface="+mn-cs"/>
              </a:rPr>
              <a:t>A passive discovery tool does not interact with the target system itself. Instead, a passive tool monitors network traffic, looking for patterns that are characteristic of known </a:t>
            </a:r>
            <a:r>
              <a:rPr lang="en-US" sz="1200" b="0" i="0" u="none" strike="noStrike" kern="1200" baseline="0" dirty="0" err="1" smtClean="0">
                <a:solidFill>
                  <a:schemeClr val="tx1"/>
                </a:solidFill>
                <a:latin typeface="Arial" charset="0"/>
                <a:ea typeface="ＭＳ Ｐゴシック" pitchFamily="8" charset="-128"/>
                <a:cs typeface="+mn-cs"/>
              </a:rPr>
              <a:t>OSes</a:t>
            </a:r>
            <a:r>
              <a:rPr lang="en-US" sz="1200" b="0" i="0" u="none" strike="noStrike" kern="1200" baseline="0" dirty="0" smtClean="0">
                <a:solidFill>
                  <a:schemeClr val="tx1"/>
                </a:solidFill>
                <a:latin typeface="Arial" charset="0"/>
                <a:ea typeface="ＭＳ Ｐゴシック" pitchFamily="8" charset="-128"/>
                <a:cs typeface="+mn-cs"/>
              </a:rPr>
              <a:t>.</a:t>
            </a:r>
          </a:p>
          <a:p>
            <a:r>
              <a:rPr lang="en-US" sz="1200" b="0" i="0" u="none" strike="noStrike" kern="1200" baseline="0" dirty="0" smtClean="0">
                <a:solidFill>
                  <a:schemeClr val="tx1"/>
                </a:solidFill>
                <a:latin typeface="Arial" charset="0"/>
                <a:ea typeface="ＭＳ Ｐゴシック" pitchFamily="8" charset="-128"/>
                <a:cs typeface="+mn-cs"/>
              </a:rPr>
              <a:t>The database of known patterns can be updated occasionally, as the security community learns to discern more device types. Again, tools of this kind should become more capable as time goes on.</a:t>
            </a:r>
          </a:p>
          <a:p>
            <a:endParaRPr lang="en-US" sz="1200" b="0" i="0" u="none" strike="noStrike" kern="1200" baseline="0" dirty="0" smtClean="0">
              <a:solidFill>
                <a:schemeClr val="tx1"/>
              </a:solidFill>
              <a:latin typeface="Arial" charset="0"/>
              <a:ea typeface="ＭＳ Ｐゴシック" pitchFamily="8" charset="-128"/>
              <a:cs typeface="+mn-cs"/>
            </a:endParaRPr>
          </a:p>
          <a:p>
            <a:r>
              <a:rPr lang="en-US" sz="1200" b="0" i="0" u="none" strike="noStrike" kern="1200" baseline="0" dirty="0" smtClean="0">
                <a:solidFill>
                  <a:schemeClr val="tx1"/>
                </a:solidFill>
                <a:latin typeface="Arial" charset="0"/>
                <a:ea typeface="ＭＳ Ｐゴシック" pitchFamily="8" charset="-128"/>
                <a:cs typeface="+mn-cs"/>
              </a:rPr>
              <a:t>While the passive approach is attractive because of its stealth and low network impact, the best results are achieved when you are connected directly to the network being observed.</a:t>
            </a:r>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27</a:t>
            </a:fld>
            <a:endParaRPr lang="en-US"/>
          </a:p>
        </p:txBody>
      </p:sp>
    </p:spTree>
    <p:extLst>
      <p:ext uri="{BB962C8B-B14F-4D97-AF65-F5344CB8AC3E}">
        <p14:creationId xmlns:p14="http://schemas.microsoft.com/office/powerpoint/2010/main" val="3835009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Two protocols are primarily associated with the transport layer: First, there is </a:t>
            </a:r>
            <a:r>
              <a:rPr lang="en-US" dirty="0" smtClean="0">
                <a:hlinkClick r:id="rId3"/>
              </a:rPr>
              <a:t>User Datagram Protocol</a:t>
            </a:r>
            <a:r>
              <a:rPr lang="en-US" dirty="0" smtClean="0"/>
              <a:t> (UDP), which is a connectionless protocol. UDP offers no mechanisms for reliability; it was designed for speed. Next, there is Transmission Control Protocol (TCP), which is connection-oriented and is designed for reliability. TCP provides reliability by using flow control, checksums for error detection, sequence and acknowledgment numbers, a defined window size, and even a startup and shutdown process. </a:t>
            </a:r>
          </a:p>
          <a:p>
            <a:r>
              <a:rPr lang="en-US" dirty="0" smtClean="0"/>
              <a:t>TCP also uses a set of control bits or flags. These flags are used to control the flow of data. Some common flags include: </a:t>
            </a:r>
          </a:p>
          <a:p>
            <a:r>
              <a:rPr lang="en-US" dirty="0" smtClean="0"/>
              <a:t>URG: Specifies urgent data. </a:t>
            </a:r>
          </a:p>
          <a:p>
            <a:r>
              <a:rPr lang="en-US" dirty="0" smtClean="0"/>
              <a:t>ACK: Specifies a value. The acknowledgment sequence number is significant and should be examined by the recipient. </a:t>
            </a:r>
          </a:p>
          <a:p>
            <a:r>
              <a:rPr lang="en-US" dirty="0" smtClean="0"/>
              <a:t>RST: Specifies a reset. RST can be used to terminate a connection that is experiencing problems. </a:t>
            </a:r>
          </a:p>
          <a:p>
            <a:r>
              <a:rPr lang="en-US" dirty="0" smtClean="0"/>
              <a:t>SYN: Specifies a synchronization. The SYN is used to start up a session. </a:t>
            </a:r>
          </a:p>
          <a:p>
            <a:r>
              <a:rPr lang="en-US" dirty="0" smtClean="0"/>
              <a:t>FIN: Specifies a finish. A FIN is used at the conclusion of connection to signal a session teardown.</a:t>
            </a:r>
          </a:p>
          <a:p>
            <a:r>
              <a:rPr lang="en-US" dirty="0" smtClean="0"/>
              <a:t>Both TCP and UDP act as middlemen in that they are responsible for making a connection. Specifically, the transport layer is responsible for host-to-host connectivity. When thinking of connectivity, imagine a phone call. The very act of hearing someone answer a phone can (usually) tell you a lot about them -- whether they are young or old, male or female. Fingerprinting works in much the same way, as the attacker is attempting to identify the target. The target needs to be identified before an attack can be launched. Fingerprinting can be an active or passive activity. </a:t>
            </a:r>
          </a:p>
          <a:p>
            <a:endParaRPr lang="en-US" dirty="0" smtClean="0"/>
          </a:p>
          <a:p>
            <a:r>
              <a:rPr lang="en-US" b="1" dirty="0" smtClean="0"/>
              <a:t>Passive fingerprinting</a:t>
            </a:r>
            <a:r>
              <a:rPr lang="en-US" dirty="0" smtClean="0"/>
              <a:t> </a:t>
            </a:r>
          </a:p>
          <a:p>
            <a:r>
              <a:rPr lang="en-US" dirty="0" smtClean="0"/>
              <a:t>Passive fingerprinting is hard to detect. It does not inject traffic into a network and works much like a packet sniffer. Passive fingerprinting tools examine packets and look at default values in the IP, ICMP and TCP header to determine the type of operating system that created the packets. Passive fingerprinting may not be as accurate as active fingerprinting, but it is stealthy. Programs such as Siphon, </a:t>
            </a:r>
            <a:r>
              <a:rPr lang="en-US" dirty="0" err="1" smtClean="0"/>
              <a:t>Ettercap</a:t>
            </a:r>
            <a:r>
              <a:rPr lang="en-US" dirty="0" smtClean="0"/>
              <a:t> and p0f are all tools based on the passive fingerprint concept. To get more background on passive fingerprinting, consider reviewing this article from the </a:t>
            </a:r>
            <a:r>
              <a:rPr lang="en-US" dirty="0" err="1" smtClean="0"/>
              <a:t>Honeynet</a:t>
            </a:r>
            <a:r>
              <a:rPr lang="en-US" dirty="0" smtClean="0"/>
              <a:t> Project: </a:t>
            </a:r>
            <a:r>
              <a:rPr lang="en-US" dirty="0" smtClean="0">
                <a:hlinkClick r:id="rId4"/>
              </a:rPr>
              <a:t>Know your enemy: Passive fingerprinting</a:t>
            </a:r>
            <a:r>
              <a:rPr lang="en-US" dirty="0" smtClean="0"/>
              <a:t>. </a:t>
            </a:r>
          </a:p>
          <a:p>
            <a:r>
              <a:rPr lang="en-US" dirty="0" smtClean="0"/>
              <a:t>To get a better idea of how passive fingerprinting tools work, let's look more closely at the program p0f. This passive fingerprinting tool uses the p0f.fp file to store known OS fingerprints. A small portion of that file is shown here: </a:t>
            </a:r>
          </a:p>
          <a:p>
            <a:r>
              <a:rPr lang="en-US" dirty="0" smtClean="0"/>
              <a:t>----------------- </a:t>
            </a:r>
            <a:r>
              <a:rPr lang="en-US" dirty="0" err="1" smtClean="0"/>
              <a:t>MacOS</a:t>
            </a:r>
            <a:r>
              <a:rPr lang="en-US" dirty="0" smtClean="0"/>
              <a:t> ------------------- 32768:255:1:48:M*,W0,N:.:MacOS:9.0-9.2 ----------------- </a:t>
            </a:r>
            <a:r>
              <a:rPr lang="en-US" dirty="0" err="1" smtClean="0"/>
              <a:t>OpenBSD</a:t>
            </a:r>
            <a:r>
              <a:rPr lang="en-US" dirty="0" smtClean="0"/>
              <a:t> ----------------- 16384:64:1:64:M*,N,N,S,N,W0,N,N,T:.:OpenBSD:3.0-3.4 Look closely at the first entry while I briefly describe the first four fields. First, the value "32768" is the TCP initial window size. Next, the value "255" is the IP </a:t>
            </a:r>
            <a:r>
              <a:rPr lang="en-US" dirty="0" smtClean="0">
                <a:hlinkClick r:id="rId5"/>
              </a:rPr>
              <a:t>time-to-live</a:t>
            </a:r>
            <a:r>
              <a:rPr lang="en-US" dirty="0" smtClean="0"/>
              <a:t> (TTL). This is followed by a "1" that denotes the IP don't-fragment bit. The fourth field, "48," defines the total length in bytes of the TCP SYN packet. These attributes uniquely define a MAC OS 9 operating system. Compare these values with those shown in the entry for </a:t>
            </a:r>
            <a:r>
              <a:rPr lang="en-US" dirty="0" err="1" smtClean="0"/>
              <a:t>OpenBSD</a:t>
            </a:r>
            <a:r>
              <a:rPr lang="en-US" dirty="0" smtClean="0"/>
              <a:t>. You should see quite a bit of difference. What this means is that each vendor uses slightly different values when designing an OS. These differences can be used to identify the system. If you would like to learn more about p0f, check out the </a:t>
            </a:r>
            <a:r>
              <a:rPr lang="en-US" dirty="0" smtClean="0">
                <a:hlinkClick r:id="rId6"/>
              </a:rPr>
              <a:t>p0f applications home page</a:t>
            </a:r>
            <a:r>
              <a:rPr lang="en-US" dirty="0" smtClean="0"/>
              <a:t>. </a:t>
            </a:r>
          </a:p>
          <a:p>
            <a:r>
              <a:rPr lang="en-US" b="1" dirty="0" smtClean="0"/>
              <a:t>Active fingerprinting</a:t>
            </a:r>
            <a:r>
              <a:rPr lang="en-US" dirty="0" smtClean="0"/>
              <a:t> </a:t>
            </a:r>
          </a:p>
          <a:p>
            <a:r>
              <a:rPr lang="en-US" dirty="0" smtClean="0"/>
              <a:t>Active fingerprinting isn't low-key like passive fingerprinting. Whereas passive fingerprinting cannot be detected by an intrusion detection system (IDS), active fingerprinting can. What active fingerprinting provides for hackers is much more accuracy. Active fingerprinting functions by sending oddly formatted TCP packets. The result is that each target responds differently to these malformed packets. Active fingerprinting tools include Xprobe2 and </a:t>
            </a:r>
            <a:r>
              <a:rPr lang="en-US" dirty="0" err="1" smtClean="0"/>
              <a:t>Nmap</a:t>
            </a:r>
            <a:r>
              <a:rPr lang="en-US" dirty="0" smtClean="0"/>
              <a:t>. </a:t>
            </a:r>
          </a:p>
          <a:p>
            <a:r>
              <a:rPr lang="en-US" dirty="0" err="1" smtClean="0"/>
              <a:t>Nmap</a:t>
            </a:r>
            <a:r>
              <a:rPr lang="en-US" dirty="0" smtClean="0"/>
              <a:t> works by sending out different types of packets to the target host. Once </a:t>
            </a:r>
            <a:r>
              <a:rPr lang="en-US" dirty="0" err="1" smtClean="0"/>
              <a:t>Nmap</a:t>
            </a:r>
            <a:r>
              <a:rPr lang="en-US" dirty="0" smtClean="0"/>
              <a:t> has identified at least one open and one closed port, it can begin the actual OS identification. </a:t>
            </a:r>
            <a:r>
              <a:rPr lang="en-US" dirty="0" err="1" smtClean="0"/>
              <a:t>Nmap</a:t>
            </a:r>
            <a:r>
              <a:rPr lang="en-US" dirty="0" smtClean="0"/>
              <a:t> can send out a stream of packets with different TCP flag settings or TCP options. The hope is that one of these packets will cause the targeted system to respond. As an example, one such scan sends a TCP packet with the flag settings of SYN, FIN, PUSH and URGENT. This is not a normal packet. </a:t>
            </a:r>
          </a:p>
          <a:p>
            <a:r>
              <a:rPr lang="en-US" dirty="0" smtClean="0"/>
              <a:t>Defenses against passive scanning are limited, but IDS tools can be used to detect active fingerprinting. Snort can be used to pattern match against known active fingerprinting scans. Morph is another option. </a:t>
            </a:r>
            <a:r>
              <a:rPr lang="en-US" dirty="0" smtClean="0">
                <a:hlinkClick r:id="rId7"/>
              </a:rPr>
              <a:t>Morph</a:t>
            </a:r>
            <a:r>
              <a:rPr lang="en-US" dirty="0" smtClean="0"/>
              <a:t> is an OS fingerprint confusion tool that attempts to confuse active fingerprinting tools so that they cannot make an accurate discovery. </a:t>
            </a:r>
          </a:p>
          <a:p>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28</a:t>
            </a:fld>
            <a:endParaRPr lang="en-US"/>
          </a:p>
        </p:txBody>
      </p:sp>
    </p:spTree>
    <p:extLst>
      <p:ext uri="{BB962C8B-B14F-4D97-AF65-F5344CB8AC3E}">
        <p14:creationId xmlns:p14="http://schemas.microsoft.com/office/powerpoint/2010/main" val="1082324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Arial" charset="0"/>
                <a:ea typeface="ＭＳ Ｐゴシック" pitchFamily="8" charset="-128"/>
                <a:cs typeface="+mn-cs"/>
              </a:rPr>
              <a:t>Defeating OS Fingerprinting</a:t>
            </a:r>
          </a:p>
          <a:p>
            <a:r>
              <a:rPr lang="en-US" sz="1200" b="0" i="0" u="none" strike="noStrike" kern="1200" baseline="0" dirty="0" smtClean="0">
                <a:solidFill>
                  <a:schemeClr val="tx1"/>
                </a:solidFill>
                <a:latin typeface="Arial" charset="0"/>
                <a:ea typeface="ＭＳ Ｐゴシック" pitchFamily="8" charset="-128"/>
                <a:cs typeface="+mn-cs"/>
              </a:rPr>
              <a:t>There are some advanced techniques that can be used to mitigate the threats imposed by OS fingerprinting. Following are some of the things that can be done</a:t>
            </a:r>
          </a:p>
          <a:p>
            <a:r>
              <a:rPr lang="en-US" sz="1200" b="0" i="0" u="none" strike="noStrike" kern="1200" baseline="0" dirty="0" smtClean="0">
                <a:solidFill>
                  <a:schemeClr val="tx1"/>
                </a:solidFill>
                <a:latin typeface="Arial" charset="0"/>
                <a:ea typeface="ＭＳ Ｐゴシック" pitchFamily="8" charset="-128"/>
                <a:cs typeface="+mn-cs"/>
              </a:rPr>
              <a:t>to help thwart the scanner:</a:t>
            </a:r>
          </a:p>
          <a:p>
            <a:r>
              <a:rPr lang="en-US" sz="1200" b="0" i="0" u="none" strike="noStrike" kern="1200" baseline="0" dirty="0" smtClean="0">
                <a:solidFill>
                  <a:schemeClr val="tx1"/>
                </a:solidFill>
                <a:latin typeface="Arial" charset="0"/>
                <a:ea typeface="ＭＳ Ｐゴシック" pitchFamily="8" charset="-128"/>
                <a:cs typeface="+mn-cs"/>
              </a:rPr>
              <a:t>■ Alter the OS kernel in subtle ways. Change the default IP time-to-live; enable or disable various ICMP options (like “redirects”); change the initial TCP window size; alter the TCP option sequence And so forth.</a:t>
            </a:r>
          </a:p>
          <a:p>
            <a:r>
              <a:rPr lang="en-US" sz="1200" b="0" i="0" u="none" strike="noStrike" kern="1200" baseline="0" dirty="0" smtClean="0">
                <a:solidFill>
                  <a:schemeClr val="tx1"/>
                </a:solidFill>
                <a:latin typeface="Arial" charset="0"/>
                <a:ea typeface="ＭＳ Ｐゴシック" pitchFamily="8" charset="-128"/>
                <a:cs typeface="+mn-cs"/>
              </a:rPr>
              <a:t>■ Modify network-related registry entries if you have a Windows system. Time To Live (TTL) can be changed this way.</a:t>
            </a:r>
          </a:p>
          <a:p>
            <a:r>
              <a:rPr lang="en-US" sz="1200" b="0" i="0" u="none" strike="noStrike" kern="1200" baseline="0" dirty="0" smtClean="0">
                <a:solidFill>
                  <a:schemeClr val="tx1"/>
                </a:solidFill>
                <a:latin typeface="Arial" charset="0"/>
                <a:ea typeface="ＭＳ Ｐゴシック" pitchFamily="8" charset="-128"/>
                <a:cs typeface="+mn-cs"/>
              </a:rPr>
              <a:t>■ Change the banners on network applications like Telnet, FTP, and Web servers. These often provide insight into the host system’s software environment. Routers, switches, and access points also usually have banners.</a:t>
            </a:r>
          </a:p>
          <a:p>
            <a:r>
              <a:rPr lang="en-US" sz="1200" b="0" i="0" u="none" strike="noStrike" kern="1200" baseline="0" dirty="0" smtClean="0">
                <a:solidFill>
                  <a:schemeClr val="tx1"/>
                </a:solidFill>
                <a:latin typeface="Arial" charset="0"/>
                <a:ea typeface="ＭＳ Ｐゴシック" pitchFamily="8" charset="-128"/>
                <a:cs typeface="+mn-cs"/>
              </a:rPr>
              <a:t>■ “Fingerprint Scrubbing” features may be available for your routers or gateway servers. Enable these capabilities to erase many of the telltale signatures of your internal systems.</a:t>
            </a:r>
          </a:p>
          <a:p>
            <a:r>
              <a:rPr lang="en-US" sz="1200" b="0" i="0" u="none" strike="noStrike" kern="1200" baseline="0" dirty="0" smtClean="0">
                <a:solidFill>
                  <a:schemeClr val="tx1"/>
                </a:solidFill>
                <a:latin typeface="Arial" charset="0"/>
                <a:ea typeface="ＭＳ Ｐゴシック" pitchFamily="8" charset="-128"/>
                <a:cs typeface="+mn-cs"/>
              </a:rPr>
              <a:t>Fingerprint scrubbing techniques involve the examination of IP, TCP, UDP, and ICMP packets. The basic idea is to “normalize” these packets by removing oddball or unused option bits. There are many details to this process. The goal is to make every system look like any other system.</a:t>
            </a:r>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29</a:t>
            </a:fld>
            <a:endParaRPr lang="en-US"/>
          </a:p>
        </p:txBody>
      </p:sp>
    </p:spTree>
    <p:extLst>
      <p:ext uri="{BB962C8B-B14F-4D97-AF65-F5344CB8AC3E}">
        <p14:creationId xmlns:p14="http://schemas.microsoft.com/office/powerpoint/2010/main" val="1543342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5/14/2011 10:15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C26C767-7D75-488B-AB0C-2C5811D67D6C}" type="slidenum">
              <a:rPr lang="en-US" smtClean="0"/>
              <a:pPr/>
              <a:t>30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C26C767-7D75-488B-AB0C-2C5811D67D6C}" type="slidenum">
              <a:rPr lang="en-US" smtClean="0"/>
              <a:pPr/>
              <a:t>31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C26C767-7D75-488B-AB0C-2C5811D67D6C}" type="slidenum">
              <a:rPr lang="en-US" smtClean="0"/>
              <a:pPr/>
              <a:t>32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Layer 5: Session Layer</a:t>
            </a:r>
          </a:p>
          <a:p>
            <a:r>
              <a:rPr lang="en-US" dirty="0" smtClean="0"/>
              <a:t>Main article: </a:t>
            </a:r>
            <a:r>
              <a:rPr lang="en-US" dirty="0" smtClean="0">
                <a:hlinkClick r:id="rId3" action="ppaction://hlinkfile" tooltip="Session Layer"/>
              </a:rPr>
              <a:t>Session Layer</a:t>
            </a:r>
            <a:endParaRPr lang="en-US" dirty="0" smtClean="0"/>
          </a:p>
          <a:p>
            <a:r>
              <a:rPr lang="en-US" dirty="0" smtClean="0"/>
              <a:t>The </a:t>
            </a:r>
            <a:r>
              <a:rPr lang="en-US" dirty="0" smtClean="0">
                <a:hlinkClick r:id="rId3" action="ppaction://hlinkfile" tooltip="Session Layer"/>
              </a:rPr>
              <a:t>Session Layer</a:t>
            </a:r>
            <a:r>
              <a:rPr lang="en-US" dirty="0" smtClean="0"/>
              <a:t> controls the dialogues (connections) between computers. It establishes, manages and terminates the connections between the local and remote application. It provides for </a:t>
            </a:r>
            <a:r>
              <a:rPr lang="en-US" dirty="0" smtClean="0">
                <a:hlinkClick r:id="rId4" action="ppaction://hlinkfile" tooltip="Duplex (telecommunications)"/>
              </a:rPr>
              <a:t>full-duplex</a:t>
            </a:r>
            <a:r>
              <a:rPr lang="en-US" dirty="0" smtClean="0"/>
              <a:t>, </a:t>
            </a:r>
            <a:r>
              <a:rPr lang="en-US" dirty="0" smtClean="0">
                <a:hlinkClick r:id="rId5" action="ppaction://hlinkfile" tooltip="Half-duplex"/>
              </a:rPr>
              <a:t>half-duplex</a:t>
            </a:r>
            <a:r>
              <a:rPr lang="en-US" dirty="0" smtClean="0"/>
              <a:t>, or </a:t>
            </a:r>
            <a:r>
              <a:rPr lang="en-US" dirty="0" smtClean="0">
                <a:hlinkClick r:id="rId6" action="ppaction://hlinkfile" tooltip="Simplex communication"/>
              </a:rPr>
              <a:t>simplex</a:t>
            </a:r>
            <a:r>
              <a:rPr lang="en-US" dirty="0" smtClean="0"/>
              <a:t> operation, and establishes </a:t>
            </a:r>
            <a:r>
              <a:rPr lang="en-US" dirty="0" err="1" smtClean="0"/>
              <a:t>checkpointing</a:t>
            </a:r>
            <a:r>
              <a:rPr lang="en-US" dirty="0" smtClean="0"/>
              <a:t>, adjournment, termination, and restart procedures. The OSI model made this layer responsible for graceful close of sessions, which is a property of the </a:t>
            </a:r>
            <a:r>
              <a:rPr lang="en-US" dirty="0" smtClean="0">
                <a:hlinkClick r:id="rId7" action="ppaction://hlinkfile" tooltip="Transmission Control Protocol"/>
              </a:rPr>
              <a:t>Transmission Control Protocol</a:t>
            </a:r>
            <a:r>
              <a:rPr lang="en-US" dirty="0" smtClean="0"/>
              <a:t>, and also for session </a:t>
            </a:r>
            <a:r>
              <a:rPr lang="en-US" dirty="0" err="1" smtClean="0"/>
              <a:t>checkpointing</a:t>
            </a:r>
            <a:r>
              <a:rPr lang="en-US" dirty="0" smtClean="0"/>
              <a:t> and recovery, which is not usually used in the Internet Protocol Suite. The Session Layer is commonly implemented explicitly in application environments that use </a:t>
            </a:r>
            <a:r>
              <a:rPr lang="en-US" dirty="0" smtClean="0">
                <a:hlinkClick r:id="rId8" action="ppaction://hlinkfile" tooltip="Remote procedure call"/>
              </a:rPr>
              <a:t>remote procedure calls</a:t>
            </a:r>
            <a:r>
              <a:rPr lang="en-US" dirty="0" smtClean="0"/>
              <a:t>.</a:t>
            </a:r>
            <a:endParaRPr lang="en-US" dirty="0"/>
          </a:p>
        </p:txBody>
      </p:sp>
      <p:sp>
        <p:nvSpPr>
          <p:cNvPr id="4" name="Slide Number Placeholder 3"/>
          <p:cNvSpPr>
            <a:spLocks noGrp="1"/>
          </p:cNvSpPr>
          <p:nvPr>
            <p:ph type="sldNum" sz="quarter" idx="10"/>
          </p:nvPr>
        </p:nvSpPr>
        <p:spPr/>
        <p:txBody>
          <a:bodyPr/>
          <a:lstStyle/>
          <a:p>
            <a:fld id="{50177A44-C477-4C53-A5EF-E22A2248225B}" type="slidenum">
              <a:rPr lang="en-US" smtClean="0"/>
              <a:pPr/>
              <a:t>34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Arial" charset="0"/>
                <a:ea typeface="ＭＳ Ｐゴシック" pitchFamily="8" charset="-128"/>
                <a:cs typeface="+mn-cs"/>
              </a:rPr>
              <a:t>Session hijacking attempts can be conducted blind (permitting the injection of a single packet) through the use of ARP spoofing, and through the use of ICMP redirect</a:t>
            </a:r>
          </a:p>
          <a:p>
            <a:r>
              <a:rPr lang="en-US" sz="1200" b="0" i="0" u="none" strike="noStrike" kern="1200" baseline="0" dirty="0" smtClean="0">
                <a:solidFill>
                  <a:schemeClr val="tx1"/>
                </a:solidFill>
                <a:latin typeface="Arial" charset="0"/>
                <a:ea typeface="ＭＳ Ｐゴシック" pitchFamily="8" charset="-128"/>
                <a:cs typeface="+mn-cs"/>
              </a:rPr>
              <a:t>packets.</a:t>
            </a:r>
          </a:p>
          <a:p>
            <a:endParaRPr lang="en-US" sz="1200" b="0" i="0" u="none" strike="noStrike" kern="1200" baseline="0" dirty="0" smtClean="0">
              <a:solidFill>
                <a:schemeClr val="tx1"/>
              </a:solidFill>
              <a:latin typeface="Arial" charset="0"/>
              <a:ea typeface="ＭＳ Ｐゴシック" pitchFamily="8" charset="-128"/>
              <a:cs typeface="+mn-cs"/>
            </a:endParaRPr>
          </a:p>
          <a:p>
            <a:r>
              <a:rPr lang="en-US" dirty="0" smtClean="0"/>
              <a:t>Hijacking sessions permit you to inject arbitrary commands into the data stream, such as commands to give you root access on a system. Additionally, session hijacking can be an extremely useful mechanism for diverting traffic to your host to sniff for pass</a:t>
            </a:r>
          </a:p>
          <a:p>
            <a:r>
              <a:rPr lang="en-US" dirty="0" smtClean="0"/>
              <a:t>words.</a:t>
            </a:r>
          </a:p>
          <a:p>
            <a:endParaRPr lang="en-US" dirty="0" smtClean="0"/>
          </a:p>
          <a:p>
            <a:r>
              <a:rPr lang="en-US" dirty="0" smtClean="0"/>
              <a:t>Once a DNS server has received such non-authentic data and caches it for future performance increase, it is considered </a:t>
            </a:r>
            <a:r>
              <a:rPr lang="en-US" i="1" dirty="0" smtClean="0"/>
              <a:t>poisoned</a:t>
            </a:r>
            <a:r>
              <a:rPr lang="en-US" dirty="0" smtClean="0"/>
              <a:t>, supplying the non-authentic data to the clients of the server.</a:t>
            </a:r>
          </a:p>
          <a:p>
            <a:r>
              <a:rPr lang="en-US" dirty="0" smtClean="0"/>
              <a:t>A domain name server translates a domain name (such as example.com) into an </a:t>
            </a:r>
            <a:r>
              <a:rPr lang="en-US" dirty="0" smtClean="0">
                <a:hlinkClick r:id="rId3" action="ppaction://hlinkfile" tooltip="IP address"/>
              </a:rPr>
              <a:t>IP address</a:t>
            </a:r>
            <a:r>
              <a:rPr lang="en-US" dirty="0" smtClean="0"/>
              <a:t> that Internet hosts use to contact Internet resources. If a DNS server is poisoned, it may return an incorrect IP address, diverting traffic to another computer.</a:t>
            </a:r>
          </a:p>
          <a:p>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35</a:t>
            </a:fld>
            <a:endParaRPr lang="en-US"/>
          </a:p>
        </p:txBody>
      </p:sp>
    </p:spTree>
    <p:extLst>
      <p:ext uri="{BB962C8B-B14F-4D97-AF65-F5344CB8AC3E}">
        <p14:creationId xmlns:p14="http://schemas.microsoft.com/office/powerpoint/2010/main" val="7745851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link in step 1. points to http://bad.ketil.froyn.name/. The name server is authoritative for ketil.froyn.name, so your resolver will ask the name server what the IP for bad.ketil.froyn.name is. The</a:t>
            </a:r>
            <a:r>
              <a:rPr lang="en-US" baseline="0" dirty="0" smtClean="0"/>
              <a:t> </a:t>
            </a:r>
            <a:r>
              <a:rPr lang="en-US" dirty="0" smtClean="0"/>
              <a:t>response is to delegate bad.ketil.froyn.name to www.example.com, which is ok. In addition, the response includes the IP address for www.example.com. If your resolver trusts this, that is not ok</a:t>
            </a:r>
            <a:r>
              <a:rPr lang="en-US" smtClean="0"/>
              <a:t>. </a:t>
            </a:r>
          </a:p>
          <a:p>
            <a:endParaRPr lang="en-US" dirty="0" smtClean="0"/>
          </a:p>
          <a:p>
            <a:r>
              <a:rPr lang="en-US" dirty="0" smtClean="0"/>
              <a:t>The link in step 2. points to http://www.example.com/. If you were poisoned, you will arrive at the IP address I gave for www.example.com in step 1., rather than the correct IP for www.example.com. I have configured the web server at that IP to respond to www.example.com with a specific page, which contains a warning that you are vulnerable to poisoning. If it looked exactly the same, you would probably never have known.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Tree>
    <p:extLst>
      <p:ext uri="{BB962C8B-B14F-4D97-AF65-F5344CB8AC3E}">
        <p14:creationId xmlns:p14="http://schemas.microsoft.com/office/powerpoint/2010/main" val="6892393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37</a:t>
            </a:fld>
            <a:endParaRPr lang="en-US"/>
          </a:p>
        </p:txBody>
      </p:sp>
    </p:spTree>
    <p:extLst>
      <p:ext uri="{BB962C8B-B14F-4D97-AF65-F5344CB8AC3E}">
        <p14:creationId xmlns:p14="http://schemas.microsoft.com/office/powerpoint/2010/main" val="12312377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Layer 6: Presentation Layer</a:t>
            </a:r>
          </a:p>
          <a:p>
            <a:r>
              <a:rPr lang="en-US" dirty="0" smtClean="0"/>
              <a:t>Main article: </a:t>
            </a:r>
            <a:r>
              <a:rPr lang="en-US" dirty="0" smtClean="0">
                <a:hlinkClick r:id="rId3" action="ppaction://hlinkfile" tooltip="Presentation Layer"/>
              </a:rPr>
              <a:t>Presentation Layer</a:t>
            </a:r>
            <a:endParaRPr lang="en-US" dirty="0" smtClean="0"/>
          </a:p>
          <a:p>
            <a:r>
              <a:rPr lang="en-US" dirty="0" smtClean="0"/>
              <a:t>The </a:t>
            </a:r>
            <a:r>
              <a:rPr lang="en-US" dirty="0" smtClean="0">
                <a:hlinkClick r:id="rId3" action="ppaction://hlinkfile" tooltip="Presentation Layer"/>
              </a:rPr>
              <a:t>Presentation Layer</a:t>
            </a:r>
            <a:r>
              <a:rPr lang="en-US" dirty="0" smtClean="0"/>
              <a:t> establishes a context between Application Layer entities, in which the higher-layer entities can use different syntax and semantics, as long as the presentation service understands both and the mapping between them. The presentation service data units are then encapsulated into Session Protocol data units, and moved down the stack.</a:t>
            </a:r>
          </a:p>
          <a:p>
            <a:r>
              <a:rPr lang="en-US" dirty="0" smtClean="0"/>
              <a:t>This layer provides independence from differences in data representation (e.g., encryption) by translating from application to network format, and vice versa. The presentation layer works to transform data into the form that the application layer can accept. This layer formats and encrypts data to be sent across a network, providing freedom from compatibility problems. It is sometimes called the syntax layer.</a:t>
            </a:r>
          </a:p>
          <a:p>
            <a:r>
              <a:rPr lang="en-US" dirty="0" smtClean="0"/>
              <a:t>The original presentation structure used the basic encoding rules of </a:t>
            </a:r>
            <a:r>
              <a:rPr lang="en-US" dirty="0" smtClean="0">
                <a:hlinkClick r:id="rId4" action="ppaction://hlinkfile" tooltip="Abstract Syntax Notation One"/>
              </a:rPr>
              <a:t>Abstract Syntax Notation One</a:t>
            </a:r>
            <a:r>
              <a:rPr lang="en-US" dirty="0" smtClean="0"/>
              <a:t> (ASN.1), with capabilities such as converting an </a:t>
            </a:r>
            <a:r>
              <a:rPr lang="en-US" dirty="0" smtClean="0">
                <a:hlinkClick r:id="rId5" action="ppaction://hlinkfile" tooltip="EBCDIC"/>
              </a:rPr>
              <a:t>EBCDIC</a:t>
            </a:r>
            <a:r>
              <a:rPr lang="en-US" dirty="0" smtClean="0"/>
              <a:t>-coded text </a:t>
            </a:r>
            <a:r>
              <a:rPr lang="en-US" dirty="0" smtClean="0">
                <a:hlinkClick r:id="rId6" action="ppaction://hlinkfile" tooltip="Computer file"/>
              </a:rPr>
              <a:t>file</a:t>
            </a:r>
            <a:r>
              <a:rPr lang="en-US" dirty="0" smtClean="0"/>
              <a:t> to an </a:t>
            </a:r>
            <a:r>
              <a:rPr lang="en-US" dirty="0" smtClean="0">
                <a:hlinkClick r:id="rId7" action="ppaction://hlinkfile" tooltip="ASCII"/>
              </a:rPr>
              <a:t>ASCII</a:t>
            </a:r>
            <a:r>
              <a:rPr lang="en-US" dirty="0" smtClean="0"/>
              <a:t>-coded file, or </a:t>
            </a:r>
            <a:r>
              <a:rPr lang="en-US" dirty="0" smtClean="0">
                <a:hlinkClick r:id="rId8" action="ppaction://hlinkfile" tooltip="Serialization"/>
              </a:rPr>
              <a:t>serialization</a:t>
            </a:r>
            <a:r>
              <a:rPr lang="en-US" dirty="0" smtClean="0"/>
              <a:t> of </a:t>
            </a:r>
            <a:r>
              <a:rPr lang="en-US" dirty="0" smtClean="0">
                <a:hlinkClick r:id="rId9" action="ppaction://hlinkfile" tooltip="Object (computer science)"/>
              </a:rPr>
              <a:t>objects</a:t>
            </a:r>
            <a:r>
              <a:rPr lang="en-US" dirty="0" smtClean="0"/>
              <a:t> and other </a:t>
            </a:r>
            <a:r>
              <a:rPr lang="en-US" dirty="0" smtClean="0">
                <a:hlinkClick r:id="rId10" action="ppaction://hlinkfile" tooltip="Data structure"/>
              </a:rPr>
              <a:t>data structures</a:t>
            </a:r>
            <a:r>
              <a:rPr lang="en-US" dirty="0" smtClean="0"/>
              <a:t> from and to </a:t>
            </a:r>
            <a:r>
              <a:rPr lang="en-US" dirty="0" smtClean="0">
                <a:hlinkClick r:id="rId11" action="ppaction://hlinkfile" tooltip="XML"/>
              </a:rPr>
              <a:t>XML</a:t>
            </a:r>
            <a:r>
              <a:rPr lang="en-US" dirty="0" smtClean="0"/>
              <a:t>.</a:t>
            </a:r>
            <a:endParaRPr lang="en-US" dirty="0"/>
          </a:p>
        </p:txBody>
      </p:sp>
      <p:sp>
        <p:nvSpPr>
          <p:cNvPr id="4" name="Slide Number Placeholder 3"/>
          <p:cNvSpPr>
            <a:spLocks noGrp="1"/>
          </p:cNvSpPr>
          <p:nvPr>
            <p:ph type="sldNum" sz="quarter" idx="10"/>
          </p:nvPr>
        </p:nvSpPr>
        <p:spPr/>
        <p:txBody>
          <a:bodyPr/>
          <a:lstStyle/>
          <a:p>
            <a:fld id="{50177A44-C477-4C53-A5EF-E22A2248225B}" type="slidenum">
              <a:rPr lang="en-US" smtClean="0"/>
              <a:pPr/>
              <a:t>38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Arial" charset="0"/>
                <a:ea typeface="ＭＳ Ｐゴシック" pitchFamily="8" charset="-128"/>
                <a:cs typeface="+mn-cs"/>
              </a:rPr>
              <a:t>NetBIOS provides the framework that allows two or more networked hosts to share</a:t>
            </a:r>
          </a:p>
          <a:p>
            <a:r>
              <a:rPr lang="en-US" sz="1200" b="0" i="0" u="none" strike="noStrike" kern="1200" baseline="0" dirty="0" smtClean="0">
                <a:solidFill>
                  <a:schemeClr val="tx1"/>
                </a:solidFill>
                <a:latin typeface="Arial" charset="0"/>
                <a:ea typeface="ＭＳ Ｐゴシック" pitchFamily="8" charset="-128"/>
                <a:cs typeface="+mn-cs"/>
              </a:rPr>
              <a:t>objects located on one of the networked hosts. Used in conjunction with SMB, the two most prominent services that machines offer are file and printer shares.</a:t>
            </a:r>
          </a:p>
          <a:p>
            <a:endParaRPr lang="en-US" sz="1200" b="0" i="0" u="none" strike="noStrike" kern="1200" baseline="0" dirty="0" smtClean="0">
              <a:solidFill>
                <a:schemeClr val="tx1"/>
              </a:solidFill>
              <a:latin typeface="Arial" charset="0"/>
              <a:ea typeface="ＭＳ Ｐゴシック" pitchFamily="8" charset="-128"/>
              <a:cs typeface="+mn-cs"/>
            </a:endParaRPr>
          </a:p>
          <a:p>
            <a:r>
              <a:rPr lang="en-US" sz="1200" b="0" i="0" u="none" strike="noStrike" kern="1200" baseline="0" dirty="0" smtClean="0">
                <a:solidFill>
                  <a:schemeClr val="tx1"/>
                </a:solidFill>
                <a:latin typeface="Arial" charset="0"/>
                <a:ea typeface="ＭＳ Ｐゴシック" pitchFamily="8" charset="-128"/>
                <a:cs typeface="+mn-cs"/>
              </a:rPr>
              <a:t>In order to share programs, machines have to be able to communicate with each </a:t>
            </a:r>
            <a:r>
              <a:rPr lang="en-US" sz="1200" b="0" i="0" u="none" strike="noStrike" kern="1200" baseline="0" dirty="0" err="1" smtClean="0">
                <a:solidFill>
                  <a:schemeClr val="tx1"/>
                </a:solidFill>
                <a:latin typeface="Arial" charset="0"/>
                <a:ea typeface="ＭＳ Ｐゴシック" pitchFamily="8" charset="-128"/>
                <a:cs typeface="+mn-cs"/>
              </a:rPr>
              <a:t>other.To</a:t>
            </a:r>
            <a:endParaRPr lang="en-US" sz="1200" b="0" i="0" u="none" strike="noStrike" kern="1200" baseline="0" dirty="0" smtClean="0">
              <a:solidFill>
                <a:schemeClr val="tx1"/>
              </a:solidFill>
              <a:latin typeface="Arial" charset="0"/>
              <a:ea typeface="ＭＳ Ｐゴシック" pitchFamily="8" charset="-128"/>
              <a:cs typeface="+mn-cs"/>
            </a:endParaRPr>
          </a:p>
          <a:p>
            <a:r>
              <a:rPr lang="en-US" sz="1200" b="0" i="0" u="none" strike="noStrike" kern="1200" baseline="0" dirty="0" smtClean="0">
                <a:solidFill>
                  <a:schemeClr val="tx1"/>
                </a:solidFill>
                <a:latin typeface="Arial" charset="0"/>
                <a:ea typeface="ＭＳ Ｐゴシック" pitchFamily="8" charset="-128"/>
                <a:cs typeface="+mn-cs"/>
              </a:rPr>
              <a:t>accomplish this, each machine is given a unique hostname; consequently, there has to be a way</a:t>
            </a:r>
          </a:p>
          <a:p>
            <a:r>
              <a:rPr lang="en-US" sz="1200" b="0" i="0" u="none" strike="noStrike" kern="1200" baseline="0" dirty="0" smtClean="0">
                <a:solidFill>
                  <a:schemeClr val="tx1"/>
                </a:solidFill>
                <a:latin typeface="Arial" charset="0"/>
                <a:ea typeface="ＭＳ Ｐゴシック" pitchFamily="8" charset="-128"/>
                <a:cs typeface="+mn-cs"/>
              </a:rPr>
              <a:t>to identify naming </a:t>
            </a:r>
            <a:r>
              <a:rPr lang="en-US" sz="1200" b="0" i="0" u="none" strike="noStrike" kern="1200" baseline="0" dirty="0" err="1" smtClean="0">
                <a:solidFill>
                  <a:schemeClr val="tx1"/>
                </a:solidFill>
                <a:latin typeface="Arial" charset="0"/>
                <a:ea typeface="ＭＳ Ｐゴシック" pitchFamily="8" charset="-128"/>
                <a:cs typeface="+mn-cs"/>
              </a:rPr>
              <a:t>conflicts.Within</a:t>
            </a:r>
            <a:r>
              <a:rPr lang="en-US" sz="1200" b="0" i="0" u="none" strike="noStrike" kern="1200" baseline="0" dirty="0" smtClean="0">
                <a:solidFill>
                  <a:schemeClr val="tx1"/>
                </a:solidFill>
                <a:latin typeface="Arial" charset="0"/>
                <a:ea typeface="ＭＳ Ｐゴシック" pitchFamily="8" charset="-128"/>
                <a:cs typeface="+mn-cs"/>
              </a:rPr>
              <a:t> NetBIOS there is a functionality called “NetBIOS Names</a:t>
            </a:r>
          </a:p>
          <a:p>
            <a:r>
              <a:rPr lang="en-US" sz="1200" b="0" i="0" u="none" strike="noStrike" kern="1200" baseline="0" dirty="0" smtClean="0">
                <a:solidFill>
                  <a:schemeClr val="tx1"/>
                </a:solidFill>
                <a:latin typeface="Arial" charset="0"/>
                <a:ea typeface="ＭＳ Ｐゴシック" pitchFamily="8" charset="-128"/>
                <a:cs typeface="+mn-cs"/>
              </a:rPr>
              <a:t>Services,” where associated communications generally take place over User Datagram Protocol</a:t>
            </a:r>
          </a:p>
          <a:p>
            <a:r>
              <a:rPr lang="en-US" sz="1200" b="0" i="0" u="none" strike="noStrike" kern="1200" baseline="0" dirty="0" smtClean="0">
                <a:solidFill>
                  <a:schemeClr val="tx1"/>
                </a:solidFill>
                <a:latin typeface="Arial" charset="0"/>
                <a:ea typeface="ＭＳ Ｐゴシック" pitchFamily="8" charset="-128"/>
                <a:cs typeface="+mn-cs"/>
              </a:rPr>
              <a:t>(UDP) port 137 (default). Because it is over UDP, the service is connectionless; thus, there is</a:t>
            </a:r>
          </a:p>
          <a:p>
            <a:r>
              <a:rPr lang="en-US" sz="1200" b="0" i="0" u="none" strike="noStrike" kern="1200" baseline="0" dirty="0" smtClean="0">
                <a:solidFill>
                  <a:schemeClr val="tx1"/>
                </a:solidFill>
                <a:latin typeface="Arial" charset="0"/>
                <a:ea typeface="ＭＳ Ｐゴシック" pitchFamily="8" charset="-128"/>
                <a:cs typeface="+mn-cs"/>
              </a:rPr>
              <a:t>no guarantee that packets will be </a:t>
            </a:r>
            <a:r>
              <a:rPr lang="en-US" sz="1200" b="0" i="0" u="none" strike="noStrike" kern="1200" baseline="0" dirty="0" err="1" smtClean="0">
                <a:solidFill>
                  <a:schemeClr val="tx1"/>
                </a:solidFill>
                <a:latin typeface="Arial" charset="0"/>
                <a:ea typeface="ＭＳ Ｐゴシック" pitchFamily="8" charset="-128"/>
                <a:cs typeface="+mn-cs"/>
              </a:rPr>
              <a:t>delivered.To</a:t>
            </a:r>
            <a:r>
              <a:rPr lang="en-US" sz="1200" b="0" i="0" u="none" strike="noStrike" kern="1200" baseline="0" dirty="0" smtClean="0">
                <a:solidFill>
                  <a:schemeClr val="tx1"/>
                </a:solidFill>
                <a:latin typeface="Arial" charset="0"/>
                <a:ea typeface="ＭＳ Ｐゴシック" pitchFamily="8" charset="-128"/>
                <a:cs typeface="+mn-cs"/>
              </a:rPr>
              <a:t> avoid any syntactical issues, NetBIOS names are</a:t>
            </a:r>
          </a:p>
          <a:p>
            <a:r>
              <a:rPr lang="en-US" sz="1200" b="0" i="0" u="none" strike="noStrike" kern="1200" baseline="0" dirty="0" smtClean="0">
                <a:solidFill>
                  <a:schemeClr val="tx1"/>
                </a:solidFill>
                <a:latin typeface="Arial" charset="0"/>
                <a:ea typeface="ＭＳ Ｐゴシック" pitchFamily="8" charset="-128"/>
                <a:cs typeface="+mn-cs"/>
              </a:rPr>
              <a:t>converted to 15 uppercase characters. Appended to the name is a 1-byte service value, which is</a:t>
            </a:r>
          </a:p>
          <a:p>
            <a:r>
              <a:rPr lang="en-US" sz="1200" b="0" i="0" u="none" strike="noStrike" kern="1200" baseline="0" dirty="0" smtClean="0">
                <a:solidFill>
                  <a:schemeClr val="tx1"/>
                </a:solidFill>
                <a:latin typeface="Arial" charset="0"/>
                <a:ea typeface="ＭＳ Ｐゴシック" pitchFamily="8" charset="-128"/>
                <a:cs typeface="+mn-cs"/>
              </a:rPr>
              <a:t>used to identify the type of name, workstation, workgroup, and so </a:t>
            </a:r>
            <a:r>
              <a:rPr lang="en-US" sz="1200" b="0" i="0" u="none" strike="noStrike" kern="1200" baseline="0" dirty="0" err="1" smtClean="0">
                <a:solidFill>
                  <a:schemeClr val="tx1"/>
                </a:solidFill>
                <a:latin typeface="Arial" charset="0"/>
                <a:ea typeface="ＭＳ Ｐゴシック" pitchFamily="8" charset="-128"/>
                <a:cs typeface="+mn-cs"/>
              </a:rPr>
              <a:t>on.These</a:t>
            </a:r>
            <a:r>
              <a:rPr lang="en-US" sz="1200" b="0" i="0" u="none" strike="noStrike" kern="1200" baseline="0" dirty="0" smtClean="0">
                <a:solidFill>
                  <a:schemeClr val="tx1"/>
                </a:solidFill>
                <a:latin typeface="Arial" charset="0"/>
                <a:ea typeface="ＭＳ Ｐゴシック" pitchFamily="8" charset="-128"/>
                <a:cs typeface="+mn-cs"/>
              </a:rPr>
              <a:t> names are used to identify the endpoints to one another during an exchange of information over the network.</a:t>
            </a:r>
          </a:p>
          <a:p>
            <a:endParaRPr lang="en-US" sz="1200" b="0" i="0" u="none" strike="noStrike" kern="1200" baseline="0" dirty="0" smtClean="0">
              <a:solidFill>
                <a:schemeClr val="tx1"/>
              </a:solidFill>
              <a:latin typeface="Arial" charset="0"/>
              <a:ea typeface="ＭＳ Ｐゴシック" pitchFamily="8" charset="-128"/>
              <a:cs typeface="+mn-cs"/>
            </a:endParaRPr>
          </a:p>
          <a:p>
            <a:r>
              <a:rPr lang="en-US" sz="1200" b="0" i="0" u="none" strike="noStrike" kern="1200" baseline="0" dirty="0" smtClean="0">
                <a:solidFill>
                  <a:schemeClr val="tx1"/>
                </a:solidFill>
                <a:latin typeface="Arial" charset="0"/>
                <a:ea typeface="ＭＳ Ｐゴシック" pitchFamily="8" charset="-128"/>
                <a:cs typeface="+mn-cs"/>
              </a:rPr>
              <a:t>To join the network, a host must verify that its name is unique on the network.</a:t>
            </a:r>
          </a:p>
          <a:p>
            <a:r>
              <a:rPr lang="en-US" sz="1200" b="0" i="0" u="none" strike="noStrike" kern="1200" baseline="0" dirty="0" smtClean="0">
                <a:solidFill>
                  <a:schemeClr val="tx1"/>
                </a:solidFill>
                <a:latin typeface="Arial" charset="0"/>
                <a:ea typeface="ＭＳ Ｐゴシック" pitchFamily="8" charset="-128"/>
                <a:cs typeface="+mn-cs"/>
              </a:rPr>
              <a:t>To do this, it broadcasts a name registration request out to the network. If there is another host on that segment with that name registered, the request is denied.</a:t>
            </a:r>
          </a:p>
          <a:p>
            <a:endParaRPr lang="en-US" sz="1200" b="0" i="0" u="none" strike="noStrike" kern="1200" baseline="0" dirty="0" smtClean="0">
              <a:solidFill>
                <a:schemeClr val="tx1"/>
              </a:solidFill>
              <a:latin typeface="Arial" charset="0"/>
              <a:ea typeface="ＭＳ Ｐゴシック" pitchFamily="8" charset="-128"/>
              <a:cs typeface="+mn-cs"/>
            </a:endParaRPr>
          </a:p>
          <a:p>
            <a:r>
              <a:rPr lang="en-US" sz="1200" b="0" i="0" u="none" strike="noStrike" kern="1200" baseline="0" dirty="0" smtClean="0">
                <a:solidFill>
                  <a:schemeClr val="tx1"/>
                </a:solidFill>
                <a:latin typeface="Arial" charset="0"/>
                <a:ea typeface="ＭＳ Ｐゴシック" pitchFamily="8" charset="-128"/>
                <a:cs typeface="+mn-cs"/>
              </a:rPr>
              <a:t>To prevent naming conflicts, each machine maintains an enumeration of unique names called a “NetBIOS Name Table.”</a:t>
            </a:r>
          </a:p>
          <a:p>
            <a:endParaRPr lang="en-US" sz="1200" b="0" i="0" u="none" strike="noStrike" kern="1200" baseline="0" dirty="0" smtClean="0">
              <a:solidFill>
                <a:schemeClr val="tx1"/>
              </a:solidFill>
              <a:latin typeface="Arial" charset="0"/>
              <a:ea typeface="ＭＳ Ｐゴシック" pitchFamily="8" charset="-128"/>
              <a:cs typeface="+mn-cs"/>
            </a:endParaRPr>
          </a:p>
          <a:p>
            <a:r>
              <a:rPr lang="en-US" sz="1200" b="0" i="0" u="none" strike="noStrike" kern="1200" baseline="0" dirty="0" smtClean="0">
                <a:solidFill>
                  <a:schemeClr val="tx1"/>
                </a:solidFill>
                <a:latin typeface="Arial" charset="0"/>
                <a:ea typeface="ＭＳ Ｐゴシック" pitchFamily="8" charset="-128"/>
                <a:cs typeface="+mn-cs"/>
              </a:rPr>
              <a:t>Whenever there is a request for an existing host name, a deny request is initiated. Essentially, the requestor does not go out and search for a conflict, but rather it announces its presence and waits for another host to deny it entry. If no other hosts deny the request, it is stored in the local NetBIOS Name Table.</a:t>
            </a:r>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39</a:t>
            </a:fld>
            <a:endParaRPr lang="en-US"/>
          </a:p>
        </p:txBody>
      </p:sp>
    </p:spTree>
    <p:extLst>
      <p:ext uri="{BB962C8B-B14F-4D97-AF65-F5344CB8AC3E}">
        <p14:creationId xmlns:p14="http://schemas.microsoft.com/office/powerpoint/2010/main" val="10258678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Layer 7 of the OSI model is the application layer. This is the top layer of the OSI model. The application layer interfaces directly to applications and application processes. Applications play a critical role in network security; they can be designed so they are completely insecure, somewhat secure, or very resistant to attacks</a:t>
            </a:r>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42</a:t>
            </a:fld>
            <a:endParaRPr lang="en-US"/>
          </a:p>
        </p:txBody>
      </p:sp>
    </p:spTree>
    <p:extLst>
      <p:ext uri="{BB962C8B-B14F-4D97-AF65-F5344CB8AC3E}">
        <p14:creationId xmlns:p14="http://schemas.microsoft.com/office/powerpoint/2010/main" val="2362604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503F68-6CFA-4594-B22B-5F8C9B42E1F1}" type="slidenum">
              <a:rPr lang="en-US" smtClean="0"/>
              <a:t>3</a:t>
            </a:fld>
            <a:endParaRPr lang="en-US"/>
          </a:p>
        </p:txBody>
      </p:sp>
    </p:spTree>
    <p:extLst>
      <p:ext uri="{BB962C8B-B14F-4D97-AF65-F5344CB8AC3E}">
        <p14:creationId xmlns:p14="http://schemas.microsoft.com/office/powerpoint/2010/main" val="37660047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Arial" charset="0"/>
                <a:ea typeface="ＭＳ Ｐゴシック" pitchFamily="8" charset="-128"/>
                <a:cs typeface="+mn-cs"/>
              </a:rPr>
              <a:t>SMTP Security Issues</a:t>
            </a:r>
          </a:p>
          <a:p>
            <a:r>
              <a:rPr lang="en-US" sz="1200" b="0" i="0" u="none" strike="noStrike" kern="1200" baseline="0" dirty="0" smtClean="0">
                <a:solidFill>
                  <a:schemeClr val="tx1"/>
                </a:solidFill>
                <a:latin typeface="Arial" charset="0"/>
                <a:ea typeface="ＭＳ Ｐゴシック" pitchFamily="8" charset="-128"/>
                <a:cs typeface="+mn-cs"/>
              </a:rPr>
              <a:t>The biggest security issue with SMTP is that there is no built-in authentication, thus allowing e-mail messages to be easily spoofed. In the example above, we could have specified any value to be the FROM e-mail address, and the message would still appear to have come from the correct </a:t>
            </a:r>
            <a:r>
              <a:rPr lang="en-US" sz="1200" b="0" i="0" u="none" strike="noStrike" kern="1200" baseline="0" dirty="0" err="1" smtClean="0">
                <a:solidFill>
                  <a:schemeClr val="tx1"/>
                </a:solidFill>
                <a:latin typeface="Arial" charset="0"/>
                <a:ea typeface="ＭＳ Ｐゴシック" pitchFamily="8" charset="-128"/>
                <a:cs typeface="+mn-cs"/>
              </a:rPr>
              <a:t>address.There</a:t>
            </a:r>
            <a:r>
              <a:rPr lang="en-US" sz="1200" b="0" i="0" u="none" strike="noStrike" kern="1200" baseline="0" dirty="0" smtClean="0">
                <a:solidFill>
                  <a:schemeClr val="tx1"/>
                </a:solidFill>
                <a:latin typeface="Arial" charset="0"/>
                <a:ea typeface="ＭＳ Ｐゴシック" pitchFamily="8" charset="-128"/>
                <a:cs typeface="+mn-cs"/>
              </a:rPr>
              <a:t> are extensions available to provide authentication for SMTP (e.g., SMTP-AUTH), but it is common for an SMTP server not to use authentication.</a:t>
            </a:r>
          </a:p>
          <a:p>
            <a:endParaRPr lang="en-US" sz="1200" b="0" i="0" u="none" strike="noStrike" kern="1200" baseline="0" dirty="0" smtClean="0">
              <a:solidFill>
                <a:schemeClr val="tx1"/>
              </a:solidFill>
              <a:latin typeface="Arial" charset="0"/>
              <a:ea typeface="ＭＳ Ｐゴシック" pitchFamily="8" charset="-128"/>
              <a:cs typeface="+mn-cs"/>
            </a:endParaRPr>
          </a:p>
          <a:p>
            <a:r>
              <a:rPr lang="en-US" dirty="0" smtClean="0"/>
              <a:t>TELNET Security Issues</a:t>
            </a:r>
          </a:p>
          <a:p>
            <a:r>
              <a:rPr lang="en-US" sz="1200" b="0" i="0" u="none" strike="noStrike" kern="1200" baseline="0" dirty="0" smtClean="0">
                <a:solidFill>
                  <a:schemeClr val="tx1"/>
                </a:solidFill>
                <a:latin typeface="Arial" charset="0"/>
                <a:ea typeface="ＭＳ Ｐゴシック" pitchFamily="8" charset="-128"/>
                <a:cs typeface="+mn-cs"/>
              </a:rPr>
              <a:t>The Telnet protocol does not provide server authentication, encryption, or integrity checking capabilities. As a result, it is susceptible to a variety of attacks, including MITM attacks where an attacker can sit between the client and server. </a:t>
            </a:r>
          </a:p>
          <a:p>
            <a:r>
              <a:rPr lang="en-US" sz="1200" b="0" i="0" u="none" strike="noStrike" kern="1200" baseline="0" dirty="0" smtClean="0">
                <a:solidFill>
                  <a:schemeClr val="tx1"/>
                </a:solidFill>
                <a:latin typeface="Arial" charset="0"/>
                <a:ea typeface="ＭＳ Ｐゴシック" pitchFamily="8" charset="-128"/>
                <a:cs typeface="+mn-cs"/>
              </a:rPr>
              <a:t>All data is transmitted in clear text, meaning usernames, passwords, and any other sensitive information passed over the connection can be read by eavesdroppers.</a:t>
            </a:r>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43</a:t>
            </a:fld>
            <a:endParaRPr lang="en-US"/>
          </a:p>
        </p:txBody>
      </p:sp>
    </p:spTree>
    <p:extLst>
      <p:ext uri="{BB962C8B-B14F-4D97-AF65-F5344CB8AC3E}">
        <p14:creationId xmlns:p14="http://schemas.microsoft.com/office/powerpoint/2010/main" val="2733989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Layer 7: Application Layer</a:t>
            </a:r>
          </a:p>
          <a:p>
            <a:r>
              <a:rPr lang="en-US" b="1" dirty="0" smtClean="0"/>
              <a:t>Application Layer</a:t>
            </a:r>
            <a:r>
              <a:rPr lang="en-US" dirty="0" smtClean="0"/>
              <a:t> is a term used in categorizing protocols and methods in architectural models of </a:t>
            </a:r>
            <a:r>
              <a:rPr lang="en-US" dirty="0" smtClean="0">
                <a:hlinkClick r:id="rId3" action="ppaction://hlinkfile" tooltip="Computer network"/>
              </a:rPr>
              <a:t>computer networking</a:t>
            </a:r>
            <a:r>
              <a:rPr lang="en-US" dirty="0" smtClean="0"/>
              <a:t>. Both the </a:t>
            </a:r>
            <a:r>
              <a:rPr lang="en-US" b="1" dirty="0" smtClean="0">
                <a:hlinkClick r:id="rId4" action="ppaction://hlinkfile" tooltip="OSI model"/>
              </a:rPr>
              <a:t>OSI model</a:t>
            </a:r>
            <a:r>
              <a:rPr lang="en-US" dirty="0" smtClean="0"/>
              <a:t> and the </a:t>
            </a:r>
            <a:r>
              <a:rPr lang="en-US" dirty="0" smtClean="0">
                <a:hlinkClick r:id="rId5" action="ppaction://hlinkfile" tooltip="Internet Protocol Suite"/>
              </a:rPr>
              <a:t>Internet Protocol Suite</a:t>
            </a:r>
            <a:r>
              <a:rPr lang="en-US" dirty="0" smtClean="0"/>
              <a:t> (TCP/IP) define application layers.</a:t>
            </a:r>
          </a:p>
          <a:p>
            <a:r>
              <a:rPr lang="en-US" dirty="0" smtClean="0"/>
              <a:t>In TCP/IP, the Application Layer contains all protocols and methods that fall into the realm of process-to-process communications via an Internet Protocol (IP) network using the </a:t>
            </a:r>
            <a:r>
              <a:rPr lang="en-US" dirty="0" smtClean="0">
                <a:hlinkClick r:id="rId6" action="ppaction://hlinkfile" tooltip="Transport Layer"/>
              </a:rPr>
              <a:t>Transport Layer</a:t>
            </a:r>
            <a:r>
              <a:rPr lang="en-US" dirty="0" smtClean="0"/>
              <a:t> protocols to establish underlying host-to-host connections.</a:t>
            </a:r>
          </a:p>
          <a:p>
            <a:r>
              <a:rPr lang="en-US" dirty="0" smtClean="0"/>
              <a:t>In the OSI model, the definition of its Application Layer is not narrower in scope, distinguishing explicitly additional functionality above the Transport Layer at two additional levels: </a:t>
            </a:r>
            <a:r>
              <a:rPr lang="en-US" dirty="0" smtClean="0">
                <a:hlinkClick r:id="rId7" action="ppaction://hlinkfile" tooltip="Session Layer"/>
              </a:rPr>
              <a:t>Session Layer</a:t>
            </a:r>
            <a:r>
              <a:rPr lang="en-US" dirty="0" smtClean="0"/>
              <a:t> and </a:t>
            </a:r>
            <a:r>
              <a:rPr lang="en-US" dirty="0" smtClean="0">
                <a:hlinkClick r:id="rId8" action="ppaction://hlinkfile" tooltip="Presentation Layer"/>
              </a:rPr>
              <a:t>Presentation Layer</a:t>
            </a:r>
            <a:r>
              <a:rPr lang="en-US" dirty="0" smtClean="0"/>
              <a:t>. OSI specifies strict modular separation of functionality at these layers and provides </a:t>
            </a:r>
            <a:r>
              <a:rPr lang="en-US" dirty="0" smtClean="0">
                <a:hlinkClick r:id="rId9" action="ppaction://hlinkfile" tooltip="OSI protocols"/>
              </a:rPr>
              <a:t>protocol implementations</a:t>
            </a:r>
            <a:r>
              <a:rPr lang="en-US" dirty="0" smtClean="0"/>
              <a:t> for each layer.</a:t>
            </a:r>
          </a:p>
          <a:p>
            <a:r>
              <a:rPr lang="en-US" dirty="0" smtClean="0"/>
              <a:t>The common application layer services provide semantic conversion between associated application processes. </a:t>
            </a:r>
            <a:r>
              <a:rPr lang="en-US" i="1" dirty="0" smtClean="0"/>
              <a:t>Note:</a:t>
            </a:r>
            <a:r>
              <a:rPr lang="en-US" dirty="0" smtClean="0"/>
              <a:t> Examples of common application services of general interest include the virtual file, </a:t>
            </a:r>
            <a:r>
              <a:rPr lang="en-US" dirty="0" smtClean="0">
                <a:hlinkClick r:id="rId10" action="ppaction://hlinkfile" tooltip="Virtual terminal"/>
              </a:rPr>
              <a:t>virtual terminal</a:t>
            </a:r>
            <a:r>
              <a:rPr lang="en-US" dirty="0" smtClean="0"/>
              <a:t>, and </a:t>
            </a:r>
            <a:r>
              <a:rPr lang="en-US" dirty="0" smtClean="0">
                <a:hlinkClick r:id="rId11" action="ppaction://hlinkfile" tooltip="Batch processing"/>
              </a:rPr>
              <a:t>job</a:t>
            </a:r>
            <a:r>
              <a:rPr lang="en-US" dirty="0" smtClean="0"/>
              <a:t> </a:t>
            </a:r>
            <a:r>
              <a:rPr lang="en-US" dirty="0" smtClean="0">
                <a:hlinkClick r:id="rId12" action="ppaction://hlinkfile" tooltip="Transfer"/>
              </a:rPr>
              <a:t>transfer</a:t>
            </a:r>
            <a:r>
              <a:rPr lang="en-US" dirty="0" smtClean="0"/>
              <a:t> and manipulation protocols.</a:t>
            </a:r>
            <a:endParaRPr lang="en-US" dirty="0"/>
          </a:p>
        </p:txBody>
      </p:sp>
      <p:sp>
        <p:nvSpPr>
          <p:cNvPr id="4" name="Slide Number Placeholder 3"/>
          <p:cNvSpPr>
            <a:spLocks noGrp="1"/>
          </p:cNvSpPr>
          <p:nvPr>
            <p:ph type="sldNum" sz="quarter" idx="10"/>
          </p:nvPr>
        </p:nvSpPr>
        <p:spPr/>
        <p:txBody>
          <a:bodyPr/>
          <a:lstStyle/>
          <a:p>
            <a:fld id="{50177A44-C477-4C53-A5EF-E22A2248225B}" type="slidenum">
              <a:rPr lang="en-US" smtClean="0"/>
              <a:pPr/>
              <a:t>44</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52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53</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5/14/2011 10:26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54</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5/14/2011 10:26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55</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5/14/2011 10:26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56</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5</a:t>
            </a:fld>
            <a:endParaRPr lang="en-US"/>
          </a:p>
        </p:txBody>
      </p:sp>
    </p:spTree>
    <p:extLst>
      <p:ext uri="{BB962C8B-B14F-4D97-AF65-F5344CB8AC3E}">
        <p14:creationId xmlns:p14="http://schemas.microsoft.com/office/powerpoint/2010/main" val="793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Open Systems Interconnection model</a:t>
            </a:r>
            <a:r>
              <a:rPr lang="en-US" dirty="0" smtClean="0"/>
              <a:t> (</a:t>
            </a:r>
            <a:r>
              <a:rPr lang="en-US" b="1" dirty="0" smtClean="0"/>
              <a:t>OSI model</a:t>
            </a:r>
            <a:r>
              <a:rPr lang="en-US" dirty="0" smtClean="0"/>
              <a:t>) is a product of the </a:t>
            </a:r>
            <a:r>
              <a:rPr lang="en-US" dirty="0" smtClean="0">
                <a:hlinkClick r:id="rId3" action="ppaction://hlinkfile" tooltip="Open Systems Interconnection"/>
              </a:rPr>
              <a:t>Open Systems Interconnection</a:t>
            </a:r>
            <a:r>
              <a:rPr lang="en-US" dirty="0" smtClean="0"/>
              <a:t> effort at the </a:t>
            </a:r>
            <a:r>
              <a:rPr lang="en-US" dirty="0" smtClean="0">
                <a:hlinkClick r:id="rId4" action="ppaction://hlinkfile" tooltip="International Organization for Standardization"/>
              </a:rPr>
              <a:t>International Organization for Standardization</a:t>
            </a:r>
            <a:r>
              <a:rPr lang="en-US" dirty="0" smtClean="0"/>
              <a:t>. It is a way of sub-dividing a </a:t>
            </a:r>
            <a:r>
              <a:rPr lang="en-US" dirty="0" smtClean="0">
                <a:hlinkClick r:id="rId5" action="ppaction://hlinkfile" tooltip="Communications system"/>
              </a:rPr>
              <a:t>communications system</a:t>
            </a:r>
            <a:r>
              <a:rPr lang="en-US" dirty="0" smtClean="0"/>
              <a:t> into smaller parts called layers. A layer is a collection of conceptually similar functions that provide services to the layer above it and receives services from the layer below it. On each layer an </a:t>
            </a:r>
            <a:r>
              <a:rPr lang="en-US" i="1" dirty="0" smtClean="0">
                <a:hlinkClick r:id="rId6" action="ppaction://hlinkfile" tooltip="Instance (computer science)"/>
              </a:rPr>
              <a:t>instance</a:t>
            </a:r>
            <a:r>
              <a:rPr lang="en-US" dirty="0" smtClean="0"/>
              <a:t> provides services to the instances at the layer above and requests service from the layer below.</a:t>
            </a:r>
          </a:p>
          <a:p>
            <a:r>
              <a:rPr lang="en-US" dirty="0" smtClean="0"/>
              <a:t>For example, a layer that provides error-free communications, across a network provides the path needed by applications above it, while it calls the next lower layer to send and receive packets that make up the contents of the path. Conceptually two instances at one layer are connected by a horizontal protocol connection on that layer.</a:t>
            </a:r>
          </a:p>
          <a:p>
            <a:endParaRPr lang="en-US" dirty="0"/>
          </a:p>
        </p:txBody>
      </p:sp>
      <p:sp>
        <p:nvSpPr>
          <p:cNvPr id="4" name="Slide Number Placeholder 3"/>
          <p:cNvSpPr>
            <a:spLocks noGrp="1"/>
          </p:cNvSpPr>
          <p:nvPr>
            <p:ph type="sldNum" sz="quarter" idx="10"/>
          </p:nvPr>
        </p:nvSpPr>
        <p:spPr/>
        <p:txBody>
          <a:bodyPr/>
          <a:lstStyle/>
          <a:p>
            <a:fld id="{50177A44-C477-4C53-A5EF-E22A2248225B}"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Layer 1: Physical Layer</a:t>
            </a:r>
          </a:p>
          <a:p>
            <a:r>
              <a:rPr lang="en-US" dirty="0" smtClean="0"/>
              <a:t>Main article: </a:t>
            </a:r>
            <a:r>
              <a:rPr lang="en-US" dirty="0" smtClean="0">
                <a:hlinkClick r:id="rId3" action="ppaction://hlinkfile" tooltip="Physical Layer"/>
              </a:rPr>
              <a:t>Physical Layer</a:t>
            </a:r>
            <a:endParaRPr lang="en-US" dirty="0" smtClean="0"/>
          </a:p>
          <a:p>
            <a:r>
              <a:rPr lang="en-US" dirty="0" smtClean="0"/>
              <a:t>The </a:t>
            </a:r>
            <a:r>
              <a:rPr lang="en-US" dirty="0" smtClean="0">
                <a:hlinkClick r:id="rId3" action="ppaction://hlinkfile" tooltip="Physical Layer"/>
              </a:rPr>
              <a:t>Physical Layer</a:t>
            </a:r>
            <a:r>
              <a:rPr lang="en-US" dirty="0" smtClean="0"/>
              <a:t> defines the electrical and physical specifications for devices. In particular, it defines the relationship between a device and a </a:t>
            </a:r>
            <a:r>
              <a:rPr lang="en-US" dirty="0" smtClean="0">
                <a:hlinkClick r:id="rId4" action="ppaction://hlinkfile" tooltip="Transmission medium"/>
              </a:rPr>
              <a:t>transmission medium</a:t>
            </a:r>
            <a:r>
              <a:rPr lang="en-US" dirty="0" smtClean="0"/>
              <a:t>, such as a copper or optical cable. This includes the layout of </a:t>
            </a:r>
            <a:r>
              <a:rPr lang="en-US" dirty="0" smtClean="0">
                <a:hlinkClick r:id="rId5" action="ppaction://hlinkfile" tooltip="Lead (electronics)"/>
              </a:rPr>
              <a:t>pins</a:t>
            </a:r>
            <a:r>
              <a:rPr lang="en-US" dirty="0" smtClean="0"/>
              <a:t>, </a:t>
            </a:r>
            <a:r>
              <a:rPr lang="en-US" dirty="0" smtClean="0">
                <a:hlinkClick r:id="rId6" action="ppaction://hlinkfile" tooltip="Voltage"/>
              </a:rPr>
              <a:t>voltages</a:t>
            </a:r>
            <a:r>
              <a:rPr lang="en-US" dirty="0" smtClean="0"/>
              <a:t>, </a:t>
            </a:r>
            <a:r>
              <a:rPr lang="en-US" dirty="0" smtClean="0">
                <a:hlinkClick r:id="rId7" action="ppaction://hlinkfile" tooltip="Cable"/>
              </a:rPr>
              <a:t>cable</a:t>
            </a:r>
            <a:r>
              <a:rPr lang="en-US" dirty="0" smtClean="0"/>
              <a:t> </a:t>
            </a:r>
            <a:r>
              <a:rPr lang="en-US" dirty="0" smtClean="0">
                <a:hlinkClick r:id="rId8" action="ppaction://hlinkfile" tooltip="Specification"/>
              </a:rPr>
              <a:t>specifications</a:t>
            </a:r>
            <a:r>
              <a:rPr lang="en-US" dirty="0" smtClean="0"/>
              <a:t>, </a:t>
            </a:r>
            <a:r>
              <a:rPr lang="en-US" dirty="0" smtClean="0">
                <a:hlinkClick r:id="rId9" action="ppaction://hlinkfile" tooltip="Network hub"/>
              </a:rPr>
              <a:t>hubs</a:t>
            </a:r>
            <a:r>
              <a:rPr lang="en-US" dirty="0" smtClean="0"/>
              <a:t>, </a:t>
            </a:r>
            <a:r>
              <a:rPr lang="en-US" dirty="0" smtClean="0">
                <a:hlinkClick r:id="rId10" action="ppaction://hlinkfile" tooltip="Repeater"/>
              </a:rPr>
              <a:t>repeaters</a:t>
            </a:r>
            <a:r>
              <a:rPr lang="en-US" dirty="0" smtClean="0"/>
              <a:t>, </a:t>
            </a:r>
            <a:r>
              <a:rPr lang="en-US" dirty="0" smtClean="0">
                <a:hlinkClick r:id="rId11" action="ppaction://hlinkfile" tooltip="Network card"/>
              </a:rPr>
              <a:t>network adapters</a:t>
            </a:r>
            <a:r>
              <a:rPr lang="en-US" dirty="0" smtClean="0"/>
              <a:t>, </a:t>
            </a:r>
            <a:r>
              <a:rPr lang="en-US" dirty="0" smtClean="0">
                <a:hlinkClick r:id="rId12" action="ppaction://hlinkfile" tooltip="Host adapter"/>
              </a:rPr>
              <a:t>host bus adapters</a:t>
            </a:r>
            <a:r>
              <a:rPr lang="en-US" dirty="0" smtClean="0"/>
              <a:t> (HBAs used in </a:t>
            </a:r>
            <a:r>
              <a:rPr lang="en-US" dirty="0" smtClean="0">
                <a:hlinkClick r:id="rId13" action="ppaction://hlinkfile" tooltip="Storage area network"/>
              </a:rPr>
              <a:t>storage area networks</a:t>
            </a:r>
            <a:r>
              <a:rPr lang="en-US" dirty="0" smtClean="0"/>
              <a:t>) and more.</a:t>
            </a:r>
          </a:p>
          <a:p>
            <a:r>
              <a:rPr lang="en-US" dirty="0" smtClean="0"/>
              <a:t>To understand the function of the Physical Layer, contrast it with the functions of the Data Link Layer. Think of the Physical Layer as concerned primarily with the interaction of a single device with a medium, whereas the Data Link Layer is concerned more with the interactions of multiple devices (i.e., at least two) with a shared medium. Standards such as </a:t>
            </a:r>
            <a:r>
              <a:rPr lang="en-US" dirty="0" smtClean="0">
                <a:hlinkClick r:id="rId14" action="ppaction://hlinkfile" tooltip="RS-232"/>
              </a:rPr>
              <a:t>RS-232</a:t>
            </a:r>
            <a:r>
              <a:rPr lang="en-US" dirty="0" smtClean="0"/>
              <a:t> do use physical wires to control access to the medium.</a:t>
            </a:r>
          </a:p>
          <a:p>
            <a:r>
              <a:rPr lang="en-US" dirty="0" smtClean="0"/>
              <a:t>The major functions and services performed by the Physical Layer are:</a:t>
            </a:r>
          </a:p>
          <a:p>
            <a:r>
              <a:rPr lang="en-US" dirty="0" smtClean="0"/>
              <a:t>Establishment and termination of a </a:t>
            </a:r>
            <a:r>
              <a:rPr lang="en-US" dirty="0" smtClean="0">
                <a:hlinkClick r:id="rId15" action="ppaction://hlinkfile" tooltip="Electrical connector"/>
              </a:rPr>
              <a:t>connection</a:t>
            </a:r>
            <a:r>
              <a:rPr lang="en-US" dirty="0" smtClean="0"/>
              <a:t> to a </a:t>
            </a:r>
            <a:r>
              <a:rPr lang="en-US" dirty="0" smtClean="0">
                <a:hlinkClick r:id="rId16" action="ppaction://hlinkfile" tooltip="Communication"/>
              </a:rPr>
              <a:t>communications</a:t>
            </a:r>
            <a:r>
              <a:rPr lang="en-US" dirty="0" smtClean="0"/>
              <a:t> </a:t>
            </a:r>
            <a:r>
              <a:rPr lang="en-US" dirty="0" smtClean="0">
                <a:hlinkClick r:id="rId4" action="ppaction://hlinkfile" tooltip="Transmission medium"/>
              </a:rPr>
              <a:t>medium</a:t>
            </a:r>
            <a:r>
              <a:rPr lang="en-US" dirty="0" smtClean="0"/>
              <a:t>.</a:t>
            </a:r>
          </a:p>
          <a:p>
            <a:r>
              <a:rPr lang="en-US" dirty="0" smtClean="0"/>
              <a:t>Participation in the process whereby the communication resources are effectively shared among multiple users. For example, </a:t>
            </a:r>
            <a:r>
              <a:rPr lang="en-US" dirty="0" smtClean="0">
                <a:hlinkClick r:id="rId17" action="ppaction://hlinkfile" tooltip="Contention (computer networking)"/>
              </a:rPr>
              <a:t>contention</a:t>
            </a:r>
            <a:r>
              <a:rPr lang="en-US" dirty="0" smtClean="0"/>
              <a:t> resolution and </a:t>
            </a:r>
            <a:r>
              <a:rPr lang="en-US" dirty="0" smtClean="0">
                <a:hlinkClick r:id="rId18" action="ppaction://hlinkfile" tooltip="Flow control"/>
              </a:rPr>
              <a:t>flow control</a:t>
            </a:r>
            <a:r>
              <a:rPr lang="en-US" dirty="0" smtClean="0"/>
              <a:t>.</a:t>
            </a:r>
          </a:p>
          <a:p>
            <a:r>
              <a:rPr lang="en-US" dirty="0" smtClean="0">
                <a:hlinkClick r:id="rId19" action="ppaction://hlinkfile" tooltip="Modulation"/>
              </a:rPr>
              <a:t>Modulation</a:t>
            </a:r>
            <a:r>
              <a:rPr lang="en-US" dirty="0" smtClean="0"/>
              <a:t>, or conversion between the representation of </a:t>
            </a:r>
            <a:r>
              <a:rPr lang="en-US" dirty="0" smtClean="0">
                <a:hlinkClick r:id="rId20" action="ppaction://hlinkfile" tooltip="Digital data"/>
              </a:rPr>
              <a:t>digital data</a:t>
            </a:r>
            <a:r>
              <a:rPr lang="en-US" dirty="0" smtClean="0"/>
              <a:t> in user equipment and the corresponding signals transmitted over a communications </a:t>
            </a:r>
            <a:r>
              <a:rPr lang="en-US" dirty="0" smtClean="0">
                <a:hlinkClick r:id="rId21" action="ppaction://hlinkfile" tooltip="Channel (communications)"/>
              </a:rPr>
              <a:t>channel</a:t>
            </a:r>
            <a:r>
              <a:rPr lang="en-US" dirty="0" smtClean="0"/>
              <a:t>. These are signals operating over the physical cabling (such as copper and </a:t>
            </a:r>
            <a:r>
              <a:rPr lang="en-US" dirty="0" smtClean="0">
                <a:hlinkClick r:id="rId22" action="ppaction://hlinkfile" tooltip="Optical fiber"/>
              </a:rPr>
              <a:t>optical fiber</a:t>
            </a:r>
            <a:r>
              <a:rPr lang="en-US" dirty="0" smtClean="0"/>
              <a:t>) or over a </a:t>
            </a:r>
            <a:r>
              <a:rPr lang="en-US" dirty="0" smtClean="0">
                <a:hlinkClick r:id="rId23" action="ppaction://hlinkfile" tooltip="Electromagnetic wave"/>
              </a:rPr>
              <a:t>radio link</a:t>
            </a:r>
            <a:r>
              <a:rPr lang="en-US" dirty="0" smtClean="0"/>
              <a:t>.</a:t>
            </a:r>
          </a:p>
          <a:p>
            <a:r>
              <a:rPr lang="en-US" dirty="0" smtClean="0">
                <a:hlinkClick r:id="rId24" action="ppaction://hlinkfile" tooltip="Parallel SCSI"/>
              </a:rPr>
              <a:t>Parallel SCSI</a:t>
            </a:r>
            <a:r>
              <a:rPr lang="en-US" dirty="0" smtClean="0"/>
              <a:t> buses operate in this layer, although it must be remembered that the logical </a:t>
            </a:r>
            <a:r>
              <a:rPr lang="en-US" dirty="0" smtClean="0">
                <a:hlinkClick r:id="rId25" action="ppaction://hlinkfile" tooltip="SCSI"/>
              </a:rPr>
              <a:t>SCSI</a:t>
            </a:r>
            <a:r>
              <a:rPr lang="en-US" dirty="0" smtClean="0"/>
              <a:t> protocol is a Transport Layer protocol that runs over this bus. Various Physical Layer Ethernet standards are also in this layer; Ethernet incorporates both this layer and the Data Link Layer. The same applies to other local-area networks, such as </a:t>
            </a:r>
            <a:r>
              <a:rPr lang="en-US" dirty="0" smtClean="0">
                <a:hlinkClick r:id="rId26" action="ppaction://hlinkfile" tooltip="IBM token ring"/>
              </a:rPr>
              <a:t>token ring</a:t>
            </a:r>
            <a:r>
              <a:rPr lang="en-US" dirty="0" smtClean="0"/>
              <a:t>, </a:t>
            </a:r>
            <a:r>
              <a:rPr lang="en-US" dirty="0" smtClean="0">
                <a:hlinkClick r:id="rId27" action="ppaction://hlinkfile" tooltip="Fiber distributed data interface"/>
              </a:rPr>
              <a:t>FDDI</a:t>
            </a:r>
            <a:r>
              <a:rPr lang="en-US" dirty="0" smtClean="0"/>
              <a:t>, </a:t>
            </a:r>
            <a:r>
              <a:rPr lang="en-US" dirty="0" smtClean="0">
                <a:hlinkClick r:id="rId28" action="ppaction://hlinkfile" tooltip="ITU-T"/>
              </a:rPr>
              <a:t>ITU-T</a:t>
            </a:r>
            <a:r>
              <a:rPr lang="en-US" dirty="0" smtClean="0"/>
              <a:t> </a:t>
            </a:r>
            <a:r>
              <a:rPr lang="en-US" dirty="0" smtClean="0">
                <a:hlinkClick r:id="rId29" action="ppaction://hlinkfile" tooltip="G.hn"/>
              </a:rPr>
              <a:t>G.hn</a:t>
            </a:r>
            <a:r>
              <a:rPr lang="en-US" dirty="0" smtClean="0"/>
              <a:t> and </a:t>
            </a:r>
            <a:r>
              <a:rPr lang="en-US" dirty="0" smtClean="0">
                <a:hlinkClick r:id="rId30" action="ppaction://hlinkfile" tooltip="IEEE 802.11"/>
              </a:rPr>
              <a:t>IEEE 802.11</a:t>
            </a:r>
            <a:r>
              <a:rPr lang="en-US" dirty="0" smtClean="0"/>
              <a:t>, as well as personal area networks such as </a:t>
            </a:r>
            <a:r>
              <a:rPr lang="en-US" dirty="0" smtClean="0">
                <a:hlinkClick r:id="rId31" action="ppaction://hlinkfile" tooltip="Bluetooth"/>
              </a:rPr>
              <a:t>Bluetooth</a:t>
            </a:r>
            <a:r>
              <a:rPr lang="en-US" dirty="0" smtClean="0"/>
              <a:t> and </a:t>
            </a:r>
            <a:r>
              <a:rPr lang="en-US" dirty="0" smtClean="0">
                <a:hlinkClick r:id="rId32" action="ppaction://hlinkfile" tooltip="IEEE 802.15"/>
              </a:rPr>
              <a:t>IEEE 802.15.4</a:t>
            </a:r>
            <a:r>
              <a:rPr lang="en-US" dirty="0" smtClean="0"/>
              <a:t>.</a:t>
            </a:r>
          </a:p>
          <a:p>
            <a:endParaRPr lang="en-US" dirty="0"/>
          </a:p>
        </p:txBody>
      </p:sp>
      <p:sp>
        <p:nvSpPr>
          <p:cNvPr id="4" name="Slide Number Placeholder 3"/>
          <p:cNvSpPr>
            <a:spLocks noGrp="1"/>
          </p:cNvSpPr>
          <p:nvPr>
            <p:ph type="sldNum" sz="quarter" idx="10"/>
          </p:nvPr>
        </p:nvSpPr>
        <p:spPr/>
        <p:txBody>
          <a:bodyPr/>
          <a:lstStyle/>
          <a:p>
            <a:fld id="{50177A44-C477-4C53-A5EF-E22A2248225B}"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10</a:t>
            </a:fld>
            <a:endParaRPr lang="en-US"/>
          </a:p>
        </p:txBody>
      </p:sp>
    </p:spTree>
    <p:extLst>
      <p:ext uri="{BB962C8B-B14F-4D97-AF65-F5344CB8AC3E}">
        <p14:creationId xmlns:p14="http://schemas.microsoft.com/office/powerpoint/2010/main" val="73567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protect the server itself</a:t>
            </a:r>
          </a:p>
          <a:p>
            <a:endParaRPr lang="en-US" dirty="0"/>
          </a:p>
        </p:txBody>
      </p:sp>
      <p:sp>
        <p:nvSpPr>
          <p:cNvPr id="4" name="Slide Number Placeholder 3"/>
          <p:cNvSpPr>
            <a:spLocks noGrp="1"/>
          </p:cNvSpPr>
          <p:nvPr>
            <p:ph type="sldNum" sz="quarter" idx="10"/>
          </p:nvPr>
        </p:nvSpPr>
        <p:spPr/>
        <p:txBody>
          <a:bodyPr/>
          <a:lstStyle/>
          <a:p>
            <a:pPr>
              <a:defRPr/>
            </a:pPr>
            <a:fld id="{14586E2A-53CE-45A4-8D9A-501C323837EC}" type="slidenum">
              <a:rPr lang="en-US" smtClean="0"/>
              <a:pPr>
                <a:defRPr/>
              </a:pPr>
              <a:t>11</a:t>
            </a:fld>
            <a:endParaRPr lang="en-US"/>
          </a:p>
        </p:txBody>
      </p:sp>
    </p:spTree>
    <p:extLst>
      <p:ext uri="{BB962C8B-B14F-4D97-AF65-F5344CB8AC3E}">
        <p14:creationId xmlns:p14="http://schemas.microsoft.com/office/powerpoint/2010/main" val="25766286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61269111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530581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6309059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294274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42195279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986546"/>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260773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3213201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125643633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8080332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70745064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554569054"/>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5578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73590259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74995103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50539959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58724950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61683540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7174873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636917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3410102"/>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91020113"/>
      </p:ext>
    </p:extLst>
  </p:cSld>
  <p:clrMap bg1="dk1" tx1="lt1" bg2="dk2" tx2="lt2" accent1="accent1" accent2="accent2" accent3="accent3" accent4="accent4" accent5="accent5" accent6="accent6" hlink="hlink" folHlink="folHlink"/>
  <p:sldLayoutIdLst>
    <p:sldLayoutId id="2147483762"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hyperlink" Target="http://bad.ketil.froyn.name/" TargetMode="External"/><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hyperlink" Target="http://www.example.com/"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35.png"/><Relationship Id="rId5" Type="http://schemas.openxmlformats.org/officeDocument/2006/relationships/hyperlink" Target="http://www.microsoft.com/learning" TargetMode="External"/><Relationship Id="rId10" Type="http://schemas.openxmlformats.org/officeDocument/2006/relationships/image" Target="../media/image34.emf"/><Relationship Id="rId4" Type="http://schemas.openxmlformats.org/officeDocument/2006/relationships/image" Target="../media/image31.png"/><Relationship Id="rId9" Type="http://schemas.openxmlformats.org/officeDocument/2006/relationships/image" Target="../media/image33.png"/><Relationship Id="rId14" Type="http://schemas.microsoft.com/office/2007/relationships/hdphoto" Target="../media/hdphoto1.wdp"/></Relationships>
</file>

<file path=ppt/slides/_rels/slide54.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14.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7.png"/></Relationships>
</file>

<file path=ppt/slides/_rels/slide5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Layer 1 Attack Surfaces</a:t>
            </a:r>
            <a:endParaRPr lang="en-US" dirty="0"/>
          </a:p>
        </p:txBody>
      </p:sp>
      <p:sp>
        <p:nvSpPr>
          <p:cNvPr id="3" name="Content Placeholder 2"/>
          <p:cNvSpPr>
            <a:spLocks noGrp="1"/>
          </p:cNvSpPr>
          <p:nvPr>
            <p:ph idx="1"/>
          </p:nvPr>
        </p:nvSpPr>
        <p:spPr/>
        <p:txBody>
          <a:bodyPr/>
          <a:lstStyle/>
          <a:p>
            <a:r>
              <a:rPr lang="en-US" smtClean="0"/>
              <a:t>The medium</a:t>
            </a:r>
          </a:p>
          <a:p>
            <a:pPr lvl="1"/>
            <a:r>
              <a:rPr lang="en-US" smtClean="0"/>
              <a:t>Cable</a:t>
            </a:r>
          </a:p>
          <a:p>
            <a:pPr lvl="1"/>
            <a:r>
              <a:rPr lang="en-US" smtClean="0"/>
              <a:t>Air</a:t>
            </a:r>
          </a:p>
          <a:p>
            <a:r>
              <a:rPr lang="en-US" smtClean="0"/>
              <a:t>The host</a:t>
            </a:r>
          </a:p>
          <a:p>
            <a:pPr lvl="1"/>
            <a:r>
              <a:rPr lang="en-US" smtClean="0"/>
              <a:t>Via Keyboard</a:t>
            </a:r>
          </a:p>
          <a:p>
            <a:pPr lvl="1"/>
            <a:r>
              <a:rPr lang="en-US" smtClean="0"/>
              <a:t>Via conduit (RDP host)</a:t>
            </a:r>
          </a:p>
          <a:p>
            <a:pPr lvl="1"/>
            <a:endParaRPr lang="en-US" smtClean="0"/>
          </a:p>
          <a:p>
            <a:endParaRPr lang="en-US" dirty="0" smtClean="0"/>
          </a:p>
        </p:txBody>
      </p:sp>
    </p:spTree>
    <p:extLst>
      <p:ext uri="{BB962C8B-B14F-4D97-AF65-F5344CB8AC3E}">
        <p14:creationId xmlns:p14="http://schemas.microsoft.com/office/powerpoint/2010/main" val="393006585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Securing Layer 1 - continued</a:t>
            </a:r>
            <a:endParaRPr lang="en-US" dirty="0"/>
          </a:p>
        </p:txBody>
      </p:sp>
      <p:sp>
        <p:nvSpPr>
          <p:cNvPr id="4" name="Content Placeholder 3"/>
          <p:cNvSpPr>
            <a:spLocks noGrp="1"/>
          </p:cNvSpPr>
          <p:nvPr>
            <p:ph idx="1"/>
          </p:nvPr>
        </p:nvSpPr>
        <p:spPr/>
        <p:txBody>
          <a:bodyPr/>
          <a:lstStyle/>
          <a:p>
            <a:r>
              <a:rPr lang="en-US" smtClean="0"/>
              <a:t>Locks</a:t>
            </a:r>
          </a:p>
          <a:p>
            <a:r>
              <a:rPr lang="en-US" smtClean="0"/>
              <a:t>Cages</a:t>
            </a:r>
            <a:endParaRPr lang="en-US" dirty="0"/>
          </a:p>
        </p:txBody>
      </p:sp>
    </p:spTree>
    <p:extLst>
      <p:ext uri="{BB962C8B-B14F-4D97-AF65-F5344CB8AC3E}">
        <p14:creationId xmlns:p14="http://schemas.microsoft.com/office/powerpoint/2010/main" val="427500523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LAW #2 - If a bad guy can persuade you to run his program on your computer, it's not your computer anymore </a:t>
            </a:r>
            <a:endParaRPr lang="en-US" dirty="0"/>
          </a:p>
        </p:txBody>
      </p:sp>
    </p:spTree>
    <p:extLst>
      <p:ext uri="{BB962C8B-B14F-4D97-AF65-F5344CB8AC3E}">
        <p14:creationId xmlns:p14="http://schemas.microsoft.com/office/powerpoint/2010/main" val="88823860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Layer 2?</a:t>
            </a:r>
            <a:endParaRPr lang="en-US" dirty="0"/>
          </a:p>
        </p:txBody>
      </p:sp>
      <p:sp>
        <p:nvSpPr>
          <p:cNvPr id="4" name="Content Placeholder 3"/>
          <p:cNvSpPr>
            <a:spLocks noGrp="1"/>
          </p:cNvSpPr>
          <p:nvPr>
            <p:ph idx="1"/>
          </p:nvPr>
        </p:nvSpPr>
        <p:spPr/>
        <p:txBody>
          <a:bodyPr/>
          <a:lstStyle/>
          <a:p>
            <a:r>
              <a:rPr lang="en-US" smtClean="0"/>
              <a:t>Sublayers</a:t>
            </a:r>
          </a:p>
          <a:p>
            <a:pPr lvl="1"/>
            <a:r>
              <a:rPr lang="en-US" smtClean="0"/>
              <a:t>Media Access Control (MAC)</a:t>
            </a:r>
          </a:p>
          <a:p>
            <a:pPr lvl="1"/>
            <a:r>
              <a:rPr lang="en-US" smtClean="0"/>
              <a:t>Logical Link Control (LLC)</a:t>
            </a:r>
          </a:p>
          <a:p>
            <a:pPr lvl="1"/>
            <a:r>
              <a:rPr lang="en-US" smtClean="0"/>
              <a:t>Application Protocol Convergence (APC)</a:t>
            </a:r>
          </a:p>
          <a:p>
            <a:r>
              <a:rPr lang="en-US" smtClean="0"/>
              <a:t>Protocols</a:t>
            </a:r>
          </a:p>
          <a:p>
            <a:pPr lvl="1"/>
            <a:r>
              <a:rPr lang="en-US" smtClean="0"/>
              <a:t>ARP</a:t>
            </a:r>
          </a:p>
          <a:p>
            <a:pPr lvl="1"/>
            <a:r>
              <a:rPr lang="en-US" smtClean="0"/>
              <a:t>PPP</a:t>
            </a:r>
            <a:endParaRPr lang="en-US" dirty="0" smtClean="0"/>
          </a:p>
        </p:txBody>
      </p:sp>
      <p:sp>
        <p:nvSpPr>
          <p:cNvPr id="3" name="TextBox 2"/>
          <p:cNvSpPr txBox="1"/>
          <p:nvPr/>
        </p:nvSpPr>
        <p:spPr>
          <a:xfrm>
            <a:off x="519113" y="813139"/>
            <a:ext cx="10563648" cy="830997"/>
          </a:xfrm>
          <a:prstGeom prst="rect">
            <a:avLst/>
          </a:prstGeom>
          <a:noFill/>
        </p:spPr>
        <p:txBody>
          <a:bodyPr wrap="square" rtlCol="0">
            <a:spAutoFit/>
          </a:bodyPr>
          <a:lstStyle/>
          <a:p>
            <a:r>
              <a:rPr lang="en-US" sz="2400" dirty="0" smtClean="0">
                <a:latin typeface="+mn-lt"/>
              </a:rPr>
              <a:t>How data </a:t>
            </a:r>
            <a:r>
              <a:rPr lang="en-US" sz="2400" dirty="0">
                <a:latin typeface="+mn-lt"/>
              </a:rPr>
              <a:t>is transferred from node to node across a network</a:t>
            </a:r>
            <a:r>
              <a:rPr lang="en-US" sz="2400" dirty="0" smtClean="0">
                <a:latin typeface="+mn-lt"/>
              </a:rPr>
              <a:t>.</a:t>
            </a:r>
          </a:p>
          <a:p>
            <a:endParaRPr lang="en-US" sz="2400" dirty="0">
              <a:latin typeface="+mn-lt"/>
            </a:endParaRPr>
          </a:p>
        </p:txBody>
      </p:sp>
    </p:spTree>
    <p:extLst>
      <p:ext uri="{BB962C8B-B14F-4D97-AF65-F5344CB8AC3E}">
        <p14:creationId xmlns:p14="http://schemas.microsoft.com/office/powerpoint/2010/main" val="325996616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Layer 2 Attack Surfaces</a:t>
            </a:r>
            <a:endParaRPr lang="en-US" dirty="0"/>
          </a:p>
        </p:txBody>
      </p:sp>
      <p:sp>
        <p:nvSpPr>
          <p:cNvPr id="3" name="Content Placeholder 2"/>
          <p:cNvSpPr>
            <a:spLocks noGrp="1"/>
          </p:cNvSpPr>
          <p:nvPr>
            <p:ph idx="1"/>
          </p:nvPr>
        </p:nvSpPr>
        <p:spPr/>
        <p:txBody>
          <a:bodyPr/>
          <a:lstStyle/>
          <a:p>
            <a:r>
              <a:rPr lang="en-US" smtClean="0"/>
              <a:t>Wireless Access Points</a:t>
            </a:r>
          </a:p>
          <a:p>
            <a:pPr lvl="1"/>
            <a:r>
              <a:rPr lang="en-US" smtClean="0"/>
              <a:t>Wardriving</a:t>
            </a:r>
          </a:p>
          <a:p>
            <a:r>
              <a:rPr lang="en-US" smtClean="0"/>
              <a:t>Hubs</a:t>
            </a:r>
          </a:p>
          <a:p>
            <a:pPr lvl="1"/>
            <a:r>
              <a:rPr lang="en-US" smtClean="0"/>
              <a:t>Broadcasting (rare)</a:t>
            </a:r>
          </a:p>
          <a:p>
            <a:r>
              <a:rPr lang="en-US" smtClean="0"/>
              <a:t>Switches (ARP)</a:t>
            </a:r>
          </a:p>
          <a:p>
            <a:pPr lvl="1"/>
            <a:r>
              <a:rPr lang="en-US" smtClean="0"/>
              <a:t>Man-in-the-Middle Attacks</a:t>
            </a:r>
            <a:endParaRPr lang="en-US" dirty="0"/>
          </a:p>
        </p:txBody>
      </p:sp>
    </p:spTree>
    <p:extLst>
      <p:ext uri="{BB962C8B-B14F-4D97-AF65-F5344CB8AC3E}">
        <p14:creationId xmlns:p14="http://schemas.microsoft.com/office/powerpoint/2010/main" val="149712568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Securing Layer 2</a:t>
            </a:r>
            <a:endParaRPr lang="en-US" dirty="0"/>
          </a:p>
        </p:txBody>
      </p:sp>
      <p:sp>
        <p:nvSpPr>
          <p:cNvPr id="3" name="TextBox 2"/>
          <p:cNvSpPr txBox="1"/>
          <p:nvPr/>
        </p:nvSpPr>
        <p:spPr>
          <a:xfrm>
            <a:off x="711015" y="1905001"/>
            <a:ext cx="10157354" cy="1754326"/>
          </a:xfrm>
          <a:prstGeom prst="rect">
            <a:avLst/>
          </a:prstGeom>
          <a:noFill/>
        </p:spPr>
        <p:txBody>
          <a:bodyPr wrap="square" rtlCol="0">
            <a:spAutoFit/>
          </a:bodyPr>
          <a:lstStyle/>
          <a:p>
            <a:pPr marL="285750" indent="-285750">
              <a:buFont typeface="Wingdings" pitchFamily="2" charset="2"/>
              <a:buChar char="Ø"/>
            </a:pPr>
            <a:r>
              <a:rPr lang="en-US" sz="1800" dirty="0" smtClean="0">
                <a:latin typeface="+mn-lt"/>
              </a:rPr>
              <a:t>Wireless Networks</a:t>
            </a:r>
          </a:p>
          <a:p>
            <a:pPr marL="285750" indent="-285750">
              <a:buFont typeface="Wingdings" pitchFamily="2" charset="2"/>
              <a:buChar char="Ø"/>
            </a:pPr>
            <a:r>
              <a:rPr lang="en-US" sz="1800" dirty="0" smtClean="0">
                <a:latin typeface="+mn-lt"/>
              </a:rPr>
              <a:t>Sniffers</a:t>
            </a:r>
          </a:p>
          <a:p>
            <a:pPr marL="285750" indent="-285750">
              <a:buFont typeface="Wingdings" pitchFamily="2" charset="2"/>
              <a:buChar char="Ø"/>
            </a:pPr>
            <a:r>
              <a:rPr lang="en-US" sz="1800" dirty="0" smtClean="0">
                <a:latin typeface="+mn-lt"/>
              </a:rPr>
              <a:t>ARP flooding</a:t>
            </a:r>
          </a:p>
          <a:p>
            <a:pPr marL="285750" indent="-285750">
              <a:buFont typeface="Wingdings" pitchFamily="2" charset="2"/>
              <a:buChar char="Ø"/>
            </a:pPr>
            <a:endParaRPr lang="en-US" sz="1800" dirty="0">
              <a:latin typeface="+mn-lt"/>
            </a:endParaRPr>
          </a:p>
          <a:p>
            <a:pPr marL="285750" indent="-285750">
              <a:buFont typeface="Wingdings" pitchFamily="2" charset="2"/>
              <a:buChar char="Ø"/>
            </a:pPr>
            <a:endParaRPr lang="en-US" sz="1800" dirty="0" smtClean="0">
              <a:latin typeface="+mn-lt"/>
            </a:endParaRPr>
          </a:p>
          <a:p>
            <a:endParaRPr lang="en-US" dirty="0"/>
          </a:p>
        </p:txBody>
      </p:sp>
      <p:pic>
        <p:nvPicPr>
          <p:cNvPr id="1026" name="Picture 2" descr="C:\Users\Rick\AppData\Local\Temp\SNAGHTMLa745e6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537" y="1905000"/>
            <a:ext cx="10756806"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9850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Securing Layer 2 - continued</a:t>
            </a:r>
            <a:endParaRPr lang="en-US" dirty="0"/>
          </a:p>
        </p:txBody>
      </p:sp>
      <p:sp>
        <p:nvSpPr>
          <p:cNvPr id="3" name="Content Placeholder 2"/>
          <p:cNvSpPr>
            <a:spLocks noGrp="1"/>
          </p:cNvSpPr>
          <p:nvPr>
            <p:ph idx="1"/>
          </p:nvPr>
        </p:nvSpPr>
        <p:spPr/>
        <p:txBody>
          <a:bodyPr/>
          <a:lstStyle/>
          <a:p>
            <a:r>
              <a:rPr lang="en-US" smtClean="0"/>
              <a:t>Strong passwords on wireless routers</a:t>
            </a:r>
          </a:p>
          <a:p>
            <a:r>
              <a:rPr lang="en-US" smtClean="0"/>
              <a:t>Strong encryption on wireless networks</a:t>
            </a:r>
          </a:p>
          <a:p>
            <a:r>
              <a:rPr lang="en-US" smtClean="0"/>
              <a:t>Use ARP Defense software/hardware</a:t>
            </a:r>
          </a:p>
          <a:p>
            <a:r>
              <a:rPr lang="en-US" smtClean="0"/>
              <a:t>Use DHCP Snooping</a:t>
            </a:r>
          </a:p>
          <a:p>
            <a:pPr lvl="1"/>
            <a:r>
              <a:rPr lang="en-US" smtClean="0"/>
              <a:t>Track the physical location of hosts.</a:t>
            </a:r>
          </a:p>
          <a:p>
            <a:pPr lvl="1"/>
            <a:r>
              <a:rPr lang="en-US" smtClean="0"/>
              <a:t>Ensure that hosts only use the IP addresses assigned to them.</a:t>
            </a:r>
          </a:p>
          <a:p>
            <a:pPr lvl="1"/>
            <a:r>
              <a:rPr lang="en-US" smtClean="0"/>
              <a:t>Ensure that only authorized DHCP servers are accessible.</a:t>
            </a:r>
          </a:p>
          <a:p>
            <a:pPr lvl="1"/>
            <a:endParaRPr lang="en-US" dirty="0"/>
          </a:p>
        </p:txBody>
      </p:sp>
    </p:spTree>
    <p:extLst>
      <p:ext uri="{BB962C8B-B14F-4D97-AF65-F5344CB8AC3E}">
        <p14:creationId xmlns:p14="http://schemas.microsoft.com/office/powerpoint/2010/main" val="258152794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Law #3: If a bad guy can view your conversation, you have just invited him to tell everyone</a:t>
            </a:r>
            <a:br>
              <a:rPr lang="en-US" smtClean="0"/>
            </a:br>
            <a:endParaRPr lang="en-US" dirty="0"/>
          </a:p>
        </p:txBody>
      </p:sp>
    </p:spTree>
    <p:extLst>
      <p:ext uri="{BB962C8B-B14F-4D97-AF65-F5344CB8AC3E}">
        <p14:creationId xmlns:p14="http://schemas.microsoft.com/office/powerpoint/2010/main" val="327453499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Layer 3?</a:t>
            </a:r>
            <a:endParaRPr lang="en-US" dirty="0"/>
          </a:p>
        </p:txBody>
      </p:sp>
      <p:sp>
        <p:nvSpPr>
          <p:cNvPr id="3" name="Content Placeholder 2"/>
          <p:cNvSpPr>
            <a:spLocks noGrp="1"/>
          </p:cNvSpPr>
          <p:nvPr>
            <p:ph idx="1"/>
          </p:nvPr>
        </p:nvSpPr>
        <p:spPr/>
        <p:txBody>
          <a:bodyPr/>
          <a:lstStyle/>
          <a:p>
            <a:r>
              <a:rPr lang="en-US" smtClean="0"/>
              <a:t>Performs network routing functions</a:t>
            </a:r>
          </a:p>
          <a:p>
            <a:r>
              <a:rPr lang="en-US" smtClean="0"/>
              <a:t>3 sublayers: </a:t>
            </a:r>
          </a:p>
          <a:p>
            <a:pPr lvl="1"/>
            <a:r>
              <a:rPr lang="en-US" smtClean="0"/>
              <a:t>Subnetwork Access</a:t>
            </a:r>
          </a:p>
          <a:p>
            <a:pPr lvl="1"/>
            <a:r>
              <a:rPr lang="en-US" smtClean="0"/>
              <a:t>Subnetwork Dependent Convergence</a:t>
            </a:r>
          </a:p>
          <a:p>
            <a:pPr lvl="1"/>
            <a:r>
              <a:rPr lang="en-US" smtClean="0"/>
              <a:t>Subnetwork Independent Convergence</a:t>
            </a:r>
          </a:p>
          <a:p>
            <a:r>
              <a:rPr lang="en-US" smtClean="0"/>
              <a:t>Protocols</a:t>
            </a:r>
          </a:p>
          <a:p>
            <a:pPr lvl="1"/>
            <a:r>
              <a:rPr lang="en-US" smtClean="0"/>
              <a:t>IP</a:t>
            </a:r>
          </a:p>
          <a:p>
            <a:r>
              <a:rPr lang="en-US" smtClean="0"/>
              <a:t>Services</a:t>
            </a:r>
          </a:p>
          <a:p>
            <a:pPr lvl="1"/>
            <a:r>
              <a:rPr lang="en-US" smtClean="0"/>
              <a:t>ICMP</a:t>
            </a:r>
          </a:p>
          <a:p>
            <a:pPr lvl="1"/>
            <a:endParaRPr lang="en-US" dirty="0"/>
          </a:p>
        </p:txBody>
      </p:sp>
    </p:spTree>
    <p:extLst>
      <p:ext uri="{BB962C8B-B14F-4D97-AF65-F5344CB8AC3E}">
        <p14:creationId xmlns:p14="http://schemas.microsoft.com/office/powerpoint/2010/main" val="410748297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Layer 3 Attack Surfaces</a:t>
            </a:r>
            <a:endParaRPr lang="en-US" dirty="0"/>
          </a:p>
        </p:txBody>
      </p:sp>
      <p:sp>
        <p:nvSpPr>
          <p:cNvPr id="3" name="Content Placeholder 2"/>
          <p:cNvSpPr>
            <a:spLocks noGrp="1"/>
          </p:cNvSpPr>
          <p:nvPr>
            <p:ph idx="1"/>
          </p:nvPr>
        </p:nvSpPr>
        <p:spPr/>
        <p:txBody>
          <a:bodyPr/>
          <a:lstStyle/>
          <a:p>
            <a:r>
              <a:rPr lang="en-US" smtClean="0"/>
              <a:t>Unused Open Ports</a:t>
            </a:r>
          </a:p>
          <a:p>
            <a:r>
              <a:rPr lang="en-US" smtClean="0"/>
              <a:t>Commonly Open Ports</a:t>
            </a:r>
          </a:p>
          <a:p>
            <a:r>
              <a:rPr lang="en-US" smtClean="0"/>
              <a:t>Packet inspection</a:t>
            </a:r>
          </a:p>
          <a:p>
            <a:endParaRPr lang="en-US" smtClean="0"/>
          </a:p>
          <a:p>
            <a:endParaRPr lang="en-US" dirty="0"/>
          </a:p>
        </p:txBody>
      </p:sp>
    </p:spTree>
    <p:extLst>
      <p:ext uri="{BB962C8B-B14F-4D97-AF65-F5344CB8AC3E}">
        <p14:creationId xmlns:p14="http://schemas.microsoft.com/office/powerpoint/2010/main" val="61787569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The Ten Immutable Laws of </a:t>
            </a:r>
            <a:r>
              <a:rPr lang="en-US" dirty="0" smtClean="0"/>
              <a:t/>
            </a:r>
            <a:br>
              <a:rPr lang="en-US" dirty="0" smtClean="0"/>
            </a:br>
            <a:r>
              <a:rPr lang="en-US" dirty="0" smtClean="0"/>
              <a:t>Microsoft </a:t>
            </a:r>
            <a:r>
              <a:rPr lang="en-US" dirty="0"/>
              <a:t>SharePoint Security</a:t>
            </a:r>
          </a:p>
        </p:txBody>
      </p:sp>
      <p:sp>
        <p:nvSpPr>
          <p:cNvPr id="3" name="Subtitle 2"/>
          <p:cNvSpPr>
            <a:spLocks noGrp="1"/>
          </p:cNvSpPr>
          <p:nvPr>
            <p:ph type="subTitle" idx="1"/>
          </p:nvPr>
        </p:nvSpPr>
        <p:spPr/>
        <p:txBody>
          <a:bodyPr/>
          <a:lstStyle/>
          <a:p>
            <a:r>
              <a:rPr lang="en-US" smtClean="0"/>
              <a:t>Rick Taylor</a:t>
            </a:r>
          </a:p>
          <a:p>
            <a:r>
              <a:rPr lang="en-US" smtClean="0"/>
              <a:t>Senior Technical Architect</a:t>
            </a:r>
          </a:p>
          <a:p>
            <a:r>
              <a:rPr lang="en-US" smtClean="0"/>
              <a:t>PERFICIENT</a:t>
            </a:r>
            <a:endParaRPr lang="en-US" dirty="0"/>
          </a:p>
        </p:txBody>
      </p:sp>
      <p:sp>
        <p:nvSpPr>
          <p:cNvPr id="7" name="Text Placeholder 6"/>
          <p:cNvSpPr>
            <a:spLocks noGrp="1"/>
          </p:cNvSpPr>
          <p:nvPr>
            <p:ph type="body" sz="quarter" idx="10"/>
          </p:nvPr>
        </p:nvSpPr>
        <p:spPr/>
        <p:txBody>
          <a:bodyPr/>
          <a:lstStyle/>
          <a:p>
            <a:r>
              <a:rPr lang="en-US" dirty="0" smtClean="0"/>
              <a:t>OSP201</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Enumerating Shares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441" y="1676403"/>
            <a:ext cx="8911468"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163" y="2286003"/>
            <a:ext cx="9694284"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443" y="2121449"/>
            <a:ext cx="9654529" cy="269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1168" y="1905000"/>
            <a:ext cx="10192622"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83407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26"/>
                                        </p:tgtEl>
                                      </p:cBhvr>
                                    </p:animEffect>
                                    <p:set>
                                      <p:cBhvr>
                                        <p:cTn id="12" dur="1" fill="hold">
                                          <p:stCondLst>
                                            <p:cond delay="499"/>
                                          </p:stCondLst>
                                        </p:cTn>
                                        <p:tgtEl>
                                          <p:spTgt spid="1026"/>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027"/>
                                        </p:tgtEl>
                                        <p:attrNameLst>
                                          <p:attrName>style.visibility</p:attrName>
                                        </p:attrNameLst>
                                      </p:cBhvr>
                                      <p:to>
                                        <p:strVal val="visible"/>
                                      </p:to>
                                    </p:set>
                                    <p:animEffect transition="in" filter="fade">
                                      <p:cBhvr>
                                        <p:cTn id="15" dur="500"/>
                                        <p:tgtEl>
                                          <p:spTgt spid="102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027"/>
                                        </p:tgtEl>
                                      </p:cBhvr>
                                    </p:animEffect>
                                    <p:set>
                                      <p:cBhvr>
                                        <p:cTn id="20" dur="1" fill="hold">
                                          <p:stCondLst>
                                            <p:cond delay="499"/>
                                          </p:stCondLst>
                                        </p:cTn>
                                        <p:tgtEl>
                                          <p:spTgt spid="1027"/>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fade">
                                      <p:cBhvr>
                                        <p:cTn id="23" dur="500"/>
                                        <p:tgtEl>
                                          <p:spTgt spid="102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1028"/>
                                        </p:tgtEl>
                                      </p:cBhvr>
                                    </p:animEffect>
                                    <p:set>
                                      <p:cBhvr>
                                        <p:cTn id="28" dur="1" fill="hold">
                                          <p:stCondLst>
                                            <p:cond delay="499"/>
                                          </p:stCondLst>
                                        </p:cTn>
                                        <p:tgtEl>
                                          <p:spTgt spid="1028"/>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1029"/>
                                        </p:tgtEl>
                                        <p:attrNameLst>
                                          <p:attrName>style.visibility</p:attrName>
                                        </p:attrNameLst>
                                      </p:cBhvr>
                                      <p:to>
                                        <p:strVal val="visible"/>
                                      </p:to>
                                    </p:set>
                                    <p:animEffect transition="in" filter="fade">
                                      <p:cBhvr>
                                        <p:cTn id="31" dur="500"/>
                                        <p:tgtEl>
                                          <p:spTgt spid="102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1029"/>
                                        </p:tgtEl>
                                      </p:cBhvr>
                                    </p:animEffect>
                                    <p:set>
                                      <p:cBhvr>
                                        <p:cTn id="36" dur="1" fill="hold">
                                          <p:stCondLst>
                                            <p:cond delay="499"/>
                                          </p:stCondLst>
                                        </p:cTn>
                                        <p:tgtEl>
                                          <p:spTgt spid="10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Enabling </a:t>
            </a:r>
            <a:r>
              <a:rPr lang="en-US" dirty="0" err="1" smtClean="0"/>
              <a:t>IPSec</a:t>
            </a:r>
            <a:r>
              <a:rPr lang="en-US" dirty="0" smtClean="0"/>
              <a:t> via GPO</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725" y="1600200"/>
            <a:ext cx="8953005"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324" y="1430720"/>
            <a:ext cx="8548773" cy="450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5177" y="1352223"/>
            <a:ext cx="9698158" cy="509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590" y="1796286"/>
            <a:ext cx="9710853" cy="4613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2590" y="1352223"/>
            <a:ext cx="9710853" cy="505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00715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par>
                                <p:cTn id="11" presetID="10" presetClass="exit" presetSubtype="0" fill="hold" nodeType="withEffect">
                                  <p:stCondLst>
                                    <p:cond delay="0"/>
                                  </p:stCondLst>
                                  <p:childTnLst>
                                    <p:animEffect transition="out" filter="fade">
                                      <p:cBhvr>
                                        <p:cTn id="12" dur="500"/>
                                        <p:tgtEl>
                                          <p:spTgt spid="1026"/>
                                        </p:tgtEl>
                                      </p:cBhvr>
                                    </p:animEffect>
                                    <p:set>
                                      <p:cBhvr>
                                        <p:cTn id="13" dur="1" fill="hold">
                                          <p:stCondLst>
                                            <p:cond delay="499"/>
                                          </p:stCondLst>
                                        </p:cTn>
                                        <p:tgtEl>
                                          <p:spTgt spid="102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028"/>
                                        </p:tgtEl>
                                        <p:attrNameLst>
                                          <p:attrName>style.visibility</p:attrName>
                                        </p:attrNameLst>
                                      </p:cBhvr>
                                      <p:to>
                                        <p:strVal val="visible"/>
                                      </p:to>
                                    </p:set>
                                  </p:childTnLst>
                                </p:cTn>
                              </p:par>
                              <p:par>
                                <p:cTn id="18" presetID="10" presetClass="exit" presetSubtype="0" fill="hold" nodeType="withEffect">
                                  <p:stCondLst>
                                    <p:cond delay="0"/>
                                  </p:stCondLst>
                                  <p:childTnLst>
                                    <p:animEffect transition="out" filter="fade">
                                      <p:cBhvr>
                                        <p:cTn id="19" dur="500"/>
                                        <p:tgtEl>
                                          <p:spTgt spid="1027"/>
                                        </p:tgtEl>
                                      </p:cBhvr>
                                    </p:animEffect>
                                    <p:set>
                                      <p:cBhvr>
                                        <p:cTn id="20" dur="1" fill="hold">
                                          <p:stCondLst>
                                            <p:cond delay="499"/>
                                          </p:stCondLst>
                                        </p:cTn>
                                        <p:tgtEl>
                                          <p:spTgt spid="102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29"/>
                                        </p:tgtEl>
                                        <p:attrNameLst>
                                          <p:attrName>style.visibility</p:attrName>
                                        </p:attrNameLst>
                                      </p:cBhvr>
                                      <p:to>
                                        <p:strVal val="visible"/>
                                      </p:to>
                                    </p:set>
                                  </p:childTnLst>
                                </p:cTn>
                              </p:par>
                              <p:par>
                                <p:cTn id="25" presetID="10" presetClass="exit" presetSubtype="0" fill="hold" nodeType="withEffect">
                                  <p:stCondLst>
                                    <p:cond delay="0"/>
                                  </p:stCondLst>
                                  <p:childTnLst>
                                    <p:animEffect transition="out" filter="fade">
                                      <p:cBhvr>
                                        <p:cTn id="26" dur="500"/>
                                        <p:tgtEl>
                                          <p:spTgt spid="1028"/>
                                        </p:tgtEl>
                                      </p:cBhvr>
                                    </p:animEffect>
                                    <p:set>
                                      <p:cBhvr>
                                        <p:cTn id="27" dur="1" fill="hold">
                                          <p:stCondLst>
                                            <p:cond delay="499"/>
                                          </p:stCondLst>
                                        </p:cTn>
                                        <p:tgtEl>
                                          <p:spTgt spid="102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030"/>
                                        </p:tgtEl>
                                        <p:attrNameLst>
                                          <p:attrName>style.visibility</p:attrName>
                                        </p:attrNameLst>
                                      </p:cBhvr>
                                      <p:to>
                                        <p:strVal val="visible"/>
                                      </p:to>
                                    </p:set>
                                  </p:childTnLst>
                                </p:cTn>
                              </p:par>
                              <p:par>
                                <p:cTn id="32" presetID="10" presetClass="exit" presetSubtype="0" fill="hold" nodeType="withEffect">
                                  <p:stCondLst>
                                    <p:cond delay="0"/>
                                  </p:stCondLst>
                                  <p:childTnLst>
                                    <p:animEffect transition="out" filter="fade">
                                      <p:cBhvr>
                                        <p:cTn id="33" dur="500"/>
                                        <p:tgtEl>
                                          <p:spTgt spid="1029"/>
                                        </p:tgtEl>
                                      </p:cBhvr>
                                    </p:animEffect>
                                    <p:set>
                                      <p:cBhvr>
                                        <p:cTn id="34" dur="1" fill="hold">
                                          <p:stCondLst>
                                            <p:cond delay="499"/>
                                          </p:stCondLst>
                                        </p:cTn>
                                        <p:tgtEl>
                                          <p:spTgt spid="10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r>
              <a:rPr lang="en-US" smtClean="0"/>
              <a:t>Benefits of IPsec </a:t>
            </a:r>
            <a:endParaRPr lang="en-US"/>
          </a:p>
        </p:txBody>
      </p:sp>
      <p:sp>
        <p:nvSpPr>
          <p:cNvPr id="5" name="AutoShape 4"/>
          <p:cNvSpPr>
            <a:spLocks noChangeArrowheads="1"/>
          </p:cNvSpPr>
          <p:nvPr/>
        </p:nvSpPr>
        <p:spPr bwMode="auto">
          <a:xfrm>
            <a:off x="1216766" y="1563691"/>
            <a:ext cx="9541564" cy="815975"/>
          </a:xfrm>
          <a:prstGeom prst="roundRect">
            <a:avLst>
              <a:gd name="adj" fmla="val 16667"/>
            </a:avLst>
          </a:prstGeom>
          <a:gradFill rotWithShape="1">
            <a:gsLst>
              <a:gs pos="0">
                <a:srgbClr val="EAABA0"/>
              </a:gs>
              <a:gs pos="100000">
                <a:srgbClr val="F6D9D4"/>
              </a:gs>
            </a:gsLst>
            <a:lin ang="2700000" scaled="1"/>
          </a:gradFill>
          <a:ln w="9525" algn="ctr">
            <a:solidFill>
              <a:srgbClr val="808080"/>
            </a:solidFill>
            <a:round/>
            <a:headEnd/>
            <a:tailEnd/>
          </a:ln>
          <a:effectLst>
            <a:outerShdw dist="35921" dir="2700000" algn="ctr" rotWithShape="0">
              <a:srgbClr val="C0C0C0"/>
            </a:outerShdw>
          </a:effectLst>
        </p:spPr>
        <p:txBody>
          <a:bodyPr tIns="91440" bIns="91440" anchor="ctr"/>
          <a:lstStyle/>
          <a:p>
            <a:pPr algn="l"/>
            <a:r>
              <a:rPr lang="en-US" sz="1600" i="1">
                <a:solidFill>
                  <a:srgbClr val="002060"/>
                </a:solidFill>
                <a:latin typeface="Verdana" pitchFamily="34" charset="0"/>
              </a:rPr>
              <a:t>IPsec</a:t>
            </a:r>
            <a:r>
              <a:rPr lang="en-US" sz="1600">
                <a:solidFill>
                  <a:srgbClr val="002060"/>
                </a:solidFill>
                <a:latin typeface="Verdana" pitchFamily="34" charset="0"/>
              </a:rPr>
              <a:t> is a suite of protocols that allows secure, encrypted communication between two computers over an unsecured network</a:t>
            </a:r>
          </a:p>
        </p:txBody>
      </p:sp>
      <p:sp>
        <p:nvSpPr>
          <p:cNvPr id="6" name="Rounded Rectangle 844803"/>
          <p:cNvSpPr>
            <a:spLocks noChangeArrowheads="1"/>
          </p:cNvSpPr>
          <p:nvPr/>
        </p:nvSpPr>
        <p:spPr bwMode="auto">
          <a:xfrm>
            <a:off x="1214649" y="2590803"/>
            <a:ext cx="9543681" cy="3590925"/>
          </a:xfrm>
          <a:prstGeom prst="roundRect">
            <a:avLst>
              <a:gd name="adj" fmla="val 4167"/>
            </a:avLst>
          </a:prstGeom>
          <a:solidFill>
            <a:srgbClr val="DEE7F1"/>
          </a:solidFill>
          <a:ln w="9525" algn="ctr">
            <a:solidFill>
              <a:srgbClr val="333333"/>
            </a:solidFill>
            <a:round/>
            <a:headEnd/>
            <a:tailEnd/>
          </a:ln>
        </p:spPr>
        <p:txBody>
          <a:bodyPr/>
          <a:lstStyle/>
          <a:p>
            <a:pPr algn="l"/>
            <a:endParaRPr lang="en-US" sz="1600" b="0">
              <a:solidFill>
                <a:srgbClr val="002060"/>
              </a:solidFill>
              <a:latin typeface="Verdana" pitchFamily="34" charset="0"/>
            </a:endParaRPr>
          </a:p>
        </p:txBody>
      </p:sp>
      <p:sp>
        <p:nvSpPr>
          <p:cNvPr id="7" name="Rounded Rectangle 844804"/>
          <p:cNvSpPr>
            <a:spLocks noChangeArrowheads="1"/>
          </p:cNvSpPr>
          <p:nvPr/>
        </p:nvSpPr>
        <p:spPr bwMode="auto">
          <a:xfrm>
            <a:off x="1515138" y="2852738"/>
            <a:ext cx="8942704" cy="558800"/>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sz="1600">
                <a:solidFill>
                  <a:srgbClr val="002060"/>
                </a:solidFill>
                <a:latin typeface="Verdana" pitchFamily="34" charset="0"/>
              </a:rPr>
              <a:t>IPsec has two goals: to protect IP packets and to </a:t>
            </a:r>
            <a:br>
              <a:rPr lang="en-US" sz="1600">
                <a:solidFill>
                  <a:srgbClr val="002060"/>
                </a:solidFill>
                <a:latin typeface="Verdana" pitchFamily="34" charset="0"/>
              </a:rPr>
            </a:br>
            <a:r>
              <a:rPr lang="en-US" sz="1600">
                <a:solidFill>
                  <a:srgbClr val="002060"/>
                </a:solidFill>
                <a:latin typeface="Verdana" pitchFamily="34" charset="0"/>
              </a:rPr>
              <a:t>defend against network attacks</a:t>
            </a:r>
          </a:p>
        </p:txBody>
      </p:sp>
      <p:sp>
        <p:nvSpPr>
          <p:cNvPr id="8" name="Rounded Rectangle 844806"/>
          <p:cNvSpPr>
            <a:spLocks noChangeArrowheads="1"/>
          </p:cNvSpPr>
          <p:nvPr/>
        </p:nvSpPr>
        <p:spPr bwMode="auto">
          <a:xfrm>
            <a:off x="1515138" y="3525841"/>
            <a:ext cx="8942704" cy="769937"/>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sz="1600" dirty="0">
                <a:solidFill>
                  <a:srgbClr val="002060"/>
                </a:solidFill>
                <a:latin typeface="Verdana" pitchFamily="34" charset="0"/>
              </a:rPr>
              <a:t>Configuring IPsec on sending and receiving computers </a:t>
            </a:r>
            <a:br>
              <a:rPr lang="en-US" sz="1600" dirty="0">
                <a:solidFill>
                  <a:srgbClr val="002060"/>
                </a:solidFill>
                <a:latin typeface="Verdana" pitchFamily="34" charset="0"/>
              </a:rPr>
            </a:br>
            <a:r>
              <a:rPr lang="en-US" sz="1600" dirty="0">
                <a:solidFill>
                  <a:srgbClr val="002060"/>
                </a:solidFill>
                <a:latin typeface="Verdana" pitchFamily="34" charset="0"/>
              </a:rPr>
              <a:t>enables the two computers to send secured data to </a:t>
            </a:r>
            <a:br>
              <a:rPr lang="en-US" sz="1600" dirty="0">
                <a:solidFill>
                  <a:srgbClr val="002060"/>
                </a:solidFill>
                <a:latin typeface="Verdana" pitchFamily="34" charset="0"/>
              </a:rPr>
            </a:br>
            <a:r>
              <a:rPr lang="en-US" sz="1600" dirty="0">
                <a:solidFill>
                  <a:srgbClr val="002060"/>
                </a:solidFill>
                <a:latin typeface="Verdana" pitchFamily="34" charset="0"/>
              </a:rPr>
              <a:t>each other</a:t>
            </a:r>
          </a:p>
        </p:txBody>
      </p:sp>
      <p:sp>
        <p:nvSpPr>
          <p:cNvPr id="9" name="Rounded Rectangle 844812"/>
          <p:cNvSpPr>
            <a:spLocks noChangeArrowheads="1"/>
          </p:cNvSpPr>
          <p:nvPr/>
        </p:nvSpPr>
        <p:spPr bwMode="auto">
          <a:xfrm>
            <a:off x="1515138" y="4410075"/>
            <a:ext cx="8942704" cy="558800"/>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sz="1600">
                <a:solidFill>
                  <a:srgbClr val="002060"/>
                </a:solidFill>
                <a:latin typeface="Verdana" pitchFamily="34" charset="0"/>
              </a:rPr>
              <a:t>IPsec secures network traffic by using encryption and </a:t>
            </a:r>
            <a:br>
              <a:rPr lang="en-US" sz="1600">
                <a:solidFill>
                  <a:srgbClr val="002060"/>
                </a:solidFill>
                <a:latin typeface="Verdana" pitchFamily="34" charset="0"/>
              </a:rPr>
            </a:br>
            <a:r>
              <a:rPr lang="en-US" sz="1600">
                <a:solidFill>
                  <a:srgbClr val="002060"/>
                </a:solidFill>
                <a:latin typeface="Verdana" pitchFamily="34" charset="0"/>
              </a:rPr>
              <a:t>data signing</a:t>
            </a:r>
          </a:p>
        </p:txBody>
      </p:sp>
      <p:sp>
        <p:nvSpPr>
          <p:cNvPr id="10" name="Rounded Rectangle 844812"/>
          <p:cNvSpPr>
            <a:spLocks noChangeArrowheads="1"/>
          </p:cNvSpPr>
          <p:nvPr/>
        </p:nvSpPr>
        <p:spPr bwMode="auto">
          <a:xfrm>
            <a:off x="1515138" y="5084766"/>
            <a:ext cx="8942704" cy="822325"/>
          </a:xfrm>
          <a:prstGeom prst="roundRect">
            <a:avLst>
              <a:gd name="adj" fmla="val 4167"/>
            </a:avLst>
          </a:prstGeom>
          <a:solidFill>
            <a:srgbClr val="F2E7CE"/>
          </a:solidFill>
          <a:ln w="9525" algn="ctr">
            <a:solidFill>
              <a:srgbClr val="333333"/>
            </a:solidFill>
            <a:round/>
            <a:headEnd/>
            <a:tailEnd/>
          </a:ln>
        </p:spPr>
        <p:txBody>
          <a:bodyPr wrap="none" anchor="ctr"/>
          <a:lstStyle/>
          <a:p>
            <a:pPr marL="228600" indent="-228600" algn="l">
              <a:lnSpc>
                <a:spcPct val="90000"/>
              </a:lnSpc>
              <a:spcBef>
                <a:spcPct val="40000"/>
              </a:spcBef>
              <a:buClr>
                <a:srgbClr val="006699"/>
              </a:buClr>
              <a:buFontTx/>
              <a:buChar char="•"/>
            </a:pPr>
            <a:r>
              <a:rPr lang="en-US" sz="1600">
                <a:solidFill>
                  <a:srgbClr val="002060"/>
                </a:solidFill>
                <a:latin typeface="Verdana" pitchFamily="34" charset="0"/>
              </a:rPr>
              <a:t>An IPsec policy defines the type of traffic that IPsec </a:t>
            </a:r>
            <a:br>
              <a:rPr lang="en-US" sz="1600">
                <a:solidFill>
                  <a:srgbClr val="002060"/>
                </a:solidFill>
                <a:latin typeface="Verdana" pitchFamily="34" charset="0"/>
              </a:rPr>
            </a:br>
            <a:r>
              <a:rPr lang="en-US" sz="1600">
                <a:solidFill>
                  <a:srgbClr val="002060"/>
                </a:solidFill>
                <a:latin typeface="Verdana" pitchFamily="34" charset="0"/>
              </a:rPr>
              <a:t>examines, how that traffic is secured and encrypted, </a:t>
            </a:r>
            <a:br>
              <a:rPr lang="en-US" sz="1600">
                <a:solidFill>
                  <a:srgbClr val="002060"/>
                </a:solidFill>
                <a:latin typeface="Verdana" pitchFamily="34" charset="0"/>
              </a:rPr>
            </a:br>
            <a:r>
              <a:rPr lang="en-US" sz="1600">
                <a:solidFill>
                  <a:srgbClr val="002060"/>
                </a:solidFill>
                <a:latin typeface="Verdana" pitchFamily="34" charset="0"/>
              </a:rPr>
              <a:t>and how IPsec peers are authenticated</a:t>
            </a:r>
          </a:p>
        </p:txBody>
      </p:sp>
    </p:spTree>
    <p:extLst>
      <p:ext uri="{BB962C8B-B14F-4D97-AF65-F5344CB8AC3E}">
        <p14:creationId xmlns:p14="http://schemas.microsoft.com/office/powerpoint/2010/main" val="145038212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Securing Layer 3</a:t>
            </a:r>
            <a:endParaRPr lang="en-US" dirty="0"/>
          </a:p>
        </p:txBody>
      </p:sp>
      <p:sp>
        <p:nvSpPr>
          <p:cNvPr id="3" name="Content Placeholder 2"/>
          <p:cNvSpPr>
            <a:spLocks noGrp="1"/>
          </p:cNvSpPr>
          <p:nvPr>
            <p:ph idx="1"/>
          </p:nvPr>
        </p:nvSpPr>
        <p:spPr/>
        <p:txBody>
          <a:bodyPr/>
          <a:lstStyle/>
          <a:p>
            <a:r>
              <a:rPr lang="en-US" smtClean="0"/>
              <a:t>Prevent ICMP abuse</a:t>
            </a:r>
          </a:p>
          <a:p>
            <a:pPr lvl="1"/>
            <a:r>
              <a:rPr lang="en-US" smtClean="0"/>
              <a:t>DDoS</a:t>
            </a:r>
          </a:p>
          <a:p>
            <a:pPr lvl="1"/>
            <a:r>
              <a:rPr lang="en-US" smtClean="0"/>
              <a:t>Add “no ip directed-broadcast” to the router (Smurf bounce)</a:t>
            </a:r>
          </a:p>
          <a:p>
            <a:pPr lvl="1"/>
            <a:r>
              <a:rPr lang="en-US" smtClean="0"/>
              <a:t>Drop (disable) ICMP - *maybe* to prevent malware from “Phoning Home”</a:t>
            </a:r>
          </a:p>
          <a:p>
            <a:r>
              <a:rPr lang="en-US" smtClean="0"/>
              <a:t>Use IPSec</a:t>
            </a:r>
          </a:p>
          <a:p>
            <a:r>
              <a:rPr lang="en-US" smtClean="0"/>
              <a:t>Use Network Policy Processing</a:t>
            </a:r>
            <a:endParaRPr lang="en-US" dirty="0" smtClean="0"/>
          </a:p>
        </p:txBody>
      </p:sp>
    </p:spTree>
    <p:extLst>
      <p:ext uri="{BB962C8B-B14F-4D97-AF65-F5344CB8AC3E}">
        <p14:creationId xmlns:p14="http://schemas.microsoft.com/office/powerpoint/2010/main" val="190573332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r>
              <a:rPr lang="en-US" smtClean="0"/>
              <a:t>Network Policy Processing</a:t>
            </a:r>
            <a:endParaRPr lang="en-US" dirty="0"/>
          </a:p>
        </p:txBody>
      </p:sp>
      <p:grpSp>
        <p:nvGrpSpPr>
          <p:cNvPr id="5" name="Group 62"/>
          <p:cNvGrpSpPr>
            <a:grpSpLocks/>
          </p:cNvGrpSpPr>
          <p:nvPr/>
        </p:nvGrpSpPr>
        <p:grpSpPr bwMode="auto">
          <a:xfrm>
            <a:off x="1153284" y="1816104"/>
            <a:ext cx="9564842" cy="4397375"/>
            <a:chOff x="584" y="799"/>
            <a:chExt cx="4520" cy="2770"/>
          </a:xfrm>
        </p:grpSpPr>
        <p:sp>
          <p:nvSpPr>
            <p:cNvPr id="6" name="Rectangle 5"/>
            <p:cNvSpPr>
              <a:spLocks noChangeArrowheads="1"/>
            </p:cNvSpPr>
            <p:nvPr/>
          </p:nvSpPr>
          <p:spPr bwMode="auto">
            <a:xfrm>
              <a:off x="1043" y="1680"/>
              <a:ext cx="3479"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endParaRPr lang="en-US" sz="1000">
                <a:latin typeface="Verdana" pitchFamily="34" charset="0"/>
              </a:endParaRPr>
            </a:p>
          </p:txBody>
        </p:sp>
        <p:sp>
          <p:nvSpPr>
            <p:cNvPr id="7" name="AutoShape 6"/>
            <p:cNvSpPr>
              <a:spLocks noChangeArrowheads="1"/>
            </p:cNvSpPr>
            <p:nvPr/>
          </p:nvSpPr>
          <p:spPr bwMode="auto">
            <a:xfrm>
              <a:off x="584" y="799"/>
              <a:ext cx="4520" cy="2770"/>
            </a:xfrm>
            <a:prstGeom prst="roundRect">
              <a:avLst>
                <a:gd name="adj" fmla="val 4167"/>
              </a:avLst>
            </a:prstGeom>
            <a:gradFill rotWithShape="1">
              <a:gsLst>
                <a:gs pos="0">
                  <a:srgbClr val="F0F1E1"/>
                </a:gs>
                <a:gs pos="100000">
                  <a:srgbClr val="E4E4BF"/>
                </a:gs>
              </a:gsLst>
              <a:path path="shape">
                <a:fillToRect l="50000" t="50000" r="50000" b="50000"/>
              </a:path>
            </a:gradFill>
            <a:ln w="9525" algn="ctr">
              <a:solidFill>
                <a:srgbClr val="5F5F5F"/>
              </a:solidFill>
              <a:round/>
              <a:headEnd/>
              <a:tailEnd/>
            </a:ln>
            <a:effectLst>
              <a:outerShdw dist="35921" dir="2700000" algn="ctr" rotWithShape="0">
                <a:srgbClr val="ADADAD"/>
              </a:outerShdw>
            </a:effectLst>
          </p:spPr>
          <p:txBody>
            <a:bodyPr wrap="none" anchor="ctr"/>
            <a:lstStyle/>
            <a:p>
              <a:pPr marL="177800" indent="-177800" algn="l">
                <a:buSzPct val="85000"/>
              </a:pPr>
              <a:endParaRPr lang="en-US" sz="1000">
                <a:latin typeface="Verdana" pitchFamily="34" charset="0"/>
              </a:endParaRPr>
            </a:p>
          </p:txBody>
        </p:sp>
        <p:sp>
          <p:nvSpPr>
            <p:cNvPr id="8" name="Text Box 7"/>
            <p:cNvSpPr txBox="1">
              <a:spLocks noChangeArrowheads="1"/>
            </p:cNvSpPr>
            <p:nvPr/>
          </p:nvSpPr>
          <p:spPr bwMode="auto">
            <a:xfrm>
              <a:off x="1023" y="1423"/>
              <a:ext cx="780" cy="22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lnSpc>
                  <a:spcPct val="85000"/>
                </a:lnSpc>
              </a:pPr>
              <a:r>
                <a:rPr lang="en-US" sz="1000" b="0">
                  <a:solidFill>
                    <a:srgbClr val="CC0000"/>
                  </a:solidFill>
                  <a:latin typeface="Verdana" pitchFamily="34" charset="0"/>
                </a:rPr>
                <a:t>Are there policies to process?</a:t>
              </a:r>
            </a:p>
          </p:txBody>
        </p:sp>
        <p:sp>
          <p:nvSpPr>
            <p:cNvPr id="9" name="Text Box 8"/>
            <p:cNvSpPr txBox="1">
              <a:spLocks noChangeArrowheads="1"/>
            </p:cNvSpPr>
            <p:nvPr/>
          </p:nvSpPr>
          <p:spPr bwMode="auto">
            <a:xfrm>
              <a:off x="611" y="830"/>
              <a:ext cx="411"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spcBef>
                  <a:spcPct val="50000"/>
                </a:spcBef>
              </a:pPr>
              <a:r>
                <a:rPr lang="en-US" sz="1000" dirty="0">
                  <a:solidFill>
                    <a:srgbClr val="FF0000"/>
                  </a:solidFill>
                  <a:latin typeface="Verdana" pitchFamily="34" charset="0"/>
                </a:rPr>
                <a:t>START</a:t>
              </a:r>
            </a:p>
          </p:txBody>
        </p:sp>
        <p:sp>
          <p:nvSpPr>
            <p:cNvPr id="10" name="Line 9"/>
            <p:cNvSpPr>
              <a:spLocks noChangeShapeType="1"/>
            </p:cNvSpPr>
            <p:nvPr/>
          </p:nvSpPr>
          <p:spPr bwMode="auto">
            <a:xfrm>
              <a:off x="1048" y="1351"/>
              <a:ext cx="1026" cy="0"/>
            </a:xfrm>
            <a:prstGeom prst="line">
              <a:avLst/>
            </a:prstGeom>
            <a:noFill/>
            <a:ln w="38100">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11" name="Text Box 10"/>
            <p:cNvSpPr txBox="1">
              <a:spLocks noChangeArrowheads="1"/>
            </p:cNvSpPr>
            <p:nvPr/>
          </p:nvSpPr>
          <p:spPr bwMode="auto">
            <a:xfrm>
              <a:off x="2327" y="1396"/>
              <a:ext cx="986" cy="22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lnSpc>
                  <a:spcPct val="85000"/>
                </a:lnSpc>
              </a:pPr>
              <a:r>
                <a:rPr lang="en-US" sz="1000" b="0">
                  <a:solidFill>
                    <a:srgbClr val="CC0000"/>
                  </a:solidFill>
                  <a:latin typeface="Verdana" pitchFamily="34" charset="0"/>
                </a:rPr>
                <a:t>Does connection attempt match policy conditions?</a:t>
              </a:r>
            </a:p>
          </p:txBody>
        </p:sp>
        <p:sp>
          <p:nvSpPr>
            <p:cNvPr id="12" name="Text Box 11"/>
            <p:cNvSpPr txBox="1">
              <a:spLocks noChangeArrowheads="1"/>
            </p:cNvSpPr>
            <p:nvPr/>
          </p:nvSpPr>
          <p:spPr bwMode="auto">
            <a:xfrm>
              <a:off x="1084" y="1166"/>
              <a:ext cx="534"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spcBef>
                  <a:spcPct val="50000"/>
                </a:spcBef>
              </a:pPr>
              <a:r>
                <a:rPr lang="en-US" sz="1000" dirty="0">
                  <a:solidFill>
                    <a:srgbClr val="002060"/>
                  </a:solidFill>
                  <a:latin typeface="Verdana" pitchFamily="34" charset="0"/>
                </a:rPr>
                <a:t>Yes</a:t>
              </a:r>
            </a:p>
          </p:txBody>
        </p:sp>
        <p:sp>
          <p:nvSpPr>
            <p:cNvPr id="13" name="Line 12"/>
            <p:cNvSpPr>
              <a:spLocks noChangeShapeType="1"/>
            </p:cNvSpPr>
            <p:nvPr/>
          </p:nvSpPr>
          <p:spPr bwMode="auto">
            <a:xfrm>
              <a:off x="960" y="1326"/>
              <a:ext cx="0" cy="943"/>
            </a:xfrm>
            <a:prstGeom prst="line">
              <a:avLst/>
            </a:prstGeom>
            <a:noFill/>
            <a:ln w="38100">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14" name="Rectangle 13"/>
            <p:cNvSpPr>
              <a:spLocks noChangeArrowheads="1"/>
            </p:cNvSpPr>
            <p:nvPr/>
          </p:nvSpPr>
          <p:spPr bwMode="auto">
            <a:xfrm>
              <a:off x="837" y="2274"/>
              <a:ext cx="247" cy="247"/>
            </a:xfrm>
            <a:prstGeom prst="rect">
              <a:avLst/>
            </a:prstGeom>
            <a:solidFill>
              <a:srgbClr val="BBCDE3"/>
            </a:solidFill>
            <a:ln w="9525" algn="ctr">
              <a:solidFill>
                <a:schemeClr val="tx1"/>
              </a:solidFill>
              <a:miter lim="800000"/>
              <a:headEnd/>
              <a:tailEnd/>
            </a:ln>
            <a:effectLst>
              <a:outerShdw dist="35921" dir="2700000" algn="ctr" rotWithShape="0">
                <a:srgbClr val="B2B2B2"/>
              </a:outerShdw>
            </a:effectLst>
          </p:spPr>
          <p:txBody>
            <a:bodyPr wrap="none" anchor="ctr"/>
            <a:lstStyle/>
            <a:p>
              <a:endParaRPr lang="en-US"/>
            </a:p>
          </p:txBody>
        </p:sp>
        <p:sp>
          <p:nvSpPr>
            <p:cNvPr id="15" name="Text Box 14"/>
            <p:cNvSpPr txBox="1">
              <a:spLocks noChangeArrowheads="1"/>
            </p:cNvSpPr>
            <p:nvPr/>
          </p:nvSpPr>
          <p:spPr bwMode="auto">
            <a:xfrm>
              <a:off x="1022" y="2455"/>
              <a:ext cx="739" cy="2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spcBef>
                  <a:spcPct val="50000"/>
                </a:spcBef>
              </a:pPr>
              <a:r>
                <a:rPr lang="en-US" sz="1000" dirty="0">
                  <a:solidFill>
                    <a:srgbClr val="FF0000"/>
                  </a:solidFill>
                  <a:latin typeface="Verdana" pitchFamily="34" charset="0"/>
                </a:rPr>
                <a:t>Reject connection attempt</a:t>
              </a:r>
            </a:p>
          </p:txBody>
        </p:sp>
        <p:sp>
          <p:nvSpPr>
            <p:cNvPr id="16" name="Line 15"/>
            <p:cNvSpPr>
              <a:spLocks noChangeShapeType="1"/>
            </p:cNvSpPr>
            <p:nvPr/>
          </p:nvSpPr>
          <p:spPr bwMode="auto">
            <a:xfrm flipH="1" flipV="1">
              <a:off x="960" y="2529"/>
              <a:ext cx="0" cy="863"/>
            </a:xfrm>
            <a:prstGeom prst="line">
              <a:avLst/>
            </a:prstGeom>
            <a:noFill/>
            <a:ln w="38100">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17" name="Line 16"/>
            <p:cNvSpPr>
              <a:spLocks noChangeShapeType="1"/>
            </p:cNvSpPr>
            <p:nvPr/>
          </p:nvSpPr>
          <p:spPr bwMode="auto">
            <a:xfrm>
              <a:off x="2397" y="1368"/>
              <a:ext cx="904" cy="0"/>
            </a:xfrm>
            <a:prstGeom prst="line">
              <a:avLst/>
            </a:prstGeom>
            <a:noFill/>
            <a:ln w="38100">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18" name="Text Box 17"/>
            <p:cNvSpPr txBox="1">
              <a:spLocks noChangeArrowheads="1"/>
            </p:cNvSpPr>
            <p:nvPr/>
          </p:nvSpPr>
          <p:spPr bwMode="auto">
            <a:xfrm>
              <a:off x="2389" y="1755"/>
              <a:ext cx="1499" cy="22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lnSpc>
                  <a:spcPct val="85000"/>
                </a:lnSpc>
              </a:pPr>
              <a:r>
                <a:rPr lang="en-US" sz="1000" b="0">
                  <a:solidFill>
                    <a:srgbClr val="CC0000"/>
                  </a:solidFill>
                  <a:latin typeface="Verdana" pitchFamily="34" charset="0"/>
                </a:rPr>
                <a:t>Is the remote access permission for the user account set to </a:t>
              </a:r>
              <a:r>
                <a:rPr lang="en-US" sz="1000">
                  <a:solidFill>
                    <a:srgbClr val="CC0000"/>
                  </a:solidFill>
                  <a:latin typeface="Verdana" pitchFamily="34" charset="0"/>
                </a:rPr>
                <a:t>Deny Access</a:t>
              </a:r>
              <a:r>
                <a:rPr lang="en-US" sz="1000" b="0">
                  <a:solidFill>
                    <a:srgbClr val="CC0000"/>
                  </a:solidFill>
                  <a:latin typeface="Verdana" pitchFamily="34" charset="0"/>
                </a:rPr>
                <a:t>?</a:t>
              </a:r>
            </a:p>
          </p:txBody>
        </p:sp>
        <p:sp>
          <p:nvSpPr>
            <p:cNvPr id="19" name="Text Box 18"/>
            <p:cNvSpPr txBox="1">
              <a:spLocks noChangeArrowheads="1"/>
            </p:cNvSpPr>
            <p:nvPr/>
          </p:nvSpPr>
          <p:spPr bwMode="auto">
            <a:xfrm>
              <a:off x="2327" y="2457"/>
              <a:ext cx="842"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lnSpc>
                  <a:spcPct val="85000"/>
                </a:lnSpc>
              </a:pPr>
              <a:r>
                <a:rPr lang="en-US" sz="1000" b="0">
                  <a:solidFill>
                    <a:srgbClr val="CC0000"/>
                  </a:solidFill>
                  <a:latin typeface="Verdana" pitchFamily="34" charset="0"/>
                </a:rPr>
                <a:t>Is the remote access permission for the user account set to </a:t>
              </a:r>
              <a:r>
                <a:rPr lang="en-US" sz="1000">
                  <a:solidFill>
                    <a:srgbClr val="CC0000"/>
                  </a:solidFill>
                  <a:latin typeface="Verdana" pitchFamily="34" charset="0"/>
                </a:rPr>
                <a:t>Allow Access</a:t>
              </a:r>
              <a:r>
                <a:rPr lang="en-US" sz="1000" b="0">
                  <a:solidFill>
                    <a:srgbClr val="CC0000"/>
                  </a:solidFill>
                  <a:latin typeface="Verdana" pitchFamily="34" charset="0"/>
                </a:rPr>
                <a:t>?</a:t>
              </a:r>
            </a:p>
          </p:txBody>
        </p:sp>
        <p:sp>
          <p:nvSpPr>
            <p:cNvPr id="20" name="Text Box 19"/>
            <p:cNvSpPr txBox="1">
              <a:spLocks noChangeArrowheads="1"/>
            </p:cNvSpPr>
            <p:nvPr/>
          </p:nvSpPr>
          <p:spPr bwMode="auto">
            <a:xfrm>
              <a:off x="1865" y="1484"/>
              <a:ext cx="532"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spcBef>
                  <a:spcPct val="50000"/>
                </a:spcBef>
              </a:pPr>
              <a:r>
                <a:rPr lang="en-US" sz="1000" dirty="0">
                  <a:solidFill>
                    <a:srgbClr val="002060"/>
                  </a:solidFill>
                  <a:latin typeface="Verdana" pitchFamily="34" charset="0"/>
                </a:rPr>
                <a:t>Yes</a:t>
              </a:r>
            </a:p>
          </p:txBody>
        </p:sp>
        <p:sp>
          <p:nvSpPr>
            <p:cNvPr id="21" name="Line 20"/>
            <p:cNvSpPr>
              <a:spLocks noChangeShapeType="1"/>
            </p:cNvSpPr>
            <p:nvPr/>
          </p:nvSpPr>
          <p:spPr bwMode="auto">
            <a:xfrm>
              <a:off x="2249" y="1467"/>
              <a:ext cx="0" cy="229"/>
            </a:xfrm>
            <a:prstGeom prst="line">
              <a:avLst/>
            </a:prstGeom>
            <a:noFill/>
            <a:ln w="38100">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22" name="Rectangle 21"/>
            <p:cNvSpPr>
              <a:spLocks noChangeArrowheads="1"/>
            </p:cNvSpPr>
            <p:nvPr/>
          </p:nvSpPr>
          <p:spPr bwMode="auto">
            <a:xfrm rot="2700822">
              <a:off x="2121" y="1229"/>
              <a:ext cx="247" cy="246"/>
            </a:xfrm>
            <a:prstGeom prst="rect">
              <a:avLst/>
            </a:prstGeom>
            <a:solidFill>
              <a:srgbClr val="ADE2A1"/>
            </a:solidFill>
            <a:ln w="9525" algn="ctr">
              <a:solidFill>
                <a:srgbClr val="333333"/>
              </a:solidFill>
              <a:miter lim="800000"/>
              <a:headEnd/>
              <a:tailEnd/>
            </a:ln>
            <a:effectLst>
              <a:outerShdw dist="35921" dir="2700000" algn="ctr" rotWithShape="0">
                <a:schemeClr val="bg2"/>
              </a:outerShdw>
            </a:effectLst>
          </p:spPr>
          <p:txBody>
            <a:bodyPr wrap="none" anchor="ctr"/>
            <a:lstStyle/>
            <a:p>
              <a:endParaRPr lang="en-US"/>
            </a:p>
          </p:txBody>
        </p:sp>
        <p:sp>
          <p:nvSpPr>
            <p:cNvPr id="23" name="Line 22"/>
            <p:cNvSpPr>
              <a:spLocks noChangeShapeType="1"/>
            </p:cNvSpPr>
            <p:nvPr/>
          </p:nvSpPr>
          <p:spPr bwMode="auto">
            <a:xfrm>
              <a:off x="2249" y="1931"/>
              <a:ext cx="0" cy="288"/>
            </a:xfrm>
            <a:prstGeom prst="line">
              <a:avLst/>
            </a:prstGeom>
            <a:noFill/>
            <a:ln w="38100">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24" name="Text Box 23"/>
            <p:cNvSpPr txBox="1">
              <a:spLocks noChangeArrowheads="1"/>
            </p:cNvSpPr>
            <p:nvPr/>
          </p:nvSpPr>
          <p:spPr bwMode="auto">
            <a:xfrm>
              <a:off x="1876" y="2595"/>
              <a:ext cx="533"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spcBef>
                  <a:spcPct val="50000"/>
                </a:spcBef>
              </a:pPr>
              <a:r>
                <a:rPr lang="en-US" sz="1000" dirty="0">
                  <a:solidFill>
                    <a:srgbClr val="002060"/>
                  </a:solidFill>
                  <a:latin typeface="Verdana" pitchFamily="34" charset="0"/>
                </a:rPr>
                <a:t>Yes</a:t>
              </a:r>
            </a:p>
          </p:txBody>
        </p:sp>
        <p:sp>
          <p:nvSpPr>
            <p:cNvPr id="25" name="Line 24"/>
            <p:cNvSpPr>
              <a:spLocks noChangeShapeType="1"/>
            </p:cNvSpPr>
            <p:nvPr/>
          </p:nvSpPr>
          <p:spPr bwMode="auto">
            <a:xfrm>
              <a:off x="2249" y="2576"/>
              <a:ext cx="2" cy="468"/>
            </a:xfrm>
            <a:prstGeom prst="line">
              <a:avLst/>
            </a:prstGeom>
            <a:noFill/>
            <a:ln w="381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26" name="Text Box 25"/>
            <p:cNvSpPr txBox="1">
              <a:spLocks noChangeArrowheads="1"/>
            </p:cNvSpPr>
            <p:nvPr/>
          </p:nvSpPr>
          <p:spPr bwMode="auto">
            <a:xfrm>
              <a:off x="2359" y="1202"/>
              <a:ext cx="534"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spcBef>
                  <a:spcPct val="50000"/>
                </a:spcBef>
              </a:pPr>
              <a:r>
                <a:rPr lang="en-US" sz="1000" dirty="0">
                  <a:solidFill>
                    <a:srgbClr val="002060"/>
                  </a:solidFill>
                  <a:latin typeface="Verdana" pitchFamily="34" charset="0"/>
                </a:rPr>
                <a:t>No</a:t>
              </a:r>
            </a:p>
          </p:txBody>
        </p:sp>
        <p:sp>
          <p:nvSpPr>
            <p:cNvPr id="27" name="Text Box 26"/>
            <p:cNvSpPr txBox="1">
              <a:spLocks noChangeArrowheads="1"/>
            </p:cNvSpPr>
            <p:nvPr/>
          </p:nvSpPr>
          <p:spPr bwMode="auto">
            <a:xfrm>
              <a:off x="3575" y="1265"/>
              <a:ext cx="801" cy="15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spcBef>
                  <a:spcPct val="50000"/>
                </a:spcBef>
              </a:pPr>
              <a:r>
                <a:rPr lang="en-US" sz="1000" dirty="0">
                  <a:solidFill>
                    <a:srgbClr val="FF0000"/>
                  </a:solidFill>
                  <a:latin typeface="Verdana" pitchFamily="34" charset="0"/>
                </a:rPr>
                <a:t>Go to next policy</a:t>
              </a:r>
            </a:p>
          </p:txBody>
        </p:sp>
        <p:sp>
          <p:nvSpPr>
            <p:cNvPr id="28" name="Line 27"/>
            <p:cNvSpPr>
              <a:spLocks noChangeShapeType="1"/>
            </p:cNvSpPr>
            <p:nvPr/>
          </p:nvSpPr>
          <p:spPr bwMode="auto">
            <a:xfrm flipH="1">
              <a:off x="3424" y="1036"/>
              <a:ext cx="4" cy="219"/>
            </a:xfrm>
            <a:prstGeom prst="line">
              <a:avLst/>
            </a:prstGeom>
            <a:noFill/>
            <a:ln w="381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29" name="Line 28"/>
            <p:cNvSpPr>
              <a:spLocks noChangeShapeType="1"/>
            </p:cNvSpPr>
            <p:nvPr/>
          </p:nvSpPr>
          <p:spPr bwMode="auto">
            <a:xfrm>
              <a:off x="3439" y="2494"/>
              <a:ext cx="0" cy="370"/>
            </a:xfrm>
            <a:prstGeom prst="line">
              <a:avLst/>
            </a:prstGeom>
            <a:noFill/>
            <a:ln w="38100">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30" name="Text Box 29"/>
            <p:cNvSpPr txBox="1">
              <a:spLocks noChangeArrowheads="1"/>
            </p:cNvSpPr>
            <p:nvPr/>
          </p:nvSpPr>
          <p:spPr bwMode="auto">
            <a:xfrm>
              <a:off x="3080" y="3137"/>
              <a:ext cx="534"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spcBef>
                  <a:spcPct val="50000"/>
                </a:spcBef>
              </a:pPr>
              <a:r>
                <a:rPr lang="en-US" sz="1000" dirty="0">
                  <a:solidFill>
                    <a:srgbClr val="002060"/>
                  </a:solidFill>
                  <a:latin typeface="Verdana" pitchFamily="34" charset="0"/>
                </a:rPr>
                <a:t>No</a:t>
              </a:r>
            </a:p>
          </p:txBody>
        </p:sp>
        <p:sp>
          <p:nvSpPr>
            <p:cNvPr id="31" name="Line 30"/>
            <p:cNvSpPr>
              <a:spLocks noChangeShapeType="1"/>
            </p:cNvSpPr>
            <p:nvPr/>
          </p:nvSpPr>
          <p:spPr bwMode="auto">
            <a:xfrm>
              <a:off x="3439" y="2944"/>
              <a:ext cx="11" cy="452"/>
            </a:xfrm>
            <a:prstGeom prst="line">
              <a:avLst/>
            </a:prstGeom>
            <a:noFill/>
            <a:ln w="381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32" name="Line 31"/>
            <p:cNvSpPr>
              <a:spLocks noChangeShapeType="1"/>
            </p:cNvSpPr>
            <p:nvPr/>
          </p:nvSpPr>
          <p:spPr bwMode="auto">
            <a:xfrm>
              <a:off x="2246" y="3042"/>
              <a:ext cx="1009" cy="0"/>
            </a:xfrm>
            <a:prstGeom prst="line">
              <a:avLst/>
            </a:prstGeom>
            <a:noFill/>
            <a:ln w="38100">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33" name="Line 32"/>
            <p:cNvSpPr>
              <a:spLocks noChangeShapeType="1"/>
            </p:cNvSpPr>
            <p:nvPr/>
          </p:nvSpPr>
          <p:spPr bwMode="auto">
            <a:xfrm flipH="1">
              <a:off x="1042" y="1876"/>
              <a:ext cx="1052" cy="0"/>
            </a:xfrm>
            <a:prstGeom prst="line">
              <a:avLst/>
            </a:prstGeom>
            <a:noFill/>
            <a:ln w="381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34" name="Rectangle 33"/>
            <p:cNvSpPr>
              <a:spLocks noChangeArrowheads="1"/>
            </p:cNvSpPr>
            <p:nvPr/>
          </p:nvSpPr>
          <p:spPr bwMode="auto">
            <a:xfrm rot="2700822">
              <a:off x="2121" y="1750"/>
              <a:ext cx="247" cy="247"/>
            </a:xfrm>
            <a:prstGeom prst="rect">
              <a:avLst/>
            </a:prstGeom>
            <a:solidFill>
              <a:srgbClr val="ADE2A1"/>
            </a:solidFill>
            <a:ln w="9525" algn="ctr">
              <a:solidFill>
                <a:srgbClr val="333333"/>
              </a:solidFill>
              <a:miter lim="800000"/>
              <a:headEnd/>
              <a:tailEnd/>
            </a:ln>
            <a:effectLst>
              <a:outerShdw dist="35921" dir="2700000" algn="ctr" rotWithShape="0">
                <a:schemeClr val="bg2"/>
              </a:outerShdw>
            </a:effectLst>
          </p:spPr>
          <p:txBody>
            <a:bodyPr wrap="none" anchor="ctr"/>
            <a:lstStyle/>
            <a:p>
              <a:endParaRPr lang="en-US"/>
            </a:p>
          </p:txBody>
        </p:sp>
        <p:sp>
          <p:nvSpPr>
            <p:cNvPr id="35" name="Text Box 34"/>
            <p:cNvSpPr txBox="1">
              <a:spLocks noChangeArrowheads="1"/>
            </p:cNvSpPr>
            <p:nvPr/>
          </p:nvSpPr>
          <p:spPr bwMode="auto">
            <a:xfrm>
              <a:off x="1602" y="1713"/>
              <a:ext cx="534"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spcBef>
                  <a:spcPct val="50000"/>
                </a:spcBef>
              </a:pPr>
              <a:r>
                <a:rPr lang="en-US" sz="1000" dirty="0">
                  <a:solidFill>
                    <a:srgbClr val="002060"/>
                  </a:solidFill>
                  <a:latin typeface="Verdana" pitchFamily="34" charset="0"/>
                </a:rPr>
                <a:t>Yes</a:t>
              </a:r>
            </a:p>
          </p:txBody>
        </p:sp>
        <p:sp>
          <p:nvSpPr>
            <p:cNvPr id="36" name="Rectangle 35"/>
            <p:cNvSpPr>
              <a:spLocks noChangeArrowheads="1"/>
            </p:cNvSpPr>
            <p:nvPr/>
          </p:nvSpPr>
          <p:spPr bwMode="auto">
            <a:xfrm>
              <a:off x="4181" y="2264"/>
              <a:ext cx="246" cy="247"/>
            </a:xfrm>
            <a:prstGeom prst="rect">
              <a:avLst/>
            </a:prstGeom>
            <a:solidFill>
              <a:srgbClr val="BBCDE3"/>
            </a:solidFill>
            <a:ln w="9525" algn="ctr">
              <a:solidFill>
                <a:schemeClr val="tx1"/>
              </a:solidFill>
              <a:miter lim="800000"/>
              <a:headEnd/>
              <a:tailEnd/>
            </a:ln>
            <a:effectLst>
              <a:outerShdw dist="35921" dir="2700000" algn="ctr" rotWithShape="0">
                <a:srgbClr val="B2B2B2"/>
              </a:outerShdw>
            </a:effectLst>
          </p:spPr>
          <p:txBody>
            <a:bodyPr wrap="none" anchor="ctr"/>
            <a:lstStyle/>
            <a:p>
              <a:endParaRPr lang="en-US"/>
            </a:p>
          </p:txBody>
        </p:sp>
        <p:sp>
          <p:nvSpPr>
            <p:cNvPr id="37" name="Rectangle 36"/>
            <p:cNvSpPr>
              <a:spLocks noChangeArrowheads="1"/>
            </p:cNvSpPr>
            <p:nvPr/>
          </p:nvSpPr>
          <p:spPr bwMode="auto">
            <a:xfrm>
              <a:off x="4181" y="2925"/>
              <a:ext cx="246" cy="247"/>
            </a:xfrm>
            <a:prstGeom prst="rect">
              <a:avLst/>
            </a:prstGeom>
            <a:solidFill>
              <a:srgbClr val="BBCDE3"/>
            </a:solidFill>
            <a:ln w="9525" algn="ctr">
              <a:solidFill>
                <a:schemeClr val="tx1"/>
              </a:solidFill>
              <a:miter lim="800000"/>
              <a:headEnd/>
              <a:tailEnd/>
            </a:ln>
            <a:effectLst>
              <a:outerShdw dist="35921" dir="2700000" algn="ctr" rotWithShape="0">
                <a:srgbClr val="B2B2B2"/>
              </a:outerShdw>
            </a:effectLst>
          </p:spPr>
          <p:txBody>
            <a:bodyPr wrap="none" anchor="ctr"/>
            <a:lstStyle/>
            <a:p>
              <a:endParaRPr lang="en-US"/>
            </a:p>
          </p:txBody>
        </p:sp>
        <p:sp>
          <p:nvSpPr>
            <p:cNvPr id="38" name="Text Box 37"/>
            <p:cNvSpPr txBox="1">
              <a:spLocks noChangeArrowheads="1"/>
            </p:cNvSpPr>
            <p:nvPr/>
          </p:nvSpPr>
          <p:spPr bwMode="auto">
            <a:xfrm>
              <a:off x="3479" y="2508"/>
              <a:ext cx="1274" cy="3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lnSpc>
                  <a:spcPct val="85000"/>
                </a:lnSpc>
              </a:pPr>
              <a:r>
                <a:rPr lang="en-US" sz="1000" b="0">
                  <a:solidFill>
                    <a:srgbClr val="CC0000"/>
                  </a:solidFill>
                  <a:latin typeface="Verdana" pitchFamily="34" charset="0"/>
                </a:rPr>
                <a:t>Is the remote access permission on the policy set to </a:t>
              </a:r>
              <a:r>
                <a:rPr lang="en-US" sz="1000">
                  <a:solidFill>
                    <a:srgbClr val="CC0000"/>
                  </a:solidFill>
                  <a:latin typeface="Verdana" pitchFamily="34" charset="0"/>
                </a:rPr>
                <a:t>Deny remote access permission</a:t>
              </a:r>
              <a:r>
                <a:rPr lang="en-US" sz="1000" b="0">
                  <a:solidFill>
                    <a:srgbClr val="CC0000"/>
                  </a:solidFill>
                  <a:latin typeface="Verdana" pitchFamily="34" charset="0"/>
                </a:rPr>
                <a:t>?</a:t>
              </a:r>
            </a:p>
          </p:txBody>
        </p:sp>
        <p:sp>
          <p:nvSpPr>
            <p:cNvPr id="39" name="Text Box 38"/>
            <p:cNvSpPr txBox="1">
              <a:spLocks noChangeArrowheads="1"/>
            </p:cNvSpPr>
            <p:nvPr/>
          </p:nvSpPr>
          <p:spPr bwMode="auto">
            <a:xfrm>
              <a:off x="3472" y="3161"/>
              <a:ext cx="1090" cy="3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lnSpc>
                  <a:spcPct val="85000"/>
                </a:lnSpc>
              </a:pPr>
              <a:r>
                <a:rPr lang="en-US" sz="1000" b="0" dirty="0">
                  <a:solidFill>
                    <a:srgbClr val="CC0000"/>
                  </a:solidFill>
                  <a:latin typeface="Verdana" pitchFamily="34" charset="0"/>
                </a:rPr>
                <a:t>Does the connection attempt match the user object and profile settings?</a:t>
              </a:r>
            </a:p>
          </p:txBody>
        </p:sp>
        <p:sp>
          <p:nvSpPr>
            <p:cNvPr id="40" name="Line 39"/>
            <p:cNvSpPr>
              <a:spLocks noChangeShapeType="1"/>
            </p:cNvSpPr>
            <p:nvPr/>
          </p:nvSpPr>
          <p:spPr bwMode="auto">
            <a:xfrm>
              <a:off x="950" y="3391"/>
              <a:ext cx="2497" cy="0"/>
            </a:xfrm>
            <a:prstGeom prst="line">
              <a:avLst/>
            </a:prstGeom>
            <a:noFill/>
            <a:ln w="381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41" name="Text Box 40"/>
            <p:cNvSpPr txBox="1">
              <a:spLocks noChangeArrowheads="1"/>
            </p:cNvSpPr>
            <p:nvPr/>
          </p:nvSpPr>
          <p:spPr bwMode="auto">
            <a:xfrm>
              <a:off x="3054" y="2575"/>
              <a:ext cx="534"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spcBef>
                  <a:spcPct val="50000"/>
                </a:spcBef>
              </a:pPr>
              <a:r>
                <a:rPr lang="en-US" sz="1000">
                  <a:latin typeface="Verdana" pitchFamily="34" charset="0"/>
                </a:rPr>
                <a:t>No</a:t>
              </a:r>
            </a:p>
          </p:txBody>
        </p:sp>
        <p:sp>
          <p:nvSpPr>
            <p:cNvPr id="42" name="Line 41"/>
            <p:cNvSpPr>
              <a:spLocks noChangeShapeType="1"/>
            </p:cNvSpPr>
            <p:nvPr/>
          </p:nvSpPr>
          <p:spPr bwMode="auto">
            <a:xfrm flipV="1">
              <a:off x="3414" y="2390"/>
              <a:ext cx="757" cy="2"/>
            </a:xfrm>
            <a:prstGeom prst="line">
              <a:avLst/>
            </a:prstGeom>
            <a:noFill/>
            <a:ln w="38100">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43" name="Text Box 42"/>
            <p:cNvSpPr txBox="1">
              <a:spLocks noChangeArrowheads="1"/>
            </p:cNvSpPr>
            <p:nvPr/>
          </p:nvSpPr>
          <p:spPr bwMode="auto">
            <a:xfrm>
              <a:off x="3526" y="2226"/>
              <a:ext cx="533"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spcBef>
                  <a:spcPct val="50000"/>
                </a:spcBef>
              </a:pPr>
              <a:r>
                <a:rPr lang="en-US" sz="1000" dirty="0">
                  <a:solidFill>
                    <a:srgbClr val="002060"/>
                  </a:solidFill>
                  <a:latin typeface="Verdana" pitchFamily="34" charset="0"/>
                </a:rPr>
                <a:t>Yes</a:t>
              </a:r>
            </a:p>
          </p:txBody>
        </p:sp>
        <p:sp>
          <p:nvSpPr>
            <p:cNvPr id="44" name="Text Box 43"/>
            <p:cNvSpPr txBox="1">
              <a:spLocks noChangeArrowheads="1"/>
            </p:cNvSpPr>
            <p:nvPr/>
          </p:nvSpPr>
          <p:spPr bwMode="auto">
            <a:xfrm>
              <a:off x="4409" y="2858"/>
              <a:ext cx="656" cy="22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lnSpc>
                  <a:spcPct val="85000"/>
                </a:lnSpc>
              </a:pPr>
              <a:r>
                <a:rPr lang="en-US" sz="1000" dirty="0">
                  <a:solidFill>
                    <a:srgbClr val="FF0000"/>
                  </a:solidFill>
                  <a:latin typeface="Verdana" pitchFamily="34" charset="0"/>
                </a:rPr>
                <a:t>Accept connection attempt</a:t>
              </a:r>
            </a:p>
          </p:txBody>
        </p:sp>
        <p:sp>
          <p:nvSpPr>
            <p:cNvPr id="45" name="Text Box 44"/>
            <p:cNvSpPr txBox="1">
              <a:spLocks noChangeArrowheads="1"/>
            </p:cNvSpPr>
            <p:nvPr/>
          </p:nvSpPr>
          <p:spPr bwMode="auto">
            <a:xfrm>
              <a:off x="4409" y="2191"/>
              <a:ext cx="628" cy="22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lgn="l">
                <a:lnSpc>
                  <a:spcPct val="85000"/>
                </a:lnSpc>
              </a:pPr>
              <a:r>
                <a:rPr lang="en-US" sz="1000" dirty="0">
                  <a:solidFill>
                    <a:srgbClr val="FF0000"/>
                  </a:solidFill>
                  <a:latin typeface="Verdana" pitchFamily="34" charset="0"/>
                </a:rPr>
                <a:t>Reject connection attempt</a:t>
              </a:r>
            </a:p>
          </p:txBody>
        </p:sp>
        <p:sp>
          <p:nvSpPr>
            <p:cNvPr id="46" name="Text Box 45"/>
            <p:cNvSpPr txBox="1">
              <a:spLocks noChangeArrowheads="1"/>
            </p:cNvSpPr>
            <p:nvPr/>
          </p:nvSpPr>
          <p:spPr bwMode="auto">
            <a:xfrm>
              <a:off x="1869" y="2002"/>
              <a:ext cx="534"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spcBef>
                  <a:spcPct val="50000"/>
                </a:spcBef>
              </a:pPr>
              <a:r>
                <a:rPr lang="en-US" sz="1000" dirty="0">
                  <a:solidFill>
                    <a:srgbClr val="002060"/>
                  </a:solidFill>
                  <a:latin typeface="Verdana" pitchFamily="34" charset="0"/>
                </a:rPr>
                <a:t>No</a:t>
              </a:r>
            </a:p>
          </p:txBody>
        </p:sp>
        <p:sp>
          <p:nvSpPr>
            <p:cNvPr id="47" name="Line 46"/>
            <p:cNvSpPr>
              <a:spLocks noChangeShapeType="1"/>
            </p:cNvSpPr>
            <p:nvPr/>
          </p:nvSpPr>
          <p:spPr bwMode="auto">
            <a:xfrm>
              <a:off x="3315" y="3046"/>
              <a:ext cx="863" cy="0"/>
            </a:xfrm>
            <a:prstGeom prst="line">
              <a:avLst/>
            </a:prstGeom>
            <a:noFill/>
            <a:ln w="38100">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48" name="Text Box 47"/>
            <p:cNvSpPr txBox="1">
              <a:spLocks noChangeArrowheads="1"/>
            </p:cNvSpPr>
            <p:nvPr/>
          </p:nvSpPr>
          <p:spPr bwMode="auto">
            <a:xfrm>
              <a:off x="3550" y="2881"/>
              <a:ext cx="533"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spcBef>
                  <a:spcPct val="50000"/>
                </a:spcBef>
              </a:pPr>
              <a:r>
                <a:rPr lang="en-US" sz="1000" dirty="0">
                  <a:solidFill>
                    <a:srgbClr val="002060"/>
                  </a:solidFill>
                  <a:latin typeface="Verdana" pitchFamily="34" charset="0"/>
                </a:rPr>
                <a:t>Yes</a:t>
              </a:r>
            </a:p>
          </p:txBody>
        </p:sp>
        <p:sp>
          <p:nvSpPr>
            <p:cNvPr id="49" name="Rectangle 48"/>
            <p:cNvSpPr>
              <a:spLocks noChangeArrowheads="1"/>
            </p:cNvSpPr>
            <p:nvPr/>
          </p:nvSpPr>
          <p:spPr bwMode="auto">
            <a:xfrm rot="2700822">
              <a:off x="3315" y="2918"/>
              <a:ext cx="247" cy="247"/>
            </a:xfrm>
            <a:prstGeom prst="rect">
              <a:avLst/>
            </a:prstGeom>
            <a:solidFill>
              <a:srgbClr val="ADE2A1"/>
            </a:solidFill>
            <a:ln w="9525" algn="ctr">
              <a:solidFill>
                <a:srgbClr val="333333"/>
              </a:solidFill>
              <a:miter lim="800000"/>
              <a:headEnd/>
              <a:tailEnd/>
            </a:ln>
            <a:effectLst>
              <a:outerShdw dist="35921" dir="2700000" algn="ctr" rotWithShape="0">
                <a:schemeClr val="bg2"/>
              </a:outerShdw>
            </a:effectLst>
          </p:spPr>
          <p:txBody>
            <a:bodyPr wrap="none" anchor="ctr"/>
            <a:lstStyle/>
            <a:p>
              <a:endParaRPr lang="en-US"/>
            </a:p>
          </p:txBody>
        </p:sp>
        <p:sp>
          <p:nvSpPr>
            <p:cNvPr id="50" name="Text Box 49"/>
            <p:cNvSpPr txBox="1">
              <a:spLocks noChangeArrowheads="1"/>
            </p:cNvSpPr>
            <p:nvPr/>
          </p:nvSpPr>
          <p:spPr bwMode="auto">
            <a:xfrm>
              <a:off x="723" y="1457"/>
              <a:ext cx="187" cy="1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lstStyle/>
            <a:p>
              <a:pPr>
                <a:spcBef>
                  <a:spcPct val="50000"/>
                </a:spcBef>
              </a:pPr>
              <a:r>
                <a:rPr lang="en-US" sz="1000" dirty="0">
                  <a:solidFill>
                    <a:srgbClr val="002060"/>
                  </a:solidFill>
                  <a:latin typeface="Verdana" pitchFamily="34" charset="0"/>
                </a:rPr>
                <a:t>No</a:t>
              </a:r>
            </a:p>
          </p:txBody>
        </p:sp>
        <p:sp>
          <p:nvSpPr>
            <p:cNvPr id="51" name="Rectangle 50"/>
            <p:cNvSpPr>
              <a:spLocks noChangeArrowheads="1"/>
            </p:cNvSpPr>
            <p:nvPr/>
          </p:nvSpPr>
          <p:spPr bwMode="auto">
            <a:xfrm>
              <a:off x="3303" y="1228"/>
              <a:ext cx="247" cy="247"/>
            </a:xfrm>
            <a:prstGeom prst="rect">
              <a:avLst/>
            </a:prstGeom>
            <a:solidFill>
              <a:srgbClr val="BBCDE3"/>
            </a:solidFill>
            <a:ln w="9525" algn="ctr">
              <a:solidFill>
                <a:schemeClr val="tx1"/>
              </a:solidFill>
              <a:miter lim="800000"/>
              <a:headEnd/>
              <a:tailEnd/>
            </a:ln>
            <a:effectLst>
              <a:outerShdw dist="35921" dir="2700000" algn="ctr" rotWithShape="0">
                <a:srgbClr val="B2B2B2"/>
              </a:outerShdw>
            </a:effectLst>
          </p:spPr>
          <p:txBody>
            <a:bodyPr wrap="none" anchor="ctr"/>
            <a:lstStyle/>
            <a:p>
              <a:endParaRPr lang="en-US"/>
            </a:p>
          </p:txBody>
        </p:sp>
        <p:sp>
          <p:nvSpPr>
            <p:cNvPr id="52" name="Text Box 51"/>
            <p:cNvSpPr txBox="1">
              <a:spLocks noChangeArrowheads="1"/>
            </p:cNvSpPr>
            <p:nvPr/>
          </p:nvSpPr>
          <p:spPr bwMode="auto">
            <a:xfrm>
              <a:off x="2587" y="2232"/>
              <a:ext cx="534" cy="1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333333"/>
                  </a:solidFill>
                  <a:miter lim="800000"/>
                  <a:headEnd/>
                  <a:tailEnd/>
                </a14:hiddenLine>
              </a:ext>
              <a:ext uri="{AF507438-7753-43E0-B8FC-AC1667EBCBE1}">
                <a14:hiddenEffects xmlns:a14="http://schemas.microsoft.com/office/drawing/2010/main">
                  <a:effectLst>
                    <a:outerShdw dist="35921" dir="2700000" algn="ctr" rotWithShape="0">
                      <a:srgbClr val="AFAFAF"/>
                    </a:outerShdw>
                  </a:effectLst>
                </a14:hiddenEffects>
              </a:ext>
            </a:extLst>
          </p:spPr>
          <p:txBody>
            <a:bodyPr>
              <a:spAutoFit/>
            </a:bodyPr>
            <a:lstStyle/>
            <a:p>
              <a:pPr>
                <a:spcBef>
                  <a:spcPct val="50000"/>
                </a:spcBef>
              </a:pPr>
              <a:r>
                <a:rPr lang="en-US" sz="1000" dirty="0">
                  <a:solidFill>
                    <a:srgbClr val="002060"/>
                  </a:solidFill>
                  <a:latin typeface="Verdana" pitchFamily="34" charset="0"/>
                </a:rPr>
                <a:t>No</a:t>
              </a:r>
            </a:p>
          </p:txBody>
        </p:sp>
        <p:sp>
          <p:nvSpPr>
            <p:cNvPr id="53" name="Line 52"/>
            <p:cNvSpPr>
              <a:spLocks noChangeShapeType="1"/>
            </p:cNvSpPr>
            <p:nvPr/>
          </p:nvSpPr>
          <p:spPr bwMode="auto">
            <a:xfrm>
              <a:off x="2368" y="2390"/>
              <a:ext cx="894" cy="4"/>
            </a:xfrm>
            <a:prstGeom prst="line">
              <a:avLst/>
            </a:prstGeom>
            <a:noFill/>
            <a:ln w="38100">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54" name="Rectangle 53"/>
            <p:cNvSpPr>
              <a:spLocks noChangeArrowheads="1"/>
            </p:cNvSpPr>
            <p:nvPr/>
          </p:nvSpPr>
          <p:spPr bwMode="auto">
            <a:xfrm rot="2700822">
              <a:off x="3310" y="2265"/>
              <a:ext cx="247" cy="246"/>
            </a:xfrm>
            <a:prstGeom prst="rect">
              <a:avLst/>
            </a:prstGeom>
            <a:solidFill>
              <a:srgbClr val="ADE2A1"/>
            </a:solidFill>
            <a:ln w="9525" algn="ctr">
              <a:solidFill>
                <a:srgbClr val="333333"/>
              </a:solidFill>
              <a:miter lim="800000"/>
              <a:headEnd/>
              <a:tailEnd/>
            </a:ln>
            <a:effectLst>
              <a:outerShdw dist="35921" dir="2700000" algn="ctr" rotWithShape="0">
                <a:schemeClr val="bg2"/>
              </a:outerShdw>
            </a:effectLst>
          </p:spPr>
          <p:txBody>
            <a:bodyPr wrap="none" anchor="ctr"/>
            <a:lstStyle/>
            <a:p>
              <a:endParaRPr lang="en-US"/>
            </a:p>
          </p:txBody>
        </p:sp>
        <p:sp>
          <p:nvSpPr>
            <p:cNvPr id="55" name="Rectangle 54"/>
            <p:cNvSpPr>
              <a:spLocks noChangeArrowheads="1"/>
            </p:cNvSpPr>
            <p:nvPr/>
          </p:nvSpPr>
          <p:spPr bwMode="auto">
            <a:xfrm rot="2700822">
              <a:off x="840" y="1231"/>
              <a:ext cx="246" cy="246"/>
            </a:xfrm>
            <a:prstGeom prst="rect">
              <a:avLst/>
            </a:prstGeom>
            <a:solidFill>
              <a:srgbClr val="ADE2A1"/>
            </a:solidFill>
            <a:ln w="9525" algn="ctr">
              <a:solidFill>
                <a:srgbClr val="333333"/>
              </a:solidFill>
              <a:miter lim="800000"/>
              <a:headEnd/>
              <a:tailEnd/>
            </a:ln>
            <a:effectLst>
              <a:outerShdw dist="35921" dir="2700000" algn="ctr" rotWithShape="0">
                <a:schemeClr val="bg2"/>
              </a:outerShdw>
            </a:effectLst>
          </p:spPr>
          <p:txBody>
            <a:bodyPr wrap="none" anchor="ctr"/>
            <a:lstStyle/>
            <a:p>
              <a:endParaRPr lang="en-US"/>
            </a:p>
          </p:txBody>
        </p:sp>
        <p:sp>
          <p:nvSpPr>
            <p:cNvPr id="56" name="Line 55"/>
            <p:cNvSpPr>
              <a:spLocks noChangeShapeType="1"/>
            </p:cNvSpPr>
            <p:nvPr/>
          </p:nvSpPr>
          <p:spPr bwMode="auto">
            <a:xfrm>
              <a:off x="956" y="1045"/>
              <a:ext cx="2473" cy="0"/>
            </a:xfrm>
            <a:prstGeom prst="line">
              <a:avLst/>
            </a:prstGeom>
            <a:noFill/>
            <a:ln w="38100">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57" name="Line 56"/>
            <p:cNvSpPr>
              <a:spLocks noChangeShapeType="1"/>
            </p:cNvSpPr>
            <p:nvPr/>
          </p:nvSpPr>
          <p:spPr bwMode="auto">
            <a:xfrm>
              <a:off x="955" y="1034"/>
              <a:ext cx="5" cy="132"/>
            </a:xfrm>
            <a:prstGeom prst="line">
              <a:avLst/>
            </a:prstGeom>
            <a:noFill/>
            <a:ln w="38100">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58" name="Line 57"/>
            <p:cNvSpPr>
              <a:spLocks noChangeShapeType="1"/>
            </p:cNvSpPr>
            <p:nvPr/>
          </p:nvSpPr>
          <p:spPr bwMode="auto">
            <a:xfrm rot="16200000" flipH="1">
              <a:off x="847" y="2071"/>
              <a:ext cx="394" cy="0"/>
            </a:xfrm>
            <a:prstGeom prst="line">
              <a:avLst/>
            </a:prstGeom>
            <a:noFill/>
            <a:ln w="38100">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AFAFAF"/>
                    </a:outerShdw>
                  </a:effectLst>
                </a14:hiddenEffects>
              </a:ext>
            </a:extLst>
          </p:spPr>
          <p:txBody>
            <a:bodyPr wrap="none" anchor="ctr"/>
            <a:lstStyle/>
            <a:p>
              <a:endParaRPr lang="en-US"/>
            </a:p>
          </p:txBody>
        </p:sp>
        <p:sp>
          <p:nvSpPr>
            <p:cNvPr id="59" name="Rectangle 58"/>
            <p:cNvSpPr>
              <a:spLocks noChangeArrowheads="1"/>
            </p:cNvSpPr>
            <p:nvPr/>
          </p:nvSpPr>
          <p:spPr bwMode="auto">
            <a:xfrm rot="2700822">
              <a:off x="2125" y="2267"/>
              <a:ext cx="247" cy="247"/>
            </a:xfrm>
            <a:prstGeom prst="rect">
              <a:avLst/>
            </a:prstGeom>
            <a:solidFill>
              <a:srgbClr val="ADE2A1"/>
            </a:solidFill>
            <a:ln w="9525" algn="ctr">
              <a:solidFill>
                <a:srgbClr val="333333"/>
              </a:solidFill>
              <a:miter lim="800000"/>
              <a:headEnd/>
              <a:tailEnd/>
            </a:ln>
            <a:effectLst>
              <a:outerShdw dist="35921" dir="2700000" algn="ctr" rotWithShape="0">
                <a:schemeClr val="bg2"/>
              </a:outerShdw>
            </a:effectLst>
          </p:spPr>
          <p:txBody>
            <a:bodyPr wrap="none" anchor="ctr"/>
            <a:lstStyle/>
            <a:p>
              <a:endParaRPr lang="en-US"/>
            </a:p>
          </p:txBody>
        </p:sp>
      </p:grpSp>
    </p:spTree>
    <p:extLst>
      <p:ext uri="{BB962C8B-B14F-4D97-AF65-F5344CB8AC3E}">
        <p14:creationId xmlns:p14="http://schemas.microsoft.com/office/powerpoint/2010/main" val="74482895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Law #4: If a bad guy can alter the operating system on your computer, it's not your computer anymore </a:t>
            </a:r>
            <a:br>
              <a:rPr lang="en-US" smtClean="0"/>
            </a:br>
            <a:endParaRPr lang="en-US" dirty="0"/>
          </a:p>
        </p:txBody>
      </p:sp>
    </p:spTree>
    <p:extLst>
      <p:ext uri="{BB962C8B-B14F-4D97-AF65-F5344CB8AC3E}">
        <p14:creationId xmlns:p14="http://schemas.microsoft.com/office/powerpoint/2010/main" val="202635936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Layer 4?</a:t>
            </a:r>
            <a:endParaRPr lang="en-US" dirty="0"/>
          </a:p>
        </p:txBody>
      </p:sp>
      <p:sp>
        <p:nvSpPr>
          <p:cNvPr id="3" name="Content Placeholder 2"/>
          <p:cNvSpPr>
            <a:spLocks noGrp="1"/>
          </p:cNvSpPr>
          <p:nvPr>
            <p:ph idx="1"/>
          </p:nvPr>
        </p:nvSpPr>
        <p:spPr/>
        <p:txBody>
          <a:bodyPr/>
          <a:lstStyle/>
          <a:p>
            <a:r>
              <a:rPr lang="en-US" smtClean="0"/>
              <a:t>Responsible for reliable communication between endpoints</a:t>
            </a:r>
          </a:p>
          <a:p>
            <a:r>
              <a:rPr lang="en-US" smtClean="0"/>
              <a:t>Protocols</a:t>
            </a:r>
          </a:p>
          <a:p>
            <a:pPr lvl="1"/>
            <a:r>
              <a:rPr lang="en-US" smtClean="0"/>
              <a:t>Connection-Oriented</a:t>
            </a:r>
          </a:p>
          <a:p>
            <a:pPr lvl="2"/>
            <a:r>
              <a:rPr lang="en-US" smtClean="0"/>
              <a:t>TCP</a:t>
            </a:r>
          </a:p>
          <a:p>
            <a:pPr lvl="1"/>
            <a:r>
              <a:rPr lang="en-US" smtClean="0"/>
              <a:t>Connectionless</a:t>
            </a:r>
          </a:p>
          <a:p>
            <a:pPr lvl="2"/>
            <a:r>
              <a:rPr lang="en-US" smtClean="0"/>
              <a:t>UDP</a:t>
            </a:r>
            <a:endParaRPr lang="en-US" dirty="0"/>
          </a:p>
        </p:txBody>
      </p:sp>
    </p:spTree>
    <p:extLst>
      <p:ext uri="{BB962C8B-B14F-4D97-AF65-F5344CB8AC3E}">
        <p14:creationId xmlns:p14="http://schemas.microsoft.com/office/powerpoint/2010/main" val="392861402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Layer 4 Attack Surfaces</a:t>
            </a:r>
            <a:endParaRPr lang="en-US" dirty="0"/>
          </a:p>
        </p:txBody>
      </p:sp>
      <p:sp>
        <p:nvSpPr>
          <p:cNvPr id="3" name="Content Placeholder 2"/>
          <p:cNvSpPr>
            <a:spLocks noGrp="1"/>
          </p:cNvSpPr>
          <p:nvPr>
            <p:ph idx="1"/>
          </p:nvPr>
        </p:nvSpPr>
        <p:spPr/>
        <p:txBody>
          <a:bodyPr/>
          <a:lstStyle/>
          <a:p>
            <a:r>
              <a:rPr lang="en-US" smtClean="0"/>
              <a:t>The operating system (OS Fingerprinting)</a:t>
            </a:r>
          </a:p>
          <a:p>
            <a:endParaRPr lang="en-US" dirty="0"/>
          </a:p>
        </p:txBody>
      </p:sp>
    </p:spTree>
    <p:extLst>
      <p:ext uri="{BB962C8B-B14F-4D97-AF65-F5344CB8AC3E}">
        <p14:creationId xmlns:p14="http://schemas.microsoft.com/office/powerpoint/2010/main" val="55051173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Securing Layer 4</a:t>
            </a:r>
            <a:endParaRPr lang="en-US" dirty="0"/>
          </a:p>
        </p:txBody>
      </p:sp>
      <p:sp>
        <p:nvSpPr>
          <p:cNvPr id="3" name="Content Placeholder 2"/>
          <p:cNvSpPr>
            <a:spLocks noGrp="1"/>
          </p:cNvSpPr>
          <p:nvPr>
            <p:ph idx="1"/>
          </p:nvPr>
        </p:nvSpPr>
        <p:spPr/>
        <p:txBody>
          <a:bodyPr/>
          <a:lstStyle/>
          <a:p>
            <a:r>
              <a:rPr lang="en-US" smtClean="0"/>
              <a:t>Use routers between network segments</a:t>
            </a:r>
          </a:p>
          <a:p>
            <a:r>
              <a:rPr lang="en-US" smtClean="0"/>
              <a:t>Use private IP addresses on internal network</a:t>
            </a:r>
          </a:p>
          <a:p>
            <a:r>
              <a:rPr lang="en-US" smtClean="0"/>
              <a:t>Use SSL</a:t>
            </a:r>
          </a:p>
          <a:p>
            <a:r>
              <a:rPr lang="en-US" smtClean="0"/>
              <a:t>PEN test your network</a:t>
            </a:r>
          </a:p>
          <a:p>
            <a:r>
              <a:rPr lang="en-US" smtClean="0"/>
              <a:t>Enable “Fingerprint Scrubbing” on routers</a:t>
            </a:r>
            <a:endParaRPr lang="en-US" dirty="0"/>
          </a:p>
        </p:txBody>
      </p:sp>
    </p:spTree>
    <p:extLst>
      <p:ext uri="{BB962C8B-B14F-4D97-AF65-F5344CB8AC3E}">
        <p14:creationId xmlns:p14="http://schemas.microsoft.com/office/powerpoint/2010/main" val="161642319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Securing Layer 4 - continued</a:t>
            </a:r>
            <a:endParaRPr lang="en-US" dirty="0"/>
          </a:p>
        </p:txBody>
      </p:sp>
      <p:sp>
        <p:nvSpPr>
          <p:cNvPr id="3" name="Content Placeholder 2"/>
          <p:cNvSpPr>
            <a:spLocks noGrp="1"/>
          </p:cNvSpPr>
          <p:nvPr>
            <p:ph idx="1"/>
          </p:nvPr>
        </p:nvSpPr>
        <p:spPr/>
        <p:txBody>
          <a:bodyPr/>
          <a:lstStyle/>
          <a:p>
            <a:r>
              <a:rPr lang="en-US" smtClean="0"/>
              <a:t>Alter the OS kernel</a:t>
            </a:r>
          </a:p>
          <a:p>
            <a:pPr lvl="1"/>
            <a:r>
              <a:rPr lang="en-US" smtClean="0"/>
              <a:t>Change the default IP time-to-live</a:t>
            </a:r>
          </a:p>
          <a:p>
            <a:pPr lvl="1"/>
            <a:r>
              <a:rPr lang="en-US" smtClean="0"/>
              <a:t>Change the initial TCP window size</a:t>
            </a:r>
          </a:p>
          <a:p>
            <a:r>
              <a:rPr lang="en-US" smtClean="0"/>
              <a:t>Modify network-related registry entries</a:t>
            </a:r>
          </a:p>
          <a:p>
            <a:r>
              <a:rPr lang="en-US" smtClean="0"/>
              <a:t> </a:t>
            </a:r>
            <a:endParaRPr lang="en-US" dirty="0"/>
          </a:p>
        </p:txBody>
      </p:sp>
    </p:spTree>
    <p:extLst>
      <p:ext uri="{BB962C8B-B14F-4D97-AF65-F5344CB8AC3E}">
        <p14:creationId xmlns:p14="http://schemas.microsoft.com/office/powerpoint/2010/main" val="253505329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Who Am I?</a:t>
            </a:r>
            <a:endParaRPr lang="en-US" dirty="0" smtClean="0"/>
          </a:p>
        </p:txBody>
      </p:sp>
      <p:sp>
        <p:nvSpPr>
          <p:cNvPr id="14339" name="Content Placeholder 2"/>
          <p:cNvSpPr>
            <a:spLocks noGrp="1"/>
          </p:cNvSpPr>
          <p:nvPr>
            <p:ph idx="4294967295"/>
          </p:nvPr>
        </p:nvSpPr>
        <p:spPr>
          <a:xfrm>
            <a:off x="519113" y="1454150"/>
            <a:ext cx="10766425" cy="1527175"/>
          </a:xfrm>
          <a:prstGeom prst="rect">
            <a:avLst/>
          </a:prstGeom>
        </p:spPr>
        <p:txBody>
          <a:bodyPr/>
          <a:lstStyle/>
          <a:p>
            <a:pPr marL="0" indent="0" eaLnBrk="1" hangingPunct="1">
              <a:buNone/>
            </a:pPr>
            <a:r>
              <a:rPr lang="en-US" dirty="0" smtClean="0">
                <a:latin typeface="Arial" charset="0"/>
                <a:ea typeface="ＭＳ Ｐゴシック" charset="-128"/>
              </a:rPr>
              <a:t>Who am I???</a:t>
            </a:r>
          </a:p>
          <a:p>
            <a:pPr marL="0" indent="0" eaLnBrk="1" hangingPunct="1">
              <a:buNone/>
            </a:pPr>
            <a:endParaRPr lang="en-US" dirty="0" smtClean="0">
              <a:latin typeface="Arial" charset="0"/>
              <a:ea typeface="ＭＳ Ｐゴシック" charset="-128"/>
            </a:endParaRPr>
          </a:p>
          <a:p>
            <a:pPr marL="0" indent="0" eaLnBrk="1" hangingPunct="1">
              <a:buNone/>
            </a:pPr>
            <a:endParaRPr lang="en-US" dirty="0" smtClean="0">
              <a:latin typeface="Arial" charset="0"/>
              <a:ea typeface="ＭＳ Ｐゴシック" charset="-128"/>
            </a:endParaRPr>
          </a:p>
        </p:txBody>
      </p:sp>
      <p:sp>
        <p:nvSpPr>
          <p:cNvPr id="2" name="TextBox 1"/>
          <p:cNvSpPr txBox="1"/>
          <p:nvPr/>
        </p:nvSpPr>
        <p:spPr>
          <a:xfrm>
            <a:off x="558161" y="2737985"/>
            <a:ext cx="10969943" cy="830997"/>
          </a:xfrm>
          <a:prstGeom prst="rect">
            <a:avLst/>
          </a:prstGeom>
          <a:noFill/>
        </p:spPr>
        <p:txBody>
          <a:bodyPr wrap="square" rtlCol="0">
            <a:spAutoFit/>
            <a:scene3d>
              <a:camera prst="isometricRightUp"/>
              <a:lightRig rig="threePt" dir="t"/>
            </a:scene3d>
          </a:bodyPr>
          <a:lstStyle/>
          <a:p>
            <a:r>
              <a:rPr lang="en-US" sz="4800" b="1" dirty="0" smtClean="0">
                <a:ln w="900" cmpd="sng">
                  <a:solidFill>
                    <a:schemeClr val="accent1">
                      <a:satMod val="190000"/>
                      <a:alpha val="55000"/>
                    </a:schemeClr>
                  </a:solidFill>
                  <a:prstDash val="solid"/>
                </a:ln>
                <a:solidFill>
                  <a:srgbClr val="FF0000"/>
                </a:solidFill>
                <a:effectLst>
                  <a:innerShdw blurRad="101600" dist="76200" dir="5400000">
                    <a:schemeClr val="accent1">
                      <a:satMod val="190000"/>
                      <a:tint val="100000"/>
                      <a:alpha val="74000"/>
                    </a:schemeClr>
                  </a:innerShdw>
                </a:effectLst>
              </a:rPr>
              <a:t>The Guardian of Lost Souls</a:t>
            </a:r>
          </a:p>
        </p:txBody>
      </p:sp>
      <p:sp>
        <p:nvSpPr>
          <p:cNvPr id="6" name="TextBox 5"/>
          <p:cNvSpPr txBox="1"/>
          <p:nvPr/>
        </p:nvSpPr>
        <p:spPr>
          <a:xfrm>
            <a:off x="2150047" y="2176027"/>
            <a:ext cx="10969943" cy="830997"/>
          </a:xfrm>
          <a:prstGeom prst="rect">
            <a:avLst/>
          </a:prstGeom>
          <a:noFill/>
        </p:spPr>
        <p:txBody>
          <a:bodyPr wrap="square" rtlCol="0">
            <a:spAutoFit/>
            <a:scene3d>
              <a:camera prst="isometricRightUp"/>
              <a:lightRig rig="threePt" dir="t"/>
            </a:scene3d>
          </a:bodyPr>
          <a:lstStyle/>
          <a:p>
            <a:r>
              <a:rPr lang="en-US" sz="4800" b="1" dirty="0" smtClean="0">
                <a:ln w="900" cmpd="sng">
                  <a:solidFill>
                    <a:schemeClr val="accent1">
                      <a:satMod val="190000"/>
                      <a:alpha val="55000"/>
                    </a:schemeClr>
                  </a:solidFill>
                  <a:prstDash val="solid"/>
                </a:ln>
                <a:solidFill>
                  <a:srgbClr val="FF0000"/>
                </a:solidFill>
                <a:effectLst>
                  <a:innerShdw blurRad="101600" dist="76200" dir="5400000">
                    <a:schemeClr val="accent1">
                      <a:satMod val="190000"/>
                      <a:tint val="100000"/>
                      <a:alpha val="74000"/>
                    </a:schemeClr>
                  </a:innerShdw>
                </a:effectLst>
              </a:rPr>
              <a:t>The Powerful</a:t>
            </a:r>
          </a:p>
        </p:txBody>
      </p:sp>
      <p:sp>
        <p:nvSpPr>
          <p:cNvPr id="7" name="TextBox 6"/>
          <p:cNvSpPr txBox="1"/>
          <p:nvPr/>
        </p:nvSpPr>
        <p:spPr>
          <a:xfrm>
            <a:off x="898842" y="2176026"/>
            <a:ext cx="10969943" cy="830997"/>
          </a:xfrm>
          <a:prstGeom prst="rect">
            <a:avLst/>
          </a:prstGeom>
          <a:noFill/>
        </p:spPr>
        <p:txBody>
          <a:bodyPr wrap="square" rtlCol="0">
            <a:spAutoFit/>
            <a:scene3d>
              <a:camera prst="isometricRightUp"/>
              <a:lightRig rig="threePt" dir="t"/>
            </a:scene3d>
          </a:bodyPr>
          <a:lstStyle/>
          <a:p>
            <a:r>
              <a:rPr lang="en-US" sz="4800" b="1" dirty="0" smtClean="0">
                <a:ln w="900" cmpd="sng">
                  <a:solidFill>
                    <a:schemeClr val="accent1">
                      <a:satMod val="190000"/>
                      <a:alpha val="55000"/>
                    </a:schemeClr>
                  </a:solidFill>
                  <a:prstDash val="solid"/>
                </a:ln>
                <a:solidFill>
                  <a:srgbClr val="FF0000"/>
                </a:solidFill>
                <a:effectLst>
                  <a:innerShdw blurRad="101600" dist="76200" dir="5400000">
                    <a:schemeClr val="accent1">
                      <a:satMod val="190000"/>
                      <a:tint val="100000"/>
                      <a:alpha val="74000"/>
                    </a:schemeClr>
                  </a:innerShdw>
                </a:effectLst>
              </a:rPr>
              <a:t>The Pleasurable</a:t>
            </a:r>
          </a:p>
        </p:txBody>
      </p:sp>
      <p:sp>
        <p:nvSpPr>
          <p:cNvPr id="8" name="TextBox 7"/>
          <p:cNvSpPr txBox="1"/>
          <p:nvPr/>
        </p:nvSpPr>
        <p:spPr>
          <a:xfrm>
            <a:off x="1223701" y="3007024"/>
            <a:ext cx="10969943" cy="830997"/>
          </a:xfrm>
          <a:prstGeom prst="rect">
            <a:avLst/>
          </a:prstGeom>
          <a:noFill/>
        </p:spPr>
        <p:txBody>
          <a:bodyPr wrap="square" rtlCol="0">
            <a:spAutoFit/>
            <a:scene3d>
              <a:camera prst="isometricRightUp"/>
              <a:lightRig rig="threePt" dir="t"/>
            </a:scene3d>
          </a:bodyPr>
          <a:lstStyle/>
          <a:p>
            <a:r>
              <a:rPr lang="en-US" sz="4800" b="1" dirty="0" smtClean="0">
                <a:ln w="900" cmpd="sng">
                  <a:solidFill>
                    <a:schemeClr val="accent1">
                      <a:satMod val="190000"/>
                      <a:alpha val="55000"/>
                    </a:schemeClr>
                  </a:solidFill>
                  <a:prstDash val="solid"/>
                </a:ln>
                <a:solidFill>
                  <a:srgbClr val="FF0000"/>
                </a:solidFill>
                <a:effectLst>
                  <a:innerShdw blurRad="101600" dist="76200" dir="5400000">
                    <a:schemeClr val="accent1">
                      <a:satMod val="190000"/>
                      <a:tint val="100000"/>
                      <a:alpha val="74000"/>
                    </a:schemeClr>
                  </a:innerShdw>
                </a:effectLst>
              </a:rPr>
              <a:t>The Indestructible</a:t>
            </a:r>
          </a:p>
        </p:txBody>
      </p:sp>
      <p:sp>
        <p:nvSpPr>
          <p:cNvPr id="4" name="Rectangle 3"/>
          <p:cNvSpPr/>
          <p:nvPr/>
        </p:nvSpPr>
        <p:spPr>
          <a:xfrm>
            <a:off x="3024652" y="3061147"/>
            <a:ext cx="3684021" cy="923330"/>
          </a:xfrm>
          <a:prstGeom prst="rect">
            <a:avLst/>
          </a:prstGeom>
          <a:noFill/>
        </p:spPr>
        <p:txBody>
          <a:bodyPr wrap="none" lIns="91440" tIns="45720" rIns="91440" bIns="45720">
            <a:spAutoFit/>
            <a:scene3d>
              <a:camera prst="orthographicFront"/>
              <a:lightRig rig="threePt" dir="t"/>
            </a:scene3d>
            <a:sp3d extrusionH="57150">
              <a:bevelT h="25400" prst="softRound"/>
            </a:sp3d>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auhaus 93" pitchFamily="82" charset="0"/>
              </a:rPr>
              <a:t>Rick Taylor</a:t>
            </a:r>
            <a:endPar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Rectangle 8"/>
          <p:cNvSpPr/>
          <p:nvPr/>
        </p:nvSpPr>
        <p:spPr>
          <a:xfrm>
            <a:off x="1994691" y="4359145"/>
            <a:ext cx="6609502" cy="923330"/>
          </a:xfrm>
          <a:prstGeom prst="rect">
            <a:avLst/>
          </a:prstGeom>
          <a:noFill/>
        </p:spPr>
        <p:txBody>
          <a:bodyPr wrap="none" lIns="91440" tIns="45720" rIns="91440" bIns="45720">
            <a:spAutoFit/>
            <a:scene3d>
              <a:camera prst="orthographicFront"/>
              <a:lightRig rig="threePt" dir="t"/>
            </a:scene3d>
            <a:sp3d extrusionH="57150">
              <a:bevelT h="25400" prst="softRound"/>
            </a:sp3d>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parajita" pitchFamily="34" charset="0"/>
                <a:cs typeface="Aparajita" pitchFamily="34" charset="0"/>
              </a:rPr>
              <a:t>Slick Rick – if you’re nasty</a:t>
            </a:r>
            <a:endPar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parajita" pitchFamily="34" charset="0"/>
              <a:cs typeface="Aparajita" pitchFamily="34" charset="0"/>
            </a:endParaRPr>
          </a:p>
        </p:txBody>
      </p:sp>
    </p:spTree>
    <p:extLst>
      <p:ext uri="{BB962C8B-B14F-4D97-AF65-F5344CB8AC3E}">
        <p14:creationId xmlns:p14="http://schemas.microsoft.com/office/powerpoint/2010/main" val="26456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500" fill="hold"/>
                                        <p:tgtEl>
                                          <p:spTgt spid="2"/>
                                        </p:tgtEl>
                                        <p:attrNameLst>
                                          <p:attrName>ppt_w</p:attrName>
                                        </p:attrNameLst>
                                      </p:cBhvr>
                                      <p:tavLst>
                                        <p:tav tm="0">
                                          <p:val>
                                            <p:fltVal val="0"/>
                                          </p:val>
                                        </p:tav>
                                        <p:tav tm="100000">
                                          <p:val>
                                            <p:strVal val="#ppt_w"/>
                                          </p:val>
                                        </p:tav>
                                      </p:tavLst>
                                    </p:anim>
                                    <p:anim calcmode="lin" valueType="num">
                                      <p:cBhvr>
                                        <p:cTn id="12" dur="1500" fill="hold"/>
                                        <p:tgtEl>
                                          <p:spTgt spid="2"/>
                                        </p:tgtEl>
                                        <p:attrNameLst>
                                          <p:attrName>ppt_h</p:attrName>
                                        </p:attrNameLst>
                                      </p:cBhvr>
                                      <p:tavLst>
                                        <p:tav tm="0">
                                          <p:val>
                                            <p:fltVal val="0"/>
                                          </p:val>
                                        </p:tav>
                                        <p:tav tm="100000">
                                          <p:val>
                                            <p:strVal val="#ppt_h"/>
                                          </p:val>
                                        </p:tav>
                                      </p:tavLst>
                                    </p:anim>
                                    <p:animEffect transition="in" filter="fade">
                                      <p:cBhvr>
                                        <p:cTn id="13" dur="1500"/>
                                        <p:tgtEl>
                                          <p:spTgt spid="2"/>
                                        </p:tgtEl>
                                      </p:cBhvr>
                                    </p:animEffect>
                                  </p:childTnLst>
                                </p:cTn>
                              </p:par>
                            </p:childTnLst>
                          </p:cTn>
                        </p:par>
                        <p:par>
                          <p:cTn id="14" fill="hold">
                            <p:stCondLst>
                              <p:cond delay="1500"/>
                            </p:stCondLst>
                            <p:childTnLst>
                              <p:par>
                                <p:cTn id="15" presetID="1" presetClass="exit" presetSubtype="0" fill="hold" grpId="1" nodeType="afterEffect">
                                  <p:stCondLst>
                                    <p:cond delay="500"/>
                                  </p:stCondLst>
                                  <p:childTnLst>
                                    <p:set>
                                      <p:cBhvr>
                                        <p:cTn id="16" dur="1" fill="hold">
                                          <p:stCondLst>
                                            <p:cond delay="0"/>
                                          </p:stCondLst>
                                        </p:cTn>
                                        <p:tgtEl>
                                          <p:spTgt spid="2"/>
                                        </p:tgtEl>
                                        <p:attrNameLst>
                                          <p:attrName>style.visibility</p:attrName>
                                        </p:attrNameLst>
                                      </p:cBhvr>
                                      <p:to>
                                        <p:strVal val="hidden"/>
                                      </p:to>
                                    </p:set>
                                  </p:childTnLst>
                                </p:cTn>
                              </p:par>
                              <p:par>
                                <p:cTn id="17" presetID="21" presetClass="entr" presetSubtype="1"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1500"/>
                                        <p:tgtEl>
                                          <p:spTgt spid="6"/>
                                        </p:tgtEl>
                                      </p:cBhvr>
                                    </p:animEffect>
                                  </p:childTnLst>
                                </p:cTn>
                              </p:par>
                            </p:childTnLst>
                          </p:cTn>
                        </p:par>
                        <p:par>
                          <p:cTn id="20" fill="hold">
                            <p:stCondLst>
                              <p:cond delay="3500"/>
                            </p:stCondLst>
                            <p:childTnLst>
                              <p:par>
                                <p:cTn id="21" presetID="31" presetClass="exit" presetSubtype="0" fill="hold" grpId="1" nodeType="afterEffect">
                                  <p:stCondLst>
                                    <p:cond delay="500"/>
                                  </p:stCondLst>
                                  <p:childTnLst>
                                    <p:anim calcmode="lin" valueType="num">
                                      <p:cBhvr>
                                        <p:cTn id="22" dur="500"/>
                                        <p:tgtEl>
                                          <p:spTgt spid="6"/>
                                        </p:tgtEl>
                                        <p:attrNameLst>
                                          <p:attrName>ppt_w</p:attrName>
                                        </p:attrNameLst>
                                      </p:cBhvr>
                                      <p:tavLst>
                                        <p:tav tm="0">
                                          <p:val>
                                            <p:strVal val="ppt_w"/>
                                          </p:val>
                                        </p:tav>
                                        <p:tav tm="100000">
                                          <p:val>
                                            <p:fltVal val="0"/>
                                          </p:val>
                                        </p:tav>
                                      </p:tavLst>
                                    </p:anim>
                                    <p:anim calcmode="lin" valueType="num">
                                      <p:cBhvr>
                                        <p:cTn id="23" dur="500"/>
                                        <p:tgtEl>
                                          <p:spTgt spid="6"/>
                                        </p:tgtEl>
                                        <p:attrNameLst>
                                          <p:attrName>ppt_h</p:attrName>
                                        </p:attrNameLst>
                                      </p:cBhvr>
                                      <p:tavLst>
                                        <p:tav tm="0">
                                          <p:val>
                                            <p:strVal val="ppt_h"/>
                                          </p:val>
                                        </p:tav>
                                        <p:tav tm="100000">
                                          <p:val>
                                            <p:fltVal val="0"/>
                                          </p:val>
                                        </p:tav>
                                      </p:tavLst>
                                    </p:anim>
                                    <p:anim calcmode="lin" valueType="num">
                                      <p:cBhvr>
                                        <p:cTn id="24" dur="500"/>
                                        <p:tgtEl>
                                          <p:spTgt spid="6"/>
                                        </p:tgtEl>
                                        <p:attrNameLst>
                                          <p:attrName>style.rotation</p:attrName>
                                        </p:attrNameLst>
                                      </p:cBhvr>
                                      <p:tavLst>
                                        <p:tav tm="0">
                                          <p:val>
                                            <p:fltVal val="0"/>
                                          </p:val>
                                        </p:tav>
                                        <p:tav tm="100000">
                                          <p:val>
                                            <p:fltVal val="90"/>
                                          </p:val>
                                        </p:tav>
                                      </p:tavLst>
                                    </p:anim>
                                    <p:animEffect transition="out" filter="fade">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par>
                                <p:cTn id="27" presetID="53" presetClass="entr" presetSubtype="16" fill="hold" grpId="0" nodeType="withEffect">
                                  <p:stCondLst>
                                    <p:cond delay="500"/>
                                  </p:stCondLst>
                                  <p:childTnLst>
                                    <p:set>
                                      <p:cBhvr>
                                        <p:cTn id="28" dur="1" fill="hold">
                                          <p:stCondLst>
                                            <p:cond delay="0"/>
                                          </p:stCondLst>
                                        </p:cTn>
                                        <p:tgtEl>
                                          <p:spTgt spid="7"/>
                                        </p:tgtEl>
                                        <p:attrNameLst>
                                          <p:attrName>style.visibility</p:attrName>
                                        </p:attrNameLst>
                                      </p:cBhvr>
                                      <p:to>
                                        <p:strVal val="visible"/>
                                      </p:to>
                                    </p:set>
                                    <p:anim calcmode="lin" valueType="num">
                                      <p:cBhvr>
                                        <p:cTn id="29" dur="1500" fill="hold"/>
                                        <p:tgtEl>
                                          <p:spTgt spid="7"/>
                                        </p:tgtEl>
                                        <p:attrNameLst>
                                          <p:attrName>ppt_w</p:attrName>
                                        </p:attrNameLst>
                                      </p:cBhvr>
                                      <p:tavLst>
                                        <p:tav tm="0">
                                          <p:val>
                                            <p:fltVal val="0"/>
                                          </p:val>
                                        </p:tav>
                                        <p:tav tm="100000">
                                          <p:val>
                                            <p:strVal val="#ppt_w"/>
                                          </p:val>
                                        </p:tav>
                                      </p:tavLst>
                                    </p:anim>
                                    <p:anim calcmode="lin" valueType="num">
                                      <p:cBhvr>
                                        <p:cTn id="30" dur="1500" fill="hold"/>
                                        <p:tgtEl>
                                          <p:spTgt spid="7"/>
                                        </p:tgtEl>
                                        <p:attrNameLst>
                                          <p:attrName>ppt_h</p:attrName>
                                        </p:attrNameLst>
                                      </p:cBhvr>
                                      <p:tavLst>
                                        <p:tav tm="0">
                                          <p:val>
                                            <p:fltVal val="0"/>
                                          </p:val>
                                        </p:tav>
                                        <p:tav tm="100000">
                                          <p:val>
                                            <p:strVal val="#ppt_h"/>
                                          </p:val>
                                        </p:tav>
                                      </p:tavLst>
                                    </p:anim>
                                    <p:animEffect transition="in" filter="fade">
                                      <p:cBhvr>
                                        <p:cTn id="31" dur="1500"/>
                                        <p:tgtEl>
                                          <p:spTgt spid="7"/>
                                        </p:tgtEl>
                                      </p:cBhvr>
                                    </p:animEffect>
                                  </p:childTnLst>
                                </p:cTn>
                              </p:par>
                            </p:childTnLst>
                          </p:cTn>
                        </p:par>
                        <p:par>
                          <p:cTn id="32" fill="hold">
                            <p:stCondLst>
                              <p:cond delay="5500"/>
                            </p:stCondLst>
                            <p:childTnLst>
                              <p:par>
                                <p:cTn id="33" presetID="31" presetClass="exit" presetSubtype="0" fill="hold" grpId="1" nodeType="afterEffect">
                                  <p:stCondLst>
                                    <p:cond delay="500"/>
                                  </p:stCondLst>
                                  <p:childTnLst>
                                    <p:anim calcmode="lin" valueType="num">
                                      <p:cBhvr>
                                        <p:cTn id="34" dur="500"/>
                                        <p:tgtEl>
                                          <p:spTgt spid="7"/>
                                        </p:tgtEl>
                                        <p:attrNameLst>
                                          <p:attrName>ppt_w</p:attrName>
                                        </p:attrNameLst>
                                      </p:cBhvr>
                                      <p:tavLst>
                                        <p:tav tm="0">
                                          <p:val>
                                            <p:strVal val="ppt_w"/>
                                          </p:val>
                                        </p:tav>
                                        <p:tav tm="100000">
                                          <p:val>
                                            <p:fltVal val="0"/>
                                          </p:val>
                                        </p:tav>
                                      </p:tavLst>
                                    </p:anim>
                                    <p:anim calcmode="lin" valueType="num">
                                      <p:cBhvr>
                                        <p:cTn id="35" dur="500"/>
                                        <p:tgtEl>
                                          <p:spTgt spid="7"/>
                                        </p:tgtEl>
                                        <p:attrNameLst>
                                          <p:attrName>ppt_h</p:attrName>
                                        </p:attrNameLst>
                                      </p:cBhvr>
                                      <p:tavLst>
                                        <p:tav tm="0">
                                          <p:val>
                                            <p:strVal val="ppt_h"/>
                                          </p:val>
                                        </p:tav>
                                        <p:tav tm="100000">
                                          <p:val>
                                            <p:fltVal val="0"/>
                                          </p:val>
                                        </p:tav>
                                      </p:tavLst>
                                    </p:anim>
                                    <p:anim calcmode="lin" valueType="num">
                                      <p:cBhvr>
                                        <p:cTn id="36" dur="500"/>
                                        <p:tgtEl>
                                          <p:spTgt spid="7"/>
                                        </p:tgtEl>
                                        <p:attrNameLst>
                                          <p:attrName>style.rotation</p:attrName>
                                        </p:attrNameLst>
                                      </p:cBhvr>
                                      <p:tavLst>
                                        <p:tav tm="0">
                                          <p:val>
                                            <p:fltVal val="0"/>
                                          </p:val>
                                        </p:tav>
                                        <p:tav tm="100000">
                                          <p:val>
                                            <p:fltVal val="90"/>
                                          </p:val>
                                        </p:tav>
                                      </p:tavLst>
                                    </p:anim>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6" presetClass="entr" presetSubtype="16" fill="hold" grpId="0" nodeType="withEffect">
                                  <p:stCondLst>
                                    <p:cond delay="500"/>
                                  </p:stCondLst>
                                  <p:childTnLst>
                                    <p:set>
                                      <p:cBhvr>
                                        <p:cTn id="40" dur="1" fill="hold">
                                          <p:stCondLst>
                                            <p:cond delay="0"/>
                                          </p:stCondLst>
                                        </p:cTn>
                                        <p:tgtEl>
                                          <p:spTgt spid="8"/>
                                        </p:tgtEl>
                                        <p:attrNameLst>
                                          <p:attrName>style.visibility</p:attrName>
                                        </p:attrNameLst>
                                      </p:cBhvr>
                                      <p:to>
                                        <p:strVal val="visible"/>
                                      </p:to>
                                    </p:set>
                                    <p:animEffect transition="in" filter="circle(in)">
                                      <p:cBhvr>
                                        <p:cTn id="41" dur="1500"/>
                                        <p:tgtEl>
                                          <p:spTgt spid="8"/>
                                        </p:tgtEl>
                                      </p:cBhvr>
                                    </p:animEffect>
                                  </p:childTnLst>
                                </p:cTn>
                              </p:par>
                            </p:childTnLst>
                          </p:cTn>
                        </p:par>
                        <p:par>
                          <p:cTn id="42" fill="hold">
                            <p:stCondLst>
                              <p:cond delay="7500"/>
                            </p:stCondLst>
                            <p:childTnLst>
                              <p:par>
                                <p:cTn id="43" presetID="42" presetClass="exit" presetSubtype="0" fill="hold" grpId="1" nodeType="afterEffect">
                                  <p:stCondLst>
                                    <p:cond delay="500"/>
                                  </p:stCondLst>
                                  <p:childTnLst>
                                    <p:animEffect transition="out" filter="fade">
                                      <p:cBhvr>
                                        <p:cTn id="44" dur="500"/>
                                        <p:tgtEl>
                                          <p:spTgt spid="8"/>
                                        </p:tgtEl>
                                      </p:cBhvr>
                                    </p:animEffect>
                                    <p:anim calcmode="lin" valueType="num">
                                      <p:cBhvr>
                                        <p:cTn id="45" dur="500"/>
                                        <p:tgtEl>
                                          <p:spTgt spid="8"/>
                                        </p:tgtEl>
                                        <p:attrNameLst>
                                          <p:attrName>ppt_x</p:attrName>
                                        </p:attrNameLst>
                                      </p:cBhvr>
                                      <p:tavLst>
                                        <p:tav tm="0">
                                          <p:val>
                                            <p:strVal val="ppt_x"/>
                                          </p:val>
                                        </p:tav>
                                        <p:tav tm="100000">
                                          <p:val>
                                            <p:strVal val="ppt_x"/>
                                          </p:val>
                                        </p:tav>
                                      </p:tavLst>
                                    </p:anim>
                                    <p:anim calcmode="lin" valueType="num">
                                      <p:cBhvr>
                                        <p:cTn id="46" dur="500"/>
                                        <p:tgtEl>
                                          <p:spTgt spid="8"/>
                                        </p:tgtEl>
                                        <p:attrNameLst>
                                          <p:attrName>ppt_y</p:attrName>
                                        </p:attrNameLst>
                                      </p:cBhvr>
                                      <p:tavLst>
                                        <p:tav tm="0">
                                          <p:val>
                                            <p:strVal val="ppt_y"/>
                                          </p:val>
                                        </p:tav>
                                        <p:tav tm="100000">
                                          <p:val>
                                            <p:strVal val="ppt_y+.1"/>
                                          </p:val>
                                        </p:tav>
                                      </p:tavLst>
                                    </p:anim>
                                    <p:set>
                                      <p:cBhvr>
                                        <p:cTn id="47" dur="1" fill="hold">
                                          <p:stCondLst>
                                            <p:cond delay="499"/>
                                          </p:stCondLst>
                                        </p:cTn>
                                        <p:tgtEl>
                                          <p:spTgt spid="8"/>
                                        </p:tgtEl>
                                        <p:attrNameLst>
                                          <p:attrName>style.visibility</p:attrName>
                                        </p:attrNameLst>
                                      </p:cBhvr>
                                      <p:to>
                                        <p:strVal val="hidden"/>
                                      </p:to>
                                    </p:set>
                                  </p:childTnLst>
                                </p:cTn>
                              </p:par>
                              <p:par>
                                <p:cTn id="48" presetID="53" presetClass="entr" presetSubtype="16" fill="hold" grpId="0" nodeType="withEffect">
                                  <p:stCondLst>
                                    <p:cond delay="50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Effect transition="in" filter="fade">
                                      <p:cBhvr>
                                        <p:cTn id="52" dur="500"/>
                                        <p:tgtEl>
                                          <p:spTgt spid="4"/>
                                        </p:tgtEl>
                                      </p:cBhvr>
                                    </p:animEffect>
                                  </p:childTnLst>
                                </p:cTn>
                              </p:par>
                              <p:par>
                                <p:cTn id="53" presetID="53" presetClass="entr" presetSubtype="16" fill="hold" grpId="0" nodeType="withEffect">
                                  <p:stCondLst>
                                    <p:cond delay="50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Effect transition="in" filter="fade">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7" grpId="0"/>
      <p:bldP spid="7" grpId="1"/>
      <p:bldP spid="8" grpId="0"/>
      <p:bldP spid="8" grpId="1"/>
      <p:bldP spid="4"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Customer Port Requests</a:t>
            </a:r>
            <a:br>
              <a:rPr lang="en-US" smtClean="0"/>
            </a:b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248349800"/>
              </p:ext>
            </p:extLst>
          </p:nvPr>
        </p:nvGraphicFramePr>
        <p:xfrm>
          <a:off x="812588" y="1289785"/>
          <a:ext cx="10563648" cy="5146308"/>
        </p:xfrm>
        <a:graphic>
          <a:graphicData uri="http://schemas.openxmlformats.org/drawingml/2006/table">
            <a:tbl>
              <a:tblPr/>
              <a:tblGrid>
                <a:gridCol w="1608374"/>
                <a:gridCol w="1389954"/>
                <a:gridCol w="1489236"/>
                <a:gridCol w="1389954"/>
                <a:gridCol w="1290670"/>
                <a:gridCol w="3395460"/>
              </a:tblGrid>
              <a:tr h="514631">
                <a:tc>
                  <a:txBody>
                    <a:bodyPr/>
                    <a:lstStyle/>
                    <a:p>
                      <a:pPr marL="0" marR="0" algn="ctr">
                        <a:lnSpc>
                          <a:spcPct val="115000"/>
                        </a:lnSpc>
                        <a:spcBef>
                          <a:spcPts val="0"/>
                        </a:spcBef>
                        <a:spcAft>
                          <a:spcPts val="0"/>
                        </a:spcAft>
                      </a:pPr>
                      <a:r>
                        <a:rPr lang="en-US" sz="1100" b="1" dirty="0">
                          <a:solidFill>
                            <a:srgbClr val="FFFFFF"/>
                          </a:solidFill>
                          <a:latin typeface="Calibri"/>
                          <a:ea typeface="Times New Roman"/>
                          <a:cs typeface="Times New Roman"/>
                        </a:rPr>
                        <a:t>Protocol</a:t>
                      </a:r>
                      <a:endParaRPr lang="en-US" sz="1100" dirty="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100" b="1">
                          <a:solidFill>
                            <a:srgbClr val="FFFFFF"/>
                          </a:solidFill>
                          <a:latin typeface="Calibri"/>
                          <a:ea typeface="Times New Roman"/>
                          <a:cs typeface="Times New Roman"/>
                        </a:rPr>
                        <a:t>Port</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100" b="1">
                          <a:solidFill>
                            <a:srgbClr val="FFFFFF"/>
                          </a:solidFill>
                          <a:latin typeface="Calibri"/>
                          <a:ea typeface="Times New Roman"/>
                          <a:cs typeface="Times New Roman"/>
                        </a:rPr>
                        <a:t>Inbound/</a:t>
                      </a:r>
                      <a:br>
                        <a:rPr lang="en-US" sz="1100" b="1">
                          <a:solidFill>
                            <a:srgbClr val="FFFFFF"/>
                          </a:solidFill>
                          <a:latin typeface="Calibri"/>
                          <a:ea typeface="Times New Roman"/>
                          <a:cs typeface="Times New Roman"/>
                        </a:rPr>
                      </a:br>
                      <a:r>
                        <a:rPr lang="en-US" sz="1100" b="1">
                          <a:solidFill>
                            <a:srgbClr val="FFFFFF"/>
                          </a:solidFill>
                          <a:latin typeface="Calibri"/>
                          <a:ea typeface="Times New Roman"/>
                          <a:cs typeface="Times New Roman"/>
                        </a:rPr>
                        <a:t>Outbound</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100" b="1">
                          <a:solidFill>
                            <a:srgbClr val="FFFFFF"/>
                          </a:solidFill>
                          <a:latin typeface="Calibri"/>
                          <a:ea typeface="Times New Roman"/>
                          <a:cs typeface="Times New Roman"/>
                        </a:rPr>
                        <a:t>From</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100" b="1">
                          <a:solidFill>
                            <a:srgbClr val="FFFFFF"/>
                          </a:solidFill>
                          <a:latin typeface="Calibri"/>
                          <a:ea typeface="Times New Roman"/>
                          <a:cs typeface="Times New Roman"/>
                        </a:rPr>
                        <a:t>To</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100" b="1" dirty="0">
                          <a:solidFill>
                            <a:srgbClr val="FFFFFF"/>
                          </a:solidFill>
                          <a:latin typeface="Calibri"/>
                          <a:ea typeface="Times New Roman"/>
                          <a:cs typeface="Times New Roman"/>
                        </a:rPr>
                        <a:t>Reason</a:t>
                      </a:r>
                      <a:endParaRPr lang="en-US" sz="1100" dirty="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r>
              <a:tr h="771946">
                <a:tc>
                  <a:txBody>
                    <a:bodyPr/>
                    <a:lstStyle/>
                    <a:p>
                      <a:pPr marL="0" marR="0">
                        <a:lnSpc>
                          <a:spcPct val="115000"/>
                        </a:lnSpc>
                        <a:spcBef>
                          <a:spcPts val="0"/>
                        </a:spcBef>
                        <a:spcAft>
                          <a:spcPts val="0"/>
                        </a:spcAft>
                      </a:pPr>
                      <a:r>
                        <a:rPr lang="en-US" sz="1000" b="1">
                          <a:solidFill>
                            <a:srgbClr val="000000"/>
                          </a:solidFill>
                          <a:latin typeface="Arial"/>
                          <a:ea typeface="Times New Roman"/>
                          <a:cs typeface="Times New Roman"/>
                        </a:rPr>
                        <a:t>RPC / Auth</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135, 137, 138, 139, 445 TCP</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latin typeface="Calibri"/>
                          <a:ea typeface="Times New Roman"/>
                          <a:cs typeface="Times New Roman"/>
                        </a:rPr>
                        <a:t>Inbound</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WFE / Index</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Customer DC</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Used for people picker / auth.</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771946">
                <a:tc>
                  <a:txBody>
                    <a:bodyPr/>
                    <a:lstStyle/>
                    <a:p>
                      <a:pPr marL="0" marR="0">
                        <a:lnSpc>
                          <a:spcPct val="115000"/>
                        </a:lnSpc>
                        <a:spcBef>
                          <a:spcPts val="0"/>
                        </a:spcBef>
                        <a:spcAft>
                          <a:spcPts val="0"/>
                        </a:spcAft>
                      </a:pPr>
                      <a:r>
                        <a:rPr lang="en-US" sz="1100" b="1">
                          <a:latin typeface="Calibri"/>
                          <a:ea typeface="Times New Roman"/>
                          <a:cs typeface="Times New Roman"/>
                        </a:rPr>
                        <a:t>LDAP </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389 TCP/ UDP</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Inbound</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latin typeface="Calibri"/>
                          <a:ea typeface="Times New Roman"/>
                          <a:cs typeface="Times New Roman"/>
                        </a:rPr>
                        <a:t>WFE / Index</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Customer DC</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Used for client authentication (NTLM) / people picker / profile imports</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514631">
                <a:tc>
                  <a:txBody>
                    <a:bodyPr/>
                    <a:lstStyle/>
                    <a:p>
                      <a:pPr marL="0" marR="0">
                        <a:lnSpc>
                          <a:spcPct val="115000"/>
                        </a:lnSpc>
                        <a:spcBef>
                          <a:spcPts val="0"/>
                        </a:spcBef>
                        <a:spcAft>
                          <a:spcPts val="0"/>
                        </a:spcAft>
                      </a:pPr>
                      <a:r>
                        <a:rPr lang="en-US" sz="1100" b="1">
                          <a:latin typeface="Calibri"/>
                          <a:ea typeface="Times New Roman"/>
                          <a:cs typeface="Times New Roman"/>
                        </a:rPr>
                        <a:t>DNS</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53 UDP / TCP</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Inbound</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WFE/ Index</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Customer DC</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DNS to resolve DCs </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514631">
                <a:tc>
                  <a:txBody>
                    <a:bodyPr/>
                    <a:lstStyle/>
                    <a:p>
                      <a:pPr marL="0" marR="0">
                        <a:lnSpc>
                          <a:spcPct val="115000"/>
                        </a:lnSpc>
                        <a:spcBef>
                          <a:spcPts val="0"/>
                        </a:spcBef>
                        <a:spcAft>
                          <a:spcPts val="0"/>
                        </a:spcAft>
                      </a:pPr>
                      <a:r>
                        <a:rPr lang="en-US" sz="1100" b="1">
                          <a:latin typeface="Calibri"/>
                          <a:ea typeface="Times New Roman"/>
                          <a:cs typeface="Times New Roman"/>
                        </a:rPr>
                        <a:t>HTTPS</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443 TCP</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Outbound</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Customer Network</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WFE</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Access SharePoint from customer’s internal corp</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514631">
                <a:tc>
                  <a:txBody>
                    <a:bodyPr/>
                    <a:lstStyle/>
                    <a:p>
                      <a:pPr marL="0" marR="0">
                        <a:lnSpc>
                          <a:spcPct val="115000"/>
                        </a:lnSpc>
                        <a:spcBef>
                          <a:spcPts val="0"/>
                        </a:spcBef>
                        <a:spcAft>
                          <a:spcPts val="0"/>
                        </a:spcAft>
                      </a:pPr>
                      <a:r>
                        <a:rPr lang="en-US" sz="1100" b="1">
                          <a:latin typeface="Calibri"/>
                          <a:ea typeface="Times New Roman"/>
                          <a:cs typeface="Times New Roman"/>
                        </a:rPr>
                        <a:t>Kerberos</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88 TCP/UDP</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Inbound</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WFE/Index</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Customer ANY IP</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latin typeface="Calibri"/>
                          <a:ea typeface="Times New Roman"/>
                          <a:cs typeface="Times New Roman"/>
                        </a:rPr>
                        <a:t>Kerberos for People Picker</a:t>
                      </a: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771946">
                <a:tc>
                  <a:txBody>
                    <a:bodyPr/>
                    <a:lstStyle/>
                    <a:p>
                      <a:pPr marL="0" marR="0">
                        <a:lnSpc>
                          <a:spcPct val="115000"/>
                        </a:lnSpc>
                        <a:spcBef>
                          <a:spcPts val="0"/>
                        </a:spcBef>
                        <a:spcAft>
                          <a:spcPts val="0"/>
                        </a:spcAft>
                      </a:pPr>
                      <a:r>
                        <a:rPr lang="en-US" sz="1000" b="1">
                          <a:solidFill>
                            <a:srgbClr val="00B050"/>
                          </a:solidFill>
                          <a:latin typeface="Arial"/>
                          <a:ea typeface="Times New Roman"/>
                          <a:cs typeface="Times New Roman"/>
                        </a:rPr>
                        <a:t>Crawling SMB</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solidFill>
                            <a:srgbClr val="00B050"/>
                          </a:solidFill>
                          <a:latin typeface="Calibri"/>
                          <a:ea typeface="Times New Roman"/>
                          <a:cs typeface="Times New Roman"/>
                        </a:rPr>
                        <a:t>137, 138, 139, 445 TCP</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solidFill>
                            <a:srgbClr val="00B050"/>
                          </a:solidFill>
                          <a:latin typeface="Calibri"/>
                          <a:ea typeface="Times New Roman"/>
                          <a:cs typeface="Times New Roman"/>
                        </a:rPr>
                        <a:t>Inbound</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solidFill>
                            <a:srgbClr val="00B050"/>
                          </a:solidFill>
                          <a:latin typeface="Calibri"/>
                          <a:ea typeface="Times New Roman"/>
                          <a:cs typeface="Times New Roman"/>
                        </a:rPr>
                        <a:t>Index</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solidFill>
                            <a:srgbClr val="00B050"/>
                          </a:solidFill>
                          <a:latin typeface="Calibri"/>
                          <a:ea typeface="Times New Roman"/>
                          <a:cs typeface="Times New Roman"/>
                        </a:rPr>
                        <a:t>Customer shares</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solidFill>
                            <a:srgbClr val="00B050"/>
                          </a:solidFill>
                          <a:latin typeface="Calibri"/>
                          <a:ea typeface="Times New Roman"/>
                          <a:cs typeface="Times New Roman"/>
                        </a:rPr>
                        <a:t>Used for crawling files shares. Need IPs from customer.</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771946">
                <a:tc>
                  <a:txBody>
                    <a:bodyPr/>
                    <a:lstStyle/>
                    <a:p>
                      <a:pPr marL="0" marR="0">
                        <a:lnSpc>
                          <a:spcPct val="115000"/>
                        </a:lnSpc>
                        <a:spcBef>
                          <a:spcPts val="0"/>
                        </a:spcBef>
                        <a:spcAft>
                          <a:spcPts val="0"/>
                        </a:spcAft>
                      </a:pPr>
                      <a:r>
                        <a:rPr lang="en-US" sz="1000" b="1">
                          <a:solidFill>
                            <a:srgbClr val="00B050"/>
                          </a:solidFill>
                          <a:latin typeface="Arial"/>
                          <a:ea typeface="Times New Roman"/>
                          <a:cs typeface="Times New Roman"/>
                        </a:rPr>
                        <a:t>HTTP</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solidFill>
                            <a:srgbClr val="00B050"/>
                          </a:solidFill>
                          <a:latin typeface="Calibri"/>
                          <a:ea typeface="Times New Roman"/>
                          <a:cs typeface="Times New Roman"/>
                        </a:rPr>
                        <a:t>80 TCP</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solidFill>
                            <a:srgbClr val="00B050"/>
                          </a:solidFill>
                          <a:latin typeface="Calibri"/>
                          <a:ea typeface="Times New Roman"/>
                          <a:cs typeface="Times New Roman"/>
                        </a:rPr>
                        <a:t>Inbound</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solidFill>
                            <a:srgbClr val="00B050"/>
                          </a:solidFill>
                          <a:latin typeface="Calibri"/>
                          <a:ea typeface="Times New Roman"/>
                          <a:cs typeface="Times New Roman"/>
                        </a:rPr>
                        <a:t>Index</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solidFill>
                            <a:srgbClr val="00B050"/>
                          </a:solidFill>
                          <a:latin typeface="Calibri"/>
                          <a:ea typeface="Times New Roman"/>
                          <a:cs typeface="Times New Roman"/>
                        </a:rPr>
                        <a:t>Customer sites</a:t>
                      </a:r>
                      <a:endParaRPr lang="en-US" sz="110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solidFill>
                            <a:srgbClr val="00B050"/>
                          </a:solidFill>
                          <a:latin typeface="Calibri"/>
                          <a:ea typeface="Times New Roman"/>
                          <a:cs typeface="Times New Roman"/>
                        </a:rPr>
                        <a:t>Access additional customer web sites to crawl. Need IPs from customer.</a:t>
                      </a:r>
                      <a:endParaRPr lang="en-US" sz="1100" dirty="0">
                        <a:latin typeface="Calibri"/>
                        <a:ea typeface="Times New Roman"/>
                        <a:cs typeface="Times New Roman"/>
                      </a:endParaRPr>
                    </a:p>
                  </a:txBody>
                  <a:tcPr marL="91416" marR="9141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57541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sz="4000" dirty="0" smtClean="0"/>
              <a:t>Web front-end Server Requirements (including VIP)</a:t>
            </a:r>
            <a:br>
              <a:rPr lang="en-US" sz="4000" dirty="0" smtClean="0"/>
            </a:br>
            <a:endParaRPr lang="en-US" sz="4000" dirty="0"/>
          </a:p>
        </p:txBody>
      </p:sp>
      <p:graphicFrame>
        <p:nvGraphicFramePr>
          <p:cNvPr id="4" name="Table 3"/>
          <p:cNvGraphicFramePr>
            <a:graphicFrameLocks noGrp="1"/>
          </p:cNvGraphicFramePr>
          <p:nvPr>
            <p:extLst>
              <p:ext uri="{D42A27DB-BD31-4B8C-83A1-F6EECF244321}">
                <p14:modId xmlns:p14="http://schemas.microsoft.com/office/powerpoint/2010/main" val="1795662638"/>
              </p:ext>
            </p:extLst>
          </p:nvPr>
        </p:nvGraphicFramePr>
        <p:xfrm>
          <a:off x="519114" y="1143000"/>
          <a:ext cx="11149012" cy="5486401"/>
        </p:xfrm>
        <a:graphic>
          <a:graphicData uri="http://schemas.openxmlformats.org/drawingml/2006/table">
            <a:tbl>
              <a:tblPr/>
              <a:tblGrid>
                <a:gridCol w="1383149"/>
                <a:gridCol w="1781325"/>
                <a:gridCol w="1362192"/>
                <a:gridCol w="1362192"/>
                <a:gridCol w="1362192"/>
                <a:gridCol w="3897962"/>
              </a:tblGrid>
              <a:tr h="477078">
                <a:tc>
                  <a:txBody>
                    <a:bodyPr/>
                    <a:lstStyle/>
                    <a:p>
                      <a:pPr marL="0" marR="0" algn="ctr">
                        <a:lnSpc>
                          <a:spcPct val="115000"/>
                        </a:lnSpc>
                        <a:spcBef>
                          <a:spcPts val="0"/>
                        </a:spcBef>
                        <a:spcAft>
                          <a:spcPts val="0"/>
                        </a:spcAft>
                      </a:pPr>
                      <a:r>
                        <a:rPr lang="en-US" sz="1000" b="1" dirty="0">
                          <a:solidFill>
                            <a:srgbClr val="FFFFFF"/>
                          </a:solidFill>
                          <a:latin typeface="Calibri"/>
                          <a:ea typeface="Times New Roman"/>
                          <a:cs typeface="Times New Roman"/>
                        </a:rPr>
                        <a:t>Protocol</a:t>
                      </a:r>
                      <a:endParaRPr lang="en-US" sz="1000" dirty="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000" b="1">
                          <a:solidFill>
                            <a:srgbClr val="FFFFFF"/>
                          </a:solidFill>
                          <a:latin typeface="Calibri"/>
                          <a:ea typeface="Times New Roman"/>
                          <a:cs typeface="Times New Roman"/>
                        </a:rPr>
                        <a:t>Port</a:t>
                      </a:r>
                      <a:endParaRPr lang="en-US" sz="100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000" b="1">
                          <a:solidFill>
                            <a:srgbClr val="FFFFFF"/>
                          </a:solidFill>
                          <a:latin typeface="Calibri"/>
                          <a:ea typeface="Times New Roman"/>
                          <a:cs typeface="Times New Roman"/>
                        </a:rPr>
                        <a:t>Inbound/</a:t>
                      </a:r>
                      <a:br>
                        <a:rPr lang="en-US" sz="1000" b="1">
                          <a:solidFill>
                            <a:srgbClr val="FFFFFF"/>
                          </a:solidFill>
                          <a:latin typeface="Calibri"/>
                          <a:ea typeface="Times New Roman"/>
                          <a:cs typeface="Times New Roman"/>
                        </a:rPr>
                      </a:br>
                      <a:r>
                        <a:rPr lang="en-US" sz="1000" b="1">
                          <a:solidFill>
                            <a:srgbClr val="FFFFFF"/>
                          </a:solidFill>
                          <a:latin typeface="Calibri"/>
                          <a:ea typeface="Times New Roman"/>
                          <a:cs typeface="Times New Roman"/>
                        </a:rPr>
                        <a:t>Outbound</a:t>
                      </a:r>
                      <a:endParaRPr lang="en-US" sz="100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000" b="1">
                          <a:solidFill>
                            <a:srgbClr val="FFFFFF"/>
                          </a:solidFill>
                          <a:latin typeface="Calibri"/>
                          <a:ea typeface="Times New Roman"/>
                          <a:cs typeface="Times New Roman"/>
                        </a:rPr>
                        <a:t>From</a:t>
                      </a:r>
                      <a:endParaRPr lang="en-US" sz="100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000" b="1">
                          <a:solidFill>
                            <a:srgbClr val="FFFFFF"/>
                          </a:solidFill>
                          <a:latin typeface="Calibri"/>
                          <a:ea typeface="Times New Roman"/>
                          <a:cs typeface="Times New Roman"/>
                        </a:rPr>
                        <a:t>To</a:t>
                      </a:r>
                      <a:endParaRPr lang="en-US" sz="100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000" b="1">
                          <a:solidFill>
                            <a:srgbClr val="FFFFFF"/>
                          </a:solidFill>
                          <a:latin typeface="Calibri"/>
                          <a:ea typeface="Times New Roman"/>
                          <a:cs typeface="Times New Roman"/>
                        </a:rPr>
                        <a:t>Reason</a:t>
                      </a:r>
                      <a:endParaRPr lang="en-US" sz="100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r>
              <a:tr h="477078">
                <a:tc>
                  <a:txBody>
                    <a:bodyPr/>
                    <a:lstStyle/>
                    <a:p>
                      <a:pPr marL="0" marR="0">
                        <a:lnSpc>
                          <a:spcPct val="115000"/>
                        </a:lnSpc>
                        <a:spcBef>
                          <a:spcPts val="0"/>
                        </a:spcBef>
                        <a:spcAft>
                          <a:spcPts val="0"/>
                        </a:spcAft>
                      </a:pPr>
                      <a:r>
                        <a:rPr lang="en-US" sz="1000" b="1">
                          <a:latin typeface="Calibri"/>
                          <a:ea typeface="Times New Roman"/>
                          <a:cs typeface="Times New Roman"/>
                        </a:rPr>
                        <a:t>HTTP</a:t>
                      </a:r>
                      <a:endParaRPr lang="en-US" sz="100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80 TCP</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Inbound </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Internet</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WFE</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Will display friendly error to use HTTPS instead of HTTP</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954157">
                <a:tc>
                  <a:txBody>
                    <a:bodyPr/>
                    <a:lstStyle/>
                    <a:p>
                      <a:pPr marL="0" marR="0">
                        <a:lnSpc>
                          <a:spcPct val="115000"/>
                        </a:lnSpc>
                        <a:spcBef>
                          <a:spcPts val="0"/>
                        </a:spcBef>
                        <a:spcAft>
                          <a:spcPts val="0"/>
                        </a:spcAft>
                      </a:pPr>
                      <a:r>
                        <a:rPr lang="en-US" sz="1000" b="1">
                          <a:latin typeface="Calibri"/>
                          <a:ea typeface="Times New Roman"/>
                          <a:cs typeface="Times New Roman"/>
                        </a:rPr>
                        <a:t>HTTP</a:t>
                      </a:r>
                      <a:endParaRPr lang="en-US" sz="100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80 TCP</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Inbound </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Customer Network</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WFE</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Will display friendly error to use HTTPS instead of HTTP. (Network team asked to call out connection to customer.)</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954157">
                <a:tc>
                  <a:txBody>
                    <a:bodyPr/>
                    <a:lstStyle/>
                    <a:p>
                      <a:pPr marL="0" marR="0">
                        <a:lnSpc>
                          <a:spcPct val="115000"/>
                        </a:lnSpc>
                        <a:spcBef>
                          <a:spcPts val="0"/>
                        </a:spcBef>
                        <a:spcAft>
                          <a:spcPts val="0"/>
                        </a:spcAft>
                      </a:pPr>
                      <a:r>
                        <a:rPr lang="en-US" sz="1000" b="1">
                          <a:latin typeface="Calibri"/>
                          <a:ea typeface="Times New Roman"/>
                          <a:cs typeface="Times New Roman"/>
                        </a:rPr>
                        <a:t>HTTP</a:t>
                      </a:r>
                      <a:endParaRPr lang="en-US" sz="100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80 TCP</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Outbound</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WFE</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Internet</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Needed to download updates for ForeFront, Windows, etc. Also needed for RSS viewer web parts which pull from external sources.</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38539">
                <a:tc>
                  <a:txBody>
                    <a:bodyPr/>
                    <a:lstStyle/>
                    <a:p>
                      <a:pPr marL="0" marR="0">
                        <a:lnSpc>
                          <a:spcPct val="115000"/>
                        </a:lnSpc>
                        <a:spcBef>
                          <a:spcPts val="0"/>
                        </a:spcBef>
                        <a:spcAft>
                          <a:spcPts val="0"/>
                        </a:spcAft>
                      </a:pPr>
                      <a:r>
                        <a:rPr lang="en-US" sz="1000" b="1">
                          <a:latin typeface="Calibri"/>
                          <a:ea typeface="Times New Roman"/>
                          <a:cs typeface="Times New Roman"/>
                        </a:rPr>
                        <a:t>HTTPS</a:t>
                      </a:r>
                      <a:endParaRPr lang="en-US" sz="100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443 TCP</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Inbound</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Internet</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WFE</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Access SharePoint</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715618">
                <a:tc>
                  <a:txBody>
                    <a:bodyPr/>
                    <a:lstStyle/>
                    <a:p>
                      <a:pPr marL="0" marR="0">
                        <a:lnSpc>
                          <a:spcPct val="115000"/>
                        </a:lnSpc>
                        <a:spcBef>
                          <a:spcPts val="0"/>
                        </a:spcBef>
                        <a:spcAft>
                          <a:spcPts val="0"/>
                        </a:spcAft>
                      </a:pPr>
                      <a:r>
                        <a:rPr lang="en-US" sz="1000" b="1">
                          <a:latin typeface="Calibri"/>
                          <a:ea typeface="Times New Roman"/>
                          <a:cs typeface="Times New Roman"/>
                        </a:rPr>
                        <a:t>HTTPS</a:t>
                      </a:r>
                      <a:endParaRPr lang="en-US" sz="100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443 TCP</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Inbound</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Customer Network</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WFE</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Access SharePoint (Network team asked to call out connection to customer.)</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715618">
                <a:tc>
                  <a:txBody>
                    <a:bodyPr/>
                    <a:lstStyle/>
                    <a:p>
                      <a:pPr marL="0" marR="0">
                        <a:lnSpc>
                          <a:spcPct val="115000"/>
                        </a:lnSpc>
                        <a:spcBef>
                          <a:spcPts val="0"/>
                        </a:spcBef>
                        <a:spcAft>
                          <a:spcPts val="0"/>
                        </a:spcAft>
                      </a:pPr>
                      <a:r>
                        <a:rPr lang="en-US" sz="1000" b="1">
                          <a:latin typeface="Calibri"/>
                          <a:ea typeface="Times New Roman"/>
                          <a:cs typeface="Times New Roman"/>
                        </a:rPr>
                        <a:t>LDAP </a:t>
                      </a:r>
                      <a:endParaRPr lang="en-US" sz="100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389 TCP/ UDP</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Outbound</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WFE</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Customer DC</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Used for client authentication (NTLM) / people picker / profile imports</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477078">
                <a:tc>
                  <a:txBody>
                    <a:bodyPr/>
                    <a:lstStyle/>
                    <a:p>
                      <a:pPr marL="0" marR="0">
                        <a:lnSpc>
                          <a:spcPct val="115000"/>
                        </a:lnSpc>
                        <a:spcBef>
                          <a:spcPts val="0"/>
                        </a:spcBef>
                        <a:spcAft>
                          <a:spcPts val="0"/>
                        </a:spcAft>
                      </a:pPr>
                      <a:r>
                        <a:rPr lang="en-US" sz="1000" b="1">
                          <a:latin typeface="Calibri"/>
                          <a:ea typeface="Times New Roman"/>
                          <a:cs typeface="Times New Roman"/>
                        </a:rPr>
                        <a:t>DNS</a:t>
                      </a:r>
                      <a:endParaRPr lang="en-US" sz="100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53 UDP / TCP</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Outbound</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WFE</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Customer DC</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DNS to resolve customer DCs </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477078">
                <a:tc>
                  <a:txBody>
                    <a:bodyPr/>
                    <a:lstStyle/>
                    <a:p>
                      <a:pPr marL="0" marR="0">
                        <a:lnSpc>
                          <a:spcPct val="115000"/>
                        </a:lnSpc>
                        <a:spcBef>
                          <a:spcPts val="0"/>
                        </a:spcBef>
                        <a:spcAft>
                          <a:spcPts val="0"/>
                        </a:spcAft>
                      </a:pPr>
                      <a:r>
                        <a:rPr lang="en-US" sz="1000" b="1">
                          <a:latin typeface="Calibri"/>
                          <a:ea typeface="Times New Roman"/>
                          <a:cs typeface="Times New Roman"/>
                        </a:rPr>
                        <a:t>RPC / Auth</a:t>
                      </a:r>
                      <a:endParaRPr lang="en-US" sz="1000">
                        <a:latin typeface="Calibri"/>
                        <a:ea typeface="Times New Roman"/>
                        <a:cs typeface="Times New Roman"/>
                      </a:endParaRP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135, 137, 138, 139, 445 TCP</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Outbound</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WFE</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Customer  DC</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dirty="0">
                          <a:latin typeface="Calibri"/>
                          <a:ea typeface="Times New Roman"/>
                          <a:cs typeface="Times New Roman"/>
                        </a:rPr>
                        <a:t>Seen in use during people picker use.</a:t>
                      </a:r>
                    </a:p>
                  </a:txBody>
                  <a:tcPr marL="83786" marR="83786"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98992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Index / Application Front End Server Requirements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59003853"/>
              </p:ext>
            </p:extLst>
          </p:nvPr>
        </p:nvGraphicFramePr>
        <p:xfrm>
          <a:off x="884223" y="1905000"/>
          <a:ext cx="10420378" cy="4261584"/>
        </p:xfrm>
        <a:graphic>
          <a:graphicData uri="http://schemas.openxmlformats.org/drawingml/2006/table">
            <a:tbl>
              <a:tblPr/>
              <a:tblGrid>
                <a:gridCol w="1586561"/>
                <a:gridCol w="1371103"/>
                <a:gridCol w="1469039"/>
                <a:gridCol w="1273166"/>
                <a:gridCol w="1371103"/>
                <a:gridCol w="3349406"/>
              </a:tblGrid>
              <a:tr h="355132">
                <a:tc>
                  <a:txBody>
                    <a:bodyPr/>
                    <a:lstStyle/>
                    <a:p>
                      <a:pPr marL="0" marR="0" algn="ctr">
                        <a:lnSpc>
                          <a:spcPct val="115000"/>
                        </a:lnSpc>
                        <a:spcBef>
                          <a:spcPts val="0"/>
                        </a:spcBef>
                        <a:spcAft>
                          <a:spcPts val="0"/>
                        </a:spcAft>
                      </a:pPr>
                      <a:r>
                        <a:rPr lang="en-US" sz="1000" b="1" dirty="0">
                          <a:solidFill>
                            <a:srgbClr val="FFFFFF"/>
                          </a:solidFill>
                          <a:latin typeface="Calibri"/>
                          <a:ea typeface="Times New Roman"/>
                          <a:cs typeface="Times New Roman"/>
                        </a:rPr>
                        <a:t>Protocol</a:t>
                      </a:r>
                      <a:endParaRPr lang="en-US" sz="1000" dirty="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000" b="1">
                          <a:solidFill>
                            <a:srgbClr val="FFFFFF"/>
                          </a:solidFill>
                          <a:latin typeface="Calibri"/>
                          <a:ea typeface="Times New Roman"/>
                          <a:cs typeface="Times New Roman"/>
                        </a:rPr>
                        <a:t>Port</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000" b="1">
                          <a:solidFill>
                            <a:srgbClr val="FFFFFF"/>
                          </a:solidFill>
                          <a:latin typeface="Calibri"/>
                          <a:ea typeface="Times New Roman"/>
                          <a:cs typeface="Times New Roman"/>
                        </a:rPr>
                        <a:t>Inbound/</a:t>
                      </a:r>
                      <a:br>
                        <a:rPr lang="en-US" sz="1000" b="1">
                          <a:solidFill>
                            <a:srgbClr val="FFFFFF"/>
                          </a:solidFill>
                          <a:latin typeface="Calibri"/>
                          <a:ea typeface="Times New Roman"/>
                          <a:cs typeface="Times New Roman"/>
                        </a:rPr>
                      </a:br>
                      <a:r>
                        <a:rPr lang="en-US" sz="1000" b="1">
                          <a:solidFill>
                            <a:srgbClr val="FFFFFF"/>
                          </a:solidFill>
                          <a:latin typeface="Calibri"/>
                          <a:ea typeface="Times New Roman"/>
                          <a:cs typeface="Times New Roman"/>
                        </a:rPr>
                        <a:t>Outbound</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000" b="1">
                          <a:solidFill>
                            <a:srgbClr val="FFFFFF"/>
                          </a:solidFill>
                          <a:latin typeface="Calibri"/>
                          <a:ea typeface="Times New Roman"/>
                          <a:cs typeface="Times New Roman"/>
                        </a:rPr>
                        <a:t>From</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000" b="1">
                          <a:solidFill>
                            <a:srgbClr val="FFFFFF"/>
                          </a:solidFill>
                          <a:latin typeface="Calibri"/>
                          <a:ea typeface="Times New Roman"/>
                          <a:cs typeface="Times New Roman"/>
                        </a:rPr>
                        <a:t>To</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1000" b="1" dirty="0">
                          <a:solidFill>
                            <a:srgbClr val="FFFFFF"/>
                          </a:solidFill>
                          <a:latin typeface="Calibri"/>
                          <a:ea typeface="Times New Roman"/>
                          <a:cs typeface="Times New Roman"/>
                        </a:rPr>
                        <a:t>Reason</a:t>
                      </a:r>
                      <a:endParaRPr lang="en-US" sz="1000" dirty="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r>
              <a:tr h="532698">
                <a:tc>
                  <a:txBody>
                    <a:bodyPr/>
                    <a:lstStyle/>
                    <a:p>
                      <a:pPr marL="0" marR="0">
                        <a:lnSpc>
                          <a:spcPct val="115000"/>
                        </a:lnSpc>
                        <a:spcBef>
                          <a:spcPts val="0"/>
                        </a:spcBef>
                        <a:spcAft>
                          <a:spcPts val="0"/>
                        </a:spcAft>
                      </a:pPr>
                      <a:r>
                        <a:rPr lang="en-US" sz="900" b="1">
                          <a:solidFill>
                            <a:srgbClr val="000000"/>
                          </a:solidFill>
                          <a:latin typeface="Arial"/>
                          <a:ea typeface="Times New Roman"/>
                          <a:cs typeface="Times New Roman"/>
                        </a:rPr>
                        <a:t>RPC / Auth</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dirty="0">
                          <a:latin typeface="Calibri"/>
                          <a:ea typeface="Times New Roman"/>
                          <a:cs typeface="Times New Roman"/>
                        </a:rPr>
                        <a:t>135, 137, 138, 139, 445 TCP</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dirty="0">
                          <a:latin typeface="Calibri"/>
                          <a:ea typeface="Times New Roman"/>
                          <a:cs typeface="Times New Roman"/>
                        </a:rPr>
                        <a:t>Outbound</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Index</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Customer DC</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Used for client authentication.</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532698">
                <a:tc>
                  <a:txBody>
                    <a:bodyPr/>
                    <a:lstStyle/>
                    <a:p>
                      <a:pPr marL="0" marR="0">
                        <a:lnSpc>
                          <a:spcPct val="115000"/>
                        </a:lnSpc>
                        <a:spcBef>
                          <a:spcPts val="0"/>
                        </a:spcBef>
                        <a:spcAft>
                          <a:spcPts val="0"/>
                        </a:spcAft>
                      </a:pPr>
                      <a:r>
                        <a:rPr lang="en-US" sz="1000" b="1">
                          <a:latin typeface="Calibri"/>
                          <a:ea typeface="Times New Roman"/>
                          <a:cs typeface="Times New Roman"/>
                        </a:rPr>
                        <a:t>LDAP </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389 TCP/ UDP</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Outbound</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Index</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Customer DC</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Used for client authentication (NTLM) / people picker / profile imports</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355132">
                <a:tc>
                  <a:txBody>
                    <a:bodyPr/>
                    <a:lstStyle/>
                    <a:p>
                      <a:pPr marL="0" marR="0">
                        <a:lnSpc>
                          <a:spcPct val="115000"/>
                        </a:lnSpc>
                        <a:spcBef>
                          <a:spcPts val="0"/>
                        </a:spcBef>
                        <a:spcAft>
                          <a:spcPts val="0"/>
                        </a:spcAft>
                      </a:pPr>
                      <a:r>
                        <a:rPr lang="en-US" sz="1000" b="1">
                          <a:latin typeface="Calibri"/>
                          <a:ea typeface="Times New Roman"/>
                          <a:cs typeface="Times New Roman"/>
                        </a:rPr>
                        <a:t>DNS</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53 UDP / TCP</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Outbound</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Index</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Customer DC</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DNS to resolve customer DCs </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355132">
                <a:tc>
                  <a:txBody>
                    <a:bodyPr/>
                    <a:lstStyle/>
                    <a:p>
                      <a:pPr marL="0" marR="0">
                        <a:lnSpc>
                          <a:spcPct val="115000"/>
                        </a:lnSpc>
                        <a:spcBef>
                          <a:spcPts val="0"/>
                        </a:spcBef>
                        <a:spcAft>
                          <a:spcPts val="0"/>
                        </a:spcAft>
                      </a:pPr>
                      <a:r>
                        <a:rPr lang="en-US" sz="1000" b="1">
                          <a:latin typeface="Calibri"/>
                          <a:ea typeface="Times New Roman"/>
                          <a:cs typeface="Times New Roman"/>
                        </a:rPr>
                        <a:t>Kerberos</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88 TCP/UDP</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Outbound</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WFE/Index</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Customer ANY IP</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latin typeface="Calibri"/>
                          <a:ea typeface="Times New Roman"/>
                          <a:cs typeface="Times New Roman"/>
                        </a:rPr>
                        <a:t>Kerberos for People Picker</a:t>
                      </a: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532698">
                <a:tc>
                  <a:txBody>
                    <a:bodyPr/>
                    <a:lstStyle/>
                    <a:p>
                      <a:pPr marL="0" marR="0">
                        <a:lnSpc>
                          <a:spcPct val="115000"/>
                        </a:lnSpc>
                        <a:spcBef>
                          <a:spcPts val="0"/>
                        </a:spcBef>
                        <a:spcAft>
                          <a:spcPts val="0"/>
                        </a:spcAft>
                      </a:pPr>
                      <a:r>
                        <a:rPr lang="en-US" sz="900" b="1">
                          <a:solidFill>
                            <a:srgbClr val="00B050"/>
                          </a:solidFill>
                          <a:latin typeface="Arial"/>
                          <a:ea typeface="Times New Roman"/>
                          <a:cs typeface="Times New Roman"/>
                        </a:rPr>
                        <a:t>Crawling SMB</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00B050"/>
                          </a:solidFill>
                          <a:latin typeface="Calibri"/>
                          <a:ea typeface="Times New Roman"/>
                          <a:cs typeface="Times New Roman"/>
                        </a:rPr>
                        <a:t>137, 138, 139, 445 TCP</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00B050"/>
                          </a:solidFill>
                          <a:latin typeface="Calibri"/>
                          <a:ea typeface="Times New Roman"/>
                          <a:cs typeface="Times New Roman"/>
                        </a:rPr>
                        <a:t>Outbound</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00B050"/>
                          </a:solidFill>
                          <a:latin typeface="Calibri"/>
                          <a:ea typeface="Times New Roman"/>
                          <a:cs typeface="Times New Roman"/>
                        </a:rPr>
                        <a:t>Index</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00B050"/>
                          </a:solidFill>
                          <a:latin typeface="Calibri"/>
                          <a:ea typeface="Times New Roman"/>
                          <a:cs typeface="Times New Roman"/>
                        </a:rPr>
                        <a:t>Customer shares</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00B050"/>
                          </a:solidFill>
                          <a:latin typeface="Calibri"/>
                          <a:ea typeface="Times New Roman"/>
                          <a:cs typeface="Times New Roman"/>
                        </a:rPr>
                        <a:t>Used for crawling files shares. Need IPs from customer.</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532698">
                <a:tc>
                  <a:txBody>
                    <a:bodyPr/>
                    <a:lstStyle/>
                    <a:p>
                      <a:pPr marL="0" marR="0">
                        <a:lnSpc>
                          <a:spcPct val="115000"/>
                        </a:lnSpc>
                        <a:spcBef>
                          <a:spcPts val="0"/>
                        </a:spcBef>
                        <a:spcAft>
                          <a:spcPts val="0"/>
                        </a:spcAft>
                      </a:pPr>
                      <a:r>
                        <a:rPr lang="en-US" sz="900" b="1">
                          <a:solidFill>
                            <a:srgbClr val="00B050"/>
                          </a:solidFill>
                          <a:latin typeface="Arial"/>
                          <a:ea typeface="Times New Roman"/>
                          <a:cs typeface="Times New Roman"/>
                        </a:rPr>
                        <a:t>HTTP</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00B050"/>
                          </a:solidFill>
                          <a:latin typeface="Calibri"/>
                          <a:ea typeface="Times New Roman"/>
                          <a:cs typeface="Times New Roman"/>
                        </a:rPr>
                        <a:t>80 TCP</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00B050"/>
                          </a:solidFill>
                          <a:latin typeface="Calibri"/>
                          <a:ea typeface="Times New Roman"/>
                          <a:cs typeface="Times New Roman"/>
                        </a:rPr>
                        <a:t>Outbound</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00B050"/>
                          </a:solidFill>
                          <a:latin typeface="Calibri"/>
                          <a:ea typeface="Times New Roman"/>
                          <a:cs typeface="Times New Roman"/>
                        </a:rPr>
                        <a:t>Index</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00B050"/>
                          </a:solidFill>
                          <a:latin typeface="Calibri"/>
                          <a:ea typeface="Times New Roman"/>
                          <a:cs typeface="Times New Roman"/>
                        </a:rPr>
                        <a:t>Customer sites</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00B050"/>
                          </a:solidFill>
                          <a:latin typeface="Calibri"/>
                          <a:ea typeface="Times New Roman"/>
                          <a:cs typeface="Times New Roman"/>
                        </a:rPr>
                        <a:t>Access additional customer web sites to crawl. Need IPs from customer.</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177566">
                <a:tc>
                  <a:txBody>
                    <a:bodyPr/>
                    <a:lstStyle/>
                    <a:p>
                      <a:pPr marL="0" marR="0">
                        <a:lnSpc>
                          <a:spcPct val="115000"/>
                        </a:lnSpc>
                        <a:spcBef>
                          <a:spcPts val="0"/>
                        </a:spcBef>
                        <a:spcAft>
                          <a:spcPts val="0"/>
                        </a:spcAft>
                      </a:pPr>
                      <a:r>
                        <a:rPr lang="en-US" sz="1000" b="1">
                          <a:solidFill>
                            <a:srgbClr val="943634"/>
                          </a:solidFill>
                          <a:latin typeface="Calibri"/>
                          <a:ea typeface="Times New Roman"/>
                          <a:cs typeface="Times New Roman"/>
                        </a:rPr>
                        <a:t>HTTPS</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443 TCP</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Outbound</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Index</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WFE</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Crawling SharePoint</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355132">
                <a:tc>
                  <a:txBody>
                    <a:bodyPr/>
                    <a:lstStyle/>
                    <a:p>
                      <a:pPr marL="0" marR="0">
                        <a:lnSpc>
                          <a:spcPct val="115000"/>
                        </a:lnSpc>
                        <a:spcBef>
                          <a:spcPts val="0"/>
                        </a:spcBef>
                        <a:spcAft>
                          <a:spcPts val="0"/>
                        </a:spcAft>
                      </a:pPr>
                      <a:r>
                        <a:rPr lang="en-US" sz="1000" b="1">
                          <a:solidFill>
                            <a:srgbClr val="943634"/>
                          </a:solidFill>
                          <a:latin typeface="Calibri"/>
                          <a:ea typeface="Times New Roman"/>
                          <a:cs typeface="Times New Roman"/>
                        </a:rPr>
                        <a:t>SMTP</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25 TCP</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Outbound</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WFE</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Managed</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For sending alerts and outgoing messages</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532698">
                <a:tc>
                  <a:txBody>
                    <a:bodyPr/>
                    <a:lstStyle/>
                    <a:p>
                      <a:pPr marL="0" marR="0">
                        <a:lnSpc>
                          <a:spcPct val="115000"/>
                        </a:lnSpc>
                        <a:spcBef>
                          <a:spcPts val="0"/>
                        </a:spcBef>
                        <a:spcAft>
                          <a:spcPts val="0"/>
                        </a:spcAft>
                      </a:pPr>
                      <a:r>
                        <a:rPr lang="en-US" sz="900" b="1">
                          <a:solidFill>
                            <a:srgbClr val="943634"/>
                          </a:solidFill>
                          <a:latin typeface="Arial"/>
                          <a:ea typeface="Times New Roman"/>
                          <a:cs typeface="Times New Roman"/>
                        </a:rPr>
                        <a:t>Index Propagation</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137, 138, 139 TCP / UDP</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Outbound</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Index</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a:solidFill>
                            <a:srgbClr val="943634"/>
                          </a:solidFill>
                          <a:latin typeface="Calibri"/>
                          <a:ea typeface="Times New Roman"/>
                          <a:cs typeface="Times New Roman"/>
                        </a:rPr>
                        <a:t>WFEs (Query Boxes)</a:t>
                      </a:r>
                      <a:endParaRPr lang="en-US" sz="100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dirty="0">
                          <a:solidFill>
                            <a:srgbClr val="943634"/>
                          </a:solidFill>
                          <a:latin typeface="Calibri"/>
                          <a:ea typeface="Times New Roman"/>
                          <a:cs typeface="Times New Roman"/>
                        </a:rPr>
                        <a:t>Propagate index to query boxes, typically the WFEs.</a:t>
                      </a:r>
                      <a:endParaRPr lang="en-US" sz="1000" dirty="0">
                        <a:latin typeface="Calibri"/>
                        <a:ea typeface="Times New Roman"/>
                        <a:cs typeface="Times New Roman"/>
                      </a:endParaRPr>
                    </a:p>
                  </a:txBody>
                  <a:tcPr marL="80295" marR="8029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32390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Law #5: If you allow a bad guy to upload programs to your website or network, it's not your stuff any more </a:t>
            </a:r>
            <a:br>
              <a:rPr lang="en-US" smtClean="0"/>
            </a:br>
            <a:endParaRPr lang="en-US" dirty="0"/>
          </a:p>
        </p:txBody>
      </p:sp>
    </p:spTree>
    <p:extLst>
      <p:ext uri="{BB962C8B-B14F-4D97-AF65-F5344CB8AC3E}">
        <p14:creationId xmlns:p14="http://schemas.microsoft.com/office/powerpoint/2010/main" val="74064962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Layer 5?</a:t>
            </a:r>
            <a:endParaRPr lang="en-US" dirty="0"/>
          </a:p>
        </p:txBody>
      </p:sp>
      <p:sp>
        <p:nvSpPr>
          <p:cNvPr id="3" name="Content Placeholder 2"/>
          <p:cNvSpPr>
            <a:spLocks noGrp="1"/>
          </p:cNvSpPr>
          <p:nvPr>
            <p:ph idx="1"/>
          </p:nvPr>
        </p:nvSpPr>
        <p:spPr/>
        <p:txBody>
          <a:bodyPr/>
          <a:lstStyle/>
          <a:p>
            <a:r>
              <a:rPr lang="en-US" smtClean="0"/>
              <a:t>Responsible for connections between hosts</a:t>
            </a:r>
          </a:p>
          <a:p>
            <a:pPr lvl="1"/>
            <a:r>
              <a:rPr lang="en-US" smtClean="0"/>
              <a:t>Establish, Manage, Termination</a:t>
            </a:r>
          </a:p>
          <a:p>
            <a:pPr lvl="1"/>
            <a:r>
              <a:rPr lang="en-US" smtClean="0"/>
              <a:t>Checkpointing</a:t>
            </a:r>
          </a:p>
          <a:p>
            <a:r>
              <a:rPr lang="en-US" smtClean="0"/>
              <a:t>Protocols</a:t>
            </a:r>
          </a:p>
          <a:p>
            <a:pPr lvl="1"/>
            <a:r>
              <a:rPr lang="en-US" smtClean="0"/>
              <a:t>Remote Procedure Calls (RPC)</a:t>
            </a:r>
            <a:endParaRPr lang="en-US" dirty="0" smtClean="0"/>
          </a:p>
        </p:txBody>
      </p:sp>
    </p:spTree>
    <p:extLst>
      <p:ext uri="{BB962C8B-B14F-4D97-AF65-F5344CB8AC3E}">
        <p14:creationId xmlns:p14="http://schemas.microsoft.com/office/powerpoint/2010/main" val="201192020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Layer 5 Attack Surfaces</a:t>
            </a:r>
            <a:endParaRPr lang="en-US" dirty="0"/>
          </a:p>
        </p:txBody>
      </p:sp>
      <p:sp>
        <p:nvSpPr>
          <p:cNvPr id="3" name="Content Placeholder 2"/>
          <p:cNvSpPr>
            <a:spLocks noGrp="1"/>
          </p:cNvSpPr>
          <p:nvPr>
            <p:ph idx="1"/>
          </p:nvPr>
        </p:nvSpPr>
        <p:spPr/>
        <p:txBody>
          <a:bodyPr/>
          <a:lstStyle/>
          <a:p>
            <a:r>
              <a:rPr lang="en-US" smtClean="0"/>
              <a:t>Session hijacking</a:t>
            </a:r>
          </a:p>
          <a:p>
            <a:r>
              <a:rPr lang="en-US" smtClean="0"/>
              <a:t>DNS Poisoning</a:t>
            </a:r>
          </a:p>
          <a:p>
            <a:r>
              <a:rPr lang="en-US" smtClean="0"/>
              <a:t>DDoS</a:t>
            </a:r>
            <a:endParaRPr lang="en-US" dirty="0"/>
          </a:p>
        </p:txBody>
      </p:sp>
    </p:spTree>
    <p:extLst>
      <p:ext uri="{BB962C8B-B14F-4D97-AF65-F5344CB8AC3E}">
        <p14:creationId xmlns:p14="http://schemas.microsoft.com/office/powerpoint/2010/main" val="105051434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Quick Test </a:t>
            </a:r>
            <a:endParaRPr lang="en-US" dirty="0"/>
          </a:p>
        </p:txBody>
      </p:sp>
      <p:sp>
        <p:nvSpPr>
          <p:cNvPr id="3" name="Content Placeholder 2"/>
          <p:cNvSpPr>
            <a:spLocks noGrp="1"/>
          </p:cNvSpPr>
          <p:nvPr>
            <p:ph idx="1"/>
          </p:nvPr>
        </p:nvSpPr>
        <p:spPr/>
        <p:txBody>
          <a:bodyPr/>
          <a:lstStyle/>
          <a:p>
            <a:r>
              <a:rPr lang="en-US" smtClean="0"/>
              <a:t>Step 1 Browse to </a:t>
            </a:r>
            <a:r>
              <a:rPr lang="en-US" smtClean="0">
                <a:hlinkClick r:id="rId3"/>
              </a:rPr>
              <a:t>http://bad.ketil.froyn.name/</a:t>
            </a:r>
            <a:endParaRPr lang="en-US" smtClean="0"/>
          </a:p>
          <a:p>
            <a:r>
              <a:rPr lang="en-US" smtClean="0"/>
              <a:t>Step 2 Browse to </a:t>
            </a:r>
            <a:r>
              <a:rPr lang="en-US" smtClean="0">
                <a:hlinkClick r:id="rId4"/>
              </a:rPr>
              <a:t>http://www.example.com</a:t>
            </a:r>
            <a:endParaRPr lang="en-US" smtClean="0"/>
          </a:p>
          <a:p>
            <a:r>
              <a:rPr lang="en-US" smtClean="0"/>
              <a:t>If you see a link to RFC 2606 you are safe.</a:t>
            </a:r>
          </a:p>
          <a:p>
            <a:r>
              <a:rPr lang="en-US" smtClean="0"/>
              <a:t>If you see a page saying POISONED…update your resume…jk</a:t>
            </a:r>
            <a:endParaRPr lang="en-US" dirty="0"/>
          </a:p>
        </p:txBody>
      </p:sp>
    </p:spTree>
    <p:extLst>
      <p:ext uri="{BB962C8B-B14F-4D97-AF65-F5344CB8AC3E}">
        <p14:creationId xmlns:p14="http://schemas.microsoft.com/office/powerpoint/2010/main" val="257530381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Securing Layer 5</a:t>
            </a:r>
            <a:endParaRPr lang="en-US" dirty="0"/>
          </a:p>
        </p:txBody>
      </p:sp>
      <p:sp>
        <p:nvSpPr>
          <p:cNvPr id="3" name="Content Placeholder 2"/>
          <p:cNvSpPr>
            <a:spLocks noGrp="1"/>
          </p:cNvSpPr>
          <p:nvPr>
            <p:ph idx="1"/>
          </p:nvPr>
        </p:nvSpPr>
        <p:spPr/>
        <p:txBody>
          <a:bodyPr/>
          <a:lstStyle/>
          <a:p>
            <a:r>
              <a:rPr lang="en-US" smtClean="0"/>
              <a:t>Choose your authentication protocols wisely</a:t>
            </a:r>
          </a:p>
          <a:p>
            <a:pPr lvl="1"/>
            <a:r>
              <a:rPr lang="en-US" smtClean="0"/>
              <a:t>Less secure protocols maybe be tunneled through more secure protocols</a:t>
            </a:r>
          </a:p>
          <a:p>
            <a:r>
              <a:rPr lang="en-US" smtClean="0"/>
              <a:t>Configure DNS correctly</a:t>
            </a:r>
          </a:p>
          <a:p>
            <a:pPr lvl="1"/>
            <a:r>
              <a:rPr lang="en-US" smtClean="0"/>
              <a:t>Specify IP address of authorized DNS servers</a:t>
            </a:r>
            <a:endParaRPr lang="en-US" dirty="0"/>
          </a:p>
        </p:txBody>
      </p:sp>
    </p:spTree>
    <p:extLst>
      <p:ext uri="{BB962C8B-B14F-4D97-AF65-F5344CB8AC3E}">
        <p14:creationId xmlns:p14="http://schemas.microsoft.com/office/powerpoint/2010/main" val="2025525836"/>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Layer 6?</a:t>
            </a:r>
            <a:endParaRPr lang="en-US" dirty="0"/>
          </a:p>
        </p:txBody>
      </p:sp>
      <p:sp>
        <p:nvSpPr>
          <p:cNvPr id="3" name="Content Placeholder 2"/>
          <p:cNvSpPr>
            <a:spLocks noGrp="1"/>
          </p:cNvSpPr>
          <p:nvPr>
            <p:ph idx="1"/>
          </p:nvPr>
        </p:nvSpPr>
        <p:spPr/>
        <p:txBody>
          <a:bodyPr/>
          <a:lstStyle/>
          <a:p>
            <a:r>
              <a:rPr lang="en-US" smtClean="0"/>
              <a:t>Presentation = Translation</a:t>
            </a:r>
          </a:p>
          <a:p>
            <a:pPr lvl="1"/>
            <a:r>
              <a:rPr lang="en-US" smtClean="0"/>
              <a:t>Responsible for representing data in different formats</a:t>
            </a:r>
          </a:p>
          <a:p>
            <a:pPr lvl="1"/>
            <a:r>
              <a:rPr lang="en-US" smtClean="0"/>
              <a:t>Responsible for serialization of objects to and from XML</a:t>
            </a:r>
            <a:endParaRPr lang="en-US" dirty="0"/>
          </a:p>
        </p:txBody>
      </p:sp>
    </p:spTree>
    <p:extLst>
      <p:ext uri="{BB962C8B-B14F-4D97-AF65-F5344CB8AC3E}">
        <p14:creationId xmlns:p14="http://schemas.microsoft.com/office/powerpoint/2010/main" val="216242615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Layer 6 Attack Surfaces</a:t>
            </a:r>
            <a:endParaRPr lang="en-US" dirty="0"/>
          </a:p>
        </p:txBody>
      </p:sp>
      <p:sp>
        <p:nvSpPr>
          <p:cNvPr id="3" name="Content Placeholder 2"/>
          <p:cNvSpPr>
            <a:spLocks noGrp="1"/>
          </p:cNvSpPr>
          <p:nvPr>
            <p:ph idx="1"/>
          </p:nvPr>
        </p:nvSpPr>
        <p:spPr/>
        <p:txBody>
          <a:bodyPr/>
          <a:lstStyle/>
          <a:p>
            <a:r>
              <a:rPr lang="en-US" smtClean="0"/>
              <a:t>NetBIOS</a:t>
            </a:r>
          </a:p>
          <a:p>
            <a:r>
              <a:rPr lang="en-US" smtClean="0"/>
              <a:t>SMB</a:t>
            </a:r>
          </a:p>
          <a:p>
            <a:r>
              <a:rPr lang="en-US" smtClean="0"/>
              <a:t>IPC$</a:t>
            </a:r>
            <a:endParaRPr lang="en-US" dirty="0"/>
          </a:p>
        </p:txBody>
      </p:sp>
    </p:spTree>
    <p:extLst>
      <p:ext uri="{BB962C8B-B14F-4D97-AF65-F5344CB8AC3E}">
        <p14:creationId xmlns:p14="http://schemas.microsoft.com/office/powerpoint/2010/main" val="256780567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Agenda</a:t>
            </a:r>
            <a:endParaRPr lang="en-US" dirty="0"/>
          </a:p>
        </p:txBody>
      </p:sp>
      <p:sp>
        <p:nvSpPr>
          <p:cNvPr id="5" name="Content Placeholder 4"/>
          <p:cNvSpPr>
            <a:spLocks noGrp="1"/>
          </p:cNvSpPr>
          <p:nvPr>
            <p:ph idx="1"/>
          </p:nvPr>
        </p:nvSpPr>
        <p:spPr/>
        <p:txBody>
          <a:bodyPr/>
          <a:lstStyle/>
          <a:p>
            <a:r>
              <a:rPr lang="en-US" smtClean="0"/>
              <a:t>The OSI Model</a:t>
            </a:r>
          </a:p>
          <a:p>
            <a:r>
              <a:rPr lang="en-US" smtClean="0"/>
              <a:t>Attack Surfaces</a:t>
            </a:r>
          </a:p>
          <a:p>
            <a:r>
              <a:rPr lang="en-US" smtClean="0"/>
              <a:t>Best Practices at securing each layer</a:t>
            </a:r>
            <a:endParaRPr lang="en-US" dirty="0" smtClean="0"/>
          </a:p>
        </p:txBody>
      </p:sp>
    </p:spTree>
    <p:extLst>
      <p:ext uri="{BB962C8B-B14F-4D97-AF65-F5344CB8AC3E}">
        <p14:creationId xmlns:p14="http://schemas.microsoft.com/office/powerpoint/2010/main" val="206958904"/>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Securing Layer 6</a:t>
            </a:r>
            <a:endParaRPr lang="en-US" dirty="0"/>
          </a:p>
        </p:txBody>
      </p:sp>
      <p:sp>
        <p:nvSpPr>
          <p:cNvPr id="3" name="Content Placeholder 2"/>
          <p:cNvSpPr>
            <a:spLocks noGrp="1"/>
          </p:cNvSpPr>
          <p:nvPr>
            <p:ph idx="1"/>
          </p:nvPr>
        </p:nvSpPr>
        <p:spPr>
          <a:xfrm>
            <a:off x="519112" y="1447799"/>
            <a:ext cx="11149013" cy="4034951"/>
          </a:xfrm>
        </p:spPr>
        <p:txBody>
          <a:bodyPr/>
          <a:lstStyle/>
          <a:p>
            <a:r>
              <a:rPr lang="en-US" sz="2000" dirty="0" smtClean="0"/>
              <a:t>Lock down Null Session capability</a:t>
            </a:r>
          </a:p>
          <a:p>
            <a:r>
              <a:rPr lang="en-US" sz="2000" dirty="0" smtClean="0"/>
              <a:t>For Clients:</a:t>
            </a:r>
          </a:p>
          <a:p>
            <a:pPr lvl="1"/>
            <a:r>
              <a:rPr lang="en-US" sz="1800" dirty="0" smtClean="0"/>
              <a:t>HKLM/System/</a:t>
            </a:r>
            <a:r>
              <a:rPr lang="en-US" sz="1800" dirty="0" err="1" smtClean="0"/>
              <a:t>CurrentControlSet</a:t>
            </a:r>
            <a:r>
              <a:rPr lang="en-US" sz="1800" dirty="0" smtClean="0"/>
              <a:t>/Control/LSA/</a:t>
            </a:r>
            <a:r>
              <a:rPr lang="en-US" sz="1800" dirty="0" err="1" smtClean="0"/>
              <a:t>RestrictAnonymous</a:t>
            </a:r>
            <a:endParaRPr lang="en-US" sz="1800" dirty="0" smtClean="0"/>
          </a:p>
          <a:p>
            <a:pPr lvl="1"/>
            <a:r>
              <a:rPr lang="en-US" sz="1800" dirty="0" smtClean="0"/>
              <a:t>0 – Default setting.</a:t>
            </a:r>
          </a:p>
          <a:p>
            <a:pPr lvl="1"/>
            <a:r>
              <a:rPr lang="en-US" sz="1800" dirty="0" smtClean="0"/>
              <a:t>1 – Null session can not be used to enumerate shares or user names</a:t>
            </a:r>
          </a:p>
          <a:p>
            <a:r>
              <a:rPr lang="en-US" sz="2000" dirty="0" smtClean="0"/>
              <a:t>For Servers</a:t>
            </a:r>
          </a:p>
          <a:p>
            <a:pPr lvl="1"/>
            <a:r>
              <a:rPr lang="en-US" sz="1800" dirty="0" smtClean="0"/>
              <a:t>HKLM\System\</a:t>
            </a:r>
            <a:r>
              <a:rPr lang="en-US" sz="1800" dirty="0" err="1" smtClean="0"/>
              <a:t>CurrentControlSet</a:t>
            </a:r>
            <a:r>
              <a:rPr lang="en-US" sz="1800" dirty="0" smtClean="0"/>
              <a:t>\Control\</a:t>
            </a:r>
            <a:r>
              <a:rPr lang="en-US" sz="1800" dirty="0" err="1" smtClean="0"/>
              <a:t>Lsa</a:t>
            </a:r>
            <a:r>
              <a:rPr lang="en-US" sz="1800" dirty="0" smtClean="0"/>
              <a:t>\</a:t>
            </a:r>
            <a:r>
              <a:rPr lang="en-US" sz="1800" dirty="0" err="1" smtClean="0"/>
              <a:t>RestrictAnonymous</a:t>
            </a:r>
            <a:endParaRPr lang="en-US" sz="1800" dirty="0" smtClean="0"/>
          </a:p>
          <a:p>
            <a:pPr lvl="1"/>
            <a:r>
              <a:rPr lang="en-US" sz="1800" dirty="0" smtClean="0"/>
              <a:t>0 – Default setting. Null sessions can be used to enumerate shares</a:t>
            </a:r>
          </a:p>
          <a:p>
            <a:pPr lvl="1"/>
            <a:r>
              <a:rPr lang="en-US" sz="1800" dirty="0" smtClean="0"/>
              <a:t>1 – Null sessions can not be used to enumerate shares</a:t>
            </a:r>
          </a:p>
          <a:p>
            <a:r>
              <a:rPr lang="en-US" sz="2000" dirty="0" smtClean="0"/>
              <a:t>HKLM\System\</a:t>
            </a:r>
            <a:r>
              <a:rPr lang="en-US" sz="2000" dirty="0" err="1" smtClean="0"/>
              <a:t>CurrentControlSet</a:t>
            </a:r>
            <a:r>
              <a:rPr lang="en-US" sz="2000" dirty="0" smtClean="0"/>
              <a:t>\Control\</a:t>
            </a:r>
            <a:r>
              <a:rPr lang="en-US" sz="2000" dirty="0" err="1" smtClean="0"/>
              <a:t>Lsa</a:t>
            </a:r>
            <a:r>
              <a:rPr lang="en-US" sz="2000" dirty="0" smtClean="0"/>
              <a:t>\</a:t>
            </a:r>
            <a:r>
              <a:rPr lang="en-US" sz="2000" dirty="0" err="1" smtClean="0"/>
              <a:t>RestrictAnonymousSAM</a:t>
            </a:r>
            <a:endParaRPr lang="en-US" sz="2000" dirty="0" smtClean="0"/>
          </a:p>
          <a:p>
            <a:pPr lvl="1"/>
            <a:r>
              <a:rPr lang="en-US" sz="1800" dirty="0" smtClean="0"/>
              <a:t>0 – Null sessions can enumerate user names</a:t>
            </a:r>
          </a:p>
          <a:p>
            <a:pPr lvl="1"/>
            <a:r>
              <a:rPr lang="en-US" sz="1800" dirty="0" smtClean="0"/>
              <a:t>1 – Default setting. Null sessions can not enumerate user names</a:t>
            </a:r>
          </a:p>
          <a:p>
            <a:pPr lvl="1"/>
            <a:endParaRPr lang="en-US" sz="1800" dirty="0"/>
          </a:p>
        </p:txBody>
      </p:sp>
    </p:spTree>
    <p:extLst>
      <p:ext uri="{BB962C8B-B14F-4D97-AF65-F5344CB8AC3E}">
        <p14:creationId xmlns:p14="http://schemas.microsoft.com/office/powerpoint/2010/main" val="1055760928"/>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Law #6: Absolute anonymity isn't practical, in real life or on the Web </a:t>
            </a:r>
            <a:br>
              <a:rPr lang="en-US" smtClean="0"/>
            </a:br>
            <a:endParaRPr lang="en-US" dirty="0"/>
          </a:p>
        </p:txBody>
      </p:sp>
    </p:spTree>
    <p:extLst>
      <p:ext uri="{BB962C8B-B14F-4D97-AF65-F5344CB8AC3E}">
        <p14:creationId xmlns:p14="http://schemas.microsoft.com/office/powerpoint/2010/main" val="300328258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Layer 7?</a:t>
            </a:r>
            <a:endParaRPr lang="en-US" dirty="0"/>
          </a:p>
        </p:txBody>
      </p:sp>
      <p:sp>
        <p:nvSpPr>
          <p:cNvPr id="3" name="Content Placeholder 2"/>
          <p:cNvSpPr>
            <a:spLocks noGrp="1"/>
          </p:cNvSpPr>
          <p:nvPr>
            <p:ph idx="1"/>
          </p:nvPr>
        </p:nvSpPr>
        <p:spPr/>
        <p:txBody>
          <a:bodyPr/>
          <a:lstStyle/>
          <a:p>
            <a:r>
              <a:rPr lang="en-US" smtClean="0"/>
              <a:t>Top layer of OSI model</a:t>
            </a:r>
          </a:p>
          <a:p>
            <a:r>
              <a:rPr lang="en-US" smtClean="0"/>
              <a:t>Interfaces directly with applications and their processes.</a:t>
            </a:r>
          </a:p>
          <a:p>
            <a:r>
              <a:rPr lang="en-US" smtClean="0"/>
              <a:t>Most of us focus primarily (if not exclusively) at this layer</a:t>
            </a:r>
            <a:endParaRPr lang="en-US" dirty="0"/>
          </a:p>
        </p:txBody>
      </p:sp>
    </p:spTree>
    <p:extLst>
      <p:ext uri="{BB962C8B-B14F-4D97-AF65-F5344CB8AC3E}">
        <p14:creationId xmlns:p14="http://schemas.microsoft.com/office/powerpoint/2010/main" val="717208494"/>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Layer 7 Attack Surfaces</a:t>
            </a:r>
            <a:endParaRPr lang="en-US" dirty="0"/>
          </a:p>
        </p:txBody>
      </p:sp>
      <p:sp>
        <p:nvSpPr>
          <p:cNvPr id="3" name="Content Placeholder 2"/>
          <p:cNvSpPr>
            <a:spLocks noGrp="1"/>
          </p:cNvSpPr>
          <p:nvPr>
            <p:ph idx="1"/>
          </p:nvPr>
        </p:nvSpPr>
        <p:spPr/>
        <p:txBody>
          <a:bodyPr/>
          <a:lstStyle/>
          <a:p>
            <a:r>
              <a:rPr lang="en-US" smtClean="0"/>
              <a:t>DNS</a:t>
            </a:r>
          </a:p>
          <a:p>
            <a:r>
              <a:rPr lang="en-US" smtClean="0"/>
              <a:t>FTP</a:t>
            </a:r>
          </a:p>
          <a:p>
            <a:r>
              <a:rPr lang="en-US" smtClean="0"/>
              <a:t>SMTP</a:t>
            </a:r>
          </a:p>
          <a:p>
            <a:r>
              <a:rPr lang="en-US" smtClean="0"/>
              <a:t>Telnet</a:t>
            </a:r>
          </a:p>
          <a:p>
            <a:r>
              <a:rPr lang="en-US" smtClean="0"/>
              <a:t>SQL</a:t>
            </a:r>
          </a:p>
          <a:p>
            <a:r>
              <a:rPr lang="en-US" smtClean="0"/>
              <a:t>Etc, etc, etc</a:t>
            </a:r>
            <a:endParaRPr lang="en-US" dirty="0" smtClean="0"/>
          </a:p>
        </p:txBody>
      </p:sp>
    </p:spTree>
    <p:extLst>
      <p:ext uri="{BB962C8B-B14F-4D97-AF65-F5344CB8AC3E}">
        <p14:creationId xmlns:p14="http://schemas.microsoft.com/office/powerpoint/2010/main" val="165011814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Securing Layer 7</a:t>
            </a:r>
            <a:endParaRPr lang="en-US" dirty="0"/>
          </a:p>
        </p:txBody>
      </p:sp>
      <p:sp>
        <p:nvSpPr>
          <p:cNvPr id="3" name="Content Placeholder 2"/>
          <p:cNvSpPr>
            <a:spLocks noGrp="1"/>
          </p:cNvSpPr>
          <p:nvPr>
            <p:ph idx="1"/>
          </p:nvPr>
        </p:nvSpPr>
        <p:spPr/>
        <p:txBody>
          <a:bodyPr/>
          <a:lstStyle/>
          <a:p>
            <a:r>
              <a:rPr lang="en-US" smtClean="0"/>
              <a:t>Use GPO policies to block software installation</a:t>
            </a:r>
          </a:p>
          <a:p>
            <a:r>
              <a:rPr lang="en-US" smtClean="0"/>
              <a:t>Use GPO policies to prevent misuse of accounts</a:t>
            </a:r>
          </a:p>
          <a:p>
            <a:r>
              <a:rPr lang="en-US" smtClean="0"/>
              <a:t>Use NAP to enforce access policies</a:t>
            </a:r>
          </a:p>
          <a:p>
            <a:r>
              <a:rPr lang="en-US" smtClean="0"/>
              <a:t>Use IPSec to secure host to host and host to server communications</a:t>
            </a:r>
          </a:p>
          <a:p>
            <a:r>
              <a:rPr lang="en-US" smtClean="0"/>
              <a:t>Follow Best Practices for securing service accounts</a:t>
            </a:r>
          </a:p>
          <a:p>
            <a:endParaRPr lang="en-US" smtClean="0"/>
          </a:p>
          <a:p>
            <a:endParaRPr lang="en-US" dirty="0"/>
          </a:p>
        </p:txBody>
      </p:sp>
    </p:spTree>
    <p:extLst>
      <p:ext uri="{BB962C8B-B14F-4D97-AF65-F5344CB8AC3E}">
        <p14:creationId xmlns:p14="http://schemas.microsoft.com/office/powerpoint/2010/main" val="156176738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Law </a:t>
            </a:r>
            <a:r>
              <a:rPr lang="en-US" dirty="0" smtClean="0"/>
              <a:t>#7: </a:t>
            </a:r>
            <a:r>
              <a:rPr lang="en-US" dirty="0"/>
              <a:t>Weak passwords trump strong security </a:t>
            </a:r>
            <a:br>
              <a:rPr lang="en-US" dirty="0"/>
            </a:br>
            <a:endParaRPr lang="en-US" dirty="0"/>
          </a:p>
        </p:txBody>
      </p:sp>
    </p:spTree>
    <p:extLst>
      <p:ext uri="{BB962C8B-B14F-4D97-AF65-F5344CB8AC3E}">
        <p14:creationId xmlns:p14="http://schemas.microsoft.com/office/powerpoint/2010/main" val="362326606"/>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Law #8: A computer is only as secure as the administrator is trustworthy </a:t>
            </a:r>
            <a:br>
              <a:rPr lang="en-US" smtClean="0"/>
            </a:br>
            <a:endParaRPr lang="en-US" dirty="0"/>
          </a:p>
        </p:txBody>
      </p:sp>
      <p:sp>
        <p:nvSpPr>
          <p:cNvPr id="3" name="Content Placeholder 2"/>
          <p:cNvSpPr>
            <a:spLocks noGrp="1"/>
          </p:cNvSpPr>
          <p:nvPr>
            <p:ph idx="1"/>
          </p:nvPr>
        </p:nvSpPr>
        <p:spPr>
          <a:xfrm>
            <a:off x="519112" y="1905000"/>
            <a:ext cx="11149013" cy="2000548"/>
          </a:xfrm>
        </p:spPr>
        <p:txBody>
          <a:bodyPr/>
          <a:lstStyle/>
          <a:p>
            <a:r>
              <a:rPr lang="en-US" dirty="0" smtClean="0"/>
              <a:t>Service Accounts</a:t>
            </a:r>
          </a:p>
          <a:p>
            <a:pPr lvl="1"/>
            <a:r>
              <a:rPr lang="en-US" dirty="0" smtClean="0"/>
              <a:t>Farm</a:t>
            </a:r>
          </a:p>
          <a:p>
            <a:pPr lvl="1"/>
            <a:r>
              <a:rPr lang="en-US" dirty="0" smtClean="0"/>
              <a:t>Setup</a:t>
            </a:r>
          </a:p>
          <a:p>
            <a:pPr lvl="1"/>
            <a:r>
              <a:rPr lang="en-US" dirty="0" smtClean="0"/>
              <a:t>Application Pool</a:t>
            </a:r>
          </a:p>
          <a:p>
            <a:pPr lvl="1"/>
            <a:r>
              <a:rPr lang="en-US" dirty="0" smtClean="0"/>
              <a:t>SQL</a:t>
            </a:r>
          </a:p>
          <a:p>
            <a:endParaRPr lang="en-US" dirty="0"/>
          </a:p>
        </p:txBody>
      </p:sp>
    </p:spTree>
    <p:extLst>
      <p:ext uri="{BB962C8B-B14F-4D97-AF65-F5344CB8AC3E}">
        <p14:creationId xmlns:p14="http://schemas.microsoft.com/office/powerpoint/2010/main" val="211732519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SharePoint Service Accounts</a:t>
            </a:r>
            <a:endParaRPr lang="en-US" dirty="0"/>
          </a:p>
        </p:txBody>
      </p:sp>
      <p:sp>
        <p:nvSpPr>
          <p:cNvPr id="3" name="Content Placeholder 2"/>
          <p:cNvSpPr>
            <a:spLocks noGrp="1"/>
          </p:cNvSpPr>
          <p:nvPr>
            <p:ph idx="1"/>
          </p:nvPr>
        </p:nvSpPr>
        <p:spPr/>
        <p:txBody>
          <a:bodyPr/>
          <a:lstStyle/>
          <a:p>
            <a:r>
              <a:rPr lang="en-US" dirty="0" smtClean="0"/>
              <a:t>SQL Server Service Account</a:t>
            </a:r>
          </a:p>
          <a:p>
            <a:r>
              <a:rPr lang="en-US" dirty="0" smtClean="0"/>
              <a:t>SharePoint Setup User Account</a:t>
            </a:r>
          </a:p>
          <a:p>
            <a:r>
              <a:rPr lang="en-US" dirty="0" smtClean="0"/>
              <a:t>SharePoint Farm Service Account</a:t>
            </a:r>
          </a:p>
          <a:p>
            <a:endParaRPr lang="en-US" dirty="0"/>
          </a:p>
        </p:txBody>
      </p:sp>
    </p:spTree>
    <p:extLst>
      <p:ext uri="{BB962C8B-B14F-4D97-AF65-F5344CB8AC3E}">
        <p14:creationId xmlns:p14="http://schemas.microsoft.com/office/powerpoint/2010/main" val="4153407866"/>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SharePoint Service Accounts</a:t>
            </a:r>
            <a:endParaRPr lang="en-US" dirty="0"/>
          </a:p>
        </p:txBody>
      </p:sp>
      <p:sp>
        <p:nvSpPr>
          <p:cNvPr id="3" name="Content Placeholder 2"/>
          <p:cNvSpPr>
            <a:spLocks noGrp="1"/>
          </p:cNvSpPr>
          <p:nvPr>
            <p:ph idx="1"/>
          </p:nvPr>
        </p:nvSpPr>
        <p:spPr/>
        <p:txBody>
          <a:bodyPr/>
          <a:lstStyle/>
          <a:p>
            <a:r>
              <a:rPr lang="en-US" dirty="0" smtClean="0"/>
              <a:t>Fewest is best</a:t>
            </a:r>
          </a:p>
          <a:p>
            <a:r>
              <a:rPr lang="en-US" dirty="0" smtClean="0"/>
              <a:t>Least Privilege is best</a:t>
            </a:r>
          </a:p>
          <a:p>
            <a:r>
              <a:rPr lang="en-US" dirty="0" smtClean="0"/>
              <a:t>Some rights will change (and not all are “Service” accounts)</a:t>
            </a:r>
            <a:endParaRPr lang="en-US" dirty="0"/>
          </a:p>
        </p:txBody>
      </p:sp>
    </p:spTree>
    <p:extLst>
      <p:ext uri="{BB962C8B-B14F-4D97-AF65-F5344CB8AC3E}">
        <p14:creationId xmlns:p14="http://schemas.microsoft.com/office/powerpoint/2010/main" val="3634963082"/>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Law #9: Your infrastructure is as strong as your weakest link</a:t>
            </a:r>
            <a:br>
              <a:rPr lang="en-US" smtClean="0"/>
            </a:br>
            <a:endParaRPr lang="en-US" dirty="0"/>
          </a:p>
        </p:txBody>
      </p:sp>
    </p:spTree>
    <p:extLst>
      <p:ext uri="{BB962C8B-B14F-4D97-AF65-F5344CB8AC3E}">
        <p14:creationId xmlns:p14="http://schemas.microsoft.com/office/powerpoint/2010/main" val="278675277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What’s the point?</a:t>
            </a:r>
            <a:endParaRPr lang="en-US" dirty="0"/>
          </a:p>
        </p:txBody>
      </p:sp>
      <p:sp>
        <p:nvSpPr>
          <p:cNvPr id="3" name="Content Placeholder 2"/>
          <p:cNvSpPr>
            <a:spLocks noGrp="1"/>
          </p:cNvSpPr>
          <p:nvPr>
            <p:ph idx="1"/>
          </p:nvPr>
        </p:nvSpPr>
        <p:spPr/>
        <p:txBody>
          <a:bodyPr/>
          <a:lstStyle/>
          <a:p>
            <a:r>
              <a:rPr lang="en-US" smtClean="0"/>
              <a:t>Security is more than just AuthN/AuthZ</a:t>
            </a:r>
          </a:p>
          <a:p>
            <a:r>
              <a:rPr lang="en-US" smtClean="0"/>
              <a:t>Security is like dressing for the cold (do it in layers; aka: DiD (Defense in Depth) )</a:t>
            </a:r>
          </a:p>
          <a:p>
            <a:r>
              <a:rPr lang="en-US" smtClean="0"/>
              <a:t>In Security, the WHY is more important than the HOW</a:t>
            </a:r>
            <a:endParaRPr lang="en-US" dirty="0" smtClean="0"/>
          </a:p>
        </p:txBody>
      </p:sp>
    </p:spTree>
    <p:extLst>
      <p:ext uri="{BB962C8B-B14F-4D97-AF65-F5344CB8AC3E}">
        <p14:creationId xmlns:p14="http://schemas.microsoft.com/office/powerpoint/2010/main" val="2631813890"/>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Law #10: Technology is not a panacea </a:t>
            </a:r>
            <a:br>
              <a:rPr lang="en-US" smtClean="0"/>
            </a:br>
            <a:endParaRPr lang="en-US" dirty="0"/>
          </a:p>
        </p:txBody>
      </p:sp>
    </p:spTree>
    <p:extLst>
      <p:ext uri="{BB962C8B-B14F-4D97-AF65-F5344CB8AC3E}">
        <p14:creationId xmlns:p14="http://schemas.microsoft.com/office/powerpoint/2010/main" val="2464980375"/>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10 Immutable Laws of Security</a:t>
            </a:r>
            <a:endParaRPr lang="en-US" dirty="0"/>
          </a:p>
        </p:txBody>
      </p:sp>
      <p:sp>
        <p:nvSpPr>
          <p:cNvPr id="3" name="Rectangle 2"/>
          <p:cNvSpPr/>
          <p:nvPr/>
        </p:nvSpPr>
        <p:spPr>
          <a:xfrm>
            <a:off x="519112" y="1447800"/>
            <a:ext cx="11149013" cy="5016758"/>
          </a:xfrm>
          <a:prstGeom prst="rect">
            <a:avLst/>
          </a:prstGeom>
        </p:spPr>
        <p:txBody>
          <a:bodyPr wrap="square">
            <a:spAutoFit/>
          </a:bodyPr>
          <a:lstStyle/>
          <a:p>
            <a:r>
              <a:rPr lang="en-US" sz="2000" dirty="0"/>
              <a:t>Law #1: If a bad guy has unrestricted physical access to your computer, it's not your computer anymore </a:t>
            </a:r>
            <a:br>
              <a:rPr lang="en-US" sz="2000" dirty="0"/>
            </a:br>
            <a:r>
              <a:rPr lang="en-US" sz="2000" dirty="0"/>
              <a:t>Law </a:t>
            </a:r>
            <a:r>
              <a:rPr lang="en-US" sz="2000" dirty="0" smtClean="0"/>
              <a:t>#2: </a:t>
            </a:r>
            <a:r>
              <a:rPr lang="en-US" sz="2000" dirty="0"/>
              <a:t>If a bad guy can persuade you to run his program on your computer, it's not your computer anymore </a:t>
            </a:r>
            <a:br>
              <a:rPr lang="en-US" sz="2000" dirty="0"/>
            </a:br>
            <a:r>
              <a:rPr lang="en-US" sz="2000" dirty="0"/>
              <a:t>Law #3: If a bad guy can view your conversation, you have just invited him to tell everyone</a:t>
            </a:r>
            <a:br>
              <a:rPr lang="en-US" sz="2000" dirty="0"/>
            </a:br>
            <a:r>
              <a:rPr lang="en-US" sz="2000" dirty="0" smtClean="0"/>
              <a:t>Law #4: </a:t>
            </a:r>
            <a:r>
              <a:rPr lang="en-US" sz="2000" dirty="0"/>
              <a:t>If a bad guy can alter the operating system on your computer, it's not your computer anymore </a:t>
            </a:r>
            <a:br>
              <a:rPr lang="en-US" sz="2000" dirty="0"/>
            </a:br>
            <a:r>
              <a:rPr lang="en-US" sz="2000" dirty="0" smtClean="0"/>
              <a:t>Law #5: </a:t>
            </a:r>
            <a:r>
              <a:rPr lang="en-US" sz="2000" dirty="0"/>
              <a:t>If you allow a bad guy to upload programs to your </a:t>
            </a:r>
            <a:r>
              <a:rPr lang="en-US" sz="2000" dirty="0" smtClean="0"/>
              <a:t>website or network, </a:t>
            </a:r>
            <a:r>
              <a:rPr lang="en-US" sz="2000" dirty="0"/>
              <a:t>it's not your </a:t>
            </a:r>
            <a:r>
              <a:rPr lang="en-US" sz="2000" dirty="0" smtClean="0"/>
              <a:t>stuff any </a:t>
            </a:r>
            <a:r>
              <a:rPr lang="en-US" sz="2000" dirty="0"/>
              <a:t>more </a:t>
            </a:r>
            <a:br>
              <a:rPr lang="en-US" sz="2000" dirty="0"/>
            </a:br>
            <a:r>
              <a:rPr lang="en-US" sz="2000" dirty="0"/>
              <a:t>Law #6: Absolute anonymity isn't practical, in real life or on the </a:t>
            </a:r>
            <a:r>
              <a:rPr lang="en-US" sz="2000" dirty="0" smtClean="0"/>
              <a:t>Web</a:t>
            </a:r>
          </a:p>
          <a:p>
            <a:r>
              <a:rPr lang="en-US" sz="2000" dirty="0" smtClean="0"/>
              <a:t>Law #7: </a:t>
            </a:r>
            <a:r>
              <a:rPr lang="en-US" sz="2000" dirty="0"/>
              <a:t>Weak passwords trump strong security </a:t>
            </a:r>
            <a:br>
              <a:rPr lang="en-US" sz="2000" dirty="0"/>
            </a:br>
            <a:r>
              <a:rPr lang="en-US" sz="2000" dirty="0"/>
              <a:t>Law </a:t>
            </a:r>
            <a:r>
              <a:rPr lang="en-US" sz="2000" dirty="0" smtClean="0"/>
              <a:t>#8: </a:t>
            </a:r>
            <a:r>
              <a:rPr lang="en-US" sz="2000" dirty="0"/>
              <a:t>A computer is only as secure as the administrator is trustworthy </a:t>
            </a:r>
            <a:br>
              <a:rPr lang="en-US" sz="2000" dirty="0"/>
            </a:br>
            <a:r>
              <a:rPr lang="en-US" sz="2000" dirty="0"/>
              <a:t>Law </a:t>
            </a:r>
            <a:r>
              <a:rPr lang="en-US" sz="2000" dirty="0" smtClean="0"/>
              <a:t>#9: Your infrastructure is only as strong as your weakest link</a:t>
            </a:r>
            <a:r>
              <a:rPr lang="en-US" sz="2000" dirty="0"/>
              <a:t/>
            </a:r>
            <a:br>
              <a:rPr lang="en-US" sz="2000" dirty="0"/>
            </a:br>
            <a:r>
              <a:rPr lang="en-US" sz="2000" dirty="0" smtClean="0"/>
              <a:t>Law </a:t>
            </a:r>
            <a:r>
              <a:rPr lang="en-US" sz="2000" dirty="0"/>
              <a:t>#10: Technology is not a </a:t>
            </a:r>
            <a:r>
              <a:rPr lang="en-US" sz="2000" dirty="0" smtClean="0"/>
              <a:t>panacea</a:t>
            </a:r>
          </a:p>
          <a:p>
            <a:r>
              <a:rPr lang="en-US" sz="2000" dirty="0"/>
              <a:t/>
            </a:r>
            <a:br>
              <a:rPr lang="en-US" sz="2000" dirty="0"/>
            </a:br>
            <a:endParaRPr lang="en-US" sz="2000" dirty="0"/>
          </a:p>
        </p:txBody>
      </p:sp>
    </p:spTree>
    <p:extLst>
      <p:ext uri="{BB962C8B-B14F-4D97-AF65-F5344CB8AC3E}">
        <p14:creationId xmlns:p14="http://schemas.microsoft.com/office/powerpoint/2010/main" val="409259669"/>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endParaRPr lang="en-US"/>
          </a:p>
        </p:txBody>
      </p:sp>
      <p:sp>
        <p:nvSpPr>
          <p:cNvPr id="5" name="Title 4"/>
          <p:cNvSpPr>
            <a:spLocks noGrp="1"/>
          </p:cNvSpPr>
          <p:nvPr>
            <p:ph type="ctrTitle"/>
          </p:nvPr>
        </p:nvSpPr>
        <p:spPr/>
        <p:txBody>
          <a:bodyPr/>
          <a:lstStyle/>
          <a:p>
            <a:r>
              <a:rPr lang="en-US" smtClean="0"/>
              <a:t>Thank you for attending!</a:t>
            </a:r>
            <a:br>
              <a:rPr lang="en-US" smtClean="0"/>
            </a:br>
            <a:endParaRPr lang="en-US" dirty="0"/>
          </a:p>
        </p:txBody>
      </p:sp>
      <p:sp>
        <p:nvSpPr>
          <p:cNvPr id="6" name="Subtitle 5"/>
          <p:cNvSpPr>
            <a:spLocks noGrp="1"/>
          </p:cNvSpPr>
          <p:nvPr>
            <p:ph type="subTitle" idx="1"/>
          </p:nvPr>
        </p:nvSpPr>
        <p:spPr/>
        <p:txBody>
          <a:bodyPr/>
          <a:lstStyle/>
          <a:p>
            <a:r>
              <a:rPr lang="en-US" smtClean="0"/>
              <a:t>Please be sure to fill out your session evaluation!</a:t>
            </a:r>
            <a:endParaRPr lang="en-US" dirty="0"/>
          </a:p>
        </p:txBody>
      </p:sp>
    </p:spTree>
    <p:extLst>
      <p:ext uri="{BB962C8B-B14F-4D97-AF65-F5344CB8AC3E}">
        <p14:creationId xmlns:p14="http://schemas.microsoft.com/office/powerpoint/2010/main" val="1238166663"/>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alpha val="99000"/>
                  </a:schemeClr>
                </a:solidFill>
              </a:rPr>
              <a:t>Resources</a:t>
            </a:r>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p>
        </p:txBody>
      </p:sp>
      <p:sp>
        <p:nvSpPr>
          <p:cNvPr id="26" name="Rectangle 25"/>
          <p:cNvSpPr/>
          <p:nvPr/>
        </p:nvSpPr>
        <p:spPr bwMode="white">
          <a:xfrm>
            <a:off x="507867" y="6291910"/>
            <a:ext cx="5307218" cy="369332"/>
          </a:xfrm>
          <a:prstGeom prst="rect">
            <a:avLst/>
          </a:prstGeom>
        </p:spPr>
        <p:txBody>
          <a:bodyPr wrap="square">
            <a:spAutoFit/>
          </a:bodyPr>
          <a:lstStyle/>
          <a:p>
            <a:pPr lvl="0"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lvl="0"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hlinkClick r:id="rId12"/>
              </a:rPr>
              <a:t>http://northamerica.msteched.com</a:t>
            </a:r>
            <a:endParaRPr lang="en-US" sz="1600" dirty="0"/>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chemeClr val="bg1">
                    <a:lumMod val="65000"/>
                    <a:lumOff val="35000"/>
                    <a:alpha val="99000"/>
                  </a:schemeClr>
                </a:solidFill>
              </a:rPr>
              <a:t>Connect. Share. Discuss.</a:t>
            </a:r>
            <a:endParaRPr lang="en-US" sz="1600" dirty="0" smtClean="0">
              <a:solidFill>
                <a:schemeClr val="bg1">
                  <a:lumMod val="65000"/>
                  <a:lumOff val="35000"/>
                  <a:alpha val="99000"/>
                </a:scheme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2343817278"/>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lvl="0"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chemeClr val="tx1"/>
                    </a:gs>
                    <a:gs pos="86000">
                      <a:schemeClr val="tx1"/>
                    </a:gs>
                  </a:gsLst>
                  <a:lin ang="5400000" scaled="0"/>
                </a:gradFill>
                <a:latin typeface="Segoe" pitchFamily="34" charset="0"/>
              </a:rPr>
              <a:t>Complete an evaluation on </a:t>
            </a:r>
            <a:r>
              <a:rPr lang="en-US" sz="3200" dirty="0" err="1" smtClean="0">
                <a:gradFill>
                  <a:gsLst>
                    <a:gs pos="0">
                      <a:schemeClr val="tx1"/>
                    </a:gs>
                    <a:gs pos="86000">
                      <a:schemeClr val="tx1"/>
                    </a:gs>
                  </a:gsLst>
                  <a:lin ang="5400000" scaled="0"/>
                </a:gradFill>
                <a:latin typeface="Segoe" pitchFamily="34" charset="0"/>
              </a:rPr>
              <a:t>CommNet</a:t>
            </a:r>
            <a:r>
              <a:rPr lang="en-US" sz="3200" dirty="0" smtClean="0">
                <a:gradFill>
                  <a:gsLst>
                    <a:gs pos="0">
                      <a:schemeClr val="tx1"/>
                    </a:gs>
                    <a:gs pos="86000">
                      <a:schemeClr val="tx1"/>
                    </a:gs>
                  </a:gsLst>
                  <a:lin ang="5400000" scaled="0"/>
                </a:gradFill>
                <a:latin typeface="Segoe" pitchFamily="34" charset="0"/>
              </a:rPr>
              <a:t> and </a:t>
            </a:r>
            <a:br>
              <a:rPr lang="en-US" sz="3200" dirty="0" smtClean="0">
                <a:gradFill>
                  <a:gsLst>
                    <a:gs pos="0">
                      <a:schemeClr val="tx1"/>
                    </a:gs>
                    <a:gs pos="86000">
                      <a:schemeClr val="tx1"/>
                    </a:gs>
                  </a:gsLst>
                  <a:lin ang="5400000" scaled="0"/>
                </a:gradFill>
                <a:latin typeface="Segoe" pitchFamily="34" charset="0"/>
              </a:rPr>
            </a:br>
            <a:r>
              <a:rPr lang="en-US" sz="3200" dirty="0" smtClean="0">
                <a:gradFill>
                  <a:gsLst>
                    <a:gs pos="0">
                      <a:schemeClr val="tx1"/>
                    </a:gs>
                    <a:gs pos="86000">
                      <a:schemeClr val="tx1"/>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3311400"/>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9033619"/>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128146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 Word about Security</a:t>
            </a:r>
            <a:endParaRPr lang="en-US" dirty="0"/>
          </a:p>
        </p:txBody>
      </p:sp>
      <p:sp>
        <p:nvSpPr>
          <p:cNvPr id="3" name="Rectangle 2"/>
          <p:cNvSpPr/>
          <p:nvPr/>
        </p:nvSpPr>
        <p:spPr>
          <a:xfrm>
            <a:off x="680937" y="1112195"/>
            <a:ext cx="10735830" cy="5016758"/>
          </a:xfrm>
          <a:prstGeom prst="rect">
            <a:avLst/>
          </a:prstGeom>
        </p:spPr>
        <p:txBody>
          <a:bodyPr wrap="square">
            <a:spAutoFit/>
          </a:bodyPr>
          <a:lstStyle/>
          <a:p>
            <a:pPr marL="171450" indent="-171450">
              <a:buFont typeface="Arial" pitchFamily="34" charset="0"/>
              <a:buChar char="•"/>
            </a:pPr>
            <a:r>
              <a:rPr lang="en-US" sz="2000" dirty="0">
                <a:latin typeface="+mn-lt"/>
              </a:rPr>
              <a:t>Security and complexity are often inversely proportional. </a:t>
            </a:r>
          </a:p>
          <a:p>
            <a:pPr marL="171450" indent="-171450">
              <a:buFont typeface="Arial" pitchFamily="34" charset="0"/>
              <a:buChar char="•"/>
            </a:pPr>
            <a:r>
              <a:rPr lang="en-US" sz="2000" dirty="0">
                <a:latin typeface="+mn-lt"/>
              </a:rPr>
              <a:t>Security and usability are often inversely proportional. </a:t>
            </a:r>
          </a:p>
          <a:p>
            <a:pPr marL="171450" indent="-171450">
              <a:buFont typeface="Arial" pitchFamily="34" charset="0"/>
              <a:buChar char="•"/>
            </a:pPr>
            <a:r>
              <a:rPr lang="en-US" sz="2000" dirty="0">
                <a:latin typeface="+mn-lt"/>
              </a:rPr>
              <a:t>Security is an investment, not an expense. </a:t>
            </a:r>
          </a:p>
          <a:p>
            <a:pPr marL="171450" indent="-171450">
              <a:buFont typeface="Arial" pitchFamily="34" charset="0"/>
              <a:buChar char="•"/>
            </a:pPr>
            <a:r>
              <a:rPr lang="en-US" sz="2000" dirty="0">
                <a:latin typeface="+mn-lt"/>
              </a:rPr>
              <a:t>"Good enough" security now, is better than "perfect" security ...</a:t>
            </a:r>
            <a:r>
              <a:rPr lang="en-US" sz="2000" dirty="0" smtClean="0">
                <a:latin typeface="+mn-lt"/>
              </a:rPr>
              <a:t>never</a:t>
            </a:r>
            <a:endParaRPr lang="en-US" sz="2000" dirty="0">
              <a:latin typeface="+mn-lt"/>
            </a:endParaRPr>
          </a:p>
          <a:p>
            <a:pPr marL="171450" indent="-171450">
              <a:buFont typeface="Arial" pitchFamily="34" charset="0"/>
              <a:buChar char="•"/>
            </a:pPr>
            <a:r>
              <a:rPr lang="en-US" sz="2000" dirty="0">
                <a:latin typeface="+mn-lt"/>
              </a:rPr>
              <a:t>There is no such thing as "complete security" in a usable system. </a:t>
            </a:r>
          </a:p>
          <a:p>
            <a:pPr marL="171450" indent="-171450">
              <a:buFont typeface="Arial" pitchFamily="34" charset="0"/>
              <a:buChar char="•"/>
            </a:pPr>
            <a:r>
              <a:rPr lang="en-US" sz="2000" dirty="0">
                <a:latin typeface="+mn-lt"/>
              </a:rPr>
              <a:t>A false sense of security is worse than a true sense of insecurity. </a:t>
            </a:r>
          </a:p>
          <a:p>
            <a:pPr marL="171450" indent="-171450">
              <a:buFont typeface="Arial" pitchFamily="34" charset="0"/>
              <a:buChar char="•"/>
            </a:pPr>
            <a:r>
              <a:rPr lang="en-US" sz="2000" dirty="0">
                <a:latin typeface="+mn-lt"/>
              </a:rPr>
              <a:t>Your absolute security is only as strong as your weakest link. </a:t>
            </a:r>
          </a:p>
          <a:p>
            <a:pPr marL="171450" indent="-171450">
              <a:buFont typeface="Arial" pitchFamily="34" charset="0"/>
              <a:buChar char="•"/>
            </a:pPr>
            <a:r>
              <a:rPr lang="en-US" sz="2000" dirty="0">
                <a:latin typeface="+mn-lt"/>
              </a:rPr>
              <a:t>Concentrate on known, probable threats. </a:t>
            </a:r>
          </a:p>
          <a:p>
            <a:pPr marL="171450" indent="-171450">
              <a:buFont typeface="Arial" pitchFamily="34" charset="0"/>
              <a:buChar char="•"/>
            </a:pPr>
            <a:r>
              <a:rPr lang="en-US" sz="2000" dirty="0">
                <a:latin typeface="+mn-lt"/>
              </a:rPr>
              <a:t>Security is directly related to the education and ethics of your users. </a:t>
            </a:r>
          </a:p>
          <a:p>
            <a:pPr marL="171450" indent="-171450">
              <a:buFont typeface="Arial" pitchFamily="34" charset="0"/>
              <a:buChar char="•"/>
            </a:pPr>
            <a:r>
              <a:rPr lang="en-US" sz="2000" dirty="0">
                <a:latin typeface="+mn-lt"/>
              </a:rPr>
              <a:t>Security is not a static end state, it is an interactive process. </a:t>
            </a:r>
          </a:p>
          <a:p>
            <a:pPr marL="171450" indent="-171450">
              <a:buFont typeface="Arial" pitchFamily="34" charset="0"/>
              <a:buChar char="•"/>
            </a:pPr>
            <a:r>
              <a:rPr lang="en-US" sz="2000" dirty="0">
                <a:latin typeface="+mn-lt"/>
              </a:rPr>
              <a:t>There are few forces in the universe stronger than the desire of an individual to get his or her job accomplished. </a:t>
            </a:r>
          </a:p>
          <a:p>
            <a:pPr marL="171450" indent="-171450">
              <a:buFont typeface="Arial" pitchFamily="34" charset="0"/>
              <a:buChar char="•"/>
            </a:pPr>
            <a:r>
              <a:rPr lang="en-US" sz="2000" dirty="0" smtClean="0">
                <a:latin typeface="+mn-lt"/>
              </a:rPr>
              <a:t>You </a:t>
            </a:r>
            <a:r>
              <a:rPr lang="en-US" sz="2000" dirty="0">
                <a:latin typeface="+mn-lt"/>
              </a:rPr>
              <a:t>only get to pick two: fast, secure, cheap</a:t>
            </a:r>
            <a:r>
              <a:rPr lang="en-US" sz="2000" dirty="0" smtClean="0">
                <a:latin typeface="+mn-lt"/>
              </a:rPr>
              <a:t>.</a:t>
            </a:r>
            <a:endParaRPr lang="en-US" sz="2000" dirty="0">
              <a:latin typeface="+mn-lt"/>
            </a:endParaRPr>
          </a:p>
          <a:p>
            <a:pPr marL="171450" indent="-171450">
              <a:buFont typeface="Arial" pitchFamily="34" charset="0"/>
              <a:buChar char="•"/>
            </a:pPr>
            <a:r>
              <a:rPr lang="en-US" sz="2000" dirty="0" smtClean="0">
                <a:latin typeface="+mn-lt"/>
              </a:rPr>
              <a:t>In </a:t>
            </a:r>
            <a:r>
              <a:rPr lang="en-US" sz="2000" dirty="0">
                <a:latin typeface="+mn-lt"/>
              </a:rPr>
              <a:t>the absence of other factors, always use the most secure options available. </a:t>
            </a:r>
            <a:endParaRPr lang="en-US" sz="2000" dirty="0" smtClean="0">
              <a:latin typeface="+mn-lt"/>
            </a:endParaRPr>
          </a:p>
          <a:p>
            <a:pPr marL="171450" indent="-171450">
              <a:buFont typeface="Arial" pitchFamily="34" charset="0"/>
              <a:buChar char="•"/>
            </a:pPr>
            <a:r>
              <a:rPr lang="en-US" sz="2000" dirty="0" smtClean="0">
                <a:latin typeface="+mn-lt"/>
              </a:rPr>
              <a:t>Security </a:t>
            </a:r>
            <a:r>
              <a:rPr lang="en-US" sz="2000" dirty="0">
                <a:latin typeface="+mn-lt"/>
              </a:rPr>
              <a:t>ultimately relies - and fails - on the degree to which you are thorough. People don't like to be thorough. It gets in the way of being </a:t>
            </a:r>
            <a:r>
              <a:rPr lang="en-US" sz="2000" i="1" dirty="0">
                <a:latin typeface="+mn-lt"/>
              </a:rPr>
              <a:t>done</a:t>
            </a:r>
            <a:r>
              <a:rPr lang="en-US" sz="2000" dirty="0" smtClean="0">
                <a:latin typeface="+mn-lt"/>
              </a:rPr>
              <a:t>. </a:t>
            </a:r>
            <a:endParaRPr lang="en-US" sz="2000" dirty="0">
              <a:latin typeface="+mn-lt"/>
            </a:endParaRPr>
          </a:p>
        </p:txBody>
      </p:sp>
    </p:spTree>
    <p:extLst>
      <p:ext uri="{BB962C8B-B14F-4D97-AF65-F5344CB8AC3E}">
        <p14:creationId xmlns:p14="http://schemas.microsoft.com/office/powerpoint/2010/main" val="102413703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the OSI Model?</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9897" y="1447799"/>
            <a:ext cx="6805427" cy="4731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475364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Law #1: If a bad guy has unrestricted physical access to your computer, it's not your computer anymore</a:t>
            </a:r>
            <a:endParaRPr lang="en-US" dirty="0"/>
          </a:p>
        </p:txBody>
      </p:sp>
    </p:spTree>
    <p:extLst>
      <p:ext uri="{BB962C8B-B14F-4D97-AF65-F5344CB8AC3E}">
        <p14:creationId xmlns:p14="http://schemas.microsoft.com/office/powerpoint/2010/main" val="137007201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Layer 1</a:t>
            </a:r>
            <a:endParaRPr lang="en-US" dirty="0"/>
          </a:p>
        </p:txBody>
      </p:sp>
      <p:sp>
        <p:nvSpPr>
          <p:cNvPr id="3" name="TextBox 2"/>
          <p:cNvSpPr txBox="1"/>
          <p:nvPr/>
        </p:nvSpPr>
        <p:spPr>
          <a:xfrm>
            <a:off x="711015" y="1524002"/>
            <a:ext cx="10969943" cy="1988237"/>
          </a:xfrm>
          <a:prstGeom prst="rect">
            <a:avLst/>
          </a:prstGeom>
          <a:noFill/>
        </p:spPr>
        <p:txBody>
          <a:bodyPr wrap="square" rtlCol="0">
            <a:spAutoFit/>
          </a:bodyPr>
          <a:lstStyle/>
          <a:p>
            <a:pPr marL="742950" lvl="1" indent="-285750">
              <a:spcBef>
                <a:spcPct val="20000"/>
              </a:spcBef>
              <a:buClr>
                <a:srgbClr val="FF0000"/>
              </a:buClr>
              <a:buFont typeface="Wingdings" pitchFamily="8" charset="2"/>
              <a:buChar char="§"/>
            </a:pPr>
            <a:r>
              <a:rPr lang="en-US" sz="2800" dirty="0">
                <a:latin typeface="+mn-lt"/>
                <a:ea typeface="+mn-ea"/>
              </a:rPr>
              <a:t>Defines electrical and physical specifications</a:t>
            </a:r>
          </a:p>
          <a:p>
            <a:pPr marL="742950" lvl="1" indent="-285750">
              <a:spcBef>
                <a:spcPct val="20000"/>
              </a:spcBef>
              <a:buClr>
                <a:srgbClr val="FF0000"/>
              </a:buClr>
              <a:buFont typeface="Wingdings" pitchFamily="8" charset="2"/>
              <a:buChar char="§"/>
            </a:pPr>
            <a:r>
              <a:rPr lang="en-US" sz="2800" dirty="0">
                <a:latin typeface="+mn-lt"/>
                <a:ea typeface="+mn-ea"/>
              </a:rPr>
              <a:t>Defines relationship between a device and its medium (Copper, optical, radio, </a:t>
            </a:r>
            <a:r>
              <a:rPr lang="en-US" sz="2800" dirty="0" err="1">
                <a:latin typeface="+mn-lt"/>
                <a:ea typeface="+mn-ea"/>
              </a:rPr>
              <a:t>etc</a:t>
            </a:r>
            <a:r>
              <a:rPr lang="en-US" sz="2800" dirty="0">
                <a:latin typeface="+mn-lt"/>
                <a:ea typeface="+mn-ea"/>
              </a:rPr>
              <a:t>)</a:t>
            </a:r>
          </a:p>
          <a:p>
            <a:pPr marL="742950" lvl="1" indent="-285750">
              <a:spcBef>
                <a:spcPct val="20000"/>
              </a:spcBef>
              <a:buClr>
                <a:srgbClr val="FF0000"/>
              </a:buClr>
              <a:buFont typeface="Wingdings" pitchFamily="8" charset="2"/>
              <a:buChar char="§"/>
            </a:pPr>
            <a:endParaRPr lang="en-US" sz="2800" dirty="0">
              <a:latin typeface="+mn-lt"/>
              <a:ea typeface="+mn-ea"/>
            </a:endParaRPr>
          </a:p>
        </p:txBody>
      </p:sp>
    </p:spTree>
    <p:extLst>
      <p:ext uri="{BB962C8B-B14F-4D97-AF65-F5344CB8AC3E}">
        <p14:creationId xmlns:p14="http://schemas.microsoft.com/office/powerpoint/2010/main" val="170982064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TENA11_BreakoutSession_Template_16x9_Final</Template>
  <TotalTime>461</TotalTime>
  <Words>8062</Words>
  <Application>Microsoft Office PowerPoint</Application>
  <PresentationFormat>Custom</PresentationFormat>
  <Paragraphs>602</Paragraphs>
  <Slides>56</Slides>
  <Notes>36</Notes>
  <HiddenSlides>3</HiddenSlides>
  <MMClips>0</MMClips>
  <ScaleCrop>false</ScaleCrop>
  <HeadingPairs>
    <vt:vector size="4" baseType="variant">
      <vt:variant>
        <vt:lpstr>Theme</vt:lpstr>
      </vt:variant>
      <vt:variant>
        <vt:i4>2</vt:i4>
      </vt:variant>
      <vt:variant>
        <vt:lpstr>Slide Titles</vt:lpstr>
      </vt:variant>
      <vt:variant>
        <vt:i4>56</vt:i4>
      </vt:variant>
    </vt:vector>
  </HeadingPairs>
  <TitlesOfParts>
    <vt:vector size="58" baseType="lpstr">
      <vt:lpstr>TENA11_BreakoutSession_Template_16x9_Final_05132011</vt:lpstr>
      <vt:lpstr>1_White with Consolas font for code slides</vt:lpstr>
      <vt:lpstr>PowerPoint Presentation</vt:lpstr>
      <vt:lpstr>The Ten Immutable Laws of  Microsoft SharePoint Security</vt:lpstr>
      <vt:lpstr>Who Am I?</vt:lpstr>
      <vt:lpstr>Agenda</vt:lpstr>
      <vt:lpstr>What’s the point?</vt:lpstr>
      <vt:lpstr>A Word about Security</vt:lpstr>
      <vt:lpstr>What is the OSI Model?</vt:lpstr>
      <vt:lpstr>Law #1: If a bad guy has unrestricted physical access to your computer, it's not your computer anymore</vt:lpstr>
      <vt:lpstr>What is Layer 1</vt:lpstr>
      <vt:lpstr>Layer 1 Attack Surfaces</vt:lpstr>
      <vt:lpstr>Securing Layer 1 - continued</vt:lpstr>
      <vt:lpstr>LAW #2 - If a bad guy can persuade you to run his program on your computer, it's not your computer anymore </vt:lpstr>
      <vt:lpstr>What is Layer 2?</vt:lpstr>
      <vt:lpstr>Layer 2 Attack Surfaces</vt:lpstr>
      <vt:lpstr>Securing Layer 2</vt:lpstr>
      <vt:lpstr>Securing Layer 2 - continued</vt:lpstr>
      <vt:lpstr>Law #3: If a bad guy can view your conversation, you have just invited him to tell everyone </vt:lpstr>
      <vt:lpstr>What is Layer 3?</vt:lpstr>
      <vt:lpstr>Layer 3 Attack Surfaces</vt:lpstr>
      <vt:lpstr>Enumerating Shares</vt:lpstr>
      <vt:lpstr>Enabling IPSec via GPO</vt:lpstr>
      <vt:lpstr>Benefits of IPsec </vt:lpstr>
      <vt:lpstr>Securing Layer 3</vt:lpstr>
      <vt:lpstr>Network Policy Processing</vt:lpstr>
      <vt:lpstr>Law #4: If a bad guy can alter the operating system on your computer, it's not your computer anymore  </vt:lpstr>
      <vt:lpstr>What is Layer 4?</vt:lpstr>
      <vt:lpstr>Layer 4 Attack Surfaces</vt:lpstr>
      <vt:lpstr>Securing Layer 4</vt:lpstr>
      <vt:lpstr>Securing Layer 4 - continued</vt:lpstr>
      <vt:lpstr>Customer Port Requests </vt:lpstr>
      <vt:lpstr>Web front-end Server Requirements (including VIP) </vt:lpstr>
      <vt:lpstr>Index / Application Front End Server Requirements</vt:lpstr>
      <vt:lpstr>Law #5: If you allow a bad guy to upload programs to your website or network, it's not your stuff any more  </vt:lpstr>
      <vt:lpstr>What is Layer 5?</vt:lpstr>
      <vt:lpstr>Layer 5 Attack Surfaces</vt:lpstr>
      <vt:lpstr>Quick Test </vt:lpstr>
      <vt:lpstr>Securing Layer 5</vt:lpstr>
      <vt:lpstr>What is Layer 6?</vt:lpstr>
      <vt:lpstr>Layer 6 Attack Surfaces</vt:lpstr>
      <vt:lpstr>Securing Layer 6</vt:lpstr>
      <vt:lpstr>Law #6: Absolute anonymity isn't practical, in real life or on the Web  </vt:lpstr>
      <vt:lpstr>What is Layer 7?</vt:lpstr>
      <vt:lpstr>Layer 7 Attack Surfaces</vt:lpstr>
      <vt:lpstr>Securing Layer 7</vt:lpstr>
      <vt:lpstr>Law #7: Weak passwords trump strong security  </vt:lpstr>
      <vt:lpstr>Law #8: A computer is only as secure as the administrator is trustworthy  </vt:lpstr>
      <vt:lpstr>SharePoint Service Accounts</vt:lpstr>
      <vt:lpstr>SharePoint Service Accounts</vt:lpstr>
      <vt:lpstr>Law #9: Your infrastructure is as strong as your weakest link </vt:lpstr>
      <vt:lpstr>Law #10: Technology is not a panacea  </vt:lpstr>
      <vt:lpstr>10 Immutable Laws of Security</vt:lpstr>
      <vt:lpstr>Thank you for attending! </vt:lpstr>
      <vt:lpstr>Resources</vt:lpstr>
      <vt:lpstr>PowerPoint Presentation</vt:lpstr>
      <vt:lpstr>PowerPoint Presentation</vt:lpstr>
      <vt:lpstr>PowerPoint Presentation</vt:lpstr>
    </vt:vector>
  </TitlesOfParts>
  <Manager>&lt;Content Manager Name Here&gt;</Manager>
  <Company>PERFICIENT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OSP201: The Ten Immutable Laws of Microsoft SharePoint Security</dc:title>
  <dc:subject>Microsoft TechEd North America 2011</dc:subject>
  <dc:creator>Richard Taylor</dc:creator>
  <dc:description>Template: Jordan Cayabyab
Formatting: Sylvia Tedjo, Silver Fox Productions
Event Date: May 16-19, 2011
Event Location: Atlanta
Audience Type:</dc:description>
  <cp:lastModifiedBy>Shows</cp:lastModifiedBy>
  <cp:revision>30</cp:revision>
  <cp:lastPrinted>2010-05-11T05:02:34Z</cp:lastPrinted>
  <dcterms:created xsi:type="dcterms:W3CDTF">2011-04-21T23:37:14Z</dcterms:created>
  <dcterms:modified xsi:type="dcterms:W3CDTF">2011-05-14T14:26:54Z</dcterms:modified>
</cp:coreProperties>
</file>