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Lst>
  <p:notesMasterIdLst>
    <p:notesMasterId r:id="rId42"/>
  </p:notesMasterIdLst>
  <p:handoutMasterIdLst>
    <p:handoutMasterId r:id="rId43"/>
  </p:handoutMasterIdLst>
  <p:sldIdLst>
    <p:sldId id="322" r:id="rId5"/>
    <p:sldId id="335" r:id="rId6"/>
    <p:sldId id="371" r:id="rId7"/>
    <p:sldId id="372" r:id="rId8"/>
    <p:sldId id="373" r:id="rId9"/>
    <p:sldId id="339" r:id="rId10"/>
    <p:sldId id="374" r:id="rId11"/>
    <p:sldId id="363" r:id="rId12"/>
    <p:sldId id="377" r:id="rId13"/>
    <p:sldId id="341" r:id="rId14"/>
    <p:sldId id="365" r:id="rId15"/>
    <p:sldId id="368" r:id="rId16"/>
    <p:sldId id="366" r:id="rId17"/>
    <p:sldId id="361" r:id="rId18"/>
    <p:sldId id="340" r:id="rId19"/>
    <p:sldId id="266"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62" r:id="rId34"/>
    <p:sldId id="375" r:id="rId35"/>
    <p:sldId id="376" r:id="rId36"/>
    <p:sldId id="329" r:id="rId37"/>
    <p:sldId id="330" r:id="rId38"/>
    <p:sldId id="334" r:id="rId39"/>
    <p:sldId id="271" r:id="rId40"/>
    <p:sldId id="378"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hiers" initials="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6" autoAdjust="0"/>
    <p:restoredTop sz="81398" autoAdjust="0"/>
  </p:normalViewPr>
  <p:slideViewPr>
    <p:cSldViewPr snapToGrid="0">
      <p:cViewPr varScale="1">
        <p:scale>
          <a:sx n="94" d="100"/>
          <a:sy n="94" d="100"/>
        </p:scale>
        <p:origin x="-750"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5-03T14:08:25.415" idx="1">
    <p:pos x="6907" y="71"/>
    <p:text>NEED to draw attention to E plans E3 and Office Pro Plus box</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5-04T15:29:38.351" idx="2">
    <p:pos x="-296" y="22"/>
    <p:text>Help me simplify this slide - less text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5:50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DF8CA5F6-15E6-4794-8BB2-890F65E55DE9}"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53881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5:50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2DAC4A85-D881-4107-8879-9B3E07F5187A}"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21153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A2D1E69A-B61B-4055-B00B-143A33D869B1}"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58313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ECE73C9-33A4-4A4D-BB38-2E1CF4F654FF}"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39810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4F14C69-9DE1-4AAB-830B-A2E3ECE8A1BF}"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346916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F1AB91F-24E6-4CBE-A021-AF3F5947B93A}"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44491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4D981F6-5964-4E30-A794-E4A64F248FE8}"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91390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86B41791-7287-4368-A5B4-96FDBACEE132}"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512007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29FB994-5A44-4729-8315-F99D5D638FA9}"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8056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C473EF-3827-4031-9DCB-E57126595497}"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52881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1F321940-37FB-424B-8C78-44CE53C558D0}"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10148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AFFD7BEB-9167-4BD2-AE84-DA9147A3B784}"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68924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938387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5:50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5:50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 user licencing</a:t>
            </a:r>
            <a:r>
              <a:rPr lang="en-GB" baseline="0" dirty="0" smtClean="0"/>
              <a:t> – each user can install on up to 5 machines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34536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7971049-CC28-4B88-BC54-9C110619F5B7}"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74092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Installs SPs patches, fixes and configures Outlook, IE and </a:t>
            </a:r>
            <a:r>
              <a:rPr lang="en-GB" dirty="0" err="1" smtClean="0"/>
              <a:t>Lync</a:t>
            </a:r>
            <a:r>
              <a:rPr lang="en-GB" dirty="0" smtClean="0"/>
              <a:t> (Separate download)</a:t>
            </a:r>
          </a:p>
          <a:p>
            <a:endParaRPr lang="en-GB" dirty="0" smtClean="0"/>
          </a:p>
          <a:p>
            <a:r>
              <a:rPr lang="en-GB" dirty="0" smtClean="0"/>
              <a:t>At GA – wont be called the connector – but will be a process part of the portal setup process</a:t>
            </a:r>
          </a:p>
          <a:p>
            <a:endParaRPr lang="en-GB" dirty="0" smtClean="0"/>
          </a:p>
          <a:p>
            <a:r>
              <a:rPr lang="en-GB" dirty="0" smtClean="0"/>
              <a:t>For the enterprise – we are documented requirements (patches, fixes, </a:t>
            </a:r>
            <a:r>
              <a:rPr lang="en-GB" dirty="0" err="1" smtClean="0"/>
              <a:t>config</a:t>
            </a:r>
            <a:r>
              <a:rPr lang="en-GB" dirty="0" smtClean="0"/>
              <a:t>) so that they can be</a:t>
            </a:r>
            <a:r>
              <a:rPr lang="en-GB" baseline="0" dirty="0" smtClean="0"/>
              <a:t> setup in platforms such as SCCM</a:t>
            </a:r>
            <a:endParaRPr lang="en-GB" dirty="0" smtClean="0"/>
          </a:p>
          <a:p>
            <a:endParaRPr lang="en-US" dirty="0" smtClean="0"/>
          </a:p>
          <a:p>
            <a:endParaRPr lang="en-US" dirty="0" smtClean="0"/>
          </a:p>
          <a:p>
            <a:r>
              <a:rPr lang="en-US" dirty="0" smtClean="0"/>
              <a:t>WSUS = Windows Software Update Services</a:t>
            </a:r>
          </a:p>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WU=</a:t>
            </a:r>
            <a:r>
              <a:rPr lang="en-US" baseline="0" dirty="0" smtClean="0"/>
              <a:t> Windows Update</a:t>
            </a:r>
            <a:endParaRPr lang="en-US" dirty="0" smtClean="0"/>
          </a:p>
          <a:p>
            <a:endParaRPr lang="en-US" baseline="0" dirty="0" smtClean="0"/>
          </a:p>
          <a:p>
            <a:r>
              <a:rPr lang="en-US" dirty="0" smtClean="0"/>
              <a:t>NOTE:  </a:t>
            </a:r>
          </a:p>
          <a:p>
            <a:r>
              <a:rPr lang="en-US" dirty="0" smtClean="0"/>
              <a:t>Beta - the connector will configure Outlook, Lync 2010, and IE to work with Office 365.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271826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4A93500-C4EB-4F99-9A25-664B9FF6C20F}"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62130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Unified object model across all clients</a:t>
            </a:r>
          </a:p>
          <a:p>
            <a:pPr lvl="2"/>
            <a:r>
              <a:rPr lang="en-US" dirty="0" smtClean="0"/>
              <a:t>JavaScript, .NET CLR, Silverlight CLR</a:t>
            </a:r>
          </a:p>
          <a:p>
            <a:pPr lvl="1"/>
            <a:r>
              <a:rPr lang="en-US" dirty="0" smtClean="0"/>
              <a:t>Subset of Server OM</a:t>
            </a:r>
          </a:p>
          <a:p>
            <a:pPr lvl="2"/>
            <a:r>
              <a:rPr lang="en-US" dirty="0" smtClean="0"/>
              <a:t>Webs, Lists, </a:t>
            </a:r>
            <a:r>
              <a:rPr lang="en-US" dirty="0" err="1" smtClean="0"/>
              <a:t>ListItems</a:t>
            </a:r>
            <a:r>
              <a:rPr lang="en-US" dirty="0" smtClean="0"/>
              <a:t>, Content Types, Fields, etc.</a:t>
            </a:r>
          </a:p>
          <a:p>
            <a:pPr lvl="2"/>
            <a:r>
              <a:rPr lang="en-US" dirty="0" smtClean="0"/>
              <a:t>Limited to Site Collections, Site level and below</a:t>
            </a: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7884709-9C9C-4A29-A5B0-CA05BF5AEBFA}"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64271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8FE248E1-D664-4E20-A430-15CF62073ADC}"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289371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56851279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19371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91408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88491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978035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85229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06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106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031016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1462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397072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90944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466450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539441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103339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8797357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49139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3290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10848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671928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6.png"/><Relationship Id="rId5" Type="http://schemas.microsoft.com/office/2007/relationships/hdphoto" Target="../media/hdphoto3.wdp"/><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68.tm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7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0.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76.png"/><Relationship Id="rId17" Type="http://schemas.openxmlformats.org/officeDocument/2006/relationships/image" Target="../media/image83.png"/><Relationship Id="rId2" Type="http://schemas.openxmlformats.org/officeDocument/2006/relationships/notesSlide" Target="../notesSlides/notesSlide26.xml"/><Relationship Id="rId16"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78.png"/><Relationship Id="rId11" Type="http://schemas.openxmlformats.org/officeDocument/2006/relationships/image" Target="../media/image79.png"/><Relationship Id="rId5" Type="http://schemas.microsoft.com/office/2007/relationships/hdphoto" Target="../media/hdphoto4.wdp"/><Relationship Id="rId15" Type="http://schemas.openxmlformats.org/officeDocument/2006/relationships/image" Target="../media/image81.png"/><Relationship Id="rId10" Type="http://schemas.openxmlformats.org/officeDocument/2006/relationships/image" Target="../media/image53.png"/><Relationship Id="rId4" Type="http://schemas.openxmlformats.org/officeDocument/2006/relationships/image" Target="../media/image77.png"/><Relationship Id="rId9" Type="http://schemas.openxmlformats.org/officeDocument/2006/relationships/image" Target="../media/image52.png"/><Relationship Id="rId14" Type="http://schemas.openxmlformats.org/officeDocument/2006/relationships/image" Target="../media/image7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88.png"/><Relationship Id="rId5" Type="http://schemas.openxmlformats.org/officeDocument/2006/relationships/hyperlink" Target="http://www.microsoft.com/learning" TargetMode="External"/><Relationship Id="rId10" Type="http://schemas.openxmlformats.org/officeDocument/2006/relationships/image" Target="../media/image87.emf"/><Relationship Id="rId4" Type="http://schemas.openxmlformats.org/officeDocument/2006/relationships/image" Target="../media/image84.png"/><Relationship Id="rId9" Type="http://schemas.openxmlformats.org/officeDocument/2006/relationships/image" Target="../media/image86.png"/><Relationship Id="rId14" Type="http://schemas.microsoft.com/office/2007/relationships/hdphoto" Target="../media/hdphoto1.wdp"/></Relationships>
</file>

<file path=ppt/slides/_rels/slide3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Exploring the Office Developer Story </a:t>
            </a:r>
            <a:r>
              <a:rPr lang="en-US" dirty="0" smtClean="0"/>
              <a:t/>
            </a:r>
            <a:br>
              <a:rPr lang="en-US" dirty="0" smtClean="0"/>
            </a:br>
            <a:r>
              <a:rPr lang="en-US" dirty="0" smtClean="0"/>
              <a:t>in </a:t>
            </a:r>
            <a:r>
              <a:rPr lang="en-US" dirty="0"/>
              <a:t>Microsoft Office 365 </a:t>
            </a:r>
            <a:endParaRPr lang="en-US" sz="3600" dirty="0"/>
          </a:p>
        </p:txBody>
      </p:sp>
      <p:sp>
        <p:nvSpPr>
          <p:cNvPr id="3" name="Subtitle 2"/>
          <p:cNvSpPr>
            <a:spLocks noGrp="1"/>
          </p:cNvSpPr>
          <p:nvPr>
            <p:ph type="subTitle" idx="1"/>
          </p:nvPr>
        </p:nvSpPr>
        <p:spPr/>
        <p:txBody>
          <a:bodyPr/>
          <a:lstStyle/>
          <a:p>
            <a:r>
              <a:rPr lang="en-US" dirty="0" smtClean="0"/>
              <a:t>Devinder Singh</a:t>
            </a:r>
          </a:p>
          <a:p>
            <a:r>
              <a:rPr lang="en-US" dirty="0" smtClean="0"/>
              <a:t>Senior Product Manager</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OSP206</a:t>
            </a:r>
            <a:endParaRPr lang="en-US" dirty="0"/>
          </a:p>
        </p:txBody>
      </p:sp>
    </p:spTree>
    <p:extLst>
      <p:ext uri="{BB962C8B-B14F-4D97-AF65-F5344CB8AC3E}">
        <p14:creationId xmlns:p14="http://schemas.microsoft.com/office/powerpoint/2010/main" val="2767221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Remains Same for Office developers?</a:t>
            </a:r>
            <a:endParaRPr lang="en-US" dirty="0"/>
          </a:p>
        </p:txBody>
      </p:sp>
      <p:sp>
        <p:nvSpPr>
          <p:cNvPr id="4" name="Text Placeholder 3"/>
          <p:cNvSpPr>
            <a:spLocks noGrp="1"/>
          </p:cNvSpPr>
          <p:nvPr>
            <p:ph type="body" sz="quarter" idx="10"/>
          </p:nvPr>
        </p:nvSpPr>
        <p:spPr>
          <a:xfrm>
            <a:off x="519112" y="1447799"/>
            <a:ext cx="11149013" cy="2659190"/>
          </a:xfrm>
        </p:spPr>
        <p:txBody>
          <a:bodyPr/>
          <a:lstStyle/>
          <a:p>
            <a:pPr marL="400050" lvl="1" indent="-400050"/>
            <a:r>
              <a:rPr lang="en-US" sz="2700" dirty="0"/>
              <a:t>Round-tripping of documents with VBA</a:t>
            </a:r>
          </a:p>
          <a:p>
            <a:pPr marL="400050" lvl="1" indent="-400050"/>
            <a:r>
              <a:rPr lang="en-US" sz="2700" dirty="0"/>
              <a:t>Add-ins</a:t>
            </a:r>
          </a:p>
          <a:p>
            <a:pPr marL="400050" lvl="1" indent="-400050"/>
            <a:r>
              <a:rPr lang="en-US" sz="2700" dirty="0"/>
              <a:t>UI Customization</a:t>
            </a:r>
          </a:p>
          <a:p>
            <a:pPr marL="857250" lvl="2" indent="-400050"/>
            <a:r>
              <a:rPr lang="en-US" sz="2700" dirty="0"/>
              <a:t>Ribbon</a:t>
            </a:r>
          </a:p>
          <a:p>
            <a:pPr marL="857250" lvl="2" indent="-400050"/>
            <a:r>
              <a:rPr lang="en-US" sz="2700" dirty="0"/>
              <a:t>Backstage </a:t>
            </a:r>
          </a:p>
          <a:p>
            <a:pPr marL="400050" lvl="1" indent="-400050"/>
            <a:r>
              <a:rPr lang="en-US" sz="2700" dirty="0"/>
              <a:t>Excel Services, Access Services, Visio Services, </a:t>
            </a:r>
            <a:r>
              <a:rPr lang="en-US" sz="2700" dirty="0" err="1"/>
              <a:t>Infopath</a:t>
            </a:r>
            <a:r>
              <a:rPr lang="en-US" sz="2700" dirty="0"/>
              <a:t> Services </a:t>
            </a:r>
          </a:p>
        </p:txBody>
      </p:sp>
    </p:spTree>
    <p:extLst>
      <p:ext uri="{BB962C8B-B14F-4D97-AF65-F5344CB8AC3E}">
        <p14:creationId xmlns:p14="http://schemas.microsoft.com/office/powerpoint/2010/main" val="2358669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Changes for Office Developers targeting solutions in Office 365?</a:t>
            </a:r>
            <a:endParaRPr lang="en-US" dirty="0"/>
          </a:p>
        </p:txBody>
      </p:sp>
      <p:sp>
        <p:nvSpPr>
          <p:cNvPr id="3" name="Text Placeholder 2"/>
          <p:cNvSpPr>
            <a:spLocks noGrp="1"/>
          </p:cNvSpPr>
          <p:nvPr>
            <p:ph type="body" sz="quarter" idx="10"/>
          </p:nvPr>
        </p:nvSpPr>
        <p:spPr>
          <a:xfrm>
            <a:off x="519112" y="1905000"/>
            <a:ext cx="11149013" cy="2351413"/>
          </a:xfrm>
        </p:spPr>
        <p:txBody>
          <a:bodyPr/>
          <a:lstStyle/>
          <a:p>
            <a:pPr marL="395288" lvl="1"/>
            <a:r>
              <a:rPr lang="en-US" dirty="0" smtClean="0"/>
              <a:t>Accessing SharePoint Online Data using SP Client Object Model </a:t>
            </a:r>
          </a:p>
          <a:p>
            <a:pPr marL="395288" lvl="1"/>
            <a:r>
              <a:rPr lang="en-US" dirty="0" smtClean="0"/>
              <a:t>Word Automation Services not available</a:t>
            </a:r>
          </a:p>
          <a:p>
            <a:pPr marL="395288" lvl="1"/>
            <a:r>
              <a:rPr lang="en-US" dirty="0" smtClean="0"/>
              <a:t>Business Connectivity Services(BCS) not available</a:t>
            </a:r>
          </a:p>
          <a:p>
            <a:pPr marL="395288" lvl="1"/>
            <a:r>
              <a:rPr lang="en-US" dirty="0" smtClean="0"/>
              <a:t>Follow guidance regarding Sandbox solution development</a:t>
            </a:r>
          </a:p>
          <a:p>
            <a:pPr marL="395288" indent="-395288"/>
            <a:endParaRPr lang="en-US" dirty="0" smtClean="0"/>
          </a:p>
        </p:txBody>
      </p:sp>
    </p:spTree>
    <p:extLst>
      <p:ext uri="{BB962C8B-B14F-4D97-AF65-F5344CB8AC3E}">
        <p14:creationId xmlns:p14="http://schemas.microsoft.com/office/powerpoint/2010/main" val="9762169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en-US" dirty="0"/>
              <a:t>Accessing SharePoint Online </a:t>
            </a:r>
            <a:r>
              <a:rPr lang="en-US" dirty="0" smtClean="0"/>
              <a:t>Data</a:t>
            </a:r>
            <a:endParaRPr lang="en-US" dirty="0"/>
          </a:p>
        </p:txBody>
      </p:sp>
      <p:sp>
        <p:nvSpPr>
          <p:cNvPr id="4" name="Text Placeholder 2"/>
          <p:cNvSpPr txBox="1">
            <a:spLocks/>
          </p:cNvSpPr>
          <p:nvPr/>
        </p:nvSpPr>
        <p:spPr>
          <a:xfrm>
            <a:off x="519120" y="1448359"/>
            <a:ext cx="10457067" cy="5896999"/>
          </a:xfrm>
          <a:prstGeom prst="rect">
            <a:avLst/>
          </a:prstGeom>
        </p:spPr>
        <p:txBody>
          <a:bodyPr vert="horz" wrap="square" lIns="0" tIns="0" rIns="0" bIns="0" rtlCol="0">
            <a:spAutoFit/>
          </a:bodyPr>
          <a:lstStyle>
            <a:lvl1pPr marL="460375" indent="-460375">
              <a:lnSpc>
                <a:spcPct val="90000"/>
              </a:lnSpc>
              <a:spcBef>
                <a:spcPct val="20000"/>
              </a:spcBef>
              <a:buSzPct val="90000"/>
              <a:buFontTx/>
              <a:buBlip>
                <a:blip r:embed="rId3"/>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Using </a:t>
            </a:r>
          </a:p>
          <a:p>
            <a:pPr lvl="1"/>
            <a:r>
              <a:rPr lang="en-US" dirty="0" smtClean="0"/>
              <a:t>Visual Studio 2010</a:t>
            </a:r>
          </a:p>
          <a:p>
            <a:pPr lvl="1"/>
            <a:r>
              <a:rPr lang="en-US" dirty="0" smtClean="0"/>
              <a:t>Office Professional Plus</a:t>
            </a:r>
          </a:p>
          <a:p>
            <a:endParaRPr lang="en-US" dirty="0" smtClean="0"/>
          </a:p>
          <a:p>
            <a:r>
              <a:rPr lang="en-US" dirty="0" smtClean="0"/>
              <a:t>SharePoint </a:t>
            </a:r>
            <a:r>
              <a:rPr lang="en-US" dirty="0"/>
              <a:t>Client Object Model (SP COM)</a:t>
            </a:r>
          </a:p>
          <a:p>
            <a:pPr lvl="1"/>
            <a:r>
              <a:rPr lang="en-US" dirty="0"/>
              <a:t>Unified object model across all clients</a:t>
            </a:r>
          </a:p>
          <a:p>
            <a:pPr lvl="1"/>
            <a:r>
              <a:rPr lang="en-US" dirty="0" smtClean="0"/>
              <a:t>Subset </a:t>
            </a:r>
            <a:r>
              <a:rPr lang="en-US" dirty="0"/>
              <a:t>of Server </a:t>
            </a:r>
            <a:r>
              <a:rPr lang="en-US" dirty="0" smtClean="0"/>
              <a:t>OM</a:t>
            </a:r>
          </a:p>
          <a:p>
            <a:pPr lvl="1"/>
            <a:endParaRPr lang="en-US" dirty="0"/>
          </a:p>
          <a:p>
            <a:r>
              <a:rPr lang="en-US" dirty="0" smtClean="0"/>
              <a:t>Article: Remote Authentication in SharePoint Online Using Claims-Based Authentication http</a:t>
            </a:r>
            <a:r>
              <a:rPr lang="en-US" dirty="0"/>
              <a:t>://msdn.microsoft.com/en-us/library/hh147177.aspx</a:t>
            </a:r>
          </a:p>
          <a:p>
            <a:pPr lvl="1"/>
            <a:endParaRPr lang="en-US" dirty="0"/>
          </a:p>
        </p:txBody>
      </p:sp>
    </p:spTree>
    <p:extLst>
      <p:ext uri="{BB962C8B-B14F-4D97-AF65-F5344CB8AC3E}">
        <p14:creationId xmlns:p14="http://schemas.microsoft.com/office/powerpoint/2010/main" val="2771073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cloud.png"/>
          <p:cNvPicPr>
            <a:picLocks noChangeAspect="1"/>
          </p:cNvPicPr>
          <p:nvPr/>
        </p:nvPicPr>
        <p:blipFill>
          <a:blip r:embed="rId3"/>
          <a:stretch>
            <a:fillRect/>
          </a:stretch>
        </p:blipFill>
        <p:spPr>
          <a:xfrm>
            <a:off x="4628994" y="2112304"/>
            <a:ext cx="4030191" cy="3139317"/>
          </a:xfrm>
          <a:prstGeom prst="rect">
            <a:avLst/>
          </a:prstGeom>
        </p:spPr>
      </p:pic>
      <p:sp>
        <p:nvSpPr>
          <p:cNvPr id="2" name="Title 1"/>
          <p:cNvSpPr>
            <a:spLocks noGrp="1"/>
          </p:cNvSpPr>
          <p:nvPr>
            <p:ph type="title"/>
          </p:nvPr>
        </p:nvSpPr>
        <p:spPr/>
        <p:txBody>
          <a:bodyPr/>
          <a:lstStyle/>
          <a:p>
            <a:r>
              <a:rPr lang="en-US" dirty="0" smtClean="0"/>
              <a:t>SharePoint Client Object Model Solution</a:t>
            </a:r>
            <a:endParaRPr lang="en-US" dirty="0"/>
          </a:p>
        </p:txBody>
      </p:sp>
      <p:grpSp>
        <p:nvGrpSpPr>
          <p:cNvPr id="4" name="Group 3"/>
          <p:cNvGrpSpPr/>
          <p:nvPr/>
        </p:nvGrpSpPr>
        <p:grpSpPr>
          <a:xfrm>
            <a:off x="1894915" y="977864"/>
            <a:ext cx="2362202" cy="2470646"/>
            <a:chOff x="380998" y="1034553"/>
            <a:chExt cx="2362202" cy="2470646"/>
          </a:xfrm>
        </p:grpSpPr>
        <p:sp>
          <p:nvSpPr>
            <p:cNvPr id="5" name="Rounded Rectangle 4"/>
            <p:cNvSpPr/>
            <p:nvPr/>
          </p:nvSpPr>
          <p:spPr>
            <a:xfrm flipV="1">
              <a:off x="380999" y="1127048"/>
              <a:ext cx="2362201" cy="2378151"/>
            </a:xfrm>
            <a:prstGeom prst="roundRect">
              <a:avLst>
                <a:gd name="adj" fmla="val 6379"/>
              </a:avLst>
            </a:prstGeom>
            <a:gradFill>
              <a:gsLst>
                <a:gs pos="0">
                  <a:schemeClr val="tx1">
                    <a:lumMod val="95000"/>
                    <a:alpha val="7000"/>
                  </a:schemeClr>
                </a:gs>
                <a:gs pos="100000">
                  <a:schemeClr val="tx1">
                    <a:alpha val="21000"/>
                  </a:schemeClr>
                </a:gs>
                <a:gs pos="100000">
                  <a:schemeClr val="tx1">
                    <a:alpha val="94000"/>
                  </a:schemeClr>
                </a:gs>
              </a:gsLst>
              <a:lin ang="5400000" scaled="0"/>
            </a:gradFill>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lgn="l" rtl="0">
                <a:spcAft>
                  <a:spcPts val="600"/>
                </a:spcAft>
                <a:buClr>
                  <a:srgbClr val="A00E18"/>
                </a:buClr>
              </a:pPr>
              <a:endParaRPr lang="en-US" kern="1200" dirty="0">
                <a:solidFill>
                  <a:srgbClr val="FFFFFF"/>
                </a:solidFill>
                <a:latin typeface="Segoe"/>
                <a:ea typeface="+mn-ea"/>
                <a:cs typeface="+mn-cs"/>
              </a:endParaRPr>
            </a:p>
          </p:txBody>
        </p:sp>
        <p:sp>
          <p:nvSpPr>
            <p:cNvPr id="6" name="Round Same Side Corner Rectangle 5"/>
            <p:cNvSpPr/>
            <p:nvPr/>
          </p:nvSpPr>
          <p:spPr>
            <a:xfrm rot="10800000" flipV="1">
              <a:off x="380998" y="1034553"/>
              <a:ext cx="2362200" cy="528546"/>
            </a:xfrm>
            <a:prstGeom prst="round2SameRect">
              <a:avLst>
                <a:gd name="adj1" fmla="val 26861"/>
                <a:gd name="adj2" fmla="val 0"/>
              </a:avLst>
            </a:prstGeom>
            <a:gradFill>
              <a:gsLst>
                <a:gs pos="0">
                  <a:schemeClr val="bg1">
                    <a:lumMod val="75000"/>
                    <a:lumOff val="25000"/>
                  </a:schemeClr>
                </a:gs>
                <a:gs pos="100000">
                  <a:schemeClr val="bg1">
                    <a:lumMod val="95000"/>
                    <a:lumOff val="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Segoe"/>
                <a:ea typeface="+mn-ea"/>
                <a:cs typeface="+mn-cs"/>
              </a:endParaRPr>
            </a:p>
          </p:txBody>
        </p:sp>
        <p:sp>
          <p:nvSpPr>
            <p:cNvPr id="7" name="TextBox 6"/>
            <p:cNvSpPr txBox="1"/>
            <p:nvPr/>
          </p:nvSpPr>
          <p:spPr>
            <a:xfrm>
              <a:off x="437031" y="1061112"/>
              <a:ext cx="2153769" cy="5232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en-US" sz="1400" kern="1200" dirty="0" smtClean="0">
                  <a:solidFill>
                    <a:srgbClr val="FFFFFF"/>
                  </a:solidFill>
                  <a:latin typeface="+mj-lt"/>
                  <a:ea typeface="+mn-ea"/>
                  <a:cs typeface="+mn-cs"/>
                </a:rPr>
                <a:t>Office Pro Plus 2010 Client</a:t>
              </a:r>
              <a:endParaRPr lang="en-US" sz="1400" kern="1200" dirty="0">
                <a:solidFill>
                  <a:srgbClr val="FFFFFF"/>
                </a:solidFill>
                <a:latin typeface="+mj-lt"/>
                <a:ea typeface="+mn-ea"/>
                <a:cs typeface="+mn-cs"/>
              </a:endParaRPr>
            </a:p>
          </p:txBody>
        </p:sp>
      </p:grpSp>
      <p:sp>
        <p:nvSpPr>
          <p:cNvPr id="8" name="Rounded Rectangle 7"/>
          <p:cNvSpPr/>
          <p:nvPr/>
        </p:nvSpPr>
        <p:spPr>
          <a:xfrm flipV="1">
            <a:off x="4866857" y="3723357"/>
            <a:ext cx="2362201" cy="2652999"/>
          </a:xfrm>
          <a:prstGeom prst="roundRect">
            <a:avLst>
              <a:gd name="adj" fmla="val 6379"/>
            </a:avLst>
          </a:prstGeom>
          <a:gradFill>
            <a:gsLst>
              <a:gs pos="0">
                <a:schemeClr val="tx1">
                  <a:lumMod val="95000"/>
                  <a:alpha val="7000"/>
                </a:schemeClr>
              </a:gs>
              <a:gs pos="100000">
                <a:schemeClr val="tx1">
                  <a:alpha val="21000"/>
                </a:schemeClr>
              </a:gs>
              <a:gs pos="100000">
                <a:schemeClr val="tx1">
                  <a:alpha val="94000"/>
                </a:schemeClr>
              </a:gs>
            </a:gsLst>
            <a:lin ang="5400000" scaled="0"/>
          </a:gradFill>
          <a:ln>
            <a:noFill/>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548640" rtlCol="0" anchor="t"/>
          <a:lstStyle/>
          <a:p>
            <a:pPr algn="l" rtl="0">
              <a:spcAft>
                <a:spcPts val="600"/>
              </a:spcAft>
              <a:buClr>
                <a:srgbClr val="A00E18"/>
              </a:buClr>
            </a:pPr>
            <a:endParaRPr lang="en-US" kern="1200" dirty="0">
              <a:solidFill>
                <a:srgbClr val="FFFFFF"/>
              </a:solidFill>
              <a:latin typeface="Segoe"/>
              <a:ea typeface="+mn-ea"/>
              <a:cs typeface="+mn-cs"/>
            </a:endParaRPr>
          </a:p>
        </p:txBody>
      </p:sp>
      <p:sp>
        <p:nvSpPr>
          <p:cNvPr id="9" name="Round Same Side Corner Rectangle 8"/>
          <p:cNvSpPr/>
          <p:nvPr/>
        </p:nvSpPr>
        <p:spPr>
          <a:xfrm rot="10800000" flipV="1">
            <a:off x="4866856" y="3681964"/>
            <a:ext cx="2362201" cy="528546"/>
          </a:xfrm>
          <a:prstGeom prst="round2SameRect">
            <a:avLst>
              <a:gd name="adj1" fmla="val 26861"/>
              <a:gd name="adj2" fmla="val 0"/>
            </a:avLst>
          </a:prstGeom>
          <a:gradFill>
            <a:gsLst>
              <a:gs pos="0">
                <a:schemeClr val="bg1">
                  <a:lumMod val="75000"/>
                  <a:lumOff val="25000"/>
                </a:schemeClr>
              </a:gs>
              <a:gs pos="100000">
                <a:schemeClr val="bg1">
                  <a:lumMod val="95000"/>
                  <a:lumOff val="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Segoe"/>
              <a:ea typeface="+mn-ea"/>
              <a:cs typeface="+mn-cs"/>
            </a:endParaRPr>
          </a:p>
        </p:txBody>
      </p:sp>
      <p:sp>
        <p:nvSpPr>
          <p:cNvPr id="10" name="TextBox 9"/>
          <p:cNvSpPr txBox="1"/>
          <p:nvPr/>
        </p:nvSpPr>
        <p:spPr>
          <a:xfrm>
            <a:off x="5019117" y="3764000"/>
            <a:ext cx="2057400" cy="307777"/>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en-US" sz="1400" kern="1200" dirty="0" smtClean="0">
                <a:solidFill>
                  <a:srgbClr val="FFFFFF"/>
                </a:solidFill>
                <a:latin typeface="+mj-lt"/>
                <a:ea typeface="+mn-ea"/>
                <a:cs typeface="+mn-cs"/>
              </a:rPr>
              <a:t>SharePoint Online</a:t>
            </a:r>
            <a:endParaRPr lang="en-US" sz="1400" kern="1200" dirty="0">
              <a:solidFill>
                <a:srgbClr val="FFFFFF"/>
              </a:solidFill>
              <a:latin typeface="+mj-lt"/>
              <a:ea typeface="+mn-ea"/>
              <a:cs typeface="+mn-cs"/>
            </a:endParaRPr>
          </a:p>
        </p:txBody>
      </p:sp>
      <p:pic>
        <p:nvPicPr>
          <p:cNvPr id="17" name="Picture 8" descr="\\eventsql\dvd27\Clip_Installer\DVD_ART\Artwork_Imagery\HARDWARE_IMAGERY\Illustration - Misc Hardware\XML Icons\LCD flat panel and keyboard.png"/>
          <p:cNvPicPr>
            <a:picLocks noChangeAspect="1" noChangeArrowheads="1"/>
          </p:cNvPicPr>
          <p:nvPr/>
        </p:nvPicPr>
        <p:blipFill>
          <a:blip r:embed="rId4" cstate="print"/>
          <a:srcRect/>
          <a:stretch>
            <a:fillRect/>
          </a:stretch>
        </p:blipFill>
        <p:spPr bwMode="auto">
          <a:xfrm>
            <a:off x="3723717" y="2838911"/>
            <a:ext cx="714380" cy="941944"/>
          </a:xfrm>
          <a:prstGeom prst="rect">
            <a:avLst/>
          </a:prstGeom>
          <a:noFill/>
        </p:spPr>
      </p:pic>
      <p:grpSp>
        <p:nvGrpSpPr>
          <p:cNvPr id="20" name="Group 19"/>
          <p:cNvGrpSpPr/>
          <p:nvPr/>
        </p:nvGrpSpPr>
        <p:grpSpPr>
          <a:xfrm>
            <a:off x="5476317" y="4579569"/>
            <a:ext cx="974603" cy="926342"/>
            <a:chOff x="7910956" y="2465022"/>
            <a:chExt cx="561190" cy="533400"/>
          </a:xfrm>
        </p:grpSpPr>
        <p:sp>
          <p:nvSpPr>
            <p:cNvPr id="21" name="Rounded Rectangle 20"/>
            <p:cNvSpPr/>
            <p:nvPr/>
          </p:nvSpPr>
          <p:spPr bwMode="auto">
            <a:xfrm>
              <a:off x="7910956" y="2465022"/>
              <a:ext cx="561190" cy="533400"/>
            </a:xfrm>
            <a:prstGeom prst="roundRect">
              <a:avLst/>
            </a:prstGeom>
            <a:solidFill>
              <a:schemeClr val="bg1">
                <a:lumMod val="75000"/>
                <a:lumOff val="25000"/>
              </a:schemeClr>
            </a:solidFill>
            <a:ln>
              <a:headEnd type="none" w="med" len="med"/>
              <a:tailEnd type="none" w="med" len="med"/>
            </a:ln>
            <a:effectLst>
              <a:outerShdw blurRad="76200" dir="18900000" sy="23000" kx="-1200000" algn="bl" rotWithShape="0">
                <a:prstClr val="black">
                  <a:alpha val="20000"/>
                </a:prstClr>
              </a:outerShdw>
              <a:reflection blurRad="6350" stA="50000" endA="300" endPos="90000" dir="5400000" sy="-100000" algn="bl" rotWithShape="0"/>
            </a:effectLst>
            <a:scene3d>
              <a:camera prst="isometricOffAxis2Left"/>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22" name="Content Placeholder 4" descr="ShrPt_h_rgb.png"/>
            <p:cNvPicPr>
              <a:picLocks noChangeAspect="1"/>
            </p:cNvPicPr>
            <p:nvPr/>
          </p:nvPicPr>
          <p:blipFill>
            <a:blip r:embed="rId5" cstate="print"/>
            <a:srcRect r="83105" b="-8078"/>
            <a:stretch>
              <a:fillRect/>
            </a:stretch>
          </p:blipFill>
          <p:spPr>
            <a:xfrm>
              <a:off x="8015964" y="2514600"/>
              <a:ext cx="378861" cy="462570"/>
            </a:xfrm>
            <a:prstGeom prst="rect">
              <a:avLst/>
            </a:prstGeom>
            <a:noFill/>
            <a:ln>
              <a:noFill/>
            </a:ln>
            <a:effectLst>
              <a:reflection blurRad="6350" stA="50000" endA="300" endPos="90000" dir="5400000" sy="-100000" algn="bl" rotWithShape="0"/>
            </a:effectLst>
            <a:scene3d>
              <a:camera prst="isometricOffAxis2Left"/>
              <a:lightRig rig="threePt" dir="t"/>
            </a:scene3d>
          </p:spPr>
        </p:pic>
      </p:grpSp>
      <p:cxnSp>
        <p:nvCxnSpPr>
          <p:cNvPr id="23" name="Elbow Connector 22"/>
          <p:cNvCxnSpPr/>
          <p:nvPr/>
        </p:nvCxnSpPr>
        <p:spPr>
          <a:xfrm rot="16200000" flipV="1">
            <a:off x="5015899" y="2609250"/>
            <a:ext cx="454117" cy="1609720"/>
          </a:xfrm>
          <a:prstGeom prst="bentConnector2">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grpSp>
        <p:nvGrpSpPr>
          <p:cNvPr id="24" name="Group 23"/>
          <p:cNvGrpSpPr/>
          <p:nvPr/>
        </p:nvGrpSpPr>
        <p:grpSpPr>
          <a:xfrm>
            <a:off x="2199717" y="2076911"/>
            <a:ext cx="957944" cy="914400"/>
            <a:chOff x="4534039" y="993577"/>
            <a:chExt cx="957944" cy="914400"/>
          </a:xfrm>
        </p:grpSpPr>
        <p:sp>
          <p:nvSpPr>
            <p:cNvPr id="25" name="Rounded Rectangle 24"/>
            <p:cNvSpPr/>
            <p:nvPr/>
          </p:nvSpPr>
          <p:spPr bwMode="auto">
            <a:xfrm>
              <a:off x="4534039" y="993577"/>
              <a:ext cx="957944" cy="914400"/>
            </a:xfrm>
            <a:prstGeom prst="roundRect">
              <a:avLst/>
            </a:prstGeom>
            <a:solidFill>
              <a:srgbClr val="0070C0"/>
            </a:solidFill>
            <a:ln>
              <a:headEnd type="none" w="med" len="med"/>
              <a:tailEnd type="none" w="med" len="med"/>
            </a:ln>
            <a:effectLst>
              <a:outerShdw blurRad="76200" dir="18900000" sy="23000" kx="-1200000" algn="bl" rotWithShape="0">
                <a:prstClr val="black">
                  <a:alpha val="20000"/>
                </a:prstClr>
              </a:outerShdw>
              <a:reflection blurRad="6350" stA="50000" endA="300" endPos="90000" dir="5400000" sy="-100000" algn="bl" rotWithShape="0"/>
            </a:effectLst>
            <a:scene3d>
              <a:camera prst="isometricOffAxis2Left"/>
              <a:lightRig rig="threePt" dir="t">
                <a:rot lat="0" lon="0" rev="1200000"/>
              </a:lightRig>
            </a:scene3d>
            <a:sp3d>
              <a:bevelT w="63500" h="25400" prst="coolSlant"/>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gradFill>
                  <a:gsLst>
                    <a:gs pos="0">
                      <a:srgbClr val="FFFFFF"/>
                    </a:gs>
                    <a:gs pos="100000">
                      <a:srgbClr val="FFFFFF"/>
                    </a:gs>
                  </a:gsLst>
                  <a:lin ang="5400000" scaled="0"/>
                </a:gradFill>
              </a:endParaRPr>
            </a:p>
          </p:txBody>
        </p:sp>
        <p:pic>
          <p:nvPicPr>
            <p:cNvPr id="26" name="Picture 10" descr="R:\MSUS - Microsoft Corporation\MSDOC - Microsoft Documentation\SHPTPPT - SharePoint PPT TechReady 2009\Interactive\MS_word_icon.png"/>
            <p:cNvPicPr>
              <a:picLocks noChangeAspect="1" noChangeArrowheads="1"/>
            </p:cNvPicPr>
            <p:nvPr/>
          </p:nvPicPr>
          <p:blipFill>
            <a:blip r:embed="rId6"/>
            <a:srcRect/>
            <a:stretch>
              <a:fillRect/>
            </a:stretch>
          </p:blipFill>
          <p:spPr bwMode="auto">
            <a:xfrm>
              <a:off x="4732121" y="1143000"/>
              <a:ext cx="561780" cy="562780"/>
            </a:xfrm>
            <a:prstGeom prst="rect">
              <a:avLst/>
            </a:prstGeom>
            <a:noFill/>
            <a:ln>
              <a:noFill/>
            </a:ln>
            <a:effectLst>
              <a:reflection blurRad="6350" stA="50000" endA="300" endPos="90000" dir="5400000" sy="-100000" algn="bl" rotWithShape="0"/>
            </a:effectLst>
            <a:scene3d>
              <a:camera prst="isometricOffAxis2Left"/>
              <a:lightRig rig="threePt" dir="t"/>
            </a:scene3d>
          </p:spPr>
        </p:pic>
      </p:grpSp>
      <p:grpSp>
        <p:nvGrpSpPr>
          <p:cNvPr id="32" name="Group 31"/>
          <p:cNvGrpSpPr/>
          <p:nvPr/>
        </p:nvGrpSpPr>
        <p:grpSpPr>
          <a:xfrm>
            <a:off x="1950948" y="1848311"/>
            <a:ext cx="2915769" cy="4800600"/>
            <a:chOff x="437031" y="1905000"/>
            <a:chExt cx="2915769" cy="4800600"/>
          </a:xfrm>
        </p:grpSpPr>
        <p:sp>
          <p:nvSpPr>
            <p:cNvPr id="33" name="Rounded Rectangle 32"/>
            <p:cNvSpPr/>
            <p:nvPr/>
          </p:nvSpPr>
          <p:spPr>
            <a:xfrm>
              <a:off x="437031" y="4163607"/>
              <a:ext cx="2915769" cy="2541993"/>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flatTx/>
            </a:bodyPr>
            <a:lstStyle/>
            <a:p>
              <a:pPr defTabSz="-13873163" eaLnBrk="0" hangingPunct="0">
                <a:lnSpc>
                  <a:spcPct val="90000"/>
                </a:lnSpc>
                <a:spcBef>
                  <a:spcPct val="30000"/>
                </a:spcBef>
                <a:buClr>
                  <a:srgbClr val="FDE9D3"/>
                </a:buClr>
                <a:buSzPct val="85000"/>
                <a:defRPr sz="1400">
                  <a:gradFill>
                    <a:gsLst>
                      <a:gs pos="50000">
                        <a:prstClr val="black"/>
                      </a:gs>
                      <a:gs pos="100000">
                        <a:prstClr val="black"/>
                      </a:gs>
                    </a:gsLst>
                    <a:lin ang="5400000" scaled="0"/>
                  </a:gradFill>
                  <a:effectLst>
                    <a:outerShdw sx="1000" sy="1000" algn="tl">
                      <a:srgbClr val="000000"/>
                    </a:outerShdw>
                  </a:effectLst>
                  <a:latin typeface="+mj-lt"/>
                </a:defRPr>
              </a:pPr>
              <a:r>
                <a:rPr lang="en-US" sz="1400" dirty="0" smtClean="0">
                  <a:gradFill>
                    <a:gsLst>
                      <a:gs pos="50000">
                        <a:prstClr val="white"/>
                      </a:gs>
                      <a:gs pos="100000">
                        <a:prstClr val="white"/>
                      </a:gs>
                    </a:gsLst>
                    <a:lin ang="5400000" scaled="0"/>
                  </a:gradFill>
                  <a:effectLst>
                    <a:outerShdw sx="1000" sy="1000" algn="tl">
                      <a:srgbClr val="000000"/>
                    </a:outerShdw>
                  </a:effectLst>
                </a:rPr>
                <a:t>Look at:</a:t>
              </a:r>
              <a:br>
                <a:rPr lang="en-US" sz="1400" dirty="0" smtClean="0">
                  <a:gradFill>
                    <a:gsLst>
                      <a:gs pos="50000">
                        <a:prstClr val="white"/>
                      </a:gs>
                      <a:gs pos="100000">
                        <a:prstClr val="white"/>
                      </a:gs>
                    </a:gsLst>
                    <a:lin ang="5400000" scaled="0"/>
                  </a:gradFill>
                  <a:effectLst>
                    <a:outerShdw sx="1000" sy="1000" algn="tl">
                      <a:srgbClr val="000000"/>
                    </a:outerShdw>
                  </a:effectLst>
                </a:rPr>
              </a:br>
              <a:r>
                <a:rPr lang="en-US" sz="1400" dirty="0">
                  <a:gradFill>
                    <a:gsLst>
                      <a:gs pos="50000">
                        <a:prstClr val="white"/>
                      </a:gs>
                      <a:gs pos="100000">
                        <a:prstClr val="white"/>
                      </a:gs>
                    </a:gsLst>
                    <a:lin ang="5400000" scaled="0"/>
                  </a:gradFill>
                  <a:effectLst>
                    <a:outerShdw sx="1000" sy="1000" algn="tl">
                      <a:srgbClr val="000000"/>
                    </a:outerShdw>
                  </a:effectLst>
                </a:rPr>
                <a:t> </a:t>
              </a:r>
              <a:r>
                <a:rPr lang="en-US" sz="1400" dirty="0" smtClean="0">
                  <a:gradFill>
                    <a:gsLst>
                      <a:gs pos="50000">
                        <a:prstClr val="white"/>
                      </a:gs>
                      <a:gs pos="100000">
                        <a:prstClr val="white"/>
                      </a:gs>
                    </a:gsLst>
                    <a:lin ang="5400000" scaled="0"/>
                  </a:gradFill>
                  <a:effectLst>
                    <a:outerShdw sx="1000" sy="1000" algn="tl">
                      <a:srgbClr val="000000"/>
                    </a:outerShdw>
                  </a:effectLst>
                </a:rPr>
                <a:t> - A SP COM</a:t>
              </a:r>
              <a:br>
                <a:rPr lang="en-US" sz="1400" dirty="0" smtClean="0">
                  <a:gradFill>
                    <a:gsLst>
                      <a:gs pos="50000">
                        <a:prstClr val="white"/>
                      </a:gs>
                      <a:gs pos="100000">
                        <a:prstClr val="white"/>
                      </a:gs>
                    </a:gsLst>
                    <a:lin ang="5400000" scaled="0"/>
                  </a:gradFill>
                  <a:effectLst>
                    <a:outerShdw sx="1000" sy="1000" algn="tl">
                      <a:srgbClr val="000000"/>
                    </a:outerShdw>
                  </a:effectLst>
                </a:rPr>
              </a:br>
              <a:r>
                <a:rPr lang="en-US" sz="1400" dirty="0" smtClean="0">
                  <a:gradFill>
                    <a:gsLst>
                      <a:gs pos="50000">
                        <a:prstClr val="white"/>
                      </a:gs>
                      <a:gs pos="100000">
                        <a:prstClr val="white"/>
                      </a:gs>
                    </a:gsLst>
                    <a:lin ang="5400000" scaled="0"/>
                  </a:gradFill>
                  <a:effectLst>
                    <a:outerShdw sx="1000" sy="1000" algn="tl">
                      <a:srgbClr val="000000"/>
                    </a:outerShdw>
                  </a:effectLst>
                </a:rPr>
                <a:t>    document-level solution</a:t>
              </a:r>
            </a:p>
            <a:p>
              <a:pPr defTabSz="-13873163" eaLnBrk="0" hangingPunct="0">
                <a:lnSpc>
                  <a:spcPct val="90000"/>
                </a:lnSpc>
                <a:spcBef>
                  <a:spcPct val="30000"/>
                </a:spcBef>
                <a:buClr>
                  <a:srgbClr val="FDE9D3"/>
                </a:buClr>
                <a:buSzPct val="85000"/>
                <a:defRPr sz="1400">
                  <a:gradFill>
                    <a:gsLst>
                      <a:gs pos="50000">
                        <a:prstClr val="black"/>
                      </a:gs>
                      <a:gs pos="100000">
                        <a:prstClr val="black"/>
                      </a:gs>
                    </a:gsLst>
                    <a:lin ang="5400000" scaled="0"/>
                  </a:gradFill>
                  <a:effectLst>
                    <a:outerShdw sx="1000" sy="1000" algn="tl">
                      <a:srgbClr val="000000"/>
                    </a:outerShdw>
                  </a:effectLst>
                  <a:latin typeface="+mj-lt"/>
                </a:defRPr>
              </a:pPr>
              <a:endParaRPr lang="en-US" sz="1400" dirty="0">
                <a:gradFill>
                  <a:gsLst>
                    <a:gs pos="50000">
                      <a:prstClr val="white"/>
                    </a:gs>
                    <a:gs pos="100000">
                      <a:prstClr val="white"/>
                    </a:gs>
                  </a:gsLst>
                  <a:lin ang="5400000" scaled="0"/>
                </a:gradFill>
                <a:effectLst>
                  <a:outerShdw sx="1000" sy="1000" algn="tl">
                    <a:srgbClr val="000000"/>
                  </a:outerShdw>
                </a:effectLst>
              </a:endParaRPr>
            </a:p>
          </p:txBody>
        </p:sp>
        <p:sp>
          <p:nvSpPr>
            <p:cNvPr id="34" name="Rounded Rectangle 33"/>
            <p:cNvSpPr/>
            <p:nvPr/>
          </p:nvSpPr>
          <p:spPr bwMode="auto">
            <a:xfrm>
              <a:off x="1752600" y="1905000"/>
              <a:ext cx="838200" cy="910019"/>
            </a:xfrm>
            <a:prstGeom prst="roundRect">
              <a:avLst/>
            </a:prstGeom>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rPr>
                <a:t>Add-in using SP COM</a:t>
              </a:r>
            </a:p>
          </p:txBody>
        </p:sp>
      </p:grpSp>
      <p:sp>
        <p:nvSpPr>
          <p:cNvPr id="36" name="Rounded Rectangle 35"/>
          <p:cNvSpPr/>
          <p:nvPr/>
        </p:nvSpPr>
        <p:spPr bwMode="auto">
          <a:xfrm>
            <a:off x="5024312" y="4253552"/>
            <a:ext cx="2012272" cy="228600"/>
          </a:xfrm>
          <a:prstGeom prst="roundRect">
            <a:avLst/>
          </a:prstGeom>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smtClean="0">
                <a:gradFill>
                  <a:gsLst>
                    <a:gs pos="0">
                      <a:srgbClr val="FFFFFF"/>
                    </a:gs>
                    <a:gs pos="100000">
                      <a:srgbClr val="FFFFFF"/>
                    </a:gs>
                  </a:gsLst>
                  <a:lin ang="5400000" scaled="0"/>
                </a:gradFill>
              </a:rPr>
              <a:t>List</a:t>
            </a:r>
          </a:p>
        </p:txBody>
      </p:sp>
      <p:pic>
        <p:nvPicPr>
          <p:cNvPr id="40" name="Picture 3" descr="C:\MyData\Office\2010 Resources\Office2010AppIcons\ofc365_v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6638" y="2748596"/>
            <a:ext cx="1375608" cy="82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565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Solution with VS 2010, </a:t>
            </a:r>
            <a:br>
              <a:rPr lang="en-US" dirty="0" smtClean="0"/>
            </a:br>
            <a:r>
              <a:rPr lang="en-US" dirty="0" smtClean="0"/>
              <a:t>SharePoint COM &amp; Office </a:t>
            </a:r>
            <a:br>
              <a:rPr lang="en-US" dirty="0" smtClean="0"/>
            </a:br>
            <a:r>
              <a:rPr lang="en-US" dirty="0" smtClean="0"/>
              <a:t>Add-ins in Office 365</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9224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Excel &amp; Excel Services</a:t>
            </a:r>
            <a:endParaRPr lang="en-US" dirty="0"/>
          </a:p>
        </p:txBody>
      </p:sp>
      <p:sp>
        <p:nvSpPr>
          <p:cNvPr id="4" name="Text Placeholder 3"/>
          <p:cNvSpPr>
            <a:spLocks noGrp="1"/>
          </p:cNvSpPr>
          <p:nvPr>
            <p:ph type="body" sz="quarter" idx="10"/>
          </p:nvPr>
        </p:nvSpPr>
        <p:spPr>
          <a:xfrm>
            <a:off x="519113" y="1447799"/>
            <a:ext cx="5229160" cy="3717941"/>
          </a:xfrm>
        </p:spPr>
        <p:txBody>
          <a:bodyPr/>
          <a:lstStyle/>
          <a:p>
            <a:r>
              <a:rPr lang="en-US" dirty="0"/>
              <a:t>REST API</a:t>
            </a:r>
          </a:p>
          <a:p>
            <a:pPr lvl="1"/>
            <a:r>
              <a:rPr lang="en-US" dirty="0"/>
              <a:t>Enables embedding of ranges and charts contained </a:t>
            </a:r>
            <a:r>
              <a:rPr lang="en-US" dirty="0" smtClean="0"/>
              <a:t>in </a:t>
            </a:r>
            <a:r>
              <a:rPr lang="en-US" dirty="0"/>
              <a:t>a workbook </a:t>
            </a:r>
            <a:r>
              <a:rPr lang="en-US" dirty="0" smtClean="0"/>
              <a:t/>
            </a:r>
            <a:br>
              <a:rPr lang="en-US" dirty="0" smtClean="0"/>
            </a:br>
            <a:r>
              <a:rPr lang="en-US" dirty="0" smtClean="0"/>
              <a:t>on </a:t>
            </a:r>
            <a:r>
              <a:rPr lang="en-US" dirty="0"/>
              <a:t>a web page</a:t>
            </a:r>
          </a:p>
          <a:p>
            <a:pPr lvl="1"/>
            <a:r>
              <a:rPr lang="en-US" dirty="0"/>
              <a:t>Changes in underlying workbook are automatically reflected when web page </a:t>
            </a:r>
            <a:r>
              <a:rPr lang="en-US" dirty="0" smtClean="0"/>
              <a:t/>
            </a:r>
            <a:br>
              <a:rPr lang="en-US" dirty="0" smtClean="0"/>
            </a:br>
            <a:r>
              <a:rPr lang="en-US" dirty="0" smtClean="0"/>
              <a:t>is </a:t>
            </a:r>
            <a:r>
              <a:rPr lang="en-US" dirty="0"/>
              <a:t>(re-) </a:t>
            </a:r>
            <a:r>
              <a:rPr lang="en-US" dirty="0" smtClean="0"/>
              <a:t>loaded</a:t>
            </a:r>
            <a:endParaRPr lang="en-US" dirty="0"/>
          </a:p>
        </p:txBody>
      </p:sp>
      <p:sp>
        <p:nvSpPr>
          <p:cNvPr id="7" name="Content Placeholder 2"/>
          <p:cNvSpPr txBox="1">
            <a:spLocks/>
          </p:cNvSpPr>
          <p:nvPr/>
        </p:nvSpPr>
        <p:spPr bwMode="auto">
          <a:xfrm>
            <a:off x="320718" y="1837630"/>
            <a:ext cx="5241881" cy="4018883"/>
          </a:xfrm>
          <a:prstGeom prst="rect">
            <a:avLst/>
          </a:prstGeom>
        </p:spPr>
        <p:txBody>
          <a:bodyPr vert="horz" wrap="square" lIns="0" tIns="0" rIns="0" bIns="0" rtlCol="0">
            <a:normAutofit/>
          </a:bodyPr>
          <a:lstStyle>
            <a:lvl1pPr marL="457200" indent="-457200">
              <a:lnSpc>
                <a:spcPct val="90000"/>
              </a:lnSpc>
              <a:spcBef>
                <a:spcPct val="20000"/>
              </a:spcBef>
              <a:buSzPct val="90000"/>
              <a:buFontTx/>
              <a:buBlip>
                <a:blip r:embed="rId3"/>
              </a:buBlip>
              <a:defRPr sz="32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endParaRPr lang="en-US"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163" y="1837631"/>
            <a:ext cx="580456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C:\MyData\Office\2010 Resources\Office2010AppIcons\Excel_256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6743" y="0"/>
            <a:ext cx="1376090" cy="126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26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Excel &amp; Excel Services </a:t>
            </a:r>
            <a:br>
              <a:rPr lang="en-US" smtClean="0"/>
            </a:br>
            <a:r>
              <a:rPr lang="en-US" smtClean="0"/>
              <a:t>in Office 365</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InfoPath 2010 Scenarios</a:t>
            </a:r>
            <a:endParaRPr lang="en-US" dirty="0"/>
          </a:p>
        </p:txBody>
      </p:sp>
      <p:sp>
        <p:nvSpPr>
          <p:cNvPr id="3" name="Text Placeholder 2"/>
          <p:cNvSpPr>
            <a:spLocks noGrp="1"/>
          </p:cNvSpPr>
          <p:nvPr>
            <p:ph type="body" sz="quarter" idx="10"/>
          </p:nvPr>
        </p:nvSpPr>
        <p:spPr/>
        <p:txBody>
          <a:bodyPr/>
          <a:lstStyle/>
          <a:p>
            <a:pPr lvl="0"/>
            <a:r>
              <a:rPr lang="en-US" smtClean="0"/>
              <a:t>Information Worker</a:t>
            </a:r>
          </a:p>
          <a:p>
            <a:pPr lvl="1"/>
            <a:r>
              <a:rPr lang="en-US" smtClean="0"/>
              <a:t>Customize List Forms</a:t>
            </a:r>
          </a:p>
          <a:p>
            <a:pPr lvl="1"/>
            <a:r>
              <a:rPr lang="en-US" smtClean="0"/>
              <a:t>Take Lists Offline</a:t>
            </a:r>
          </a:p>
          <a:p>
            <a:pPr lvl="1"/>
            <a:r>
              <a:rPr lang="en-US" smtClean="0"/>
              <a:t>Application Data in Lists</a:t>
            </a:r>
          </a:p>
          <a:p>
            <a:pPr lvl="1"/>
            <a:endParaRPr lang="en-US" smtClean="0"/>
          </a:p>
          <a:p>
            <a:pPr lvl="0"/>
            <a:r>
              <a:rPr lang="en-US" smtClean="0"/>
              <a:t>Office Business Application Builder</a:t>
            </a:r>
          </a:p>
          <a:p>
            <a:pPr lvl="1"/>
            <a:r>
              <a:rPr lang="en-US" smtClean="0"/>
              <a:t>Workflows in SharePoint Designer</a:t>
            </a:r>
          </a:p>
          <a:p>
            <a:pPr lvl="1"/>
            <a:r>
              <a:rPr lang="en-US" smtClean="0"/>
              <a:t>Custom code running in Sandbox</a:t>
            </a:r>
          </a:p>
          <a:p>
            <a:endParaRPr lang="en-US" smtClean="0"/>
          </a:p>
          <a:p>
            <a:pPr lvl="1"/>
            <a:endParaRPr lang="en-US" dirty="0"/>
          </a:p>
        </p:txBody>
      </p:sp>
      <p:pic>
        <p:nvPicPr>
          <p:cNvPr id="9" name="Picture 2" descr="C:\MyData\Office\2010 Resources\Office2010AppIcons\InfoPath_256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949" y="0"/>
            <a:ext cx="1380744" cy="127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40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Configure Office 365 Forms Services</a:t>
            </a:r>
            <a:endParaRPr lang="en-US" dirty="0"/>
          </a:p>
        </p:txBody>
      </p:sp>
      <p:sp>
        <p:nvSpPr>
          <p:cNvPr id="5" name="Text Placeholder 4"/>
          <p:cNvSpPr>
            <a:spLocks noGrp="1"/>
          </p:cNvSpPr>
          <p:nvPr>
            <p:ph type="body" sz="quarter" idx="10"/>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5" y="1269242"/>
            <a:ext cx="8251880" cy="488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9" y="1263279"/>
            <a:ext cx="9346708" cy="488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401" y="1269242"/>
            <a:ext cx="10771188"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6"/>
          <a:stretch>
            <a:fillRect/>
          </a:stretch>
        </p:blipFill>
        <p:spPr>
          <a:xfrm>
            <a:off x="1648653" y="1263279"/>
            <a:ext cx="9237159" cy="4901813"/>
          </a:xfrm>
          <a:prstGeom prst="rect">
            <a:avLst/>
          </a:prstGeom>
        </p:spPr>
      </p:pic>
      <p:pic>
        <p:nvPicPr>
          <p:cNvPr id="8" name="Picture 7"/>
          <p:cNvPicPr>
            <a:picLocks noChangeAspect="1"/>
          </p:cNvPicPr>
          <p:nvPr/>
        </p:nvPicPr>
        <p:blipFill>
          <a:blip r:embed="rId7"/>
          <a:stretch>
            <a:fillRect/>
          </a:stretch>
        </p:blipFill>
        <p:spPr>
          <a:xfrm>
            <a:off x="2248010" y="1263279"/>
            <a:ext cx="9625601" cy="2230548"/>
          </a:xfrm>
          <a:prstGeom prst="rect">
            <a:avLst/>
          </a:prstGeom>
        </p:spPr>
      </p:pic>
      <p:pic>
        <p:nvPicPr>
          <p:cNvPr id="9" name="Picture 8"/>
          <p:cNvPicPr>
            <a:picLocks noChangeAspect="1"/>
          </p:cNvPicPr>
          <p:nvPr/>
        </p:nvPicPr>
        <p:blipFill>
          <a:blip r:embed="rId8"/>
          <a:stretch>
            <a:fillRect/>
          </a:stretch>
        </p:blipFill>
        <p:spPr>
          <a:xfrm>
            <a:off x="2754121" y="1269242"/>
            <a:ext cx="9181139" cy="3002507"/>
          </a:xfrm>
          <a:prstGeom prst="rect">
            <a:avLst/>
          </a:prstGeom>
        </p:spPr>
      </p:pic>
    </p:spTree>
    <p:extLst>
      <p:ext uri="{BB962C8B-B14F-4D97-AF65-F5344CB8AC3E}">
        <p14:creationId xmlns:p14="http://schemas.microsoft.com/office/powerpoint/2010/main" val="14746695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subTnLst>
                                    <p:set>
                                      <p:cBhvr override="childStyle">
                                        <p:cTn dur="1" fill="hold" display="0" masterRel="nextClick" afterEffect="1"/>
                                        <p:tgtEl>
                                          <p:spTgt spid="205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Customize SharePoint Online List Forms</a:t>
            </a:r>
            <a:endParaRPr lang="en-US" dirty="0"/>
          </a:p>
        </p:txBody>
      </p:sp>
      <p:sp>
        <p:nvSpPr>
          <p:cNvPr id="3" name="Text Placeholder 2"/>
          <p:cNvSpPr>
            <a:spLocks noGrp="1"/>
          </p:cNvSpPr>
          <p:nvPr>
            <p:ph type="body" sz="quarter" idx="10"/>
          </p:nvPr>
        </p:nvSpPr>
        <p:spPr/>
        <p:txBody>
          <a:bodyPr/>
          <a:lstStyle/>
          <a:p>
            <a:r>
              <a:rPr lang="en-US" smtClean="0"/>
              <a:t>Accessible with a single click in SharePoint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748051" y="2019237"/>
            <a:ext cx="8120063" cy="1076910"/>
          </a:xfrm>
          <a:prstGeom prst="rect">
            <a:avLst/>
          </a:prstGeom>
          <a:noFill/>
          <a:ln w="9525">
            <a:noFill/>
            <a:miter lim="800000"/>
            <a:headEnd/>
            <a:tailEnd/>
          </a:ln>
        </p:spPr>
      </p:pic>
      <p:pic>
        <p:nvPicPr>
          <p:cNvPr id="5" name="Picture 3"/>
          <p:cNvPicPr>
            <a:picLocks noChangeAspect="1" noChangeArrowheads="1"/>
          </p:cNvPicPr>
          <p:nvPr/>
        </p:nvPicPr>
        <p:blipFill rotWithShape="1">
          <a:blip r:embed="rId4" cstate="print"/>
          <a:srcRect l="178" r="1"/>
          <a:stretch/>
        </p:blipFill>
        <p:spPr bwMode="auto">
          <a:xfrm>
            <a:off x="4653176" y="3162237"/>
            <a:ext cx="5345413" cy="3581400"/>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bwMode="auto">
          <a:xfrm rot="8222599">
            <a:off x="7731490" y="3035032"/>
            <a:ext cx="671143" cy="381000"/>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847372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smtClean="0"/>
              <a:t>Session Objective(s):  </a:t>
            </a:r>
          </a:p>
          <a:p>
            <a:pPr lvl="1"/>
            <a:r>
              <a:rPr lang="en-US" smtClean="0"/>
              <a:t>Getting started with Office development in Office 365</a:t>
            </a:r>
          </a:p>
          <a:p>
            <a:pPr lvl="1"/>
            <a:r>
              <a:rPr lang="en-US" smtClean="0"/>
              <a:t>What remains same and what changes in the Developer Story?</a:t>
            </a:r>
          </a:p>
          <a:p>
            <a:r>
              <a:rPr lang="en-US" smtClean="0"/>
              <a:t>Key Takeaway </a:t>
            </a:r>
          </a:p>
          <a:p>
            <a:pPr lvl="1"/>
            <a:r>
              <a:rPr lang="en-US" smtClean="0"/>
              <a:t>To have an understanding of how Office 365, being an online service, shapes Office solution development.</a:t>
            </a:r>
          </a:p>
          <a:p>
            <a:endParaRPr lang="en-US" dirty="0"/>
          </a:p>
        </p:txBody>
      </p:sp>
    </p:spTree>
    <p:extLst>
      <p:ext uri="{BB962C8B-B14F-4D97-AF65-F5344CB8AC3E}">
        <p14:creationId xmlns:p14="http://schemas.microsoft.com/office/powerpoint/2010/main" val="4151391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Rich Form Design Experience</a:t>
            </a:r>
            <a:endParaRPr lang="en-US" dirty="0"/>
          </a:p>
        </p:txBody>
      </p:sp>
      <p:sp>
        <p:nvSpPr>
          <p:cNvPr id="3" name="Text Placeholder 2"/>
          <p:cNvSpPr>
            <a:spLocks noGrp="1"/>
          </p:cNvSpPr>
          <p:nvPr>
            <p:ph type="body" sz="quarter" idx="10"/>
          </p:nvPr>
        </p:nvSpPr>
        <p:spPr/>
        <p:txBody>
          <a:bodyPr/>
          <a:lstStyle/>
          <a:p>
            <a:r>
              <a:rPr lang="en-US" smtClean="0"/>
              <a:t>InfoPath 2010 provides design services</a:t>
            </a:r>
          </a:p>
          <a:p>
            <a:r>
              <a:rPr lang="en-US" smtClean="0"/>
              <a:t>Layout</a:t>
            </a:r>
          </a:p>
          <a:p>
            <a:pPr lvl="1"/>
            <a:r>
              <a:rPr lang="en-US" smtClean="0"/>
              <a:t>Themes</a:t>
            </a:r>
          </a:p>
          <a:p>
            <a:pPr lvl="1"/>
            <a:r>
              <a:rPr lang="en-US" smtClean="0"/>
              <a:t>Table Layout</a:t>
            </a:r>
          </a:p>
          <a:p>
            <a:r>
              <a:rPr lang="en-US" smtClean="0"/>
              <a:t>Behavior</a:t>
            </a:r>
          </a:p>
          <a:p>
            <a:pPr lvl="1"/>
            <a:r>
              <a:rPr lang="en-US" smtClean="0"/>
              <a:t>Rules</a:t>
            </a:r>
          </a:p>
          <a:p>
            <a:pPr lvl="1"/>
            <a:r>
              <a:rPr lang="en-US" smtClean="0"/>
              <a:t>Custom Code</a:t>
            </a:r>
          </a:p>
          <a:p>
            <a:r>
              <a:rPr lang="en-US" smtClean="0"/>
              <a:t>Data</a:t>
            </a:r>
          </a:p>
          <a:p>
            <a:pPr lvl="1"/>
            <a:r>
              <a:rPr lang="en-US" smtClean="0"/>
              <a:t>Binding</a:t>
            </a:r>
          </a:p>
          <a:p>
            <a:pPr lvl="1"/>
            <a:r>
              <a:rPr lang="en-US" smtClean="0"/>
              <a:t>External Data</a:t>
            </a:r>
          </a:p>
          <a:p>
            <a:endParaRPr lang="en-US" dirty="0"/>
          </a:p>
        </p:txBody>
      </p:sp>
      <p:pic>
        <p:nvPicPr>
          <p:cNvPr id="4" name="Picture 1"/>
          <p:cNvPicPr>
            <a:picLocks noChangeAspect="1" noChangeArrowheads="1"/>
          </p:cNvPicPr>
          <p:nvPr/>
        </p:nvPicPr>
        <p:blipFill rotWithShape="1">
          <a:blip r:embed="rId3" cstate="print"/>
          <a:srcRect l="1286" r="1287"/>
          <a:stretch/>
        </p:blipFill>
        <p:spPr bwMode="auto">
          <a:xfrm>
            <a:off x="4313829" y="1936844"/>
            <a:ext cx="6840760" cy="4695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73583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Offline Support in InfoPath 2010</a:t>
            </a:r>
            <a:endParaRPr lang="en-US" dirty="0"/>
          </a:p>
        </p:txBody>
      </p:sp>
      <p:sp>
        <p:nvSpPr>
          <p:cNvPr id="3" name="Text Placeholder 2"/>
          <p:cNvSpPr>
            <a:spLocks noGrp="1"/>
          </p:cNvSpPr>
          <p:nvPr>
            <p:ph type="body" sz="quarter" idx="10"/>
          </p:nvPr>
        </p:nvSpPr>
        <p:spPr/>
        <p:txBody>
          <a:bodyPr/>
          <a:lstStyle/>
          <a:p>
            <a:r>
              <a:rPr lang="en-US" smtClean="0"/>
              <a:t>Handled by SharePoint Workspace</a:t>
            </a:r>
          </a:p>
          <a:p>
            <a:pPr lvl="1"/>
            <a:r>
              <a:rPr lang="en-US" smtClean="0"/>
              <a:t>Provides an offline cache of SharePoint sites</a:t>
            </a:r>
          </a:p>
          <a:p>
            <a:pPr lvl="1"/>
            <a:r>
              <a:rPr lang="en-US" smtClean="0"/>
              <a:t>Hosts custom InfoPath Forms</a:t>
            </a:r>
          </a:p>
          <a:p>
            <a:pPr lvl="1"/>
            <a:r>
              <a:rPr lang="en-US" smtClean="0"/>
              <a:t>Same forms that are used by Forms Services</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2443499" y="3327613"/>
            <a:ext cx="1815640" cy="3552825"/>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a:stretch>
            <a:fillRect/>
          </a:stretch>
        </p:blipFill>
        <p:spPr bwMode="auto">
          <a:xfrm>
            <a:off x="4649934" y="3327613"/>
            <a:ext cx="5053623" cy="3523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0780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InfoPath &amp; Forms Services </a:t>
            </a:r>
            <a:br>
              <a:rPr lang="en-US" smtClean="0"/>
            </a:br>
            <a:r>
              <a:rPr lang="en-US" smtClean="0"/>
              <a:t>in Office 365</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21309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Access &amp; Access Services</a:t>
            </a:r>
            <a:endParaRPr lang="en-US" dirty="0"/>
          </a:p>
        </p:txBody>
      </p:sp>
      <p:sp>
        <p:nvSpPr>
          <p:cNvPr id="8" name="Text Placeholder 7"/>
          <p:cNvSpPr>
            <a:spLocks noGrp="1"/>
          </p:cNvSpPr>
          <p:nvPr>
            <p:ph type="body" sz="quarter" idx="10"/>
          </p:nvPr>
        </p:nvSpPr>
        <p:spPr>
          <a:xfrm>
            <a:off x="519112" y="1447799"/>
            <a:ext cx="11149013" cy="3674852"/>
          </a:xfrm>
        </p:spPr>
        <p:txBody>
          <a:bodyPr/>
          <a:lstStyle/>
          <a:p>
            <a:r>
              <a:rPr lang="en-US" dirty="0"/>
              <a:t>With Access 2010, you can</a:t>
            </a:r>
          </a:p>
          <a:p>
            <a:pPr lvl="1"/>
            <a:r>
              <a:rPr lang="en-US" dirty="0"/>
              <a:t>Centrally store and distribute Access solutions</a:t>
            </a:r>
          </a:p>
          <a:p>
            <a:pPr lvl="1"/>
            <a:r>
              <a:rPr lang="en-US" dirty="0"/>
              <a:t>Build a Web Database</a:t>
            </a:r>
          </a:p>
          <a:p>
            <a:pPr lvl="1"/>
            <a:r>
              <a:rPr lang="en-US" dirty="0"/>
              <a:t>Publish to a SharePoint on premises or online</a:t>
            </a:r>
          </a:p>
          <a:p>
            <a:pPr lvl="1"/>
            <a:r>
              <a:rPr lang="en-US" dirty="0"/>
              <a:t>Provide data access from anywhere</a:t>
            </a:r>
          </a:p>
          <a:p>
            <a:pPr lvl="1"/>
            <a:r>
              <a:rPr lang="en-US" dirty="0"/>
              <a:t>Share and collaborate with others</a:t>
            </a:r>
          </a:p>
          <a:p>
            <a:pPr lvl="1"/>
            <a:r>
              <a:rPr lang="en-US" dirty="0"/>
              <a:t>Use SharePoint permissions to determine </a:t>
            </a:r>
            <a:r>
              <a:rPr lang="en-US" dirty="0" smtClean="0"/>
              <a:t/>
            </a:r>
            <a:br>
              <a:rPr lang="en-US" dirty="0" smtClean="0"/>
            </a:br>
            <a:r>
              <a:rPr lang="en-US" dirty="0" smtClean="0"/>
              <a:t>who </a:t>
            </a:r>
            <a:r>
              <a:rPr lang="en-US" dirty="0"/>
              <a:t>can see </a:t>
            </a:r>
            <a:r>
              <a:rPr lang="en-US" dirty="0" smtClean="0"/>
              <a:t>what</a:t>
            </a:r>
            <a:endParaRPr lang="en-US" dirty="0"/>
          </a:p>
        </p:txBody>
      </p:sp>
      <p:pic>
        <p:nvPicPr>
          <p:cNvPr id="5" name="Picture 4" descr="cloud.png"/>
          <p:cNvPicPr>
            <a:picLocks noChangeAspect="1"/>
          </p:cNvPicPr>
          <p:nvPr/>
        </p:nvPicPr>
        <p:blipFill>
          <a:blip r:embed="rId3"/>
          <a:stretch>
            <a:fillRect/>
          </a:stretch>
        </p:blipFill>
        <p:spPr>
          <a:xfrm>
            <a:off x="8928899" y="1617747"/>
            <a:ext cx="2340419" cy="1823069"/>
          </a:xfrm>
          <a:prstGeom prst="rect">
            <a:avLst/>
          </a:prstGeom>
        </p:spPr>
      </p:pic>
      <p:pic>
        <p:nvPicPr>
          <p:cNvPr id="6" name="Picture 2" descr="C:\Users\shows\Desktop\Artwork\PNG\multiple servers.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rcRect/>
          <a:stretch>
            <a:fillRect/>
          </a:stretch>
        </p:blipFill>
        <p:spPr bwMode="auto">
          <a:xfrm>
            <a:off x="9426722" y="2760747"/>
            <a:ext cx="1993180" cy="1319291"/>
          </a:xfrm>
          <a:prstGeom prst="rect">
            <a:avLst/>
          </a:prstGeom>
          <a:noFill/>
          <a:effectLst>
            <a:outerShdw blurRad="1270000" sx="102000" sy="102000" algn="ctr" rotWithShape="0">
              <a:schemeClr val="tx1">
                <a:alpha val="20000"/>
              </a:schemeClr>
            </a:outerShdw>
            <a:reflection blurRad="6350" stA="50000" endA="300" endPos="55000" dir="5400000" sy="-100000" algn="bl" rotWithShape="0"/>
          </a:effectLst>
        </p:spPr>
      </p:pic>
      <p:pic>
        <p:nvPicPr>
          <p:cNvPr id="7" name="Picture 2" descr="C:\MyData\Office\2010 Resources\Office2010AppIcons\Access_256x -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1123" y="0"/>
            <a:ext cx="1380744" cy="130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79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Database Design Considerations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87" y="5104678"/>
            <a:ext cx="6858958" cy="1076475"/>
          </a:xfrm>
          <a:prstGeom prst="rect">
            <a:avLst/>
          </a:prstGeom>
          <a:effectLst>
            <a:reflection blurRad="6350" stA="50000" endA="300" endPos="12000" dist="50800" dir="5400000" sy="-100000" algn="bl" rotWithShape="0"/>
          </a:effectLst>
        </p:spPr>
      </p:pic>
      <p:sp>
        <p:nvSpPr>
          <p:cNvPr id="5" name="Content Placeholder 2"/>
          <p:cNvSpPr txBox="1">
            <a:spLocks/>
          </p:cNvSpPr>
          <p:nvPr/>
        </p:nvSpPr>
        <p:spPr>
          <a:xfrm>
            <a:off x="519113" y="1428092"/>
            <a:ext cx="8363938" cy="1631216"/>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4"/>
              </a:buBlip>
              <a:defRPr sz="32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4"/>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4"/>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4"/>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4"/>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sz="2000" dirty="0"/>
              <a:t>Create Database Objects for the Web</a:t>
            </a:r>
          </a:p>
          <a:p>
            <a:r>
              <a:rPr lang="en-US" sz="2000" dirty="0"/>
              <a:t>Use Web Ready objects</a:t>
            </a:r>
          </a:p>
          <a:p>
            <a:r>
              <a:rPr lang="en-US" sz="2000" dirty="0"/>
              <a:t>Add client-only forms or VBA only if needed</a:t>
            </a:r>
          </a:p>
          <a:p>
            <a:pPr lvl="1"/>
            <a:r>
              <a:rPr lang="en-US" sz="2000" dirty="0"/>
              <a:t>Not usable in web environment, but still can be used on the client</a:t>
            </a:r>
          </a:p>
          <a:p>
            <a:endParaRPr lang="en-US" sz="2000" dirty="0"/>
          </a:p>
        </p:txBody>
      </p:sp>
      <p:sp>
        <p:nvSpPr>
          <p:cNvPr id="6" name="TextBox 5"/>
          <p:cNvSpPr txBox="1"/>
          <p:nvPr/>
        </p:nvSpPr>
        <p:spPr>
          <a:xfrm>
            <a:off x="628231" y="3091213"/>
            <a:ext cx="3877985" cy="369332"/>
          </a:xfrm>
          <a:prstGeom prst="rect">
            <a:avLst/>
          </a:prstGeom>
          <a:noFill/>
        </p:spPr>
        <p:txBody>
          <a:bodyPr wrap="none" rtlCol="0">
            <a:spAutoFit/>
          </a:bodyPr>
          <a:lstStyle/>
          <a:p>
            <a:r>
              <a:rPr lang="en-US" dirty="0"/>
              <a:t>Create tab of a client only database:</a:t>
            </a:r>
          </a:p>
        </p:txBody>
      </p:sp>
      <p:sp>
        <p:nvSpPr>
          <p:cNvPr id="7" name="TextBox 6"/>
          <p:cNvSpPr txBox="1"/>
          <p:nvPr/>
        </p:nvSpPr>
        <p:spPr>
          <a:xfrm>
            <a:off x="819327" y="4749919"/>
            <a:ext cx="3275256" cy="369332"/>
          </a:xfrm>
          <a:prstGeom prst="rect">
            <a:avLst/>
          </a:prstGeom>
          <a:noFill/>
        </p:spPr>
        <p:txBody>
          <a:bodyPr wrap="none" rtlCol="0">
            <a:spAutoFit/>
          </a:bodyPr>
          <a:lstStyle/>
          <a:p>
            <a:r>
              <a:rPr lang="en-US" dirty="0">
                <a:solidFill>
                  <a:schemeClr val="tx2"/>
                </a:solidFill>
              </a:rPr>
              <a:t>Create tab of a web database:</a:t>
            </a:r>
          </a:p>
        </p:txBody>
      </p:sp>
      <p:sp>
        <p:nvSpPr>
          <p:cNvPr id="8" name="TextBox 7"/>
          <p:cNvSpPr txBox="1"/>
          <p:nvPr/>
        </p:nvSpPr>
        <p:spPr>
          <a:xfrm>
            <a:off x="7660592" y="5127163"/>
            <a:ext cx="1970590" cy="1077218"/>
          </a:xfrm>
          <a:prstGeom prst="rect">
            <a:avLst/>
          </a:prstGeom>
          <a:noFill/>
        </p:spPr>
        <p:txBody>
          <a:bodyPr wrap="square" rtlCol="0">
            <a:spAutoFit/>
          </a:bodyPr>
          <a:lstStyle/>
          <a:p>
            <a:pPr algn="ctr"/>
            <a:r>
              <a:rPr lang="en-US" sz="1600" dirty="0">
                <a:solidFill>
                  <a:schemeClr val="tx2"/>
                </a:solidFill>
              </a:rPr>
              <a:t>Note Globes in icons which signify it is a </a:t>
            </a:r>
            <a:r>
              <a:rPr lang="en-US" sz="1600" dirty="0" smtClean="0">
                <a:solidFill>
                  <a:schemeClr val="tx2"/>
                </a:solidFill>
              </a:rPr>
              <a:t>Web </a:t>
            </a:r>
            <a:r>
              <a:rPr lang="en-US" sz="1600" dirty="0">
                <a:solidFill>
                  <a:schemeClr val="tx2"/>
                </a:solidFill>
              </a:rPr>
              <a:t>R</a:t>
            </a:r>
            <a:r>
              <a:rPr lang="en-US" sz="1600" dirty="0" smtClean="0">
                <a:solidFill>
                  <a:schemeClr val="tx2"/>
                </a:solidFill>
              </a:rPr>
              <a:t>eady object</a:t>
            </a:r>
            <a:endParaRPr lang="en-US" sz="1600" dirty="0">
              <a:solidFill>
                <a:schemeClr val="tx2"/>
              </a:solidFill>
            </a:endParaRPr>
          </a:p>
        </p:txBody>
      </p:sp>
      <p:sp>
        <p:nvSpPr>
          <p:cNvPr id="9" name="Rounded Rectangle 8"/>
          <p:cNvSpPr/>
          <p:nvPr/>
        </p:nvSpPr>
        <p:spPr>
          <a:xfrm>
            <a:off x="2894440" y="5549618"/>
            <a:ext cx="1309702" cy="17155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6594148" y="5549618"/>
            <a:ext cx="528774" cy="17155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5241077" y="5549618"/>
            <a:ext cx="824779" cy="171552"/>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539" y="3461181"/>
            <a:ext cx="8916645" cy="1086002"/>
          </a:xfrm>
          <a:prstGeom prst="rect">
            <a:avLst/>
          </a:prstGeom>
          <a:effectLst>
            <a:reflection blurRad="6350" stA="50000" endA="300" endPos="12000" dist="50800" dir="5400000" sy="-100000" algn="bl" rotWithShape="0"/>
          </a:effectLst>
        </p:spPr>
      </p:pic>
      <p:sp>
        <p:nvSpPr>
          <p:cNvPr id="13" name="Rounded Rectangle 12"/>
          <p:cNvSpPr/>
          <p:nvPr/>
        </p:nvSpPr>
        <p:spPr>
          <a:xfrm>
            <a:off x="1976652" y="5549618"/>
            <a:ext cx="528774" cy="171553"/>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3873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Publish to Access Services Online</a:t>
            </a:r>
            <a:endParaRPr lang="en-US" dirty="0"/>
          </a:p>
        </p:txBody>
      </p:sp>
      <p:sp>
        <p:nvSpPr>
          <p:cNvPr id="12" name="Text Placeholder 11"/>
          <p:cNvSpPr>
            <a:spLocks noGrp="1"/>
          </p:cNvSpPr>
          <p:nvPr>
            <p:ph type="body" sz="quarter" idx="10"/>
          </p:nvPr>
        </p:nvSpPr>
        <p:spPr>
          <a:xfrm>
            <a:off x="519112" y="1447799"/>
            <a:ext cx="11149013" cy="2757678"/>
          </a:xfrm>
        </p:spPr>
        <p:txBody>
          <a:bodyPr/>
          <a:lstStyle/>
          <a:p>
            <a:r>
              <a:rPr lang="en-US" sz="2800" dirty="0"/>
              <a:t>ACCDB </a:t>
            </a:r>
            <a:r>
              <a:rPr lang="en-US" sz="2800" dirty="0">
                <a:sym typeface="Wingdings" pitchFamily="2" charset="2"/>
              </a:rPr>
              <a:t></a:t>
            </a:r>
            <a:r>
              <a:rPr lang="en-US" sz="2800" dirty="0"/>
              <a:t> SharePoint Site</a:t>
            </a:r>
          </a:p>
          <a:p>
            <a:r>
              <a:rPr lang="en-US" sz="2800" dirty="0"/>
              <a:t>Access Tables </a:t>
            </a:r>
            <a:r>
              <a:rPr lang="en-US" sz="2800" dirty="0">
                <a:sym typeface="Wingdings" pitchFamily="2" charset="2"/>
              </a:rPr>
              <a:t></a:t>
            </a:r>
            <a:r>
              <a:rPr lang="en-US" sz="2800" dirty="0"/>
              <a:t> SharePoint Lists</a:t>
            </a:r>
          </a:p>
          <a:p>
            <a:r>
              <a:rPr lang="en-US" sz="2800" dirty="0"/>
              <a:t>Access Forms </a:t>
            </a:r>
            <a:r>
              <a:rPr lang="en-US" sz="2800" dirty="0">
                <a:sym typeface="Wingdings" pitchFamily="2" charset="2"/>
              </a:rPr>
              <a:t></a:t>
            </a:r>
            <a:r>
              <a:rPr lang="en-US" sz="2800" dirty="0"/>
              <a:t> ASPX Pages</a:t>
            </a:r>
          </a:p>
          <a:p>
            <a:r>
              <a:rPr lang="en-US" sz="2800" dirty="0"/>
              <a:t>Access Reports </a:t>
            </a:r>
            <a:r>
              <a:rPr lang="en-US" sz="2800" dirty="0">
                <a:sym typeface="Wingdings" pitchFamily="2" charset="2"/>
              </a:rPr>
              <a:t> </a:t>
            </a:r>
            <a:r>
              <a:rPr lang="en-US" sz="2800" dirty="0"/>
              <a:t>RDL (SQL Server Reports)</a:t>
            </a:r>
          </a:p>
          <a:p>
            <a:r>
              <a:rPr lang="en-US" sz="2800" dirty="0"/>
              <a:t>UI Macros </a:t>
            </a:r>
            <a:r>
              <a:rPr lang="en-US" sz="2800" dirty="0">
                <a:sym typeface="Wingdings" pitchFamily="2" charset="2"/>
              </a:rPr>
              <a:t> </a:t>
            </a:r>
            <a:r>
              <a:rPr lang="en-US" sz="2800" dirty="0"/>
              <a:t>JavaScript</a:t>
            </a:r>
          </a:p>
          <a:p>
            <a:r>
              <a:rPr lang="en-US" sz="2800" dirty="0"/>
              <a:t>Data Macros </a:t>
            </a:r>
            <a:r>
              <a:rPr lang="en-US" sz="2800" dirty="0">
                <a:sym typeface="Wingdings" pitchFamily="2" charset="2"/>
              </a:rPr>
              <a:t> </a:t>
            </a:r>
            <a:r>
              <a:rPr lang="en-US" sz="2800" dirty="0"/>
              <a:t>SharePoint </a:t>
            </a:r>
            <a:r>
              <a:rPr lang="en-US" sz="2800" dirty="0" smtClean="0"/>
              <a:t>Workflows</a:t>
            </a:r>
            <a:endParaRPr lang="en-US" sz="2800" dirty="0"/>
          </a:p>
        </p:txBody>
      </p:sp>
      <p:grpSp>
        <p:nvGrpSpPr>
          <p:cNvPr id="4" name="Group 3"/>
          <p:cNvGrpSpPr>
            <a:grpSpLocks/>
          </p:cNvGrpSpPr>
          <p:nvPr/>
        </p:nvGrpSpPr>
        <p:grpSpPr bwMode="auto">
          <a:xfrm>
            <a:off x="5192277" y="4713339"/>
            <a:ext cx="1262697" cy="1235852"/>
            <a:chOff x="1632" y="1248"/>
            <a:chExt cx="2682" cy="2286"/>
          </a:xfrm>
          <a:solidFill>
            <a:schemeClr val="bg1">
              <a:lumMod val="25000"/>
              <a:lumOff val="75000"/>
            </a:schemeClr>
          </a:solidFill>
          <a:scene3d>
            <a:camera prst="isometricOffAxis2Top"/>
            <a:lightRig rig="threePt" dir="t"/>
          </a:scene3d>
        </p:grpSpPr>
        <p:sp>
          <p:nvSpPr>
            <p:cNvPr id="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miter lim="800000"/>
              <a:headEnd/>
              <a:tailEnd/>
            </a:ln>
            <a:effectLst/>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p>
          </p:txBody>
        </p:sp>
        <p:sp>
          <p:nvSpPr>
            <p:cNvPr id="6" name="AutoShape 8"/>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miter lim="800000"/>
              <a:headEnd/>
              <a:tailEnd/>
            </a:ln>
            <a:effectLst/>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p>
          </p:txBody>
        </p:sp>
        <p:sp>
          <p:nvSpPr>
            <p:cNvPr id="7" name="AutoShape 9"/>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pFill/>
            <a:ln w="9525">
              <a:miter lim="800000"/>
              <a:headEnd/>
              <a:tailEnd/>
            </a:ln>
            <a:effectLst/>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p>
          </p:txBody>
        </p:sp>
      </p:grpSp>
      <p:sp>
        <p:nvSpPr>
          <p:cNvPr id="8" name="Curved Up Arrow 7"/>
          <p:cNvSpPr/>
          <p:nvPr/>
        </p:nvSpPr>
        <p:spPr bwMode="auto">
          <a:xfrm>
            <a:off x="3976620" y="5815573"/>
            <a:ext cx="1481666" cy="358601"/>
          </a:xfrm>
          <a:prstGeom prst="curved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9" name="Curved Up Arrow 8"/>
          <p:cNvSpPr/>
          <p:nvPr/>
        </p:nvSpPr>
        <p:spPr bwMode="auto">
          <a:xfrm flipV="1">
            <a:off x="6186239" y="4822232"/>
            <a:ext cx="1481666" cy="358601"/>
          </a:xfrm>
          <a:prstGeom prst="curved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1" name="Picture 10"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93" y="4442112"/>
            <a:ext cx="1951361" cy="1732061"/>
          </a:xfrm>
          <a:prstGeom prst="rect">
            <a:avLst/>
          </a:prstGeom>
          <a:effectLst>
            <a:reflection blurRad="6350" stA="50000" endA="300" endPos="10000" dist="50800" dir="5400000" sy="-100000" algn="bl" rotWithShape="0"/>
          </a:effectLst>
        </p:spPr>
      </p:pic>
      <p:grpSp>
        <p:nvGrpSpPr>
          <p:cNvPr id="13" name="Group 12"/>
          <p:cNvGrpSpPr/>
          <p:nvPr/>
        </p:nvGrpSpPr>
        <p:grpSpPr>
          <a:xfrm>
            <a:off x="7934099" y="3079599"/>
            <a:ext cx="3052349" cy="2351818"/>
            <a:chOff x="6336695" y="2971110"/>
            <a:chExt cx="3877897" cy="2987898"/>
          </a:xfrm>
        </p:grpSpPr>
        <p:pic>
          <p:nvPicPr>
            <p:cNvPr id="14" name="Picture 13" descr="cloud.png"/>
            <p:cNvPicPr>
              <a:picLocks noChangeAspect="1"/>
            </p:cNvPicPr>
            <p:nvPr/>
          </p:nvPicPr>
          <p:blipFill>
            <a:blip r:embed="rId4"/>
            <a:stretch>
              <a:fillRect/>
            </a:stretch>
          </p:blipFill>
          <p:spPr>
            <a:xfrm>
              <a:off x="6596036" y="2971110"/>
              <a:ext cx="3618556" cy="2818673"/>
            </a:xfrm>
            <a:prstGeom prst="rect">
              <a:avLst/>
            </a:prstGeom>
          </p:spPr>
        </p:pic>
        <p:pic>
          <p:nvPicPr>
            <p:cNvPr id="15" name="Picture 14" descr="C:\Users\shows\Desktop\Artwork\PNG\multiple servers.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rcRect/>
            <a:stretch>
              <a:fillRect/>
            </a:stretch>
          </p:blipFill>
          <p:spPr bwMode="auto">
            <a:xfrm>
              <a:off x="6336695" y="4639717"/>
              <a:ext cx="1993180" cy="1319291"/>
            </a:xfrm>
            <a:prstGeom prst="rect">
              <a:avLst/>
            </a:prstGeom>
            <a:noFill/>
            <a:effectLst>
              <a:outerShdw blurRad="1270000" sx="102000" sy="102000" algn="ctr" rotWithShape="0">
                <a:schemeClr val="tx1">
                  <a:alpha val="20000"/>
                </a:schemeClr>
              </a:outerShdw>
              <a:reflection blurRad="6350" stA="50000" endA="300" endPos="55000" dir="5400000" sy="-100000" algn="bl" rotWithShape="0"/>
            </a:effectLst>
          </p:spPr>
        </p:pic>
      </p:grpSp>
      <p:pic>
        <p:nvPicPr>
          <p:cNvPr id="16" name="Picture 2" descr="C:\MyData\Office\2010 Resources\Office2010AppIcons\Access_256x - Cop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1149" y="5639123"/>
            <a:ext cx="754144" cy="711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MyData\Office\2010 Resources\Office2010AppIcons\ofc365_v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7821" y="3485655"/>
            <a:ext cx="1375608" cy="82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75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Access &amp; Access Services </a:t>
            </a:r>
            <a:br>
              <a:rPr lang="en-US" smtClean="0"/>
            </a:br>
            <a:r>
              <a:rPr lang="en-US" smtClean="0"/>
              <a:t>in Office 365</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8249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Visio 2010 &amp; SharePoint Designer 2010</a:t>
            </a:r>
            <a:endParaRPr lang="en-US" dirty="0"/>
          </a:p>
        </p:txBody>
      </p:sp>
      <p:sp>
        <p:nvSpPr>
          <p:cNvPr id="4" name="Text Placeholder 3"/>
          <p:cNvSpPr>
            <a:spLocks noGrp="1" noChangeArrowheads="1"/>
          </p:cNvSpPr>
          <p:nvPr>
            <p:ph type="body" sz="quarter" idx="10"/>
          </p:nvPr>
        </p:nvSpPr>
        <p:spPr>
          <a:xfrm>
            <a:off x="519112" y="1447799"/>
            <a:ext cx="11149013" cy="2172903"/>
          </a:xfrm>
        </p:spPr>
        <p:txBody>
          <a:bodyPr/>
          <a:lstStyle/>
          <a:p>
            <a:r>
              <a:rPr lang="en-US" sz="2000" dirty="0" smtClean="0"/>
              <a:t>Visio 2010</a:t>
            </a:r>
          </a:p>
          <a:p>
            <a:pPr lvl="1"/>
            <a:r>
              <a:rPr lang="en-US" sz="1800" dirty="0" smtClean="0"/>
              <a:t>New SharePoint workflow template</a:t>
            </a:r>
          </a:p>
          <a:p>
            <a:pPr lvl="2"/>
            <a:r>
              <a:rPr lang="en-US" sz="1600" dirty="0" smtClean="0"/>
              <a:t>Supports almost all actions &amp; conditions in SPD</a:t>
            </a:r>
          </a:p>
          <a:p>
            <a:pPr lvl="1"/>
            <a:r>
              <a:rPr lang="en-US" sz="1800" dirty="0" smtClean="0"/>
              <a:t>Exports .</a:t>
            </a:r>
            <a:r>
              <a:rPr lang="en-US" sz="1800" dirty="0" err="1" smtClean="0"/>
              <a:t>vwi</a:t>
            </a:r>
            <a:r>
              <a:rPr lang="en-US" sz="1800" dirty="0" smtClean="0"/>
              <a:t> file</a:t>
            </a:r>
          </a:p>
          <a:p>
            <a:r>
              <a:rPr lang="en-US" sz="2000" dirty="0" smtClean="0"/>
              <a:t>SharePoint Designer 2010</a:t>
            </a:r>
          </a:p>
          <a:p>
            <a:pPr lvl="1"/>
            <a:r>
              <a:rPr lang="en-US" sz="1800" dirty="0" smtClean="0"/>
              <a:t>Imports .</a:t>
            </a:r>
            <a:r>
              <a:rPr lang="en-US" sz="1800" dirty="0" err="1" smtClean="0"/>
              <a:t>vwi</a:t>
            </a:r>
            <a:r>
              <a:rPr lang="en-US" sz="1800" dirty="0" smtClean="0"/>
              <a:t> file</a:t>
            </a:r>
          </a:p>
          <a:p>
            <a:pPr lvl="1"/>
            <a:r>
              <a:rPr lang="en-US" sz="1800" dirty="0" smtClean="0"/>
              <a:t>Supports round-trips to Visio</a:t>
            </a:r>
            <a:endParaRPr lang="en-US" sz="1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528" y="3819677"/>
            <a:ext cx="3505200" cy="261887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328" y="3819677"/>
            <a:ext cx="3200400" cy="2609721"/>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7" name="Curved Right Arrow 6"/>
          <p:cNvSpPr/>
          <p:nvPr/>
        </p:nvSpPr>
        <p:spPr>
          <a:xfrm>
            <a:off x="5538706" y="4886477"/>
            <a:ext cx="533400" cy="457200"/>
          </a:xfrm>
          <a:prstGeom prst="curvedRightArrow">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flipV="1">
            <a:off x="6148306" y="4821566"/>
            <a:ext cx="381000" cy="457200"/>
          </a:xfrm>
          <a:prstGeom prst="curvedLeftArrow">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2" descr="C:\MyData\Office\2010 Resources\Office2010AppIcons\Visio_256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5728" y="-132030"/>
            <a:ext cx="1493991" cy="138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86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Visio, SharePoint Designer &amp;</a:t>
            </a:r>
            <a:br>
              <a:rPr lang="en-US" smtClean="0"/>
            </a:br>
            <a:r>
              <a:rPr lang="en-US" smtClean="0"/>
              <a:t>Declarative Workflows </a:t>
            </a:r>
            <a:br>
              <a:rPr lang="en-US" smtClean="0"/>
            </a:br>
            <a:r>
              <a:rPr lang="en-US" smtClean="0"/>
              <a:t>in Office 365</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68829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SharePoint Workspace &amp; Outlook</a:t>
            </a:r>
            <a:endParaRPr lang="en-US" dirty="0"/>
          </a:p>
        </p:txBody>
      </p:sp>
      <p:sp>
        <p:nvSpPr>
          <p:cNvPr id="3" name="Text Placeholder 2"/>
          <p:cNvSpPr>
            <a:spLocks noGrp="1"/>
          </p:cNvSpPr>
          <p:nvPr>
            <p:ph type="body" sz="quarter" idx="10"/>
          </p:nvPr>
        </p:nvSpPr>
        <p:spPr>
          <a:xfrm>
            <a:off x="519112" y="1447799"/>
            <a:ext cx="11149013" cy="3453253"/>
          </a:xfrm>
        </p:spPr>
        <p:txBody>
          <a:bodyPr/>
          <a:lstStyle/>
          <a:p>
            <a:r>
              <a:rPr lang="en-US" dirty="0" smtClean="0"/>
              <a:t>Taking data offline</a:t>
            </a:r>
          </a:p>
          <a:p>
            <a:pPr lvl="1"/>
            <a:r>
              <a:rPr lang="en-US" dirty="0" smtClean="0"/>
              <a:t>All lists &amp; libraries can be taken offline to </a:t>
            </a:r>
            <a:br>
              <a:rPr lang="en-US" dirty="0" smtClean="0"/>
            </a:br>
            <a:r>
              <a:rPr lang="en-US" dirty="0" smtClean="0"/>
              <a:t>SharePoint Workspace</a:t>
            </a:r>
          </a:p>
          <a:p>
            <a:pPr lvl="1"/>
            <a:r>
              <a:rPr lang="en-US" dirty="0" smtClean="0"/>
              <a:t>Libraries and some lists can be taken offline </a:t>
            </a:r>
            <a:br>
              <a:rPr lang="en-US" dirty="0" smtClean="0"/>
            </a:br>
            <a:r>
              <a:rPr lang="en-US" dirty="0" smtClean="0"/>
              <a:t>into Outlook</a:t>
            </a:r>
          </a:p>
          <a:p>
            <a:pPr lvl="1"/>
            <a:r>
              <a:rPr lang="en-US" dirty="0" smtClean="0"/>
              <a:t>Synchronization</a:t>
            </a:r>
          </a:p>
          <a:p>
            <a:pPr lvl="2"/>
            <a:r>
              <a:rPr lang="en-US" dirty="0" smtClean="0"/>
              <a:t>Off-line/on-line aware</a:t>
            </a:r>
          </a:p>
          <a:p>
            <a:pPr lvl="2"/>
            <a:r>
              <a:rPr lang="en-US" dirty="0" smtClean="0"/>
              <a:t>Read/Write</a:t>
            </a:r>
            <a:endParaRPr lang="en-US" dirty="0"/>
          </a:p>
        </p:txBody>
      </p:sp>
      <p:pic>
        <p:nvPicPr>
          <p:cNvPr id="4" name="Picture 3" descr="C:\MyData\Office\2010 Resources\Office2010AppIcons\Groove_256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985" y="-152400"/>
            <a:ext cx="2057400" cy="1893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MyData\Office\2010 Resources\Office2010AppIcons\Outlook_256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7784" y="609600"/>
            <a:ext cx="2057400" cy="190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095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39574" y="584201"/>
            <a:ext cx="11097209" cy="5864649"/>
          </a:xfrm>
          <a:prstGeom prst="roundRect">
            <a:avLst>
              <a:gd name="adj" fmla="val 2479"/>
            </a:avLst>
          </a:prstGeom>
          <a:gradFill flip="none" rotWithShape="1">
            <a:gsLst>
              <a:gs pos="0">
                <a:schemeClr val="tx1">
                  <a:tint val="66000"/>
                  <a:satMod val="160000"/>
                  <a:lumMod val="0"/>
                  <a:lumOff val="100000"/>
                </a:schemeClr>
              </a:gs>
              <a:gs pos="64133">
                <a:srgbClr val="FFFFFF">
                  <a:alpha val="92000"/>
                </a:srgbClr>
              </a:gs>
              <a:gs pos="11000">
                <a:schemeClr val="tx1">
                  <a:lumMod val="65000"/>
                  <a:lumOff val="35000"/>
                  <a:tint val="44500"/>
                  <a:satMod val="160000"/>
                  <a:alpha val="27000"/>
                </a:schemeClr>
              </a:gs>
              <a:gs pos="100000">
                <a:schemeClr val="tx1">
                  <a:lumMod val="65000"/>
                  <a:lumOff val="35000"/>
                  <a:tint val="23500"/>
                  <a:satMod val="160000"/>
                </a:schemeClr>
              </a:gs>
            </a:gsLst>
            <a:lin ang="4800000" scaled="0"/>
            <a:tileRect/>
          </a:gradFill>
          <a:ln w="28575" cap="flat" cmpd="sng" algn="ctr">
            <a:solidFill>
              <a:schemeClr val="bg2">
                <a:lumMod val="20000"/>
                <a:lumOff val="80000"/>
              </a:schemeClr>
            </a:solidFill>
            <a:prstDash val="solid"/>
          </a:ln>
          <a:effectLst>
            <a:outerShdw blurRad="50800" dist="38100" dir="2700000" algn="tl" rotWithShape="0">
              <a:prstClr val="black">
                <a:alpha val="40000"/>
              </a:prstClr>
            </a:outerShdw>
          </a:effectLst>
        </p:spPr>
        <p:txBody>
          <a:bodyPr lIns="121899" tIns="60949" rIns="121899" bIns="60949" rtlCol="0" anchor="ctr"/>
          <a:lstStyle/>
          <a:p>
            <a:pPr algn="ctr" defTabSz="1218987"/>
            <a:endParaRPr lang="en-US" kern="0" dirty="0">
              <a:solidFill>
                <a:sysClr val="window" lastClr="FFFFFF"/>
              </a:solidFill>
              <a:latin typeface="Segoe UI"/>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48713" b="2574"/>
          <a:stretch/>
        </p:blipFill>
        <p:spPr>
          <a:xfrm>
            <a:off x="539574" y="2108200"/>
            <a:ext cx="11097209" cy="4325744"/>
          </a:xfrm>
          <a:prstGeom prst="roundRect">
            <a:avLst>
              <a:gd name="adj" fmla="val 2946"/>
            </a:avLst>
          </a:prstGeom>
        </p:spPr>
      </p:pic>
      <p:pic>
        <p:nvPicPr>
          <p:cNvPr id="10" name="Cloud-Main-BG" descr="cloud.png"/>
          <p:cNvPicPr>
            <a:picLocks noChangeAspect="1"/>
          </p:cNvPicPr>
          <p:nvPr/>
        </p:nvPicPr>
        <p:blipFill>
          <a:blip r:embed="rId3" cstate="print"/>
          <a:stretch>
            <a:fillRect/>
          </a:stretch>
        </p:blipFill>
        <p:spPr>
          <a:xfrm>
            <a:off x="4266090" y="2559379"/>
            <a:ext cx="6674761" cy="3450965"/>
          </a:xfrm>
          <a:prstGeom prst="rect">
            <a:avLst/>
          </a:prstGeom>
          <a:effectLst>
            <a:outerShdw blurRad="63500" sx="102000" sy="102000" algn="ctr" rotWithShape="0">
              <a:prstClr val="black">
                <a:alpha val="32000"/>
              </a:prstClr>
            </a:outerShdw>
          </a:effectLst>
        </p:spPr>
      </p:pic>
      <p:pic>
        <p:nvPicPr>
          <p:cNvPr id="11" name="Picture 2" descr="C:\Users\adi\Desktop\Office 365.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131947" y="3252173"/>
            <a:ext cx="2991730" cy="2743135"/>
          </a:xfrm>
          <a:prstGeom prst="rect">
            <a:avLst/>
          </a:prstGeom>
          <a:noFill/>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22737" y="1963025"/>
            <a:ext cx="3479311" cy="1108455"/>
          </a:xfrm>
          <a:prstGeom prst="rect">
            <a:avLst/>
          </a:prstGeom>
        </p:spPr>
      </p:pic>
      <p:grpSp>
        <p:nvGrpSpPr>
          <p:cNvPr id="13" name="Group 12"/>
          <p:cNvGrpSpPr/>
          <p:nvPr/>
        </p:nvGrpSpPr>
        <p:grpSpPr>
          <a:xfrm>
            <a:off x="819389" y="2152546"/>
            <a:ext cx="4415642" cy="810332"/>
            <a:chOff x="614702" y="2634583"/>
            <a:chExt cx="3312594" cy="607749"/>
          </a:xfrm>
        </p:grpSpPr>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702" y="2634583"/>
              <a:ext cx="3274016" cy="547062"/>
            </a:xfrm>
            <a:prstGeom prst="rect">
              <a:avLst/>
            </a:prstGeom>
          </p:spPr>
        </p:pic>
        <p:cxnSp>
          <p:nvCxnSpPr>
            <p:cNvPr id="15" name="Straight Connector 14"/>
            <p:cNvCxnSpPr/>
            <p:nvPr/>
          </p:nvCxnSpPr>
          <p:spPr>
            <a:xfrm>
              <a:off x="670986" y="3242332"/>
              <a:ext cx="3256310"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502294" y="3171256"/>
            <a:ext cx="4340616" cy="846947"/>
            <a:chOff x="1127014" y="3417382"/>
            <a:chExt cx="3256310" cy="635210"/>
          </a:xfrm>
        </p:grpSpPr>
        <p:pic>
          <p:nvPicPr>
            <p:cNvPr id="17" name="Picture 1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13761" y="3417382"/>
              <a:ext cx="2827404" cy="533113"/>
            </a:xfrm>
            <a:prstGeom prst="rect">
              <a:avLst/>
            </a:prstGeom>
            <a:noFill/>
            <a:ln w="9525">
              <a:noFill/>
              <a:miter lim="800000"/>
              <a:headEnd/>
              <a:tailEnd/>
            </a:ln>
          </p:spPr>
        </p:pic>
        <p:cxnSp>
          <p:nvCxnSpPr>
            <p:cNvPr id="18" name="Straight Connector 17"/>
            <p:cNvCxnSpPr/>
            <p:nvPr/>
          </p:nvCxnSpPr>
          <p:spPr>
            <a:xfrm>
              <a:off x="1127014" y="4052592"/>
              <a:ext cx="3256310"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60619" y="5131987"/>
            <a:ext cx="4340616" cy="1164484"/>
            <a:chOff x="2821199" y="4667383"/>
            <a:chExt cx="3256310" cy="873363"/>
          </a:xfrm>
        </p:grpSpPr>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22661" y="4667383"/>
              <a:ext cx="2495323" cy="873363"/>
            </a:xfrm>
            <a:prstGeom prst="rect">
              <a:avLst/>
            </a:prstGeom>
          </p:spPr>
        </p:pic>
        <p:cxnSp>
          <p:nvCxnSpPr>
            <p:cNvPr id="21" name="Straight Connector 20"/>
            <p:cNvCxnSpPr/>
            <p:nvPr/>
          </p:nvCxnSpPr>
          <p:spPr>
            <a:xfrm>
              <a:off x="2821199" y="5480860"/>
              <a:ext cx="3256310"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2412684" y="4284862"/>
            <a:ext cx="4340616" cy="847125"/>
            <a:chOff x="1809984" y="4218643"/>
            <a:chExt cx="3256310" cy="635344"/>
          </a:xfrm>
        </p:grpSpPr>
        <p:cxnSp>
          <p:nvCxnSpPr>
            <p:cNvPr id="23" name="Straight Connector 22"/>
            <p:cNvCxnSpPr/>
            <p:nvPr/>
          </p:nvCxnSpPr>
          <p:spPr>
            <a:xfrm>
              <a:off x="1809984" y="4853987"/>
              <a:ext cx="3256310" cy="0"/>
            </a:xfrm>
            <a:prstGeom prst="line">
              <a:avLst/>
            </a:prstGeom>
            <a:ln w="2857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00530" y="4218643"/>
              <a:ext cx="2998274" cy="519573"/>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idx="4294967295"/>
          </p:nvPr>
        </p:nvSpPr>
        <p:spPr>
          <a:xfrm>
            <a:off x="969963" y="685800"/>
            <a:ext cx="9999662" cy="1143000"/>
          </a:xfrm>
        </p:spPr>
        <p:txBody>
          <a:bodyPr>
            <a:noAutofit/>
          </a:bodyPr>
          <a:lstStyle/>
          <a:p>
            <a:r>
              <a:rPr lang="en-US" sz="3700" dirty="0" smtClean="0">
                <a:solidFill>
                  <a:schemeClr val="bg1"/>
                </a:solidFill>
                <a:latin typeface="Segoe" pitchFamily="34" charset="0"/>
              </a:rPr>
              <a:t>Experience Office as it was meant to be…</a:t>
            </a:r>
            <a:br>
              <a:rPr lang="en-US" sz="3700" dirty="0" smtClean="0">
                <a:solidFill>
                  <a:schemeClr val="bg1"/>
                </a:solidFill>
                <a:latin typeface="Segoe" pitchFamily="34" charset="0"/>
              </a:rPr>
            </a:br>
            <a:r>
              <a:rPr lang="en-US" sz="3700" dirty="0" smtClean="0">
                <a:solidFill>
                  <a:schemeClr val="bg1"/>
                </a:solidFill>
                <a:latin typeface="Segoe" pitchFamily="34" charset="0"/>
              </a:rPr>
              <a:t>without the complexity of setting up servers.</a:t>
            </a:r>
            <a:endParaRPr lang="en-US" sz="3700" dirty="0">
              <a:solidFill>
                <a:schemeClr val="bg1"/>
              </a:solidFill>
              <a:latin typeface="Segoe" pitchFamily="34" charset="0"/>
            </a:endParaRPr>
          </a:p>
        </p:txBody>
      </p:sp>
    </p:spTree>
    <p:extLst>
      <p:ext uri="{BB962C8B-B14F-4D97-AF65-F5344CB8AC3E}">
        <p14:creationId xmlns:p14="http://schemas.microsoft.com/office/powerpoint/2010/main" val="1383586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pic>
        <p:nvPicPr>
          <p:cNvPr id="14" name="Picture 13" descr="cloud.png"/>
          <p:cNvPicPr>
            <a:picLocks noChangeAspect="1"/>
          </p:cNvPicPr>
          <p:nvPr/>
        </p:nvPicPr>
        <p:blipFill rotWithShape="1">
          <a:blip r:embed="rId3"/>
          <a:srcRect b="37662"/>
          <a:stretch/>
        </p:blipFill>
        <p:spPr>
          <a:xfrm>
            <a:off x="3834150" y="-407581"/>
            <a:ext cx="4203537" cy="2041153"/>
          </a:xfrm>
          <a:prstGeom prst="rect">
            <a:avLst/>
          </a:prstGeom>
          <a:ln>
            <a:noFill/>
          </a:ln>
          <a:effectLst>
            <a:softEdge rad="112500"/>
          </a:effectLst>
        </p:spPr>
      </p:pic>
      <p:pic>
        <p:nvPicPr>
          <p:cNvPr id="15" name="Picture 14" descr="C:\DVD_Art_Sept-2-2010\Artwork_Imagery\Icons - Illustrations\Roadmaps and traffic signs\road ahead background.p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b="22083"/>
          <a:stretch/>
        </p:blipFill>
        <p:spPr bwMode="auto">
          <a:xfrm>
            <a:off x="-1" y="1498599"/>
            <a:ext cx="12188825" cy="5343525"/>
          </a:xfrm>
          <a:prstGeom prst="rect">
            <a:avLst/>
          </a:prstGeom>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3953" y="301590"/>
            <a:ext cx="2292022" cy="736124"/>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55129" y="1038627"/>
            <a:ext cx="2769669" cy="462789"/>
          </a:xfrm>
          <a:prstGeom prst="rect">
            <a:avLst/>
          </a:prstGeom>
        </p:spPr>
      </p:pic>
      <p:sp>
        <p:nvSpPr>
          <p:cNvPr id="18" name="Rectangle 3"/>
          <p:cNvSpPr txBox="1">
            <a:spLocks noChangeArrowheads="1"/>
          </p:cNvSpPr>
          <p:nvPr/>
        </p:nvSpPr>
        <p:spPr>
          <a:xfrm>
            <a:off x="1462702" y="1790634"/>
            <a:ext cx="9387267" cy="2769989"/>
          </a:xfrm>
          <a:prstGeom prst="rect">
            <a:avLst/>
          </a:prstGeom>
        </p:spPr>
        <p:txBody>
          <a:bodyPr vert="horz" wrap="square" lIns="0" tIns="0" rIns="0" bIns="0" rtlCol="0">
            <a:spAutoFit/>
          </a:bodyPr>
          <a:lstStyle>
            <a:lvl1pPr marL="460375" indent="-460375">
              <a:lnSpc>
                <a:spcPct val="90000"/>
              </a:lnSpc>
              <a:spcBef>
                <a:spcPct val="20000"/>
              </a:spcBef>
              <a:buSzPct val="90000"/>
              <a:buFontTx/>
              <a:buBlip>
                <a:blip r:embed="rId8"/>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8"/>
              </a:buBlip>
              <a:defRPr sz="24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8"/>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8"/>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8"/>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a:t>There are a number of Office integration options</a:t>
            </a:r>
          </a:p>
          <a:p>
            <a:pPr lvl="1"/>
            <a:r>
              <a:rPr lang="en-US" dirty="0"/>
              <a:t>Excel &amp; Excel Services REST</a:t>
            </a:r>
          </a:p>
          <a:p>
            <a:pPr lvl="1"/>
            <a:r>
              <a:rPr lang="en-US" dirty="0"/>
              <a:t>InfoPath &amp; Forms Services</a:t>
            </a:r>
          </a:p>
          <a:p>
            <a:pPr lvl="1"/>
            <a:r>
              <a:rPr lang="en-US" dirty="0"/>
              <a:t>Access &amp; Access Services</a:t>
            </a:r>
          </a:p>
          <a:p>
            <a:pPr lvl="1"/>
            <a:r>
              <a:rPr lang="en-US" dirty="0"/>
              <a:t>Visio &amp; SharePoint Designer for Workflows</a:t>
            </a:r>
          </a:p>
          <a:p>
            <a:pPr lvl="1"/>
            <a:r>
              <a:rPr lang="en-US" dirty="0"/>
              <a:t>Visual Studio 2010 to build Office Add-ins</a:t>
            </a:r>
          </a:p>
          <a:p>
            <a:pPr lvl="1"/>
            <a:endParaRPr lang="en-US" dirty="0"/>
          </a:p>
        </p:txBody>
      </p:sp>
      <p:pic>
        <p:nvPicPr>
          <p:cNvPr id="19" name="Picture 18" descr="C:\MyData\Office\2010 Resources\Office2010AppIcons\Excel_256x.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8596" y="5278824"/>
            <a:ext cx="1232307" cy="1135585"/>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0" name="Picture 19" descr="C:\MyData\Office\2010 Resources\Office2010AppIcons\InfoPath_256x.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62703" y="5278825"/>
            <a:ext cx="1219200" cy="1125415"/>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1" name="Picture 20" descr="C:\MyData\Office\2010 Resources\Office2010AppIcons\Access_256x.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61034" y="5278825"/>
            <a:ext cx="1192869" cy="1125414"/>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2" name="Picture 8" descr="C:\MyData\Office\2010 Resources\Office2010AppIcons\Outlook_256x.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52310" y="5278824"/>
            <a:ext cx="1215593" cy="1125415"/>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3" name="Picture 9" descr="C:\MyData\Office\2010 Resources\Office2010AppIcons\Powerpoint_256x.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2734" y="5278825"/>
            <a:ext cx="1214169" cy="1125414"/>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4" name="Picture 10" descr="C:\MyData\Office\2010 Resources\Office2010AppIcons\Visio_256x.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96178" y="5278825"/>
            <a:ext cx="1228725" cy="1135585"/>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5" name="Picture 11" descr="C:\MyData\Office\2010 Resources\Office2010AppIcons\Word_256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49369" y="5278825"/>
            <a:ext cx="1195434" cy="1104817"/>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6" name="Picture 12" descr="C:\MyData\Office\2010 Resources\Office2010AppIcons\Groove_256x.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17099" y="5278825"/>
            <a:ext cx="1222804" cy="1125414"/>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27" name="Picture 13" descr="C:\DVD_Art_Sept-2-2010\Logos\Visual Studio\_Visual Studio (Brand)\VS_h_rgb_r.png"/>
          <p:cNvPicPr>
            <a:picLocks noChangeAspect="1" noChangeArrowheads="1"/>
          </p:cNvPicPr>
          <p:nvPr/>
        </p:nvPicPr>
        <p:blipFill rotWithShape="1">
          <a:blip r:embed="rId17">
            <a:extLst>
              <a:ext uri="{28A0092B-C50C-407E-A947-70E740481C1C}">
                <a14:useLocalDpi xmlns:a14="http://schemas.microsoft.com/office/drawing/2010/main" val="0"/>
              </a:ext>
            </a:extLst>
          </a:blip>
          <a:srcRect r="70110"/>
          <a:stretch/>
        </p:blipFill>
        <p:spPr bwMode="auto">
          <a:xfrm>
            <a:off x="5393700" y="4513108"/>
            <a:ext cx="1385234" cy="66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939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98496245"/>
              </p:ext>
            </p:extLst>
          </p:nvPr>
        </p:nvGraphicFramePr>
        <p:xfrm>
          <a:off x="363126" y="1766484"/>
          <a:ext cx="11100994" cy="3114154"/>
        </p:xfrm>
        <a:graphic>
          <a:graphicData uri="http://schemas.openxmlformats.org/drawingml/2006/table">
            <a:tbl>
              <a:tblPr>
                <a:tableStyleId>{5C22544A-7EE6-4342-B048-85BDC9FD1C3A}</a:tableStyleId>
              </a:tblPr>
              <a:tblGrid>
                <a:gridCol w="1465810"/>
                <a:gridCol w="7405867"/>
                <a:gridCol w="2229317"/>
              </a:tblGrid>
              <a:tr h="235545">
                <a:tc>
                  <a:txBody>
                    <a:bodyPr/>
                    <a:lstStyle/>
                    <a:p>
                      <a:pPr algn="l" fontAlgn="t"/>
                      <a:r>
                        <a:rPr lang="en-US" sz="1250" b="1" i="0" u="none" strike="noStrike" dirty="0">
                          <a:solidFill>
                            <a:schemeClr val="tx1"/>
                          </a:solidFill>
                          <a:effectLst/>
                        </a:rPr>
                        <a:t>Code</a:t>
                      </a:r>
                      <a:endParaRPr lang="en-US" sz="125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250" b="1" i="0" u="none" strike="noStrike" dirty="0">
                          <a:solidFill>
                            <a:schemeClr val="tx1"/>
                          </a:solidFill>
                          <a:effectLst/>
                        </a:rPr>
                        <a:t>Title</a:t>
                      </a:r>
                      <a:endParaRPr lang="en-US" sz="125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t"/>
                      <a:r>
                        <a:rPr lang="en-US" sz="1250" b="1" i="0" u="none" strike="noStrike" dirty="0">
                          <a:solidFill>
                            <a:schemeClr val="tx1"/>
                          </a:solidFill>
                          <a:effectLst/>
                        </a:rPr>
                        <a:t>Schedule</a:t>
                      </a:r>
                      <a:endParaRPr lang="en-US" sz="125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5545">
                <a:tc>
                  <a:txBody>
                    <a:bodyPr/>
                    <a:lstStyle/>
                    <a:p>
                      <a:pPr algn="l" fontAlgn="b"/>
                      <a:r>
                        <a:rPr lang="en-US" sz="1250" u="none" strike="noStrike" kern="1200">
                          <a:solidFill>
                            <a:schemeClr val="tx1"/>
                          </a:solidFill>
                          <a:effectLst/>
                          <a:latin typeface="+mn-lt"/>
                          <a:ea typeface="+mn-ea"/>
                          <a:cs typeface="+mn-cs"/>
                        </a:rPr>
                        <a:t>OSP312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dirty="0">
                          <a:solidFill>
                            <a:schemeClr val="tx1"/>
                          </a:solidFill>
                          <a:effectLst/>
                          <a:latin typeface="+mn-lt"/>
                          <a:ea typeface="+mn-ea"/>
                          <a:cs typeface="+mn-cs"/>
                        </a:rPr>
                        <a:t>Developing Microsoft Office Business Solutions That Span the PC, Windows Phone and the Web</a:t>
                      </a:r>
                    </a:p>
                  </a:txBody>
                  <a:tcPr marL="9144" marR="9144"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a:solidFill>
                            <a:schemeClr val="tx1"/>
                          </a:solidFill>
                          <a:effectLst/>
                          <a:latin typeface="+mn-lt"/>
                          <a:ea typeface="+mn-ea"/>
                          <a:cs typeface="+mn-cs"/>
                        </a:rPr>
                        <a:t>Tuesday 8:30AM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5545">
                <a:tc>
                  <a:txBody>
                    <a:bodyPr/>
                    <a:lstStyle/>
                    <a:p>
                      <a:pPr algn="l" fontAlgn="b"/>
                      <a:r>
                        <a:rPr lang="en-US" sz="1250" u="none" strike="noStrike" kern="1200" dirty="0">
                          <a:solidFill>
                            <a:schemeClr val="tx1"/>
                          </a:solidFill>
                          <a:effectLst/>
                          <a:latin typeface="+mn-lt"/>
                          <a:ea typeface="+mn-ea"/>
                          <a:cs typeface="+mn-cs"/>
                        </a:rPr>
                        <a:t>OSP319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dirty="0">
                          <a:solidFill>
                            <a:schemeClr val="tx1"/>
                          </a:solidFill>
                          <a:effectLst/>
                          <a:latin typeface="+mn-lt"/>
                          <a:ea typeface="+mn-ea"/>
                          <a:cs typeface="+mn-cs"/>
                        </a:rPr>
                        <a:t>Taking Office to the Cloud: Integrating Microsoft Office 2010 and Windows Azure</a:t>
                      </a:r>
                    </a:p>
                  </a:txBody>
                  <a:tcPr marL="9144" marR="9144"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a:solidFill>
                            <a:schemeClr val="tx1"/>
                          </a:solidFill>
                          <a:effectLst/>
                          <a:latin typeface="+mn-lt"/>
                          <a:ea typeface="+mn-ea"/>
                          <a:cs typeface="+mn-cs"/>
                        </a:rPr>
                        <a:t>Wednesday 8:30AM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760">
                <a:tc>
                  <a:txBody>
                    <a:bodyPr/>
                    <a:lstStyle/>
                    <a:p>
                      <a:pPr algn="l" fontAlgn="b"/>
                      <a:r>
                        <a:rPr lang="en-US" sz="1250" u="none" strike="noStrike" kern="1200" dirty="0">
                          <a:solidFill>
                            <a:schemeClr val="tx1"/>
                          </a:solidFill>
                          <a:effectLst/>
                          <a:latin typeface="+mn-lt"/>
                          <a:ea typeface="+mn-ea"/>
                          <a:cs typeface="+mn-cs"/>
                        </a:rPr>
                        <a:t>OSP320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dirty="0">
                          <a:solidFill>
                            <a:schemeClr val="tx1"/>
                          </a:solidFill>
                          <a:effectLst/>
                          <a:latin typeface="+mn-lt"/>
                          <a:ea typeface="+mn-ea"/>
                          <a:cs typeface="+mn-cs"/>
                        </a:rPr>
                        <a:t>Managing Microsoft Access Databases in Your Organization with Microsoft SharePoint</a:t>
                      </a:r>
                    </a:p>
                  </a:txBody>
                  <a:tcPr marL="9144" marR="9144"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a:solidFill>
                            <a:schemeClr val="tx1"/>
                          </a:solidFill>
                          <a:effectLst/>
                          <a:latin typeface="+mn-lt"/>
                          <a:ea typeface="+mn-ea"/>
                          <a:cs typeface="+mn-cs"/>
                        </a:rPr>
                        <a:t>Wednesday 1:30PM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5545">
                <a:tc>
                  <a:txBody>
                    <a:bodyPr/>
                    <a:lstStyle/>
                    <a:p>
                      <a:pPr algn="l" fontAlgn="b"/>
                      <a:r>
                        <a:rPr lang="en-US" sz="1250" u="none" strike="noStrike" kern="1200">
                          <a:solidFill>
                            <a:schemeClr val="tx1"/>
                          </a:solidFill>
                          <a:effectLst/>
                          <a:latin typeface="+mn-lt"/>
                          <a:ea typeface="+mn-ea"/>
                          <a:cs typeface="+mn-cs"/>
                        </a:rPr>
                        <a:t>OSP206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dirty="0">
                          <a:solidFill>
                            <a:schemeClr val="tx1"/>
                          </a:solidFill>
                          <a:effectLst/>
                          <a:latin typeface="+mn-lt"/>
                          <a:ea typeface="+mn-ea"/>
                          <a:cs typeface="+mn-cs"/>
                        </a:rPr>
                        <a:t>Exploring the Office Developer Story in Microsoft Office 365</a:t>
                      </a:r>
                    </a:p>
                  </a:txBody>
                  <a:tcPr marL="9144" marR="9144"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a:solidFill>
                            <a:schemeClr val="tx1"/>
                          </a:solidFill>
                          <a:effectLst/>
                          <a:latin typeface="+mn-lt"/>
                          <a:ea typeface="+mn-ea"/>
                          <a:cs typeface="+mn-cs"/>
                        </a:rPr>
                        <a:t>Thursday 10:15AM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1760">
                <a:tc>
                  <a:txBody>
                    <a:bodyPr/>
                    <a:lstStyle/>
                    <a:p>
                      <a:pPr algn="l" fontAlgn="b"/>
                      <a:r>
                        <a:rPr lang="en-US" sz="1250" u="none" strike="noStrike" kern="1200" dirty="0">
                          <a:solidFill>
                            <a:schemeClr val="tx1"/>
                          </a:solidFill>
                          <a:effectLst/>
                          <a:latin typeface="+mn-lt"/>
                          <a:ea typeface="+mn-ea"/>
                          <a:cs typeface="+mn-cs"/>
                        </a:rPr>
                        <a:t>OSP271-INT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dirty="0">
                          <a:solidFill>
                            <a:schemeClr val="tx1"/>
                          </a:solidFill>
                          <a:effectLst/>
                          <a:latin typeface="+mn-lt"/>
                          <a:ea typeface="+mn-ea"/>
                          <a:cs typeface="+mn-cs"/>
                        </a:rPr>
                        <a:t>Redefining IT Dashboards and Other Game-Changers with Microsoft Visio 2010 and Microsoft SharePoint 2010</a:t>
                      </a:r>
                    </a:p>
                  </a:txBody>
                  <a:tcPr marL="9144" marR="9144"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50" u="none" strike="noStrike" kern="1200">
                          <a:solidFill>
                            <a:schemeClr val="tx1"/>
                          </a:solidFill>
                          <a:effectLst/>
                          <a:latin typeface="+mn-lt"/>
                          <a:ea typeface="+mn-ea"/>
                          <a:cs typeface="+mn-cs"/>
                        </a:rPr>
                        <a:t>Thursday 2:45PM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18608">
                <a:tc gridSpan="3">
                  <a:txBody>
                    <a:bodyPr/>
                    <a:lstStyle/>
                    <a:p>
                      <a:pPr algn="l" fontAlgn="b"/>
                      <a:r>
                        <a:rPr lang="en-US" sz="1250" b="1" i="0" u="none" strike="noStrike" dirty="0" smtClean="0">
                          <a:solidFill>
                            <a:schemeClr val="tx1"/>
                          </a:solidFill>
                          <a:effectLst/>
                          <a:latin typeface="Arial"/>
                        </a:rPr>
                        <a:t>Hands-On Labs</a:t>
                      </a:r>
                      <a:endParaRPr lang="en-US" sz="1250" b="1" i="0" u="none" strike="noStrike" dirty="0">
                        <a:solidFill>
                          <a:schemeClr val="tx1"/>
                        </a:solidFill>
                        <a:effectLst/>
                        <a:latin typeface="Arial"/>
                      </a:endParaRPr>
                    </a:p>
                  </a:txBody>
                  <a:tcPr marL="4903" marR="4903" marT="490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85205">
                <a:tc>
                  <a:txBody>
                    <a:bodyPr/>
                    <a:lstStyle/>
                    <a:p>
                      <a:pPr algn="l" fontAlgn="b"/>
                      <a:r>
                        <a:rPr lang="en-US" sz="1250" u="none" strike="noStrike" kern="1200" dirty="0">
                          <a:solidFill>
                            <a:schemeClr val="tx1"/>
                          </a:solidFill>
                          <a:effectLst/>
                          <a:latin typeface="+mn-lt"/>
                          <a:ea typeface="+mn-ea"/>
                          <a:cs typeface="+mn-cs"/>
                        </a:rPr>
                        <a:t>OSP377-HOL</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b"/>
                      <a:endParaRPr lang="en-US" sz="1250" u="none" strike="noStrike" kern="1200" dirty="0" smtClean="0">
                        <a:solidFill>
                          <a:schemeClr val="tx1"/>
                        </a:solidFill>
                        <a:effectLst/>
                        <a:latin typeface="+mn-lt"/>
                        <a:ea typeface="+mn-ea"/>
                        <a:cs typeface="+mn-cs"/>
                      </a:endParaRPr>
                    </a:p>
                    <a:p>
                      <a:pPr algn="l" fontAlgn="b"/>
                      <a:r>
                        <a:rPr lang="en-US" sz="1250" u="none" strike="noStrike" kern="1200" dirty="0" smtClean="0">
                          <a:solidFill>
                            <a:schemeClr val="tx1"/>
                          </a:solidFill>
                          <a:effectLst/>
                          <a:latin typeface="+mn-lt"/>
                          <a:ea typeface="+mn-ea"/>
                          <a:cs typeface="+mn-cs"/>
                        </a:rPr>
                        <a:t>Using </a:t>
                      </a:r>
                      <a:r>
                        <a:rPr lang="en-US" sz="1250" u="none" strike="noStrike" kern="1200" dirty="0">
                          <a:solidFill>
                            <a:schemeClr val="tx1"/>
                          </a:solidFill>
                          <a:effectLst/>
                          <a:latin typeface="+mn-lt"/>
                          <a:ea typeface="+mn-ea"/>
                          <a:cs typeface="+mn-cs"/>
                        </a:rPr>
                        <a:t>Business Connectivity Services with Microsoft Office </a:t>
                      </a:r>
                      <a:r>
                        <a:rPr lang="en-US" sz="1250" u="none" strike="noStrike" kern="1200" dirty="0" smtClean="0">
                          <a:solidFill>
                            <a:schemeClr val="tx1"/>
                          </a:solidFill>
                          <a:effectLst/>
                          <a:latin typeface="+mn-lt"/>
                          <a:ea typeface="+mn-ea"/>
                          <a:cs typeface="+mn-cs"/>
                        </a:rPr>
                        <a:t>2010</a:t>
                      </a:r>
                      <a:endParaRPr lang="en-US" sz="1250" u="none" strike="noStrike" kern="1200" dirty="0">
                        <a:solidFill>
                          <a:schemeClr val="tx1"/>
                        </a:solidFill>
                        <a:effectLst/>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n-US" sz="1000" b="0" i="0" u="none" strike="noStrike" dirty="0">
                        <a:effectLst/>
                        <a:latin typeface="Arial"/>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23887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375674"/>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Office Developer Center: </a:t>
            </a:r>
          </a:p>
          <a:p>
            <a:pPr lvl="1">
              <a:lnSpc>
                <a:spcPct val="90000"/>
              </a:lnSpc>
              <a:spcBef>
                <a:spcPct val="20000"/>
              </a:spcBef>
              <a:buSzPct val="90000"/>
            </a:pPr>
            <a:r>
              <a:rPr lang="en-US" sz="2400" u="sng" dirty="0" smtClean="0"/>
              <a:t>http</a:t>
            </a:r>
            <a:r>
              <a:rPr lang="en-US" sz="2400" u="sng" dirty="0"/>
              <a:t>://msdn.microsoft.com/en-us/office/default.aspx</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713380"/>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Office Related Blogs:</a:t>
            </a:r>
          </a:p>
          <a:p>
            <a:pPr lvl="1">
              <a:lnSpc>
                <a:spcPct val="90000"/>
              </a:lnSpc>
              <a:spcBef>
                <a:spcPct val="20000"/>
              </a:spcBef>
              <a:buSzPct val="90000"/>
            </a:pPr>
            <a:r>
              <a:rPr lang="en-US" sz="2400" dirty="0" smtClean="0">
                <a:gradFill>
                  <a:gsLst>
                    <a:gs pos="0">
                      <a:schemeClr val="tx1"/>
                    </a:gs>
                    <a:gs pos="100000">
                      <a:schemeClr val="tx1"/>
                    </a:gs>
                  </a:gsLst>
                  <a:lin ang="5400000" scaled="0"/>
                </a:gradFill>
              </a:rPr>
              <a:t>Donovan Follette: http</a:t>
            </a:r>
            <a:r>
              <a:rPr lang="en-US" sz="2400" dirty="0">
                <a:gradFill>
                  <a:gsLst>
                    <a:gs pos="0">
                      <a:schemeClr val="tx1"/>
                    </a:gs>
                    <a:gs pos="100000">
                      <a:schemeClr val="tx1"/>
                    </a:gs>
                  </a:gsLst>
                  <a:lin ang="5400000" scaled="0"/>
                </a:gradFill>
              </a:rPr>
              <a:t>://blogs.msdn.com/b/donovanf/ </a:t>
            </a:r>
          </a:p>
        </p:txBody>
      </p:sp>
      <p:sp>
        <p:nvSpPr>
          <p:cNvPr id="17" name="Rectangle 16"/>
          <p:cNvSpPr/>
          <p:nvPr/>
        </p:nvSpPr>
        <p:spPr bwMode="auto">
          <a:xfrm>
            <a:off x="507868" y="4897844"/>
            <a:ext cx="11173090" cy="142192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Office Related Twitter Accounts: </a:t>
            </a:r>
          </a:p>
          <a:p>
            <a:pPr lvl="1">
              <a:lnSpc>
                <a:spcPct val="90000"/>
              </a:lnSpc>
              <a:spcBef>
                <a:spcPct val="20000"/>
              </a:spcBef>
              <a:buSzPct val="90000"/>
            </a:pPr>
            <a:r>
              <a:rPr lang="en-US" sz="2400" dirty="0" smtClean="0"/>
              <a:t>@</a:t>
            </a:r>
            <a:r>
              <a:rPr lang="en-US" sz="2400" dirty="0" err="1" smtClean="0"/>
              <a:t>OfficePlatform</a:t>
            </a:r>
            <a:endParaRPr lang="en-US" sz="2400" dirty="0" smtClean="0"/>
          </a:p>
          <a:p>
            <a:pPr lvl="1">
              <a:lnSpc>
                <a:spcPct val="90000"/>
              </a:lnSpc>
              <a:spcBef>
                <a:spcPct val="20000"/>
              </a:spcBef>
              <a:buSzPct val="90000"/>
            </a:pPr>
            <a:r>
              <a:rPr lang="en-US" sz="2400" dirty="0"/>
              <a:t>@</a:t>
            </a:r>
            <a:r>
              <a:rPr lang="en-US" sz="2400" dirty="0" err="1" smtClean="0"/>
              <a:t>bshiers</a:t>
            </a:r>
            <a:endParaRPr lang="en-US" sz="2400" dirty="0" smtClean="0"/>
          </a:p>
        </p:txBody>
      </p:sp>
      <p:sp>
        <p:nvSpPr>
          <p:cNvPr id="6" name="Rectangle 5"/>
          <p:cNvSpPr/>
          <p:nvPr/>
        </p:nvSpPr>
        <p:spPr bwMode="auto">
          <a:xfrm>
            <a:off x="507868" y="2543737"/>
            <a:ext cx="11173090" cy="1015663"/>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Office Developer Map: </a:t>
            </a:r>
          </a:p>
          <a:p>
            <a:pPr lvl="1">
              <a:lnSpc>
                <a:spcPct val="90000"/>
              </a:lnSpc>
              <a:spcBef>
                <a:spcPct val="20000"/>
              </a:spcBef>
              <a:buSzPct val="90000"/>
            </a:pPr>
            <a:r>
              <a:rPr lang="en-US" sz="2400" u="sng" dirty="0"/>
              <a:t>http://msdn.microsoft.com/en-us/office/gg549099</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7619747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spTree>
    <p:extLst>
      <p:ext uri="{BB962C8B-B14F-4D97-AF65-F5344CB8AC3E}">
        <p14:creationId xmlns:p14="http://schemas.microsoft.com/office/powerpoint/2010/main" val="3571379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6597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5058967" y="1877786"/>
            <a:ext cx="6788476" cy="4473318"/>
          </a:xfrm>
          <a:prstGeom prst="roundRect">
            <a:avLst>
              <a:gd name="adj" fmla="val 4287"/>
            </a:avLst>
          </a:prstGeom>
          <a:gradFill flip="none" rotWithShape="1">
            <a:gsLst>
              <a:gs pos="0">
                <a:schemeClr val="tx1">
                  <a:tint val="66000"/>
                  <a:satMod val="160000"/>
                  <a:lumMod val="0"/>
                  <a:lumOff val="100000"/>
                </a:schemeClr>
              </a:gs>
              <a:gs pos="65000">
                <a:srgbClr val="FFFFFF">
                  <a:alpha val="0"/>
                </a:srgbClr>
              </a:gs>
              <a:gs pos="10000">
                <a:schemeClr val="tx1">
                  <a:lumMod val="65000"/>
                  <a:lumOff val="35000"/>
                  <a:tint val="44500"/>
                  <a:satMod val="160000"/>
                  <a:alpha val="7000"/>
                </a:schemeClr>
              </a:gs>
              <a:gs pos="100000">
                <a:schemeClr val="tx1">
                  <a:tint val="23500"/>
                  <a:satMod val="160000"/>
                  <a:lumMod val="0"/>
                  <a:alpha val="18000"/>
                </a:schemeClr>
              </a:gs>
            </a:gsLst>
            <a:lin ang="4800000" scaled="0"/>
            <a:tileRect/>
          </a:gradFill>
          <a:ln w="28575" cap="flat" cmpd="sng" algn="ctr">
            <a:solidFill>
              <a:schemeClr val="bg2">
                <a:lumMod val="20000"/>
                <a:lumOff val="80000"/>
              </a:schemeClr>
            </a:solidFill>
            <a:prstDash val="solid"/>
          </a:ln>
          <a:effectLst/>
        </p:spPr>
        <p:txBody>
          <a:bodyPr lIns="121899" tIns="60949" rIns="121899" bIns="60949" rtlCol="0" anchor="ctr"/>
          <a:lstStyle/>
          <a:p>
            <a:pPr algn="ctr" defTabSz="1218987"/>
            <a:endParaRPr lang="en-US" kern="0" dirty="0">
              <a:solidFill>
                <a:sysClr val="window" lastClr="FFFFFF"/>
              </a:solidFill>
              <a:latin typeface="Segoe UI"/>
            </a:endParaRPr>
          </a:p>
        </p:txBody>
      </p:sp>
      <p:sp>
        <p:nvSpPr>
          <p:cNvPr id="32" name="Rounded Rectangle 31"/>
          <p:cNvSpPr/>
          <p:nvPr/>
        </p:nvSpPr>
        <p:spPr bwMode="auto">
          <a:xfrm>
            <a:off x="539574" y="1877786"/>
            <a:ext cx="4270965" cy="4473318"/>
          </a:xfrm>
          <a:prstGeom prst="roundRect">
            <a:avLst>
              <a:gd name="adj" fmla="val 4287"/>
            </a:avLst>
          </a:prstGeom>
          <a:gradFill flip="none" rotWithShape="1">
            <a:gsLst>
              <a:gs pos="0">
                <a:schemeClr val="tx1">
                  <a:tint val="66000"/>
                  <a:satMod val="160000"/>
                  <a:lumMod val="0"/>
                  <a:lumOff val="100000"/>
                </a:schemeClr>
              </a:gs>
              <a:gs pos="65000">
                <a:srgbClr val="FFFFFF">
                  <a:alpha val="0"/>
                </a:srgbClr>
              </a:gs>
              <a:gs pos="10000">
                <a:schemeClr val="tx1">
                  <a:lumMod val="65000"/>
                  <a:lumOff val="35000"/>
                  <a:tint val="44500"/>
                  <a:satMod val="160000"/>
                  <a:alpha val="7000"/>
                </a:schemeClr>
              </a:gs>
              <a:gs pos="100000">
                <a:schemeClr val="tx1">
                  <a:tint val="23500"/>
                  <a:satMod val="160000"/>
                  <a:lumMod val="0"/>
                  <a:alpha val="18000"/>
                </a:schemeClr>
              </a:gs>
            </a:gsLst>
            <a:lin ang="4800000" scaled="0"/>
            <a:tileRect/>
          </a:gradFill>
          <a:ln w="28575" cap="flat" cmpd="sng" algn="ctr">
            <a:solidFill>
              <a:schemeClr val="bg2">
                <a:lumMod val="20000"/>
                <a:lumOff val="80000"/>
              </a:schemeClr>
            </a:solidFill>
            <a:prstDash val="solid"/>
          </a:ln>
          <a:effectLst/>
        </p:spPr>
        <p:txBody>
          <a:bodyPr lIns="121899" tIns="60949" rIns="121899" bIns="60949" rtlCol="0" anchor="ctr"/>
          <a:lstStyle/>
          <a:p>
            <a:pPr algn="ctr" defTabSz="1218987"/>
            <a:endParaRPr lang="en-US" kern="0" dirty="0">
              <a:solidFill>
                <a:sysClr val="window" lastClr="FFFFFF"/>
              </a:solidFill>
              <a:latin typeface="Segoe UI"/>
            </a:endParaRPr>
          </a:p>
        </p:txBody>
      </p:sp>
      <p:sp>
        <p:nvSpPr>
          <p:cNvPr id="5" name="Title 4"/>
          <p:cNvSpPr>
            <a:spLocks noGrp="1"/>
          </p:cNvSpPr>
          <p:nvPr>
            <p:ph type="title"/>
          </p:nvPr>
        </p:nvSpPr>
        <p:spPr>
          <a:xfrm>
            <a:off x="519112" y="228600"/>
            <a:ext cx="11149013" cy="1107996"/>
          </a:xfrm>
        </p:spPr>
        <p:txBody>
          <a:bodyPr/>
          <a:lstStyle/>
          <a:p>
            <a:r>
              <a:rPr lang="en-US" dirty="0" smtClean="0"/>
              <a:t>Office 365</a:t>
            </a:r>
            <a:br>
              <a:rPr lang="en-US" dirty="0" smtClean="0"/>
            </a:br>
            <a:r>
              <a:rPr lang="en-US" sz="3600" dirty="0" smtClean="0">
                <a:gradFill>
                  <a:gsLst>
                    <a:gs pos="0">
                      <a:schemeClr val="accent1"/>
                    </a:gs>
                    <a:gs pos="100000">
                      <a:schemeClr val="accent1"/>
                    </a:gs>
                  </a:gsLst>
                  <a:lin ang="5400000" scaled="0"/>
                </a:gradFill>
              </a:rPr>
              <a:t>Plan components</a:t>
            </a:r>
            <a:endParaRPr lang="en-US" dirty="0">
              <a:gradFill>
                <a:gsLst>
                  <a:gs pos="0">
                    <a:schemeClr val="accent1"/>
                  </a:gs>
                  <a:gs pos="100000">
                    <a:schemeClr val="accent1"/>
                  </a:gs>
                </a:gsLst>
                <a:lin ang="5400000" scaled="0"/>
              </a:gradFill>
            </a:endParaRPr>
          </a:p>
        </p:txBody>
      </p:sp>
      <p:sp>
        <p:nvSpPr>
          <p:cNvPr id="15" name="Rectangle 14"/>
          <p:cNvSpPr/>
          <p:nvPr/>
        </p:nvSpPr>
        <p:spPr bwMode="auto">
          <a:xfrm>
            <a:off x="635390" y="3627569"/>
            <a:ext cx="1807211" cy="824519"/>
          </a:xfrm>
          <a:prstGeom prst="rect">
            <a:avLst/>
          </a:prstGeom>
          <a:solidFill>
            <a:schemeClr val="accent6"/>
          </a:solidFill>
          <a:ln w="9525">
            <a:solidFill>
              <a:schemeClr val="tx1"/>
            </a:solidFill>
          </a:ln>
        </p:spPr>
        <p:style>
          <a:lnRef idx="2">
            <a:schemeClr val="accent6"/>
          </a:lnRef>
          <a:fillRef idx="1">
            <a:schemeClr val="lt1"/>
          </a:fillRef>
          <a:effectRef idx="0">
            <a:schemeClr val="accent6"/>
          </a:effectRef>
          <a:fontRef idx="minor">
            <a:schemeClr val="dk1"/>
          </a:fontRef>
        </p:style>
        <p:txBody>
          <a:bodyPr lIns="76183" tIns="76183" rIns="76183" bIns="38092" rtlCol="0" anchor="ctr" anchorCtr="0"/>
          <a:lstStyle/>
          <a:p>
            <a:pPr algn="ctr"/>
            <a:r>
              <a:rPr lang="en-US" sz="1200" dirty="0">
                <a:solidFill>
                  <a:schemeClr val="bg1">
                    <a:alpha val="99000"/>
                  </a:schemeClr>
                </a:solidFill>
                <a:ea typeface="Segoe UI" pitchFamily="34" charset="0"/>
                <a:cs typeface="Segoe UI" pitchFamily="34" charset="0"/>
              </a:rPr>
              <a:t>Office Web Apps</a:t>
            </a:r>
          </a:p>
        </p:txBody>
      </p:sp>
      <p:sp>
        <p:nvSpPr>
          <p:cNvPr id="16" name="Rectangle 15"/>
          <p:cNvSpPr/>
          <p:nvPr/>
        </p:nvSpPr>
        <p:spPr bwMode="auto">
          <a:xfrm>
            <a:off x="635390" y="4525027"/>
            <a:ext cx="1807211" cy="824517"/>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SharePoint Online </a:t>
            </a:r>
          </a:p>
          <a:p>
            <a:pPr algn="ctr">
              <a:lnSpc>
                <a:spcPct val="90000"/>
              </a:lnSpc>
            </a:pPr>
            <a:r>
              <a:rPr lang="en-US" sz="1200" dirty="0">
                <a:solidFill>
                  <a:schemeClr val="bg1">
                    <a:alpha val="99000"/>
                  </a:schemeClr>
                </a:solidFill>
                <a:ea typeface="Segoe UI" pitchFamily="34" charset="0"/>
                <a:cs typeface="Segoe UI" pitchFamily="34" charset="0"/>
              </a:rPr>
              <a:t>Kiosk</a:t>
            </a:r>
          </a:p>
        </p:txBody>
      </p:sp>
      <p:cxnSp>
        <p:nvCxnSpPr>
          <p:cNvPr id="17" name="Straight Connector 16"/>
          <p:cNvCxnSpPr/>
          <p:nvPr/>
        </p:nvCxnSpPr>
        <p:spPr>
          <a:xfrm>
            <a:off x="654904" y="3591099"/>
            <a:ext cx="4022312"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2584801" y="4525029"/>
            <a:ext cx="975106" cy="1721975"/>
          </a:xfrm>
          <a:prstGeom prst="rect">
            <a:avLst/>
          </a:prstGeom>
          <a:ln w="9525"/>
        </p:spPr>
        <p:style>
          <a:lnRef idx="1">
            <a:schemeClr val="accent6"/>
          </a:lnRef>
          <a:fillRef idx="3">
            <a:schemeClr val="accent6"/>
          </a:fillRef>
          <a:effectRef idx="2">
            <a:schemeClr val="accent6"/>
          </a:effectRef>
          <a:fontRef idx="minor">
            <a:schemeClr val="lt1"/>
          </a:fontRef>
        </p:style>
        <p:txBody>
          <a:bodyPr lIns="76183" tIns="38092" rIns="76183" bIns="38092" rtlCol="0" anchor="ctr" anchorCtr="0">
            <a:noAutofit/>
          </a:bodyPr>
          <a:lstStyle/>
          <a:p>
            <a:pPr algn="ctr">
              <a:lnSpc>
                <a:spcPct val="90000"/>
              </a:lnSpc>
            </a:pPr>
            <a:r>
              <a:rPr lang="en-US" sz="1300" dirty="0">
                <a:solidFill>
                  <a:schemeClr val="bg1">
                    <a:alpha val="99000"/>
                  </a:schemeClr>
                </a:solidFill>
                <a:ea typeface="Segoe UI" pitchFamily="34" charset="0"/>
                <a:cs typeface="Segoe UI" pitchFamily="34" charset="0"/>
              </a:rPr>
              <a:t>Plan </a:t>
            </a:r>
            <a:r>
              <a:rPr lang="en-US" sz="1300" dirty="0" smtClean="0">
                <a:solidFill>
                  <a:schemeClr val="bg1">
                    <a:alpha val="99000"/>
                  </a:schemeClr>
                </a:solidFill>
                <a:ea typeface="Segoe UI" pitchFamily="34" charset="0"/>
                <a:cs typeface="Segoe UI" pitchFamily="34" charset="0"/>
              </a:rPr>
              <a:t>K1</a:t>
            </a:r>
            <a:endParaRPr lang="en-US" sz="1300" dirty="0">
              <a:solidFill>
                <a:schemeClr val="bg1">
                  <a:alpha val="99000"/>
                </a:schemeClr>
              </a:solidFill>
              <a:ea typeface="Segoe UI" pitchFamily="34" charset="0"/>
              <a:cs typeface="Segoe UI" pitchFamily="34" charset="0"/>
            </a:endParaRPr>
          </a:p>
        </p:txBody>
      </p:sp>
      <p:sp>
        <p:nvSpPr>
          <p:cNvPr id="19" name="Rectangle 18"/>
          <p:cNvSpPr/>
          <p:nvPr/>
        </p:nvSpPr>
        <p:spPr bwMode="auto">
          <a:xfrm>
            <a:off x="3702110" y="3627570"/>
            <a:ext cx="975106" cy="2619433"/>
          </a:xfrm>
          <a:prstGeom prst="rect">
            <a:avLst/>
          </a:prstGeom>
          <a:solidFill>
            <a:schemeClr val="accent5"/>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300" dirty="0">
                <a:solidFill>
                  <a:schemeClr val="bg1">
                    <a:alpha val="99000"/>
                  </a:schemeClr>
                </a:solidFill>
                <a:ea typeface="Segoe UI" pitchFamily="34" charset="0"/>
                <a:cs typeface="Segoe UI" pitchFamily="34" charset="0"/>
              </a:rPr>
              <a:t>Plan </a:t>
            </a:r>
            <a:r>
              <a:rPr lang="en-US" sz="1300" dirty="0" smtClean="0">
                <a:solidFill>
                  <a:schemeClr val="bg1">
                    <a:alpha val="99000"/>
                  </a:schemeClr>
                </a:solidFill>
                <a:ea typeface="Segoe UI" pitchFamily="34" charset="0"/>
                <a:cs typeface="Segoe UI" pitchFamily="34" charset="0"/>
              </a:rPr>
              <a:t>K2</a:t>
            </a:r>
            <a:endParaRPr lang="en-US" sz="1300" dirty="0">
              <a:solidFill>
                <a:schemeClr val="bg1">
                  <a:alpha val="99000"/>
                </a:schemeClr>
              </a:solidFill>
              <a:ea typeface="Segoe UI" pitchFamily="34" charset="0"/>
              <a:cs typeface="Segoe UI" pitchFamily="34" charset="0"/>
            </a:endParaRPr>
          </a:p>
        </p:txBody>
      </p:sp>
      <p:cxnSp>
        <p:nvCxnSpPr>
          <p:cNvPr id="20" name="Straight Connector 19"/>
          <p:cNvCxnSpPr/>
          <p:nvPr/>
        </p:nvCxnSpPr>
        <p:spPr>
          <a:xfrm>
            <a:off x="635386" y="4488556"/>
            <a:ext cx="2925318"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1" name="TextBox 30"/>
          <p:cNvSpPr txBox="1"/>
          <p:nvPr/>
        </p:nvSpPr>
        <p:spPr>
          <a:xfrm>
            <a:off x="727665" y="3184992"/>
            <a:ext cx="1622661" cy="384717"/>
          </a:xfrm>
          <a:prstGeom prst="rect">
            <a:avLst/>
          </a:prstGeom>
          <a:noFill/>
        </p:spPr>
        <p:txBody>
          <a:bodyPr wrap="square" lIns="76183" tIns="38092" rIns="76183" bIns="3809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11">
              <a:spcBef>
                <a:spcPct val="0"/>
              </a:spcBef>
            </a:pPr>
            <a:r>
              <a:rPr lang="en-US" sz="2000" dirty="0">
                <a:solidFill>
                  <a:schemeClr val="tx1">
                    <a:alpha val="99000"/>
                  </a:schemeClr>
                </a:solidFill>
                <a:ea typeface="Segoe UI" pitchFamily="34" charset="0"/>
                <a:cs typeface="Segoe UI" pitchFamily="34" charset="0"/>
              </a:rPr>
              <a:t>Components</a:t>
            </a:r>
          </a:p>
        </p:txBody>
      </p:sp>
      <p:sp>
        <p:nvSpPr>
          <p:cNvPr id="22" name="Rectangle 21"/>
          <p:cNvSpPr/>
          <p:nvPr/>
        </p:nvSpPr>
        <p:spPr bwMode="auto">
          <a:xfrm>
            <a:off x="635390" y="5433275"/>
            <a:ext cx="1807211" cy="813728"/>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Exchange Online</a:t>
            </a:r>
          </a:p>
          <a:p>
            <a:pPr algn="ctr">
              <a:lnSpc>
                <a:spcPct val="90000"/>
              </a:lnSpc>
            </a:pPr>
            <a:r>
              <a:rPr lang="en-US" sz="1200" dirty="0">
                <a:solidFill>
                  <a:schemeClr val="bg1">
                    <a:alpha val="99000"/>
                  </a:schemeClr>
                </a:solidFill>
                <a:ea typeface="Segoe UI" pitchFamily="34" charset="0"/>
                <a:cs typeface="Segoe UI" pitchFamily="34" charset="0"/>
              </a:rPr>
              <a:t>Kiosk</a:t>
            </a:r>
          </a:p>
        </p:txBody>
      </p:sp>
      <p:sp>
        <p:nvSpPr>
          <p:cNvPr id="26" name="Rounded Rectangle 24"/>
          <p:cNvSpPr/>
          <p:nvPr/>
        </p:nvSpPr>
        <p:spPr bwMode="auto">
          <a:xfrm>
            <a:off x="5162375" y="4082154"/>
            <a:ext cx="1828324" cy="374775"/>
          </a:xfrm>
          <a:prstGeom prst="rect">
            <a:avLst/>
          </a:prstGeom>
          <a:solidFill>
            <a:schemeClr val="accent6"/>
          </a:solidFill>
          <a:ln w="9525">
            <a:solidFill>
              <a:schemeClr val="tx1"/>
            </a:solidFill>
          </a:ln>
        </p:spPr>
        <p:style>
          <a:lnRef idx="2">
            <a:schemeClr val="accent6"/>
          </a:lnRef>
          <a:fillRef idx="1">
            <a:schemeClr val="lt1"/>
          </a:fillRef>
          <a:effectRef idx="0">
            <a:schemeClr val="accent6"/>
          </a:effectRef>
          <a:fontRef idx="minor">
            <a:schemeClr val="dk1"/>
          </a:fontRef>
        </p:style>
        <p:txBody>
          <a:bodyPr lIns="76183" tIns="76183" rIns="76183" bIns="38092" rtlCol="0" anchor="ctr" anchorCtr="0"/>
          <a:lstStyle/>
          <a:p>
            <a:pPr algn="ctr"/>
            <a:r>
              <a:rPr lang="en-US" sz="1200" dirty="0">
                <a:solidFill>
                  <a:schemeClr val="bg1">
                    <a:alpha val="99000"/>
                  </a:schemeClr>
                </a:solidFill>
                <a:ea typeface="Segoe UI" pitchFamily="34" charset="0"/>
                <a:cs typeface="Segoe UI" pitchFamily="34" charset="0"/>
              </a:rPr>
              <a:t>Office Web Apps</a:t>
            </a:r>
          </a:p>
        </p:txBody>
      </p:sp>
      <p:sp>
        <p:nvSpPr>
          <p:cNvPr id="27" name="Rounded Rectangle 25"/>
          <p:cNvSpPr/>
          <p:nvPr/>
        </p:nvSpPr>
        <p:spPr bwMode="auto">
          <a:xfrm>
            <a:off x="5162375" y="4529673"/>
            <a:ext cx="1828324" cy="374775"/>
          </a:xfrm>
          <a:prstGeom prst="rect">
            <a:avLst/>
          </a:prstGeom>
          <a:solidFill>
            <a:schemeClr val="accent5">
              <a:lumMod val="60000"/>
              <a:lumOff val="40000"/>
            </a:schemeClr>
          </a:solidFill>
          <a:ln w="9525" cap="flat" cmpd="sng" algn="ctr">
            <a:solidFill>
              <a:schemeClr val="tx1"/>
            </a:solidFill>
            <a:prstDash val="solid"/>
          </a:ln>
          <a:effectLst/>
        </p:spPr>
        <p:txBody>
          <a:bodyPr lIns="0" tIns="38092" rIns="0"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Email, calendar, AV/AS, Personal Archive</a:t>
            </a:r>
          </a:p>
        </p:txBody>
      </p:sp>
      <p:sp>
        <p:nvSpPr>
          <p:cNvPr id="28" name="Rounded Rectangle 26"/>
          <p:cNvSpPr/>
          <p:nvPr/>
        </p:nvSpPr>
        <p:spPr bwMode="auto">
          <a:xfrm>
            <a:off x="5162375" y="4977191"/>
            <a:ext cx="1828324" cy="374775"/>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Collaboration Portal</a:t>
            </a:r>
          </a:p>
        </p:txBody>
      </p:sp>
      <p:sp>
        <p:nvSpPr>
          <p:cNvPr id="29" name="Rounded Rectangle 27"/>
          <p:cNvSpPr/>
          <p:nvPr/>
        </p:nvSpPr>
        <p:spPr bwMode="auto">
          <a:xfrm>
            <a:off x="5162375" y="5424709"/>
            <a:ext cx="1828324" cy="374775"/>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Conferencing</a:t>
            </a:r>
          </a:p>
        </p:txBody>
      </p:sp>
      <p:sp>
        <p:nvSpPr>
          <p:cNvPr id="30" name="Rounded Rectangle 28"/>
          <p:cNvSpPr/>
          <p:nvPr/>
        </p:nvSpPr>
        <p:spPr bwMode="auto">
          <a:xfrm>
            <a:off x="5162375" y="5872229"/>
            <a:ext cx="1828324" cy="374775"/>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IM &amp; presence</a:t>
            </a:r>
          </a:p>
        </p:txBody>
      </p:sp>
      <p:sp>
        <p:nvSpPr>
          <p:cNvPr id="31" name="Rounded Rectangle 29"/>
          <p:cNvSpPr/>
          <p:nvPr/>
        </p:nvSpPr>
        <p:spPr bwMode="auto">
          <a:xfrm>
            <a:off x="5162375" y="2739597"/>
            <a:ext cx="1828324" cy="374775"/>
          </a:xfrm>
          <a:prstGeom prst="rect">
            <a:avLst/>
          </a:prstGeom>
          <a:gradFill>
            <a:gsLst>
              <a:gs pos="0">
                <a:schemeClr val="accent1">
                  <a:lumMod val="75000"/>
                </a:schemeClr>
              </a:gs>
              <a:gs pos="80000">
                <a:schemeClr val="accent1"/>
              </a:gs>
              <a:gs pos="100000">
                <a:schemeClr val="accent1"/>
              </a:gs>
            </a:gsLst>
          </a:gradFill>
          <a:ln w="9525">
            <a:solidFill>
              <a:schemeClr val="tx1"/>
            </a:solidFill>
          </a:ln>
        </p:spPr>
        <p:style>
          <a:lnRef idx="1">
            <a:schemeClr val="accent4"/>
          </a:lnRef>
          <a:fillRef idx="3">
            <a:schemeClr val="accent4"/>
          </a:fillRef>
          <a:effectRef idx="2">
            <a:schemeClr val="accent4"/>
          </a:effectRef>
          <a:fontRef idx="minor">
            <a:schemeClr val="lt1"/>
          </a:fontRef>
        </p:style>
        <p:txBody>
          <a:bodyPr lIns="76183" tIns="76183" rIns="76183" bIns="38092" rtlCol="0" anchor="ctr" anchorCtr="0"/>
          <a:lstStyle/>
          <a:p>
            <a:pPr algn="ctr"/>
            <a:r>
              <a:rPr lang="en-US" sz="1600" dirty="0">
                <a:solidFill>
                  <a:schemeClr val="bg1">
                    <a:alpha val="99000"/>
                  </a:schemeClr>
                </a:solidFill>
                <a:ea typeface="Segoe UI" pitchFamily="34" charset="0"/>
                <a:cs typeface="Segoe UI" pitchFamily="34" charset="0"/>
              </a:rPr>
              <a:t>Office Pro Plus</a:t>
            </a:r>
          </a:p>
        </p:txBody>
      </p:sp>
      <p:sp>
        <p:nvSpPr>
          <p:cNvPr id="33" name="Rounded Rectangle 31"/>
          <p:cNvSpPr/>
          <p:nvPr/>
        </p:nvSpPr>
        <p:spPr bwMode="auto">
          <a:xfrm>
            <a:off x="5162375" y="3634635"/>
            <a:ext cx="1828324" cy="374775"/>
          </a:xfrm>
          <a:prstGeom prst="rect">
            <a:avLst/>
          </a:prstGeom>
          <a:gradFill>
            <a:gsLst>
              <a:gs pos="0">
                <a:schemeClr val="accent1">
                  <a:lumMod val="75000"/>
                </a:schemeClr>
              </a:gs>
              <a:gs pos="80000">
                <a:schemeClr val="accent1"/>
              </a:gs>
              <a:gs pos="100000">
                <a:schemeClr val="accent1"/>
              </a:gs>
            </a:gsLst>
          </a:gradFill>
          <a:ln w="9525">
            <a:solidFill>
              <a:schemeClr val="tx1"/>
            </a:solidFill>
          </a:ln>
        </p:spPr>
        <p:style>
          <a:lnRef idx="1">
            <a:schemeClr val="accent4"/>
          </a:lnRef>
          <a:fillRef idx="3">
            <a:schemeClr val="accent4"/>
          </a:fillRef>
          <a:effectRef idx="2">
            <a:schemeClr val="accent4"/>
          </a:effectRef>
          <a:fontRef idx="minor">
            <a:schemeClr val="lt1"/>
          </a:fontRef>
        </p:style>
        <p:txBody>
          <a:bodyPr lIns="76183" tIns="76183" rIns="76183" bIns="38092" rtlCol="0" anchor="ctr" anchorCtr="0"/>
          <a:lstStyle/>
          <a:p>
            <a:pPr algn="ctr"/>
            <a:r>
              <a:rPr lang="en-US" sz="1200" dirty="0">
                <a:solidFill>
                  <a:schemeClr val="bg1">
                    <a:alpha val="99000"/>
                  </a:schemeClr>
                </a:solidFill>
                <a:ea typeface="Segoe UI" pitchFamily="34" charset="0"/>
                <a:cs typeface="Segoe UI" pitchFamily="34" charset="0"/>
              </a:rPr>
              <a:t>Forms, Access</a:t>
            </a:r>
          </a:p>
          <a:p>
            <a:pPr algn="ctr"/>
            <a:r>
              <a:rPr lang="en-US" sz="1200" dirty="0">
                <a:solidFill>
                  <a:schemeClr val="bg1">
                    <a:alpha val="99000"/>
                  </a:schemeClr>
                </a:solidFill>
                <a:ea typeface="Segoe UI" pitchFamily="34" charset="0"/>
                <a:cs typeface="Segoe UI" pitchFamily="34" charset="0"/>
              </a:rPr>
              <a:t>Excel, &amp; Visio Services</a:t>
            </a:r>
          </a:p>
        </p:txBody>
      </p:sp>
      <p:sp>
        <p:nvSpPr>
          <p:cNvPr id="34" name="Rounded Rectangle 32"/>
          <p:cNvSpPr/>
          <p:nvPr/>
        </p:nvSpPr>
        <p:spPr bwMode="auto">
          <a:xfrm>
            <a:off x="5162375" y="3187115"/>
            <a:ext cx="1828324" cy="374775"/>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V.mail &amp; Advanced Archive Capabilities</a:t>
            </a:r>
          </a:p>
        </p:txBody>
      </p:sp>
      <p:sp>
        <p:nvSpPr>
          <p:cNvPr id="35" name="Rounded Rectangle 36"/>
          <p:cNvSpPr/>
          <p:nvPr/>
        </p:nvSpPr>
        <p:spPr bwMode="auto">
          <a:xfrm>
            <a:off x="5162375" y="2225549"/>
            <a:ext cx="1828324" cy="374775"/>
          </a:xfrm>
          <a:prstGeom prst="rect">
            <a:avLst/>
          </a:prstGeom>
          <a:solidFill>
            <a:schemeClr val="accent5">
              <a:lumMod val="60000"/>
              <a:lumOff val="40000"/>
            </a:schemeClr>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200" dirty="0">
                <a:solidFill>
                  <a:schemeClr val="bg1">
                    <a:alpha val="99000"/>
                  </a:schemeClr>
                </a:solidFill>
                <a:ea typeface="Segoe UI" pitchFamily="34" charset="0"/>
                <a:cs typeface="Segoe UI" pitchFamily="34" charset="0"/>
              </a:rPr>
              <a:t>Voice</a:t>
            </a:r>
          </a:p>
        </p:txBody>
      </p:sp>
      <p:sp>
        <p:nvSpPr>
          <p:cNvPr id="37" name="Rounded Rectangle 39"/>
          <p:cNvSpPr/>
          <p:nvPr/>
        </p:nvSpPr>
        <p:spPr bwMode="auto">
          <a:xfrm>
            <a:off x="7194450" y="4529672"/>
            <a:ext cx="975106" cy="1717331"/>
          </a:xfrm>
          <a:prstGeom prst="rect">
            <a:avLst/>
          </a:prstGeom>
          <a:solidFill>
            <a:schemeClr val="accent5"/>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300" dirty="0">
                <a:solidFill>
                  <a:schemeClr val="bg1">
                    <a:alpha val="99000"/>
                  </a:schemeClr>
                </a:solidFill>
                <a:ea typeface="Segoe UI" pitchFamily="34" charset="0"/>
                <a:cs typeface="Segoe UI" pitchFamily="34" charset="0"/>
              </a:rPr>
              <a:t>Plan </a:t>
            </a:r>
            <a:r>
              <a:rPr lang="en-US" sz="1300" dirty="0" smtClean="0">
                <a:solidFill>
                  <a:schemeClr val="bg1">
                    <a:alpha val="99000"/>
                  </a:schemeClr>
                </a:solidFill>
                <a:ea typeface="Segoe UI" pitchFamily="34" charset="0"/>
                <a:cs typeface="Segoe UI" pitchFamily="34" charset="0"/>
              </a:rPr>
              <a:t>E1</a:t>
            </a:r>
            <a:endParaRPr lang="en-US" sz="1300" dirty="0">
              <a:solidFill>
                <a:schemeClr val="bg1">
                  <a:alpha val="99000"/>
                </a:schemeClr>
              </a:solidFill>
              <a:ea typeface="Segoe UI" pitchFamily="34" charset="0"/>
              <a:cs typeface="Segoe UI" pitchFamily="34" charset="0"/>
            </a:endParaRPr>
          </a:p>
        </p:txBody>
      </p:sp>
      <p:sp>
        <p:nvSpPr>
          <p:cNvPr id="38" name="Rounded Rectangle 40"/>
          <p:cNvSpPr/>
          <p:nvPr/>
        </p:nvSpPr>
        <p:spPr bwMode="auto">
          <a:xfrm>
            <a:off x="8373306" y="4082154"/>
            <a:ext cx="975106" cy="2164849"/>
          </a:xfrm>
          <a:prstGeom prst="rect">
            <a:avLst/>
          </a:prstGeom>
          <a:solidFill>
            <a:schemeClr val="accent5"/>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300" dirty="0">
                <a:solidFill>
                  <a:schemeClr val="bg1">
                    <a:alpha val="99000"/>
                  </a:schemeClr>
                </a:solidFill>
                <a:ea typeface="Segoe UI" pitchFamily="34" charset="0"/>
                <a:cs typeface="Segoe UI" pitchFamily="34" charset="0"/>
              </a:rPr>
              <a:t>Plan </a:t>
            </a:r>
            <a:r>
              <a:rPr lang="en-US" sz="1300" dirty="0" smtClean="0">
                <a:solidFill>
                  <a:schemeClr val="bg1">
                    <a:alpha val="99000"/>
                  </a:schemeClr>
                </a:solidFill>
                <a:ea typeface="Segoe UI" pitchFamily="34" charset="0"/>
                <a:cs typeface="Segoe UI" pitchFamily="34" charset="0"/>
              </a:rPr>
              <a:t>E2</a:t>
            </a:r>
            <a:endParaRPr lang="en-US" sz="1300" dirty="0">
              <a:solidFill>
                <a:schemeClr val="bg1">
                  <a:alpha val="99000"/>
                </a:schemeClr>
              </a:solidFill>
              <a:ea typeface="Segoe UI" pitchFamily="34" charset="0"/>
              <a:cs typeface="Segoe UI" pitchFamily="34" charset="0"/>
            </a:endParaRPr>
          </a:p>
        </p:txBody>
      </p:sp>
      <p:sp>
        <p:nvSpPr>
          <p:cNvPr id="39" name="Rounded Rectangle 41"/>
          <p:cNvSpPr/>
          <p:nvPr/>
        </p:nvSpPr>
        <p:spPr bwMode="auto">
          <a:xfrm>
            <a:off x="9552161" y="2756205"/>
            <a:ext cx="975106" cy="3490799"/>
          </a:xfrm>
          <a:prstGeom prst="rect">
            <a:avLst/>
          </a:prstGeom>
          <a:gradFill>
            <a:gsLst>
              <a:gs pos="0">
                <a:schemeClr val="accent1">
                  <a:lumMod val="75000"/>
                </a:schemeClr>
              </a:gs>
              <a:gs pos="80000">
                <a:schemeClr val="accent1"/>
              </a:gs>
              <a:gs pos="100000">
                <a:schemeClr val="accent1"/>
              </a:gs>
            </a:gsLst>
          </a:gradFill>
          <a:ln w="9525">
            <a:solidFill>
              <a:schemeClr val="tx1"/>
            </a:solidFill>
          </a:ln>
        </p:spPr>
        <p:style>
          <a:lnRef idx="1">
            <a:schemeClr val="accent1"/>
          </a:lnRef>
          <a:fillRef idx="3">
            <a:schemeClr val="accent1"/>
          </a:fillRef>
          <a:effectRef idx="2">
            <a:schemeClr val="accent1"/>
          </a:effectRef>
          <a:fontRef idx="minor">
            <a:schemeClr val="lt1"/>
          </a:fontRef>
        </p:style>
        <p:txBody>
          <a:bodyPr lIns="76183" tIns="38092" rIns="76183" bIns="38092" rtlCol="0" anchor="ctr" anchorCtr="0">
            <a:noAutofit/>
          </a:bodyPr>
          <a:lstStyle/>
          <a:p>
            <a:pPr algn="ctr">
              <a:lnSpc>
                <a:spcPct val="90000"/>
              </a:lnSpc>
            </a:pPr>
            <a:r>
              <a:rPr lang="en-US" dirty="0">
                <a:solidFill>
                  <a:schemeClr val="bg1">
                    <a:alpha val="99000"/>
                  </a:schemeClr>
                </a:solidFill>
                <a:ea typeface="Segoe UI" pitchFamily="34" charset="0"/>
                <a:cs typeface="Segoe UI" pitchFamily="34" charset="0"/>
              </a:rPr>
              <a:t>Plan </a:t>
            </a:r>
            <a:r>
              <a:rPr lang="en-US" dirty="0" smtClean="0">
                <a:solidFill>
                  <a:schemeClr val="bg1">
                    <a:alpha val="99000"/>
                  </a:schemeClr>
                </a:solidFill>
                <a:ea typeface="Segoe UI" pitchFamily="34" charset="0"/>
                <a:cs typeface="Segoe UI" pitchFamily="34" charset="0"/>
              </a:rPr>
              <a:t>E3</a:t>
            </a:r>
            <a:endParaRPr lang="en-US" dirty="0">
              <a:solidFill>
                <a:schemeClr val="bg1">
                  <a:alpha val="99000"/>
                </a:schemeClr>
              </a:solidFill>
              <a:ea typeface="Segoe UI" pitchFamily="34" charset="0"/>
              <a:cs typeface="Segoe UI" pitchFamily="34" charset="0"/>
            </a:endParaRPr>
          </a:p>
        </p:txBody>
      </p:sp>
      <p:sp>
        <p:nvSpPr>
          <p:cNvPr id="40" name="Rounded Rectangle 42"/>
          <p:cNvSpPr/>
          <p:nvPr/>
        </p:nvSpPr>
        <p:spPr bwMode="auto">
          <a:xfrm>
            <a:off x="10731017" y="1914071"/>
            <a:ext cx="975106" cy="4332932"/>
          </a:xfrm>
          <a:prstGeom prst="rect">
            <a:avLst/>
          </a:prstGeom>
          <a:solidFill>
            <a:schemeClr val="accent5"/>
          </a:solidFill>
          <a:ln w="9525" cap="flat" cmpd="sng" algn="ctr">
            <a:solidFill>
              <a:schemeClr val="tx1"/>
            </a:solidFill>
            <a:prstDash val="solid"/>
          </a:ln>
          <a:effectLst/>
        </p:spPr>
        <p:txBody>
          <a:bodyPr lIns="76183" tIns="38092" rIns="76183" bIns="38092" rtlCol="0" anchor="ctr" anchorCtr="0">
            <a:noAutofit/>
          </a:bodyPr>
          <a:lstStyle/>
          <a:p>
            <a:pPr algn="ctr">
              <a:lnSpc>
                <a:spcPct val="90000"/>
              </a:lnSpc>
            </a:pPr>
            <a:r>
              <a:rPr lang="en-US" sz="1300" dirty="0">
                <a:solidFill>
                  <a:schemeClr val="bg1">
                    <a:alpha val="99000"/>
                  </a:schemeClr>
                </a:solidFill>
                <a:ea typeface="Segoe UI" pitchFamily="34" charset="0"/>
                <a:cs typeface="Segoe UI" pitchFamily="34" charset="0"/>
              </a:rPr>
              <a:t>Plan </a:t>
            </a:r>
            <a:r>
              <a:rPr lang="en-US" sz="1300" dirty="0" smtClean="0">
                <a:solidFill>
                  <a:schemeClr val="bg1">
                    <a:alpha val="99000"/>
                  </a:schemeClr>
                </a:solidFill>
                <a:ea typeface="Segoe UI" pitchFamily="34" charset="0"/>
                <a:cs typeface="Segoe UI" pitchFamily="34" charset="0"/>
              </a:rPr>
              <a:t>E4</a:t>
            </a:r>
            <a:endParaRPr lang="en-US" sz="1300" dirty="0">
              <a:solidFill>
                <a:schemeClr val="bg1">
                  <a:alpha val="99000"/>
                </a:schemeClr>
              </a:solidFill>
              <a:ea typeface="Segoe UI" pitchFamily="34" charset="0"/>
              <a:cs typeface="Segoe UI" pitchFamily="34" charset="0"/>
            </a:endParaRPr>
          </a:p>
        </p:txBody>
      </p:sp>
      <p:cxnSp>
        <p:nvCxnSpPr>
          <p:cNvPr id="43" name="Straight Connector 42"/>
          <p:cNvCxnSpPr/>
          <p:nvPr/>
        </p:nvCxnSpPr>
        <p:spPr>
          <a:xfrm>
            <a:off x="5162376" y="4493299"/>
            <a:ext cx="300718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62375" y="4045781"/>
            <a:ext cx="4186035" cy="0"/>
          </a:xfrm>
          <a:prstGeom prst="line">
            <a:avLst/>
          </a:prstGeom>
          <a:ln w="190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162376" y="2703223"/>
            <a:ext cx="5364892" cy="0"/>
          </a:xfrm>
          <a:prstGeom prst="line">
            <a:avLst/>
          </a:prstGeom>
          <a:ln w="1905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05976" y="1385358"/>
            <a:ext cx="3520168" cy="492428"/>
          </a:xfrm>
          <a:prstGeom prst="rect">
            <a:avLst/>
          </a:prstGeom>
        </p:spPr>
        <p:txBody>
          <a:bodyPr wrap="none" lIns="76187" tIns="38093" rIns="76187" bIns="38093">
            <a:spAutoFit/>
          </a:bodyPr>
          <a:lstStyle/>
          <a:p>
            <a:pPr lvl="0">
              <a:spcBef>
                <a:spcPct val="0"/>
              </a:spcBef>
            </a:pPr>
            <a:r>
              <a:rPr lang="en-US" sz="2700" dirty="0">
                <a:solidFill>
                  <a:schemeClr val="bg2">
                    <a:lumMod val="20000"/>
                    <a:lumOff val="80000"/>
                  </a:schemeClr>
                </a:solidFill>
                <a:ea typeface="Segoe UI" pitchFamily="34" charset="0"/>
                <a:cs typeface="Segoe UI" pitchFamily="34" charset="0"/>
              </a:rPr>
              <a:t>Kiosk Users (K Plans)</a:t>
            </a:r>
          </a:p>
        </p:txBody>
      </p:sp>
      <p:sp>
        <p:nvSpPr>
          <p:cNvPr id="45" name="Rectangle 44"/>
          <p:cNvSpPr/>
          <p:nvPr/>
        </p:nvSpPr>
        <p:spPr>
          <a:xfrm>
            <a:off x="6323364" y="1385358"/>
            <a:ext cx="4212665" cy="492428"/>
          </a:xfrm>
          <a:prstGeom prst="rect">
            <a:avLst/>
          </a:prstGeom>
        </p:spPr>
        <p:txBody>
          <a:bodyPr wrap="none" lIns="76187" tIns="38093" rIns="76187" bIns="38093">
            <a:spAutoFit/>
          </a:bodyPr>
          <a:lstStyle/>
          <a:p>
            <a:pPr>
              <a:spcBef>
                <a:spcPct val="0"/>
              </a:spcBef>
            </a:pPr>
            <a:r>
              <a:rPr lang="en-US" sz="2700" dirty="0">
                <a:solidFill>
                  <a:schemeClr val="bg2">
                    <a:lumMod val="20000"/>
                    <a:lumOff val="80000"/>
                  </a:schemeClr>
                </a:solidFill>
                <a:ea typeface="Segoe UI" pitchFamily="34" charset="0"/>
                <a:cs typeface="Segoe UI" pitchFamily="34" charset="0"/>
              </a:rPr>
              <a:t>Enterprise Users (E plans)</a:t>
            </a:r>
          </a:p>
        </p:txBody>
      </p:sp>
    </p:spTree>
    <p:extLst>
      <p:ext uri="{BB962C8B-B14F-4D97-AF65-F5344CB8AC3E}">
        <p14:creationId xmlns:p14="http://schemas.microsoft.com/office/powerpoint/2010/main" val="2484945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76471" y="4295001"/>
            <a:ext cx="1517823" cy="132089"/>
          </a:xfrm>
          <a:prstGeom prst="rect">
            <a:avLst/>
          </a:prstGeom>
          <a:solidFill>
            <a:schemeClr val="bg2">
              <a:lumMod val="20000"/>
              <a:lumOff val="8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2" name="Rounded Rectangle 41"/>
          <p:cNvSpPr/>
          <p:nvPr/>
        </p:nvSpPr>
        <p:spPr bwMode="auto">
          <a:xfrm>
            <a:off x="705974" y="4427091"/>
            <a:ext cx="3458818" cy="1128881"/>
          </a:xfrm>
          <a:prstGeom prst="roundRect">
            <a:avLst>
              <a:gd name="adj" fmla="val 12211"/>
            </a:avLst>
          </a:prstGeom>
          <a:gradFill flip="none" rotWithShape="1">
            <a:gsLst>
              <a:gs pos="0">
                <a:schemeClr val="tx1">
                  <a:tint val="66000"/>
                  <a:satMod val="160000"/>
                  <a:lumMod val="0"/>
                  <a:lumOff val="100000"/>
                </a:schemeClr>
              </a:gs>
              <a:gs pos="65000">
                <a:srgbClr val="FFFFFF">
                  <a:alpha val="0"/>
                </a:srgbClr>
              </a:gs>
              <a:gs pos="10000">
                <a:schemeClr val="tx1">
                  <a:lumMod val="65000"/>
                  <a:lumOff val="35000"/>
                  <a:tint val="44500"/>
                  <a:satMod val="160000"/>
                  <a:alpha val="7000"/>
                </a:schemeClr>
              </a:gs>
              <a:gs pos="100000">
                <a:schemeClr val="tx1">
                  <a:tint val="23500"/>
                  <a:satMod val="160000"/>
                  <a:lumMod val="0"/>
                  <a:alpha val="18000"/>
                </a:schemeClr>
              </a:gs>
            </a:gsLst>
            <a:lin ang="4800000" scaled="0"/>
            <a:tileRect/>
          </a:gradFill>
          <a:ln w="28575" cap="flat" cmpd="sng" algn="ctr">
            <a:solidFill>
              <a:schemeClr val="bg2">
                <a:lumMod val="20000"/>
                <a:lumOff val="80000"/>
              </a:schemeClr>
            </a:solidFill>
            <a:prstDash val="solid"/>
          </a:ln>
          <a:effectLst/>
        </p:spPr>
        <p:txBody>
          <a:bodyPr lIns="121899" tIns="60949" rIns="121899" bIns="60949" rtlCol="0" anchor="ctr"/>
          <a:lstStyle/>
          <a:p>
            <a:pPr algn="ctr" defTabSz="1218987"/>
            <a:endParaRPr lang="en-US" kern="0" dirty="0">
              <a:solidFill>
                <a:sysClr val="window" lastClr="FFFFFF"/>
              </a:solidFill>
              <a:latin typeface="Segoe UI"/>
            </a:endParaRPr>
          </a:p>
        </p:txBody>
      </p:sp>
      <p:sp>
        <p:nvSpPr>
          <p:cNvPr id="41" name="Rounded Rectangle 40"/>
          <p:cNvSpPr/>
          <p:nvPr/>
        </p:nvSpPr>
        <p:spPr bwMode="auto">
          <a:xfrm>
            <a:off x="705678" y="1330777"/>
            <a:ext cx="3458818" cy="2943914"/>
          </a:xfrm>
          <a:prstGeom prst="roundRect">
            <a:avLst>
              <a:gd name="adj" fmla="val 4287"/>
            </a:avLst>
          </a:prstGeom>
          <a:gradFill flip="none" rotWithShape="1">
            <a:gsLst>
              <a:gs pos="0">
                <a:schemeClr val="tx1">
                  <a:tint val="66000"/>
                  <a:satMod val="160000"/>
                  <a:lumMod val="0"/>
                  <a:lumOff val="100000"/>
                </a:schemeClr>
              </a:gs>
              <a:gs pos="65000">
                <a:srgbClr val="FFFFFF">
                  <a:alpha val="0"/>
                </a:srgbClr>
              </a:gs>
              <a:gs pos="10000">
                <a:schemeClr val="tx1">
                  <a:lumMod val="65000"/>
                  <a:lumOff val="35000"/>
                  <a:tint val="44500"/>
                  <a:satMod val="160000"/>
                  <a:alpha val="7000"/>
                </a:schemeClr>
              </a:gs>
              <a:gs pos="100000">
                <a:schemeClr val="tx1">
                  <a:tint val="23500"/>
                  <a:satMod val="160000"/>
                  <a:lumMod val="0"/>
                  <a:alpha val="18000"/>
                </a:schemeClr>
              </a:gs>
            </a:gsLst>
            <a:lin ang="4800000" scaled="0"/>
            <a:tileRect/>
          </a:gradFill>
          <a:ln w="28575" cap="flat" cmpd="sng" algn="ctr">
            <a:solidFill>
              <a:schemeClr val="bg2">
                <a:lumMod val="20000"/>
                <a:lumOff val="80000"/>
              </a:schemeClr>
            </a:solidFill>
            <a:prstDash val="solid"/>
          </a:ln>
          <a:effectLst/>
        </p:spPr>
        <p:txBody>
          <a:bodyPr lIns="121899" tIns="60949" rIns="121899" bIns="60949" rtlCol="0" anchor="ctr"/>
          <a:lstStyle/>
          <a:p>
            <a:pPr algn="ctr" defTabSz="1218987"/>
            <a:endParaRPr lang="en-US" sz="2800" kern="0" dirty="0">
              <a:solidFill>
                <a:sysClr val="window" lastClr="FFFFFF"/>
              </a:solidFill>
              <a:latin typeface="Segoe UI"/>
            </a:endParaRPr>
          </a:p>
        </p:txBody>
      </p:sp>
      <p:sp>
        <p:nvSpPr>
          <p:cNvPr id="4" name="Title 3"/>
          <p:cNvSpPr>
            <a:spLocks noGrp="1"/>
          </p:cNvSpPr>
          <p:nvPr>
            <p:ph type="title"/>
          </p:nvPr>
        </p:nvSpPr>
        <p:spPr/>
        <p:txBody>
          <a:bodyPr/>
          <a:lstStyle/>
          <a:p>
            <a:r>
              <a:rPr lang="en-US" smtClean="0"/>
              <a:t>Office Professional Plus is</a:t>
            </a:r>
            <a:endParaRPr lang="en-US" dirty="0"/>
          </a:p>
        </p:txBody>
      </p:sp>
      <p:sp>
        <p:nvSpPr>
          <p:cNvPr id="3" name="Content Placeholder 2"/>
          <p:cNvSpPr>
            <a:spLocks noGrp="1"/>
          </p:cNvSpPr>
          <p:nvPr>
            <p:ph type="body" sz="quarter" idx="4294967295"/>
          </p:nvPr>
        </p:nvSpPr>
        <p:spPr>
          <a:xfrm>
            <a:off x="4391026" y="1447800"/>
            <a:ext cx="7797800" cy="4116388"/>
          </a:xfrm>
        </p:spPr>
        <p:txBody>
          <a:bodyPr>
            <a:normAutofit/>
          </a:bodyPr>
          <a:lstStyle/>
          <a:p>
            <a:pPr marL="457200" indent="-457200"/>
            <a:r>
              <a:rPr lang="en-US" dirty="0" smtClean="0"/>
              <a:t>Full rich client suite </a:t>
            </a:r>
          </a:p>
          <a:p>
            <a:pPr marL="457200" indent="-457200"/>
            <a:r>
              <a:rPr lang="en-US" dirty="0" smtClean="0"/>
              <a:t>Monthly subscription</a:t>
            </a:r>
          </a:p>
          <a:p>
            <a:pPr marL="457200" indent="-457200"/>
            <a:r>
              <a:rPr lang="en-US" dirty="0" smtClean="0"/>
              <a:t>Per user provisioning, up to 5 devices</a:t>
            </a:r>
          </a:p>
          <a:p>
            <a:pPr marL="457200" indent="-457200"/>
            <a:r>
              <a:rPr lang="en-US" dirty="0" smtClean="0"/>
              <a:t>Same apps as Office Pro Plus 2010</a:t>
            </a:r>
          </a:p>
          <a:p>
            <a:pPr marL="457200" indent="-457200"/>
            <a:r>
              <a:rPr lang="en-US" dirty="0" smtClean="0"/>
              <a:t>Office Web Apps on Office 365</a:t>
            </a:r>
          </a:p>
          <a:p>
            <a:pPr marL="457200" indent="-457200"/>
            <a:r>
              <a:rPr lang="en-US" dirty="0" smtClean="0"/>
              <a:t>32 or 64 bit</a:t>
            </a:r>
          </a:p>
          <a:p>
            <a:pPr marL="457200" indent="-457200">
              <a:buFont typeface="+mj-lt"/>
              <a:buAutoNum type="arabicPeriod"/>
            </a:pP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50" y="1321902"/>
            <a:ext cx="3270996" cy="530297"/>
          </a:xfrm>
          <a:prstGeom prst="rect">
            <a:avLst/>
          </a:prstGeom>
        </p:spPr>
      </p:pic>
      <p:grpSp>
        <p:nvGrpSpPr>
          <p:cNvPr id="21" name="Group 20"/>
          <p:cNvGrpSpPr/>
          <p:nvPr/>
        </p:nvGrpSpPr>
        <p:grpSpPr>
          <a:xfrm>
            <a:off x="875582" y="1957732"/>
            <a:ext cx="3187655" cy="2067616"/>
            <a:chOff x="688019" y="2717136"/>
            <a:chExt cx="2518917" cy="1683939"/>
          </a:xfrm>
        </p:grpSpPr>
        <p:sp>
          <p:nvSpPr>
            <p:cNvPr id="22" name="Text Placeholder 2"/>
            <p:cNvSpPr txBox="1">
              <a:spLocks/>
            </p:cNvSpPr>
            <p:nvPr/>
          </p:nvSpPr>
          <p:spPr>
            <a:xfrm>
              <a:off x="2383976" y="2793038"/>
              <a:ext cx="822960"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200" b="0" dirty="0" smtClean="0">
                  <a:solidFill>
                    <a:schemeClr val="tx1"/>
                  </a:solidFill>
                  <a:latin typeface="Segoe UI"/>
                </a:rPr>
                <a:t>Publisher</a:t>
              </a:r>
            </a:p>
          </p:txBody>
        </p:sp>
        <p:pic>
          <p:nvPicPr>
            <p:cNvPr id="23" name="Picture 6" descr="\\cmcreate\brandteam\EPRO\TRANSFER\ppt\OneNote2010_256.png"/>
            <p:cNvPicPr>
              <a:picLocks noChangeAspect="1" noChangeArrowheads="1"/>
            </p:cNvPicPr>
            <p:nvPr/>
          </p:nvPicPr>
          <p:blipFill>
            <a:blip r:embed="rId4" cstate="print"/>
            <a:srcRect/>
            <a:stretch>
              <a:fillRect/>
            </a:stretch>
          </p:blipFill>
          <p:spPr bwMode="auto">
            <a:xfrm>
              <a:off x="1421345" y="3759117"/>
              <a:ext cx="310896" cy="302413"/>
            </a:xfrm>
            <a:prstGeom prst="rect">
              <a:avLst/>
            </a:prstGeom>
            <a:noFill/>
          </p:spPr>
        </p:pic>
        <p:pic>
          <p:nvPicPr>
            <p:cNvPr id="24" name="Picture 2" descr="\\cmcreate\brandteam\EPRO\TRANSFER\ppt\Word2010_256.png"/>
            <p:cNvPicPr>
              <a:picLocks noChangeAspect="1" noChangeArrowheads="1"/>
            </p:cNvPicPr>
            <p:nvPr/>
          </p:nvPicPr>
          <p:blipFill>
            <a:blip r:embed="rId5" cstate="print"/>
            <a:srcRect/>
            <a:stretch>
              <a:fillRect/>
            </a:stretch>
          </p:blipFill>
          <p:spPr bwMode="auto">
            <a:xfrm>
              <a:off x="1421694" y="2717136"/>
              <a:ext cx="310896" cy="301005"/>
            </a:xfrm>
            <a:prstGeom prst="rect">
              <a:avLst/>
            </a:prstGeom>
            <a:noFill/>
          </p:spPr>
        </p:pic>
        <p:pic>
          <p:nvPicPr>
            <p:cNvPr id="25" name="Picture 4" descr="\\cmcreate\brandteam\EPRO\TRANSFER\ppt\Excel2010_256.png"/>
            <p:cNvPicPr>
              <a:picLocks noChangeAspect="1" noChangeArrowheads="1"/>
            </p:cNvPicPr>
            <p:nvPr/>
          </p:nvPicPr>
          <p:blipFill>
            <a:blip r:embed="rId6" cstate="print"/>
            <a:srcRect/>
            <a:stretch>
              <a:fillRect/>
            </a:stretch>
          </p:blipFill>
          <p:spPr bwMode="auto">
            <a:xfrm>
              <a:off x="1421694" y="3064463"/>
              <a:ext cx="310896" cy="292910"/>
            </a:xfrm>
            <a:prstGeom prst="rect">
              <a:avLst/>
            </a:prstGeom>
            <a:noFill/>
          </p:spPr>
        </p:pic>
        <p:pic>
          <p:nvPicPr>
            <p:cNvPr id="26" name="Picture 8" descr="\\cmcreate\brandteam\EPRO\TRANSFER\ppt\PowerPoint2010_256.png"/>
            <p:cNvPicPr>
              <a:picLocks noChangeAspect="1" noChangeArrowheads="1"/>
            </p:cNvPicPr>
            <p:nvPr/>
          </p:nvPicPr>
          <p:blipFill>
            <a:blip r:embed="rId7" cstate="print"/>
            <a:srcRect/>
            <a:stretch>
              <a:fillRect/>
            </a:stretch>
          </p:blipFill>
          <p:spPr bwMode="auto">
            <a:xfrm>
              <a:off x="1421694" y="3411790"/>
              <a:ext cx="310896" cy="292305"/>
            </a:xfrm>
            <a:prstGeom prst="rect">
              <a:avLst/>
            </a:prstGeom>
            <a:noFill/>
          </p:spPr>
        </p:pic>
        <p:pic>
          <p:nvPicPr>
            <p:cNvPr id="27" name="Picture 7" descr="\\cmcreate\brandteam\EPRO\TRANSFER\ppt\Outlook2010_256.png"/>
            <p:cNvPicPr>
              <a:picLocks noChangeAspect="1" noChangeArrowheads="1"/>
            </p:cNvPicPr>
            <p:nvPr/>
          </p:nvPicPr>
          <p:blipFill>
            <a:blip r:embed="rId8" cstate="print"/>
            <a:srcRect/>
            <a:stretch>
              <a:fillRect/>
            </a:stretch>
          </p:blipFill>
          <p:spPr bwMode="auto">
            <a:xfrm>
              <a:off x="1421694" y="4108770"/>
              <a:ext cx="310896" cy="292305"/>
            </a:xfrm>
            <a:prstGeom prst="rect">
              <a:avLst/>
            </a:prstGeom>
            <a:noFill/>
          </p:spPr>
        </p:pic>
        <p:pic>
          <p:nvPicPr>
            <p:cNvPr id="28" name="Picture 3" descr="\\cmcreate\brandteam\EPRO\TRANSFER\ppt\Access2010_256.png"/>
            <p:cNvPicPr>
              <a:picLocks noChangeAspect="1" noChangeArrowheads="1"/>
            </p:cNvPicPr>
            <p:nvPr/>
          </p:nvPicPr>
          <p:blipFill>
            <a:blip r:embed="rId9" cstate="print"/>
            <a:srcRect/>
            <a:stretch>
              <a:fillRect/>
            </a:stretch>
          </p:blipFill>
          <p:spPr bwMode="auto">
            <a:xfrm>
              <a:off x="2017925" y="3065068"/>
              <a:ext cx="310896" cy="292305"/>
            </a:xfrm>
            <a:prstGeom prst="rect">
              <a:avLst/>
            </a:prstGeom>
            <a:noFill/>
          </p:spPr>
        </p:pic>
        <p:pic>
          <p:nvPicPr>
            <p:cNvPr id="29" name="Picture 10" descr="\\cmcreate\brandteam\EPRO\TRANSFER\ppt\Publisher2010_256.png"/>
            <p:cNvPicPr>
              <a:picLocks noChangeAspect="1" noChangeArrowheads="1"/>
            </p:cNvPicPr>
            <p:nvPr/>
          </p:nvPicPr>
          <p:blipFill>
            <a:blip r:embed="rId10" cstate="print"/>
            <a:srcRect/>
            <a:stretch>
              <a:fillRect/>
            </a:stretch>
          </p:blipFill>
          <p:spPr bwMode="auto">
            <a:xfrm>
              <a:off x="2017925" y="2725837"/>
              <a:ext cx="310896" cy="292304"/>
            </a:xfrm>
            <a:prstGeom prst="rect">
              <a:avLst/>
            </a:prstGeom>
            <a:noFill/>
          </p:spPr>
        </p:pic>
        <p:pic>
          <p:nvPicPr>
            <p:cNvPr id="30" name="Picture 5" descr="\\cmcreate\brandteam\EPRO\TRANSFER\ppt\InfoPath2010_256.png"/>
            <p:cNvPicPr>
              <a:picLocks noChangeAspect="1" noChangeArrowheads="1"/>
            </p:cNvPicPr>
            <p:nvPr/>
          </p:nvPicPr>
          <p:blipFill>
            <a:blip r:embed="rId11" cstate="print"/>
            <a:srcRect/>
            <a:stretch>
              <a:fillRect/>
            </a:stretch>
          </p:blipFill>
          <p:spPr bwMode="auto">
            <a:xfrm>
              <a:off x="2017925" y="3412396"/>
              <a:ext cx="310896" cy="292305"/>
            </a:xfrm>
            <a:prstGeom prst="rect">
              <a:avLst/>
            </a:prstGeom>
            <a:noFill/>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27602" y="3759118"/>
              <a:ext cx="310896" cy="293880"/>
            </a:xfrm>
            <a:prstGeom prst="rect">
              <a:avLst/>
            </a:prstGeom>
          </p:spPr>
        </p:pic>
        <p:sp>
          <p:nvSpPr>
            <p:cNvPr id="32" name="Text Placeholder 2"/>
            <p:cNvSpPr txBox="1">
              <a:spLocks/>
            </p:cNvSpPr>
            <p:nvPr/>
          </p:nvSpPr>
          <p:spPr>
            <a:xfrm>
              <a:off x="688019" y="2790000"/>
              <a:ext cx="680204"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200" b="0" dirty="0" smtClean="0">
                  <a:solidFill>
                    <a:schemeClr val="tx1"/>
                  </a:solidFill>
                  <a:latin typeface="Segoe UI"/>
                </a:rPr>
                <a:t>Word</a:t>
              </a:r>
              <a:endParaRPr lang="en-US" sz="1200" b="0" dirty="0">
                <a:solidFill>
                  <a:schemeClr val="tx1"/>
                </a:solidFill>
                <a:latin typeface="Segoe UI"/>
              </a:endParaRPr>
            </a:p>
          </p:txBody>
        </p:sp>
        <p:sp>
          <p:nvSpPr>
            <p:cNvPr id="33" name="Text Placeholder 2"/>
            <p:cNvSpPr txBox="1">
              <a:spLocks/>
            </p:cNvSpPr>
            <p:nvPr/>
          </p:nvSpPr>
          <p:spPr>
            <a:xfrm>
              <a:off x="688019" y="3155949"/>
              <a:ext cx="680204"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200" b="0" dirty="0" smtClean="0">
                  <a:solidFill>
                    <a:schemeClr val="tx1"/>
                  </a:solidFill>
                  <a:latin typeface="Segoe UI"/>
                </a:rPr>
                <a:t>Excel</a:t>
              </a:r>
              <a:endParaRPr lang="en-US" sz="1200" b="0" dirty="0">
                <a:solidFill>
                  <a:schemeClr val="tx1"/>
                </a:solidFill>
                <a:latin typeface="Segoe UI"/>
              </a:endParaRPr>
            </a:p>
          </p:txBody>
        </p:sp>
        <p:sp>
          <p:nvSpPr>
            <p:cNvPr id="34" name="Text Placeholder 2"/>
            <p:cNvSpPr txBox="1">
              <a:spLocks/>
            </p:cNvSpPr>
            <p:nvPr/>
          </p:nvSpPr>
          <p:spPr>
            <a:xfrm>
              <a:off x="688019" y="3503276"/>
              <a:ext cx="680204"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200" b="0" dirty="0" smtClean="0">
                  <a:solidFill>
                    <a:schemeClr val="tx1"/>
                  </a:solidFill>
                  <a:latin typeface="Segoe UI"/>
                </a:rPr>
                <a:t>PowerPoint</a:t>
              </a:r>
              <a:endParaRPr lang="en-US" sz="1200" b="0" dirty="0">
                <a:solidFill>
                  <a:schemeClr val="tx1"/>
                </a:solidFill>
                <a:latin typeface="Segoe UI"/>
              </a:endParaRPr>
            </a:p>
          </p:txBody>
        </p:sp>
        <p:sp>
          <p:nvSpPr>
            <p:cNvPr id="35" name="Text Placeholder 2"/>
            <p:cNvSpPr txBox="1">
              <a:spLocks/>
            </p:cNvSpPr>
            <p:nvPr/>
          </p:nvSpPr>
          <p:spPr>
            <a:xfrm>
              <a:off x="688019" y="3851766"/>
              <a:ext cx="680204"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200" b="0" dirty="0" smtClean="0">
                  <a:solidFill>
                    <a:schemeClr val="tx1"/>
                  </a:solidFill>
                  <a:latin typeface="Segoe UI"/>
                </a:rPr>
                <a:t>OneNote  </a:t>
              </a:r>
            </a:p>
          </p:txBody>
        </p:sp>
        <p:sp>
          <p:nvSpPr>
            <p:cNvPr id="36" name="Text Placeholder 2"/>
            <p:cNvSpPr txBox="1">
              <a:spLocks/>
            </p:cNvSpPr>
            <p:nvPr/>
          </p:nvSpPr>
          <p:spPr>
            <a:xfrm>
              <a:off x="688019" y="4200256"/>
              <a:ext cx="680204"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algn="r" defTabSz="914363" fontAlgn="base">
                <a:spcBef>
                  <a:spcPts val="500"/>
                </a:spcBef>
                <a:spcAft>
                  <a:spcPct val="0"/>
                </a:spcAft>
              </a:pPr>
              <a:r>
                <a:rPr lang="en-US" sz="1200" b="0" dirty="0" smtClean="0">
                  <a:solidFill>
                    <a:schemeClr val="tx1"/>
                  </a:solidFill>
                  <a:latin typeface="Segoe UI"/>
                </a:rPr>
                <a:t>Outlook </a:t>
              </a:r>
            </a:p>
          </p:txBody>
        </p:sp>
        <p:sp>
          <p:nvSpPr>
            <p:cNvPr id="37" name="Text Placeholder 2"/>
            <p:cNvSpPr txBox="1">
              <a:spLocks/>
            </p:cNvSpPr>
            <p:nvPr/>
          </p:nvSpPr>
          <p:spPr>
            <a:xfrm>
              <a:off x="2383976" y="3140365"/>
              <a:ext cx="822960"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200" b="0" dirty="0" smtClean="0">
                  <a:solidFill>
                    <a:schemeClr val="tx1"/>
                  </a:solidFill>
                  <a:latin typeface="Segoe UI"/>
                </a:rPr>
                <a:t>Access</a:t>
              </a:r>
            </a:p>
          </p:txBody>
        </p:sp>
        <p:sp>
          <p:nvSpPr>
            <p:cNvPr id="38" name="Text Placeholder 2"/>
            <p:cNvSpPr txBox="1">
              <a:spLocks/>
            </p:cNvSpPr>
            <p:nvPr/>
          </p:nvSpPr>
          <p:spPr>
            <a:xfrm>
              <a:off x="2383976" y="3487692"/>
              <a:ext cx="822960" cy="135358"/>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200" b="0" dirty="0" smtClean="0">
                  <a:solidFill>
                    <a:schemeClr val="tx1"/>
                  </a:solidFill>
                  <a:latin typeface="Segoe UI"/>
                </a:rPr>
                <a:t>InfoPath</a:t>
              </a:r>
            </a:p>
          </p:txBody>
        </p:sp>
        <p:sp>
          <p:nvSpPr>
            <p:cNvPr id="40" name="Text Placeholder 2"/>
            <p:cNvSpPr txBox="1">
              <a:spLocks/>
            </p:cNvSpPr>
            <p:nvPr/>
          </p:nvSpPr>
          <p:spPr>
            <a:xfrm>
              <a:off x="2383976" y="3720411"/>
              <a:ext cx="822960" cy="322939"/>
            </a:xfrm>
            <a:prstGeom prst="rect">
              <a:avLst/>
            </a:prstGeom>
          </p:spPr>
          <p:txBody>
            <a:bodyPr wrap="square" lIns="0" tIns="0" rIns="0" bIns="0">
              <a:spAutoFit/>
            </a:bodyPr>
            <a:lstStyle>
              <a:defPPr>
                <a:defRPr lang="en-US"/>
              </a:defPPr>
              <a:lvl1pPr>
                <a:lnSpc>
                  <a:spcPct val="90000"/>
                </a:lnSpc>
                <a:defRPr b="1">
                  <a:gradFill>
                    <a:gsLst>
                      <a:gs pos="0">
                        <a:schemeClr val="tx2">
                          <a:lumMod val="25000"/>
                        </a:schemeClr>
                      </a:gs>
                      <a:gs pos="86000">
                        <a:schemeClr val="tx2">
                          <a:lumMod val="25000"/>
                        </a:schemeClr>
                      </a:gs>
                    </a:gsLst>
                    <a:lin ang="5400000" scaled="0"/>
                  </a:gradFill>
                </a:defRPr>
              </a:lvl1pPr>
            </a:lstStyle>
            <a:p>
              <a:pPr defTabSz="914363" fontAlgn="base">
                <a:spcBef>
                  <a:spcPts val="500"/>
                </a:spcBef>
                <a:spcAft>
                  <a:spcPct val="0"/>
                </a:spcAft>
              </a:pPr>
              <a:r>
                <a:rPr lang="en-US" sz="1200" b="0" dirty="0" smtClean="0">
                  <a:solidFill>
                    <a:schemeClr val="tx1"/>
                  </a:solidFill>
                  <a:latin typeface="Segoe UI"/>
                </a:rPr>
                <a:t>SharePoint </a:t>
              </a:r>
            </a:p>
            <a:p>
              <a:pPr defTabSz="914363" fontAlgn="base">
                <a:spcBef>
                  <a:spcPts val="500"/>
                </a:spcBef>
                <a:spcAft>
                  <a:spcPct val="0"/>
                </a:spcAft>
              </a:pPr>
              <a:r>
                <a:rPr lang="en-US" sz="1200" b="0" dirty="0" smtClean="0">
                  <a:solidFill>
                    <a:schemeClr val="tx1"/>
                  </a:solidFill>
                  <a:latin typeface="Segoe UI"/>
                </a:rPr>
                <a:t>Workspace</a:t>
              </a:r>
            </a:p>
          </p:txBody>
        </p:sp>
      </p:grpSp>
      <p:sp>
        <p:nvSpPr>
          <p:cNvPr id="18" name="TextBox 17"/>
          <p:cNvSpPr txBox="1"/>
          <p:nvPr/>
        </p:nvSpPr>
        <p:spPr>
          <a:xfrm>
            <a:off x="1070313" y="5040996"/>
            <a:ext cx="1399217" cy="430887"/>
          </a:xfrm>
          <a:prstGeom prst="rect">
            <a:avLst/>
          </a:prstGeom>
          <a:noFill/>
        </p:spPr>
        <p:txBody>
          <a:bodyPr wrap="square" lIns="0" tIns="0" rIns="0" bIns="0" rtlCol="0">
            <a:spAutoFit/>
          </a:bodyPr>
          <a:lstStyle/>
          <a:p>
            <a:pPr marL="171450" indent="-171450">
              <a:buFont typeface="Arial" pitchFamily="34" charset="0"/>
              <a:buChar char="•"/>
            </a:pPr>
            <a:r>
              <a:rPr lang="en-US" sz="1400" dirty="0" smtClean="0"/>
              <a:t>Excel</a:t>
            </a:r>
          </a:p>
          <a:p>
            <a:pPr marL="171450" indent="-171450">
              <a:buFont typeface="Arial" pitchFamily="34" charset="0"/>
              <a:buChar char="•"/>
            </a:pPr>
            <a:r>
              <a:rPr lang="en-US" sz="1400" dirty="0" smtClean="0"/>
              <a:t>OneNote</a:t>
            </a: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650" y="4502424"/>
            <a:ext cx="2342966" cy="497018"/>
          </a:xfrm>
          <a:prstGeom prst="rect">
            <a:avLst/>
          </a:prstGeom>
        </p:spPr>
      </p:pic>
      <p:sp>
        <p:nvSpPr>
          <p:cNvPr id="20" name="TextBox 19"/>
          <p:cNvSpPr txBox="1"/>
          <p:nvPr/>
        </p:nvSpPr>
        <p:spPr>
          <a:xfrm>
            <a:off x="2435383" y="5043619"/>
            <a:ext cx="1399217" cy="430887"/>
          </a:xfrm>
          <a:prstGeom prst="rect">
            <a:avLst/>
          </a:prstGeom>
          <a:noFill/>
        </p:spPr>
        <p:txBody>
          <a:bodyPr wrap="square" lIns="0" tIns="0" rIns="0" bIns="0" rtlCol="0">
            <a:spAutoFit/>
          </a:bodyPr>
          <a:lstStyle/>
          <a:p>
            <a:pPr marL="171450" indent="-171450">
              <a:buFont typeface="Arial" pitchFamily="34" charset="0"/>
              <a:buChar char="•"/>
            </a:pPr>
            <a:r>
              <a:rPr lang="en-US" sz="1400" dirty="0" smtClean="0"/>
              <a:t>PowerPoint</a:t>
            </a:r>
          </a:p>
          <a:p>
            <a:pPr marL="171450" indent="-171450">
              <a:buFont typeface="Arial" pitchFamily="34" charset="0"/>
              <a:buChar char="•"/>
            </a:pPr>
            <a:r>
              <a:rPr lang="en-US" sz="1400" dirty="0" smtClean="0"/>
              <a:t>Word</a:t>
            </a:r>
          </a:p>
        </p:txBody>
      </p:sp>
    </p:spTree>
    <p:extLst>
      <p:ext uri="{BB962C8B-B14F-4D97-AF65-F5344CB8AC3E}">
        <p14:creationId xmlns:p14="http://schemas.microsoft.com/office/powerpoint/2010/main" val="32906464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Professional Plus Setup Flow</a:t>
            </a:r>
            <a:endParaRPr lang="en-US" dirty="0"/>
          </a:p>
        </p:txBody>
      </p:sp>
      <p:pic>
        <p:nvPicPr>
          <p:cNvPr id="4" name="Picture 3"/>
          <p:cNvPicPr/>
          <p:nvPr/>
        </p:nvPicPr>
        <p:blipFill>
          <a:blip r:embed="rId3"/>
          <a:stretch>
            <a:fillRect/>
          </a:stretch>
        </p:blipFill>
        <p:spPr>
          <a:xfrm>
            <a:off x="265573" y="1073581"/>
            <a:ext cx="5943600" cy="4318000"/>
          </a:xfrm>
          <a:prstGeom prst="rect">
            <a:avLst/>
          </a:prstGeom>
        </p:spPr>
      </p:pic>
      <p:pic>
        <p:nvPicPr>
          <p:cNvPr id="5" name="Picture 4"/>
          <p:cNvPicPr/>
          <p:nvPr/>
        </p:nvPicPr>
        <p:blipFill>
          <a:blip r:embed="rId4"/>
          <a:stretch>
            <a:fillRect/>
          </a:stretch>
        </p:blipFill>
        <p:spPr>
          <a:xfrm>
            <a:off x="1392102" y="1064540"/>
            <a:ext cx="4817071" cy="5568272"/>
          </a:xfrm>
          <a:prstGeom prst="rect">
            <a:avLst/>
          </a:prstGeom>
        </p:spPr>
      </p:pic>
      <p:pic>
        <p:nvPicPr>
          <p:cNvPr id="6" name="Picture 5"/>
          <p:cNvPicPr/>
          <p:nvPr/>
        </p:nvPicPr>
        <p:blipFill>
          <a:blip r:embed="rId5"/>
          <a:stretch>
            <a:fillRect/>
          </a:stretch>
        </p:blipFill>
        <p:spPr>
          <a:xfrm>
            <a:off x="2462863" y="1064540"/>
            <a:ext cx="5885180" cy="4742815"/>
          </a:xfrm>
          <a:prstGeom prst="rect">
            <a:avLst/>
          </a:prstGeom>
        </p:spPr>
      </p:pic>
      <p:pic>
        <p:nvPicPr>
          <p:cNvPr id="7" name="Picture 6"/>
          <p:cNvPicPr/>
          <p:nvPr/>
        </p:nvPicPr>
        <p:blipFill>
          <a:blip r:embed="rId6"/>
          <a:stretch>
            <a:fillRect/>
          </a:stretch>
        </p:blipFill>
        <p:spPr>
          <a:xfrm>
            <a:off x="3415233" y="1073581"/>
            <a:ext cx="5885180" cy="4761865"/>
          </a:xfrm>
          <a:prstGeom prst="rect">
            <a:avLst/>
          </a:prstGeom>
        </p:spPr>
      </p:pic>
      <p:pic>
        <p:nvPicPr>
          <p:cNvPr id="8" name="Picture 7"/>
          <p:cNvPicPr/>
          <p:nvPr/>
        </p:nvPicPr>
        <p:blipFill>
          <a:blip r:embed="rId7"/>
          <a:stretch>
            <a:fillRect/>
          </a:stretch>
        </p:blipFill>
        <p:spPr>
          <a:xfrm>
            <a:off x="4752127" y="1064539"/>
            <a:ext cx="5875655" cy="4742815"/>
          </a:xfrm>
          <a:prstGeom prst="rect">
            <a:avLst/>
          </a:prstGeom>
        </p:spPr>
      </p:pic>
      <p:pic>
        <p:nvPicPr>
          <p:cNvPr id="9" name="Picture 8"/>
          <p:cNvPicPr>
            <a:picLocks noChangeAspect="1"/>
          </p:cNvPicPr>
          <p:nvPr/>
        </p:nvPicPr>
        <p:blipFill>
          <a:blip r:embed="rId8"/>
          <a:stretch>
            <a:fillRect/>
          </a:stretch>
        </p:blipFill>
        <p:spPr>
          <a:xfrm>
            <a:off x="2462863" y="1073581"/>
            <a:ext cx="8777136" cy="4088495"/>
          </a:xfrm>
          <a:prstGeom prst="rect">
            <a:avLst/>
          </a:prstGeom>
        </p:spPr>
      </p:pic>
    </p:spTree>
    <p:extLst>
      <p:ext uri="{BB962C8B-B14F-4D97-AF65-F5344CB8AC3E}">
        <p14:creationId xmlns:p14="http://schemas.microsoft.com/office/powerpoint/2010/main" val="10830906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Office 365 Desktop Setup</a:t>
            </a:r>
            <a:endParaRPr lang="en-US" dirty="0"/>
          </a:p>
        </p:txBody>
      </p:sp>
      <p:sp>
        <p:nvSpPr>
          <p:cNvPr id="3" name="Subtitle 2"/>
          <p:cNvSpPr>
            <a:spLocks noGrp="1"/>
          </p:cNvSpPr>
          <p:nvPr>
            <p:ph type="body" sz="quarter" idx="10"/>
          </p:nvPr>
        </p:nvSpPr>
        <p:spPr/>
        <p:txBody>
          <a:bodyPr/>
          <a:lstStyle/>
          <a:p>
            <a:r>
              <a:rPr lang="en-US" smtClean="0"/>
              <a:t>Updates client PCs to work with Office 365 Services </a:t>
            </a:r>
          </a:p>
          <a:p>
            <a:r>
              <a:rPr lang="en-US" smtClean="0"/>
              <a:t>Configure clients for subscribed services </a:t>
            </a:r>
          </a:p>
          <a:p>
            <a:endParaRPr lang="en-US" smtClean="0"/>
          </a:p>
          <a:p>
            <a:endParaRPr lang="en-US" smtClean="0"/>
          </a:p>
          <a:p>
            <a:endParaRPr lang="en-US" smtClean="0"/>
          </a:p>
          <a:p>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00" y="3221493"/>
            <a:ext cx="6410458" cy="2756433"/>
          </a:xfrm>
          <a:prstGeom prst="rect">
            <a:avLst/>
          </a:prstGeom>
          <a:noFill/>
          <a:ln>
            <a:noFill/>
          </a:ln>
          <a:effectLst>
            <a:outerShdw blurRad="1270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209" y="3426462"/>
            <a:ext cx="4976634" cy="3288524"/>
          </a:xfrm>
          <a:prstGeom prst="rect">
            <a:avLst/>
          </a:prstGeom>
          <a:noFill/>
          <a:ln>
            <a:noFill/>
          </a:ln>
          <a:effectLst>
            <a:outerShdw blurRad="127000" dist="63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644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812865" y="1104181"/>
            <a:ext cx="3864634" cy="1311215"/>
          </a:xfrm>
          <a:prstGeom prst="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smtClean="0"/>
              <a:t>Development Environment</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63202" y="1229779"/>
            <a:ext cx="3524515" cy="1056899"/>
          </a:xfrm>
          <a:prstGeom prst="rect">
            <a:avLst/>
          </a:prstGeom>
          <a:solidFill>
            <a:schemeClr val="tx1"/>
          </a:solidFill>
        </p:spPr>
      </p:pic>
      <p:graphicFrame>
        <p:nvGraphicFramePr>
          <p:cNvPr id="8" name="Table 7"/>
          <p:cNvGraphicFramePr>
            <a:graphicFrameLocks noGrp="1"/>
          </p:cNvGraphicFramePr>
          <p:nvPr>
            <p:extLst>
              <p:ext uri="{D42A27DB-BD31-4B8C-83A1-F6EECF244321}">
                <p14:modId xmlns:p14="http://schemas.microsoft.com/office/powerpoint/2010/main" val="3901879154"/>
              </p:ext>
            </p:extLst>
          </p:nvPr>
        </p:nvGraphicFramePr>
        <p:xfrm>
          <a:off x="113937" y="3005918"/>
          <a:ext cx="3849265" cy="1864609"/>
        </p:xfrm>
        <a:graphic>
          <a:graphicData uri="http://schemas.openxmlformats.org/drawingml/2006/table">
            <a:tbl>
              <a:tblPr firstRow="1" bandRow="1">
                <a:effectLst>
                  <a:outerShdw blurRad="50800" dist="38100" dir="5400000" algn="t" rotWithShape="0">
                    <a:prstClr val="black">
                      <a:alpha val="40000"/>
                    </a:prstClr>
                  </a:outerShdw>
                  <a:reflection blurRad="6350" stA="50000" endA="300" endPos="55000" dir="5400000" sy="-100000" algn="bl" rotWithShape="0"/>
                </a:effectLst>
                <a:tableStyleId>{5C22544A-7EE6-4342-B048-85BDC9FD1C3A}</a:tableStyleId>
              </a:tblPr>
              <a:tblGrid>
                <a:gridCol w="3849265"/>
              </a:tblGrid>
              <a:tr h="474140">
                <a:tc>
                  <a:txBody>
                    <a:bodyPr/>
                    <a:lstStyle/>
                    <a:p>
                      <a:pPr algn="ctr"/>
                      <a:r>
                        <a:rPr lang="en-US" sz="2400" dirty="0" smtClean="0">
                          <a:solidFill>
                            <a:schemeClr val="bg1"/>
                          </a:solidFill>
                        </a:rPr>
                        <a:t>Operating System</a:t>
                      </a:r>
                      <a:endParaRPr lang="en-US" sz="2400" dirty="0">
                        <a:solidFill>
                          <a:schemeClr val="bg1"/>
                        </a:solidFill>
                      </a:endParaRPr>
                    </a:p>
                  </a:txBody>
                  <a:tcPr/>
                </a:tc>
              </a:tr>
              <a:tr h="365300">
                <a:tc>
                  <a:txBody>
                    <a:bodyPr/>
                    <a:lstStyle/>
                    <a:p>
                      <a:pPr marL="0" marR="0" lvl="2"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Windows 7 RTM</a:t>
                      </a:r>
                    </a:p>
                  </a:txBody>
                  <a:tcPr/>
                </a:tc>
              </a:tr>
              <a:tr h="341723">
                <a:tc>
                  <a:txBody>
                    <a:bodyPr/>
                    <a:lstStyle/>
                    <a:p>
                      <a:r>
                        <a:rPr lang="en-US" sz="1400" dirty="0" smtClean="0"/>
                        <a:t>Windows Server</a:t>
                      </a:r>
                      <a:r>
                        <a:rPr lang="en-US" sz="1400" baseline="30000" dirty="0" smtClean="0"/>
                        <a:t>®</a:t>
                      </a:r>
                      <a:r>
                        <a:rPr lang="en-US" sz="1400" dirty="0" smtClean="0"/>
                        <a:t> 2008 R2</a:t>
                      </a:r>
                      <a:endParaRPr lang="en-US" sz="1400" dirty="0"/>
                    </a:p>
                  </a:txBody>
                  <a:tcPr/>
                </a:tc>
              </a:tr>
              <a:tr h="341723">
                <a:tc>
                  <a:txBody>
                    <a:bodyPr/>
                    <a:lstStyle/>
                    <a:p>
                      <a:r>
                        <a:rPr lang="en-US" sz="1400" dirty="0" smtClean="0"/>
                        <a:t>Microsoft Vista</a:t>
                      </a:r>
                      <a:r>
                        <a:rPr lang="en-US" sz="1400" baseline="30000" dirty="0" smtClean="0"/>
                        <a:t>®</a:t>
                      </a:r>
                      <a:r>
                        <a:rPr lang="en-US" sz="1400" dirty="0" smtClean="0"/>
                        <a:t> SP2</a:t>
                      </a:r>
                      <a:endParaRPr lang="en-US" sz="1400" dirty="0"/>
                    </a:p>
                  </a:txBody>
                  <a:tcPr/>
                </a:tc>
              </a:tr>
              <a:tr h="341723">
                <a:tc>
                  <a:txBody>
                    <a:bodyPr/>
                    <a:lstStyle/>
                    <a:p>
                      <a:r>
                        <a:rPr lang="en-US" sz="1400" dirty="0" smtClean="0"/>
                        <a:t>Windows: XP SP3 with Internet Explorer</a:t>
                      </a:r>
                      <a:r>
                        <a:rPr lang="en-US" sz="1400" baseline="30000" dirty="0" smtClean="0"/>
                        <a:t>® </a:t>
                      </a:r>
                      <a:r>
                        <a:rPr lang="en-US" sz="1400" dirty="0" smtClean="0"/>
                        <a:t>7</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26889171"/>
              </p:ext>
            </p:extLst>
          </p:nvPr>
        </p:nvGraphicFramePr>
        <p:xfrm>
          <a:off x="4068131" y="3005918"/>
          <a:ext cx="3848854" cy="1481097"/>
        </p:xfrm>
        <a:graphic>
          <a:graphicData uri="http://schemas.openxmlformats.org/drawingml/2006/table">
            <a:tbl>
              <a:tblPr firstRow="1" bandRow="1">
                <a:effectLst>
                  <a:outerShdw blurRad="50800" dist="38100" dir="5400000" algn="t" rotWithShape="0">
                    <a:prstClr val="black">
                      <a:alpha val="40000"/>
                    </a:prstClr>
                  </a:outerShdw>
                  <a:reflection blurRad="6350" stA="50000" endA="300" endPos="55000" dir="5400000" sy="-100000" algn="bl" rotWithShape="0"/>
                </a:effectLst>
                <a:tableStyleId>{5C22544A-7EE6-4342-B048-85BDC9FD1C3A}</a:tableStyleId>
              </a:tblPr>
              <a:tblGrid>
                <a:gridCol w="3848854"/>
              </a:tblGrid>
              <a:tr h="490901">
                <a:tc>
                  <a:txBody>
                    <a:bodyPr/>
                    <a:lstStyle/>
                    <a:p>
                      <a:pPr algn="ctr"/>
                      <a:r>
                        <a:rPr lang="en-US" sz="2400" kern="1200" dirty="0" smtClean="0">
                          <a:solidFill>
                            <a:schemeClr val="dk1"/>
                          </a:solidFill>
                          <a:latin typeface="+mn-lt"/>
                          <a:ea typeface="+mn-ea"/>
                          <a:cs typeface="+mn-cs"/>
                        </a:rPr>
                        <a:t>Office </a:t>
                      </a:r>
                      <a:endParaRPr lang="en-US" sz="1400" kern="1200" dirty="0">
                        <a:solidFill>
                          <a:schemeClr val="dk1"/>
                        </a:solidFill>
                        <a:latin typeface="+mn-lt"/>
                        <a:ea typeface="+mn-ea"/>
                        <a:cs typeface="+mn-cs"/>
                      </a:endParaRPr>
                    </a:p>
                  </a:txBody>
                  <a:tcPr/>
                </a:tc>
              </a:tr>
              <a:tr h="285125">
                <a:tc>
                  <a:txBody>
                    <a:bodyPr/>
                    <a:lstStyle/>
                    <a:p>
                      <a:r>
                        <a:rPr lang="en-US" sz="1400" kern="1200" dirty="0" smtClean="0">
                          <a:solidFill>
                            <a:schemeClr val="dk1"/>
                          </a:solidFill>
                          <a:latin typeface="+mn-lt"/>
                          <a:ea typeface="+mn-ea"/>
                          <a:cs typeface="+mn-cs"/>
                        </a:rPr>
                        <a:t>Office Professional Plus 2010 Subscription</a:t>
                      </a:r>
                      <a:endParaRPr lang="en-US" sz="1400" kern="1200" dirty="0">
                        <a:solidFill>
                          <a:schemeClr val="dk1"/>
                        </a:solidFill>
                        <a:latin typeface="+mn-lt"/>
                        <a:ea typeface="+mn-ea"/>
                        <a:cs typeface="+mn-cs"/>
                      </a:endParaRPr>
                    </a:p>
                  </a:txBody>
                  <a:tcPr/>
                </a:tc>
              </a:tr>
              <a:tr h="342698">
                <a:tc>
                  <a:txBody>
                    <a:bodyPr/>
                    <a:lstStyle/>
                    <a:p>
                      <a:r>
                        <a:rPr lang="en-US" sz="1400" kern="1200" dirty="0" smtClean="0">
                          <a:solidFill>
                            <a:schemeClr val="dk1"/>
                          </a:solidFill>
                          <a:latin typeface="+mn-lt"/>
                          <a:ea typeface="+mn-ea"/>
                          <a:cs typeface="+mn-cs"/>
                        </a:rPr>
                        <a:t>Office 2010 RTM</a:t>
                      </a:r>
                      <a:endParaRPr lang="en-US" sz="1400" kern="1200" dirty="0">
                        <a:solidFill>
                          <a:schemeClr val="dk1"/>
                        </a:solidFill>
                        <a:latin typeface="+mn-lt"/>
                        <a:ea typeface="+mn-ea"/>
                        <a:cs typeface="+mn-cs"/>
                      </a:endParaRPr>
                    </a:p>
                  </a:txBody>
                  <a:tcPr/>
                </a:tc>
              </a:tr>
              <a:tr h="342698">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Office 2007 SP2</a:t>
                      </a: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732110366"/>
              </p:ext>
            </p:extLst>
          </p:nvPr>
        </p:nvGraphicFramePr>
        <p:xfrm>
          <a:off x="8084960" y="3005918"/>
          <a:ext cx="3848854" cy="782311"/>
        </p:xfrm>
        <a:graphic>
          <a:graphicData uri="http://schemas.openxmlformats.org/drawingml/2006/table">
            <a:tbl>
              <a:tblPr firstRow="1" bandRow="1">
                <a:effectLst>
                  <a:outerShdw blurRad="50800" dist="38100" dir="5400000" algn="t" rotWithShape="0">
                    <a:prstClr val="black">
                      <a:alpha val="40000"/>
                    </a:prstClr>
                  </a:outerShdw>
                  <a:reflection blurRad="6350" stA="50000" endA="300" endPos="55000" dir="5400000" sy="-100000" algn="bl" rotWithShape="0"/>
                </a:effectLst>
                <a:tableStyleId>{5C22544A-7EE6-4342-B048-85BDC9FD1C3A}</a:tableStyleId>
              </a:tblPr>
              <a:tblGrid>
                <a:gridCol w="3848854"/>
              </a:tblGrid>
              <a:tr h="477511">
                <a:tc>
                  <a:txBody>
                    <a:bodyPr/>
                    <a:lstStyle/>
                    <a:p>
                      <a:pPr algn="ctr"/>
                      <a:r>
                        <a:rPr lang="en-US" sz="2400" dirty="0" smtClean="0">
                          <a:solidFill>
                            <a:schemeClr val="bg1"/>
                          </a:solidFill>
                        </a:rPr>
                        <a:t>Visual Studio</a:t>
                      </a:r>
                      <a:endParaRPr lang="en-US" sz="3600" dirty="0">
                        <a:solidFill>
                          <a:schemeClr val="bg1"/>
                        </a:solidFill>
                      </a:endParaRPr>
                    </a:p>
                  </a:txBody>
                  <a:tcPr/>
                </a:tc>
              </a:tr>
              <a:tr h="266134">
                <a:tc>
                  <a:txBody>
                    <a:bodyPr/>
                    <a:lstStyle/>
                    <a:p>
                      <a:r>
                        <a:rPr lang="en-US" sz="1400" dirty="0" smtClean="0"/>
                        <a:t>Visua</a:t>
                      </a:r>
                      <a:r>
                        <a:rPr lang="en-US" sz="1400" baseline="0" dirty="0" smtClean="0"/>
                        <a:t>l Studio 2010</a:t>
                      </a:r>
                      <a:endParaRPr lang="en-US" sz="1400" dirty="0"/>
                    </a:p>
                  </a:txBody>
                  <a:tcPr/>
                </a:tc>
              </a:tr>
            </a:tbl>
          </a:graphicData>
        </a:graphic>
      </p:graphicFrame>
    </p:spTree>
    <p:extLst>
      <p:ext uri="{BB962C8B-B14F-4D97-AF65-F5344CB8AC3E}">
        <p14:creationId xmlns:p14="http://schemas.microsoft.com/office/powerpoint/2010/main" val="38216614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365 Identity Architecture </a:t>
            </a:r>
            <a:br>
              <a:rPr lang="en-US" dirty="0" smtClean="0"/>
            </a:br>
            <a:r>
              <a:rPr lang="en-US" sz="3600" dirty="0" smtClean="0">
                <a:gradFill>
                  <a:gsLst>
                    <a:gs pos="0">
                      <a:srgbClr val="FFE784"/>
                    </a:gs>
                    <a:gs pos="100000">
                      <a:srgbClr val="FFE784"/>
                    </a:gs>
                  </a:gsLst>
                  <a:lin ang="5400000" scaled="0"/>
                </a:gradFill>
              </a:rPr>
              <a:t>Identity </a:t>
            </a:r>
            <a:r>
              <a:rPr lang="en-US" sz="3600" dirty="0">
                <a:gradFill>
                  <a:gsLst>
                    <a:gs pos="0">
                      <a:srgbClr val="FFE784"/>
                    </a:gs>
                    <a:gs pos="100000">
                      <a:srgbClr val="FFE784"/>
                    </a:gs>
                  </a:gsLst>
                  <a:lin ang="5400000" scaled="0"/>
                </a:gradFill>
              </a:rPr>
              <a:t>Options</a:t>
            </a:r>
          </a:p>
        </p:txBody>
      </p:sp>
      <p:pic>
        <p:nvPicPr>
          <p:cNvPr id="107" name="Picture 106" descr="D:\Pennie's documents\Images for TechEd06\Shapes_and_Graphics\Internet Cloud\cloud illustration icon.png"/>
          <p:cNvPicPr>
            <a:picLocks noChangeAspect="1" noChangeArrowheads="1"/>
          </p:cNvPicPr>
          <p:nvPr/>
        </p:nvPicPr>
        <p:blipFill>
          <a:blip r:embed="rId3"/>
          <a:srcRect/>
          <a:stretch>
            <a:fillRect/>
          </a:stretch>
        </p:blipFill>
        <p:spPr bwMode="auto">
          <a:xfrm>
            <a:off x="3430000" y="783776"/>
            <a:ext cx="8360475" cy="7109294"/>
          </a:xfrm>
          <a:prstGeom prst="rect">
            <a:avLst/>
          </a:prstGeom>
          <a:noFill/>
        </p:spPr>
      </p:pic>
      <p:sp>
        <p:nvSpPr>
          <p:cNvPr id="108" name="Rounded Rectangle 107"/>
          <p:cNvSpPr/>
          <p:nvPr/>
        </p:nvSpPr>
        <p:spPr bwMode="auto">
          <a:xfrm>
            <a:off x="6142483" y="2715559"/>
            <a:ext cx="1467755" cy="3012188"/>
          </a:xfrm>
          <a:prstGeom prst="roundRect">
            <a:avLst/>
          </a:prstGeom>
          <a:solidFill>
            <a:srgbClr val="FFFFFF">
              <a:lumMod val="65000"/>
            </a:srgbClr>
          </a:soli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sp>
        <p:nvSpPr>
          <p:cNvPr id="109" name="Rounded Rectangle 108"/>
          <p:cNvSpPr/>
          <p:nvPr/>
        </p:nvSpPr>
        <p:spPr bwMode="auto">
          <a:xfrm>
            <a:off x="817849" y="3430148"/>
            <a:ext cx="2514600" cy="2934353"/>
          </a:xfrm>
          <a:prstGeom prst="roundRect">
            <a:avLst/>
          </a:prstGeom>
          <a:solidFill>
            <a:srgbClr val="FFFFFF">
              <a:lumMod val="65000"/>
            </a:srgbClr>
          </a:soli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horz"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a:ea typeface="+mn-ea"/>
              <a:cs typeface="+mn-cs"/>
            </a:endParaRPr>
          </a:p>
        </p:txBody>
      </p:sp>
      <p:sp>
        <p:nvSpPr>
          <p:cNvPr id="110" name="TextBox 109"/>
          <p:cNvSpPr txBox="1"/>
          <p:nvPr/>
        </p:nvSpPr>
        <p:spPr>
          <a:xfrm>
            <a:off x="1008350" y="3498248"/>
            <a:ext cx="2057399"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chemeClr val="accent6"/>
                </a:solidFill>
                <a:effectLst/>
                <a:uLnTx/>
                <a:uFillTx/>
              </a:rPr>
              <a:t>Contoso</a:t>
            </a:r>
            <a:r>
              <a:rPr kumimoji="0" lang="en-US" sz="1600" b="1" i="0" u="none" strike="noStrike" kern="0" cap="none" spc="0" normalizeH="0" baseline="0" noProof="0" dirty="0">
                <a:ln>
                  <a:noFill/>
                </a:ln>
                <a:solidFill>
                  <a:schemeClr val="accent6"/>
                </a:solidFill>
                <a:effectLst/>
                <a:uLnTx/>
                <a:uFillTx/>
              </a:rPr>
              <a:t> </a:t>
            </a:r>
            <a:r>
              <a:rPr kumimoji="0" lang="en-US" sz="1600" b="1" i="0" u="none" strike="noStrike" kern="0" cap="none" spc="0" normalizeH="0" baseline="0" noProof="0" dirty="0" smtClean="0">
                <a:ln>
                  <a:noFill/>
                </a:ln>
                <a:solidFill>
                  <a:schemeClr val="accent6"/>
                </a:solidFill>
                <a:effectLst/>
                <a:uLnTx/>
                <a:uFillTx/>
              </a:rPr>
              <a:t>Customer (on-premises)</a:t>
            </a:r>
            <a:endParaRPr kumimoji="0" lang="en-US" sz="1600" b="1" i="0" u="none" strike="noStrike" kern="0" cap="none" spc="0" normalizeH="0" baseline="0" noProof="0" dirty="0">
              <a:ln>
                <a:noFill/>
              </a:ln>
              <a:solidFill>
                <a:schemeClr val="accent6"/>
              </a:solidFill>
              <a:effectLst/>
              <a:uLnTx/>
              <a:uFillTx/>
            </a:endParaRPr>
          </a:p>
        </p:txBody>
      </p:sp>
      <p:sp>
        <p:nvSpPr>
          <p:cNvPr id="111" name="Text Placeholder 16"/>
          <p:cNvSpPr txBox="1">
            <a:spLocks/>
          </p:cNvSpPr>
          <p:nvPr/>
        </p:nvSpPr>
        <p:spPr>
          <a:xfrm>
            <a:off x="549916" y="1385503"/>
            <a:ext cx="8382000" cy="332399"/>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4"/>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4"/>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4"/>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4"/>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4"/>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Microsoft </a:t>
            </a:r>
            <a:r>
              <a:rPr lang="en-US" dirty="0"/>
              <a:t>Online IDs</a:t>
            </a:r>
          </a:p>
        </p:txBody>
      </p:sp>
      <p:sp>
        <p:nvSpPr>
          <p:cNvPr id="112" name="Isosceles Triangle 111"/>
          <p:cNvSpPr/>
          <p:nvPr/>
        </p:nvSpPr>
        <p:spPr>
          <a:xfrm>
            <a:off x="1003588" y="4859473"/>
            <a:ext cx="728662" cy="568791"/>
          </a:xfrm>
          <a:prstGeom prst="triangle">
            <a:avLst/>
          </a:prstGeom>
          <a:gradFill rotWithShape="1">
            <a:gsLst>
              <a:gs pos="0">
                <a:srgbClr val="71D9EE">
                  <a:tint val="70000"/>
                  <a:satMod val="180000"/>
                </a:srgbClr>
              </a:gs>
              <a:gs pos="62000">
                <a:srgbClr val="71D9EE">
                  <a:tint val="30000"/>
                  <a:satMod val="180000"/>
                </a:srgbClr>
              </a:gs>
              <a:gs pos="100000">
                <a:srgbClr val="71D9EE">
                  <a:tint val="22000"/>
                  <a:satMod val="180000"/>
                </a:srgbClr>
              </a:gs>
            </a:gsLst>
            <a:lin ang="16200000" scaled="0"/>
          </a:gradFill>
          <a:ln w="9525" cap="flat" cmpd="sng" algn="ctr">
            <a:solidFill>
              <a:srgbClr val="71D9EE">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Segoe UI"/>
                <a:ea typeface="+mn-ea"/>
                <a:cs typeface="+mn-cs"/>
              </a:rPr>
              <a:t>AD</a:t>
            </a:r>
          </a:p>
        </p:txBody>
      </p:sp>
      <p:sp>
        <p:nvSpPr>
          <p:cNvPr id="113" name="Rounded Rectangle 112"/>
          <p:cNvSpPr/>
          <p:nvPr/>
        </p:nvSpPr>
        <p:spPr>
          <a:xfrm>
            <a:off x="2037049" y="4818373"/>
            <a:ext cx="1143000" cy="650993"/>
          </a:xfrm>
          <a:prstGeom prst="roundRect">
            <a:avLst/>
          </a:prstGeom>
          <a:gradFill rotWithShape="1">
            <a:gsLst>
              <a:gs pos="0">
                <a:srgbClr val="71D9EE">
                  <a:tint val="70000"/>
                  <a:satMod val="180000"/>
                </a:srgbClr>
              </a:gs>
              <a:gs pos="62000">
                <a:srgbClr val="71D9EE">
                  <a:tint val="30000"/>
                  <a:satMod val="180000"/>
                </a:srgbClr>
              </a:gs>
              <a:gs pos="100000">
                <a:srgbClr val="71D9EE">
                  <a:tint val="22000"/>
                  <a:satMod val="180000"/>
                </a:srgbClr>
              </a:gs>
            </a:gsLst>
            <a:lin ang="16200000" scaled="0"/>
          </a:gradFill>
          <a:ln w="9525" cap="flat" cmpd="sng" algn="ctr">
            <a:solidFill>
              <a:srgbClr val="71D9EE">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UI"/>
                <a:ea typeface="+mn-ea"/>
                <a:cs typeface="+mn-cs"/>
              </a:rPr>
              <a:t>MS Online Directory Sync</a:t>
            </a:r>
          </a:p>
        </p:txBody>
      </p:sp>
      <p:cxnSp>
        <p:nvCxnSpPr>
          <p:cNvPr id="114" name="Elbow Connector 113"/>
          <p:cNvCxnSpPr>
            <a:stCxn id="112" idx="5"/>
            <a:endCxn id="113" idx="1"/>
          </p:cNvCxnSpPr>
          <p:nvPr/>
        </p:nvCxnSpPr>
        <p:spPr>
          <a:xfrm>
            <a:off x="1550085" y="5143869"/>
            <a:ext cx="486964" cy="1"/>
          </a:xfrm>
          <a:prstGeom prst="bentConnector3">
            <a:avLst>
              <a:gd name="adj1" fmla="val 50000"/>
            </a:avLst>
          </a:prstGeom>
          <a:noFill/>
          <a:ln w="19050" cap="flat" cmpd="sng" algn="ctr">
            <a:solidFill>
              <a:srgbClr val="000000"/>
            </a:solidFill>
            <a:prstDash val="solid"/>
            <a:tailEnd type="arrow"/>
          </a:ln>
          <a:effectLst>
            <a:outerShdw blurRad="50800" dist="38100" dir="5400000" rotWithShape="0">
              <a:srgbClr val="000000">
                <a:alpha val="43137"/>
              </a:srgbClr>
            </a:outerShdw>
          </a:effectLst>
        </p:spPr>
      </p:cxnSp>
      <p:sp>
        <p:nvSpPr>
          <p:cNvPr id="115" name="TextBox 114"/>
          <p:cNvSpPr txBox="1"/>
          <p:nvPr/>
        </p:nvSpPr>
        <p:spPr>
          <a:xfrm>
            <a:off x="6198639" y="2757049"/>
            <a:ext cx="1340730"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gradFill>
                  <a:gsLst>
                    <a:gs pos="0">
                      <a:srgbClr val="FFFFFF"/>
                    </a:gs>
                    <a:gs pos="86000">
                      <a:srgbClr val="FFFFFF"/>
                    </a:gs>
                  </a:gsLst>
                  <a:lin ang="5400000" scaled="0"/>
                </a:gradFill>
                <a:effectLst/>
                <a:uLnTx/>
                <a:uFillTx/>
              </a:rPr>
              <a:t>Identity Platform</a:t>
            </a:r>
            <a:endParaRPr kumimoji="0" lang="en-US" sz="1400" b="1" i="0" u="none" strike="noStrike" kern="0" cap="none" spc="0" normalizeH="0" baseline="0" noProof="0" dirty="0">
              <a:ln>
                <a:noFill/>
              </a:ln>
              <a:gradFill>
                <a:gsLst>
                  <a:gs pos="0">
                    <a:srgbClr val="FFFFFF"/>
                  </a:gs>
                  <a:gs pos="86000">
                    <a:srgbClr val="FFFFFF"/>
                  </a:gs>
                </a:gsLst>
                <a:lin ang="5400000" scaled="0"/>
              </a:gradFill>
              <a:effectLst/>
              <a:uLnTx/>
              <a:uFillTx/>
            </a:endParaRPr>
          </a:p>
        </p:txBody>
      </p:sp>
      <p:sp>
        <p:nvSpPr>
          <p:cNvPr id="116" name="Rounded Rectangle 115"/>
          <p:cNvSpPr/>
          <p:nvPr/>
        </p:nvSpPr>
        <p:spPr>
          <a:xfrm>
            <a:off x="4875453" y="4811267"/>
            <a:ext cx="1090612" cy="667623"/>
          </a:xfrm>
          <a:prstGeom prst="roundRect">
            <a:avLst/>
          </a:prstGeom>
          <a:gradFill rotWithShape="1">
            <a:gsLst>
              <a:gs pos="0">
                <a:srgbClr val="FFC200">
                  <a:shade val="58000"/>
                  <a:satMod val="150000"/>
                </a:srgbClr>
              </a:gs>
              <a:gs pos="72000">
                <a:srgbClr val="FFC200">
                  <a:tint val="90000"/>
                  <a:satMod val="135000"/>
                </a:srgbClr>
              </a:gs>
              <a:gs pos="100000">
                <a:srgbClr val="FFC200">
                  <a:tint val="80000"/>
                  <a:satMod val="155000"/>
                </a:srgbClr>
              </a:gs>
            </a:gsLst>
            <a:lin ang="16200000" scaled="0"/>
          </a:gradFill>
          <a:ln w="9525" cap="flat" cmpd="sng" algn="ctr">
            <a:solidFill>
              <a:srgbClr val="FFC20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Provisioning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platform</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17" name="Elbow Connector 116"/>
          <p:cNvCxnSpPr>
            <a:stCxn id="113" idx="3"/>
            <a:endCxn id="116" idx="1"/>
          </p:cNvCxnSpPr>
          <p:nvPr/>
        </p:nvCxnSpPr>
        <p:spPr>
          <a:xfrm>
            <a:off x="3180050" y="5143870"/>
            <a:ext cx="1695403" cy="1209"/>
          </a:xfrm>
          <a:prstGeom prst="bentConnector3">
            <a:avLst>
              <a:gd name="adj1" fmla="val 50000"/>
            </a:avLst>
          </a:prstGeom>
          <a:noFill/>
          <a:ln w="28575" cap="flat" cmpd="sng" algn="ctr">
            <a:solidFill>
              <a:srgbClr val="808080">
                <a:lumMod val="75000"/>
              </a:srgbClr>
            </a:solidFill>
            <a:prstDash val="solid"/>
            <a:tailEnd type="arrow"/>
          </a:ln>
          <a:effectLst/>
        </p:spPr>
      </p:cxnSp>
      <p:sp>
        <p:nvSpPr>
          <p:cNvPr id="118" name="Rounded Rectangle 117"/>
          <p:cNvSpPr/>
          <p:nvPr/>
        </p:nvSpPr>
        <p:spPr>
          <a:xfrm>
            <a:off x="7930546" y="4914906"/>
            <a:ext cx="1228372" cy="669387"/>
          </a:xfrm>
          <a:prstGeom prst="roundRect">
            <a:avLst/>
          </a:prstGeom>
          <a:gradFill rotWithShape="1">
            <a:gsLst>
              <a:gs pos="0">
                <a:srgbClr val="808080">
                  <a:shade val="58000"/>
                  <a:satMod val="150000"/>
                </a:srgbClr>
              </a:gs>
              <a:gs pos="72000">
                <a:srgbClr val="808080">
                  <a:tint val="90000"/>
                  <a:satMod val="135000"/>
                </a:srgbClr>
              </a:gs>
              <a:gs pos="100000">
                <a:srgbClr val="808080">
                  <a:tint val="80000"/>
                  <a:satMod val="155000"/>
                </a:srgbClr>
              </a:gs>
            </a:gsLst>
            <a:lin ang="16200000" scaled="0"/>
          </a:gradFill>
          <a:ln w="9525" cap="flat" cmpd="sng" algn="ctr">
            <a:solidFill>
              <a:srgbClr val="80808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Lync™</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a:ea typeface="+mn-ea"/>
                <a:cs typeface="+mn-cs"/>
              </a:rPr>
              <a:t>Online</a:t>
            </a:r>
          </a:p>
        </p:txBody>
      </p:sp>
      <p:sp>
        <p:nvSpPr>
          <p:cNvPr id="119" name="Rounded Rectangle 118"/>
          <p:cNvSpPr/>
          <p:nvPr/>
        </p:nvSpPr>
        <p:spPr>
          <a:xfrm>
            <a:off x="7923362" y="4161331"/>
            <a:ext cx="1228372" cy="636431"/>
          </a:xfrm>
          <a:prstGeom prst="roundRect">
            <a:avLst/>
          </a:prstGeom>
          <a:solidFill>
            <a:schemeClr val="accent6"/>
          </a:solidFill>
          <a:ln w="9525" cap="flat" cmpd="sng" algn="ctr">
            <a:solidFill>
              <a:srgbClr val="80808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SharePoint</a:t>
            </a:r>
            <a:r>
              <a:rPr kumimoji="0" lang="en-US" sz="1600" b="0" i="0" u="none" strike="noStrike" kern="0" cap="none" spc="0" normalizeH="0" baseline="30000" noProof="0" dirty="0" smtClean="0">
                <a:ln>
                  <a:noFill/>
                </a:ln>
                <a:solidFill>
                  <a:srgbClr val="FFFFFF"/>
                </a:solidFill>
                <a:effectLst/>
                <a:uLnTx/>
                <a:uFillTx/>
                <a:latin typeface="Segoe UI"/>
                <a:ea typeface="+mn-ea"/>
                <a:cs typeface="+mn-cs"/>
              </a:rPr>
              <a:t>®</a:t>
            </a:r>
            <a:r>
              <a:rPr kumimoji="0" lang="en-US" sz="1600" b="0" i="0" u="none" strike="noStrike" kern="0" cap="none" spc="0" normalizeH="0" baseline="0" noProof="0" dirty="0" smtClean="0">
                <a:ln>
                  <a:noFill/>
                </a:ln>
                <a:solidFill>
                  <a:srgbClr val="FFFFFF"/>
                </a:solidFill>
                <a:effectLst/>
                <a:uLnTx/>
                <a:uFillTx/>
                <a:latin typeface="Segoe U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Online</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sp>
        <p:nvSpPr>
          <p:cNvPr id="120" name="Rounded Rectangle 119"/>
          <p:cNvSpPr/>
          <p:nvPr/>
        </p:nvSpPr>
        <p:spPr>
          <a:xfrm>
            <a:off x="7911001" y="3334243"/>
            <a:ext cx="1263168" cy="710178"/>
          </a:xfrm>
          <a:prstGeom prst="roundRect">
            <a:avLst/>
          </a:prstGeom>
          <a:gradFill rotWithShape="1">
            <a:gsLst>
              <a:gs pos="0">
                <a:srgbClr val="808080">
                  <a:shade val="58000"/>
                  <a:satMod val="150000"/>
                </a:srgbClr>
              </a:gs>
              <a:gs pos="72000">
                <a:srgbClr val="808080">
                  <a:tint val="90000"/>
                  <a:satMod val="135000"/>
                </a:srgbClr>
              </a:gs>
              <a:gs pos="100000">
                <a:srgbClr val="808080">
                  <a:tint val="80000"/>
                  <a:satMod val="155000"/>
                </a:srgbClr>
              </a:gs>
            </a:gsLst>
            <a:lin ang="16200000" scaled="0"/>
          </a:gradFill>
          <a:ln w="9525" cap="flat" cmpd="sng" algn="ctr">
            <a:solidFill>
              <a:srgbClr val="80808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a:ea typeface="+mn-ea"/>
                <a:cs typeface="+mn-cs"/>
              </a:rPr>
              <a:t>Exchange </a:t>
            </a:r>
            <a:endParaRPr kumimoji="0" lang="en-US" sz="1600" b="0" i="0" u="none" strike="noStrike" kern="0" cap="none" spc="0" normalizeH="0" baseline="0" noProof="0" dirty="0" smtClean="0">
              <a:ln>
                <a:noFill/>
              </a:ln>
              <a:solidFill>
                <a:srgbClr val="FFFFFF"/>
              </a:solidFill>
              <a:effectLst/>
              <a:uLnTx/>
              <a:uFillTx/>
              <a:latin typeface="Segoe U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Segoe UI"/>
                <a:ea typeface="+mn-ea"/>
                <a:cs typeface="+mn-cs"/>
              </a:rPr>
              <a:t>Online</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sp>
        <p:nvSpPr>
          <p:cNvPr id="121" name="Rounded Rectangle 120"/>
          <p:cNvSpPr/>
          <p:nvPr/>
        </p:nvSpPr>
        <p:spPr>
          <a:xfrm>
            <a:off x="6375844" y="3262134"/>
            <a:ext cx="988219" cy="600763"/>
          </a:xfrm>
          <a:prstGeom prst="roundRect">
            <a:avLst/>
          </a:prstGeom>
          <a:solidFill>
            <a:srgbClr val="71D9EE"/>
          </a:solidFill>
          <a:ln w="38100" cap="flat" cmpd="sng" algn="ctr">
            <a:solidFill>
              <a:srgbClr val="71D9EE">
                <a:shade val="50000"/>
              </a:srgbClr>
            </a:solidFill>
            <a:prstDash val="solid"/>
          </a:ln>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Federation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Segoe UI"/>
                <a:ea typeface="+mn-ea"/>
                <a:cs typeface="+mn-cs"/>
              </a:rPr>
              <a:t>Gateway</a:t>
            </a:r>
            <a:endParaRPr kumimoji="0" lang="en-US" sz="1400" b="0" i="0" u="none" strike="noStrike" kern="0" cap="none" spc="0" normalizeH="0" baseline="0" noProof="0" dirty="0">
              <a:ln>
                <a:noFill/>
              </a:ln>
              <a:solidFill>
                <a:srgbClr val="000000"/>
              </a:solidFill>
              <a:effectLst/>
              <a:uLnTx/>
              <a:uFillTx/>
              <a:latin typeface="Segoe UI"/>
              <a:ea typeface="+mn-ea"/>
              <a:cs typeface="+mn-cs"/>
            </a:endParaRPr>
          </a:p>
        </p:txBody>
      </p:sp>
      <p:sp>
        <p:nvSpPr>
          <p:cNvPr id="122" name="Rounded Rectangle 121"/>
          <p:cNvSpPr/>
          <p:nvPr/>
        </p:nvSpPr>
        <p:spPr>
          <a:xfrm>
            <a:off x="2037049" y="3957533"/>
            <a:ext cx="1143000" cy="761780"/>
          </a:xfrm>
          <a:prstGeom prst="roundRect">
            <a:avLst/>
          </a:prstGeom>
          <a:gradFill rotWithShape="1">
            <a:gsLst>
              <a:gs pos="0">
                <a:srgbClr val="71D9EE">
                  <a:tint val="70000"/>
                  <a:satMod val="180000"/>
                </a:srgbClr>
              </a:gs>
              <a:gs pos="62000">
                <a:srgbClr val="71D9EE">
                  <a:tint val="30000"/>
                  <a:satMod val="180000"/>
                </a:srgbClr>
              </a:gs>
              <a:gs pos="100000">
                <a:srgbClr val="71D9EE">
                  <a:tint val="22000"/>
                  <a:satMod val="180000"/>
                </a:srgbClr>
              </a:gs>
            </a:gsLst>
            <a:lin ang="16200000" scaled="0"/>
          </a:gradFill>
          <a:ln w="9525" cap="flat" cmpd="sng" algn="ctr">
            <a:solidFill>
              <a:srgbClr val="71D9EE">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UI"/>
                <a:ea typeface="+mn-ea"/>
                <a:cs typeface="+mn-cs"/>
              </a:rPr>
              <a:t>Active Directory Federation Server 2.0</a:t>
            </a:r>
            <a:endParaRPr kumimoji="0" lang="en-US" sz="12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23" name="Straight Arrow Connector 122"/>
          <p:cNvCxnSpPr>
            <a:endCxn id="122" idx="1"/>
          </p:cNvCxnSpPr>
          <p:nvPr/>
        </p:nvCxnSpPr>
        <p:spPr>
          <a:xfrm flipV="1">
            <a:off x="1550085" y="4338423"/>
            <a:ext cx="486964" cy="766688"/>
          </a:xfrm>
          <a:prstGeom prst="straightConnector1">
            <a:avLst/>
          </a:prstGeom>
          <a:noFill/>
          <a:ln w="19050" cap="flat" cmpd="sng" algn="ctr">
            <a:solidFill>
              <a:srgbClr val="000000"/>
            </a:solidFill>
            <a:prstDash val="solid"/>
            <a:tailEnd type="arrow"/>
          </a:ln>
          <a:effectLst/>
        </p:spPr>
      </p:cxnSp>
      <p:cxnSp>
        <p:nvCxnSpPr>
          <p:cNvPr id="124" name="Elbow Connector 123"/>
          <p:cNvCxnSpPr>
            <a:stCxn id="121" idx="1"/>
            <a:endCxn id="122" idx="3"/>
          </p:cNvCxnSpPr>
          <p:nvPr/>
        </p:nvCxnSpPr>
        <p:spPr>
          <a:xfrm rot="10800000" flipV="1">
            <a:off x="3180050" y="3562513"/>
            <a:ext cx="3195794" cy="775910"/>
          </a:xfrm>
          <a:prstGeom prst="bentConnector3">
            <a:avLst>
              <a:gd name="adj1" fmla="val 50000"/>
            </a:avLst>
          </a:prstGeom>
          <a:noFill/>
          <a:ln w="28575" cap="flat" cmpd="sng" algn="ctr">
            <a:solidFill>
              <a:srgbClr val="808080">
                <a:lumMod val="75000"/>
              </a:srgbClr>
            </a:solidFill>
            <a:prstDash val="dash"/>
            <a:tailEnd type="arrow"/>
          </a:ln>
          <a:effectLst/>
        </p:spPr>
      </p:cxnSp>
      <p:sp>
        <p:nvSpPr>
          <p:cNvPr id="125" name="Rectangle 124"/>
          <p:cNvSpPr/>
          <p:nvPr/>
        </p:nvSpPr>
        <p:spPr>
          <a:xfrm>
            <a:off x="4892874" y="3224273"/>
            <a:ext cx="805014" cy="400103"/>
          </a:xfrm>
          <a:prstGeom prst="rect">
            <a:avLst/>
          </a:prstGeom>
        </p:spPr>
        <p:txBody>
          <a:bodyPr wrap="none" lIns="91433" tIns="45717" rIns="91433" bIns="45717">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accent6"/>
                </a:solidFill>
                <a:effectLst/>
                <a:uLnTx/>
                <a:uFillTx/>
              </a:rPr>
              <a:t>Trust</a:t>
            </a:r>
            <a:endParaRPr kumimoji="0" lang="en-US" sz="2000" b="1" i="0" u="none" strike="noStrike" kern="0" cap="none" spc="0" normalizeH="0" baseline="0" noProof="0" dirty="0">
              <a:ln>
                <a:noFill/>
              </a:ln>
              <a:solidFill>
                <a:schemeClr val="accent6"/>
              </a:solidFill>
              <a:effectLst/>
              <a:uLnTx/>
              <a:uFillTx/>
            </a:endParaRPr>
          </a:p>
        </p:txBody>
      </p:sp>
      <p:sp>
        <p:nvSpPr>
          <p:cNvPr id="126" name="Trapezoid 125"/>
          <p:cNvSpPr/>
          <p:nvPr/>
        </p:nvSpPr>
        <p:spPr bwMode="auto">
          <a:xfrm rot="5400000">
            <a:off x="880997" y="4765901"/>
            <a:ext cx="419757" cy="464138"/>
          </a:xfrm>
          <a:prstGeom prst="trapezoid">
            <a:avLst>
              <a:gd name="adj" fmla="val 29827"/>
            </a:avLst>
          </a:prstGeom>
          <a:gradFill rotWithShape="1">
            <a:gsLst>
              <a:gs pos="0">
                <a:srgbClr val="FF6A00">
                  <a:shade val="58000"/>
                  <a:satMod val="150000"/>
                </a:srgbClr>
              </a:gs>
              <a:gs pos="72000">
                <a:srgbClr val="FF6A00">
                  <a:tint val="90000"/>
                  <a:satMod val="135000"/>
                </a:srgbClr>
              </a:gs>
              <a:gs pos="100000">
                <a:srgbClr val="FF6A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vert270"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Segoe UI"/>
                <a:ea typeface="+mn-ea"/>
                <a:cs typeface="+mn-cs"/>
              </a:rPr>
              <a:t>IdP</a:t>
            </a:r>
          </a:p>
        </p:txBody>
      </p:sp>
      <p:sp>
        <p:nvSpPr>
          <p:cNvPr id="127" name="Flowchart: Magnetic Disk 126"/>
          <p:cNvSpPr/>
          <p:nvPr/>
        </p:nvSpPr>
        <p:spPr bwMode="auto">
          <a:xfrm>
            <a:off x="6456648" y="4692294"/>
            <a:ext cx="990601" cy="900717"/>
          </a:xfrm>
          <a:prstGeom prst="flowChartMagneticDisk">
            <a:avLst/>
          </a:prstGeom>
          <a:gradFill rotWithShape="1">
            <a:gsLst>
              <a:gs pos="0">
                <a:srgbClr val="FF6A00">
                  <a:shade val="58000"/>
                  <a:satMod val="150000"/>
                </a:srgbClr>
              </a:gs>
              <a:gs pos="72000">
                <a:srgbClr val="FF6A00">
                  <a:tint val="90000"/>
                  <a:satMod val="135000"/>
                </a:srgbClr>
              </a:gs>
              <a:gs pos="100000">
                <a:srgbClr val="FF6A00">
                  <a:tint val="80000"/>
                  <a:satMod val="155000"/>
                </a:srgbClr>
              </a:gs>
            </a:gsLst>
            <a:lin ang="16200000" scaled="0"/>
          </a:gradFill>
          <a:ln w="9525" cap="flat" cmpd="sng" algn="ctr">
            <a:solidFill>
              <a:srgbClr val="FF6A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128" name="TextBox 127"/>
          <p:cNvSpPr txBox="1"/>
          <p:nvPr/>
        </p:nvSpPr>
        <p:spPr>
          <a:xfrm>
            <a:off x="6448690" y="4976923"/>
            <a:ext cx="983453" cy="49244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Directory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Store</a:t>
            </a:r>
          </a:p>
        </p:txBody>
      </p:sp>
      <p:pic>
        <p:nvPicPr>
          <p:cNvPr id="129" name="Picture 128" descr="C:\Program Files\Microsoft Resource DVD Artwork\DVD_ART\Artwork_Imagery\HARDWARE_IMAGERY\Illustration - Misc Hardware\Windows Vista Illustration Icons\Generic User.png"/>
          <p:cNvPicPr>
            <a:picLocks noChangeAspect="1" noChangeArrowheads="1"/>
          </p:cNvPicPr>
          <p:nvPr/>
        </p:nvPicPr>
        <p:blipFill>
          <a:blip r:embed="rId5" cstate="print"/>
          <a:srcRect/>
          <a:stretch>
            <a:fillRect/>
          </a:stretch>
        </p:blipFill>
        <p:spPr bwMode="auto">
          <a:xfrm flipH="1">
            <a:off x="876766" y="5309537"/>
            <a:ext cx="346306" cy="358209"/>
          </a:xfrm>
          <a:prstGeom prst="rect">
            <a:avLst/>
          </a:prstGeom>
          <a:noFill/>
        </p:spPr>
      </p:pic>
      <p:sp>
        <p:nvSpPr>
          <p:cNvPr id="130" name="Rounded Rectangle 129"/>
          <p:cNvSpPr/>
          <p:nvPr/>
        </p:nvSpPr>
        <p:spPr>
          <a:xfrm>
            <a:off x="4787980" y="5896384"/>
            <a:ext cx="1265558" cy="468117"/>
          </a:xfrm>
          <a:prstGeom prst="roundRect">
            <a:avLst/>
          </a:prstGeom>
          <a:gradFill rotWithShape="1">
            <a:gsLst>
              <a:gs pos="0">
                <a:srgbClr val="FFC200">
                  <a:shade val="58000"/>
                  <a:satMod val="150000"/>
                </a:srgbClr>
              </a:gs>
              <a:gs pos="72000">
                <a:srgbClr val="FFC200">
                  <a:tint val="90000"/>
                  <a:satMod val="135000"/>
                </a:srgbClr>
              </a:gs>
              <a:gs pos="100000">
                <a:srgbClr val="FFC200">
                  <a:tint val="80000"/>
                  <a:satMod val="155000"/>
                </a:srgbClr>
              </a:gs>
            </a:gsLst>
            <a:lin ang="16200000" scaled="0"/>
          </a:gradFill>
          <a:ln w="9525" cap="flat" cmpd="sng" algn="ctr">
            <a:solidFill>
              <a:srgbClr val="FFC200">
                <a:shade val="80000"/>
              </a:srgbClr>
            </a:solidFill>
            <a:prstDash val="solid"/>
          </a:ln>
          <a:effectLst>
            <a:outerShdw blurRad="50800" dist="38100" dir="5400000" rotWithShape="0">
              <a:srgbClr val="000000">
                <a:alpha val="43137"/>
              </a:srgbClr>
            </a:outerShdw>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Segoe UI"/>
                <a:ea typeface="+mn-ea"/>
                <a:cs typeface="+mn-cs"/>
              </a:rPr>
              <a:t>Admin Portal</a:t>
            </a:r>
            <a:endParaRPr kumimoji="0" lang="en-US" sz="16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31" name="Elbow Connector 130"/>
          <p:cNvCxnSpPr>
            <a:stCxn id="130" idx="0"/>
            <a:endCxn id="116" idx="2"/>
          </p:cNvCxnSpPr>
          <p:nvPr/>
        </p:nvCxnSpPr>
        <p:spPr>
          <a:xfrm rot="5400000" flipH="1" flipV="1">
            <a:off x="5212012" y="5687834"/>
            <a:ext cx="417494" cy="1191"/>
          </a:xfrm>
          <a:prstGeom prst="bentConnector3">
            <a:avLst>
              <a:gd name="adj1" fmla="val 50000"/>
            </a:avLst>
          </a:prstGeom>
          <a:noFill/>
          <a:ln w="28575" cap="flat" cmpd="sng" algn="ctr">
            <a:solidFill>
              <a:srgbClr val="808080">
                <a:lumMod val="75000"/>
              </a:srgbClr>
            </a:solidFill>
            <a:prstDash val="solid"/>
            <a:tailEnd type="arrow"/>
          </a:ln>
          <a:effectLst/>
        </p:spPr>
      </p:cxnSp>
      <p:sp>
        <p:nvSpPr>
          <p:cNvPr id="132" name="Rounded Rectangle 131"/>
          <p:cNvSpPr/>
          <p:nvPr/>
        </p:nvSpPr>
        <p:spPr>
          <a:xfrm>
            <a:off x="6335379" y="3930818"/>
            <a:ext cx="1111871" cy="600763"/>
          </a:xfrm>
          <a:prstGeom prst="roundRect">
            <a:avLst/>
          </a:prstGeom>
          <a:solidFill>
            <a:srgbClr val="71D9EE"/>
          </a:solidFill>
          <a:ln w="38100" cap="flat" cmpd="sng" algn="ctr">
            <a:solidFill>
              <a:srgbClr val="71D9EE">
                <a:shade val="50000"/>
              </a:srgbClr>
            </a:solidFill>
            <a:prstDash val="solid"/>
          </a:ln>
          <a:effectLst/>
        </p:spPr>
        <p:txBody>
          <a:bodyPr lIns="0" tIns="0" rIns="0" bIns="326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Segoe UI"/>
                <a:ea typeface="+mn-ea"/>
                <a:cs typeface="+mn-cs"/>
              </a:rPr>
              <a:t>Authentication platform</a:t>
            </a:r>
            <a:endParaRPr kumimoji="0" lang="en-US" sz="1200" b="0" i="0" u="none" strike="noStrike" kern="0" cap="none" spc="0" normalizeH="0" baseline="0" noProof="0" dirty="0">
              <a:ln>
                <a:noFill/>
              </a:ln>
              <a:solidFill>
                <a:srgbClr val="000000"/>
              </a:solidFill>
              <a:effectLst/>
              <a:uLnTx/>
              <a:uFillTx/>
              <a:latin typeface="Segoe UI"/>
              <a:ea typeface="+mn-ea"/>
              <a:cs typeface="+mn-cs"/>
            </a:endParaRPr>
          </a:p>
        </p:txBody>
      </p:sp>
      <p:cxnSp>
        <p:nvCxnSpPr>
          <p:cNvPr id="133" name="Elbow Connector 132"/>
          <p:cNvCxnSpPr>
            <a:stCxn id="116" idx="3"/>
            <a:endCxn id="127" idx="2"/>
          </p:cNvCxnSpPr>
          <p:nvPr/>
        </p:nvCxnSpPr>
        <p:spPr>
          <a:xfrm flipV="1">
            <a:off x="5966065" y="5142653"/>
            <a:ext cx="490583" cy="2426"/>
          </a:xfrm>
          <a:prstGeom prst="bentConnector3">
            <a:avLst>
              <a:gd name="adj1" fmla="val 50000"/>
            </a:avLst>
          </a:prstGeom>
          <a:noFill/>
          <a:ln w="28575" cap="flat" cmpd="sng" algn="ctr">
            <a:solidFill>
              <a:srgbClr val="808080">
                <a:lumMod val="75000"/>
              </a:srgbClr>
            </a:solidFill>
            <a:prstDash val="solid"/>
            <a:tailEnd type="arrow"/>
          </a:ln>
          <a:effectLst/>
        </p:spPr>
      </p:cxnSp>
      <p:sp>
        <p:nvSpPr>
          <p:cNvPr id="134" name="Trapezoid 133"/>
          <p:cNvSpPr/>
          <p:nvPr/>
        </p:nvSpPr>
        <p:spPr bwMode="auto">
          <a:xfrm rot="16200000">
            <a:off x="7265440" y="4123695"/>
            <a:ext cx="523101" cy="528196"/>
          </a:xfrm>
          <a:prstGeom prst="trapezoid">
            <a:avLst>
              <a:gd name="adj" fmla="val 29827"/>
            </a:avLst>
          </a:prstGeom>
          <a:gradFill rotWithShape="1">
            <a:gsLst>
              <a:gs pos="0">
                <a:srgbClr val="FF6A00">
                  <a:shade val="58000"/>
                  <a:satMod val="150000"/>
                </a:srgbClr>
              </a:gs>
              <a:gs pos="72000">
                <a:srgbClr val="FF6A00">
                  <a:tint val="90000"/>
                  <a:satMod val="135000"/>
                </a:srgbClr>
              </a:gs>
              <a:gs pos="100000">
                <a:srgbClr val="FF6A00">
                  <a:tint val="80000"/>
                  <a:satMod val="155000"/>
                </a:srgbClr>
              </a:gs>
            </a:gsLst>
            <a:lin ang="16200000" scaled="0"/>
          </a:gradFill>
          <a:ln>
            <a:noFill/>
            <a:headEnd type="none" w="med" len="med"/>
            <a:tailEnd type="none" w="med" len="med"/>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vert="vert" wrap="square" lIns="91430" tIns="45715" rIns="91430" bIns="45715" numCol="1" spcCol="0" rtlCol="0" anchor="ctr" anchorCtr="0" compatLnSpc="1">
            <a:prstTxWarp prst="textNoShape">
              <a:avLst/>
            </a:prstTxWarp>
          </a:bodyP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Segoe UI"/>
                <a:ea typeface="+mn-ea"/>
                <a:cs typeface="+mn-cs"/>
              </a:rPr>
              <a:t>IdP</a:t>
            </a:r>
          </a:p>
        </p:txBody>
      </p:sp>
      <p:sp>
        <p:nvSpPr>
          <p:cNvPr id="136" name="TextBox 135"/>
          <p:cNvSpPr txBox="1"/>
          <p:nvPr/>
        </p:nvSpPr>
        <p:spPr>
          <a:xfrm>
            <a:off x="6254065" y="2209966"/>
            <a:ext cx="2763441"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6"/>
                </a:solidFill>
                <a:effectLst/>
                <a:uLnTx/>
                <a:uFillTx/>
              </a:rPr>
              <a:t>Microsoft Online Services</a:t>
            </a:r>
          </a:p>
        </p:txBody>
      </p:sp>
      <p:pic>
        <p:nvPicPr>
          <p:cNvPr id="137" name="Picture 136" descr="C:\Program Files\Microsoft Resource DVD Artwork\DVD_ART\Artwork_Imagery\HARDWARE_IMAGERY\Illustration - Misc Hardware\Windows Vista Illustration Icons\Generic User.pn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hotocopy trans="8000"/>
                    </a14:imgEffect>
                  </a14:imgLayer>
                </a14:imgProps>
              </a:ext>
            </a:extLst>
          </a:blip>
          <a:srcRect/>
          <a:stretch>
            <a:fillRect/>
          </a:stretch>
        </p:blipFill>
        <p:spPr bwMode="auto">
          <a:xfrm flipH="1">
            <a:off x="2572342" y="3677674"/>
            <a:ext cx="346306" cy="358209"/>
          </a:xfrm>
          <a:prstGeom prst="rect">
            <a:avLst/>
          </a:prstGeom>
          <a:noFill/>
        </p:spPr>
      </p:pic>
      <p:pic>
        <p:nvPicPr>
          <p:cNvPr id="138" name="Picture 137" descr="C:\Program Files\Microsoft Resource DVD Artwork\DVD_ART\Artwork_Imagery\HARDWARE_IMAGERY\Illustration - Misc Hardware\Windows Vista Illustration Icons\Generic User.png"/>
          <p:cNvPicPr>
            <a:picLocks noChangeAspect="1" noChangeArrowheads="1"/>
          </p:cNvPicPr>
          <p:nvPr/>
        </p:nvPicPr>
        <p:blipFill>
          <a:blip r:embed="rId5" cstate="print"/>
          <a:srcRect/>
          <a:stretch>
            <a:fillRect/>
          </a:stretch>
        </p:blipFill>
        <p:spPr bwMode="auto">
          <a:xfrm flipH="1">
            <a:off x="895209" y="5316067"/>
            <a:ext cx="314824" cy="325645"/>
          </a:xfrm>
          <a:prstGeom prst="rect">
            <a:avLst/>
          </a:prstGeom>
          <a:noFill/>
        </p:spPr>
      </p:pic>
      <p:sp>
        <p:nvSpPr>
          <p:cNvPr id="139" name="Text Placeholder 16"/>
          <p:cNvSpPr txBox="1">
            <a:spLocks/>
          </p:cNvSpPr>
          <p:nvPr/>
        </p:nvSpPr>
        <p:spPr>
          <a:xfrm>
            <a:off x="553767" y="1846874"/>
            <a:ext cx="8382000" cy="332399"/>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4"/>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4"/>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4"/>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4"/>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4"/>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Microsoft </a:t>
            </a:r>
            <a:r>
              <a:rPr lang="en-US" dirty="0"/>
              <a:t>Online IDs  + DirSync</a:t>
            </a:r>
          </a:p>
        </p:txBody>
      </p:sp>
      <p:sp>
        <p:nvSpPr>
          <p:cNvPr id="140" name="Text Placeholder 16"/>
          <p:cNvSpPr txBox="1">
            <a:spLocks/>
          </p:cNvSpPr>
          <p:nvPr/>
        </p:nvSpPr>
        <p:spPr>
          <a:xfrm>
            <a:off x="553767" y="2285024"/>
            <a:ext cx="8382000" cy="332399"/>
          </a:xfrm>
          <a:prstGeom prst="rect">
            <a:avLst/>
          </a:prstGeom>
        </p:spPr>
        <p:txBody>
          <a:bodyPr vert="horz" wrap="square" lIns="0" tIns="0" rIns="0" bIns="0" rtlCol="0">
            <a:spAutoFit/>
          </a:bodyPr>
          <a:lstStyle>
            <a:defPPr>
              <a:defRPr lang="en-US"/>
            </a:defPPr>
            <a:lvl1pPr marL="460375" indent="-460375">
              <a:lnSpc>
                <a:spcPct val="90000"/>
              </a:lnSpc>
              <a:spcBef>
                <a:spcPct val="20000"/>
              </a:spcBef>
              <a:buSzPct val="90000"/>
              <a:buFontTx/>
              <a:buBlip>
                <a:blip r:embed="rId4"/>
              </a:buBlip>
              <a:defRPr sz="2400">
                <a:gradFill>
                  <a:gsLst>
                    <a:gs pos="0">
                      <a:schemeClr val="tx1"/>
                    </a:gs>
                    <a:gs pos="86000">
                      <a:schemeClr val="tx1"/>
                    </a:gs>
                  </a:gsLst>
                  <a:lin ang="5400000" scaled="0"/>
                </a:gradFill>
              </a:defRPr>
            </a:lvl1pPr>
            <a:lvl2pPr marL="855663" lvl="1" indent="-395288">
              <a:lnSpc>
                <a:spcPct val="90000"/>
              </a:lnSpc>
              <a:spcBef>
                <a:spcPct val="20000"/>
              </a:spcBef>
              <a:buSzPct val="90000"/>
              <a:buFontTx/>
              <a:buBlip>
                <a:blip r:embed="rId4"/>
              </a:buBlip>
              <a:defRPr sz="2800">
                <a:gradFill>
                  <a:gsLst>
                    <a:gs pos="0">
                      <a:schemeClr val="tx1"/>
                    </a:gs>
                    <a:gs pos="86000">
                      <a:schemeClr val="tx1"/>
                    </a:gs>
                  </a:gsLst>
                  <a:lin ang="5400000" scaled="0"/>
                </a:gradFill>
              </a:defRPr>
            </a:lvl2pPr>
            <a:lvl3pPr marL="1258888" lvl="2" indent="-403225">
              <a:lnSpc>
                <a:spcPct val="90000"/>
              </a:lnSpc>
              <a:spcBef>
                <a:spcPct val="20000"/>
              </a:spcBef>
              <a:buSzPct val="90000"/>
              <a:buFontTx/>
              <a:buBlip>
                <a:blip r:embed="rId4"/>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4"/>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4"/>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r>
              <a:rPr lang="en-US" dirty="0" smtClean="0"/>
              <a:t>Federated </a:t>
            </a:r>
            <a:r>
              <a:rPr lang="en-US" dirty="0"/>
              <a:t>IDs  + DirSync</a:t>
            </a:r>
          </a:p>
        </p:txBody>
      </p:sp>
    </p:spTree>
    <p:extLst>
      <p:ext uri="{BB962C8B-B14F-4D97-AF65-F5344CB8AC3E}">
        <p14:creationId xmlns:p14="http://schemas.microsoft.com/office/powerpoint/2010/main" val="395812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139"/>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2000" fill="hold"/>
                                        <p:tgtEl>
                                          <p:spTgt spid="111">
                                            <p:txEl>
                                              <p:pRg st="0" end="0"/>
                                            </p:txEl>
                                          </p:spTgt>
                                        </p:tgtEl>
                                        <p:attrNameLst>
                                          <p:attrName>style.color</p:attrName>
                                        </p:attrNameLst>
                                      </p:cBhvr>
                                      <p:to>
                                        <a:srgbClr val="B2B2B2"/>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path" presetSubtype="0" accel="50000" decel="50000" fill="hold" nodeType="clickEffect">
                                  <p:stCondLst>
                                    <p:cond delay="0"/>
                                  </p:stCondLst>
                                  <p:childTnLst>
                                    <p:animMotion origin="layout" path="M -0.00039 -0.00023 L 0.11762 0.03978 C 0.14237 0.0488 0.17937 0.05388 0.21805 0.05388 C 0.26208 0.05388 0.29738 0.0488 0.32213 0.03978 L 0.44054 -0.00023 " pathEditMode="relative" rAng="0" ptsTypes="FffFF">
                                      <p:cBhvr>
                                        <p:cTn id="20" dur="2000" fill="hold"/>
                                        <p:tgtEl>
                                          <p:spTgt spid="129"/>
                                        </p:tgtEl>
                                        <p:attrNameLst>
                                          <p:attrName>ppt_x</p:attrName>
                                          <p:attrName>ppt_y</p:attrName>
                                        </p:attrNameLst>
                                      </p:cBhvr>
                                      <p:rCtr x="22040" y="2706"/>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par>
                                <p:cTn id="25" presetID="3" presetClass="emph" presetSubtype="2" fill="hold" grpId="1" nodeType="withEffect">
                                  <p:stCondLst>
                                    <p:cond delay="0"/>
                                  </p:stCondLst>
                                  <p:iterate type="lt">
                                    <p:tmPct val="0"/>
                                  </p:iterate>
                                  <p:childTnLst>
                                    <p:animClr clrSpc="rgb" dir="cw">
                                      <p:cBhvr override="childStyle">
                                        <p:cTn id="26" dur="2000" fill="hold"/>
                                        <p:tgtEl>
                                          <p:spTgt spid="139"/>
                                        </p:tgtEl>
                                        <p:attrNameLst>
                                          <p:attrName>style.color</p:attrName>
                                        </p:attrNameLst>
                                      </p:cBhvr>
                                      <p:to>
                                        <a:srgbClr val="B2B2B2"/>
                                      </p:to>
                                    </p:animClr>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childTnLst>
                          </p:cTn>
                        </p:par>
                        <p:par>
                          <p:cTn id="39" fill="hold">
                            <p:stCondLst>
                              <p:cond delay="0"/>
                            </p:stCondLst>
                            <p:childTnLst>
                              <p:par>
                                <p:cTn id="40" presetID="10" presetClass="exit" presetSubtype="0" fill="hold" grpId="0" nodeType="afterEffect">
                                  <p:stCondLst>
                                    <p:cond delay="1000"/>
                                  </p:stCondLst>
                                  <p:childTnLst>
                                    <p:animEffect transition="out" filter="fade">
                                      <p:cBhvr>
                                        <p:cTn id="41" dur="500"/>
                                        <p:tgtEl>
                                          <p:spTgt spid="134"/>
                                        </p:tgtEl>
                                      </p:cBhvr>
                                    </p:animEffect>
                                    <p:set>
                                      <p:cBhvr>
                                        <p:cTn id="42" dur="1" fill="hold">
                                          <p:stCondLst>
                                            <p:cond delay="499"/>
                                          </p:stCondLst>
                                        </p:cTn>
                                        <p:tgtEl>
                                          <p:spTgt spid="134"/>
                                        </p:tgtEl>
                                        <p:attrNameLst>
                                          <p:attrName>style.visibility</p:attrName>
                                        </p:attrNameLst>
                                      </p:cBhvr>
                                      <p:to>
                                        <p:strVal val="hidden"/>
                                      </p:to>
                                    </p:set>
                                  </p:childTnLst>
                                </p:cTn>
                              </p:par>
                            </p:childTnLst>
                          </p:cTn>
                        </p:par>
                        <p:par>
                          <p:cTn id="43" fill="hold">
                            <p:stCondLst>
                              <p:cond delay="1500"/>
                            </p:stCondLst>
                            <p:childTnLst>
                              <p:par>
                                <p:cTn id="44" presetID="10" presetClass="entr" presetSubtype="0" fill="hold" grpId="0" nodeType="afterEffect">
                                  <p:stCondLst>
                                    <p:cond delay="10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childTnLst>
                          </p:cTn>
                        </p:par>
                        <p:par>
                          <p:cTn id="51" fill="hold">
                            <p:stCondLst>
                              <p:cond delay="0"/>
                            </p:stCondLst>
                            <p:childTnLst>
                              <p:par>
                                <p:cTn id="52" presetID="42" presetClass="path" presetSubtype="0" accel="50000" decel="50000" fill="hold" nodeType="afterEffect">
                                  <p:stCondLst>
                                    <p:cond delay="0"/>
                                  </p:stCondLst>
                                  <p:childTnLst>
                                    <p:animMotion origin="layout" path="M 2.74326E-6 2.29417E-6 L 0.28826 -0.00902 " pathEditMode="relative" rAng="0" ptsTypes="AA">
                                      <p:cBhvr>
                                        <p:cTn id="53" dur="2000" fill="hold"/>
                                        <p:tgtEl>
                                          <p:spTgt spid="137"/>
                                        </p:tgtEl>
                                        <p:attrNameLst>
                                          <p:attrName>ppt_x</p:attrName>
                                          <p:attrName>ppt_y</p:attrName>
                                        </p:attrNameLst>
                                      </p:cBhvr>
                                      <p:rCtr x="14407" y="-463"/>
                                    </p:animMotion>
                                  </p:childTnLst>
                                </p:cTn>
                              </p:par>
                            </p:childTnLst>
                          </p:cTn>
                        </p:par>
                        <p:par>
                          <p:cTn id="54" fill="hold">
                            <p:stCondLst>
                              <p:cond delay="2000"/>
                            </p:stCondLst>
                            <p:childTnLst>
                              <p:par>
                                <p:cTn id="55" presetID="42" presetClass="path" presetSubtype="0" accel="50000" decel="50000" fill="hold" nodeType="afterEffect">
                                  <p:stCondLst>
                                    <p:cond delay="0"/>
                                  </p:stCondLst>
                                  <p:childTnLst>
                                    <p:animMotion origin="layout" path="M 0.28826 -0.00902 L 0.30324 0.2271 " pathEditMode="relative" rAng="0" ptsTypes="AA">
                                      <p:cBhvr>
                                        <p:cTn id="56" dur="2000" fill="hold"/>
                                        <p:tgtEl>
                                          <p:spTgt spid="137"/>
                                        </p:tgtEl>
                                        <p:attrNameLst>
                                          <p:attrName>ppt_x</p:attrName>
                                          <p:attrName>ppt_y</p:attrName>
                                        </p:attrNameLst>
                                      </p:cBhvr>
                                      <p:rCtr x="742" y="11795"/>
                                    </p:animMotion>
                                  </p:childTnLst>
                                </p:cTn>
                              </p:par>
                            </p:childTnLst>
                          </p:cTn>
                        </p:par>
                        <p:par>
                          <p:cTn id="57" fill="hold">
                            <p:stCondLst>
                              <p:cond delay="4000"/>
                            </p:stCondLst>
                            <p:childTnLst>
                              <p:par>
                                <p:cTn id="58" presetID="10" presetClass="exit" presetSubtype="0" fill="hold" nodeType="afterEffect">
                                  <p:stCondLst>
                                    <p:cond delay="0"/>
                                  </p:stCondLst>
                                  <p:childTnLst>
                                    <p:animEffect transition="out" filter="fade">
                                      <p:cBhvr>
                                        <p:cTn id="59" dur="500"/>
                                        <p:tgtEl>
                                          <p:spTgt spid="137"/>
                                        </p:tgtEl>
                                      </p:cBhvr>
                                    </p:animEffect>
                                    <p:set>
                                      <p:cBhvr>
                                        <p:cTn id="60" dur="1" fill="hold">
                                          <p:stCondLst>
                                            <p:cond delay="499"/>
                                          </p:stCondLst>
                                        </p:cTn>
                                        <p:tgtEl>
                                          <p:spTgt spid="1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build="p"/>
      <p:bldP spid="113" grpId="0" animBg="1"/>
      <p:bldP spid="122" grpId="0" animBg="1"/>
      <p:bldP spid="125" grpId="0"/>
      <p:bldP spid="126" grpId="0" animBg="1"/>
      <p:bldP spid="134" grpId="0" animBg="1"/>
      <p:bldP spid="139" grpId="0"/>
      <p:bldP spid="139" grpId="1"/>
      <p:bldP spid="140" grpId="0"/>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www.w3.org/XML/1998/namespace"/>
    <ds:schemaRef ds:uri="http://schemas.microsoft.com/office/2006/metadata/properties"/>
    <ds:schemaRef ds:uri="http://purl.org/dc/elements/1.1/"/>
    <ds:schemaRef ds:uri="2295e2e7-0eeb-498e-8716-217bb2ee6ee3"/>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3995</TotalTime>
  <Words>4305</Words>
  <Application>Microsoft Office PowerPoint</Application>
  <PresentationFormat>Custom</PresentationFormat>
  <Paragraphs>434</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TENA11_BreakoutSession_Template_16x9_Final_05132011</vt:lpstr>
      <vt:lpstr>Exploring the Office Developer Story  in Microsoft Office 365 </vt:lpstr>
      <vt:lpstr>Session Objectives and Takeaways</vt:lpstr>
      <vt:lpstr>Experience Office as it was meant to be… without the complexity of setting up servers.</vt:lpstr>
      <vt:lpstr>Office 365 Plan components</vt:lpstr>
      <vt:lpstr>Office Professional Plus is</vt:lpstr>
      <vt:lpstr>Office Professional Plus Setup Flow</vt:lpstr>
      <vt:lpstr>Office 365 Desktop Setup</vt:lpstr>
      <vt:lpstr>Development Environment</vt:lpstr>
      <vt:lpstr>Office 365 Identity Architecture  Identity Options</vt:lpstr>
      <vt:lpstr>What Remains Same for Office developers?</vt:lpstr>
      <vt:lpstr>What Changes for Office Developers targeting solutions in Office 365?</vt:lpstr>
      <vt:lpstr>Accessing SharePoint Online Data</vt:lpstr>
      <vt:lpstr>SharePoint Client Object Model Solution</vt:lpstr>
      <vt:lpstr>Solution with VS 2010,  SharePoint COM &amp; Office  Add-ins in Office 365</vt:lpstr>
      <vt:lpstr>Excel &amp; Excel Services</vt:lpstr>
      <vt:lpstr>Excel &amp; Excel Services  in Office 365</vt:lpstr>
      <vt:lpstr>InfoPath 2010 Scenarios</vt:lpstr>
      <vt:lpstr>Configure Office 365 Forms Services</vt:lpstr>
      <vt:lpstr>Customize SharePoint Online List Forms</vt:lpstr>
      <vt:lpstr>Rich Form Design Experience</vt:lpstr>
      <vt:lpstr>Offline Support in InfoPath 2010</vt:lpstr>
      <vt:lpstr>InfoPath &amp; Forms Services  in Office 365</vt:lpstr>
      <vt:lpstr>Access &amp; Access Services</vt:lpstr>
      <vt:lpstr>Web Database Design Considerations</vt:lpstr>
      <vt:lpstr>Publish to Access Services Online</vt:lpstr>
      <vt:lpstr>Access &amp; Access Services  in Office 365</vt:lpstr>
      <vt:lpstr>Visio 2010 &amp; SharePoint Designer 2010</vt:lpstr>
      <vt:lpstr>Visio, SharePoint Designer &amp; Declarative Workflows  in Office 365</vt:lpstr>
      <vt:lpstr>SharePoint Workspace &amp; Outlook</vt:lpstr>
      <vt:lpstr>Summary</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OSP206: Exploring the Office Developer Story in Microsoft Office 365</dc:title>
  <dc:subject>Microsoft TechEd North America 2011</dc:subject>
  <dc:creator>Devinder Singh</dc:creator>
  <dc:description>Template Design: Jordan Cayabyab
Formatter: Brianna Hartmann, Silver Fox Productions, Inc.
Event Date: May 16-19, 2011
Event Location: Atlanta
Audience Type: Developers, IT Pros</dc:description>
  <cp:lastModifiedBy>Shows</cp:lastModifiedBy>
  <cp:revision>90</cp:revision>
  <cp:lastPrinted>2010-05-11T05:02:34Z</cp:lastPrinted>
  <dcterms:created xsi:type="dcterms:W3CDTF">2011-05-04T00:31:51Z</dcterms:created>
  <dcterms:modified xsi:type="dcterms:W3CDTF">2011-05-19T21:51:49Z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