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43" r:id="rId6"/>
    <p:sldMasterId id="2147483763" r:id="rId7"/>
  </p:sldMasterIdLst>
  <p:notesMasterIdLst>
    <p:notesMasterId r:id="rId21"/>
  </p:notesMasterIdLst>
  <p:handoutMasterIdLst>
    <p:handoutMasterId r:id="rId22"/>
  </p:handoutMasterIdLst>
  <p:sldIdLst>
    <p:sldId id="322" r:id="rId8"/>
    <p:sldId id="358" r:id="rId9"/>
    <p:sldId id="361" r:id="rId10"/>
    <p:sldId id="366" r:id="rId11"/>
    <p:sldId id="370" r:id="rId12"/>
    <p:sldId id="363" r:id="rId13"/>
    <p:sldId id="371" r:id="rId14"/>
    <p:sldId id="372" r:id="rId15"/>
    <p:sldId id="373" r:id="rId16"/>
    <p:sldId id="374" r:id="rId17"/>
    <p:sldId id="375" r:id="rId18"/>
    <p:sldId id="271" r:id="rId19"/>
    <p:sldId id="319" r:id="rId20"/>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Shiers" initials="B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856" autoAdjust="0"/>
    <p:restoredTop sz="82688" autoAdjust="0"/>
  </p:normalViewPr>
  <p:slideViewPr>
    <p:cSldViewPr snapToGrid="0">
      <p:cViewPr varScale="1">
        <p:scale>
          <a:sx n="106" d="100"/>
          <a:sy n="106" d="100"/>
        </p:scale>
        <p:origin x="-810" y="-84"/>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5/18/2011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5/18/2011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1:59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1:59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1:59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1:59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277909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381575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52724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38157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498780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1:59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1:59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1:59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4D4D4D"/>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95851" y="294933"/>
            <a:ext cx="10953076" cy="609398"/>
          </a:xfrm>
        </p:spPr>
        <p:txBody>
          <a:bodyPr/>
          <a:lstStyle>
            <a:lvl1pPr>
              <a:defRPr>
                <a:solidFill>
                  <a:srgbClr val="FFC200"/>
                </a:solidFill>
              </a:defRPr>
            </a:lvl1pPr>
          </a:lstStyle>
          <a:p>
            <a:r>
              <a:rPr lang="en-US" dirty="0"/>
              <a:t>Click to edit Master title style</a:t>
            </a:r>
          </a:p>
        </p:txBody>
      </p:sp>
      <p:sp>
        <p:nvSpPr>
          <p:cNvPr id="8" name="Content Placeholder 6"/>
          <p:cNvSpPr>
            <a:spLocks noGrp="1"/>
          </p:cNvSpPr>
          <p:nvPr>
            <p:ph sz="quarter" idx="11"/>
          </p:nvPr>
        </p:nvSpPr>
        <p:spPr>
          <a:xfrm>
            <a:off x="601556" y="1465936"/>
            <a:ext cx="5285249" cy="24437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p:cNvSpPr>
            <a:spLocks noGrp="1"/>
          </p:cNvSpPr>
          <p:nvPr>
            <p:ph sz="quarter" idx="12"/>
          </p:nvPr>
        </p:nvSpPr>
        <p:spPr>
          <a:xfrm>
            <a:off x="6090181" y="1465936"/>
            <a:ext cx="5285249" cy="244374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603456" y="6319116"/>
            <a:ext cx="5475439" cy="156889"/>
          </a:xfrm>
          <a:prstGeom prst="rect">
            <a:avLst/>
          </a:prstGeom>
        </p:spPr>
        <p:txBody>
          <a:bodyPr/>
          <a:lstStyle/>
          <a:p>
            <a:fld id="{E6B99D99-642A-4E17-BD22-6C52BED7EF28}" type="slidenum">
              <a:rPr lang="en-US" smtClean="0"/>
              <a:pPr/>
              <a:t>‹#›</a:t>
            </a:fld>
            <a:r>
              <a:rPr lang="en-US" dirty="0" smtClean="0"/>
              <a:t> </a:t>
            </a:r>
            <a:r>
              <a:rPr lang="en-US" sz="1000" dirty="0" smtClean="0"/>
              <a:t> </a:t>
            </a:r>
            <a:r>
              <a:rPr lang="en-US" sz="1000" dirty="0" smtClean="0">
                <a:solidFill>
                  <a:schemeClr val="tx2"/>
                </a:solidFill>
              </a:rPr>
              <a:t>|  </a:t>
            </a:r>
            <a:r>
              <a:rPr lang="en-US" dirty="0" smtClean="0">
                <a:solidFill>
                  <a:srgbClr val="FFFFFF"/>
                </a:solidFill>
              </a:rPr>
              <a:t>Microsoft Confidential</a:t>
            </a:r>
            <a:endParaRPr lang="en-US" dirty="0">
              <a:solidFill>
                <a:srgbClr val="FFFFFF"/>
              </a:solidFill>
            </a:endParaRPr>
          </a:p>
        </p:txBody>
      </p:sp>
    </p:spTree>
    <p:extLst>
      <p:ext uri="{BB962C8B-B14F-4D97-AF65-F5344CB8AC3E}">
        <p14:creationId xmlns:p14="http://schemas.microsoft.com/office/powerpoint/2010/main" val="319589547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5851" y="294933"/>
            <a:ext cx="10953076" cy="609398"/>
          </a:xfrm>
        </p:spPr>
        <p:txBody>
          <a:bodyPr/>
          <a:lstStyle>
            <a:lvl1pPr>
              <a:defRPr>
                <a:solidFill>
                  <a:srgbClr val="FFC200"/>
                </a:solidFill>
              </a:defRPr>
            </a:lvl1pPr>
          </a:lstStyle>
          <a:p>
            <a:r>
              <a:rPr lang="en-US" dirty="0"/>
              <a:t>Click to edit Master title style</a:t>
            </a:r>
          </a:p>
        </p:txBody>
      </p:sp>
      <p:sp>
        <p:nvSpPr>
          <p:cNvPr id="7" name="Content Placeholder 6"/>
          <p:cNvSpPr>
            <a:spLocks noGrp="1"/>
          </p:cNvSpPr>
          <p:nvPr>
            <p:ph sz="quarter" idx="11"/>
          </p:nvPr>
        </p:nvSpPr>
        <p:spPr>
          <a:xfrm>
            <a:off x="601556" y="1465936"/>
            <a:ext cx="10965710" cy="20005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603456" y="6319116"/>
            <a:ext cx="5475439" cy="156889"/>
          </a:xfrm>
          <a:prstGeom prst="rect">
            <a:avLst/>
          </a:prstGeom>
        </p:spPr>
        <p:txBody>
          <a:bodyPr/>
          <a:lstStyle/>
          <a:p>
            <a:fld id="{E6B99D99-642A-4E17-BD22-6C52BED7EF28}" type="slidenum">
              <a:rPr lang="en-US" smtClean="0"/>
              <a:pPr/>
              <a:t>‹#›</a:t>
            </a:fld>
            <a:r>
              <a:rPr lang="en-US" dirty="0" smtClean="0"/>
              <a:t> </a:t>
            </a:r>
            <a:r>
              <a:rPr lang="en-US" sz="1000" dirty="0" smtClean="0"/>
              <a:t> </a:t>
            </a:r>
            <a:r>
              <a:rPr lang="en-US" sz="1000" dirty="0" smtClean="0">
                <a:solidFill>
                  <a:schemeClr val="tx2"/>
                </a:solidFill>
              </a:rPr>
              <a:t>|  </a:t>
            </a:r>
            <a:r>
              <a:rPr lang="en-US" dirty="0" smtClean="0">
                <a:solidFill>
                  <a:srgbClr val="FFFFFF"/>
                </a:solidFill>
              </a:rPr>
              <a:t>Microsoft Confidential</a:t>
            </a:r>
            <a:endParaRPr lang="en-US" dirty="0">
              <a:solidFill>
                <a:srgbClr val="FFFFFF"/>
              </a:solidFill>
            </a:endParaRPr>
          </a:p>
        </p:txBody>
      </p:sp>
    </p:spTree>
    <p:extLst>
      <p:ext uri="{BB962C8B-B14F-4D97-AF65-F5344CB8AC3E}">
        <p14:creationId xmlns:p14="http://schemas.microsoft.com/office/powerpoint/2010/main" val="22660200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68665099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3281197179"/>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722700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1275447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3591915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646836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2442737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1391563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88005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39251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81355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934895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16657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9465099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56209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75387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39505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chemeClr val="tx1"/>
                    </a:gs>
                    <a:gs pos="100000">
                      <a:schemeClr val="tx1"/>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algn="l"/>
            <a:r>
              <a:rPr lang="en-US" sz="3600" b="1" dirty="0" smtClean="0">
                <a:solidFill>
                  <a:schemeClr val="bg2">
                    <a:alpha val="99000"/>
                  </a:schemeClr>
                </a:solidFill>
              </a:rPr>
              <a:t>Scan the Tag </a:t>
            </a:r>
            <a:r>
              <a:rPr lang="en-US" sz="3600" b="1" dirty="0" smtClean="0">
                <a:solidFill>
                  <a:schemeClr val="accent1">
                    <a:alpha val="99000"/>
                  </a:schemeClr>
                </a:solidFill>
              </a:rPr>
              <a:t/>
            </a:r>
            <a:br>
              <a:rPr lang="en-US" sz="3600" b="1" dirty="0" smtClean="0">
                <a:solidFill>
                  <a:schemeClr val="accent1">
                    <a:alpha val="99000"/>
                  </a:schemeClr>
                </a:solidFill>
              </a:rPr>
            </a:br>
            <a:r>
              <a:rPr lang="en-US" sz="3600" dirty="0" smtClean="0">
                <a:solidFill>
                  <a:schemeClr val="bg1">
                    <a:lumMod val="50000"/>
                    <a:lumOff val="50000"/>
                    <a:alpha val="99000"/>
                  </a:schemeClr>
                </a:solidFill>
              </a:rPr>
              <a:t>to evaluate this session now on </a:t>
            </a:r>
            <a:r>
              <a:rPr lang="en-US" sz="3600" b="1" dirty="0" err="1" smtClean="0">
                <a:solidFill>
                  <a:schemeClr val="bg2">
                    <a:alpha val="99000"/>
                  </a:schemeClr>
                </a:solidFill>
              </a:rPr>
              <a:t>myTech•Ed</a:t>
            </a:r>
            <a:r>
              <a:rPr lang="en-US" sz="3600" b="1" dirty="0" smtClean="0">
                <a:solidFill>
                  <a:schemeClr val="bg2">
                    <a:alpha val="99000"/>
                  </a:scheme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6417507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869570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210069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51151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1.jpe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4.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41" r:id="rId19"/>
    <p:sldLayoutId id="2147483742" r:id="rId20"/>
    <p:sldLayoutId id="2147483765" r:id="rId2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3139300"/>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17888139"/>
      </p:ext>
    </p:extLst>
  </p:cSld>
  <p:clrMap bg1="dk1" tx1="lt1" bg2="dk2" tx2="lt2" accent1="accent1" accent2="accent2" accent3="accent3" accent4="accent4" accent5="accent5" accent6="accent6" hlink="hlink" folHlink="folHlink"/>
  <p:sldLayoutIdLst>
    <p:sldLayoutId id="2147483764"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blogs.technet.com/deploymentguys"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hyperlink" Target="http://blogs.technet.com/b/office_resource_kit/" TargetMode="External"/><Relationship Id="rId5" Type="http://schemas.openxmlformats.org/officeDocument/2006/relationships/hyperlink" Target="http://go.microsoft.com/?linkid=9728107" TargetMode="External"/><Relationship Id="rId4" Type="http://schemas.openxmlformats.org/officeDocument/2006/relationships/hyperlink" Target="officeitpro.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hyperlink" Target="http://microsoft.com/technet" TargetMode="External"/><Relationship Id="rId11" Type="http://schemas.openxmlformats.org/officeDocument/2006/relationships/image" Target="../media/image29.png"/><Relationship Id="rId5" Type="http://schemas.openxmlformats.org/officeDocument/2006/relationships/hyperlink" Target="http://www.microsoft.com/learning" TargetMode="External"/><Relationship Id="rId10" Type="http://schemas.openxmlformats.org/officeDocument/2006/relationships/image" Target="../media/image28.emf"/><Relationship Id="rId4" Type="http://schemas.openxmlformats.org/officeDocument/2006/relationships/image" Target="../media/image25.png"/><Relationship Id="rId9" Type="http://schemas.openxmlformats.org/officeDocument/2006/relationships/image" Target="../media/image27.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597979"/>
            <a:ext cx="10242549" cy="1523497"/>
          </a:xfrm>
        </p:spPr>
        <p:txBody>
          <a:bodyPr/>
          <a:lstStyle/>
          <a:p>
            <a:r>
              <a:rPr lang="en-US" dirty="0" smtClean="0"/>
              <a:t>Zero to Hero in 75 minutes: </a:t>
            </a:r>
            <a:br>
              <a:rPr lang="en-US" dirty="0" smtClean="0"/>
            </a:br>
            <a:r>
              <a:rPr lang="en-US" dirty="0" smtClean="0"/>
              <a:t>Building a Fully Functioning Deployment Environment for Free</a:t>
            </a:r>
            <a:endParaRPr lang="en-US" dirty="0"/>
          </a:p>
        </p:txBody>
      </p:sp>
      <p:sp>
        <p:nvSpPr>
          <p:cNvPr id="6" name="Subtitle 5"/>
          <p:cNvSpPr>
            <a:spLocks noGrp="1"/>
          </p:cNvSpPr>
          <p:nvPr>
            <p:ph type="subTitle" idx="1"/>
          </p:nvPr>
        </p:nvSpPr>
        <p:spPr/>
        <p:txBody>
          <a:bodyPr/>
          <a:lstStyle/>
          <a:p>
            <a:r>
              <a:rPr lang="en-US" dirty="0" smtClean="0"/>
              <a:t>Brian </a:t>
            </a:r>
            <a:r>
              <a:rPr lang="en-US" dirty="0" err="1" smtClean="0"/>
              <a:t>Shiers</a:t>
            </a:r>
            <a:r>
              <a:rPr lang="en-US" dirty="0" smtClean="0"/>
              <a:t> | Sr. Product Manager | Microsoft</a:t>
            </a:r>
          </a:p>
          <a:p>
            <a:r>
              <a:rPr lang="en-US" dirty="0" smtClean="0"/>
              <a:t>Richard Smith | Principal Consultant | Microsoft</a:t>
            </a:r>
          </a:p>
        </p:txBody>
      </p:sp>
      <p:sp>
        <p:nvSpPr>
          <p:cNvPr id="7" name="Text Placeholder 6"/>
          <p:cNvSpPr>
            <a:spLocks noGrp="1"/>
          </p:cNvSpPr>
          <p:nvPr>
            <p:ph type="body" sz="quarter" idx="10"/>
          </p:nvPr>
        </p:nvSpPr>
        <p:spPr/>
        <p:txBody>
          <a:bodyPr/>
          <a:lstStyle/>
          <a:p>
            <a:r>
              <a:rPr lang="en-US" dirty="0" smtClean="0"/>
              <a:t>OSP208</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82358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74614474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DeploymentPO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93"/>
            <a:ext cx="12188825" cy="6856214"/>
          </a:xfrm>
          <a:prstGeom prst="rect">
            <a:avLst/>
          </a:prstGeom>
        </p:spPr>
      </p:pic>
    </p:spTree>
    <p:extLst>
      <p:ext uri="{BB962C8B-B14F-4D97-AF65-F5344CB8AC3E}">
        <p14:creationId xmlns:p14="http://schemas.microsoft.com/office/powerpoint/2010/main" val="191067724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Initiate Deployment</a:t>
            </a:r>
            <a:endParaRPr lang="en-US" dirty="0"/>
          </a:p>
        </p:txBody>
      </p:sp>
      <p:sp>
        <p:nvSpPr>
          <p:cNvPr id="3" name="Title 2"/>
          <p:cNvSpPr>
            <a:spLocks noGrp="1"/>
          </p:cNvSpPr>
          <p:nvPr>
            <p:ph type="ctrTitle"/>
          </p:nvPr>
        </p:nvSpPr>
        <p:spPr/>
        <p:txBody>
          <a:bodyPr/>
          <a:lstStyle/>
          <a:p>
            <a:r>
              <a:rPr lang="en-US" smtClean="0"/>
              <a:t>Seeking Heroes</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3378445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997196"/>
          </a:xfrm>
        </p:spPr>
        <p:txBody>
          <a:bodyPr/>
          <a:lstStyle/>
          <a:p>
            <a:r>
              <a:rPr lang="en-US" sz="4000" dirty="0" smtClean="0"/>
              <a:t>Desktop POC Kit</a:t>
            </a:r>
            <a:br>
              <a:rPr lang="en-US" sz="4000" dirty="0" smtClean="0"/>
            </a:br>
            <a:r>
              <a:rPr lang="en-US" sz="3200" dirty="0" smtClean="0">
                <a:solidFill>
                  <a:schemeClr val="accent1"/>
                </a:solidFill>
              </a:rPr>
              <a:t>By the numbers</a:t>
            </a:r>
            <a:endParaRPr lang="en-US" sz="3200" dirty="0">
              <a:solidFill>
                <a:schemeClr val="accent1"/>
              </a:solidFill>
            </a:endParaRPr>
          </a:p>
        </p:txBody>
      </p:sp>
      <p:pic>
        <p:nvPicPr>
          <p:cNvPr id="9" name="Picture 2" descr="C:\Documents and Settings\Paul\My Documents\My Pictures\faded dude with check off list big fa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87831" y="1244767"/>
            <a:ext cx="6816437" cy="5500417"/>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bwMode="auto">
          <a:xfrm>
            <a:off x="570016" y="1311964"/>
            <a:ext cx="11210305" cy="5433220"/>
          </a:xfrm>
          <a:prstGeom prst="roundRect">
            <a:avLst>
              <a:gd name="adj" fmla="val 5027"/>
            </a:avLst>
          </a:prstGeom>
          <a:gradFill flip="none" rotWithShape="1">
            <a:gsLst>
              <a:gs pos="0">
                <a:schemeClr val="tx1">
                  <a:tint val="66000"/>
                  <a:satMod val="160000"/>
                  <a:lumMod val="0"/>
                  <a:lumOff val="100000"/>
                </a:schemeClr>
              </a:gs>
              <a:gs pos="64133">
                <a:srgbClr val="FFFFFF">
                  <a:alpha val="0"/>
                </a:srgbClr>
              </a:gs>
              <a:gs pos="6000">
                <a:schemeClr val="tx1">
                  <a:lumMod val="65000"/>
                  <a:lumOff val="35000"/>
                  <a:tint val="44500"/>
                  <a:satMod val="160000"/>
                  <a:alpha val="7000"/>
                </a:schemeClr>
              </a:gs>
              <a:gs pos="100000">
                <a:schemeClr val="tx1">
                  <a:tint val="23500"/>
                  <a:satMod val="160000"/>
                  <a:lumMod val="0"/>
                  <a:alpha val="18000"/>
                </a:schemeClr>
              </a:gs>
            </a:gsLst>
            <a:lin ang="4800000" scaled="0"/>
            <a:tileRect/>
          </a:gradFill>
          <a:ln w="28575" cap="flat" cmpd="sng" algn="ctr">
            <a:solidFill>
              <a:schemeClr val="bg2">
                <a:lumMod val="20000"/>
                <a:lumOff val="80000"/>
              </a:schemeClr>
            </a:solidFill>
            <a:prstDash val="solid"/>
          </a:ln>
          <a:effectLst/>
        </p:spPr>
        <p:txBody>
          <a:bodyPr lIns="121899" tIns="60949" rIns="121899" bIns="60949" rtlCol="0" anchor="ctr"/>
          <a:lstStyle/>
          <a:p>
            <a:pPr algn="ctr" defTabSz="1218987"/>
            <a:endParaRPr lang="en-US" kern="0" dirty="0">
              <a:solidFill>
                <a:sysClr val="window" lastClr="FFFFFF"/>
              </a:solidFill>
              <a:latin typeface="Segoe UI"/>
            </a:endParaRPr>
          </a:p>
        </p:txBody>
      </p:sp>
      <p:sp>
        <p:nvSpPr>
          <p:cNvPr id="11" name="Text Placeholder 2"/>
          <p:cNvSpPr txBox="1">
            <a:spLocks/>
          </p:cNvSpPr>
          <p:nvPr/>
        </p:nvSpPr>
        <p:spPr>
          <a:xfrm>
            <a:off x="2232562" y="1405226"/>
            <a:ext cx="9322130" cy="5314275"/>
          </a:xfrm>
          <a:prstGeom prst="rect">
            <a:avLst/>
          </a:prstGeom>
        </p:spPr>
        <p:txBody>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ts val="1400"/>
              </a:spcBef>
              <a:buFontTx/>
              <a:buNone/>
            </a:pPr>
            <a:r>
              <a:rPr lang="en-US" sz="2800" smtClean="0"/>
              <a:t>Execution guides</a:t>
            </a:r>
          </a:p>
          <a:p>
            <a:pPr marL="0" indent="0">
              <a:lnSpc>
                <a:spcPct val="100000"/>
              </a:lnSpc>
              <a:spcBef>
                <a:spcPts val="1400"/>
              </a:spcBef>
              <a:buFontTx/>
              <a:buNone/>
            </a:pPr>
            <a:r>
              <a:rPr lang="en-US" sz="2800" smtClean="0"/>
              <a:t>Pages of technical content</a:t>
            </a:r>
          </a:p>
          <a:p>
            <a:pPr marL="0" indent="0">
              <a:lnSpc>
                <a:spcPct val="100000"/>
              </a:lnSpc>
              <a:spcBef>
                <a:spcPts val="1400"/>
              </a:spcBef>
              <a:buFontTx/>
              <a:buNone/>
            </a:pPr>
            <a:r>
              <a:rPr lang="en-US" sz="2800" smtClean="0"/>
              <a:t>Deployment tools deployed</a:t>
            </a:r>
          </a:p>
          <a:p>
            <a:pPr marL="0" indent="0">
              <a:lnSpc>
                <a:spcPct val="100000"/>
              </a:lnSpc>
              <a:spcBef>
                <a:spcPts val="1400"/>
              </a:spcBef>
              <a:buFontTx/>
              <a:buNone/>
            </a:pPr>
            <a:r>
              <a:rPr lang="en-US" sz="2800" smtClean="0"/>
              <a:t>Products in deployed desktop</a:t>
            </a:r>
          </a:p>
          <a:p>
            <a:pPr marL="0" indent="0">
              <a:lnSpc>
                <a:spcPct val="100000"/>
              </a:lnSpc>
              <a:spcBef>
                <a:spcPts val="1400"/>
              </a:spcBef>
              <a:buFontTx/>
              <a:buNone/>
            </a:pPr>
            <a:r>
              <a:rPr lang="en-US" sz="2800" smtClean="0"/>
              <a:t>Products installed and configured on deployment server</a:t>
            </a:r>
          </a:p>
          <a:p>
            <a:pPr marL="0" indent="0">
              <a:lnSpc>
                <a:spcPct val="100000"/>
              </a:lnSpc>
              <a:spcBef>
                <a:spcPts val="1400"/>
              </a:spcBef>
              <a:buFontTx/>
              <a:buNone/>
            </a:pPr>
            <a:r>
              <a:rPr lang="en-US" sz="2800" smtClean="0"/>
              <a:t>Deployment dashboard</a:t>
            </a:r>
          </a:p>
          <a:p>
            <a:pPr marL="0" indent="0">
              <a:lnSpc>
                <a:spcPct val="100000"/>
              </a:lnSpc>
              <a:spcBef>
                <a:spcPts val="1400"/>
              </a:spcBef>
              <a:buFontTx/>
              <a:buNone/>
            </a:pPr>
            <a:r>
              <a:rPr lang="en-US" sz="2800" smtClean="0"/>
              <a:t>27 GB deployment server</a:t>
            </a:r>
          </a:p>
          <a:p>
            <a:pPr marL="0" indent="0">
              <a:lnSpc>
                <a:spcPct val="100000"/>
              </a:lnSpc>
              <a:spcBef>
                <a:spcPts val="1400"/>
              </a:spcBef>
              <a:buFontTx/>
              <a:buNone/>
            </a:pPr>
            <a:r>
              <a:rPr lang="en-US" sz="2800" smtClean="0"/>
              <a:t>Cost</a:t>
            </a:r>
          </a:p>
          <a:p>
            <a:pPr marL="0" indent="0">
              <a:lnSpc>
                <a:spcPct val="100000"/>
              </a:lnSpc>
              <a:spcBef>
                <a:spcPts val="1400"/>
              </a:spcBef>
              <a:buFontTx/>
              <a:buNone/>
            </a:pPr>
            <a:r>
              <a:rPr lang="en-US" sz="2800" smtClean="0"/>
              <a:t>Number of deployed clients – depends on you…</a:t>
            </a:r>
            <a:endParaRPr lang="en-US" sz="2800" dirty="0"/>
          </a:p>
        </p:txBody>
      </p:sp>
      <p:sp>
        <p:nvSpPr>
          <p:cNvPr id="12" name="TextBox 11"/>
          <p:cNvSpPr txBox="1"/>
          <p:nvPr/>
        </p:nvSpPr>
        <p:spPr>
          <a:xfrm>
            <a:off x="451259" y="1320075"/>
            <a:ext cx="1662545" cy="5484578"/>
          </a:xfrm>
          <a:prstGeom prst="rect">
            <a:avLst/>
          </a:prstGeom>
          <a:noFill/>
        </p:spPr>
        <p:txBody>
          <a:bodyPr wrap="square" lIns="0" tIns="0" rIns="0" bIns="0" rtlCol="0">
            <a:spAutoFit/>
          </a:bodyPr>
          <a:lstStyle/>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14</a:t>
            </a:r>
          </a:p>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330+</a:t>
            </a:r>
          </a:p>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8</a:t>
            </a:r>
          </a:p>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9</a:t>
            </a:r>
          </a:p>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15</a:t>
            </a:r>
          </a:p>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a:p>
            <a:pPr algn="r">
              <a:lnSpc>
                <a:spcPct val="90000"/>
              </a:lnSpc>
            </a:pP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p>
          <a:p>
            <a:pPr algn="r">
              <a:lnSpc>
                <a:spcPct val="90000"/>
              </a:lnSpc>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0</a:t>
            </a:r>
          </a:p>
          <a:p>
            <a:pPr algn="r">
              <a:lnSpc>
                <a:spcPct val="90000"/>
              </a:lnSpc>
            </a:pP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endPar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916272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p:cTn id="18"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12">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left)">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 calcmode="lin" valueType="num">
                                      <p:cBhvr>
                                        <p:cTn id="29"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12">
                                            <p:txEl>
                                              <p:pRg st="2" end="2"/>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 calcmode="lin" valueType="num">
                                      <p:cBhvr>
                                        <p:cTn id="40"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12">
                                            <p:txEl>
                                              <p:pRg st="3" end="3"/>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wipe(left)">
                                      <p:cBhvr>
                                        <p:cTn id="46" dur="500"/>
                                        <p:tgtEl>
                                          <p:spTgt spid="11">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xEl>
                                              <p:pRg st="4" end="4"/>
                                            </p:txEl>
                                          </p:spTgt>
                                        </p:tgtEl>
                                        <p:attrNameLst>
                                          <p:attrName>style.visibility</p:attrName>
                                        </p:attrNameLst>
                                      </p:cBhvr>
                                      <p:to>
                                        <p:strVal val="visible"/>
                                      </p:to>
                                    </p:set>
                                    <p:anim calcmode="lin" valueType="num">
                                      <p:cBhvr>
                                        <p:cTn id="51" dur="500" fill="hold"/>
                                        <p:tgtEl>
                                          <p:spTgt spid="12">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2">
                                            <p:txEl>
                                              <p:pRg st="4" end="4"/>
                                            </p:txEl>
                                          </p:spTgt>
                                        </p:tgtEl>
                                        <p:attrNameLst>
                                          <p:attrName>ppt_h</p:attrName>
                                        </p:attrNameLst>
                                      </p:cBhvr>
                                      <p:tavLst>
                                        <p:tav tm="0">
                                          <p:val>
                                            <p:fltVal val="0"/>
                                          </p:val>
                                        </p:tav>
                                        <p:tav tm="100000">
                                          <p:val>
                                            <p:strVal val="#ppt_h"/>
                                          </p:val>
                                        </p:tav>
                                      </p:tavLst>
                                    </p:anim>
                                    <p:animEffect transition="in" filter="fade">
                                      <p:cBhvr>
                                        <p:cTn id="53" dur="500"/>
                                        <p:tgtEl>
                                          <p:spTgt spid="12">
                                            <p:txEl>
                                              <p:pRg st="4" end="4"/>
                                            </p:txEl>
                                          </p:spTgt>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1">
                                            <p:txEl>
                                              <p:pRg st="4" end="4"/>
                                            </p:txEl>
                                          </p:spTgt>
                                        </p:tgtEl>
                                        <p:attrNameLst>
                                          <p:attrName>style.visibility</p:attrName>
                                        </p:attrNameLst>
                                      </p:cBhvr>
                                      <p:to>
                                        <p:strVal val="visible"/>
                                      </p:to>
                                    </p:set>
                                    <p:animEffect transition="in" filter="wipe(left)">
                                      <p:cBhvr>
                                        <p:cTn id="57" dur="500"/>
                                        <p:tgtEl>
                                          <p:spTgt spid="11">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2">
                                            <p:txEl>
                                              <p:pRg st="5" end="5"/>
                                            </p:txEl>
                                          </p:spTgt>
                                        </p:tgtEl>
                                        <p:attrNameLst>
                                          <p:attrName>style.visibility</p:attrName>
                                        </p:attrNameLst>
                                      </p:cBhvr>
                                      <p:to>
                                        <p:strVal val="visible"/>
                                      </p:to>
                                    </p:set>
                                    <p:anim calcmode="lin" valueType="num">
                                      <p:cBhvr>
                                        <p:cTn id="62" dur="5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63" dur="500" fill="hold"/>
                                        <p:tgtEl>
                                          <p:spTgt spid="12">
                                            <p:txEl>
                                              <p:pRg st="5" end="5"/>
                                            </p:txEl>
                                          </p:spTgt>
                                        </p:tgtEl>
                                        <p:attrNameLst>
                                          <p:attrName>ppt_h</p:attrName>
                                        </p:attrNameLst>
                                      </p:cBhvr>
                                      <p:tavLst>
                                        <p:tav tm="0">
                                          <p:val>
                                            <p:fltVal val="0"/>
                                          </p:val>
                                        </p:tav>
                                        <p:tav tm="100000">
                                          <p:val>
                                            <p:strVal val="#ppt_h"/>
                                          </p:val>
                                        </p:tav>
                                      </p:tavLst>
                                    </p:anim>
                                    <p:animEffect transition="in" filter="fade">
                                      <p:cBhvr>
                                        <p:cTn id="64" dur="500"/>
                                        <p:tgtEl>
                                          <p:spTgt spid="12">
                                            <p:txEl>
                                              <p:pRg st="5" end="5"/>
                                            </p:txEl>
                                          </p:spTgt>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11">
                                            <p:txEl>
                                              <p:pRg st="5" end="5"/>
                                            </p:txEl>
                                          </p:spTgt>
                                        </p:tgtEl>
                                        <p:attrNameLst>
                                          <p:attrName>style.visibility</p:attrName>
                                        </p:attrNameLst>
                                      </p:cBhvr>
                                      <p:to>
                                        <p:strVal val="visible"/>
                                      </p:to>
                                    </p:set>
                                    <p:animEffect transition="in" filter="wipe(left)">
                                      <p:cBhvr>
                                        <p:cTn id="68" dur="500"/>
                                        <p:tgtEl>
                                          <p:spTgt spid="11">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2">
                                            <p:txEl>
                                              <p:pRg st="6" end="6"/>
                                            </p:txEl>
                                          </p:spTgt>
                                        </p:tgtEl>
                                        <p:attrNameLst>
                                          <p:attrName>style.visibility</p:attrName>
                                        </p:attrNameLst>
                                      </p:cBhvr>
                                      <p:to>
                                        <p:strVal val="visible"/>
                                      </p:to>
                                    </p:set>
                                    <p:anim calcmode="lin" valueType="num">
                                      <p:cBhvr>
                                        <p:cTn id="73" dur="500" fill="hold"/>
                                        <p:tgtEl>
                                          <p:spTgt spid="12">
                                            <p:txEl>
                                              <p:pRg st="6" end="6"/>
                                            </p:txEl>
                                          </p:spTgt>
                                        </p:tgtEl>
                                        <p:attrNameLst>
                                          <p:attrName>ppt_w</p:attrName>
                                        </p:attrNameLst>
                                      </p:cBhvr>
                                      <p:tavLst>
                                        <p:tav tm="0">
                                          <p:val>
                                            <p:fltVal val="0"/>
                                          </p:val>
                                        </p:tav>
                                        <p:tav tm="100000">
                                          <p:val>
                                            <p:strVal val="#ppt_w"/>
                                          </p:val>
                                        </p:tav>
                                      </p:tavLst>
                                    </p:anim>
                                    <p:anim calcmode="lin" valueType="num">
                                      <p:cBhvr>
                                        <p:cTn id="74" dur="500" fill="hold"/>
                                        <p:tgtEl>
                                          <p:spTgt spid="12">
                                            <p:txEl>
                                              <p:pRg st="6" end="6"/>
                                            </p:txEl>
                                          </p:spTgt>
                                        </p:tgtEl>
                                        <p:attrNameLst>
                                          <p:attrName>ppt_h</p:attrName>
                                        </p:attrNameLst>
                                      </p:cBhvr>
                                      <p:tavLst>
                                        <p:tav tm="0">
                                          <p:val>
                                            <p:fltVal val="0"/>
                                          </p:val>
                                        </p:tav>
                                        <p:tav tm="100000">
                                          <p:val>
                                            <p:strVal val="#ppt_h"/>
                                          </p:val>
                                        </p:tav>
                                      </p:tavLst>
                                    </p:anim>
                                    <p:animEffect transition="in" filter="fade">
                                      <p:cBhvr>
                                        <p:cTn id="75" dur="500"/>
                                        <p:tgtEl>
                                          <p:spTgt spid="12">
                                            <p:txEl>
                                              <p:pRg st="6" end="6"/>
                                            </p:txEl>
                                          </p:spTgt>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11">
                                            <p:txEl>
                                              <p:pRg st="6" end="6"/>
                                            </p:txEl>
                                          </p:spTgt>
                                        </p:tgtEl>
                                        <p:attrNameLst>
                                          <p:attrName>style.visibility</p:attrName>
                                        </p:attrNameLst>
                                      </p:cBhvr>
                                      <p:to>
                                        <p:strVal val="visible"/>
                                      </p:to>
                                    </p:set>
                                    <p:animEffect transition="in" filter="wipe(left)">
                                      <p:cBhvr>
                                        <p:cTn id="79" dur="500"/>
                                        <p:tgtEl>
                                          <p:spTgt spid="11">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2">
                                            <p:txEl>
                                              <p:pRg st="7" end="7"/>
                                            </p:txEl>
                                          </p:spTgt>
                                        </p:tgtEl>
                                        <p:attrNameLst>
                                          <p:attrName>style.visibility</p:attrName>
                                        </p:attrNameLst>
                                      </p:cBhvr>
                                      <p:to>
                                        <p:strVal val="visible"/>
                                      </p:to>
                                    </p:set>
                                    <p:anim calcmode="lin" valueType="num">
                                      <p:cBhvr>
                                        <p:cTn id="84" dur="500" fill="hold"/>
                                        <p:tgtEl>
                                          <p:spTgt spid="12">
                                            <p:txEl>
                                              <p:pRg st="7" end="7"/>
                                            </p:txEl>
                                          </p:spTgt>
                                        </p:tgtEl>
                                        <p:attrNameLst>
                                          <p:attrName>ppt_w</p:attrName>
                                        </p:attrNameLst>
                                      </p:cBhvr>
                                      <p:tavLst>
                                        <p:tav tm="0">
                                          <p:val>
                                            <p:fltVal val="0"/>
                                          </p:val>
                                        </p:tav>
                                        <p:tav tm="100000">
                                          <p:val>
                                            <p:strVal val="#ppt_w"/>
                                          </p:val>
                                        </p:tav>
                                      </p:tavLst>
                                    </p:anim>
                                    <p:anim calcmode="lin" valueType="num">
                                      <p:cBhvr>
                                        <p:cTn id="85" dur="500" fill="hold"/>
                                        <p:tgtEl>
                                          <p:spTgt spid="12">
                                            <p:txEl>
                                              <p:pRg st="7" end="7"/>
                                            </p:txEl>
                                          </p:spTgt>
                                        </p:tgtEl>
                                        <p:attrNameLst>
                                          <p:attrName>ppt_h</p:attrName>
                                        </p:attrNameLst>
                                      </p:cBhvr>
                                      <p:tavLst>
                                        <p:tav tm="0">
                                          <p:val>
                                            <p:fltVal val="0"/>
                                          </p:val>
                                        </p:tav>
                                        <p:tav tm="100000">
                                          <p:val>
                                            <p:strVal val="#ppt_h"/>
                                          </p:val>
                                        </p:tav>
                                      </p:tavLst>
                                    </p:anim>
                                    <p:animEffect transition="in" filter="fade">
                                      <p:cBhvr>
                                        <p:cTn id="86" dur="500"/>
                                        <p:tgtEl>
                                          <p:spTgt spid="12">
                                            <p:txEl>
                                              <p:pRg st="7" end="7"/>
                                            </p:txEl>
                                          </p:spTgt>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11">
                                            <p:txEl>
                                              <p:pRg st="7" end="7"/>
                                            </p:txEl>
                                          </p:spTgt>
                                        </p:tgtEl>
                                        <p:attrNameLst>
                                          <p:attrName>style.visibility</p:attrName>
                                        </p:attrNameLst>
                                      </p:cBhvr>
                                      <p:to>
                                        <p:strVal val="visible"/>
                                      </p:to>
                                    </p:set>
                                    <p:animEffect transition="in" filter="wipe(left)">
                                      <p:cBhvr>
                                        <p:cTn id="90" dur="500"/>
                                        <p:tgtEl>
                                          <p:spTgt spid="11">
                                            <p:txEl>
                                              <p:pRg st="7" end="7"/>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2">
                                            <p:txEl>
                                              <p:pRg st="8" end="8"/>
                                            </p:txEl>
                                          </p:spTgt>
                                        </p:tgtEl>
                                        <p:attrNameLst>
                                          <p:attrName>style.visibility</p:attrName>
                                        </p:attrNameLst>
                                      </p:cBhvr>
                                      <p:to>
                                        <p:strVal val="visible"/>
                                      </p:to>
                                    </p:set>
                                    <p:anim calcmode="lin" valueType="num">
                                      <p:cBhvr>
                                        <p:cTn id="95" dur="500" fill="hold"/>
                                        <p:tgtEl>
                                          <p:spTgt spid="12">
                                            <p:txEl>
                                              <p:pRg st="8" end="8"/>
                                            </p:txEl>
                                          </p:spTgt>
                                        </p:tgtEl>
                                        <p:attrNameLst>
                                          <p:attrName>ppt_w</p:attrName>
                                        </p:attrNameLst>
                                      </p:cBhvr>
                                      <p:tavLst>
                                        <p:tav tm="0">
                                          <p:val>
                                            <p:fltVal val="0"/>
                                          </p:val>
                                        </p:tav>
                                        <p:tav tm="100000">
                                          <p:val>
                                            <p:strVal val="#ppt_w"/>
                                          </p:val>
                                        </p:tav>
                                      </p:tavLst>
                                    </p:anim>
                                    <p:anim calcmode="lin" valueType="num">
                                      <p:cBhvr>
                                        <p:cTn id="96" dur="500" fill="hold"/>
                                        <p:tgtEl>
                                          <p:spTgt spid="12">
                                            <p:txEl>
                                              <p:pRg st="8" end="8"/>
                                            </p:txEl>
                                          </p:spTgt>
                                        </p:tgtEl>
                                        <p:attrNameLst>
                                          <p:attrName>ppt_h</p:attrName>
                                        </p:attrNameLst>
                                      </p:cBhvr>
                                      <p:tavLst>
                                        <p:tav tm="0">
                                          <p:val>
                                            <p:fltVal val="0"/>
                                          </p:val>
                                        </p:tav>
                                        <p:tav tm="100000">
                                          <p:val>
                                            <p:strVal val="#ppt_h"/>
                                          </p:val>
                                        </p:tav>
                                      </p:tavLst>
                                    </p:anim>
                                    <p:animEffect transition="in" filter="fade">
                                      <p:cBhvr>
                                        <p:cTn id="97" dur="500"/>
                                        <p:tgtEl>
                                          <p:spTgt spid="12">
                                            <p:txEl>
                                              <p:pRg st="8" end="8"/>
                                            </p:txEl>
                                          </p:spTgt>
                                        </p:tgtEl>
                                      </p:cBhvr>
                                    </p:animEffect>
                                  </p:childTnLst>
                                </p:cTn>
                              </p:par>
                            </p:childTnLst>
                          </p:cTn>
                        </p:par>
                        <p:par>
                          <p:cTn id="98" fill="hold">
                            <p:stCondLst>
                              <p:cond delay="500"/>
                            </p:stCondLst>
                            <p:childTnLst>
                              <p:par>
                                <p:cTn id="99" presetID="22" presetClass="entr" presetSubtype="8" fill="hold" nodeType="afterEffect">
                                  <p:stCondLst>
                                    <p:cond delay="0"/>
                                  </p:stCondLst>
                                  <p:childTnLst>
                                    <p:set>
                                      <p:cBhvr>
                                        <p:cTn id="100" dur="1" fill="hold">
                                          <p:stCondLst>
                                            <p:cond delay="0"/>
                                          </p:stCondLst>
                                        </p:cTn>
                                        <p:tgtEl>
                                          <p:spTgt spid="11">
                                            <p:txEl>
                                              <p:pRg st="8" end="8"/>
                                            </p:txEl>
                                          </p:spTgt>
                                        </p:tgtEl>
                                        <p:attrNameLst>
                                          <p:attrName>style.visibility</p:attrName>
                                        </p:attrNameLst>
                                      </p:cBhvr>
                                      <p:to>
                                        <p:strVal val="visible"/>
                                      </p:to>
                                    </p:set>
                                    <p:animEffect transition="in" filter="wipe(left)">
                                      <p:cBhvr>
                                        <p:cTn id="101"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Deployment POC</a:t>
            </a:r>
            <a:endParaRPr lang="en-US" dirty="0"/>
          </a:p>
        </p:txBody>
      </p:sp>
      <p:sp>
        <p:nvSpPr>
          <p:cNvPr id="3" name="Title 2"/>
          <p:cNvSpPr>
            <a:spLocks noGrp="1"/>
          </p:cNvSpPr>
          <p:nvPr>
            <p:ph type="ctrTitle"/>
          </p:nvPr>
        </p:nvSpPr>
        <p:spPr/>
        <p:txBody>
          <a:bodyPr/>
          <a:lstStyle/>
          <a:p>
            <a:r>
              <a:rPr lang="en-US" smtClean="0"/>
              <a:t>The Deployment</a:t>
            </a:r>
            <a:endParaRPr lang="en-US" dirty="0"/>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663937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6261478" y="914400"/>
            <a:ext cx="5540612" cy="5689054"/>
          </a:xfrm>
          <a:prstGeom prst="roundRect">
            <a:avLst>
              <a:gd name="adj" fmla="val 5027"/>
            </a:avLst>
          </a:prstGeom>
          <a:gradFill flip="none" rotWithShape="1">
            <a:gsLst>
              <a:gs pos="0">
                <a:schemeClr val="tx1">
                  <a:tint val="66000"/>
                  <a:satMod val="160000"/>
                  <a:lumMod val="0"/>
                  <a:lumOff val="100000"/>
                </a:schemeClr>
              </a:gs>
              <a:gs pos="64133">
                <a:srgbClr val="FFFFFF">
                  <a:alpha val="0"/>
                </a:srgbClr>
              </a:gs>
              <a:gs pos="6000">
                <a:schemeClr val="tx1">
                  <a:lumMod val="65000"/>
                  <a:lumOff val="35000"/>
                  <a:tint val="44500"/>
                  <a:satMod val="160000"/>
                  <a:alpha val="7000"/>
                </a:schemeClr>
              </a:gs>
              <a:gs pos="100000">
                <a:schemeClr val="tx1">
                  <a:tint val="23500"/>
                  <a:satMod val="160000"/>
                  <a:lumMod val="0"/>
                  <a:alpha val="18000"/>
                </a:schemeClr>
              </a:gs>
            </a:gsLst>
            <a:lin ang="4800000" scaled="0"/>
            <a:tileRect/>
          </a:gradFill>
          <a:ln w="28575" cap="flat" cmpd="sng" algn="ctr">
            <a:solidFill>
              <a:schemeClr val="bg2">
                <a:lumMod val="20000"/>
                <a:lumOff val="80000"/>
              </a:schemeClr>
            </a:solidFill>
            <a:prstDash val="solid"/>
          </a:ln>
          <a:effectLst/>
        </p:spPr>
        <p:txBody>
          <a:bodyPr lIns="121899" tIns="60949" rIns="121899" bIns="60949" rtlCol="0" anchor="ctr"/>
          <a:lstStyle/>
          <a:p>
            <a:pPr algn="ctr" defTabSz="1218987"/>
            <a:endParaRPr lang="en-US" kern="0" dirty="0">
              <a:solidFill>
                <a:sysClr val="window" lastClr="FFFFFF"/>
              </a:solidFill>
              <a:latin typeface="Segoe UI"/>
            </a:endParaRPr>
          </a:p>
        </p:txBody>
      </p:sp>
      <p:sp>
        <p:nvSpPr>
          <p:cNvPr id="7" name="Rounded Rectangle 6"/>
          <p:cNvSpPr/>
          <p:nvPr/>
        </p:nvSpPr>
        <p:spPr bwMode="auto">
          <a:xfrm>
            <a:off x="397045" y="914400"/>
            <a:ext cx="5658737" cy="5689054"/>
          </a:xfrm>
          <a:prstGeom prst="roundRect">
            <a:avLst>
              <a:gd name="adj" fmla="val 5027"/>
            </a:avLst>
          </a:prstGeom>
          <a:gradFill flip="none" rotWithShape="1">
            <a:gsLst>
              <a:gs pos="0">
                <a:schemeClr val="tx1">
                  <a:tint val="66000"/>
                  <a:satMod val="160000"/>
                  <a:lumMod val="0"/>
                  <a:lumOff val="100000"/>
                </a:schemeClr>
              </a:gs>
              <a:gs pos="64133">
                <a:srgbClr val="FFFFFF">
                  <a:alpha val="0"/>
                </a:srgbClr>
              </a:gs>
              <a:gs pos="6000">
                <a:schemeClr val="tx1">
                  <a:lumMod val="65000"/>
                  <a:lumOff val="35000"/>
                  <a:tint val="44500"/>
                  <a:satMod val="160000"/>
                  <a:alpha val="7000"/>
                </a:schemeClr>
              </a:gs>
              <a:gs pos="100000">
                <a:schemeClr val="tx1">
                  <a:tint val="23500"/>
                  <a:satMod val="160000"/>
                  <a:lumMod val="0"/>
                  <a:alpha val="18000"/>
                </a:schemeClr>
              </a:gs>
            </a:gsLst>
            <a:lin ang="4800000" scaled="0"/>
            <a:tileRect/>
          </a:gradFill>
          <a:ln w="28575" cap="flat" cmpd="sng" algn="ctr">
            <a:solidFill>
              <a:schemeClr val="bg2">
                <a:lumMod val="20000"/>
                <a:lumOff val="80000"/>
              </a:schemeClr>
            </a:solidFill>
            <a:prstDash val="solid"/>
          </a:ln>
          <a:effectLst/>
        </p:spPr>
        <p:txBody>
          <a:bodyPr lIns="121899" tIns="60949" rIns="121899" bIns="60949" rtlCol="0" anchor="ctr"/>
          <a:lstStyle/>
          <a:p>
            <a:pPr algn="ctr" defTabSz="1218987"/>
            <a:endParaRPr lang="en-US" kern="0" dirty="0">
              <a:solidFill>
                <a:sysClr val="window" lastClr="FFFFFF"/>
              </a:solidFill>
              <a:latin typeface="Segoe UI"/>
            </a:endParaRPr>
          </a:p>
        </p:txBody>
      </p:sp>
      <p:sp>
        <p:nvSpPr>
          <p:cNvPr id="2" name="Title 1"/>
          <p:cNvSpPr>
            <a:spLocks noGrp="1"/>
          </p:cNvSpPr>
          <p:nvPr>
            <p:ph type="title"/>
          </p:nvPr>
        </p:nvSpPr>
        <p:spPr/>
        <p:txBody>
          <a:bodyPr/>
          <a:lstStyle/>
          <a:p>
            <a:r>
              <a:rPr lang="en-US" smtClean="0"/>
              <a:t>Desktop POC Kit</a:t>
            </a:r>
            <a:endParaRPr lang="en-US" dirty="0"/>
          </a:p>
        </p:txBody>
      </p:sp>
      <p:sp>
        <p:nvSpPr>
          <p:cNvPr id="3" name="Text Placeholder 2"/>
          <p:cNvSpPr>
            <a:spLocks noGrp="1"/>
          </p:cNvSpPr>
          <p:nvPr>
            <p:ph type="body" idx="4294967295"/>
          </p:nvPr>
        </p:nvSpPr>
        <p:spPr>
          <a:xfrm>
            <a:off x="0" y="1042988"/>
            <a:ext cx="5540375" cy="387350"/>
          </a:xfrm>
        </p:spPr>
        <p:txBody>
          <a:bodyPr/>
          <a:lstStyle/>
          <a:p>
            <a:pPr algn="ctr"/>
            <a:r>
              <a:rPr lang="en-US" sz="2800" dirty="0" smtClean="0">
                <a:solidFill>
                  <a:schemeClr val="accent1"/>
                </a:solidFill>
              </a:rPr>
              <a:t>What’s on the POC Server</a:t>
            </a:r>
            <a:endParaRPr lang="en-US" sz="2800" dirty="0">
              <a:solidFill>
                <a:schemeClr val="accent1"/>
              </a:solidFill>
            </a:endParaRPr>
          </a:p>
        </p:txBody>
      </p:sp>
      <p:sp>
        <p:nvSpPr>
          <p:cNvPr id="5" name="Text Placeholder 4"/>
          <p:cNvSpPr>
            <a:spLocks noGrp="1"/>
          </p:cNvSpPr>
          <p:nvPr>
            <p:ph type="body" sz="quarter" idx="4294967295"/>
          </p:nvPr>
        </p:nvSpPr>
        <p:spPr>
          <a:xfrm>
            <a:off x="6648450" y="1044575"/>
            <a:ext cx="5540375" cy="387350"/>
          </a:xfrm>
        </p:spPr>
        <p:txBody>
          <a:bodyPr/>
          <a:lstStyle/>
          <a:p>
            <a:r>
              <a:rPr lang="en-US" sz="2800" dirty="0" smtClean="0">
                <a:solidFill>
                  <a:schemeClr val="accent1"/>
                </a:solidFill>
              </a:rPr>
              <a:t>What does it deploy</a:t>
            </a:r>
            <a:endParaRPr lang="en-US" sz="2800" dirty="0">
              <a:solidFill>
                <a:schemeClr val="accent1"/>
              </a:solidFill>
            </a:endParaRPr>
          </a:p>
        </p:txBody>
      </p:sp>
      <p:sp>
        <p:nvSpPr>
          <p:cNvPr id="6" name="Content Placeholder 5"/>
          <p:cNvSpPr>
            <a:spLocks noGrp="1"/>
          </p:cNvSpPr>
          <p:nvPr>
            <p:ph sz="quarter" idx="4294967295"/>
          </p:nvPr>
        </p:nvSpPr>
        <p:spPr>
          <a:xfrm>
            <a:off x="6370282" y="1447800"/>
            <a:ext cx="5486400" cy="5338762"/>
          </a:xfrm>
        </p:spPr>
        <p:txBody>
          <a:bodyPr/>
          <a:lstStyle/>
          <a:p>
            <a:pPr>
              <a:spcBef>
                <a:spcPts val="200"/>
              </a:spcBef>
            </a:pPr>
            <a:r>
              <a:rPr lang="en-US" sz="1800" dirty="0"/>
              <a:t>Windows 7 Enterprise</a:t>
            </a:r>
          </a:p>
          <a:p>
            <a:pPr lvl="1">
              <a:spcBef>
                <a:spcPts val="200"/>
              </a:spcBef>
            </a:pPr>
            <a:r>
              <a:rPr lang="en-US" sz="1400" dirty="0"/>
              <a:t>Language Packs</a:t>
            </a:r>
          </a:p>
          <a:p>
            <a:pPr lvl="1">
              <a:spcBef>
                <a:spcPts val="200"/>
              </a:spcBef>
            </a:pPr>
            <a:r>
              <a:rPr lang="en-US" sz="1400" dirty="0"/>
              <a:t>Custom drivers</a:t>
            </a:r>
          </a:p>
          <a:p>
            <a:pPr>
              <a:spcBef>
                <a:spcPts val="200"/>
              </a:spcBef>
            </a:pPr>
            <a:r>
              <a:rPr lang="en-US" sz="1800" dirty="0"/>
              <a:t>Office Pro Plus 2010</a:t>
            </a:r>
          </a:p>
          <a:p>
            <a:pPr lvl="1">
              <a:spcBef>
                <a:spcPts val="200"/>
              </a:spcBef>
            </a:pPr>
            <a:r>
              <a:rPr lang="en-US" sz="1400" dirty="0"/>
              <a:t>Customized feature installation</a:t>
            </a:r>
          </a:p>
          <a:p>
            <a:pPr lvl="1">
              <a:spcBef>
                <a:spcPts val="200"/>
              </a:spcBef>
            </a:pPr>
            <a:r>
              <a:rPr lang="en-US" sz="1400" dirty="0"/>
              <a:t>Custom help solution template</a:t>
            </a:r>
          </a:p>
          <a:p>
            <a:pPr lvl="1">
              <a:spcBef>
                <a:spcPts val="200"/>
              </a:spcBef>
            </a:pPr>
            <a:r>
              <a:rPr lang="en-US" sz="1400" dirty="0"/>
              <a:t>Customized ribbon</a:t>
            </a:r>
          </a:p>
          <a:p>
            <a:pPr lvl="1">
              <a:spcBef>
                <a:spcPts val="200"/>
              </a:spcBef>
            </a:pPr>
            <a:r>
              <a:rPr lang="en-US" sz="1400" dirty="0"/>
              <a:t>Office 365 required updates</a:t>
            </a:r>
          </a:p>
          <a:p>
            <a:pPr>
              <a:spcBef>
                <a:spcPts val="200"/>
              </a:spcBef>
            </a:pPr>
            <a:r>
              <a:rPr lang="en-US" sz="1800" dirty="0"/>
              <a:t>App-V 4.6</a:t>
            </a:r>
          </a:p>
          <a:p>
            <a:pPr lvl="1">
              <a:spcBef>
                <a:spcPts val="200"/>
              </a:spcBef>
            </a:pPr>
            <a:r>
              <a:rPr lang="en-US" sz="1400" dirty="0"/>
              <a:t>Office 2010 sequenced package</a:t>
            </a:r>
          </a:p>
          <a:p>
            <a:pPr lvl="1">
              <a:spcBef>
                <a:spcPts val="200"/>
              </a:spcBef>
            </a:pPr>
            <a:r>
              <a:rPr lang="en-US" sz="1400" dirty="0"/>
              <a:t>DSC Office Add-ins: PowerPivot</a:t>
            </a:r>
          </a:p>
          <a:p>
            <a:pPr>
              <a:spcBef>
                <a:spcPts val="200"/>
              </a:spcBef>
            </a:pPr>
            <a:r>
              <a:rPr lang="en-US" sz="1800" dirty="0"/>
              <a:t>Visio Premium 2010</a:t>
            </a:r>
          </a:p>
          <a:p>
            <a:pPr lvl="1">
              <a:spcBef>
                <a:spcPts val="200"/>
              </a:spcBef>
            </a:pPr>
            <a:r>
              <a:rPr lang="en-US" sz="1400" dirty="0"/>
              <a:t>Deployment dashboard</a:t>
            </a:r>
          </a:p>
          <a:p>
            <a:pPr>
              <a:spcBef>
                <a:spcPts val="200"/>
              </a:spcBef>
            </a:pPr>
            <a:r>
              <a:rPr lang="en-US" sz="1800" dirty="0"/>
              <a:t>Project Professional 2010</a:t>
            </a:r>
          </a:p>
          <a:p>
            <a:pPr>
              <a:spcBef>
                <a:spcPts val="200"/>
              </a:spcBef>
            </a:pPr>
            <a:r>
              <a:rPr lang="en-US" sz="1800" dirty="0"/>
              <a:t>Forefront client security</a:t>
            </a:r>
          </a:p>
          <a:p>
            <a:pPr>
              <a:spcBef>
                <a:spcPts val="200"/>
              </a:spcBef>
            </a:pPr>
            <a:r>
              <a:rPr lang="en-US" sz="1800" dirty="0"/>
              <a:t>Microsoft Online Services Sign-in Assistant </a:t>
            </a:r>
            <a:r>
              <a:rPr lang="en-US" sz="1800" dirty="0" smtClean="0"/>
              <a:t/>
            </a:r>
            <a:br>
              <a:rPr lang="en-US" sz="1800" dirty="0" smtClean="0"/>
            </a:br>
            <a:r>
              <a:rPr lang="en-US" sz="1800" dirty="0" smtClean="0"/>
              <a:t>(</a:t>
            </a:r>
            <a:r>
              <a:rPr lang="en-US" sz="1800" dirty="0"/>
              <a:t>365 Readiness)</a:t>
            </a:r>
          </a:p>
          <a:p>
            <a:pPr>
              <a:spcBef>
                <a:spcPts val="200"/>
              </a:spcBef>
            </a:pPr>
            <a:r>
              <a:rPr lang="en-US" sz="1800" dirty="0"/>
              <a:t>Silverlight</a:t>
            </a:r>
          </a:p>
          <a:p>
            <a:pPr>
              <a:spcBef>
                <a:spcPts val="200"/>
              </a:spcBef>
            </a:pPr>
            <a:r>
              <a:rPr lang="en-US" sz="1800" dirty="0"/>
              <a:t>Office 2010 Interactive Ribbon guide: Word</a:t>
            </a:r>
          </a:p>
          <a:p>
            <a:pPr>
              <a:spcBef>
                <a:spcPts val="200"/>
              </a:spcBef>
            </a:pPr>
            <a:r>
              <a:rPr lang="en-US" sz="1800" dirty="0"/>
              <a:t>Office Excel Add-in: PowerPivot</a:t>
            </a:r>
          </a:p>
          <a:p>
            <a:pPr marL="0" indent="0">
              <a:buNone/>
            </a:pPr>
            <a:endParaRPr lang="en-US" dirty="0"/>
          </a:p>
        </p:txBody>
      </p:sp>
      <p:sp>
        <p:nvSpPr>
          <p:cNvPr id="4" name="Content Placeholder 3"/>
          <p:cNvSpPr>
            <a:spLocks noGrp="1"/>
          </p:cNvSpPr>
          <p:nvPr>
            <p:ph sz="half" idx="4294967295"/>
          </p:nvPr>
        </p:nvSpPr>
        <p:spPr>
          <a:xfrm>
            <a:off x="478169" y="1447800"/>
            <a:ext cx="5624513" cy="5300662"/>
          </a:xfrm>
        </p:spPr>
        <p:txBody>
          <a:bodyPr/>
          <a:lstStyle/>
          <a:p>
            <a:pPr>
              <a:spcBef>
                <a:spcPts val="200"/>
              </a:spcBef>
            </a:pPr>
            <a:r>
              <a:rPr lang="en-US" sz="2000" dirty="0"/>
              <a:t>Assessment/Compat Tools</a:t>
            </a:r>
          </a:p>
          <a:p>
            <a:pPr lvl="1">
              <a:spcBef>
                <a:spcPts val="200"/>
              </a:spcBef>
            </a:pPr>
            <a:r>
              <a:rPr lang="en-US" sz="1600" dirty="0"/>
              <a:t>Microsoft Assessment &amp; Planning Toolkit 5.5</a:t>
            </a:r>
          </a:p>
          <a:p>
            <a:pPr lvl="1">
              <a:spcBef>
                <a:spcPts val="200"/>
              </a:spcBef>
            </a:pPr>
            <a:r>
              <a:rPr lang="en-US" sz="1600" dirty="0"/>
              <a:t>Application Compatibility Toolkit 5.6</a:t>
            </a:r>
          </a:p>
          <a:p>
            <a:pPr lvl="1">
              <a:spcBef>
                <a:spcPts val="200"/>
              </a:spcBef>
            </a:pPr>
            <a:r>
              <a:rPr lang="en-US" sz="1600" dirty="0"/>
              <a:t>Office Migration Planning Manager 2010 Update 1</a:t>
            </a:r>
          </a:p>
          <a:p>
            <a:pPr lvl="1">
              <a:spcBef>
                <a:spcPts val="200"/>
              </a:spcBef>
            </a:pPr>
            <a:r>
              <a:rPr lang="en-US" sz="1600" dirty="0"/>
              <a:t>Office Environment Assessment Tool 2010 Update 1</a:t>
            </a:r>
          </a:p>
          <a:p>
            <a:pPr lvl="1">
              <a:spcBef>
                <a:spcPts val="200"/>
              </a:spcBef>
            </a:pPr>
            <a:r>
              <a:rPr lang="en-US" sz="1600" dirty="0"/>
              <a:t>Office Compatibility Code Inspector 2010 Update 1</a:t>
            </a:r>
          </a:p>
          <a:p>
            <a:pPr>
              <a:spcBef>
                <a:spcPts val="200"/>
              </a:spcBef>
            </a:pPr>
            <a:r>
              <a:rPr lang="en-US" sz="2000" dirty="0"/>
              <a:t>Image Build</a:t>
            </a:r>
          </a:p>
          <a:p>
            <a:pPr lvl="1">
              <a:spcBef>
                <a:spcPts val="200"/>
              </a:spcBef>
            </a:pPr>
            <a:r>
              <a:rPr lang="en-US" sz="1600" dirty="0"/>
              <a:t>Microsoft Deployment Toolkit 2010 Update 1</a:t>
            </a:r>
          </a:p>
          <a:p>
            <a:pPr lvl="1">
              <a:spcBef>
                <a:spcPts val="200"/>
              </a:spcBef>
            </a:pPr>
            <a:r>
              <a:rPr lang="en-US" sz="1600" dirty="0"/>
              <a:t>Office Customization Tool &amp; Config.xml</a:t>
            </a:r>
          </a:p>
          <a:p>
            <a:pPr>
              <a:spcBef>
                <a:spcPts val="200"/>
              </a:spcBef>
            </a:pPr>
            <a:r>
              <a:rPr lang="en-US" sz="2000" dirty="0"/>
              <a:t>Image Deployment</a:t>
            </a:r>
          </a:p>
          <a:p>
            <a:pPr lvl="1">
              <a:spcBef>
                <a:spcPts val="200"/>
              </a:spcBef>
            </a:pPr>
            <a:r>
              <a:rPr lang="en-US" sz="1600" dirty="0"/>
              <a:t>Microsoft Deployment Toolkit 2010 Update 1</a:t>
            </a:r>
          </a:p>
          <a:p>
            <a:pPr lvl="1">
              <a:spcBef>
                <a:spcPts val="200"/>
              </a:spcBef>
            </a:pPr>
            <a:r>
              <a:rPr lang="en-US" sz="1600" dirty="0"/>
              <a:t>System Center Configuration Manager 2007 R3</a:t>
            </a:r>
          </a:p>
          <a:p>
            <a:pPr>
              <a:spcBef>
                <a:spcPts val="200"/>
              </a:spcBef>
            </a:pPr>
            <a:r>
              <a:rPr lang="en-US" sz="2000" dirty="0"/>
              <a:t>Supporting products</a:t>
            </a:r>
          </a:p>
          <a:p>
            <a:pPr lvl="1">
              <a:spcBef>
                <a:spcPts val="200"/>
              </a:spcBef>
            </a:pPr>
            <a:r>
              <a:rPr lang="en-US" sz="1600" dirty="0"/>
              <a:t>Windows Server 2008 R2</a:t>
            </a:r>
          </a:p>
          <a:p>
            <a:pPr lvl="1">
              <a:spcBef>
                <a:spcPts val="200"/>
              </a:spcBef>
            </a:pPr>
            <a:r>
              <a:rPr lang="en-US" sz="1600" dirty="0"/>
              <a:t>SQL Server 2008 R2</a:t>
            </a:r>
          </a:p>
          <a:p>
            <a:pPr lvl="1">
              <a:spcBef>
                <a:spcPts val="200"/>
              </a:spcBef>
            </a:pPr>
            <a:r>
              <a:rPr lang="en-US" sz="1600" dirty="0" smtClean="0"/>
              <a:t>Forefront </a:t>
            </a:r>
            <a:r>
              <a:rPr lang="en-US" sz="1600" dirty="0"/>
              <a:t>Server</a:t>
            </a:r>
          </a:p>
          <a:p>
            <a:pPr lvl="1">
              <a:spcBef>
                <a:spcPts val="200"/>
              </a:spcBef>
            </a:pPr>
            <a:r>
              <a:rPr lang="en-US" sz="1600" dirty="0"/>
              <a:t>Microsoft Office 2010</a:t>
            </a:r>
          </a:p>
          <a:p>
            <a:pPr lvl="1">
              <a:spcBef>
                <a:spcPts val="200"/>
              </a:spcBef>
            </a:pPr>
            <a:r>
              <a:rPr lang="en-US" sz="1600" dirty="0"/>
              <a:t>Visio 2010</a:t>
            </a:r>
          </a:p>
          <a:p>
            <a:pPr lvl="1">
              <a:spcBef>
                <a:spcPts val="200"/>
              </a:spcBef>
            </a:pPr>
            <a:r>
              <a:rPr lang="en-US" sz="1600" dirty="0"/>
              <a:t>Custom Visio deployment dashboard</a:t>
            </a:r>
          </a:p>
          <a:p>
            <a:endParaRPr lang="en-US" sz="2400" dirty="0"/>
          </a:p>
        </p:txBody>
      </p:sp>
      <p:pic>
        <p:nvPicPr>
          <p:cNvPr id="8" name="Picture 9" descr="C:\Users\Jez\AppData\Local\Microsoft\Windows\Temporary Internet Files\Content.IE5\9DWDXF54\MCj04352420000[1].png"/>
          <p:cNvPicPr>
            <a:picLocks noChangeAspect="1" noChangeArrowheads="1"/>
          </p:cNvPicPr>
          <p:nvPr/>
        </p:nvPicPr>
        <p:blipFill>
          <a:blip r:embed="rId3" cstate="print"/>
          <a:srcRect/>
          <a:stretch>
            <a:fillRect/>
          </a:stretch>
        </p:blipFill>
        <p:spPr bwMode="auto">
          <a:xfrm flipH="1">
            <a:off x="4814611" y="4678877"/>
            <a:ext cx="1241172" cy="2455748"/>
          </a:xfrm>
          <a:prstGeom prst="rect">
            <a:avLst/>
          </a:prstGeom>
          <a:noFill/>
        </p:spPr>
      </p:pic>
      <p:pic>
        <p:nvPicPr>
          <p:cNvPr id="11" name="Picture 8" descr="\\server3\restrict\FTP_Root\Clients\White_Whale\8-20294_DarrellWest\Art\AnywhereAccessIcon.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02378" y="1733944"/>
            <a:ext cx="1880958" cy="1556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3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500"/>
                                        <p:tgtEl>
                                          <p:spTgt spid="4">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500"/>
                                        <p:tgtEl>
                                          <p:spTgt spid="4">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animEffect transition="in" filter="fade">
                                      <p:cBhvr>
                                        <p:cTn id="55" dur="500"/>
                                        <p:tgtEl>
                                          <p:spTgt spid="4">
                                            <p:txEl>
                                              <p:pRg st="10" end="1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4">
                                            <p:txEl>
                                              <p:pRg st="11" end="11"/>
                                            </p:txEl>
                                          </p:spTgt>
                                        </p:tgtEl>
                                        <p:attrNameLst>
                                          <p:attrName>style.visibility</p:attrName>
                                        </p:attrNameLst>
                                      </p:cBhvr>
                                      <p:to>
                                        <p:strVal val="visible"/>
                                      </p:to>
                                    </p:set>
                                    <p:animEffect transition="in" filter="fade">
                                      <p:cBhvr>
                                        <p:cTn id="58" dur="500"/>
                                        <p:tgtEl>
                                          <p:spTgt spid="4">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Effect transition="in" filter="fade">
                                      <p:cBhvr>
                                        <p:cTn id="63" dur="500"/>
                                        <p:tgtEl>
                                          <p:spTgt spid="4">
                                            <p:txEl>
                                              <p:pRg st="12" end="12"/>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4">
                                            <p:txEl>
                                              <p:pRg st="13" end="13"/>
                                            </p:txEl>
                                          </p:spTgt>
                                        </p:tgtEl>
                                        <p:attrNameLst>
                                          <p:attrName>style.visibility</p:attrName>
                                        </p:attrNameLst>
                                      </p:cBhvr>
                                      <p:to>
                                        <p:strVal val="visible"/>
                                      </p:to>
                                    </p:set>
                                    <p:animEffect transition="in" filter="fade">
                                      <p:cBhvr>
                                        <p:cTn id="66" dur="500"/>
                                        <p:tgtEl>
                                          <p:spTgt spid="4">
                                            <p:txEl>
                                              <p:pRg st="13" end="13"/>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
                                            <p:txEl>
                                              <p:pRg st="14" end="14"/>
                                            </p:txEl>
                                          </p:spTgt>
                                        </p:tgtEl>
                                        <p:attrNameLst>
                                          <p:attrName>style.visibility</p:attrName>
                                        </p:attrNameLst>
                                      </p:cBhvr>
                                      <p:to>
                                        <p:strVal val="visible"/>
                                      </p:to>
                                    </p:set>
                                    <p:animEffect transition="in" filter="fade">
                                      <p:cBhvr>
                                        <p:cTn id="69" dur="500"/>
                                        <p:tgtEl>
                                          <p:spTgt spid="4">
                                            <p:txEl>
                                              <p:pRg st="14" end="14"/>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4">
                                            <p:txEl>
                                              <p:pRg st="15" end="15"/>
                                            </p:txEl>
                                          </p:spTgt>
                                        </p:tgtEl>
                                        <p:attrNameLst>
                                          <p:attrName>style.visibility</p:attrName>
                                        </p:attrNameLst>
                                      </p:cBhvr>
                                      <p:to>
                                        <p:strVal val="visible"/>
                                      </p:to>
                                    </p:set>
                                    <p:animEffect transition="in" filter="fade">
                                      <p:cBhvr>
                                        <p:cTn id="72" dur="500"/>
                                        <p:tgtEl>
                                          <p:spTgt spid="4">
                                            <p:txEl>
                                              <p:pRg st="15" end="15"/>
                                            </p:txEl>
                                          </p:spTgt>
                                        </p:tgtEl>
                                      </p:cBhvr>
                                    </p:animEffect>
                                  </p:childTnLst>
                                </p:cTn>
                              </p:par>
                              <p:par>
                                <p:cTn id="73" presetID="10" presetClass="entr" presetSubtype="0" fill="hold" nodeType="withEffect">
                                  <p:stCondLst>
                                    <p:cond delay="0"/>
                                  </p:stCondLst>
                                  <p:childTnLst>
                                    <p:set>
                                      <p:cBhvr>
                                        <p:cTn id="74" dur="1" fill="hold">
                                          <p:stCondLst>
                                            <p:cond delay="0"/>
                                          </p:stCondLst>
                                        </p:cTn>
                                        <p:tgtEl>
                                          <p:spTgt spid="4">
                                            <p:txEl>
                                              <p:pRg st="16" end="16"/>
                                            </p:txEl>
                                          </p:spTgt>
                                        </p:tgtEl>
                                        <p:attrNameLst>
                                          <p:attrName>style.visibility</p:attrName>
                                        </p:attrNameLst>
                                      </p:cBhvr>
                                      <p:to>
                                        <p:strVal val="visible"/>
                                      </p:to>
                                    </p:set>
                                    <p:animEffect transition="in" filter="fade">
                                      <p:cBhvr>
                                        <p:cTn id="75" dur="500"/>
                                        <p:tgtEl>
                                          <p:spTgt spid="4">
                                            <p:txEl>
                                              <p:pRg st="16" end="16"/>
                                            </p:txEl>
                                          </p:spTgt>
                                        </p:tgtEl>
                                      </p:cBhvr>
                                    </p:animEffect>
                                  </p:childTnLst>
                                </p:cTn>
                              </p:par>
                              <p:par>
                                <p:cTn id="76" presetID="10" presetClass="entr" presetSubtype="0" fill="hold" nodeType="withEffect">
                                  <p:stCondLst>
                                    <p:cond delay="0"/>
                                  </p:stCondLst>
                                  <p:childTnLst>
                                    <p:set>
                                      <p:cBhvr>
                                        <p:cTn id="77" dur="1" fill="hold">
                                          <p:stCondLst>
                                            <p:cond delay="0"/>
                                          </p:stCondLst>
                                        </p:cTn>
                                        <p:tgtEl>
                                          <p:spTgt spid="4">
                                            <p:txEl>
                                              <p:pRg st="17" end="17"/>
                                            </p:txEl>
                                          </p:spTgt>
                                        </p:tgtEl>
                                        <p:attrNameLst>
                                          <p:attrName>style.visibility</p:attrName>
                                        </p:attrNameLst>
                                      </p:cBhvr>
                                      <p:to>
                                        <p:strVal val="visible"/>
                                      </p:to>
                                    </p:set>
                                    <p:animEffect transition="in" filter="fade">
                                      <p:cBhvr>
                                        <p:cTn id="78" dur="500"/>
                                        <p:tgtEl>
                                          <p:spTgt spid="4">
                                            <p:txEl>
                                              <p:pRg st="17" end="17"/>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4">
                                            <p:txEl>
                                              <p:pRg st="18" end="18"/>
                                            </p:txEl>
                                          </p:spTgt>
                                        </p:tgtEl>
                                        <p:attrNameLst>
                                          <p:attrName>style.visibility</p:attrName>
                                        </p:attrNameLst>
                                      </p:cBhvr>
                                      <p:to>
                                        <p:strVal val="visible"/>
                                      </p:to>
                                    </p:set>
                                    <p:animEffect transition="in" filter="fade">
                                      <p:cBhvr>
                                        <p:cTn id="81" dur="500"/>
                                        <p:tgtEl>
                                          <p:spTgt spid="4">
                                            <p:txEl>
                                              <p:pRg st="18" end="1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1" fill="hold" grpId="0"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additive="base">
                                        <p:cTn id="86" dur="500"/>
                                        <p:tgtEl>
                                          <p:spTgt spid="10"/>
                                        </p:tgtEl>
                                        <p:attrNameLst>
                                          <p:attrName>ppt_y</p:attrName>
                                        </p:attrNameLst>
                                      </p:cBhvr>
                                      <p:tavLst>
                                        <p:tav tm="0">
                                          <p:val>
                                            <p:strVal val="#ppt_y-#ppt_h*1.125000"/>
                                          </p:val>
                                        </p:tav>
                                        <p:tav tm="100000">
                                          <p:val>
                                            <p:strVal val="#ppt_y"/>
                                          </p:val>
                                        </p:tav>
                                      </p:tavLst>
                                    </p:anim>
                                    <p:animEffect transition="in" filter="wipe(down)">
                                      <p:cBhvr>
                                        <p:cTn id="87" dur="500"/>
                                        <p:tgtEl>
                                          <p:spTgt spid="10"/>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5">
                                            <p:txEl>
                                              <p:pRg st="0" end="0"/>
                                            </p:txEl>
                                          </p:spTgt>
                                        </p:tgtEl>
                                        <p:attrNameLst>
                                          <p:attrName>style.visibility</p:attrName>
                                        </p:attrNameLst>
                                      </p:cBhvr>
                                      <p:to>
                                        <p:strVal val="visible"/>
                                      </p:to>
                                    </p:set>
                                    <p:animEffect transition="in" filter="fade">
                                      <p:cBhvr>
                                        <p:cTn id="91" dur="500"/>
                                        <p:tgtEl>
                                          <p:spTgt spid="5">
                                            <p:txEl>
                                              <p:pRg st="0" end="0"/>
                                            </p:txEl>
                                          </p:spTgt>
                                        </p:tgtEl>
                                      </p:cBhvr>
                                    </p:animEffect>
                                  </p:childTnLst>
                                </p:cTn>
                              </p:par>
                              <p:par>
                                <p:cTn id="92" presetID="53" presetClass="entr" presetSubtype="16" fill="hold" nodeType="with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ppt_w</p:attrName>
                                        </p:attrNameLst>
                                      </p:cBhvr>
                                      <p:tavLst>
                                        <p:tav tm="0">
                                          <p:val>
                                            <p:fltVal val="0"/>
                                          </p:val>
                                        </p:tav>
                                        <p:tav tm="100000">
                                          <p:val>
                                            <p:strVal val="#ppt_w"/>
                                          </p:val>
                                        </p:tav>
                                      </p:tavLst>
                                    </p:anim>
                                    <p:anim calcmode="lin" valueType="num">
                                      <p:cBhvr>
                                        <p:cTn id="95" dur="500" fill="hold"/>
                                        <p:tgtEl>
                                          <p:spTgt spid="11"/>
                                        </p:tgtEl>
                                        <p:attrNameLst>
                                          <p:attrName>ppt_h</p:attrName>
                                        </p:attrNameLst>
                                      </p:cBhvr>
                                      <p:tavLst>
                                        <p:tav tm="0">
                                          <p:val>
                                            <p:fltVal val="0"/>
                                          </p:val>
                                        </p:tav>
                                        <p:tav tm="100000">
                                          <p:val>
                                            <p:strVal val="#ppt_h"/>
                                          </p:val>
                                        </p:tav>
                                      </p:tavLst>
                                    </p:anim>
                                    <p:animEffect transition="in" filter="fade">
                                      <p:cBhvr>
                                        <p:cTn id="96" dur="500"/>
                                        <p:tgtEl>
                                          <p:spTgt spid="11"/>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6">
                                            <p:txEl>
                                              <p:pRg st="0" end="0"/>
                                            </p:txEl>
                                          </p:spTgt>
                                        </p:tgtEl>
                                        <p:attrNameLst>
                                          <p:attrName>style.visibility</p:attrName>
                                        </p:attrNameLst>
                                      </p:cBhvr>
                                      <p:to>
                                        <p:strVal val="visible"/>
                                      </p:to>
                                    </p:set>
                                    <p:animEffect transition="in" filter="fade">
                                      <p:cBhvr>
                                        <p:cTn id="100" dur="500"/>
                                        <p:tgtEl>
                                          <p:spTgt spid="6">
                                            <p:txEl>
                                              <p:pRg st="0" end="0"/>
                                            </p:tx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
                                            <p:txEl>
                                              <p:pRg st="1" end="1"/>
                                            </p:txEl>
                                          </p:spTgt>
                                        </p:tgtEl>
                                        <p:attrNameLst>
                                          <p:attrName>style.visibility</p:attrName>
                                        </p:attrNameLst>
                                      </p:cBhvr>
                                      <p:to>
                                        <p:strVal val="visible"/>
                                      </p:to>
                                    </p:set>
                                    <p:animEffect transition="in" filter="fade">
                                      <p:cBhvr>
                                        <p:cTn id="103" dur="500"/>
                                        <p:tgtEl>
                                          <p:spTgt spid="6">
                                            <p:txEl>
                                              <p:pRg st="1" end="1"/>
                                            </p:tx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
                                            <p:txEl>
                                              <p:pRg st="2" end="2"/>
                                            </p:txEl>
                                          </p:spTgt>
                                        </p:tgtEl>
                                        <p:attrNameLst>
                                          <p:attrName>style.visibility</p:attrName>
                                        </p:attrNameLst>
                                      </p:cBhvr>
                                      <p:to>
                                        <p:strVal val="visible"/>
                                      </p:to>
                                    </p:set>
                                    <p:animEffect transition="in" filter="fade">
                                      <p:cBhvr>
                                        <p:cTn id="106" dur="500"/>
                                        <p:tgtEl>
                                          <p:spTgt spid="6">
                                            <p:txEl>
                                              <p:pRg st="2" end="2"/>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6">
                                            <p:txEl>
                                              <p:pRg st="3" end="3"/>
                                            </p:txEl>
                                          </p:spTgt>
                                        </p:tgtEl>
                                        <p:attrNameLst>
                                          <p:attrName>style.visibility</p:attrName>
                                        </p:attrNameLst>
                                      </p:cBhvr>
                                      <p:to>
                                        <p:strVal val="visible"/>
                                      </p:to>
                                    </p:set>
                                    <p:animEffect transition="in" filter="fade">
                                      <p:cBhvr>
                                        <p:cTn id="111" dur="500"/>
                                        <p:tgtEl>
                                          <p:spTgt spid="6">
                                            <p:txEl>
                                              <p:pRg st="3" end="3"/>
                                            </p:tx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
                                            <p:txEl>
                                              <p:pRg st="4" end="4"/>
                                            </p:txEl>
                                          </p:spTgt>
                                        </p:tgtEl>
                                        <p:attrNameLst>
                                          <p:attrName>style.visibility</p:attrName>
                                        </p:attrNameLst>
                                      </p:cBhvr>
                                      <p:to>
                                        <p:strVal val="visible"/>
                                      </p:to>
                                    </p:set>
                                    <p:animEffect transition="in" filter="fade">
                                      <p:cBhvr>
                                        <p:cTn id="114" dur="500"/>
                                        <p:tgtEl>
                                          <p:spTgt spid="6">
                                            <p:txEl>
                                              <p:pRg st="4" end="4"/>
                                            </p:txEl>
                                          </p:spTgt>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6">
                                            <p:txEl>
                                              <p:pRg st="5" end="5"/>
                                            </p:txEl>
                                          </p:spTgt>
                                        </p:tgtEl>
                                        <p:attrNameLst>
                                          <p:attrName>style.visibility</p:attrName>
                                        </p:attrNameLst>
                                      </p:cBhvr>
                                      <p:to>
                                        <p:strVal val="visible"/>
                                      </p:to>
                                    </p:set>
                                    <p:animEffect transition="in" filter="fade">
                                      <p:cBhvr>
                                        <p:cTn id="117" dur="500"/>
                                        <p:tgtEl>
                                          <p:spTgt spid="6">
                                            <p:txEl>
                                              <p:pRg st="5" end="5"/>
                                            </p:txEl>
                                          </p:spTgt>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6">
                                            <p:txEl>
                                              <p:pRg st="6" end="6"/>
                                            </p:txEl>
                                          </p:spTgt>
                                        </p:tgtEl>
                                        <p:attrNameLst>
                                          <p:attrName>style.visibility</p:attrName>
                                        </p:attrNameLst>
                                      </p:cBhvr>
                                      <p:to>
                                        <p:strVal val="visible"/>
                                      </p:to>
                                    </p:set>
                                    <p:animEffect transition="in" filter="fade">
                                      <p:cBhvr>
                                        <p:cTn id="120" dur="500"/>
                                        <p:tgtEl>
                                          <p:spTgt spid="6">
                                            <p:txEl>
                                              <p:pRg st="6" end="6"/>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6">
                                            <p:txEl>
                                              <p:pRg st="7" end="7"/>
                                            </p:txEl>
                                          </p:spTgt>
                                        </p:tgtEl>
                                        <p:attrNameLst>
                                          <p:attrName>style.visibility</p:attrName>
                                        </p:attrNameLst>
                                      </p:cBhvr>
                                      <p:to>
                                        <p:strVal val="visible"/>
                                      </p:to>
                                    </p:set>
                                    <p:animEffect transition="in" filter="fade">
                                      <p:cBhvr>
                                        <p:cTn id="123" dur="500"/>
                                        <p:tgtEl>
                                          <p:spTgt spid="6">
                                            <p:txEl>
                                              <p:pRg st="7" end="7"/>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6">
                                            <p:txEl>
                                              <p:pRg st="8" end="8"/>
                                            </p:txEl>
                                          </p:spTgt>
                                        </p:tgtEl>
                                        <p:attrNameLst>
                                          <p:attrName>style.visibility</p:attrName>
                                        </p:attrNameLst>
                                      </p:cBhvr>
                                      <p:to>
                                        <p:strVal val="visible"/>
                                      </p:to>
                                    </p:set>
                                    <p:animEffect transition="in" filter="fade">
                                      <p:cBhvr>
                                        <p:cTn id="128" dur="500"/>
                                        <p:tgtEl>
                                          <p:spTgt spid="6">
                                            <p:txEl>
                                              <p:pRg st="8" end="8"/>
                                            </p:txEl>
                                          </p:spTgt>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
                                            <p:txEl>
                                              <p:pRg st="9" end="9"/>
                                            </p:txEl>
                                          </p:spTgt>
                                        </p:tgtEl>
                                        <p:attrNameLst>
                                          <p:attrName>style.visibility</p:attrName>
                                        </p:attrNameLst>
                                      </p:cBhvr>
                                      <p:to>
                                        <p:strVal val="visible"/>
                                      </p:to>
                                    </p:set>
                                    <p:animEffect transition="in" filter="fade">
                                      <p:cBhvr>
                                        <p:cTn id="131" dur="500"/>
                                        <p:tgtEl>
                                          <p:spTgt spid="6">
                                            <p:txEl>
                                              <p:pRg st="9" end="9"/>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
                                            <p:txEl>
                                              <p:pRg st="10" end="10"/>
                                            </p:txEl>
                                          </p:spTgt>
                                        </p:tgtEl>
                                        <p:attrNameLst>
                                          <p:attrName>style.visibility</p:attrName>
                                        </p:attrNameLst>
                                      </p:cBhvr>
                                      <p:to>
                                        <p:strVal val="visible"/>
                                      </p:to>
                                    </p:set>
                                    <p:animEffect transition="in" filter="fade">
                                      <p:cBhvr>
                                        <p:cTn id="134" dur="500"/>
                                        <p:tgtEl>
                                          <p:spTgt spid="6">
                                            <p:txEl>
                                              <p:pRg st="10" end="1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6">
                                            <p:txEl>
                                              <p:pRg st="11" end="11"/>
                                            </p:txEl>
                                          </p:spTgt>
                                        </p:tgtEl>
                                        <p:attrNameLst>
                                          <p:attrName>style.visibility</p:attrName>
                                        </p:attrNameLst>
                                      </p:cBhvr>
                                      <p:to>
                                        <p:strVal val="visible"/>
                                      </p:to>
                                    </p:set>
                                    <p:animEffect transition="in" filter="fade">
                                      <p:cBhvr>
                                        <p:cTn id="139" dur="500"/>
                                        <p:tgtEl>
                                          <p:spTgt spid="6">
                                            <p:txEl>
                                              <p:pRg st="11" end="11"/>
                                            </p:txEl>
                                          </p:spTgt>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6">
                                            <p:txEl>
                                              <p:pRg st="12" end="12"/>
                                            </p:txEl>
                                          </p:spTgt>
                                        </p:tgtEl>
                                        <p:attrNameLst>
                                          <p:attrName>style.visibility</p:attrName>
                                        </p:attrNameLst>
                                      </p:cBhvr>
                                      <p:to>
                                        <p:strVal val="visible"/>
                                      </p:to>
                                    </p:set>
                                    <p:animEffect transition="in" filter="fade">
                                      <p:cBhvr>
                                        <p:cTn id="142" dur="500"/>
                                        <p:tgtEl>
                                          <p:spTgt spid="6">
                                            <p:txEl>
                                              <p:pRg st="12" end="12"/>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
                                            <p:txEl>
                                              <p:pRg st="13" end="13"/>
                                            </p:txEl>
                                          </p:spTgt>
                                        </p:tgtEl>
                                        <p:attrNameLst>
                                          <p:attrName>style.visibility</p:attrName>
                                        </p:attrNameLst>
                                      </p:cBhvr>
                                      <p:to>
                                        <p:strVal val="visible"/>
                                      </p:to>
                                    </p:set>
                                    <p:animEffect transition="in" filter="fade">
                                      <p:cBhvr>
                                        <p:cTn id="147" dur="500"/>
                                        <p:tgtEl>
                                          <p:spTgt spid="6">
                                            <p:txEl>
                                              <p:pRg st="13" end="13"/>
                                            </p:txEl>
                                          </p:spTgt>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6">
                                            <p:txEl>
                                              <p:pRg st="14" end="14"/>
                                            </p:txEl>
                                          </p:spTgt>
                                        </p:tgtEl>
                                        <p:attrNameLst>
                                          <p:attrName>style.visibility</p:attrName>
                                        </p:attrNameLst>
                                      </p:cBhvr>
                                      <p:to>
                                        <p:strVal val="visible"/>
                                      </p:to>
                                    </p:set>
                                    <p:animEffect transition="in" filter="fade">
                                      <p:cBhvr>
                                        <p:cTn id="150" dur="500"/>
                                        <p:tgtEl>
                                          <p:spTgt spid="6">
                                            <p:txEl>
                                              <p:pRg st="14" end="14"/>
                                            </p:txEl>
                                          </p:spTgt>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6">
                                            <p:txEl>
                                              <p:pRg st="15" end="15"/>
                                            </p:txEl>
                                          </p:spTgt>
                                        </p:tgtEl>
                                        <p:attrNameLst>
                                          <p:attrName>style.visibility</p:attrName>
                                        </p:attrNameLst>
                                      </p:cBhvr>
                                      <p:to>
                                        <p:strVal val="visible"/>
                                      </p:to>
                                    </p:set>
                                    <p:animEffect transition="in" filter="fade">
                                      <p:cBhvr>
                                        <p:cTn id="153" dur="500"/>
                                        <p:tgtEl>
                                          <p:spTgt spid="6">
                                            <p:txEl>
                                              <p:pRg st="15" end="15"/>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
                                            <p:txEl>
                                              <p:pRg st="16" end="16"/>
                                            </p:txEl>
                                          </p:spTgt>
                                        </p:tgtEl>
                                        <p:attrNameLst>
                                          <p:attrName>style.visibility</p:attrName>
                                        </p:attrNameLst>
                                      </p:cBhvr>
                                      <p:to>
                                        <p:strVal val="visible"/>
                                      </p:to>
                                    </p:set>
                                    <p:animEffect transition="in" filter="fade">
                                      <p:cBhvr>
                                        <p:cTn id="156" dur="500"/>
                                        <p:tgtEl>
                                          <p:spTgt spid="6">
                                            <p:txEl>
                                              <p:pRg st="16" end="16"/>
                                            </p:txEl>
                                          </p:spTgt>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6">
                                            <p:txEl>
                                              <p:pRg st="17" end="17"/>
                                            </p:txEl>
                                          </p:spTgt>
                                        </p:tgtEl>
                                        <p:attrNameLst>
                                          <p:attrName>style.visibility</p:attrName>
                                        </p:attrNameLst>
                                      </p:cBhvr>
                                      <p:to>
                                        <p:strVal val="visible"/>
                                      </p:to>
                                    </p:set>
                                    <p:animEffect transition="in" filter="fade">
                                      <p:cBhvr>
                                        <p:cTn id="159" dur="500"/>
                                        <p:tgtEl>
                                          <p:spTgt spid="6">
                                            <p:txEl>
                                              <p:pRg st="17" end="17"/>
                                            </p:txEl>
                                          </p:spTgt>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6">
                                            <p:txEl>
                                              <p:pRg st="18" end="18"/>
                                            </p:txEl>
                                          </p:spTgt>
                                        </p:tgtEl>
                                        <p:attrNameLst>
                                          <p:attrName>style.visibility</p:attrName>
                                        </p:attrNameLst>
                                      </p:cBhvr>
                                      <p:to>
                                        <p:strVal val="visible"/>
                                      </p:to>
                                    </p:set>
                                    <p:animEffect transition="in" filter="fade">
                                      <p:cBhvr>
                                        <p:cTn id="162"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3" grpId="0" build="p"/>
      <p:bldP spid="5" grpId="0" build="p"/>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289361345"/>
              </p:ext>
            </p:extLst>
          </p:nvPr>
        </p:nvGraphicFramePr>
        <p:xfrm>
          <a:off x="819835" y="962249"/>
          <a:ext cx="10392678" cy="5734598"/>
        </p:xfrm>
        <a:graphic>
          <a:graphicData uri="http://schemas.openxmlformats.org/drawingml/2006/table">
            <a:tbl>
              <a:tblPr>
                <a:tableStyleId>{5C22544A-7EE6-4342-B048-85BDC9FD1C3A}</a:tableStyleId>
              </a:tblPr>
              <a:tblGrid>
                <a:gridCol w="1372282"/>
                <a:gridCol w="6933324"/>
                <a:gridCol w="2087072"/>
              </a:tblGrid>
              <a:tr h="218217">
                <a:tc>
                  <a:txBody>
                    <a:bodyPr/>
                    <a:lstStyle/>
                    <a:p>
                      <a:pPr algn="l" fontAlgn="t"/>
                      <a:r>
                        <a:rPr lang="en-US" sz="1200" b="1" i="0" u="none" strike="noStrike" dirty="0">
                          <a:solidFill>
                            <a:schemeClr val="tx1"/>
                          </a:solidFill>
                          <a:effectLst/>
                        </a:rPr>
                        <a:t>Code</a:t>
                      </a:r>
                      <a:endParaRPr lang="en-US" sz="1200" b="1" i="0" u="none" strike="noStrike" dirty="0">
                        <a:solidFill>
                          <a:schemeClr val="tx1"/>
                        </a:solidFill>
                        <a:effectLst/>
                        <a:latin typeface="Arial"/>
                      </a:endParaRPr>
                    </a:p>
                  </a:txBody>
                  <a:tcPr marL="4590" marR="4590" marT="459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200" b="1" i="0" u="none" strike="noStrike" dirty="0">
                          <a:solidFill>
                            <a:schemeClr val="tx1"/>
                          </a:solidFill>
                          <a:effectLst/>
                        </a:rPr>
                        <a:t>Title</a:t>
                      </a:r>
                      <a:endParaRPr lang="en-US" sz="1200" b="1" i="0" u="none" strike="noStrike" dirty="0">
                        <a:solidFill>
                          <a:schemeClr val="tx1"/>
                        </a:solidFill>
                        <a:effectLst/>
                        <a:latin typeface="Arial"/>
                      </a:endParaRPr>
                    </a:p>
                  </a:txBody>
                  <a:tcPr marL="4590" marR="4590" marT="459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t"/>
                      <a:r>
                        <a:rPr lang="en-US" sz="1200" b="1" i="0" u="none" strike="noStrike" dirty="0">
                          <a:solidFill>
                            <a:schemeClr val="tx1"/>
                          </a:solidFill>
                          <a:effectLst/>
                        </a:rPr>
                        <a:t>Schedule</a:t>
                      </a:r>
                      <a:endParaRPr lang="en-US" sz="1200" b="1" i="0" u="none" strike="noStrike" dirty="0">
                        <a:solidFill>
                          <a:schemeClr val="tx1"/>
                        </a:solidFill>
                        <a:effectLst/>
                        <a:latin typeface="Arial"/>
                      </a:endParaRPr>
                    </a:p>
                  </a:txBody>
                  <a:tcPr marL="4590" marR="4590" marT="459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6911">
                <a:tc>
                  <a:txBody>
                    <a:bodyPr/>
                    <a:lstStyle/>
                    <a:p>
                      <a:pPr algn="l" fontAlgn="b"/>
                      <a:r>
                        <a:rPr lang="en-US" sz="1200" u="none" strike="noStrike" dirty="0">
                          <a:solidFill>
                            <a:schemeClr val="tx1"/>
                          </a:solidFill>
                          <a:effectLst/>
                        </a:rPr>
                        <a:t>OSP204</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u="none" strike="noStrike" dirty="0">
                          <a:solidFill>
                            <a:schemeClr val="tx1"/>
                          </a:solidFill>
                          <a:effectLst/>
                        </a:rPr>
                        <a:t>Productivity Scenarios That Make IT the Star</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200" u="none" strike="noStrike" dirty="0">
                          <a:solidFill>
                            <a:schemeClr val="tx1"/>
                          </a:solidFill>
                          <a:effectLst/>
                        </a:rPr>
                        <a:t>Monday 1:15PM</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6911">
                <a:tc>
                  <a:txBody>
                    <a:bodyPr/>
                    <a:lstStyle/>
                    <a:p>
                      <a:pPr algn="l" fontAlgn="b"/>
                      <a:r>
                        <a:rPr lang="en-US" sz="1200" b="0" i="0" u="none" strike="noStrike" dirty="0" smtClean="0">
                          <a:solidFill>
                            <a:schemeClr val="tx1"/>
                          </a:solidFill>
                          <a:effectLst/>
                          <a:latin typeface="Arial"/>
                        </a:rPr>
                        <a:t>OSP375-INT</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b="0" i="0" u="none" strike="noStrike" dirty="0" smtClean="0">
                          <a:solidFill>
                            <a:schemeClr val="tx1"/>
                          </a:solidFill>
                          <a:effectLst/>
                          <a:latin typeface="+mn-lt"/>
                        </a:rPr>
                        <a:t>An Overview of Migrating Legacy Solutions to Microsoft Office 2010</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200" b="0" i="0" u="none" strike="noStrike" dirty="0" smtClean="0">
                          <a:solidFill>
                            <a:schemeClr val="tx1"/>
                          </a:solidFill>
                          <a:effectLst/>
                          <a:latin typeface="Arial"/>
                        </a:rPr>
                        <a:t>Monday 3:00PM</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6911">
                <a:tc>
                  <a:txBody>
                    <a:bodyPr/>
                    <a:lstStyle/>
                    <a:p>
                      <a:pPr algn="l" fontAlgn="b"/>
                      <a:r>
                        <a:rPr lang="en-US" sz="1200" u="none" strike="noStrike" dirty="0">
                          <a:solidFill>
                            <a:schemeClr val="tx1"/>
                          </a:solidFill>
                          <a:effectLst/>
                        </a:rPr>
                        <a:t>OSP371-WRK</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u="none" strike="noStrike" dirty="0">
                          <a:solidFill>
                            <a:schemeClr val="tx1"/>
                          </a:solidFill>
                          <a:effectLst/>
                        </a:rPr>
                        <a:t>Microsoft Office 2010 Deployment for IT Professionals</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200" u="none" strike="noStrike" dirty="0">
                          <a:solidFill>
                            <a:schemeClr val="tx1"/>
                          </a:solidFill>
                          <a:effectLst/>
                        </a:rPr>
                        <a:t>Monday 3:30PM</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9998">
                <a:tc>
                  <a:txBody>
                    <a:bodyPr/>
                    <a:lstStyle/>
                    <a:p>
                      <a:pPr algn="l" fontAlgn="b"/>
                      <a:r>
                        <a:rPr lang="en-US" sz="1200" u="none" strike="noStrike">
                          <a:solidFill>
                            <a:schemeClr val="tx1"/>
                          </a:solidFill>
                          <a:effectLst/>
                        </a:rPr>
                        <a:t>OSP314</a:t>
                      </a:r>
                      <a:endParaRPr lang="en-US" sz="1200" b="0" i="0" u="none" strike="noStrike">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u="none" strike="noStrike" dirty="0">
                          <a:solidFill>
                            <a:schemeClr val="tx1"/>
                          </a:solidFill>
                          <a:effectLst/>
                        </a:rPr>
                        <a:t>Architecting Microsoft Office for Physical, Virtual and Cloud Deployments</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200" u="none" strike="noStrike" dirty="0">
                          <a:solidFill>
                            <a:schemeClr val="tx1"/>
                          </a:solidFill>
                          <a:effectLst/>
                        </a:rPr>
                        <a:t>Tuesday 10:15AM</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6911">
                <a:tc>
                  <a:txBody>
                    <a:bodyPr/>
                    <a:lstStyle/>
                    <a:p>
                      <a:pPr algn="l" fontAlgn="b"/>
                      <a:r>
                        <a:rPr lang="en-US" sz="1200" u="none" strike="noStrike">
                          <a:solidFill>
                            <a:schemeClr val="tx1"/>
                          </a:solidFill>
                          <a:effectLst/>
                        </a:rPr>
                        <a:t>OSP379-INT</a:t>
                      </a:r>
                      <a:endParaRPr lang="en-US" sz="1200" b="0" i="0" u="none" strike="noStrike">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u="none" strike="noStrike" dirty="0" err="1">
                          <a:solidFill>
                            <a:schemeClr val="tx1"/>
                          </a:solidFill>
                          <a:effectLst/>
                        </a:rPr>
                        <a:t>SuperCharge</a:t>
                      </a:r>
                      <a:r>
                        <a:rPr lang="en-US" sz="1200" u="none" strike="noStrike" dirty="0">
                          <a:solidFill>
                            <a:schemeClr val="tx1"/>
                          </a:solidFill>
                          <a:effectLst/>
                        </a:rPr>
                        <a:t> Information Workers with Microsoft Access 2010</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200" u="none" strike="noStrike" dirty="0">
                          <a:solidFill>
                            <a:schemeClr val="tx1"/>
                          </a:solidFill>
                          <a:effectLst/>
                        </a:rPr>
                        <a:t>Tuesday 1:30PM</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6911">
                <a:tc>
                  <a:txBody>
                    <a:bodyPr/>
                    <a:lstStyle/>
                    <a:p>
                      <a:pPr algn="l" fontAlgn="b"/>
                      <a:r>
                        <a:rPr lang="en-US" sz="1200" u="none" strike="noStrike">
                          <a:solidFill>
                            <a:schemeClr val="tx1"/>
                          </a:solidFill>
                          <a:effectLst/>
                        </a:rPr>
                        <a:t>OSP208</a:t>
                      </a:r>
                      <a:endParaRPr lang="en-US" sz="1200" b="0" i="0" u="none" strike="noStrike">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200" u="none" strike="noStrike" dirty="0">
                          <a:solidFill>
                            <a:schemeClr val="tx1"/>
                          </a:solidFill>
                          <a:effectLst/>
                        </a:rPr>
                        <a:t>Zero to Hero in 75 minutes: Building a Fully Functioning Deployment Environment for Free</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200" u="none" strike="noStrike" dirty="0">
                          <a:solidFill>
                            <a:schemeClr val="tx1"/>
                          </a:solidFill>
                          <a:effectLst/>
                        </a:rPr>
                        <a:t>Wednesday 10:15AM</a:t>
                      </a:r>
                      <a:endParaRPr lang="en-US" sz="1200" b="0" i="0" u="none" strike="noStrike" dirty="0">
                        <a:solidFill>
                          <a:schemeClr val="tx1"/>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16911">
                <a:tc>
                  <a:txBody>
                    <a:bodyPr/>
                    <a:lstStyle/>
                    <a:p>
                      <a:pPr algn="l" fontAlgn="b"/>
                      <a:r>
                        <a:rPr lang="en-US" sz="1200" u="none" strike="noStrike" dirty="0">
                          <a:solidFill>
                            <a:sysClr val="windowText" lastClr="000000"/>
                          </a:solidFill>
                          <a:effectLst/>
                        </a:rPr>
                        <a:t>OSP315</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r>
                        <a:rPr lang="en-US" sz="1200" u="none" strike="noStrike" dirty="0">
                          <a:solidFill>
                            <a:sysClr val="windowText" lastClr="000000"/>
                          </a:solidFill>
                          <a:effectLst/>
                        </a:rPr>
                        <a:t>Managing Microsoft Office in an Interoperable and Multi-Device World</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l" fontAlgn="b"/>
                      <a:r>
                        <a:rPr lang="en-US" sz="1200" u="none" strike="noStrike" dirty="0">
                          <a:solidFill>
                            <a:sysClr val="windowText" lastClr="000000"/>
                          </a:solidFill>
                          <a:effectLst/>
                        </a:rPr>
                        <a:t>Thursday 8:30AM</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16911">
                <a:tc>
                  <a:txBody>
                    <a:bodyPr/>
                    <a:lstStyle/>
                    <a:p>
                      <a:pPr algn="l" fontAlgn="b"/>
                      <a:r>
                        <a:rPr lang="en-US" sz="1200" u="none" strike="noStrike" dirty="0">
                          <a:solidFill>
                            <a:sysClr val="windowText" lastClr="000000"/>
                          </a:solidFill>
                          <a:effectLst/>
                        </a:rPr>
                        <a:t>OSP471-INT</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r>
                        <a:rPr lang="en-US" sz="1200" u="none" strike="noStrike" dirty="0">
                          <a:solidFill>
                            <a:sysClr val="windowText" lastClr="000000"/>
                          </a:solidFill>
                          <a:effectLst/>
                        </a:rPr>
                        <a:t>Desktop Deployment Live </a:t>
                      </a:r>
                      <a:r>
                        <a:rPr lang="en-US" sz="1200" u="none" strike="noStrike" dirty="0" err="1">
                          <a:solidFill>
                            <a:sysClr val="windowText" lastClr="000000"/>
                          </a:solidFill>
                          <a:effectLst/>
                        </a:rPr>
                        <a:t>Gameshow</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l" fontAlgn="b"/>
                      <a:r>
                        <a:rPr lang="en-US" sz="1200" u="none" strike="noStrike" dirty="0">
                          <a:solidFill>
                            <a:sysClr val="windowText" lastClr="000000"/>
                          </a:solidFill>
                          <a:effectLst/>
                        </a:rPr>
                        <a:t>Thursday 10:15AM</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16911">
                <a:tc>
                  <a:txBody>
                    <a:bodyPr/>
                    <a:lstStyle/>
                    <a:p>
                      <a:pPr algn="l" fontAlgn="b"/>
                      <a:r>
                        <a:rPr lang="en-US" sz="1200" u="none" strike="noStrike">
                          <a:solidFill>
                            <a:sysClr val="windowText" lastClr="000000"/>
                          </a:solidFill>
                          <a:effectLst/>
                        </a:rPr>
                        <a:t>OSP219</a:t>
                      </a:r>
                      <a:endParaRPr lang="en-US" sz="1200" b="0" i="0" u="none" strike="noStrike">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r>
                        <a:rPr lang="en-US" sz="1200" u="none" strike="noStrike" dirty="0">
                          <a:solidFill>
                            <a:sysClr val="windowText" lastClr="000000"/>
                          </a:solidFill>
                          <a:effectLst/>
                        </a:rPr>
                        <a:t>Deploying Microsoft Office Professional Plus Subscription</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lvl="0" algn="l" fontAlgn="b"/>
                      <a:r>
                        <a:rPr lang="en-US" sz="1200" u="none" strike="noStrike" dirty="0">
                          <a:solidFill>
                            <a:sysClr val="windowText" lastClr="000000"/>
                          </a:solidFill>
                          <a:effectLst/>
                        </a:rPr>
                        <a:t>Thursday 2:45PM</a:t>
                      </a:r>
                      <a:endParaRPr lang="en-US" sz="1200" b="0" i="0" u="none" strike="noStrike" dirty="0">
                        <a:solidFill>
                          <a:sysClr val="windowText" lastClr="000000"/>
                        </a:solidFill>
                        <a:effectLst/>
                        <a:latin typeface="Arial"/>
                      </a:endParaRPr>
                    </a:p>
                  </a:txBody>
                  <a:tcPr marL="8560" marR="8560" marT="68485" marB="6848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76789">
                <a:tc gridSpan="3">
                  <a:txBody>
                    <a:bodyPr/>
                    <a:lstStyle/>
                    <a:p>
                      <a:pPr algn="l" fontAlgn="b"/>
                      <a:r>
                        <a:rPr lang="en-US" sz="1200" b="1" i="0" u="none" strike="noStrike" dirty="0" smtClean="0">
                          <a:solidFill>
                            <a:sysClr val="windowText" lastClr="000000"/>
                          </a:solidFill>
                          <a:effectLst/>
                          <a:latin typeface="Arial"/>
                        </a:rPr>
                        <a:t>Hands-On Labs</a:t>
                      </a:r>
                      <a:endParaRPr lang="en-US" sz="1200" b="1" i="0" u="none" strike="noStrike" dirty="0">
                        <a:solidFill>
                          <a:sysClr val="windowText" lastClr="000000"/>
                        </a:solidFill>
                        <a:effectLst/>
                        <a:latin typeface="Arial"/>
                      </a:endParaRPr>
                    </a:p>
                  </a:txBody>
                  <a:tcPr marL="4590" marR="4590" marT="459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hMerge="1">
                  <a:txBody>
                    <a:bodyPr/>
                    <a:lstStyle/>
                    <a:p>
                      <a:endParaRPr lang="en-US"/>
                    </a:p>
                  </a:txBody>
                  <a:tcPr/>
                </a:tc>
              </a:tr>
              <a:tr h="265547">
                <a:tc>
                  <a:txBody>
                    <a:bodyPr/>
                    <a:lstStyle/>
                    <a:p>
                      <a:pPr algn="l" fontAlgn="b"/>
                      <a:r>
                        <a:rPr lang="en-US" sz="1200" u="none" strike="noStrike" dirty="0">
                          <a:solidFill>
                            <a:sysClr val="windowText" lastClr="000000"/>
                          </a:solidFill>
                          <a:effectLst/>
                        </a:rPr>
                        <a:t>OSP378-HOL</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Microsoft Office Compatibility: File and Add-in Solution Compatibility Planning</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9607">
                <a:tc>
                  <a:txBody>
                    <a:bodyPr/>
                    <a:lstStyle/>
                    <a:p>
                      <a:pPr algn="l" fontAlgn="b"/>
                      <a:r>
                        <a:rPr lang="en-US" sz="1200" u="none" strike="noStrike">
                          <a:solidFill>
                            <a:sysClr val="windowText" lastClr="000000"/>
                          </a:solidFill>
                          <a:effectLst/>
                        </a:rPr>
                        <a:t>OSP379-HOL</a:t>
                      </a:r>
                      <a:endParaRPr lang="en-US" sz="1200" b="0" i="0" u="none" strike="noStrike">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Virtualizing Microsoft Office 2010 with Microsoft Application Virtualization (App-V) 4.6 SP1</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45489">
                <a:tc>
                  <a:txBody>
                    <a:bodyPr/>
                    <a:lstStyle/>
                    <a:p>
                      <a:pPr algn="l" fontAlgn="b"/>
                      <a:r>
                        <a:rPr lang="en-US" sz="1200" u="none" strike="noStrike" dirty="0">
                          <a:solidFill>
                            <a:sysClr val="windowText" lastClr="000000"/>
                          </a:solidFill>
                          <a:effectLst/>
                        </a:rPr>
                        <a:t>OSP380-HOL</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Manage Microsoft Office: Building Custom Office Group Policy Templates Using Microsoft Security Compliance Manager and Security Baselines</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tc>
              </a:tr>
              <a:tr h="265547">
                <a:tc>
                  <a:txBody>
                    <a:bodyPr/>
                    <a:lstStyle/>
                    <a:p>
                      <a:pPr algn="l" fontAlgn="b"/>
                      <a:r>
                        <a:rPr lang="en-US" sz="1200" u="none" strike="noStrike" dirty="0">
                          <a:solidFill>
                            <a:sysClr val="windowText" lastClr="000000"/>
                          </a:solidFill>
                          <a:effectLst/>
                        </a:rPr>
                        <a:t>OSP381-HOL</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Customizing and Deploying Microsoft Office: Customizing Office for Lite Touch Deployment with Microsoft Deployment Toolkit 2010</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tc>
              </a:tr>
              <a:tr h="265547">
                <a:tc>
                  <a:txBody>
                    <a:bodyPr/>
                    <a:lstStyle/>
                    <a:p>
                      <a:pPr algn="l" fontAlgn="b"/>
                      <a:r>
                        <a:rPr lang="en-US" sz="1200" u="none" strike="noStrike" dirty="0">
                          <a:solidFill>
                            <a:sysClr val="windowText" lastClr="000000"/>
                          </a:solidFill>
                          <a:effectLst/>
                        </a:rPr>
                        <a:t>OSP382-HOL</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Deploying a Virtual Office with Microsoft System Center Configuration Manager</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tc>
              </a:tr>
              <a:tr h="265547">
                <a:tc>
                  <a:txBody>
                    <a:bodyPr/>
                    <a:lstStyle/>
                    <a:p>
                      <a:pPr algn="l" fontAlgn="b"/>
                      <a:r>
                        <a:rPr lang="en-US" sz="1200" u="none" strike="noStrike" dirty="0">
                          <a:solidFill>
                            <a:sysClr val="windowText" lastClr="000000"/>
                          </a:solidFill>
                          <a:effectLst/>
                        </a:rPr>
                        <a:t>OSP383-HOL</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Microsoft Office Troubleshooting: Setup and Functional Troubleshooting Skills</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5877">
                <a:tc>
                  <a:txBody>
                    <a:bodyPr/>
                    <a:lstStyle/>
                    <a:p>
                      <a:pPr algn="l" fontAlgn="b"/>
                      <a:r>
                        <a:rPr lang="en-US" sz="1200" u="none" strike="noStrike" dirty="0">
                          <a:solidFill>
                            <a:sysClr val="windowText" lastClr="000000"/>
                          </a:solidFill>
                          <a:effectLst/>
                        </a:rPr>
                        <a:t>VIR382-HOL</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fontAlgn="b"/>
                      <a:r>
                        <a:rPr lang="en-US" sz="1200" u="none" strike="noStrike" dirty="0">
                          <a:solidFill>
                            <a:sysClr val="windowText" lastClr="000000"/>
                          </a:solidFill>
                          <a:effectLst/>
                        </a:rPr>
                        <a:t>Microsoft Application Virtualization (App-V) 4.6 SP1: Microsoft Office 2010 and Add-ins with DSC</a:t>
                      </a:r>
                      <a:endParaRPr lang="en-US" sz="1200" b="0" i="0" u="none" strike="noStrike" dirty="0">
                        <a:solidFill>
                          <a:sysClr val="windowText" lastClr="000000"/>
                        </a:solidFill>
                        <a:effectLst/>
                        <a:latin typeface="Arial"/>
                      </a:endParaRPr>
                    </a:p>
                  </a:txBody>
                  <a:tcPr marL="8560" marR="8560" marT="42803" marB="428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dirty="0"/>
                    </a:p>
                  </a:txBody>
                  <a:tcPr marL="4903" marR="4903" marT="4903" marB="0"/>
                </a:tc>
              </a:tr>
            </a:tbl>
          </a:graphicData>
        </a:graphic>
      </p:graphicFrame>
    </p:spTree>
    <p:extLst>
      <p:ext uri="{BB962C8B-B14F-4D97-AF65-F5344CB8AC3E}">
        <p14:creationId xmlns:p14="http://schemas.microsoft.com/office/powerpoint/2010/main" val="259735526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375674"/>
            <a:ext cx="11173090" cy="609398"/>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Springboard Series for Office : </a:t>
            </a:r>
            <a:r>
              <a:rPr lang="en-US" sz="2400" u="sng" dirty="0" smtClean="0">
                <a:hlinkClick r:id="rId4" tooltip="http://blogs.technet.com/b/office_resource_kit/"/>
              </a:rPr>
              <a:t>OfficeITPro.com</a:t>
            </a:r>
            <a:endParaRPr lang="en-US" sz="2400" dirty="0">
              <a:gradFill>
                <a:gsLst>
                  <a:gs pos="0">
                    <a:schemeClr val="tx1"/>
                  </a:gs>
                  <a:gs pos="100000">
                    <a:schemeClr val="tx1"/>
                  </a:gs>
                </a:gsLst>
                <a:lin ang="5400000" scaled="0"/>
              </a:gradFill>
            </a:endParaRPr>
          </a:p>
        </p:txBody>
      </p:sp>
      <p:sp>
        <p:nvSpPr>
          <p:cNvPr id="15" name="Rectangle 14"/>
          <p:cNvSpPr/>
          <p:nvPr/>
        </p:nvSpPr>
        <p:spPr bwMode="auto">
          <a:xfrm>
            <a:off x="507868" y="3313819"/>
            <a:ext cx="11173090" cy="609398"/>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Proof Of Concept Jumpstart Kit: </a:t>
            </a:r>
            <a:r>
              <a:rPr lang="en-US" sz="2400" u="sng" dirty="0">
                <a:hlinkClick r:id="rId5"/>
              </a:rPr>
              <a:t>http://go.microsoft.com/?</a:t>
            </a:r>
            <a:r>
              <a:rPr lang="en-US" sz="2400" u="sng" dirty="0" smtClean="0">
                <a:hlinkClick r:id="rId5"/>
              </a:rPr>
              <a:t>linkid=9728107</a:t>
            </a:r>
            <a:r>
              <a:rPr lang="en-US" sz="2400" dirty="0" smtClean="0">
                <a:gradFill>
                  <a:gsLst>
                    <a:gs pos="0">
                      <a:schemeClr val="tx1"/>
                    </a:gs>
                    <a:gs pos="100000">
                      <a:schemeClr val="tx1"/>
                    </a:gs>
                  </a:gsLst>
                  <a:lin ang="5400000" scaled="0"/>
                </a:gradFill>
              </a:rPr>
              <a:t> </a:t>
            </a:r>
            <a:endParaRPr lang="en-US" sz="2400" dirty="0">
              <a:gradFill>
                <a:gsLst>
                  <a:gs pos="0">
                    <a:schemeClr val="tx1"/>
                  </a:gs>
                  <a:gs pos="100000">
                    <a:schemeClr val="tx1"/>
                  </a:gs>
                </a:gsLst>
                <a:lin ang="5400000" scaled="0"/>
              </a:gradFill>
            </a:endParaRPr>
          </a:p>
        </p:txBody>
      </p:sp>
      <p:sp>
        <p:nvSpPr>
          <p:cNvPr id="17" name="Rectangle 16"/>
          <p:cNvSpPr/>
          <p:nvPr/>
        </p:nvSpPr>
        <p:spPr bwMode="auto">
          <a:xfrm>
            <a:off x="507868" y="4107006"/>
            <a:ext cx="11173090" cy="1828193"/>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Office Related Twitter Accounts: </a:t>
            </a:r>
          </a:p>
          <a:p>
            <a:pPr marL="800082" lvl="1" indent="-342900">
              <a:lnSpc>
                <a:spcPct val="90000"/>
              </a:lnSpc>
              <a:spcBef>
                <a:spcPct val="20000"/>
              </a:spcBef>
              <a:buSzPct val="90000"/>
              <a:buFont typeface="Arial" pitchFamily="34" charset="0"/>
              <a:buChar char="•"/>
            </a:pPr>
            <a:r>
              <a:rPr lang="en-US" sz="2400" dirty="0" smtClean="0"/>
              <a:t>@</a:t>
            </a:r>
            <a:r>
              <a:rPr lang="en-US" sz="2400" dirty="0" err="1" smtClean="0"/>
              <a:t>andyodonald</a:t>
            </a:r>
            <a:r>
              <a:rPr lang="en-US" sz="2400" dirty="0" smtClean="0"/>
              <a:t> </a:t>
            </a:r>
          </a:p>
          <a:p>
            <a:pPr marL="800082" lvl="1" indent="-342900">
              <a:lnSpc>
                <a:spcPct val="90000"/>
              </a:lnSpc>
              <a:spcBef>
                <a:spcPct val="20000"/>
              </a:spcBef>
              <a:buSzPct val="90000"/>
              <a:buFont typeface="Arial" pitchFamily="34" charset="0"/>
              <a:buChar char="•"/>
            </a:pPr>
            <a:r>
              <a:rPr lang="en-US" sz="2400" dirty="0" smtClean="0"/>
              <a:t>@</a:t>
            </a:r>
            <a:r>
              <a:rPr lang="en-US" sz="2400" dirty="0" err="1" smtClean="0"/>
              <a:t>deployjeremy</a:t>
            </a:r>
            <a:endParaRPr lang="en-US" sz="2400" dirty="0" smtClean="0"/>
          </a:p>
          <a:p>
            <a:pPr marL="800082" lvl="1" indent="-342900">
              <a:lnSpc>
                <a:spcPct val="90000"/>
              </a:lnSpc>
              <a:spcBef>
                <a:spcPct val="20000"/>
              </a:spcBef>
              <a:buSzPct val="90000"/>
              <a:buFont typeface="Arial" pitchFamily="34" charset="0"/>
              <a:buChar char="•"/>
            </a:pPr>
            <a:r>
              <a:rPr lang="en-US" sz="2400" dirty="0" smtClean="0"/>
              <a:t>@bshiers</a:t>
            </a:r>
          </a:p>
        </p:txBody>
      </p:sp>
      <p:sp>
        <p:nvSpPr>
          <p:cNvPr id="10" name="Rectangle 9"/>
          <p:cNvSpPr/>
          <p:nvPr/>
        </p:nvSpPr>
        <p:spPr bwMode="auto">
          <a:xfrm>
            <a:off x="507868" y="2141344"/>
            <a:ext cx="11173090" cy="1015663"/>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Office Resource Kit: </a:t>
            </a:r>
            <a:r>
              <a:rPr lang="en-US" sz="2400" u="sng" dirty="0" smtClean="0">
                <a:hlinkClick r:id="rId6" tooltip="http://blogs.technet.com/b/office_resource_kit/"/>
              </a:rPr>
              <a:t>http://blogs.technet.com/b/office_resource_kit/</a:t>
            </a:r>
            <a:endParaRPr lang="en-US" sz="2400" u="sng" dirty="0" smtClean="0"/>
          </a:p>
          <a:p>
            <a:pPr marL="460375" lvl="0" indent="-460375">
              <a:lnSpc>
                <a:spcPct val="90000"/>
              </a:lnSpc>
              <a:spcBef>
                <a:spcPct val="20000"/>
              </a:spcBef>
              <a:buSzPct val="90000"/>
              <a:buBlip>
                <a:blip r:embed="rId3"/>
              </a:buBlip>
            </a:pPr>
            <a:r>
              <a:rPr lang="en-US" sz="2400" dirty="0" smtClean="0">
                <a:gradFill>
                  <a:gsLst>
                    <a:gs pos="0">
                      <a:schemeClr val="tx1"/>
                    </a:gs>
                    <a:gs pos="100000">
                      <a:schemeClr val="tx1"/>
                    </a:gs>
                  </a:gsLst>
                  <a:lin ang="5400000" scaled="0"/>
                </a:gradFill>
              </a:rPr>
              <a:t>Deployment Guys Blog: </a:t>
            </a:r>
            <a:r>
              <a:rPr lang="en-US" sz="2400" dirty="0" smtClean="0">
                <a:gradFill>
                  <a:gsLst>
                    <a:gs pos="0">
                      <a:schemeClr val="tx1"/>
                    </a:gs>
                    <a:gs pos="100000">
                      <a:schemeClr val="tx1"/>
                    </a:gs>
                  </a:gsLst>
                  <a:lin ang="5400000" scaled="0"/>
                </a:gradFill>
                <a:hlinkClick r:id="rId7"/>
              </a:rPr>
              <a:t>http://blogs.technet.com/deploymentguys</a:t>
            </a:r>
            <a:r>
              <a:rPr lang="en-US" sz="2400" dirty="0" smtClean="0">
                <a:gradFill>
                  <a:gsLst>
                    <a:gs pos="0">
                      <a:schemeClr val="tx1"/>
                    </a:gs>
                    <a:gs pos="100000">
                      <a:schemeClr val="tx1"/>
                    </a:gs>
                  </a:gsLst>
                  <a:lin ang="5400000" scaled="0"/>
                </a:gradFill>
              </a:rPr>
              <a:t> </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8039400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chemeClr val="bg1">
                    <a:lumMod val="65000"/>
                    <a:lumOff val="35000"/>
                    <a:alpha val="99000"/>
                  </a:scheme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p>
        </p:txBody>
      </p:sp>
      <p:sp>
        <p:nvSpPr>
          <p:cNvPr id="26" name="Rectangle 25"/>
          <p:cNvSpPr/>
          <p:nvPr/>
        </p:nvSpPr>
        <p:spPr bwMode="white">
          <a:xfrm>
            <a:off x="507867" y="6291910"/>
            <a:ext cx="5307218" cy="369332"/>
          </a:xfrm>
          <a:prstGeom prst="rect">
            <a:avLst/>
          </a:prstGeom>
        </p:spPr>
        <p:txBody>
          <a:bodyPr wrap="square">
            <a:spAutoFit/>
          </a:bodyPr>
          <a:lstStyle/>
          <a:p>
            <a:pPr lvl="0"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lvl="0"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chemeClr val="tx1"/>
                    </a:gs>
                    <a:gs pos="86000">
                      <a:schemeClr val="tx1"/>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hlinkClick r:id="rId12"/>
              </a:rPr>
              <a:t>http://northamerica.msteched.com</a:t>
            </a:r>
            <a:endParaRPr lang="en-US" sz="1600" dirty="0"/>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chemeClr val="bg1">
                    <a:lumMod val="65000"/>
                    <a:lumOff val="35000"/>
                    <a:alpha val="99000"/>
                  </a:schemeClr>
                </a:solidFill>
              </a:rPr>
              <a:t>Connect. Share. Discuss.</a:t>
            </a:r>
            <a:endParaRPr lang="en-US" sz="1600" dirty="0" smtClean="0">
              <a:solidFill>
                <a:schemeClr val="bg1">
                  <a:lumMod val="65000"/>
                  <a:lumOff val="35000"/>
                  <a:alpha val="99000"/>
                </a:scheme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276575443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on't!">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D5FDFC2082B6459848C04AC5322A66" ma:contentTypeVersion="0" ma:contentTypeDescription="Create a new document." ma:contentTypeScope="" ma:versionID="12e68d6dd8a053fee93faa81fdfaaa5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687E54-0047-4010-916F-E757D7E42F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93833E7-CDA5-4E4A-AF0B-36A91B78C9EF}">
  <ds:schemaRefs>
    <ds:schemaRef ds:uri="http://schemas.openxmlformats.org/package/2006/metadata/core-properties"/>
    <ds:schemaRef ds:uri="http://purl.org/dc/terms/"/>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91448CA-3B92-42F2-A15A-E485670603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TENA11_BreakoutSession_Template_16x9_Final</Template>
  <TotalTime>847</TotalTime>
  <Words>1343</Words>
  <Application>Microsoft Office PowerPoint</Application>
  <PresentationFormat>Custom</PresentationFormat>
  <Paragraphs>177</Paragraphs>
  <Slides>13</Slides>
  <Notes>13</Notes>
  <HiddenSlides>0</HiddenSlides>
  <MMClips>1</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Don't!</vt:lpstr>
      <vt:lpstr>White with Consolas font for code slides</vt:lpstr>
      <vt:lpstr>TENA11_BreakoutSession_Template_16x9_Final_05132011</vt:lpstr>
      <vt:lpstr>1_White with Consolas font for code slides</vt:lpstr>
      <vt:lpstr>Zero to Hero in 75 minutes:  Building a Fully Functioning Deployment Environment for Free</vt:lpstr>
      <vt:lpstr>PowerPoint Presentation</vt:lpstr>
      <vt:lpstr>Seeking Heroes</vt:lpstr>
      <vt:lpstr>Desktop POC Kit By the numbers</vt:lpstr>
      <vt:lpstr>The Deployment</vt:lpstr>
      <vt:lpstr>Desktop POC Kit</vt:lpstr>
      <vt:lpstr>Related Content</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OSP208: Zero to Hero in 75 minutes: Building a Fully Functioning Deployment Environment for Free</dc:title>
  <dc:subject>Microsoft TechEd North America 2011</dc:subject>
  <dc:creator>Brian Shiers; Richard Smith</dc:creator>
  <dc:description>Template Design: Jordan Cayabyab
Formatter: Brianna Hartmann, Silver Fox Productions, Inc.
Event Date: May 16-19, 2011
Event Location: Atlanta
Audience Type: Developers, IT Pros</dc:description>
  <cp:lastModifiedBy>Shows</cp:lastModifiedBy>
  <cp:revision>42</cp:revision>
  <cp:lastPrinted>2010-05-11T05:02:34Z</cp:lastPrinted>
  <dcterms:created xsi:type="dcterms:W3CDTF">2011-05-02T17:42:23Z</dcterms:created>
  <dcterms:modified xsi:type="dcterms:W3CDTF">2011-05-18T17:59:47Z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0x01010022D5FDFC2082B6459848C04AC5322A66</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