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3" r:id="rId1"/>
    <p:sldMasterId id="2147483718" r:id="rId2"/>
  </p:sldMasterIdLst>
  <p:notesMasterIdLst>
    <p:notesMasterId r:id="rId35"/>
  </p:notesMasterIdLst>
  <p:handoutMasterIdLst>
    <p:handoutMasterId r:id="rId36"/>
  </p:handoutMasterIdLst>
  <p:sldIdLst>
    <p:sldId id="319" r:id="rId3"/>
    <p:sldId id="363" r:id="rId4"/>
    <p:sldId id="335" r:id="rId5"/>
    <p:sldId id="336" r:id="rId6"/>
    <p:sldId id="337" r:id="rId7"/>
    <p:sldId id="338" r:id="rId8"/>
    <p:sldId id="339" r:id="rId9"/>
    <p:sldId id="340" r:id="rId10"/>
    <p:sldId id="341" r:id="rId11"/>
    <p:sldId id="342" r:id="rId12"/>
    <p:sldId id="343" r:id="rId13"/>
    <p:sldId id="344" r:id="rId14"/>
    <p:sldId id="345" r:id="rId15"/>
    <p:sldId id="346" r:id="rId16"/>
    <p:sldId id="347" r:id="rId17"/>
    <p:sldId id="348" r:id="rId18"/>
    <p:sldId id="349" r:id="rId19"/>
    <p:sldId id="350" r:id="rId20"/>
    <p:sldId id="362" r:id="rId21"/>
    <p:sldId id="351" r:id="rId22"/>
    <p:sldId id="352" r:id="rId23"/>
    <p:sldId id="361" r:id="rId24"/>
    <p:sldId id="353" r:id="rId25"/>
    <p:sldId id="354" r:id="rId26"/>
    <p:sldId id="356" r:id="rId27"/>
    <p:sldId id="357" r:id="rId28"/>
    <p:sldId id="358" r:id="rId29"/>
    <p:sldId id="359" r:id="rId30"/>
    <p:sldId id="364" r:id="rId31"/>
    <p:sldId id="365" r:id="rId32"/>
    <p:sldId id="366" r:id="rId33"/>
    <p:sldId id="367" r:id="rId34"/>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677" autoAdjust="0"/>
    <p:restoredTop sz="91278" autoAdjust="0"/>
  </p:normalViewPr>
  <p:slideViewPr>
    <p:cSldViewPr snapToGrid="0">
      <p:cViewPr varScale="1">
        <p:scale>
          <a:sx n="78" d="100"/>
          <a:sy n="78" d="100"/>
        </p:scale>
        <p:origin x="-1404" y="-96"/>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100" d="100"/>
        <a:sy n="100" d="100"/>
      </p:scale>
      <p:origin x="0" y="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5/15/2011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5/15/2011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en-US" sz="1200" dirty="0" smtClean="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70B10680-0FF9-4EED-863E-730C980F8893}" type="datetime1">
              <a:rPr lang="en-US" smtClean="0"/>
              <a:pPr/>
              <a:t>5/15/2011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10221316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5/15/2011 3:39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29</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5/15/2011 3:39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30</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5/15/2011 3:39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UI" pitchFamily="34" charset="0"/>
                <a:ea typeface="+mn-ea"/>
                <a:cs typeface="+mn-cs"/>
              </a:rPr>
              <a:t>New for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2011, we will be working with Microsoft Tag (http://tag.microsoft.com/overview.aspx) to create unique Tags for every session at the event. Your session Tag will appear on both the room signage and at the end of your presentation. With your session Tag, attendees will be able to scan as they enter the room to retrieve session details, view speaker bios, and engage in discussions; or scan at the end of the presentation to evaluate your session and download materials. We’re excited to integrate Microsoft Tag across the My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mobile experience this year.</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31</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5/15/2011 3:39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5/15/2011 3:39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32</a:t>
            </a:fld>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effectLst/>
              </a:rPr>
              <a:t>OSP209 Building Your First Windows Phone 7 Application for Microsoft SharePoint 2010</a:t>
            </a:r>
          </a:p>
          <a:p>
            <a:endParaRPr lang="en-US" dirty="0" smtClean="0"/>
          </a:p>
          <a:p>
            <a:r>
              <a:rPr lang="en-US" dirty="0" smtClean="0">
                <a:effectLst/>
              </a:rPr>
              <a:t>Take your SharePoint business applications on the go with Windows Phone 7. Windows Phone 7 has great integration with SharePoint via the Microsoft Office hub, but how do access your custom line-of-business applications on the phone? In this session, learn how to build your first Windows Phone application for SharePoint. Learn the fundamentals that will give you a running start for your own applications</a:t>
            </a: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5/15/2011 3:34 PM</a:t>
            </a:fld>
            <a:endParaRPr lang="en-US" dirty="0">
              <a:solidFill>
                <a:prstClr val="black"/>
              </a:solidFill>
            </a:endParaRPr>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solidFill>
                <a:prstClr val="black"/>
              </a:solidFill>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solidFill>
                  <a:prstClr val="black"/>
                </a:solidFill>
              </a:rPr>
              <a:pPr/>
              <a:t>2</a:t>
            </a:fld>
            <a:endParaRPr 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en-US" sz="1200" dirty="0" smtClean="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70B10680-0FF9-4EED-863E-730C980F8893}" type="datetime1">
              <a:rPr lang="en-US" smtClean="0"/>
              <a:pPr/>
              <a:t>5/15/2011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1022131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8A3A0066-0BC4-4476-8E53-4BC9CA8C2A10}" type="datetime1">
              <a:rPr lang="en-US" smtClean="0"/>
              <a:t>5/15/2011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370467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404E437D-A326-49C0-8F0C-E545DE8C388F}" type="slidenum">
              <a:rPr lang="en-US" smtClean="0"/>
              <a:pPr/>
              <a:t>6</a:t>
            </a:fld>
            <a:endParaRPr lang="en-US" dirty="0"/>
          </a:p>
        </p:txBody>
      </p:sp>
      <p:sp>
        <p:nvSpPr>
          <p:cNvPr id="5" name="Date Placeholder 4"/>
          <p:cNvSpPr>
            <a:spLocks noGrp="1"/>
          </p:cNvSpPr>
          <p:nvPr>
            <p:ph type="dt" idx="11"/>
          </p:nvPr>
        </p:nvSpPr>
        <p:spPr/>
        <p:txBody>
          <a:bodyPr/>
          <a:lstStyle/>
          <a:p>
            <a:endParaRPr lang="en-US" dirty="0"/>
          </a:p>
        </p:txBody>
      </p:sp>
      <p:sp>
        <p:nvSpPr>
          <p:cNvPr id="8" name="Footer Placeholder 7"/>
          <p:cNvSpPr>
            <a:spLocks noGrp="1"/>
          </p:cNvSpPr>
          <p:nvPr>
            <p:ph type="ftr" sz="quarter" idx="12"/>
          </p:nvPr>
        </p:nvSpPr>
        <p:spPr/>
        <p:txBody>
          <a:bodyPr/>
          <a:lstStyle/>
          <a:p>
            <a:pPr>
              <a:defRPr/>
            </a:pPr>
            <a:endParaRPr lang="en-US" sz="1200" dirty="0"/>
          </a:p>
        </p:txBody>
      </p:sp>
      <p:sp>
        <p:nvSpPr>
          <p:cNvPr id="9" name="Header Placeholder 8"/>
          <p:cNvSpPr>
            <a:spLocks noGrp="1"/>
          </p:cNvSpPr>
          <p:nvPr>
            <p:ph type="hdr" sz="quarter" idx="13"/>
          </p:nvPr>
        </p:nvSpPr>
        <p:spPr/>
        <p:txBody>
          <a:bodyPr/>
          <a:lstStyle/>
          <a:p>
            <a:pPr>
              <a:defRPr/>
            </a:pP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C0D7FBE5-6DF7-42F8-B69F-76F2B5764CB9}" type="datetime1">
              <a:rPr lang="en-US" smtClean="0"/>
              <a:t>5/15/2011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461604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12" name="Date Placeholder 11"/>
          <p:cNvSpPr>
            <a:spLocks noGrp="1"/>
          </p:cNvSpPr>
          <p:nvPr>
            <p:ph type="dt" idx="10"/>
          </p:nvPr>
        </p:nvSpPr>
        <p:spPr/>
        <p:txBody>
          <a:bodyPr/>
          <a:lstStyle/>
          <a:p>
            <a:fld id="{7CDB10E4-16F8-417E-9C49-85D2F821C704}" type="datetime1">
              <a:rPr lang="en-US" smtClean="0"/>
              <a:pPr/>
              <a:t>5/15/2011</a:t>
            </a:fld>
            <a:endParaRPr lang="en-US" dirty="0"/>
          </a:p>
        </p:txBody>
      </p:sp>
      <p:sp>
        <p:nvSpPr>
          <p:cNvPr id="13" name="Footer Placeholder 12"/>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4" name="Slide Number Placeholder 13"/>
          <p:cNvSpPr>
            <a:spLocks noGrp="1"/>
          </p:cNvSpPr>
          <p:nvPr>
            <p:ph type="sldNum" sz="quarter" idx="12"/>
          </p:nvPr>
        </p:nvSpPr>
        <p:spPr/>
        <p:txBody>
          <a:bodyPr/>
          <a:lstStyle/>
          <a:p>
            <a:fld id="{8B263312-38AA-4E1E-B2B5-0F8F122B24FE}" type="slidenum">
              <a:rPr lang="en-US" smtClean="0"/>
              <a:pPr/>
              <a:t>20</a:t>
            </a:fld>
            <a:endParaRPr lang="en-US" dirty="0"/>
          </a:p>
        </p:txBody>
      </p:sp>
      <p:sp>
        <p:nvSpPr>
          <p:cNvPr id="15" name="Header Placeholder 14"/>
          <p:cNvSpPr>
            <a:spLocks noGrp="1"/>
          </p:cNvSpPr>
          <p:nvPr>
            <p:ph type="hdr" sz="quarter" idx="13"/>
          </p:nvPr>
        </p:nvSpPr>
        <p:spPr/>
        <p:txBody>
          <a:bodyPr/>
          <a:lstStyle/>
          <a:p>
            <a:r>
              <a:rPr lang="en-US" smtClean="0"/>
              <a:t>TechReady12</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5/15/2011 3:33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22</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3589404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1200938779"/>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7843328"/>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08400287"/>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79746915"/>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259546635"/>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3277663"/>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992032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1300333"/>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rgbClr val="FFFFFF"/>
                    </a:gs>
                    <a:gs pos="100000">
                      <a:srgbClr val="FFFFFF"/>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r>
              <a:rPr lang="en-US" sz="3600" b="1" dirty="0" smtClean="0">
                <a:solidFill>
                  <a:srgbClr val="03C2F1">
                    <a:alpha val="99000"/>
                  </a:srgbClr>
                </a:solidFill>
              </a:rPr>
              <a:t>Scan the Tag </a:t>
            </a:r>
            <a:r>
              <a:rPr lang="en-US" sz="3600" b="1" dirty="0" smtClean="0">
                <a:solidFill>
                  <a:srgbClr val="FFC425">
                    <a:alpha val="99000"/>
                  </a:srgbClr>
                </a:solidFill>
              </a:rPr>
              <a:t/>
            </a:r>
            <a:br>
              <a:rPr lang="en-US" sz="3600" b="1" dirty="0" smtClean="0">
                <a:solidFill>
                  <a:srgbClr val="FFC425">
                    <a:alpha val="99000"/>
                  </a:srgbClr>
                </a:solidFill>
              </a:rPr>
            </a:br>
            <a:r>
              <a:rPr lang="en-US" sz="3600" dirty="0" smtClean="0">
                <a:solidFill>
                  <a:srgbClr val="000000">
                    <a:lumMod val="50000"/>
                    <a:lumOff val="50000"/>
                    <a:alpha val="99000"/>
                  </a:srgbClr>
                </a:solidFill>
              </a:rPr>
              <a:t>to evaluate this session now on </a:t>
            </a:r>
            <a:r>
              <a:rPr lang="en-US" sz="3600" b="1" dirty="0" err="1" smtClean="0">
                <a:solidFill>
                  <a:srgbClr val="03C2F1">
                    <a:alpha val="99000"/>
                  </a:srgbClr>
                </a:solidFill>
              </a:rPr>
              <a:t>myTech•Ed</a:t>
            </a:r>
            <a:r>
              <a:rPr lang="en-US" sz="3600" b="1" dirty="0" smtClean="0">
                <a:solidFill>
                  <a:srgbClr val="03C2F1">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631494308"/>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5799119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08952498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883569231"/>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24471229"/>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17033185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3334753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60597830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38543002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71436162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9686386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23503277"/>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24761611"/>
      </p:ext>
    </p:extLst>
  </p:cSld>
  <p:clrMap bg1="dk1" tx1="lt1" bg2="dk2" tx2="lt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 id="2147483761" r:id="rId18"/>
    <p:sldLayoutId id="2147483762" r:id="rId19"/>
    <p:sldLayoutId id="2147483763" r:id="rId20"/>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1"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10.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3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8.png"/><Relationship Id="rId1" Type="http://schemas.openxmlformats.org/officeDocument/2006/relationships/slideLayout" Target="../slideLayouts/slideLayout10.xml"/><Relationship Id="rId4" Type="http://schemas.openxmlformats.org/officeDocument/2006/relationships/image" Target="../media/image39.jpeg"/></Relationships>
</file>

<file path=ppt/slides/_rels/slide1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0.xml"/><Relationship Id="rId5" Type="http://schemas.openxmlformats.org/officeDocument/2006/relationships/image" Target="../media/image43.png"/><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0.xml"/><Relationship Id="rId5" Type="http://schemas.openxmlformats.org/officeDocument/2006/relationships/image" Target="../media/image44.tiff"/><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hyperlink" Target="http://www.microsoft.com/downloads/en/details.aspx?FamilyID=54dc2eef-e9ea-4c7b-9470-ec5cb58414de" TargetMode="External"/><Relationship Id="rId7" Type="http://schemas.openxmlformats.org/officeDocument/2006/relationships/hyperlink" Target="http://create.msdn.com/en-US/home/about/how_it_works_create#tour_four" TargetMode="External"/><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hyperlink" Target="http://create.msdn.com/en-US/home/about/how_it_works_create#tour_three" TargetMode="External"/><Relationship Id="rId5" Type="http://schemas.openxmlformats.org/officeDocument/2006/relationships/hyperlink" Target="http://create.msdn.com/en-US/home/about/how_it_works_create#tour_two" TargetMode="External"/><Relationship Id="rId4" Type="http://schemas.openxmlformats.org/officeDocument/2006/relationships/hyperlink" Target="http://create.msdn.com/en-US/home/about/how_it_works_create#tour_one"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hyperlink" Target="http://code.msdn.com/spsl/" TargetMode="External"/><Relationship Id="rId2" Type="http://schemas.openxmlformats.org/officeDocument/2006/relationships/hyperlink" Target="http://bit.ly/SPSL_SafariRoughCuts" TargetMode="External"/><Relationship Id="rId1" Type="http://schemas.openxmlformats.org/officeDocument/2006/relationships/slideLayout" Target="../slideLayouts/slideLayout8.xml"/><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54.png"/><Relationship Id="rId5" Type="http://schemas.openxmlformats.org/officeDocument/2006/relationships/hyperlink" Target="http://www.microsoft.com/learning" TargetMode="External"/><Relationship Id="rId10" Type="http://schemas.openxmlformats.org/officeDocument/2006/relationships/image" Target="../media/image53.emf"/><Relationship Id="rId4" Type="http://schemas.openxmlformats.org/officeDocument/2006/relationships/image" Target="../media/image50.png"/><Relationship Id="rId9" Type="http://schemas.openxmlformats.org/officeDocument/2006/relationships/image" Target="../media/image52.png"/><Relationship Id="rId1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3" Type="http://schemas.openxmlformats.org/officeDocument/2006/relationships/image" Target="../media/image55.png"/><Relationship Id="rId7" Type="http://schemas.openxmlformats.org/officeDocument/2006/relationships/image" Target="../media/image59.png"/><Relationship Id="rId12" Type="http://schemas.openxmlformats.org/officeDocument/2006/relationships/image" Target="../media/image64.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png"/></Relationships>
</file>

<file path=ppt/slides/_rels/slide31.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4.xml"/><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FBA Sign-in</a:t>
            </a:r>
            <a:endParaRPr lang="en-US" dirty="0"/>
          </a:p>
        </p:txBody>
      </p:sp>
      <p:pic>
        <p:nvPicPr>
          <p:cNvPr id="3" name="Picture 3" descr="C:\DVD_ART34\Artwork_Imagery\Icons - Illustrations\_VIRTUALIZATION ICONS\Server Virtual Office.png"/>
          <p:cNvPicPr>
            <a:picLocks noChangeAspect="1" noChangeArrowheads="1"/>
          </p:cNvPicPr>
          <p:nvPr/>
        </p:nvPicPr>
        <p:blipFill>
          <a:blip r:embed="rId2" cstate="print"/>
          <a:srcRect/>
          <a:stretch>
            <a:fillRect/>
          </a:stretch>
        </p:blipFill>
        <p:spPr bwMode="auto">
          <a:xfrm>
            <a:off x="460324" y="4923398"/>
            <a:ext cx="1618517" cy="1464183"/>
          </a:xfrm>
          <a:prstGeom prst="rect">
            <a:avLst/>
          </a:prstGeom>
          <a:noFill/>
        </p:spPr>
      </p:pic>
      <p:cxnSp>
        <p:nvCxnSpPr>
          <p:cNvPr id="4" name="Straight Arrow Connector 3"/>
          <p:cNvCxnSpPr/>
          <p:nvPr/>
        </p:nvCxnSpPr>
        <p:spPr>
          <a:xfrm rot="5400000">
            <a:off x="195158" y="3740975"/>
            <a:ext cx="2117771" cy="1539"/>
          </a:xfrm>
          <a:prstGeom prst="straightConnector1">
            <a:avLst/>
          </a:prstGeom>
          <a:noFill/>
          <a:ln w="38100" cap="flat" cmpd="sng" algn="ctr">
            <a:solidFill>
              <a:srgbClr val="FFC000"/>
            </a:solidFill>
            <a:prstDash val="solid"/>
            <a:headEnd type="none" w="med" len="med"/>
            <a:tailEnd type="triangle" w="med" len="med"/>
          </a:ln>
          <a:effectLst>
            <a:outerShdw blurRad="50800" dist="38100" dir="5400000" rotWithShape="0">
              <a:srgbClr val="000000">
                <a:alpha val="43137"/>
              </a:srgbClr>
            </a:outerShdw>
          </a:effectLst>
        </p:spPr>
      </p:cxnSp>
      <p:pic>
        <p:nvPicPr>
          <p:cNvPr id="5" name="Picture 4" descr="C:\DVD_ART34\Artwork_Imagery\Icons - Illustrations\_VIRTUALIZATION ICONS\Server Virtual 2U.png"/>
          <p:cNvPicPr>
            <a:picLocks noChangeAspect="1" noChangeArrowheads="1"/>
          </p:cNvPicPr>
          <p:nvPr/>
        </p:nvPicPr>
        <p:blipFill>
          <a:blip r:embed="rId3" cstate="print"/>
          <a:srcRect/>
          <a:stretch>
            <a:fillRect/>
          </a:stretch>
        </p:blipFill>
        <p:spPr bwMode="auto">
          <a:xfrm>
            <a:off x="3291772" y="4917983"/>
            <a:ext cx="1624503" cy="1469598"/>
          </a:xfrm>
          <a:prstGeom prst="rect">
            <a:avLst/>
          </a:prstGeom>
          <a:noFill/>
        </p:spPr>
      </p:pic>
      <p:pic>
        <p:nvPicPr>
          <p:cNvPr id="6" name="Picture 5" descr="C:\DVD_ART34\Artwork_Imagery\Icons - Illustrations\_WINDOWS SERVER ICONS\Documents\Phone Book active directory 1.png"/>
          <p:cNvPicPr>
            <a:picLocks noChangeAspect="1" noChangeArrowheads="1"/>
          </p:cNvPicPr>
          <p:nvPr/>
        </p:nvPicPr>
        <p:blipFill>
          <a:blip r:embed="rId4" cstate="print"/>
          <a:srcRect/>
          <a:stretch>
            <a:fillRect/>
          </a:stretch>
        </p:blipFill>
        <p:spPr bwMode="auto">
          <a:xfrm>
            <a:off x="3911553" y="4976958"/>
            <a:ext cx="627649" cy="873114"/>
          </a:xfrm>
          <a:prstGeom prst="rect">
            <a:avLst/>
          </a:prstGeom>
          <a:noFill/>
        </p:spPr>
      </p:pic>
      <p:sp>
        <p:nvSpPr>
          <p:cNvPr id="7" name="Arc 6"/>
          <p:cNvSpPr/>
          <p:nvPr/>
        </p:nvSpPr>
        <p:spPr>
          <a:xfrm>
            <a:off x="1696321" y="4095319"/>
            <a:ext cx="1772185" cy="1234295"/>
          </a:xfrm>
          <a:prstGeom prst="arc">
            <a:avLst>
              <a:gd name="adj1" fmla="val 10626214"/>
              <a:gd name="adj2" fmla="val 276636"/>
            </a:avLst>
          </a:prstGeom>
          <a:noFill/>
          <a:ln w="38100" cap="flat" cmpd="sng" algn="ctr">
            <a:solidFill>
              <a:srgbClr val="FFC000"/>
            </a:solidFill>
            <a:prstDash val="solid"/>
            <a:headEnd type="none" w="med" len="med"/>
            <a:tailEnd type="triangle" w="med" len="med"/>
          </a:ln>
          <a:effectLst>
            <a:outerShdw blurRad="50800" dist="38100" dir="5400000" rotWithShape="0">
              <a:srgbClr val="000000">
                <a:alpha val="43137"/>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effectLst/>
              <a:uLnTx/>
              <a:uFillTx/>
              <a:latin typeface="Segoe UI"/>
              <a:ea typeface="+mn-ea"/>
              <a:cs typeface="+mn-cs"/>
            </a:endParaRPr>
          </a:p>
        </p:txBody>
      </p:sp>
      <p:grpSp>
        <p:nvGrpSpPr>
          <p:cNvPr id="8" name="Group 16"/>
          <p:cNvGrpSpPr/>
          <p:nvPr/>
        </p:nvGrpSpPr>
        <p:grpSpPr>
          <a:xfrm>
            <a:off x="3734819" y="1626729"/>
            <a:ext cx="886093" cy="848577"/>
            <a:chOff x="3581400" y="2619944"/>
            <a:chExt cx="2185987" cy="1785368"/>
          </a:xfrm>
        </p:grpSpPr>
        <p:pic>
          <p:nvPicPr>
            <p:cNvPr id="9" name="Picture 6" descr="C:\DVD_ART34\Artwork_Imagery\Icons - Illustrations\_WINDOWS SERVER ICONS\Documents\Window Application program.png"/>
            <p:cNvPicPr>
              <a:picLocks noChangeAspect="1" noChangeArrowheads="1"/>
            </p:cNvPicPr>
            <p:nvPr/>
          </p:nvPicPr>
          <p:blipFill>
            <a:blip r:embed="rId5" cstate="print"/>
            <a:srcRect/>
            <a:stretch>
              <a:fillRect/>
            </a:stretch>
          </p:blipFill>
          <p:spPr bwMode="auto">
            <a:xfrm>
              <a:off x="3581400" y="2619944"/>
              <a:ext cx="2185987" cy="1785368"/>
            </a:xfrm>
            <a:prstGeom prst="rect">
              <a:avLst/>
            </a:prstGeom>
            <a:noFill/>
          </p:spPr>
        </p:pic>
        <p:pic>
          <p:nvPicPr>
            <p:cNvPr id="10" name="Picture 7" descr="C:\DVD_ART34\Artwork_Imagery\Icons - Illustrations\_WINDOWS VISTA ICONS\Keys secure security.png"/>
            <p:cNvPicPr>
              <a:picLocks noChangeAspect="1" noChangeArrowheads="1"/>
            </p:cNvPicPr>
            <p:nvPr/>
          </p:nvPicPr>
          <p:blipFill>
            <a:blip r:embed="rId6" cstate="print"/>
            <a:srcRect/>
            <a:stretch>
              <a:fillRect/>
            </a:stretch>
          </p:blipFill>
          <p:spPr bwMode="auto">
            <a:xfrm>
              <a:off x="4114800" y="3025515"/>
              <a:ext cx="1219200" cy="1219200"/>
            </a:xfrm>
            <a:prstGeom prst="rect">
              <a:avLst/>
            </a:prstGeom>
            <a:noFill/>
          </p:spPr>
        </p:pic>
      </p:grpSp>
      <p:cxnSp>
        <p:nvCxnSpPr>
          <p:cNvPr id="11" name="Straight Arrow Connector 10"/>
          <p:cNvCxnSpPr/>
          <p:nvPr/>
        </p:nvCxnSpPr>
        <p:spPr>
          <a:xfrm rot="5400000">
            <a:off x="2853436" y="3742813"/>
            <a:ext cx="2117771" cy="1539"/>
          </a:xfrm>
          <a:prstGeom prst="straightConnector1">
            <a:avLst/>
          </a:prstGeom>
          <a:noFill/>
          <a:ln w="38100" cap="flat" cmpd="sng" algn="ctr">
            <a:solidFill>
              <a:srgbClr val="FFC000"/>
            </a:solidFill>
            <a:prstDash val="solid"/>
            <a:headEnd type="triangle" w="med" len="med"/>
            <a:tailEnd type="none" w="med" len="med"/>
          </a:ln>
          <a:effectLst>
            <a:outerShdw blurRad="50800" dist="38100" dir="5400000" rotWithShape="0">
              <a:srgbClr val="000000">
                <a:alpha val="43137"/>
              </a:srgbClr>
            </a:outerShdw>
          </a:effectLst>
        </p:spPr>
      </p:cxnSp>
      <p:cxnSp>
        <p:nvCxnSpPr>
          <p:cNvPr id="12" name="Straight Arrow Connector 11"/>
          <p:cNvCxnSpPr/>
          <p:nvPr/>
        </p:nvCxnSpPr>
        <p:spPr>
          <a:xfrm rot="5400000">
            <a:off x="3294944" y="3742813"/>
            <a:ext cx="2117771" cy="1539"/>
          </a:xfrm>
          <a:prstGeom prst="straightConnector1">
            <a:avLst/>
          </a:prstGeom>
          <a:noFill/>
          <a:ln w="38100" cap="flat" cmpd="sng" algn="ctr">
            <a:solidFill>
              <a:srgbClr val="FFC000"/>
            </a:solidFill>
            <a:prstDash val="solid"/>
            <a:headEnd type="none" w="med" len="med"/>
            <a:tailEnd type="triangle" w="med" len="med"/>
          </a:ln>
          <a:effectLst>
            <a:outerShdw blurRad="50800" dist="38100" dir="5400000" rotWithShape="0">
              <a:srgbClr val="000000">
                <a:alpha val="43137"/>
              </a:srgbClr>
            </a:outerShdw>
          </a:effectLst>
        </p:spPr>
      </p:cxnSp>
      <p:sp>
        <p:nvSpPr>
          <p:cNvPr id="13" name="Arc 12"/>
          <p:cNvSpPr/>
          <p:nvPr/>
        </p:nvSpPr>
        <p:spPr>
          <a:xfrm>
            <a:off x="4945327" y="4095319"/>
            <a:ext cx="1772185" cy="1234295"/>
          </a:xfrm>
          <a:prstGeom prst="arc">
            <a:avLst>
              <a:gd name="adj1" fmla="val 10626214"/>
              <a:gd name="adj2" fmla="val 276636"/>
            </a:avLst>
          </a:prstGeom>
          <a:noFill/>
          <a:ln w="38100" cap="flat" cmpd="sng" algn="ctr">
            <a:solidFill>
              <a:srgbClr val="FFC000"/>
            </a:solidFill>
            <a:prstDash val="solid"/>
            <a:headEnd type="none" w="med" len="med"/>
            <a:tailEnd type="triangle" w="med" len="med"/>
          </a:ln>
          <a:effectLst>
            <a:outerShdw blurRad="50800" dist="38100" dir="5400000" rotWithShape="0">
              <a:srgbClr val="000000">
                <a:alpha val="43137"/>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effectLst/>
              <a:uLnTx/>
              <a:uFillTx/>
              <a:latin typeface="Segoe UI"/>
              <a:ea typeface="+mn-ea"/>
              <a:cs typeface="+mn-cs"/>
            </a:endParaRPr>
          </a:p>
        </p:txBody>
      </p:sp>
      <p:cxnSp>
        <p:nvCxnSpPr>
          <p:cNvPr id="14" name="Straight Arrow Connector 13"/>
          <p:cNvCxnSpPr/>
          <p:nvPr/>
        </p:nvCxnSpPr>
        <p:spPr>
          <a:xfrm rot="5400000">
            <a:off x="6047903" y="3742813"/>
            <a:ext cx="2117771" cy="1539"/>
          </a:xfrm>
          <a:prstGeom prst="straightConnector1">
            <a:avLst/>
          </a:prstGeom>
          <a:noFill/>
          <a:ln w="38100" cap="flat" cmpd="sng" algn="ctr">
            <a:solidFill>
              <a:srgbClr val="FFC000"/>
            </a:solidFill>
            <a:prstDash val="solid"/>
            <a:headEnd type="triangle" w="med" len="med"/>
            <a:tailEnd type="none" w="med" len="med"/>
          </a:ln>
          <a:effectLst>
            <a:outerShdw blurRad="50800" dist="38100" dir="5400000" rotWithShape="0">
              <a:srgbClr val="000000">
                <a:alpha val="43137"/>
              </a:srgbClr>
            </a:outerShdw>
          </a:effectLst>
        </p:spPr>
      </p:cxnSp>
      <p:pic>
        <p:nvPicPr>
          <p:cNvPr id="15" name="Picture 2" descr="C:\DVD_ART34\Artwork_Imagery\Icons - Illustrations\screen captures\office screen.png"/>
          <p:cNvPicPr>
            <a:picLocks noChangeAspect="1" noChangeArrowheads="1"/>
          </p:cNvPicPr>
          <p:nvPr/>
        </p:nvPicPr>
        <p:blipFill>
          <a:blip r:embed="rId7" cstate="print"/>
          <a:srcRect/>
          <a:stretch>
            <a:fillRect/>
          </a:stretch>
        </p:blipFill>
        <p:spPr bwMode="auto">
          <a:xfrm>
            <a:off x="6486706" y="1236494"/>
            <a:ext cx="1372250" cy="2239771"/>
          </a:xfrm>
          <a:prstGeom prst="rect">
            <a:avLst/>
          </a:prstGeom>
          <a:noFill/>
          <a:ln>
            <a:noFill/>
          </a:ln>
        </p:spPr>
      </p:pic>
      <p:pic>
        <p:nvPicPr>
          <p:cNvPr id="16" name="Picture 3" descr="C:\DVD_ART34\Artwork_Imagery\Icons - Illustrations\_VIRTUALIZATION ICONS\Server Virtual Office.png"/>
          <p:cNvPicPr>
            <a:picLocks noChangeAspect="1" noChangeArrowheads="1"/>
          </p:cNvPicPr>
          <p:nvPr/>
        </p:nvPicPr>
        <p:blipFill>
          <a:blip r:embed="rId2" cstate="print"/>
          <a:srcRect/>
          <a:stretch>
            <a:fillRect/>
          </a:stretch>
        </p:blipFill>
        <p:spPr bwMode="auto">
          <a:xfrm>
            <a:off x="6184888" y="4924928"/>
            <a:ext cx="1618517" cy="1464183"/>
          </a:xfrm>
          <a:prstGeom prst="rect">
            <a:avLst/>
          </a:prstGeom>
          <a:noFill/>
        </p:spPr>
      </p:pic>
      <p:pic>
        <p:nvPicPr>
          <p:cNvPr id="17" name="Picture 12" descr="C:\DVD_ART34\Artwork_Imagery\Icons - Illustrations\_MSN ICONS\web page internet screen.png"/>
          <p:cNvPicPr>
            <a:picLocks noChangeAspect="1" noChangeArrowheads="1"/>
          </p:cNvPicPr>
          <p:nvPr/>
        </p:nvPicPr>
        <p:blipFill>
          <a:blip r:embed="rId8" cstate="print"/>
          <a:srcRect/>
          <a:stretch>
            <a:fillRect/>
          </a:stretch>
        </p:blipFill>
        <p:spPr bwMode="auto">
          <a:xfrm>
            <a:off x="890577" y="1667053"/>
            <a:ext cx="895322" cy="1246001"/>
          </a:xfrm>
          <a:prstGeom prst="rect">
            <a:avLst/>
          </a:prstGeom>
          <a:noFill/>
          <a:ln>
            <a:noFill/>
          </a:ln>
        </p:spPr>
      </p:pic>
      <p:sp>
        <p:nvSpPr>
          <p:cNvPr id="18" name="TextBox 143"/>
          <p:cNvSpPr txBox="1">
            <a:spLocks noChangeArrowheads="1"/>
          </p:cNvSpPr>
          <p:nvPr/>
        </p:nvSpPr>
        <p:spPr bwMode="auto">
          <a:xfrm>
            <a:off x="0" y="2996577"/>
            <a:ext cx="1133827" cy="444335"/>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smtClean="0">
                <a:ln>
                  <a:noFill/>
                </a:ln>
                <a:effectLst/>
                <a:uLnTx/>
                <a:uFillTx/>
              </a:rPr>
              <a:t>Request</a:t>
            </a:r>
            <a:endParaRPr kumimoji="0" lang="en-US" b="1" i="0" u="none" strike="noStrike" kern="0" cap="none" spc="0" normalizeH="0" baseline="0" noProof="0" dirty="0">
              <a:ln>
                <a:noFill/>
              </a:ln>
              <a:effectLst/>
              <a:uLnTx/>
              <a:uFillTx/>
            </a:endParaRPr>
          </a:p>
        </p:txBody>
      </p:sp>
      <p:sp>
        <p:nvSpPr>
          <p:cNvPr id="19" name="TextBox 143"/>
          <p:cNvSpPr txBox="1">
            <a:spLocks noChangeArrowheads="1"/>
          </p:cNvSpPr>
          <p:nvPr/>
        </p:nvSpPr>
        <p:spPr bwMode="auto">
          <a:xfrm>
            <a:off x="1734743" y="3542904"/>
            <a:ext cx="1659350" cy="444335"/>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smtClean="0">
                <a:ln>
                  <a:noFill/>
                </a:ln>
                <a:effectLst/>
                <a:uLnTx/>
                <a:uFillTx/>
              </a:rPr>
              <a:t>302 Redirect</a:t>
            </a:r>
            <a:endParaRPr kumimoji="0" lang="en-US" b="1" i="0" u="none" strike="noStrike" kern="0" cap="none" spc="0" normalizeH="0" baseline="0" noProof="0" dirty="0">
              <a:ln>
                <a:noFill/>
              </a:ln>
              <a:effectLst/>
              <a:uLnTx/>
              <a:uFillTx/>
            </a:endParaRPr>
          </a:p>
        </p:txBody>
      </p:sp>
      <p:sp>
        <p:nvSpPr>
          <p:cNvPr id="20" name="TextBox 143"/>
          <p:cNvSpPr txBox="1">
            <a:spLocks noChangeArrowheads="1"/>
          </p:cNvSpPr>
          <p:nvPr/>
        </p:nvSpPr>
        <p:spPr bwMode="auto">
          <a:xfrm>
            <a:off x="5085434" y="3566335"/>
            <a:ext cx="1659350" cy="444335"/>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smtClean="0">
                <a:ln>
                  <a:noFill/>
                </a:ln>
                <a:effectLst/>
                <a:uLnTx/>
                <a:uFillTx/>
              </a:rPr>
              <a:t>302 Redirect</a:t>
            </a:r>
            <a:endParaRPr kumimoji="0" lang="en-US" b="1" i="0" u="none" strike="noStrike" kern="0" cap="none" spc="0" normalizeH="0" baseline="0" noProof="0" dirty="0">
              <a:ln>
                <a:noFill/>
              </a:ln>
              <a:effectLst/>
              <a:uLnTx/>
              <a:uFillTx/>
            </a:endParaRPr>
          </a:p>
        </p:txBody>
      </p:sp>
      <p:sp>
        <p:nvSpPr>
          <p:cNvPr id="21" name="TextBox 143"/>
          <p:cNvSpPr txBox="1">
            <a:spLocks noChangeArrowheads="1"/>
          </p:cNvSpPr>
          <p:nvPr/>
        </p:nvSpPr>
        <p:spPr bwMode="auto">
          <a:xfrm>
            <a:off x="7035053" y="3131879"/>
            <a:ext cx="1580350" cy="777587"/>
          </a:xfrm>
          <a:prstGeom prst="rect">
            <a:avLst/>
          </a:prstGeom>
          <a:noFill/>
          <a:ln w="9525" algn="ctr">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smtClean="0">
                <a:ln>
                  <a:noFill/>
                </a:ln>
                <a:effectLst/>
                <a:uLnTx/>
                <a:uFillTx/>
              </a:rPr>
              <a:t>Response</a:t>
            </a:r>
          </a:p>
          <a:p>
            <a:pPr marL="0" marR="0" lvl="0" indent="0"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smtClean="0">
                <a:ln>
                  <a:noFill/>
                </a:ln>
                <a:effectLst/>
                <a:uLnTx/>
                <a:uFillTx/>
              </a:rPr>
              <a:t>with Cookie</a:t>
            </a:r>
            <a:endParaRPr kumimoji="0" lang="en-US" b="1" i="0" u="none" strike="noStrike" kern="0" cap="none" spc="0" normalizeH="0" baseline="0" noProof="0" dirty="0">
              <a:ln>
                <a:noFill/>
              </a:ln>
              <a:effectLst/>
              <a:uLnTx/>
              <a:uFillTx/>
            </a:endParaRPr>
          </a:p>
        </p:txBody>
      </p:sp>
      <p:cxnSp>
        <p:nvCxnSpPr>
          <p:cNvPr id="22" name="Straight Arrow Connector 21"/>
          <p:cNvCxnSpPr/>
          <p:nvPr/>
        </p:nvCxnSpPr>
        <p:spPr>
          <a:xfrm rot="5400000">
            <a:off x="9178279" y="3742813"/>
            <a:ext cx="2117771" cy="1539"/>
          </a:xfrm>
          <a:prstGeom prst="straightConnector1">
            <a:avLst/>
          </a:prstGeom>
          <a:noFill/>
          <a:ln w="38100" cap="flat" cmpd="sng" algn="ctr">
            <a:solidFill>
              <a:srgbClr val="FFC000"/>
            </a:solidFill>
            <a:prstDash val="solid"/>
            <a:headEnd type="none" w="med" len="med"/>
            <a:tailEnd type="triangle" w="med" len="med"/>
          </a:ln>
          <a:effectLst>
            <a:outerShdw blurRad="50800" dist="38100" dir="5400000" rotWithShape="0">
              <a:srgbClr val="000000">
                <a:alpha val="43137"/>
              </a:srgbClr>
            </a:outerShdw>
          </a:effectLst>
        </p:spPr>
      </p:cxnSp>
      <p:pic>
        <p:nvPicPr>
          <p:cNvPr id="23" name="Picture 3" descr="C:\DVD_ART34\Artwork_Imagery\Icons - Illustrations\_VIRTUALIZATION ICONS\Server Virtual Office.png"/>
          <p:cNvPicPr>
            <a:picLocks noChangeAspect="1" noChangeArrowheads="1"/>
          </p:cNvPicPr>
          <p:nvPr/>
        </p:nvPicPr>
        <p:blipFill>
          <a:blip r:embed="rId2" cstate="print"/>
          <a:srcRect/>
          <a:stretch>
            <a:fillRect/>
          </a:stretch>
        </p:blipFill>
        <p:spPr bwMode="auto">
          <a:xfrm>
            <a:off x="9622602" y="4976958"/>
            <a:ext cx="1618517" cy="1464183"/>
          </a:xfrm>
          <a:prstGeom prst="rect">
            <a:avLst/>
          </a:prstGeom>
          <a:noFill/>
        </p:spPr>
      </p:pic>
      <p:cxnSp>
        <p:nvCxnSpPr>
          <p:cNvPr id="24" name="Straight Arrow Connector 23"/>
          <p:cNvCxnSpPr/>
          <p:nvPr/>
        </p:nvCxnSpPr>
        <p:spPr>
          <a:xfrm rot="5400000">
            <a:off x="9619787" y="3742813"/>
            <a:ext cx="2117771" cy="1539"/>
          </a:xfrm>
          <a:prstGeom prst="straightConnector1">
            <a:avLst/>
          </a:prstGeom>
          <a:noFill/>
          <a:ln w="38100" cap="flat" cmpd="sng" algn="ctr">
            <a:solidFill>
              <a:srgbClr val="FFC000"/>
            </a:solidFill>
            <a:prstDash val="solid"/>
            <a:headEnd type="triangle" w="med" len="med"/>
            <a:tailEnd type="none" w="med" len="med"/>
          </a:ln>
          <a:effectLst>
            <a:outerShdw blurRad="50800" dist="38100" dir="5400000" rotWithShape="0">
              <a:srgbClr val="000000">
                <a:alpha val="43137"/>
              </a:srgbClr>
            </a:outerShdw>
          </a:effectLst>
        </p:spPr>
      </p:cxnSp>
      <p:sp>
        <p:nvSpPr>
          <p:cNvPr id="25" name="TextBox 143"/>
          <p:cNvSpPr txBox="1">
            <a:spLocks noChangeArrowheads="1"/>
          </p:cNvSpPr>
          <p:nvPr/>
        </p:nvSpPr>
        <p:spPr bwMode="auto">
          <a:xfrm>
            <a:off x="8741454" y="3383919"/>
            <a:ext cx="1580350" cy="777587"/>
          </a:xfrm>
          <a:prstGeom prst="rect">
            <a:avLst/>
          </a:prstGeom>
          <a:noFill/>
          <a:ln w="9525" algn="ctr">
            <a:noFill/>
            <a:miter lim="800000"/>
            <a:headEnd/>
            <a:tailEnd/>
          </a:ln>
        </p:spPr>
        <p:txBody>
          <a:bodyPr wrap="non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smtClean="0">
                <a:ln>
                  <a:noFill/>
                </a:ln>
                <a:effectLst/>
                <a:uLnTx/>
                <a:uFillTx/>
              </a:rPr>
              <a:t>Request</a:t>
            </a:r>
          </a:p>
          <a:p>
            <a:pPr marL="0" marR="0" lvl="0" indent="0" algn="r"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smtClean="0">
                <a:ln>
                  <a:noFill/>
                </a:ln>
                <a:effectLst/>
                <a:uLnTx/>
                <a:uFillTx/>
              </a:rPr>
              <a:t>with Cookie</a:t>
            </a:r>
            <a:endParaRPr kumimoji="0" lang="en-US" b="1" i="0" u="none" strike="noStrike" kern="0" cap="none" spc="0" normalizeH="0" baseline="0" noProof="0" dirty="0">
              <a:ln>
                <a:noFill/>
              </a:ln>
              <a:effectLst/>
              <a:uLnTx/>
              <a:uFillTx/>
            </a:endParaRPr>
          </a:p>
        </p:txBody>
      </p:sp>
      <p:sp>
        <p:nvSpPr>
          <p:cNvPr id="26" name="TextBox 143"/>
          <p:cNvSpPr txBox="1">
            <a:spLocks noChangeArrowheads="1"/>
          </p:cNvSpPr>
          <p:nvPr/>
        </p:nvSpPr>
        <p:spPr bwMode="auto">
          <a:xfrm>
            <a:off x="10608475" y="3372664"/>
            <a:ext cx="1580350" cy="777587"/>
          </a:xfrm>
          <a:prstGeom prst="rect">
            <a:avLst/>
          </a:prstGeom>
          <a:noFill/>
          <a:ln w="9525" algn="ctr">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smtClean="0">
                <a:ln>
                  <a:noFill/>
                </a:ln>
                <a:effectLst/>
                <a:uLnTx/>
                <a:uFillTx/>
              </a:rPr>
              <a:t>Response</a:t>
            </a:r>
          </a:p>
          <a:p>
            <a:pPr marL="0" marR="0" lvl="0" indent="0"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smtClean="0">
                <a:ln>
                  <a:noFill/>
                </a:ln>
                <a:effectLst/>
                <a:uLnTx/>
                <a:uFillTx/>
              </a:rPr>
              <a:t>with Cookie</a:t>
            </a:r>
            <a:endParaRPr kumimoji="0" lang="en-US" b="1" i="0" u="none" strike="noStrike" kern="0" cap="none" spc="0" normalizeH="0" baseline="0" noProof="0" dirty="0">
              <a:ln>
                <a:noFill/>
              </a:ln>
              <a:effectLst/>
              <a:uLnTx/>
              <a:uFillTx/>
            </a:endParaRPr>
          </a:p>
        </p:txBody>
      </p:sp>
      <p:cxnSp>
        <p:nvCxnSpPr>
          <p:cNvPr id="27" name="Straight Arrow Connector 26"/>
          <p:cNvCxnSpPr/>
          <p:nvPr/>
        </p:nvCxnSpPr>
        <p:spPr>
          <a:xfrm>
            <a:off x="8287476" y="1979385"/>
            <a:ext cx="1181457" cy="3675"/>
          </a:xfrm>
          <a:prstGeom prst="straightConnector1">
            <a:avLst/>
          </a:prstGeom>
          <a:noFill/>
          <a:ln w="38100" cap="flat" cmpd="sng" algn="ctr">
            <a:solidFill>
              <a:srgbClr val="FFC000"/>
            </a:solidFill>
            <a:prstDash val="solid"/>
            <a:headEnd type="none" w="med" len="med"/>
            <a:tailEnd type="triangle" w="med" len="med"/>
          </a:ln>
          <a:effectLst>
            <a:outerShdw blurRad="50800" dist="38100" dir="5400000" rotWithShape="0">
              <a:srgbClr val="000000">
                <a:alpha val="43137"/>
              </a:srgbClr>
            </a:outerShdw>
          </a:effectLst>
        </p:spPr>
      </p:cxnSp>
      <p:pic>
        <p:nvPicPr>
          <p:cNvPr id="28" name="Picture 13" descr="C:\DVD_ART34\Artwork_Imagery\Icons - Illustrations\screen captures\Microsoft CRM - Outlook marketing dashboard cool ui.png"/>
          <p:cNvPicPr>
            <a:picLocks noChangeAspect="1" noChangeArrowheads="1"/>
          </p:cNvPicPr>
          <p:nvPr/>
        </p:nvPicPr>
        <p:blipFill>
          <a:blip r:embed="rId9" cstate="print"/>
          <a:srcRect/>
          <a:stretch>
            <a:fillRect/>
          </a:stretch>
        </p:blipFill>
        <p:spPr bwMode="auto">
          <a:xfrm>
            <a:off x="9911980" y="1450401"/>
            <a:ext cx="1055047" cy="929470"/>
          </a:xfrm>
          <a:prstGeom prst="rect">
            <a:avLst/>
          </a:prstGeom>
          <a:noFill/>
        </p:spPr>
      </p:pic>
      <p:sp>
        <p:nvSpPr>
          <p:cNvPr id="40" name="Oval 39"/>
          <p:cNvSpPr/>
          <p:nvPr/>
        </p:nvSpPr>
        <p:spPr>
          <a:xfrm>
            <a:off x="1109157" y="3705084"/>
            <a:ext cx="295364" cy="352656"/>
          </a:xfrm>
          <a:prstGeom prst="ellipse">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ln>
          <a:effectLst>
            <a:outerShdw blurRad="50800" dist="38100" dir="5400000" rotWithShape="0">
              <a:srgbClr val="000000">
                <a:alpha val="43137"/>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effectLst/>
                <a:uLnTx/>
                <a:uFillTx/>
                <a:latin typeface="Segoe UI"/>
                <a:ea typeface="+mn-ea"/>
                <a:cs typeface="+mn-cs"/>
              </a:rPr>
              <a:t>1</a:t>
            </a:r>
            <a:endParaRPr kumimoji="0" lang="en-US" sz="1050" b="1" i="0" u="none" strike="noStrike" kern="0" cap="none" spc="0" normalizeH="0" baseline="0" noProof="0" dirty="0">
              <a:ln>
                <a:noFill/>
              </a:ln>
              <a:effectLst/>
              <a:uLnTx/>
              <a:uFillTx/>
              <a:latin typeface="Segoe UI"/>
              <a:ea typeface="+mn-ea"/>
              <a:cs typeface="+mn-cs"/>
            </a:endParaRPr>
          </a:p>
        </p:txBody>
      </p:sp>
      <p:sp>
        <p:nvSpPr>
          <p:cNvPr id="41" name="Oval 40"/>
          <p:cNvSpPr/>
          <p:nvPr/>
        </p:nvSpPr>
        <p:spPr>
          <a:xfrm>
            <a:off x="1818515" y="4130006"/>
            <a:ext cx="295364" cy="352656"/>
          </a:xfrm>
          <a:prstGeom prst="ellipse">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ln>
          <a:effectLst>
            <a:outerShdw blurRad="50800" dist="38100" dir="5400000" rotWithShape="0">
              <a:srgbClr val="000000">
                <a:alpha val="43137"/>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effectLst/>
                <a:uLnTx/>
                <a:uFillTx/>
                <a:latin typeface="Segoe UI"/>
                <a:ea typeface="+mn-ea"/>
                <a:cs typeface="+mn-cs"/>
              </a:rPr>
              <a:t>2</a:t>
            </a:r>
            <a:endParaRPr kumimoji="0" lang="en-US" sz="1050" b="1" i="0" u="none" strike="noStrike" kern="0" cap="none" spc="0" normalizeH="0" baseline="0" noProof="0" dirty="0">
              <a:ln>
                <a:noFill/>
              </a:ln>
              <a:effectLst/>
              <a:uLnTx/>
              <a:uFillTx/>
              <a:latin typeface="Segoe UI"/>
              <a:ea typeface="+mn-ea"/>
              <a:cs typeface="+mn-cs"/>
            </a:endParaRPr>
          </a:p>
        </p:txBody>
      </p:sp>
      <p:sp>
        <p:nvSpPr>
          <p:cNvPr id="43" name="Oval 42"/>
          <p:cNvSpPr/>
          <p:nvPr/>
        </p:nvSpPr>
        <p:spPr>
          <a:xfrm>
            <a:off x="3738383" y="3881412"/>
            <a:ext cx="295364" cy="352656"/>
          </a:xfrm>
          <a:prstGeom prst="ellipse">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ln>
          <a:effectLst>
            <a:outerShdw blurRad="50800" dist="38100" dir="5400000" rotWithShape="0">
              <a:srgbClr val="000000">
                <a:alpha val="43137"/>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effectLst/>
                <a:uLnTx/>
                <a:uFillTx/>
                <a:latin typeface="Segoe UI"/>
                <a:ea typeface="+mn-ea"/>
                <a:cs typeface="+mn-cs"/>
              </a:rPr>
              <a:t>3</a:t>
            </a:r>
            <a:endParaRPr kumimoji="0" lang="en-US" sz="1050" b="1" i="0" u="none" strike="noStrike" kern="0" cap="none" spc="0" normalizeH="0" baseline="0" noProof="0" dirty="0">
              <a:ln>
                <a:noFill/>
              </a:ln>
              <a:effectLst/>
              <a:uLnTx/>
              <a:uFillTx/>
              <a:latin typeface="Segoe UI"/>
              <a:ea typeface="+mn-ea"/>
              <a:cs typeface="+mn-cs"/>
            </a:endParaRPr>
          </a:p>
        </p:txBody>
      </p:sp>
      <p:sp>
        <p:nvSpPr>
          <p:cNvPr id="46" name="Oval 45"/>
          <p:cNvSpPr/>
          <p:nvPr/>
        </p:nvSpPr>
        <p:spPr>
          <a:xfrm>
            <a:off x="4181429" y="3176100"/>
            <a:ext cx="295364" cy="352656"/>
          </a:xfrm>
          <a:prstGeom prst="ellipse">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ln>
          <a:effectLst>
            <a:outerShdw blurRad="50800" dist="38100" dir="5400000" rotWithShape="0">
              <a:srgbClr val="000000">
                <a:alpha val="43137"/>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effectLst/>
                <a:uLnTx/>
                <a:uFillTx/>
                <a:latin typeface="Segoe UI"/>
                <a:ea typeface="+mn-ea"/>
                <a:cs typeface="+mn-cs"/>
              </a:rPr>
              <a:t>4</a:t>
            </a:r>
            <a:endParaRPr kumimoji="0" lang="en-US" sz="1050" b="1" i="0" u="none" strike="noStrike" kern="0" cap="none" spc="0" normalizeH="0" baseline="0" noProof="0" dirty="0">
              <a:ln>
                <a:noFill/>
              </a:ln>
              <a:effectLst/>
              <a:uLnTx/>
              <a:uFillTx/>
              <a:latin typeface="Segoe UI"/>
              <a:ea typeface="+mn-ea"/>
              <a:cs typeface="+mn-cs"/>
            </a:endParaRPr>
          </a:p>
        </p:txBody>
      </p:sp>
      <p:sp>
        <p:nvSpPr>
          <p:cNvPr id="47" name="Oval 46"/>
          <p:cNvSpPr/>
          <p:nvPr/>
        </p:nvSpPr>
        <p:spPr>
          <a:xfrm>
            <a:off x="4919840" y="4234067"/>
            <a:ext cx="295364" cy="352656"/>
          </a:xfrm>
          <a:prstGeom prst="ellipse">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ln>
          <a:effectLst>
            <a:outerShdw blurRad="50800" dist="38100" dir="5400000" rotWithShape="0">
              <a:srgbClr val="000000">
                <a:alpha val="43137"/>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effectLst/>
                <a:uLnTx/>
                <a:uFillTx/>
                <a:latin typeface="Segoe UI"/>
                <a:ea typeface="+mn-ea"/>
                <a:cs typeface="+mn-cs"/>
              </a:rPr>
              <a:t>5</a:t>
            </a:r>
            <a:endParaRPr kumimoji="0" lang="en-US" sz="1050" b="1" i="0" u="none" strike="noStrike" kern="0" cap="none" spc="0" normalizeH="0" baseline="0" noProof="0" dirty="0">
              <a:ln>
                <a:noFill/>
              </a:ln>
              <a:effectLst/>
              <a:uLnTx/>
              <a:uFillTx/>
              <a:latin typeface="Segoe UI"/>
              <a:ea typeface="+mn-ea"/>
              <a:cs typeface="+mn-cs"/>
            </a:endParaRPr>
          </a:p>
        </p:txBody>
      </p:sp>
      <p:sp>
        <p:nvSpPr>
          <p:cNvPr id="49" name="Oval 48"/>
          <p:cNvSpPr/>
          <p:nvPr/>
        </p:nvSpPr>
        <p:spPr>
          <a:xfrm>
            <a:off x="6987389" y="4234067"/>
            <a:ext cx="295364" cy="352656"/>
          </a:xfrm>
          <a:prstGeom prst="ellipse">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ln>
          <a:effectLst>
            <a:outerShdw blurRad="50800" dist="38100" dir="5400000" rotWithShape="0">
              <a:srgbClr val="000000">
                <a:alpha val="43137"/>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effectLst/>
                <a:uLnTx/>
                <a:uFillTx/>
                <a:latin typeface="Segoe UI"/>
                <a:ea typeface="+mn-ea"/>
                <a:cs typeface="+mn-cs"/>
              </a:rPr>
              <a:t>6</a:t>
            </a:r>
            <a:endParaRPr kumimoji="0" lang="en-US" sz="1050" b="1" i="0" u="none" strike="noStrike" kern="0" cap="none" spc="0" normalizeH="0" baseline="0" noProof="0" dirty="0">
              <a:ln>
                <a:noFill/>
              </a:ln>
              <a:effectLst/>
              <a:uLnTx/>
              <a:uFillTx/>
              <a:latin typeface="Segoe UI"/>
              <a:ea typeface="+mn-ea"/>
              <a:cs typeface="+mn-cs"/>
            </a:endParaRPr>
          </a:p>
        </p:txBody>
      </p:sp>
      <p:sp>
        <p:nvSpPr>
          <p:cNvPr id="50" name="Oval 49"/>
          <p:cNvSpPr/>
          <p:nvPr/>
        </p:nvSpPr>
        <p:spPr>
          <a:xfrm>
            <a:off x="8686945" y="1803057"/>
            <a:ext cx="295364" cy="352656"/>
          </a:xfrm>
          <a:prstGeom prst="ellipse">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ln>
          <a:effectLst>
            <a:outerShdw blurRad="50800" dist="38100" dir="5400000" rotWithShape="0">
              <a:srgbClr val="000000">
                <a:alpha val="43137"/>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effectLst/>
                <a:uLnTx/>
                <a:uFillTx/>
                <a:latin typeface="Segoe UI"/>
                <a:ea typeface="+mn-ea"/>
                <a:cs typeface="+mn-cs"/>
              </a:rPr>
              <a:t>7</a:t>
            </a:r>
            <a:endParaRPr kumimoji="0" lang="en-US" sz="1050" b="1" i="0" u="none" strike="noStrike" kern="0" cap="none" spc="0" normalizeH="0" baseline="0" noProof="0" dirty="0">
              <a:ln>
                <a:noFill/>
              </a:ln>
              <a:effectLst/>
              <a:uLnTx/>
              <a:uFillTx/>
              <a:latin typeface="Segoe UI"/>
              <a:ea typeface="+mn-ea"/>
              <a:cs typeface="+mn-cs"/>
            </a:endParaRPr>
          </a:p>
        </p:txBody>
      </p:sp>
      <p:sp>
        <p:nvSpPr>
          <p:cNvPr id="51" name="Oval 50"/>
          <p:cNvSpPr/>
          <p:nvPr/>
        </p:nvSpPr>
        <p:spPr>
          <a:xfrm>
            <a:off x="10088714" y="2999772"/>
            <a:ext cx="295364" cy="352656"/>
          </a:xfrm>
          <a:prstGeom prst="ellipse">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ln>
          <a:effectLst>
            <a:outerShdw blurRad="50800" dist="38100" dir="5400000" rotWithShape="0">
              <a:srgbClr val="000000">
                <a:alpha val="43137"/>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effectLst/>
                <a:uLnTx/>
                <a:uFillTx/>
                <a:latin typeface="Segoe UI"/>
                <a:ea typeface="+mn-ea"/>
                <a:cs typeface="+mn-cs"/>
              </a:rPr>
              <a:t>8</a:t>
            </a:r>
            <a:endParaRPr kumimoji="0" lang="en-US" sz="1050" b="1" i="0" u="none" strike="noStrike" kern="0" cap="none" spc="0" normalizeH="0" baseline="0" noProof="0" dirty="0">
              <a:ln>
                <a:noFill/>
              </a:ln>
              <a:effectLst/>
              <a:uLnTx/>
              <a:uFillTx/>
              <a:latin typeface="Segoe UI"/>
              <a:ea typeface="+mn-ea"/>
              <a:cs typeface="+mn-cs"/>
            </a:endParaRPr>
          </a:p>
        </p:txBody>
      </p:sp>
      <p:sp>
        <p:nvSpPr>
          <p:cNvPr id="52" name="Oval 51"/>
          <p:cNvSpPr/>
          <p:nvPr/>
        </p:nvSpPr>
        <p:spPr>
          <a:xfrm>
            <a:off x="10531760" y="4234067"/>
            <a:ext cx="295364" cy="352656"/>
          </a:xfrm>
          <a:prstGeom prst="ellipse">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ln>
          <a:effectLst>
            <a:outerShdw blurRad="50800" dist="38100" dir="5400000" rotWithShape="0">
              <a:srgbClr val="000000">
                <a:alpha val="43137"/>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effectLst/>
                <a:uLnTx/>
                <a:uFillTx/>
                <a:latin typeface="Segoe UI"/>
                <a:ea typeface="+mn-ea"/>
                <a:cs typeface="+mn-cs"/>
              </a:rPr>
              <a:t>9</a:t>
            </a:r>
            <a:endParaRPr kumimoji="0" lang="en-US" sz="1050" b="1" i="0" u="none" strike="noStrike" kern="0" cap="none" spc="0" normalizeH="0" baseline="0" noProof="0" dirty="0">
              <a:ln>
                <a:noFill/>
              </a:ln>
              <a:effectLst/>
              <a:uLnTx/>
              <a:uFillTx/>
              <a:latin typeface="Segoe UI"/>
              <a:ea typeface="+mn-ea"/>
              <a:cs typeface="+mn-cs"/>
            </a:endParaRPr>
          </a:p>
        </p:txBody>
      </p:sp>
    </p:spTree>
    <p:extLst>
      <p:ext uri="{BB962C8B-B14F-4D97-AF65-F5344CB8AC3E}">
        <p14:creationId xmlns:p14="http://schemas.microsoft.com/office/powerpoint/2010/main" val="17840345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Put the Cookie in the Cookie Jar</a:t>
            </a:r>
            <a:endParaRPr lang="en-US" dirty="0"/>
          </a:p>
        </p:txBody>
      </p:sp>
      <p:sp>
        <p:nvSpPr>
          <p:cNvPr id="3" name="Text Placeholder 2"/>
          <p:cNvSpPr>
            <a:spLocks noGrp="1"/>
          </p:cNvSpPr>
          <p:nvPr>
            <p:ph type="body" sz="quarter" idx="10"/>
          </p:nvPr>
        </p:nvSpPr>
        <p:spPr>
          <a:xfrm>
            <a:off x="519114" y="1905000"/>
            <a:ext cx="11149012" cy="4173450"/>
          </a:xfrm>
        </p:spPr>
        <p:txBody>
          <a:bodyPr/>
          <a:lstStyle/>
          <a:p>
            <a:r>
              <a:rPr lang="en-US" dirty="0"/>
              <a:t> </a:t>
            </a:r>
            <a:r>
              <a:rPr lang="en-US" b="1" dirty="0" err="1">
                <a:solidFill>
                  <a:srgbClr val="FFFF00"/>
                </a:solidFill>
              </a:rPr>
              <a:t>CookieContainer</a:t>
            </a:r>
            <a:r>
              <a:rPr lang="en-US" b="1" dirty="0">
                <a:solidFill>
                  <a:srgbClr val="FFFF00"/>
                </a:solidFill>
              </a:rPr>
              <a:t> </a:t>
            </a:r>
            <a:r>
              <a:rPr lang="en-US" b="1" dirty="0" err="1">
                <a:solidFill>
                  <a:srgbClr val="FFFF00"/>
                </a:solidFill>
              </a:rPr>
              <a:t>cookieJar</a:t>
            </a:r>
            <a:r>
              <a:rPr lang="en-US" b="1" dirty="0">
                <a:solidFill>
                  <a:srgbClr val="FFFF00"/>
                </a:solidFill>
              </a:rPr>
              <a:t> = new </a:t>
            </a:r>
            <a:r>
              <a:rPr lang="en-US" b="1" dirty="0" err="1">
                <a:solidFill>
                  <a:srgbClr val="FFFF00"/>
                </a:solidFill>
              </a:rPr>
              <a:t>CookieContainer</a:t>
            </a:r>
            <a:r>
              <a:rPr lang="en-US" b="1" dirty="0">
                <a:solidFill>
                  <a:srgbClr val="FFFF00"/>
                </a:solidFill>
              </a:rPr>
              <a:t>();</a:t>
            </a:r>
            <a:endParaRPr lang="en-US" dirty="0">
              <a:solidFill>
                <a:srgbClr val="FFFF00"/>
              </a:solidFill>
            </a:endParaRPr>
          </a:p>
          <a:p>
            <a:r>
              <a:rPr lang="en-US" dirty="0"/>
              <a:t> </a:t>
            </a:r>
          </a:p>
          <a:p>
            <a:r>
              <a:rPr lang="en-US" sz="2800" dirty="0"/>
              <a:t> </a:t>
            </a:r>
            <a:r>
              <a:rPr lang="en-US" sz="2800" dirty="0" err="1"/>
              <a:t>HttpWebRequest</a:t>
            </a:r>
            <a:r>
              <a:rPr lang="en-US" sz="2800" dirty="0"/>
              <a:t> </a:t>
            </a:r>
            <a:r>
              <a:rPr lang="en-US" sz="2800" dirty="0" err="1"/>
              <a:t>spAuthReq</a:t>
            </a:r>
            <a:r>
              <a:rPr lang="en-US" sz="2800" dirty="0"/>
              <a:t> = </a:t>
            </a:r>
            <a:r>
              <a:rPr lang="en-US" sz="2800" dirty="0" err="1"/>
              <a:t>HttpWebRequest.Create</a:t>
            </a:r>
            <a:r>
              <a:rPr lang="en-US" sz="2800" dirty="0"/>
              <a:t>(</a:t>
            </a:r>
            <a:r>
              <a:rPr lang="en-US" sz="2800" dirty="0" err="1"/>
              <a:t>authServiceUri</a:t>
            </a:r>
            <a:r>
              <a:rPr lang="en-US" sz="2800" dirty="0"/>
              <a:t>) as </a:t>
            </a:r>
            <a:r>
              <a:rPr lang="en-US" sz="2800" dirty="0" err="1"/>
              <a:t>HttpWebRequest</a:t>
            </a:r>
            <a:r>
              <a:rPr lang="en-US" sz="2800" dirty="0"/>
              <a:t>;            </a:t>
            </a:r>
            <a:r>
              <a:rPr lang="en-US" sz="2800" b="1" dirty="0" err="1">
                <a:solidFill>
                  <a:srgbClr val="FFFF00"/>
                </a:solidFill>
              </a:rPr>
              <a:t>spAuthReq.CookieContainer</a:t>
            </a:r>
            <a:r>
              <a:rPr lang="en-US" sz="2800" b="1" dirty="0">
                <a:solidFill>
                  <a:srgbClr val="FFFF00"/>
                </a:solidFill>
              </a:rPr>
              <a:t> = </a:t>
            </a:r>
            <a:r>
              <a:rPr lang="en-US" sz="2800" b="1" dirty="0" err="1">
                <a:solidFill>
                  <a:srgbClr val="FFFF00"/>
                </a:solidFill>
              </a:rPr>
              <a:t>cookieJar</a:t>
            </a:r>
            <a:r>
              <a:rPr lang="en-US" sz="2800" b="1" dirty="0">
                <a:solidFill>
                  <a:srgbClr val="FFFF00"/>
                </a:solidFill>
              </a:rPr>
              <a:t>;</a:t>
            </a:r>
            <a:r>
              <a:rPr lang="en-US" sz="2800" dirty="0">
                <a:solidFill>
                  <a:srgbClr val="FFFF00"/>
                </a:solidFill>
              </a:rPr>
              <a:t>            </a:t>
            </a:r>
            <a:r>
              <a:rPr lang="en-US" sz="2800" dirty="0" err="1"/>
              <a:t>spAuthReq.Headers</a:t>
            </a:r>
            <a:r>
              <a:rPr lang="en-US" sz="2800" dirty="0"/>
              <a:t>["</a:t>
            </a:r>
            <a:r>
              <a:rPr lang="en-US" sz="2800" dirty="0" err="1"/>
              <a:t>SOAPAction</a:t>
            </a:r>
            <a:r>
              <a:rPr lang="en-US" sz="2800" dirty="0"/>
              <a:t>"] = "http://schemas.microsoft.com/</a:t>
            </a:r>
            <a:r>
              <a:rPr lang="en-US" sz="2800" dirty="0" err="1"/>
              <a:t>sharepoint</a:t>
            </a:r>
            <a:r>
              <a:rPr lang="en-US" sz="2800" dirty="0"/>
              <a:t>/soap/Login";            </a:t>
            </a:r>
            <a:r>
              <a:rPr lang="en-US" sz="2800" dirty="0" err="1"/>
              <a:t>spAuthReq.ContentType</a:t>
            </a:r>
            <a:r>
              <a:rPr lang="en-US" sz="2800" dirty="0"/>
              <a:t> = "text/xml; charset=utf-8";            //</a:t>
            </a:r>
            <a:r>
              <a:rPr lang="en-US" sz="2800" dirty="0" err="1"/>
              <a:t>spAuthReq.Accept</a:t>
            </a:r>
            <a:r>
              <a:rPr lang="en-US" sz="2800" dirty="0"/>
              <a:t> = "text/xml";            </a:t>
            </a:r>
            <a:r>
              <a:rPr lang="en-US" sz="2800" dirty="0" err="1"/>
              <a:t>spAuthReq.Method</a:t>
            </a:r>
            <a:r>
              <a:rPr lang="en-US" sz="2800" dirty="0"/>
              <a:t> = "POST";</a:t>
            </a:r>
          </a:p>
        </p:txBody>
      </p:sp>
      <p:sp>
        <p:nvSpPr>
          <p:cNvPr id="4" name="Rectangle 3"/>
          <p:cNvSpPr/>
          <p:nvPr/>
        </p:nvSpPr>
        <p:spPr>
          <a:xfrm>
            <a:off x="1587" y="6260535"/>
            <a:ext cx="12187238" cy="369332"/>
          </a:xfrm>
          <a:prstGeom prst="rect">
            <a:avLst/>
          </a:prstGeom>
        </p:spPr>
        <p:txBody>
          <a:bodyPr wrap="square">
            <a:spAutoFit/>
          </a:bodyPr>
          <a:lstStyle/>
          <a:p>
            <a:pPr algn="ctr"/>
            <a:r>
              <a:rPr lang="en-US" dirty="0">
                <a:solidFill>
                  <a:schemeClr val="bg1"/>
                </a:solidFill>
              </a:rPr>
              <a:t>http://</a:t>
            </a:r>
            <a:r>
              <a:rPr lang="en-US" sz="1600" dirty="0" smtClean="0">
                <a:solidFill>
                  <a:schemeClr val="bg1"/>
                </a:solidFill>
              </a:rPr>
              <a:t>blogs.msdn.com/pstubbs/archive/2010/10/04/developing-windows-phone-7-applications-for-sharepoint-2010.aspx</a:t>
            </a:r>
            <a:endParaRPr lang="en-US" dirty="0">
              <a:solidFill>
                <a:schemeClr val="bg1"/>
              </a:solidFill>
            </a:endParaRPr>
          </a:p>
        </p:txBody>
      </p:sp>
    </p:spTree>
    <p:extLst>
      <p:ext uri="{BB962C8B-B14F-4D97-AF65-F5344CB8AC3E}">
        <p14:creationId xmlns:p14="http://schemas.microsoft.com/office/powerpoint/2010/main" val="20299672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 Machine Developer</a:t>
            </a:r>
          </a:p>
        </p:txBody>
      </p:sp>
      <p:grpSp>
        <p:nvGrpSpPr>
          <p:cNvPr id="8" name="Group 7"/>
          <p:cNvGrpSpPr/>
          <p:nvPr/>
        </p:nvGrpSpPr>
        <p:grpSpPr>
          <a:xfrm>
            <a:off x="5684403" y="1893331"/>
            <a:ext cx="5486400" cy="4011967"/>
            <a:chOff x="4146465" y="1855430"/>
            <a:chExt cx="5486400" cy="4011967"/>
          </a:xfrm>
        </p:grpSpPr>
        <p:sp>
          <p:nvSpPr>
            <p:cNvPr id="3" name="Rectangle 2"/>
            <p:cNvSpPr/>
            <p:nvPr/>
          </p:nvSpPr>
          <p:spPr>
            <a:xfrm>
              <a:off x="4146465" y="1855430"/>
              <a:ext cx="5486400" cy="4011967"/>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4" name="TextBox 3"/>
            <p:cNvSpPr txBox="1"/>
            <p:nvPr/>
          </p:nvSpPr>
          <p:spPr>
            <a:xfrm>
              <a:off x="4210829" y="1919962"/>
              <a:ext cx="1313180" cy="369332"/>
            </a:xfrm>
            <a:prstGeom prst="rect">
              <a:avLst/>
            </a:prstGeom>
            <a:noFill/>
          </p:spPr>
          <p:txBody>
            <a:bodyPr wrap="none" rtlCol="0">
              <a:spAutoFit/>
            </a:bodyPr>
            <a:lstStyle/>
            <a:p>
              <a:r>
                <a:rPr lang="en-US" dirty="0" smtClean="0">
                  <a:solidFill>
                    <a:schemeClr val="tx1">
                      <a:lumMod val="10000"/>
                    </a:schemeClr>
                  </a:solidFill>
                </a:rPr>
                <a:t>Windows 7</a:t>
              </a:r>
              <a:endParaRPr lang="en-US" dirty="0">
                <a:solidFill>
                  <a:schemeClr val="tx1">
                    <a:lumMod val="10000"/>
                  </a:schemeClr>
                </a:solidFill>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24659" y="2555027"/>
              <a:ext cx="2245065" cy="1853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7727865" y="2529390"/>
              <a:ext cx="1600200" cy="28194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t>SharePoint</a:t>
              </a:r>
              <a:endParaRPr lang="en-US" dirty="0"/>
            </a:p>
          </p:txBody>
        </p:sp>
        <p:cxnSp>
          <p:nvCxnSpPr>
            <p:cNvPr id="7" name="Straight Arrow Connector 6"/>
            <p:cNvCxnSpPr/>
            <p:nvPr/>
          </p:nvCxnSpPr>
          <p:spPr>
            <a:xfrm>
              <a:off x="6622965" y="3481578"/>
              <a:ext cx="1104900"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grpSp>
      <p:pic>
        <p:nvPicPr>
          <p:cNvPr id="2052" name="Picture 4" descr="C:\Users\Administrator.WIN-5L103LH6NA7\Pictures\Artwork_Imagery\Icons - Illustrations\_ REAL VISTA STYLE\desktop comput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0300" y="2803525"/>
            <a:ext cx="2438400"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1969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Multi-machine Developer Setup </a:t>
            </a:r>
          </a:p>
        </p:txBody>
      </p:sp>
      <p:sp>
        <p:nvSpPr>
          <p:cNvPr id="3" name="Rectangle 2"/>
          <p:cNvSpPr/>
          <p:nvPr/>
        </p:nvSpPr>
        <p:spPr>
          <a:xfrm>
            <a:off x="533400" y="1855433"/>
            <a:ext cx="3276600" cy="28194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4" name="Rectangle 3"/>
          <p:cNvSpPr/>
          <p:nvPr/>
        </p:nvSpPr>
        <p:spPr>
          <a:xfrm>
            <a:off x="5105400" y="1828800"/>
            <a:ext cx="4419600" cy="3733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5" name="Rectangle 4"/>
          <p:cNvSpPr/>
          <p:nvPr/>
        </p:nvSpPr>
        <p:spPr>
          <a:xfrm>
            <a:off x="7696200" y="2438400"/>
            <a:ext cx="1600200" cy="28194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t>SharePoint</a:t>
            </a:r>
          </a:p>
          <a:p>
            <a:pPr algn="ctr"/>
            <a:r>
              <a:rPr lang="en-US" dirty="0" smtClean="0"/>
              <a:t>VHD</a:t>
            </a:r>
            <a:endParaRPr lang="en-US" dirty="0"/>
          </a:p>
        </p:txBody>
      </p:sp>
      <p:sp>
        <p:nvSpPr>
          <p:cNvPr id="6" name="Rectangle 5"/>
          <p:cNvSpPr/>
          <p:nvPr/>
        </p:nvSpPr>
        <p:spPr>
          <a:xfrm>
            <a:off x="3264023" y="2630379"/>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lumMod val="10000"/>
                  </a:schemeClr>
                </a:solidFill>
              </a:rPr>
              <a:t>.30</a:t>
            </a:r>
            <a:endParaRPr lang="en-US" sz="2800" b="1" dirty="0">
              <a:solidFill>
                <a:schemeClr val="tx1">
                  <a:lumMod val="10000"/>
                </a:schemeClr>
              </a:solidFill>
            </a:endParaRPr>
          </a:p>
        </p:txBody>
      </p:sp>
      <p:sp>
        <p:nvSpPr>
          <p:cNvPr id="7" name="TextBox 6"/>
          <p:cNvSpPr txBox="1"/>
          <p:nvPr/>
        </p:nvSpPr>
        <p:spPr>
          <a:xfrm>
            <a:off x="853836" y="4941533"/>
            <a:ext cx="2763898" cy="523220"/>
          </a:xfrm>
          <a:prstGeom prst="rect">
            <a:avLst/>
          </a:prstGeom>
          <a:noFill/>
        </p:spPr>
        <p:txBody>
          <a:bodyPr wrap="none" rtlCol="0">
            <a:spAutoFit/>
          </a:bodyPr>
          <a:lstStyle/>
          <a:p>
            <a:r>
              <a:rPr lang="en-US" sz="2800" b="1" dirty="0">
                <a:solidFill>
                  <a:schemeClr val="tx1">
                    <a:lumMod val="10000"/>
                  </a:schemeClr>
                </a:solidFill>
                <a:latin typeface="+mn-lt"/>
              </a:rPr>
              <a:t>192.168.150.XX</a:t>
            </a:r>
          </a:p>
        </p:txBody>
      </p:sp>
      <p:sp>
        <p:nvSpPr>
          <p:cNvPr id="8" name="Rectangle 7"/>
          <p:cNvSpPr/>
          <p:nvPr/>
        </p:nvSpPr>
        <p:spPr>
          <a:xfrm>
            <a:off x="4724400" y="2639257"/>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lumMod val="10000"/>
                  </a:schemeClr>
                </a:solidFill>
              </a:rPr>
              <a:t>.20</a:t>
            </a:r>
            <a:endParaRPr lang="en-US" sz="2800" b="1" dirty="0">
              <a:solidFill>
                <a:schemeClr val="tx1">
                  <a:lumMod val="10000"/>
                </a:schemeClr>
              </a:solidFill>
            </a:endParaRPr>
          </a:p>
        </p:txBody>
      </p:sp>
      <p:sp>
        <p:nvSpPr>
          <p:cNvPr id="9" name="Rectangle 8"/>
          <p:cNvSpPr/>
          <p:nvPr/>
        </p:nvSpPr>
        <p:spPr>
          <a:xfrm>
            <a:off x="7391400" y="2639257"/>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lumMod val="10000"/>
                  </a:schemeClr>
                </a:solidFill>
              </a:rPr>
              <a:t>.5</a:t>
            </a:r>
            <a:endParaRPr lang="en-US" sz="2800" b="1" dirty="0">
              <a:solidFill>
                <a:schemeClr val="tx1">
                  <a:lumMod val="10000"/>
                </a:schemeClr>
              </a:solidFill>
            </a:endParaRPr>
          </a:p>
        </p:txBody>
      </p:sp>
      <p:sp>
        <p:nvSpPr>
          <p:cNvPr id="10" name="Rectangle 9"/>
          <p:cNvSpPr/>
          <p:nvPr/>
        </p:nvSpPr>
        <p:spPr>
          <a:xfrm>
            <a:off x="7353670" y="4408133"/>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lumMod val="10000"/>
                  </a:schemeClr>
                </a:solidFill>
              </a:rPr>
              <a:t>.1</a:t>
            </a:r>
            <a:endParaRPr lang="en-US" sz="2800" b="1" dirty="0">
              <a:solidFill>
                <a:schemeClr val="tx1">
                  <a:lumMod val="10000"/>
                </a:schemeClr>
              </a:solidFill>
            </a:endParaRPr>
          </a:p>
        </p:txBody>
      </p:sp>
      <p:sp>
        <p:nvSpPr>
          <p:cNvPr id="11" name="Rectangle 10"/>
          <p:cNvSpPr/>
          <p:nvPr/>
        </p:nvSpPr>
        <p:spPr>
          <a:xfrm>
            <a:off x="5867400" y="4408133"/>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lumMod val="10000"/>
                  </a:schemeClr>
                </a:solidFill>
              </a:rPr>
              <a:t>.10</a:t>
            </a:r>
            <a:endParaRPr lang="en-US" sz="2800" b="1" dirty="0">
              <a:solidFill>
                <a:schemeClr val="tx1">
                  <a:lumMod val="10000"/>
                </a:schemeClr>
              </a:solidFill>
            </a:endParaRPr>
          </a:p>
        </p:txBody>
      </p:sp>
      <p:cxnSp>
        <p:nvCxnSpPr>
          <p:cNvPr id="12" name="Straight Arrow Connector 11"/>
          <p:cNvCxnSpPr>
            <a:stCxn id="6" idx="3"/>
            <a:endCxn id="8" idx="1"/>
          </p:cNvCxnSpPr>
          <p:nvPr/>
        </p:nvCxnSpPr>
        <p:spPr>
          <a:xfrm>
            <a:off x="4026023" y="2897079"/>
            <a:ext cx="698377" cy="8878"/>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8" idx="3"/>
            <a:endCxn id="9" idx="1"/>
          </p:cNvCxnSpPr>
          <p:nvPr/>
        </p:nvCxnSpPr>
        <p:spPr>
          <a:xfrm>
            <a:off x="5486400" y="2905957"/>
            <a:ext cx="1905000"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6629400" y="4674833"/>
            <a:ext cx="685800"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97764" y="1919964"/>
            <a:ext cx="1313180" cy="369332"/>
          </a:xfrm>
          <a:prstGeom prst="rect">
            <a:avLst/>
          </a:prstGeom>
          <a:noFill/>
        </p:spPr>
        <p:txBody>
          <a:bodyPr wrap="none" rtlCol="0">
            <a:spAutoFit/>
          </a:bodyPr>
          <a:lstStyle/>
          <a:p>
            <a:r>
              <a:rPr lang="en-US" dirty="0" smtClean="0">
                <a:solidFill>
                  <a:schemeClr val="tx1">
                    <a:lumMod val="10000"/>
                  </a:schemeClr>
                </a:solidFill>
              </a:rPr>
              <a:t>Windows 7</a:t>
            </a:r>
            <a:endParaRPr lang="en-US" dirty="0">
              <a:solidFill>
                <a:schemeClr val="tx1">
                  <a:lumMod val="10000"/>
                </a:schemeClr>
              </a:solidFill>
            </a:endParaRPr>
          </a:p>
        </p:txBody>
      </p:sp>
      <p:sp>
        <p:nvSpPr>
          <p:cNvPr id="16" name="TextBox 15"/>
          <p:cNvSpPr txBox="1"/>
          <p:nvPr/>
        </p:nvSpPr>
        <p:spPr>
          <a:xfrm>
            <a:off x="5210810" y="1893616"/>
            <a:ext cx="2800767" cy="369332"/>
          </a:xfrm>
          <a:prstGeom prst="rect">
            <a:avLst/>
          </a:prstGeom>
          <a:noFill/>
        </p:spPr>
        <p:txBody>
          <a:bodyPr wrap="none" rtlCol="0">
            <a:spAutoFit/>
          </a:bodyPr>
          <a:lstStyle/>
          <a:p>
            <a:r>
              <a:rPr lang="en-US" dirty="0" smtClean="0">
                <a:solidFill>
                  <a:schemeClr val="tx1">
                    <a:lumMod val="10000"/>
                  </a:schemeClr>
                </a:solidFill>
              </a:rPr>
              <a:t>Windows Server 2008 R2</a:t>
            </a:r>
            <a:endParaRPr lang="en-US" dirty="0">
              <a:solidFill>
                <a:schemeClr val="tx1">
                  <a:lumMod val="10000"/>
                </a:schemeClr>
              </a:solidFill>
            </a:endParaRPr>
          </a:p>
        </p:txBody>
      </p:sp>
      <p:pic>
        <p:nvPicPr>
          <p:cNvPr id="1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1594" y="2555029"/>
            <a:ext cx="2245065" cy="1853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C:\Users\Administrator.WIN-5L103LH6NA7\Pictures\Artwork_Imagery\Icons - Illustrations\_ REAL VISTA STYLE\desktop comput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08027" y="1579701"/>
            <a:ext cx="2438400" cy="24384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dministrator.WIN-5L103LH6NA7\Pictures\Artwork_Imagery\Icons - Illustrations\_ REAL VISTA STYLE\desktop comput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25025" y="4450747"/>
            <a:ext cx="2438400" cy="2438400"/>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Curved Connector 19"/>
          <p:cNvCxnSpPr/>
          <p:nvPr/>
        </p:nvCxnSpPr>
        <p:spPr>
          <a:xfrm rot="16200000" flipV="1">
            <a:off x="10109365" y="3743719"/>
            <a:ext cx="1122401" cy="661620"/>
          </a:xfrm>
          <a:prstGeom prst="curvedConnector3">
            <a:avLst>
              <a:gd name="adj1" fmla="val 50000"/>
            </a:avLst>
          </a:prstGeom>
          <a:scene3d>
            <a:camera prst="orthographicFront"/>
            <a:lightRig rig="threePt" dir="t"/>
          </a:scene3d>
          <a:sp3d>
            <a:bevelT/>
          </a:sp3d>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322320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UAG</a:t>
            </a:r>
            <a:endParaRPr lang="en-US" dirty="0"/>
          </a:p>
        </p:txBody>
      </p:sp>
      <p:sp>
        <p:nvSpPr>
          <p:cNvPr id="3" name="Text Placeholder 2"/>
          <p:cNvSpPr txBox="1">
            <a:spLocks/>
          </p:cNvSpPr>
          <p:nvPr/>
        </p:nvSpPr>
        <p:spPr>
          <a:xfrm>
            <a:off x="1219570" y="1447801"/>
            <a:ext cx="9080500" cy="498598"/>
          </a:xfrm>
          <a:prstGeom prst="rect">
            <a:avLst/>
          </a:prstGeom>
        </p:spPr>
        <p:txBody>
          <a:bodyPr/>
          <a:lstStyle>
            <a:lvl1pPr marL="460375" indent="-460375" algn="l" defTabSz="914363" rtl="0" eaLnBrk="1" latinLnBrk="0" hangingPunct="1">
              <a:lnSpc>
                <a:spcPct val="90000"/>
              </a:lnSpc>
              <a:spcBef>
                <a:spcPct val="20000"/>
              </a:spcBef>
              <a:buSzPct val="85000"/>
              <a:buFontTx/>
              <a:buBlip>
                <a:blip r:embed="rId2"/>
              </a:buBlip>
              <a:defRPr lang="en-US" sz="3200" kern="1200" dirty="0" smtClean="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2"/>
              </a:buBlip>
              <a:defRPr lang="en-US" sz="2800" kern="1200" dirty="0" smtClean="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2"/>
              </a:buBlip>
              <a:defRPr lang="en-US" sz="2400" kern="1200" dirty="0" smtClean="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2"/>
              </a:buBlip>
              <a:defRPr lang="en-US" sz="2000" kern="1200" dirty="0" smtClean="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2"/>
              </a:buBlip>
              <a:defRPr lang="en-US" sz="2000" kern="1200" dirty="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3600" smtClean="0"/>
              <a:t>Forefront Unified Access Gateway 2010 </a:t>
            </a:r>
            <a:endParaRPr lang="en-US" sz="3600"/>
          </a:p>
        </p:txBody>
      </p:sp>
      <p:pic>
        <p:nvPicPr>
          <p:cNvPr id="4" name="Picture 2" descr="C:\Users\Administrator.WIN-5L103LH6NA7\Pictures\Artwork_Imagery\Icons - Illustrations\_ VIRTUALIZATION ICONS\Server Virtual 2U.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1620" y="3733800"/>
            <a:ext cx="1785938" cy="13525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Administrator.WIN-5L103LH6NA7\Pictures\Artwork_Imagery\Icons - Illustrations\_ VIRTUALIZATION ICONS\Server Virtual 2U.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5789" y="3741367"/>
            <a:ext cx="1785938" cy="13525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606779" y="3206536"/>
            <a:ext cx="649088" cy="369332"/>
          </a:xfrm>
          <a:prstGeom prst="rect">
            <a:avLst/>
          </a:prstGeom>
          <a:noFill/>
        </p:spPr>
        <p:txBody>
          <a:bodyPr wrap="none" lIns="0" tIns="0" rIns="0" bIns="0" rtlCol="0">
            <a:spAutoFit/>
          </a:bodyPr>
          <a:lstStyle/>
          <a:p>
            <a:r>
              <a:rPr lang="en-US" sz="2400" b="1" dirty="0" smtClean="0"/>
              <a:t>UAG</a:t>
            </a:r>
          </a:p>
        </p:txBody>
      </p:sp>
      <p:sp>
        <p:nvSpPr>
          <p:cNvPr id="7" name="TextBox 6"/>
          <p:cNvSpPr txBox="1"/>
          <p:nvPr/>
        </p:nvSpPr>
        <p:spPr>
          <a:xfrm>
            <a:off x="7957885" y="3206536"/>
            <a:ext cx="1623842" cy="369332"/>
          </a:xfrm>
          <a:prstGeom prst="rect">
            <a:avLst/>
          </a:prstGeom>
          <a:noFill/>
        </p:spPr>
        <p:txBody>
          <a:bodyPr wrap="none" lIns="0" tIns="0" rIns="0" bIns="0" rtlCol="0">
            <a:spAutoFit/>
          </a:bodyPr>
          <a:lstStyle/>
          <a:p>
            <a:r>
              <a:rPr lang="en-US" sz="2400" b="1" dirty="0" smtClean="0"/>
              <a:t>SharePoint</a:t>
            </a:r>
          </a:p>
        </p:txBody>
      </p:sp>
      <p:pic>
        <p:nvPicPr>
          <p:cNvPr id="8" name="Picture 5" descr="http://blog.phone-deals-uk.co.uk/wp-content/uploads/2010/10/HTC-7-Trophy-Windows-Phone-7-official.jpg"/>
          <p:cNvPicPr>
            <a:picLocks noChangeAspect="1" noChangeArrowheads="1"/>
          </p:cNvPicPr>
          <p:nvPr/>
        </p:nvPicPr>
        <p:blipFill>
          <a:blip r:embed="rId4">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1176072" y="3048000"/>
            <a:ext cx="2393541" cy="2393541"/>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8"/>
          <p:cNvCxnSpPr/>
          <p:nvPr/>
        </p:nvCxnSpPr>
        <p:spPr>
          <a:xfrm>
            <a:off x="7360020" y="3569185"/>
            <a:ext cx="0" cy="1300932"/>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5941186" y="2116454"/>
            <a:ext cx="7834" cy="626746"/>
          </a:xfrm>
          <a:prstGeom prst="line">
            <a:avLst/>
          </a:prstGeom>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3047835" y="2224208"/>
            <a:ext cx="1064587" cy="369332"/>
          </a:xfrm>
          <a:prstGeom prst="rect">
            <a:avLst/>
          </a:prstGeom>
          <a:noFill/>
        </p:spPr>
        <p:txBody>
          <a:bodyPr wrap="none" lIns="0" tIns="0" rIns="0" bIns="0" rtlCol="0">
            <a:spAutoFit/>
          </a:bodyPr>
          <a:lstStyle/>
          <a:p>
            <a:r>
              <a:rPr lang="en-US" sz="2400" dirty="0" smtClean="0"/>
              <a:t>Internet</a:t>
            </a:r>
          </a:p>
        </p:txBody>
      </p:sp>
      <p:cxnSp>
        <p:nvCxnSpPr>
          <p:cNvPr id="12" name="Straight Connector 11"/>
          <p:cNvCxnSpPr/>
          <p:nvPr/>
        </p:nvCxnSpPr>
        <p:spPr>
          <a:xfrm>
            <a:off x="4091390" y="3569185"/>
            <a:ext cx="0" cy="1300932"/>
          </a:xfrm>
          <a:prstGeom prst="line">
            <a:avLst/>
          </a:prstGeom>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7360020" y="2224208"/>
            <a:ext cx="1064394" cy="369332"/>
          </a:xfrm>
          <a:prstGeom prst="rect">
            <a:avLst/>
          </a:prstGeom>
          <a:noFill/>
        </p:spPr>
        <p:txBody>
          <a:bodyPr wrap="none" lIns="0" tIns="0" rIns="0" bIns="0" rtlCol="0">
            <a:spAutoFit/>
          </a:bodyPr>
          <a:lstStyle/>
          <a:p>
            <a:r>
              <a:rPr lang="en-US" sz="2400" dirty="0" smtClean="0"/>
              <a:t>Intranet</a:t>
            </a:r>
          </a:p>
        </p:txBody>
      </p:sp>
      <p:cxnSp>
        <p:nvCxnSpPr>
          <p:cNvPr id="14" name="Straight Arrow Connector 13"/>
          <p:cNvCxnSpPr/>
          <p:nvPr/>
        </p:nvCxnSpPr>
        <p:spPr>
          <a:xfrm>
            <a:off x="3016620" y="4261715"/>
            <a:ext cx="1905000"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674220" y="4261715"/>
            <a:ext cx="1171966"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1319034" y="5747266"/>
            <a:ext cx="8918070" cy="369332"/>
          </a:xfrm>
          <a:prstGeom prst="rect">
            <a:avLst/>
          </a:prstGeom>
        </p:spPr>
        <p:txBody>
          <a:bodyPr wrap="square">
            <a:spAutoFit/>
          </a:bodyPr>
          <a:lstStyle/>
          <a:p>
            <a:r>
              <a:rPr lang="en-US" dirty="0"/>
              <a:t>http://</a:t>
            </a:r>
            <a:r>
              <a:rPr lang="en-US" b="1" dirty="0"/>
              <a:t>www.microsoft.com/forefront/unified-access-gateway</a:t>
            </a:r>
            <a:r>
              <a:rPr lang="en-US" dirty="0"/>
              <a:t>/en/us/default.aspx</a:t>
            </a:r>
          </a:p>
        </p:txBody>
      </p:sp>
    </p:spTree>
    <p:extLst>
      <p:ext uri="{BB962C8B-B14F-4D97-AF65-F5344CB8AC3E}">
        <p14:creationId xmlns:p14="http://schemas.microsoft.com/office/powerpoint/2010/main" val="37121551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0413"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77263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888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20586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Multi-machine Developer </a:t>
            </a:r>
            <a:r>
              <a:rPr lang="en-US" dirty="0" smtClean="0"/>
              <a:t>Setup with </a:t>
            </a:r>
            <a:r>
              <a:rPr lang="en-US" dirty="0"/>
              <a:t>UAG </a:t>
            </a:r>
          </a:p>
        </p:txBody>
      </p:sp>
      <p:sp>
        <p:nvSpPr>
          <p:cNvPr id="3" name="Rectangle 2"/>
          <p:cNvSpPr/>
          <p:nvPr/>
        </p:nvSpPr>
        <p:spPr>
          <a:xfrm>
            <a:off x="468899" y="1780135"/>
            <a:ext cx="3276600" cy="28194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4" name="Rectangle 3"/>
          <p:cNvSpPr/>
          <p:nvPr/>
        </p:nvSpPr>
        <p:spPr>
          <a:xfrm>
            <a:off x="5040899" y="1753502"/>
            <a:ext cx="4419600" cy="3733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5" name="Rectangle 4"/>
          <p:cNvSpPr/>
          <p:nvPr/>
        </p:nvSpPr>
        <p:spPr>
          <a:xfrm>
            <a:off x="7631699" y="3734702"/>
            <a:ext cx="1600200" cy="16002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t>SharePoint</a:t>
            </a:r>
          </a:p>
          <a:p>
            <a:pPr algn="ctr"/>
            <a:r>
              <a:rPr lang="en-US" dirty="0" smtClean="0"/>
              <a:t>VHD</a:t>
            </a:r>
            <a:endParaRPr lang="en-US" dirty="0"/>
          </a:p>
        </p:txBody>
      </p:sp>
      <p:sp>
        <p:nvSpPr>
          <p:cNvPr id="6" name="Rectangle 5"/>
          <p:cNvSpPr/>
          <p:nvPr/>
        </p:nvSpPr>
        <p:spPr>
          <a:xfrm>
            <a:off x="3288299" y="2286902"/>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lumMod val="10000"/>
                  </a:schemeClr>
                </a:solidFill>
              </a:rPr>
              <a:t>.20</a:t>
            </a:r>
            <a:endParaRPr lang="en-US" sz="2800" b="1" dirty="0">
              <a:solidFill>
                <a:schemeClr val="tx1">
                  <a:lumMod val="10000"/>
                </a:schemeClr>
              </a:solidFill>
            </a:endParaRPr>
          </a:p>
        </p:txBody>
      </p:sp>
      <p:sp>
        <p:nvSpPr>
          <p:cNvPr id="7" name="TextBox 6"/>
          <p:cNvSpPr txBox="1"/>
          <p:nvPr/>
        </p:nvSpPr>
        <p:spPr>
          <a:xfrm>
            <a:off x="1348689" y="4769812"/>
            <a:ext cx="2396810" cy="523220"/>
          </a:xfrm>
          <a:prstGeom prst="rect">
            <a:avLst/>
          </a:prstGeom>
          <a:noFill/>
        </p:spPr>
        <p:txBody>
          <a:bodyPr wrap="none" rtlCol="0">
            <a:spAutoFit/>
          </a:bodyPr>
          <a:lstStyle/>
          <a:p>
            <a:r>
              <a:rPr lang="en-US" sz="2800" b="1" dirty="0" smtClean="0">
                <a:solidFill>
                  <a:schemeClr val="tx1">
                    <a:lumMod val="10000"/>
                  </a:schemeClr>
                </a:solidFill>
                <a:latin typeface="+mn-lt"/>
              </a:rPr>
              <a:t>192.168.1.XX</a:t>
            </a:r>
            <a:endParaRPr lang="en-US" sz="2800" b="1" dirty="0">
              <a:solidFill>
                <a:schemeClr val="tx1">
                  <a:lumMod val="10000"/>
                </a:schemeClr>
              </a:solidFill>
              <a:latin typeface="+mn-lt"/>
            </a:endParaRPr>
          </a:p>
        </p:txBody>
      </p:sp>
      <p:sp>
        <p:nvSpPr>
          <p:cNvPr id="8" name="Rectangle 7"/>
          <p:cNvSpPr/>
          <p:nvPr/>
        </p:nvSpPr>
        <p:spPr>
          <a:xfrm>
            <a:off x="4659899" y="2286902"/>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lumMod val="10000"/>
                  </a:schemeClr>
                </a:solidFill>
              </a:rPr>
              <a:t>.10</a:t>
            </a:r>
            <a:endParaRPr lang="en-US" sz="2800" b="1" dirty="0">
              <a:solidFill>
                <a:schemeClr val="tx1">
                  <a:lumMod val="10000"/>
                </a:schemeClr>
              </a:solidFill>
            </a:endParaRPr>
          </a:p>
        </p:txBody>
      </p:sp>
      <p:sp>
        <p:nvSpPr>
          <p:cNvPr id="9" name="Rectangle 8"/>
          <p:cNvSpPr/>
          <p:nvPr/>
        </p:nvSpPr>
        <p:spPr>
          <a:xfrm>
            <a:off x="7022100" y="3810902"/>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.1</a:t>
            </a:r>
            <a:endParaRPr lang="en-US" sz="2800" b="1" dirty="0">
              <a:solidFill>
                <a:srgbClr val="FF0000"/>
              </a:solidFill>
            </a:endParaRPr>
          </a:p>
        </p:txBody>
      </p:sp>
      <p:sp>
        <p:nvSpPr>
          <p:cNvPr id="10" name="Rectangle 9"/>
          <p:cNvSpPr/>
          <p:nvPr/>
        </p:nvSpPr>
        <p:spPr>
          <a:xfrm>
            <a:off x="5650499" y="3810902"/>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.10</a:t>
            </a:r>
            <a:endParaRPr lang="en-US" sz="2800" b="1" dirty="0">
              <a:solidFill>
                <a:srgbClr val="FF0000"/>
              </a:solidFill>
            </a:endParaRPr>
          </a:p>
        </p:txBody>
      </p:sp>
      <p:cxnSp>
        <p:nvCxnSpPr>
          <p:cNvPr id="11" name="Straight Arrow Connector 10"/>
          <p:cNvCxnSpPr>
            <a:stCxn id="6" idx="3"/>
            <a:endCxn id="8" idx="1"/>
          </p:cNvCxnSpPr>
          <p:nvPr/>
        </p:nvCxnSpPr>
        <p:spPr>
          <a:xfrm>
            <a:off x="4050299" y="2553602"/>
            <a:ext cx="609600"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8" idx="3"/>
            <a:endCxn id="18" idx="1"/>
          </p:cNvCxnSpPr>
          <p:nvPr/>
        </p:nvCxnSpPr>
        <p:spPr>
          <a:xfrm>
            <a:off x="5421899" y="2553602"/>
            <a:ext cx="1600200"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10" idx="3"/>
            <a:endCxn id="9" idx="1"/>
          </p:cNvCxnSpPr>
          <p:nvPr/>
        </p:nvCxnSpPr>
        <p:spPr>
          <a:xfrm>
            <a:off x="6412499" y="4077602"/>
            <a:ext cx="609601"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33263" y="1844666"/>
            <a:ext cx="1313180" cy="369332"/>
          </a:xfrm>
          <a:prstGeom prst="rect">
            <a:avLst/>
          </a:prstGeom>
          <a:noFill/>
        </p:spPr>
        <p:txBody>
          <a:bodyPr wrap="none" rtlCol="0">
            <a:spAutoFit/>
          </a:bodyPr>
          <a:lstStyle/>
          <a:p>
            <a:r>
              <a:rPr lang="en-US" dirty="0" smtClean="0">
                <a:solidFill>
                  <a:schemeClr val="tx1">
                    <a:lumMod val="10000"/>
                  </a:schemeClr>
                </a:solidFill>
              </a:rPr>
              <a:t>Windows 7</a:t>
            </a:r>
            <a:endParaRPr lang="en-US" dirty="0">
              <a:solidFill>
                <a:schemeClr val="tx1">
                  <a:lumMod val="10000"/>
                </a:schemeClr>
              </a:solidFill>
            </a:endParaRPr>
          </a:p>
        </p:txBody>
      </p:sp>
      <p:sp>
        <p:nvSpPr>
          <p:cNvPr id="15" name="TextBox 14"/>
          <p:cNvSpPr txBox="1"/>
          <p:nvPr/>
        </p:nvSpPr>
        <p:spPr>
          <a:xfrm>
            <a:off x="5146309" y="1818318"/>
            <a:ext cx="2800767" cy="369332"/>
          </a:xfrm>
          <a:prstGeom prst="rect">
            <a:avLst/>
          </a:prstGeom>
          <a:noFill/>
        </p:spPr>
        <p:txBody>
          <a:bodyPr wrap="none" rtlCol="0">
            <a:spAutoFit/>
          </a:bodyPr>
          <a:lstStyle/>
          <a:p>
            <a:r>
              <a:rPr lang="en-US" dirty="0" smtClean="0">
                <a:solidFill>
                  <a:schemeClr val="tx1">
                    <a:lumMod val="10000"/>
                  </a:schemeClr>
                </a:solidFill>
              </a:rPr>
              <a:t>Windows Server 2008 R2</a:t>
            </a:r>
            <a:endParaRPr lang="en-US" dirty="0">
              <a:solidFill>
                <a:schemeClr val="tx1">
                  <a:lumMod val="10000"/>
                </a:schemeClr>
              </a:solidFill>
            </a:endParaRPr>
          </a:p>
        </p:txBody>
      </p:sp>
      <p:sp>
        <p:nvSpPr>
          <p:cNvPr id="16" name="Rectangle 15"/>
          <p:cNvSpPr/>
          <p:nvPr/>
        </p:nvSpPr>
        <p:spPr>
          <a:xfrm>
            <a:off x="7631000" y="2180529"/>
            <a:ext cx="1600200" cy="143987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t>UAG</a:t>
            </a:r>
            <a:br>
              <a:rPr lang="en-US" dirty="0" smtClean="0"/>
            </a:br>
            <a:r>
              <a:rPr lang="en-US" dirty="0" smtClean="0"/>
              <a:t>VHD</a:t>
            </a:r>
            <a:endParaRPr lang="en-US" dirty="0"/>
          </a:p>
        </p:txBody>
      </p:sp>
      <p:pic>
        <p:nvPicPr>
          <p:cNvPr id="1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7093" y="2479731"/>
            <a:ext cx="2245065" cy="1853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7"/>
          <p:cNvSpPr/>
          <p:nvPr/>
        </p:nvSpPr>
        <p:spPr>
          <a:xfrm>
            <a:off x="7022099" y="2286902"/>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lumMod val="10000"/>
                  </a:schemeClr>
                </a:solidFill>
              </a:rPr>
              <a:t>.5</a:t>
            </a:r>
            <a:endParaRPr lang="en-US" sz="2800" b="1" dirty="0">
              <a:solidFill>
                <a:schemeClr val="tx1">
                  <a:lumMod val="10000"/>
                </a:schemeClr>
              </a:solidFill>
            </a:endParaRPr>
          </a:p>
        </p:txBody>
      </p:sp>
      <p:sp>
        <p:nvSpPr>
          <p:cNvPr id="19" name="TextBox 18"/>
          <p:cNvSpPr txBox="1"/>
          <p:nvPr/>
        </p:nvSpPr>
        <p:spPr>
          <a:xfrm>
            <a:off x="935114" y="5261794"/>
            <a:ext cx="2810385" cy="523220"/>
          </a:xfrm>
          <a:prstGeom prst="rect">
            <a:avLst/>
          </a:prstGeom>
          <a:noFill/>
        </p:spPr>
        <p:txBody>
          <a:bodyPr wrap="none" rtlCol="0">
            <a:spAutoFit/>
          </a:bodyPr>
          <a:lstStyle/>
          <a:p>
            <a:r>
              <a:rPr lang="en-US" sz="2800" b="1" dirty="0" smtClean="0">
                <a:solidFill>
                  <a:srgbClr val="FF0000"/>
                </a:solidFill>
                <a:latin typeface="+mn-lt"/>
              </a:rPr>
              <a:t>192.168.150.XX</a:t>
            </a:r>
            <a:endParaRPr lang="en-US" sz="2800" b="1" dirty="0">
              <a:solidFill>
                <a:srgbClr val="FF0000"/>
              </a:solidFill>
              <a:latin typeface="+mn-lt"/>
            </a:endParaRPr>
          </a:p>
        </p:txBody>
      </p:sp>
      <p:sp>
        <p:nvSpPr>
          <p:cNvPr id="20" name="Rectangle 19"/>
          <p:cNvSpPr/>
          <p:nvPr/>
        </p:nvSpPr>
        <p:spPr>
          <a:xfrm>
            <a:off x="7022099" y="2925448"/>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.5</a:t>
            </a:r>
            <a:endParaRPr lang="en-US" sz="2800" b="1" dirty="0">
              <a:solidFill>
                <a:srgbClr val="FF0000"/>
              </a:solidFill>
            </a:endParaRPr>
          </a:p>
        </p:txBody>
      </p:sp>
      <p:cxnSp>
        <p:nvCxnSpPr>
          <p:cNvPr id="21" name="Elbow Connector 20"/>
          <p:cNvCxnSpPr>
            <a:stCxn id="20" idx="1"/>
            <a:endCxn id="10" idx="0"/>
          </p:cNvCxnSpPr>
          <p:nvPr/>
        </p:nvCxnSpPr>
        <p:spPr>
          <a:xfrm rot="10800000" flipV="1">
            <a:off x="6031499" y="3192148"/>
            <a:ext cx="990600" cy="618754"/>
          </a:xfrm>
          <a:prstGeom prst="bentConnector2">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2" name="Freeform 21"/>
          <p:cNvSpPr/>
          <p:nvPr/>
        </p:nvSpPr>
        <p:spPr>
          <a:xfrm>
            <a:off x="7782327" y="2529679"/>
            <a:ext cx="230372" cy="669851"/>
          </a:xfrm>
          <a:custGeom>
            <a:avLst/>
            <a:gdLst>
              <a:gd name="connsiteX0" fmla="*/ 0 w 361560"/>
              <a:gd name="connsiteY0" fmla="*/ 0 h 669851"/>
              <a:gd name="connsiteX1" fmla="*/ 361507 w 361560"/>
              <a:gd name="connsiteY1" fmla="*/ 350874 h 669851"/>
              <a:gd name="connsiteX2" fmla="*/ 21265 w 361560"/>
              <a:gd name="connsiteY2" fmla="*/ 669851 h 669851"/>
            </a:gdLst>
            <a:ahLst/>
            <a:cxnLst>
              <a:cxn ang="0">
                <a:pos x="connsiteX0" y="connsiteY0"/>
              </a:cxn>
              <a:cxn ang="0">
                <a:pos x="connsiteX1" y="connsiteY1"/>
              </a:cxn>
              <a:cxn ang="0">
                <a:pos x="connsiteX2" y="connsiteY2"/>
              </a:cxn>
            </a:cxnLst>
            <a:rect l="l" t="t" r="r" b="b"/>
            <a:pathLst>
              <a:path w="361560" h="669851">
                <a:moveTo>
                  <a:pt x="0" y="0"/>
                </a:moveTo>
                <a:cubicBezTo>
                  <a:pt x="178981" y="119616"/>
                  <a:pt x="357963" y="239232"/>
                  <a:pt x="361507" y="350874"/>
                </a:cubicBezTo>
                <a:cubicBezTo>
                  <a:pt x="365051" y="462516"/>
                  <a:pt x="193158" y="566183"/>
                  <a:pt x="21265" y="669851"/>
                </a:cubicBezTo>
              </a:path>
            </a:pathLst>
          </a:custGeom>
          <a:ln>
            <a:headEnd type="arrow"/>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chemeClr val="accent2">
                  <a:lumMod val="75000"/>
                </a:schemeClr>
              </a:solidFill>
            </a:endParaRPr>
          </a:p>
        </p:txBody>
      </p:sp>
      <p:pic>
        <p:nvPicPr>
          <p:cNvPr id="23" name="Picture 2" descr="C:\Users\Administrator.WIN-5L103LH6NA7\Pictures\Artwork_Imagery\Icons - Illustrations\_ REAL VISTA STYLE\desktop comput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08027" y="1579701"/>
            <a:ext cx="2438400" cy="24384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C:\Users\Administrator.WIN-5L103LH6NA7\Pictures\Artwork_Imagery\Icons - Illustrations\_ REAL VISTA STYLE\desktop comput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25025" y="4450747"/>
            <a:ext cx="2438400" cy="2438400"/>
          </a:xfrm>
          <a:prstGeom prst="rect">
            <a:avLst/>
          </a:prstGeom>
          <a:noFill/>
          <a:extLst>
            <a:ext uri="{909E8E84-426E-40DD-AFC4-6F175D3DCCD1}">
              <a14:hiddenFill xmlns:a14="http://schemas.microsoft.com/office/drawing/2010/main">
                <a:solidFill>
                  <a:srgbClr val="FFFFFF"/>
                </a:solidFill>
              </a14:hiddenFill>
            </a:ext>
          </a:extLst>
        </p:spPr>
      </p:pic>
      <p:cxnSp>
        <p:nvCxnSpPr>
          <p:cNvPr id="25" name="Curved Connector 24"/>
          <p:cNvCxnSpPr/>
          <p:nvPr/>
        </p:nvCxnSpPr>
        <p:spPr>
          <a:xfrm rot="16200000" flipV="1">
            <a:off x="10109365" y="3743719"/>
            <a:ext cx="1122401" cy="661620"/>
          </a:xfrm>
          <a:prstGeom prst="curvedConnector3">
            <a:avLst>
              <a:gd name="adj1" fmla="val 50000"/>
            </a:avLst>
          </a:prstGeom>
          <a:scene3d>
            <a:camera prst="orthographicFront"/>
            <a:lightRig rig="threePt" dir="t"/>
          </a:scene3d>
          <a:sp3d>
            <a:bevelT/>
          </a:sp3d>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8905765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5840" y="228600"/>
            <a:ext cx="11140587" cy="1329595"/>
          </a:xfrm>
        </p:spPr>
        <p:txBody>
          <a:bodyPr/>
          <a:lstStyle/>
          <a:p>
            <a:r>
              <a:rPr lang="en-US" dirty="0" smtClean="0"/>
              <a:t>Single Machine </a:t>
            </a:r>
            <a:r>
              <a:rPr lang="en-US" dirty="0"/>
              <a:t>Developer </a:t>
            </a:r>
            <a:r>
              <a:rPr lang="en-US" dirty="0" smtClean="0"/>
              <a:t>Setup with </a:t>
            </a:r>
            <a:r>
              <a:rPr lang="en-US" dirty="0"/>
              <a:t>UAG </a:t>
            </a:r>
          </a:p>
        </p:txBody>
      </p:sp>
      <p:sp>
        <p:nvSpPr>
          <p:cNvPr id="4" name="Rectangle 3"/>
          <p:cNvSpPr/>
          <p:nvPr/>
        </p:nvSpPr>
        <p:spPr>
          <a:xfrm>
            <a:off x="2971800" y="1753502"/>
            <a:ext cx="6488699" cy="3733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5" name="Rectangle 4"/>
          <p:cNvSpPr/>
          <p:nvPr/>
        </p:nvSpPr>
        <p:spPr>
          <a:xfrm>
            <a:off x="7631699" y="3734702"/>
            <a:ext cx="1600200" cy="16002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t>SharePoint</a:t>
            </a:r>
          </a:p>
          <a:p>
            <a:pPr algn="ctr"/>
            <a:r>
              <a:rPr lang="en-US" dirty="0" smtClean="0"/>
              <a:t>VHD</a:t>
            </a:r>
            <a:endParaRPr lang="en-US" dirty="0"/>
          </a:p>
        </p:txBody>
      </p:sp>
      <p:sp>
        <p:nvSpPr>
          <p:cNvPr id="7" name="TextBox 6"/>
          <p:cNvSpPr txBox="1"/>
          <p:nvPr/>
        </p:nvSpPr>
        <p:spPr>
          <a:xfrm>
            <a:off x="1348688" y="5671381"/>
            <a:ext cx="2396810" cy="523220"/>
          </a:xfrm>
          <a:prstGeom prst="rect">
            <a:avLst/>
          </a:prstGeom>
          <a:noFill/>
        </p:spPr>
        <p:txBody>
          <a:bodyPr wrap="none" rtlCol="0">
            <a:spAutoFit/>
          </a:bodyPr>
          <a:lstStyle/>
          <a:p>
            <a:r>
              <a:rPr lang="en-US" sz="2800" b="1" dirty="0" smtClean="0">
                <a:solidFill>
                  <a:schemeClr val="tx1">
                    <a:lumMod val="10000"/>
                  </a:schemeClr>
                </a:solidFill>
                <a:latin typeface="+mn-lt"/>
              </a:rPr>
              <a:t>192.168.1.XX</a:t>
            </a:r>
            <a:endParaRPr lang="en-US" sz="2800" b="1" dirty="0">
              <a:solidFill>
                <a:schemeClr val="tx1">
                  <a:lumMod val="10000"/>
                </a:schemeClr>
              </a:solidFill>
              <a:latin typeface="+mn-lt"/>
            </a:endParaRPr>
          </a:p>
        </p:txBody>
      </p:sp>
      <p:sp>
        <p:nvSpPr>
          <p:cNvPr id="8" name="Rectangle 7"/>
          <p:cNvSpPr/>
          <p:nvPr/>
        </p:nvSpPr>
        <p:spPr>
          <a:xfrm>
            <a:off x="2645105" y="2262979"/>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lumMod val="10000"/>
                  </a:schemeClr>
                </a:solidFill>
              </a:rPr>
              <a:t>.10</a:t>
            </a:r>
            <a:endParaRPr lang="en-US" sz="2800" b="1" dirty="0">
              <a:solidFill>
                <a:schemeClr val="tx1">
                  <a:lumMod val="10000"/>
                </a:schemeClr>
              </a:solidFill>
            </a:endParaRPr>
          </a:p>
        </p:txBody>
      </p:sp>
      <p:sp>
        <p:nvSpPr>
          <p:cNvPr id="9" name="Rectangle 8"/>
          <p:cNvSpPr/>
          <p:nvPr/>
        </p:nvSpPr>
        <p:spPr>
          <a:xfrm>
            <a:off x="7022100" y="3810902"/>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.1</a:t>
            </a:r>
            <a:endParaRPr lang="en-US" sz="2800" b="1" dirty="0">
              <a:solidFill>
                <a:srgbClr val="FF0000"/>
              </a:solidFill>
            </a:endParaRPr>
          </a:p>
        </p:txBody>
      </p:sp>
      <p:sp>
        <p:nvSpPr>
          <p:cNvPr id="10" name="Rectangle 9"/>
          <p:cNvSpPr/>
          <p:nvPr/>
        </p:nvSpPr>
        <p:spPr>
          <a:xfrm>
            <a:off x="5650499" y="3810902"/>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.10</a:t>
            </a:r>
            <a:endParaRPr lang="en-US" sz="2800" b="1" dirty="0">
              <a:solidFill>
                <a:srgbClr val="FF0000"/>
              </a:solidFill>
            </a:endParaRPr>
          </a:p>
        </p:txBody>
      </p:sp>
      <p:cxnSp>
        <p:nvCxnSpPr>
          <p:cNvPr id="12" name="Straight Arrow Connector 11"/>
          <p:cNvCxnSpPr>
            <a:stCxn id="8" idx="3"/>
            <a:endCxn id="18" idx="1"/>
          </p:cNvCxnSpPr>
          <p:nvPr/>
        </p:nvCxnSpPr>
        <p:spPr>
          <a:xfrm>
            <a:off x="3407105" y="2529679"/>
            <a:ext cx="3614994" cy="23923"/>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10" idx="3"/>
            <a:endCxn id="9" idx="1"/>
          </p:cNvCxnSpPr>
          <p:nvPr/>
        </p:nvCxnSpPr>
        <p:spPr>
          <a:xfrm>
            <a:off x="6412499" y="4077602"/>
            <a:ext cx="609601"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146309" y="1818318"/>
            <a:ext cx="2800767" cy="369332"/>
          </a:xfrm>
          <a:prstGeom prst="rect">
            <a:avLst/>
          </a:prstGeom>
          <a:noFill/>
        </p:spPr>
        <p:txBody>
          <a:bodyPr wrap="none" rtlCol="0">
            <a:spAutoFit/>
          </a:bodyPr>
          <a:lstStyle/>
          <a:p>
            <a:r>
              <a:rPr lang="en-US" dirty="0" smtClean="0">
                <a:solidFill>
                  <a:schemeClr val="tx1">
                    <a:lumMod val="10000"/>
                  </a:schemeClr>
                </a:solidFill>
              </a:rPr>
              <a:t>Windows Server 2008 R2</a:t>
            </a:r>
            <a:endParaRPr lang="en-US" dirty="0">
              <a:solidFill>
                <a:schemeClr val="tx1">
                  <a:lumMod val="10000"/>
                </a:schemeClr>
              </a:solidFill>
            </a:endParaRPr>
          </a:p>
        </p:txBody>
      </p:sp>
      <p:sp>
        <p:nvSpPr>
          <p:cNvPr id="16" name="Rectangle 15"/>
          <p:cNvSpPr/>
          <p:nvPr/>
        </p:nvSpPr>
        <p:spPr>
          <a:xfrm>
            <a:off x="7631000" y="2180529"/>
            <a:ext cx="1600200" cy="143987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t>UAG</a:t>
            </a:r>
            <a:br>
              <a:rPr lang="en-US" dirty="0" smtClean="0"/>
            </a:br>
            <a:r>
              <a:rPr lang="en-US" dirty="0" smtClean="0"/>
              <a:t>VHD</a:t>
            </a:r>
            <a:endParaRPr lang="en-US" dirty="0"/>
          </a:p>
        </p:txBody>
      </p:sp>
      <p:pic>
        <p:nvPicPr>
          <p:cNvPr id="1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07105" y="3191778"/>
            <a:ext cx="2184525" cy="1803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7"/>
          <p:cNvSpPr/>
          <p:nvPr/>
        </p:nvSpPr>
        <p:spPr>
          <a:xfrm>
            <a:off x="7022099" y="2286902"/>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lumMod val="10000"/>
                  </a:schemeClr>
                </a:solidFill>
              </a:rPr>
              <a:t>.5</a:t>
            </a:r>
            <a:endParaRPr lang="en-US" sz="2800" b="1" dirty="0">
              <a:solidFill>
                <a:schemeClr val="tx1">
                  <a:lumMod val="10000"/>
                </a:schemeClr>
              </a:solidFill>
            </a:endParaRPr>
          </a:p>
        </p:txBody>
      </p:sp>
      <p:sp>
        <p:nvSpPr>
          <p:cNvPr id="19" name="TextBox 18"/>
          <p:cNvSpPr txBox="1"/>
          <p:nvPr/>
        </p:nvSpPr>
        <p:spPr>
          <a:xfrm>
            <a:off x="935113" y="6163363"/>
            <a:ext cx="2810385" cy="523220"/>
          </a:xfrm>
          <a:prstGeom prst="rect">
            <a:avLst/>
          </a:prstGeom>
          <a:noFill/>
        </p:spPr>
        <p:txBody>
          <a:bodyPr wrap="none" rtlCol="0">
            <a:spAutoFit/>
          </a:bodyPr>
          <a:lstStyle/>
          <a:p>
            <a:r>
              <a:rPr lang="en-US" sz="2800" b="1" dirty="0" smtClean="0">
                <a:solidFill>
                  <a:srgbClr val="FF0000"/>
                </a:solidFill>
                <a:latin typeface="+mn-lt"/>
              </a:rPr>
              <a:t>192.168.150.XX</a:t>
            </a:r>
            <a:endParaRPr lang="en-US" sz="2800" b="1" dirty="0">
              <a:solidFill>
                <a:srgbClr val="FF0000"/>
              </a:solidFill>
              <a:latin typeface="+mn-lt"/>
            </a:endParaRPr>
          </a:p>
        </p:txBody>
      </p:sp>
      <p:sp>
        <p:nvSpPr>
          <p:cNvPr id="20" name="Rectangle 19"/>
          <p:cNvSpPr/>
          <p:nvPr/>
        </p:nvSpPr>
        <p:spPr>
          <a:xfrm>
            <a:off x="7022099" y="2925448"/>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.5</a:t>
            </a:r>
            <a:endParaRPr lang="en-US" sz="2800" b="1" dirty="0">
              <a:solidFill>
                <a:srgbClr val="FF0000"/>
              </a:solidFill>
            </a:endParaRPr>
          </a:p>
        </p:txBody>
      </p:sp>
      <p:cxnSp>
        <p:nvCxnSpPr>
          <p:cNvPr id="21" name="Elbow Connector 20"/>
          <p:cNvCxnSpPr>
            <a:stCxn id="20" idx="1"/>
            <a:endCxn id="10" idx="0"/>
          </p:cNvCxnSpPr>
          <p:nvPr/>
        </p:nvCxnSpPr>
        <p:spPr>
          <a:xfrm rot="10800000" flipV="1">
            <a:off x="6031499" y="3192148"/>
            <a:ext cx="990600" cy="618754"/>
          </a:xfrm>
          <a:prstGeom prst="bentConnector2">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2" name="Freeform 21"/>
          <p:cNvSpPr/>
          <p:nvPr/>
        </p:nvSpPr>
        <p:spPr>
          <a:xfrm>
            <a:off x="7782327" y="2529679"/>
            <a:ext cx="230372" cy="669851"/>
          </a:xfrm>
          <a:custGeom>
            <a:avLst/>
            <a:gdLst>
              <a:gd name="connsiteX0" fmla="*/ 0 w 361560"/>
              <a:gd name="connsiteY0" fmla="*/ 0 h 669851"/>
              <a:gd name="connsiteX1" fmla="*/ 361507 w 361560"/>
              <a:gd name="connsiteY1" fmla="*/ 350874 h 669851"/>
              <a:gd name="connsiteX2" fmla="*/ 21265 w 361560"/>
              <a:gd name="connsiteY2" fmla="*/ 669851 h 669851"/>
            </a:gdLst>
            <a:ahLst/>
            <a:cxnLst>
              <a:cxn ang="0">
                <a:pos x="connsiteX0" y="connsiteY0"/>
              </a:cxn>
              <a:cxn ang="0">
                <a:pos x="connsiteX1" y="connsiteY1"/>
              </a:cxn>
              <a:cxn ang="0">
                <a:pos x="connsiteX2" y="connsiteY2"/>
              </a:cxn>
            </a:cxnLst>
            <a:rect l="l" t="t" r="r" b="b"/>
            <a:pathLst>
              <a:path w="361560" h="669851">
                <a:moveTo>
                  <a:pt x="0" y="0"/>
                </a:moveTo>
                <a:cubicBezTo>
                  <a:pt x="178981" y="119616"/>
                  <a:pt x="357963" y="239232"/>
                  <a:pt x="361507" y="350874"/>
                </a:cubicBezTo>
                <a:cubicBezTo>
                  <a:pt x="365051" y="462516"/>
                  <a:pt x="193158" y="566183"/>
                  <a:pt x="21265" y="669851"/>
                </a:cubicBezTo>
              </a:path>
            </a:pathLst>
          </a:custGeom>
          <a:ln>
            <a:headEnd type="arrow"/>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chemeClr val="accent2">
                  <a:lumMod val="75000"/>
                </a:schemeClr>
              </a:solidFill>
            </a:endParaRPr>
          </a:p>
        </p:txBody>
      </p:sp>
      <p:pic>
        <p:nvPicPr>
          <p:cNvPr id="23" name="Picture 2" descr="C:\Users\Administrator.WIN-5L103LH6NA7\Pictures\Artwork_Imagery\Icons - Illustrations\_ REAL VISTA STYLE\desktop comput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08027" y="1579701"/>
            <a:ext cx="2438400" cy="2438400"/>
          </a:xfrm>
          <a:prstGeom prst="rect">
            <a:avLst/>
          </a:prstGeom>
          <a:noFill/>
          <a:extLst>
            <a:ext uri="{909E8E84-426E-40DD-AFC4-6F175D3DCCD1}">
              <a14:hiddenFill xmlns:a14="http://schemas.microsoft.com/office/drawing/2010/main">
                <a:solidFill>
                  <a:srgbClr val="FFFFFF"/>
                </a:solidFill>
              </a14:hiddenFill>
            </a:ext>
          </a:extLst>
        </p:spPr>
      </p:pic>
      <p:cxnSp>
        <p:nvCxnSpPr>
          <p:cNvPr id="25" name="Curved Connector 24"/>
          <p:cNvCxnSpPr>
            <a:stCxn id="1026" idx="1"/>
            <a:endCxn id="2050" idx="3"/>
          </p:cNvCxnSpPr>
          <p:nvPr/>
        </p:nvCxnSpPr>
        <p:spPr>
          <a:xfrm rot="10800000">
            <a:off x="1637944" y="3499876"/>
            <a:ext cx="926839" cy="664067"/>
          </a:xfrm>
          <a:prstGeom prst="curvedConnector3">
            <a:avLst>
              <a:gd name="adj1" fmla="val 50000"/>
            </a:avLst>
          </a:prstGeom>
          <a:scene3d>
            <a:camera prst="orthographicFront"/>
            <a:lightRig rig="threePt" dir="t"/>
          </a:scene3d>
          <a:sp3d>
            <a:bevelT/>
          </a:sp3d>
        </p:spPr>
        <p:style>
          <a:lnRef idx="3">
            <a:schemeClr val="accent1"/>
          </a:lnRef>
          <a:fillRef idx="0">
            <a:schemeClr val="accent1"/>
          </a:fillRef>
          <a:effectRef idx="2">
            <a:schemeClr val="accent1"/>
          </a:effectRef>
          <a:fontRef idx="minor">
            <a:schemeClr val="tx1"/>
          </a:fontRef>
        </p:style>
      </p:cxnSp>
      <p:pic>
        <p:nvPicPr>
          <p:cNvPr id="2050" name="Picture 2" descr="C:\Users\Administrator.WIN-5L103LH6NA7\Pictures\Artwork_Imagery\Hardware Photos\OEM HW\Windows Mobile devices (cell phone, pda)\Windows 7  - prototype\Windows Phone 7 Serie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30" y="2159074"/>
            <a:ext cx="1360813" cy="268160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3133" t="4763" r="3319" b="-1"/>
          <a:stretch/>
        </p:blipFill>
        <p:spPr bwMode="auto">
          <a:xfrm>
            <a:off x="2564782" y="3905249"/>
            <a:ext cx="787731" cy="517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14390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5840" y="228600"/>
            <a:ext cx="11140587" cy="1218795"/>
          </a:xfrm>
        </p:spPr>
        <p:txBody>
          <a:bodyPr/>
          <a:lstStyle/>
          <a:p>
            <a:r>
              <a:rPr lang="en-US" dirty="0" smtClean="0"/>
              <a:t>Single Machine </a:t>
            </a:r>
            <a:r>
              <a:rPr lang="en-US" dirty="0"/>
              <a:t>Developer </a:t>
            </a:r>
            <a:r>
              <a:rPr lang="en-US" dirty="0" smtClean="0"/>
              <a:t>Setup </a:t>
            </a:r>
            <a:br>
              <a:rPr lang="en-US" dirty="0" smtClean="0"/>
            </a:br>
            <a:r>
              <a:rPr lang="en-US" dirty="0" smtClean="0"/>
              <a:t>with Hyper-V</a:t>
            </a:r>
            <a:endParaRPr lang="en-US" dirty="0"/>
          </a:p>
        </p:txBody>
      </p:sp>
      <p:sp>
        <p:nvSpPr>
          <p:cNvPr id="4" name="Rectangle 3"/>
          <p:cNvSpPr/>
          <p:nvPr/>
        </p:nvSpPr>
        <p:spPr>
          <a:xfrm>
            <a:off x="2971800" y="1753502"/>
            <a:ext cx="8737270" cy="3733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5" name="Rectangle 4"/>
          <p:cNvSpPr/>
          <p:nvPr/>
        </p:nvSpPr>
        <p:spPr>
          <a:xfrm>
            <a:off x="9840449" y="3734702"/>
            <a:ext cx="1600200" cy="16002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t>SharePoint</a:t>
            </a:r>
          </a:p>
          <a:p>
            <a:pPr algn="ctr"/>
            <a:r>
              <a:rPr lang="en-US" dirty="0" smtClean="0"/>
              <a:t>VHD</a:t>
            </a:r>
            <a:endParaRPr lang="en-US" dirty="0"/>
          </a:p>
        </p:txBody>
      </p:sp>
      <p:sp>
        <p:nvSpPr>
          <p:cNvPr id="7" name="TextBox 6"/>
          <p:cNvSpPr txBox="1"/>
          <p:nvPr/>
        </p:nvSpPr>
        <p:spPr>
          <a:xfrm>
            <a:off x="1348688" y="5671381"/>
            <a:ext cx="2396810" cy="523220"/>
          </a:xfrm>
          <a:prstGeom prst="rect">
            <a:avLst/>
          </a:prstGeom>
          <a:noFill/>
        </p:spPr>
        <p:txBody>
          <a:bodyPr wrap="none" rtlCol="0">
            <a:spAutoFit/>
          </a:bodyPr>
          <a:lstStyle/>
          <a:p>
            <a:r>
              <a:rPr lang="en-US" sz="2800" b="1" dirty="0" smtClean="0">
                <a:solidFill>
                  <a:schemeClr val="tx1">
                    <a:lumMod val="10000"/>
                  </a:schemeClr>
                </a:solidFill>
                <a:latin typeface="+mn-lt"/>
              </a:rPr>
              <a:t>192.168.1.XX</a:t>
            </a:r>
            <a:endParaRPr lang="en-US" sz="2800" b="1" dirty="0">
              <a:solidFill>
                <a:schemeClr val="tx1">
                  <a:lumMod val="10000"/>
                </a:schemeClr>
              </a:solidFill>
              <a:latin typeface="+mn-lt"/>
            </a:endParaRPr>
          </a:p>
        </p:txBody>
      </p:sp>
      <p:sp>
        <p:nvSpPr>
          <p:cNvPr id="8" name="Rectangle 7"/>
          <p:cNvSpPr/>
          <p:nvPr/>
        </p:nvSpPr>
        <p:spPr>
          <a:xfrm>
            <a:off x="2645105" y="2262979"/>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lumMod val="10000"/>
                  </a:schemeClr>
                </a:solidFill>
              </a:rPr>
              <a:t>.10</a:t>
            </a:r>
            <a:endParaRPr lang="en-US" sz="2800" b="1" dirty="0">
              <a:solidFill>
                <a:schemeClr val="tx1">
                  <a:lumMod val="10000"/>
                </a:schemeClr>
              </a:solidFill>
            </a:endParaRPr>
          </a:p>
        </p:txBody>
      </p:sp>
      <p:sp>
        <p:nvSpPr>
          <p:cNvPr id="9" name="Rectangle 8"/>
          <p:cNvSpPr/>
          <p:nvPr/>
        </p:nvSpPr>
        <p:spPr>
          <a:xfrm>
            <a:off x="9230850" y="3810902"/>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.1</a:t>
            </a:r>
            <a:endParaRPr lang="en-US" sz="2800" b="1" dirty="0">
              <a:solidFill>
                <a:srgbClr val="FF0000"/>
              </a:solidFill>
            </a:endParaRPr>
          </a:p>
        </p:txBody>
      </p:sp>
      <p:sp>
        <p:nvSpPr>
          <p:cNvPr id="10" name="Rectangle 9"/>
          <p:cNvSpPr/>
          <p:nvPr/>
        </p:nvSpPr>
        <p:spPr>
          <a:xfrm>
            <a:off x="7859249" y="3810902"/>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.10</a:t>
            </a:r>
            <a:endParaRPr lang="en-US" sz="2800" b="1" dirty="0">
              <a:solidFill>
                <a:srgbClr val="FF0000"/>
              </a:solidFill>
            </a:endParaRPr>
          </a:p>
        </p:txBody>
      </p:sp>
      <p:cxnSp>
        <p:nvCxnSpPr>
          <p:cNvPr id="12" name="Straight Arrow Connector 11"/>
          <p:cNvCxnSpPr>
            <a:stCxn id="8" idx="3"/>
            <a:endCxn id="18" idx="1"/>
          </p:cNvCxnSpPr>
          <p:nvPr/>
        </p:nvCxnSpPr>
        <p:spPr>
          <a:xfrm>
            <a:off x="3407105" y="2529679"/>
            <a:ext cx="5823744" cy="23923"/>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10" idx="3"/>
            <a:endCxn id="9" idx="1"/>
          </p:cNvCxnSpPr>
          <p:nvPr/>
        </p:nvCxnSpPr>
        <p:spPr>
          <a:xfrm>
            <a:off x="8621249" y="4077602"/>
            <a:ext cx="609601" cy="0"/>
          </a:xfrm>
          <a:prstGeom prst="straightConnector1">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146309" y="1818318"/>
            <a:ext cx="2800767" cy="369332"/>
          </a:xfrm>
          <a:prstGeom prst="rect">
            <a:avLst/>
          </a:prstGeom>
          <a:noFill/>
        </p:spPr>
        <p:txBody>
          <a:bodyPr wrap="none" rtlCol="0">
            <a:spAutoFit/>
          </a:bodyPr>
          <a:lstStyle/>
          <a:p>
            <a:r>
              <a:rPr lang="en-US" dirty="0" smtClean="0">
                <a:solidFill>
                  <a:schemeClr val="tx1">
                    <a:lumMod val="10000"/>
                  </a:schemeClr>
                </a:solidFill>
              </a:rPr>
              <a:t>Windows Server 2008 R2</a:t>
            </a:r>
            <a:endParaRPr lang="en-US" dirty="0">
              <a:solidFill>
                <a:schemeClr val="tx1">
                  <a:lumMod val="10000"/>
                </a:schemeClr>
              </a:solidFill>
            </a:endParaRPr>
          </a:p>
        </p:txBody>
      </p:sp>
      <p:sp>
        <p:nvSpPr>
          <p:cNvPr id="16" name="Rectangle 15"/>
          <p:cNvSpPr/>
          <p:nvPr/>
        </p:nvSpPr>
        <p:spPr>
          <a:xfrm>
            <a:off x="9839750" y="2180529"/>
            <a:ext cx="1600200" cy="143987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t>UAG</a:t>
            </a:r>
            <a:br>
              <a:rPr lang="en-US" dirty="0" smtClean="0"/>
            </a:br>
            <a:r>
              <a:rPr lang="en-US" dirty="0" smtClean="0"/>
              <a:t>VHD</a:t>
            </a:r>
            <a:endParaRPr lang="en-US" dirty="0"/>
          </a:p>
        </p:txBody>
      </p:sp>
      <p:sp>
        <p:nvSpPr>
          <p:cNvPr id="18" name="Rectangle 17"/>
          <p:cNvSpPr/>
          <p:nvPr/>
        </p:nvSpPr>
        <p:spPr>
          <a:xfrm>
            <a:off x="9230849" y="2286902"/>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lumMod val="10000"/>
                  </a:schemeClr>
                </a:solidFill>
              </a:rPr>
              <a:t>.5</a:t>
            </a:r>
            <a:endParaRPr lang="en-US" sz="2800" b="1" dirty="0">
              <a:solidFill>
                <a:schemeClr val="tx1">
                  <a:lumMod val="10000"/>
                </a:schemeClr>
              </a:solidFill>
            </a:endParaRPr>
          </a:p>
        </p:txBody>
      </p:sp>
      <p:sp>
        <p:nvSpPr>
          <p:cNvPr id="19" name="TextBox 18"/>
          <p:cNvSpPr txBox="1"/>
          <p:nvPr/>
        </p:nvSpPr>
        <p:spPr>
          <a:xfrm>
            <a:off x="935113" y="6163363"/>
            <a:ext cx="2810385" cy="523220"/>
          </a:xfrm>
          <a:prstGeom prst="rect">
            <a:avLst/>
          </a:prstGeom>
          <a:noFill/>
        </p:spPr>
        <p:txBody>
          <a:bodyPr wrap="none" rtlCol="0">
            <a:spAutoFit/>
          </a:bodyPr>
          <a:lstStyle/>
          <a:p>
            <a:r>
              <a:rPr lang="en-US" sz="2800" b="1" dirty="0" smtClean="0">
                <a:solidFill>
                  <a:srgbClr val="FF0000"/>
                </a:solidFill>
                <a:latin typeface="+mn-lt"/>
              </a:rPr>
              <a:t>192.168.150.XX</a:t>
            </a:r>
            <a:endParaRPr lang="en-US" sz="2800" b="1" dirty="0">
              <a:solidFill>
                <a:srgbClr val="FF0000"/>
              </a:solidFill>
              <a:latin typeface="+mn-lt"/>
            </a:endParaRPr>
          </a:p>
        </p:txBody>
      </p:sp>
      <p:sp>
        <p:nvSpPr>
          <p:cNvPr id="20" name="Rectangle 19"/>
          <p:cNvSpPr/>
          <p:nvPr/>
        </p:nvSpPr>
        <p:spPr>
          <a:xfrm>
            <a:off x="9230849" y="2925448"/>
            <a:ext cx="762000" cy="533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.5</a:t>
            </a:r>
            <a:endParaRPr lang="en-US" sz="2800" b="1" dirty="0">
              <a:solidFill>
                <a:srgbClr val="FF0000"/>
              </a:solidFill>
            </a:endParaRPr>
          </a:p>
        </p:txBody>
      </p:sp>
      <p:cxnSp>
        <p:nvCxnSpPr>
          <p:cNvPr id="21" name="Elbow Connector 20"/>
          <p:cNvCxnSpPr>
            <a:stCxn id="20" idx="1"/>
            <a:endCxn id="10" idx="0"/>
          </p:cNvCxnSpPr>
          <p:nvPr/>
        </p:nvCxnSpPr>
        <p:spPr>
          <a:xfrm rot="10800000" flipV="1">
            <a:off x="8240249" y="3192148"/>
            <a:ext cx="990600" cy="618754"/>
          </a:xfrm>
          <a:prstGeom prst="bentConnector2">
            <a:avLst/>
          </a:prstGeom>
          <a:ln w="57150">
            <a:solidFill>
              <a:schemeClr val="accent5">
                <a:lumMod val="1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2" name="Freeform 21"/>
          <p:cNvSpPr/>
          <p:nvPr/>
        </p:nvSpPr>
        <p:spPr>
          <a:xfrm>
            <a:off x="9991077" y="2529679"/>
            <a:ext cx="230372" cy="669851"/>
          </a:xfrm>
          <a:custGeom>
            <a:avLst/>
            <a:gdLst>
              <a:gd name="connsiteX0" fmla="*/ 0 w 361560"/>
              <a:gd name="connsiteY0" fmla="*/ 0 h 669851"/>
              <a:gd name="connsiteX1" fmla="*/ 361507 w 361560"/>
              <a:gd name="connsiteY1" fmla="*/ 350874 h 669851"/>
              <a:gd name="connsiteX2" fmla="*/ 21265 w 361560"/>
              <a:gd name="connsiteY2" fmla="*/ 669851 h 669851"/>
            </a:gdLst>
            <a:ahLst/>
            <a:cxnLst>
              <a:cxn ang="0">
                <a:pos x="connsiteX0" y="connsiteY0"/>
              </a:cxn>
              <a:cxn ang="0">
                <a:pos x="connsiteX1" y="connsiteY1"/>
              </a:cxn>
              <a:cxn ang="0">
                <a:pos x="connsiteX2" y="connsiteY2"/>
              </a:cxn>
            </a:cxnLst>
            <a:rect l="l" t="t" r="r" b="b"/>
            <a:pathLst>
              <a:path w="361560" h="669851">
                <a:moveTo>
                  <a:pt x="0" y="0"/>
                </a:moveTo>
                <a:cubicBezTo>
                  <a:pt x="178981" y="119616"/>
                  <a:pt x="357963" y="239232"/>
                  <a:pt x="361507" y="350874"/>
                </a:cubicBezTo>
                <a:cubicBezTo>
                  <a:pt x="365051" y="462516"/>
                  <a:pt x="193158" y="566183"/>
                  <a:pt x="21265" y="669851"/>
                </a:cubicBezTo>
              </a:path>
            </a:pathLst>
          </a:custGeom>
          <a:ln>
            <a:headEnd type="arrow"/>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chemeClr val="accent2">
                  <a:lumMod val="75000"/>
                </a:schemeClr>
              </a:solidFill>
            </a:endParaRPr>
          </a:p>
        </p:txBody>
      </p:sp>
      <p:cxnSp>
        <p:nvCxnSpPr>
          <p:cNvPr id="25" name="Curved Connector 24"/>
          <p:cNvCxnSpPr>
            <a:stCxn id="1026" idx="1"/>
            <a:endCxn id="2050" idx="3"/>
          </p:cNvCxnSpPr>
          <p:nvPr/>
        </p:nvCxnSpPr>
        <p:spPr>
          <a:xfrm rot="10800000">
            <a:off x="1637944" y="3499876"/>
            <a:ext cx="926839" cy="664067"/>
          </a:xfrm>
          <a:prstGeom prst="curvedConnector3">
            <a:avLst>
              <a:gd name="adj1" fmla="val 50000"/>
            </a:avLst>
          </a:prstGeom>
          <a:scene3d>
            <a:camera prst="orthographicFront"/>
            <a:lightRig rig="threePt" dir="t"/>
          </a:scene3d>
          <a:sp3d>
            <a:bevelT/>
          </a:sp3d>
        </p:spPr>
        <p:style>
          <a:lnRef idx="3">
            <a:schemeClr val="accent1"/>
          </a:lnRef>
          <a:fillRef idx="0">
            <a:schemeClr val="accent1"/>
          </a:fillRef>
          <a:effectRef idx="2">
            <a:schemeClr val="accent1"/>
          </a:effectRef>
          <a:fontRef idx="minor">
            <a:schemeClr val="tx1"/>
          </a:fontRef>
        </p:style>
      </p:cxnSp>
      <p:pic>
        <p:nvPicPr>
          <p:cNvPr id="2050" name="Picture 2" descr="C:\Users\Administrator.WIN-5L103LH6NA7\Pictures\Artwork_Imagery\Hardware Photos\OEM HW\Windows Mobile devices (cell phone, pda)\Windows 7  - prototype\Windows Phone 7 Serie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30" y="2159074"/>
            <a:ext cx="1360813" cy="2681602"/>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p:cNvSpPr/>
          <p:nvPr/>
        </p:nvSpPr>
        <p:spPr>
          <a:xfrm>
            <a:off x="3546108" y="2900464"/>
            <a:ext cx="3555335" cy="243443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133" t="4763" r="3319" b="-1"/>
          <a:stretch/>
        </p:blipFill>
        <p:spPr bwMode="auto">
          <a:xfrm>
            <a:off x="2564782" y="3905249"/>
            <a:ext cx="787731" cy="517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54638" y="3572777"/>
            <a:ext cx="1698903" cy="1402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546108" y="2961074"/>
            <a:ext cx="2115964"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Windows 7 x86 VHD</a:t>
            </a:r>
          </a:p>
        </p:txBody>
      </p:sp>
      <p:pic>
        <p:nvPicPr>
          <p:cNvPr id="26" name="Picture 25"/>
          <p:cNvPicPr>
            <a:picLocks noChangeAspect="1"/>
          </p:cNvPicPr>
          <p:nvPr/>
        </p:nvPicPr>
        <p:blipFill rotWithShape="1">
          <a:blip r:embed="rId5" cstate="print">
            <a:extLst>
              <a:ext uri="{28A0092B-C50C-407E-A947-70E740481C1C}">
                <a14:useLocalDpi xmlns:a14="http://schemas.microsoft.com/office/drawing/2010/main" val="0"/>
              </a:ext>
            </a:extLst>
          </a:blip>
          <a:srcRect l="2050" t="1538" r="11885" b="1160"/>
          <a:stretch/>
        </p:blipFill>
        <p:spPr>
          <a:xfrm>
            <a:off x="5861050" y="3199530"/>
            <a:ext cx="1022350" cy="1916428"/>
          </a:xfrm>
          <a:prstGeom prst="rect">
            <a:avLst/>
          </a:prstGeom>
        </p:spPr>
      </p:pic>
    </p:spTree>
    <p:extLst>
      <p:ext uri="{BB962C8B-B14F-4D97-AF65-F5344CB8AC3E}">
        <p14:creationId xmlns:p14="http://schemas.microsoft.com/office/powerpoint/2010/main" val="14175580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663032"/>
            <a:ext cx="10242549" cy="1523497"/>
          </a:xfrm>
        </p:spPr>
        <p:txBody>
          <a:bodyPr/>
          <a:lstStyle/>
          <a:p>
            <a:r>
              <a:rPr lang="en-US" dirty="0"/>
              <a:t>Building Your First </a:t>
            </a:r>
            <a:br>
              <a:rPr lang="en-US" dirty="0"/>
            </a:br>
            <a:r>
              <a:rPr lang="en-US" dirty="0"/>
              <a:t>Windows Phone 7 Application </a:t>
            </a:r>
            <a:br>
              <a:rPr lang="en-US" dirty="0"/>
            </a:br>
            <a:r>
              <a:rPr lang="en-US" dirty="0"/>
              <a:t>for Microsoft SharePoint </a:t>
            </a:r>
            <a:r>
              <a:rPr lang="en-US" dirty="0" smtClean="0"/>
              <a:t>2010</a:t>
            </a:r>
            <a:endParaRPr lang="en-US" dirty="0"/>
          </a:p>
        </p:txBody>
      </p:sp>
      <p:sp>
        <p:nvSpPr>
          <p:cNvPr id="3" name="Subtitle 2"/>
          <p:cNvSpPr>
            <a:spLocks noGrp="1"/>
          </p:cNvSpPr>
          <p:nvPr>
            <p:ph type="subTitle" idx="1"/>
          </p:nvPr>
        </p:nvSpPr>
        <p:spPr/>
        <p:txBody>
          <a:bodyPr/>
          <a:lstStyle/>
          <a:p>
            <a:r>
              <a:rPr lang="en-US" dirty="0"/>
              <a:t>Paul Stubbs</a:t>
            </a:r>
          </a:p>
          <a:p>
            <a:r>
              <a:rPr lang="en-US" dirty="0"/>
              <a:t>Technical Evangelist</a:t>
            </a:r>
          </a:p>
          <a:p>
            <a:r>
              <a:rPr lang="en-US" dirty="0"/>
              <a:t>Microsoft</a:t>
            </a:r>
          </a:p>
        </p:txBody>
      </p:sp>
      <p:sp>
        <p:nvSpPr>
          <p:cNvPr id="6" name="Text Placeholder 5"/>
          <p:cNvSpPr>
            <a:spLocks noGrp="1"/>
          </p:cNvSpPr>
          <p:nvPr>
            <p:ph type="body" sz="quarter" idx="10"/>
          </p:nvPr>
        </p:nvSpPr>
        <p:spPr/>
        <p:txBody>
          <a:bodyPr/>
          <a:lstStyle/>
          <a:p>
            <a:r>
              <a:rPr lang="en-US" dirty="0" smtClean="0"/>
              <a:t>OSP209</a:t>
            </a:r>
            <a:endParaRPr lang="en-US" dirty="0"/>
          </a:p>
        </p:txBody>
      </p:sp>
    </p:spTree>
    <p:extLst>
      <p:ext uri="{BB962C8B-B14F-4D97-AF65-F5344CB8AC3E}">
        <p14:creationId xmlns:p14="http://schemas.microsoft.com/office/powerpoint/2010/main" val="63863840"/>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 </a:t>
            </a:r>
            <a:endParaRPr lang="en-US" dirty="0"/>
          </a:p>
        </p:txBody>
      </p:sp>
      <p:sp>
        <p:nvSpPr>
          <p:cNvPr id="2" name="Title 1"/>
          <p:cNvSpPr>
            <a:spLocks noGrp="1"/>
          </p:cNvSpPr>
          <p:nvPr>
            <p:ph type="ctrTitle"/>
          </p:nvPr>
        </p:nvSpPr>
        <p:spPr/>
        <p:txBody>
          <a:bodyPr/>
          <a:lstStyle/>
          <a:p>
            <a:r>
              <a:rPr lang="en-US" dirty="0" smtClean="0"/>
              <a:t>SharePoint Task Application</a:t>
            </a:r>
            <a:endParaRPr lang="en-US" dirty="0"/>
          </a:p>
        </p:txBody>
      </p:sp>
      <p:sp>
        <p:nvSpPr>
          <p:cNvPr id="3" name="Subtitle 2"/>
          <p:cNvSpPr>
            <a:spLocks noGrp="1"/>
          </p:cNvSpPr>
          <p:nvPr>
            <p:ph type="subTitle" idx="1"/>
          </p:nvPr>
        </p:nvSpPr>
        <p:spPr/>
        <p:txBody>
          <a:bodyPr/>
          <a:lstStyle/>
          <a:p>
            <a:r>
              <a:rPr lang="en-US" dirty="0" smtClean="0"/>
              <a:t>Paul Stubbs</a:t>
            </a:r>
          </a:p>
          <a:p>
            <a:r>
              <a:rPr lang="en-US" dirty="0" smtClean="0"/>
              <a:t>Technical Evangelist</a:t>
            </a:r>
          </a:p>
          <a:p>
            <a:r>
              <a:rPr lang="en-US" dirty="0" smtClean="0"/>
              <a:t>DPE Corp.</a:t>
            </a:r>
            <a:endParaRPr lang="en-US" dirty="0"/>
          </a:p>
        </p:txBody>
      </p:sp>
    </p:spTree>
    <p:extLst>
      <p:ext uri="{BB962C8B-B14F-4D97-AF65-F5344CB8AC3E}">
        <p14:creationId xmlns:p14="http://schemas.microsoft.com/office/powerpoint/2010/main" val="1942634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604028" y="1237957"/>
            <a:ext cx="8405819" cy="4683736"/>
            <a:chOff x="169123" y="154745"/>
            <a:chExt cx="8405819" cy="4683736"/>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23" y="154745"/>
              <a:ext cx="8405819" cy="46837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2803375" y="529269"/>
              <a:ext cx="3620671" cy="461665"/>
            </a:xfrm>
            <a:prstGeom prst="rect">
              <a:avLst/>
            </a:prstGeom>
          </p:spPr>
          <p:txBody>
            <a:bodyPr wrap="none">
              <a:spAutoFit/>
            </a:bodyPr>
            <a:lstStyle/>
            <a:p>
              <a:r>
                <a:rPr lang="en-US" sz="2400" b="1" dirty="0">
                  <a:solidFill>
                    <a:srgbClr val="FF0000"/>
                  </a:solidFill>
                </a:rPr>
                <a:t>http://create.msdn.com</a:t>
              </a:r>
            </a:p>
          </p:txBody>
        </p:sp>
      </p:grpSp>
      <p:sp>
        <p:nvSpPr>
          <p:cNvPr id="7" name="Title 6"/>
          <p:cNvSpPr>
            <a:spLocks noGrp="1"/>
          </p:cNvSpPr>
          <p:nvPr>
            <p:ph type="title"/>
          </p:nvPr>
        </p:nvSpPr>
        <p:spPr/>
        <p:txBody>
          <a:bodyPr/>
          <a:lstStyle/>
          <a:p>
            <a:r>
              <a:rPr lang="en-US" dirty="0" smtClean="0"/>
              <a:t>Marketplace</a:t>
            </a:r>
            <a:endParaRPr lang="en-US" dirty="0"/>
          </a:p>
        </p:txBody>
      </p:sp>
    </p:spTree>
    <p:extLst>
      <p:ext uri="{BB962C8B-B14F-4D97-AF65-F5344CB8AC3E}">
        <p14:creationId xmlns:p14="http://schemas.microsoft.com/office/powerpoint/2010/main" val="37091363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SharePoint </a:t>
            </a:r>
            <a:r>
              <a:rPr lang="en-US" dirty="0" smtClean="0"/>
              <a:t>and </a:t>
            </a:r>
            <a:br>
              <a:rPr lang="en-US" dirty="0" smtClean="0"/>
            </a:br>
            <a:r>
              <a:rPr lang="en-US" dirty="0" smtClean="0"/>
              <a:t>Windows </a:t>
            </a:r>
            <a:r>
              <a:rPr lang="en-US" dirty="0"/>
              <a:t>Phone 7 </a:t>
            </a:r>
            <a:r>
              <a:rPr lang="en-US" dirty="0" smtClean="0"/>
              <a:t/>
            </a:r>
            <a:br>
              <a:rPr lang="en-US" dirty="0" smtClean="0"/>
            </a:br>
            <a:r>
              <a:rPr lang="en-US" dirty="0" smtClean="0"/>
              <a:t>Training </a:t>
            </a:r>
            <a:r>
              <a:rPr lang="en-US" dirty="0"/>
              <a:t>Kit</a:t>
            </a:r>
          </a:p>
        </p:txBody>
      </p:sp>
      <p:sp>
        <p:nvSpPr>
          <p:cNvPr id="7" name="Subtitle 6"/>
          <p:cNvSpPr>
            <a:spLocks noGrp="1"/>
          </p:cNvSpPr>
          <p:nvPr>
            <p:ph type="subTitle" idx="1"/>
          </p:nvPr>
        </p:nvSpPr>
        <p:spPr>
          <a:xfrm>
            <a:off x="836612" y="4318000"/>
            <a:ext cx="9323389" cy="977900"/>
          </a:xfrm>
        </p:spPr>
        <p:txBody>
          <a:bodyPr/>
          <a:lstStyle/>
          <a:p>
            <a:r>
              <a:rPr lang="en-US" b="1" dirty="0">
                <a:solidFill>
                  <a:srgbClr val="FF6629">
                    <a:alpha val="99000"/>
                  </a:srgbClr>
                </a:solidFill>
              </a:rPr>
              <a:t>10</a:t>
            </a:r>
            <a:r>
              <a:rPr lang="en-US" dirty="0"/>
              <a:t> </a:t>
            </a:r>
            <a:r>
              <a:rPr lang="en-US" dirty="0">
                <a:solidFill>
                  <a:schemeClr val="tx1">
                    <a:alpha val="99000"/>
                  </a:schemeClr>
                </a:solidFill>
              </a:rPr>
              <a:t>Training Modules</a:t>
            </a:r>
          </a:p>
          <a:p>
            <a:r>
              <a:rPr lang="en-US" b="1" dirty="0">
                <a:solidFill>
                  <a:srgbClr val="FF6629">
                    <a:alpha val="99000"/>
                  </a:srgbClr>
                </a:solidFill>
              </a:rPr>
              <a:t>20</a:t>
            </a:r>
            <a:r>
              <a:rPr lang="en-US" dirty="0"/>
              <a:t> </a:t>
            </a:r>
            <a:r>
              <a:rPr lang="en-US" dirty="0">
                <a:solidFill>
                  <a:schemeClr val="tx1">
                    <a:alpha val="99000"/>
                  </a:schemeClr>
                </a:solidFill>
              </a:rPr>
              <a:t>Hands-on Labs</a:t>
            </a:r>
          </a:p>
        </p:txBody>
      </p:sp>
      <p:sp>
        <p:nvSpPr>
          <p:cNvPr id="5" name="Text Placeholder 4"/>
          <p:cNvSpPr>
            <a:spLocks noGrp="1"/>
          </p:cNvSpPr>
          <p:nvPr>
            <p:ph type="body" sz="quarter" idx="10"/>
          </p:nvPr>
        </p:nvSpPr>
        <p:spPr/>
        <p:txBody>
          <a:bodyPr/>
          <a:lstStyle/>
          <a:p>
            <a:r>
              <a:rPr lang="en-US" dirty="0" smtClean="0"/>
              <a:t>announcement</a:t>
            </a:r>
            <a:endParaRPr lang="en-US" dirty="0"/>
          </a:p>
        </p:txBody>
      </p:sp>
      <p:sp>
        <p:nvSpPr>
          <p:cNvPr id="3" name="Rectangle 2"/>
          <p:cNvSpPr/>
          <p:nvPr/>
        </p:nvSpPr>
        <p:spPr>
          <a:xfrm>
            <a:off x="7118206" y="6488668"/>
            <a:ext cx="5070619" cy="369332"/>
          </a:xfrm>
          <a:prstGeom prst="rect">
            <a:avLst/>
          </a:prstGeom>
        </p:spPr>
        <p:txBody>
          <a:bodyPr wrap="none">
            <a:spAutoFit/>
          </a:bodyPr>
          <a:lstStyle/>
          <a:p>
            <a:r>
              <a:rPr lang="en-US" dirty="0">
                <a:solidFill>
                  <a:schemeClr val="tx1">
                    <a:alpha val="99000"/>
                  </a:schemeClr>
                </a:solidFill>
              </a:rPr>
              <a:t>http://msdn.microsoft.com/trainingcourses.aspx </a:t>
            </a:r>
          </a:p>
        </p:txBody>
      </p:sp>
      <p:sp>
        <p:nvSpPr>
          <p:cNvPr id="8" name="Subtitle 6"/>
          <p:cNvSpPr txBox="1">
            <a:spLocks/>
          </p:cNvSpPr>
          <p:nvPr/>
        </p:nvSpPr>
        <p:spPr>
          <a:xfrm>
            <a:off x="785812" y="215900"/>
            <a:ext cx="9323389" cy="461665"/>
          </a:xfrm>
          <a:prstGeom prst="rect">
            <a:avLst/>
          </a:prstGeom>
        </p:spPr>
        <p:txBody>
          <a:bodyPr vert="horz" wrap="square" lIns="0" tIns="0" rIns="0" bIns="0" rtlCol="0">
            <a:noAutofit/>
          </a:bodyPr>
          <a:lstStyle>
            <a:lvl1pPr marL="0" indent="0" algn="l" defTabSz="914363" rtl="0" eaLnBrk="1" latinLnBrk="0" hangingPunct="1">
              <a:lnSpc>
                <a:spcPct val="90000"/>
              </a:lnSpc>
              <a:spcBef>
                <a:spcPts val="0"/>
              </a:spcBef>
              <a:buSzPct val="90000"/>
              <a:buFontTx/>
              <a:buNone/>
              <a:defRPr sz="3200" kern="1200">
                <a:gradFill>
                  <a:gsLst>
                    <a:gs pos="0">
                      <a:schemeClr val="tx1"/>
                    </a:gs>
                    <a:gs pos="86000">
                      <a:schemeClr val="tx1"/>
                    </a:gs>
                  </a:gsLst>
                  <a:lin ang="5400000" scaled="0"/>
                </a:gradFill>
                <a:latin typeface="+mn-lt"/>
                <a:ea typeface="+mn-ea"/>
                <a:cs typeface="+mn-cs"/>
              </a:defRPr>
            </a:lvl1pPr>
            <a:lvl2pPr marL="457182" indent="0" algn="ctr" defTabSz="914363" rtl="0" eaLnBrk="1" latinLnBrk="0" hangingPunct="1">
              <a:lnSpc>
                <a:spcPct val="90000"/>
              </a:lnSpc>
              <a:spcBef>
                <a:spcPct val="20000"/>
              </a:spcBef>
              <a:buSzPct val="90000"/>
              <a:buFontTx/>
              <a:buNone/>
              <a:defRPr sz="2800" kern="1200">
                <a:solidFill>
                  <a:schemeClr val="tx1">
                    <a:tint val="75000"/>
                  </a:schemeClr>
                </a:solidFill>
                <a:latin typeface="+mn-lt"/>
                <a:ea typeface="+mn-ea"/>
                <a:cs typeface="+mn-cs"/>
              </a:defRPr>
            </a:lvl2pPr>
            <a:lvl3pPr marL="914363"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3pPr>
            <a:lvl4pPr marL="1371545" indent="0" algn="ctr" defTabSz="914363" rtl="0" eaLnBrk="1" latinLnBrk="0" hangingPunct="1">
              <a:lnSpc>
                <a:spcPct val="90000"/>
              </a:lnSpc>
              <a:spcBef>
                <a:spcPct val="20000"/>
              </a:spcBef>
              <a:buSzPct val="90000"/>
              <a:buFontTx/>
              <a:buNone/>
              <a:defRPr sz="2000" kern="1200">
                <a:solidFill>
                  <a:schemeClr val="tx1">
                    <a:tint val="75000"/>
                  </a:schemeClr>
                </a:solidFill>
                <a:latin typeface="+mn-lt"/>
                <a:ea typeface="+mn-ea"/>
                <a:cs typeface="+mn-cs"/>
              </a:defRPr>
            </a:lvl4pPr>
            <a:lvl5pPr marL="1828727" indent="0" algn="ctr" defTabSz="914363" rtl="0" eaLnBrk="1" latinLnBrk="0" hangingPunct="1">
              <a:lnSpc>
                <a:spcPct val="90000"/>
              </a:lnSpc>
              <a:spcBef>
                <a:spcPct val="20000"/>
              </a:spcBef>
              <a:buSzPct val="90000"/>
              <a:buFontTx/>
              <a:buNone/>
              <a:defRPr sz="2000" kern="1200">
                <a:solidFill>
                  <a:schemeClr val="tx1">
                    <a:tint val="75000"/>
                  </a:schemeClr>
                </a:solidFill>
                <a:latin typeface="+mn-lt"/>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t>Coming soon…</a:t>
            </a:r>
            <a:endParaRPr lang="en-US" dirty="0"/>
          </a:p>
        </p:txBody>
      </p:sp>
      <p:pic>
        <p:nvPicPr>
          <p:cNvPr id="9" name="Picture 2"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6009" y="215900"/>
            <a:ext cx="6373548" cy="386477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94407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a:t>
            </a:r>
            <a:endParaRPr lang="en-US" dirty="0"/>
          </a:p>
        </p:txBody>
      </p:sp>
      <p:sp>
        <p:nvSpPr>
          <p:cNvPr id="3" name="Text Placeholder 2"/>
          <p:cNvSpPr>
            <a:spLocks noGrp="1"/>
          </p:cNvSpPr>
          <p:nvPr>
            <p:ph idx="1"/>
          </p:nvPr>
        </p:nvSpPr>
        <p:spPr>
          <a:xfrm>
            <a:off x="519112" y="1447799"/>
            <a:ext cx="11149013" cy="4136517"/>
          </a:xfrm>
        </p:spPr>
        <p:txBody>
          <a:bodyPr/>
          <a:lstStyle/>
          <a:p>
            <a:r>
              <a:rPr lang="en-US" dirty="0" smtClean="0">
                <a:hlinkClick r:id="rId3"/>
              </a:rPr>
              <a:t>Build </a:t>
            </a:r>
            <a:r>
              <a:rPr lang="en-US" dirty="0" err="1" smtClean="0">
                <a:hlinkClick r:id="rId3"/>
              </a:rPr>
              <a:t>Dev</a:t>
            </a:r>
            <a:r>
              <a:rPr lang="en-US" dirty="0" smtClean="0">
                <a:hlinkClick r:id="rId3"/>
              </a:rPr>
              <a:t> Machine – Easy Setup Script</a:t>
            </a:r>
            <a:endParaRPr lang="en-US" dirty="0" smtClean="0"/>
          </a:p>
          <a:p>
            <a:r>
              <a:rPr lang="en-US" dirty="0" smtClean="0">
                <a:hlinkClick r:id="rId4"/>
              </a:rPr>
              <a:t>Download </a:t>
            </a:r>
            <a:r>
              <a:rPr lang="en-US" dirty="0">
                <a:hlinkClick r:id="rId4"/>
              </a:rPr>
              <a:t>the Windows Phone Developer Tools </a:t>
            </a:r>
            <a:endParaRPr lang="en-US" dirty="0"/>
          </a:p>
          <a:p>
            <a:r>
              <a:rPr lang="en-US" dirty="0">
                <a:hlinkClick r:id="rId5"/>
              </a:rPr>
              <a:t>Start creating your app or game </a:t>
            </a:r>
            <a:endParaRPr lang="en-US" dirty="0"/>
          </a:p>
          <a:p>
            <a:r>
              <a:rPr lang="en-US" dirty="0">
                <a:hlinkClick r:id="rId6"/>
              </a:rPr>
              <a:t>Purchase an App Hub subscription</a:t>
            </a:r>
            <a:r>
              <a:rPr lang="en-US" dirty="0"/>
              <a:t> </a:t>
            </a:r>
          </a:p>
          <a:p>
            <a:r>
              <a:rPr lang="en-US" dirty="0" smtClean="0">
                <a:hlinkClick r:id="rId7"/>
              </a:rPr>
              <a:t>Preparing </a:t>
            </a:r>
            <a:r>
              <a:rPr lang="en-US" dirty="0">
                <a:hlinkClick r:id="rId7"/>
              </a:rPr>
              <a:t>your app </a:t>
            </a:r>
            <a:r>
              <a:rPr lang="en-US" dirty="0" smtClean="0">
                <a:hlinkClick r:id="rId7"/>
              </a:rPr>
              <a:t>to </a:t>
            </a:r>
            <a:r>
              <a:rPr lang="en-US" dirty="0">
                <a:hlinkClick r:id="rId7"/>
              </a:rPr>
              <a:t>submit to Windows Phone Marketplace </a:t>
            </a:r>
            <a:endParaRPr lang="en-US" dirty="0" smtClean="0"/>
          </a:p>
          <a:p>
            <a:endParaRPr lang="en-US" dirty="0"/>
          </a:p>
          <a:p>
            <a:endParaRPr lang="en-US" dirty="0"/>
          </a:p>
        </p:txBody>
      </p:sp>
    </p:spTree>
    <p:extLst>
      <p:ext uri="{BB962C8B-B14F-4D97-AF65-F5344CB8AC3E}">
        <p14:creationId xmlns:p14="http://schemas.microsoft.com/office/powerpoint/2010/main" val="41273939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05839" y="228600"/>
            <a:ext cx="11182985" cy="609398"/>
          </a:xfrm>
        </p:spPr>
        <p:txBody>
          <a:bodyPr/>
          <a:lstStyle/>
          <a:p>
            <a:r>
              <a:rPr lang="en-US" dirty="0" smtClean="0"/>
              <a:t>Summary</a:t>
            </a:r>
            <a:endParaRPr lang="en-US" dirty="0"/>
          </a:p>
        </p:txBody>
      </p:sp>
      <p:sp>
        <p:nvSpPr>
          <p:cNvPr id="6" name="Text Placeholder 5"/>
          <p:cNvSpPr>
            <a:spLocks noGrp="1"/>
          </p:cNvSpPr>
          <p:nvPr>
            <p:ph idx="1"/>
          </p:nvPr>
        </p:nvSpPr>
        <p:spPr/>
        <p:txBody>
          <a:bodyPr/>
          <a:lstStyle/>
          <a:p>
            <a:r>
              <a:rPr lang="en-US" dirty="0"/>
              <a:t>Session Objective(s):  </a:t>
            </a:r>
          </a:p>
          <a:p>
            <a:pPr lvl="1"/>
            <a:r>
              <a:rPr lang="en-US" dirty="0"/>
              <a:t>Understand How to Connect to SharePoint</a:t>
            </a:r>
          </a:p>
          <a:p>
            <a:pPr lvl="1"/>
            <a:r>
              <a:rPr lang="en-US" dirty="0"/>
              <a:t>Learn How to Configure your Developer Environment</a:t>
            </a:r>
          </a:p>
          <a:p>
            <a:pPr lvl="1"/>
            <a:r>
              <a:rPr lang="en-US" dirty="0"/>
              <a:t>Learn How to Read and Write SharePoint Data</a:t>
            </a:r>
          </a:p>
          <a:p>
            <a:r>
              <a:rPr lang="en-US" dirty="0"/>
              <a:t>Connection Options are Limited</a:t>
            </a:r>
          </a:p>
          <a:p>
            <a:r>
              <a:rPr lang="en-US" dirty="0"/>
              <a:t>High Bar for Developers Getting Started</a:t>
            </a:r>
          </a:p>
          <a:p>
            <a:r>
              <a:rPr lang="en-US" dirty="0"/>
              <a:t>Limited Data Access Options</a:t>
            </a:r>
          </a:p>
          <a:p>
            <a:r>
              <a:rPr lang="en-US" dirty="0"/>
              <a:t>Consumer Focused Marketplace</a:t>
            </a:r>
          </a:p>
          <a:p>
            <a:r>
              <a:rPr lang="en-US" dirty="0"/>
              <a:t>Field is Wide Open!</a:t>
            </a:r>
          </a:p>
        </p:txBody>
      </p:sp>
    </p:spTree>
    <p:extLst>
      <p:ext uri="{BB962C8B-B14F-4D97-AF65-F5344CB8AC3E}">
        <p14:creationId xmlns:p14="http://schemas.microsoft.com/office/powerpoint/2010/main" val="673295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escription: image"/>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02626" y="438150"/>
            <a:ext cx="6096000" cy="2447925"/>
          </a:xfrm>
          <a:prstGeom prst="roundRect">
            <a:avLst>
              <a:gd name="adj" fmla="val 8594"/>
            </a:avLst>
          </a:prstGeom>
          <a:solidFill>
            <a:srgbClr val="FFFFFF">
              <a:shade val="85000"/>
            </a:srgbClr>
          </a:solidFill>
          <a:ln>
            <a:noFill/>
          </a:ln>
          <a:effectLst>
            <a:outerShdw blurRad="50800" dist="38100" dir="18900000" algn="bl" rotWithShape="0">
              <a:prstClr val="black">
                <a:alpha val="40000"/>
              </a:prstClr>
            </a:outerShdw>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674233" y="3961188"/>
            <a:ext cx="8436428" cy="584775"/>
          </a:xfrm>
          <a:prstGeom prst="rect">
            <a:avLst/>
          </a:prstGeom>
        </p:spPr>
        <p:txBody>
          <a:bodyPr wrap="square">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sz="2400" b="1" u="sng" dirty="0"/>
              <a:t>http://channel9.msdn.com/shows/sharepointsideshow</a:t>
            </a:r>
            <a:r>
              <a:rPr lang="en-US" sz="2400" b="1" dirty="0"/>
              <a:t> </a:t>
            </a:r>
            <a:r>
              <a:rPr lang="en-US" sz="3200" b="1" dirty="0"/>
              <a:t> </a:t>
            </a:r>
          </a:p>
        </p:txBody>
      </p:sp>
      <p:sp>
        <p:nvSpPr>
          <p:cNvPr id="5" name="Rectangle 4"/>
          <p:cNvSpPr/>
          <p:nvPr/>
        </p:nvSpPr>
        <p:spPr>
          <a:xfrm>
            <a:off x="353786" y="6107668"/>
            <a:ext cx="2534733" cy="369332"/>
          </a:xfrm>
          <a:prstGeom prst="rect">
            <a:avLst/>
          </a:prstGeom>
        </p:spPr>
        <p:txBody>
          <a:bodyPr wrap="none">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dirty="0" smtClean="0"/>
              <a:t>Twitter @</a:t>
            </a:r>
            <a:r>
              <a:rPr lang="en-US" dirty="0" err="1"/>
              <a:t>SPSideshow</a:t>
            </a:r>
            <a:r>
              <a:rPr lang="en-US" dirty="0"/>
              <a:t> </a:t>
            </a:r>
          </a:p>
        </p:txBody>
      </p:sp>
    </p:spTree>
    <p:extLst>
      <p:ext uri="{BB962C8B-B14F-4D97-AF65-F5344CB8AC3E}">
        <p14:creationId xmlns:p14="http://schemas.microsoft.com/office/powerpoint/2010/main" val="11466678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Shameless Plug!</a:t>
            </a:r>
            <a:endParaRPr lang="en-US" dirty="0"/>
          </a:p>
        </p:txBody>
      </p:sp>
      <p:sp>
        <p:nvSpPr>
          <p:cNvPr id="3" name="Text Placeholder 2"/>
          <p:cNvSpPr>
            <a:spLocks noGrp="1"/>
          </p:cNvSpPr>
          <p:nvPr>
            <p:ph type="body" sz="quarter" idx="10"/>
          </p:nvPr>
        </p:nvSpPr>
        <p:spPr>
          <a:xfrm>
            <a:off x="519113" y="1447799"/>
            <a:ext cx="7127558" cy="3742563"/>
          </a:xfrm>
        </p:spPr>
        <p:txBody>
          <a:bodyPr/>
          <a:lstStyle/>
          <a:p>
            <a:r>
              <a:rPr lang="en-US" dirty="0" smtClean="0"/>
              <a:t>Still a work in progress</a:t>
            </a:r>
          </a:p>
          <a:p>
            <a:r>
              <a:rPr lang="en-US" dirty="0" smtClean="0"/>
              <a:t>Get early access and send feedback</a:t>
            </a:r>
            <a:br>
              <a:rPr lang="en-US" dirty="0" smtClean="0"/>
            </a:br>
            <a:r>
              <a:rPr lang="en-US" dirty="0" smtClean="0"/>
              <a:t>on Safari Rough </a:t>
            </a:r>
            <a:r>
              <a:rPr lang="en-US" dirty="0"/>
              <a:t>Cuts!</a:t>
            </a:r>
            <a:br>
              <a:rPr lang="en-US" dirty="0"/>
            </a:br>
            <a:r>
              <a:rPr lang="en-US" dirty="0">
                <a:hlinkClick r:id="rId2"/>
              </a:rPr>
              <a:t>http://</a:t>
            </a:r>
            <a:r>
              <a:rPr lang="en-US" dirty="0" smtClean="0">
                <a:hlinkClick r:id="rId2"/>
              </a:rPr>
              <a:t>bit.ly/SPSL_SafariRoughCuts</a:t>
            </a:r>
            <a:r>
              <a:rPr lang="en-US" dirty="0" smtClean="0"/>
              <a:t> </a:t>
            </a:r>
            <a:br>
              <a:rPr lang="en-US" dirty="0" smtClean="0"/>
            </a:br>
            <a:r>
              <a:rPr lang="en-US" dirty="0" smtClean="0"/>
              <a:t>Download the code on </a:t>
            </a:r>
            <a:br>
              <a:rPr lang="en-US" dirty="0" smtClean="0"/>
            </a:br>
            <a:r>
              <a:rPr lang="en-US" dirty="0" smtClean="0"/>
              <a:t>MSDN Code Gallery</a:t>
            </a:r>
            <a:br>
              <a:rPr lang="en-US" dirty="0" smtClean="0"/>
            </a:br>
            <a:r>
              <a:rPr lang="en-US" dirty="0" smtClean="0">
                <a:hlinkClick r:id="rId3"/>
              </a:rPr>
              <a:t>http://code.msdn.com/spsl/</a:t>
            </a:r>
            <a:endParaRPr lang="en-US" dirty="0" smtClean="0"/>
          </a:p>
          <a:p>
            <a:pPr marL="0" indent="0">
              <a:buNone/>
            </a:pPr>
            <a:endParaRPr lang="en-US" dirty="0"/>
          </a:p>
        </p:txBody>
      </p:sp>
      <p:pic>
        <p:nvPicPr>
          <p:cNvPr id="2050" name="Picture 2" descr="C:\Users\bgerman\AppData\Local\Microsoft\Windows\Temporary Internet Files\Content.Outlook\A0WCOY9V\0321769597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53147" y="973830"/>
            <a:ext cx="4014978" cy="523437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05446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4162" y="381001"/>
            <a:ext cx="11173090" cy="1107996"/>
          </a:xfrm>
        </p:spPr>
        <p:txBody>
          <a:bodyPr/>
          <a:lstStyle/>
          <a:p>
            <a:r>
              <a:rPr lang="en-US" sz="4000" dirty="0"/>
              <a:t>Professional SharePoint 2010 </a:t>
            </a:r>
            <a:r>
              <a:rPr lang="en-US" sz="4000" dirty="0" smtClean="0"/>
              <a:t/>
            </a:r>
            <a:br>
              <a:rPr lang="en-US" sz="4000" dirty="0" smtClean="0"/>
            </a:br>
            <a:r>
              <a:rPr lang="en-US" sz="4000" dirty="0" smtClean="0"/>
              <a:t>Branding </a:t>
            </a:r>
            <a:r>
              <a:rPr lang="en-US" sz="4000" dirty="0"/>
              <a:t>and </a:t>
            </a:r>
            <a:r>
              <a:rPr lang="en-US" sz="4000" dirty="0" smtClean="0"/>
              <a:t>User </a:t>
            </a:r>
            <a:r>
              <a:rPr lang="en-US" sz="4000" dirty="0"/>
              <a:t>Interface Design</a:t>
            </a:r>
          </a:p>
        </p:txBody>
      </p:sp>
      <p:pic>
        <p:nvPicPr>
          <p:cNvPr id="1025" name="Picture 1" descr="http://ecx.images-amazon.com/images/I/51ykMjsW9AL._SS500_.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057900" y="1605050"/>
            <a:ext cx="5252597" cy="48643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83747" y="1856509"/>
            <a:ext cx="5656195" cy="4321183"/>
          </a:xfrm>
          <a:prstGeom prst="rect">
            <a:avLst/>
          </a:prstGeom>
          <a:noFill/>
        </p:spPr>
        <p:txBody>
          <a:bodyPr wrap="square" lIns="0" tIns="0" rIns="0" bIns="0" rtlCol="0">
            <a:spAutoFit/>
          </a:bodyPr>
          <a:lstStyle/>
          <a:p>
            <a:pPr marL="380933" indent="-380933">
              <a:lnSpc>
                <a:spcPct val="90000"/>
              </a:lnSpc>
              <a:buFont typeface="Arial" pitchFamily="34" charset="0"/>
              <a:buChar char="•"/>
            </a:pPr>
            <a:r>
              <a:rPr lang="en-US" sz="2400" dirty="0" smtClean="0"/>
              <a:t>CSS</a:t>
            </a:r>
          </a:p>
          <a:p>
            <a:pPr marL="380933" indent="-380933">
              <a:lnSpc>
                <a:spcPct val="90000"/>
              </a:lnSpc>
              <a:buFont typeface="Arial" pitchFamily="34" charset="0"/>
              <a:buChar char="•"/>
            </a:pPr>
            <a:r>
              <a:rPr lang="en-US" sz="2400" dirty="0" smtClean="0"/>
              <a:t>master pages</a:t>
            </a:r>
          </a:p>
          <a:p>
            <a:pPr marL="380933" indent="-380933">
              <a:lnSpc>
                <a:spcPct val="90000"/>
              </a:lnSpc>
              <a:buFont typeface="Arial" pitchFamily="34" charset="0"/>
              <a:buChar char="•"/>
            </a:pPr>
            <a:r>
              <a:rPr lang="en-US" sz="2400" dirty="0" smtClean="0"/>
              <a:t>page layouts</a:t>
            </a:r>
          </a:p>
          <a:p>
            <a:pPr marL="380933" indent="-380933">
              <a:lnSpc>
                <a:spcPct val="90000"/>
              </a:lnSpc>
              <a:buFont typeface="Arial" pitchFamily="34" charset="0"/>
              <a:buChar char="•"/>
            </a:pPr>
            <a:r>
              <a:rPr lang="en-US" sz="2400" dirty="0" smtClean="0"/>
              <a:t>SharePoint themes</a:t>
            </a:r>
          </a:p>
          <a:p>
            <a:pPr marL="380933" indent="-380933">
              <a:lnSpc>
                <a:spcPct val="90000"/>
              </a:lnSpc>
              <a:buFont typeface="Arial" pitchFamily="34" charset="0"/>
              <a:buChar char="•"/>
            </a:pPr>
            <a:r>
              <a:rPr lang="en-US" sz="2400" dirty="0" smtClean="0"/>
              <a:t>XSLT</a:t>
            </a:r>
          </a:p>
          <a:p>
            <a:pPr marL="380933" indent="-380933">
              <a:lnSpc>
                <a:spcPct val="90000"/>
              </a:lnSpc>
              <a:buFont typeface="Arial" pitchFamily="34" charset="0"/>
              <a:buChar char="•"/>
            </a:pPr>
            <a:r>
              <a:rPr lang="en-US" sz="2400" dirty="0" err="1" smtClean="0"/>
              <a:t>jQuery</a:t>
            </a:r>
            <a:endParaRPr lang="en-US" sz="2400" dirty="0" smtClean="0"/>
          </a:p>
          <a:p>
            <a:pPr marL="380933" indent="-380933">
              <a:lnSpc>
                <a:spcPct val="90000"/>
              </a:lnSpc>
              <a:buFont typeface="Arial" pitchFamily="34" charset="0"/>
              <a:buChar char="•"/>
            </a:pPr>
            <a:r>
              <a:rPr lang="en-US" sz="2400" dirty="0" smtClean="0"/>
              <a:t>Silverlight </a:t>
            </a:r>
          </a:p>
          <a:p>
            <a:pPr marL="380933" indent="-380933">
              <a:lnSpc>
                <a:spcPct val="90000"/>
              </a:lnSpc>
              <a:buFont typeface="Arial" pitchFamily="34" charset="0"/>
              <a:buChar char="•"/>
            </a:pPr>
            <a:endParaRPr lang="en-US" sz="2400" dirty="0"/>
          </a:p>
          <a:p>
            <a:pPr>
              <a:lnSpc>
                <a:spcPct val="90000"/>
              </a:lnSpc>
            </a:pPr>
            <a:r>
              <a:rPr lang="en-US" sz="2400" dirty="0"/>
              <a:t>Provides expert tips, techniques, and insights from the author team of SharePoint 2010 branding experts </a:t>
            </a:r>
          </a:p>
          <a:p>
            <a:pPr>
              <a:lnSpc>
                <a:spcPct val="90000"/>
              </a:lnSpc>
            </a:pPr>
            <a:endParaRPr lang="en-US" sz="2400" dirty="0"/>
          </a:p>
          <a:p>
            <a:pPr>
              <a:lnSpc>
                <a:spcPct val="90000"/>
              </a:lnSpc>
            </a:pPr>
            <a:endParaRPr lang="en-US" sz="2400" dirty="0" smtClean="0">
              <a:gradFill>
                <a:gsLst>
                  <a:gs pos="0">
                    <a:schemeClr val="tx1"/>
                  </a:gs>
                  <a:gs pos="86000">
                    <a:schemeClr val="tx1"/>
                  </a:gs>
                </a:gsLst>
                <a:lin ang="5400000" scaled="0"/>
              </a:gradFill>
            </a:endParaRPr>
          </a:p>
        </p:txBody>
      </p:sp>
    </p:spTree>
    <p:extLst>
      <p:ext uri="{BB962C8B-B14F-4D97-AF65-F5344CB8AC3E}">
        <p14:creationId xmlns:p14="http://schemas.microsoft.com/office/powerpoint/2010/main" val="5685533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smtClean="0"/>
              <a:t>Related Content from my team</a:t>
            </a:r>
            <a:endParaRPr lang="en-US" dirty="0"/>
          </a:p>
        </p:txBody>
      </p:sp>
      <p:sp>
        <p:nvSpPr>
          <p:cNvPr id="9" name="Rectangle 8"/>
          <p:cNvSpPr/>
          <p:nvPr/>
        </p:nvSpPr>
        <p:spPr bwMode="auto">
          <a:xfrm>
            <a:off x="519113" y="1434709"/>
            <a:ext cx="11173090" cy="4154984"/>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000" b="1" dirty="0">
                <a:solidFill>
                  <a:srgbClr val="F8F57B"/>
                </a:solidFill>
              </a:rPr>
              <a:t>OSP209</a:t>
            </a:r>
            <a:r>
              <a:rPr lang="en-US" sz="2000" dirty="0">
                <a:solidFill>
                  <a:srgbClr val="F8F57B"/>
                </a:solidFill>
              </a:rPr>
              <a:t> </a:t>
            </a:r>
            <a:r>
              <a:rPr lang="en-US" sz="2000" dirty="0">
                <a:gradFill>
                  <a:gsLst>
                    <a:gs pos="0">
                      <a:schemeClr val="tx1"/>
                    </a:gs>
                    <a:gs pos="100000">
                      <a:schemeClr val="tx1"/>
                    </a:gs>
                  </a:gsLst>
                  <a:lin ang="5400000" scaled="0"/>
                </a:gradFill>
              </a:rPr>
              <a:t>| Building Your First Windows Phone 7 Application for Microsoft SharePoint </a:t>
            </a:r>
            <a:r>
              <a:rPr lang="en-US" sz="2000" dirty="0" smtClean="0">
                <a:gradFill>
                  <a:gsLst>
                    <a:gs pos="0">
                      <a:schemeClr val="tx1"/>
                    </a:gs>
                    <a:gs pos="100000">
                      <a:schemeClr val="tx1"/>
                    </a:gs>
                  </a:gsLst>
                  <a:lin ang="5400000" scaled="0"/>
                </a:gradFill>
              </a:rPr>
              <a:t>2010</a:t>
            </a:r>
          </a:p>
          <a:p>
            <a:pPr marL="460375" lvl="0" indent="-460375">
              <a:lnSpc>
                <a:spcPct val="90000"/>
              </a:lnSpc>
              <a:spcBef>
                <a:spcPct val="20000"/>
              </a:spcBef>
              <a:buSzPct val="90000"/>
              <a:buBlip>
                <a:blip r:embed="rId3"/>
              </a:buBlip>
            </a:pPr>
            <a:r>
              <a:rPr lang="en-US" sz="2000" b="1" dirty="0" smtClean="0">
                <a:solidFill>
                  <a:srgbClr val="F8F57B"/>
                </a:solidFill>
              </a:rPr>
              <a:t>OSP301</a:t>
            </a:r>
            <a:r>
              <a:rPr lang="en-US" sz="2000" dirty="0" smtClean="0">
                <a:solidFill>
                  <a:srgbClr val="F8F57B"/>
                </a:solidFill>
              </a:rPr>
              <a:t> </a:t>
            </a:r>
            <a:r>
              <a:rPr lang="en-US" sz="2000" dirty="0">
                <a:gradFill>
                  <a:gsLst>
                    <a:gs pos="0">
                      <a:schemeClr val="tx1"/>
                    </a:gs>
                    <a:gs pos="100000">
                      <a:schemeClr val="tx1"/>
                    </a:gs>
                  </a:gsLst>
                  <a:lin ang="5400000" scaled="0"/>
                </a:gradFill>
              </a:rPr>
              <a:t>| Integrating Microsoft SharePoint 2010 with Windows </a:t>
            </a:r>
            <a:r>
              <a:rPr lang="en-US" sz="2000" dirty="0" smtClean="0">
                <a:gradFill>
                  <a:gsLst>
                    <a:gs pos="0">
                      <a:schemeClr val="tx1"/>
                    </a:gs>
                    <a:gs pos="100000">
                      <a:schemeClr val="tx1"/>
                    </a:gs>
                  </a:gsLst>
                  <a:lin ang="5400000" scaled="0"/>
                </a:gradFill>
              </a:rPr>
              <a:t>Azure</a:t>
            </a:r>
          </a:p>
          <a:p>
            <a:pPr marL="460375" lvl="0" indent="-460375">
              <a:lnSpc>
                <a:spcPct val="90000"/>
              </a:lnSpc>
              <a:spcBef>
                <a:spcPct val="20000"/>
              </a:spcBef>
              <a:buSzPct val="90000"/>
              <a:buBlip>
                <a:blip r:embed="rId3"/>
              </a:buBlip>
            </a:pPr>
            <a:r>
              <a:rPr lang="en-US" sz="2000" b="1" dirty="0" smtClean="0">
                <a:solidFill>
                  <a:srgbClr val="F8F57B"/>
                </a:solidFill>
              </a:rPr>
              <a:t>COS375-INT</a:t>
            </a:r>
            <a:r>
              <a:rPr lang="en-US" sz="2000" dirty="0" smtClean="0">
                <a:gradFill>
                  <a:gsLst>
                    <a:gs pos="0">
                      <a:schemeClr val="tx1"/>
                    </a:gs>
                    <a:gs pos="100000">
                      <a:schemeClr val="tx1"/>
                    </a:gs>
                  </a:gsLst>
                  <a:lin ang="5400000" scaled="0"/>
                </a:gradFill>
              </a:rPr>
              <a:t> </a:t>
            </a:r>
            <a:r>
              <a:rPr lang="en-US" sz="2000" dirty="0">
                <a:gradFill>
                  <a:gsLst>
                    <a:gs pos="0">
                      <a:schemeClr val="tx1"/>
                    </a:gs>
                    <a:gs pos="100000">
                      <a:schemeClr val="tx1"/>
                    </a:gs>
                  </a:gsLst>
                  <a:lin ang="5400000" scaled="0"/>
                </a:gradFill>
              </a:rPr>
              <a:t>| Integrating Windows Phone 7 and Microsoft SharePoint Using Windows Azure </a:t>
            </a:r>
            <a:endParaRPr lang="en-US" sz="2000" dirty="0" smtClean="0">
              <a:gradFill>
                <a:gsLst>
                  <a:gs pos="0">
                    <a:schemeClr val="tx1"/>
                  </a:gs>
                  <a:gs pos="100000">
                    <a:schemeClr val="tx1"/>
                  </a:gs>
                </a:gsLst>
                <a:lin ang="5400000" scaled="0"/>
              </a:gradFill>
            </a:endParaRPr>
          </a:p>
          <a:p>
            <a:pPr marL="460375" lvl="0" indent="-460375">
              <a:lnSpc>
                <a:spcPct val="90000"/>
              </a:lnSpc>
              <a:spcBef>
                <a:spcPct val="20000"/>
              </a:spcBef>
              <a:buSzPct val="90000"/>
              <a:buBlip>
                <a:blip r:embed="rId3"/>
              </a:buBlip>
            </a:pPr>
            <a:r>
              <a:rPr lang="en-US" sz="2000" b="1" dirty="0">
                <a:solidFill>
                  <a:srgbClr val="F8F57B"/>
                </a:solidFill>
              </a:rPr>
              <a:t>OSP301</a:t>
            </a:r>
            <a:r>
              <a:rPr lang="en-US" sz="2000" dirty="0">
                <a:solidFill>
                  <a:srgbClr val="F8F57B"/>
                </a:solidFill>
              </a:rPr>
              <a:t> </a:t>
            </a:r>
            <a:r>
              <a:rPr lang="en-US" sz="2000" dirty="0">
                <a:gradFill>
                  <a:gsLst>
                    <a:gs pos="0">
                      <a:schemeClr val="tx1"/>
                    </a:gs>
                    <a:gs pos="100000">
                      <a:schemeClr val="tx1"/>
                    </a:gs>
                  </a:gsLst>
                  <a:lin ang="5400000" scaled="0"/>
                </a:gradFill>
              </a:rPr>
              <a:t>| Integrating Microsoft SharePoint 2010 with Windows </a:t>
            </a:r>
            <a:r>
              <a:rPr lang="en-US" sz="2000" dirty="0" smtClean="0">
                <a:gradFill>
                  <a:gsLst>
                    <a:gs pos="0">
                      <a:schemeClr val="tx1"/>
                    </a:gs>
                    <a:gs pos="100000">
                      <a:schemeClr val="tx1"/>
                    </a:gs>
                  </a:gsLst>
                  <a:lin ang="5400000" scaled="0"/>
                </a:gradFill>
              </a:rPr>
              <a:t>Azure</a:t>
            </a:r>
          </a:p>
          <a:p>
            <a:pPr marL="460375" lvl="0" indent="-460375">
              <a:lnSpc>
                <a:spcPct val="90000"/>
              </a:lnSpc>
              <a:spcBef>
                <a:spcPct val="20000"/>
              </a:spcBef>
              <a:buSzPct val="90000"/>
              <a:buBlip>
                <a:blip r:embed="rId3"/>
              </a:buBlip>
            </a:pPr>
            <a:r>
              <a:rPr lang="en-US" sz="2000" b="1" dirty="0">
                <a:solidFill>
                  <a:srgbClr val="F8F57B"/>
                </a:solidFill>
              </a:rPr>
              <a:t>OSP319</a:t>
            </a:r>
            <a:r>
              <a:rPr lang="en-US" sz="2000" dirty="0">
                <a:solidFill>
                  <a:srgbClr val="F8F57B"/>
                </a:solidFill>
              </a:rPr>
              <a:t> </a:t>
            </a:r>
            <a:r>
              <a:rPr lang="en-US" sz="2000" dirty="0">
                <a:gradFill>
                  <a:gsLst>
                    <a:gs pos="0">
                      <a:schemeClr val="tx1"/>
                    </a:gs>
                    <a:gs pos="100000">
                      <a:schemeClr val="tx1"/>
                    </a:gs>
                  </a:gsLst>
                  <a:lin ang="5400000" scaled="0"/>
                </a:gradFill>
              </a:rPr>
              <a:t>| Taking Office to the Cloud: Integrating Microsoft Office 2010 and Windows Azure </a:t>
            </a:r>
          </a:p>
          <a:p>
            <a:pPr marL="460375" lvl="0" indent="-460375">
              <a:lnSpc>
                <a:spcPct val="90000"/>
              </a:lnSpc>
              <a:spcBef>
                <a:spcPct val="20000"/>
              </a:spcBef>
              <a:buSzPct val="90000"/>
              <a:buBlip>
                <a:blip r:embed="rId3"/>
              </a:buBlip>
            </a:pPr>
            <a:r>
              <a:rPr lang="en-US" sz="2000" b="1" dirty="0" smtClean="0">
                <a:solidFill>
                  <a:srgbClr val="F8F57B"/>
                </a:solidFill>
              </a:rPr>
              <a:t>OSP312</a:t>
            </a:r>
            <a:r>
              <a:rPr lang="en-US" sz="2000" dirty="0" smtClean="0">
                <a:solidFill>
                  <a:srgbClr val="F8F57B"/>
                </a:solidFill>
              </a:rPr>
              <a:t> </a:t>
            </a:r>
            <a:r>
              <a:rPr lang="en-US" sz="2000" dirty="0">
                <a:gradFill>
                  <a:gsLst>
                    <a:gs pos="0">
                      <a:schemeClr val="tx1"/>
                    </a:gs>
                    <a:gs pos="100000">
                      <a:schemeClr val="tx1"/>
                    </a:gs>
                  </a:gsLst>
                  <a:lin ang="5400000" scaled="0"/>
                </a:gradFill>
              </a:rPr>
              <a:t>| Developing Microsoft Office Business Solutions That Span the PC, Windows Phone 7 and Web </a:t>
            </a:r>
            <a:endParaRPr lang="en-US" sz="2000" dirty="0" smtClean="0">
              <a:gradFill>
                <a:gsLst>
                  <a:gs pos="0">
                    <a:schemeClr val="tx1"/>
                  </a:gs>
                  <a:gs pos="100000">
                    <a:schemeClr val="tx1"/>
                  </a:gs>
                </a:gsLst>
                <a:lin ang="5400000" scaled="0"/>
              </a:gradFill>
            </a:endParaRPr>
          </a:p>
          <a:p>
            <a:pPr marL="460375" lvl="0" indent="-460375">
              <a:lnSpc>
                <a:spcPct val="90000"/>
              </a:lnSpc>
              <a:spcBef>
                <a:spcPct val="20000"/>
              </a:spcBef>
              <a:buSzPct val="90000"/>
              <a:buBlip>
                <a:blip r:embed="rId3"/>
              </a:buBlip>
            </a:pPr>
            <a:r>
              <a:rPr lang="en-US" sz="2000" b="1" dirty="0" smtClean="0">
                <a:solidFill>
                  <a:srgbClr val="F8F57B"/>
                </a:solidFill>
              </a:rPr>
              <a:t>OSP304</a:t>
            </a:r>
            <a:r>
              <a:rPr lang="en-US" sz="2000" dirty="0" smtClean="0">
                <a:solidFill>
                  <a:srgbClr val="F8F57B"/>
                </a:solidFill>
              </a:rPr>
              <a:t> </a:t>
            </a:r>
            <a:r>
              <a:rPr lang="en-US" sz="2000" dirty="0">
                <a:gradFill>
                  <a:gsLst>
                    <a:gs pos="0">
                      <a:schemeClr val="tx1"/>
                    </a:gs>
                    <a:gs pos="100000">
                      <a:schemeClr val="tx1"/>
                    </a:gs>
                  </a:gsLst>
                  <a:lin ang="5400000" scaled="0"/>
                </a:gradFill>
              </a:rPr>
              <a:t>| SAP Interoperability with Duet Enterprise for Microsoft SharePoint and SAP, BCS, and Microsoft Office </a:t>
            </a:r>
            <a:r>
              <a:rPr lang="en-US" sz="2000" dirty="0" smtClean="0">
                <a:gradFill>
                  <a:gsLst>
                    <a:gs pos="0">
                      <a:schemeClr val="tx1"/>
                    </a:gs>
                    <a:gs pos="100000">
                      <a:schemeClr val="tx1"/>
                    </a:gs>
                  </a:gsLst>
                  <a:lin ang="5400000" scaled="0"/>
                </a:gradFill>
              </a:rPr>
              <a:t>2010</a:t>
            </a:r>
          </a:p>
          <a:p>
            <a:pPr marL="460375" lvl="0" indent="-460375">
              <a:lnSpc>
                <a:spcPct val="90000"/>
              </a:lnSpc>
              <a:spcBef>
                <a:spcPct val="20000"/>
              </a:spcBef>
              <a:buSzPct val="90000"/>
              <a:buBlip>
                <a:blip r:embed="rId3"/>
              </a:buBlip>
            </a:pPr>
            <a:r>
              <a:rPr lang="en-US" sz="2000" b="1" dirty="0">
                <a:solidFill>
                  <a:srgbClr val="F8F57B"/>
                </a:solidFill>
              </a:rPr>
              <a:t>OSP305</a:t>
            </a:r>
            <a:r>
              <a:rPr lang="en-US" sz="2000" dirty="0">
                <a:solidFill>
                  <a:srgbClr val="F8F57B"/>
                </a:solidFill>
              </a:rPr>
              <a:t> </a:t>
            </a:r>
            <a:r>
              <a:rPr lang="en-US" sz="2000" dirty="0">
                <a:gradFill>
                  <a:gsLst>
                    <a:gs pos="0">
                      <a:schemeClr val="tx1"/>
                    </a:gs>
                    <a:gs pos="100000">
                      <a:schemeClr val="tx1"/>
                    </a:gs>
                  </a:gsLst>
                  <a:lin ang="5400000" scaled="0"/>
                </a:gradFill>
              </a:rPr>
              <a:t>| Developing Collaboration Solutions in the Cloud with Microsoft SharePoint </a:t>
            </a:r>
            <a:r>
              <a:rPr lang="en-US" sz="2000" dirty="0" smtClean="0">
                <a:gradFill>
                  <a:gsLst>
                    <a:gs pos="0">
                      <a:schemeClr val="tx1"/>
                    </a:gs>
                    <a:gs pos="100000">
                      <a:schemeClr val="tx1"/>
                    </a:gs>
                  </a:gsLst>
                  <a:lin ang="5400000" scaled="0"/>
                </a:gradFill>
              </a:rPr>
              <a:t>Online</a:t>
            </a:r>
          </a:p>
          <a:p>
            <a:pPr marL="460375" lvl="0" indent="-460375">
              <a:lnSpc>
                <a:spcPct val="90000"/>
              </a:lnSpc>
              <a:spcBef>
                <a:spcPct val="20000"/>
              </a:spcBef>
              <a:buSzPct val="90000"/>
              <a:buBlip>
                <a:blip r:embed="rId3"/>
              </a:buBlip>
            </a:pPr>
            <a:r>
              <a:rPr lang="en-US" sz="2000" b="1" dirty="0">
                <a:solidFill>
                  <a:srgbClr val="F8F57B"/>
                </a:solidFill>
              </a:rPr>
              <a:t>OSP306</a:t>
            </a:r>
            <a:r>
              <a:rPr lang="en-US" sz="2000" dirty="0">
                <a:solidFill>
                  <a:srgbClr val="F8F57B"/>
                </a:solidFill>
              </a:rPr>
              <a:t> </a:t>
            </a:r>
            <a:r>
              <a:rPr lang="en-US" sz="2000" dirty="0">
                <a:gradFill>
                  <a:gsLst>
                    <a:gs pos="0">
                      <a:schemeClr val="tx1"/>
                    </a:gs>
                    <a:gs pos="100000">
                      <a:schemeClr val="tx1"/>
                    </a:gs>
                  </a:gsLst>
                  <a:lin ang="5400000" scaled="0"/>
                </a:gradFill>
              </a:rPr>
              <a:t>| Developing Powerful Workflows in the Cloud with Microsoft SharePoint Online  </a:t>
            </a:r>
            <a:endParaRPr lang="en-US" sz="2000" dirty="0" smtClean="0">
              <a:gradFill>
                <a:gsLst>
                  <a:gs pos="0">
                    <a:schemeClr val="tx1"/>
                  </a:gs>
                  <a:gs pos="100000">
                    <a:schemeClr val="tx1"/>
                  </a:gs>
                </a:gsLst>
                <a:lin ang="5400000" scaled="0"/>
              </a:gradFill>
            </a:endParaRPr>
          </a:p>
          <a:p>
            <a:pPr marL="460375" lvl="0" indent="-460375">
              <a:lnSpc>
                <a:spcPct val="90000"/>
              </a:lnSpc>
              <a:spcBef>
                <a:spcPct val="20000"/>
              </a:spcBef>
              <a:buSzPct val="90000"/>
              <a:buBlip>
                <a:blip r:embed="rId3"/>
              </a:buBlip>
            </a:pPr>
            <a:endParaRPr lang="en-US" sz="20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8494451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alpha val="99000"/>
                  </a:schemeClr>
                </a:solidFill>
              </a:rPr>
              <a:t>Resources</a:t>
            </a:r>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345304186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Session Objectives and Takeaways</a:t>
            </a:r>
            <a:endParaRPr lang="en-US" dirty="0"/>
          </a:p>
        </p:txBody>
      </p:sp>
      <p:sp>
        <p:nvSpPr>
          <p:cNvPr id="6" name="Text Placeholder 5"/>
          <p:cNvSpPr>
            <a:spLocks noGrp="1"/>
          </p:cNvSpPr>
          <p:nvPr>
            <p:ph idx="1"/>
          </p:nvPr>
        </p:nvSpPr>
        <p:spPr/>
        <p:txBody>
          <a:bodyPr/>
          <a:lstStyle/>
          <a:p>
            <a:r>
              <a:rPr lang="en-US" smtClean="0"/>
              <a:t>Session Objective(s):  </a:t>
            </a:r>
          </a:p>
          <a:p>
            <a:pPr lvl="1"/>
            <a:r>
              <a:rPr lang="en-US" smtClean="0"/>
              <a:t>Understand How to Connect to SharePoint</a:t>
            </a:r>
          </a:p>
          <a:p>
            <a:pPr lvl="1"/>
            <a:r>
              <a:rPr lang="en-US" smtClean="0"/>
              <a:t>Learn How to Configure your Developer Environment</a:t>
            </a:r>
          </a:p>
          <a:p>
            <a:pPr lvl="1"/>
            <a:r>
              <a:rPr lang="en-US" smtClean="0"/>
              <a:t>Learn How to Read and Write SharePoint Data</a:t>
            </a:r>
          </a:p>
          <a:p>
            <a:r>
              <a:rPr lang="en-US" smtClean="0"/>
              <a:t>Connection Options are Limited</a:t>
            </a:r>
          </a:p>
          <a:p>
            <a:r>
              <a:rPr lang="en-US" smtClean="0"/>
              <a:t>High Bar for Developers Getting Started</a:t>
            </a:r>
          </a:p>
          <a:p>
            <a:r>
              <a:rPr lang="en-US" smtClean="0"/>
              <a:t>Limited Data Access Options</a:t>
            </a:r>
          </a:p>
          <a:p>
            <a:r>
              <a:rPr lang="en-US" smtClean="0"/>
              <a:t>Consumer Focused Marketplace</a:t>
            </a:r>
          </a:p>
          <a:p>
            <a:r>
              <a:rPr lang="en-US" smtClean="0"/>
              <a:t>Field is Wide Open!</a:t>
            </a:r>
          </a:p>
          <a:p>
            <a:endParaRPr lang="en-US" dirty="0"/>
          </a:p>
        </p:txBody>
      </p:sp>
    </p:spTree>
    <p:extLst>
      <p:ext uri="{BB962C8B-B14F-4D97-AF65-F5344CB8AC3E}">
        <p14:creationId xmlns:p14="http://schemas.microsoft.com/office/powerpoint/2010/main" val="30977302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2684806"/>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860155035"/>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rgbClr val="FFFFFF"/>
                    </a:gs>
                    <a:gs pos="100000">
                      <a:srgbClr val="FFFFFF"/>
                    </a:gs>
                  </a:gsLst>
                  <a:lin ang="5400000" scaled="0"/>
                </a:gradFill>
                <a:latin typeface="Segoe UI" pitchFamily="34" charset="0"/>
                <a:cs typeface="Arial" charset="0"/>
              </a:rPr>
              <a:t>© </a:t>
            </a:r>
            <a:r>
              <a:rPr lang="en-US" sz="700" dirty="0" smtClean="0">
                <a:gradFill>
                  <a:gsLst>
                    <a:gs pos="0">
                      <a:srgbClr val="FFFFFF"/>
                    </a:gs>
                    <a:gs pos="100000">
                      <a:srgbClr val="FFFFFF"/>
                    </a:gs>
                  </a:gsLst>
                  <a:lin ang="5400000" scaled="0"/>
                </a:gradFill>
                <a:latin typeface="Segoe UI" pitchFamily="34" charset="0"/>
                <a:cs typeface="Arial" charset="0"/>
              </a:rPr>
              <a:t>2011 Microsoft </a:t>
            </a:r>
            <a:r>
              <a:rPr lang="en-US" sz="700" dirty="0">
                <a:gradFill>
                  <a:gsLst>
                    <a:gs pos="0">
                      <a:srgbClr val="FFFFFF"/>
                    </a:gs>
                    <a:gs pos="100000">
                      <a:srgbClr val="FFFFFF"/>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rgbClr val="FFFFFF"/>
                    </a:gs>
                    <a:gs pos="100000">
                      <a:srgbClr val="FFFFFF"/>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rgbClr val="FFFFFF"/>
                    </a:gs>
                    <a:gs pos="100000">
                      <a:srgbClr val="FFFFFF"/>
                    </a:gs>
                  </a:gsLst>
                  <a:lin ang="5400000" scaled="0"/>
                </a:gradFill>
                <a:latin typeface="Segoe UI" pitchFamily="34" charset="0"/>
                <a:cs typeface="Arial" charset="0"/>
              </a:rPr>
              <a:t/>
            </a:r>
            <a:br>
              <a:rPr lang="en-US" sz="700" dirty="0" smtClean="0">
                <a:gradFill>
                  <a:gsLst>
                    <a:gs pos="0">
                      <a:srgbClr val="FFFFFF"/>
                    </a:gs>
                    <a:gs pos="100000">
                      <a:srgbClr val="FFFFFF"/>
                    </a:gs>
                  </a:gsLst>
                  <a:lin ang="5400000" scaled="0"/>
                </a:gradFill>
                <a:latin typeface="Segoe UI" pitchFamily="34" charset="0"/>
                <a:cs typeface="Arial" charset="0"/>
              </a:rPr>
            </a:br>
            <a:r>
              <a:rPr lang="en-US" sz="700" dirty="0" smtClean="0">
                <a:gradFill>
                  <a:gsLst>
                    <a:gs pos="0">
                      <a:srgbClr val="FFFFFF"/>
                    </a:gs>
                    <a:gs pos="100000">
                      <a:srgbClr val="FFFFFF"/>
                    </a:gs>
                  </a:gsLst>
                  <a:lin ang="5400000" scaled="0"/>
                </a:gradFill>
                <a:latin typeface="Segoe UI" pitchFamily="34" charset="0"/>
                <a:cs typeface="Arial" charset="0"/>
              </a:rPr>
              <a:t>on </a:t>
            </a:r>
            <a:r>
              <a:rPr lang="en-US" sz="700" dirty="0">
                <a:gradFill>
                  <a:gsLst>
                    <a:gs pos="0">
                      <a:srgbClr val="FFFFFF"/>
                    </a:gs>
                    <a:gs pos="100000">
                      <a:srgbClr val="FFFFFF"/>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rgbClr val="FFFFFF"/>
                    </a:gs>
                    <a:gs pos="100000">
                      <a:srgbClr val="FFFFFF"/>
                    </a:gs>
                  </a:gsLst>
                  <a:lin ang="5400000" scaled="0"/>
                </a:gradFill>
                <a:latin typeface="Segoe UI" pitchFamily="34" charset="0"/>
                <a:cs typeface="Arial" charset="0"/>
              </a:rPr>
              <a:t>. MICROSOFT </a:t>
            </a:r>
            <a:r>
              <a:rPr lang="en-US" sz="700" dirty="0">
                <a:gradFill>
                  <a:gsLst>
                    <a:gs pos="0">
                      <a:srgbClr val="FFFFFF"/>
                    </a:gs>
                    <a:gs pos="100000">
                      <a:srgbClr val="FFFFFF"/>
                    </a:gs>
                  </a:gsLst>
                  <a:lin ang="5400000" scaled="0"/>
                </a:gra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101006715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clrChange>
              <a:clrFrom>
                <a:srgbClr val="7FD13B"/>
              </a:clrFrom>
              <a:clrTo>
                <a:srgbClr val="7FD13B">
                  <a:alpha val="0"/>
                </a:srgbClr>
              </a:clrTo>
            </a:clrChange>
            <a:extLst>
              <a:ext uri="{28A0092B-C50C-407E-A947-70E740481C1C}">
                <a14:useLocalDpi xmlns:a14="http://schemas.microsoft.com/office/drawing/2010/main" val="0"/>
              </a:ext>
            </a:extLst>
          </a:blip>
          <a:stretch>
            <a:fillRect/>
          </a:stretch>
        </p:blipFill>
        <p:spPr>
          <a:xfrm>
            <a:off x="646764" y="286871"/>
            <a:ext cx="9941861" cy="5731552"/>
          </a:xfrm>
          <a:prstGeom prst="rect">
            <a:avLst/>
          </a:prstGeom>
          <a:ln>
            <a:noFill/>
          </a:ln>
          <a:effectLst>
            <a:outerShdw blurRad="292100" dist="139700" dir="2700000" sx="103000" sy="103000" algn="tl" rotWithShape="0">
              <a:srgbClr val="333333">
                <a:alpha val="65000"/>
              </a:srgbClr>
            </a:outerShdw>
          </a:effectLst>
        </p:spPr>
      </p:pic>
    </p:spTree>
    <p:extLst>
      <p:ext uri="{BB962C8B-B14F-4D97-AF65-F5344CB8AC3E}">
        <p14:creationId xmlns:p14="http://schemas.microsoft.com/office/powerpoint/2010/main" val="19211659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521" y="152401"/>
            <a:ext cx="9000978" cy="54756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7928" y="533400"/>
            <a:ext cx="3668585" cy="5562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69617" y="200114"/>
            <a:ext cx="3658403" cy="55627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142366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pPr lvl="0"/>
            <a:r>
              <a:rPr lang="en-US" dirty="0" smtClean="0"/>
              <a:t>Two Flavors of Applications</a:t>
            </a:r>
            <a:endParaRPr lang="en-US" dirty="0"/>
          </a:p>
        </p:txBody>
      </p:sp>
      <p:sp>
        <p:nvSpPr>
          <p:cNvPr id="2" name="Content Placeholder 1"/>
          <p:cNvSpPr>
            <a:spLocks noGrp="1"/>
          </p:cNvSpPr>
          <p:nvPr>
            <p:ph idx="1"/>
          </p:nvPr>
        </p:nvSpPr>
        <p:spPr/>
        <p:txBody>
          <a:bodyPr/>
          <a:lstStyle/>
          <a:p>
            <a:endParaRPr lang="en-US"/>
          </a:p>
        </p:txBody>
      </p:sp>
      <p:grpSp>
        <p:nvGrpSpPr>
          <p:cNvPr id="22" name="Group 7"/>
          <p:cNvGrpSpPr/>
          <p:nvPr/>
        </p:nvGrpSpPr>
        <p:grpSpPr>
          <a:xfrm>
            <a:off x="6052230" y="990600"/>
            <a:ext cx="5667794" cy="4799476"/>
            <a:chOff x="4245811" y="875607"/>
            <a:chExt cx="4606282" cy="4799476"/>
          </a:xfrm>
        </p:grpSpPr>
        <p:grpSp>
          <p:nvGrpSpPr>
            <p:cNvPr id="23" name="Group 32"/>
            <p:cNvGrpSpPr/>
            <p:nvPr/>
          </p:nvGrpSpPr>
          <p:grpSpPr>
            <a:xfrm>
              <a:off x="4245811" y="2271682"/>
              <a:ext cx="4606282" cy="3403401"/>
              <a:chOff x="4109862" y="2454325"/>
              <a:chExt cx="4653140" cy="3403401"/>
            </a:xfrm>
            <a:solidFill>
              <a:srgbClr val="557EB9"/>
            </a:solidFill>
          </p:grpSpPr>
          <p:sp>
            <p:nvSpPr>
              <p:cNvPr id="29" name="Rectangle 28"/>
              <p:cNvSpPr/>
              <p:nvPr/>
            </p:nvSpPr>
            <p:spPr bwMode="auto">
              <a:xfrm>
                <a:off x="4109862" y="2454325"/>
                <a:ext cx="4653140" cy="3403401"/>
              </a:xfrm>
              <a:prstGeom prst="rect">
                <a:avLst/>
              </a:prstGeom>
              <a:gradFill flip="none" rotWithShape="1">
                <a:gsLst>
                  <a:gs pos="0">
                    <a:srgbClr val="557EB9">
                      <a:lumMod val="60000"/>
                      <a:lumOff val="40000"/>
                    </a:srgbClr>
                  </a:gs>
                  <a:gs pos="50000">
                    <a:srgbClr val="557EB9"/>
                  </a:gs>
                  <a:gs pos="100000">
                    <a:srgbClr val="557EB9">
                      <a:shade val="100000"/>
                      <a:satMod val="115000"/>
                    </a:srgbClr>
                  </a:gs>
                </a:gsLst>
                <a:path path="circle">
                  <a:fillToRect l="100000" t="100000"/>
                </a:path>
                <a:tileRect r="-100000" b="-100000"/>
              </a:gradFill>
              <a:ln w="47625" cap="rnd" cmpd="sng" algn="ctr">
                <a:noFill/>
                <a:prstDash val="solid"/>
                <a:headEnd type="none" w="med" len="med"/>
                <a:tailEnd type="none" w="med" len="med"/>
              </a:ln>
              <a:effectLst/>
            </p:spPr>
            <p:txBody>
              <a:bodyPr vert="horz" wrap="square" lIns="91436" tIns="45718" rIns="91436" bIns="45718" numCol="1" rtlCol="0" anchor="t" anchorCtr="0" compatLnSpc="1">
                <a:prstTxWarp prst="textNoShape">
                  <a:avLst/>
                </a:prstTxWarp>
              </a:bodyPr>
              <a:lstStyle/>
              <a:p>
                <a:pPr marL="0" marR="0" lvl="0" indent="0" algn="ctr" defTabSz="800100" eaLnBrk="1" fontAlgn="base" latinLnBrk="0" hangingPunct="1">
                  <a:lnSpc>
                    <a:spcPct val="90000"/>
                  </a:lnSpc>
                  <a:spcBef>
                    <a:spcPct val="0"/>
                  </a:spcBef>
                  <a:spcAft>
                    <a:spcPct val="35000"/>
                  </a:spcAft>
                  <a:buClrTx/>
                  <a:buSzTx/>
                  <a:buFontTx/>
                  <a:buNone/>
                  <a:tabLst/>
                  <a:defRPr/>
                </a:pPr>
                <a:endParaRPr kumimoji="0" lang="en-US" sz="2800" b="1" i="0" u="none" strike="noStrike" kern="0" cap="none" spc="0" normalizeH="0" baseline="0" noProof="0" dirty="0" smtClean="0">
                  <a:ln>
                    <a:noFill/>
                  </a:ln>
                  <a:solidFill>
                    <a:sysClr val="window" lastClr="FFFFFF"/>
                  </a:solidFill>
                  <a:effectLst/>
                  <a:uLnTx/>
                  <a:uFillTx/>
                  <a:latin typeface="Segoe"/>
                  <a:ea typeface="+mn-ea"/>
                  <a:cs typeface="+mn-cs"/>
                </a:endParaRPr>
              </a:p>
            </p:txBody>
          </p:sp>
          <p:sp>
            <p:nvSpPr>
              <p:cNvPr id="30" name="Text Placeholder 3"/>
              <p:cNvSpPr txBox="1">
                <a:spLocks/>
              </p:cNvSpPr>
              <p:nvPr/>
            </p:nvSpPr>
            <p:spPr>
              <a:xfrm>
                <a:off x="4148657" y="2454325"/>
                <a:ext cx="4034750" cy="2640723"/>
              </a:xfrm>
              <a:prstGeom prst="rect">
                <a:avLst/>
              </a:prstGeom>
              <a:noFill/>
            </p:spPr>
            <p:txBody>
              <a:bodyPr wrap="square" lIns="182880" tIns="182880">
                <a:spAutoFit/>
              </a:bodyPr>
              <a:lstStyle/>
              <a:p>
                <a:pPr marL="225425" marR="0" lvl="0" indent="-225425" defTabSz="914400" eaLnBrk="1" fontAlgn="auto" latinLnBrk="0" hangingPunct="1">
                  <a:lnSpc>
                    <a:spcPct val="90000"/>
                  </a:lnSpc>
                  <a:spcBef>
                    <a:spcPct val="20000"/>
                  </a:spcBef>
                  <a:spcAft>
                    <a:spcPts val="0"/>
                  </a:spcAft>
                  <a:buClrTx/>
                  <a:buSzPct val="65000"/>
                  <a:buFont typeface="Wingdings" pitchFamily="2" charset="2"/>
                  <a:buChar char=""/>
                  <a:tabLst/>
                  <a:defRPr/>
                </a:pPr>
                <a: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t>High performance game framework</a:t>
                </a:r>
              </a:p>
              <a:p>
                <a:pPr marL="225425" marR="0" lvl="0" indent="-225425" defTabSz="914400" eaLnBrk="1" fontAlgn="auto" latinLnBrk="0" hangingPunct="1">
                  <a:lnSpc>
                    <a:spcPct val="90000"/>
                  </a:lnSpc>
                  <a:spcBef>
                    <a:spcPct val="20000"/>
                  </a:spcBef>
                  <a:spcAft>
                    <a:spcPts val="0"/>
                  </a:spcAft>
                  <a:buClrTx/>
                  <a:buSzPct val="65000"/>
                  <a:buFont typeface="Wingdings" pitchFamily="2" charset="2"/>
                  <a:buChar char=""/>
                  <a:tabLst/>
                  <a:defRPr/>
                </a:pPr>
                <a: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t>Rapid creation of multi-screen </a:t>
                </a:r>
                <a:b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br>
                <a: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t>2D and 3D games </a:t>
                </a:r>
              </a:p>
              <a:p>
                <a:pPr marL="225425" marR="0" lvl="0" indent="-225425" defTabSz="914400" eaLnBrk="1" fontAlgn="auto" latinLnBrk="0" hangingPunct="1">
                  <a:lnSpc>
                    <a:spcPct val="90000"/>
                  </a:lnSpc>
                  <a:spcBef>
                    <a:spcPct val="20000"/>
                  </a:spcBef>
                  <a:spcAft>
                    <a:spcPts val="0"/>
                  </a:spcAft>
                  <a:buClrTx/>
                  <a:buSzPct val="65000"/>
                  <a:buFont typeface="Wingdings" pitchFamily="2" charset="2"/>
                  <a:buChar char=""/>
                  <a:tabLst/>
                  <a:defRPr/>
                </a:pPr>
                <a: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t>Rich content pipeline</a:t>
                </a:r>
              </a:p>
              <a:p>
                <a:pPr marL="225425" marR="0" lvl="0" indent="-225425" defTabSz="914400" eaLnBrk="1" fontAlgn="auto" latinLnBrk="0" hangingPunct="1">
                  <a:lnSpc>
                    <a:spcPct val="90000"/>
                  </a:lnSpc>
                  <a:spcBef>
                    <a:spcPct val="20000"/>
                  </a:spcBef>
                  <a:spcAft>
                    <a:spcPts val="0"/>
                  </a:spcAft>
                  <a:buClrTx/>
                  <a:buSzPct val="65000"/>
                  <a:buFont typeface="Wingdings" pitchFamily="2" charset="2"/>
                  <a:buChar char=""/>
                  <a:tabLst/>
                  <a:defRPr/>
                </a:pPr>
                <a: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t>Mature, robust, widely adopted technology </a:t>
                </a:r>
                <a:b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br>
                <a: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t>spanning </a:t>
                </a:r>
                <a:b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br>
                <a: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t>Xbox 360, </a:t>
                </a:r>
                <a:b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br>
                <a: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t>Windows, </a:t>
                </a:r>
                <a:b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br>
                <a: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t>and Zune</a:t>
                </a:r>
              </a:p>
            </p:txBody>
          </p:sp>
        </p:grpSp>
        <p:grpSp>
          <p:nvGrpSpPr>
            <p:cNvPr id="24" name="Group 30"/>
            <p:cNvGrpSpPr/>
            <p:nvPr/>
          </p:nvGrpSpPr>
          <p:grpSpPr>
            <a:xfrm>
              <a:off x="4245811" y="875607"/>
              <a:ext cx="4606282" cy="1621230"/>
              <a:chOff x="4109862" y="1006269"/>
              <a:chExt cx="4653140" cy="1621230"/>
            </a:xfrm>
          </p:grpSpPr>
          <p:sp>
            <p:nvSpPr>
              <p:cNvPr id="25" name="Rectangle 24"/>
              <p:cNvSpPr/>
              <p:nvPr/>
            </p:nvSpPr>
            <p:spPr bwMode="auto">
              <a:xfrm>
                <a:off x="4109862" y="1216368"/>
                <a:ext cx="4653140" cy="1189207"/>
              </a:xfrm>
              <a:prstGeom prst="rect">
                <a:avLst/>
              </a:prstGeom>
              <a:solidFill>
                <a:srgbClr val="557EB9">
                  <a:lumMod val="75000"/>
                </a:srgbClr>
              </a:solidFill>
              <a:ln w="6350"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3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a:ea typeface="+mn-ea"/>
                  <a:cs typeface="+mn-cs"/>
                </a:endParaRPr>
              </a:p>
            </p:txBody>
          </p:sp>
          <p:pic>
            <p:nvPicPr>
              <p:cNvPr id="28" name="Picture 27" descr="D:\TAP\XNA logo.jpeg.png"/>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11840" y="1006269"/>
                <a:ext cx="2153526" cy="1621230"/>
              </a:xfrm>
              <a:prstGeom prst="rect">
                <a:avLst/>
              </a:prstGeom>
              <a:ln>
                <a:noFill/>
              </a:ln>
              <a:extLst>
                <a:ext uri="{909E8E84-426E-40DD-AFC4-6F175D3DCCD1}">
                  <a14:hiddenFill xmlns:a14="http://schemas.microsoft.com/office/drawing/2010/main">
                    <a:solidFill>
                      <a:srgbClr val="FFFFFF"/>
                    </a:solidFill>
                  </a14:hiddenFill>
                </a:ext>
              </a:extLst>
            </p:spPr>
          </p:pic>
        </p:grpSp>
      </p:grpSp>
      <p:grpSp>
        <p:nvGrpSpPr>
          <p:cNvPr id="31" name="Group 8"/>
          <p:cNvGrpSpPr/>
          <p:nvPr/>
        </p:nvGrpSpPr>
        <p:grpSpPr>
          <a:xfrm>
            <a:off x="473873" y="1200738"/>
            <a:ext cx="5578357" cy="4589339"/>
            <a:chOff x="413259" y="1087515"/>
            <a:chExt cx="4533596" cy="4589339"/>
          </a:xfrm>
        </p:grpSpPr>
        <p:grpSp>
          <p:nvGrpSpPr>
            <p:cNvPr id="32" name="Group 31"/>
            <p:cNvGrpSpPr/>
            <p:nvPr/>
          </p:nvGrpSpPr>
          <p:grpSpPr>
            <a:xfrm>
              <a:off x="413259" y="2271682"/>
              <a:ext cx="4533596" cy="3405172"/>
              <a:chOff x="381000" y="2454325"/>
              <a:chExt cx="4533596" cy="3353715"/>
            </a:xfrm>
            <a:solidFill>
              <a:srgbClr val="6BBD46"/>
            </a:solidFill>
          </p:grpSpPr>
          <p:sp>
            <p:nvSpPr>
              <p:cNvPr id="38" name="Rectangle 37"/>
              <p:cNvSpPr/>
              <p:nvPr/>
            </p:nvSpPr>
            <p:spPr bwMode="auto">
              <a:xfrm>
                <a:off x="381000" y="2454326"/>
                <a:ext cx="4533596" cy="3353714"/>
              </a:xfrm>
              <a:prstGeom prst="rect">
                <a:avLst/>
              </a:prstGeom>
              <a:gradFill flip="none" rotWithShape="1">
                <a:gsLst>
                  <a:gs pos="0">
                    <a:srgbClr val="92EF5F"/>
                  </a:gs>
                  <a:gs pos="50000">
                    <a:srgbClr val="6BBD46"/>
                  </a:gs>
                  <a:gs pos="100000">
                    <a:srgbClr val="6BBD46">
                      <a:shade val="100000"/>
                      <a:satMod val="115000"/>
                    </a:srgbClr>
                  </a:gs>
                </a:gsLst>
                <a:path path="circle">
                  <a:fillToRect l="100000" t="100000"/>
                </a:path>
                <a:tileRect r="-100000" b="-100000"/>
              </a:gradFill>
              <a:ln w="50800" cap="rnd"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342900" algn="ctr" defTabSz="800100" eaLnBrk="1" fontAlgn="base" latinLnBrk="0" hangingPunct="1">
                  <a:lnSpc>
                    <a:spcPct val="90000"/>
                  </a:lnSpc>
                  <a:spcBef>
                    <a:spcPct val="0"/>
                  </a:spcBef>
                  <a:spcAft>
                    <a:spcPct val="35000"/>
                  </a:spcAft>
                  <a:buClrTx/>
                  <a:buSzTx/>
                  <a:buFontTx/>
                  <a:buNone/>
                  <a:tabLst/>
                  <a:defRPr/>
                </a:pPr>
                <a:endParaRPr kumimoji="0" lang="en-US" sz="1600" b="1" i="0" u="none" strike="noStrike" kern="0" cap="none" spc="0" normalizeH="0" baseline="0" noProof="0" dirty="0" smtClean="0">
                  <a:ln>
                    <a:noFill/>
                  </a:ln>
                  <a:solidFill>
                    <a:sysClr val="window" lastClr="FFFFFF"/>
                  </a:solidFill>
                  <a:effectLst/>
                  <a:uLnTx/>
                  <a:uFillTx/>
                  <a:latin typeface="Segoe"/>
                  <a:ea typeface="+mn-ea"/>
                  <a:cs typeface="+mn-cs"/>
                </a:endParaRPr>
              </a:p>
            </p:txBody>
          </p:sp>
          <p:sp>
            <p:nvSpPr>
              <p:cNvPr id="39" name="Text Placeholder 3"/>
              <p:cNvSpPr txBox="1">
                <a:spLocks/>
              </p:cNvSpPr>
              <p:nvPr/>
            </p:nvSpPr>
            <p:spPr>
              <a:xfrm>
                <a:off x="381000" y="2454325"/>
                <a:ext cx="2997395" cy="2900912"/>
              </a:xfrm>
              <a:prstGeom prst="rect">
                <a:avLst/>
              </a:prstGeom>
              <a:noFill/>
            </p:spPr>
            <p:txBody>
              <a:bodyPr wrap="square" lIns="182880" tIns="182880">
                <a:spAutoFit/>
              </a:bodyPr>
              <a:lstStyle/>
              <a:p>
                <a:pPr marL="228600" marR="0" lvl="0" indent="-228600" defTabSz="914400" eaLnBrk="1" fontAlgn="auto" latinLnBrk="0" hangingPunct="1">
                  <a:lnSpc>
                    <a:spcPct val="90000"/>
                  </a:lnSpc>
                  <a:spcBef>
                    <a:spcPct val="20000"/>
                  </a:spcBef>
                  <a:spcAft>
                    <a:spcPts val="0"/>
                  </a:spcAft>
                  <a:buClrTx/>
                  <a:buSzPct val="65000"/>
                  <a:buFont typeface="Wingdings" pitchFamily="2" charset="2"/>
                  <a:buChar char=""/>
                  <a:tabLst/>
                  <a:defRPr/>
                </a:pPr>
                <a: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t>Modern XAML/event-driven application UI framework</a:t>
                </a:r>
              </a:p>
              <a:p>
                <a:pPr marL="225425" marR="0" lvl="0" indent="-225425" defTabSz="914400" eaLnBrk="1" fontAlgn="auto" latinLnBrk="0" hangingPunct="1">
                  <a:lnSpc>
                    <a:spcPct val="90000"/>
                  </a:lnSpc>
                  <a:spcBef>
                    <a:spcPct val="20000"/>
                  </a:spcBef>
                  <a:spcAft>
                    <a:spcPts val="0"/>
                  </a:spcAft>
                  <a:buClrTx/>
                  <a:buSzPct val="65000"/>
                  <a:buFont typeface="Wingdings" pitchFamily="2" charset="2"/>
                  <a:buChar char=""/>
                  <a:tabLst/>
                  <a:defRPr/>
                </a:pPr>
                <a: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t>Rapid creation of visually </a:t>
                </a:r>
                <a:b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br>
                <a: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t>stunning apps</a:t>
                </a:r>
              </a:p>
              <a:p>
                <a:pPr marL="225425" marR="0" lvl="0" indent="-225425" defTabSz="914400" eaLnBrk="1" fontAlgn="auto" latinLnBrk="0" hangingPunct="1">
                  <a:lnSpc>
                    <a:spcPct val="90000"/>
                  </a:lnSpc>
                  <a:spcBef>
                    <a:spcPct val="20000"/>
                  </a:spcBef>
                  <a:spcAft>
                    <a:spcPts val="0"/>
                  </a:spcAft>
                  <a:buClrTx/>
                  <a:buSzPct val="65000"/>
                  <a:buFont typeface="Wingdings" pitchFamily="2" charset="2"/>
                  <a:buChar char=""/>
                  <a:tabLst/>
                  <a:defRPr/>
                </a:pPr>
                <a: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t>Metro-themed </a:t>
                </a:r>
                <a:r>
                  <a:rPr kumimoji="0" lang="en-US" sz="1800" b="0" i="0" u="none" strike="noStrike" kern="0" cap="none" spc="0" normalizeH="0" baseline="0" noProof="0" dirty="0">
                    <a:ln>
                      <a:noFill/>
                    </a:ln>
                    <a:gradFill>
                      <a:gsLst>
                        <a:gs pos="0">
                          <a:srgbClr val="FFFFFF"/>
                        </a:gs>
                        <a:gs pos="86000">
                          <a:srgbClr val="FFFFFF"/>
                        </a:gs>
                      </a:gsLst>
                      <a:lin ang="5400000" scaled="0"/>
                    </a:gradFill>
                    <a:effectLst/>
                    <a:uLnTx/>
                    <a:uFillTx/>
                    <a:ea typeface="Segoe UI" pitchFamily="34" charset="0"/>
                    <a:cs typeface="Segoe UI" pitchFamily="34" charset="0"/>
                  </a:rPr>
                  <a:t>UI </a:t>
                </a:r>
                <a: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t/>
                </a:r>
                <a:b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br>
                <a: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t>controls</a:t>
                </a:r>
              </a:p>
              <a:p>
                <a:pPr marL="225425" marR="0" lvl="0" indent="-225425" defTabSz="914400" eaLnBrk="1" fontAlgn="auto" latinLnBrk="0" hangingPunct="1">
                  <a:lnSpc>
                    <a:spcPct val="90000"/>
                  </a:lnSpc>
                  <a:spcBef>
                    <a:spcPct val="20000"/>
                  </a:spcBef>
                  <a:spcAft>
                    <a:spcPts val="0"/>
                  </a:spcAft>
                  <a:buClrTx/>
                  <a:buSzPct val="65000"/>
                  <a:buFont typeface="Wingdings" pitchFamily="2" charset="2"/>
                  <a:buChar char=""/>
                  <a:tabLst/>
                  <a:defRPr/>
                </a:pPr>
                <a: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t>HTML/JavaScript</a:t>
                </a:r>
              </a:p>
              <a:p>
                <a:pPr marL="225425" marR="0" lvl="0" indent="-225425" defTabSz="914400" eaLnBrk="1" fontAlgn="auto" latinLnBrk="0" hangingPunct="1">
                  <a:lnSpc>
                    <a:spcPct val="90000"/>
                  </a:lnSpc>
                  <a:spcBef>
                    <a:spcPct val="20000"/>
                  </a:spcBef>
                  <a:spcAft>
                    <a:spcPts val="0"/>
                  </a:spcAft>
                  <a:buClrTx/>
                  <a:buSzPct val="65000"/>
                  <a:buFont typeface="Wingdings" pitchFamily="2" charset="2"/>
                  <a:buChar char=""/>
                  <a:tabLst/>
                  <a:defRPr/>
                </a:pPr>
                <a: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t>500,000 developers </a:t>
                </a:r>
                <a:b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br>
                <a: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t>spanning Windows </a:t>
                </a:r>
                <a:b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br>
                <a:r>
                  <a:rPr kumimoji="0" lang="en-US" sz="1800" b="0" i="0" u="none" strike="noStrike" kern="0" cap="none" spc="0" normalizeH="0" baseline="0" noProof="0" dirty="0" smtClean="0">
                    <a:ln>
                      <a:noFill/>
                    </a:ln>
                    <a:gradFill>
                      <a:gsLst>
                        <a:gs pos="0">
                          <a:srgbClr val="FFFFFF"/>
                        </a:gs>
                        <a:gs pos="86000">
                          <a:srgbClr val="FFFFFF"/>
                        </a:gs>
                      </a:gsLst>
                      <a:lin ang="5400000" scaled="0"/>
                    </a:gradFill>
                    <a:effectLst/>
                    <a:uLnTx/>
                    <a:uFillTx/>
                    <a:ea typeface="Segoe UI" pitchFamily="34" charset="0"/>
                    <a:cs typeface="Segoe UI" pitchFamily="34" charset="0"/>
                  </a:rPr>
                  <a:t>and web</a:t>
                </a:r>
              </a:p>
            </p:txBody>
          </p:sp>
        </p:grpSp>
        <p:grpSp>
          <p:nvGrpSpPr>
            <p:cNvPr id="33" name="Group 29"/>
            <p:cNvGrpSpPr/>
            <p:nvPr/>
          </p:nvGrpSpPr>
          <p:grpSpPr>
            <a:xfrm>
              <a:off x="413259" y="1087515"/>
              <a:ext cx="4533596" cy="1189207"/>
              <a:chOff x="413259" y="1087515"/>
              <a:chExt cx="4533596" cy="1189207"/>
            </a:xfrm>
          </p:grpSpPr>
          <p:sp>
            <p:nvSpPr>
              <p:cNvPr id="34" name="Rectangle 33"/>
              <p:cNvSpPr/>
              <p:nvPr/>
            </p:nvSpPr>
            <p:spPr bwMode="auto">
              <a:xfrm>
                <a:off x="413259" y="1087515"/>
                <a:ext cx="4533596" cy="1189207"/>
              </a:xfrm>
              <a:prstGeom prst="rect">
                <a:avLst/>
              </a:prstGeom>
              <a:solidFill>
                <a:srgbClr val="6BBD46">
                  <a:lumMod val="75000"/>
                </a:srgbClr>
              </a:solidFill>
              <a:ln w="6350"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3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Segoe"/>
                  <a:ea typeface="+mn-ea"/>
                  <a:cs typeface="+mn-cs"/>
                </a:endParaRPr>
              </a:p>
            </p:txBody>
          </p:sp>
          <p:grpSp>
            <p:nvGrpSpPr>
              <p:cNvPr id="35" name="Group 21"/>
              <p:cNvGrpSpPr/>
              <p:nvPr/>
            </p:nvGrpSpPr>
            <p:grpSpPr>
              <a:xfrm>
                <a:off x="1104482" y="1235761"/>
                <a:ext cx="2743200" cy="892715"/>
                <a:chOff x="-2895535" y="2724176"/>
                <a:chExt cx="2743200" cy="892715"/>
              </a:xfrm>
            </p:grpSpPr>
            <p:pic>
              <p:nvPicPr>
                <p:cNvPr id="36" name="Picture 2" descr="E:\RESOURCES\DVD_ART36\Logos\Silverlight\Silverlight Logo h c.png"/>
                <p:cNvPicPr>
                  <a:picLocks noChangeAspect="1" noChangeArrowheads="1"/>
                </p:cNvPicPr>
                <p:nvPr/>
              </p:nvPicPr>
              <p:blipFill>
                <a:blip r:embed="rId4" cstate="print">
                  <a:lum bright="100000"/>
                </a:blip>
                <a:srcRect l="32746"/>
                <a:stretch>
                  <a:fillRect/>
                </a:stretch>
              </p:blipFill>
              <p:spPr bwMode="auto">
                <a:xfrm>
                  <a:off x="-1997242" y="2724176"/>
                  <a:ext cx="1844907" cy="892715"/>
                </a:xfrm>
                <a:prstGeom prst="rect">
                  <a:avLst/>
                </a:prstGeom>
                <a:noFill/>
                <a:ln>
                  <a:noFill/>
                </a:ln>
              </p:spPr>
            </p:pic>
            <p:pic>
              <p:nvPicPr>
                <p:cNvPr id="37" name="Picture 2" descr="E:\RESOURCES\DVD_ART36\Logos\Silverlight\Silverlight Logo h c.png"/>
                <p:cNvPicPr>
                  <a:picLocks noChangeAspect="1" noChangeArrowheads="1"/>
                </p:cNvPicPr>
                <p:nvPr/>
              </p:nvPicPr>
              <p:blipFill>
                <a:blip r:embed="rId4" cstate="print"/>
                <a:srcRect r="65938"/>
                <a:stretch>
                  <a:fillRect/>
                </a:stretch>
              </p:blipFill>
              <p:spPr bwMode="auto">
                <a:xfrm>
                  <a:off x="-2895535" y="2724176"/>
                  <a:ext cx="934388" cy="892715"/>
                </a:xfrm>
                <a:prstGeom prst="rect">
                  <a:avLst/>
                </a:prstGeom>
                <a:noFill/>
                <a:ln>
                  <a:noFill/>
                </a:ln>
              </p:spPr>
            </p:pic>
          </p:grpSp>
        </p:grpSp>
      </p:grpSp>
      <p:pic>
        <p:nvPicPr>
          <p:cNvPr id="40" name="Picture 3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62014" y="2832893"/>
            <a:ext cx="1802932" cy="2856525"/>
          </a:xfrm>
          <a:prstGeom prst="rect">
            <a:avLst/>
          </a:prstGeom>
          <a:ln>
            <a:noFill/>
          </a:ln>
          <a:effectLst>
            <a:outerShdw blurRad="292100" dist="139700" dir="2700000" algn="tl" rotWithShape="0">
              <a:srgbClr val="333333">
                <a:alpha val="65000"/>
              </a:srgbClr>
            </a:outerShdw>
          </a:effectLst>
        </p:spPr>
      </p:pic>
      <p:pic>
        <p:nvPicPr>
          <p:cNvPr id="41" name="Picture 4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75802" y="4087490"/>
            <a:ext cx="3842628" cy="160192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91365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0-#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fill="hold"/>
                                        <p:tgtEl>
                                          <p:spTgt spid="41"/>
                                        </p:tgtEl>
                                        <p:attrNameLst>
                                          <p:attrName>ppt_x</p:attrName>
                                        </p:attrNameLst>
                                      </p:cBhvr>
                                      <p:tavLst>
                                        <p:tav tm="0">
                                          <p:val>
                                            <p:strVal val="#ppt_x"/>
                                          </p:val>
                                        </p:tav>
                                        <p:tav tm="100000">
                                          <p:val>
                                            <p:strVal val="#ppt_x"/>
                                          </p:val>
                                        </p:tav>
                                      </p:tavLst>
                                    </p:anim>
                                    <p:anim calcmode="lin" valueType="num">
                                      <p:cBhvr additive="base">
                                        <p:cTn id="2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Capabilities</a:t>
            </a:r>
            <a:endParaRPr lang="en-US" dirty="0"/>
          </a:p>
        </p:txBody>
      </p:sp>
      <p:sp>
        <p:nvSpPr>
          <p:cNvPr id="15" name="Rectangle 14"/>
          <p:cNvSpPr/>
          <p:nvPr/>
        </p:nvSpPr>
        <p:spPr bwMode="auto">
          <a:xfrm>
            <a:off x="737494" y="1322760"/>
            <a:ext cx="4728362" cy="416689"/>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18" rIns="91436" bIns="45718" numCol="1" rtlCol="0" anchor="ctr" anchorCtr="0" compatLnSpc="1">
            <a:prstTxWarp prst="textNoShape">
              <a:avLst/>
            </a:prstTxWarp>
          </a:bodyPr>
          <a:lstStyle/>
          <a:p>
            <a:pPr defTabSz="914099" fontAlgn="base">
              <a:spcBef>
                <a:spcPct val="0"/>
              </a:spcBef>
              <a:spcAft>
                <a:spcPct val="0"/>
              </a:spcAft>
            </a:pPr>
            <a:r>
              <a:rPr lang="en-US" sz="2000" b="1" dirty="0" smtClean="0">
                <a:solidFill>
                  <a:schemeClr val="bg1"/>
                </a:solidFill>
                <a:latin typeface="Segoe UI" pitchFamily="34" charset="0"/>
                <a:ea typeface="Segoe UI" pitchFamily="34" charset="0"/>
                <a:cs typeface="Segoe UI" pitchFamily="34" charset="0"/>
              </a:rPr>
              <a:t>Input</a:t>
            </a:r>
          </a:p>
        </p:txBody>
      </p:sp>
      <p:sp>
        <p:nvSpPr>
          <p:cNvPr id="16" name="Rectangle 15"/>
          <p:cNvSpPr/>
          <p:nvPr/>
        </p:nvSpPr>
        <p:spPr bwMode="auto">
          <a:xfrm>
            <a:off x="737493" y="1764129"/>
            <a:ext cx="5310040" cy="752354"/>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40" tIns="45718" rIns="91440" bIns="45718" numCol="1" rtlCol="0" anchor="ctr" anchorCtr="0" compatLnSpc="1">
            <a:prstTxWarp prst="textNoShape">
              <a:avLst/>
            </a:prstTxWarp>
          </a:bodyPr>
          <a:lstStyle/>
          <a:p>
            <a:pPr marL="114300" lvl="0" indent="-114300" defTabSz="457200">
              <a:buClr>
                <a:schemeClr val="accent2"/>
              </a:buClr>
              <a:buSzPct val="75000"/>
              <a:buFont typeface="Arial" pitchFamily="34" charset="0"/>
              <a:buChar char="•"/>
              <a:defRPr/>
            </a:pPr>
            <a:r>
              <a:rPr lang="en-US" sz="1600" dirty="0" smtClean="0">
                <a:solidFill>
                  <a:schemeClr val="tx1">
                    <a:lumMod val="65000"/>
                    <a:lumOff val="35000"/>
                  </a:schemeClr>
                </a:solidFill>
                <a:latin typeface="Segoe UI" pitchFamily="34" charset="0"/>
                <a:ea typeface="Segoe UI" pitchFamily="34" charset="0"/>
                <a:cs typeface="Segoe UI" pitchFamily="34" charset="0"/>
              </a:rPr>
              <a:t>Touch</a:t>
            </a:r>
          </a:p>
          <a:p>
            <a:pPr marL="114300" lvl="0" indent="-114300" defTabSz="457200">
              <a:buClr>
                <a:schemeClr val="accent2"/>
              </a:buClr>
              <a:buSzPct val="75000"/>
              <a:buFont typeface="Arial" pitchFamily="34" charset="0"/>
              <a:buChar char="•"/>
              <a:defRPr/>
            </a:pPr>
            <a:r>
              <a:rPr lang="en-US" sz="1600" dirty="0" smtClean="0">
                <a:solidFill>
                  <a:schemeClr val="tx1">
                    <a:lumMod val="65000"/>
                    <a:lumOff val="35000"/>
                  </a:schemeClr>
                </a:solidFill>
                <a:latin typeface="Segoe UI" pitchFamily="34" charset="0"/>
                <a:ea typeface="Segoe UI" pitchFamily="34" charset="0"/>
                <a:cs typeface="Segoe UI" pitchFamily="34" charset="0"/>
              </a:rPr>
              <a:t>Hardware buttons</a:t>
            </a:r>
          </a:p>
        </p:txBody>
      </p:sp>
      <p:sp>
        <p:nvSpPr>
          <p:cNvPr id="17" name="Rectangle 16"/>
          <p:cNvSpPr/>
          <p:nvPr/>
        </p:nvSpPr>
        <p:spPr bwMode="auto">
          <a:xfrm>
            <a:off x="737494" y="2802757"/>
            <a:ext cx="4728362" cy="416689"/>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18" rIns="91436" bIns="45718" numCol="1" rtlCol="0" anchor="ctr" anchorCtr="0" compatLnSpc="1">
            <a:prstTxWarp prst="textNoShape">
              <a:avLst/>
            </a:prstTxWarp>
          </a:bodyPr>
          <a:lstStyle/>
          <a:p>
            <a:pPr defTabSz="914099" fontAlgn="base">
              <a:spcBef>
                <a:spcPct val="0"/>
              </a:spcBef>
              <a:spcAft>
                <a:spcPct val="0"/>
              </a:spcAft>
            </a:pPr>
            <a:r>
              <a:rPr lang="en-US" sz="2000" b="1" dirty="0" smtClean="0">
                <a:solidFill>
                  <a:schemeClr val="bg1"/>
                </a:solidFill>
                <a:latin typeface="Segoe UI" pitchFamily="34" charset="0"/>
                <a:ea typeface="Segoe UI" pitchFamily="34" charset="0"/>
                <a:cs typeface="Segoe UI" pitchFamily="34" charset="0"/>
              </a:rPr>
              <a:t>Media</a:t>
            </a:r>
          </a:p>
        </p:txBody>
      </p:sp>
      <p:sp>
        <p:nvSpPr>
          <p:cNvPr id="18" name="Rectangle 17"/>
          <p:cNvSpPr/>
          <p:nvPr/>
        </p:nvSpPr>
        <p:spPr bwMode="auto">
          <a:xfrm>
            <a:off x="737493" y="3262654"/>
            <a:ext cx="5310040" cy="752354"/>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40" tIns="45718" rIns="91440" bIns="45718" numCol="1" rtlCol="0" anchor="ctr" anchorCtr="0" compatLnSpc="1">
            <a:prstTxWarp prst="textNoShape">
              <a:avLst/>
            </a:prstTxWarp>
          </a:bodyPr>
          <a:lstStyle/>
          <a:p>
            <a:pPr marL="114300" indent="-114300" defTabSz="457200">
              <a:lnSpc>
                <a:spcPct val="90000"/>
              </a:lnSpc>
              <a:spcBef>
                <a:spcPct val="20000"/>
              </a:spcBef>
              <a:buClr>
                <a:schemeClr val="accent2"/>
              </a:buClr>
              <a:buSzPct val="75000"/>
              <a:buFont typeface="Arial" pitchFamily="34" charset="0"/>
              <a:buChar char="•"/>
              <a:defRPr/>
            </a:pPr>
            <a:r>
              <a:rPr lang="en-US" sz="1600" dirty="0" smtClean="0">
                <a:solidFill>
                  <a:schemeClr val="tx1">
                    <a:lumMod val="65000"/>
                    <a:lumOff val="35000"/>
                  </a:schemeClr>
                </a:solidFill>
                <a:latin typeface="Segoe UI" pitchFamily="34" charset="0"/>
                <a:ea typeface="Segoe UI" pitchFamily="34" charset="0"/>
                <a:cs typeface="Segoe UI" pitchFamily="34" charset="0"/>
              </a:rPr>
              <a:t>Digital media capture &amp; playback</a:t>
            </a:r>
          </a:p>
          <a:p>
            <a:pPr marL="114300" indent="-114300" defTabSz="457200">
              <a:lnSpc>
                <a:spcPct val="90000"/>
              </a:lnSpc>
              <a:spcBef>
                <a:spcPct val="20000"/>
              </a:spcBef>
              <a:buClr>
                <a:schemeClr val="accent2"/>
              </a:buClr>
              <a:buSzPct val="75000"/>
              <a:buFont typeface="Arial" pitchFamily="34" charset="0"/>
              <a:buChar char="•"/>
              <a:defRPr/>
            </a:pPr>
            <a:r>
              <a:rPr lang="en-US" sz="1600" dirty="0" smtClean="0">
                <a:solidFill>
                  <a:schemeClr val="tx1">
                    <a:lumMod val="65000"/>
                    <a:lumOff val="35000"/>
                  </a:schemeClr>
                </a:solidFill>
                <a:latin typeface="Segoe UI" pitchFamily="34" charset="0"/>
                <a:ea typeface="Segoe UI" pitchFamily="34" charset="0"/>
                <a:cs typeface="Segoe UI" pitchFamily="34" charset="0"/>
              </a:rPr>
              <a:t>Media library access</a:t>
            </a:r>
          </a:p>
        </p:txBody>
      </p:sp>
      <p:sp>
        <p:nvSpPr>
          <p:cNvPr id="19" name="Rectangle 18"/>
          <p:cNvSpPr/>
          <p:nvPr/>
        </p:nvSpPr>
        <p:spPr bwMode="auto">
          <a:xfrm>
            <a:off x="737494" y="4652702"/>
            <a:ext cx="4728362" cy="416689"/>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18" rIns="91436" bIns="45718" numCol="1" rtlCol="0" anchor="ctr" anchorCtr="0" compatLnSpc="1">
            <a:prstTxWarp prst="textNoShape">
              <a:avLst/>
            </a:prstTxWarp>
          </a:bodyPr>
          <a:lstStyle/>
          <a:p>
            <a:pPr defTabSz="914099" fontAlgn="base">
              <a:spcBef>
                <a:spcPct val="0"/>
              </a:spcBef>
              <a:spcAft>
                <a:spcPct val="0"/>
              </a:spcAft>
            </a:pPr>
            <a:r>
              <a:rPr lang="en-US" sz="2000" b="1" dirty="0" smtClean="0">
                <a:solidFill>
                  <a:schemeClr val="bg1"/>
                </a:solidFill>
                <a:latin typeface="Segoe UI" pitchFamily="34" charset="0"/>
                <a:ea typeface="Segoe UI" pitchFamily="34" charset="0"/>
                <a:cs typeface="Segoe UI" pitchFamily="34" charset="0"/>
              </a:rPr>
              <a:t>Data</a:t>
            </a:r>
          </a:p>
        </p:txBody>
      </p:sp>
      <p:sp>
        <p:nvSpPr>
          <p:cNvPr id="20" name="Rectangle 19"/>
          <p:cNvSpPr/>
          <p:nvPr/>
        </p:nvSpPr>
        <p:spPr bwMode="auto">
          <a:xfrm>
            <a:off x="737493" y="5104505"/>
            <a:ext cx="5310040" cy="749808"/>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40" tIns="45718" rIns="91440" bIns="45718" numCol="1" rtlCol="0" anchor="ctr" anchorCtr="0" compatLnSpc="1">
            <a:prstTxWarp prst="textNoShape">
              <a:avLst/>
            </a:prstTxWarp>
          </a:bodyPr>
          <a:lstStyle/>
          <a:p>
            <a:pPr marL="114300" lvl="0" indent="-114300" defTabSz="457200">
              <a:lnSpc>
                <a:spcPct val="90000"/>
              </a:lnSpc>
              <a:spcBef>
                <a:spcPct val="20000"/>
              </a:spcBef>
              <a:buClr>
                <a:schemeClr val="accent2"/>
              </a:buClr>
              <a:buSzPct val="75000"/>
              <a:buFont typeface="Arial" pitchFamily="34" charset="0"/>
              <a:buChar char="•"/>
              <a:defRPr/>
            </a:pPr>
            <a:r>
              <a:rPr lang="en-US" sz="1600" dirty="0" smtClean="0">
                <a:solidFill>
                  <a:schemeClr val="tx1">
                    <a:lumMod val="65000"/>
                    <a:lumOff val="35000"/>
                  </a:schemeClr>
                </a:solidFill>
                <a:latin typeface="Segoe UI" pitchFamily="34" charset="0"/>
                <a:ea typeface="Segoe UI" pitchFamily="34" charset="0"/>
                <a:cs typeface="Segoe UI" pitchFamily="34" charset="0"/>
              </a:rPr>
              <a:t>Isolated Storage</a:t>
            </a:r>
          </a:p>
          <a:p>
            <a:pPr marL="114300" lvl="0" indent="-114300" defTabSz="457200">
              <a:lnSpc>
                <a:spcPct val="90000"/>
              </a:lnSpc>
              <a:spcBef>
                <a:spcPct val="20000"/>
              </a:spcBef>
              <a:buClr>
                <a:schemeClr val="accent2"/>
              </a:buClr>
              <a:buSzPct val="75000"/>
              <a:buFont typeface="Arial" pitchFamily="34" charset="0"/>
              <a:buChar char="•"/>
              <a:defRPr/>
            </a:pPr>
            <a:r>
              <a:rPr lang="en-US" sz="1600" dirty="0" smtClean="0">
                <a:solidFill>
                  <a:schemeClr val="tx1">
                    <a:lumMod val="65000"/>
                    <a:lumOff val="35000"/>
                  </a:schemeClr>
                </a:solidFill>
                <a:latin typeface="Segoe UI" pitchFamily="34" charset="0"/>
                <a:ea typeface="Segoe UI" pitchFamily="34" charset="0"/>
                <a:cs typeface="Segoe UI" pitchFamily="34" charset="0"/>
              </a:rPr>
              <a:t>LINQ (Objects and XML)</a:t>
            </a:r>
          </a:p>
        </p:txBody>
      </p:sp>
      <p:sp>
        <p:nvSpPr>
          <p:cNvPr id="21" name="Rectangle 20"/>
          <p:cNvSpPr/>
          <p:nvPr/>
        </p:nvSpPr>
        <p:spPr bwMode="auto">
          <a:xfrm>
            <a:off x="6094419" y="1331410"/>
            <a:ext cx="4728362" cy="416689"/>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18" rIns="91436" bIns="45718" numCol="1" rtlCol="0" anchor="ctr" anchorCtr="0" compatLnSpc="1">
            <a:prstTxWarp prst="textNoShape">
              <a:avLst/>
            </a:prstTxWarp>
          </a:bodyPr>
          <a:lstStyle/>
          <a:p>
            <a:pPr defTabSz="914099" fontAlgn="base">
              <a:spcBef>
                <a:spcPct val="0"/>
              </a:spcBef>
              <a:spcAft>
                <a:spcPct val="0"/>
              </a:spcAft>
            </a:pPr>
            <a:r>
              <a:rPr lang="en-US" sz="2000" b="1" dirty="0" smtClean="0">
                <a:solidFill>
                  <a:schemeClr val="bg1"/>
                </a:solidFill>
                <a:latin typeface="Segoe UI" pitchFamily="34" charset="0"/>
                <a:ea typeface="Segoe UI" pitchFamily="34" charset="0"/>
                <a:cs typeface="Segoe UI" pitchFamily="34" charset="0"/>
              </a:rPr>
              <a:t>.NET</a:t>
            </a:r>
          </a:p>
        </p:txBody>
      </p:sp>
      <p:sp>
        <p:nvSpPr>
          <p:cNvPr id="22" name="Rectangle 21"/>
          <p:cNvSpPr/>
          <p:nvPr/>
        </p:nvSpPr>
        <p:spPr bwMode="auto">
          <a:xfrm>
            <a:off x="6094419" y="1772322"/>
            <a:ext cx="5625605" cy="1156539"/>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40" tIns="45718" rIns="91440" bIns="45718" numCol="1" rtlCol="0" anchor="ctr" anchorCtr="0" compatLnSpc="1">
            <a:prstTxWarp prst="textNoShape">
              <a:avLst/>
            </a:prstTxWarp>
          </a:bodyPr>
          <a:lstStyle/>
          <a:p>
            <a:pPr marL="114300" indent="-114300" defTabSz="457200">
              <a:lnSpc>
                <a:spcPct val="90000"/>
              </a:lnSpc>
              <a:spcBef>
                <a:spcPct val="20000"/>
              </a:spcBef>
              <a:buClr>
                <a:schemeClr val="accent2"/>
              </a:buClr>
              <a:buSzPct val="75000"/>
              <a:buFont typeface="Arial" pitchFamily="34" charset="0"/>
              <a:buChar char="•"/>
              <a:defRPr/>
            </a:pPr>
            <a:r>
              <a:rPr lang="en-US" sz="1600" dirty="0" smtClean="0">
                <a:solidFill>
                  <a:schemeClr val="tx1">
                    <a:lumMod val="65000"/>
                    <a:lumOff val="35000"/>
                  </a:schemeClr>
                </a:solidFill>
                <a:latin typeface="Segoe UI" pitchFamily="34" charset="0"/>
                <a:ea typeface="Segoe UI" pitchFamily="34" charset="0"/>
                <a:cs typeface="Segoe UI" pitchFamily="34" charset="0"/>
              </a:rPr>
              <a:t>Superset of Silverlight 3.0</a:t>
            </a:r>
          </a:p>
          <a:p>
            <a:pPr marL="114300" indent="-114300" defTabSz="457200">
              <a:lnSpc>
                <a:spcPct val="90000"/>
              </a:lnSpc>
              <a:spcBef>
                <a:spcPct val="20000"/>
              </a:spcBef>
              <a:buClr>
                <a:schemeClr val="accent2"/>
              </a:buClr>
              <a:buSzPct val="75000"/>
              <a:buFont typeface="Arial" pitchFamily="34" charset="0"/>
              <a:buChar char="•"/>
              <a:defRPr/>
            </a:pPr>
            <a:r>
              <a:rPr lang="en-US" sz="1600" dirty="0" smtClean="0">
                <a:solidFill>
                  <a:schemeClr val="tx1">
                    <a:lumMod val="65000"/>
                    <a:lumOff val="35000"/>
                  </a:schemeClr>
                </a:solidFill>
                <a:latin typeface="Segoe UI" pitchFamily="34" charset="0"/>
                <a:ea typeface="Segoe UI" pitchFamily="34" charset="0"/>
                <a:cs typeface="Segoe UI" pitchFamily="34" charset="0"/>
              </a:rPr>
              <a:t>Windows Communication Foundation</a:t>
            </a:r>
          </a:p>
          <a:p>
            <a:pPr marL="342900" lvl="1" indent="-114300" defTabSz="457200">
              <a:lnSpc>
                <a:spcPct val="90000"/>
              </a:lnSpc>
              <a:spcBef>
                <a:spcPct val="20000"/>
              </a:spcBef>
              <a:buClr>
                <a:schemeClr val="accent2"/>
              </a:buClr>
              <a:buSzPct val="75000"/>
              <a:buFont typeface="Arial" pitchFamily="34" charset="0"/>
              <a:buChar char="•"/>
              <a:defRPr/>
            </a:pPr>
            <a:r>
              <a:rPr lang="en-US" sz="1400" dirty="0" smtClean="0">
                <a:solidFill>
                  <a:schemeClr val="tx1">
                    <a:lumMod val="65000"/>
                    <a:lumOff val="35000"/>
                  </a:schemeClr>
                </a:solidFill>
                <a:latin typeface="Segoe UI" pitchFamily="34" charset="0"/>
                <a:ea typeface="Segoe UI" pitchFamily="34" charset="0"/>
                <a:cs typeface="Segoe UI" pitchFamily="34" charset="0"/>
              </a:rPr>
              <a:t>SOAP and REST services</a:t>
            </a:r>
          </a:p>
        </p:txBody>
      </p:sp>
      <p:sp>
        <p:nvSpPr>
          <p:cNvPr id="23" name="Rectangle 22"/>
          <p:cNvSpPr/>
          <p:nvPr/>
        </p:nvSpPr>
        <p:spPr bwMode="auto">
          <a:xfrm>
            <a:off x="6094419" y="2802757"/>
            <a:ext cx="4728362" cy="416689"/>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18" rIns="91436" bIns="45718" numCol="1" rtlCol="0" anchor="ctr" anchorCtr="0" compatLnSpc="1">
            <a:prstTxWarp prst="textNoShape">
              <a:avLst/>
            </a:prstTxWarp>
          </a:bodyPr>
          <a:lstStyle/>
          <a:p>
            <a:pPr defTabSz="914099" fontAlgn="base">
              <a:spcBef>
                <a:spcPct val="0"/>
              </a:spcBef>
              <a:spcAft>
                <a:spcPct val="0"/>
              </a:spcAft>
            </a:pPr>
            <a:r>
              <a:rPr lang="en-US" sz="2000" b="1" dirty="0" smtClean="0">
                <a:solidFill>
                  <a:schemeClr val="bg1"/>
                </a:solidFill>
                <a:latin typeface="Segoe UI" pitchFamily="34" charset="0"/>
                <a:ea typeface="Segoe UI" pitchFamily="34" charset="0"/>
                <a:cs typeface="Segoe UI" pitchFamily="34" charset="0"/>
              </a:rPr>
              <a:t>Phone Access</a:t>
            </a:r>
          </a:p>
        </p:txBody>
      </p:sp>
      <p:sp>
        <p:nvSpPr>
          <p:cNvPr id="24" name="Rectangle 23"/>
          <p:cNvSpPr/>
          <p:nvPr/>
        </p:nvSpPr>
        <p:spPr bwMode="auto">
          <a:xfrm>
            <a:off x="6094419" y="3411700"/>
            <a:ext cx="5625605" cy="1090063"/>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40" tIns="45718" rIns="91440" bIns="45718" numCol="1" rtlCol="0" anchor="ctr" anchorCtr="0" compatLnSpc="1">
            <a:prstTxWarp prst="textNoShape">
              <a:avLst/>
            </a:prstTxWarp>
          </a:bodyPr>
          <a:lstStyle/>
          <a:p>
            <a:pPr marL="114300" lvl="0" indent="-114300" defTabSz="457200">
              <a:lnSpc>
                <a:spcPct val="90000"/>
              </a:lnSpc>
              <a:spcBef>
                <a:spcPct val="20000"/>
              </a:spcBef>
              <a:buClr>
                <a:schemeClr val="accent2"/>
              </a:buClr>
              <a:buSzPct val="75000"/>
              <a:buFont typeface="Arial" pitchFamily="34" charset="0"/>
              <a:buChar char="•"/>
              <a:defRPr/>
            </a:pPr>
            <a:r>
              <a:rPr lang="en-US" sz="1600" dirty="0" smtClean="0">
                <a:solidFill>
                  <a:schemeClr val="tx1">
                    <a:lumMod val="65000"/>
                    <a:lumOff val="35000"/>
                  </a:schemeClr>
                </a:solidFill>
                <a:latin typeface="Segoe UI" pitchFamily="34" charset="0"/>
                <a:ea typeface="Segoe UI" pitchFamily="34" charset="0"/>
                <a:cs typeface="Segoe UI" pitchFamily="34" charset="0"/>
              </a:rPr>
              <a:t>Integrated access to phone UI</a:t>
            </a:r>
          </a:p>
          <a:p>
            <a:pPr marL="114300" lvl="0" indent="-114300" defTabSz="457200">
              <a:lnSpc>
                <a:spcPct val="90000"/>
              </a:lnSpc>
              <a:spcBef>
                <a:spcPct val="20000"/>
              </a:spcBef>
              <a:buClr>
                <a:schemeClr val="accent2"/>
              </a:buClr>
              <a:buSzPct val="75000"/>
              <a:buFont typeface="Arial" pitchFamily="34" charset="0"/>
              <a:buChar char="•"/>
              <a:defRPr/>
            </a:pPr>
            <a:r>
              <a:rPr lang="en-US" sz="1600" dirty="0" smtClean="0">
                <a:solidFill>
                  <a:schemeClr val="tx1">
                    <a:lumMod val="65000"/>
                    <a:lumOff val="35000"/>
                  </a:schemeClr>
                </a:solidFill>
                <a:latin typeface="Segoe UI" pitchFamily="34" charset="0"/>
                <a:ea typeface="Segoe UI" pitchFamily="34" charset="0"/>
                <a:cs typeface="Segoe UI" pitchFamily="34" charset="0"/>
              </a:rPr>
              <a:t>Sensors (accelerometer) </a:t>
            </a:r>
          </a:p>
          <a:p>
            <a:pPr marL="114300" lvl="0" indent="-114300" defTabSz="457200">
              <a:lnSpc>
                <a:spcPct val="90000"/>
              </a:lnSpc>
              <a:spcBef>
                <a:spcPct val="20000"/>
              </a:spcBef>
              <a:buClr>
                <a:schemeClr val="accent2"/>
              </a:buClr>
              <a:buSzPct val="75000"/>
              <a:buFont typeface="Arial" pitchFamily="34" charset="0"/>
              <a:buChar char="•"/>
              <a:defRPr/>
            </a:pPr>
            <a:r>
              <a:rPr lang="en-US" sz="1600" dirty="0" smtClean="0">
                <a:solidFill>
                  <a:schemeClr val="tx1">
                    <a:lumMod val="65000"/>
                    <a:lumOff val="35000"/>
                  </a:schemeClr>
                </a:solidFill>
                <a:latin typeface="Segoe UI" pitchFamily="34" charset="0"/>
                <a:ea typeface="Segoe UI" pitchFamily="34" charset="0"/>
                <a:cs typeface="Segoe UI" pitchFamily="34" charset="0"/>
              </a:rPr>
              <a:t>Camera, microphone</a:t>
            </a:r>
          </a:p>
          <a:p>
            <a:pPr marL="114300" lvl="0" indent="-114300" defTabSz="457200">
              <a:lnSpc>
                <a:spcPct val="90000"/>
              </a:lnSpc>
              <a:spcBef>
                <a:spcPct val="20000"/>
              </a:spcBef>
              <a:buClr>
                <a:schemeClr val="accent2"/>
              </a:buClr>
              <a:buSzPct val="75000"/>
              <a:buFont typeface="Arial" pitchFamily="34" charset="0"/>
              <a:buChar char="•"/>
              <a:defRPr/>
            </a:pPr>
            <a:r>
              <a:rPr lang="en-US" sz="1600" dirty="0" smtClean="0">
                <a:solidFill>
                  <a:schemeClr val="tx1">
                    <a:lumMod val="65000"/>
                    <a:lumOff val="35000"/>
                  </a:schemeClr>
                </a:solidFill>
                <a:latin typeface="Segoe UI" pitchFamily="34" charset="0"/>
                <a:ea typeface="Segoe UI" pitchFamily="34" charset="0"/>
                <a:cs typeface="Segoe UI" pitchFamily="34" charset="0"/>
              </a:rPr>
              <a:t>Picker for contacts and photos</a:t>
            </a:r>
          </a:p>
        </p:txBody>
      </p:sp>
      <p:sp>
        <p:nvSpPr>
          <p:cNvPr id="25" name="Rectangle 24"/>
          <p:cNvSpPr/>
          <p:nvPr/>
        </p:nvSpPr>
        <p:spPr bwMode="auto">
          <a:xfrm>
            <a:off x="6094419" y="4652702"/>
            <a:ext cx="4728362" cy="416689"/>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18" rIns="91436" bIns="45718" numCol="1" rtlCol="0" anchor="ctr" anchorCtr="0" compatLnSpc="1">
            <a:prstTxWarp prst="textNoShape">
              <a:avLst/>
            </a:prstTxWarp>
          </a:bodyPr>
          <a:lstStyle/>
          <a:p>
            <a:pPr defTabSz="914099" fontAlgn="base">
              <a:spcBef>
                <a:spcPct val="0"/>
              </a:spcBef>
              <a:spcAft>
                <a:spcPct val="0"/>
              </a:spcAft>
            </a:pPr>
            <a:r>
              <a:rPr lang="en-US" sz="2000" b="1" dirty="0" smtClean="0">
                <a:solidFill>
                  <a:schemeClr val="bg1"/>
                </a:solidFill>
                <a:latin typeface="Segoe UI" pitchFamily="34" charset="0"/>
                <a:ea typeface="Segoe UI" pitchFamily="34" charset="0"/>
                <a:cs typeface="Segoe UI" pitchFamily="34" charset="0"/>
              </a:rPr>
              <a:t>Integrated With Cloud Services</a:t>
            </a:r>
          </a:p>
        </p:txBody>
      </p:sp>
      <p:sp>
        <p:nvSpPr>
          <p:cNvPr id="26" name="Rectangle 25"/>
          <p:cNvSpPr/>
          <p:nvPr/>
        </p:nvSpPr>
        <p:spPr bwMode="auto">
          <a:xfrm>
            <a:off x="6094419" y="5107518"/>
            <a:ext cx="5625605" cy="1324658"/>
          </a:xfrm>
          <a:prstGeom prst="rect">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40" tIns="45718" rIns="91440" bIns="45718" numCol="1" rtlCol="0" anchor="ctr" anchorCtr="0" compatLnSpc="1">
            <a:prstTxWarp prst="textNoShape">
              <a:avLst/>
            </a:prstTxWarp>
          </a:bodyPr>
          <a:lstStyle/>
          <a:p>
            <a:pPr marL="114300" indent="-114300" defTabSz="457200">
              <a:lnSpc>
                <a:spcPct val="90000"/>
              </a:lnSpc>
              <a:spcBef>
                <a:spcPct val="20000"/>
              </a:spcBef>
              <a:buClr>
                <a:schemeClr val="accent2"/>
              </a:buClr>
              <a:buSzPct val="75000"/>
              <a:buFont typeface="Arial" pitchFamily="34" charset="0"/>
              <a:buChar char="•"/>
              <a:defRPr/>
            </a:pPr>
            <a:r>
              <a:rPr lang="en-US" sz="1600" dirty="0" smtClean="0">
                <a:solidFill>
                  <a:schemeClr val="tx1">
                    <a:lumMod val="65000"/>
                    <a:lumOff val="35000"/>
                  </a:schemeClr>
                </a:solidFill>
                <a:latin typeface="Segoe UI" pitchFamily="34" charset="0"/>
                <a:ea typeface="Segoe UI" pitchFamily="34" charset="0"/>
                <a:cs typeface="Segoe UI" pitchFamily="34" charset="0"/>
              </a:rPr>
              <a:t>App Deployment &amp; Updates</a:t>
            </a:r>
          </a:p>
          <a:p>
            <a:pPr marL="114300" indent="-114300" defTabSz="457200">
              <a:lnSpc>
                <a:spcPct val="90000"/>
              </a:lnSpc>
              <a:spcBef>
                <a:spcPct val="20000"/>
              </a:spcBef>
              <a:buClr>
                <a:schemeClr val="accent2"/>
              </a:buClr>
              <a:buSzPct val="75000"/>
              <a:buFont typeface="Arial" pitchFamily="34" charset="0"/>
              <a:buChar char="•"/>
              <a:defRPr/>
            </a:pPr>
            <a:r>
              <a:rPr lang="en-US" sz="1600" dirty="0" smtClean="0">
                <a:solidFill>
                  <a:schemeClr val="tx1">
                    <a:lumMod val="65000"/>
                    <a:lumOff val="35000"/>
                  </a:schemeClr>
                </a:solidFill>
                <a:latin typeface="Segoe UI" pitchFamily="34" charset="0"/>
                <a:ea typeface="Segoe UI" pitchFamily="34" charset="0"/>
                <a:cs typeface="Segoe UI" pitchFamily="34" charset="0"/>
              </a:rPr>
              <a:t>Notifications</a:t>
            </a:r>
          </a:p>
          <a:p>
            <a:pPr marL="114300" indent="-114300" defTabSz="457200">
              <a:lnSpc>
                <a:spcPct val="90000"/>
              </a:lnSpc>
              <a:spcBef>
                <a:spcPct val="20000"/>
              </a:spcBef>
              <a:buClr>
                <a:schemeClr val="accent2"/>
              </a:buClr>
              <a:buSzPct val="75000"/>
              <a:buFont typeface="Arial" pitchFamily="34" charset="0"/>
              <a:buChar char="•"/>
              <a:defRPr/>
            </a:pPr>
            <a:r>
              <a:rPr lang="en-US" sz="1600" dirty="0" smtClean="0">
                <a:solidFill>
                  <a:schemeClr val="tx1">
                    <a:lumMod val="65000"/>
                    <a:lumOff val="35000"/>
                  </a:schemeClr>
                </a:solidFill>
                <a:latin typeface="Segoe UI" pitchFamily="34" charset="0"/>
                <a:ea typeface="Segoe UI" pitchFamily="34" charset="0"/>
                <a:cs typeface="Segoe UI" pitchFamily="34" charset="0"/>
              </a:rPr>
              <a:t>Location</a:t>
            </a:r>
          </a:p>
          <a:p>
            <a:pPr marL="114300" indent="-114300" defTabSz="457200">
              <a:lnSpc>
                <a:spcPct val="90000"/>
              </a:lnSpc>
              <a:spcBef>
                <a:spcPct val="20000"/>
              </a:spcBef>
              <a:buClr>
                <a:schemeClr val="accent2"/>
              </a:buClr>
              <a:buSzPct val="75000"/>
              <a:buFont typeface="Arial" pitchFamily="34" charset="0"/>
              <a:buChar char="•"/>
              <a:defRPr/>
            </a:pPr>
            <a:r>
              <a:rPr lang="en-US" sz="1600" dirty="0" smtClean="0">
                <a:solidFill>
                  <a:schemeClr val="tx1">
                    <a:lumMod val="65000"/>
                    <a:lumOff val="35000"/>
                  </a:schemeClr>
                </a:solidFill>
                <a:latin typeface="Segoe UI" pitchFamily="34" charset="0"/>
                <a:ea typeface="Segoe UI" pitchFamily="34" charset="0"/>
                <a:cs typeface="Segoe UI" pitchFamily="34" charset="0"/>
              </a:rPr>
              <a:t>Xbox LIVE</a:t>
            </a:r>
          </a:p>
        </p:txBody>
      </p:sp>
    </p:spTree>
    <p:extLst>
      <p:ext uri="{BB962C8B-B14F-4D97-AF65-F5344CB8AC3E}">
        <p14:creationId xmlns:p14="http://schemas.microsoft.com/office/powerpoint/2010/main" val="24208217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Forms Based Authentication</a:t>
            </a:r>
            <a:endParaRPr lang="en-GB" dirty="0"/>
          </a:p>
        </p:txBody>
      </p:sp>
      <p:sp>
        <p:nvSpPr>
          <p:cNvPr id="3" name="Text Placeholder 2"/>
          <p:cNvSpPr>
            <a:spLocks noGrp="1"/>
          </p:cNvSpPr>
          <p:nvPr>
            <p:ph idx="1"/>
          </p:nvPr>
        </p:nvSpPr>
        <p:spPr/>
        <p:txBody>
          <a:bodyPr/>
          <a:lstStyle/>
          <a:p>
            <a:r>
              <a:rPr lang="en-GB" dirty="0" smtClean="0"/>
              <a:t>Requires Claims Mode</a:t>
            </a:r>
          </a:p>
          <a:p>
            <a:r>
              <a:rPr lang="en-GB" dirty="0" smtClean="0"/>
              <a:t>Implemented as a Claims Provider</a:t>
            </a:r>
          </a:p>
          <a:p>
            <a:r>
              <a:rPr lang="en-GB" dirty="0" smtClean="0"/>
              <a:t>Provider Neutral</a:t>
            </a:r>
          </a:p>
          <a:p>
            <a:pPr lvl="1"/>
            <a:r>
              <a:rPr lang="en-GB" dirty="0" smtClean="0"/>
              <a:t>e.g. SQL, LDAP etc</a:t>
            </a:r>
          </a:p>
          <a:p>
            <a:endParaRPr lang="en-GB" dirty="0"/>
          </a:p>
        </p:txBody>
      </p:sp>
    </p:spTree>
    <p:extLst>
      <p:ext uri="{BB962C8B-B14F-4D97-AF65-F5344CB8AC3E}">
        <p14:creationId xmlns:p14="http://schemas.microsoft.com/office/powerpoint/2010/main" val="42609308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Identity Normalization</a:t>
            </a:r>
            <a:endParaRPr lang="en-US" dirty="0"/>
          </a:p>
        </p:txBody>
      </p:sp>
      <p:sp>
        <p:nvSpPr>
          <p:cNvPr id="16" name="Rounded Rectangle 15"/>
          <p:cNvSpPr/>
          <p:nvPr/>
        </p:nvSpPr>
        <p:spPr bwMode="auto">
          <a:xfrm>
            <a:off x="3297929" y="1287778"/>
            <a:ext cx="2619381" cy="1213052"/>
          </a:xfrm>
          <a:prstGeom prst="roundRect">
            <a:avLst>
              <a:gd name="adj" fmla="val 0"/>
            </a:avLst>
          </a:prstGeom>
          <a:gradFill rotWithShape="1">
            <a:gsLst>
              <a:gs pos="0">
                <a:srgbClr val="DF8045">
                  <a:shade val="58000"/>
                  <a:satMod val="150000"/>
                </a:srgbClr>
              </a:gs>
              <a:gs pos="72000">
                <a:srgbClr val="DF8045">
                  <a:tint val="90000"/>
                  <a:satMod val="135000"/>
                </a:srgbClr>
              </a:gs>
              <a:gs pos="100000">
                <a:srgbClr val="DF8045">
                  <a:tint val="80000"/>
                  <a:satMod val="155000"/>
                </a:srgbClr>
              </a:gs>
            </a:gsLst>
            <a:lin ang="16200000" scaled="0"/>
          </a:gradFill>
          <a:ln w="9525" cap="flat" cmpd="sng" algn="ctr">
            <a:solidFill>
              <a:srgbClr val="DF8045">
                <a:shade val="80000"/>
              </a:srgbClr>
            </a:solidFill>
            <a:prstDash val="solid"/>
            <a:headEnd type="none" w="med" len="med"/>
            <a:tailEnd type="none" w="med" len="med"/>
          </a:ln>
          <a:effectLst>
            <a:outerShdw blurRad="50800" dist="25400" dir="5400000" algn="t" rotWithShape="0">
              <a:prstClr val="black">
                <a:alpha val="20000"/>
              </a:prstClr>
            </a:outerShdw>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outerShdw blurRad="50800" dist="38100" dir="5400000" algn="ctr" rotWithShape="0">
                    <a:srgbClr val="000000">
                      <a:alpha val="47000"/>
                    </a:srgbClr>
                  </a:outerShdw>
                </a:effectLst>
                <a:uLnTx/>
                <a:uFillTx/>
                <a:latin typeface="Segoe UI" pitchFamily="34" charset="0"/>
                <a:ea typeface="+mn-ea"/>
                <a:cs typeface="+mn-cs"/>
              </a:rPr>
              <a:t>NT Token</a:t>
            </a:r>
            <a:br>
              <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outerShdw blurRad="50800" dist="38100" dir="5400000" algn="ctr" rotWithShape="0">
                    <a:srgbClr val="000000">
                      <a:alpha val="47000"/>
                    </a:srgbClr>
                  </a:outerShdw>
                </a:effectLst>
                <a:uLnTx/>
                <a:uFillTx/>
                <a:latin typeface="Segoe UI" pitchFamily="34" charset="0"/>
                <a:ea typeface="+mn-ea"/>
                <a:cs typeface="+mn-cs"/>
              </a:rPr>
            </a:br>
            <a:r>
              <a:rPr kumimoji="0" lang="en-US" sz="2400" b="0" i="1" u="none" strike="noStrike" kern="0" cap="none" spc="0" normalizeH="0" baseline="0" noProof="0" dirty="0" smtClean="0">
                <a:ln>
                  <a:noFill/>
                </a:ln>
                <a:gradFill>
                  <a:gsLst>
                    <a:gs pos="0">
                      <a:srgbClr val="FFFFFF"/>
                    </a:gs>
                    <a:gs pos="100000">
                      <a:srgbClr val="FFFFFF"/>
                    </a:gs>
                  </a:gsLst>
                  <a:lin ang="5400000" scaled="0"/>
                </a:gradFill>
                <a:effectLst>
                  <a:outerShdw blurRad="50800" dist="38100" dir="5400000" algn="ctr" rotWithShape="0">
                    <a:srgbClr val="000000">
                      <a:alpha val="47000"/>
                    </a:srgbClr>
                  </a:outerShdw>
                </a:effectLst>
                <a:uLnTx/>
                <a:uFillTx/>
                <a:latin typeface="Segoe UI" pitchFamily="34" charset="0"/>
                <a:ea typeface="+mn-ea"/>
                <a:cs typeface="+mn-cs"/>
              </a:rPr>
              <a:t>Windows Identity</a:t>
            </a:r>
          </a:p>
        </p:txBody>
      </p:sp>
      <p:sp>
        <p:nvSpPr>
          <p:cNvPr id="20" name="Rounded Rectangle 19"/>
          <p:cNvSpPr/>
          <p:nvPr/>
        </p:nvSpPr>
        <p:spPr bwMode="auto">
          <a:xfrm>
            <a:off x="6095109" y="1295400"/>
            <a:ext cx="2752529" cy="1213052"/>
          </a:xfrm>
          <a:prstGeom prst="roundRect">
            <a:avLst>
              <a:gd name="adj" fmla="val 0"/>
            </a:avLst>
          </a:prstGeom>
          <a:gradFill rotWithShape="1">
            <a:gsLst>
              <a:gs pos="0">
                <a:srgbClr val="2DA33B">
                  <a:shade val="58000"/>
                  <a:satMod val="150000"/>
                </a:srgbClr>
              </a:gs>
              <a:gs pos="72000">
                <a:srgbClr val="2DA33B">
                  <a:tint val="90000"/>
                  <a:satMod val="135000"/>
                </a:srgbClr>
              </a:gs>
              <a:gs pos="100000">
                <a:srgbClr val="2DA33B">
                  <a:tint val="80000"/>
                  <a:satMod val="155000"/>
                </a:srgbClr>
              </a:gs>
            </a:gsLst>
            <a:lin ang="16200000" scaled="0"/>
          </a:gradFill>
          <a:ln w="9525" cap="flat" cmpd="sng" algn="ctr">
            <a:solidFill>
              <a:srgbClr val="2DA33B">
                <a:shade val="80000"/>
              </a:srgbClr>
            </a:solidFill>
            <a:prstDash val="solid"/>
            <a:headEnd type="none" w="med" len="med"/>
            <a:tailEnd type="none" w="med" len="med"/>
          </a:ln>
          <a:effectLst>
            <a:outerShdw blurRad="50800" dist="25400" dir="5400000" algn="t" rotWithShape="0">
              <a:prstClr val="black">
                <a:alpha val="20000"/>
              </a:prstClr>
            </a:outerShdw>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outerShdw blurRad="50800" dist="38100" dir="5400000" algn="ctr" rotWithShape="0">
                    <a:srgbClr val="000000">
                      <a:alpha val="47000"/>
                    </a:srgbClr>
                  </a:outerShdw>
                </a:effectLst>
                <a:uLnTx/>
                <a:uFillTx/>
                <a:latin typeface="Segoe UI" pitchFamily="34" charset="0"/>
                <a:ea typeface="+mn-ea"/>
                <a:cs typeface="+mn-cs"/>
              </a:rPr>
              <a:t>ASP.Net</a:t>
            </a:r>
            <a:r>
              <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outerShdw blurRad="50800" dist="38100" dir="5400000" algn="ctr" rotWithShape="0">
                    <a:srgbClr val="000000">
                      <a:alpha val="47000"/>
                    </a:srgbClr>
                  </a:outerShdw>
                </a:effectLst>
                <a:uLnTx/>
                <a:uFillTx/>
                <a:latin typeface="Segoe UI" pitchFamily="34" charset="0"/>
                <a:ea typeface="+mn-ea"/>
                <a:cs typeface="+mn-cs"/>
              </a:rPr>
              <a:t> (FBA)</a:t>
            </a:r>
            <a:br>
              <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outerShdw blurRad="50800" dist="38100" dir="5400000" algn="ctr" rotWithShape="0">
                    <a:srgbClr val="000000">
                      <a:alpha val="47000"/>
                    </a:srgbClr>
                  </a:outerShdw>
                </a:effectLst>
                <a:uLnTx/>
                <a:uFillTx/>
                <a:latin typeface="Segoe UI" pitchFamily="34" charset="0"/>
                <a:ea typeface="+mn-ea"/>
                <a:cs typeface="+mn-cs"/>
              </a:rPr>
            </a:br>
            <a:r>
              <a:rPr kumimoji="0" lang="en-US" sz="2000" b="0" i="1" u="none" strike="noStrike" kern="0" cap="none" spc="0" normalizeH="0" baseline="0" noProof="0" dirty="0" smtClean="0">
                <a:ln>
                  <a:noFill/>
                </a:ln>
                <a:gradFill>
                  <a:gsLst>
                    <a:gs pos="0">
                      <a:srgbClr val="FFFFFF"/>
                    </a:gs>
                    <a:gs pos="100000">
                      <a:srgbClr val="FFFFFF"/>
                    </a:gs>
                  </a:gsLst>
                  <a:lin ang="5400000" scaled="0"/>
                </a:gradFill>
                <a:effectLst>
                  <a:outerShdw blurRad="50800" dist="38100" dir="5400000" algn="ctr" rotWithShape="0">
                    <a:srgbClr val="000000">
                      <a:alpha val="47000"/>
                    </a:srgbClr>
                  </a:outerShdw>
                </a:effectLst>
                <a:uLnTx/>
                <a:uFillTx/>
                <a:latin typeface="Segoe UI" pitchFamily="34" charset="0"/>
                <a:ea typeface="+mn-ea"/>
                <a:cs typeface="+mn-cs"/>
              </a:rPr>
              <a:t>SAL, LDAP, Custom …</a:t>
            </a:r>
            <a:endParaRPr kumimoji="0" lang="en-US" sz="2400" b="0" i="1" u="none" strike="noStrike" kern="0" cap="none" spc="0" normalizeH="0" baseline="0" noProof="0" dirty="0" smtClean="0">
              <a:ln>
                <a:noFill/>
              </a:ln>
              <a:gradFill>
                <a:gsLst>
                  <a:gs pos="0">
                    <a:srgbClr val="FFFFFF"/>
                  </a:gs>
                  <a:gs pos="100000">
                    <a:srgbClr val="FFFFFF"/>
                  </a:gs>
                </a:gsLst>
                <a:lin ang="5400000" scaled="0"/>
              </a:gradFill>
              <a:effectLst>
                <a:outerShdw blurRad="50800" dist="38100" dir="5400000" algn="ctr" rotWithShape="0">
                  <a:srgbClr val="000000">
                    <a:alpha val="47000"/>
                  </a:srgbClr>
                </a:outerShdw>
              </a:effectLst>
              <a:uLnTx/>
              <a:uFillTx/>
              <a:latin typeface="Segoe UI" pitchFamily="34" charset="0"/>
              <a:ea typeface="+mn-ea"/>
              <a:cs typeface="+mn-cs"/>
            </a:endParaRPr>
          </a:p>
        </p:txBody>
      </p:sp>
      <p:sp>
        <p:nvSpPr>
          <p:cNvPr id="22" name="Rounded Rectangle 21"/>
          <p:cNvSpPr/>
          <p:nvPr/>
        </p:nvSpPr>
        <p:spPr bwMode="auto">
          <a:xfrm>
            <a:off x="5005873" y="3695700"/>
            <a:ext cx="4019564" cy="876301"/>
          </a:xfrm>
          <a:prstGeom prst="roundRect">
            <a:avLst>
              <a:gd name="adj" fmla="val 0"/>
            </a:avLst>
          </a:prstGeom>
          <a:gradFill rotWithShape="1">
            <a:gsLst>
              <a:gs pos="0">
                <a:srgbClr val="2D86E7">
                  <a:shade val="58000"/>
                  <a:satMod val="150000"/>
                </a:srgbClr>
              </a:gs>
              <a:gs pos="72000">
                <a:srgbClr val="2D86E7">
                  <a:tint val="90000"/>
                  <a:satMod val="135000"/>
                </a:srgbClr>
              </a:gs>
              <a:gs pos="100000">
                <a:srgbClr val="2D86E7">
                  <a:tint val="80000"/>
                  <a:satMod val="155000"/>
                </a:srgbClr>
              </a:gs>
            </a:gsLst>
            <a:lin ang="16200000" scaled="0"/>
          </a:gradFill>
          <a:ln w="9525" cap="flat" cmpd="sng" algn="ctr">
            <a:solidFill>
              <a:srgbClr val="2D86E7">
                <a:shade val="80000"/>
              </a:srgbClr>
            </a:solidFill>
            <a:prstDash val="solid"/>
            <a:headEnd type="none" w="med" len="med"/>
            <a:tailEnd type="none" w="med" len="med"/>
          </a:ln>
          <a:effectLst>
            <a:outerShdw blurRad="50800" dist="25400" dir="5400000" algn="t" rotWithShape="0">
              <a:prstClr val="black">
                <a:alpha val="20000"/>
              </a:prstClr>
            </a:outerShdw>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outerShdw blurRad="50800" dist="38100" dir="5400000" algn="ctr" rotWithShape="0">
                    <a:srgbClr val="000000">
                      <a:alpha val="47000"/>
                    </a:srgbClr>
                  </a:outerShdw>
                </a:effectLst>
                <a:uLnTx/>
                <a:uFillTx/>
                <a:latin typeface="Segoe UI" pitchFamily="34" charset="0"/>
                <a:ea typeface="+mn-ea"/>
                <a:cs typeface="+mn-cs"/>
              </a:rPr>
              <a:t>SAML Token</a:t>
            </a:r>
          </a:p>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2400" b="0" i="1" u="none" strike="noStrike" kern="0" cap="none" spc="0" normalizeH="0" baseline="0" noProof="0" dirty="0" smtClean="0">
                <a:ln>
                  <a:noFill/>
                </a:ln>
                <a:gradFill>
                  <a:gsLst>
                    <a:gs pos="0">
                      <a:srgbClr val="FFFFFF"/>
                    </a:gs>
                    <a:gs pos="100000">
                      <a:srgbClr val="FFFFFF"/>
                    </a:gs>
                  </a:gsLst>
                  <a:lin ang="5400000" scaled="0"/>
                </a:gradFill>
                <a:effectLst>
                  <a:outerShdw blurRad="50800" dist="38100" dir="5400000" algn="ctr" rotWithShape="0">
                    <a:srgbClr val="000000">
                      <a:alpha val="47000"/>
                    </a:srgbClr>
                  </a:outerShdw>
                </a:effectLst>
                <a:uLnTx/>
                <a:uFillTx/>
                <a:latin typeface="Segoe UI" pitchFamily="34" charset="0"/>
                <a:ea typeface="+mn-ea"/>
                <a:cs typeface="+mn-cs"/>
              </a:rPr>
              <a:t>Claims Based Identity</a:t>
            </a:r>
          </a:p>
        </p:txBody>
      </p:sp>
      <p:sp>
        <p:nvSpPr>
          <p:cNvPr id="23" name="Rounded Rectangle 22"/>
          <p:cNvSpPr/>
          <p:nvPr/>
        </p:nvSpPr>
        <p:spPr bwMode="auto">
          <a:xfrm>
            <a:off x="5005873" y="4914902"/>
            <a:ext cx="4019564" cy="876298"/>
          </a:xfrm>
          <a:prstGeom prst="roundRect">
            <a:avLst>
              <a:gd name="adj" fmla="val 0"/>
            </a:avLst>
          </a:prstGeom>
          <a:gradFill rotWithShape="1">
            <a:gsLst>
              <a:gs pos="0">
                <a:srgbClr val="2D86E7">
                  <a:shade val="58000"/>
                  <a:satMod val="150000"/>
                </a:srgbClr>
              </a:gs>
              <a:gs pos="72000">
                <a:srgbClr val="2D86E7">
                  <a:tint val="90000"/>
                  <a:satMod val="135000"/>
                </a:srgbClr>
              </a:gs>
              <a:gs pos="100000">
                <a:srgbClr val="2D86E7">
                  <a:tint val="80000"/>
                  <a:satMod val="155000"/>
                </a:srgbClr>
              </a:gs>
            </a:gsLst>
            <a:lin ang="16200000" scaled="0"/>
          </a:gradFill>
          <a:ln w="9525" cap="flat" cmpd="sng" algn="ctr">
            <a:solidFill>
              <a:srgbClr val="2D86E7">
                <a:shade val="80000"/>
              </a:srgbClr>
            </a:solidFill>
            <a:prstDash val="solid"/>
            <a:headEnd type="none" w="med" len="med"/>
            <a:tailEnd type="none" w="med" len="med"/>
          </a:ln>
          <a:effectLst>
            <a:outerShdw blurRad="50800" dist="25400" dir="5400000" algn="t" rotWithShape="0">
              <a:prstClr val="black">
                <a:alpha val="20000"/>
              </a:prstClr>
            </a:outerShdw>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outerShdw blurRad="50800" dist="38100" dir="5400000" algn="ctr" rotWithShape="0">
                    <a:srgbClr val="000000">
                      <a:alpha val="47000"/>
                    </a:srgbClr>
                  </a:outerShdw>
                </a:effectLst>
                <a:uLnTx/>
                <a:uFillTx/>
                <a:latin typeface="Segoe UI" pitchFamily="34" charset="0"/>
                <a:ea typeface="+mn-ea"/>
                <a:cs typeface="+mn-cs"/>
              </a:rPr>
              <a:t>SPUser</a:t>
            </a:r>
            <a:endParaRPr kumimoji="0" lang="en-US" sz="2400" b="0" i="1" u="none" strike="noStrike" kern="0" cap="none" spc="0" normalizeH="0" baseline="0" noProof="0" dirty="0" smtClean="0">
              <a:ln>
                <a:noFill/>
              </a:ln>
              <a:gradFill>
                <a:gsLst>
                  <a:gs pos="0">
                    <a:srgbClr val="FFFFFF"/>
                  </a:gs>
                  <a:gs pos="100000">
                    <a:srgbClr val="FFFFFF"/>
                  </a:gs>
                </a:gsLst>
                <a:lin ang="5400000" scaled="0"/>
              </a:gradFill>
              <a:effectLst>
                <a:outerShdw blurRad="50800" dist="38100" dir="5400000" algn="ctr" rotWithShape="0">
                  <a:srgbClr val="000000">
                    <a:alpha val="47000"/>
                  </a:srgbClr>
                </a:outerShdw>
              </a:effectLst>
              <a:uLnTx/>
              <a:uFillTx/>
              <a:latin typeface="Segoe UI" pitchFamily="34" charset="0"/>
              <a:ea typeface="+mn-ea"/>
              <a:cs typeface="+mn-cs"/>
            </a:endParaRPr>
          </a:p>
        </p:txBody>
      </p:sp>
      <p:sp>
        <p:nvSpPr>
          <p:cNvPr id="24" name="Rounded Rectangle 23"/>
          <p:cNvSpPr/>
          <p:nvPr/>
        </p:nvSpPr>
        <p:spPr bwMode="auto">
          <a:xfrm>
            <a:off x="253388" y="1287777"/>
            <a:ext cx="2619381" cy="1213052"/>
          </a:xfrm>
          <a:prstGeom prst="roundRect">
            <a:avLst>
              <a:gd name="adj" fmla="val 0"/>
            </a:avLst>
          </a:prstGeom>
          <a:gradFill rotWithShape="1">
            <a:gsLst>
              <a:gs pos="0">
                <a:srgbClr val="DF8045">
                  <a:shade val="58000"/>
                  <a:satMod val="150000"/>
                </a:srgbClr>
              </a:gs>
              <a:gs pos="72000">
                <a:srgbClr val="DF8045">
                  <a:tint val="90000"/>
                  <a:satMod val="135000"/>
                </a:srgbClr>
              </a:gs>
              <a:gs pos="100000">
                <a:srgbClr val="DF8045">
                  <a:tint val="80000"/>
                  <a:satMod val="155000"/>
                </a:srgbClr>
              </a:gs>
            </a:gsLst>
            <a:lin ang="16200000" scaled="0"/>
          </a:gradFill>
          <a:ln w="9525" cap="flat" cmpd="sng" algn="ctr">
            <a:solidFill>
              <a:srgbClr val="DF8045">
                <a:shade val="80000"/>
              </a:srgbClr>
            </a:solidFill>
            <a:prstDash val="solid"/>
            <a:headEnd type="none" w="med" len="med"/>
            <a:tailEnd type="none" w="med" len="med"/>
          </a:ln>
          <a:effectLst>
            <a:outerShdw blurRad="50800" dist="25400" dir="5400000" algn="t" rotWithShape="0">
              <a:prstClr val="black">
                <a:alpha val="20000"/>
              </a:prstClr>
            </a:outerShdw>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outerShdw blurRad="50800" dist="38100" dir="5400000" algn="ctr" rotWithShape="0">
                    <a:srgbClr val="000000">
                      <a:alpha val="47000"/>
                    </a:srgbClr>
                  </a:outerShdw>
                </a:effectLst>
                <a:uLnTx/>
                <a:uFillTx/>
                <a:latin typeface="Segoe UI" pitchFamily="34" charset="0"/>
                <a:ea typeface="+mn-ea"/>
                <a:cs typeface="+mn-cs"/>
              </a:rPr>
              <a:t>NT Token</a:t>
            </a:r>
            <a:br>
              <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outerShdw blurRad="50800" dist="38100" dir="5400000" algn="ctr" rotWithShape="0">
                    <a:srgbClr val="000000">
                      <a:alpha val="47000"/>
                    </a:srgbClr>
                  </a:outerShdw>
                </a:effectLst>
                <a:uLnTx/>
                <a:uFillTx/>
                <a:latin typeface="Segoe UI" pitchFamily="34" charset="0"/>
                <a:ea typeface="+mn-ea"/>
                <a:cs typeface="+mn-cs"/>
              </a:rPr>
            </a:br>
            <a:r>
              <a:rPr kumimoji="0" lang="en-US" sz="2400" b="0" i="1" u="none" strike="noStrike" kern="0" cap="none" spc="0" normalizeH="0" baseline="0" noProof="0" dirty="0" smtClean="0">
                <a:ln>
                  <a:noFill/>
                </a:ln>
                <a:gradFill>
                  <a:gsLst>
                    <a:gs pos="0">
                      <a:srgbClr val="FFFFFF"/>
                    </a:gs>
                    <a:gs pos="100000">
                      <a:srgbClr val="FFFFFF"/>
                    </a:gs>
                  </a:gsLst>
                  <a:lin ang="5400000" scaled="0"/>
                </a:gradFill>
                <a:effectLst>
                  <a:outerShdw blurRad="50800" dist="38100" dir="5400000" algn="ctr" rotWithShape="0">
                    <a:srgbClr val="000000">
                      <a:alpha val="47000"/>
                    </a:srgbClr>
                  </a:outerShdw>
                </a:effectLst>
                <a:uLnTx/>
                <a:uFillTx/>
                <a:latin typeface="Segoe UI" pitchFamily="34" charset="0"/>
                <a:ea typeface="+mn-ea"/>
                <a:cs typeface="+mn-cs"/>
              </a:rPr>
              <a:t>Windows Identity</a:t>
            </a:r>
          </a:p>
        </p:txBody>
      </p:sp>
      <p:cxnSp>
        <p:nvCxnSpPr>
          <p:cNvPr id="25" name="Elbow Connector 24"/>
          <p:cNvCxnSpPr>
            <a:stCxn id="24" idx="2"/>
            <a:endCxn id="23" idx="1"/>
          </p:cNvCxnSpPr>
          <p:nvPr/>
        </p:nvCxnSpPr>
        <p:spPr>
          <a:xfrm rot="16200000" flipH="1">
            <a:off x="1858365" y="2205543"/>
            <a:ext cx="2852222" cy="3442794"/>
          </a:xfrm>
          <a:prstGeom prst="bentConnector2">
            <a:avLst/>
          </a:prstGeom>
          <a:noFill/>
          <a:ln w="38100" cap="flat" cmpd="sng" algn="ctr">
            <a:solidFill>
              <a:srgbClr val="FFC000">
                <a:shade val="80000"/>
              </a:srgbClr>
            </a:solidFill>
            <a:prstDash val="solid"/>
            <a:tailEnd type="arrow"/>
          </a:ln>
          <a:effectLst/>
        </p:spPr>
      </p:cxnSp>
      <p:cxnSp>
        <p:nvCxnSpPr>
          <p:cNvPr id="26" name="Elbow Connector 25"/>
          <p:cNvCxnSpPr>
            <a:stCxn id="16" idx="2"/>
            <a:endCxn id="22" idx="0"/>
          </p:cNvCxnSpPr>
          <p:nvPr/>
        </p:nvCxnSpPr>
        <p:spPr>
          <a:xfrm rot="16200000" flipH="1">
            <a:off x="5214202" y="1894247"/>
            <a:ext cx="1194870" cy="2408035"/>
          </a:xfrm>
          <a:prstGeom prst="bentConnector3">
            <a:avLst/>
          </a:prstGeom>
          <a:noFill/>
          <a:ln w="38100" cap="flat" cmpd="sng" algn="ctr">
            <a:solidFill>
              <a:srgbClr val="FFC000">
                <a:shade val="80000"/>
              </a:srgbClr>
            </a:solidFill>
            <a:prstDash val="solid"/>
            <a:tailEnd type="arrow"/>
          </a:ln>
          <a:effectLst/>
        </p:spPr>
      </p:cxnSp>
      <p:cxnSp>
        <p:nvCxnSpPr>
          <p:cNvPr id="30" name="Elbow Connector 29"/>
          <p:cNvCxnSpPr>
            <a:stCxn id="20" idx="2"/>
            <a:endCxn id="22" idx="0"/>
          </p:cNvCxnSpPr>
          <p:nvPr/>
        </p:nvCxnSpPr>
        <p:spPr>
          <a:xfrm rot="5400000">
            <a:off x="6649891" y="2874217"/>
            <a:ext cx="1187248" cy="455719"/>
          </a:xfrm>
          <a:prstGeom prst="bentConnector3">
            <a:avLst/>
          </a:prstGeom>
          <a:noFill/>
          <a:ln w="38100" cap="flat" cmpd="sng" algn="ctr">
            <a:solidFill>
              <a:srgbClr val="FFC000">
                <a:shade val="80000"/>
              </a:srgbClr>
            </a:solidFill>
            <a:prstDash val="solid"/>
            <a:tailEnd type="arrow"/>
          </a:ln>
          <a:effectLst/>
        </p:spPr>
      </p:cxnSp>
      <p:sp>
        <p:nvSpPr>
          <p:cNvPr id="32" name="Rounded Rectangle 31"/>
          <p:cNvSpPr/>
          <p:nvPr/>
        </p:nvSpPr>
        <p:spPr bwMode="auto">
          <a:xfrm>
            <a:off x="9025437" y="1287776"/>
            <a:ext cx="2752529" cy="1213052"/>
          </a:xfrm>
          <a:prstGeom prst="roundRect">
            <a:avLst>
              <a:gd name="adj" fmla="val 0"/>
            </a:avLst>
          </a:prstGeom>
          <a:solidFill>
            <a:srgbClr val="FFC000"/>
          </a:solidFill>
          <a:ln w="38100" cap="flat" cmpd="sng" algn="ctr">
            <a:solidFill>
              <a:srgbClr val="FFC000">
                <a:shade val="50000"/>
              </a:srgbClr>
            </a:solid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outerShdw blurRad="50800" dist="38100" dir="5400000" algn="ctr" rotWithShape="0">
                    <a:srgbClr val="000000">
                      <a:alpha val="47000"/>
                    </a:srgbClr>
                  </a:outerShdw>
                </a:effectLst>
                <a:uLnTx/>
                <a:uFillTx/>
                <a:latin typeface="Segoe UI" pitchFamily="34" charset="0"/>
                <a:ea typeface="+mn-ea"/>
                <a:cs typeface="+mn-cs"/>
              </a:rPr>
              <a:t>SAML</a:t>
            </a:r>
            <a:br>
              <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outerShdw blurRad="50800" dist="38100" dir="5400000" algn="ctr" rotWithShape="0">
                    <a:srgbClr val="000000">
                      <a:alpha val="47000"/>
                    </a:srgbClr>
                  </a:outerShdw>
                </a:effectLst>
                <a:uLnTx/>
                <a:uFillTx/>
                <a:latin typeface="Segoe UI" pitchFamily="34" charset="0"/>
                <a:ea typeface="+mn-ea"/>
                <a:cs typeface="+mn-cs"/>
              </a:rPr>
            </a:br>
            <a:r>
              <a:rPr kumimoji="0" lang="en-US" sz="2000" b="0" i="1" u="none" strike="noStrike" kern="0" cap="none" spc="0" normalizeH="0" baseline="0" noProof="0" dirty="0" smtClean="0">
                <a:ln>
                  <a:noFill/>
                </a:ln>
                <a:gradFill>
                  <a:gsLst>
                    <a:gs pos="0">
                      <a:srgbClr val="FFFFFF"/>
                    </a:gs>
                    <a:gs pos="100000">
                      <a:srgbClr val="FFFFFF"/>
                    </a:gs>
                  </a:gsLst>
                  <a:lin ang="5400000" scaled="0"/>
                </a:gradFill>
                <a:effectLst>
                  <a:outerShdw blurRad="50800" dist="38100" dir="5400000" algn="ctr" rotWithShape="0">
                    <a:srgbClr val="000000">
                      <a:alpha val="47000"/>
                    </a:srgbClr>
                  </a:outerShdw>
                </a:effectLst>
                <a:uLnTx/>
                <a:uFillTx/>
                <a:latin typeface="Segoe UI" pitchFamily="34" charset="0"/>
                <a:ea typeface="+mn-ea"/>
                <a:cs typeface="+mn-cs"/>
              </a:rPr>
              <a:t>ADFS, Ping, etc.</a:t>
            </a:r>
          </a:p>
        </p:txBody>
      </p:sp>
      <p:cxnSp>
        <p:nvCxnSpPr>
          <p:cNvPr id="33" name="Elbow Connector 32"/>
          <p:cNvCxnSpPr>
            <a:stCxn id="32" idx="2"/>
            <a:endCxn id="22" idx="0"/>
          </p:cNvCxnSpPr>
          <p:nvPr/>
        </p:nvCxnSpPr>
        <p:spPr>
          <a:xfrm rot="5400000">
            <a:off x="8111243" y="1405241"/>
            <a:ext cx="1194872" cy="3386047"/>
          </a:xfrm>
          <a:prstGeom prst="bentConnector3">
            <a:avLst>
              <a:gd name="adj1" fmla="val 50000"/>
            </a:avLst>
          </a:prstGeom>
          <a:noFill/>
          <a:ln w="38100" cap="flat" cmpd="sng" algn="ctr">
            <a:solidFill>
              <a:srgbClr val="FFC000">
                <a:shade val="80000"/>
              </a:srgbClr>
            </a:solidFill>
            <a:prstDash val="solid"/>
            <a:tailEnd type="arrow"/>
          </a:ln>
          <a:effectLst/>
        </p:spPr>
      </p:cxnSp>
      <p:cxnSp>
        <p:nvCxnSpPr>
          <p:cNvPr id="34" name="Straight Arrow Connector 33"/>
          <p:cNvCxnSpPr>
            <a:stCxn id="22" idx="2"/>
            <a:endCxn id="23" idx="0"/>
          </p:cNvCxnSpPr>
          <p:nvPr/>
        </p:nvCxnSpPr>
        <p:spPr>
          <a:xfrm>
            <a:off x="7015655" y="4572001"/>
            <a:ext cx="0" cy="342901"/>
          </a:xfrm>
          <a:prstGeom prst="straightConnector1">
            <a:avLst/>
          </a:prstGeom>
          <a:noFill/>
          <a:ln w="38100" cap="flat" cmpd="sng" algn="ctr">
            <a:solidFill>
              <a:srgbClr val="FFC000">
                <a:shade val="80000"/>
              </a:srgbClr>
            </a:solidFill>
            <a:prstDash val="solid"/>
            <a:tailEnd type="arrow"/>
          </a:ln>
          <a:effectLst/>
        </p:spPr>
      </p:cxnSp>
    </p:spTree>
    <p:extLst>
      <p:ext uri="{BB962C8B-B14F-4D97-AF65-F5344CB8AC3E}">
        <p14:creationId xmlns:p14="http://schemas.microsoft.com/office/powerpoint/2010/main" val="102958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TENA11_BreakoutSession_Template_16x9_Final</Template>
  <TotalTime>118</TotalTime>
  <Words>2191</Words>
  <Application>Microsoft Office PowerPoint</Application>
  <PresentationFormat>Custom</PresentationFormat>
  <Paragraphs>279</Paragraphs>
  <Slides>32</Slides>
  <Notes>15</Notes>
  <HiddenSlides>0</HiddenSlides>
  <MMClips>0</MMClips>
  <ScaleCrop>false</ScaleCrop>
  <HeadingPairs>
    <vt:vector size="4" baseType="variant">
      <vt:variant>
        <vt:lpstr>Theme</vt:lpstr>
      </vt:variant>
      <vt:variant>
        <vt:i4>2</vt:i4>
      </vt:variant>
      <vt:variant>
        <vt:lpstr>Slide Titles</vt:lpstr>
      </vt:variant>
      <vt:variant>
        <vt:i4>32</vt:i4>
      </vt:variant>
    </vt:vector>
  </HeadingPairs>
  <TitlesOfParts>
    <vt:vector size="34" baseType="lpstr">
      <vt:lpstr>TENA11_BreakoutSession_Template_16x9_Final_05132011</vt:lpstr>
      <vt:lpstr>White with Consolas font for code slides</vt:lpstr>
      <vt:lpstr>PowerPoint Presentation</vt:lpstr>
      <vt:lpstr>Building Your First  Windows Phone 7 Application  for Microsoft SharePoint 2010</vt:lpstr>
      <vt:lpstr>Session Objectives and Takeaways</vt:lpstr>
      <vt:lpstr>PowerPoint Presentation</vt:lpstr>
      <vt:lpstr>PowerPoint Presentation</vt:lpstr>
      <vt:lpstr>Two Flavors of Applications</vt:lpstr>
      <vt:lpstr>Common Capabilities</vt:lpstr>
      <vt:lpstr>Forms Based Authentication</vt:lpstr>
      <vt:lpstr>Identity Normalization</vt:lpstr>
      <vt:lpstr>SharePoint FBA Sign-in</vt:lpstr>
      <vt:lpstr>Put the Cookie in the Cookie Jar</vt:lpstr>
      <vt:lpstr>Single Machine Developer</vt:lpstr>
      <vt:lpstr>Multi-machine Developer Setup </vt:lpstr>
      <vt:lpstr>UAG</vt:lpstr>
      <vt:lpstr>PowerPoint Presentation</vt:lpstr>
      <vt:lpstr>PowerPoint Presentation</vt:lpstr>
      <vt:lpstr>Multi-machine Developer Setup with UAG </vt:lpstr>
      <vt:lpstr>Single Machine Developer Setup with UAG </vt:lpstr>
      <vt:lpstr>Single Machine Developer Setup  with Hyper-V</vt:lpstr>
      <vt:lpstr>SharePoint Task Application</vt:lpstr>
      <vt:lpstr>Marketplace</vt:lpstr>
      <vt:lpstr>SharePoint and  Windows Phone 7  Training Kit</vt:lpstr>
      <vt:lpstr>Next Steps</vt:lpstr>
      <vt:lpstr>Summary</vt:lpstr>
      <vt:lpstr>PowerPoint Presentation</vt:lpstr>
      <vt:lpstr>Shameless Plug!</vt:lpstr>
      <vt:lpstr>Professional SharePoint 2010  Branding and User Interface Design</vt:lpstr>
      <vt:lpstr>Related Content from my team</vt:lpstr>
      <vt:lpstr>Resources</vt:lpstr>
      <vt:lpstr>PowerPoint Presentation</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OSP209: Building Your First Windows Phone 7 Application for Microsoft SharePoint 2010</dc:title>
  <dc:subject>Microsoft TechEd North America 2011</dc:subject>
  <dc:creator>Paul Stubbs</dc:creator>
  <dc:description>Template: Jordan Cayabyab
Formatting: Lynnette Spear, Silver Fox Productions
Event Date: May 16-19, 2011
Event Location: Atlanta
Audience Type:</dc:description>
  <cp:lastModifiedBy>Shows</cp:lastModifiedBy>
  <cp:revision>9</cp:revision>
  <cp:lastPrinted>2010-05-11T05:02:34Z</cp:lastPrinted>
  <dcterms:created xsi:type="dcterms:W3CDTF">2011-03-17T19:11:48Z</dcterms:created>
  <dcterms:modified xsi:type="dcterms:W3CDTF">2011-05-15T19:40:42Z</dcterms:modified>
</cp:coreProperties>
</file>