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4"/>
    <p:sldMasterId id="2147483761" r:id="rId5"/>
  </p:sldMasterIdLst>
  <p:notesMasterIdLst>
    <p:notesMasterId r:id="rId29"/>
  </p:notesMasterIdLst>
  <p:handoutMasterIdLst>
    <p:handoutMasterId r:id="rId30"/>
  </p:handoutMasterIdLst>
  <p:sldIdLst>
    <p:sldId id="322" r:id="rId6"/>
    <p:sldId id="372" r:id="rId7"/>
    <p:sldId id="336" r:id="rId8"/>
    <p:sldId id="387" r:id="rId9"/>
    <p:sldId id="373" r:id="rId10"/>
    <p:sldId id="266" r:id="rId11"/>
    <p:sldId id="389" r:id="rId12"/>
    <p:sldId id="363" r:id="rId13"/>
    <p:sldId id="379" r:id="rId14"/>
    <p:sldId id="390" r:id="rId15"/>
    <p:sldId id="366" r:id="rId16"/>
    <p:sldId id="380" r:id="rId17"/>
    <p:sldId id="391" r:id="rId18"/>
    <p:sldId id="394" r:id="rId19"/>
    <p:sldId id="393" r:id="rId20"/>
    <p:sldId id="392" r:id="rId21"/>
    <p:sldId id="382" r:id="rId22"/>
    <p:sldId id="385" r:id="rId23"/>
    <p:sldId id="395" r:id="rId24"/>
    <p:sldId id="396" r:id="rId25"/>
    <p:sldId id="397" r:id="rId26"/>
    <p:sldId id="271" r:id="rId27"/>
    <p:sldId id="319" r:id="rId28"/>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098" autoAdjust="0"/>
    <p:restoredTop sz="96192"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80" d="100"/>
          <a:sy n="80" d="100"/>
        </p:scale>
        <p:origin x="-31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5/17/2011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5/17/2011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CD17B701-6258-473D-8514-605991B0399E}" type="datetime1">
              <a:rPr lang="en-US" smtClean="0"/>
              <a:t>5/17/2011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1</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FD743AAB-1394-4437-8B94-7B2F515C7CB5}" type="datetime1">
              <a:rPr lang="en-US" smtClean="0"/>
              <a:t>5/17/2011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21</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8" name="Date Placeholder 7"/>
          <p:cNvSpPr>
            <a:spLocks noGrp="1"/>
          </p:cNvSpPr>
          <p:nvPr>
            <p:ph type="dt" idx="10"/>
          </p:nvPr>
        </p:nvSpPr>
        <p:spPr/>
        <p:txBody>
          <a:bodyPr/>
          <a:lstStyle/>
          <a:p>
            <a:fld id="{68B6FCCB-4D29-48B8-9C90-CF6348137207}" type="datetime1">
              <a:rPr lang="en-US" smtClean="0"/>
              <a:t>5/17/2011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22</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fld id="{28CEA690-4122-48AE-983F-389C6DA14531}" type="datetime1">
              <a:rPr lang="en-US" smtClean="0"/>
              <a:t>5/17/2011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23</a:t>
            </a:fld>
            <a:endParaRPr lang="en-US" dirty="0"/>
          </a:p>
        </p:txBody>
      </p:sp>
      <p:sp>
        <p:nvSpPr>
          <p:cNvPr id="8" name="Header Placeholder 7"/>
          <p:cNvSpPr>
            <a:spLocks noGrp="1"/>
          </p:cNvSpPr>
          <p:nvPr>
            <p:ph type="hdr" sz="quarter" idx="13"/>
          </p:nvPr>
        </p:nvSpPr>
        <p:spPr/>
        <p:txBody>
          <a:bodyPr/>
          <a:lstStyle/>
          <a:p>
            <a:r>
              <a:rPr lang="en-US" smtClean="0"/>
              <a:t>TechEd 2011</a:t>
            </a:r>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CF86B82F-1608-4702-B27A-80426420FF05}" type="datetime1">
              <a:rPr lang="en-US" smtClean="0"/>
              <a:t>5/17/2011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3</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2BA7A7D2-3714-48A8-97E0-FF59288B0FE8}" type="datetime1">
              <a:rPr lang="en-US" smtClean="0"/>
              <a:t>5/17/2011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6</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D7CF711F-DEE3-49DB-9D92-3D24074107C6}" type="datetime1">
              <a:rPr lang="en-US" smtClean="0"/>
              <a:t>5/17/2011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9</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2D18E920-8FDC-463B-B63A-E0707E99ED0F}" type="datetime1">
              <a:rPr lang="en-US" smtClean="0"/>
              <a:t>5/17/2011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12</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E89DEF3D-B30F-4880-A4AD-4A5ACB28FB90}" type="datetime1">
              <a:rPr lang="en-US" smtClean="0"/>
              <a:t>5/17/2011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15</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8116E2BB-EEE7-478E-9C33-18B1FFF3671C}" type="datetime1">
              <a:rPr lang="en-US" smtClean="0"/>
              <a:t>5/17/2011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17</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8" name="Date Placeholder 7"/>
          <p:cNvSpPr>
            <a:spLocks noGrp="1"/>
          </p:cNvSpPr>
          <p:nvPr>
            <p:ph type="dt" idx="10"/>
          </p:nvPr>
        </p:nvSpPr>
        <p:spPr/>
        <p:txBody>
          <a:bodyPr/>
          <a:lstStyle/>
          <a:p>
            <a:fld id="{8CFB6DD6-4AA3-48A9-A58B-24450CEF3EB7}" type="datetime1">
              <a:rPr lang="en-US" smtClean="0"/>
              <a:t>5/17/2011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19</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8" name="Date Placeholder 7"/>
          <p:cNvSpPr>
            <a:spLocks noGrp="1"/>
          </p:cNvSpPr>
          <p:nvPr>
            <p:ph type="dt" idx="10"/>
          </p:nvPr>
        </p:nvSpPr>
        <p:spPr/>
        <p:txBody>
          <a:bodyPr/>
          <a:lstStyle/>
          <a:p>
            <a:fld id="{B3410EDD-8247-44D2-9BAF-AE4AE1BB635F}" type="datetime1">
              <a:rPr lang="en-US" smtClean="0"/>
              <a:t>5/17/2011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20</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073833714"/>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3415921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2625623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3094272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85479080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093380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24592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616364"/>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310533197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6395475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74285932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9728493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02725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20897577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22756945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51899676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25925027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6831147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6364120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9929963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56747305"/>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93749887"/>
      </p:ext>
    </p:extLst>
  </p:cSld>
  <p:clrMap bg1="dk1" tx1="lt1" bg2="dk2" tx2="lt2" accent1="accent1" accent2="accent2" accent3="accent3" accent4="accent4" accent5="accent5" accent6="accent6" hlink="hlink" folHlink="folHlink"/>
  <p:sldLayoutIdLst>
    <p:sldLayoutId id="2147483762"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2.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channel9.msdn.com/learn/courses/SharePoint2010Developer/" TargetMode="External"/><Relationship Id="rId7" Type="http://schemas.openxmlformats.org/officeDocument/2006/relationships/image" Target="../media/image34.png"/><Relationship Id="rId2" Type="http://schemas.openxmlformats.org/officeDocument/2006/relationships/hyperlink" Target="http://iwdemos/" TargetMode="External"/><Relationship Id="rId1" Type="http://schemas.openxmlformats.org/officeDocument/2006/relationships/slideLayout" Target="../slideLayouts/slideLayout8.xml"/><Relationship Id="rId6" Type="http://schemas.openxmlformats.org/officeDocument/2006/relationships/hyperlink" Target="http://oreilly.com/catalog/0790145316462/" TargetMode="External"/><Relationship Id="rId5" Type="http://schemas.openxmlformats.org/officeDocument/2006/relationships/hyperlink" Target="file:///\\dpeserver\productivity\GirishR" TargetMode="External"/><Relationship Id="rId4" Type="http://schemas.openxmlformats.org/officeDocument/2006/relationships/hyperlink" Target="http://channel9.msdn.com/learn/courses/Azure/"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39.png"/><Relationship Id="rId5" Type="http://schemas.openxmlformats.org/officeDocument/2006/relationships/hyperlink" Target="http://www.microsoft.com/learning" TargetMode="External"/><Relationship Id="rId10" Type="http://schemas.openxmlformats.org/officeDocument/2006/relationships/image" Target="../media/image38.emf"/><Relationship Id="rId4" Type="http://schemas.openxmlformats.org/officeDocument/2006/relationships/image" Target="../media/image35.png"/><Relationship Id="rId9" Type="http://schemas.openxmlformats.org/officeDocument/2006/relationships/image" Target="../media/image37.png"/><Relationship Id="rId1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Integrating Microsoft </a:t>
            </a:r>
            <a:r>
              <a:rPr lang="en-US" dirty="0" smtClean="0"/>
              <a:t>SharePoint </a:t>
            </a:r>
            <a:br>
              <a:rPr lang="en-US" dirty="0" smtClean="0"/>
            </a:br>
            <a:r>
              <a:rPr lang="en-US" dirty="0" smtClean="0"/>
              <a:t>2010 </a:t>
            </a:r>
            <a:r>
              <a:rPr lang="en-US" dirty="0"/>
              <a:t>with Windows Azure</a:t>
            </a:r>
          </a:p>
        </p:txBody>
      </p:sp>
      <p:sp>
        <p:nvSpPr>
          <p:cNvPr id="3" name="Subtitle 2"/>
          <p:cNvSpPr>
            <a:spLocks noGrp="1"/>
          </p:cNvSpPr>
          <p:nvPr>
            <p:ph type="subTitle" idx="1"/>
          </p:nvPr>
        </p:nvSpPr>
        <p:spPr/>
        <p:txBody>
          <a:bodyPr/>
          <a:lstStyle/>
          <a:p>
            <a:r>
              <a:rPr lang="en-US" dirty="0" smtClean="0"/>
              <a:t>Steve Fox</a:t>
            </a:r>
          </a:p>
          <a:p>
            <a:r>
              <a:rPr lang="en-US" dirty="0" smtClean="0"/>
              <a:t>Director, DPE</a:t>
            </a:r>
          </a:p>
          <a:p>
            <a:r>
              <a:rPr lang="en-US" dirty="0" smtClean="0"/>
              <a:t>Microsoft Corp.</a:t>
            </a:r>
          </a:p>
          <a:p>
            <a:r>
              <a:rPr lang="en-US" sz="2000" dirty="0" smtClean="0"/>
              <a:t>stefox@microsoft.com | http://blogs.msdn.com/steve_fox | @</a:t>
            </a:r>
            <a:r>
              <a:rPr lang="en-US" sz="2000" dirty="0" err="1" smtClean="0"/>
              <a:t>redmondhockey</a:t>
            </a:r>
            <a:endParaRPr lang="en-US" sz="2000" dirty="0"/>
          </a:p>
        </p:txBody>
      </p:sp>
      <p:sp>
        <p:nvSpPr>
          <p:cNvPr id="7" name="Text Placeholder 6"/>
          <p:cNvSpPr>
            <a:spLocks noGrp="1"/>
          </p:cNvSpPr>
          <p:nvPr>
            <p:ph type="body" sz="quarter" idx="10"/>
          </p:nvPr>
        </p:nvSpPr>
        <p:spPr/>
        <p:txBody>
          <a:bodyPr/>
          <a:lstStyle/>
          <a:p>
            <a:r>
              <a:rPr lang="en-US" dirty="0" smtClean="0"/>
              <a:t>OSP301</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Remote Access</a:t>
            </a:r>
            <a:endParaRPr lang="en-US" dirty="0"/>
          </a:p>
        </p:txBody>
      </p:sp>
      <p:sp>
        <p:nvSpPr>
          <p:cNvPr id="3" name="Text Placeholder 2"/>
          <p:cNvSpPr>
            <a:spLocks noGrp="1"/>
          </p:cNvSpPr>
          <p:nvPr>
            <p:ph type="body" sz="quarter" idx="10"/>
          </p:nvPr>
        </p:nvSpPr>
        <p:spPr/>
        <p:txBody>
          <a:bodyPr/>
          <a:lstStyle/>
          <a:p>
            <a:r>
              <a:rPr lang="en-US" smtClean="0"/>
              <a:t>Deploy services locally as listeners and connect via Windows Azure</a:t>
            </a:r>
          </a:p>
          <a:p>
            <a:r>
              <a:rPr lang="en-US" smtClean="0"/>
              <a:t>Use Windows Azure as a service layer</a:t>
            </a:r>
          </a:p>
          <a:p>
            <a:pPr lvl="1"/>
            <a:r>
              <a:rPr lang="en-US" smtClean="0"/>
              <a:t>Connect to remote devices, different languages and platforms</a:t>
            </a:r>
          </a:p>
          <a:p>
            <a:r>
              <a:rPr lang="en-US" smtClean="0"/>
              <a:t>Expose data from cloud-based services </a:t>
            </a:r>
          </a:p>
          <a:p>
            <a:r>
              <a:rPr lang="en-US" smtClean="0"/>
              <a:t>Secure using the Access Control Service (ACS)</a:t>
            </a:r>
          </a:p>
          <a:p>
            <a:r>
              <a:rPr lang="en-US" smtClean="0"/>
              <a:t>Extend on-premises code to the cloud</a:t>
            </a:r>
            <a:endParaRPr lang="en-US" dirty="0"/>
          </a:p>
        </p:txBody>
      </p:sp>
    </p:spTree>
    <p:extLst>
      <p:ext uri="{BB962C8B-B14F-4D97-AF65-F5344CB8AC3E}">
        <p14:creationId xmlns:p14="http://schemas.microsoft.com/office/powerpoint/2010/main" val="296338769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4934134" y="1782657"/>
            <a:ext cx="2907192" cy="3683000"/>
          </a:xfrm>
          <a:prstGeom prst="roundRect">
            <a:avLst>
              <a:gd name="adj" fmla="val 4544"/>
            </a:avLst>
          </a:prstGeom>
          <a:solidFill>
            <a:schemeClr val="accent6">
              <a:lumMod val="50000"/>
              <a:alpha val="20000"/>
            </a:schemeClr>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rgbClr val="3B5633">
                <a:satMod val="300000"/>
              </a:srgbClr>
            </a:contourClr>
          </a:sp3d>
        </p:spPr>
        <p:txBody>
          <a:bodyPr vert="horz" wrap="square" lIns="91436" tIns="45718" rIns="91436" bIns="45718" numCol="1" rtlCol="0" anchor="ctr" anchorCtr="0" compatLnSpc="1">
            <a:prstTxWarp prst="textNoShape">
              <a:avLst/>
            </a:prstTxWarp>
          </a:bodyPr>
          <a:lstStyle/>
          <a:p>
            <a:pPr marL="0" marR="0" indent="0" algn="ctr" defTabSz="914099" eaLnBrk="1" fontAlgn="base" latinLnBrk="0" hangingPunct="1">
              <a:lnSpc>
                <a:spcPct val="100000"/>
              </a:lnSpc>
              <a:spcBef>
                <a:spcPct val="0"/>
              </a:spcBef>
              <a:spcAft>
                <a:spcPct val="0"/>
              </a:spcAft>
              <a:buClrTx/>
              <a:buSzTx/>
              <a:buFontTx/>
              <a:buNone/>
              <a:tabLst/>
            </a:pPr>
            <a:endParaRPr kumimoji="0" lang="en-US" sz="2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a:p>
            <a:pPr marL="0" marR="0" indent="0" algn="ctr" defTabSz="914099" eaLnBrk="1" fontAlgn="base" latinLnBrk="0" hangingPunct="1">
              <a:lnSpc>
                <a:spcPct val="100000"/>
              </a:lnSpc>
              <a:spcBef>
                <a:spcPct val="0"/>
              </a:spcBef>
              <a:spcAft>
                <a:spcPct val="0"/>
              </a:spcAft>
              <a:buClrTx/>
              <a:buSzTx/>
              <a:buFontTx/>
              <a:buNone/>
              <a:tabLst/>
            </a:pPr>
            <a:endParaRPr lang="en-US" sz="2300" kern="0" dirty="0">
              <a:solidFill>
                <a:srgbClr val="FFFFFF"/>
              </a:solidFill>
              <a:effectLst>
                <a:outerShdw blurRad="38100" dist="38100" dir="2700000" algn="tl">
                  <a:srgbClr val="000000">
                    <a:alpha val="43137"/>
                  </a:srgbClr>
                </a:outerShdw>
              </a:effectLst>
              <a:latin typeface="Segoe"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kumimoji="0" lang="en-US" sz="2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a:p>
            <a:pPr marL="0" marR="0" indent="0" algn="ctr" defTabSz="914099" eaLnBrk="1" fontAlgn="base" latinLnBrk="0" hangingPunct="1">
              <a:lnSpc>
                <a:spcPct val="100000"/>
              </a:lnSpc>
              <a:spcBef>
                <a:spcPct val="0"/>
              </a:spcBef>
              <a:spcAft>
                <a:spcPct val="0"/>
              </a:spcAft>
              <a:buClrTx/>
              <a:buSzTx/>
              <a:buFontTx/>
              <a:buNone/>
              <a:tabLst/>
            </a:pPr>
            <a:endParaRPr lang="en-US" sz="2300" kern="0" dirty="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a:xfrm>
            <a:off x="519112" y="228600"/>
            <a:ext cx="11149013" cy="1052596"/>
          </a:xfrm>
        </p:spPr>
        <p:txBody>
          <a:bodyPr/>
          <a:lstStyle/>
          <a:p>
            <a:r>
              <a:rPr lang="en-US" dirty="0" smtClean="0"/>
              <a:t>Remote Access</a:t>
            </a:r>
            <a:br>
              <a:rPr lang="en-US" dirty="0" smtClean="0"/>
            </a:br>
            <a:r>
              <a:rPr lang="en-US" sz="3200" dirty="0">
                <a:gradFill flip="none" rotWithShape="1">
                  <a:gsLst>
                    <a:gs pos="0">
                      <a:schemeClr val="accent1"/>
                    </a:gs>
                    <a:gs pos="86000">
                      <a:schemeClr val="accent1"/>
                    </a:gs>
                  </a:gsLst>
                  <a:lin ang="5400000" scaled="0"/>
                  <a:tileRect/>
                </a:gradFill>
              </a:rPr>
              <a:t>Accessing SharePoint Data using Windows Phone 7</a:t>
            </a:r>
          </a:p>
        </p:txBody>
      </p:sp>
      <p:sp>
        <p:nvSpPr>
          <p:cNvPr id="21" name="Text Placeholder 2"/>
          <p:cNvSpPr>
            <a:spLocks noGrp="1"/>
          </p:cNvSpPr>
          <p:nvPr>
            <p:ph type="body" sz="quarter" idx="10"/>
          </p:nvPr>
        </p:nvSpPr>
        <p:spPr>
          <a:xfrm>
            <a:off x="8068235" y="1905000"/>
            <a:ext cx="3599890" cy="1772793"/>
          </a:xfrm>
        </p:spPr>
        <p:txBody>
          <a:bodyPr/>
          <a:lstStyle/>
          <a:p>
            <a:r>
              <a:rPr lang="en-US" sz="1800" dirty="0"/>
              <a:t>Create on-premises service</a:t>
            </a:r>
          </a:p>
          <a:p>
            <a:r>
              <a:rPr lang="en-US" sz="1800" dirty="0"/>
              <a:t>Create service and deploy to Windows Azure</a:t>
            </a:r>
          </a:p>
          <a:p>
            <a:r>
              <a:rPr lang="en-US" sz="1800" dirty="0"/>
              <a:t>Connect via Service Bus</a:t>
            </a:r>
          </a:p>
          <a:p>
            <a:r>
              <a:rPr lang="en-US" sz="1800" dirty="0"/>
              <a:t>Connect via remote device</a:t>
            </a:r>
          </a:p>
          <a:p>
            <a:endParaRPr lang="en-US" sz="1800" dirty="0"/>
          </a:p>
          <a:p>
            <a:r>
              <a:rPr lang="en-US" sz="1800" dirty="0"/>
              <a:t>You can connect and use the service from any WCF conversant device, application or platform</a:t>
            </a:r>
          </a:p>
        </p:txBody>
      </p:sp>
      <p:sp>
        <p:nvSpPr>
          <p:cNvPr id="7" name="Rounded Rectangle 6"/>
          <p:cNvSpPr/>
          <p:nvPr/>
        </p:nvSpPr>
        <p:spPr bwMode="auto">
          <a:xfrm>
            <a:off x="631804" y="1782657"/>
            <a:ext cx="2572707" cy="3683000"/>
          </a:xfrm>
          <a:prstGeom prst="roundRect">
            <a:avLst>
              <a:gd name="adj" fmla="val 4544"/>
            </a:avLst>
          </a:prstGeom>
          <a:solidFill>
            <a:schemeClr val="accent6">
              <a:lumMod val="50000"/>
              <a:alpha val="20000"/>
            </a:schemeClr>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rgbClr val="3B5633">
                <a:satMod val="300000"/>
              </a:srgbClr>
            </a:contourClr>
          </a:sp3d>
        </p:spPr>
        <p:txBody>
          <a:bodyPr vert="horz" wrap="square" lIns="91436" tIns="45718" rIns="91436" bIns="45718" numCol="1" rtlCol="0" anchor="ctr" anchorCtr="0" compatLnSpc="1">
            <a:prstTxWarp prst="textNoShape">
              <a:avLst/>
            </a:prstTxWarp>
          </a:bodyPr>
          <a:lstStyle/>
          <a:p>
            <a:pPr marL="0" marR="0" indent="0" algn="ctr" defTabSz="914099" eaLnBrk="1" fontAlgn="base" latinLnBrk="0" hangingPunct="1">
              <a:lnSpc>
                <a:spcPct val="100000"/>
              </a:lnSpc>
              <a:spcBef>
                <a:spcPct val="0"/>
              </a:spcBef>
              <a:spcAft>
                <a:spcPct val="0"/>
              </a:spcAft>
              <a:buClrTx/>
              <a:buSzTx/>
              <a:buFontTx/>
              <a:buNone/>
              <a:tabLst/>
            </a:pPr>
            <a:endParaRPr kumimoji="0" lang="en-US" sz="2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a:p>
            <a:pPr marL="0" marR="0" indent="0" algn="ctr" defTabSz="914099" eaLnBrk="1" fontAlgn="base" latinLnBrk="0" hangingPunct="1">
              <a:lnSpc>
                <a:spcPct val="100000"/>
              </a:lnSpc>
              <a:spcBef>
                <a:spcPct val="0"/>
              </a:spcBef>
              <a:spcAft>
                <a:spcPct val="0"/>
              </a:spcAft>
              <a:buClrTx/>
              <a:buSzTx/>
              <a:buFontTx/>
              <a:buNone/>
              <a:tabLst/>
            </a:pPr>
            <a:endParaRPr lang="en-US" sz="2300" kern="0" dirty="0">
              <a:solidFill>
                <a:srgbClr val="FFFFFF"/>
              </a:solidFill>
              <a:effectLst>
                <a:outerShdw blurRad="38100" dist="38100" dir="2700000" algn="tl">
                  <a:srgbClr val="000000">
                    <a:alpha val="43137"/>
                  </a:srgbClr>
                </a:outerShdw>
              </a:effectLst>
              <a:latin typeface="Segoe"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kumimoji="0" lang="en-US" sz="2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a:p>
            <a:pPr marL="0" marR="0" indent="0" algn="ctr" defTabSz="914099" eaLnBrk="1" fontAlgn="base" latinLnBrk="0" hangingPunct="1">
              <a:lnSpc>
                <a:spcPct val="100000"/>
              </a:lnSpc>
              <a:spcBef>
                <a:spcPct val="0"/>
              </a:spcBef>
              <a:spcAft>
                <a:spcPct val="0"/>
              </a:spcAft>
              <a:buClrTx/>
              <a:buSzTx/>
              <a:buFontTx/>
              <a:buNone/>
              <a:tabLst/>
            </a:pPr>
            <a:endParaRPr lang="en-US" sz="2300" kern="0" dirty="0">
              <a:solidFill>
                <a:srgbClr val="FFFFFF"/>
              </a:solidFill>
              <a:effectLst>
                <a:outerShdw blurRad="38100" dist="38100" dir="2700000" algn="tl">
                  <a:srgbClr val="000000">
                    <a:alpha val="43137"/>
                  </a:srgbClr>
                </a:outerShdw>
              </a:effectLst>
              <a:latin typeface="Segoe"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kumimoji="0" lang="en-US" sz="23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a:p>
            <a:pPr marL="0" marR="0" indent="0" algn="ctr" defTabSz="914099" eaLnBrk="1" fontAlgn="base" latinLnBrk="0" hangingPunct="1">
              <a:lnSpc>
                <a:spcPct val="100000"/>
              </a:lnSpc>
              <a:spcBef>
                <a:spcPct val="0"/>
              </a:spcBef>
              <a:spcAft>
                <a:spcPct val="0"/>
              </a:spcAft>
              <a:buClrTx/>
              <a:buSzTx/>
              <a:buFontTx/>
              <a:buNone/>
              <a:tabLst/>
            </a:pPr>
            <a:endParaRPr kumimoji="0" lang="en-US" sz="2300" i="0" u="none" strike="noStrike" kern="0" cap="none" spc="0" normalizeH="0" baseline="0" noProof="0" dirty="0" smtClean="0">
              <a:ln>
                <a:noFill/>
              </a:ln>
              <a:solidFill>
                <a:srgbClr val="FFFFFF"/>
              </a:solidFill>
              <a:uLnTx/>
              <a:uFillTx/>
              <a:latin typeface="Segoe Light"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lang="en-US" sz="2300" kern="0" dirty="0">
              <a:solidFill>
                <a:srgbClr val="FFFFFF"/>
              </a:solidFill>
              <a:latin typeface="Segoe Light"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kumimoji="0" lang="en-US" sz="2300" i="0" u="none" strike="noStrike" kern="0" cap="none" spc="0" normalizeH="0" baseline="0" noProof="0" dirty="0" smtClean="0">
              <a:ln>
                <a:noFill/>
              </a:ln>
              <a:solidFill>
                <a:srgbClr val="FFFFFF"/>
              </a:solidFill>
              <a:uLnTx/>
              <a:uFillTx/>
              <a:latin typeface="Segoe Light" pitchFamily="34" charset="0"/>
            </a:endParaRPr>
          </a:p>
          <a:p>
            <a:pPr marL="0" marR="0" indent="0" algn="ctr" defTabSz="914099" eaLnBrk="1" fontAlgn="base" latinLnBrk="0" hangingPunct="1">
              <a:lnSpc>
                <a:spcPct val="100000"/>
              </a:lnSpc>
              <a:spcBef>
                <a:spcPct val="0"/>
              </a:spcBef>
              <a:spcAft>
                <a:spcPct val="0"/>
              </a:spcAft>
              <a:buClrTx/>
              <a:buSzTx/>
              <a:buFontTx/>
              <a:buNone/>
              <a:tabLst/>
            </a:pPr>
            <a:r>
              <a:rPr kumimoji="0" lang="en-US" sz="2300" i="0" u="none" strike="noStrike" kern="0" cap="none" spc="0" normalizeH="0" baseline="0" noProof="0" dirty="0" smtClean="0">
                <a:ln>
                  <a:noFill/>
                </a:ln>
                <a:solidFill>
                  <a:srgbClr val="FFFFFF"/>
                </a:solidFill>
                <a:uLnTx/>
                <a:uFillTx/>
                <a:latin typeface="Segoe Light" pitchFamily="34" charset="0"/>
              </a:rPr>
              <a:t>SPS</a:t>
            </a:r>
          </a:p>
        </p:txBody>
      </p:sp>
      <p:pic>
        <p:nvPicPr>
          <p:cNvPr id="10" name="Windows Azure" descr="C:\DVD_Art_Sept-2-2010\Logos\Windows Azure (platform)\Windows Azure\Windows Azure logo v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1445" y="4703305"/>
            <a:ext cx="1235294" cy="596069"/>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bwMode="auto">
          <a:xfrm>
            <a:off x="1039339" y="4000500"/>
            <a:ext cx="1773244" cy="742213"/>
          </a:xfrm>
          <a:prstGeom prst="roundRect">
            <a:avLst/>
          </a:prstGeom>
          <a:solidFill>
            <a:schemeClr val="tx2"/>
          </a:solidFill>
          <a:ln>
            <a:solidFill>
              <a:schemeClr val="tx2"/>
            </a:soli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solidFill>
                <a:latin typeface="Segoe Light" pitchFamily="34" charset="0"/>
              </a:rPr>
              <a:t>SharePoint </a:t>
            </a:r>
          </a:p>
          <a:p>
            <a:pPr algn="ctr" defTabSz="914099"/>
            <a:r>
              <a:rPr lang="en-US" dirty="0" smtClean="0">
                <a:solidFill>
                  <a:schemeClr val="tx1"/>
                </a:solidFill>
                <a:latin typeface="Segoe Light" pitchFamily="34" charset="0"/>
              </a:rPr>
              <a:t>List</a:t>
            </a:r>
            <a:endParaRPr lang="en-US" sz="2400" dirty="0" smtClean="0">
              <a:solidFill>
                <a:schemeClr val="tx1"/>
              </a:solidFill>
              <a:latin typeface="Segoe Light" pitchFamily="34" charset="0"/>
            </a:endParaRPr>
          </a:p>
        </p:txBody>
      </p:sp>
      <p:cxnSp>
        <p:nvCxnSpPr>
          <p:cNvPr id="13" name="Straight Arrow Connector 12"/>
          <p:cNvCxnSpPr/>
          <p:nvPr/>
        </p:nvCxnSpPr>
        <p:spPr>
          <a:xfrm>
            <a:off x="1666697" y="2811490"/>
            <a:ext cx="0" cy="1149913"/>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5247693" y="1893530"/>
            <a:ext cx="2441741" cy="1357019"/>
            <a:chOff x="5247693" y="1893530"/>
            <a:chExt cx="2441741" cy="1357019"/>
          </a:xfrm>
        </p:grpSpPr>
        <p:sp>
          <p:nvSpPr>
            <p:cNvPr id="12" name="Rounded Rectangle 11"/>
            <p:cNvSpPr/>
            <p:nvPr/>
          </p:nvSpPr>
          <p:spPr bwMode="auto">
            <a:xfrm>
              <a:off x="5247693" y="1893530"/>
              <a:ext cx="2356119" cy="957848"/>
            </a:xfrm>
            <a:prstGeom prst="roundRect">
              <a:avLst/>
            </a:prstGeom>
            <a:solidFill>
              <a:schemeClr val="tx2">
                <a:lumMod val="75000"/>
              </a:schemeClr>
            </a:solidFill>
            <a:ln>
              <a:solidFill>
                <a:schemeClr val="tx2"/>
              </a:soli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err="1" smtClean="0">
                  <a:solidFill>
                    <a:schemeClr val="tx1"/>
                  </a:solidFill>
                  <a:latin typeface="Segoe Light" pitchFamily="34" charset="0"/>
                </a:rPr>
                <a:t>GetSalesCaller</a:t>
              </a:r>
              <a:r>
                <a:rPr lang="en-US" dirty="0" smtClean="0">
                  <a:solidFill>
                    <a:schemeClr val="tx1"/>
                  </a:solidFill>
                  <a:latin typeface="Segoe Light" pitchFamily="34" charset="0"/>
                </a:rPr>
                <a:t> SVC</a:t>
              </a:r>
            </a:p>
          </p:txBody>
        </p:sp>
        <p:pic>
          <p:nvPicPr>
            <p:cNvPr id="15" name="Picture 2" descr="C:\Users\vittorib\Desktop\PDCPics\93. STS-R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87" y="2685191"/>
              <a:ext cx="545547" cy="565358"/>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4" name="Straight Connector 13"/>
          <p:cNvCxnSpPr/>
          <p:nvPr/>
        </p:nvCxnSpPr>
        <p:spPr>
          <a:xfrm>
            <a:off x="6822610" y="2863655"/>
            <a:ext cx="0" cy="2741955"/>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4"/>
          <a:stretch>
            <a:fillRect/>
          </a:stretch>
        </p:blipFill>
        <p:spPr>
          <a:xfrm>
            <a:off x="6595219" y="5662976"/>
            <a:ext cx="787151" cy="1080724"/>
          </a:xfrm>
          <a:prstGeom prst="rect">
            <a:avLst/>
          </a:prstGeom>
        </p:spPr>
      </p:pic>
      <p:sp>
        <p:nvSpPr>
          <p:cNvPr id="20" name="Rounded Rectangle 19"/>
          <p:cNvSpPr/>
          <p:nvPr/>
        </p:nvSpPr>
        <p:spPr bwMode="auto">
          <a:xfrm>
            <a:off x="5451449" y="3746991"/>
            <a:ext cx="1178059" cy="682503"/>
          </a:xfrm>
          <a:prstGeom prst="roundRect">
            <a:avLst/>
          </a:prstGeom>
          <a:solidFill>
            <a:schemeClr val="tx2">
              <a:lumMod val="75000"/>
            </a:schemeClr>
          </a:solidFill>
          <a:ln>
            <a:solidFill>
              <a:schemeClr val="tx2"/>
            </a:soli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chemeClr val="tx1"/>
                </a:solidFill>
                <a:latin typeface="Segoe Light" pitchFamily="34" charset="0"/>
              </a:rPr>
              <a:t>Service Bus</a:t>
            </a:r>
          </a:p>
        </p:txBody>
      </p:sp>
      <p:grpSp>
        <p:nvGrpSpPr>
          <p:cNvPr id="37" name="Group 36"/>
          <p:cNvGrpSpPr/>
          <p:nvPr/>
        </p:nvGrpSpPr>
        <p:grpSpPr>
          <a:xfrm>
            <a:off x="1031535" y="2069278"/>
            <a:ext cx="5285204" cy="1931222"/>
            <a:chOff x="1031535" y="2069278"/>
            <a:chExt cx="5285204" cy="1931222"/>
          </a:xfrm>
        </p:grpSpPr>
        <p:sp>
          <p:nvSpPr>
            <p:cNvPr id="5" name="Rounded Rectangle 4"/>
            <p:cNvSpPr/>
            <p:nvPr/>
          </p:nvSpPr>
          <p:spPr bwMode="auto">
            <a:xfrm>
              <a:off x="1031535" y="2069278"/>
              <a:ext cx="1773244" cy="742213"/>
            </a:xfrm>
            <a:prstGeom prst="roundRect">
              <a:avLst/>
            </a:prstGeom>
            <a:solidFill>
              <a:schemeClr val="tx2"/>
            </a:solidFill>
            <a:ln>
              <a:solidFill>
                <a:schemeClr val="tx2"/>
              </a:soli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err="1" smtClean="0">
                  <a:solidFill>
                    <a:schemeClr val="tx1"/>
                  </a:solidFill>
                  <a:latin typeface="Segoe Light" pitchFamily="34" charset="0"/>
                </a:rPr>
                <a:t>GetSalesLstnr</a:t>
              </a:r>
              <a:r>
                <a:rPr lang="en-US" dirty="0" smtClean="0">
                  <a:solidFill>
                    <a:schemeClr val="tx1"/>
                  </a:solidFill>
                  <a:latin typeface="Segoe Light" pitchFamily="34" charset="0"/>
                </a:rPr>
                <a:t> SVC</a:t>
              </a:r>
              <a:endParaRPr lang="en-US" sz="2400" dirty="0" smtClean="0">
                <a:solidFill>
                  <a:schemeClr val="tx1"/>
                </a:solidFill>
                <a:latin typeface="Segoe Light" pitchFamily="34" charset="0"/>
              </a:endParaRPr>
            </a:p>
          </p:txBody>
        </p:sp>
        <p:cxnSp>
          <p:nvCxnSpPr>
            <p:cNvPr id="17" name="Straight Arrow Connector 16"/>
            <p:cNvCxnSpPr/>
            <p:nvPr/>
          </p:nvCxnSpPr>
          <p:spPr>
            <a:xfrm>
              <a:off x="2812583" y="2372454"/>
              <a:ext cx="2442915" cy="0"/>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316739" y="2851378"/>
              <a:ext cx="0" cy="895613"/>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817629" y="2844799"/>
              <a:ext cx="0" cy="895613"/>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2804779" y="2712655"/>
              <a:ext cx="2646670" cy="1287845"/>
              <a:chOff x="2804779" y="2712655"/>
              <a:chExt cx="2646670" cy="1287845"/>
            </a:xfrm>
          </p:grpSpPr>
          <p:cxnSp>
            <p:nvCxnSpPr>
              <p:cNvPr id="18" name="Straight Arrow Connector 17"/>
              <p:cNvCxnSpPr/>
              <p:nvPr/>
            </p:nvCxnSpPr>
            <p:spPr>
              <a:xfrm>
                <a:off x="2804779" y="2712655"/>
                <a:ext cx="1881521" cy="0"/>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686300" y="2712655"/>
                <a:ext cx="0" cy="12878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686300" y="4000500"/>
                <a:ext cx="765149"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cxnSp>
        <p:nvCxnSpPr>
          <p:cNvPr id="32" name="Straight Arrow Connector 31"/>
          <p:cNvCxnSpPr/>
          <p:nvPr/>
        </p:nvCxnSpPr>
        <p:spPr>
          <a:xfrm>
            <a:off x="2253437" y="2823277"/>
            <a:ext cx="0" cy="1149913"/>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804779" y="2193384"/>
            <a:ext cx="2442915"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023084" y="2863655"/>
            <a:ext cx="0" cy="2741955"/>
          </a:xfrm>
          <a:prstGeom prst="line">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026" name="Picture 2" descr="F:\Art_Logos\DVD_ART36\Artwork_Imagery\Icons - Illustrations\_ SECURITY ICONS\Security firewall fire wall secur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2853" y="1962251"/>
            <a:ext cx="1075348" cy="956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7983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Accessing SharePoint Data on Windows Phone 7</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0750764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Security</a:t>
            </a:r>
            <a:endParaRPr lang="en-US" dirty="0"/>
          </a:p>
        </p:txBody>
      </p:sp>
      <p:sp>
        <p:nvSpPr>
          <p:cNvPr id="3" name="Text Placeholder 2"/>
          <p:cNvSpPr>
            <a:spLocks noGrp="1"/>
          </p:cNvSpPr>
          <p:nvPr>
            <p:ph type="body" sz="quarter" idx="10"/>
          </p:nvPr>
        </p:nvSpPr>
        <p:spPr>
          <a:xfrm>
            <a:off x="519112" y="1447799"/>
            <a:ext cx="11149013" cy="4936736"/>
          </a:xfrm>
        </p:spPr>
        <p:txBody>
          <a:bodyPr/>
          <a:lstStyle/>
          <a:p>
            <a:r>
              <a:rPr lang="en-US" sz="2400" dirty="0" smtClean="0"/>
              <a:t>Business Connectivity Services (BCS)</a:t>
            </a:r>
          </a:p>
          <a:p>
            <a:pPr lvl="1"/>
            <a:r>
              <a:rPr lang="en-US" sz="2000" dirty="0" smtClean="0"/>
              <a:t>Application ID – mediates connection to SQL Azure</a:t>
            </a:r>
          </a:p>
          <a:p>
            <a:pPr lvl="1"/>
            <a:r>
              <a:rPr lang="en-US" sz="2000" dirty="0" smtClean="0"/>
              <a:t>BCS Permissions on external list</a:t>
            </a:r>
          </a:p>
          <a:p>
            <a:r>
              <a:rPr lang="en-US" sz="2400" dirty="0" err="1" smtClean="0"/>
              <a:t>AppFabric</a:t>
            </a:r>
            <a:r>
              <a:rPr lang="en-US" sz="2400" dirty="0" smtClean="0"/>
              <a:t> </a:t>
            </a:r>
          </a:p>
          <a:p>
            <a:pPr lvl="1"/>
            <a:r>
              <a:rPr lang="en-US" sz="2000" dirty="0" smtClean="0"/>
              <a:t>ACS</a:t>
            </a:r>
          </a:p>
          <a:p>
            <a:pPr lvl="2"/>
            <a:r>
              <a:rPr lang="en-US" sz="1800" dirty="0" smtClean="0"/>
              <a:t>Simple: Token and secret key</a:t>
            </a:r>
          </a:p>
          <a:p>
            <a:pPr lvl="2"/>
            <a:r>
              <a:rPr lang="en-US" sz="1800" dirty="0" smtClean="0"/>
              <a:t>Complex: Service-based claims and STS endpoints </a:t>
            </a:r>
          </a:p>
          <a:p>
            <a:pPr lvl="2"/>
            <a:r>
              <a:rPr lang="en-US" sz="1800" dirty="0" smtClean="0"/>
              <a:t>WS-Federation/WS-Trust</a:t>
            </a:r>
          </a:p>
          <a:p>
            <a:pPr lvl="2"/>
            <a:r>
              <a:rPr lang="en-US" sz="1800" dirty="0" smtClean="0"/>
              <a:t>Claims-based authentication for web apps/WCF services</a:t>
            </a:r>
          </a:p>
          <a:p>
            <a:r>
              <a:rPr lang="en-US" sz="2400" dirty="0" smtClean="0"/>
              <a:t>BLOB Storage</a:t>
            </a:r>
          </a:p>
          <a:p>
            <a:pPr lvl="1"/>
            <a:r>
              <a:rPr lang="en-US" sz="2000" dirty="0" smtClean="0"/>
              <a:t>Token and secret key to access the BLOB</a:t>
            </a:r>
          </a:p>
          <a:p>
            <a:pPr lvl="1"/>
            <a:r>
              <a:rPr lang="en-US" sz="2000" dirty="0" smtClean="0"/>
              <a:t>Shared Access Permissions</a:t>
            </a:r>
          </a:p>
          <a:p>
            <a:r>
              <a:rPr lang="en-US" sz="2400" dirty="0" smtClean="0"/>
              <a:t>Certificates</a:t>
            </a:r>
          </a:p>
          <a:p>
            <a:pPr lvl="1"/>
            <a:r>
              <a:rPr lang="en-US" sz="2000" dirty="0" smtClean="0"/>
              <a:t>Use trusted certificate as handshake</a:t>
            </a:r>
            <a:endParaRPr lang="en-US" sz="2000" dirty="0"/>
          </a:p>
        </p:txBody>
      </p:sp>
    </p:spTree>
    <p:extLst>
      <p:ext uri="{BB962C8B-B14F-4D97-AF65-F5344CB8AC3E}">
        <p14:creationId xmlns:p14="http://schemas.microsoft.com/office/powerpoint/2010/main" val="397943977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5190166" y="1782657"/>
            <a:ext cx="2907192" cy="3683000"/>
          </a:xfrm>
          <a:prstGeom prst="roundRect">
            <a:avLst>
              <a:gd name="adj" fmla="val 4544"/>
            </a:avLst>
          </a:prstGeom>
          <a:solidFill>
            <a:schemeClr val="accent6">
              <a:lumMod val="50000"/>
              <a:alpha val="20000"/>
            </a:schemeClr>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rgbClr val="3B5633">
                <a:satMod val="300000"/>
              </a:srgbClr>
            </a:contourClr>
          </a:sp3d>
        </p:spPr>
        <p:txBody>
          <a:bodyPr vert="horz" wrap="square" lIns="91436" tIns="45718" rIns="91436" bIns="45718" numCol="1" rtlCol="0" anchor="ctr" anchorCtr="0" compatLnSpc="1">
            <a:prstTxWarp prst="textNoShape">
              <a:avLst/>
            </a:prstTxWarp>
          </a:bodyPr>
          <a:lstStyle/>
          <a:p>
            <a:pPr marL="0" marR="0" indent="0" algn="ctr" defTabSz="914099" eaLnBrk="1" fontAlgn="base" latinLnBrk="0" hangingPunct="1">
              <a:lnSpc>
                <a:spcPct val="100000"/>
              </a:lnSpc>
              <a:spcBef>
                <a:spcPct val="0"/>
              </a:spcBef>
              <a:spcAft>
                <a:spcPct val="0"/>
              </a:spcAft>
              <a:buClrTx/>
              <a:buSzTx/>
              <a:buFontTx/>
              <a:buNone/>
              <a:tabLst/>
            </a:pPr>
            <a:endParaRPr kumimoji="0" lang="en-US" sz="2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a:p>
            <a:pPr marL="0" marR="0" indent="0" algn="ctr" defTabSz="914099" eaLnBrk="1" fontAlgn="base" latinLnBrk="0" hangingPunct="1">
              <a:lnSpc>
                <a:spcPct val="100000"/>
              </a:lnSpc>
              <a:spcBef>
                <a:spcPct val="0"/>
              </a:spcBef>
              <a:spcAft>
                <a:spcPct val="0"/>
              </a:spcAft>
              <a:buClrTx/>
              <a:buSzTx/>
              <a:buFontTx/>
              <a:buNone/>
              <a:tabLst/>
            </a:pPr>
            <a:endParaRPr lang="en-US" sz="2300" kern="0" dirty="0">
              <a:solidFill>
                <a:srgbClr val="FFFFFF"/>
              </a:solidFill>
              <a:effectLst>
                <a:outerShdw blurRad="38100" dist="38100" dir="2700000" algn="tl">
                  <a:srgbClr val="000000">
                    <a:alpha val="43137"/>
                  </a:srgbClr>
                </a:outerShdw>
              </a:effectLst>
              <a:latin typeface="Segoe"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kumimoji="0" lang="en-US" sz="2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a:p>
            <a:pPr marL="0" marR="0" indent="0" algn="ctr" defTabSz="914099" eaLnBrk="1" fontAlgn="base" latinLnBrk="0" hangingPunct="1">
              <a:lnSpc>
                <a:spcPct val="100000"/>
              </a:lnSpc>
              <a:spcBef>
                <a:spcPct val="0"/>
              </a:spcBef>
              <a:spcAft>
                <a:spcPct val="0"/>
              </a:spcAft>
              <a:buClrTx/>
              <a:buSzTx/>
              <a:buFontTx/>
              <a:buNone/>
              <a:tabLst/>
            </a:pPr>
            <a:endParaRPr lang="en-US" sz="2300" kern="0" dirty="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a:xfrm>
            <a:off x="519112" y="228600"/>
            <a:ext cx="11149013" cy="443198"/>
          </a:xfrm>
        </p:spPr>
        <p:txBody>
          <a:bodyPr/>
          <a:lstStyle/>
          <a:p>
            <a:r>
              <a:rPr lang="en-US" sz="3200" dirty="0" smtClean="0"/>
              <a:t>Single Sign-on Between SharePoint &amp; Azure Web Application</a:t>
            </a:r>
            <a:endParaRPr lang="en-US" sz="3200" dirty="0"/>
          </a:p>
        </p:txBody>
      </p:sp>
      <p:sp>
        <p:nvSpPr>
          <p:cNvPr id="21" name="Text Placeholder 2"/>
          <p:cNvSpPr>
            <a:spLocks noGrp="1"/>
          </p:cNvSpPr>
          <p:nvPr>
            <p:ph type="body" sz="quarter" idx="10"/>
          </p:nvPr>
        </p:nvSpPr>
        <p:spPr>
          <a:xfrm>
            <a:off x="8373035" y="1447799"/>
            <a:ext cx="3295090" cy="2991588"/>
          </a:xfrm>
        </p:spPr>
        <p:txBody>
          <a:bodyPr/>
          <a:lstStyle/>
          <a:p>
            <a:r>
              <a:rPr lang="en-US" sz="1800" dirty="0"/>
              <a:t>Create Azure RP Web application</a:t>
            </a:r>
          </a:p>
          <a:p>
            <a:endParaRPr lang="en-US" sz="1800" dirty="0"/>
          </a:p>
          <a:p>
            <a:r>
              <a:rPr lang="en-US" sz="1800" dirty="0"/>
              <a:t>Wire it up to accept ACS security tokens</a:t>
            </a:r>
          </a:p>
          <a:p>
            <a:endParaRPr lang="en-US" sz="1800" dirty="0"/>
          </a:p>
          <a:p>
            <a:r>
              <a:rPr lang="en-US" sz="1800" dirty="0"/>
              <a:t>Configure Trust relationship between ACS and AD FS v2.0</a:t>
            </a:r>
          </a:p>
          <a:p>
            <a:endParaRPr lang="en-US" sz="1800" dirty="0"/>
          </a:p>
          <a:p>
            <a:r>
              <a:rPr lang="en-US" sz="1800" dirty="0"/>
              <a:t>Configure SharePoint Web application as a RP to AD FS</a:t>
            </a:r>
          </a:p>
          <a:p>
            <a:endParaRPr lang="en-US" sz="1800" dirty="0"/>
          </a:p>
          <a:p>
            <a:r>
              <a:rPr lang="en-US" sz="1800" dirty="0"/>
              <a:t>Experience  SSO</a:t>
            </a:r>
          </a:p>
          <a:p>
            <a:endParaRPr lang="en-US" sz="1800" dirty="0"/>
          </a:p>
        </p:txBody>
      </p:sp>
      <p:sp>
        <p:nvSpPr>
          <p:cNvPr id="7" name="Rounded Rectangle 6"/>
          <p:cNvSpPr/>
          <p:nvPr/>
        </p:nvSpPr>
        <p:spPr bwMode="auto">
          <a:xfrm>
            <a:off x="887836" y="1782657"/>
            <a:ext cx="2572707" cy="3683000"/>
          </a:xfrm>
          <a:prstGeom prst="roundRect">
            <a:avLst>
              <a:gd name="adj" fmla="val 4544"/>
            </a:avLst>
          </a:prstGeom>
          <a:solidFill>
            <a:schemeClr val="accent6">
              <a:lumMod val="50000"/>
              <a:alpha val="20000"/>
            </a:schemeClr>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rgbClr val="3B5633">
                <a:satMod val="300000"/>
              </a:srgbClr>
            </a:contourClr>
          </a:sp3d>
        </p:spPr>
        <p:txBody>
          <a:bodyPr vert="horz" wrap="square" lIns="91436" tIns="45718" rIns="91436" bIns="45718" numCol="1" rtlCol="0" anchor="ctr" anchorCtr="0" compatLnSpc="1">
            <a:prstTxWarp prst="textNoShape">
              <a:avLst/>
            </a:prstTxWarp>
          </a:bodyPr>
          <a:lstStyle/>
          <a:p>
            <a:pPr marL="0" marR="0" indent="0" algn="ctr" defTabSz="914099" eaLnBrk="1" fontAlgn="base" latinLnBrk="0" hangingPunct="1">
              <a:lnSpc>
                <a:spcPct val="100000"/>
              </a:lnSpc>
              <a:spcBef>
                <a:spcPct val="0"/>
              </a:spcBef>
              <a:spcAft>
                <a:spcPct val="0"/>
              </a:spcAft>
              <a:buClrTx/>
              <a:buSzTx/>
              <a:buFontTx/>
              <a:buNone/>
              <a:tabLst/>
            </a:pPr>
            <a:endParaRPr kumimoji="0" lang="en-US" sz="2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a:p>
            <a:pPr marL="0" marR="0" indent="0" algn="ctr" defTabSz="914099" eaLnBrk="1" fontAlgn="base" latinLnBrk="0" hangingPunct="1">
              <a:lnSpc>
                <a:spcPct val="100000"/>
              </a:lnSpc>
              <a:spcBef>
                <a:spcPct val="0"/>
              </a:spcBef>
              <a:spcAft>
                <a:spcPct val="0"/>
              </a:spcAft>
              <a:buClrTx/>
              <a:buSzTx/>
              <a:buFontTx/>
              <a:buNone/>
              <a:tabLst/>
            </a:pPr>
            <a:endParaRPr lang="en-US" sz="2300" kern="0" dirty="0">
              <a:solidFill>
                <a:srgbClr val="FFFFFF"/>
              </a:solidFill>
              <a:effectLst>
                <a:outerShdw blurRad="38100" dist="38100" dir="2700000" algn="tl">
                  <a:srgbClr val="000000">
                    <a:alpha val="43137"/>
                  </a:srgbClr>
                </a:outerShdw>
              </a:effectLst>
              <a:latin typeface="Segoe"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kumimoji="0" lang="en-US" sz="2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a:p>
            <a:pPr marL="0" marR="0" indent="0" algn="ctr" defTabSz="914099" eaLnBrk="1" fontAlgn="base" latinLnBrk="0" hangingPunct="1">
              <a:lnSpc>
                <a:spcPct val="100000"/>
              </a:lnSpc>
              <a:spcBef>
                <a:spcPct val="0"/>
              </a:spcBef>
              <a:spcAft>
                <a:spcPct val="0"/>
              </a:spcAft>
              <a:buClrTx/>
              <a:buSzTx/>
              <a:buFontTx/>
              <a:buNone/>
              <a:tabLst/>
            </a:pPr>
            <a:endParaRPr lang="en-US" sz="2300" kern="0" dirty="0">
              <a:solidFill>
                <a:srgbClr val="FFFFFF"/>
              </a:solidFill>
              <a:effectLst>
                <a:outerShdw blurRad="38100" dist="38100" dir="2700000" algn="tl">
                  <a:srgbClr val="000000">
                    <a:alpha val="43137"/>
                  </a:srgbClr>
                </a:outerShdw>
              </a:effectLst>
              <a:latin typeface="Segoe"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kumimoji="0" lang="en-US" sz="2300" b="1"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a:p>
            <a:pPr marL="0" marR="0" indent="0" algn="ctr" defTabSz="914099" eaLnBrk="1" fontAlgn="base" latinLnBrk="0" hangingPunct="1">
              <a:lnSpc>
                <a:spcPct val="100000"/>
              </a:lnSpc>
              <a:spcBef>
                <a:spcPct val="0"/>
              </a:spcBef>
              <a:spcAft>
                <a:spcPct val="0"/>
              </a:spcAft>
              <a:buClrTx/>
              <a:buSzTx/>
              <a:buFontTx/>
              <a:buNone/>
              <a:tabLst/>
            </a:pPr>
            <a:endParaRPr kumimoji="0" lang="en-US" sz="2300" i="0" u="none" strike="noStrike" kern="0" cap="none" spc="0" normalizeH="0" baseline="0" noProof="0" dirty="0" smtClean="0">
              <a:ln>
                <a:noFill/>
              </a:ln>
              <a:solidFill>
                <a:srgbClr val="FFFFFF"/>
              </a:solidFill>
              <a:uLnTx/>
              <a:uFillTx/>
              <a:latin typeface="Segoe Light"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lang="en-US" sz="2300" kern="0" dirty="0">
              <a:solidFill>
                <a:srgbClr val="FFFFFF"/>
              </a:solidFill>
              <a:latin typeface="Segoe Light"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kumimoji="0" lang="en-US" sz="2300" i="0" u="none" strike="noStrike" kern="0" cap="none" spc="0" normalizeH="0" baseline="0" noProof="0" dirty="0" smtClean="0">
              <a:ln>
                <a:noFill/>
              </a:ln>
              <a:solidFill>
                <a:srgbClr val="FFFFFF"/>
              </a:solidFill>
              <a:uLnTx/>
              <a:uFillTx/>
              <a:latin typeface="Segoe Light" pitchFamily="34" charset="0"/>
            </a:endParaRPr>
          </a:p>
          <a:p>
            <a:pPr marL="0" marR="0" indent="0" algn="ctr" defTabSz="914099" eaLnBrk="1" fontAlgn="base" latinLnBrk="0" hangingPunct="1">
              <a:lnSpc>
                <a:spcPct val="100000"/>
              </a:lnSpc>
              <a:spcBef>
                <a:spcPct val="0"/>
              </a:spcBef>
              <a:spcAft>
                <a:spcPct val="0"/>
              </a:spcAft>
              <a:buClrTx/>
              <a:buSzTx/>
              <a:buFontTx/>
              <a:buNone/>
              <a:tabLst/>
            </a:pPr>
            <a:r>
              <a:rPr kumimoji="0" lang="en-US" sz="2300" i="0" u="none" strike="noStrike" kern="0" cap="none" spc="0" normalizeH="0" baseline="0" noProof="0" dirty="0" smtClean="0">
                <a:ln>
                  <a:noFill/>
                </a:ln>
                <a:solidFill>
                  <a:srgbClr val="FFFFFF"/>
                </a:solidFill>
                <a:uLnTx/>
                <a:uFillTx/>
                <a:latin typeface="Segoe Light" pitchFamily="34" charset="0"/>
              </a:rPr>
              <a:t> </a:t>
            </a:r>
          </a:p>
        </p:txBody>
      </p:sp>
      <p:pic>
        <p:nvPicPr>
          <p:cNvPr id="10" name="Windows Azure" descr="C:\DVD_Art_Sept-2-2010\Logos\Windows Azure (platform)\Windows Azure\Windows Azure logo v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7477" y="4786435"/>
            <a:ext cx="1235294" cy="596069"/>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bwMode="auto">
          <a:xfrm>
            <a:off x="5503725" y="1893530"/>
            <a:ext cx="2356119" cy="957848"/>
          </a:xfrm>
          <a:prstGeom prst="roundRect">
            <a:avLst/>
          </a:prstGeom>
          <a:solidFill>
            <a:schemeClr val="tx2">
              <a:lumMod val="75000"/>
            </a:schemeClr>
          </a:solidFill>
          <a:ln>
            <a:solidFill>
              <a:schemeClr val="tx2"/>
            </a:soli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solidFill>
                <a:latin typeface="Segoe Light" pitchFamily="34" charset="0"/>
              </a:rPr>
              <a:t>Access Control Service</a:t>
            </a:r>
          </a:p>
        </p:txBody>
      </p:sp>
      <p:sp>
        <p:nvSpPr>
          <p:cNvPr id="20" name="Rounded Rectangle 19"/>
          <p:cNvSpPr/>
          <p:nvPr/>
        </p:nvSpPr>
        <p:spPr bwMode="auto">
          <a:xfrm>
            <a:off x="6519754" y="4046664"/>
            <a:ext cx="1395545" cy="935651"/>
          </a:xfrm>
          <a:prstGeom prst="roundRect">
            <a:avLst/>
          </a:prstGeom>
          <a:solidFill>
            <a:schemeClr val="tx2">
              <a:lumMod val="75000"/>
            </a:schemeClr>
          </a:solidFill>
          <a:ln>
            <a:solidFill>
              <a:schemeClr val="tx2"/>
            </a:soli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solidFill>
                <a:latin typeface="Segoe Light" pitchFamily="34" charset="0"/>
              </a:rPr>
              <a:t>Stores Web Application</a:t>
            </a:r>
          </a:p>
        </p:txBody>
      </p:sp>
      <p:sp>
        <p:nvSpPr>
          <p:cNvPr id="5" name="Rounded Rectangle 4"/>
          <p:cNvSpPr/>
          <p:nvPr/>
        </p:nvSpPr>
        <p:spPr bwMode="auto">
          <a:xfrm>
            <a:off x="2011937" y="2096432"/>
            <a:ext cx="1138082" cy="581247"/>
          </a:xfrm>
          <a:prstGeom prst="roundRect">
            <a:avLst/>
          </a:prstGeom>
          <a:solidFill>
            <a:schemeClr val="tx2"/>
          </a:solidFill>
          <a:ln>
            <a:solidFill>
              <a:schemeClr val="tx2"/>
            </a:soli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solidFill>
                <a:latin typeface="Segoe Light" pitchFamily="34" charset="0"/>
              </a:rPr>
              <a:t>AD FS</a:t>
            </a:r>
            <a:endParaRPr lang="en-US" sz="2400" dirty="0" smtClean="0">
              <a:solidFill>
                <a:schemeClr val="tx1"/>
              </a:solidFill>
              <a:latin typeface="Segoe Light" pitchFamily="34" charset="0"/>
            </a:endParaRPr>
          </a:p>
        </p:txBody>
      </p:sp>
      <p:pic>
        <p:nvPicPr>
          <p:cNvPr id="33" name="Picture 2" descr="C:\Users\vittorib\Desktop\PDCPics\93. STS-R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7245" y="2460881"/>
            <a:ext cx="545547" cy="565358"/>
          </a:xfrm>
          <a:prstGeom prst="rect">
            <a:avLst/>
          </a:prstGeom>
          <a:noFill/>
          <a:extLst>
            <a:ext uri="{909E8E84-426E-40DD-AFC4-6F175D3DCCD1}">
              <a14:hiddenFill xmlns:a14="http://schemas.microsoft.com/office/drawing/2010/main">
                <a:solidFill>
                  <a:srgbClr val="FFFFFF"/>
                </a:solidFill>
              </a14:hiddenFill>
            </a:ext>
          </a:extLst>
        </p:spPr>
      </p:pic>
      <p:sp>
        <p:nvSpPr>
          <p:cNvPr id="30" name="Rounded Rectangle 29"/>
          <p:cNvSpPr/>
          <p:nvPr/>
        </p:nvSpPr>
        <p:spPr bwMode="auto">
          <a:xfrm>
            <a:off x="1165829" y="3679912"/>
            <a:ext cx="1984189" cy="446187"/>
          </a:xfrm>
          <a:prstGeom prst="roundRect">
            <a:avLst/>
          </a:prstGeom>
          <a:solidFill>
            <a:schemeClr val="bg2">
              <a:lumMod val="75000"/>
            </a:schemeClr>
          </a:solidFill>
          <a:ln>
            <a:solidFill>
              <a:schemeClr val="tx2"/>
            </a:soli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latin typeface="Segoe Light" pitchFamily="34" charset="0"/>
            </a:endParaRPr>
          </a:p>
        </p:txBody>
      </p:sp>
      <p:pic>
        <p:nvPicPr>
          <p:cNvPr id="1028" name="Picture 4" descr="C:\DVD_Art_Sept-2-2010\Artwork_Imagery\Icons - Illustrations\_ XML ICONS\Servers SQL database comput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1638" y="1687901"/>
            <a:ext cx="732830" cy="1084686"/>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2509469" y="5105505"/>
            <a:ext cx="859210" cy="276999"/>
          </a:xfrm>
          <a:prstGeom prst="rect">
            <a:avLst/>
          </a:prstGeom>
          <a:noFill/>
        </p:spPr>
        <p:txBody>
          <a:bodyPr wrap="none" lIns="0" tIns="0" rIns="0" bIns="0" rtlCol="0">
            <a:spAutoFit/>
          </a:bodyPr>
          <a:lstStyle/>
          <a:p>
            <a:r>
              <a:rPr lang="en-US" dirty="0" err="1" smtClean="0">
                <a:gradFill>
                  <a:gsLst>
                    <a:gs pos="0">
                      <a:schemeClr val="tx1"/>
                    </a:gs>
                    <a:gs pos="86000">
                      <a:schemeClr val="tx1"/>
                    </a:gs>
                  </a:gsLst>
                  <a:lin ang="5400000" scaled="0"/>
                </a:gradFill>
              </a:rPr>
              <a:t>Contoso</a:t>
            </a:r>
            <a:endParaRPr lang="en-US" dirty="0" smtClean="0">
              <a:gradFill>
                <a:gsLst>
                  <a:gs pos="0">
                    <a:schemeClr val="tx1"/>
                  </a:gs>
                  <a:gs pos="86000">
                    <a:schemeClr val="tx1"/>
                  </a:gs>
                </a:gsLst>
                <a:lin ang="5400000" scaled="0"/>
              </a:gradFill>
            </a:endParaRPr>
          </a:p>
        </p:txBody>
      </p:sp>
      <p:pic>
        <p:nvPicPr>
          <p:cNvPr id="49" name="Picture 4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9641" y="3723294"/>
            <a:ext cx="1656741" cy="334417"/>
          </a:xfrm>
          <a:prstGeom prst="rect">
            <a:avLst/>
          </a:prstGeom>
        </p:spPr>
      </p:pic>
      <p:pic>
        <p:nvPicPr>
          <p:cNvPr id="1029" name="Picture 5" descr="D:\Personal\Book\A-Writing\Chapter_11\Images\Images_PNG\076576 fg111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3859" y="4365404"/>
            <a:ext cx="1249050" cy="936737"/>
          </a:xfrm>
          <a:prstGeom prst="rect">
            <a:avLst/>
          </a:prstGeom>
          <a:ln>
            <a:noFill/>
          </a:ln>
          <a:effectLst>
            <a:outerShdw blurRad="292100" dist="139700" dir="2700000" algn="tl" rotWithShape="0">
              <a:srgbClr val="333333">
                <a:alpha val="65000"/>
              </a:srgbClr>
            </a:outerShdw>
          </a:effectLst>
          <a:extLst/>
        </p:spPr>
      </p:pic>
      <p:pic>
        <p:nvPicPr>
          <p:cNvPr id="1030" name="Picture 6" descr="C:\DVD_Art_Sept-2-2010\Artwork_Imagery\Icons - Illustrations\_ XML ICONS\laptop notebook portable Comput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8389" y="4143489"/>
            <a:ext cx="1065026" cy="1010409"/>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1018543" y="1324977"/>
            <a:ext cx="2333972" cy="307777"/>
          </a:xfrm>
          <a:prstGeom prst="rect">
            <a:avLst/>
          </a:prstGeom>
          <a:noFill/>
        </p:spPr>
        <p:txBody>
          <a:bodyPr wrap="none" lIns="0" tIns="0" rIns="0" bIns="0" rtlCol="0">
            <a:spAutoFit/>
          </a:bodyPr>
          <a:lstStyle/>
          <a:p>
            <a:r>
              <a:rPr lang="en-US" sz="2000" dirty="0" smtClean="0">
                <a:gradFill>
                  <a:gsLst>
                    <a:gs pos="0">
                      <a:schemeClr val="tx1"/>
                    </a:gs>
                    <a:gs pos="86000">
                      <a:schemeClr val="tx1"/>
                    </a:gs>
                  </a:gsLst>
                  <a:lin ang="5400000" scaled="0"/>
                </a:gradFill>
              </a:rPr>
              <a:t>Identity Provider (IP)</a:t>
            </a:r>
          </a:p>
        </p:txBody>
      </p:sp>
      <p:sp>
        <p:nvSpPr>
          <p:cNvPr id="53" name="TextBox 52"/>
          <p:cNvSpPr txBox="1"/>
          <p:nvPr/>
        </p:nvSpPr>
        <p:spPr>
          <a:xfrm>
            <a:off x="5216232" y="1380124"/>
            <a:ext cx="2821285" cy="307777"/>
          </a:xfrm>
          <a:prstGeom prst="rect">
            <a:avLst/>
          </a:prstGeom>
          <a:noFill/>
        </p:spPr>
        <p:txBody>
          <a:bodyPr wrap="none" lIns="0" tIns="0" rIns="0" bIns="0" rtlCol="0">
            <a:spAutoFit/>
          </a:bodyPr>
          <a:lstStyle/>
          <a:p>
            <a:r>
              <a:rPr lang="en-US" sz="2000" dirty="0" smtClean="0">
                <a:gradFill>
                  <a:gsLst>
                    <a:gs pos="0">
                      <a:schemeClr val="tx1"/>
                    </a:gs>
                    <a:gs pos="86000">
                      <a:schemeClr val="tx1"/>
                    </a:gs>
                  </a:gsLst>
                  <a:lin ang="5400000" scaled="0"/>
                </a:gradFill>
              </a:rPr>
              <a:t>Federation Provider (FP)</a:t>
            </a:r>
          </a:p>
        </p:txBody>
      </p:sp>
      <p:sp>
        <p:nvSpPr>
          <p:cNvPr id="54" name="TextBox 53"/>
          <p:cNvSpPr txBox="1"/>
          <p:nvPr/>
        </p:nvSpPr>
        <p:spPr>
          <a:xfrm>
            <a:off x="5254567" y="3645503"/>
            <a:ext cx="1526059" cy="615553"/>
          </a:xfrm>
          <a:prstGeom prst="rect">
            <a:avLst/>
          </a:prstGeom>
          <a:noFill/>
        </p:spPr>
        <p:txBody>
          <a:bodyPr wrap="none" lIns="0" tIns="0" rIns="0" bIns="0" rtlCol="0">
            <a:spAutoFit/>
          </a:bodyPr>
          <a:lstStyle/>
          <a:p>
            <a:pPr algn="ctr"/>
            <a:r>
              <a:rPr lang="en-US" sz="2000" dirty="0" smtClean="0">
                <a:gradFill>
                  <a:gsLst>
                    <a:gs pos="0">
                      <a:schemeClr val="tx1"/>
                    </a:gs>
                    <a:gs pos="86000">
                      <a:schemeClr val="tx1"/>
                    </a:gs>
                  </a:gsLst>
                  <a:lin ang="5400000" scaled="0"/>
                </a:gradFill>
              </a:rPr>
              <a:t>Relying Party</a:t>
            </a:r>
            <a:br>
              <a:rPr lang="en-US" sz="2000" dirty="0" smtClean="0">
                <a:gradFill>
                  <a:gsLst>
                    <a:gs pos="0">
                      <a:schemeClr val="tx1"/>
                    </a:gs>
                    <a:gs pos="86000">
                      <a:schemeClr val="tx1"/>
                    </a:gs>
                  </a:gsLst>
                  <a:lin ang="5400000" scaled="0"/>
                </a:gradFill>
              </a:rPr>
            </a:br>
            <a:r>
              <a:rPr lang="en-US" sz="2000" dirty="0" smtClean="0">
                <a:gradFill>
                  <a:gsLst>
                    <a:gs pos="0">
                      <a:schemeClr val="tx1"/>
                    </a:gs>
                    <a:gs pos="86000">
                      <a:schemeClr val="tx1"/>
                    </a:gs>
                  </a:gsLst>
                  <a:lin ang="5400000" scaled="0"/>
                </a:gradFill>
              </a:rPr>
              <a:t>(RP)</a:t>
            </a:r>
          </a:p>
        </p:txBody>
      </p:sp>
      <p:sp>
        <p:nvSpPr>
          <p:cNvPr id="55" name="TextBox 54"/>
          <p:cNvSpPr txBox="1"/>
          <p:nvPr/>
        </p:nvSpPr>
        <p:spPr>
          <a:xfrm>
            <a:off x="1061842" y="2816296"/>
            <a:ext cx="716542" cy="430887"/>
          </a:xfrm>
          <a:prstGeom prst="rect">
            <a:avLst/>
          </a:prstGeom>
          <a:noFill/>
        </p:spPr>
        <p:txBody>
          <a:bodyPr wrap="none" lIns="0" tIns="0" rIns="0" bIns="0" rtlCol="0">
            <a:spAutoFit/>
          </a:bodyPr>
          <a:lstStyle/>
          <a:p>
            <a:pPr algn="ctr"/>
            <a:r>
              <a:rPr lang="en-US" sz="1400" dirty="0" smtClean="0">
                <a:gradFill>
                  <a:gsLst>
                    <a:gs pos="0">
                      <a:schemeClr val="tx1"/>
                    </a:gs>
                    <a:gs pos="86000">
                      <a:schemeClr val="tx1"/>
                    </a:gs>
                  </a:gsLst>
                  <a:lin ang="5400000" scaled="0"/>
                </a:gradFill>
              </a:rPr>
              <a:t>Active</a:t>
            </a:r>
          </a:p>
          <a:p>
            <a:pPr algn="ctr"/>
            <a:r>
              <a:rPr lang="en-US" sz="1400" dirty="0" smtClean="0">
                <a:gradFill>
                  <a:gsLst>
                    <a:gs pos="0">
                      <a:schemeClr val="tx1"/>
                    </a:gs>
                    <a:gs pos="86000">
                      <a:schemeClr val="tx1"/>
                    </a:gs>
                  </a:gsLst>
                  <a:lin ang="5400000" scaled="0"/>
                </a:gradFill>
              </a:rPr>
              <a:t>Directory</a:t>
            </a:r>
          </a:p>
        </p:txBody>
      </p:sp>
      <p:pic>
        <p:nvPicPr>
          <p:cNvPr id="1031" name="Picture 7" descr="C:\DVD_Art_Sept-2-2010\Artwork_Imagery\Icons - Illustrations\_ WINDOWS SERVER ICONS\Documents\Phone Book active directory 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8053" y="2317067"/>
            <a:ext cx="480909" cy="5603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C:\DVD_Art_Sept-2-2010\Artwork_Imagery\Icons - Illustrations\_ WINDOWS SERVER ICONS\Misc\Web Services.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96480" y="2372454"/>
            <a:ext cx="572185" cy="61819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DVD_Art_Sept-2-2010\Artwork_Imagery\Icons - Illustrations\_ WINDOWS SERVER ICONS\Misc\gears cogwheels cog.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80862" y="2733660"/>
            <a:ext cx="462467" cy="45963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2363220" y="2692135"/>
            <a:ext cx="873982" cy="1113408"/>
            <a:chOff x="2363220" y="2692135"/>
            <a:chExt cx="873982" cy="1113408"/>
          </a:xfrm>
        </p:grpSpPr>
        <p:sp>
          <p:nvSpPr>
            <p:cNvPr id="3" name="Up-Down Arrow 2"/>
            <p:cNvSpPr/>
            <p:nvPr/>
          </p:nvSpPr>
          <p:spPr bwMode="auto">
            <a:xfrm>
              <a:off x="2363220" y="2692135"/>
              <a:ext cx="378627" cy="962726"/>
            </a:xfrm>
            <a:prstGeom prst="upDownArrow">
              <a:avLst/>
            </a:prstGeom>
            <a:solidFill>
              <a:schemeClr val="bg2">
                <a:lumMod val="75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00" dirty="0" smtClean="0">
                  <a:solidFill>
                    <a:schemeClr val="tx1">
                      <a:alpha val="99000"/>
                    </a:schemeClr>
                  </a:solidFill>
                </a:rPr>
                <a:t>Trust</a:t>
              </a:r>
            </a:p>
          </p:txBody>
        </p:sp>
        <p:pic>
          <p:nvPicPr>
            <p:cNvPr id="1027" name="Picture 3" descr="C:\DVD_Art_Sept-2-2010\Artwork_Imagery\Icons - Illustrations\_ WINDOWS SERVER ICONS\Documents\Certificate award Horizontal.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68621" y="3442771"/>
              <a:ext cx="468581" cy="3627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3226490" y="1864733"/>
            <a:ext cx="2579568" cy="827402"/>
            <a:chOff x="3226490" y="1864733"/>
            <a:chExt cx="2579568" cy="827402"/>
          </a:xfrm>
        </p:grpSpPr>
        <p:sp>
          <p:nvSpPr>
            <p:cNvPr id="44" name="Left-Right Arrow 43"/>
            <p:cNvSpPr/>
            <p:nvPr/>
          </p:nvSpPr>
          <p:spPr bwMode="auto">
            <a:xfrm>
              <a:off x="3226490" y="2062979"/>
              <a:ext cx="2195637" cy="629156"/>
            </a:xfrm>
            <a:prstGeom prst="leftRightArrow">
              <a:avLst/>
            </a:prstGeom>
            <a:solidFill>
              <a:schemeClr val="bg2">
                <a:lumMod val="75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48" name="TextBox 47"/>
            <p:cNvSpPr txBox="1"/>
            <p:nvPr/>
          </p:nvSpPr>
          <p:spPr>
            <a:xfrm>
              <a:off x="4026105" y="2246341"/>
              <a:ext cx="517193" cy="276999"/>
            </a:xfrm>
            <a:prstGeom prst="rect">
              <a:avLst/>
            </a:prstGeom>
            <a:noFill/>
          </p:spPr>
          <p:txBody>
            <a:bodyPr wrap="none" lIns="0" tIns="0" rIns="0" bIns="0" rtlCol="0">
              <a:spAutoFit/>
            </a:bodyPr>
            <a:lstStyle/>
            <a:p>
              <a:r>
                <a:rPr lang="en-US" dirty="0" smtClean="0">
                  <a:gradFill>
                    <a:gsLst>
                      <a:gs pos="0">
                        <a:schemeClr val="tx1"/>
                      </a:gs>
                      <a:gs pos="86000">
                        <a:schemeClr val="tx1"/>
                      </a:gs>
                    </a:gsLst>
                    <a:lin ang="5400000" scaled="0"/>
                  </a:gradFill>
                </a:rPr>
                <a:t>Trust</a:t>
              </a:r>
            </a:p>
          </p:txBody>
        </p:sp>
        <p:pic>
          <p:nvPicPr>
            <p:cNvPr id="37" name="Picture 3" descr="C:\DVD_Art_Sept-2-2010\Artwork_Imagery\Icons - Illustrations\_ WINDOWS SERVER ICONS\Documents\Certificate award Horizontal.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7477" y="1864733"/>
              <a:ext cx="468581" cy="36277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6948569" y="2863152"/>
            <a:ext cx="737300" cy="1283720"/>
            <a:chOff x="6948569" y="2863152"/>
            <a:chExt cx="737300" cy="1283720"/>
          </a:xfrm>
        </p:grpSpPr>
        <p:sp>
          <p:nvSpPr>
            <p:cNvPr id="36" name="Up-Down Arrow 35"/>
            <p:cNvSpPr/>
            <p:nvPr/>
          </p:nvSpPr>
          <p:spPr bwMode="auto">
            <a:xfrm>
              <a:off x="6948569" y="2863152"/>
              <a:ext cx="378627" cy="1183511"/>
            </a:xfrm>
            <a:prstGeom prst="upDownArrow">
              <a:avLst/>
            </a:prstGeom>
            <a:solidFill>
              <a:schemeClr val="bg2">
                <a:lumMod val="75000"/>
              </a:schemeClr>
            </a:soli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000" dirty="0" smtClean="0">
                  <a:solidFill>
                    <a:schemeClr val="tx1">
                      <a:alpha val="99000"/>
                    </a:schemeClr>
                  </a:solidFill>
                </a:rPr>
                <a:t>Trust</a:t>
              </a:r>
            </a:p>
          </p:txBody>
        </p:sp>
        <p:pic>
          <p:nvPicPr>
            <p:cNvPr id="1026" name="Picture 2" descr="C:\DVD_Art_Sept-2-2010\Artwork_Imagery\Icons - Illustrations\_ WINDOWS SERVER ICONS\Documents\Certificate award Vertical.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35692" y="3681211"/>
              <a:ext cx="350177" cy="4656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36767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Federated ADFS</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4472362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More about Office 365</a:t>
            </a:r>
            <a:endParaRPr lang="en-US" dirty="0"/>
          </a:p>
        </p:txBody>
      </p:sp>
      <p:sp>
        <p:nvSpPr>
          <p:cNvPr id="3" name="Text Placeholder 2"/>
          <p:cNvSpPr>
            <a:spLocks noGrp="1"/>
          </p:cNvSpPr>
          <p:nvPr>
            <p:ph type="body" sz="quarter" idx="10"/>
          </p:nvPr>
        </p:nvSpPr>
        <p:spPr/>
        <p:txBody>
          <a:bodyPr/>
          <a:lstStyle/>
          <a:p>
            <a:r>
              <a:rPr lang="en-US" smtClean="0"/>
              <a:t>Think of Office 365 as a point of extensibility</a:t>
            </a:r>
          </a:p>
          <a:p>
            <a:r>
              <a:rPr lang="en-US" smtClean="0"/>
              <a:t>No external service calls with Sandboxed Solutions</a:t>
            </a:r>
          </a:p>
          <a:p>
            <a:r>
              <a:rPr lang="en-US" smtClean="0"/>
              <a:t>BUT</a:t>
            </a:r>
          </a:p>
          <a:p>
            <a:r>
              <a:rPr lang="en-US" smtClean="0"/>
              <a:t>Silverlight &amp; jQuery/JavaScript can act as mediators</a:t>
            </a:r>
          </a:p>
          <a:p>
            <a:r>
              <a:rPr lang="en-US" smtClean="0"/>
              <a:t>Use SP COM to integrate with SharePoint from client</a:t>
            </a:r>
          </a:p>
          <a:p>
            <a:r>
              <a:rPr lang="en-US" smtClean="0"/>
              <a:t>InfoPath supports data connections and service calls in the cloud</a:t>
            </a:r>
          </a:p>
          <a:p>
            <a:pPr lvl="1"/>
            <a:r>
              <a:rPr lang="en-US" smtClean="0"/>
              <a:t>Connect and leverage WCF/Data connections in forms</a:t>
            </a:r>
          </a:p>
          <a:p>
            <a:r>
              <a:rPr lang="en-US" smtClean="0"/>
              <a:t>Use the service bus to interact with on-premises data</a:t>
            </a:r>
          </a:p>
          <a:p>
            <a:r>
              <a:rPr lang="en-US" smtClean="0"/>
              <a:t>You can federate authentication or leverage claims</a:t>
            </a:r>
            <a:endParaRPr lang="en-US" dirty="0"/>
          </a:p>
        </p:txBody>
      </p:sp>
    </p:spTree>
    <p:extLst>
      <p:ext uri="{BB962C8B-B14F-4D97-AF65-F5344CB8AC3E}">
        <p14:creationId xmlns:p14="http://schemas.microsoft.com/office/powerpoint/2010/main" val="267590165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demo</a:t>
            </a:r>
            <a:endParaRPr lang="en-US" dirty="0"/>
          </a:p>
        </p:txBody>
      </p:sp>
      <p:sp>
        <p:nvSpPr>
          <p:cNvPr id="2" name="Title 1"/>
          <p:cNvSpPr>
            <a:spLocks noGrp="1"/>
          </p:cNvSpPr>
          <p:nvPr>
            <p:ph type="ctrTitle"/>
          </p:nvPr>
        </p:nvSpPr>
        <p:spPr>
          <a:xfrm>
            <a:off x="836612" y="2431024"/>
            <a:ext cx="7667308" cy="1523494"/>
          </a:xfrm>
        </p:spPr>
        <p:txBody>
          <a:bodyPr/>
          <a:lstStyle/>
          <a:p>
            <a:r>
              <a:rPr lang="en-US" sz="5400" dirty="0" smtClean="0">
                <a:latin typeface="Segoe Light" pitchFamily="34" charset="0"/>
              </a:rPr>
              <a:t>Bringing It All Together: </a:t>
            </a:r>
            <a:r>
              <a:rPr lang="en-US" sz="5400" dirty="0" err="1" smtClean="0">
                <a:latin typeface="Segoe Light" pitchFamily="34" charset="0"/>
              </a:rPr>
              <a:t>Contoso</a:t>
            </a:r>
            <a:r>
              <a:rPr lang="en-US" sz="5400" dirty="0" smtClean="0">
                <a:latin typeface="Segoe Light" pitchFamily="34" charset="0"/>
              </a:rPr>
              <a:t> Oil &amp; Gas</a:t>
            </a:r>
            <a:endParaRPr lang="en-US" sz="5400" dirty="0">
              <a:latin typeface="Segoe Light" pitchFamily="34" charset="0"/>
            </a:endParaRPr>
          </a:p>
        </p:txBody>
      </p:sp>
    </p:spTree>
    <p:extLst>
      <p:ext uri="{BB962C8B-B14F-4D97-AF65-F5344CB8AC3E}">
        <p14:creationId xmlns:p14="http://schemas.microsoft.com/office/powerpoint/2010/main" val="390865596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What’s next?</a:t>
            </a:r>
            <a:endParaRPr lang="en-US" dirty="0"/>
          </a:p>
        </p:txBody>
      </p:sp>
      <p:sp>
        <p:nvSpPr>
          <p:cNvPr id="3" name="Text Placeholder 2"/>
          <p:cNvSpPr>
            <a:spLocks noGrp="1"/>
          </p:cNvSpPr>
          <p:nvPr>
            <p:ph type="body" sz="quarter" idx="10"/>
          </p:nvPr>
        </p:nvSpPr>
        <p:spPr>
          <a:xfrm>
            <a:off x="519112" y="1447799"/>
            <a:ext cx="11149013" cy="4801314"/>
          </a:xfrm>
        </p:spPr>
        <p:txBody>
          <a:bodyPr/>
          <a:lstStyle/>
          <a:p>
            <a:r>
              <a:rPr lang="en-US" sz="2400" dirty="0" smtClean="0"/>
              <a:t>For Development</a:t>
            </a:r>
          </a:p>
          <a:p>
            <a:r>
              <a:rPr lang="en-US" sz="2400" dirty="0" smtClean="0">
                <a:hlinkClick r:id="rId2"/>
              </a:rPr>
              <a:t>Download SharePoint VM</a:t>
            </a:r>
            <a:endParaRPr lang="en-US" sz="2400" dirty="0" smtClean="0"/>
          </a:p>
          <a:p>
            <a:r>
              <a:rPr lang="en-US" sz="2400" dirty="0" smtClean="0">
                <a:hlinkClick r:id="rId3"/>
              </a:rPr>
              <a:t>Channel 9 SharePoint Developer Training Kit</a:t>
            </a:r>
            <a:endParaRPr lang="en-US" sz="2400" dirty="0" smtClean="0"/>
          </a:p>
          <a:p>
            <a:r>
              <a:rPr lang="en-US" sz="2400" dirty="0" smtClean="0">
                <a:hlinkClick r:id="rId4"/>
              </a:rPr>
              <a:t>Channel 9 Azure Developer Training Kit</a:t>
            </a:r>
            <a:endParaRPr lang="en-US" sz="2400" dirty="0" smtClean="0"/>
          </a:p>
          <a:p>
            <a:r>
              <a:rPr lang="en-US" sz="2400" dirty="0" smtClean="0">
                <a:hlinkClick r:id="rId5" action="ppaction://hlinkfile"/>
              </a:rPr>
              <a:t>Azure and SharePoint Developer Primer</a:t>
            </a:r>
            <a:endParaRPr lang="en-US" sz="2400" dirty="0" smtClean="0"/>
          </a:p>
          <a:p>
            <a:endParaRPr lang="en-US" sz="2400" dirty="0" smtClean="0"/>
          </a:p>
          <a:p>
            <a:r>
              <a:rPr lang="en-US" sz="2400" dirty="0" smtClean="0"/>
              <a:t>For Reference</a:t>
            </a:r>
            <a:endParaRPr lang="en-US" sz="2400" dirty="0" smtClean="0">
              <a:hlinkClick r:id=""/>
            </a:endParaRPr>
          </a:p>
          <a:p>
            <a:r>
              <a:rPr lang="en-US" sz="2400" dirty="0" smtClean="0">
                <a:hlinkClick r:id=""/>
              </a:rPr>
              <a:t>Check out Steve’s blog for code and walkthroughs</a:t>
            </a:r>
          </a:p>
          <a:p>
            <a:r>
              <a:rPr lang="en-US" sz="2400" dirty="0" smtClean="0">
                <a:hlinkClick r:id="rId6"/>
              </a:rPr>
              <a:t>Read Developing Microsoft SharePoint Applications using Windows Azure </a:t>
            </a:r>
            <a:endParaRPr lang="en-US" sz="2400" dirty="0" smtClean="0"/>
          </a:p>
          <a:p>
            <a:endParaRPr lang="en-US" sz="2400" dirty="0" smtClean="0"/>
          </a:p>
          <a:p>
            <a:r>
              <a:rPr lang="en-US" sz="2400" dirty="0" smtClean="0"/>
              <a:t>This Week</a:t>
            </a:r>
            <a:endParaRPr lang="en-US" sz="2400" dirty="0" smtClean="0">
              <a:hlinkClick r:id=""/>
            </a:endParaRPr>
          </a:p>
          <a:p>
            <a:r>
              <a:rPr lang="en-US" sz="2400" dirty="0" smtClean="0"/>
              <a:t>Come see us at the Microsoft Booth!</a:t>
            </a:r>
            <a:endParaRPr lang="en-US" sz="2400" dirty="0"/>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08346" y="1634898"/>
            <a:ext cx="2272618" cy="2796086"/>
          </a:xfrm>
          <a:prstGeom prst="rect">
            <a:avLst/>
          </a:prstGeom>
          <a:noFill/>
          <a:ln>
            <a:noFill/>
          </a:ln>
          <a:effectLst>
            <a:outerShdw dist="35921" dir="2700000" algn="ctr" rotWithShape="0">
              <a:schemeClr val="bg2"/>
            </a:outerShdw>
            <a:reflection blurRad="6350" stA="52000" endA="300" endPos="3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747286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alpha val="99000"/>
                  </a:schemeClr>
                </a:solidFill>
              </a:rPr>
              <a:t>Resources</a:t>
            </a:r>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p>
        </p:txBody>
      </p:sp>
      <p:sp>
        <p:nvSpPr>
          <p:cNvPr id="26" name="Rectangle 25"/>
          <p:cNvSpPr/>
          <p:nvPr/>
        </p:nvSpPr>
        <p:spPr bwMode="white">
          <a:xfrm>
            <a:off x="507867" y="6291910"/>
            <a:ext cx="5307218" cy="369332"/>
          </a:xfrm>
          <a:prstGeom prst="rect">
            <a:avLst/>
          </a:prstGeom>
        </p:spPr>
        <p:txBody>
          <a:bodyPr wrap="square">
            <a:spAutoFit/>
          </a:bodyPr>
          <a:lstStyle/>
          <a:p>
            <a:pPr lvl="0"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lvl="0"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hlinkClick r:id="rId12"/>
              </a:rPr>
              <a:t>http://northamerica.msteched.com</a:t>
            </a:r>
            <a:endParaRPr lang="en-US" sz="1600" dirty="0"/>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chemeClr val="bg1">
                    <a:lumMod val="65000"/>
                    <a:lumOff val="35000"/>
                    <a:alpha val="99000"/>
                  </a:schemeClr>
                </a:solidFill>
              </a:rPr>
              <a:t>Connect. Share. Discuss.</a:t>
            </a:r>
            <a:endParaRPr lang="en-US" sz="1600" dirty="0" smtClean="0">
              <a:solidFill>
                <a:schemeClr val="bg1">
                  <a:lumMod val="65000"/>
                  <a:lumOff val="35000"/>
                  <a:alpha val="99000"/>
                </a:scheme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66510140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Why?</a:t>
            </a:r>
            <a:endParaRPr lang="en-US" dirty="0"/>
          </a:p>
        </p:txBody>
      </p:sp>
      <p:sp>
        <p:nvSpPr>
          <p:cNvPr id="3" name="Text Placeholder 2"/>
          <p:cNvSpPr>
            <a:spLocks noGrp="1"/>
          </p:cNvSpPr>
          <p:nvPr>
            <p:ph type="body" sz="quarter" idx="10"/>
          </p:nvPr>
        </p:nvSpPr>
        <p:spPr/>
        <p:txBody>
          <a:bodyPr/>
          <a:lstStyle/>
          <a:p>
            <a:r>
              <a:rPr lang="en-US" smtClean="0"/>
              <a:t>Cost optimization</a:t>
            </a:r>
          </a:p>
          <a:p>
            <a:r>
              <a:rPr lang="en-US" smtClean="0"/>
              <a:t>Cloud-based services and data</a:t>
            </a:r>
          </a:p>
          <a:p>
            <a:r>
              <a:rPr lang="en-US" smtClean="0"/>
              <a:t>Parity across SharePoint &amp; Office 365</a:t>
            </a:r>
            <a:endParaRPr lang="en-US" dirty="0" smtClean="0"/>
          </a:p>
        </p:txBody>
      </p:sp>
    </p:spTree>
    <p:extLst>
      <p:ext uri="{BB962C8B-B14F-4D97-AF65-F5344CB8AC3E}">
        <p14:creationId xmlns:p14="http://schemas.microsoft.com/office/powerpoint/2010/main" val="239640494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chemeClr val="tx1"/>
                    </a:gs>
                    <a:gs pos="86000">
                      <a:schemeClr val="tx1"/>
                    </a:gs>
                  </a:gsLst>
                  <a:lin ang="5400000" scaled="0"/>
                </a:gradFill>
                <a:latin typeface="Segoe" pitchFamily="34" charset="0"/>
              </a:rPr>
              <a:t>Complete an evaluation on </a:t>
            </a:r>
            <a:r>
              <a:rPr lang="en-US" sz="3200" dirty="0" err="1" smtClean="0">
                <a:gradFill>
                  <a:gsLst>
                    <a:gs pos="0">
                      <a:schemeClr val="tx1"/>
                    </a:gs>
                    <a:gs pos="86000">
                      <a:schemeClr val="tx1"/>
                    </a:gs>
                  </a:gsLst>
                  <a:lin ang="5400000" scaled="0"/>
                </a:gradFill>
                <a:latin typeface="Segoe" pitchFamily="34" charset="0"/>
              </a:rPr>
              <a:t>CommNet</a:t>
            </a:r>
            <a:r>
              <a:rPr lang="en-US" sz="3200" dirty="0" smtClean="0">
                <a:gradFill>
                  <a:gsLst>
                    <a:gs pos="0">
                      <a:schemeClr val="tx1"/>
                    </a:gs>
                    <a:gs pos="86000">
                      <a:schemeClr val="tx1"/>
                    </a:gs>
                  </a:gsLst>
                  <a:lin ang="5400000" scaled="0"/>
                </a:gradFill>
                <a:latin typeface="Segoe" pitchFamily="34" charset="0"/>
              </a:rPr>
              <a:t> and </a:t>
            </a:r>
            <a:br>
              <a:rPr lang="en-US" sz="3200" dirty="0" smtClean="0">
                <a:gradFill>
                  <a:gsLst>
                    <a:gs pos="0">
                      <a:schemeClr val="tx1"/>
                    </a:gs>
                    <a:gs pos="86000">
                      <a:schemeClr val="tx1"/>
                    </a:gs>
                  </a:gsLst>
                  <a:lin ang="5400000" scaled="0"/>
                </a:gradFill>
                <a:latin typeface="Segoe" pitchFamily="34" charset="0"/>
              </a:rPr>
            </a:br>
            <a:r>
              <a:rPr lang="en-US" sz="3200" dirty="0" smtClean="0">
                <a:gradFill>
                  <a:gsLst>
                    <a:gs pos="0">
                      <a:schemeClr val="tx1"/>
                    </a:gs>
                    <a:gs pos="86000">
                      <a:schemeClr val="tx1"/>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567176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70347661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087370" y="2882241"/>
            <a:ext cx="1171852" cy="1154097"/>
          </a:xfrm>
          <a:prstGeom prst="rect">
            <a:avLst/>
          </a:prstGeom>
          <a:solidFill>
            <a:schemeClr val="accent1">
              <a:lumMod val="20000"/>
              <a:lumOff val="8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ndParaRPr>
          </a:p>
        </p:txBody>
      </p:sp>
      <p:sp>
        <p:nvSpPr>
          <p:cNvPr id="7" name="TextBox 6"/>
          <p:cNvSpPr txBox="1"/>
          <p:nvPr/>
        </p:nvSpPr>
        <p:spPr>
          <a:xfrm>
            <a:off x="3071892" y="1868999"/>
            <a:ext cx="812723" cy="307777"/>
          </a:xfrm>
          <a:prstGeom prst="rect">
            <a:avLst/>
          </a:prstGeom>
          <a:noFill/>
        </p:spPr>
        <p:txBody>
          <a:bodyPr wrap="none" lIns="0" tIns="0" rIns="0" bIns="0" rtlCol="0">
            <a:spAutoFit/>
          </a:bodyPr>
          <a:lstStyle/>
          <a:p>
            <a:r>
              <a:rPr lang="en-US" sz="2000" dirty="0" smtClean="0">
                <a:gradFill>
                  <a:gsLst>
                    <a:gs pos="0">
                      <a:schemeClr val="tx1"/>
                    </a:gs>
                    <a:gs pos="86000">
                      <a:schemeClr val="tx1"/>
                    </a:gs>
                  </a:gsLst>
                  <a:lin ang="5400000" scaled="0"/>
                </a:gradFill>
              </a:rPr>
              <a:t>service</a:t>
            </a:r>
          </a:p>
        </p:txBody>
      </p:sp>
      <p:cxnSp>
        <p:nvCxnSpPr>
          <p:cNvPr id="9" name="Straight Connector 8"/>
          <p:cNvCxnSpPr/>
          <p:nvPr/>
        </p:nvCxnSpPr>
        <p:spPr>
          <a:xfrm flipH="1">
            <a:off x="3465657" y="2289213"/>
            <a:ext cx="1" cy="532658"/>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325015" y="4772098"/>
            <a:ext cx="883255" cy="307777"/>
          </a:xfrm>
          <a:prstGeom prst="rect">
            <a:avLst/>
          </a:prstGeom>
          <a:noFill/>
        </p:spPr>
        <p:txBody>
          <a:bodyPr wrap="none" lIns="0" tIns="0" rIns="0" bIns="0" rtlCol="0">
            <a:spAutoFit/>
          </a:bodyPr>
          <a:lstStyle/>
          <a:p>
            <a:r>
              <a:rPr lang="en-US" sz="2000" dirty="0" smtClean="0">
                <a:gradFill>
                  <a:gsLst>
                    <a:gs pos="0">
                      <a:schemeClr val="tx1"/>
                    </a:gs>
                    <a:gs pos="86000">
                      <a:schemeClr val="tx1"/>
                    </a:gs>
                  </a:gsLst>
                  <a:lin ang="5400000" scaled="0"/>
                </a:gradFill>
              </a:rPr>
              <a:t>security</a:t>
            </a:r>
          </a:p>
        </p:txBody>
      </p:sp>
      <p:cxnSp>
        <p:nvCxnSpPr>
          <p:cNvPr id="12" name="Straight Connector 11"/>
          <p:cNvCxnSpPr/>
          <p:nvPr/>
        </p:nvCxnSpPr>
        <p:spPr>
          <a:xfrm flipH="1">
            <a:off x="7631975" y="4113125"/>
            <a:ext cx="1" cy="532658"/>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auto">
          <a:xfrm>
            <a:off x="4411622" y="2882241"/>
            <a:ext cx="1171852" cy="1154097"/>
          </a:xfrm>
          <a:prstGeom prst="rect">
            <a:avLst/>
          </a:prstGeom>
          <a:solidFill>
            <a:schemeClr val="accent1">
              <a:lumMod val="40000"/>
              <a:lumOff val="6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ndParaRPr>
          </a:p>
        </p:txBody>
      </p:sp>
      <p:sp>
        <p:nvSpPr>
          <p:cNvPr id="10" name="Rectangle 9"/>
          <p:cNvSpPr/>
          <p:nvPr/>
        </p:nvSpPr>
        <p:spPr bwMode="auto">
          <a:xfrm>
            <a:off x="5729291" y="2882241"/>
            <a:ext cx="1171852" cy="1154097"/>
          </a:xfrm>
          <a:prstGeom prst="rect">
            <a:avLst/>
          </a:prstGeom>
          <a:solidFill>
            <a:schemeClr val="accent1">
              <a:lumMod val="60000"/>
              <a:lumOff val="40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ndParaRPr>
          </a:p>
        </p:txBody>
      </p:sp>
      <p:sp>
        <p:nvSpPr>
          <p:cNvPr id="13" name="Rectangle 12"/>
          <p:cNvSpPr/>
          <p:nvPr/>
        </p:nvSpPr>
        <p:spPr bwMode="auto">
          <a:xfrm>
            <a:off x="7036418" y="2882241"/>
            <a:ext cx="1171852" cy="1154097"/>
          </a:xfrm>
          <a:prstGeom prst="rect">
            <a:avLst/>
          </a:prstGeom>
          <a:solidFill>
            <a:schemeClr val="accent1">
              <a:lumMod val="75000"/>
            </a:schemeClr>
          </a:solidFill>
          <a:ln>
            <a:headEnd type="none" w="med" len="med"/>
            <a:tailEnd type="none" w="med" len="me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bg1"/>
              </a:solidFill>
            </a:endParaRPr>
          </a:p>
        </p:txBody>
      </p:sp>
      <p:sp>
        <p:nvSpPr>
          <p:cNvPr id="15" name="TextBox 14"/>
          <p:cNvSpPr txBox="1"/>
          <p:nvPr/>
        </p:nvSpPr>
        <p:spPr>
          <a:xfrm>
            <a:off x="5583474" y="1868999"/>
            <a:ext cx="1665521" cy="307777"/>
          </a:xfrm>
          <a:prstGeom prst="rect">
            <a:avLst/>
          </a:prstGeom>
          <a:noFill/>
        </p:spPr>
        <p:txBody>
          <a:bodyPr wrap="none" lIns="0" tIns="0" rIns="0" bIns="0" rtlCol="0">
            <a:spAutoFit/>
          </a:bodyPr>
          <a:lstStyle/>
          <a:p>
            <a:r>
              <a:rPr lang="en-US" sz="2000" dirty="0" smtClean="0">
                <a:gradFill>
                  <a:gsLst>
                    <a:gs pos="0">
                      <a:schemeClr val="tx1"/>
                    </a:gs>
                    <a:gs pos="86000">
                      <a:schemeClr val="tx1"/>
                    </a:gs>
                  </a:gsLst>
                  <a:lin ang="5400000" scaled="0"/>
                </a:gradFill>
              </a:rPr>
              <a:t>remote access</a:t>
            </a:r>
          </a:p>
        </p:txBody>
      </p:sp>
      <p:cxnSp>
        <p:nvCxnSpPr>
          <p:cNvPr id="16" name="Straight Connector 15"/>
          <p:cNvCxnSpPr/>
          <p:nvPr/>
        </p:nvCxnSpPr>
        <p:spPr>
          <a:xfrm flipH="1">
            <a:off x="6300568" y="2289213"/>
            <a:ext cx="1" cy="532658"/>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747737" y="4772098"/>
            <a:ext cx="498534" cy="307777"/>
          </a:xfrm>
          <a:prstGeom prst="rect">
            <a:avLst/>
          </a:prstGeom>
          <a:noFill/>
        </p:spPr>
        <p:txBody>
          <a:bodyPr wrap="none" lIns="0" tIns="0" rIns="0" bIns="0" rtlCol="0">
            <a:spAutoFit/>
          </a:bodyPr>
          <a:lstStyle/>
          <a:p>
            <a:r>
              <a:rPr lang="en-US" sz="2000" dirty="0" smtClean="0">
                <a:gradFill>
                  <a:gsLst>
                    <a:gs pos="0">
                      <a:schemeClr val="tx1"/>
                    </a:gs>
                    <a:gs pos="86000">
                      <a:schemeClr val="tx1"/>
                    </a:gs>
                  </a:gsLst>
                  <a:lin ang="5400000" scaled="0"/>
                </a:gradFill>
              </a:rPr>
              <a:t>data</a:t>
            </a:r>
          </a:p>
        </p:txBody>
      </p:sp>
      <p:cxnSp>
        <p:nvCxnSpPr>
          <p:cNvPr id="18" name="Straight Connector 17"/>
          <p:cNvCxnSpPr/>
          <p:nvPr/>
        </p:nvCxnSpPr>
        <p:spPr>
          <a:xfrm flipH="1">
            <a:off x="4997547" y="4113125"/>
            <a:ext cx="1" cy="53265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246850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Service</a:t>
            </a:r>
            <a:endParaRPr lang="en-US" dirty="0"/>
          </a:p>
        </p:txBody>
      </p:sp>
      <p:sp>
        <p:nvSpPr>
          <p:cNvPr id="3" name="Text Placeholder 2"/>
          <p:cNvSpPr>
            <a:spLocks noGrp="1"/>
          </p:cNvSpPr>
          <p:nvPr>
            <p:ph type="body" sz="quarter" idx="10"/>
          </p:nvPr>
        </p:nvSpPr>
        <p:spPr>
          <a:xfrm>
            <a:off x="519112" y="1447799"/>
            <a:ext cx="11149013" cy="4382738"/>
          </a:xfrm>
        </p:spPr>
        <p:txBody>
          <a:bodyPr/>
          <a:lstStyle/>
          <a:p>
            <a:r>
              <a:rPr lang="en-US" sz="2800" dirty="0" smtClean="0"/>
              <a:t>Reuse existing cloud-based services</a:t>
            </a:r>
          </a:p>
          <a:p>
            <a:pPr lvl="1"/>
            <a:r>
              <a:rPr lang="en-US" sz="2400" dirty="0" smtClean="0"/>
              <a:t>Windows Azure Marketplace </a:t>
            </a:r>
            <a:r>
              <a:rPr lang="en-US" sz="2400" dirty="0" err="1" smtClean="0"/>
              <a:t>DataMarket</a:t>
            </a:r>
            <a:endParaRPr lang="en-US" sz="2400" dirty="0" smtClean="0"/>
          </a:p>
          <a:p>
            <a:r>
              <a:rPr lang="en-US" sz="2800" dirty="0" smtClean="0"/>
              <a:t>Deploy custom WCF services to Windows Azure</a:t>
            </a:r>
          </a:p>
          <a:p>
            <a:r>
              <a:rPr lang="en-US" sz="2800" dirty="0" smtClean="0"/>
              <a:t>Create service-based worker role </a:t>
            </a:r>
          </a:p>
          <a:p>
            <a:r>
              <a:rPr lang="en-US" sz="2800" dirty="0" smtClean="0"/>
              <a:t>Extend capabilities of core SharePoint functionality</a:t>
            </a:r>
          </a:p>
          <a:p>
            <a:pPr lvl="1"/>
            <a:r>
              <a:rPr lang="en-US" sz="2400" dirty="0" smtClean="0"/>
              <a:t>Workflow</a:t>
            </a:r>
          </a:p>
          <a:p>
            <a:pPr lvl="1"/>
            <a:r>
              <a:rPr lang="en-US" sz="2400" dirty="0" smtClean="0"/>
              <a:t>Event receivers</a:t>
            </a:r>
          </a:p>
          <a:p>
            <a:r>
              <a:rPr lang="en-US" sz="2800" dirty="0" smtClean="0"/>
              <a:t>Integrate cloud-based service or data into SharePoint</a:t>
            </a:r>
          </a:p>
          <a:p>
            <a:r>
              <a:rPr lang="en-US" sz="2800" dirty="0" smtClean="0"/>
              <a:t>Leverage services for SharePoint to Office 365 parity</a:t>
            </a:r>
          </a:p>
          <a:p>
            <a:pPr lvl="1"/>
            <a:r>
              <a:rPr lang="en-US" sz="2400" dirty="0" smtClean="0"/>
              <a:t>Deploy once, use everywhere</a:t>
            </a:r>
            <a:endParaRPr lang="en-US" sz="2400" dirty="0"/>
          </a:p>
        </p:txBody>
      </p:sp>
    </p:spTree>
    <p:extLst>
      <p:ext uri="{BB962C8B-B14F-4D97-AF65-F5344CB8AC3E}">
        <p14:creationId xmlns:p14="http://schemas.microsoft.com/office/powerpoint/2010/main" val="294432642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052596"/>
          </a:xfrm>
        </p:spPr>
        <p:txBody>
          <a:bodyPr/>
          <a:lstStyle/>
          <a:p>
            <a:r>
              <a:rPr lang="en-US" dirty="0" smtClean="0"/>
              <a:t>Service</a:t>
            </a:r>
            <a:br>
              <a:rPr lang="en-US" dirty="0" smtClean="0"/>
            </a:br>
            <a:r>
              <a:rPr lang="en-US" sz="3200" dirty="0" smtClean="0">
                <a:gradFill flip="none" rotWithShape="1">
                  <a:gsLst>
                    <a:gs pos="0">
                      <a:schemeClr val="accent1"/>
                    </a:gs>
                    <a:gs pos="86000">
                      <a:schemeClr val="accent1"/>
                    </a:gs>
                  </a:gsLst>
                  <a:lin ang="5400000" scaled="0"/>
                  <a:tileRect/>
                </a:gradFill>
              </a:rPr>
              <a:t>Reporting on Crime with WCF Service</a:t>
            </a:r>
            <a:endParaRPr lang="en-US" sz="3200" dirty="0">
              <a:gradFill flip="none" rotWithShape="1">
                <a:gsLst>
                  <a:gs pos="0">
                    <a:schemeClr val="accent1"/>
                  </a:gs>
                  <a:gs pos="86000">
                    <a:schemeClr val="accent1"/>
                  </a:gs>
                </a:gsLst>
                <a:lin ang="5400000" scaled="0"/>
                <a:tileRect/>
              </a:gradFill>
            </a:endParaRPr>
          </a:p>
        </p:txBody>
      </p:sp>
      <p:sp>
        <p:nvSpPr>
          <p:cNvPr id="4" name="Text Placeholder 3"/>
          <p:cNvSpPr>
            <a:spLocks noGrp="1"/>
          </p:cNvSpPr>
          <p:nvPr>
            <p:ph type="body" sz="quarter" idx="10"/>
          </p:nvPr>
        </p:nvSpPr>
        <p:spPr>
          <a:xfrm>
            <a:off x="8346141" y="1905000"/>
            <a:ext cx="3321984" cy="2382191"/>
          </a:xfrm>
        </p:spPr>
        <p:txBody>
          <a:bodyPr/>
          <a:lstStyle/>
          <a:p>
            <a:r>
              <a:rPr lang="en-US" sz="1800" dirty="0" smtClean="0"/>
              <a:t>Choose data source</a:t>
            </a:r>
          </a:p>
          <a:p>
            <a:r>
              <a:rPr lang="en-US" sz="1800" dirty="0" smtClean="0"/>
              <a:t>Create WCF Service</a:t>
            </a:r>
          </a:p>
          <a:p>
            <a:r>
              <a:rPr lang="en-US" sz="1800" dirty="0" smtClean="0"/>
              <a:t>Deploy to Windows Azure</a:t>
            </a:r>
          </a:p>
          <a:p>
            <a:r>
              <a:rPr lang="en-US" sz="1800" dirty="0" smtClean="0"/>
              <a:t>Create Silverlight app or Web Part</a:t>
            </a:r>
          </a:p>
          <a:p>
            <a:r>
              <a:rPr lang="en-US" sz="1800" dirty="0" smtClean="0"/>
              <a:t>Deploy to SharePoint </a:t>
            </a:r>
          </a:p>
          <a:p>
            <a:endParaRPr lang="en-US" sz="1800" dirty="0" smtClean="0"/>
          </a:p>
          <a:p>
            <a:r>
              <a:rPr lang="en-US" sz="1800" dirty="0" smtClean="0"/>
              <a:t>You can extend with SP Client Object Model</a:t>
            </a:r>
          </a:p>
          <a:p>
            <a:endParaRPr lang="en-US" sz="1800" dirty="0"/>
          </a:p>
        </p:txBody>
      </p:sp>
      <p:sp>
        <p:nvSpPr>
          <p:cNvPr id="5" name="Rounded Rectangle 4"/>
          <p:cNvSpPr/>
          <p:nvPr/>
        </p:nvSpPr>
        <p:spPr bwMode="auto">
          <a:xfrm>
            <a:off x="3481733" y="1893296"/>
            <a:ext cx="4617243" cy="3683000"/>
          </a:xfrm>
          <a:prstGeom prst="roundRect">
            <a:avLst>
              <a:gd name="adj" fmla="val 4544"/>
            </a:avLst>
          </a:prstGeom>
          <a:solidFill>
            <a:schemeClr val="accent6">
              <a:lumMod val="50000"/>
              <a:alpha val="20000"/>
            </a:schemeClr>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rgbClr val="3B5633">
                <a:satMod val="300000"/>
              </a:srgbClr>
            </a:contourClr>
          </a:sp3d>
        </p:spPr>
        <p:txBody>
          <a:bodyPr vert="horz" wrap="square" lIns="91436" tIns="45718" rIns="91436" bIns="45718" numCol="1" rtlCol="0" anchor="ctr" anchorCtr="0" compatLnSpc="1">
            <a:prstTxWarp prst="textNoShape">
              <a:avLst/>
            </a:prstTxWarp>
          </a:bodyPr>
          <a:lstStyle/>
          <a:p>
            <a:pPr marL="0" marR="0" indent="0" algn="ctr" defTabSz="914099" eaLnBrk="1" fontAlgn="base" latinLnBrk="0" hangingPunct="1">
              <a:lnSpc>
                <a:spcPct val="100000"/>
              </a:lnSpc>
              <a:spcBef>
                <a:spcPct val="0"/>
              </a:spcBef>
              <a:spcAft>
                <a:spcPct val="0"/>
              </a:spcAft>
              <a:buClrTx/>
              <a:buSzTx/>
              <a:buFontTx/>
              <a:buNone/>
              <a:tabLst/>
            </a:pPr>
            <a:endParaRPr kumimoji="0" lang="en-US" sz="2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a:p>
            <a:pPr marL="0" marR="0" indent="0" algn="ctr" defTabSz="914099" eaLnBrk="1" fontAlgn="base" latinLnBrk="0" hangingPunct="1">
              <a:lnSpc>
                <a:spcPct val="100000"/>
              </a:lnSpc>
              <a:spcBef>
                <a:spcPct val="0"/>
              </a:spcBef>
              <a:spcAft>
                <a:spcPct val="0"/>
              </a:spcAft>
              <a:buClrTx/>
              <a:buSzTx/>
              <a:buFontTx/>
              <a:buNone/>
              <a:tabLst/>
            </a:pPr>
            <a:endParaRPr lang="en-US" sz="2300" kern="0" dirty="0">
              <a:solidFill>
                <a:srgbClr val="FFFFFF"/>
              </a:solidFill>
              <a:effectLst>
                <a:outerShdw blurRad="38100" dist="38100" dir="2700000" algn="tl">
                  <a:srgbClr val="000000">
                    <a:alpha val="43137"/>
                  </a:srgbClr>
                </a:outerShdw>
              </a:effectLst>
              <a:latin typeface="Segoe"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kumimoji="0" lang="en-US" sz="2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a:p>
            <a:pPr marL="0" marR="0" indent="0" algn="ctr" defTabSz="914099" eaLnBrk="1" fontAlgn="base" latinLnBrk="0" hangingPunct="1">
              <a:lnSpc>
                <a:spcPct val="100000"/>
              </a:lnSpc>
              <a:spcBef>
                <a:spcPct val="0"/>
              </a:spcBef>
              <a:spcAft>
                <a:spcPct val="0"/>
              </a:spcAft>
              <a:buClrTx/>
              <a:buSzTx/>
              <a:buFontTx/>
              <a:buNone/>
              <a:tabLst/>
            </a:pPr>
            <a:endParaRPr lang="en-US" sz="2300" kern="0" dirty="0">
              <a:solidFill>
                <a:srgbClr val="FFFFFF"/>
              </a:solidFill>
              <a:effectLst>
                <a:outerShdw blurRad="38100" dist="38100" dir="2700000" algn="tl">
                  <a:srgbClr val="000000">
                    <a:alpha val="43137"/>
                  </a:srgbClr>
                </a:outerShdw>
              </a:effectLst>
              <a:latin typeface="Segoe" pitchFamily="34" charset="0"/>
            </a:endParaRPr>
          </a:p>
        </p:txBody>
      </p:sp>
      <p:sp>
        <p:nvSpPr>
          <p:cNvPr id="6" name="Rounded Rectangle 5"/>
          <p:cNvSpPr/>
          <p:nvPr/>
        </p:nvSpPr>
        <p:spPr bwMode="auto">
          <a:xfrm>
            <a:off x="324876" y="1893296"/>
            <a:ext cx="2572707" cy="3683000"/>
          </a:xfrm>
          <a:prstGeom prst="roundRect">
            <a:avLst>
              <a:gd name="adj" fmla="val 4544"/>
            </a:avLst>
          </a:prstGeom>
          <a:solidFill>
            <a:schemeClr val="accent6">
              <a:lumMod val="50000"/>
              <a:alpha val="20000"/>
            </a:schemeClr>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rgbClr val="3B5633">
                <a:satMod val="300000"/>
              </a:srgbClr>
            </a:contourClr>
          </a:sp3d>
        </p:spPr>
        <p:txBody>
          <a:bodyPr vert="horz" wrap="square" lIns="91436" tIns="45718" rIns="91436" bIns="45718" numCol="1" rtlCol="0" anchor="ctr" anchorCtr="0" compatLnSpc="1">
            <a:prstTxWarp prst="textNoShape">
              <a:avLst/>
            </a:prstTxWarp>
          </a:bodyPr>
          <a:lstStyle/>
          <a:p>
            <a:pPr marL="0" marR="0" indent="0" algn="ctr" defTabSz="914099" eaLnBrk="1" fontAlgn="base" latinLnBrk="0" hangingPunct="1">
              <a:lnSpc>
                <a:spcPct val="100000"/>
              </a:lnSpc>
              <a:spcBef>
                <a:spcPct val="0"/>
              </a:spcBef>
              <a:spcAft>
                <a:spcPct val="0"/>
              </a:spcAft>
              <a:buClrTx/>
              <a:buSzTx/>
              <a:buFontTx/>
              <a:buNone/>
              <a:tabLst/>
            </a:pPr>
            <a:endParaRPr kumimoji="0" lang="en-US" sz="2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a:p>
            <a:pPr marL="0" marR="0" indent="0" algn="ctr" defTabSz="914099" eaLnBrk="1" fontAlgn="base" latinLnBrk="0" hangingPunct="1">
              <a:lnSpc>
                <a:spcPct val="100000"/>
              </a:lnSpc>
              <a:spcBef>
                <a:spcPct val="0"/>
              </a:spcBef>
              <a:spcAft>
                <a:spcPct val="0"/>
              </a:spcAft>
              <a:buClrTx/>
              <a:buSzTx/>
              <a:buFontTx/>
              <a:buNone/>
              <a:tabLst/>
            </a:pPr>
            <a:endParaRPr lang="en-US" sz="2300" kern="0" dirty="0">
              <a:solidFill>
                <a:srgbClr val="FFFFFF"/>
              </a:solidFill>
              <a:effectLst>
                <a:outerShdw blurRad="38100" dist="38100" dir="2700000" algn="tl">
                  <a:srgbClr val="000000">
                    <a:alpha val="43137"/>
                  </a:srgbClr>
                </a:outerShdw>
              </a:effectLst>
              <a:latin typeface="Segoe"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kumimoji="0" lang="en-US" sz="2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a:p>
            <a:pPr marL="0" marR="0" indent="0" algn="ctr" defTabSz="914099" eaLnBrk="1" fontAlgn="base" latinLnBrk="0" hangingPunct="1">
              <a:lnSpc>
                <a:spcPct val="100000"/>
              </a:lnSpc>
              <a:spcBef>
                <a:spcPct val="0"/>
              </a:spcBef>
              <a:spcAft>
                <a:spcPct val="0"/>
              </a:spcAft>
              <a:buClrTx/>
              <a:buSzTx/>
              <a:buFontTx/>
              <a:buNone/>
              <a:tabLst/>
            </a:pPr>
            <a:endParaRPr lang="en-US" sz="2300" kern="0" dirty="0">
              <a:solidFill>
                <a:srgbClr val="FFFFFF"/>
              </a:solidFill>
              <a:effectLst>
                <a:outerShdw blurRad="38100" dist="38100" dir="2700000" algn="tl">
                  <a:srgbClr val="000000">
                    <a:alpha val="43137"/>
                  </a:srgbClr>
                </a:outerShdw>
              </a:effectLst>
              <a:latin typeface="Segoe" pitchFamily="34" charset="0"/>
            </a:endParaRPr>
          </a:p>
          <a:p>
            <a:pPr marL="0" marR="0" indent="0" algn="ctr" defTabSz="914099" eaLnBrk="1" fontAlgn="base" latinLnBrk="0" hangingPunct="1">
              <a:lnSpc>
                <a:spcPct val="100000"/>
              </a:lnSpc>
              <a:spcBef>
                <a:spcPct val="0"/>
              </a:spcBef>
              <a:spcAft>
                <a:spcPct val="0"/>
              </a:spcAft>
              <a:buClrTx/>
              <a:buSzTx/>
              <a:buFontTx/>
              <a:buNone/>
              <a:tabLst/>
            </a:pPr>
            <a:r>
              <a:rPr kumimoji="0" lang="en-US" sz="2300" i="0" u="none" strike="noStrike" kern="0" cap="none" spc="0" normalizeH="0" baseline="0" noProof="0" dirty="0" smtClean="0">
                <a:ln>
                  <a:noFill/>
                </a:ln>
                <a:solidFill>
                  <a:srgbClr val="FFFFFF"/>
                </a:solidFill>
                <a:uLnTx/>
                <a:uFillTx/>
                <a:latin typeface="Segoe Light" pitchFamily="34" charset="0"/>
              </a:rPr>
              <a:t>SPS or O365</a:t>
            </a:r>
          </a:p>
        </p:txBody>
      </p:sp>
      <p:sp>
        <p:nvSpPr>
          <p:cNvPr id="7" name="Rounded Rectangle 6"/>
          <p:cNvSpPr/>
          <p:nvPr/>
        </p:nvSpPr>
        <p:spPr bwMode="auto">
          <a:xfrm>
            <a:off x="744333" y="2551025"/>
            <a:ext cx="1773244" cy="1294410"/>
          </a:xfrm>
          <a:prstGeom prst="roundRect">
            <a:avLst/>
          </a:prstGeom>
          <a:solidFill>
            <a:schemeClr val="tx2">
              <a:lumMod val="50000"/>
            </a:schemeClr>
          </a:solidFill>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solidFill>
                <a:latin typeface="Segoe Light" pitchFamily="34" charset="0"/>
              </a:rPr>
              <a:t>Silverlight/ Web Part</a:t>
            </a:r>
            <a:endParaRPr lang="en-US" sz="2400" dirty="0" smtClean="0">
              <a:solidFill>
                <a:schemeClr val="tx1"/>
              </a:solidFill>
              <a:latin typeface="Segoe Light" pitchFamily="34" charset="0"/>
            </a:endParaRPr>
          </a:p>
        </p:txBody>
      </p:sp>
      <p:pic>
        <p:nvPicPr>
          <p:cNvPr id="8" name="cloud" descr="C:\DVD_Art_Sept-2-2010\Artwork_Imagery\Icons - Illustrations\_ XML ICONS\Internet cloud we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9045" y="1559661"/>
            <a:ext cx="1548063" cy="667269"/>
          </a:xfrm>
          <a:prstGeom prst="rect">
            <a:avLst/>
          </a:prstGeom>
          <a:noFill/>
          <a:extLst>
            <a:ext uri="{909E8E84-426E-40DD-AFC4-6F175D3DCCD1}">
              <a14:hiddenFill xmlns:a14="http://schemas.microsoft.com/office/drawing/2010/main">
                <a:solidFill>
                  <a:srgbClr val="FFFFFF"/>
                </a:solidFill>
              </a14:hiddenFill>
            </a:ext>
          </a:extLst>
        </p:spPr>
      </p:pic>
      <p:pic>
        <p:nvPicPr>
          <p:cNvPr id="9" name="Windows Azure" descr="C:\DVD_Art_Sept-2-2010\Logos\Windows Azure (platform)\Windows Azure\Windows Azure logo v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3240" y="4473697"/>
            <a:ext cx="1674420" cy="807961"/>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3629045" y="2551025"/>
            <a:ext cx="1891458" cy="1466450"/>
            <a:chOff x="3629045" y="2551025"/>
            <a:chExt cx="1891458" cy="1466450"/>
          </a:xfrm>
        </p:grpSpPr>
        <p:sp>
          <p:nvSpPr>
            <p:cNvPr id="10" name="Rounded Rectangle 9"/>
            <p:cNvSpPr/>
            <p:nvPr/>
          </p:nvSpPr>
          <p:spPr bwMode="auto">
            <a:xfrm>
              <a:off x="3629045" y="2551025"/>
              <a:ext cx="1773244" cy="1294410"/>
            </a:xfrm>
            <a:prstGeom prst="roundRect">
              <a:avLst/>
            </a:prstGeom>
            <a:solidFill>
              <a:schemeClr val="tx2">
                <a:lumMod val="50000"/>
              </a:schemeClr>
            </a:solidFill>
            <a:ln>
              <a:solidFill>
                <a:schemeClr val="tx2"/>
              </a:soli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chemeClr val="tx1"/>
                  </a:solidFill>
                  <a:latin typeface="Segoe Light" pitchFamily="34" charset="0"/>
                </a:rPr>
                <a:t>GetCrimeData()</a:t>
              </a:r>
            </a:p>
          </p:txBody>
        </p:sp>
        <p:pic>
          <p:nvPicPr>
            <p:cNvPr id="11" name="Picture 2" descr="C:\Users\vittorib\Desktop\PDCPics\93. STS-R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4956" y="3452117"/>
              <a:ext cx="545547" cy="565358"/>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ounded Rectangle 11"/>
          <p:cNvSpPr/>
          <p:nvPr/>
        </p:nvSpPr>
        <p:spPr bwMode="auto">
          <a:xfrm>
            <a:off x="6085261" y="2551024"/>
            <a:ext cx="1773244" cy="2807337"/>
          </a:xfrm>
          <a:prstGeom prst="roundRect">
            <a:avLst/>
          </a:prstGeom>
          <a:solidFill>
            <a:schemeClr val="tx2">
              <a:lumMod val="50000"/>
            </a:schemeClr>
          </a:solidFill>
          <a:ln>
            <a:solidFill>
              <a:schemeClr val="tx2"/>
            </a:soli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chemeClr val="tx1"/>
                </a:solidFill>
                <a:latin typeface="Segoe Light" pitchFamily="34" charset="0"/>
              </a:rPr>
              <a:t>Azure Marketplace DataMarket (DATA.gov)</a:t>
            </a:r>
          </a:p>
        </p:txBody>
      </p:sp>
      <p:cxnSp>
        <p:nvCxnSpPr>
          <p:cNvPr id="13" name="Straight Arrow Connector 12"/>
          <p:cNvCxnSpPr/>
          <p:nvPr/>
        </p:nvCxnSpPr>
        <p:spPr>
          <a:xfrm>
            <a:off x="2517577" y="3038210"/>
            <a:ext cx="1111468"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408204" y="3052784"/>
            <a:ext cx="682972" cy="197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528400" y="3304910"/>
            <a:ext cx="1111468" cy="0"/>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402289" y="3350631"/>
            <a:ext cx="682972" cy="1974"/>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5435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Crime Reporting</a:t>
            </a:r>
            <a:endParaRPr lang="en-US" dirty="0"/>
          </a:p>
        </p:txBody>
      </p:sp>
      <p:sp>
        <p:nvSpPr>
          <p:cNvPr id="6" name="Subtitle 5"/>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Data</a:t>
            </a:r>
            <a:endParaRPr lang="en-US" dirty="0"/>
          </a:p>
        </p:txBody>
      </p:sp>
      <p:sp>
        <p:nvSpPr>
          <p:cNvPr id="3" name="Text Placeholder 2"/>
          <p:cNvSpPr>
            <a:spLocks noGrp="1"/>
          </p:cNvSpPr>
          <p:nvPr>
            <p:ph type="body" sz="quarter" idx="10"/>
          </p:nvPr>
        </p:nvSpPr>
        <p:spPr/>
        <p:txBody>
          <a:bodyPr/>
          <a:lstStyle/>
          <a:p>
            <a:r>
              <a:rPr lang="en-US" smtClean="0"/>
              <a:t>Use SQL Azure for relational database in the cloud</a:t>
            </a:r>
          </a:p>
          <a:p>
            <a:pPr lvl="1"/>
            <a:r>
              <a:rPr lang="en-US" smtClean="0"/>
              <a:t>No-code and code-based solutions for SQL Azure</a:t>
            </a:r>
          </a:p>
          <a:p>
            <a:r>
              <a:rPr lang="en-US" smtClean="0"/>
              <a:t>Migrate or mirror data from on-premises to cloud</a:t>
            </a:r>
          </a:p>
          <a:p>
            <a:r>
              <a:rPr lang="en-US" smtClean="0"/>
              <a:t>Query data from cloud-based apps or services</a:t>
            </a:r>
          </a:p>
          <a:p>
            <a:r>
              <a:rPr lang="en-US" smtClean="0"/>
              <a:t>Leverage BLOB for storage for archival or media streaming</a:t>
            </a:r>
          </a:p>
          <a:p>
            <a:r>
              <a:rPr lang="en-US" smtClean="0"/>
              <a:t>Data mash-ups and applications</a:t>
            </a:r>
            <a:endParaRPr lang="en-US" dirty="0"/>
          </a:p>
        </p:txBody>
      </p:sp>
    </p:spTree>
    <p:extLst>
      <p:ext uri="{BB962C8B-B14F-4D97-AF65-F5344CB8AC3E}">
        <p14:creationId xmlns:p14="http://schemas.microsoft.com/office/powerpoint/2010/main" val="202255061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052596"/>
          </a:xfrm>
        </p:spPr>
        <p:txBody>
          <a:bodyPr/>
          <a:lstStyle/>
          <a:p>
            <a:r>
              <a:rPr lang="en-US" dirty="0" smtClean="0"/>
              <a:t>Data</a:t>
            </a:r>
            <a:br>
              <a:rPr lang="en-US" dirty="0" smtClean="0"/>
            </a:br>
            <a:r>
              <a:rPr lang="en-US" sz="3200" dirty="0">
                <a:gradFill flip="none" rotWithShape="1">
                  <a:gsLst>
                    <a:gs pos="0">
                      <a:schemeClr val="accent1"/>
                    </a:gs>
                    <a:gs pos="86000">
                      <a:schemeClr val="accent1"/>
                    </a:gs>
                  </a:gsLst>
                  <a:lin ang="5400000" scaled="0"/>
                  <a:tileRect/>
                </a:gradFill>
              </a:rPr>
              <a:t>Using Windows Azure BLOB Storage</a:t>
            </a:r>
          </a:p>
        </p:txBody>
      </p:sp>
      <p:sp>
        <p:nvSpPr>
          <p:cNvPr id="21" name="Text Placeholder 2"/>
          <p:cNvSpPr>
            <a:spLocks noGrp="1"/>
          </p:cNvSpPr>
          <p:nvPr>
            <p:ph type="body" sz="quarter" idx="10"/>
          </p:nvPr>
        </p:nvSpPr>
        <p:spPr>
          <a:xfrm>
            <a:off x="8211671" y="1905000"/>
            <a:ext cx="3456454" cy="2686889"/>
          </a:xfrm>
        </p:spPr>
        <p:txBody>
          <a:bodyPr/>
          <a:lstStyle/>
          <a:p>
            <a:r>
              <a:rPr lang="en-US" sz="1800" dirty="0"/>
              <a:t>Create Upload page</a:t>
            </a:r>
          </a:p>
          <a:p>
            <a:r>
              <a:rPr lang="en-US" sz="1800" dirty="0"/>
              <a:t>Create IFRAME Web Part</a:t>
            </a:r>
          </a:p>
          <a:p>
            <a:r>
              <a:rPr lang="en-US" sz="1800" dirty="0"/>
              <a:t>Create Silverlight viewer for BLOBS</a:t>
            </a:r>
          </a:p>
          <a:p>
            <a:r>
              <a:rPr lang="en-US" sz="1800" dirty="0"/>
              <a:t>Deploy both Web part and Silverlight to SharePoint</a:t>
            </a:r>
          </a:p>
          <a:p>
            <a:endParaRPr lang="en-US" sz="1800" dirty="0"/>
          </a:p>
          <a:p>
            <a:r>
              <a:rPr lang="en-US" sz="1800" dirty="0"/>
              <a:t>You can extend with SP Client Object Model</a:t>
            </a:r>
          </a:p>
          <a:p>
            <a:r>
              <a:rPr lang="en-US" sz="1800" dirty="0"/>
              <a:t>You can use Web parts as </a:t>
            </a:r>
            <a:r>
              <a:rPr lang="en-US" sz="1800" dirty="0" err="1"/>
              <a:t>uploader</a:t>
            </a:r>
            <a:endParaRPr lang="en-US" sz="1800" dirty="0"/>
          </a:p>
          <a:p>
            <a:r>
              <a:rPr lang="en-US" sz="1800" dirty="0"/>
              <a:t>You can deploy Silverlight to SPO</a:t>
            </a:r>
          </a:p>
          <a:p>
            <a:r>
              <a:rPr lang="en-US" sz="1800" dirty="0"/>
              <a:t>You can use Shared Access Permissions</a:t>
            </a:r>
          </a:p>
        </p:txBody>
      </p:sp>
      <p:sp>
        <p:nvSpPr>
          <p:cNvPr id="19" name="Rounded Rectangle 18"/>
          <p:cNvSpPr/>
          <p:nvPr/>
        </p:nvSpPr>
        <p:spPr bwMode="auto">
          <a:xfrm>
            <a:off x="3481733" y="1893296"/>
            <a:ext cx="4617243" cy="3683000"/>
          </a:xfrm>
          <a:prstGeom prst="roundRect">
            <a:avLst>
              <a:gd name="adj" fmla="val 4544"/>
            </a:avLst>
          </a:prstGeom>
          <a:solidFill>
            <a:schemeClr val="accent6">
              <a:lumMod val="50000"/>
              <a:alpha val="20000"/>
            </a:schemeClr>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rgbClr val="3B5633">
                <a:satMod val="300000"/>
              </a:srgbClr>
            </a:contourClr>
          </a:sp3d>
        </p:spPr>
        <p:txBody>
          <a:bodyPr vert="horz" wrap="square" lIns="91436" tIns="45718" rIns="91436" bIns="45718" numCol="1" rtlCol="0" anchor="ctr" anchorCtr="0" compatLnSpc="1">
            <a:prstTxWarp prst="textNoShape">
              <a:avLst/>
            </a:prstTxWarp>
          </a:bodyPr>
          <a:lstStyle/>
          <a:p>
            <a:pPr marL="0" marR="0" indent="0" algn="ctr" defTabSz="914099" eaLnBrk="1" fontAlgn="base" latinLnBrk="0" hangingPunct="1">
              <a:lnSpc>
                <a:spcPct val="100000"/>
              </a:lnSpc>
              <a:spcBef>
                <a:spcPct val="0"/>
              </a:spcBef>
              <a:spcAft>
                <a:spcPct val="0"/>
              </a:spcAft>
              <a:buClrTx/>
              <a:buSzTx/>
              <a:buFontTx/>
              <a:buNone/>
              <a:tabLst/>
            </a:pPr>
            <a:endParaRPr kumimoji="0" lang="en-US" sz="2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a:p>
            <a:pPr marL="0" marR="0" indent="0" algn="ctr" defTabSz="914099" eaLnBrk="1" fontAlgn="base" latinLnBrk="0" hangingPunct="1">
              <a:lnSpc>
                <a:spcPct val="100000"/>
              </a:lnSpc>
              <a:spcBef>
                <a:spcPct val="0"/>
              </a:spcBef>
              <a:spcAft>
                <a:spcPct val="0"/>
              </a:spcAft>
              <a:buClrTx/>
              <a:buSzTx/>
              <a:buFontTx/>
              <a:buNone/>
              <a:tabLst/>
            </a:pPr>
            <a:endParaRPr lang="en-US" sz="2300" kern="0" dirty="0">
              <a:solidFill>
                <a:srgbClr val="FFFFFF"/>
              </a:solidFill>
              <a:effectLst>
                <a:outerShdw blurRad="38100" dist="38100" dir="2700000" algn="tl">
                  <a:srgbClr val="000000">
                    <a:alpha val="43137"/>
                  </a:srgbClr>
                </a:outerShdw>
              </a:effectLst>
              <a:latin typeface="Segoe"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kumimoji="0" lang="en-US" sz="2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a:p>
            <a:pPr marL="0" marR="0" indent="0" algn="ctr" defTabSz="914099" eaLnBrk="1" fontAlgn="base" latinLnBrk="0" hangingPunct="1">
              <a:lnSpc>
                <a:spcPct val="100000"/>
              </a:lnSpc>
              <a:spcBef>
                <a:spcPct val="0"/>
              </a:spcBef>
              <a:spcAft>
                <a:spcPct val="0"/>
              </a:spcAft>
              <a:buClrTx/>
              <a:buSzTx/>
              <a:buFontTx/>
              <a:buNone/>
              <a:tabLst/>
            </a:pPr>
            <a:endParaRPr lang="en-US" sz="2300" kern="0" dirty="0">
              <a:solidFill>
                <a:srgbClr val="FFFFFF"/>
              </a:solidFill>
              <a:effectLst>
                <a:outerShdw blurRad="38100" dist="38100" dir="2700000" algn="tl">
                  <a:srgbClr val="000000">
                    <a:alpha val="43137"/>
                  </a:srgbClr>
                </a:outerShdw>
              </a:effectLst>
              <a:latin typeface="Segoe" pitchFamily="34" charset="0"/>
            </a:endParaRPr>
          </a:p>
        </p:txBody>
      </p:sp>
      <p:sp>
        <p:nvSpPr>
          <p:cNvPr id="20" name="Rounded Rectangle 19"/>
          <p:cNvSpPr/>
          <p:nvPr/>
        </p:nvSpPr>
        <p:spPr bwMode="auto">
          <a:xfrm>
            <a:off x="324876" y="1893296"/>
            <a:ext cx="2572707" cy="3683000"/>
          </a:xfrm>
          <a:prstGeom prst="roundRect">
            <a:avLst>
              <a:gd name="adj" fmla="val 4544"/>
            </a:avLst>
          </a:prstGeom>
          <a:solidFill>
            <a:schemeClr val="accent6">
              <a:lumMod val="50000"/>
              <a:alpha val="20000"/>
            </a:schemeClr>
          </a:solidFill>
          <a:ln>
            <a:noFill/>
            <a:headEnd type="none" w="med" len="med"/>
            <a:tailEnd type="none" w="med" len="med"/>
          </a:ln>
          <a:effectLst/>
          <a:scene3d>
            <a:camera prst="orthographicFront" fov="0">
              <a:rot lat="0" lon="0" rev="0"/>
            </a:camera>
            <a:lightRig rig="glow" dir="t">
              <a:rot lat="0" lon="0" rev="6360000"/>
            </a:lightRig>
          </a:scene3d>
          <a:sp3d contourW="1000" prstMaterial="flat">
            <a:contourClr>
              <a:srgbClr val="3B5633">
                <a:satMod val="300000"/>
              </a:srgbClr>
            </a:contourClr>
          </a:sp3d>
        </p:spPr>
        <p:txBody>
          <a:bodyPr vert="horz" wrap="square" lIns="91436" tIns="45718" rIns="91436" bIns="45718" numCol="1" rtlCol="0" anchor="ctr" anchorCtr="0" compatLnSpc="1">
            <a:prstTxWarp prst="textNoShape">
              <a:avLst/>
            </a:prstTxWarp>
          </a:bodyPr>
          <a:lstStyle/>
          <a:p>
            <a:pPr marL="0" marR="0" indent="0" algn="ctr" defTabSz="914099" eaLnBrk="1" fontAlgn="base" latinLnBrk="0" hangingPunct="1">
              <a:lnSpc>
                <a:spcPct val="100000"/>
              </a:lnSpc>
              <a:spcBef>
                <a:spcPct val="0"/>
              </a:spcBef>
              <a:spcAft>
                <a:spcPct val="0"/>
              </a:spcAft>
              <a:buClrTx/>
              <a:buSzTx/>
              <a:buFontTx/>
              <a:buNone/>
              <a:tabLst/>
            </a:pPr>
            <a:endParaRPr kumimoji="0" lang="en-US" sz="2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a:p>
            <a:pPr marL="0" marR="0" indent="0" algn="ctr" defTabSz="914099" eaLnBrk="1" fontAlgn="base" latinLnBrk="0" hangingPunct="1">
              <a:lnSpc>
                <a:spcPct val="100000"/>
              </a:lnSpc>
              <a:spcBef>
                <a:spcPct val="0"/>
              </a:spcBef>
              <a:spcAft>
                <a:spcPct val="0"/>
              </a:spcAft>
              <a:buClrTx/>
              <a:buSzTx/>
              <a:buFontTx/>
              <a:buNone/>
              <a:tabLst/>
            </a:pPr>
            <a:endParaRPr lang="en-US" sz="2300" kern="0" dirty="0">
              <a:solidFill>
                <a:srgbClr val="FFFFFF"/>
              </a:solidFill>
              <a:effectLst>
                <a:outerShdw blurRad="38100" dist="38100" dir="2700000" algn="tl">
                  <a:srgbClr val="000000">
                    <a:alpha val="43137"/>
                  </a:srgbClr>
                </a:outerShdw>
              </a:effectLst>
              <a:latin typeface="Segoe"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kumimoji="0" lang="en-US" sz="2300" b="0" i="0" u="none" strike="noStrike" kern="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a:p>
            <a:pPr marL="0" marR="0" indent="0" algn="ctr" defTabSz="914099" eaLnBrk="1" fontAlgn="base" latinLnBrk="0" hangingPunct="1">
              <a:lnSpc>
                <a:spcPct val="100000"/>
              </a:lnSpc>
              <a:spcBef>
                <a:spcPct val="0"/>
              </a:spcBef>
              <a:spcAft>
                <a:spcPct val="0"/>
              </a:spcAft>
              <a:buClrTx/>
              <a:buSzTx/>
              <a:buFontTx/>
              <a:buNone/>
              <a:tabLst/>
            </a:pPr>
            <a:endParaRPr lang="en-US" sz="2300" kern="0" dirty="0">
              <a:solidFill>
                <a:srgbClr val="FFFFFF"/>
              </a:solidFill>
              <a:effectLst>
                <a:outerShdw blurRad="38100" dist="38100" dir="2700000" algn="tl">
                  <a:srgbClr val="000000">
                    <a:alpha val="43137"/>
                  </a:srgbClr>
                </a:outerShdw>
              </a:effectLst>
              <a:latin typeface="Segoe"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kumimoji="0" lang="en-US" sz="2300" i="0" u="none" strike="noStrike" kern="0" cap="none" spc="0" normalizeH="0" baseline="0" noProof="0" dirty="0" smtClean="0">
              <a:ln>
                <a:noFill/>
              </a:ln>
              <a:solidFill>
                <a:srgbClr val="FFFFFF"/>
              </a:solidFill>
              <a:uLnTx/>
              <a:uFillTx/>
              <a:latin typeface="Segoe Light"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lang="en-US" sz="2300" kern="0" dirty="0">
              <a:solidFill>
                <a:srgbClr val="FFFFFF"/>
              </a:solidFill>
              <a:latin typeface="Segoe Light"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kumimoji="0" lang="en-US" sz="2300" i="0" u="none" strike="noStrike" kern="0" cap="none" spc="0" normalizeH="0" baseline="0" noProof="0" dirty="0" smtClean="0">
              <a:ln>
                <a:noFill/>
              </a:ln>
              <a:solidFill>
                <a:srgbClr val="FFFFFF"/>
              </a:solidFill>
              <a:uLnTx/>
              <a:uFillTx/>
              <a:latin typeface="Segoe Light"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lang="en-US" sz="2300" kern="0" dirty="0">
              <a:solidFill>
                <a:srgbClr val="FFFFFF"/>
              </a:solidFill>
              <a:latin typeface="Segoe Light"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kumimoji="0" lang="en-US" sz="2300" i="0" u="none" strike="noStrike" kern="0" cap="none" spc="0" normalizeH="0" baseline="0" noProof="0" dirty="0" smtClean="0">
              <a:ln>
                <a:noFill/>
              </a:ln>
              <a:solidFill>
                <a:srgbClr val="FFFFFF"/>
              </a:solidFill>
              <a:uLnTx/>
              <a:uFillTx/>
              <a:latin typeface="Segoe Light" pitchFamily="34" charset="0"/>
            </a:endParaRPr>
          </a:p>
          <a:p>
            <a:pPr marL="0" marR="0" indent="0" algn="ctr" defTabSz="914099" eaLnBrk="1" fontAlgn="base" latinLnBrk="0" hangingPunct="1">
              <a:lnSpc>
                <a:spcPct val="100000"/>
              </a:lnSpc>
              <a:spcBef>
                <a:spcPct val="0"/>
              </a:spcBef>
              <a:spcAft>
                <a:spcPct val="0"/>
              </a:spcAft>
              <a:buClrTx/>
              <a:buSzTx/>
              <a:buFontTx/>
              <a:buNone/>
              <a:tabLst/>
            </a:pPr>
            <a:endParaRPr kumimoji="0" lang="en-US" sz="2300" i="0" u="none" strike="noStrike" kern="0" cap="none" spc="0" normalizeH="0" baseline="0" noProof="0" dirty="0" smtClean="0">
              <a:ln>
                <a:noFill/>
              </a:ln>
              <a:solidFill>
                <a:srgbClr val="FFFFFF"/>
              </a:solidFill>
              <a:uLnTx/>
              <a:uFillTx/>
              <a:latin typeface="Segoe Light" pitchFamily="34" charset="0"/>
            </a:endParaRPr>
          </a:p>
          <a:p>
            <a:pPr marL="0" marR="0" indent="0" algn="ctr" defTabSz="914099" eaLnBrk="1" fontAlgn="base" latinLnBrk="0" hangingPunct="1">
              <a:lnSpc>
                <a:spcPct val="100000"/>
              </a:lnSpc>
              <a:spcBef>
                <a:spcPct val="0"/>
              </a:spcBef>
              <a:spcAft>
                <a:spcPct val="0"/>
              </a:spcAft>
              <a:buClrTx/>
              <a:buSzTx/>
              <a:buFontTx/>
              <a:buNone/>
              <a:tabLst/>
            </a:pPr>
            <a:r>
              <a:rPr kumimoji="0" lang="en-US" sz="2300" i="0" u="none" strike="noStrike" kern="0" cap="none" spc="0" normalizeH="0" baseline="0" noProof="0" dirty="0" smtClean="0">
                <a:ln>
                  <a:noFill/>
                </a:ln>
                <a:solidFill>
                  <a:srgbClr val="FFFFFF"/>
                </a:solidFill>
                <a:uLnTx/>
                <a:uFillTx/>
                <a:latin typeface="Segoe Light" pitchFamily="34" charset="0"/>
              </a:rPr>
              <a:t>SPS</a:t>
            </a:r>
          </a:p>
          <a:p>
            <a:pPr marL="0" marR="0" indent="0" algn="ctr" defTabSz="914099" eaLnBrk="1" fontAlgn="base" latinLnBrk="0" hangingPunct="1">
              <a:lnSpc>
                <a:spcPct val="100000"/>
              </a:lnSpc>
              <a:spcBef>
                <a:spcPct val="0"/>
              </a:spcBef>
              <a:spcAft>
                <a:spcPct val="0"/>
              </a:spcAft>
              <a:buClrTx/>
              <a:buSzTx/>
              <a:buFontTx/>
              <a:buNone/>
              <a:tabLst/>
            </a:pPr>
            <a:endParaRPr kumimoji="0" lang="en-US" sz="2300" i="0" u="none" strike="noStrike" kern="0" cap="none" spc="0" normalizeH="0" baseline="0" noProof="0" dirty="0" smtClean="0">
              <a:ln>
                <a:noFill/>
              </a:ln>
              <a:solidFill>
                <a:srgbClr val="FFFFFF"/>
              </a:solidFill>
              <a:uLnTx/>
              <a:uFillTx/>
              <a:latin typeface="Segoe Light" pitchFamily="34" charset="0"/>
            </a:endParaRPr>
          </a:p>
        </p:txBody>
      </p:sp>
      <p:sp>
        <p:nvSpPr>
          <p:cNvPr id="22" name="Rounded Rectangle 21"/>
          <p:cNvSpPr/>
          <p:nvPr/>
        </p:nvSpPr>
        <p:spPr bwMode="auto">
          <a:xfrm>
            <a:off x="628650" y="3354221"/>
            <a:ext cx="1836963" cy="761150"/>
          </a:xfrm>
          <a:prstGeom prst="roundRect">
            <a:avLst/>
          </a:prstGeom>
          <a:solidFill>
            <a:schemeClr val="tx2">
              <a:lumMod val="50000"/>
            </a:schemeClr>
          </a:solidFill>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solidFill>
                <a:latin typeface="Segoe Light" pitchFamily="34" charset="0"/>
              </a:rPr>
              <a:t>Silverlight</a:t>
            </a:r>
            <a:endParaRPr lang="en-US" sz="2400" dirty="0" smtClean="0">
              <a:solidFill>
                <a:schemeClr val="tx1"/>
              </a:solidFill>
              <a:latin typeface="Segoe Light" pitchFamily="34" charset="0"/>
            </a:endParaRPr>
          </a:p>
        </p:txBody>
      </p:sp>
      <p:pic>
        <p:nvPicPr>
          <p:cNvPr id="23" name="cloud" descr="C:\DVD_Art_Sept-2-2010\Artwork_Imagery\Icons - Illustrations\_ XML ICONS\Internet cloud we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9045" y="1559661"/>
            <a:ext cx="1548063" cy="667269"/>
          </a:xfrm>
          <a:prstGeom prst="rect">
            <a:avLst/>
          </a:prstGeom>
          <a:noFill/>
          <a:extLst>
            <a:ext uri="{909E8E84-426E-40DD-AFC4-6F175D3DCCD1}">
              <a14:hiddenFill xmlns:a14="http://schemas.microsoft.com/office/drawing/2010/main">
                <a:solidFill>
                  <a:srgbClr val="FFFFFF"/>
                </a:solidFill>
              </a14:hiddenFill>
            </a:ext>
          </a:extLst>
        </p:spPr>
      </p:pic>
      <p:pic>
        <p:nvPicPr>
          <p:cNvPr id="24" name="Windows Azure" descr="C:\DVD_Art_Sept-2-2010\Logos\Windows Azure (platform)\Windows Azure\Windows Azure logo v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0841" y="4473696"/>
            <a:ext cx="1674420" cy="807961"/>
          </a:xfrm>
          <a:prstGeom prst="rect">
            <a:avLst/>
          </a:prstGeom>
          <a:noFill/>
          <a:extLst>
            <a:ext uri="{909E8E84-426E-40DD-AFC4-6F175D3DCCD1}">
              <a14:hiddenFill xmlns:a14="http://schemas.microsoft.com/office/drawing/2010/main">
                <a:solidFill>
                  <a:srgbClr val="FFFFFF"/>
                </a:solidFill>
              </a14:hiddenFill>
            </a:ext>
          </a:extLst>
        </p:spPr>
      </p:pic>
      <p:sp>
        <p:nvSpPr>
          <p:cNvPr id="26" name="Rounded Rectangle 25"/>
          <p:cNvSpPr/>
          <p:nvPr/>
        </p:nvSpPr>
        <p:spPr bwMode="auto">
          <a:xfrm>
            <a:off x="3629045" y="2444557"/>
            <a:ext cx="1773244" cy="1012428"/>
          </a:xfrm>
          <a:prstGeom prst="roundRect">
            <a:avLst/>
          </a:prstGeom>
          <a:solidFill>
            <a:schemeClr val="tx2">
              <a:lumMod val="50000"/>
            </a:schemeClr>
          </a:solidFill>
          <a:ln>
            <a:solidFill>
              <a:schemeClr val="tx2"/>
            </a:soli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chemeClr val="tx1"/>
                </a:solidFill>
                <a:latin typeface="Segoe Light" pitchFamily="34" charset="0"/>
              </a:rPr>
              <a:t>Default.aspx</a:t>
            </a:r>
          </a:p>
          <a:p>
            <a:pPr algn="ctr" defTabSz="914099"/>
            <a:r>
              <a:rPr lang="en-US" sz="1200" dirty="0" smtClean="0">
                <a:solidFill>
                  <a:schemeClr val="tx1"/>
                </a:solidFill>
                <a:latin typeface="Segoe Light" pitchFamily="34" charset="0"/>
              </a:rPr>
              <a:t>(Upload BLOBs)</a:t>
            </a:r>
            <a:endParaRPr lang="en-US" sz="1600" dirty="0" smtClean="0">
              <a:solidFill>
                <a:schemeClr val="tx1"/>
              </a:solidFill>
              <a:latin typeface="Segoe Light" pitchFamily="34" charset="0"/>
            </a:endParaRPr>
          </a:p>
        </p:txBody>
      </p:sp>
      <p:sp>
        <p:nvSpPr>
          <p:cNvPr id="30" name="Rounded Rectangle 29"/>
          <p:cNvSpPr/>
          <p:nvPr/>
        </p:nvSpPr>
        <p:spPr bwMode="auto">
          <a:xfrm>
            <a:off x="628650" y="2444557"/>
            <a:ext cx="1836963" cy="761150"/>
          </a:xfrm>
          <a:prstGeom prst="roundRect">
            <a:avLst/>
          </a:prstGeom>
          <a:solidFill>
            <a:schemeClr val="tx2">
              <a:lumMod val="50000"/>
            </a:schemeClr>
          </a:solidFill>
          <a:ln>
            <a:solidFill>
              <a:schemeClr val="tx1"/>
            </a:solidFill>
            <a:prstDash val="dash"/>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solidFill>
                <a:latin typeface="Segoe Light" pitchFamily="34" charset="0"/>
              </a:rPr>
              <a:t>Web Part</a:t>
            </a:r>
          </a:p>
          <a:p>
            <a:pPr algn="ctr" defTabSz="914099"/>
            <a:r>
              <a:rPr lang="en-US" sz="1200" dirty="0" smtClean="0">
                <a:solidFill>
                  <a:schemeClr val="tx1"/>
                </a:solidFill>
                <a:latin typeface="Segoe Light" pitchFamily="34" charset="0"/>
              </a:rPr>
              <a:t>&lt;</a:t>
            </a:r>
            <a:r>
              <a:rPr lang="en-US" sz="1200" dirty="0" err="1" smtClean="0">
                <a:solidFill>
                  <a:schemeClr val="tx1"/>
                </a:solidFill>
                <a:latin typeface="Segoe Light" pitchFamily="34" charset="0"/>
              </a:rPr>
              <a:t>iframe</a:t>
            </a:r>
            <a:r>
              <a:rPr lang="en-US" sz="1200" dirty="0" smtClean="0">
                <a:solidFill>
                  <a:schemeClr val="tx1"/>
                </a:solidFill>
                <a:latin typeface="Segoe Light" pitchFamily="34" charset="0"/>
              </a:rPr>
              <a:t>&gt;</a:t>
            </a:r>
          </a:p>
        </p:txBody>
      </p:sp>
      <p:cxnSp>
        <p:nvCxnSpPr>
          <p:cNvPr id="31" name="Straight Arrow Connector 30"/>
          <p:cNvCxnSpPr/>
          <p:nvPr/>
        </p:nvCxnSpPr>
        <p:spPr>
          <a:xfrm flipH="1">
            <a:off x="2509780" y="2775858"/>
            <a:ext cx="1049849"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509780" y="3720940"/>
            <a:ext cx="3542825" cy="0"/>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5437415" y="2444557"/>
            <a:ext cx="2421090" cy="1684670"/>
            <a:chOff x="5437415" y="2444557"/>
            <a:chExt cx="2421090" cy="1684670"/>
          </a:xfrm>
        </p:grpSpPr>
        <p:sp>
          <p:nvSpPr>
            <p:cNvPr id="28" name="Rounded Rectangle 27"/>
            <p:cNvSpPr/>
            <p:nvPr/>
          </p:nvSpPr>
          <p:spPr bwMode="auto">
            <a:xfrm>
              <a:off x="6085261" y="2444557"/>
              <a:ext cx="1773244" cy="1531450"/>
            </a:xfrm>
            <a:prstGeom prst="roundRect">
              <a:avLst/>
            </a:prstGeom>
            <a:solidFill>
              <a:schemeClr val="tx2">
                <a:lumMod val="50000"/>
              </a:schemeClr>
            </a:solidFill>
            <a:ln>
              <a:solidFill>
                <a:schemeClr val="tx2"/>
              </a:solidFill>
              <a:headEnd type="none" w="med" len="med"/>
              <a:tailEnd type="none" w="med" len="med"/>
            </a:ln>
            <a:effectLst>
              <a:outerShdw blurRad="127000" sx="102000" sy="102000" algn="ctr" rotWithShape="0">
                <a:schemeClr val="tx1">
                  <a:alpha val="26000"/>
                </a:schemeClr>
              </a:outerShdw>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chemeClr val="tx1"/>
                  </a:solidFill>
                  <a:latin typeface="Segoe Light" pitchFamily="34" charset="0"/>
                </a:rPr>
                <a:t>BLOB Storage</a:t>
              </a:r>
            </a:p>
          </p:txBody>
        </p:sp>
        <p:cxnSp>
          <p:nvCxnSpPr>
            <p:cNvPr id="6" name="Straight Arrow Connector 5"/>
            <p:cNvCxnSpPr/>
            <p:nvPr/>
          </p:nvCxnSpPr>
          <p:spPr>
            <a:xfrm>
              <a:off x="5470071" y="2775858"/>
              <a:ext cx="615190"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437415" y="2964378"/>
              <a:ext cx="615190" cy="0"/>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Can 33"/>
            <p:cNvSpPr/>
            <p:nvPr/>
          </p:nvSpPr>
          <p:spPr bwMode="auto">
            <a:xfrm>
              <a:off x="7156379" y="3734796"/>
              <a:ext cx="604158" cy="394431"/>
            </a:xfrm>
            <a:prstGeom prst="can">
              <a:avLst>
                <a:gd name="adj" fmla="val 50000"/>
              </a:avLst>
            </a:prstGeom>
            <a:solidFill>
              <a:schemeClr val="tx1">
                <a:lumMod val="85000"/>
              </a:schemeClr>
            </a:solidFill>
            <a:ln>
              <a:solidFill>
                <a:schemeClr val="tx1">
                  <a:lumMod val="65000"/>
                </a:schemeClr>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grpSp>
      <p:grpSp>
        <p:nvGrpSpPr>
          <p:cNvPr id="41" name="Group 40"/>
          <p:cNvGrpSpPr/>
          <p:nvPr/>
        </p:nvGrpSpPr>
        <p:grpSpPr>
          <a:xfrm>
            <a:off x="628650" y="4147851"/>
            <a:ext cx="1836963" cy="807021"/>
            <a:chOff x="628650" y="4147851"/>
            <a:chExt cx="1836963" cy="807021"/>
          </a:xfrm>
        </p:grpSpPr>
        <p:sp>
          <p:nvSpPr>
            <p:cNvPr id="36" name="Rounded Rectangle 35"/>
            <p:cNvSpPr/>
            <p:nvPr/>
          </p:nvSpPr>
          <p:spPr bwMode="auto">
            <a:xfrm>
              <a:off x="628650" y="4421897"/>
              <a:ext cx="1836963" cy="532975"/>
            </a:xfrm>
            <a:prstGeom prst="roundRect">
              <a:avLst/>
            </a:prstGeom>
            <a:solidFill>
              <a:schemeClr val="tx2">
                <a:lumMod val="50000"/>
              </a:schemeClr>
            </a:solidFill>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chemeClr val="tx1"/>
                  </a:solidFill>
                  <a:latin typeface="Segoe Light" pitchFamily="34" charset="0"/>
                </a:rPr>
                <a:t>SP List</a:t>
              </a:r>
              <a:endParaRPr lang="en-US" sz="2400" dirty="0" smtClean="0">
                <a:solidFill>
                  <a:schemeClr val="tx1"/>
                </a:solidFill>
                <a:latin typeface="Segoe Light" pitchFamily="34" charset="0"/>
              </a:endParaRPr>
            </a:p>
          </p:txBody>
        </p:sp>
        <p:cxnSp>
          <p:nvCxnSpPr>
            <p:cNvPr id="38" name="Straight Arrow Connector 37"/>
            <p:cNvCxnSpPr/>
            <p:nvPr/>
          </p:nvCxnSpPr>
          <p:spPr>
            <a:xfrm>
              <a:off x="1547131" y="4147851"/>
              <a:ext cx="0" cy="264521"/>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163930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Marketing Image Viewer</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0205679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53B4908E0B0A44A4EC702E32EE0FF0" ma:contentTypeVersion="0" ma:contentTypeDescription="Create a new document." ma:contentTypeScope="" ma:versionID="94410c7d63188e8afda08c5ffa1ad01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BA93E89-0423-4EF3-957E-381915D9BF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893833E7-CDA5-4E4A-AF0B-36A91B78C9EF}">
  <ds:schemaRefs>
    <ds:schemaRef ds:uri="http://schemas.microsoft.com/office/2006/documentManagement/types"/>
    <ds:schemaRef ds:uri="http://schemas.microsoft.com/office/2006/metadata/properties"/>
    <ds:schemaRef ds:uri="http://purl.org/dc/terms/"/>
    <ds:schemaRef ds:uri="http://purl.org/dc/elements/1.1/"/>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OSP_301_SharePoint_And_Azure_Fox_v1</Template>
  <TotalTime>138</TotalTime>
  <Words>1980</Words>
  <Application>Microsoft Office PowerPoint</Application>
  <PresentationFormat>Custom</PresentationFormat>
  <Paragraphs>266</Paragraphs>
  <Slides>23</Slides>
  <Notes>12</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TENA11_BreakoutSession_Template_16x9_Final_05132011</vt:lpstr>
      <vt:lpstr>1_White with Consolas font for code slides</vt:lpstr>
      <vt:lpstr>Integrating Microsoft SharePoint  2010 with Windows Azure</vt:lpstr>
      <vt:lpstr>Why?</vt:lpstr>
      <vt:lpstr>PowerPoint Presentation</vt:lpstr>
      <vt:lpstr>Service</vt:lpstr>
      <vt:lpstr>Service Reporting on Crime with WCF Service</vt:lpstr>
      <vt:lpstr>Crime Reporting</vt:lpstr>
      <vt:lpstr>Data</vt:lpstr>
      <vt:lpstr>Data Using Windows Azure BLOB Storage</vt:lpstr>
      <vt:lpstr>Marketing Image Viewer</vt:lpstr>
      <vt:lpstr>Remote Access</vt:lpstr>
      <vt:lpstr>Remote Access Accessing SharePoint Data using Windows Phone 7</vt:lpstr>
      <vt:lpstr>Accessing SharePoint Data on Windows Phone 7</vt:lpstr>
      <vt:lpstr>Security</vt:lpstr>
      <vt:lpstr>Single Sign-on Between SharePoint &amp; Azure Web Application</vt:lpstr>
      <vt:lpstr>Federated ADFS</vt:lpstr>
      <vt:lpstr>More about Office 365</vt:lpstr>
      <vt:lpstr>Bringing It All Together: Contoso Oil &amp; Gas</vt:lpstr>
      <vt:lpstr>What’s next?</vt:lpstr>
      <vt:lpstr>Resources</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OSP301: Integrating Microsoft SharePoint 2010 with Windows Azure</dc:title>
  <dc:subject>Microsoft TechEd North America 2011</dc:subject>
  <dc:creator> Steve Fox</dc:creator>
  <dc:description>Template Design: Jordan Cayabyab
Formatter: Sylvia Tedjo, Silver Fox Productions
Event Date: May 16-19, 2011
Event Location: Atlanta
Audience Type: Developers, IT Pros</dc:description>
  <cp:lastModifiedBy>Shows</cp:lastModifiedBy>
  <cp:revision>10</cp:revision>
  <cp:lastPrinted>2010-05-11T05:02:34Z</cp:lastPrinted>
  <dcterms:created xsi:type="dcterms:W3CDTF">2011-05-10T00:04:43Z</dcterms:created>
  <dcterms:modified xsi:type="dcterms:W3CDTF">2011-05-17T23:28:10Z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0x0101003E53B4908E0B0A44A4EC702E32EE0FF0</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