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tiff" ContentType="image/tiff"/>
  <Default Extension="gif" ContentType="image/gif"/>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42" r:id="rId4"/>
    <p:sldMasterId id="2147483762" r:id="rId5"/>
  </p:sldMasterIdLst>
  <p:notesMasterIdLst>
    <p:notesMasterId r:id="rId41"/>
  </p:notesMasterIdLst>
  <p:handoutMasterIdLst>
    <p:handoutMasterId r:id="rId42"/>
  </p:handoutMasterIdLst>
  <p:sldIdLst>
    <p:sldId id="322" r:id="rId6"/>
    <p:sldId id="369" r:id="rId7"/>
    <p:sldId id="368" r:id="rId8"/>
    <p:sldId id="336" r:id="rId9"/>
    <p:sldId id="335" r:id="rId10"/>
    <p:sldId id="337" r:id="rId11"/>
    <p:sldId id="340" r:id="rId12"/>
    <p:sldId id="341" r:id="rId13"/>
    <p:sldId id="339" r:id="rId14"/>
    <p:sldId id="365" r:id="rId15"/>
    <p:sldId id="354" r:id="rId16"/>
    <p:sldId id="342" r:id="rId17"/>
    <p:sldId id="345" r:id="rId18"/>
    <p:sldId id="346" r:id="rId19"/>
    <p:sldId id="347" r:id="rId20"/>
    <p:sldId id="366" r:id="rId21"/>
    <p:sldId id="349" r:id="rId22"/>
    <p:sldId id="350" r:id="rId23"/>
    <p:sldId id="375" r:id="rId24"/>
    <p:sldId id="351" r:id="rId25"/>
    <p:sldId id="355" r:id="rId26"/>
    <p:sldId id="352" r:id="rId27"/>
    <p:sldId id="353" r:id="rId28"/>
    <p:sldId id="356" r:id="rId29"/>
    <p:sldId id="358" r:id="rId30"/>
    <p:sldId id="360" r:id="rId31"/>
    <p:sldId id="359" r:id="rId32"/>
    <p:sldId id="363" r:id="rId33"/>
    <p:sldId id="364" r:id="rId34"/>
    <p:sldId id="370" r:id="rId35"/>
    <p:sldId id="372" r:id="rId36"/>
    <p:sldId id="373" r:id="rId37"/>
    <p:sldId id="374" r:id="rId38"/>
    <p:sldId id="271" r:id="rId39"/>
    <p:sldId id="319" r:id="rId40"/>
  </p:sldIdLst>
  <p:sldSz cx="12188825" cy="6858000"/>
  <p:notesSz cx="7023100" cy="9309100"/>
  <p:defaultTex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3C2F1"/>
    <a:srgbClr val="FFFFFF"/>
    <a:srgbClr val="000000"/>
    <a:srgbClr val="429A16"/>
    <a:srgbClr val="F8F57B"/>
    <a:srgbClr val="59D01E"/>
    <a:srgbClr val="ACE58F"/>
    <a:srgbClr val="292929"/>
    <a:srgbClr val="333333"/>
    <a:srgbClr val="F6AE1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397" autoAdjust="0"/>
    <p:restoredTop sz="95732" autoAdjust="0"/>
  </p:normalViewPr>
  <p:slideViewPr>
    <p:cSldViewPr snapToGrid="0">
      <p:cViewPr varScale="1">
        <p:scale>
          <a:sx n="61" d="100"/>
          <a:sy n="61" d="100"/>
        </p:scale>
        <p:origin x="-1434" y="-84"/>
      </p:cViewPr>
      <p:guideLst>
        <p:guide orient="horz" pos="144"/>
        <p:guide orient="horz" pos="1200"/>
        <p:guide orient="horz" pos="2736"/>
        <p:guide orient="horz" pos="4176"/>
        <p:guide orient="horz" pos="1488"/>
        <p:guide orient="horz" pos="912"/>
        <p:guide pos="3839"/>
        <p:guide pos="327"/>
        <p:guide pos="1190"/>
        <p:guide pos="7350"/>
        <p:guide pos="7063"/>
        <p:guide pos="611"/>
      </p:guideLst>
    </p:cSldViewPr>
  </p:slideViewPr>
  <p:outlineViewPr>
    <p:cViewPr>
      <p:scale>
        <a:sx n="33" d="100"/>
        <a:sy n="33" d="100"/>
      </p:scale>
      <p:origin x="0" y="6060"/>
    </p:cViewPr>
  </p:outlineViewPr>
  <p:notesTextViewPr>
    <p:cViewPr>
      <p:scale>
        <a:sx n="100" d="100"/>
        <a:sy n="100" d="100"/>
      </p:scale>
      <p:origin x="0" y="0"/>
    </p:cViewPr>
  </p:notesTextViewPr>
  <p:sorterViewPr>
    <p:cViewPr>
      <p:scale>
        <a:sx n="20" d="100"/>
        <a:sy n="20" d="100"/>
      </p:scale>
      <p:origin x="0" y="0"/>
    </p:cViewPr>
  </p:sorterViewPr>
  <p:notesViewPr>
    <p:cSldViewPr snapToGrid="0" showGuides="1">
      <p:cViewPr>
        <p:scale>
          <a:sx n="148" d="100"/>
          <a:sy n="148" d="100"/>
        </p:scale>
        <p:origin x="-1686" y="-72"/>
      </p:cViewPr>
      <p:guideLst>
        <p:guide orient="horz" pos="2932"/>
        <p:guide pos="2212"/>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3" Type="http://schemas.openxmlformats.org/officeDocument/2006/relationships/customXml" Target="../customXml/item3.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handoutMaster" Target="handoutMasters/handoutMaster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276B71F-C25F-483F-9B01-C3A1704BE5DC}" type="doc">
      <dgm:prSet loTypeId="urn:microsoft.com/office/officeart/2005/8/layout/vList5" loCatId="list" qsTypeId="urn:microsoft.com/office/officeart/2005/8/quickstyle/3d1" qsCatId="3D" csTypeId="urn:microsoft.com/office/officeart/2005/8/colors/colorful1#1" csCatId="colorful" phldr="1"/>
      <dgm:spPr/>
      <dgm:t>
        <a:bodyPr/>
        <a:lstStyle/>
        <a:p>
          <a:endParaRPr lang="en-US"/>
        </a:p>
      </dgm:t>
    </dgm:pt>
    <dgm:pt modelId="{C85BD8A7-9980-4E36-B427-3BC338BCE212}">
      <dgm:prSet/>
      <dgm:spPr>
        <a:solidFill>
          <a:schemeClr val="bg2"/>
        </a:solidFill>
      </dgm:spPr>
      <dgm:t>
        <a:bodyPr/>
        <a:lstStyle/>
        <a:p>
          <a:pPr algn="ctr" rtl="0"/>
          <a:r>
            <a:rPr lang="en-US" dirty="0" smtClean="0">
              <a:effectLst>
                <a:outerShdw blurRad="38100" dist="38100" dir="2700000" algn="tl">
                  <a:srgbClr val="000000">
                    <a:alpha val="43137"/>
                  </a:srgbClr>
                </a:outerShdw>
              </a:effectLst>
            </a:rPr>
            <a:t>2. Increasing Productivity</a:t>
          </a:r>
          <a:endParaRPr lang="en-US" dirty="0">
            <a:effectLst>
              <a:outerShdw blurRad="38100" dist="38100" dir="2700000" algn="tl">
                <a:srgbClr val="000000">
                  <a:alpha val="43137"/>
                </a:srgbClr>
              </a:outerShdw>
            </a:effectLst>
          </a:endParaRPr>
        </a:p>
      </dgm:t>
    </dgm:pt>
    <dgm:pt modelId="{B9694646-8C4D-4B90-AB2B-8884ED8CBB65}" type="parTrans" cxnId="{C907744F-68CC-4568-9974-0B00E250F753}">
      <dgm:prSet/>
      <dgm:spPr/>
      <dgm:t>
        <a:bodyPr/>
        <a:lstStyle/>
        <a:p>
          <a:endParaRPr lang="en-US"/>
        </a:p>
      </dgm:t>
    </dgm:pt>
    <dgm:pt modelId="{2A5B0D4F-76A6-4B6C-9B78-D12F032B728F}" type="sibTrans" cxnId="{C907744F-68CC-4568-9974-0B00E250F753}">
      <dgm:prSet/>
      <dgm:spPr/>
      <dgm:t>
        <a:bodyPr/>
        <a:lstStyle/>
        <a:p>
          <a:endParaRPr lang="en-US"/>
        </a:p>
      </dgm:t>
    </dgm:pt>
    <dgm:pt modelId="{4874EDF6-1ADE-421F-9751-5DFE398AFB9B}">
      <dgm:prSet/>
      <dgm:spPr/>
      <dgm:t>
        <a:bodyPr/>
        <a:lstStyle/>
        <a:p>
          <a:pPr rtl="0"/>
          <a:r>
            <a:rPr lang="en-US" dirty="0" smtClean="0">
              <a:effectLst>
                <a:outerShdw blurRad="38100" dist="38100" dir="2700000" algn="tl">
                  <a:srgbClr val="000000">
                    <a:alpha val="43137"/>
                  </a:srgbClr>
                </a:outerShdw>
              </a:effectLst>
            </a:rPr>
            <a:t>3. Modern Organizational Reality</a:t>
          </a:r>
          <a:endParaRPr lang="en-US" dirty="0">
            <a:effectLst>
              <a:outerShdw blurRad="38100" dist="38100" dir="2700000" algn="tl">
                <a:srgbClr val="000000">
                  <a:alpha val="43137"/>
                </a:srgbClr>
              </a:outerShdw>
            </a:effectLst>
          </a:endParaRPr>
        </a:p>
      </dgm:t>
    </dgm:pt>
    <dgm:pt modelId="{3AD86462-B518-4863-A759-328D557FBC7F}" type="parTrans" cxnId="{4F379E40-EC5C-401B-99C9-7A67F5F7A0BC}">
      <dgm:prSet/>
      <dgm:spPr/>
      <dgm:t>
        <a:bodyPr/>
        <a:lstStyle/>
        <a:p>
          <a:endParaRPr lang="en-US"/>
        </a:p>
      </dgm:t>
    </dgm:pt>
    <dgm:pt modelId="{79756CA3-8717-4C60-ADBC-84EBAA0409EC}" type="sibTrans" cxnId="{4F379E40-EC5C-401B-99C9-7A67F5F7A0BC}">
      <dgm:prSet/>
      <dgm:spPr/>
      <dgm:t>
        <a:bodyPr/>
        <a:lstStyle/>
        <a:p>
          <a:endParaRPr lang="en-US"/>
        </a:p>
      </dgm:t>
    </dgm:pt>
    <dgm:pt modelId="{DAEFAD22-990E-462C-835B-0F5845E1A787}">
      <dgm:prSet/>
      <dgm:spPr/>
      <dgm:t>
        <a:bodyPr/>
        <a:lstStyle/>
        <a:p>
          <a:pPr rtl="0"/>
          <a:r>
            <a:rPr lang="en-US" dirty="0" smtClean="0">
              <a:effectLst>
                <a:outerShdw blurRad="38100" dist="38100" dir="2700000" algn="tl">
                  <a:srgbClr val="000000">
                    <a:alpha val="43137"/>
                  </a:srgbClr>
                </a:outerShdw>
              </a:effectLst>
            </a:rPr>
            <a:t>4. Connecting Data and People</a:t>
          </a:r>
          <a:endParaRPr lang="en-US" dirty="0">
            <a:effectLst>
              <a:outerShdw blurRad="38100" dist="38100" dir="2700000" algn="tl">
                <a:srgbClr val="000000">
                  <a:alpha val="43137"/>
                </a:srgbClr>
              </a:outerShdw>
            </a:effectLst>
          </a:endParaRPr>
        </a:p>
      </dgm:t>
    </dgm:pt>
    <dgm:pt modelId="{15392B00-AF16-4102-84C2-F0016B8B44A2}" type="parTrans" cxnId="{C90D0FED-07BB-4B01-B87A-F3A07F12E773}">
      <dgm:prSet/>
      <dgm:spPr/>
      <dgm:t>
        <a:bodyPr/>
        <a:lstStyle/>
        <a:p>
          <a:endParaRPr lang="en-US"/>
        </a:p>
      </dgm:t>
    </dgm:pt>
    <dgm:pt modelId="{957B41D8-0D86-458F-A77D-C10F507461E4}" type="sibTrans" cxnId="{C90D0FED-07BB-4B01-B87A-F3A07F12E773}">
      <dgm:prSet/>
      <dgm:spPr/>
      <dgm:t>
        <a:bodyPr/>
        <a:lstStyle/>
        <a:p>
          <a:endParaRPr lang="en-US"/>
        </a:p>
      </dgm:t>
    </dgm:pt>
    <dgm:pt modelId="{3DB83474-DD46-4D23-81F5-CB65CD28A1F2}">
      <dgm:prSet/>
      <dgm:spPr>
        <a:solidFill>
          <a:schemeClr val="accent2"/>
        </a:solidFill>
      </dgm:spPr>
      <dgm:t>
        <a:bodyPr/>
        <a:lstStyle/>
        <a:p>
          <a:pPr algn="ctr" rtl="0"/>
          <a:r>
            <a:rPr lang="en-US" dirty="0" smtClean="0">
              <a:effectLst>
                <a:outerShdw blurRad="38100" dist="38100" dir="2700000" algn="tl">
                  <a:srgbClr val="000000">
                    <a:alpha val="43137"/>
                  </a:srgbClr>
                </a:outerShdw>
              </a:effectLst>
            </a:rPr>
            <a:t>1. Addressing Critical Business Challenges</a:t>
          </a:r>
          <a:endParaRPr lang="en-US" dirty="0">
            <a:effectLst>
              <a:outerShdw blurRad="38100" dist="38100" dir="2700000" algn="tl">
                <a:srgbClr val="000000">
                  <a:alpha val="43137"/>
                </a:srgbClr>
              </a:outerShdw>
            </a:effectLst>
          </a:endParaRPr>
        </a:p>
      </dgm:t>
    </dgm:pt>
    <dgm:pt modelId="{C9A2A2DB-A38A-4C80-B011-5DE6B51EB366}" type="parTrans" cxnId="{CF103DFB-A30C-4A2F-80B2-7B8D21413E7B}">
      <dgm:prSet/>
      <dgm:spPr/>
      <dgm:t>
        <a:bodyPr/>
        <a:lstStyle/>
        <a:p>
          <a:endParaRPr lang="en-US"/>
        </a:p>
      </dgm:t>
    </dgm:pt>
    <dgm:pt modelId="{7447C58C-C8D4-4C8C-8924-77DBA511DCD0}" type="sibTrans" cxnId="{CF103DFB-A30C-4A2F-80B2-7B8D21413E7B}">
      <dgm:prSet/>
      <dgm:spPr/>
      <dgm:t>
        <a:bodyPr/>
        <a:lstStyle/>
        <a:p>
          <a:endParaRPr lang="en-US"/>
        </a:p>
      </dgm:t>
    </dgm:pt>
    <dgm:pt modelId="{0FE77BCA-8550-4F3E-A835-85C80F49BC02}" type="pres">
      <dgm:prSet presAssocID="{2276B71F-C25F-483F-9B01-C3A1704BE5DC}" presName="Name0" presStyleCnt="0">
        <dgm:presLayoutVars>
          <dgm:dir/>
          <dgm:animLvl val="lvl"/>
          <dgm:resizeHandles val="exact"/>
        </dgm:presLayoutVars>
      </dgm:prSet>
      <dgm:spPr/>
      <dgm:t>
        <a:bodyPr/>
        <a:lstStyle/>
        <a:p>
          <a:endParaRPr lang="en-US"/>
        </a:p>
      </dgm:t>
    </dgm:pt>
    <dgm:pt modelId="{D8FA7B07-B626-4029-BAD1-E2D355C2610F}" type="pres">
      <dgm:prSet presAssocID="{3DB83474-DD46-4D23-81F5-CB65CD28A1F2}" presName="linNode" presStyleCnt="0"/>
      <dgm:spPr/>
    </dgm:pt>
    <dgm:pt modelId="{9FFB3708-8F01-44B3-989D-4451BF753F8F}" type="pres">
      <dgm:prSet presAssocID="{3DB83474-DD46-4D23-81F5-CB65CD28A1F2}" presName="parentText" presStyleLbl="node1" presStyleIdx="0" presStyleCnt="4">
        <dgm:presLayoutVars>
          <dgm:chMax val="1"/>
          <dgm:bulletEnabled val="1"/>
        </dgm:presLayoutVars>
      </dgm:prSet>
      <dgm:spPr/>
      <dgm:t>
        <a:bodyPr/>
        <a:lstStyle/>
        <a:p>
          <a:endParaRPr lang="en-US"/>
        </a:p>
      </dgm:t>
    </dgm:pt>
    <dgm:pt modelId="{CE2FBC22-CA96-4B10-9C03-924AD98D680C}" type="pres">
      <dgm:prSet presAssocID="{7447C58C-C8D4-4C8C-8924-77DBA511DCD0}" presName="sp" presStyleCnt="0"/>
      <dgm:spPr/>
    </dgm:pt>
    <dgm:pt modelId="{7A4BDBC0-0383-4669-9F59-6FAABB53B4EC}" type="pres">
      <dgm:prSet presAssocID="{C85BD8A7-9980-4E36-B427-3BC338BCE212}" presName="linNode" presStyleCnt="0"/>
      <dgm:spPr/>
      <dgm:t>
        <a:bodyPr/>
        <a:lstStyle/>
        <a:p>
          <a:endParaRPr lang="en-US"/>
        </a:p>
      </dgm:t>
    </dgm:pt>
    <dgm:pt modelId="{8FD94F70-3136-4665-915F-8C32BBD38AF1}" type="pres">
      <dgm:prSet presAssocID="{C85BD8A7-9980-4E36-B427-3BC338BCE212}" presName="parentText" presStyleLbl="node1" presStyleIdx="1" presStyleCnt="4">
        <dgm:presLayoutVars>
          <dgm:chMax val="1"/>
          <dgm:bulletEnabled val="1"/>
        </dgm:presLayoutVars>
      </dgm:prSet>
      <dgm:spPr/>
      <dgm:t>
        <a:bodyPr/>
        <a:lstStyle/>
        <a:p>
          <a:endParaRPr lang="en-US"/>
        </a:p>
      </dgm:t>
    </dgm:pt>
    <dgm:pt modelId="{8005AE5E-84DB-4721-8FE8-D4F97EFAA2C2}" type="pres">
      <dgm:prSet presAssocID="{2A5B0D4F-76A6-4B6C-9B78-D12F032B728F}" presName="sp" presStyleCnt="0"/>
      <dgm:spPr/>
      <dgm:t>
        <a:bodyPr/>
        <a:lstStyle/>
        <a:p>
          <a:endParaRPr lang="en-US"/>
        </a:p>
      </dgm:t>
    </dgm:pt>
    <dgm:pt modelId="{745EA0D3-7E7A-4B6A-946D-683BB1D313AE}" type="pres">
      <dgm:prSet presAssocID="{4874EDF6-1ADE-421F-9751-5DFE398AFB9B}" presName="linNode" presStyleCnt="0"/>
      <dgm:spPr/>
      <dgm:t>
        <a:bodyPr/>
        <a:lstStyle/>
        <a:p>
          <a:endParaRPr lang="en-US"/>
        </a:p>
      </dgm:t>
    </dgm:pt>
    <dgm:pt modelId="{3147D3A4-8FB8-43A2-884F-7D32B11A5D78}" type="pres">
      <dgm:prSet presAssocID="{4874EDF6-1ADE-421F-9751-5DFE398AFB9B}" presName="parentText" presStyleLbl="node1" presStyleIdx="2" presStyleCnt="4">
        <dgm:presLayoutVars>
          <dgm:chMax val="1"/>
          <dgm:bulletEnabled val="1"/>
        </dgm:presLayoutVars>
      </dgm:prSet>
      <dgm:spPr/>
      <dgm:t>
        <a:bodyPr/>
        <a:lstStyle/>
        <a:p>
          <a:endParaRPr lang="en-US"/>
        </a:p>
      </dgm:t>
    </dgm:pt>
    <dgm:pt modelId="{EC3DA246-0806-46FC-8F93-D413D5EFDC95}" type="pres">
      <dgm:prSet presAssocID="{79756CA3-8717-4C60-ADBC-84EBAA0409EC}" presName="sp" presStyleCnt="0"/>
      <dgm:spPr/>
      <dgm:t>
        <a:bodyPr/>
        <a:lstStyle/>
        <a:p>
          <a:endParaRPr lang="en-US"/>
        </a:p>
      </dgm:t>
    </dgm:pt>
    <dgm:pt modelId="{A8CAA3BA-DE66-453F-9A8D-87CA2C39EF98}" type="pres">
      <dgm:prSet presAssocID="{DAEFAD22-990E-462C-835B-0F5845E1A787}" presName="linNode" presStyleCnt="0"/>
      <dgm:spPr/>
      <dgm:t>
        <a:bodyPr/>
        <a:lstStyle/>
        <a:p>
          <a:endParaRPr lang="en-US"/>
        </a:p>
      </dgm:t>
    </dgm:pt>
    <dgm:pt modelId="{A38B159B-67C6-45D1-BCF5-2702AA42472C}" type="pres">
      <dgm:prSet presAssocID="{DAEFAD22-990E-462C-835B-0F5845E1A787}" presName="parentText" presStyleLbl="node1" presStyleIdx="3" presStyleCnt="4">
        <dgm:presLayoutVars>
          <dgm:chMax val="1"/>
          <dgm:bulletEnabled val="1"/>
        </dgm:presLayoutVars>
      </dgm:prSet>
      <dgm:spPr/>
      <dgm:t>
        <a:bodyPr/>
        <a:lstStyle/>
        <a:p>
          <a:endParaRPr lang="en-US"/>
        </a:p>
      </dgm:t>
    </dgm:pt>
  </dgm:ptLst>
  <dgm:cxnLst>
    <dgm:cxn modelId="{C90D0FED-07BB-4B01-B87A-F3A07F12E773}" srcId="{2276B71F-C25F-483F-9B01-C3A1704BE5DC}" destId="{DAEFAD22-990E-462C-835B-0F5845E1A787}" srcOrd="3" destOrd="0" parTransId="{15392B00-AF16-4102-84C2-F0016B8B44A2}" sibTransId="{957B41D8-0D86-458F-A77D-C10F507461E4}"/>
    <dgm:cxn modelId="{B636B9F1-8ED3-423C-81C2-94189CEAB755}" type="presOf" srcId="{2276B71F-C25F-483F-9B01-C3A1704BE5DC}" destId="{0FE77BCA-8550-4F3E-A835-85C80F49BC02}" srcOrd="0" destOrd="0" presId="urn:microsoft.com/office/officeart/2005/8/layout/vList5"/>
    <dgm:cxn modelId="{84B80B92-14C9-4C00-9552-FDF9D14EBB3E}" type="presOf" srcId="{C85BD8A7-9980-4E36-B427-3BC338BCE212}" destId="{8FD94F70-3136-4665-915F-8C32BBD38AF1}" srcOrd="0" destOrd="0" presId="urn:microsoft.com/office/officeart/2005/8/layout/vList5"/>
    <dgm:cxn modelId="{CF103DFB-A30C-4A2F-80B2-7B8D21413E7B}" srcId="{2276B71F-C25F-483F-9B01-C3A1704BE5DC}" destId="{3DB83474-DD46-4D23-81F5-CB65CD28A1F2}" srcOrd="0" destOrd="0" parTransId="{C9A2A2DB-A38A-4C80-B011-5DE6B51EB366}" sibTransId="{7447C58C-C8D4-4C8C-8924-77DBA511DCD0}"/>
    <dgm:cxn modelId="{FE25387C-CDF8-4882-8545-DB45CE4CCE9E}" type="presOf" srcId="{3DB83474-DD46-4D23-81F5-CB65CD28A1F2}" destId="{9FFB3708-8F01-44B3-989D-4451BF753F8F}" srcOrd="0" destOrd="0" presId="urn:microsoft.com/office/officeart/2005/8/layout/vList5"/>
    <dgm:cxn modelId="{536D992A-22C5-4EFA-8373-CE0761938683}" type="presOf" srcId="{DAEFAD22-990E-462C-835B-0F5845E1A787}" destId="{A38B159B-67C6-45D1-BCF5-2702AA42472C}" srcOrd="0" destOrd="0" presId="urn:microsoft.com/office/officeart/2005/8/layout/vList5"/>
    <dgm:cxn modelId="{C907744F-68CC-4568-9974-0B00E250F753}" srcId="{2276B71F-C25F-483F-9B01-C3A1704BE5DC}" destId="{C85BD8A7-9980-4E36-B427-3BC338BCE212}" srcOrd="1" destOrd="0" parTransId="{B9694646-8C4D-4B90-AB2B-8884ED8CBB65}" sibTransId="{2A5B0D4F-76A6-4B6C-9B78-D12F032B728F}"/>
    <dgm:cxn modelId="{4F379E40-EC5C-401B-99C9-7A67F5F7A0BC}" srcId="{2276B71F-C25F-483F-9B01-C3A1704BE5DC}" destId="{4874EDF6-1ADE-421F-9751-5DFE398AFB9B}" srcOrd="2" destOrd="0" parTransId="{3AD86462-B518-4863-A759-328D557FBC7F}" sibTransId="{79756CA3-8717-4C60-ADBC-84EBAA0409EC}"/>
    <dgm:cxn modelId="{91680224-5D57-4217-8454-BA6DB231F744}" type="presOf" srcId="{4874EDF6-1ADE-421F-9751-5DFE398AFB9B}" destId="{3147D3A4-8FB8-43A2-884F-7D32B11A5D78}" srcOrd="0" destOrd="0" presId="urn:microsoft.com/office/officeart/2005/8/layout/vList5"/>
    <dgm:cxn modelId="{87D44CE6-C000-411E-B5D2-09F749404E50}" type="presParOf" srcId="{0FE77BCA-8550-4F3E-A835-85C80F49BC02}" destId="{D8FA7B07-B626-4029-BAD1-E2D355C2610F}" srcOrd="0" destOrd="0" presId="urn:microsoft.com/office/officeart/2005/8/layout/vList5"/>
    <dgm:cxn modelId="{5B5C8637-BB6A-4E30-BBAD-7BF85AF075F1}" type="presParOf" srcId="{D8FA7B07-B626-4029-BAD1-E2D355C2610F}" destId="{9FFB3708-8F01-44B3-989D-4451BF753F8F}" srcOrd="0" destOrd="0" presId="urn:microsoft.com/office/officeart/2005/8/layout/vList5"/>
    <dgm:cxn modelId="{83B5FE1A-7956-4825-8F59-F8DD7B0716DB}" type="presParOf" srcId="{0FE77BCA-8550-4F3E-A835-85C80F49BC02}" destId="{CE2FBC22-CA96-4B10-9C03-924AD98D680C}" srcOrd="1" destOrd="0" presId="urn:microsoft.com/office/officeart/2005/8/layout/vList5"/>
    <dgm:cxn modelId="{7BA15E4F-0FC9-40B5-8AC9-1E1A32820555}" type="presParOf" srcId="{0FE77BCA-8550-4F3E-A835-85C80F49BC02}" destId="{7A4BDBC0-0383-4669-9F59-6FAABB53B4EC}" srcOrd="2" destOrd="0" presId="urn:microsoft.com/office/officeart/2005/8/layout/vList5"/>
    <dgm:cxn modelId="{FC7C2DA1-C181-45B5-B4DE-2613B1DC89F4}" type="presParOf" srcId="{7A4BDBC0-0383-4669-9F59-6FAABB53B4EC}" destId="{8FD94F70-3136-4665-915F-8C32BBD38AF1}" srcOrd="0" destOrd="0" presId="urn:microsoft.com/office/officeart/2005/8/layout/vList5"/>
    <dgm:cxn modelId="{420B19BE-A321-4037-ADE7-217BA3F73C45}" type="presParOf" srcId="{0FE77BCA-8550-4F3E-A835-85C80F49BC02}" destId="{8005AE5E-84DB-4721-8FE8-D4F97EFAA2C2}" srcOrd="3" destOrd="0" presId="urn:microsoft.com/office/officeart/2005/8/layout/vList5"/>
    <dgm:cxn modelId="{526ACDDB-2E0C-40E2-89D7-23B88FE2DEA3}" type="presParOf" srcId="{0FE77BCA-8550-4F3E-A835-85C80F49BC02}" destId="{745EA0D3-7E7A-4B6A-946D-683BB1D313AE}" srcOrd="4" destOrd="0" presId="urn:microsoft.com/office/officeart/2005/8/layout/vList5"/>
    <dgm:cxn modelId="{0DD6D224-021F-4DF5-A7A2-F6B6B2FCEC69}" type="presParOf" srcId="{745EA0D3-7E7A-4B6A-946D-683BB1D313AE}" destId="{3147D3A4-8FB8-43A2-884F-7D32B11A5D78}" srcOrd="0" destOrd="0" presId="urn:microsoft.com/office/officeart/2005/8/layout/vList5"/>
    <dgm:cxn modelId="{C7D65DDF-FA1E-4815-8B8E-5EB8A5851533}" type="presParOf" srcId="{0FE77BCA-8550-4F3E-A835-85C80F49BC02}" destId="{EC3DA246-0806-46FC-8F93-D413D5EFDC95}" srcOrd="5" destOrd="0" presId="urn:microsoft.com/office/officeart/2005/8/layout/vList5"/>
    <dgm:cxn modelId="{FDB47B57-798F-4345-A59B-799C7D604B1E}" type="presParOf" srcId="{0FE77BCA-8550-4F3E-A835-85C80F49BC02}" destId="{A8CAA3BA-DE66-453F-9A8D-87CA2C39EF98}" srcOrd="6" destOrd="0" presId="urn:microsoft.com/office/officeart/2005/8/layout/vList5"/>
    <dgm:cxn modelId="{677615C2-915B-4009-A4BE-1EFE7EB5B898}" type="presParOf" srcId="{A8CAA3BA-DE66-453F-9A8D-87CA2C39EF98}" destId="{A38B159B-67C6-45D1-BCF5-2702AA42472C}" srcOrd="0" destOrd="0" presId="urn:microsoft.com/office/officeart/2005/8/layout/vList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FFB3708-8F01-44B3-989D-4451BF753F8F}">
      <dsp:nvSpPr>
        <dsp:cNvPr id="0" name=""/>
        <dsp:cNvSpPr/>
      </dsp:nvSpPr>
      <dsp:spPr>
        <a:xfrm>
          <a:off x="2682239" y="1603"/>
          <a:ext cx="3017520" cy="771027"/>
        </a:xfrm>
        <a:prstGeom prst="roundRect">
          <a:avLst/>
        </a:prstGeom>
        <a:solidFill>
          <a:schemeClr val="accent2"/>
        </a:soli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83820" tIns="41910" rIns="83820" bIns="41910" numCol="1" spcCol="1270" anchor="ctr" anchorCtr="0">
          <a:noAutofit/>
        </a:bodyPr>
        <a:lstStyle/>
        <a:p>
          <a:pPr lvl="0" algn="ctr" defTabSz="977900" rtl="0">
            <a:lnSpc>
              <a:spcPct val="90000"/>
            </a:lnSpc>
            <a:spcBef>
              <a:spcPct val="0"/>
            </a:spcBef>
            <a:spcAft>
              <a:spcPct val="35000"/>
            </a:spcAft>
          </a:pPr>
          <a:r>
            <a:rPr lang="en-US" sz="2200" kern="1200" dirty="0" smtClean="0">
              <a:effectLst>
                <a:outerShdw blurRad="38100" dist="38100" dir="2700000" algn="tl">
                  <a:srgbClr val="000000">
                    <a:alpha val="43137"/>
                  </a:srgbClr>
                </a:outerShdw>
              </a:effectLst>
            </a:rPr>
            <a:t>1. Addressing Critical Business Challenges</a:t>
          </a:r>
          <a:endParaRPr lang="en-US" sz="2200" kern="1200" dirty="0">
            <a:effectLst>
              <a:outerShdw blurRad="38100" dist="38100" dir="2700000" algn="tl">
                <a:srgbClr val="000000">
                  <a:alpha val="43137"/>
                </a:srgbClr>
              </a:outerShdw>
            </a:effectLst>
          </a:endParaRPr>
        </a:p>
      </dsp:txBody>
      <dsp:txXfrm>
        <a:off x="2719877" y="39241"/>
        <a:ext cx="2942244" cy="695751"/>
      </dsp:txXfrm>
    </dsp:sp>
    <dsp:sp modelId="{8FD94F70-3136-4665-915F-8C32BBD38AF1}">
      <dsp:nvSpPr>
        <dsp:cNvPr id="0" name=""/>
        <dsp:cNvSpPr/>
      </dsp:nvSpPr>
      <dsp:spPr>
        <a:xfrm>
          <a:off x="2682239" y="811182"/>
          <a:ext cx="3017520" cy="771027"/>
        </a:xfrm>
        <a:prstGeom prst="roundRect">
          <a:avLst/>
        </a:prstGeom>
        <a:solidFill>
          <a:schemeClr val="bg2"/>
        </a:soli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83820" tIns="41910" rIns="83820" bIns="41910" numCol="1" spcCol="1270" anchor="ctr" anchorCtr="0">
          <a:noAutofit/>
        </a:bodyPr>
        <a:lstStyle/>
        <a:p>
          <a:pPr lvl="0" algn="ctr" defTabSz="977900" rtl="0">
            <a:lnSpc>
              <a:spcPct val="90000"/>
            </a:lnSpc>
            <a:spcBef>
              <a:spcPct val="0"/>
            </a:spcBef>
            <a:spcAft>
              <a:spcPct val="35000"/>
            </a:spcAft>
          </a:pPr>
          <a:r>
            <a:rPr lang="en-US" sz="2200" kern="1200" dirty="0" smtClean="0">
              <a:effectLst>
                <a:outerShdw blurRad="38100" dist="38100" dir="2700000" algn="tl">
                  <a:srgbClr val="000000">
                    <a:alpha val="43137"/>
                  </a:srgbClr>
                </a:outerShdw>
              </a:effectLst>
            </a:rPr>
            <a:t>2. Increasing Productivity</a:t>
          </a:r>
          <a:endParaRPr lang="en-US" sz="2200" kern="1200" dirty="0">
            <a:effectLst>
              <a:outerShdw blurRad="38100" dist="38100" dir="2700000" algn="tl">
                <a:srgbClr val="000000">
                  <a:alpha val="43137"/>
                </a:srgbClr>
              </a:outerShdw>
            </a:effectLst>
          </a:endParaRPr>
        </a:p>
      </dsp:txBody>
      <dsp:txXfrm>
        <a:off x="2719877" y="848820"/>
        <a:ext cx="2942244" cy="695751"/>
      </dsp:txXfrm>
    </dsp:sp>
    <dsp:sp modelId="{3147D3A4-8FB8-43A2-884F-7D32B11A5D78}">
      <dsp:nvSpPr>
        <dsp:cNvPr id="0" name=""/>
        <dsp:cNvSpPr/>
      </dsp:nvSpPr>
      <dsp:spPr>
        <a:xfrm>
          <a:off x="2682239" y="1620761"/>
          <a:ext cx="3017520" cy="771027"/>
        </a:xfrm>
        <a:prstGeom prst="roundRect">
          <a:avLst/>
        </a:prstGeom>
        <a:gradFill rotWithShape="0">
          <a:gsLst>
            <a:gs pos="0">
              <a:schemeClr val="accent4">
                <a:hueOff val="0"/>
                <a:satOff val="0"/>
                <a:lumOff val="0"/>
                <a:alphaOff val="0"/>
                <a:shade val="51000"/>
                <a:satMod val="130000"/>
              </a:schemeClr>
            </a:gs>
            <a:gs pos="80000">
              <a:schemeClr val="accent4">
                <a:hueOff val="0"/>
                <a:satOff val="0"/>
                <a:lumOff val="0"/>
                <a:alphaOff val="0"/>
                <a:shade val="93000"/>
                <a:satMod val="130000"/>
              </a:schemeClr>
            </a:gs>
            <a:gs pos="100000">
              <a:schemeClr val="accent4">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83820" tIns="41910" rIns="83820" bIns="41910" numCol="1" spcCol="1270" anchor="ctr" anchorCtr="0">
          <a:noAutofit/>
        </a:bodyPr>
        <a:lstStyle/>
        <a:p>
          <a:pPr lvl="0" algn="ctr" defTabSz="977900" rtl="0">
            <a:lnSpc>
              <a:spcPct val="90000"/>
            </a:lnSpc>
            <a:spcBef>
              <a:spcPct val="0"/>
            </a:spcBef>
            <a:spcAft>
              <a:spcPct val="35000"/>
            </a:spcAft>
          </a:pPr>
          <a:r>
            <a:rPr lang="en-US" sz="2200" kern="1200" dirty="0" smtClean="0">
              <a:effectLst>
                <a:outerShdw blurRad="38100" dist="38100" dir="2700000" algn="tl">
                  <a:srgbClr val="000000">
                    <a:alpha val="43137"/>
                  </a:srgbClr>
                </a:outerShdw>
              </a:effectLst>
            </a:rPr>
            <a:t>3. Modern Organizational Reality</a:t>
          </a:r>
          <a:endParaRPr lang="en-US" sz="2200" kern="1200" dirty="0">
            <a:effectLst>
              <a:outerShdw blurRad="38100" dist="38100" dir="2700000" algn="tl">
                <a:srgbClr val="000000">
                  <a:alpha val="43137"/>
                </a:srgbClr>
              </a:outerShdw>
            </a:effectLst>
          </a:endParaRPr>
        </a:p>
      </dsp:txBody>
      <dsp:txXfrm>
        <a:off x="2719877" y="1658399"/>
        <a:ext cx="2942244" cy="695751"/>
      </dsp:txXfrm>
    </dsp:sp>
    <dsp:sp modelId="{A38B159B-67C6-45D1-BCF5-2702AA42472C}">
      <dsp:nvSpPr>
        <dsp:cNvPr id="0" name=""/>
        <dsp:cNvSpPr/>
      </dsp:nvSpPr>
      <dsp:spPr>
        <a:xfrm>
          <a:off x="2682239" y="2430341"/>
          <a:ext cx="3017520" cy="771027"/>
        </a:xfrm>
        <a:prstGeom prst="roundRect">
          <a:avLst/>
        </a:prstGeom>
        <a:gradFill rotWithShape="0">
          <a:gsLst>
            <a:gs pos="0">
              <a:schemeClr val="accent5">
                <a:hueOff val="0"/>
                <a:satOff val="0"/>
                <a:lumOff val="0"/>
                <a:alphaOff val="0"/>
                <a:shade val="51000"/>
                <a:satMod val="130000"/>
              </a:schemeClr>
            </a:gs>
            <a:gs pos="80000">
              <a:schemeClr val="accent5">
                <a:hueOff val="0"/>
                <a:satOff val="0"/>
                <a:lumOff val="0"/>
                <a:alphaOff val="0"/>
                <a:shade val="93000"/>
                <a:satMod val="130000"/>
              </a:schemeClr>
            </a:gs>
            <a:gs pos="100000">
              <a:schemeClr val="accent5">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83820" tIns="41910" rIns="83820" bIns="41910" numCol="1" spcCol="1270" anchor="ctr" anchorCtr="0">
          <a:noAutofit/>
        </a:bodyPr>
        <a:lstStyle/>
        <a:p>
          <a:pPr lvl="0" algn="ctr" defTabSz="977900" rtl="0">
            <a:lnSpc>
              <a:spcPct val="90000"/>
            </a:lnSpc>
            <a:spcBef>
              <a:spcPct val="0"/>
            </a:spcBef>
            <a:spcAft>
              <a:spcPct val="35000"/>
            </a:spcAft>
          </a:pPr>
          <a:r>
            <a:rPr lang="en-US" sz="2200" kern="1200" dirty="0" smtClean="0">
              <a:effectLst>
                <a:outerShdw blurRad="38100" dist="38100" dir="2700000" algn="tl">
                  <a:srgbClr val="000000">
                    <a:alpha val="43137"/>
                  </a:srgbClr>
                </a:outerShdw>
              </a:effectLst>
            </a:rPr>
            <a:t>4. Connecting Data and People</a:t>
          </a:r>
          <a:endParaRPr lang="en-US" sz="2200" kern="1200" dirty="0">
            <a:effectLst>
              <a:outerShdw blurRad="38100" dist="38100" dir="2700000" algn="tl">
                <a:srgbClr val="000000">
                  <a:alpha val="43137"/>
                </a:srgbClr>
              </a:outerShdw>
            </a:effectLst>
          </a:endParaRPr>
        </a:p>
      </dsp:txBody>
      <dsp:txXfrm>
        <a:off x="2719877" y="2467979"/>
        <a:ext cx="2942244" cy="695751"/>
      </dsp:txXfrm>
    </dsp:sp>
  </dsp:spTree>
</dsp:drawing>
</file>

<file path=ppt/diagrams/layout1.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43343" cy="465455"/>
          </a:xfrm>
          <a:prstGeom prst="rect">
            <a:avLst/>
          </a:prstGeom>
        </p:spPr>
        <p:txBody>
          <a:bodyPr vert="horz" lIns="93324" tIns="46662" rIns="93324" bIns="46662" rtlCol="0"/>
          <a:lstStyle>
            <a:lvl1pPr algn="l">
              <a:defRPr sz="1200"/>
            </a:lvl1pPr>
          </a:lstStyle>
          <a:p>
            <a:r>
              <a:rPr lang="en-US" dirty="0" err="1" smtClean="0">
                <a:latin typeface="Segoe UI" pitchFamily="34" charset="0"/>
              </a:rPr>
              <a:t>TechEd</a:t>
            </a:r>
            <a:r>
              <a:rPr lang="en-US" dirty="0" smtClean="0">
                <a:latin typeface="Segoe UI" pitchFamily="34" charset="0"/>
              </a:rPr>
              <a:t> 2011</a:t>
            </a:r>
            <a:endParaRPr lang="en-US" dirty="0">
              <a:latin typeface="Segoe UI" pitchFamily="34" charset="0"/>
            </a:endParaRPr>
          </a:p>
        </p:txBody>
      </p:sp>
      <p:sp>
        <p:nvSpPr>
          <p:cNvPr id="3" name="Date Placeholder 2"/>
          <p:cNvSpPr>
            <a:spLocks noGrp="1"/>
          </p:cNvSpPr>
          <p:nvPr>
            <p:ph type="dt" sz="quarter" idx="1"/>
          </p:nvPr>
        </p:nvSpPr>
        <p:spPr>
          <a:xfrm>
            <a:off x="3978132" y="0"/>
            <a:ext cx="3043343" cy="465455"/>
          </a:xfrm>
          <a:prstGeom prst="rect">
            <a:avLst/>
          </a:prstGeom>
        </p:spPr>
        <p:txBody>
          <a:bodyPr vert="horz" lIns="93324" tIns="46662" rIns="93324" bIns="46662" rtlCol="0"/>
          <a:lstStyle>
            <a:lvl1pPr algn="r">
              <a:defRPr sz="1200"/>
            </a:lvl1pPr>
          </a:lstStyle>
          <a:p>
            <a:fld id="{1C3F5198-D814-4F07-A84F-942E63C84983}" type="datetimeFigureOut">
              <a:rPr lang="en-US" smtClean="0">
                <a:latin typeface="Segoe UI" pitchFamily="34" charset="0"/>
              </a:rPr>
              <a:pPr/>
              <a:t>5/18/2011</a:t>
            </a:fld>
            <a:endParaRPr lang="en-US" dirty="0">
              <a:latin typeface="Segoe UI" pitchFamily="34" charset="0"/>
            </a:endParaRPr>
          </a:p>
        </p:txBody>
      </p:sp>
      <p:sp>
        <p:nvSpPr>
          <p:cNvPr id="4" name="Footer Placeholder 3"/>
          <p:cNvSpPr>
            <a:spLocks noGrp="1"/>
          </p:cNvSpPr>
          <p:nvPr>
            <p:ph type="ftr" sz="quarter" idx="2"/>
          </p:nvPr>
        </p:nvSpPr>
        <p:spPr>
          <a:xfrm>
            <a:off x="0" y="8842029"/>
            <a:ext cx="6398824" cy="465455"/>
          </a:xfrm>
          <a:prstGeom prst="rect">
            <a:avLst/>
          </a:prstGeom>
        </p:spPr>
        <p:txBody>
          <a:bodyPr vert="horz" lIns="93324" tIns="46662" rIns="93324" bIns="46662" rtlCol="0" anchor="b"/>
          <a:lstStyle>
            <a:lvl1pPr algn="l">
              <a:defRPr sz="1200"/>
            </a:lvl1pPr>
          </a:lstStyle>
          <a:p>
            <a:r>
              <a:rPr lang="en-US" sz="500" dirty="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sz="500" dirty="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a:solidFill>
                  <a:srgbClr val="000000"/>
                </a:solidFill>
                <a:latin typeface="Segoe UI" pitchFamily="34" charset="0"/>
              </a:rPr>
            </a:br>
            <a:r>
              <a:rPr lang="en-US" sz="500" dirty="0">
                <a:solidFill>
                  <a:srgbClr val="000000"/>
                </a:solidFill>
                <a:latin typeface="Segoe UI" pitchFamily="34" charset="0"/>
              </a:rPr>
              <a:t>MICROSOFT MAKES NO WARRANTIES, EXPRESS, IMPLIED OR STATUTORY, AS TO THE INFORMATION IN THIS PRESENTATION.</a:t>
            </a:r>
          </a:p>
        </p:txBody>
      </p:sp>
      <p:sp>
        <p:nvSpPr>
          <p:cNvPr id="5" name="Slide Number Placeholder 4"/>
          <p:cNvSpPr>
            <a:spLocks noGrp="1"/>
          </p:cNvSpPr>
          <p:nvPr>
            <p:ph type="sldNum" sz="quarter" idx="3"/>
          </p:nvPr>
        </p:nvSpPr>
        <p:spPr>
          <a:xfrm>
            <a:off x="6398824" y="8842029"/>
            <a:ext cx="622650" cy="465455"/>
          </a:xfrm>
          <a:prstGeom prst="rect">
            <a:avLst/>
          </a:prstGeom>
        </p:spPr>
        <p:txBody>
          <a:bodyPr vert="horz" lIns="93324" tIns="46662" rIns="93324" bIns="46662" rtlCol="0" anchor="b"/>
          <a:lstStyle>
            <a:lvl1pPr algn="r">
              <a:defRPr sz="1200"/>
            </a:lvl1pPr>
          </a:lstStyle>
          <a:p>
            <a:fld id="{8980CB99-47E3-46F4-AAEB-3919FBEFC014}" type="slidenum">
              <a:rPr lang="en-US" smtClean="0">
                <a:latin typeface="Segoe UI" pitchFamily="34" charset="0"/>
              </a:rPr>
              <a:pPr/>
              <a:t>‹#›</a:t>
            </a:fld>
            <a:endParaRPr lang="en-US" dirty="0">
              <a:latin typeface="Segoe UI" pitchFamily="34" charset="0"/>
            </a:endParaRPr>
          </a:p>
        </p:txBody>
      </p:sp>
    </p:spTree>
    <p:extLst>
      <p:ext uri="{BB962C8B-B14F-4D97-AF65-F5344CB8AC3E}">
        <p14:creationId xmlns:p14="http://schemas.microsoft.com/office/powerpoint/2010/main" val="120796643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43343" cy="465455"/>
          </a:xfrm>
          <a:prstGeom prst="rect">
            <a:avLst/>
          </a:prstGeom>
        </p:spPr>
        <p:txBody>
          <a:bodyPr vert="horz" lIns="93324" tIns="46662" rIns="93324" bIns="46662" rtlCol="0"/>
          <a:lstStyle>
            <a:lvl1pPr algn="l">
              <a:defRPr sz="1200">
                <a:latin typeface="Segoe UI" pitchFamily="34" charset="0"/>
              </a:defRPr>
            </a:lvl1pPr>
          </a:lstStyle>
          <a:p>
            <a:r>
              <a:rPr lang="en-US" dirty="0" err="1" smtClean="0"/>
              <a:t>TechEd</a:t>
            </a:r>
            <a:r>
              <a:rPr lang="en-US" dirty="0" smtClean="0"/>
              <a:t> 2011</a:t>
            </a:r>
            <a:endParaRPr lang="en-US" dirty="0"/>
          </a:p>
        </p:txBody>
      </p:sp>
      <p:sp>
        <p:nvSpPr>
          <p:cNvPr id="3" name="Date Placeholder 2"/>
          <p:cNvSpPr>
            <a:spLocks noGrp="1"/>
          </p:cNvSpPr>
          <p:nvPr>
            <p:ph type="dt" idx="1"/>
          </p:nvPr>
        </p:nvSpPr>
        <p:spPr>
          <a:xfrm>
            <a:off x="3978132" y="0"/>
            <a:ext cx="3043343" cy="465455"/>
          </a:xfrm>
          <a:prstGeom prst="rect">
            <a:avLst/>
          </a:prstGeom>
        </p:spPr>
        <p:txBody>
          <a:bodyPr vert="horz" lIns="93324" tIns="46662" rIns="93324" bIns="46662" rtlCol="0"/>
          <a:lstStyle>
            <a:lvl1pPr algn="r">
              <a:defRPr sz="1200">
                <a:latin typeface="Segoe UI" pitchFamily="34" charset="0"/>
              </a:defRPr>
            </a:lvl1pPr>
          </a:lstStyle>
          <a:p>
            <a:fld id="{7C3FBCD4-166E-446F-AF18-7D4A0CF9AEF6}" type="datetimeFigureOut">
              <a:rPr lang="en-US" smtClean="0"/>
              <a:pPr/>
              <a:t>5/18/2011</a:t>
            </a:fld>
            <a:endParaRPr lang="en-US" dirty="0"/>
          </a:p>
        </p:txBody>
      </p:sp>
      <p:sp>
        <p:nvSpPr>
          <p:cNvPr id="4" name="Slide Image Placeholder 3"/>
          <p:cNvSpPr>
            <a:spLocks noGrp="1" noRot="1" noChangeAspect="1"/>
          </p:cNvSpPr>
          <p:nvPr>
            <p:ph type="sldImg" idx="2"/>
          </p:nvPr>
        </p:nvSpPr>
        <p:spPr>
          <a:xfrm>
            <a:off x="409575" y="698500"/>
            <a:ext cx="6203950" cy="3490913"/>
          </a:xfrm>
          <a:prstGeom prst="rect">
            <a:avLst/>
          </a:prstGeom>
          <a:noFill/>
          <a:ln w="12700">
            <a:solidFill>
              <a:prstClr val="black"/>
            </a:solidFill>
          </a:ln>
        </p:spPr>
        <p:txBody>
          <a:bodyPr vert="horz" lIns="93324" tIns="46662" rIns="93324" bIns="46662" rtlCol="0" anchor="ctr"/>
          <a:lstStyle/>
          <a:p>
            <a:endParaRPr lang="en-US" dirty="0"/>
          </a:p>
        </p:txBody>
      </p:sp>
      <p:sp>
        <p:nvSpPr>
          <p:cNvPr id="5" name="Notes Placeholder 4"/>
          <p:cNvSpPr>
            <a:spLocks noGrp="1"/>
          </p:cNvSpPr>
          <p:nvPr>
            <p:ph type="body" sz="quarter" idx="3"/>
          </p:nvPr>
        </p:nvSpPr>
        <p:spPr>
          <a:xfrm>
            <a:off x="702310" y="4421823"/>
            <a:ext cx="5618480" cy="4189095"/>
          </a:xfrm>
          <a:prstGeom prst="rect">
            <a:avLst/>
          </a:prstGeom>
        </p:spPr>
        <p:txBody>
          <a:bodyPr vert="horz" lIns="93324" tIns="46662" rIns="93324" bIns="46662"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0" y="8842029"/>
            <a:ext cx="6320790" cy="465455"/>
          </a:xfrm>
          <a:prstGeom prst="rect">
            <a:avLst/>
          </a:prstGeom>
        </p:spPr>
        <p:txBody>
          <a:bodyPr vert="horz" lIns="93324" tIns="46662" rIns="93324" bIns="46662" rtlCol="0" anchor="b"/>
          <a:lstStyle>
            <a:lvl1pPr algn="l">
              <a:defRPr sz="500">
                <a:latin typeface="Segoe" pitchFamily="34" charset="0"/>
              </a:defRPr>
            </a:lvl1pPr>
          </a:lstStyle>
          <a:p>
            <a:r>
              <a:rPr lang="en-US" dirty="0"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p:txBody>
      </p:sp>
      <p:sp>
        <p:nvSpPr>
          <p:cNvPr id="7" name="Slide Number Placeholder 6"/>
          <p:cNvSpPr>
            <a:spLocks noGrp="1"/>
          </p:cNvSpPr>
          <p:nvPr>
            <p:ph type="sldNum" sz="quarter" idx="5"/>
          </p:nvPr>
        </p:nvSpPr>
        <p:spPr>
          <a:xfrm>
            <a:off x="6320789" y="8842029"/>
            <a:ext cx="700685" cy="465455"/>
          </a:xfrm>
          <a:prstGeom prst="rect">
            <a:avLst/>
          </a:prstGeom>
        </p:spPr>
        <p:txBody>
          <a:bodyPr vert="horz" lIns="93324" tIns="46662" rIns="93324" bIns="46662" rtlCol="0" anchor="b"/>
          <a:lstStyle>
            <a:lvl1pPr algn="r">
              <a:defRPr sz="1200">
                <a:latin typeface="Segoe UI" pitchFamily="34" charset="0"/>
              </a:defRPr>
            </a:lvl1pPr>
          </a:lstStyle>
          <a:p>
            <a:fld id="{8B263312-38AA-4E1E-B2B5-0F8F122B24FE}" type="slidenum">
              <a:rPr lang="en-US" smtClean="0"/>
              <a:pPr/>
              <a:t>‹#›</a:t>
            </a:fld>
            <a:endParaRPr lang="en-US" dirty="0"/>
          </a:p>
        </p:txBody>
      </p:sp>
    </p:spTree>
    <p:extLst>
      <p:ext uri="{BB962C8B-B14F-4D97-AF65-F5344CB8AC3E}">
        <p14:creationId xmlns:p14="http://schemas.microsoft.com/office/powerpoint/2010/main" val="2252895765"/>
      </p:ext>
    </p:extLst>
  </p:cSld>
  <p:clrMap bg1="lt1" tx1="dk1" bg2="lt2" tx2="dk2" accent1="accent1" accent2="accent2" accent3="accent3" accent4="accent4" accent5="accent5" accent6="accent6" hlink="hlink" folHlink="folHlink"/>
  <p:notesStyle>
    <a:lvl1pPr marL="0" algn="l" defTabSz="914363" rtl="0" eaLnBrk="1" latinLnBrk="0" hangingPunct="1">
      <a:lnSpc>
        <a:spcPct val="90000"/>
      </a:lnSpc>
      <a:spcAft>
        <a:spcPts val="333"/>
      </a:spcAft>
      <a:defRPr sz="900" kern="1200">
        <a:solidFill>
          <a:schemeClr val="tx1"/>
        </a:solidFill>
        <a:latin typeface="Segoe UI" pitchFamily="34" charset="0"/>
        <a:ea typeface="+mn-ea"/>
        <a:cs typeface="+mn-cs"/>
      </a:defRPr>
    </a:lvl1pPr>
    <a:lvl2pPr marL="212981" indent="-105829" algn="l" defTabSz="914363"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2pPr>
    <a:lvl3pPr marL="328070" indent="-115090" algn="l" defTabSz="914363"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3pPr>
    <a:lvl4pPr marL="482846" indent="-146838" algn="l" defTabSz="914363"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4pPr>
    <a:lvl5pPr marL="615132" indent="-115090" algn="l" defTabSz="914363"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5pPr>
    <a:lvl6pPr marL="2285909" algn="l" defTabSz="914363" rtl="0" eaLnBrk="1" latinLnBrk="0" hangingPunct="1">
      <a:defRPr sz="1200" kern="1200">
        <a:solidFill>
          <a:schemeClr val="tx1"/>
        </a:solidFill>
        <a:latin typeface="+mn-lt"/>
        <a:ea typeface="+mn-ea"/>
        <a:cs typeface="+mn-cs"/>
      </a:defRPr>
    </a:lvl6pPr>
    <a:lvl7pPr marL="2743090" algn="l" defTabSz="914363" rtl="0" eaLnBrk="1" latinLnBrk="0" hangingPunct="1">
      <a:defRPr sz="1200" kern="1200">
        <a:solidFill>
          <a:schemeClr val="tx1"/>
        </a:solidFill>
        <a:latin typeface="+mn-lt"/>
        <a:ea typeface="+mn-ea"/>
        <a:cs typeface="+mn-cs"/>
      </a:defRPr>
    </a:lvl7pPr>
    <a:lvl8pPr marL="3200272" algn="l" defTabSz="914363" rtl="0" eaLnBrk="1" latinLnBrk="0" hangingPunct="1">
      <a:defRPr sz="1200" kern="1200">
        <a:solidFill>
          <a:schemeClr val="tx1"/>
        </a:solidFill>
        <a:latin typeface="+mn-lt"/>
        <a:ea typeface="+mn-ea"/>
        <a:cs typeface="+mn-cs"/>
      </a:defRPr>
    </a:lvl8pPr>
    <a:lvl9pPr marL="3657454" algn="l" defTabSz="914363"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203950" cy="3490913"/>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5/18/2011 1:25 PM</a:t>
            </a:fld>
            <a:endParaRPr lang="en-US" dirty="0"/>
          </a:p>
        </p:txBody>
      </p:sp>
      <p:sp>
        <p:nvSpPr>
          <p:cNvPr id="6" name="Footer Placeholder 5"/>
          <p:cNvSpPr>
            <a:spLocks noGrp="1"/>
          </p:cNvSpPr>
          <p:nvPr>
            <p:ph type="ftr" sz="quarter" idx="12"/>
          </p:nvPr>
        </p:nvSpPr>
        <p:spPr>
          <a:xfrm>
            <a:off x="0" y="8842029"/>
            <a:ext cx="6320790" cy="465455"/>
          </a:xfrm>
        </p:spPr>
        <p:txBody>
          <a:bodyPr/>
          <a:lstStyle/>
          <a:p>
            <a:r>
              <a:rPr lang="en-US" dirty="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dirty="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a:solidFill>
                  <a:srgbClr val="000000"/>
                </a:solidFill>
                <a:latin typeface="Segoe UI" pitchFamily="34" charset="0"/>
              </a:rPr>
            </a:br>
            <a:r>
              <a:rPr lang="en-US" dirty="0">
                <a:solidFill>
                  <a:srgbClr val="000000"/>
                </a:solidFill>
                <a:latin typeface="Segoe UI" pitchFamily="34" charset="0"/>
              </a:rPr>
              <a:t>MICROSOFT MAKES NO WARRANTIES, EXPRESS, IMPLIED OR STATUTORY, AS TO THE INFORMATION IN THIS PRESENTATION.</a:t>
            </a:r>
          </a:p>
          <a:p>
            <a:endParaRPr lang="en-US" dirty="0">
              <a:latin typeface="Segoe UI" pitchFamily="34" charset="0"/>
            </a:endParaRPr>
          </a:p>
        </p:txBody>
      </p:sp>
      <p:sp>
        <p:nvSpPr>
          <p:cNvPr id="7" name="Slide Number Placeholder 6"/>
          <p:cNvSpPr>
            <a:spLocks noGrp="1"/>
          </p:cNvSpPr>
          <p:nvPr>
            <p:ph type="sldNum" sz="quarter" idx="13"/>
          </p:nvPr>
        </p:nvSpPr>
        <p:spPr>
          <a:xfrm>
            <a:off x="6320789" y="8842029"/>
            <a:ext cx="700685" cy="465455"/>
          </a:xfrm>
        </p:spPr>
        <p:txBody>
          <a:bodyPr/>
          <a:lstStyle/>
          <a:p>
            <a:fld id="{EC87E0CF-87F6-4B58-B8B8-DCAB2DAAF3CA}" type="slidenum">
              <a:rPr lang="en-US" smtClean="0"/>
              <a:pPr/>
              <a:t>1</a:t>
            </a:fld>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TechReady12</a:t>
            </a:r>
            <a:endParaRPr lang="en-US" dirty="0"/>
          </a:p>
        </p:txBody>
      </p:sp>
      <p:sp>
        <p:nvSpPr>
          <p:cNvPr id="5" name="Date Placeholder 4"/>
          <p:cNvSpPr>
            <a:spLocks noGrp="1"/>
          </p:cNvSpPr>
          <p:nvPr>
            <p:ph type="dt" idx="11"/>
          </p:nvPr>
        </p:nvSpPr>
        <p:spPr/>
        <p:txBody>
          <a:bodyPr/>
          <a:lstStyle/>
          <a:p>
            <a:fld id="{C6C3DEBA-78BF-4774-9D23-CD23DD9443A6}" type="datetime1">
              <a:rPr lang="en-US" smtClean="0"/>
              <a:t>5/18/2011</a:t>
            </a:fld>
            <a:endParaRPr lang="en-US" dirty="0"/>
          </a:p>
        </p:txBody>
      </p:sp>
      <p:sp>
        <p:nvSpPr>
          <p:cNvPr id="6" name="Footer Placeholder 5"/>
          <p:cNvSpPr>
            <a:spLocks noGrp="1"/>
          </p:cNvSpPr>
          <p:nvPr>
            <p:ph type="ftr" sz="quarter" idx="12"/>
          </p:nvPr>
        </p:nvSpPr>
        <p:spPr/>
        <p:txBody>
          <a:bodyPr/>
          <a:lstStyle/>
          <a:p>
            <a:r>
              <a:rPr lang="en-US"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latin typeface="Segoe UI" pitchFamily="34" charset="0"/>
              </a:rPr>
            </a:br>
            <a:r>
              <a:rPr lang="en-US" smtClean="0">
                <a:solidFill>
                  <a:srgbClr val="000000"/>
                </a:solidFill>
                <a:latin typeface="Segoe UI" pitchFamily="34" charset="0"/>
              </a:rPr>
              <a:t>MICROSOFT MAKES NO WARRANTIES, EXPRESS, IMPLIED OR STATUTORY, AS TO THE INFORMATION IN THIS PRESENTATION.</a:t>
            </a:r>
            <a:endParaRPr lang="en-US" dirty="0" smtClean="0">
              <a:solidFill>
                <a:srgbClr val="000000"/>
              </a:solidFill>
              <a:latin typeface="Segoe UI" pitchFamily="34" charset="0"/>
            </a:endParaRPr>
          </a:p>
        </p:txBody>
      </p:sp>
      <p:sp>
        <p:nvSpPr>
          <p:cNvPr id="7" name="Slide Number Placeholder 6"/>
          <p:cNvSpPr>
            <a:spLocks noGrp="1"/>
          </p:cNvSpPr>
          <p:nvPr>
            <p:ph type="sldNum" sz="quarter" idx="13"/>
          </p:nvPr>
        </p:nvSpPr>
        <p:spPr/>
        <p:txBody>
          <a:bodyPr/>
          <a:lstStyle/>
          <a:p>
            <a:fld id="{8B263312-38AA-4E1E-B2B5-0F8F122B24FE}" type="slidenum">
              <a:rPr lang="en-US" smtClean="0"/>
              <a:pPr/>
              <a:t>10</a:t>
            </a:fld>
            <a:endParaRPr lang="en-US" dirty="0"/>
          </a:p>
        </p:txBody>
      </p:sp>
    </p:spTree>
    <p:extLst>
      <p:ext uri="{BB962C8B-B14F-4D97-AF65-F5344CB8AC3E}">
        <p14:creationId xmlns:p14="http://schemas.microsoft.com/office/powerpoint/2010/main" val="409558200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TechReady12</a:t>
            </a:r>
            <a:endParaRPr lang="en-US" dirty="0"/>
          </a:p>
        </p:txBody>
      </p:sp>
      <p:sp>
        <p:nvSpPr>
          <p:cNvPr id="5" name="Date Placeholder 4"/>
          <p:cNvSpPr>
            <a:spLocks noGrp="1"/>
          </p:cNvSpPr>
          <p:nvPr>
            <p:ph type="dt" idx="11"/>
          </p:nvPr>
        </p:nvSpPr>
        <p:spPr/>
        <p:txBody>
          <a:bodyPr/>
          <a:lstStyle/>
          <a:p>
            <a:fld id="{CCF95694-2A40-498A-B6CC-58A21A953CC2}" type="datetime1">
              <a:rPr lang="en-US" smtClean="0"/>
              <a:t>5/18/2011</a:t>
            </a:fld>
            <a:endParaRPr lang="en-US" dirty="0"/>
          </a:p>
        </p:txBody>
      </p:sp>
      <p:sp>
        <p:nvSpPr>
          <p:cNvPr id="6" name="Footer Placeholder 5"/>
          <p:cNvSpPr>
            <a:spLocks noGrp="1"/>
          </p:cNvSpPr>
          <p:nvPr>
            <p:ph type="ftr" sz="quarter" idx="12"/>
          </p:nvPr>
        </p:nvSpPr>
        <p:spPr/>
        <p:txBody>
          <a:bodyPr/>
          <a:lstStyle/>
          <a:p>
            <a:r>
              <a:rPr lang="en-US"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latin typeface="Segoe UI" pitchFamily="34" charset="0"/>
              </a:rPr>
            </a:br>
            <a:r>
              <a:rPr lang="en-US" smtClean="0">
                <a:solidFill>
                  <a:srgbClr val="000000"/>
                </a:solidFill>
                <a:latin typeface="Segoe UI" pitchFamily="34" charset="0"/>
              </a:rPr>
              <a:t>MICROSOFT MAKES NO WARRANTIES, EXPRESS, IMPLIED OR STATUTORY, AS TO THE INFORMATION IN THIS PRESENTATION.</a:t>
            </a:r>
            <a:endParaRPr lang="en-US" dirty="0" smtClean="0">
              <a:solidFill>
                <a:srgbClr val="000000"/>
              </a:solidFill>
              <a:latin typeface="Segoe UI" pitchFamily="34" charset="0"/>
            </a:endParaRPr>
          </a:p>
        </p:txBody>
      </p:sp>
      <p:sp>
        <p:nvSpPr>
          <p:cNvPr id="7" name="Slide Number Placeholder 6"/>
          <p:cNvSpPr>
            <a:spLocks noGrp="1"/>
          </p:cNvSpPr>
          <p:nvPr>
            <p:ph type="sldNum" sz="quarter" idx="13"/>
          </p:nvPr>
        </p:nvSpPr>
        <p:spPr/>
        <p:txBody>
          <a:bodyPr/>
          <a:lstStyle/>
          <a:p>
            <a:fld id="{8B263312-38AA-4E1E-B2B5-0F8F122B24FE}" type="slidenum">
              <a:rPr lang="en-US" smtClean="0"/>
              <a:pPr/>
              <a:t>11</a:t>
            </a:fld>
            <a:endParaRPr lang="en-US" dirty="0"/>
          </a:p>
        </p:txBody>
      </p:sp>
    </p:spTree>
    <p:extLst>
      <p:ext uri="{BB962C8B-B14F-4D97-AF65-F5344CB8AC3E}">
        <p14:creationId xmlns:p14="http://schemas.microsoft.com/office/powerpoint/2010/main" val="205727946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pPr/>
              <a:t>12</a:t>
            </a:fld>
            <a:endParaRPr lang="en-US" dirty="0"/>
          </a:p>
        </p:txBody>
      </p:sp>
    </p:spTree>
    <p:extLst>
      <p:ext uri="{BB962C8B-B14F-4D97-AF65-F5344CB8AC3E}">
        <p14:creationId xmlns:p14="http://schemas.microsoft.com/office/powerpoint/2010/main" val="98338931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203950" cy="3490913"/>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5/18/2011 1:25 PM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13</a:t>
            </a:fld>
            <a:endParaRPr 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pPr/>
              <a:t>14</a:t>
            </a:fld>
            <a:endParaRPr lang="en-US" dirty="0"/>
          </a:p>
        </p:txBody>
      </p:sp>
    </p:spTree>
    <p:extLst>
      <p:ext uri="{BB962C8B-B14F-4D97-AF65-F5344CB8AC3E}">
        <p14:creationId xmlns:p14="http://schemas.microsoft.com/office/powerpoint/2010/main" val="293313366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pPr/>
              <a:t>15</a:t>
            </a:fld>
            <a:endParaRPr lang="en-US" dirty="0"/>
          </a:p>
        </p:txBody>
      </p:sp>
    </p:spTree>
    <p:extLst>
      <p:ext uri="{BB962C8B-B14F-4D97-AF65-F5344CB8AC3E}">
        <p14:creationId xmlns:p14="http://schemas.microsoft.com/office/powerpoint/2010/main" val="268191260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pPr/>
              <a:t>16</a:t>
            </a:fld>
            <a:endParaRPr lang="en-US" dirty="0"/>
          </a:p>
        </p:txBody>
      </p:sp>
    </p:spTree>
    <p:extLst>
      <p:ext uri="{BB962C8B-B14F-4D97-AF65-F5344CB8AC3E}">
        <p14:creationId xmlns:p14="http://schemas.microsoft.com/office/powerpoint/2010/main" val="306195066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TechReady12</a:t>
            </a:r>
            <a:endParaRPr lang="en-US" dirty="0"/>
          </a:p>
        </p:txBody>
      </p:sp>
      <p:sp>
        <p:nvSpPr>
          <p:cNvPr id="5" name="Date Placeholder 4"/>
          <p:cNvSpPr>
            <a:spLocks noGrp="1"/>
          </p:cNvSpPr>
          <p:nvPr>
            <p:ph type="dt" idx="11"/>
          </p:nvPr>
        </p:nvSpPr>
        <p:spPr/>
        <p:txBody>
          <a:bodyPr/>
          <a:lstStyle/>
          <a:p>
            <a:fld id="{86BFBD34-2843-4F72-A89B-11B1F99BE5A4}" type="datetime1">
              <a:rPr lang="en-US" smtClean="0"/>
              <a:t>5/18/2011</a:t>
            </a:fld>
            <a:endParaRPr lang="en-US" dirty="0"/>
          </a:p>
        </p:txBody>
      </p:sp>
      <p:sp>
        <p:nvSpPr>
          <p:cNvPr id="6" name="Footer Placeholder 5"/>
          <p:cNvSpPr>
            <a:spLocks noGrp="1"/>
          </p:cNvSpPr>
          <p:nvPr>
            <p:ph type="ftr" sz="quarter" idx="12"/>
          </p:nvPr>
        </p:nvSpPr>
        <p:spPr/>
        <p:txBody>
          <a:bodyPr/>
          <a:lstStyle/>
          <a:p>
            <a:r>
              <a:rPr lang="en-US"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latin typeface="Segoe UI" pitchFamily="34" charset="0"/>
              </a:rPr>
            </a:br>
            <a:r>
              <a:rPr lang="en-US" smtClean="0">
                <a:solidFill>
                  <a:srgbClr val="000000"/>
                </a:solidFill>
                <a:latin typeface="Segoe UI" pitchFamily="34" charset="0"/>
              </a:rPr>
              <a:t>MICROSOFT MAKES NO WARRANTIES, EXPRESS, IMPLIED OR STATUTORY, AS TO THE INFORMATION IN THIS PRESENTATION.</a:t>
            </a:r>
            <a:endParaRPr lang="en-US" dirty="0" smtClean="0">
              <a:solidFill>
                <a:srgbClr val="000000"/>
              </a:solidFill>
              <a:latin typeface="Segoe UI" pitchFamily="34" charset="0"/>
            </a:endParaRPr>
          </a:p>
        </p:txBody>
      </p:sp>
      <p:sp>
        <p:nvSpPr>
          <p:cNvPr id="7" name="Slide Number Placeholder 6"/>
          <p:cNvSpPr>
            <a:spLocks noGrp="1"/>
          </p:cNvSpPr>
          <p:nvPr>
            <p:ph type="sldNum" sz="quarter" idx="13"/>
          </p:nvPr>
        </p:nvSpPr>
        <p:spPr/>
        <p:txBody>
          <a:bodyPr/>
          <a:lstStyle/>
          <a:p>
            <a:fld id="{8B263312-38AA-4E1E-B2B5-0F8F122B24FE}" type="slidenum">
              <a:rPr lang="en-US" smtClean="0"/>
              <a:pPr/>
              <a:t>17</a:t>
            </a:fld>
            <a:endParaRPr lang="en-US" dirty="0"/>
          </a:p>
        </p:txBody>
      </p:sp>
    </p:spTree>
    <p:extLst>
      <p:ext uri="{BB962C8B-B14F-4D97-AF65-F5344CB8AC3E}">
        <p14:creationId xmlns:p14="http://schemas.microsoft.com/office/powerpoint/2010/main" val="22876407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203950" cy="3490913"/>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5/18/2011 1:25 PM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18</a:t>
            </a:fld>
            <a:endParaRPr 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Font typeface="Arial" pitchFamily="34" charset="0"/>
              <a:buNone/>
            </a:pPr>
            <a:endParaRPr lang="en-US" dirty="0"/>
          </a:p>
        </p:txBody>
      </p:sp>
      <p:sp>
        <p:nvSpPr>
          <p:cNvPr id="4" name="Header Placeholder 3"/>
          <p:cNvSpPr>
            <a:spLocks noGrp="1"/>
          </p:cNvSpPr>
          <p:nvPr>
            <p:ph type="hdr" sz="quarter" idx="10"/>
          </p:nvPr>
        </p:nvSpPr>
        <p:spPr/>
        <p:txBody>
          <a:bodyPr/>
          <a:lstStyle/>
          <a:p>
            <a:r>
              <a:rPr lang="en-US" smtClean="0"/>
              <a:t>TechReady12</a:t>
            </a:r>
            <a:endParaRPr lang="en-US" dirty="0"/>
          </a:p>
        </p:txBody>
      </p:sp>
      <p:sp>
        <p:nvSpPr>
          <p:cNvPr id="5" name="Date Placeholder 4"/>
          <p:cNvSpPr>
            <a:spLocks noGrp="1"/>
          </p:cNvSpPr>
          <p:nvPr>
            <p:ph type="dt" idx="11"/>
          </p:nvPr>
        </p:nvSpPr>
        <p:spPr/>
        <p:txBody>
          <a:bodyPr/>
          <a:lstStyle/>
          <a:p>
            <a:fld id="{278A35EB-DCFF-4D6B-BF67-0753D41261BB}" type="datetime1">
              <a:rPr lang="en-US" smtClean="0"/>
              <a:t>5/18/2011</a:t>
            </a:fld>
            <a:endParaRPr lang="en-US" dirty="0"/>
          </a:p>
        </p:txBody>
      </p:sp>
      <p:sp>
        <p:nvSpPr>
          <p:cNvPr id="6" name="Footer Placeholder 5"/>
          <p:cNvSpPr>
            <a:spLocks noGrp="1"/>
          </p:cNvSpPr>
          <p:nvPr>
            <p:ph type="ftr" sz="quarter" idx="12"/>
          </p:nvPr>
        </p:nvSpPr>
        <p:spPr/>
        <p:txBody>
          <a:bodyPr/>
          <a:lstStyle/>
          <a:p>
            <a:r>
              <a:rPr lang="en-US"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latin typeface="Segoe UI" pitchFamily="34" charset="0"/>
              </a:rPr>
            </a:br>
            <a:r>
              <a:rPr lang="en-US" smtClean="0">
                <a:solidFill>
                  <a:srgbClr val="000000"/>
                </a:solidFill>
                <a:latin typeface="Segoe UI" pitchFamily="34" charset="0"/>
              </a:rPr>
              <a:t>MICROSOFT MAKES NO WARRANTIES, EXPRESS, IMPLIED OR STATUTORY, AS TO THE INFORMATION IN THIS PRESENTATION.</a:t>
            </a:r>
            <a:endParaRPr lang="en-US" dirty="0" smtClean="0">
              <a:solidFill>
                <a:srgbClr val="000000"/>
              </a:solidFill>
              <a:latin typeface="Segoe UI" pitchFamily="34" charset="0"/>
            </a:endParaRPr>
          </a:p>
        </p:txBody>
      </p:sp>
      <p:sp>
        <p:nvSpPr>
          <p:cNvPr id="7" name="Slide Number Placeholder 6"/>
          <p:cNvSpPr>
            <a:spLocks noGrp="1"/>
          </p:cNvSpPr>
          <p:nvPr>
            <p:ph type="sldNum" sz="quarter" idx="13"/>
          </p:nvPr>
        </p:nvSpPr>
        <p:spPr/>
        <p:txBody>
          <a:bodyPr/>
          <a:lstStyle/>
          <a:p>
            <a:fld id="{8B263312-38AA-4E1E-B2B5-0F8F122B24FE}" type="slidenum">
              <a:rPr lang="en-US" smtClean="0"/>
              <a:pPr/>
              <a:t>20</a:t>
            </a:fld>
            <a:endParaRPr lang="en-US" dirty="0"/>
          </a:p>
        </p:txBody>
      </p:sp>
    </p:spTree>
    <p:extLst>
      <p:ext uri="{BB962C8B-B14F-4D97-AF65-F5344CB8AC3E}">
        <p14:creationId xmlns:p14="http://schemas.microsoft.com/office/powerpoint/2010/main" val="2137521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pPr/>
              <a:t>2</a:t>
            </a:fld>
            <a:endParaRPr lang="en-US" dirty="0"/>
          </a:p>
        </p:txBody>
      </p:sp>
    </p:spTree>
    <p:extLst>
      <p:ext uri="{BB962C8B-B14F-4D97-AF65-F5344CB8AC3E}">
        <p14:creationId xmlns:p14="http://schemas.microsoft.com/office/powerpoint/2010/main" val="203063880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TechReady12</a:t>
            </a:r>
            <a:endParaRPr lang="en-US" dirty="0"/>
          </a:p>
        </p:txBody>
      </p:sp>
      <p:sp>
        <p:nvSpPr>
          <p:cNvPr id="5" name="Date Placeholder 4"/>
          <p:cNvSpPr>
            <a:spLocks noGrp="1"/>
          </p:cNvSpPr>
          <p:nvPr>
            <p:ph type="dt" idx="11"/>
          </p:nvPr>
        </p:nvSpPr>
        <p:spPr/>
        <p:txBody>
          <a:bodyPr/>
          <a:lstStyle/>
          <a:p>
            <a:fld id="{69760D90-E1D2-4F48-9B9A-AB88D837DABA}" type="datetime1">
              <a:rPr lang="en-US" smtClean="0"/>
              <a:t>5/18/2011</a:t>
            </a:fld>
            <a:endParaRPr lang="en-US" dirty="0"/>
          </a:p>
        </p:txBody>
      </p:sp>
      <p:sp>
        <p:nvSpPr>
          <p:cNvPr id="6" name="Footer Placeholder 5"/>
          <p:cNvSpPr>
            <a:spLocks noGrp="1"/>
          </p:cNvSpPr>
          <p:nvPr>
            <p:ph type="ftr" sz="quarter" idx="12"/>
          </p:nvPr>
        </p:nvSpPr>
        <p:spPr/>
        <p:txBody>
          <a:bodyPr/>
          <a:lstStyle/>
          <a:p>
            <a:r>
              <a:rPr lang="en-US"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latin typeface="Segoe UI" pitchFamily="34" charset="0"/>
              </a:rPr>
            </a:br>
            <a:r>
              <a:rPr lang="en-US" smtClean="0">
                <a:solidFill>
                  <a:srgbClr val="000000"/>
                </a:solidFill>
                <a:latin typeface="Segoe UI" pitchFamily="34" charset="0"/>
              </a:rPr>
              <a:t>MICROSOFT MAKES NO WARRANTIES, EXPRESS, IMPLIED OR STATUTORY, AS TO THE INFORMATION IN THIS PRESENTATION.</a:t>
            </a:r>
            <a:endParaRPr lang="en-US" dirty="0" smtClean="0">
              <a:solidFill>
                <a:srgbClr val="000000"/>
              </a:solidFill>
              <a:latin typeface="Segoe UI" pitchFamily="34" charset="0"/>
            </a:endParaRPr>
          </a:p>
        </p:txBody>
      </p:sp>
      <p:sp>
        <p:nvSpPr>
          <p:cNvPr id="7" name="Slide Number Placeholder 6"/>
          <p:cNvSpPr>
            <a:spLocks noGrp="1"/>
          </p:cNvSpPr>
          <p:nvPr>
            <p:ph type="sldNum" sz="quarter" idx="13"/>
          </p:nvPr>
        </p:nvSpPr>
        <p:spPr/>
        <p:txBody>
          <a:bodyPr/>
          <a:lstStyle/>
          <a:p>
            <a:fld id="{8B263312-38AA-4E1E-B2B5-0F8F122B24FE}" type="slidenum">
              <a:rPr lang="en-US" smtClean="0"/>
              <a:pPr/>
              <a:t>21</a:t>
            </a:fld>
            <a:endParaRPr lang="en-US" dirty="0"/>
          </a:p>
        </p:txBody>
      </p:sp>
    </p:spTree>
    <p:extLst>
      <p:ext uri="{BB962C8B-B14F-4D97-AF65-F5344CB8AC3E}">
        <p14:creationId xmlns:p14="http://schemas.microsoft.com/office/powerpoint/2010/main" val="339055252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TechReady12</a:t>
            </a:r>
            <a:endParaRPr lang="en-US" dirty="0"/>
          </a:p>
        </p:txBody>
      </p:sp>
      <p:sp>
        <p:nvSpPr>
          <p:cNvPr id="5" name="Date Placeholder 4"/>
          <p:cNvSpPr>
            <a:spLocks noGrp="1"/>
          </p:cNvSpPr>
          <p:nvPr>
            <p:ph type="dt" idx="11"/>
          </p:nvPr>
        </p:nvSpPr>
        <p:spPr/>
        <p:txBody>
          <a:bodyPr/>
          <a:lstStyle/>
          <a:p>
            <a:fld id="{CCF95694-2A40-498A-B6CC-58A21A953CC2}" type="datetime1">
              <a:rPr lang="en-US" smtClean="0"/>
              <a:t>5/18/2011</a:t>
            </a:fld>
            <a:endParaRPr lang="en-US" dirty="0"/>
          </a:p>
        </p:txBody>
      </p:sp>
      <p:sp>
        <p:nvSpPr>
          <p:cNvPr id="6" name="Footer Placeholder 5"/>
          <p:cNvSpPr>
            <a:spLocks noGrp="1"/>
          </p:cNvSpPr>
          <p:nvPr>
            <p:ph type="ftr" sz="quarter" idx="12"/>
          </p:nvPr>
        </p:nvSpPr>
        <p:spPr/>
        <p:txBody>
          <a:bodyPr/>
          <a:lstStyle/>
          <a:p>
            <a:r>
              <a:rPr lang="en-US"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latin typeface="Segoe UI" pitchFamily="34" charset="0"/>
              </a:rPr>
            </a:br>
            <a:r>
              <a:rPr lang="en-US" smtClean="0">
                <a:solidFill>
                  <a:srgbClr val="000000"/>
                </a:solidFill>
                <a:latin typeface="Segoe UI" pitchFamily="34" charset="0"/>
              </a:rPr>
              <a:t>MICROSOFT MAKES NO WARRANTIES, EXPRESS, IMPLIED OR STATUTORY, AS TO THE INFORMATION IN THIS PRESENTATION.</a:t>
            </a:r>
            <a:endParaRPr lang="en-US" dirty="0" smtClean="0">
              <a:solidFill>
                <a:srgbClr val="000000"/>
              </a:solidFill>
              <a:latin typeface="Segoe UI" pitchFamily="34" charset="0"/>
            </a:endParaRPr>
          </a:p>
        </p:txBody>
      </p:sp>
      <p:sp>
        <p:nvSpPr>
          <p:cNvPr id="7" name="Slide Number Placeholder 6"/>
          <p:cNvSpPr>
            <a:spLocks noGrp="1"/>
          </p:cNvSpPr>
          <p:nvPr>
            <p:ph type="sldNum" sz="quarter" idx="13"/>
          </p:nvPr>
        </p:nvSpPr>
        <p:spPr/>
        <p:txBody>
          <a:bodyPr/>
          <a:lstStyle/>
          <a:p>
            <a:fld id="{8B263312-38AA-4E1E-B2B5-0F8F122B24FE}" type="slidenum">
              <a:rPr lang="en-US" smtClean="0"/>
              <a:pPr/>
              <a:t>22</a:t>
            </a:fld>
            <a:endParaRPr lang="en-US" dirty="0"/>
          </a:p>
        </p:txBody>
      </p:sp>
    </p:spTree>
    <p:extLst>
      <p:ext uri="{BB962C8B-B14F-4D97-AF65-F5344CB8AC3E}">
        <p14:creationId xmlns:p14="http://schemas.microsoft.com/office/powerpoint/2010/main" val="205727946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47500" lnSpcReduction="20000"/>
          </a:bodyPr>
          <a:lstStyle/>
          <a:p>
            <a:pPr eaLnBrk="1" hangingPunct="1">
              <a:defRPr/>
            </a:pPr>
            <a:endParaRPr lang="en-US" dirty="0"/>
          </a:p>
        </p:txBody>
      </p:sp>
      <p:sp>
        <p:nvSpPr>
          <p:cNvPr id="4" name="Header Placeholder 3"/>
          <p:cNvSpPr>
            <a:spLocks noGrp="1"/>
          </p:cNvSpPr>
          <p:nvPr>
            <p:ph type="hdr" sz="quarter" idx="10"/>
          </p:nvPr>
        </p:nvSpPr>
        <p:spPr/>
        <p:txBody>
          <a:bodyPr/>
          <a:lstStyle/>
          <a:p>
            <a:r>
              <a:rPr lang="en-US" smtClean="0"/>
              <a:t>TechReady12</a:t>
            </a:r>
            <a:endParaRPr lang="en-US" dirty="0"/>
          </a:p>
        </p:txBody>
      </p:sp>
      <p:sp>
        <p:nvSpPr>
          <p:cNvPr id="5" name="Date Placeholder 4"/>
          <p:cNvSpPr>
            <a:spLocks noGrp="1"/>
          </p:cNvSpPr>
          <p:nvPr>
            <p:ph type="dt" idx="11"/>
          </p:nvPr>
        </p:nvSpPr>
        <p:spPr/>
        <p:txBody>
          <a:bodyPr/>
          <a:lstStyle/>
          <a:p>
            <a:fld id="{F55701FC-B976-4FBC-A032-7218455F4F2A}" type="datetime1">
              <a:rPr lang="en-US" smtClean="0"/>
              <a:t>5/18/2011</a:t>
            </a:fld>
            <a:endParaRPr lang="en-US" dirty="0"/>
          </a:p>
        </p:txBody>
      </p:sp>
      <p:sp>
        <p:nvSpPr>
          <p:cNvPr id="6" name="Footer Placeholder 5"/>
          <p:cNvSpPr>
            <a:spLocks noGrp="1"/>
          </p:cNvSpPr>
          <p:nvPr>
            <p:ph type="ftr" sz="quarter" idx="12"/>
          </p:nvPr>
        </p:nvSpPr>
        <p:spPr/>
        <p:txBody>
          <a:bodyPr/>
          <a:lstStyle/>
          <a:p>
            <a:r>
              <a:rPr lang="en-US"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latin typeface="Segoe UI" pitchFamily="34" charset="0"/>
              </a:rPr>
            </a:br>
            <a:r>
              <a:rPr lang="en-US" smtClean="0">
                <a:solidFill>
                  <a:srgbClr val="000000"/>
                </a:solidFill>
                <a:latin typeface="Segoe UI" pitchFamily="34" charset="0"/>
              </a:rPr>
              <a:t>MICROSOFT MAKES NO WARRANTIES, EXPRESS, IMPLIED OR STATUTORY, AS TO THE INFORMATION IN THIS PRESENTATION.</a:t>
            </a:r>
            <a:endParaRPr lang="en-US" dirty="0" smtClean="0">
              <a:solidFill>
                <a:srgbClr val="000000"/>
              </a:solidFill>
              <a:latin typeface="Segoe UI" pitchFamily="34" charset="0"/>
            </a:endParaRPr>
          </a:p>
        </p:txBody>
      </p:sp>
      <p:sp>
        <p:nvSpPr>
          <p:cNvPr id="7" name="Slide Number Placeholder 6"/>
          <p:cNvSpPr>
            <a:spLocks noGrp="1"/>
          </p:cNvSpPr>
          <p:nvPr>
            <p:ph type="sldNum" sz="quarter" idx="13"/>
          </p:nvPr>
        </p:nvSpPr>
        <p:spPr/>
        <p:txBody>
          <a:bodyPr/>
          <a:lstStyle/>
          <a:p>
            <a:fld id="{8B263312-38AA-4E1E-B2B5-0F8F122B24FE}" type="slidenum">
              <a:rPr lang="en-US" smtClean="0"/>
              <a:pPr/>
              <a:t>23</a:t>
            </a:fld>
            <a:endParaRPr lang="en-US" dirty="0"/>
          </a:p>
        </p:txBody>
      </p:sp>
    </p:spTree>
    <p:extLst>
      <p:ext uri="{BB962C8B-B14F-4D97-AF65-F5344CB8AC3E}">
        <p14:creationId xmlns:p14="http://schemas.microsoft.com/office/powerpoint/2010/main" val="349822631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TechReady12</a:t>
            </a:r>
            <a:endParaRPr lang="en-US" dirty="0"/>
          </a:p>
        </p:txBody>
      </p:sp>
      <p:sp>
        <p:nvSpPr>
          <p:cNvPr id="5" name="Date Placeholder 4"/>
          <p:cNvSpPr>
            <a:spLocks noGrp="1"/>
          </p:cNvSpPr>
          <p:nvPr>
            <p:ph type="dt" idx="11"/>
          </p:nvPr>
        </p:nvSpPr>
        <p:spPr/>
        <p:txBody>
          <a:bodyPr/>
          <a:lstStyle/>
          <a:p>
            <a:fld id="{3831BBDC-809D-4184-B151-4936D4D7ED9A}" type="datetime1">
              <a:rPr lang="en-US" smtClean="0"/>
              <a:t>5/18/2011</a:t>
            </a:fld>
            <a:endParaRPr lang="en-US" dirty="0"/>
          </a:p>
        </p:txBody>
      </p:sp>
      <p:sp>
        <p:nvSpPr>
          <p:cNvPr id="6" name="Footer Placeholder 5"/>
          <p:cNvSpPr>
            <a:spLocks noGrp="1"/>
          </p:cNvSpPr>
          <p:nvPr>
            <p:ph type="ftr" sz="quarter" idx="12"/>
          </p:nvPr>
        </p:nvSpPr>
        <p:spPr/>
        <p:txBody>
          <a:bodyPr/>
          <a:lstStyle/>
          <a:p>
            <a:r>
              <a:rPr lang="en-US"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latin typeface="Segoe UI" pitchFamily="34" charset="0"/>
              </a:rPr>
            </a:br>
            <a:r>
              <a:rPr lang="en-US" smtClean="0">
                <a:solidFill>
                  <a:srgbClr val="000000"/>
                </a:solidFill>
                <a:latin typeface="Segoe UI" pitchFamily="34" charset="0"/>
              </a:rPr>
              <a:t>MICROSOFT MAKES NO WARRANTIES, EXPRESS, IMPLIED OR STATUTORY, AS TO THE INFORMATION IN THIS PRESENTATION.</a:t>
            </a:r>
            <a:endParaRPr lang="en-US" dirty="0" smtClean="0">
              <a:solidFill>
                <a:srgbClr val="000000"/>
              </a:solidFill>
              <a:latin typeface="Segoe UI" pitchFamily="34" charset="0"/>
            </a:endParaRPr>
          </a:p>
        </p:txBody>
      </p:sp>
      <p:sp>
        <p:nvSpPr>
          <p:cNvPr id="7" name="Slide Number Placeholder 6"/>
          <p:cNvSpPr>
            <a:spLocks noGrp="1"/>
          </p:cNvSpPr>
          <p:nvPr>
            <p:ph type="sldNum" sz="quarter" idx="13"/>
          </p:nvPr>
        </p:nvSpPr>
        <p:spPr/>
        <p:txBody>
          <a:bodyPr/>
          <a:lstStyle/>
          <a:p>
            <a:fld id="{8B263312-38AA-4E1E-B2B5-0F8F122B24FE}" type="slidenum">
              <a:rPr lang="en-US" smtClean="0"/>
              <a:pPr/>
              <a:t>24</a:t>
            </a:fld>
            <a:endParaRPr lang="en-US" dirty="0"/>
          </a:p>
        </p:txBody>
      </p:sp>
    </p:spTree>
    <p:extLst>
      <p:ext uri="{BB962C8B-B14F-4D97-AF65-F5344CB8AC3E}">
        <p14:creationId xmlns:p14="http://schemas.microsoft.com/office/powerpoint/2010/main" val="409219251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TechReady12</a:t>
            </a:r>
            <a:endParaRPr lang="en-US" dirty="0"/>
          </a:p>
        </p:txBody>
      </p:sp>
      <p:sp>
        <p:nvSpPr>
          <p:cNvPr id="5" name="Date Placeholder 4"/>
          <p:cNvSpPr>
            <a:spLocks noGrp="1"/>
          </p:cNvSpPr>
          <p:nvPr>
            <p:ph type="dt" idx="11"/>
          </p:nvPr>
        </p:nvSpPr>
        <p:spPr/>
        <p:txBody>
          <a:bodyPr/>
          <a:lstStyle/>
          <a:p>
            <a:fld id="{C6C3DEBA-78BF-4774-9D23-CD23DD9443A6}" type="datetime1">
              <a:rPr lang="en-US" smtClean="0"/>
              <a:t>5/18/2011</a:t>
            </a:fld>
            <a:endParaRPr lang="en-US" dirty="0"/>
          </a:p>
        </p:txBody>
      </p:sp>
      <p:sp>
        <p:nvSpPr>
          <p:cNvPr id="6" name="Footer Placeholder 5"/>
          <p:cNvSpPr>
            <a:spLocks noGrp="1"/>
          </p:cNvSpPr>
          <p:nvPr>
            <p:ph type="ftr" sz="quarter" idx="12"/>
          </p:nvPr>
        </p:nvSpPr>
        <p:spPr/>
        <p:txBody>
          <a:bodyPr/>
          <a:lstStyle/>
          <a:p>
            <a:r>
              <a:rPr lang="en-US"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latin typeface="Segoe UI" pitchFamily="34" charset="0"/>
              </a:rPr>
            </a:br>
            <a:r>
              <a:rPr lang="en-US" smtClean="0">
                <a:solidFill>
                  <a:srgbClr val="000000"/>
                </a:solidFill>
                <a:latin typeface="Segoe UI" pitchFamily="34" charset="0"/>
              </a:rPr>
              <a:t>MICROSOFT MAKES NO WARRANTIES, EXPRESS, IMPLIED OR STATUTORY, AS TO THE INFORMATION IN THIS PRESENTATION.</a:t>
            </a:r>
            <a:endParaRPr lang="en-US" dirty="0" smtClean="0">
              <a:solidFill>
                <a:srgbClr val="000000"/>
              </a:solidFill>
              <a:latin typeface="Segoe UI" pitchFamily="34" charset="0"/>
            </a:endParaRPr>
          </a:p>
        </p:txBody>
      </p:sp>
      <p:sp>
        <p:nvSpPr>
          <p:cNvPr id="7" name="Slide Number Placeholder 6"/>
          <p:cNvSpPr>
            <a:spLocks noGrp="1"/>
          </p:cNvSpPr>
          <p:nvPr>
            <p:ph type="sldNum" sz="quarter" idx="13"/>
          </p:nvPr>
        </p:nvSpPr>
        <p:spPr/>
        <p:txBody>
          <a:bodyPr/>
          <a:lstStyle/>
          <a:p>
            <a:fld id="{8B263312-38AA-4E1E-B2B5-0F8F122B24FE}" type="slidenum">
              <a:rPr lang="en-US" smtClean="0"/>
              <a:pPr/>
              <a:t>25</a:t>
            </a:fld>
            <a:endParaRPr lang="en-US" dirty="0"/>
          </a:p>
        </p:txBody>
      </p:sp>
    </p:spTree>
    <p:extLst>
      <p:ext uri="{BB962C8B-B14F-4D97-AF65-F5344CB8AC3E}">
        <p14:creationId xmlns:p14="http://schemas.microsoft.com/office/powerpoint/2010/main" val="409558200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203950" cy="3490913"/>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5/18/2011 1:25 PM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26</a:t>
            </a:fld>
            <a:endParaRPr 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TechReady12</a:t>
            </a:r>
            <a:endParaRPr lang="en-US" dirty="0"/>
          </a:p>
        </p:txBody>
      </p:sp>
      <p:sp>
        <p:nvSpPr>
          <p:cNvPr id="5" name="Date Placeholder 4"/>
          <p:cNvSpPr>
            <a:spLocks noGrp="1"/>
          </p:cNvSpPr>
          <p:nvPr>
            <p:ph type="dt" idx="11"/>
          </p:nvPr>
        </p:nvSpPr>
        <p:spPr/>
        <p:txBody>
          <a:bodyPr/>
          <a:lstStyle/>
          <a:p>
            <a:fld id="{BCDB2288-D1CE-4166-BE4E-F1C0FCE15168}" type="datetime1">
              <a:rPr lang="en-US" smtClean="0"/>
              <a:t>5/18/2011</a:t>
            </a:fld>
            <a:endParaRPr lang="en-US" dirty="0"/>
          </a:p>
        </p:txBody>
      </p:sp>
      <p:sp>
        <p:nvSpPr>
          <p:cNvPr id="6" name="Footer Placeholder 5"/>
          <p:cNvSpPr>
            <a:spLocks noGrp="1"/>
          </p:cNvSpPr>
          <p:nvPr>
            <p:ph type="ftr" sz="quarter" idx="12"/>
          </p:nvPr>
        </p:nvSpPr>
        <p:spPr/>
        <p:txBody>
          <a:bodyPr/>
          <a:lstStyle/>
          <a:p>
            <a:r>
              <a:rPr lang="en-US"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latin typeface="Segoe UI" pitchFamily="34" charset="0"/>
              </a:rPr>
            </a:br>
            <a:r>
              <a:rPr lang="en-US" smtClean="0">
                <a:solidFill>
                  <a:srgbClr val="000000"/>
                </a:solidFill>
                <a:latin typeface="Segoe UI" pitchFamily="34" charset="0"/>
              </a:rPr>
              <a:t>MICROSOFT MAKES NO WARRANTIES, EXPRESS, IMPLIED OR STATUTORY, AS TO THE INFORMATION IN THIS PRESENTATION.</a:t>
            </a:r>
            <a:endParaRPr lang="en-US" dirty="0" smtClean="0">
              <a:solidFill>
                <a:srgbClr val="000000"/>
              </a:solidFill>
              <a:latin typeface="Segoe UI" pitchFamily="34" charset="0"/>
            </a:endParaRPr>
          </a:p>
        </p:txBody>
      </p:sp>
      <p:sp>
        <p:nvSpPr>
          <p:cNvPr id="7" name="Slide Number Placeholder 6"/>
          <p:cNvSpPr>
            <a:spLocks noGrp="1"/>
          </p:cNvSpPr>
          <p:nvPr>
            <p:ph type="sldNum" sz="quarter" idx="13"/>
          </p:nvPr>
        </p:nvSpPr>
        <p:spPr/>
        <p:txBody>
          <a:bodyPr/>
          <a:lstStyle/>
          <a:p>
            <a:fld id="{8B263312-38AA-4E1E-B2B5-0F8F122B24FE}" type="slidenum">
              <a:rPr lang="en-US" smtClean="0"/>
              <a:pPr/>
              <a:t>27</a:t>
            </a:fld>
            <a:endParaRPr lang="en-US" dirty="0"/>
          </a:p>
        </p:txBody>
      </p:sp>
    </p:spTree>
    <p:extLst>
      <p:ext uri="{BB962C8B-B14F-4D97-AF65-F5344CB8AC3E}">
        <p14:creationId xmlns:p14="http://schemas.microsoft.com/office/powerpoint/2010/main" val="360759538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TechReady12</a:t>
            </a:r>
            <a:endParaRPr lang="en-US" dirty="0"/>
          </a:p>
        </p:txBody>
      </p:sp>
      <p:sp>
        <p:nvSpPr>
          <p:cNvPr id="5" name="Date Placeholder 4"/>
          <p:cNvSpPr>
            <a:spLocks noGrp="1"/>
          </p:cNvSpPr>
          <p:nvPr>
            <p:ph type="dt" idx="11"/>
          </p:nvPr>
        </p:nvSpPr>
        <p:spPr/>
        <p:txBody>
          <a:bodyPr/>
          <a:lstStyle/>
          <a:p>
            <a:fld id="{F336CF6B-F7C4-45BC-8965-2ACC35C81E27}" type="datetime1">
              <a:rPr lang="en-US" smtClean="0"/>
              <a:t>5/18/2011</a:t>
            </a:fld>
            <a:endParaRPr lang="en-US" dirty="0"/>
          </a:p>
        </p:txBody>
      </p:sp>
      <p:sp>
        <p:nvSpPr>
          <p:cNvPr id="6" name="Footer Placeholder 5"/>
          <p:cNvSpPr>
            <a:spLocks noGrp="1"/>
          </p:cNvSpPr>
          <p:nvPr>
            <p:ph type="ftr" sz="quarter" idx="12"/>
          </p:nvPr>
        </p:nvSpPr>
        <p:spPr/>
        <p:txBody>
          <a:bodyPr/>
          <a:lstStyle/>
          <a:p>
            <a:r>
              <a:rPr lang="en-US"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latin typeface="Segoe UI" pitchFamily="34" charset="0"/>
              </a:rPr>
            </a:br>
            <a:r>
              <a:rPr lang="en-US" smtClean="0">
                <a:solidFill>
                  <a:srgbClr val="000000"/>
                </a:solidFill>
                <a:latin typeface="Segoe UI" pitchFamily="34" charset="0"/>
              </a:rPr>
              <a:t>MICROSOFT MAKES NO WARRANTIES, EXPRESS, IMPLIED OR STATUTORY, AS TO THE INFORMATION IN THIS PRESENTATION.</a:t>
            </a:r>
            <a:endParaRPr lang="en-US" dirty="0" smtClean="0">
              <a:solidFill>
                <a:srgbClr val="000000"/>
              </a:solidFill>
              <a:latin typeface="Segoe UI" pitchFamily="34" charset="0"/>
            </a:endParaRPr>
          </a:p>
        </p:txBody>
      </p:sp>
      <p:sp>
        <p:nvSpPr>
          <p:cNvPr id="7" name="Slide Number Placeholder 6"/>
          <p:cNvSpPr>
            <a:spLocks noGrp="1"/>
          </p:cNvSpPr>
          <p:nvPr>
            <p:ph type="sldNum" sz="quarter" idx="13"/>
          </p:nvPr>
        </p:nvSpPr>
        <p:spPr/>
        <p:txBody>
          <a:bodyPr/>
          <a:lstStyle/>
          <a:p>
            <a:fld id="{8B263312-38AA-4E1E-B2B5-0F8F122B24FE}" type="slidenum">
              <a:rPr lang="en-US" smtClean="0"/>
              <a:pPr/>
              <a:t>28</a:t>
            </a:fld>
            <a:endParaRPr lang="en-US" dirty="0"/>
          </a:p>
        </p:txBody>
      </p:sp>
    </p:spTree>
    <p:extLst>
      <p:ext uri="{BB962C8B-B14F-4D97-AF65-F5344CB8AC3E}">
        <p14:creationId xmlns:p14="http://schemas.microsoft.com/office/powerpoint/2010/main" val="143014851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pPr/>
              <a:t>29</a:t>
            </a:fld>
            <a:endParaRPr lang="en-US" dirty="0"/>
          </a:p>
        </p:txBody>
      </p:sp>
    </p:spTree>
    <p:extLst>
      <p:ext uri="{BB962C8B-B14F-4D97-AF65-F5344CB8AC3E}">
        <p14:creationId xmlns:p14="http://schemas.microsoft.com/office/powerpoint/2010/main" val="135252104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203950" cy="3490913"/>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pPr/>
              <a:t>31</a:t>
            </a:fld>
            <a:endParaRPr lang="en-US" dirty="0"/>
          </a:p>
        </p:txBody>
      </p:sp>
      <p:sp>
        <p:nvSpPr>
          <p:cNvPr id="5" name="Header Placeholder 3"/>
          <p:cNvSpPr>
            <a:spLocks noGrp="1"/>
          </p:cNvSpPr>
          <p:nvPr>
            <p:ph type="hdr" sz="quarter"/>
          </p:nvPr>
        </p:nvSpPr>
        <p:spPr>
          <a:xfrm>
            <a:off x="0" y="0"/>
            <a:ext cx="3043343" cy="465455"/>
          </a:xfrm>
        </p:spPr>
        <p:txBody>
          <a:bodyPr/>
          <a:lstStyle/>
          <a:p>
            <a:r>
              <a:rPr lang="en-US" dirty="0" smtClean="0"/>
              <a:t>Tech Ed North America 2010</a:t>
            </a:r>
            <a:endParaRPr lang="en-US" dirty="0"/>
          </a:p>
        </p:txBody>
      </p:sp>
      <p:sp>
        <p:nvSpPr>
          <p:cNvPr id="6" name="Date Placeholder 4"/>
          <p:cNvSpPr>
            <a:spLocks noGrp="1"/>
          </p:cNvSpPr>
          <p:nvPr>
            <p:ph type="dt" idx="1"/>
          </p:nvPr>
        </p:nvSpPr>
        <p:spPr>
          <a:xfrm>
            <a:off x="3978132" y="0"/>
            <a:ext cx="3043343" cy="465455"/>
          </a:xfrm>
        </p:spPr>
        <p:txBody>
          <a:bodyPr/>
          <a:lstStyle/>
          <a:p>
            <a:fld id="{81331B57-0BE5-4F82-AA58-76F53EFF3ADA}" type="datetime8">
              <a:rPr lang="en-US" smtClean="0"/>
              <a:pPr/>
              <a:t>5/18/2011 1:25 PM</a:t>
            </a:fld>
            <a:endParaRPr lang="en-US" dirty="0"/>
          </a:p>
        </p:txBody>
      </p:sp>
      <p:sp>
        <p:nvSpPr>
          <p:cNvPr id="7" name="Footer Placeholder 5"/>
          <p:cNvSpPr>
            <a:spLocks noGrp="1"/>
          </p:cNvSpPr>
          <p:nvPr>
            <p:ph type="ftr" sz="quarter" idx="4"/>
          </p:nvPr>
        </p:nvSpPr>
        <p:spPr>
          <a:xfrm>
            <a:off x="0" y="8842029"/>
            <a:ext cx="6320790" cy="465455"/>
          </a:xfrm>
        </p:spPr>
        <p:txBody>
          <a:bodyPr/>
          <a:lstStyle/>
          <a:p>
            <a:r>
              <a:rPr lang="en-US" dirty="0" smtClean="0"/>
              <a:t>© 2010 Microsoft Corporation. All rights reserved. Microsoft, Windows, Windows Vista and other product names are or may be registered trademarks and/or trademarks in the U.S. and/or other countries.</a:t>
            </a:r>
          </a:p>
          <a:p>
            <a:r>
              <a:rPr lang="en-US" dirty="0"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br>
            <a:r>
              <a:rPr lang="en-US" dirty="0" smtClean="0"/>
              <a:t>MICROSOFT MAKES NO WARRANTIES, EXPRESS, IMPLIED OR STATUTORY, AS TO THE INFORMATION IN THIS PRESENTATION.</a:t>
            </a:r>
          </a:p>
          <a:p>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pPr/>
              <a:t>3</a:t>
            </a:fld>
            <a:endParaRPr lang="en-US" dirty="0"/>
          </a:p>
        </p:txBody>
      </p:sp>
    </p:spTree>
    <p:extLst>
      <p:ext uri="{BB962C8B-B14F-4D97-AF65-F5344CB8AC3E}">
        <p14:creationId xmlns:p14="http://schemas.microsoft.com/office/powerpoint/2010/main" val="298421561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203950" cy="3490913"/>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pPr/>
              <a:t>32</a:t>
            </a:fld>
            <a:endParaRPr lang="en-US" dirty="0"/>
          </a:p>
        </p:txBody>
      </p:sp>
      <p:sp>
        <p:nvSpPr>
          <p:cNvPr id="5" name="Header Placeholder 3"/>
          <p:cNvSpPr>
            <a:spLocks noGrp="1"/>
          </p:cNvSpPr>
          <p:nvPr>
            <p:ph type="hdr" sz="quarter"/>
          </p:nvPr>
        </p:nvSpPr>
        <p:spPr>
          <a:xfrm>
            <a:off x="0" y="0"/>
            <a:ext cx="3043343" cy="465455"/>
          </a:xfrm>
        </p:spPr>
        <p:txBody>
          <a:bodyPr/>
          <a:lstStyle/>
          <a:p>
            <a:r>
              <a:rPr lang="en-US" dirty="0" smtClean="0"/>
              <a:t>Tech Ed North America 2010</a:t>
            </a:r>
            <a:endParaRPr lang="en-US" dirty="0"/>
          </a:p>
        </p:txBody>
      </p:sp>
      <p:sp>
        <p:nvSpPr>
          <p:cNvPr id="6" name="Date Placeholder 4"/>
          <p:cNvSpPr>
            <a:spLocks noGrp="1"/>
          </p:cNvSpPr>
          <p:nvPr>
            <p:ph type="dt" idx="1"/>
          </p:nvPr>
        </p:nvSpPr>
        <p:spPr>
          <a:xfrm>
            <a:off x="3978132" y="0"/>
            <a:ext cx="3043343" cy="465455"/>
          </a:xfrm>
        </p:spPr>
        <p:txBody>
          <a:bodyPr/>
          <a:lstStyle/>
          <a:p>
            <a:fld id="{81331B57-0BE5-4F82-AA58-76F53EFF3ADA}" type="datetime8">
              <a:rPr lang="en-US" smtClean="0"/>
              <a:pPr/>
              <a:t>5/18/2011 1:25 PM</a:t>
            </a:fld>
            <a:endParaRPr lang="en-US" dirty="0"/>
          </a:p>
        </p:txBody>
      </p:sp>
      <p:sp>
        <p:nvSpPr>
          <p:cNvPr id="7" name="Footer Placeholder 5"/>
          <p:cNvSpPr>
            <a:spLocks noGrp="1"/>
          </p:cNvSpPr>
          <p:nvPr>
            <p:ph type="ftr" sz="quarter" idx="4"/>
          </p:nvPr>
        </p:nvSpPr>
        <p:spPr>
          <a:xfrm>
            <a:off x="0" y="8842029"/>
            <a:ext cx="6320790" cy="465455"/>
          </a:xfrm>
        </p:spPr>
        <p:txBody>
          <a:bodyPr/>
          <a:lstStyle/>
          <a:p>
            <a:r>
              <a:rPr lang="en-US" dirty="0" smtClean="0"/>
              <a:t>© 2010 Microsoft Corporation. All rights reserved. Microsoft, Windows, Windows Vista and other product names are or may be registered trademarks and/or trademarks in the U.S. and/or other countries.</a:t>
            </a:r>
          </a:p>
          <a:p>
            <a:r>
              <a:rPr lang="en-US" dirty="0"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br>
            <a:r>
              <a:rPr lang="en-US" dirty="0" smtClean="0"/>
              <a:t>MICROSOFT MAKES NO WARRANTIES, EXPRESS, IMPLIED OR STATUTORY, AS TO THE INFORMATION IN THIS PRESENTATION.</a:t>
            </a:r>
          </a:p>
          <a:p>
            <a:endParaRPr lang="en-US"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203950" cy="3490913"/>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33</a:t>
            </a:fld>
            <a:endParaRPr lang="en-US" dirty="0"/>
          </a:p>
        </p:txBody>
      </p:sp>
      <p:sp>
        <p:nvSpPr>
          <p:cNvPr id="5" name="Header Placeholder 3"/>
          <p:cNvSpPr>
            <a:spLocks noGrp="1"/>
          </p:cNvSpPr>
          <p:nvPr>
            <p:ph type="hdr" sz="quarter"/>
          </p:nvPr>
        </p:nvSpPr>
        <p:spPr>
          <a:xfrm>
            <a:off x="0" y="0"/>
            <a:ext cx="3043343" cy="465455"/>
          </a:xfrm>
        </p:spPr>
        <p:txBody>
          <a:bodyPr/>
          <a:lstStyle/>
          <a:p>
            <a:r>
              <a:rPr lang="en-US" dirty="0" smtClean="0"/>
              <a:t>Tech Ed North America 2010</a:t>
            </a:r>
            <a:endParaRPr lang="en-US" dirty="0"/>
          </a:p>
        </p:txBody>
      </p:sp>
      <p:sp>
        <p:nvSpPr>
          <p:cNvPr id="6" name="Date Placeholder 4"/>
          <p:cNvSpPr>
            <a:spLocks noGrp="1"/>
          </p:cNvSpPr>
          <p:nvPr>
            <p:ph type="dt" idx="1"/>
          </p:nvPr>
        </p:nvSpPr>
        <p:spPr>
          <a:xfrm>
            <a:off x="3978132" y="0"/>
            <a:ext cx="3043343" cy="465455"/>
          </a:xfrm>
        </p:spPr>
        <p:txBody>
          <a:bodyPr/>
          <a:lstStyle/>
          <a:p>
            <a:fld id="{81331B57-0BE5-4F82-AA58-76F53EFF3ADA}" type="datetime8">
              <a:rPr lang="en-US" smtClean="0"/>
              <a:pPr/>
              <a:t>5/18/2011 1:25 PM</a:t>
            </a:fld>
            <a:endParaRPr lang="en-US" dirty="0"/>
          </a:p>
        </p:txBody>
      </p:sp>
      <p:sp>
        <p:nvSpPr>
          <p:cNvPr id="7" name="Footer Placeholder 5"/>
          <p:cNvSpPr>
            <a:spLocks noGrp="1"/>
          </p:cNvSpPr>
          <p:nvPr>
            <p:ph type="ftr" sz="quarter" idx="4"/>
          </p:nvPr>
        </p:nvSpPr>
        <p:spPr>
          <a:xfrm>
            <a:off x="0" y="8842029"/>
            <a:ext cx="6320790" cy="465455"/>
          </a:xfrm>
        </p:spPr>
        <p:txBody>
          <a:bodyPr/>
          <a:lstStyle/>
          <a:p>
            <a:r>
              <a:rPr lang="en-US" dirty="0" smtClean="0"/>
              <a:t>© 2010 Microsoft Corporation. All rights reserved. Microsoft, Windows, Windows Vista and other product names are or may be registered trademarks and/or trademarks in the U.S. and/or other countries.</a:t>
            </a:r>
          </a:p>
          <a:p>
            <a:r>
              <a:rPr lang="en-US" dirty="0"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br>
            <a:r>
              <a:rPr lang="en-US" dirty="0" smtClean="0"/>
              <a:t>MICROSOFT MAKES NO WARRANTIES, EXPRESS, IMPLIED OR STATUTORY, AS TO THE INFORMATION IN THIS PRESENTATION.</a:t>
            </a:r>
          </a:p>
          <a:p>
            <a:endParaRPr lang="en-US"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698500"/>
            <a:ext cx="6203950" cy="3490913"/>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5/18/2011 1:25 PM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Segoe UI" pitchFamily="34" charset="0"/>
              </a:rPr>
              <a:t>© 2009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34</a:t>
            </a:fld>
            <a:endParaRPr lang="en-US"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pPr/>
              <a:t>35</a:t>
            </a:fld>
            <a:endParaRPr lang="en-US" dirty="0"/>
          </a:p>
        </p:txBody>
      </p:sp>
    </p:spTree>
    <p:extLst>
      <p:ext uri="{BB962C8B-B14F-4D97-AF65-F5344CB8AC3E}">
        <p14:creationId xmlns:p14="http://schemas.microsoft.com/office/powerpoint/2010/main" val="215323138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smtClean="0"/>
          </a:p>
        </p:txBody>
      </p:sp>
      <p:sp>
        <p:nvSpPr>
          <p:cNvPr id="4" name="Header Placeholder 3"/>
          <p:cNvSpPr>
            <a:spLocks noGrp="1"/>
          </p:cNvSpPr>
          <p:nvPr>
            <p:ph type="hdr" sz="quarter" idx="10"/>
          </p:nvPr>
        </p:nvSpPr>
        <p:spPr>
          <a:xfrm>
            <a:off x="0" y="1"/>
            <a:ext cx="3043238" cy="465138"/>
          </a:xfrm>
          <a:prstGeom prst="rect">
            <a:avLst/>
          </a:prstGeom>
        </p:spPr>
        <p:txBody>
          <a:bodyPr lIns="91429" tIns="45715" rIns="91429" bIns="45715"/>
          <a:lstStyle/>
          <a:p>
            <a:r>
              <a:rPr lang="en-US" smtClean="0"/>
              <a:t>Microsoft SharePoint Conference 2009</a:t>
            </a:r>
            <a:endParaRPr lang="en-US" dirty="0"/>
          </a:p>
        </p:txBody>
      </p:sp>
      <p:sp>
        <p:nvSpPr>
          <p:cNvPr id="5" name="Date Placeholder 4"/>
          <p:cNvSpPr>
            <a:spLocks noGrp="1"/>
          </p:cNvSpPr>
          <p:nvPr>
            <p:ph type="dt" idx="11"/>
          </p:nvPr>
        </p:nvSpPr>
        <p:spPr>
          <a:xfrm>
            <a:off x="3978275" y="1"/>
            <a:ext cx="3043238" cy="465138"/>
          </a:xfrm>
          <a:prstGeom prst="rect">
            <a:avLst/>
          </a:prstGeom>
        </p:spPr>
        <p:txBody>
          <a:bodyPr lIns="91429" tIns="45715" rIns="91429" bIns="45715"/>
          <a:lstStyle/>
          <a:p>
            <a:fld id="{297576F7-6C54-4D89-9A05-676845566E72}" type="datetime1">
              <a:rPr lang="en-US" smtClean="0"/>
              <a:pPr/>
              <a:t>5/18/2011</a:t>
            </a:fld>
            <a:endParaRPr lang="en-US" dirty="0"/>
          </a:p>
        </p:txBody>
      </p:sp>
      <p:sp>
        <p:nvSpPr>
          <p:cNvPr id="6" name="Footer Placeholder 5"/>
          <p:cNvSpPr>
            <a:spLocks noGrp="1"/>
          </p:cNvSpPr>
          <p:nvPr>
            <p:ph type="ftr" sz="quarter" idx="12"/>
          </p:nvPr>
        </p:nvSpPr>
        <p:spPr>
          <a:xfrm>
            <a:off x="0" y="8842375"/>
            <a:ext cx="3043238" cy="465138"/>
          </a:xfrm>
          <a:prstGeom prst="rect">
            <a:avLst/>
          </a:prstGeom>
        </p:spPr>
        <p:txBody>
          <a:bodyPr lIns="91429" tIns="45715" rIns="91429" bIns="45715"/>
          <a:lstStyle/>
          <a:p>
            <a:r>
              <a:rPr lang="en-US" smtClean="0">
                <a:solidFill>
                  <a:srgbClr val="000000"/>
                </a:solidFill>
              </a:rPr>
              <a:t>© 2009 Microsoft Corporation. All rights reserved. Microsoft, Windows, Windows Vista and other product names are or may be registered trademarks and/or trademarks in the U.S. and/or other countries.</a:t>
            </a:r>
          </a:p>
          <a:p>
            <a:r>
              <a:rPr lang="en-US" smtClean="0">
                <a:solidFill>
                  <a:srgbClr val="000000"/>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rPr>
            </a:br>
            <a:r>
              <a:rPr lang="en-US" smtClean="0">
                <a:solidFill>
                  <a:srgbClr val="000000"/>
                </a:solidFill>
              </a:rPr>
              <a:t>MICROSOFT MAKES NO WARRANTIES, EXPRESS, IMPLIED OR STATUTORY, AS TO THE INFORMATION IN THIS PRESENTATION.</a:t>
            </a:r>
            <a:endParaRPr lang="en-US" dirty="0" smtClean="0">
              <a:solidFill>
                <a:srgbClr val="000000"/>
              </a:solidFill>
            </a:endParaRPr>
          </a:p>
        </p:txBody>
      </p:sp>
      <p:sp>
        <p:nvSpPr>
          <p:cNvPr id="7" name="Slide Number Placeholder 6"/>
          <p:cNvSpPr>
            <a:spLocks noGrp="1"/>
          </p:cNvSpPr>
          <p:nvPr>
            <p:ph type="sldNum" sz="quarter" idx="13"/>
          </p:nvPr>
        </p:nvSpPr>
        <p:spPr>
          <a:xfrm>
            <a:off x="3978275" y="8842375"/>
            <a:ext cx="3043238" cy="465138"/>
          </a:xfrm>
          <a:prstGeom prst="rect">
            <a:avLst/>
          </a:prstGeom>
        </p:spPr>
        <p:txBody>
          <a:bodyPr lIns="91429" tIns="45715" rIns="91429" bIns="45715"/>
          <a:lstStyle/>
          <a:p>
            <a:fld id="{8B263312-38AA-4E1E-B2B5-0F8F122B24FE}" type="slidenum">
              <a:rPr lang="en-US" smtClean="0"/>
              <a:pPr/>
              <a:t>4</a:t>
            </a:fld>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pPr/>
              <a:t>5</a:t>
            </a:fld>
            <a:endParaRPr lang="en-US" dirty="0"/>
          </a:p>
        </p:txBody>
      </p:sp>
    </p:spTree>
    <p:extLst>
      <p:ext uri="{BB962C8B-B14F-4D97-AF65-F5344CB8AC3E}">
        <p14:creationId xmlns:p14="http://schemas.microsoft.com/office/powerpoint/2010/main" val="247292435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6</a:t>
            </a:fld>
            <a:endParaRPr lang="en-US" dirty="0"/>
          </a:p>
        </p:txBody>
      </p:sp>
    </p:spTree>
    <p:extLst>
      <p:ext uri="{BB962C8B-B14F-4D97-AF65-F5344CB8AC3E}">
        <p14:creationId xmlns:p14="http://schemas.microsoft.com/office/powerpoint/2010/main" val="48363257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pPr/>
              <a:t>7</a:t>
            </a:fld>
            <a:endParaRPr lang="en-US" dirty="0"/>
          </a:p>
        </p:txBody>
      </p:sp>
    </p:spTree>
    <p:extLst>
      <p:ext uri="{BB962C8B-B14F-4D97-AF65-F5344CB8AC3E}">
        <p14:creationId xmlns:p14="http://schemas.microsoft.com/office/powerpoint/2010/main" val="116273241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pPr/>
              <a:t>8</a:t>
            </a:fld>
            <a:endParaRPr lang="en-US" dirty="0"/>
          </a:p>
        </p:txBody>
      </p:sp>
    </p:spTree>
    <p:extLst>
      <p:ext uri="{BB962C8B-B14F-4D97-AF65-F5344CB8AC3E}">
        <p14:creationId xmlns:p14="http://schemas.microsoft.com/office/powerpoint/2010/main" val="235046305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pPr/>
              <a:t>9</a:t>
            </a:fld>
            <a:endParaRPr lang="en-US" dirty="0"/>
          </a:p>
        </p:txBody>
      </p:sp>
    </p:spTree>
    <p:extLst>
      <p:ext uri="{BB962C8B-B14F-4D97-AF65-F5344CB8AC3E}">
        <p14:creationId xmlns:p14="http://schemas.microsoft.com/office/powerpoint/2010/main" val="295873954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4.png"/><Relationship Id="rId1" Type="http://schemas.openxmlformats.org/officeDocument/2006/relationships/slideMaster" Target="../slideMasters/slideMaster1.xml"/><Relationship Id="rId6" Type="http://schemas.microsoft.com/office/2007/relationships/hdphoto" Target="../media/hdphoto1.wdp"/><Relationship Id="rId5" Type="http://schemas.openxmlformats.org/officeDocument/2006/relationships/image" Target="../media/image16.png"/><Relationship Id="rId4" Type="http://schemas.openxmlformats.org/officeDocument/2006/relationships/image" Target="../media/image15.pn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7_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bwMode="auto">
          <a:xfrm>
            <a:off x="3621741" y="1644650"/>
            <a:ext cx="1810871" cy="568325"/>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smtClean="0">
              <a:solidFill>
                <a:schemeClr val="tx1">
                  <a:alpha val="99000"/>
                </a:schemeClr>
              </a:solidFill>
            </a:endParaRPr>
          </a:p>
        </p:txBody>
      </p:sp>
      <p:sp>
        <p:nvSpPr>
          <p:cNvPr id="2" name="Title 1"/>
          <p:cNvSpPr>
            <a:spLocks noGrp="1"/>
          </p:cNvSpPr>
          <p:nvPr>
            <p:ph type="ctrTitle" hasCustomPrompt="1"/>
          </p:nvPr>
        </p:nvSpPr>
        <p:spPr>
          <a:xfrm>
            <a:off x="969964" y="2265472"/>
            <a:ext cx="10242549" cy="1523497"/>
          </a:xfrm>
        </p:spPr>
        <p:txBody>
          <a:bodyPr anchor="ctr">
            <a:noAutofit/>
          </a:bodyPr>
          <a:lstStyle>
            <a:lvl1pPr>
              <a:lnSpc>
                <a:spcPct val="90000"/>
              </a:lnSpc>
              <a:defRPr sz="4800"/>
            </a:lvl1pPr>
          </a:lstStyle>
          <a:p>
            <a:r>
              <a:rPr lang="en-US" dirty="0" smtClean="0"/>
              <a:t>Title of Presentation</a:t>
            </a:r>
            <a:endParaRPr lang="en-US" dirty="0"/>
          </a:p>
        </p:txBody>
      </p:sp>
      <p:sp>
        <p:nvSpPr>
          <p:cNvPr id="3" name="Subtitle 2"/>
          <p:cNvSpPr>
            <a:spLocks noGrp="1"/>
          </p:cNvSpPr>
          <p:nvPr>
            <p:ph type="subTitle" idx="1" hasCustomPrompt="1"/>
          </p:nvPr>
        </p:nvSpPr>
        <p:spPr>
          <a:xfrm>
            <a:off x="969964" y="4703872"/>
            <a:ext cx="10242550" cy="46325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dirty="0" smtClean="0"/>
              <a:t>Name</a:t>
            </a:r>
          </a:p>
          <a:p>
            <a:r>
              <a:rPr lang="en-US" dirty="0" smtClean="0"/>
              <a:t>Title</a:t>
            </a:r>
          </a:p>
          <a:p>
            <a:r>
              <a:rPr lang="en-US" dirty="0" smtClean="0"/>
              <a:t>Company</a:t>
            </a:r>
            <a:endParaRPr lang="en-US" dirty="0"/>
          </a:p>
        </p:txBody>
      </p:sp>
      <p:pic>
        <p:nvPicPr>
          <p:cNvPr id="10" name="Picture 3" descr="E:\Duotone_02.png"/>
          <p:cNvPicPr>
            <a:picLocks noChangeAspect="1" noChangeArrowheads="1"/>
          </p:cNvPicPr>
          <p:nvPr/>
        </p:nvPicPr>
        <p:blipFill rotWithShape="1">
          <a:blip r:embed="rId3">
            <a:extLst>
              <a:ext uri="{28A0092B-C50C-407E-A947-70E740481C1C}">
                <a14:useLocalDpi xmlns:a14="http://schemas.microsoft.com/office/drawing/2010/main" val="0"/>
              </a:ext>
            </a:extLst>
          </a:blip>
          <a:srcRect l="40613" t="78783" r="37784"/>
          <a:stretch/>
        </p:blipFill>
        <p:spPr bwMode="auto">
          <a:xfrm rot="10800000">
            <a:off x="5429248" y="1644647"/>
            <a:ext cx="1028700" cy="568325"/>
          </a:xfrm>
          <a:prstGeom prst="rect">
            <a:avLst/>
          </a:prstGeom>
          <a:noFill/>
          <a:extLst>
            <a:ext uri="{909E8E84-426E-40DD-AFC4-6F175D3DCCD1}">
              <a14:hiddenFill xmlns:a14="http://schemas.microsoft.com/office/drawing/2010/main">
                <a:solidFill>
                  <a:srgbClr val="FFFFFF"/>
                </a:solidFill>
              </a14:hiddenFill>
            </a:ext>
          </a:extLst>
        </p:spPr>
      </p:pic>
      <p:sp>
        <p:nvSpPr>
          <p:cNvPr id="7" name="Text Placeholder 6"/>
          <p:cNvSpPr>
            <a:spLocks noGrp="1"/>
          </p:cNvSpPr>
          <p:nvPr>
            <p:ph type="body" sz="quarter" idx="10" hasCustomPrompt="1"/>
          </p:nvPr>
        </p:nvSpPr>
        <p:spPr>
          <a:xfrm>
            <a:off x="3737368" y="1837299"/>
            <a:ext cx="2188302" cy="249299"/>
          </a:xfrm>
        </p:spPr>
        <p:txBody>
          <a:bodyPr/>
          <a:lstStyle>
            <a:lvl1pPr marL="0" indent="0">
              <a:buFont typeface="Arial" pitchFamily="34" charset="0"/>
              <a:buNone/>
              <a:defRPr sz="1800" b="0">
                <a:solidFill>
                  <a:srgbClr val="F09A1F"/>
                </a:solidFill>
              </a:defRPr>
            </a:lvl1pPr>
          </a:lstStyle>
          <a:p>
            <a:pPr lvl="0"/>
            <a:r>
              <a:rPr lang="en-US" dirty="0" smtClean="0"/>
              <a:t>Session Code</a:t>
            </a:r>
            <a:endParaRPr lang="en-US" dirty="0"/>
          </a:p>
        </p:txBody>
      </p:sp>
    </p:spTree>
    <p:extLst>
      <p:ext uri="{BB962C8B-B14F-4D97-AF65-F5344CB8AC3E}">
        <p14:creationId xmlns:p14="http://schemas.microsoft.com/office/powerpoint/2010/main" val="2024894093"/>
      </p:ext>
    </p:extLst>
  </p:cSld>
  <p:clrMapOvr>
    <a:masterClrMapping/>
  </p:clrMapOvr>
  <p:transition>
    <p:fade/>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Content Placeholder 2"/>
          <p:cNvSpPr>
            <a:spLocks noGrp="1"/>
          </p:cNvSpPr>
          <p:nvPr>
            <p:ph idx="1"/>
          </p:nvPr>
        </p:nvSpPr>
        <p:spPr>
          <a:xfrm>
            <a:off x="519112" y="1447799"/>
            <a:ext cx="11149013" cy="2000548"/>
          </a:xfrm>
        </p:spPr>
        <p:txBody>
          <a:bodyPr/>
          <a:lstStyle>
            <a:lvl1pPr marL="460375" indent="-460375">
              <a:lnSpc>
                <a:spcPct val="90000"/>
              </a:lnSpc>
              <a:buFontTx/>
              <a:buBlip>
                <a:blip r:embed="rId2"/>
              </a:buBlip>
              <a:defRPr/>
            </a:lvl1pPr>
            <a:lvl2pPr marL="855663" indent="-395288">
              <a:lnSpc>
                <a:spcPct val="90000"/>
              </a:lnSpc>
              <a:buFontTx/>
              <a:buBlip>
                <a:blip r:embed="rId2"/>
              </a:buBlip>
              <a:defRPr/>
            </a:lvl2pPr>
            <a:lvl3pPr marL="1258888" indent="-403225">
              <a:lnSpc>
                <a:spcPct val="90000"/>
              </a:lnSpc>
              <a:buFontTx/>
              <a:buBlip>
                <a:blip r:embed="rId2"/>
              </a:buBlip>
              <a:defRPr/>
            </a:lvl3pPr>
            <a:lvl4pPr marL="1604963" indent="-346075">
              <a:lnSpc>
                <a:spcPct val="90000"/>
              </a:lnSpc>
              <a:buFontTx/>
              <a:buBlip>
                <a:blip r:embed="rId2"/>
              </a:buBlip>
              <a:defRPr/>
            </a:lvl4pPr>
            <a:lvl5pPr marL="1941513" indent="-336550">
              <a:lnSpc>
                <a:spcPct val="90000"/>
              </a:lnSpc>
              <a:buFontTx/>
              <a:buBlip>
                <a:blip r:embed="rId2"/>
              </a:buBlip>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357875634"/>
      </p:ext>
    </p:extLst>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Content Placeholder 2"/>
          <p:cNvSpPr>
            <a:spLocks noGrp="1"/>
          </p:cNvSpPr>
          <p:nvPr>
            <p:ph sz="half" idx="1"/>
          </p:nvPr>
        </p:nvSpPr>
        <p:spPr>
          <a:xfrm>
            <a:off x="519113" y="1447800"/>
            <a:ext cx="5486400" cy="1742015"/>
          </a:xfrm>
        </p:spPr>
        <p:txBody>
          <a:bodyPr/>
          <a:lstStyle>
            <a:lvl1pPr marL="339976" indent="-339976">
              <a:lnSpc>
                <a:spcPct val="90000"/>
              </a:lnSpc>
              <a:buFontTx/>
              <a:buBlip>
                <a:blip r:embed="rId2"/>
              </a:buBlip>
              <a:defRPr sz="2800"/>
            </a:lvl1pPr>
            <a:lvl2pPr marL="673338" indent="-325424">
              <a:lnSpc>
                <a:spcPct val="90000"/>
              </a:lnSpc>
              <a:buFontTx/>
              <a:buBlip>
                <a:blip r:embed="rId2"/>
              </a:buBlip>
              <a:defRPr sz="2400"/>
            </a:lvl2pPr>
            <a:lvl3pPr marL="953785" indent="-288384">
              <a:lnSpc>
                <a:spcPct val="90000"/>
              </a:lnSpc>
              <a:buFontTx/>
              <a:buBlip>
                <a:blip r:embed="rId2"/>
              </a:buBlip>
              <a:defRPr sz="2000"/>
            </a:lvl3pPr>
            <a:lvl4pPr marL="1227618" indent="-273833">
              <a:lnSpc>
                <a:spcPct val="90000"/>
              </a:lnSpc>
              <a:buFontTx/>
              <a:buBlip>
                <a:blip r:embed="rId2"/>
              </a:buBlip>
              <a:defRPr sz="1800"/>
            </a:lvl4pPr>
            <a:lvl5pPr marL="1516002" indent="-280447">
              <a:lnSpc>
                <a:spcPct val="90000"/>
              </a:lnSpc>
              <a:buFontTx/>
              <a:buBlip>
                <a:blip r:embed="rId2"/>
              </a:buBlip>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81725" y="1447800"/>
            <a:ext cx="5486400" cy="1742015"/>
          </a:xfrm>
        </p:spPr>
        <p:txBody>
          <a:bodyPr/>
          <a:lstStyle>
            <a:lvl1pPr marL="347914" indent="-347914">
              <a:lnSpc>
                <a:spcPct val="90000"/>
              </a:lnSpc>
              <a:buFontTx/>
              <a:buBlip>
                <a:blip r:embed="rId2"/>
              </a:buBlip>
              <a:defRPr sz="2800"/>
            </a:lvl1pPr>
            <a:lvl2pPr marL="673338" indent="-339976">
              <a:lnSpc>
                <a:spcPct val="90000"/>
              </a:lnSpc>
              <a:buFontTx/>
              <a:buBlip>
                <a:blip r:embed="rId2"/>
              </a:buBlip>
              <a:defRPr sz="2400"/>
            </a:lvl2pPr>
            <a:lvl3pPr marL="961722" indent="-302936">
              <a:lnSpc>
                <a:spcPct val="90000"/>
              </a:lnSpc>
              <a:buFontTx/>
              <a:buBlip>
                <a:blip r:embed="rId2"/>
              </a:buBlip>
              <a:defRPr sz="2000"/>
            </a:lvl3pPr>
            <a:lvl4pPr marL="1227618" indent="-265896">
              <a:lnSpc>
                <a:spcPct val="90000"/>
              </a:lnSpc>
              <a:buFontTx/>
              <a:buBlip>
                <a:blip r:embed="rId2"/>
              </a:buBlip>
              <a:defRPr sz="1800"/>
            </a:lvl4pPr>
            <a:lvl5pPr marL="1516002" indent="-273833">
              <a:lnSpc>
                <a:spcPct val="90000"/>
              </a:lnSpc>
              <a:buFontTx/>
              <a:buBlip>
                <a:blip r:embed="rId2"/>
              </a:buBlip>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023700418"/>
      </p:ext>
    </p:extLst>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519113" y="1447800"/>
            <a:ext cx="5486400" cy="310002"/>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507867" y="2133600"/>
            <a:ext cx="5484971" cy="1537344"/>
          </a:xfrm>
        </p:spPr>
        <p:txBody>
          <a:bodyPr/>
          <a:lstStyle>
            <a:lvl1pPr marL="281770" indent="-281770">
              <a:buFontTx/>
              <a:buBlip>
                <a:blip r:embed="rId2"/>
              </a:buBlip>
              <a:defRPr sz="2300"/>
            </a:lvl1pPr>
            <a:lvl2pPr marL="562218" indent="-265896">
              <a:buFontTx/>
              <a:buBlip>
                <a:blip r:embed="rId2"/>
              </a:buBlip>
              <a:defRPr sz="2000"/>
            </a:lvl2pPr>
            <a:lvl3pPr marL="813562" indent="-243407">
              <a:buFontTx/>
              <a:buBlip>
                <a:blip r:embed="rId2"/>
              </a:buBlip>
              <a:defRPr sz="1800"/>
            </a:lvl3pPr>
            <a:lvl4pPr marL="1050354" indent="-228856">
              <a:buFontTx/>
              <a:buBlip>
                <a:blip r:embed="rId2"/>
              </a:buBlip>
              <a:defRPr sz="1700"/>
            </a:lvl4pPr>
            <a:lvl5pPr marL="1279210" indent="-206367">
              <a:buFontTx/>
              <a:buBlip>
                <a:blip r:embed="rId2"/>
              </a:buBlip>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81725" y="1447800"/>
            <a:ext cx="5486400" cy="310002"/>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81725" y="2133600"/>
            <a:ext cx="5486400" cy="1578619"/>
          </a:xfrm>
        </p:spPr>
        <p:txBody>
          <a:bodyPr/>
          <a:lstStyle>
            <a:lvl1pPr marL="296321" indent="-296321">
              <a:buFontTx/>
              <a:buBlip>
                <a:blip r:embed="rId2"/>
              </a:buBlip>
              <a:defRPr sz="2300"/>
            </a:lvl1pPr>
            <a:lvl2pPr marL="570155" indent="-273833">
              <a:buFontTx/>
              <a:buBlip>
                <a:blip r:embed="rId2"/>
              </a:buBlip>
              <a:defRPr sz="2000"/>
            </a:lvl2pPr>
            <a:lvl3pPr marL="821499" indent="-244730">
              <a:buFontTx/>
              <a:buBlip>
                <a:blip r:embed="rId2"/>
              </a:buBlip>
              <a:defRPr sz="1800"/>
            </a:lvl3pPr>
            <a:lvl4pPr marL="1050354" indent="-236793">
              <a:buFontTx/>
              <a:buBlip>
                <a:blip r:embed="rId2"/>
              </a:buBlip>
              <a:defRPr sz="1700"/>
            </a:lvl4pPr>
            <a:lvl5pPr marL="1279210" indent="-220919">
              <a:buFontTx/>
              <a:buBlip>
                <a:blip r:embed="rId2"/>
              </a:buBlip>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758827303"/>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Tree>
    <p:extLst>
      <p:ext uri="{BB962C8B-B14F-4D97-AF65-F5344CB8AC3E}">
        <p14:creationId xmlns:p14="http://schemas.microsoft.com/office/powerpoint/2010/main" val="3837189007"/>
      </p:ext>
    </p:extLst>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808502340"/>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1_Blank">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71353326"/>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1_WALKIN - Prints in GRAYSCALE">
    <p:bg bwMode="ltGray">
      <p:bgPr>
        <a:blipFill dpi="0" rotWithShape="1">
          <a:blip r:embed="rId2">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29829612"/>
      </p:ext>
    </p:extLst>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MS Tag Slide">
    <p:spTree>
      <p:nvGrpSpPr>
        <p:cNvPr id="1" name=""/>
        <p:cNvGrpSpPr/>
        <p:nvPr/>
      </p:nvGrpSpPr>
      <p:grpSpPr>
        <a:xfrm>
          <a:off x="0" y="0"/>
          <a:ext cx="0" cy="0"/>
          <a:chOff x="0" y="0"/>
          <a:chExt cx="0" cy="0"/>
        </a:xfrm>
      </p:grpSpPr>
      <p:pic>
        <p:nvPicPr>
          <p:cNvPr id="12" name="Picture 3" descr="E:\Duotone_02.png"/>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r="4297"/>
          <a:stretch/>
        </p:blipFill>
        <p:spPr bwMode="auto">
          <a:xfrm flipH="1">
            <a:off x="-1" y="0"/>
            <a:ext cx="11668125" cy="6858000"/>
          </a:xfrm>
          <a:prstGeom prst="rect">
            <a:avLst/>
          </a:prstGeom>
          <a:noFill/>
          <a:extLst>
            <a:ext uri="{909E8E84-426E-40DD-AFC4-6F175D3DCCD1}">
              <a14:hiddenFill xmlns:a14="http://schemas.microsoft.com/office/drawing/2010/main">
                <a:solidFill>
                  <a:srgbClr val="FFFFFF"/>
                </a:solidFill>
              </a14:hiddenFill>
            </a:ext>
          </a:extLst>
        </p:spPr>
      </p:pic>
      <p:sp>
        <p:nvSpPr>
          <p:cNvPr id="4" name="Picture Placeholder 3"/>
          <p:cNvSpPr>
            <a:spLocks noGrp="1"/>
          </p:cNvSpPr>
          <p:nvPr>
            <p:ph type="pic" sz="quarter" idx="10"/>
          </p:nvPr>
        </p:nvSpPr>
        <p:spPr>
          <a:xfrm>
            <a:off x="6051430" y="1941977"/>
            <a:ext cx="4114800" cy="4114800"/>
          </a:xfrm>
        </p:spPr>
        <p:txBody>
          <a:bodyPr/>
          <a:lstStyle>
            <a:lvl1pPr marL="0" indent="0" algn="ctr">
              <a:buFont typeface="Arial" pitchFamily="34" charset="0"/>
              <a:buNone/>
              <a:defRPr/>
            </a:lvl1pPr>
          </a:lstStyle>
          <a:p>
            <a:r>
              <a:rPr lang="en-US" smtClean="0"/>
              <a:t>Click icon to add picture</a:t>
            </a:r>
            <a:endParaRPr lang="en-US" dirty="0"/>
          </a:p>
        </p:txBody>
      </p:sp>
      <p:grpSp>
        <p:nvGrpSpPr>
          <p:cNvPr id="5" name="Group 4"/>
          <p:cNvGrpSpPr/>
          <p:nvPr userDrawn="1"/>
        </p:nvGrpSpPr>
        <p:grpSpPr>
          <a:xfrm>
            <a:off x="878542" y="5637071"/>
            <a:ext cx="2269288" cy="988240"/>
            <a:chOff x="8941983" y="3690298"/>
            <a:chExt cx="2594343" cy="1129797"/>
          </a:xfrm>
          <a:effectLst>
            <a:reflection blurRad="6350" stA="11000" endPos="15000" dist="101600" dir="5400000" sy="-100000" algn="bl" rotWithShape="0"/>
          </a:effectLst>
        </p:grpSpPr>
        <p:sp>
          <p:nvSpPr>
            <p:cNvPr id="6" name="Rectangle 5"/>
            <p:cNvSpPr/>
            <p:nvPr/>
          </p:nvSpPr>
          <p:spPr bwMode="auto">
            <a:xfrm>
              <a:off x="8941983" y="4426691"/>
              <a:ext cx="2594343" cy="393404"/>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548640" tIns="45718" rIns="91436" bIns="45718" numCol="1" rtlCol="0" anchor="ctr" anchorCtr="0" compatLnSpc="1">
              <a:prstTxWarp prst="textNoShape">
                <a:avLst/>
              </a:prstTxWarp>
            </a:bodyPr>
            <a:lstStyle/>
            <a:p>
              <a:pPr defTabSz="914099" fontAlgn="base">
                <a:spcBef>
                  <a:spcPct val="0"/>
                </a:spcBef>
                <a:spcAft>
                  <a:spcPct val="0"/>
                </a:spcAft>
              </a:pPr>
              <a:endParaRPr lang="en-US" sz="2200" b="1" dirty="0" smtClean="0">
                <a:gradFill>
                  <a:gsLst>
                    <a:gs pos="0">
                      <a:schemeClr val="tx1"/>
                    </a:gs>
                    <a:gs pos="100000">
                      <a:schemeClr val="tx1"/>
                    </a:gs>
                  </a:gsLst>
                  <a:lin ang="5400000" scaled="0"/>
                </a:gradFill>
                <a:latin typeface="Segoe Condensed" pitchFamily="34" charset="0"/>
              </a:endParaRPr>
            </a:p>
          </p:txBody>
        </p:sp>
        <p:pic>
          <p:nvPicPr>
            <p:cNvPr id="7" name="Picture 3" descr="\\SFP\Work\White_Whale\7-20753_TechEd_Keynote\Walk_In_Deck\Format\e_Keynote_Walkin_-_TechEd_NA_2011_2011415182315.jpeg"/>
            <p:cNvPicPr>
              <a:picLocks noChangeAspect="1" noChangeArrowheads="1"/>
            </p:cNvPicPr>
            <p:nvPr/>
          </p:nvPicPr>
          <p:blipFill rotWithShape="1">
            <a:blip r:embed="rId3">
              <a:extLst>
                <a:ext uri="{28A0092B-C50C-407E-A947-70E740481C1C}">
                  <a14:useLocalDpi xmlns:a14="http://schemas.microsoft.com/office/drawing/2010/main" val="0"/>
                </a:ext>
              </a:extLst>
            </a:blip>
            <a:srcRect t="68897"/>
            <a:stretch/>
          </p:blipFill>
          <p:spPr bwMode="auto">
            <a:xfrm>
              <a:off x="8943772" y="3690298"/>
              <a:ext cx="2589196" cy="744036"/>
            </a:xfrm>
            <a:prstGeom prst="rect">
              <a:avLst/>
            </a:prstGeom>
            <a:noFill/>
            <a:extLst>
              <a:ext uri="{909E8E84-426E-40DD-AFC4-6F175D3DCCD1}">
                <a14:hiddenFill xmlns:a14="http://schemas.microsoft.com/office/drawing/2010/main">
                  <a:solidFill>
                    <a:srgbClr val="FFFFFF"/>
                  </a:solidFill>
                </a14:hiddenFill>
              </a:ext>
            </a:extLst>
          </p:spPr>
        </p:pic>
      </p:grpSp>
      <p:sp>
        <p:nvSpPr>
          <p:cNvPr id="8" name="TextBox 7"/>
          <p:cNvSpPr txBox="1"/>
          <p:nvPr userDrawn="1"/>
        </p:nvSpPr>
        <p:spPr>
          <a:xfrm>
            <a:off x="169984" y="158469"/>
            <a:ext cx="3118500" cy="2769989"/>
          </a:xfrm>
          <a:prstGeom prst="rect">
            <a:avLst/>
          </a:prstGeom>
          <a:noFill/>
        </p:spPr>
        <p:txBody>
          <a:bodyPr wrap="square" lIns="0" tIns="0" rIns="0" bIns="0" rtlCol="0">
            <a:spAutoFit/>
          </a:bodyPr>
          <a:lstStyle/>
          <a:p>
            <a:pPr algn="l"/>
            <a:r>
              <a:rPr lang="en-US" sz="3600" b="1" dirty="0" smtClean="0">
                <a:solidFill>
                  <a:schemeClr val="bg2">
                    <a:alpha val="99000"/>
                  </a:schemeClr>
                </a:solidFill>
              </a:rPr>
              <a:t>Scan the Tag </a:t>
            </a:r>
            <a:r>
              <a:rPr lang="en-US" sz="3600" b="1" dirty="0" smtClean="0">
                <a:solidFill>
                  <a:schemeClr val="accent1">
                    <a:alpha val="99000"/>
                  </a:schemeClr>
                </a:solidFill>
              </a:rPr>
              <a:t/>
            </a:r>
            <a:br>
              <a:rPr lang="en-US" sz="3600" b="1" dirty="0" smtClean="0">
                <a:solidFill>
                  <a:schemeClr val="accent1">
                    <a:alpha val="99000"/>
                  </a:schemeClr>
                </a:solidFill>
              </a:rPr>
            </a:br>
            <a:r>
              <a:rPr lang="en-US" sz="3600" dirty="0" smtClean="0">
                <a:solidFill>
                  <a:schemeClr val="bg1">
                    <a:lumMod val="50000"/>
                    <a:lumOff val="50000"/>
                    <a:alpha val="99000"/>
                  </a:schemeClr>
                </a:solidFill>
              </a:rPr>
              <a:t>to evaluate this session now on </a:t>
            </a:r>
            <a:r>
              <a:rPr lang="en-US" sz="3600" b="1" dirty="0" err="1" smtClean="0">
                <a:solidFill>
                  <a:schemeClr val="bg2">
                    <a:alpha val="99000"/>
                  </a:schemeClr>
                </a:solidFill>
              </a:rPr>
              <a:t>myTech•Ed</a:t>
            </a:r>
            <a:r>
              <a:rPr lang="en-US" sz="3600" b="1" dirty="0" smtClean="0">
                <a:solidFill>
                  <a:schemeClr val="bg2">
                    <a:alpha val="99000"/>
                  </a:schemeClr>
                </a:solidFill>
              </a:rPr>
              <a:t> Mobile</a:t>
            </a:r>
            <a:endParaRPr lang="en-US" sz="3600" b="1" dirty="0" smtClean="0">
              <a:solidFill>
                <a:srgbClr val="F09A1F"/>
              </a:solidFill>
            </a:endParaRPr>
          </a:p>
        </p:txBody>
      </p:sp>
      <p:sp>
        <p:nvSpPr>
          <p:cNvPr id="9" name="Isosceles Triangle 8"/>
          <p:cNvSpPr/>
          <p:nvPr userDrawn="1"/>
        </p:nvSpPr>
        <p:spPr bwMode="auto">
          <a:xfrm rot="16200000">
            <a:off x="2982781" y="3004650"/>
            <a:ext cx="4131321" cy="2005976"/>
          </a:xfrm>
          <a:prstGeom prst="triangle">
            <a:avLst>
              <a:gd name="adj" fmla="val 50000"/>
            </a:avLst>
          </a:prstGeom>
          <a:gradFill flip="none" rotWithShape="1">
            <a:gsLst>
              <a:gs pos="0">
                <a:schemeClr val="tx1">
                  <a:alpha val="0"/>
                </a:schemeClr>
              </a:gs>
              <a:gs pos="80000">
                <a:schemeClr val="tx1"/>
              </a:gs>
              <a:gs pos="100000">
                <a:schemeClr val="accent1">
                  <a:alpha val="72000"/>
                </a:schemeClr>
              </a:gs>
            </a:gsLst>
            <a:lin ang="16200000" scaled="1"/>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smtClean="0">
              <a:solidFill>
                <a:schemeClr val="tx1">
                  <a:alpha val="99000"/>
                </a:schemeClr>
              </a:solidFill>
            </a:endParaRPr>
          </a:p>
        </p:txBody>
      </p:sp>
      <p:pic>
        <p:nvPicPr>
          <p:cNvPr id="10" name="Picture 7" descr="\\adisvr2\Shared\ADI_Projects\Microsoft\MS_10-01098_SpeechTek_Template_&amp;_Slides\ADI_Art\Working_Art\winphone2.png"/>
          <p:cNvPicPr>
            <a:picLocks noChangeAspect="1" noChangeArrowheads="1"/>
          </p:cNvPicPr>
          <p:nvPr userDrawn="1"/>
        </p:nvPicPr>
        <p:blipFill>
          <a:blip r:embed="rId4" cstate="email">
            <a:extLst>
              <a:ext uri="{28A0092B-C50C-407E-A947-70E740481C1C}">
                <a14:useLocalDpi xmlns:a14="http://schemas.microsoft.com/office/drawing/2010/main" val="0"/>
              </a:ext>
            </a:extLst>
          </a:blip>
          <a:srcRect/>
          <a:stretch>
            <a:fillRect/>
          </a:stretch>
        </p:blipFill>
        <p:spPr bwMode="auto">
          <a:xfrm>
            <a:off x="3147056" y="2769642"/>
            <a:ext cx="1356653" cy="2642647"/>
          </a:xfrm>
          <a:prstGeom prst="rect">
            <a:avLst/>
          </a:prstGeom>
          <a:noFill/>
          <a:effectLst>
            <a:outerShdw blurRad="76200" dir="18900000" sy="23000" kx="-1200000" algn="bl" rotWithShape="0">
              <a:prstClr val="black">
                <a:alpha val="20000"/>
              </a:prstClr>
            </a:outerShdw>
          </a:effectLst>
          <a:extLst>
            <a:ext uri="{909E8E84-426E-40DD-AFC4-6F175D3DCCD1}">
              <a14:hiddenFill xmlns:a14="http://schemas.microsoft.com/office/drawing/2010/main">
                <a:solidFill>
                  <a:srgbClr val="FFFFFF"/>
                </a:solidFill>
              </a14:hiddenFill>
            </a:ext>
          </a:extLst>
        </p:spPr>
      </p:pic>
      <p:pic>
        <p:nvPicPr>
          <p:cNvPr id="11" name="Picture 10"/>
          <p:cNvPicPr>
            <a:picLocks noChangeAspect="1"/>
          </p:cNvPicPr>
          <p:nvPr userDrawn="1"/>
        </p:nvPicPr>
        <p:blipFill>
          <a:blip r:embed="rId5">
            <a:extLst>
              <a:ext uri="{BEBA8EAE-BF5A-486C-A8C5-ECC9F3942E4B}">
                <a14:imgProps xmlns:a14="http://schemas.microsoft.com/office/drawing/2010/main">
                  <a14:imgLayer r:embed="rId6">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8533351" y="497187"/>
            <a:ext cx="2271293" cy="811495"/>
          </a:xfrm>
          <a:prstGeom prst="rect">
            <a:avLst/>
          </a:prstGeom>
        </p:spPr>
      </p:pic>
    </p:spTree>
    <p:extLst>
      <p:ext uri="{BB962C8B-B14F-4D97-AF65-F5344CB8AC3E}">
        <p14:creationId xmlns:p14="http://schemas.microsoft.com/office/powerpoint/2010/main" val="3153323732"/>
      </p:ext>
    </p:extLst>
  </p:cSld>
  <p:clrMapOvr>
    <a:masterClrMapping/>
  </p:clrMapOvr>
  <p:transition>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flip="none" rotWithShape="1">
                  <a:gsLst>
                    <a:gs pos="417">
                      <a:srgbClr val="FFFFFF"/>
                    </a:gs>
                    <a:gs pos="100000">
                      <a:srgbClr val="FFFFFF"/>
                    </a:gs>
                  </a:gsLst>
                  <a:lin ang="5400000" scaled="0"/>
                  <a:tileRect/>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2" y="1447799"/>
            <a:ext cx="11149013" cy="1964301"/>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8394407"/>
      </p:ext>
    </p:extLst>
  </p:cSld>
  <p:clrMapOvr>
    <a:masterClrMapping/>
  </p:clrMapOvr>
  <p:transition>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417">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2" y="1447799"/>
            <a:ext cx="11149013" cy="1964301"/>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1" y="6238876"/>
            <a:ext cx="12188826" cy="619125"/>
          </a:xfrm>
          <a:solidFill>
            <a:srgbClr val="FFFF99"/>
          </a:solidFill>
        </p:spPr>
        <p:txBody>
          <a:bodyPr wrap="square" lIns="152394" tIns="76197" rIns="152394" bIns="76197" anchor="b" anchorCtr="0">
            <a:noAutofit/>
          </a:bodyPr>
          <a:lstStyle>
            <a:lvl1pPr algn="r">
              <a:buFont typeface="Arial" pitchFamily="34" charset="0"/>
              <a:buNone/>
              <a:defRPr spc="-50"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extLst>
      <p:ext uri="{BB962C8B-B14F-4D97-AF65-F5344CB8AC3E}">
        <p14:creationId xmlns:p14="http://schemas.microsoft.com/office/powerpoint/2010/main" val="4090022152"/>
      </p:ext>
    </p:extLst>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ext Placeholder 6"/>
          <p:cNvSpPr>
            <a:spLocks noGrp="1"/>
          </p:cNvSpPr>
          <p:nvPr>
            <p:ph type="body" sz="quarter" idx="10" hasCustomPrompt="1"/>
          </p:nvPr>
        </p:nvSpPr>
        <p:spPr>
          <a:xfrm>
            <a:off x="1065212" y="4876800"/>
            <a:ext cx="10242550"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
        <p:nvSpPr>
          <p:cNvPr id="5" name="Title 1"/>
          <p:cNvSpPr>
            <a:spLocks noGrp="1"/>
          </p:cNvSpPr>
          <p:nvPr>
            <p:ph type="ctrTitle"/>
          </p:nvPr>
        </p:nvSpPr>
        <p:spPr>
          <a:xfrm>
            <a:off x="836612" y="2431024"/>
            <a:ext cx="9323388"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6" name="Subtitle 2"/>
          <p:cNvSpPr>
            <a:spLocks noGrp="1"/>
          </p:cNvSpPr>
          <p:nvPr>
            <p:ph type="subTitle" idx="1"/>
          </p:nvPr>
        </p:nvSpPr>
        <p:spPr>
          <a:xfrm>
            <a:off x="836612" y="4191000"/>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Tree>
    <p:extLst>
      <p:ext uri="{BB962C8B-B14F-4D97-AF65-F5344CB8AC3E}">
        <p14:creationId xmlns:p14="http://schemas.microsoft.com/office/powerpoint/2010/main" val="1500653022"/>
      </p:ext>
    </p:extLst>
  </p:cSld>
  <p:clrMapOvr>
    <a:masterClrMapping/>
  </p:clrMapOvr>
  <p:transition>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Use for slides with Software Code">
    <p:bg>
      <p:bgPr>
        <a:blipFill dpi="0" rotWithShape="1">
          <a:blip r:embed="rId2">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1">
                    <a:alpha val="99000"/>
                  </a:schemeClr>
                </a:solidFill>
              </a:defRPr>
            </a:lvl1p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519114" y="1905000"/>
            <a:ext cx="11149012" cy="2108269"/>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439615211"/>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36612" y="2455047"/>
            <a:ext cx="9323388"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836612" y="4189143"/>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4" name="Text Placeholder 6"/>
          <p:cNvSpPr>
            <a:spLocks noGrp="1"/>
          </p:cNvSpPr>
          <p:nvPr>
            <p:ph type="body" sz="quarter" idx="10" hasCustomPrompt="1"/>
          </p:nvPr>
        </p:nvSpPr>
        <p:spPr>
          <a:xfrm>
            <a:off x="1065212" y="4876800"/>
            <a:ext cx="10242550"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1980428912"/>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36612" y="2442175"/>
            <a:ext cx="9323388"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836612" y="4191000"/>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5" name="Text Placeholder 6"/>
          <p:cNvSpPr>
            <a:spLocks noGrp="1"/>
          </p:cNvSpPr>
          <p:nvPr>
            <p:ph type="body" sz="quarter" idx="10" hasCustomPrompt="1"/>
          </p:nvPr>
        </p:nvSpPr>
        <p:spPr>
          <a:xfrm>
            <a:off x="1065212" y="4876800"/>
            <a:ext cx="10242550"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3564223543"/>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36612" y="2442175"/>
            <a:ext cx="9323388"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836612" y="4191000"/>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5" name="Text Placeholder 6"/>
          <p:cNvSpPr>
            <a:spLocks noGrp="1"/>
          </p:cNvSpPr>
          <p:nvPr>
            <p:ph type="body" sz="quarter" idx="10" hasCustomPrompt="1"/>
          </p:nvPr>
        </p:nvSpPr>
        <p:spPr>
          <a:xfrm>
            <a:off x="1065212" y="4876800"/>
            <a:ext cx="10242550"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1661873063"/>
      </p:ext>
    </p:extLst>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5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36612" y="2442175"/>
            <a:ext cx="9323388"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836612" y="4191000"/>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5" name="Text Placeholder 6"/>
          <p:cNvSpPr>
            <a:spLocks noGrp="1"/>
          </p:cNvSpPr>
          <p:nvPr>
            <p:ph type="body" sz="quarter" idx="10" hasCustomPrompt="1"/>
          </p:nvPr>
        </p:nvSpPr>
        <p:spPr>
          <a:xfrm>
            <a:off x="1065212" y="4876800"/>
            <a:ext cx="10242550"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1835856131"/>
      </p:ext>
    </p:extLst>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6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36612" y="2442175"/>
            <a:ext cx="9323388"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836612" y="4191000"/>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5" name="Text Placeholder 6"/>
          <p:cNvSpPr>
            <a:spLocks noGrp="1"/>
          </p:cNvSpPr>
          <p:nvPr>
            <p:ph type="body" sz="quarter" idx="10" hasCustomPrompt="1"/>
          </p:nvPr>
        </p:nvSpPr>
        <p:spPr>
          <a:xfrm>
            <a:off x="1065212" y="4876800"/>
            <a:ext cx="10242550"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446664894"/>
      </p:ext>
    </p:extLst>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609398"/>
          </a:xfrm>
        </p:spPr>
        <p:txBody>
          <a:bodyPr/>
          <a:lstStyle>
            <a:lvl1pPr>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19112" y="1447799"/>
            <a:ext cx="11149013" cy="197356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752592334"/>
      </p:ext>
    </p:extLst>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4_Title and Content">
    <p:bg>
      <p:bgPr>
        <a:blipFill dpi="0" rotWithShape="1">
          <a:blip r:embed="rId2">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609398"/>
          </a:xfrm>
        </p:spPr>
        <p:txBody>
          <a:bodyPr/>
          <a:lstStyle>
            <a:lvl1pPr>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19112" y="1447799"/>
            <a:ext cx="11149013" cy="2000548"/>
          </a:xfrm>
        </p:spPr>
        <p:txBody>
          <a:bodyPr/>
          <a:lstStyle>
            <a:lvl1pPr marL="460375" indent="-460375">
              <a:buFontTx/>
              <a:buBlip>
                <a:blip r:embed="rId3"/>
              </a:buBlip>
              <a:defRPr/>
            </a:lvl1pPr>
            <a:lvl2pPr marL="855663" indent="-395288">
              <a:buFontTx/>
              <a:buBlip>
                <a:blip r:embed="rId3"/>
              </a:buBlip>
              <a:defRPr/>
            </a:lvl2pPr>
            <a:lvl3pPr marL="1258888" indent="-403225">
              <a:buFontTx/>
              <a:buBlip>
                <a:blip r:embed="rId3"/>
              </a:buBlip>
              <a:defRPr/>
            </a:lvl3pPr>
            <a:lvl4pPr marL="1604963" indent="-346075">
              <a:buFontTx/>
              <a:buBlip>
                <a:blip r:embed="rId3"/>
              </a:buBlip>
              <a:defRPr/>
            </a:lvl4pPr>
            <a:lvl5pPr marL="1941513" indent="-336550">
              <a:buFontTx/>
              <a:buBlip>
                <a:blip r:embed="rId3"/>
              </a:buBlip>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951204669"/>
      </p:ext>
    </p:extLst>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1.jpe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theme" Target="../theme/theme2.xml"/><Relationship Id="rId1"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blackWhite">
      <p:bgPr>
        <a:blipFill dpi="0" rotWithShape="1">
          <a:blip r:embed="rId21">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9112" y="228600"/>
            <a:ext cx="11149013" cy="609398"/>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519113" y="1447800"/>
            <a:ext cx="11149012" cy="2000548"/>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0286033"/>
      </p:ext>
    </p:extLst>
  </p:cSld>
  <p:clrMap bg1="dk1" tx1="lt1" bg2="dk2" tx2="lt2" accent1="accent1" accent2="accent2" accent3="accent3" accent4="accent4" accent5="accent5" accent6="accent6" hlink="hlink" folHlink="folHlink"/>
  <p:sldLayoutIdLst>
    <p:sldLayoutId id="2147483743" r:id="rId1"/>
    <p:sldLayoutId id="2147483744" r:id="rId2"/>
    <p:sldLayoutId id="2147483745" r:id="rId3"/>
    <p:sldLayoutId id="2147483746" r:id="rId4"/>
    <p:sldLayoutId id="2147483747" r:id="rId5"/>
    <p:sldLayoutId id="2147483748" r:id="rId6"/>
    <p:sldLayoutId id="2147483749" r:id="rId7"/>
    <p:sldLayoutId id="2147483750" r:id="rId8"/>
    <p:sldLayoutId id="2147483751" r:id="rId9"/>
    <p:sldLayoutId id="2147483752" r:id="rId10"/>
    <p:sldLayoutId id="2147483753" r:id="rId11"/>
    <p:sldLayoutId id="2147483754" r:id="rId12"/>
    <p:sldLayoutId id="2147483755" r:id="rId13"/>
    <p:sldLayoutId id="2147483756" r:id="rId14"/>
    <p:sldLayoutId id="2147483757" r:id="rId15"/>
    <p:sldLayoutId id="2147483758" r:id="rId16"/>
    <p:sldLayoutId id="2147483759" r:id="rId17"/>
    <p:sldLayoutId id="2147483760" r:id="rId18"/>
    <p:sldLayoutId id="2147483761" r:id="rId19"/>
  </p:sldLayoutIdLst>
  <p:transition>
    <p:fade/>
  </p:transition>
  <p:txStyles>
    <p:titleStyle>
      <a:lvl1pPr algn="l" defTabSz="914363" rtl="0" eaLnBrk="1" latinLnBrk="0" hangingPunct="1">
        <a:lnSpc>
          <a:spcPct val="90000"/>
        </a:lnSpc>
        <a:spcBef>
          <a:spcPct val="0"/>
        </a:spcBef>
        <a:buNone/>
        <a:defRPr lang="en-US" sz="4400" b="0" kern="1200" cap="none" spc="-100" baseline="0" dirty="0" smtClean="0">
          <a:ln w="3175">
            <a:noFill/>
          </a:ln>
          <a:gradFill flip="none" rotWithShape="1">
            <a:gsLst>
              <a:gs pos="0">
                <a:schemeClr val="tx1"/>
              </a:gs>
              <a:gs pos="86000">
                <a:schemeClr val="tx1"/>
              </a:gs>
            </a:gsLst>
            <a:lin ang="5400000" scaled="0"/>
            <a:tileRect/>
          </a:gradFill>
          <a:effectLst/>
          <a:latin typeface="+mj-lt"/>
          <a:ea typeface="+mn-ea"/>
          <a:cs typeface="Arial" charset="0"/>
        </a:defRPr>
      </a:lvl1pPr>
    </p:titleStyle>
    <p:bodyStyle>
      <a:lvl1pPr marL="460375" indent="-460375" algn="l" defTabSz="914363" rtl="0" eaLnBrk="1" latinLnBrk="0" hangingPunct="1">
        <a:lnSpc>
          <a:spcPct val="90000"/>
        </a:lnSpc>
        <a:spcBef>
          <a:spcPct val="20000"/>
        </a:spcBef>
        <a:buSzPct val="90000"/>
        <a:buFontTx/>
        <a:buBlip>
          <a:blip r:embed="rId22"/>
        </a:buBlip>
        <a:defRPr sz="3200" kern="1200">
          <a:gradFill>
            <a:gsLst>
              <a:gs pos="0">
                <a:schemeClr val="tx1"/>
              </a:gs>
              <a:gs pos="86000">
                <a:schemeClr val="tx1"/>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90000"/>
        <a:buFontTx/>
        <a:buBlip>
          <a:blip r:embed="rId22"/>
        </a:buBlip>
        <a:defRPr sz="2800" kern="1200">
          <a:gradFill>
            <a:gsLst>
              <a:gs pos="0">
                <a:schemeClr val="tx1"/>
              </a:gs>
              <a:gs pos="86000">
                <a:schemeClr val="tx1"/>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90000"/>
        <a:buFontTx/>
        <a:buBlip>
          <a:blip r:embed="rId22"/>
        </a:buBlip>
        <a:defRPr sz="2400" kern="1200">
          <a:gradFill>
            <a:gsLst>
              <a:gs pos="0">
                <a:schemeClr val="tx1"/>
              </a:gs>
              <a:gs pos="86000">
                <a:schemeClr val="tx1"/>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22"/>
        </a:buBlip>
        <a:defRPr sz="2000" kern="1200">
          <a:gradFill>
            <a:gsLst>
              <a:gs pos="0">
                <a:schemeClr val="tx1"/>
              </a:gs>
              <a:gs pos="86000">
                <a:schemeClr val="tx1"/>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22"/>
        </a:buBlip>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9112" y="228601"/>
            <a:ext cx="11149013" cy="609398"/>
          </a:xfrm>
          <a:prstGeom prst="rect">
            <a:avLst/>
          </a:prstGeom>
        </p:spPr>
        <p:txBody>
          <a:bodyPr vert="horz" wrap="square" lIns="0" tIns="0" rIns="0" bIns="0" rtlCol="0" anchor="t">
            <a:sp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519114" y="1905000"/>
            <a:ext cx="11149011" cy="2108269"/>
          </a:xfrm>
          <a:prstGeom prst="rect">
            <a:avLst/>
          </a:prstGeom>
        </p:spPr>
        <p:txBody>
          <a:bodyPr vert="horz" wrap="square" lIns="0" tIns="0" rIns="0" bIns="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237126582"/>
      </p:ext>
    </p:extLst>
  </p:cSld>
  <p:clrMap bg1="dk1" tx1="lt1" bg2="dk2" tx2="lt2" accent1="accent1" accent2="accent2" accent3="accent3" accent4="accent4" accent5="accent5" accent6="accent6" hlink="hlink" folHlink="folHlink"/>
  <p:sldLayoutIdLst>
    <p:sldLayoutId id="2147483763" r:id="rId1"/>
  </p:sldLayoutIdLst>
  <p:transition>
    <p:fade/>
  </p:transition>
  <p:txStyles>
    <p:titleStyle>
      <a:lvl1pPr algn="l" defTabSz="914363" rtl="0" eaLnBrk="1" latinLnBrk="0" hangingPunct="1">
        <a:lnSpc>
          <a:spcPct val="90000"/>
        </a:lnSpc>
        <a:spcBef>
          <a:spcPct val="0"/>
        </a:spcBef>
        <a:buNone/>
        <a:defRPr lang="en-US" sz="4400" b="0" kern="1200" cap="none" spc="-100" baseline="0" dirty="0">
          <a:ln w="3175">
            <a:noFill/>
          </a:ln>
          <a:solidFill>
            <a:schemeClr val="accent1">
              <a:alpha val="99000"/>
            </a:schemeClr>
          </a:solidFill>
          <a:effectLst/>
          <a:latin typeface="+mj-lt"/>
          <a:ea typeface="+mn-ea"/>
          <a:cs typeface="Arial" charset="0"/>
        </a:defRPr>
      </a:lvl1pPr>
    </p:titleStyle>
    <p:bodyStyle>
      <a:lvl1pPr marL="0" indent="0" algn="l" defTabSz="914363" rtl="0" eaLnBrk="1" latinLnBrk="0" hangingPunct="1">
        <a:lnSpc>
          <a:spcPct val="90000"/>
        </a:lnSpc>
        <a:spcBef>
          <a:spcPct val="20000"/>
        </a:spcBef>
        <a:buFont typeface="Arial" pitchFamily="34" charset="0"/>
        <a:buNone/>
        <a:defRPr sz="3000" b="0" kern="1200">
          <a:gradFill>
            <a:gsLst>
              <a:gs pos="0">
                <a:srgbClr val="000000"/>
              </a:gs>
              <a:gs pos="86000">
                <a:srgbClr val="000000"/>
              </a:gs>
            </a:gsLst>
            <a:lin ang="5400000" scaled="0"/>
          </a:gradFill>
          <a:latin typeface="Consolas" pitchFamily="49" charset="0"/>
          <a:ea typeface="+mn-ea"/>
          <a:cs typeface="Consolas" pitchFamily="49" charset="0"/>
        </a:defRPr>
      </a:lvl1pPr>
      <a:lvl2pPr marL="384954" indent="-7937" algn="l" defTabSz="914363" rtl="0" eaLnBrk="1" latinLnBrk="0" hangingPunct="1">
        <a:lnSpc>
          <a:spcPct val="90000"/>
        </a:lnSpc>
        <a:spcBef>
          <a:spcPct val="20000"/>
        </a:spcBef>
        <a:buFont typeface="Arial" pitchFamily="34" charset="0"/>
        <a:buNone/>
        <a:defRPr sz="2800" b="0" kern="1200">
          <a:gradFill>
            <a:gsLst>
              <a:gs pos="0">
                <a:srgbClr val="000000"/>
              </a:gs>
              <a:gs pos="86000">
                <a:srgbClr val="000000"/>
              </a:gs>
            </a:gsLst>
            <a:lin ang="5400000" scaled="0"/>
          </a:gradFill>
          <a:latin typeface="Consolas" pitchFamily="49" charset="0"/>
          <a:ea typeface="+mn-ea"/>
          <a:cs typeface="Consolas" pitchFamily="49" charset="0"/>
        </a:defRPr>
      </a:lvl2pPr>
      <a:lvl3pPr marL="761970" indent="-7937" algn="l" defTabSz="914363" rtl="0" eaLnBrk="1" latinLnBrk="0" hangingPunct="1">
        <a:lnSpc>
          <a:spcPct val="90000"/>
        </a:lnSpc>
        <a:spcBef>
          <a:spcPct val="20000"/>
        </a:spcBef>
        <a:buFont typeface="Arial" pitchFamily="34" charset="0"/>
        <a:buNone/>
        <a:defRPr sz="2400" b="0" kern="1200">
          <a:gradFill>
            <a:gsLst>
              <a:gs pos="0">
                <a:srgbClr val="000000"/>
              </a:gs>
              <a:gs pos="86000">
                <a:srgbClr val="000000"/>
              </a:gs>
            </a:gsLst>
            <a:lin ang="5400000" scaled="0"/>
          </a:gradFill>
          <a:latin typeface="Consolas" pitchFamily="49" charset="0"/>
          <a:ea typeface="+mn-ea"/>
          <a:cs typeface="Consolas" pitchFamily="49" charset="0"/>
        </a:defRPr>
      </a:lvl3pPr>
      <a:lvl4pPr marL="1094009" indent="7937" algn="l" defTabSz="914363" rtl="0" eaLnBrk="1" latinLnBrk="0" hangingPunct="1">
        <a:lnSpc>
          <a:spcPct val="90000"/>
        </a:lnSpc>
        <a:spcBef>
          <a:spcPct val="20000"/>
        </a:spcBef>
        <a:buFont typeface="Arial" pitchFamily="34" charset="0"/>
        <a:buNone/>
        <a:defRPr sz="2400" b="0" kern="1200">
          <a:gradFill>
            <a:gsLst>
              <a:gs pos="0">
                <a:srgbClr val="000000"/>
              </a:gs>
              <a:gs pos="86000">
                <a:srgbClr val="000000"/>
              </a:gs>
            </a:gsLst>
            <a:lin ang="5400000" scaled="0"/>
          </a:gradFill>
          <a:latin typeface="Consolas" pitchFamily="49" charset="0"/>
          <a:ea typeface="+mn-ea"/>
          <a:cs typeface="Consolas" pitchFamily="49" charset="0"/>
        </a:defRPr>
      </a:lvl4pPr>
      <a:lvl5pPr marL="1426047" indent="0" algn="l" defTabSz="914363" rtl="0" eaLnBrk="1" latinLnBrk="0" hangingPunct="1">
        <a:lnSpc>
          <a:spcPct val="90000"/>
        </a:lnSpc>
        <a:spcBef>
          <a:spcPct val="20000"/>
        </a:spcBef>
        <a:buFont typeface="Arial" pitchFamily="34" charset="0"/>
        <a:buNone/>
        <a:defRPr sz="2400" b="0" kern="1200">
          <a:gradFill>
            <a:gsLst>
              <a:gs pos="0">
                <a:srgbClr val="000000"/>
              </a:gs>
              <a:gs pos="86000">
                <a:srgbClr val="000000"/>
              </a:gs>
            </a:gsLst>
            <a:lin ang="5400000" scaled="0"/>
          </a:gradFill>
          <a:latin typeface="Consolas" pitchFamily="49" charset="0"/>
          <a:ea typeface="+mn-ea"/>
          <a:cs typeface="Consolas" pitchFamily="49" charset="0"/>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37.png"/><Relationship Id="rId7" Type="http://schemas.openxmlformats.org/officeDocument/2006/relationships/image" Target="../media/image41.png"/><Relationship Id="rId2" Type="http://schemas.openxmlformats.org/officeDocument/2006/relationships/notesSlide" Target="../notesSlides/notesSlide10.xml"/><Relationship Id="rId1" Type="http://schemas.openxmlformats.org/officeDocument/2006/relationships/slideLayout" Target="../slideLayouts/slideLayout13.xml"/><Relationship Id="rId6" Type="http://schemas.openxmlformats.org/officeDocument/2006/relationships/image" Target="../media/image40.jpeg"/><Relationship Id="rId5" Type="http://schemas.openxmlformats.org/officeDocument/2006/relationships/image" Target="../media/image39.png"/><Relationship Id="rId4" Type="http://schemas.openxmlformats.org/officeDocument/2006/relationships/image" Target="../media/image38.png"/><Relationship Id="rId9" Type="http://schemas.openxmlformats.org/officeDocument/2006/relationships/image" Target="../media/image43.png"/></Relationships>
</file>

<file path=ppt/slides/_rels/slide11.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11.xml"/><Relationship Id="rId1" Type="http://schemas.openxmlformats.org/officeDocument/2006/relationships/slideLayout" Target="../slideLayouts/slideLayout13.xml"/><Relationship Id="rId4" Type="http://schemas.openxmlformats.org/officeDocument/2006/relationships/image" Target="../media/image45.png"/></Relationships>
</file>

<file path=ppt/slides/_rels/slide12.xml.rels><?xml version="1.0" encoding="UTF-8" standalone="yes"?>
<Relationships xmlns="http://schemas.openxmlformats.org/package/2006/relationships"><Relationship Id="rId8" Type="http://schemas.openxmlformats.org/officeDocument/2006/relationships/image" Target="../media/image51.png"/><Relationship Id="rId3" Type="http://schemas.openxmlformats.org/officeDocument/2006/relationships/image" Target="../media/image46.png"/><Relationship Id="rId7" Type="http://schemas.openxmlformats.org/officeDocument/2006/relationships/image" Target="../media/image50.png"/><Relationship Id="rId2" Type="http://schemas.openxmlformats.org/officeDocument/2006/relationships/notesSlide" Target="../notesSlides/notesSlide12.xml"/><Relationship Id="rId1" Type="http://schemas.openxmlformats.org/officeDocument/2006/relationships/slideLayout" Target="../slideLayouts/slideLayout13.xml"/><Relationship Id="rId6" Type="http://schemas.openxmlformats.org/officeDocument/2006/relationships/image" Target="../media/image49.png"/><Relationship Id="rId5" Type="http://schemas.openxmlformats.org/officeDocument/2006/relationships/image" Target="../media/image48.png"/><Relationship Id="rId4" Type="http://schemas.openxmlformats.org/officeDocument/2006/relationships/image" Target="../media/image47.jpeg"/><Relationship Id="rId9" Type="http://schemas.openxmlformats.org/officeDocument/2006/relationships/image" Target="../media/image36.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14.xml"/><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15.xml"/><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8" Type="http://schemas.openxmlformats.org/officeDocument/2006/relationships/image" Target="../media/image58.png"/><Relationship Id="rId13" Type="http://schemas.openxmlformats.org/officeDocument/2006/relationships/image" Target="../media/image63.png"/><Relationship Id="rId3" Type="http://schemas.openxmlformats.org/officeDocument/2006/relationships/image" Target="../media/image53.tiff"/><Relationship Id="rId7" Type="http://schemas.openxmlformats.org/officeDocument/2006/relationships/image" Target="../media/image57.png"/><Relationship Id="rId12" Type="http://schemas.openxmlformats.org/officeDocument/2006/relationships/image" Target="../media/image62.png"/><Relationship Id="rId2" Type="http://schemas.openxmlformats.org/officeDocument/2006/relationships/notesSlide" Target="../notesSlides/notesSlide17.xml"/><Relationship Id="rId1" Type="http://schemas.openxmlformats.org/officeDocument/2006/relationships/slideLayout" Target="../slideLayouts/slideLayout13.xml"/><Relationship Id="rId6" Type="http://schemas.openxmlformats.org/officeDocument/2006/relationships/image" Target="../media/image56.png"/><Relationship Id="rId11" Type="http://schemas.openxmlformats.org/officeDocument/2006/relationships/image" Target="../media/image61.png"/><Relationship Id="rId5" Type="http://schemas.openxmlformats.org/officeDocument/2006/relationships/image" Target="../media/image55.png"/><Relationship Id="rId10" Type="http://schemas.openxmlformats.org/officeDocument/2006/relationships/image" Target="../media/image60.png"/><Relationship Id="rId4" Type="http://schemas.openxmlformats.org/officeDocument/2006/relationships/image" Target="../media/image54.tiff"/><Relationship Id="rId9" Type="http://schemas.openxmlformats.org/officeDocument/2006/relationships/image" Target="../media/image59.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8" Type="http://schemas.openxmlformats.org/officeDocument/2006/relationships/image" Target="../media/image56.png"/><Relationship Id="rId3" Type="http://schemas.openxmlformats.org/officeDocument/2006/relationships/image" Target="../media/image64.png"/><Relationship Id="rId7" Type="http://schemas.openxmlformats.org/officeDocument/2006/relationships/image" Target="../media/image68.png"/><Relationship Id="rId2" Type="http://schemas.openxmlformats.org/officeDocument/2006/relationships/notesSlide" Target="../notesSlides/notesSlide19.xml"/><Relationship Id="rId1" Type="http://schemas.openxmlformats.org/officeDocument/2006/relationships/slideLayout" Target="../slideLayouts/slideLayout13.xml"/><Relationship Id="rId6" Type="http://schemas.openxmlformats.org/officeDocument/2006/relationships/image" Target="../media/image67.jpeg"/><Relationship Id="rId5" Type="http://schemas.openxmlformats.org/officeDocument/2006/relationships/image" Target="../media/image66.jpeg"/><Relationship Id="rId4" Type="http://schemas.openxmlformats.org/officeDocument/2006/relationships/image" Target="../media/image65.jpeg"/></Relationships>
</file>

<file path=ppt/slides/_rels/slide21.xml.rels><?xml version="1.0" encoding="UTF-8" standalone="yes"?>
<Relationships xmlns="http://schemas.openxmlformats.org/package/2006/relationships"><Relationship Id="rId3" Type="http://schemas.openxmlformats.org/officeDocument/2006/relationships/image" Target="../media/image68.png"/><Relationship Id="rId7" Type="http://schemas.openxmlformats.org/officeDocument/2006/relationships/image" Target="../media/image67.jpeg"/><Relationship Id="rId2" Type="http://schemas.openxmlformats.org/officeDocument/2006/relationships/notesSlide" Target="../notesSlides/notesSlide20.xml"/><Relationship Id="rId1" Type="http://schemas.openxmlformats.org/officeDocument/2006/relationships/slideLayout" Target="../slideLayouts/slideLayout13.xml"/><Relationship Id="rId6" Type="http://schemas.openxmlformats.org/officeDocument/2006/relationships/image" Target="../media/image66.jpeg"/><Relationship Id="rId5" Type="http://schemas.openxmlformats.org/officeDocument/2006/relationships/image" Target="../media/image65.jpeg"/><Relationship Id="rId4" Type="http://schemas.openxmlformats.org/officeDocument/2006/relationships/image" Target="../media/image69.png"/></Relationships>
</file>

<file path=ppt/slides/_rels/slide22.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21.xml"/><Relationship Id="rId1" Type="http://schemas.openxmlformats.org/officeDocument/2006/relationships/slideLayout" Target="../slideLayouts/slideLayout13.xml"/><Relationship Id="rId4" Type="http://schemas.openxmlformats.org/officeDocument/2006/relationships/image" Target="../media/image45.png"/></Relationships>
</file>

<file path=ppt/slides/_rels/slide23.xml.rels><?xml version="1.0" encoding="UTF-8" standalone="yes"?>
<Relationships xmlns="http://schemas.openxmlformats.org/package/2006/relationships"><Relationship Id="rId8" Type="http://schemas.openxmlformats.org/officeDocument/2006/relationships/image" Target="../media/image70.png"/><Relationship Id="rId3" Type="http://schemas.openxmlformats.org/officeDocument/2006/relationships/image" Target="../media/image32.png"/><Relationship Id="rId7" Type="http://schemas.openxmlformats.org/officeDocument/2006/relationships/image" Target="../media/image67.jpeg"/><Relationship Id="rId2" Type="http://schemas.openxmlformats.org/officeDocument/2006/relationships/notesSlide" Target="../notesSlides/notesSlide22.xml"/><Relationship Id="rId1" Type="http://schemas.openxmlformats.org/officeDocument/2006/relationships/slideLayout" Target="../slideLayouts/slideLayout13.xml"/><Relationship Id="rId6" Type="http://schemas.openxmlformats.org/officeDocument/2006/relationships/image" Target="../media/image35.png"/><Relationship Id="rId11" Type="http://schemas.openxmlformats.org/officeDocument/2006/relationships/image" Target="../media/image71.png"/><Relationship Id="rId5" Type="http://schemas.openxmlformats.org/officeDocument/2006/relationships/image" Target="../media/image34.png"/><Relationship Id="rId10" Type="http://schemas.openxmlformats.org/officeDocument/2006/relationships/image" Target="../media/image48.png"/><Relationship Id="rId4" Type="http://schemas.openxmlformats.org/officeDocument/2006/relationships/image" Target="../media/image33.png"/><Relationship Id="rId9" Type="http://schemas.openxmlformats.org/officeDocument/2006/relationships/image" Target="../media/image47.jpeg"/></Relationships>
</file>

<file path=ppt/slides/_rels/slide24.xml.rels><?xml version="1.0" encoding="UTF-8" standalone="yes"?>
<Relationships xmlns="http://schemas.openxmlformats.org/package/2006/relationships"><Relationship Id="rId8" Type="http://schemas.openxmlformats.org/officeDocument/2006/relationships/image" Target="../media/image75.gif"/><Relationship Id="rId13" Type="http://schemas.microsoft.com/office/2007/relationships/hdphoto" Target="../media/hdphoto4.wdp"/><Relationship Id="rId3" Type="http://schemas.openxmlformats.org/officeDocument/2006/relationships/image" Target="../media/image72.png"/><Relationship Id="rId7" Type="http://schemas.openxmlformats.org/officeDocument/2006/relationships/hyperlink" Target="http://office.microsoft.com/en-us/default.aspx" TargetMode="External"/><Relationship Id="rId12" Type="http://schemas.openxmlformats.org/officeDocument/2006/relationships/image" Target="../media/image78.png"/><Relationship Id="rId2" Type="http://schemas.openxmlformats.org/officeDocument/2006/relationships/notesSlide" Target="../notesSlides/notesSlide23.xml"/><Relationship Id="rId1" Type="http://schemas.openxmlformats.org/officeDocument/2006/relationships/slideLayout" Target="../slideLayouts/slideLayout13.xml"/><Relationship Id="rId6" Type="http://schemas.microsoft.com/office/2007/relationships/hdphoto" Target="../media/hdphoto2.wdp"/><Relationship Id="rId11" Type="http://schemas.openxmlformats.org/officeDocument/2006/relationships/image" Target="../media/image77.png"/><Relationship Id="rId5" Type="http://schemas.openxmlformats.org/officeDocument/2006/relationships/image" Target="../media/image74.png"/><Relationship Id="rId10" Type="http://schemas.microsoft.com/office/2007/relationships/hdphoto" Target="../media/hdphoto3.wdp"/><Relationship Id="rId4" Type="http://schemas.openxmlformats.org/officeDocument/2006/relationships/image" Target="../media/image73.jpeg"/><Relationship Id="rId9" Type="http://schemas.openxmlformats.org/officeDocument/2006/relationships/image" Target="../media/image76.png"/></Relationships>
</file>

<file path=ppt/slides/_rels/slide25.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37.png"/><Relationship Id="rId7" Type="http://schemas.openxmlformats.org/officeDocument/2006/relationships/image" Target="../media/image41.png"/><Relationship Id="rId2" Type="http://schemas.openxmlformats.org/officeDocument/2006/relationships/notesSlide" Target="../notesSlides/notesSlide24.xml"/><Relationship Id="rId1" Type="http://schemas.openxmlformats.org/officeDocument/2006/relationships/slideLayout" Target="../slideLayouts/slideLayout13.xml"/><Relationship Id="rId6" Type="http://schemas.openxmlformats.org/officeDocument/2006/relationships/image" Target="../media/image40.jpeg"/><Relationship Id="rId5" Type="http://schemas.openxmlformats.org/officeDocument/2006/relationships/image" Target="../media/image39.png"/><Relationship Id="rId4" Type="http://schemas.openxmlformats.org/officeDocument/2006/relationships/image" Target="../media/image38.png"/><Relationship Id="rId9" Type="http://schemas.openxmlformats.org/officeDocument/2006/relationships/image" Target="../media/image43.pn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26.xml"/><Relationship Id="rId1" Type="http://schemas.openxmlformats.org/officeDocument/2006/relationships/slideLayout" Target="../slideLayouts/slideLayout13.xml"/><Relationship Id="rId6" Type="http://schemas.openxmlformats.org/officeDocument/2006/relationships/image" Target="../media/image82.png"/><Relationship Id="rId5" Type="http://schemas.openxmlformats.org/officeDocument/2006/relationships/image" Target="../media/image81.png"/><Relationship Id="rId4" Type="http://schemas.openxmlformats.org/officeDocument/2006/relationships/image" Target="../media/image80.png"/></Relationships>
</file>

<file path=ppt/slides/_rels/slide28.xml.rels><?xml version="1.0" encoding="UTF-8" standalone="yes"?>
<Relationships xmlns="http://schemas.openxmlformats.org/package/2006/relationships"><Relationship Id="rId3" Type="http://schemas.openxmlformats.org/officeDocument/2006/relationships/image" Target="../media/image83.jpeg"/><Relationship Id="rId2" Type="http://schemas.openxmlformats.org/officeDocument/2006/relationships/notesSlide" Target="../notesSlides/notesSlide27.xml"/><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8" Type="http://schemas.openxmlformats.org/officeDocument/2006/relationships/hyperlink" Target="http://sharepoint.microsoft.com/blog/Lists/Categories/Category.aspx?CategoryId=336&amp;Name=Duet" TargetMode="External"/><Relationship Id="rId3" Type="http://schemas.openxmlformats.org/officeDocument/2006/relationships/hyperlink" Target="http://duetenterprisesummit.com/" TargetMode="External"/><Relationship Id="rId7" Type="http://schemas.openxmlformats.org/officeDocument/2006/relationships/hyperlink" Target="http://blogs.msdn.com/b/duetenterprise/" TargetMode="External"/><Relationship Id="rId2" Type="http://schemas.openxmlformats.org/officeDocument/2006/relationships/notesSlide" Target="../notesSlides/notesSlide28.xml"/><Relationship Id="rId1" Type="http://schemas.openxmlformats.org/officeDocument/2006/relationships/slideLayout" Target="../slideLayouts/slideLayout8.xml"/><Relationship Id="rId6" Type="http://schemas.openxmlformats.org/officeDocument/2006/relationships/hyperlink" Target="http://blogs.technet.com/b/duetenterprise/" TargetMode="External"/><Relationship Id="rId11" Type="http://schemas.openxmlformats.org/officeDocument/2006/relationships/hyperlink" Target="http://www.sdn.sap.com/irj/scn/weblogs?blog=/pub/u/2370" TargetMode="External"/><Relationship Id="rId5" Type="http://schemas.openxmlformats.org/officeDocument/2006/relationships/hyperlink" Target="http://duet.com/" TargetMode="External"/><Relationship Id="rId10" Type="http://schemas.openxmlformats.org/officeDocument/2006/relationships/hyperlink" Target="http://www.sdn.sap.com/irj/scn/weblogs?blog=/pub/u/37611" TargetMode="External"/><Relationship Id="rId4" Type="http://schemas.openxmlformats.org/officeDocument/2006/relationships/hyperlink" Target="http://microsoft.com/duet" TargetMode="External"/><Relationship Id="rId9" Type="http://schemas.openxmlformats.org/officeDocument/2006/relationships/hyperlink" Target="http://www.sdn.sap.com/irj/scn/weblogs?blog=/pub/u/38003" TargetMode="Externa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84.png"/><Relationship Id="rId1" Type="http://schemas.openxmlformats.org/officeDocument/2006/relationships/slideLayout" Target="../slideLayouts/slideLayout14.xml"/></Relationships>
</file>

<file path=ppt/slides/_rels/slide31.xml.rels><?xml version="1.0" encoding="UTF-8" standalone="yes"?>
<Relationships xmlns="http://schemas.openxmlformats.org/package/2006/relationships"><Relationship Id="rId8" Type="http://schemas.openxmlformats.org/officeDocument/2006/relationships/image" Target="../media/image86.png"/><Relationship Id="rId13" Type="http://schemas.openxmlformats.org/officeDocument/2006/relationships/image" Target="../media/image16.png"/><Relationship Id="rId3" Type="http://schemas.openxmlformats.org/officeDocument/2006/relationships/hyperlink" Target="http://www.microsoft.com/teched" TargetMode="External"/><Relationship Id="rId7" Type="http://schemas.openxmlformats.org/officeDocument/2006/relationships/hyperlink" Target="http://microsoft.com/msdn" TargetMode="External"/><Relationship Id="rId12" Type="http://schemas.openxmlformats.org/officeDocument/2006/relationships/hyperlink" Target="http://northamerica.msteched.com/" TargetMode="External"/><Relationship Id="rId2" Type="http://schemas.openxmlformats.org/officeDocument/2006/relationships/notesSlide" Target="../notesSlides/notesSlide29.xml"/><Relationship Id="rId1" Type="http://schemas.openxmlformats.org/officeDocument/2006/relationships/slideLayout" Target="../slideLayouts/slideLayout13.xml"/><Relationship Id="rId6" Type="http://schemas.openxmlformats.org/officeDocument/2006/relationships/hyperlink" Target="http://microsoft.com/technet" TargetMode="External"/><Relationship Id="rId11" Type="http://schemas.openxmlformats.org/officeDocument/2006/relationships/image" Target="../media/image89.png"/><Relationship Id="rId5" Type="http://schemas.openxmlformats.org/officeDocument/2006/relationships/hyperlink" Target="http://www.microsoft.com/learning" TargetMode="External"/><Relationship Id="rId10" Type="http://schemas.openxmlformats.org/officeDocument/2006/relationships/image" Target="../media/image88.emf"/><Relationship Id="rId4" Type="http://schemas.openxmlformats.org/officeDocument/2006/relationships/image" Target="../media/image85.png"/><Relationship Id="rId9" Type="http://schemas.openxmlformats.org/officeDocument/2006/relationships/image" Target="../media/image87.png"/><Relationship Id="rId14" Type="http://schemas.microsoft.com/office/2007/relationships/hdphoto" Target="../media/hdphoto1.wdp"/></Relationships>
</file>

<file path=ppt/slides/_rels/slide32.xml.rels><?xml version="1.0" encoding="UTF-8" standalone="yes"?>
<Relationships xmlns="http://schemas.openxmlformats.org/package/2006/relationships"><Relationship Id="rId8" Type="http://schemas.openxmlformats.org/officeDocument/2006/relationships/image" Target="../media/image95.png"/><Relationship Id="rId13" Type="http://schemas.openxmlformats.org/officeDocument/2006/relationships/image" Target="../media/image100.png"/><Relationship Id="rId3" Type="http://schemas.openxmlformats.org/officeDocument/2006/relationships/image" Target="../media/image90.png"/><Relationship Id="rId7" Type="http://schemas.openxmlformats.org/officeDocument/2006/relationships/image" Target="../media/image94.png"/><Relationship Id="rId12" Type="http://schemas.openxmlformats.org/officeDocument/2006/relationships/image" Target="../media/image99.png"/><Relationship Id="rId2" Type="http://schemas.openxmlformats.org/officeDocument/2006/relationships/notesSlide" Target="../notesSlides/notesSlide30.xml"/><Relationship Id="rId1" Type="http://schemas.openxmlformats.org/officeDocument/2006/relationships/slideLayout" Target="../slideLayouts/slideLayout14.xml"/><Relationship Id="rId6" Type="http://schemas.openxmlformats.org/officeDocument/2006/relationships/image" Target="../media/image93.png"/><Relationship Id="rId11" Type="http://schemas.openxmlformats.org/officeDocument/2006/relationships/image" Target="../media/image98.png"/><Relationship Id="rId5" Type="http://schemas.openxmlformats.org/officeDocument/2006/relationships/image" Target="../media/image92.png"/><Relationship Id="rId10" Type="http://schemas.openxmlformats.org/officeDocument/2006/relationships/image" Target="../media/image97.png"/><Relationship Id="rId4" Type="http://schemas.openxmlformats.org/officeDocument/2006/relationships/image" Target="../media/image91.png"/><Relationship Id="rId9" Type="http://schemas.openxmlformats.org/officeDocument/2006/relationships/image" Target="../media/image96.png"/><Relationship Id="rId14" Type="http://schemas.openxmlformats.org/officeDocument/2006/relationships/image" Target="../media/image101.png"/></Relationships>
</file>

<file path=ppt/slides/_rels/slide33.xml.rels><?xml version="1.0" encoding="UTF-8" standalone="yes"?>
<Relationships xmlns="http://schemas.openxmlformats.org/package/2006/relationships"><Relationship Id="rId3" Type="http://schemas.openxmlformats.org/officeDocument/2006/relationships/image" Target="../media/image102.jpg"/><Relationship Id="rId2" Type="http://schemas.openxmlformats.org/officeDocument/2006/relationships/notesSlide" Target="../notesSlides/notesSlide31.xml"/><Relationship Id="rId1" Type="http://schemas.openxmlformats.org/officeDocument/2006/relationships/slideLayout" Target="../slideLayouts/slideLayout17.xml"/></Relationships>
</file>

<file path=ppt/slides/_rels/slide34.xml.rels><?xml version="1.0" encoding="UTF-8" standalone="yes"?>
<Relationships xmlns="http://schemas.openxmlformats.org/package/2006/relationships"><Relationship Id="rId3" Type="http://schemas.openxmlformats.org/officeDocument/2006/relationships/image" Target="../media/image103.png"/><Relationship Id="rId2" Type="http://schemas.openxmlformats.org/officeDocument/2006/relationships/notesSlide" Target="../notesSlides/notesSlide32.xml"/><Relationship Id="rId1" Type="http://schemas.openxmlformats.org/officeDocument/2006/relationships/slideLayout" Target="../slideLayouts/slideLayout15.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4.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5.xml"/><Relationship Id="rId1" Type="http://schemas.openxmlformats.org/officeDocument/2006/relationships/slideLayout" Target="../slideLayouts/slideLayout8.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s>
</file>

<file path=ppt/slides/_rels/slide6.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6.xml"/><Relationship Id="rId1" Type="http://schemas.openxmlformats.org/officeDocument/2006/relationships/slideLayout" Target="../slideLayouts/slideLayout13.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7.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image" Target="../media/image25.png"/><Relationship Id="rId7" Type="http://schemas.openxmlformats.org/officeDocument/2006/relationships/image" Target="../media/image29.png"/><Relationship Id="rId2" Type="http://schemas.openxmlformats.org/officeDocument/2006/relationships/notesSlide" Target="../notesSlides/notesSlide7.xml"/><Relationship Id="rId1" Type="http://schemas.openxmlformats.org/officeDocument/2006/relationships/slideLayout" Target="../slideLayouts/slideLayout13.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png"/><Relationship Id="rId9" Type="http://schemas.openxmlformats.org/officeDocument/2006/relationships/image" Target="../media/image31.png"/></Relationships>
</file>

<file path=ppt/slides/_rels/slide8.xml.rels><?xml version="1.0" encoding="UTF-8" standalone="yes"?>
<Relationships xmlns="http://schemas.openxmlformats.org/package/2006/relationships"><Relationship Id="rId3" Type="http://schemas.openxmlformats.org/officeDocument/2006/relationships/image" Target="../media/image32.png"/><Relationship Id="rId7" Type="http://schemas.openxmlformats.org/officeDocument/2006/relationships/image" Target="../media/image36.png"/><Relationship Id="rId2" Type="http://schemas.openxmlformats.org/officeDocument/2006/relationships/notesSlide" Target="../notesSlides/notesSlide8.xml"/><Relationship Id="rId1" Type="http://schemas.openxmlformats.org/officeDocument/2006/relationships/slideLayout" Target="../slideLayouts/slideLayout13.xml"/><Relationship Id="rId6" Type="http://schemas.openxmlformats.org/officeDocument/2006/relationships/image" Target="../media/image35.png"/><Relationship Id="rId5" Type="http://schemas.openxmlformats.org/officeDocument/2006/relationships/image" Target="../media/image34.png"/><Relationship Id="rId4" Type="http://schemas.openxmlformats.org/officeDocument/2006/relationships/image" Target="../media/image33.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973138" y="2586106"/>
            <a:ext cx="10242549" cy="1523497"/>
          </a:xfrm>
        </p:spPr>
        <p:txBody>
          <a:bodyPr/>
          <a:lstStyle/>
          <a:p>
            <a:r>
              <a:rPr lang="en-US" dirty="0" smtClean="0"/>
              <a:t>SAP Interoperability with Duet Enterprise for Microsoft SharePoint and SAP, BCS, and Microsoft Office 2010</a:t>
            </a:r>
            <a:endParaRPr lang="en-US" dirty="0"/>
          </a:p>
        </p:txBody>
      </p:sp>
      <p:sp>
        <p:nvSpPr>
          <p:cNvPr id="3" name="Subtitle 2"/>
          <p:cNvSpPr>
            <a:spLocks noGrp="1"/>
          </p:cNvSpPr>
          <p:nvPr>
            <p:ph type="subTitle" idx="1"/>
          </p:nvPr>
        </p:nvSpPr>
        <p:spPr/>
        <p:txBody>
          <a:bodyPr/>
          <a:lstStyle/>
          <a:p>
            <a:r>
              <a:rPr lang="en-US" smtClean="0"/>
              <a:t>Donovan Follette</a:t>
            </a:r>
          </a:p>
          <a:p>
            <a:r>
              <a:rPr lang="en-US" smtClean="0"/>
              <a:t>Sr. Technical Evangelist</a:t>
            </a:r>
          </a:p>
          <a:p>
            <a:r>
              <a:rPr lang="en-US" smtClean="0"/>
              <a:t>Microsoft</a:t>
            </a:r>
            <a:endParaRPr lang="en-US" dirty="0"/>
          </a:p>
        </p:txBody>
      </p:sp>
      <p:sp>
        <p:nvSpPr>
          <p:cNvPr id="7" name="Text Placeholder 6"/>
          <p:cNvSpPr>
            <a:spLocks noGrp="1"/>
          </p:cNvSpPr>
          <p:nvPr>
            <p:ph type="body" sz="quarter" idx="10"/>
          </p:nvPr>
        </p:nvSpPr>
        <p:spPr/>
        <p:txBody>
          <a:bodyPr/>
          <a:lstStyle/>
          <a:p>
            <a:r>
              <a:rPr lang="en-US" dirty="0" smtClean="0"/>
              <a:t>OSP304</a:t>
            </a:r>
            <a:endParaRPr lang="en-US" dirty="0"/>
          </a:p>
        </p:txBody>
      </p:sp>
    </p:spTree>
    <p:extLst>
      <p:ext uri="{BB962C8B-B14F-4D97-AF65-F5344CB8AC3E}">
        <p14:creationId xmlns:p14="http://schemas.microsoft.com/office/powerpoint/2010/main" val="2767221408"/>
      </p:ext>
    </p:extLst>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1107996"/>
          </a:xfrm>
        </p:spPr>
        <p:txBody>
          <a:bodyPr/>
          <a:lstStyle/>
          <a:p>
            <a:r>
              <a:rPr lang="en-US" dirty="0" smtClean="0"/>
              <a:t>SAP Extensibility</a:t>
            </a:r>
            <a:br>
              <a:rPr lang="en-US" dirty="0" smtClean="0"/>
            </a:br>
            <a:r>
              <a:rPr lang="en-US" sz="3600" dirty="0" smtClean="0">
                <a:solidFill>
                  <a:schemeClr val="accent1">
                    <a:lumMod val="40000"/>
                    <a:lumOff val="60000"/>
                  </a:schemeClr>
                </a:solidFill>
              </a:rPr>
              <a:t>SAP tools to expose Web services</a:t>
            </a:r>
            <a:endParaRPr lang="en-US" sz="3600" dirty="0">
              <a:solidFill>
                <a:schemeClr val="accent1">
                  <a:lumMod val="40000"/>
                  <a:lumOff val="60000"/>
                </a:schemeClr>
              </a:solidFill>
            </a:endParaRPr>
          </a:p>
        </p:txBody>
      </p:sp>
      <p:sp>
        <p:nvSpPr>
          <p:cNvPr id="48" name="AutoShape 109"/>
          <p:cNvSpPr>
            <a:spLocks noChangeArrowheads="1"/>
          </p:cNvSpPr>
          <p:nvPr/>
        </p:nvSpPr>
        <p:spPr bwMode="gray">
          <a:xfrm>
            <a:off x="1604976" y="5755058"/>
            <a:ext cx="4294386" cy="1006476"/>
          </a:xfrm>
          <a:prstGeom prst="rect">
            <a:avLst/>
          </a:prstGeom>
          <a:gradFill flip="none" rotWithShape="1">
            <a:gsLst>
              <a:gs pos="0">
                <a:srgbClr val="FFFFFF">
                  <a:lumMod val="85000"/>
                </a:srgbClr>
              </a:gs>
              <a:gs pos="100000">
                <a:srgbClr val="FFFFFF"/>
              </a:gs>
            </a:gsLst>
            <a:lin ang="13500000" scaled="1"/>
            <a:tileRect/>
          </a:gradFill>
          <a:ln w="9525" algn="ctr">
            <a:solidFill>
              <a:srgbClr val="E8E8E8"/>
            </a:solidFill>
            <a:miter lim="800000"/>
            <a:headEnd/>
            <a:tailEnd/>
          </a:ln>
          <a:effectLst>
            <a:reflection blurRad="6350" stA="52000" endA="300" endPos="35000" dir="5400000" sy="-100000" algn="bl" rotWithShape="0"/>
          </a:effectLst>
        </p:spPr>
        <p:txBody>
          <a:bodyPr lIns="182880" tIns="457200" bIns="46800"/>
          <a:lstStyle/>
          <a:p>
            <a:pPr marL="233363" lvl="1" indent="-233363">
              <a:lnSpc>
                <a:spcPts val="1700"/>
              </a:lnSpc>
              <a:spcBef>
                <a:spcPts val="600"/>
              </a:spcBef>
              <a:buClr>
                <a:srgbClr val="F0AB00"/>
              </a:buClr>
              <a:buSzPct val="64000"/>
              <a:buFont typeface="Wingdings 2" pitchFamily="18" charset="2"/>
              <a:buChar char="¢"/>
              <a:defRPr/>
            </a:pPr>
            <a:endParaRPr lang="en-US" sz="1400" dirty="0">
              <a:solidFill>
                <a:srgbClr val="000000"/>
              </a:solidFill>
              <a:cs typeface="Arial" pitchFamily="34" charset="0"/>
            </a:endParaRPr>
          </a:p>
        </p:txBody>
      </p:sp>
      <p:sp>
        <p:nvSpPr>
          <p:cNvPr id="49" name="AutoShape 109"/>
          <p:cNvSpPr>
            <a:spLocks noChangeArrowheads="1"/>
          </p:cNvSpPr>
          <p:nvPr/>
        </p:nvSpPr>
        <p:spPr bwMode="gray">
          <a:xfrm>
            <a:off x="5995544" y="5755058"/>
            <a:ext cx="4294386" cy="1006476"/>
          </a:xfrm>
          <a:prstGeom prst="rect">
            <a:avLst/>
          </a:prstGeom>
          <a:gradFill flip="none" rotWithShape="1">
            <a:gsLst>
              <a:gs pos="0">
                <a:srgbClr val="FFFFFF">
                  <a:lumMod val="85000"/>
                </a:srgbClr>
              </a:gs>
              <a:gs pos="100000">
                <a:srgbClr val="FFFFFF"/>
              </a:gs>
            </a:gsLst>
            <a:lin ang="13500000" scaled="1"/>
            <a:tileRect/>
          </a:gradFill>
          <a:ln w="9525" algn="ctr">
            <a:solidFill>
              <a:srgbClr val="E8E8E8"/>
            </a:solidFill>
            <a:miter lim="800000"/>
            <a:headEnd/>
            <a:tailEnd/>
          </a:ln>
          <a:effectLst>
            <a:reflection blurRad="6350" stA="52000" endA="300" endPos="35000" dir="5400000" sy="-100000" algn="bl" rotWithShape="0"/>
          </a:effectLst>
        </p:spPr>
        <p:txBody>
          <a:bodyPr lIns="182880" tIns="457200" bIns="46800"/>
          <a:lstStyle/>
          <a:p>
            <a:pPr marL="233363" lvl="1" indent="-233363">
              <a:lnSpc>
                <a:spcPts val="1700"/>
              </a:lnSpc>
              <a:spcBef>
                <a:spcPts val="600"/>
              </a:spcBef>
              <a:buClr>
                <a:srgbClr val="F0AB00"/>
              </a:buClr>
              <a:buSzPct val="64000"/>
              <a:buFont typeface="Wingdings 2" pitchFamily="18" charset="2"/>
              <a:buChar char="¢"/>
              <a:defRPr/>
            </a:pPr>
            <a:endParaRPr lang="en-US" sz="1400" dirty="0">
              <a:solidFill>
                <a:srgbClr val="000000"/>
              </a:solidFill>
              <a:cs typeface="Arial" pitchFamily="34" charset="0"/>
            </a:endParaRPr>
          </a:p>
        </p:txBody>
      </p:sp>
      <p:sp>
        <p:nvSpPr>
          <p:cNvPr id="50" name="AutoShape 2"/>
          <p:cNvSpPr>
            <a:spLocks noChangeArrowheads="1"/>
          </p:cNvSpPr>
          <p:nvPr/>
        </p:nvSpPr>
        <p:spPr bwMode="gray">
          <a:xfrm>
            <a:off x="1611327" y="3708144"/>
            <a:ext cx="8726487" cy="356007"/>
          </a:xfrm>
          <a:prstGeom prst="roundRect">
            <a:avLst>
              <a:gd name="adj" fmla="val 0"/>
            </a:avLst>
          </a:prstGeom>
          <a:gradFill rotWithShape="1">
            <a:gsLst>
              <a:gs pos="0">
                <a:srgbClr val="FFFFFF">
                  <a:alpha val="62000"/>
                </a:srgbClr>
              </a:gs>
              <a:gs pos="100000">
                <a:srgbClr val="F7F7F7"/>
              </a:gs>
            </a:gsLst>
            <a:lin ang="2700000" scaled="1"/>
          </a:gradFill>
          <a:ln w="9525" algn="ctr">
            <a:solidFill>
              <a:srgbClr val="DEDEDE"/>
            </a:solidFill>
            <a:round/>
            <a:headEnd/>
            <a:tailEnd/>
          </a:ln>
          <a:effectLst>
            <a:reflection blurRad="6350" stA="52000" endA="300" endPos="35000" dir="5400000" sy="-100000" algn="bl" rotWithShape="0"/>
          </a:effectLst>
        </p:spPr>
        <p:txBody>
          <a:bodyPr tIns="137160" bIns="137160"/>
          <a:lstStyle/>
          <a:p>
            <a:pPr>
              <a:defRPr/>
            </a:pPr>
            <a:endParaRPr lang="en-US" sz="1600" dirty="0">
              <a:solidFill>
                <a:srgbClr val="000000"/>
              </a:solidFill>
              <a:latin typeface="Arial Black"/>
            </a:endParaRPr>
          </a:p>
        </p:txBody>
      </p:sp>
      <p:sp>
        <p:nvSpPr>
          <p:cNvPr id="51" name="AutoShape 2"/>
          <p:cNvSpPr>
            <a:spLocks noChangeArrowheads="1"/>
          </p:cNvSpPr>
          <p:nvPr/>
        </p:nvSpPr>
        <p:spPr bwMode="gray">
          <a:xfrm>
            <a:off x="1611327" y="1381481"/>
            <a:ext cx="8726487" cy="2686050"/>
          </a:xfrm>
          <a:prstGeom prst="roundRect">
            <a:avLst>
              <a:gd name="adj" fmla="val 0"/>
            </a:avLst>
          </a:prstGeom>
          <a:gradFill rotWithShape="1">
            <a:gsLst>
              <a:gs pos="0">
                <a:srgbClr val="FFFFFF">
                  <a:alpha val="62000"/>
                </a:srgbClr>
              </a:gs>
              <a:gs pos="100000">
                <a:srgbClr val="F7F7F7"/>
              </a:gs>
            </a:gsLst>
            <a:lin ang="2700000" scaled="1"/>
          </a:gradFill>
          <a:ln w="9525" algn="ctr">
            <a:solidFill>
              <a:srgbClr val="DEDEDE"/>
            </a:solidFill>
            <a:round/>
            <a:headEnd/>
            <a:tailEnd/>
          </a:ln>
        </p:spPr>
        <p:txBody>
          <a:bodyPr tIns="137160" bIns="137160"/>
          <a:lstStyle/>
          <a:p>
            <a:pPr>
              <a:defRPr/>
            </a:pPr>
            <a:endParaRPr lang="en-US" sz="1600" dirty="0">
              <a:solidFill>
                <a:srgbClr val="000000"/>
              </a:solidFill>
              <a:latin typeface="Arial Black"/>
            </a:endParaRPr>
          </a:p>
        </p:txBody>
      </p:sp>
      <p:cxnSp>
        <p:nvCxnSpPr>
          <p:cNvPr id="52" name="Straight Connector 51"/>
          <p:cNvCxnSpPr/>
          <p:nvPr/>
        </p:nvCxnSpPr>
        <p:spPr bwMode="gray">
          <a:xfrm>
            <a:off x="1706894" y="3190596"/>
            <a:ext cx="8493760" cy="0"/>
          </a:xfrm>
          <a:prstGeom prst="line">
            <a:avLst/>
          </a:prstGeom>
          <a:noFill/>
          <a:ln w="10000" cap="flat" cmpd="sng" algn="ctr">
            <a:solidFill>
              <a:srgbClr val="CCCCCC">
                <a:lumMod val="75000"/>
              </a:srgbClr>
            </a:solidFill>
            <a:prstDash val="dash"/>
            <a:headEnd type="none" w="med" len="med"/>
            <a:tailEnd type="none" w="med" len="med"/>
          </a:ln>
          <a:effectLst/>
        </p:spPr>
      </p:cxnSp>
      <p:cxnSp>
        <p:nvCxnSpPr>
          <p:cNvPr id="53" name="Straight Connector 52"/>
          <p:cNvCxnSpPr/>
          <p:nvPr/>
        </p:nvCxnSpPr>
        <p:spPr bwMode="gray">
          <a:xfrm>
            <a:off x="1737374" y="2195551"/>
            <a:ext cx="8463280" cy="0"/>
          </a:xfrm>
          <a:prstGeom prst="line">
            <a:avLst/>
          </a:prstGeom>
          <a:noFill/>
          <a:ln w="10000" cap="flat" cmpd="sng" algn="ctr">
            <a:solidFill>
              <a:srgbClr val="CCCCCC">
                <a:lumMod val="75000"/>
              </a:srgbClr>
            </a:solidFill>
            <a:prstDash val="dash"/>
            <a:headEnd type="none" w="med" len="med"/>
            <a:tailEnd type="none" w="med" len="med"/>
          </a:ln>
          <a:effectLst/>
        </p:spPr>
      </p:cxnSp>
      <p:sp>
        <p:nvSpPr>
          <p:cNvPr id="54" name="AutoShape 36"/>
          <p:cNvSpPr>
            <a:spLocks noChangeArrowheads="1"/>
          </p:cNvSpPr>
          <p:nvPr/>
        </p:nvSpPr>
        <p:spPr bwMode="gray">
          <a:xfrm>
            <a:off x="5842014" y="3393895"/>
            <a:ext cx="1600200" cy="539750"/>
          </a:xfrm>
          <a:prstGeom prst="roundRect">
            <a:avLst>
              <a:gd name="adj" fmla="val 0"/>
            </a:avLst>
          </a:prstGeom>
          <a:gradFill rotWithShape="1">
            <a:gsLst>
              <a:gs pos="0">
                <a:srgbClr val="FFE8AF"/>
              </a:gs>
              <a:gs pos="100000">
                <a:srgbClr val="FFBC13"/>
              </a:gs>
            </a:gsLst>
            <a:lin ang="2700000" scaled="1"/>
          </a:gradFill>
          <a:ln w="12700" algn="ctr">
            <a:solidFill>
              <a:srgbClr val="DBDBDB"/>
            </a:solidFill>
            <a:round/>
            <a:headEnd/>
            <a:tailEnd/>
          </a:ln>
          <a:effectLst>
            <a:outerShdw blurRad="25400" dist="12700" dir="2700000" algn="tl" rotWithShape="0">
              <a:prstClr val="black">
                <a:alpha val="40000"/>
              </a:prstClr>
            </a:outerShdw>
          </a:effectLst>
        </p:spPr>
        <p:txBody>
          <a:bodyPr tIns="91440" bIns="91440" anchor="ctr"/>
          <a:lstStyle/>
          <a:p>
            <a:pPr marL="0" lvl="1" indent="-114300" algn="ctr" defTabSz="533400">
              <a:lnSpc>
                <a:spcPts val="1200"/>
              </a:lnSpc>
              <a:buClr>
                <a:srgbClr val="F0AB00"/>
              </a:buClr>
              <a:buSzPct val="80000"/>
              <a:buFont typeface="Wingdings"/>
              <a:buNone/>
              <a:tabLst>
                <a:tab pos="282575" algn="l"/>
              </a:tabLst>
            </a:pPr>
            <a:r>
              <a:rPr lang="en-US" sz="1100" b="1" kern="0" dirty="0">
                <a:solidFill>
                  <a:srgbClr val="000000"/>
                </a:solidFill>
              </a:rPr>
              <a:t>Pick RFC/Web Service</a:t>
            </a:r>
          </a:p>
        </p:txBody>
      </p:sp>
      <p:cxnSp>
        <p:nvCxnSpPr>
          <p:cNvPr id="55" name="Elbow Connector 54"/>
          <p:cNvCxnSpPr>
            <a:cxnSpLocks noChangeShapeType="1"/>
          </p:cNvCxnSpPr>
          <p:nvPr/>
        </p:nvCxnSpPr>
        <p:spPr bwMode="gray">
          <a:xfrm flipH="1" flipV="1">
            <a:off x="6606872" y="2085061"/>
            <a:ext cx="1719262" cy="554038"/>
          </a:xfrm>
          <a:prstGeom prst="bentConnector4">
            <a:avLst>
              <a:gd name="adj1" fmla="val -13288"/>
              <a:gd name="adj2" fmla="val 74317"/>
            </a:avLst>
          </a:prstGeom>
          <a:solidFill>
            <a:srgbClr val="CCCCCC"/>
          </a:solidFill>
          <a:ln w="9525" cap="flat" cmpd="sng" algn="ctr">
            <a:solidFill>
              <a:srgbClr val="666666">
                <a:lumMod val="75000"/>
              </a:srgbClr>
            </a:solidFill>
            <a:prstDash val="solid"/>
            <a:round/>
            <a:headEnd type="none" w="med" len="med"/>
            <a:tailEnd type="triangle"/>
          </a:ln>
          <a:effectLst/>
        </p:spPr>
      </p:cxnSp>
      <p:sp>
        <p:nvSpPr>
          <p:cNvPr id="56" name="Text Box 83"/>
          <p:cNvSpPr txBox="1">
            <a:spLocks noChangeArrowheads="1"/>
          </p:cNvSpPr>
          <p:nvPr/>
        </p:nvSpPr>
        <p:spPr bwMode="gray">
          <a:xfrm>
            <a:off x="1823734" y="1546264"/>
            <a:ext cx="1048284" cy="671595"/>
          </a:xfrm>
          <a:prstGeom prst="rect">
            <a:avLst/>
          </a:prstGeom>
          <a:noFill/>
          <a:ln w="12700">
            <a:noFill/>
            <a:miter lim="800000"/>
            <a:headEnd/>
            <a:tailEnd/>
          </a:ln>
        </p:spPr>
        <p:txBody>
          <a:bodyPr wrap="square" lIns="0" tIns="46800" rIns="0" bIns="46800">
            <a:spAutoFit/>
          </a:bodyPr>
          <a:lstStyle/>
          <a:p>
            <a:pPr marL="0" marR="0" lvl="0" indent="0" defTabSz="914400" eaLnBrk="1" fontAlgn="auto" latinLnBrk="0" hangingPunct="1">
              <a:lnSpc>
                <a:spcPts val="1500"/>
              </a:lnSpc>
              <a:spcBef>
                <a:spcPts val="0"/>
              </a:spcBef>
              <a:spcAft>
                <a:spcPts val="0"/>
              </a:spcAft>
              <a:buClrTx/>
              <a:buSzTx/>
              <a:buFontTx/>
              <a:buNone/>
              <a:tabLst/>
              <a:defRPr/>
            </a:pPr>
            <a:r>
              <a:rPr kumimoji="0" lang="en-US" sz="1300" b="1" i="0" u="none" strike="noStrike" kern="0" cap="none" spc="0" normalizeH="0" baseline="0" noProof="0" dirty="0">
                <a:ln>
                  <a:noFill/>
                </a:ln>
                <a:solidFill>
                  <a:srgbClr val="000000"/>
                </a:solidFill>
                <a:effectLst/>
                <a:uLnTx/>
                <a:uFillTx/>
              </a:rPr>
              <a:t>MS </a:t>
            </a:r>
            <a:r>
              <a:rPr kumimoji="0" lang="en-US" sz="1300" b="1" i="0" u="none" strike="noStrike" kern="0" cap="none" spc="0" normalizeH="0" baseline="0" noProof="0" dirty="0" smtClean="0">
                <a:ln>
                  <a:noFill/>
                </a:ln>
                <a:solidFill>
                  <a:srgbClr val="000000"/>
                </a:solidFill>
                <a:effectLst/>
                <a:uLnTx/>
                <a:uFillTx/>
              </a:rPr>
              <a:t>SharePoint</a:t>
            </a:r>
            <a:br>
              <a:rPr kumimoji="0" lang="en-US" sz="1300" b="1" i="0" u="none" strike="noStrike" kern="0" cap="none" spc="0" normalizeH="0" baseline="0" noProof="0" dirty="0" smtClean="0">
                <a:ln>
                  <a:noFill/>
                </a:ln>
                <a:solidFill>
                  <a:srgbClr val="000000"/>
                </a:solidFill>
                <a:effectLst/>
                <a:uLnTx/>
                <a:uFillTx/>
              </a:rPr>
            </a:br>
            <a:r>
              <a:rPr kumimoji="0" lang="en-US" sz="1300" b="1" i="0" u="none" strike="noStrike" kern="0" cap="none" spc="0" normalizeH="0" baseline="0" noProof="0" dirty="0" smtClean="0">
                <a:ln>
                  <a:noFill/>
                </a:ln>
                <a:solidFill>
                  <a:srgbClr val="000000"/>
                </a:solidFill>
                <a:effectLst/>
                <a:uLnTx/>
                <a:uFillTx/>
              </a:rPr>
              <a:t>2010</a:t>
            </a:r>
            <a:endParaRPr kumimoji="0" lang="en-US" sz="1300" b="1" i="0" u="none" strike="noStrike" kern="0" cap="none" spc="0" normalizeH="0" baseline="0" noProof="0" dirty="0">
              <a:ln>
                <a:noFill/>
              </a:ln>
              <a:solidFill>
                <a:srgbClr val="000000"/>
              </a:solidFill>
              <a:effectLst/>
              <a:uLnTx/>
              <a:uFillTx/>
            </a:endParaRPr>
          </a:p>
        </p:txBody>
      </p:sp>
      <p:sp>
        <p:nvSpPr>
          <p:cNvPr id="57" name="Text Box 83"/>
          <p:cNvSpPr txBox="1">
            <a:spLocks noChangeArrowheads="1"/>
          </p:cNvSpPr>
          <p:nvPr/>
        </p:nvSpPr>
        <p:spPr bwMode="gray">
          <a:xfrm>
            <a:off x="1823735" y="2537181"/>
            <a:ext cx="543560" cy="286361"/>
          </a:xfrm>
          <a:prstGeom prst="rect">
            <a:avLst/>
          </a:prstGeom>
          <a:noFill/>
          <a:ln w="12700">
            <a:noFill/>
            <a:miter lim="800000"/>
            <a:headEnd/>
            <a:tailEnd/>
          </a:ln>
        </p:spPr>
        <p:txBody>
          <a:bodyPr wrap="square" lIns="0" tIns="46800" rIns="0" bIns="46800">
            <a:spAutoFit/>
          </a:bodyPr>
          <a:lstStyle/>
          <a:p>
            <a:pPr marL="0" marR="0" lvl="0" indent="0" defTabSz="914400" eaLnBrk="1" fontAlgn="auto" latinLnBrk="0" hangingPunct="1">
              <a:lnSpc>
                <a:spcPts val="1500"/>
              </a:lnSpc>
              <a:spcBef>
                <a:spcPts val="0"/>
              </a:spcBef>
              <a:spcAft>
                <a:spcPts val="0"/>
              </a:spcAft>
              <a:buClrTx/>
              <a:buSzTx/>
              <a:buFontTx/>
              <a:buNone/>
              <a:tabLst/>
              <a:defRPr/>
            </a:pPr>
            <a:r>
              <a:rPr kumimoji="0" lang="en-US" sz="1300" b="1" i="0" u="none" strike="noStrike" kern="0" cap="none" spc="0" normalizeH="0" baseline="0" noProof="0" dirty="0">
                <a:ln>
                  <a:noFill/>
                </a:ln>
                <a:solidFill>
                  <a:srgbClr val="000000"/>
                </a:solidFill>
                <a:effectLst/>
                <a:uLnTx/>
                <a:uFillTx/>
              </a:rPr>
              <a:t>SCL</a:t>
            </a:r>
          </a:p>
        </p:txBody>
      </p:sp>
      <p:sp>
        <p:nvSpPr>
          <p:cNvPr id="58" name="Text Box 83"/>
          <p:cNvSpPr txBox="1">
            <a:spLocks noChangeArrowheads="1"/>
          </p:cNvSpPr>
          <p:nvPr/>
        </p:nvSpPr>
        <p:spPr bwMode="gray">
          <a:xfrm>
            <a:off x="1823734" y="3414116"/>
            <a:ext cx="1071880" cy="479235"/>
          </a:xfrm>
          <a:prstGeom prst="rect">
            <a:avLst/>
          </a:prstGeom>
          <a:noFill/>
          <a:ln w="12700">
            <a:noFill/>
            <a:miter lim="800000"/>
            <a:headEnd/>
            <a:tailEnd/>
          </a:ln>
        </p:spPr>
        <p:txBody>
          <a:bodyPr wrap="square" lIns="0" tIns="46800" rIns="0" bIns="46800">
            <a:spAutoFit/>
          </a:bodyPr>
          <a:lstStyle/>
          <a:p>
            <a:pPr marL="0" marR="0" lvl="0" indent="0" defTabSz="914400" eaLnBrk="1" fontAlgn="auto" latinLnBrk="0" hangingPunct="1">
              <a:lnSpc>
                <a:spcPts val="1500"/>
              </a:lnSpc>
              <a:spcBef>
                <a:spcPts val="0"/>
              </a:spcBef>
              <a:spcAft>
                <a:spcPts val="0"/>
              </a:spcAft>
              <a:buClrTx/>
              <a:buSzTx/>
              <a:buFontTx/>
              <a:buNone/>
              <a:tabLst/>
              <a:defRPr/>
            </a:pPr>
            <a:r>
              <a:rPr kumimoji="0" lang="en-US" sz="1300" b="1" i="0" u="none" strike="noStrike" kern="0" cap="none" spc="0" normalizeH="0" baseline="0" noProof="0" dirty="0">
                <a:ln>
                  <a:noFill/>
                </a:ln>
                <a:solidFill>
                  <a:srgbClr val="000000"/>
                </a:solidFill>
                <a:effectLst/>
                <a:uLnTx/>
                <a:uFillTx/>
              </a:rPr>
              <a:t>SAP Environment</a:t>
            </a:r>
          </a:p>
        </p:txBody>
      </p:sp>
      <p:sp>
        <p:nvSpPr>
          <p:cNvPr id="59" name="AutoShape 40"/>
          <p:cNvSpPr>
            <a:spLocks noChangeArrowheads="1"/>
          </p:cNvSpPr>
          <p:nvPr/>
        </p:nvSpPr>
        <p:spPr bwMode="gray">
          <a:xfrm>
            <a:off x="8920494" y="1518800"/>
            <a:ext cx="1253119" cy="538163"/>
          </a:xfrm>
          <a:prstGeom prst="roundRect">
            <a:avLst>
              <a:gd name="adj" fmla="val 0"/>
            </a:avLst>
          </a:prstGeom>
          <a:gradFill rotWithShape="1">
            <a:gsLst>
              <a:gs pos="0">
                <a:srgbClr val="4E7890"/>
              </a:gs>
              <a:gs pos="100000">
                <a:srgbClr val="314B59"/>
              </a:gs>
            </a:gsLst>
            <a:lin ang="2700000" scaled="1"/>
          </a:gradFill>
          <a:ln w="12700" algn="ctr">
            <a:solidFill>
              <a:srgbClr val="C6C6C6"/>
            </a:solidFill>
            <a:round/>
            <a:headEnd/>
            <a:tailEnd/>
          </a:ln>
          <a:effectLst>
            <a:outerShdw blurRad="25400" dist="12700" dir="2700000" algn="tl" rotWithShape="0">
              <a:prstClr val="black">
                <a:alpha val="40000"/>
              </a:prstClr>
            </a:outerShdw>
          </a:effectLst>
        </p:spPr>
        <p:txBody>
          <a:bodyPr tIns="91440" bIns="91440" anchor="ctr"/>
          <a:lstStyle/>
          <a:p>
            <a:pPr marL="0" lvl="1" indent="-114300" algn="ctr" defTabSz="533400">
              <a:lnSpc>
                <a:spcPts val="1200"/>
              </a:lnSpc>
              <a:buClr>
                <a:srgbClr val="F0AB00"/>
              </a:buClr>
              <a:buSzPct val="80000"/>
              <a:buFont typeface="Wingdings"/>
              <a:buNone/>
              <a:tabLst>
                <a:tab pos="282575" algn="l"/>
              </a:tabLst>
            </a:pPr>
            <a:r>
              <a:rPr lang="en-US" sz="1100" b="1" kern="0" dirty="0">
                <a:solidFill>
                  <a:srgbClr val="FFFFFF"/>
                </a:solidFill>
              </a:rPr>
              <a:t>Connect External List to Outlook/UX</a:t>
            </a:r>
          </a:p>
        </p:txBody>
      </p:sp>
      <p:grpSp>
        <p:nvGrpSpPr>
          <p:cNvPr id="60" name="Group 68"/>
          <p:cNvGrpSpPr/>
          <p:nvPr/>
        </p:nvGrpSpPr>
        <p:grpSpPr bwMode="gray">
          <a:xfrm>
            <a:off x="3012454" y="3254414"/>
            <a:ext cx="559704" cy="526415"/>
            <a:chOff x="1336040" y="2815273"/>
            <a:chExt cx="559704" cy="526415"/>
          </a:xfrm>
        </p:grpSpPr>
        <p:pic>
          <p:nvPicPr>
            <p:cNvPr id="61" name="Picture 153" descr="a"/>
            <p:cNvPicPr>
              <a:picLocks noChangeAspect="1" noChangeArrowheads="1"/>
            </p:cNvPicPr>
            <p:nvPr/>
          </p:nvPicPr>
          <p:blipFill>
            <a:blip r:embed="rId3" cstate="print"/>
            <a:srcRect/>
            <a:stretch>
              <a:fillRect/>
            </a:stretch>
          </p:blipFill>
          <p:spPr bwMode="gray">
            <a:xfrm>
              <a:off x="1396549" y="2815273"/>
              <a:ext cx="305704" cy="354648"/>
            </a:xfrm>
            <a:prstGeom prst="rect">
              <a:avLst/>
            </a:prstGeom>
            <a:noFill/>
            <a:ln w="9525">
              <a:noFill/>
              <a:miter lim="800000"/>
              <a:headEnd/>
              <a:tailEnd/>
            </a:ln>
          </p:spPr>
        </p:pic>
        <p:pic>
          <p:nvPicPr>
            <p:cNvPr id="62" name="Picture 153" descr="a"/>
            <p:cNvPicPr>
              <a:picLocks noChangeAspect="1" noChangeArrowheads="1"/>
            </p:cNvPicPr>
            <p:nvPr/>
          </p:nvPicPr>
          <p:blipFill>
            <a:blip r:embed="rId3" cstate="print"/>
            <a:srcRect/>
            <a:stretch>
              <a:fillRect/>
            </a:stretch>
          </p:blipFill>
          <p:spPr bwMode="gray">
            <a:xfrm>
              <a:off x="1590040" y="2916873"/>
              <a:ext cx="305704" cy="354648"/>
            </a:xfrm>
            <a:prstGeom prst="rect">
              <a:avLst/>
            </a:prstGeom>
            <a:noFill/>
            <a:ln w="9525">
              <a:noFill/>
              <a:miter lim="800000"/>
              <a:headEnd/>
              <a:tailEnd/>
            </a:ln>
          </p:spPr>
        </p:pic>
        <p:pic>
          <p:nvPicPr>
            <p:cNvPr id="63" name="Picture 153" descr="a"/>
            <p:cNvPicPr>
              <a:picLocks noChangeAspect="1" noChangeArrowheads="1"/>
            </p:cNvPicPr>
            <p:nvPr/>
          </p:nvPicPr>
          <p:blipFill>
            <a:blip r:embed="rId3" cstate="print"/>
            <a:srcRect/>
            <a:stretch>
              <a:fillRect/>
            </a:stretch>
          </p:blipFill>
          <p:spPr bwMode="gray">
            <a:xfrm>
              <a:off x="1336040" y="2987040"/>
              <a:ext cx="305704" cy="354648"/>
            </a:xfrm>
            <a:prstGeom prst="rect">
              <a:avLst/>
            </a:prstGeom>
            <a:noFill/>
            <a:ln w="9525">
              <a:noFill/>
              <a:miter lim="800000"/>
              <a:headEnd/>
              <a:tailEnd/>
            </a:ln>
          </p:spPr>
        </p:pic>
      </p:grpSp>
      <p:grpSp>
        <p:nvGrpSpPr>
          <p:cNvPr id="64" name="Group 43"/>
          <p:cNvGrpSpPr/>
          <p:nvPr/>
        </p:nvGrpSpPr>
        <p:grpSpPr bwMode="gray">
          <a:xfrm>
            <a:off x="2822271" y="1453236"/>
            <a:ext cx="725488" cy="725488"/>
            <a:chOff x="1399857" y="1125855"/>
            <a:chExt cx="725488" cy="725488"/>
          </a:xfrm>
        </p:grpSpPr>
        <p:grpSp>
          <p:nvGrpSpPr>
            <p:cNvPr id="65" name="Group 141"/>
            <p:cNvGrpSpPr>
              <a:grpSpLocks/>
            </p:cNvGrpSpPr>
            <p:nvPr/>
          </p:nvGrpSpPr>
          <p:grpSpPr bwMode="gray">
            <a:xfrm>
              <a:off x="1399857" y="1125855"/>
              <a:ext cx="725488" cy="725488"/>
              <a:chOff x="-3420026" y="1603188"/>
              <a:chExt cx="725102" cy="725421"/>
            </a:xfrm>
          </p:grpSpPr>
          <p:pic>
            <p:nvPicPr>
              <p:cNvPr id="67" name="Picture 36" descr="\\Eric-pauls-power-mac-g5.local\desktop\Graphic Tank\b1.tif"/>
              <p:cNvPicPr>
                <a:picLocks noChangeAspect="1" noChangeArrowheads="1"/>
              </p:cNvPicPr>
              <p:nvPr/>
            </p:nvPicPr>
            <p:blipFill>
              <a:blip r:embed="rId4" cstate="print"/>
              <a:srcRect/>
              <a:stretch>
                <a:fillRect/>
              </a:stretch>
            </p:blipFill>
            <p:spPr bwMode="gray">
              <a:xfrm>
                <a:off x="-3420026" y="1916299"/>
                <a:ext cx="639035" cy="412310"/>
              </a:xfrm>
              <a:prstGeom prst="rect">
                <a:avLst/>
              </a:prstGeom>
              <a:noFill/>
              <a:ln w="9525">
                <a:noFill/>
                <a:miter lim="800000"/>
                <a:headEnd/>
                <a:tailEnd/>
              </a:ln>
            </p:spPr>
          </p:pic>
          <p:pic>
            <p:nvPicPr>
              <p:cNvPr id="68" name="Picture 39" descr="\\Eric-pauls-power-mac-g5.local\desktop\Graphic Tank\lap.tif"/>
              <p:cNvPicPr>
                <a:picLocks noChangeAspect="1" noChangeArrowheads="1"/>
              </p:cNvPicPr>
              <p:nvPr/>
            </p:nvPicPr>
            <p:blipFill>
              <a:blip r:embed="rId5" cstate="print"/>
              <a:srcRect/>
              <a:stretch>
                <a:fillRect/>
              </a:stretch>
            </p:blipFill>
            <p:spPr bwMode="gray">
              <a:xfrm>
                <a:off x="-3416237" y="1603188"/>
                <a:ext cx="721313" cy="695258"/>
              </a:xfrm>
              <a:prstGeom prst="rect">
                <a:avLst/>
              </a:prstGeom>
              <a:noFill/>
              <a:ln w="9525">
                <a:noFill/>
                <a:miter lim="800000"/>
                <a:headEnd/>
                <a:tailEnd/>
              </a:ln>
            </p:spPr>
          </p:pic>
        </p:grpSp>
        <p:pic>
          <p:nvPicPr>
            <p:cNvPr id="66" name="Picture 9" descr="http://1.bp.blogspot.com/_jIPNvBuH41s/SmIbLKgodgI/AAAAAAAAC7Q/8n3aAsKOVgo/s400/ms_office_logo.jpg"/>
            <p:cNvPicPr>
              <a:picLocks noChangeAspect="1" noChangeArrowheads="1"/>
            </p:cNvPicPr>
            <p:nvPr/>
          </p:nvPicPr>
          <p:blipFill>
            <a:blip r:embed="rId6" cstate="print">
              <a:clrChange>
                <a:clrFrom>
                  <a:srgbClr val="FFFFFF"/>
                </a:clrFrom>
                <a:clrTo>
                  <a:srgbClr val="FFFFFF">
                    <a:alpha val="0"/>
                  </a:srgbClr>
                </a:clrTo>
              </a:clrChange>
            </a:blip>
            <a:srcRect/>
            <a:stretch>
              <a:fillRect/>
            </a:stretch>
          </p:blipFill>
          <p:spPr bwMode="gray">
            <a:xfrm>
              <a:off x="1735724" y="1237129"/>
              <a:ext cx="292124" cy="285961"/>
            </a:xfrm>
            <a:prstGeom prst="rect">
              <a:avLst/>
            </a:prstGeom>
            <a:noFill/>
            <a:scene3d>
              <a:camera prst="isometricLeftDown">
                <a:rot lat="2658529" lon="1870423" rev="20819943"/>
              </a:camera>
              <a:lightRig rig="threePt" dir="t"/>
            </a:scene3d>
          </p:spPr>
        </p:pic>
      </p:grpSp>
      <p:grpSp>
        <p:nvGrpSpPr>
          <p:cNvPr id="69" name="Group 44"/>
          <p:cNvGrpSpPr/>
          <p:nvPr/>
        </p:nvGrpSpPr>
        <p:grpSpPr bwMode="gray">
          <a:xfrm>
            <a:off x="2438600" y="2363623"/>
            <a:ext cx="837735" cy="729639"/>
            <a:chOff x="1016186" y="2036242"/>
            <a:chExt cx="837735" cy="729639"/>
          </a:xfrm>
        </p:grpSpPr>
        <p:sp>
          <p:nvSpPr>
            <p:cNvPr id="70" name="Freeform 69"/>
            <p:cNvSpPr/>
            <p:nvPr/>
          </p:nvSpPr>
          <p:spPr bwMode="gray">
            <a:xfrm>
              <a:off x="1016186" y="2036242"/>
              <a:ext cx="837735" cy="729639"/>
            </a:xfrm>
            <a:custGeom>
              <a:avLst/>
              <a:gdLst>
                <a:gd name="connsiteX0" fmla="*/ 0 w 778748"/>
                <a:gd name="connsiteY0" fmla="*/ 356716 h 693336"/>
                <a:gd name="connsiteX1" fmla="*/ 0 w 778748"/>
                <a:gd name="connsiteY1" fmla="*/ 582804 h 693336"/>
                <a:gd name="connsiteX2" fmla="*/ 185895 w 778748"/>
                <a:gd name="connsiteY2" fmla="*/ 693336 h 693336"/>
                <a:gd name="connsiteX3" fmla="*/ 778748 w 778748"/>
                <a:gd name="connsiteY3" fmla="*/ 351692 h 693336"/>
                <a:gd name="connsiteX4" fmla="*/ 778748 w 778748"/>
                <a:gd name="connsiteY4" fmla="*/ 125604 h 693336"/>
                <a:gd name="connsiteX5" fmla="*/ 582805 w 778748"/>
                <a:gd name="connsiteY5" fmla="*/ 0 h 693336"/>
                <a:gd name="connsiteX6" fmla="*/ 0 w 778748"/>
                <a:gd name="connsiteY6" fmla="*/ 356716 h 693336"/>
                <a:gd name="connsiteX0" fmla="*/ 0 w 778748"/>
                <a:gd name="connsiteY0" fmla="*/ 341644 h 678264"/>
                <a:gd name="connsiteX1" fmla="*/ 0 w 778748"/>
                <a:gd name="connsiteY1" fmla="*/ 567732 h 678264"/>
                <a:gd name="connsiteX2" fmla="*/ 185895 w 778748"/>
                <a:gd name="connsiteY2" fmla="*/ 678264 h 678264"/>
                <a:gd name="connsiteX3" fmla="*/ 778748 w 778748"/>
                <a:gd name="connsiteY3" fmla="*/ 336620 h 678264"/>
                <a:gd name="connsiteX4" fmla="*/ 778748 w 778748"/>
                <a:gd name="connsiteY4" fmla="*/ 110532 h 678264"/>
                <a:gd name="connsiteX5" fmla="*/ 582805 w 778748"/>
                <a:gd name="connsiteY5" fmla="*/ 0 h 678264"/>
                <a:gd name="connsiteX6" fmla="*/ 0 w 778748"/>
                <a:gd name="connsiteY6" fmla="*/ 341644 h 6782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78748" h="678264">
                  <a:moveTo>
                    <a:pt x="0" y="341644"/>
                  </a:moveTo>
                  <a:lnTo>
                    <a:pt x="0" y="567732"/>
                  </a:lnTo>
                  <a:lnTo>
                    <a:pt x="185895" y="678264"/>
                  </a:lnTo>
                  <a:lnTo>
                    <a:pt x="778748" y="336620"/>
                  </a:lnTo>
                  <a:lnTo>
                    <a:pt x="778748" y="110532"/>
                  </a:lnTo>
                  <a:lnTo>
                    <a:pt x="582805" y="0"/>
                  </a:lnTo>
                  <a:lnTo>
                    <a:pt x="0" y="341644"/>
                  </a:lnTo>
                  <a:close/>
                </a:path>
              </a:pathLst>
            </a:custGeom>
            <a:gradFill rotWithShape="1">
              <a:gsLst>
                <a:gs pos="0">
                  <a:srgbClr val="F5F5F5"/>
                </a:gs>
                <a:gs pos="100000">
                  <a:srgbClr val="CACACA"/>
                </a:gs>
              </a:gsLst>
              <a:lin ang="2700000" scaled="1"/>
            </a:gradFill>
            <a:ln w="12700" algn="ctr">
              <a:solidFill>
                <a:srgbClr val="E8E8E8"/>
              </a:solidFill>
              <a:round/>
              <a:headEnd/>
              <a:tailEnd/>
            </a:ln>
            <a:effectLst>
              <a:outerShdw blurRad="25400" dist="12700" dir="2700000" algn="tl" rotWithShape="0">
                <a:prstClr val="black">
                  <a:alpha val="40000"/>
                </a:prstClr>
              </a:outerShdw>
            </a:effectLst>
          </p:spPr>
          <p:txBody>
            <a:bodyPr tIns="91440" bIns="91440" anchor="ctr"/>
            <a:lstStyle/>
            <a:p>
              <a:pPr marL="0" marR="0" lvl="1" indent="182563" defTabSz="533400" eaLnBrk="1" fontAlgn="auto" latinLnBrk="0" hangingPunct="1">
                <a:lnSpc>
                  <a:spcPct val="100000"/>
                </a:lnSpc>
                <a:spcBef>
                  <a:spcPts val="0"/>
                </a:spcBef>
                <a:spcAft>
                  <a:spcPts val="0"/>
                </a:spcAft>
                <a:buClr>
                  <a:srgbClr val="F0AB00"/>
                </a:buClr>
                <a:buSzPct val="80000"/>
                <a:buFont typeface="Wingdings"/>
                <a:buChar char="n"/>
                <a:tabLst>
                  <a:tab pos="282575" algn="l"/>
                </a:tabLst>
                <a:defRPr/>
              </a:pPr>
              <a:endParaRPr kumimoji="0" lang="en-US" sz="1400" b="1" i="0" u="none" strike="noStrike" kern="0" cap="none" spc="0" normalizeH="0" baseline="0" noProof="0" dirty="0">
                <a:ln>
                  <a:noFill/>
                </a:ln>
                <a:solidFill>
                  <a:srgbClr val="000000"/>
                </a:solidFill>
                <a:effectLst/>
                <a:uLnTx/>
                <a:uFillTx/>
              </a:endParaRPr>
            </a:p>
          </p:txBody>
        </p:sp>
        <p:grpSp>
          <p:nvGrpSpPr>
            <p:cNvPr id="71" name="Group 69"/>
            <p:cNvGrpSpPr/>
            <p:nvPr/>
          </p:nvGrpSpPr>
          <p:grpSpPr bwMode="gray">
            <a:xfrm>
              <a:off x="1102898" y="2103120"/>
              <a:ext cx="695422" cy="577923"/>
              <a:chOff x="-1396462" y="3312160"/>
              <a:chExt cx="1004032" cy="834390"/>
            </a:xfrm>
          </p:grpSpPr>
          <p:pic>
            <p:nvPicPr>
              <p:cNvPr id="72" name="Picture 99" descr="\\Emp\desktop\Graphic Tank\a4.tif"/>
              <p:cNvPicPr>
                <a:picLocks noChangeAspect="1" noChangeArrowheads="1"/>
              </p:cNvPicPr>
              <p:nvPr/>
            </p:nvPicPr>
            <p:blipFill>
              <a:blip r:embed="rId7" cstate="print"/>
              <a:srcRect/>
              <a:stretch>
                <a:fillRect/>
              </a:stretch>
            </p:blipFill>
            <p:spPr bwMode="gray">
              <a:xfrm>
                <a:off x="-881648" y="3312160"/>
                <a:ext cx="489218" cy="529590"/>
              </a:xfrm>
              <a:prstGeom prst="rect">
                <a:avLst/>
              </a:prstGeom>
              <a:noFill/>
              <a:ln w="9525">
                <a:noFill/>
                <a:miter lim="800000"/>
                <a:headEnd/>
                <a:tailEnd/>
              </a:ln>
            </p:spPr>
          </p:pic>
          <p:pic>
            <p:nvPicPr>
              <p:cNvPr id="73" name="Picture 98" descr="\\Emp\desktop\Graphic Tank\a3.tif"/>
              <p:cNvPicPr>
                <a:picLocks noChangeAspect="1" noChangeArrowheads="1"/>
              </p:cNvPicPr>
              <p:nvPr/>
            </p:nvPicPr>
            <p:blipFill>
              <a:blip r:embed="rId8" cstate="print"/>
              <a:srcRect/>
              <a:stretch>
                <a:fillRect/>
              </a:stretch>
            </p:blipFill>
            <p:spPr bwMode="gray">
              <a:xfrm>
                <a:off x="-1131007" y="3455917"/>
                <a:ext cx="458345" cy="536715"/>
              </a:xfrm>
              <a:prstGeom prst="rect">
                <a:avLst/>
              </a:prstGeom>
              <a:noFill/>
              <a:ln w="9525">
                <a:noFill/>
                <a:miter lim="800000"/>
                <a:headEnd/>
                <a:tailEnd/>
              </a:ln>
            </p:spPr>
          </p:pic>
          <p:pic>
            <p:nvPicPr>
              <p:cNvPr id="74" name="Picture 97" descr="\\Emp\desktop\Graphic Tank\a2.tif"/>
              <p:cNvPicPr>
                <a:picLocks noChangeAspect="1" noChangeArrowheads="1"/>
              </p:cNvPicPr>
              <p:nvPr/>
            </p:nvPicPr>
            <p:blipFill>
              <a:blip r:embed="rId9" cstate="print"/>
              <a:srcRect/>
              <a:stretch>
                <a:fillRect/>
              </a:stretch>
            </p:blipFill>
            <p:spPr bwMode="gray">
              <a:xfrm>
                <a:off x="-1396462" y="3616960"/>
                <a:ext cx="464281" cy="529590"/>
              </a:xfrm>
              <a:prstGeom prst="rect">
                <a:avLst/>
              </a:prstGeom>
              <a:noFill/>
              <a:ln w="9525">
                <a:noFill/>
                <a:miter lim="800000"/>
                <a:headEnd/>
                <a:tailEnd/>
              </a:ln>
            </p:spPr>
          </p:pic>
        </p:grpSp>
      </p:grpSp>
      <p:cxnSp>
        <p:nvCxnSpPr>
          <p:cNvPr id="75" name="Straight Arrow Connector 74"/>
          <p:cNvCxnSpPr/>
          <p:nvPr/>
        </p:nvCxnSpPr>
        <p:spPr bwMode="gray">
          <a:xfrm>
            <a:off x="5354334" y="3662976"/>
            <a:ext cx="457200" cy="1588"/>
          </a:xfrm>
          <a:prstGeom prst="straightConnector1">
            <a:avLst/>
          </a:prstGeom>
          <a:solidFill>
            <a:srgbClr val="CCCCCC"/>
          </a:solidFill>
          <a:ln w="9525" cap="flat" cmpd="sng" algn="ctr">
            <a:solidFill>
              <a:srgbClr val="666666">
                <a:lumMod val="75000"/>
              </a:srgbClr>
            </a:solidFill>
            <a:prstDash val="solid"/>
            <a:round/>
            <a:headEnd type="none" w="med" len="med"/>
            <a:tailEnd type="triangle"/>
          </a:ln>
          <a:effectLst/>
        </p:spPr>
      </p:cxnSp>
      <p:cxnSp>
        <p:nvCxnSpPr>
          <p:cNvPr id="76" name="Straight Arrow Connector 75"/>
          <p:cNvCxnSpPr/>
          <p:nvPr/>
        </p:nvCxnSpPr>
        <p:spPr bwMode="gray">
          <a:xfrm rot="10800000">
            <a:off x="6675134" y="2747049"/>
            <a:ext cx="355600" cy="1588"/>
          </a:xfrm>
          <a:prstGeom prst="straightConnector1">
            <a:avLst/>
          </a:prstGeom>
          <a:solidFill>
            <a:srgbClr val="CCCCCC"/>
          </a:solidFill>
          <a:ln w="9525" cap="flat" cmpd="sng" algn="ctr">
            <a:solidFill>
              <a:srgbClr val="666666">
                <a:lumMod val="75000"/>
              </a:srgbClr>
            </a:solidFill>
            <a:prstDash val="solid"/>
            <a:round/>
            <a:headEnd type="none" w="med" len="med"/>
            <a:tailEnd type="triangle"/>
          </a:ln>
          <a:effectLst/>
        </p:spPr>
      </p:cxnSp>
      <p:cxnSp>
        <p:nvCxnSpPr>
          <p:cNvPr id="77" name="Straight Arrow Connector 76"/>
          <p:cNvCxnSpPr/>
          <p:nvPr/>
        </p:nvCxnSpPr>
        <p:spPr bwMode="gray">
          <a:xfrm rot="10800000">
            <a:off x="4876814" y="2745461"/>
            <a:ext cx="477520" cy="1588"/>
          </a:xfrm>
          <a:prstGeom prst="straightConnector1">
            <a:avLst/>
          </a:prstGeom>
          <a:solidFill>
            <a:srgbClr val="CCCCCC"/>
          </a:solidFill>
          <a:ln w="9525" cap="flat" cmpd="sng" algn="ctr">
            <a:solidFill>
              <a:srgbClr val="666666">
                <a:lumMod val="75000"/>
              </a:srgbClr>
            </a:solidFill>
            <a:prstDash val="solid"/>
            <a:round/>
            <a:headEnd type="none" w="med" len="med"/>
            <a:tailEnd type="triangle"/>
          </a:ln>
          <a:effectLst/>
        </p:spPr>
      </p:cxnSp>
      <p:cxnSp>
        <p:nvCxnSpPr>
          <p:cNvPr id="78" name="Straight Arrow Connector 77"/>
          <p:cNvCxnSpPr/>
          <p:nvPr/>
        </p:nvCxnSpPr>
        <p:spPr bwMode="gray">
          <a:xfrm rot="5400000" flipH="1" flipV="1">
            <a:off x="4133943" y="3233538"/>
            <a:ext cx="305594" cy="1588"/>
          </a:xfrm>
          <a:prstGeom prst="straightConnector1">
            <a:avLst/>
          </a:prstGeom>
          <a:solidFill>
            <a:srgbClr val="CCCCCC"/>
          </a:solidFill>
          <a:ln w="9525" cap="flat" cmpd="sng" algn="ctr">
            <a:solidFill>
              <a:srgbClr val="666666">
                <a:lumMod val="75000"/>
              </a:srgbClr>
            </a:solidFill>
            <a:prstDash val="solid"/>
            <a:round/>
            <a:headEnd type="none" w="med" len="med"/>
            <a:tailEnd type="triangle"/>
          </a:ln>
          <a:effectLst/>
        </p:spPr>
      </p:cxnSp>
      <p:cxnSp>
        <p:nvCxnSpPr>
          <p:cNvPr id="79" name="Straight Arrow Connector 78"/>
          <p:cNvCxnSpPr/>
          <p:nvPr/>
        </p:nvCxnSpPr>
        <p:spPr bwMode="gray">
          <a:xfrm>
            <a:off x="6847854" y="1787087"/>
            <a:ext cx="457200" cy="1588"/>
          </a:xfrm>
          <a:prstGeom prst="straightConnector1">
            <a:avLst/>
          </a:prstGeom>
          <a:solidFill>
            <a:srgbClr val="CCCCCC"/>
          </a:solidFill>
          <a:ln w="9525" cap="flat" cmpd="sng" algn="ctr">
            <a:solidFill>
              <a:srgbClr val="666666">
                <a:lumMod val="75000"/>
              </a:srgbClr>
            </a:solidFill>
            <a:prstDash val="solid"/>
            <a:round/>
            <a:headEnd type="none" w="med" len="med"/>
            <a:tailEnd type="triangle"/>
          </a:ln>
          <a:effectLst/>
        </p:spPr>
      </p:cxnSp>
      <p:cxnSp>
        <p:nvCxnSpPr>
          <p:cNvPr id="80" name="Straight Arrow Connector 79"/>
          <p:cNvCxnSpPr/>
          <p:nvPr/>
        </p:nvCxnSpPr>
        <p:spPr bwMode="gray">
          <a:xfrm>
            <a:off x="8435989" y="1787087"/>
            <a:ext cx="457200" cy="1588"/>
          </a:xfrm>
          <a:prstGeom prst="straightConnector1">
            <a:avLst/>
          </a:prstGeom>
          <a:solidFill>
            <a:srgbClr val="CCCCCC"/>
          </a:solidFill>
          <a:ln w="9525" cap="flat" cmpd="sng" algn="ctr">
            <a:solidFill>
              <a:srgbClr val="666666">
                <a:lumMod val="75000"/>
              </a:srgbClr>
            </a:solidFill>
            <a:prstDash val="solid"/>
            <a:round/>
            <a:headEnd type="none" w="med" len="med"/>
            <a:tailEnd type="triangle"/>
          </a:ln>
          <a:effectLst/>
        </p:spPr>
      </p:cxnSp>
      <p:grpSp>
        <p:nvGrpSpPr>
          <p:cNvPr id="81" name="Group 52"/>
          <p:cNvGrpSpPr>
            <a:grpSpLocks/>
          </p:cNvGrpSpPr>
          <p:nvPr/>
        </p:nvGrpSpPr>
        <p:grpSpPr bwMode="gray">
          <a:xfrm>
            <a:off x="1604976" y="4228185"/>
            <a:ext cx="4316870" cy="2530476"/>
            <a:chOff x="463550" y="4368165"/>
            <a:chExt cx="2438400" cy="2505576"/>
          </a:xfrm>
        </p:grpSpPr>
        <p:sp>
          <p:nvSpPr>
            <p:cNvPr id="82" name="AutoShape 109"/>
            <p:cNvSpPr>
              <a:spLocks noChangeArrowheads="1"/>
            </p:cNvSpPr>
            <p:nvPr/>
          </p:nvSpPr>
          <p:spPr bwMode="gray">
            <a:xfrm>
              <a:off x="463550" y="4368165"/>
              <a:ext cx="2425700" cy="2505576"/>
            </a:xfrm>
            <a:prstGeom prst="rect">
              <a:avLst/>
            </a:prstGeom>
            <a:gradFill flip="none" rotWithShape="1">
              <a:gsLst>
                <a:gs pos="0">
                  <a:srgbClr val="FFFFFF">
                    <a:lumMod val="85000"/>
                  </a:srgbClr>
                </a:gs>
                <a:gs pos="100000">
                  <a:srgbClr val="FFFFFF"/>
                </a:gs>
              </a:gsLst>
              <a:lin ang="13500000" scaled="1"/>
              <a:tileRect/>
            </a:gradFill>
            <a:ln w="9525" algn="ctr">
              <a:solidFill>
                <a:srgbClr val="E8E8E8"/>
              </a:solidFill>
              <a:miter lim="800000"/>
              <a:headEnd/>
              <a:tailEnd/>
            </a:ln>
            <a:effectLst>
              <a:outerShdw blurRad="25400" dist="12700" dir="2700000" algn="tl" rotWithShape="0">
                <a:prstClr val="black">
                  <a:alpha val="40000"/>
                </a:prstClr>
              </a:outerShdw>
            </a:effectLst>
          </p:spPr>
          <p:txBody>
            <a:bodyPr lIns="182880" tIns="457200" bIns="46800"/>
            <a:lstStyle/>
            <a:p>
              <a:pPr marL="233363" marR="0" lvl="1" indent="-233363" algn="l" defTabSz="914400" eaLnBrk="1" fontAlgn="auto" latinLnBrk="0" hangingPunct="1">
                <a:lnSpc>
                  <a:spcPts val="1700"/>
                </a:lnSpc>
                <a:spcBef>
                  <a:spcPts val="600"/>
                </a:spcBef>
                <a:spcAft>
                  <a:spcPts val="0"/>
                </a:spcAft>
                <a:buClr>
                  <a:srgbClr val="F0AB00"/>
                </a:buClr>
                <a:buSzPct val="64000"/>
                <a:buFont typeface="Wingdings 2" pitchFamily="18" charset="2"/>
                <a:buChar char="¢"/>
                <a:tabLst/>
                <a:defRPr/>
              </a:pPr>
              <a:r>
                <a:rPr kumimoji="0" lang="en-US" sz="1400" b="0" i="0" u="none" strike="noStrike" kern="0" cap="none" spc="0" normalizeH="0" baseline="0" noProof="0" dirty="0">
                  <a:ln>
                    <a:noFill/>
                  </a:ln>
                  <a:solidFill>
                    <a:srgbClr val="000000"/>
                  </a:solidFill>
                  <a:effectLst/>
                  <a:uLnTx/>
                  <a:uFillTx/>
                  <a:cs typeface="Arial" pitchFamily="34" charset="0"/>
                </a:rPr>
                <a:t>Create flat structure web services with multiple operations [CRUD] thru ESR Services Builder</a:t>
              </a:r>
            </a:p>
            <a:p>
              <a:pPr marL="233363" marR="0" lvl="1" indent="-233363" algn="l" defTabSz="914400" eaLnBrk="1" fontAlgn="auto" latinLnBrk="0" hangingPunct="1">
                <a:lnSpc>
                  <a:spcPts val="1700"/>
                </a:lnSpc>
                <a:spcBef>
                  <a:spcPts val="600"/>
                </a:spcBef>
                <a:spcAft>
                  <a:spcPts val="0"/>
                </a:spcAft>
                <a:buClr>
                  <a:srgbClr val="F0AB00"/>
                </a:buClr>
                <a:buSzPct val="64000"/>
                <a:buFont typeface="Wingdings 2" pitchFamily="18" charset="2"/>
                <a:buChar char="¢"/>
                <a:tabLst/>
                <a:defRPr/>
              </a:pPr>
              <a:r>
                <a:rPr kumimoji="0" lang="en-US" sz="1400" b="0" i="0" u="none" strike="noStrike" kern="0" cap="none" spc="0" normalizeH="0" baseline="0" noProof="0" dirty="0">
                  <a:ln>
                    <a:noFill/>
                  </a:ln>
                  <a:solidFill>
                    <a:srgbClr val="000000"/>
                  </a:solidFill>
                  <a:effectLst/>
                  <a:uLnTx/>
                  <a:uFillTx/>
                  <a:cs typeface="Arial" pitchFamily="34" charset="0"/>
                </a:rPr>
                <a:t>Model a SAP object in Foundation thru the </a:t>
              </a:r>
              <a:r>
                <a:rPr kumimoji="0" lang="en-US" sz="1400" b="0" i="0" u="none" strike="noStrike" kern="0" cap="none" spc="0" normalizeH="0" baseline="0" noProof="0" dirty="0" err="1">
                  <a:ln>
                    <a:noFill/>
                  </a:ln>
                  <a:solidFill>
                    <a:srgbClr val="000000"/>
                  </a:solidFill>
                  <a:effectLst/>
                  <a:uLnTx/>
                  <a:uFillTx/>
                  <a:cs typeface="Arial" pitchFamily="34" charset="0"/>
                </a:rPr>
                <a:t>GenIL</a:t>
              </a:r>
              <a:r>
                <a:rPr kumimoji="0" lang="en-US" sz="1400" b="0" i="0" u="none" strike="noStrike" kern="0" cap="none" spc="0" normalizeH="0" baseline="0" noProof="0" dirty="0">
                  <a:ln>
                    <a:noFill/>
                  </a:ln>
                  <a:solidFill>
                    <a:srgbClr val="000000"/>
                  </a:solidFill>
                  <a:effectLst/>
                  <a:uLnTx/>
                  <a:uFillTx/>
                  <a:cs typeface="Arial" pitchFamily="34" charset="0"/>
                </a:rPr>
                <a:t> editor</a:t>
              </a:r>
            </a:p>
            <a:p>
              <a:pPr marL="233363" marR="0" lvl="1" indent="-233363" algn="l" defTabSz="914400" eaLnBrk="1" fontAlgn="auto" latinLnBrk="0" hangingPunct="1">
                <a:lnSpc>
                  <a:spcPts val="1700"/>
                </a:lnSpc>
                <a:spcBef>
                  <a:spcPts val="600"/>
                </a:spcBef>
                <a:spcAft>
                  <a:spcPts val="0"/>
                </a:spcAft>
                <a:buClr>
                  <a:srgbClr val="F0AB00"/>
                </a:buClr>
                <a:buSzPct val="64000"/>
                <a:buFont typeface="Wingdings 2" pitchFamily="18" charset="2"/>
                <a:buChar char="¢"/>
                <a:tabLst/>
                <a:defRPr/>
              </a:pPr>
              <a:r>
                <a:rPr kumimoji="0" lang="en-US" sz="1400" b="0" i="0" u="none" strike="noStrike" kern="0" cap="none" spc="0" normalizeH="0" baseline="0" noProof="0" dirty="0">
                  <a:ln>
                    <a:noFill/>
                  </a:ln>
                  <a:solidFill>
                    <a:srgbClr val="000000"/>
                  </a:solidFill>
                  <a:effectLst/>
                  <a:uLnTx/>
                  <a:uFillTx/>
                  <a:cs typeface="Arial" pitchFamily="34" charset="0"/>
                </a:rPr>
                <a:t>Create Adaptation Logic for specific backend system using ABAP workbench</a:t>
              </a:r>
            </a:p>
            <a:p>
              <a:pPr marL="233363" marR="0" lvl="1" indent="-233363" algn="l" defTabSz="914400" eaLnBrk="1" fontAlgn="auto" latinLnBrk="0" hangingPunct="1">
                <a:lnSpc>
                  <a:spcPts val="1700"/>
                </a:lnSpc>
                <a:spcBef>
                  <a:spcPts val="600"/>
                </a:spcBef>
                <a:spcAft>
                  <a:spcPts val="0"/>
                </a:spcAft>
                <a:buClr>
                  <a:srgbClr val="F0AB00"/>
                </a:buClr>
                <a:buSzPct val="64000"/>
                <a:buFont typeface="Wingdings 2" pitchFamily="18" charset="2"/>
                <a:buChar char="¢"/>
                <a:tabLst/>
                <a:defRPr/>
              </a:pPr>
              <a:r>
                <a:rPr kumimoji="0" lang="en-US" sz="1400" b="0" i="0" u="none" strike="noStrike" kern="0" cap="none" spc="0" normalizeH="0" baseline="0" noProof="0" dirty="0">
                  <a:ln>
                    <a:noFill/>
                  </a:ln>
                  <a:solidFill>
                    <a:srgbClr val="000000"/>
                  </a:solidFill>
                  <a:effectLst/>
                  <a:uLnTx/>
                  <a:uFillTx/>
                  <a:cs typeface="Arial" pitchFamily="34" charset="0"/>
                </a:rPr>
                <a:t>Create backend proxies (BOP) thru ABAP workbench</a:t>
              </a:r>
            </a:p>
          </p:txBody>
        </p:sp>
        <p:sp>
          <p:nvSpPr>
            <p:cNvPr id="83" name="Text Box 708"/>
            <p:cNvSpPr>
              <a:spLocks noChangeArrowheads="1"/>
            </p:cNvSpPr>
            <p:nvPr/>
          </p:nvSpPr>
          <p:spPr bwMode="gray">
            <a:xfrm rot="10800000" flipV="1">
              <a:off x="466616" y="4372792"/>
              <a:ext cx="2435334" cy="330137"/>
            </a:xfrm>
            <a:prstGeom prst="rect">
              <a:avLst/>
            </a:prstGeom>
            <a:gradFill rotWithShape="1">
              <a:gsLst>
                <a:gs pos="0">
                  <a:srgbClr val="4E7890"/>
                </a:gs>
                <a:gs pos="100000">
                  <a:srgbClr val="314B59"/>
                </a:gs>
              </a:gsLst>
              <a:lin ang="8100000" scaled="1"/>
            </a:gradFill>
            <a:ln w="12700" algn="ctr">
              <a:noFill/>
              <a:round/>
              <a:headEnd/>
              <a:tailEnd/>
            </a:ln>
          </p:spPr>
          <p:txBody>
            <a:bodyPr tIns="0" bIns="0" anchor="ctr"/>
            <a:lstStyle/>
            <a:p>
              <a:pPr marL="166688" marR="0" lvl="1" indent="-166688" algn="ctr" defTabSz="914400" eaLnBrk="1" fontAlgn="auto" latinLnBrk="0" hangingPunct="1">
                <a:lnSpc>
                  <a:spcPct val="100000"/>
                </a:lnSpc>
                <a:spcBef>
                  <a:spcPts val="0"/>
                </a:spcBef>
                <a:spcAft>
                  <a:spcPts val="0"/>
                </a:spcAft>
                <a:buClrTx/>
                <a:buSzTx/>
                <a:buFont typeface="Wingdings"/>
                <a:buNone/>
                <a:tabLst/>
                <a:defRPr/>
              </a:pPr>
              <a:r>
                <a:rPr kumimoji="0" lang="en-US" sz="1600" b="1" i="0" u="none" strike="noStrike" kern="0" cap="none" spc="0" normalizeH="0" baseline="0" noProof="0" dirty="0">
                  <a:ln>
                    <a:noFill/>
                  </a:ln>
                  <a:solidFill>
                    <a:srgbClr val="FFFFFF"/>
                  </a:solidFill>
                  <a:effectLst/>
                  <a:uLnTx/>
                  <a:uFillTx/>
                </a:rPr>
                <a:t>Step 1</a:t>
              </a:r>
            </a:p>
          </p:txBody>
        </p:sp>
      </p:grpSp>
      <p:grpSp>
        <p:nvGrpSpPr>
          <p:cNvPr id="84" name="Group 52"/>
          <p:cNvGrpSpPr>
            <a:grpSpLocks/>
          </p:cNvGrpSpPr>
          <p:nvPr/>
        </p:nvGrpSpPr>
        <p:grpSpPr bwMode="gray">
          <a:xfrm>
            <a:off x="5995544" y="4228185"/>
            <a:ext cx="4316870" cy="2530476"/>
            <a:chOff x="463550" y="4368165"/>
            <a:chExt cx="2438400" cy="2505576"/>
          </a:xfrm>
        </p:grpSpPr>
        <p:sp>
          <p:nvSpPr>
            <p:cNvPr id="85" name="AutoShape 109"/>
            <p:cNvSpPr>
              <a:spLocks noChangeArrowheads="1"/>
            </p:cNvSpPr>
            <p:nvPr/>
          </p:nvSpPr>
          <p:spPr bwMode="gray">
            <a:xfrm>
              <a:off x="463550" y="4368165"/>
              <a:ext cx="2425700" cy="2505576"/>
            </a:xfrm>
            <a:prstGeom prst="rect">
              <a:avLst/>
            </a:prstGeom>
            <a:gradFill flip="none" rotWithShape="1">
              <a:gsLst>
                <a:gs pos="0">
                  <a:srgbClr val="FFFFFF">
                    <a:lumMod val="85000"/>
                  </a:srgbClr>
                </a:gs>
                <a:gs pos="100000">
                  <a:srgbClr val="FFFFFF"/>
                </a:gs>
              </a:gsLst>
              <a:lin ang="13500000" scaled="1"/>
              <a:tileRect/>
            </a:gradFill>
            <a:ln w="9525" algn="ctr">
              <a:solidFill>
                <a:srgbClr val="E8E8E8"/>
              </a:solidFill>
              <a:miter lim="800000"/>
              <a:headEnd/>
              <a:tailEnd/>
            </a:ln>
            <a:effectLst>
              <a:outerShdw blurRad="25400" dist="12700" dir="2700000" algn="tl" rotWithShape="0">
                <a:prstClr val="black">
                  <a:alpha val="40000"/>
                </a:prstClr>
              </a:outerShdw>
            </a:effectLst>
          </p:spPr>
          <p:txBody>
            <a:bodyPr lIns="182880" tIns="457200" bIns="46800"/>
            <a:lstStyle/>
            <a:p>
              <a:pPr marL="233363" marR="0" lvl="1" indent="-233363" algn="l" defTabSz="914400" eaLnBrk="1" fontAlgn="auto" latinLnBrk="0" hangingPunct="1">
                <a:lnSpc>
                  <a:spcPts val="1700"/>
                </a:lnSpc>
                <a:spcBef>
                  <a:spcPts val="600"/>
                </a:spcBef>
                <a:spcAft>
                  <a:spcPts val="0"/>
                </a:spcAft>
                <a:buClr>
                  <a:srgbClr val="F0AB00"/>
                </a:buClr>
                <a:buSzPct val="64000"/>
                <a:buFont typeface="Wingdings 2" pitchFamily="18" charset="2"/>
                <a:buChar char="¢"/>
                <a:tabLst/>
                <a:defRPr/>
              </a:pPr>
              <a:r>
                <a:rPr kumimoji="0" lang="en-US" sz="1400" b="0" i="0" u="none" strike="noStrike" kern="0" cap="none" spc="0" normalizeH="0" baseline="0" noProof="0" dirty="0">
                  <a:ln>
                    <a:noFill/>
                  </a:ln>
                  <a:solidFill>
                    <a:srgbClr val="000000"/>
                  </a:solidFill>
                  <a:effectLst/>
                  <a:uLnTx/>
                  <a:uFillTx/>
                  <a:cs typeface="Arial" pitchFamily="34" charset="0"/>
                </a:rPr>
                <a:t>Create External Content Type in SharePoint</a:t>
              </a:r>
              <a:br>
                <a:rPr kumimoji="0" lang="en-US" sz="1400" b="0" i="0" u="none" strike="noStrike" kern="0" cap="none" spc="0" normalizeH="0" baseline="0" noProof="0" dirty="0">
                  <a:ln>
                    <a:noFill/>
                  </a:ln>
                  <a:solidFill>
                    <a:srgbClr val="000000"/>
                  </a:solidFill>
                  <a:effectLst/>
                  <a:uLnTx/>
                  <a:uFillTx/>
                  <a:cs typeface="Arial" pitchFamily="34" charset="0"/>
                </a:rPr>
              </a:br>
              <a:r>
                <a:rPr kumimoji="0" lang="en-US" sz="1400" b="0" i="0" u="none" strike="noStrike" kern="0" cap="none" spc="0" normalizeH="0" baseline="0" noProof="0" dirty="0">
                  <a:ln>
                    <a:noFill/>
                  </a:ln>
                  <a:solidFill>
                    <a:srgbClr val="000000"/>
                  </a:solidFill>
                  <a:effectLst/>
                  <a:uLnTx/>
                  <a:uFillTx/>
                  <a:cs typeface="Arial" pitchFamily="34" charset="0"/>
                </a:rPr>
                <a:t>for SAP web service [</a:t>
              </a:r>
              <a:r>
                <a:rPr kumimoji="0" lang="en-US" sz="1400" b="0" i="0" u="none" strike="noStrike" kern="0" cap="none" spc="0" normalizeH="0" baseline="0" noProof="0" dirty="0" err="1">
                  <a:ln>
                    <a:noFill/>
                  </a:ln>
                  <a:solidFill>
                    <a:srgbClr val="000000"/>
                  </a:solidFill>
                  <a:effectLst/>
                  <a:uLnTx/>
                  <a:uFillTx/>
                  <a:cs typeface="Arial" pitchFamily="34" charset="0"/>
                </a:rPr>
                <a:t>wsdl</a:t>
              </a:r>
              <a:r>
                <a:rPr kumimoji="0" lang="en-US" sz="1400" b="0" i="0" u="none" strike="noStrike" kern="0" cap="none" spc="0" normalizeH="0" baseline="0" noProof="0" dirty="0">
                  <a:ln>
                    <a:noFill/>
                  </a:ln>
                  <a:solidFill>
                    <a:srgbClr val="000000"/>
                  </a:solidFill>
                  <a:effectLst/>
                  <a:uLnTx/>
                  <a:uFillTx/>
                  <a:cs typeface="Arial" pitchFamily="34" charset="0"/>
                </a:rPr>
                <a:t>] using SharePoint Designer</a:t>
              </a:r>
            </a:p>
            <a:p>
              <a:pPr marL="233363" marR="0" lvl="1" indent="-233363" algn="l" defTabSz="914400" eaLnBrk="1" fontAlgn="auto" latinLnBrk="0" hangingPunct="1">
                <a:lnSpc>
                  <a:spcPts val="1700"/>
                </a:lnSpc>
                <a:spcBef>
                  <a:spcPts val="600"/>
                </a:spcBef>
                <a:spcAft>
                  <a:spcPts val="0"/>
                </a:spcAft>
                <a:buClr>
                  <a:srgbClr val="F0AB00"/>
                </a:buClr>
                <a:buSzPct val="64000"/>
                <a:buFont typeface="Wingdings 2" pitchFamily="18" charset="2"/>
                <a:buChar char="¢"/>
                <a:tabLst/>
                <a:defRPr/>
              </a:pPr>
              <a:r>
                <a:rPr kumimoji="0" lang="en-US" sz="1400" b="0" i="0" u="none" strike="noStrike" kern="0" cap="none" spc="0" normalizeH="0" baseline="0" noProof="0" dirty="0">
                  <a:ln>
                    <a:noFill/>
                  </a:ln>
                  <a:solidFill>
                    <a:srgbClr val="000000"/>
                  </a:solidFill>
                  <a:effectLst/>
                  <a:uLnTx/>
                  <a:uFillTx/>
                  <a:cs typeface="Arial" pitchFamily="34" charset="0"/>
                </a:rPr>
                <a:t>Create and customize External List in Browser or SharePoint Designer</a:t>
              </a:r>
            </a:p>
            <a:p>
              <a:pPr marL="233363" marR="0" lvl="1" indent="-233363" algn="l" defTabSz="914400" eaLnBrk="1" fontAlgn="auto" latinLnBrk="0" hangingPunct="1">
                <a:lnSpc>
                  <a:spcPts val="1700"/>
                </a:lnSpc>
                <a:spcBef>
                  <a:spcPts val="600"/>
                </a:spcBef>
                <a:spcAft>
                  <a:spcPts val="0"/>
                </a:spcAft>
                <a:buClr>
                  <a:srgbClr val="F0AB00"/>
                </a:buClr>
                <a:buSzPct val="64000"/>
                <a:buFont typeface="Wingdings 2" pitchFamily="18" charset="2"/>
                <a:buChar char="¢"/>
                <a:tabLst/>
                <a:defRPr/>
              </a:pPr>
              <a:r>
                <a:rPr kumimoji="0" lang="en-US" sz="1400" b="0" i="0" u="none" strike="noStrike" kern="0" cap="none" spc="0" normalizeH="0" baseline="0" noProof="0" dirty="0">
                  <a:ln>
                    <a:noFill/>
                  </a:ln>
                  <a:solidFill>
                    <a:srgbClr val="000000"/>
                  </a:solidFill>
                  <a:effectLst/>
                  <a:uLnTx/>
                  <a:uFillTx/>
                  <a:cs typeface="Arial" pitchFamily="34" charset="0"/>
                </a:rPr>
                <a:t>Connect External List to Microsoft Outlook to take data offline</a:t>
              </a:r>
            </a:p>
          </p:txBody>
        </p:sp>
        <p:sp>
          <p:nvSpPr>
            <p:cNvPr id="86" name="Text Box 708"/>
            <p:cNvSpPr>
              <a:spLocks noChangeArrowheads="1"/>
            </p:cNvSpPr>
            <p:nvPr/>
          </p:nvSpPr>
          <p:spPr bwMode="gray">
            <a:xfrm rot="10800000" flipV="1">
              <a:off x="466616" y="4372792"/>
              <a:ext cx="2435334" cy="330137"/>
            </a:xfrm>
            <a:prstGeom prst="rect">
              <a:avLst/>
            </a:prstGeom>
            <a:gradFill rotWithShape="1">
              <a:gsLst>
                <a:gs pos="0">
                  <a:srgbClr val="4E7890"/>
                </a:gs>
                <a:gs pos="100000">
                  <a:srgbClr val="314B59"/>
                </a:gs>
              </a:gsLst>
              <a:lin ang="8100000" scaled="1"/>
            </a:gradFill>
            <a:ln w="12700" algn="ctr">
              <a:noFill/>
              <a:round/>
              <a:headEnd/>
              <a:tailEnd/>
            </a:ln>
          </p:spPr>
          <p:txBody>
            <a:bodyPr tIns="0" bIns="0" anchor="ctr"/>
            <a:lstStyle/>
            <a:p>
              <a:pPr marL="166688" marR="0" lvl="1" indent="-166688" algn="ctr" defTabSz="914400" eaLnBrk="1" fontAlgn="auto" latinLnBrk="0" hangingPunct="1">
                <a:lnSpc>
                  <a:spcPct val="100000"/>
                </a:lnSpc>
                <a:spcBef>
                  <a:spcPts val="0"/>
                </a:spcBef>
                <a:spcAft>
                  <a:spcPts val="0"/>
                </a:spcAft>
                <a:buClrTx/>
                <a:buSzTx/>
                <a:buFont typeface="Wingdings"/>
                <a:buNone/>
                <a:tabLst/>
                <a:defRPr/>
              </a:pPr>
              <a:r>
                <a:rPr kumimoji="0" lang="en-US" sz="1600" b="1" i="0" u="none" strike="noStrike" kern="0" cap="none" spc="0" normalizeH="0" baseline="0" noProof="0" dirty="0">
                  <a:ln>
                    <a:noFill/>
                  </a:ln>
                  <a:solidFill>
                    <a:srgbClr val="FFFFFF"/>
                  </a:solidFill>
                  <a:effectLst/>
                  <a:uLnTx/>
                  <a:uFillTx/>
                </a:rPr>
                <a:t>Step 2</a:t>
              </a:r>
            </a:p>
          </p:txBody>
        </p:sp>
      </p:grpSp>
      <p:sp>
        <p:nvSpPr>
          <p:cNvPr id="87" name="AutoShape 36"/>
          <p:cNvSpPr>
            <a:spLocks noChangeArrowheads="1"/>
          </p:cNvSpPr>
          <p:nvPr/>
        </p:nvSpPr>
        <p:spPr bwMode="gray">
          <a:xfrm>
            <a:off x="4089414" y="3380461"/>
            <a:ext cx="1265683" cy="566618"/>
          </a:xfrm>
          <a:prstGeom prst="roundRect">
            <a:avLst>
              <a:gd name="adj" fmla="val 0"/>
            </a:avLst>
          </a:prstGeom>
          <a:gradFill rotWithShape="1">
            <a:gsLst>
              <a:gs pos="0">
                <a:srgbClr val="FFE8AF"/>
              </a:gs>
              <a:gs pos="100000">
                <a:srgbClr val="FFBC13"/>
              </a:gs>
            </a:gsLst>
            <a:lin ang="2700000" scaled="1"/>
          </a:gradFill>
          <a:ln w="12700" algn="ctr">
            <a:solidFill>
              <a:srgbClr val="DBDBDB"/>
            </a:solidFill>
            <a:round/>
            <a:headEnd/>
            <a:tailEnd/>
          </a:ln>
          <a:effectLst>
            <a:outerShdw blurRad="25400" dist="12700" dir="2700000" algn="tl" rotWithShape="0">
              <a:prstClr val="black">
                <a:alpha val="40000"/>
              </a:prstClr>
            </a:outerShdw>
          </a:effectLst>
        </p:spPr>
        <p:txBody>
          <a:bodyPr tIns="91440" bIns="91440" anchor="ctr"/>
          <a:lstStyle/>
          <a:p>
            <a:pPr marL="0" lvl="1" indent="-114300" algn="ctr" defTabSz="533400">
              <a:lnSpc>
                <a:spcPts val="1200"/>
              </a:lnSpc>
              <a:buClr>
                <a:srgbClr val="F0AB00"/>
              </a:buClr>
              <a:buSzPct val="80000"/>
              <a:buFont typeface="Wingdings"/>
              <a:buNone/>
              <a:tabLst>
                <a:tab pos="282575" algn="l"/>
              </a:tabLst>
            </a:pPr>
            <a:r>
              <a:rPr lang="en-US" sz="1100" b="1" kern="0" dirty="0">
                <a:solidFill>
                  <a:srgbClr val="000000"/>
                </a:solidFill>
              </a:rPr>
              <a:t>Create Proxies (BOP)</a:t>
            </a:r>
          </a:p>
        </p:txBody>
      </p:sp>
      <p:sp>
        <p:nvSpPr>
          <p:cNvPr id="88" name="AutoShape 26"/>
          <p:cNvSpPr>
            <a:spLocks noChangeArrowheads="1"/>
          </p:cNvSpPr>
          <p:nvPr/>
        </p:nvSpPr>
        <p:spPr bwMode="gray">
          <a:xfrm>
            <a:off x="7031139" y="2501329"/>
            <a:ext cx="1330555" cy="538163"/>
          </a:xfrm>
          <a:prstGeom prst="roundRect">
            <a:avLst>
              <a:gd name="adj" fmla="val 0"/>
            </a:avLst>
          </a:prstGeom>
          <a:gradFill rotWithShape="1">
            <a:gsLst>
              <a:gs pos="0">
                <a:srgbClr val="FFE8AF"/>
              </a:gs>
              <a:gs pos="100000">
                <a:srgbClr val="FFBC13"/>
              </a:gs>
            </a:gsLst>
            <a:lin ang="2700000" scaled="1"/>
          </a:gradFill>
          <a:ln w="12700" algn="ctr">
            <a:solidFill>
              <a:srgbClr val="DBDBDB"/>
            </a:solidFill>
            <a:round/>
            <a:headEnd/>
            <a:tailEnd/>
          </a:ln>
          <a:effectLst>
            <a:outerShdw blurRad="25400" dist="12700" dir="2700000" algn="tl" rotWithShape="0">
              <a:prstClr val="black">
                <a:alpha val="40000"/>
              </a:prstClr>
            </a:outerShdw>
          </a:effectLst>
        </p:spPr>
        <p:txBody>
          <a:bodyPr tIns="91440" bIns="91440" anchor="ctr"/>
          <a:lstStyle/>
          <a:p>
            <a:pPr marL="0" lvl="1" indent="-114300" algn="ctr" defTabSz="533400">
              <a:lnSpc>
                <a:spcPts val="1200"/>
              </a:lnSpc>
              <a:buClr>
                <a:srgbClr val="F0AB00"/>
              </a:buClr>
              <a:buSzPct val="80000"/>
              <a:buFont typeface="Wingdings"/>
              <a:buNone/>
              <a:tabLst>
                <a:tab pos="282575" algn="l"/>
              </a:tabLst>
            </a:pPr>
            <a:r>
              <a:rPr lang="en-US" sz="1100" b="1" kern="0" dirty="0">
                <a:solidFill>
                  <a:srgbClr val="000000"/>
                </a:solidFill>
              </a:rPr>
              <a:t>ESR Services Builder</a:t>
            </a:r>
          </a:p>
        </p:txBody>
      </p:sp>
      <p:sp>
        <p:nvSpPr>
          <p:cNvPr id="89" name="AutoShape 26"/>
          <p:cNvSpPr>
            <a:spLocks noChangeArrowheads="1"/>
          </p:cNvSpPr>
          <p:nvPr/>
        </p:nvSpPr>
        <p:spPr bwMode="gray">
          <a:xfrm>
            <a:off x="3723568" y="2483841"/>
            <a:ext cx="1112837" cy="538163"/>
          </a:xfrm>
          <a:prstGeom prst="roundRect">
            <a:avLst>
              <a:gd name="adj" fmla="val 0"/>
            </a:avLst>
          </a:prstGeom>
          <a:gradFill rotWithShape="1">
            <a:gsLst>
              <a:gs pos="0">
                <a:srgbClr val="FFE8AF"/>
              </a:gs>
              <a:gs pos="100000">
                <a:srgbClr val="FFBC13"/>
              </a:gs>
            </a:gsLst>
            <a:lin ang="2700000" scaled="1"/>
          </a:gradFill>
          <a:ln w="12700" algn="ctr">
            <a:solidFill>
              <a:srgbClr val="DBDBDB"/>
            </a:solidFill>
            <a:round/>
            <a:headEnd/>
            <a:tailEnd/>
          </a:ln>
          <a:effectLst>
            <a:outerShdw blurRad="25400" dist="12700" dir="2700000" algn="tl" rotWithShape="0">
              <a:prstClr val="black">
                <a:alpha val="40000"/>
              </a:prstClr>
            </a:outerShdw>
          </a:effectLst>
        </p:spPr>
        <p:txBody>
          <a:bodyPr tIns="91440" bIns="91440" anchor="ctr"/>
          <a:lstStyle/>
          <a:p>
            <a:pPr marL="0" lvl="1" indent="-114300" algn="ctr" defTabSz="533400">
              <a:lnSpc>
                <a:spcPts val="1200"/>
              </a:lnSpc>
              <a:buClr>
                <a:srgbClr val="F0AB00"/>
              </a:buClr>
              <a:buSzPct val="80000"/>
              <a:buFont typeface="Wingdings"/>
              <a:buNone/>
              <a:tabLst>
                <a:tab pos="282575" algn="l"/>
              </a:tabLst>
            </a:pPr>
            <a:r>
              <a:rPr lang="en-US" sz="1100" b="1" kern="0" dirty="0">
                <a:solidFill>
                  <a:srgbClr val="000000"/>
                </a:solidFill>
              </a:rPr>
              <a:t>Create adaptation logic</a:t>
            </a:r>
          </a:p>
        </p:txBody>
      </p:sp>
      <p:sp>
        <p:nvSpPr>
          <p:cNvPr id="90" name="AutoShape 26"/>
          <p:cNvSpPr>
            <a:spLocks noChangeArrowheads="1"/>
          </p:cNvSpPr>
          <p:nvPr/>
        </p:nvSpPr>
        <p:spPr bwMode="gray">
          <a:xfrm>
            <a:off x="5358404" y="2483841"/>
            <a:ext cx="1235617" cy="538163"/>
          </a:xfrm>
          <a:prstGeom prst="roundRect">
            <a:avLst>
              <a:gd name="adj" fmla="val 0"/>
            </a:avLst>
          </a:prstGeom>
          <a:gradFill rotWithShape="1">
            <a:gsLst>
              <a:gs pos="0">
                <a:srgbClr val="FFE8AF"/>
              </a:gs>
              <a:gs pos="100000">
                <a:srgbClr val="FFBC13"/>
              </a:gs>
            </a:gsLst>
            <a:lin ang="2700000" scaled="1"/>
          </a:gradFill>
          <a:ln w="12700" algn="ctr">
            <a:solidFill>
              <a:srgbClr val="DBDBDB"/>
            </a:solidFill>
            <a:round/>
            <a:headEnd/>
            <a:tailEnd/>
          </a:ln>
          <a:effectLst>
            <a:outerShdw blurRad="25400" dist="12700" dir="2700000" algn="tl" rotWithShape="0">
              <a:prstClr val="black">
                <a:alpha val="40000"/>
              </a:prstClr>
            </a:outerShdw>
          </a:effectLst>
        </p:spPr>
        <p:txBody>
          <a:bodyPr tIns="91440" bIns="91440" anchor="ctr"/>
          <a:lstStyle/>
          <a:p>
            <a:pPr marL="0" lvl="1" indent="-114300" algn="ctr" defTabSz="533400">
              <a:lnSpc>
                <a:spcPts val="1200"/>
              </a:lnSpc>
              <a:buClr>
                <a:srgbClr val="F0AB00"/>
              </a:buClr>
              <a:buSzPct val="80000"/>
              <a:buFont typeface="Wingdings"/>
              <a:buNone/>
              <a:tabLst>
                <a:tab pos="282575" algn="l"/>
              </a:tabLst>
            </a:pPr>
            <a:r>
              <a:rPr lang="en-US" sz="1100" b="1" kern="0" dirty="0">
                <a:solidFill>
                  <a:srgbClr val="000000"/>
                </a:solidFill>
              </a:rPr>
              <a:t>Model an SAP object</a:t>
            </a:r>
          </a:p>
        </p:txBody>
      </p:sp>
      <p:sp>
        <p:nvSpPr>
          <p:cNvPr id="91" name="AutoShape 40"/>
          <p:cNvSpPr>
            <a:spLocks noChangeArrowheads="1"/>
          </p:cNvSpPr>
          <p:nvPr/>
        </p:nvSpPr>
        <p:spPr bwMode="gray">
          <a:xfrm>
            <a:off x="5740414" y="1518800"/>
            <a:ext cx="1246188" cy="538163"/>
          </a:xfrm>
          <a:prstGeom prst="roundRect">
            <a:avLst>
              <a:gd name="adj" fmla="val 0"/>
            </a:avLst>
          </a:prstGeom>
          <a:gradFill rotWithShape="1">
            <a:gsLst>
              <a:gs pos="0">
                <a:srgbClr val="4E7890"/>
              </a:gs>
              <a:gs pos="100000">
                <a:srgbClr val="314B59"/>
              </a:gs>
            </a:gsLst>
            <a:lin ang="2700000" scaled="1"/>
          </a:gradFill>
          <a:ln w="12700" algn="ctr">
            <a:solidFill>
              <a:srgbClr val="C6C6C6"/>
            </a:solidFill>
            <a:round/>
            <a:headEnd/>
            <a:tailEnd/>
          </a:ln>
          <a:effectLst>
            <a:outerShdw blurRad="25400" dist="12700" dir="2700000" algn="tl" rotWithShape="0">
              <a:prstClr val="black">
                <a:alpha val="40000"/>
              </a:prstClr>
            </a:outerShdw>
          </a:effectLst>
        </p:spPr>
        <p:txBody>
          <a:bodyPr tIns="91440" bIns="91440" anchor="ctr"/>
          <a:lstStyle/>
          <a:p>
            <a:pPr marL="0" lvl="1" indent="-114300" algn="ctr" defTabSz="533400">
              <a:lnSpc>
                <a:spcPts val="1200"/>
              </a:lnSpc>
              <a:buClr>
                <a:srgbClr val="F0AB00"/>
              </a:buClr>
              <a:buSzPct val="80000"/>
              <a:buFont typeface="Wingdings"/>
              <a:buNone/>
              <a:tabLst>
                <a:tab pos="282575" algn="l"/>
              </a:tabLst>
            </a:pPr>
            <a:r>
              <a:rPr lang="en-US" sz="1100" b="1" kern="0" dirty="0">
                <a:solidFill>
                  <a:srgbClr val="FFFFFF"/>
                </a:solidFill>
              </a:rPr>
              <a:t>Create  External Content Type</a:t>
            </a:r>
          </a:p>
        </p:txBody>
      </p:sp>
      <p:sp>
        <p:nvSpPr>
          <p:cNvPr id="92" name="AutoShape 40"/>
          <p:cNvSpPr>
            <a:spLocks noChangeArrowheads="1"/>
          </p:cNvSpPr>
          <p:nvPr/>
        </p:nvSpPr>
        <p:spPr bwMode="gray">
          <a:xfrm>
            <a:off x="7340614" y="1518800"/>
            <a:ext cx="1365236" cy="538163"/>
          </a:xfrm>
          <a:prstGeom prst="roundRect">
            <a:avLst>
              <a:gd name="adj" fmla="val 0"/>
            </a:avLst>
          </a:prstGeom>
          <a:gradFill rotWithShape="1">
            <a:gsLst>
              <a:gs pos="0">
                <a:srgbClr val="4E7890"/>
              </a:gs>
              <a:gs pos="100000">
                <a:srgbClr val="314B59"/>
              </a:gs>
            </a:gsLst>
            <a:lin ang="2700000" scaled="1"/>
          </a:gradFill>
          <a:ln w="12700" algn="ctr">
            <a:solidFill>
              <a:srgbClr val="C6C6C6"/>
            </a:solidFill>
            <a:round/>
            <a:headEnd/>
            <a:tailEnd/>
          </a:ln>
          <a:effectLst>
            <a:outerShdw blurRad="25400" dist="12700" dir="2700000" algn="tl" rotWithShape="0">
              <a:prstClr val="black">
                <a:alpha val="40000"/>
              </a:prstClr>
            </a:outerShdw>
          </a:effectLst>
        </p:spPr>
        <p:txBody>
          <a:bodyPr tIns="91440" bIns="91440" anchor="ctr"/>
          <a:lstStyle/>
          <a:p>
            <a:pPr marL="0" lvl="1" indent="-114300" algn="ctr" defTabSz="533400">
              <a:lnSpc>
                <a:spcPts val="1200"/>
              </a:lnSpc>
              <a:buClr>
                <a:srgbClr val="F0AB00"/>
              </a:buClr>
              <a:buSzPct val="80000"/>
              <a:buFont typeface="Wingdings"/>
              <a:buNone/>
              <a:tabLst>
                <a:tab pos="282575" algn="l"/>
              </a:tabLst>
            </a:pPr>
            <a:r>
              <a:rPr lang="en-US" sz="1100" b="1" kern="0" dirty="0">
                <a:solidFill>
                  <a:srgbClr val="FFFFFF"/>
                </a:solidFill>
              </a:rPr>
              <a:t>Create/Customize External List</a:t>
            </a:r>
          </a:p>
        </p:txBody>
      </p:sp>
    </p:spTree>
    <p:extLst>
      <p:ext uri="{BB962C8B-B14F-4D97-AF65-F5344CB8AC3E}">
        <p14:creationId xmlns:p14="http://schemas.microsoft.com/office/powerpoint/2010/main" val="2638615518"/>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1107996"/>
          </a:xfrm>
        </p:spPr>
        <p:txBody>
          <a:bodyPr/>
          <a:lstStyle/>
          <a:p>
            <a:r>
              <a:rPr lang="en-US" dirty="0" smtClean="0"/>
              <a:t>Accessing SAP Data via BCS</a:t>
            </a:r>
            <a:br>
              <a:rPr lang="en-US" dirty="0" smtClean="0"/>
            </a:br>
            <a:r>
              <a:rPr lang="en-US" sz="3600" dirty="0" smtClean="0">
                <a:solidFill>
                  <a:schemeClr val="accent1">
                    <a:lumMod val="40000"/>
                    <a:lumOff val="60000"/>
                  </a:schemeClr>
                </a:solidFill>
              </a:rPr>
              <a:t>The how…</a:t>
            </a:r>
            <a:endParaRPr lang="en-US" dirty="0">
              <a:solidFill>
                <a:schemeClr val="accent1">
                  <a:lumMod val="40000"/>
                  <a:lumOff val="60000"/>
                </a:schemeClr>
              </a:solidFill>
            </a:endParaRPr>
          </a:p>
        </p:txBody>
      </p:sp>
      <p:sp>
        <p:nvSpPr>
          <p:cNvPr id="35" name="Down Arrow 34"/>
          <p:cNvSpPr/>
          <p:nvPr/>
        </p:nvSpPr>
        <p:spPr bwMode="auto">
          <a:xfrm>
            <a:off x="5512030" y="2274280"/>
            <a:ext cx="914400" cy="1066800"/>
          </a:xfrm>
          <a:prstGeom prst="downArrow">
            <a:avLst/>
          </a:prstGeom>
          <a:gradFill rotWithShape="1">
            <a:gsLst>
              <a:gs pos="0">
                <a:srgbClr val="F79524">
                  <a:shade val="51000"/>
                  <a:satMod val="130000"/>
                </a:srgbClr>
              </a:gs>
              <a:gs pos="80000">
                <a:srgbClr val="F79524">
                  <a:shade val="93000"/>
                  <a:satMod val="130000"/>
                </a:srgbClr>
              </a:gs>
              <a:gs pos="100000">
                <a:srgbClr val="F79524">
                  <a:shade val="94000"/>
                  <a:satMod val="135000"/>
                </a:srgbClr>
              </a:gs>
            </a:gsLst>
            <a:lin ang="16200000" scaled="0"/>
          </a:gradFill>
          <a:ln>
            <a:noFill/>
            <a:headEnd type="none" w="med" len="med"/>
            <a:tailEnd type="none" w="med" len="me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lIns="91436" tIns="45718" rIns="91436" bIns="45718" anchor="ctr"/>
          <a:lstStyle/>
          <a:p>
            <a:pPr marL="0" marR="0" lvl="0" indent="0" algn="ctr" defTabSz="914099" eaLnBrk="1" fontAlgn="auto" latinLnBrk="0" hangingPunct="1">
              <a:lnSpc>
                <a:spcPct val="100000"/>
              </a:lnSpc>
              <a:spcBef>
                <a:spcPts val="0"/>
              </a:spcBef>
              <a:spcAft>
                <a:spcPts val="0"/>
              </a:spcAft>
              <a:buClrTx/>
              <a:buSzTx/>
              <a:buFontTx/>
              <a:buNone/>
              <a:tabLst/>
              <a:defRPr/>
            </a:pPr>
            <a:endParaRPr kumimoji="0" lang="en-US" sz="2300" b="0" i="0" u="none" strike="noStrike" kern="0" cap="none" spc="0" normalizeH="0" baseline="0" noProof="0" dirty="0">
              <a:ln>
                <a:noFill/>
              </a:ln>
              <a:solidFill>
                <a:srgbClr val="FFFFFF"/>
              </a:solidFill>
              <a:effectLst>
                <a:outerShdw blurRad="38100" dist="38100" dir="2700000" algn="tl">
                  <a:srgbClr val="000000">
                    <a:alpha val="43137"/>
                  </a:srgbClr>
                </a:outerShdw>
              </a:effectLst>
              <a:uLnTx/>
              <a:uFillTx/>
              <a:ea typeface="+mn-ea"/>
              <a:cs typeface="+mn-cs"/>
            </a:endParaRPr>
          </a:p>
        </p:txBody>
      </p:sp>
      <p:sp>
        <p:nvSpPr>
          <p:cNvPr id="36" name="TextBox 35"/>
          <p:cNvSpPr txBox="1"/>
          <p:nvPr/>
        </p:nvSpPr>
        <p:spPr>
          <a:xfrm>
            <a:off x="2159230" y="6257318"/>
            <a:ext cx="960199" cy="369332"/>
          </a:xfrm>
          <a:prstGeom prst="rect">
            <a:avLst/>
          </a:prstGeom>
          <a:noFill/>
        </p:spPr>
        <p:txBody>
          <a:bodyPr wrap="none" lIns="0" tIns="0" rIns="0" bIns="0">
            <a:spAutoFit/>
          </a:bodyPr>
          <a:lstStyle/>
          <a:p>
            <a:pPr marL="0" marR="0" lvl="0" indent="0" defTabSz="914363" eaLnBrk="1" fontAlgn="auto" latinLnBrk="0" hangingPunct="1">
              <a:lnSpc>
                <a:spcPct val="100000"/>
              </a:lnSpc>
              <a:spcBef>
                <a:spcPts val="0"/>
              </a:spcBef>
              <a:spcAft>
                <a:spcPts val="0"/>
              </a:spcAft>
              <a:buClrTx/>
              <a:buSzTx/>
              <a:buFontTx/>
              <a:buNone/>
              <a:tabLst/>
              <a:defRPr/>
            </a:pPr>
            <a:r>
              <a:rPr kumimoji="0" lang="en-US" sz="2400" b="1" i="0" u="none" strike="noStrike" kern="0" cap="none" spc="0" normalizeH="0" baseline="0" noProof="0" dirty="0">
                <a:ln>
                  <a:noFill/>
                </a:ln>
                <a:solidFill>
                  <a:srgbClr val="FFFFFF"/>
                </a:solidFill>
                <a:effectLst>
                  <a:outerShdw blurRad="38100" dist="38100" dir="2700000" algn="tl">
                    <a:srgbClr val="000000">
                      <a:alpha val="43137"/>
                    </a:srgbClr>
                  </a:outerShdw>
                </a:effectLst>
                <a:uLnTx/>
                <a:uFillTx/>
                <a:cs typeface="+mn-cs"/>
              </a:rPr>
              <a:t>Server</a:t>
            </a:r>
          </a:p>
        </p:txBody>
      </p:sp>
      <p:sp>
        <p:nvSpPr>
          <p:cNvPr id="37" name="TextBox 36"/>
          <p:cNvSpPr txBox="1"/>
          <p:nvPr/>
        </p:nvSpPr>
        <p:spPr>
          <a:xfrm>
            <a:off x="9028343" y="6257318"/>
            <a:ext cx="854401" cy="369332"/>
          </a:xfrm>
          <a:prstGeom prst="rect">
            <a:avLst/>
          </a:prstGeom>
          <a:noFill/>
        </p:spPr>
        <p:txBody>
          <a:bodyPr wrap="none" lIns="0" tIns="0" rIns="0" bIns="0">
            <a:spAutoFit/>
          </a:bodyPr>
          <a:lstStyle/>
          <a:p>
            <a:pPr marL="0" marR="0" lvl="0" indent="0" defTabSz="914363" eaLnBrk="1" fontAlgn="auto" latinLnBrk="0" hangingPunct="1">
              <a:lnSpc>
                <a:spcPct val="100000"/>
              </a:lnSpc>
              <a:spcBef>
                <a:spcPts val="0"/>
              </a:spcBef>
              <a:spcAft>
                <a:spcPts val="0"/>
              </a:spcAft>
              <a:buClrTx/>
              <a:buSzTx/>
              <a:buFontTx/>
              <a:buNone/>
              <a:tabLst/>
              <a:defRPr/>
            </a:pPr>
            <a:r>
              <a:rPr kumimoji="0" lang="en-US" sz="2400" b="1" i="0" u="none" strike="noStrike" kern="0" cap="none" spc="0" normalizeH="0" baseline="0" noProof="0" dirty="0">
                <a:ln>
                  <a:noFill/>
                </a:ln>
                <a:solidFill>
                  <a:srgbClr val="FFFFFF"/>
                </a:solidFill>
                <a:effectLst>
                  <a:outerShdw blurRad="38100" dist="38100" dir="2700000" algn="tl">
                    <a:srgbClr val="000000">
                      <a:alpha val="43137"/>
                    </a:srgbClr>
                  </a:outerShdw>
                </a:effectLst>
                <a:uLnTx/>
                <a:uFillTx/>
                <a:cs typeface="+mn-cs"/>
              </a:rPr>
              <a:t>Client</a:t>
            </a:r>
          </a:p>
        </p:txBody>
      </p:sp>
      <p:cxnSp>
        <p:nvCxnSpPr>
          <p:cNvPr id="38" name="Straight Arrow Connector 37"/>
          <p:cNvCxnSpPr/>
          <p:nvPr/>
        </p:nvCxnSpPr>
        <p:spPr>
          <a:xfrm>
            <a:off x="3226030" y="6441468"/>
            <a:ext cx="5715000" cy="0"/>
          </a:xfrm>
          <a:prstGeom prst="straightConnector1">
            <a:avLst/>
          </a:prstGeom>
          <a:noFill/>
          <a:ln w="9525" cap="flat" cmpd="sng" algn="ctr">
            <a:solidFill>
              <a:srgbClr val="F79524">
                <a:shade val="95000"/>
                <a:satMod val="105000"/>
              </a:srgbClr>
            </a:solidFill>
            <a:prstDash val="solid"/>
            <a:headEnd type="none" w="med" len="med"/>
            <a:tailEnd type="triangle" w="med" len="med"/>
          </a:ln>
          <a:effectLst/>
        </p:spPr>
      </p:cxnSp>
      <p:sp>
        <p:nvSpPr>
          <p:cNvPr id="39" name="Rounded Rectangle 38"/>
          <p:cNvSpPr/>
          <p:nvPr/>
        </p:nvSpPr>
        <p:spPr bwMode="auto">
          <a:xfrm>
            <a:off x="2821405" y="1433247"/>
            <a:ext cx="2438400" cy="685800"/>
          </a:xfrm>
          <a:prstGeom prst="roundRect">
            <a:avLst/>
          </a:prstGeom>
          <a:solidFill>
            <a:schemeClr val="accent6"/>
          </a:solidFill>
          <a:ln>
            <a:noFill/>
            <a:headEnd type="none" w="med" len="med"/>
            <a:tailEnd type="none" w="med" len="me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lIns="91436" tIns="45718" rIns="91436" bIns="45718" anchor="ctr"/>
          <a:lstStyle/>
          <a:p>
            <a:pPr marL="0" marR="0" lvl="0" indent="0" algn="ctr" defTabSz="914099" eaLnBrk="1" fontAlgn="auto" latinLnBrk="0" hangingPunct="1">
              <a:lnSpc>
                <a:spcPct val="100000"/>
              </a:lnSpc>
              <a:spcBef>
                <a:spcPts val="0"/>
              </a:spcBef>
              <a:spcAft>
                <a:spcPts val="0"/>
              </a:spcAft>
              <a:buClrTx/>
              <a:buSzTx/>
              <a:buFontTx/>
              <a:buNone/>
              <a:tabLst/>
              <a:defRPr/>
            </a:pPr>
            <a:endParaRPr kumimoji="0" lang="en-US" sz="2400" b="1" i="0" u="none" strike="noStrike" kern="0" cap="none" spc="0" normalizeH="0" baseline="0" noProof="0" dirty="0">
              <a:ln>
                <a:noFill/>
              </a:ln>
              <a:solidFill>
                <a:srgbClr val="FFFFFF"/>
              </a:solidFill>
              <a:effectLst/>
              <a:uLnTx/>
              <a:uFillTx/>
              <a:ea typeface="+mn-ea"/>
              <a:cs typeface="+mn-cs"/>
            </a:endParaRPr>
          </a:p>
        </p:txBody>
      </p:sp>
      <p:sp>
        <p:nvSpPr>
          <p:cNvPr id="40" name="Rounded Rectangle 39"/>
          <p:cNvSpPr/>
          <p:nvPr/>
        </p:nvSpPr>
        <p:spPr bwMode="auto">
          <a:xfrm>
            <a:off x="6578830" y="1436080"/>
            <a:ext cx="2514600" cy="685800"/>
          </a:xfrm>
          <a:prstGeom prst="roundRect">
            <a:avLst/>
          </a:prstGeom>
          <a:solidFill>
            <a:schemeClr val="accent6"/>
          </a:solidFill>
          <a:ln>
            <a:noFill/>
            <a:headEnd type="none" w="med" len="med"/>
            <a:tailEnd type="none" w="med" len="me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lIns="91436" tIns="45718" rIns="91436" bIns="45718" anchor="ctr"/>
          <a:lstStyle/>
          <a:p>
            <a:pPr marL="0" marR="0" lvl="0" indent="0" algn="ctr" defTabSz="914099" eaLnBrk="1" fontAlgn="auto" latinLnBrk="0" hangingPunct="1">
              <a:lnSpc>
                <a:spcPct val="100000"/>
              </a:lnSpc>
              <a:spcBef>
                <a:spcPts val="0"/>
              </a:spcBef>
              <a:spcAft>
                <a:spcPts val="0"/>
              </a:spcAft>
              <a:buClrTx/>
              <a:buSzTx/>
              <a:buFontTx/>
              <a:buNone/>
              <a:tabLst/>
              <a:defRPr/>
            </a:pPr>
            <a:endParaRPr kumimoji="0" lang="en-US" sz="2400" b="1" i="0" u="none" strike="noStrike" kern="0" cap="none" spc="0" normalizeH="0" baseline="0" noProof="0" dirty="0">
              <a:ln>
                <a:noFill/>
              </a:ln>
              <a:solidFill>
                <a:srgbClr val="FFFFFF"/>
              </a:solidFill>
              <a:effectLst/>
              <a:uLnTx/>
              <a:uFillTx/>
              <a:ea typeface="+mn-ea"/>
              <a:cs typeface="+mn-cs"/>
            </a:endParaRPr>
          </a:p>
        </p:txBody>
      </p:sp>
      <p:pic>
        <p:nvPicPr>
          <p:cNvPr id="41" name="Picture 16" descr="ShrPt-Svr10_h_rgb_r.png"/>
          <p:cNvPicPr>
            <a:picLocks noChangeAspect="1"/>
          </p:cNvPicPr>
          <p:nvPr/>
        </p:nvPicPr>
        <p:blipFill>
          <a:blip r:embed="rId3">
            <a:extLst>
              <a:ext uri="{28A0092B-C50C-407E-A947-70E740481C1C}">
                <a14:useLocalDpi xmlns:a14="http://schemas.microsoft.com/office/drawing/2010/main" val="0"/>
              </a:ext>
            </a:extLst>
          </a:blip>
          <a:srcRect r="39929"/>
          <a:stretch>
            <a:fillRect/>
          </a:stretch>
        </p:blipFill>
        <p:spPr bwMode="auto">
          <a:xfrm>
            <a:off x="6845530" y="1593323"/>
            <a:ext cx="2019300" cy="375334"/>
          </a:xfrm>
          <a:prstGeom prst="rect">
            <a:avLst/>
          </a:prstGeom>
          <a:effectLst>
            <a:outerShdw blurRad="50800" dist="38100" dir="2700000" algn="tl" rotWithShape="0">
              <a:prstClr val="black">
                <a:alpha val="40000"/>
              </a:prstClr>
            </a:outerShdw>
            <a:reflection blurRad="6350" stA="52000" endA="300" endPos="35000" dir="5400000" sy="-100000" algn="bl" rotWithShape="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2" name="Can 41"/>
          <p:cNvSpPr/>
          <p:nvPr/>
        </p:nvSpPr>
        <p:spPr bwMode="auto">
          <a:xfrm>
            <a:off x="5359630" y="1512280"/>
            <a:ext cx="1143000" cy="533400"/>
          </a:xfrm>
          <a:prstGeom prst="can">
            <a:avLst/>
          </a:prstGeom>
          <a:gradFill rotWithShape="1">
            <a:gsLst>
              <a:gs pos="0">
                <a:srgbClr val="F79524">
                  <a:shade val="51000"/>
                  <a:satMod val="130000"/>
                </a:srgbClr>
              </a:gs>
              <a:gs pos="80000">
                <a:srgbClr val="F79524">
                  <a:shade val="93000"/>
                  <a:satMod val="130000"/>
                </a:srgbClr>
              </a:gs>
              <a:gs pos="100000">
                <a:srgbClr val="F79524">
                  <a:shade val="94000"/>
                  <a:satMod val="135000"/>
                </a:srgbClr>
              </a:gs>
            </a:gsLst>
            <a:lin ang="16200000" scaled="0"/>
          </a:gradFill>
          <a:ln>
            <a:noFill/>
            <a:headEnd type="none" w="med" len="med"/>
            <a:tailEnd type="none" w="med" len="me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lIns="91436" tIns="45718" rIns="91436" bIns="45718" anchor="ctr"/>
          <a:lstStyle/>
          <a:p>
            <a:pPr marL="0" marR="0" lvl="0" indent="0" algn="ctr" defTabSz="914099" eaLnBrk="1" fontAlgn="auto" latinLnBrk="0" hangingPunct="1">
              <a:lnSpc>
                <a:spcPct val="100000"/>
              </a:lnSpc>
              <a:spcBef>
                <a:spcPts val="0"/>
              </a:spcBef>
              <a:spcAft>
                <a:spcPts val="0"/>
              </a:spcAft>
              <a:buClrTx/>
              <a:buSzTx/>
              <a:buFontTx/>
              <a:buNone/>
              <a:tabLst/>
              <a:defRPr/>
            </a:pPr>
            <a:r>
              <a:rPr kumimoji="0" lang="en-US" sz="1050" b="0" i="0" u="none" strike="noStrike" kern="0" cap="none" spc="0" normalizeH="0" baseline="0" noProof="0" dirty="0">
                <a:ln>
                  <a:noFill/>
                </a:ln>
                <a:solidFill>
                  <a:srgbClr val="FFFFFF"/>
                </a:solidFill>
                <a:effectLst/>
                <a:uLnTx/>
                <a:uFillTx/>
                <a:ea typeface="+mn-ea"/>
                <a:cs typeface="+mn-cs"/>
              </a:rPr>
              <a:t>External </a:t>
            </a:r>
          </a:p>
          <a:p>
            <a:pPr marL="0" marR="0" lvl="0" indent="0" algn="ctr" defTabSz="914099" eaLnBrk="1" fontAlgn="auto" latinLnBrk="0" hangingPunct="1">
              <a:lnSpc>
                <a:spcPct val="100000"/>
              </a:lnSpc>
              <a:spcBef>
                <a:spcPts val="0"/>
              </a:spcBef>
              <a:spcAft>
                <a:spcPts val="0"/>
              </a:spcAft>
              <a:buClrTx/>
              <a:buSzTx/>
              <a:buFontTx/>
              <a:buNone/>
              <a:tabLst/>
              <a:defRPr/>
            </a:pPr>
            <a:r>
              <a:rPr kumimoji="0" lang="en-US" sz="1050" b="0" i="0" u="none" strike="noStrike" kern="0" cap="none" spc="0" normalizeH="0" baseline="0" noProof="0" dirty="0">
                <a:ln>
                  <a:noFill/>
                </a:ln>
                <a:solidFill>
                  <a:srgbClr val="FFFFFF"/>
                </a:solidFill>
                <a:effectLst/>
                <a:uLnTx/>
                <a:uFillTx/>
                <a:ea typeface="+mn-ea"/>
                <a:cs typeface="+mn-cs"/>
              </a:rPr>
              <a:t>System</a:t>
            </a:r>
          </a:p>
        </p:txBody>
      </p:sp>
      <p:sp>
        <p:nvSpPr>
          <p:cNvPr id="43" name="Round Same Side Corner Rectangle 42"/>
          <p:cNvSpPr/>
          <p:nvPr/>
        </p:nvSpPr>
        <p:spPr bwMode="auto">
          <a:xfrm rot="10800000">
            <a:off x="1778230" y="3722080"/>
            <a:ext cx="1524000" cy="2165350"/>
          </a:xfrm>
          <a:prstGeom prst="round2SameRect">
            <a:avLst>
              <a:gd name="adj1" fmla="val 7353"/>
              <a:gd name="adj2" fmla="val 0"/>
            </a:avLst>
          </a:prstGeom>
          <a:gradFill>
            <a:gsLst>
              <a:gs pos="0">
                <a:sysClr val="windowText" lastClr="000000">
                  <a:lumMod val="50000"/>
                </a:sysClr>
              </a:gs>
              <a:gs pos="50000">
                <a:sysClr val="windowText" lastClr="000000">
                  <a:lumMod val="75000"/>
                  <a:alpha val="62000"/>
                </a:sysClr>
              </a:gs>
              <a:gs pos="100000">
                <a:srgbClr val="FDE9D3">
                  <a:alpha val="0"/>
                </a:srgbClr>
              </a:gs>
            </a:gsLst>
            <a:lin ang="5400000" scaled="0"/>
          </a:gradFill>
          <a:ln w="9525">
            <a:noFill/>
            <a:miter lim="800000"/>
            <a:headEnd/>
            <a:tailEnd/>
          </a:ln>
          <a:effectLst>
            <a:outerShdw blurRad="50800" dist="38100" dir="5400000" algn="t" rotWithShape="0">
              <a:prstClr val="black">
                <a:alpha val="40000"/>
              </a:prstClr>
            </a:outerShdw>
          </a:effectLst>
        </p:spPr>
        <p:txBody>
          <a:bodyPr wrap="none" anchor="ctr"/>
          <a:lstStyle/>
          <a:p>
            <a:pPr marL="0" marR="0" lvl="0" indent="0" algn="ctr" defTabSz="91436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outerShdw blurRad="38100" dist="38100" dir="2700000" algn="tl">
                  <a:srgbClr val="000000">
                    <a:alpha val="43137"/>
                  </a:srgbClr>
                </a:outerShdw>
              </a:effectLst>
              <a:uLnTx/>
              <a:uFillTx/>
              <a:cs typeface="+mn-cs"/>
            </a:endParaRPr>
          </a:p>
        </p:txBody>
      </p:sp>
      <p:sp>
        <p:nvSpPr>
          <p:cNvPr id="44" name="Round Same Side Corner Rectangle 43"/>
          <p:cNvSpPr/>
          <p:nvPr/>
        </p:nvSpPr>
        <p:spPr bwMode="auto">
          <a:xfrm rot="10800000">
            <a:off x="3530830" y="3722080"/>
            <a:ext cx="1524000" cy="2165350"/>
          </a:xfrm>
          <a:prstGeom prst="round2SameRect">
            <a:avLst>
              <a:gd name="adj1" fmla="val 7353"/>
              <a:gd name="adj2" fmla="val 0"/>
            </a:avLst>
          </a:prstGeom>
          <a:gradFill>
            <a:gsLst>
              <a:gs pos="0">
                <a:sysClr val="windowText" lastClr="000000">
                  <a:lumMod val="50000"/>
                </a:sysClr>
              </a:gs>
              <a:gs pos="50000">
                <a:sysClr val="windowText" lastClr="000000">
                  <a:lumMod val="75000"/>
                  <a:alpha val="62000"/>
                </a:sysClr>
              </a:gs>
              <a:gs pos="100000">
                <a:srgbClr val="FDE9D3">
                  <a:alpha val="0"/>
                </a:srgbClr>
              </a:gs>
            </a:gsLst>
            <a:lin ang="5400000" scaled="0"/>
          </a:gradFill>
          <a:ln w="9525">
            <a:noFill/>
            <a:miter lim="800000"/>
            <a:headEnd/>
            <a:tailEnd/>
          </a:ln>
          <a:effectLst>
            <a:outerShdw blurRad="50800" dist="38100" dir="5400000" algn="t" rotWithShape="0">
              <a:prstClr val="black">
                <a:alpha val="40000"/>
              </a:prstClr>
            </a:outerShdw>
          </a:effectLst>
        </p:spPr>
        <p:txBody>
          <a:bodyPr wrap="none" anchor="ctr"/>
          <a:lstStyle/>
          <a:p>
            <a:pPr marL="0" marR="0" lvl="0" indent="0" algn="ctr" defTabSz="91436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outerShdw blurRad="38100" dist="38100" dir="2700000" algn="tl">
                  <a:srgbClr val="000000">
                    <a:alpha val="43137"/>
                  </a:srgbClr>
                </a:outerShdw>
              </a:effectLst>
              <a:uLnTx/>
              <a:uFillTx/>
              <a:cs typeface="+mn-cs"/>
            </a:endParaRPr>
          </a:p>
        </p:txBody>
      </p:sp>
      <p:sp>
        <p:nvSpPr>
          <p:cNvPr id="45" name="Round Same Side Corner Rectangle 44"/>
          <p:cNvSpPr/>
          <p:nvPr/>
        </p:nvSpPr>
        <p:spPr bwMode="auto">
          <a:xfrm rot="10800000">
            <a:off x="5207230" y="3722080"/>
            <a:ext cx="1524000" cy="2165350"/>
          </a:xfrm>
          <a:prstGeom prst="round2SameRect">
            <a:avLst>
              <a:gd name="adj1" fmla="val 7353"/>
              <a:gd name="adj2" fmla="val 0"/>
            </a:avLst>
          </a:prstGeom>
          <a:gradFill>
            <a:gsLst>
              <a:gs pos="0">
                <a:sysClr val="windowText" lastClr="000000">
                  <a:lumMod val="50000"/>
                </a:sysClr>
              </a:gs>
              <a:gs pos="50000">
                <a:sysClr val="windowText" lastClr="000000">
                  <a:lumMod val="75000"/>
                  <a:alpha val="62000"/>
                </a:sysClr>
              </a:gs>
              <a:gs pos="100000">
                <a:srgbClr val="FDE9D3">
                  <a:alpha val="0"/>
                </a:srgbClr>
              </a:gs>
            </a:gsLst>
            <a:lin ang="5400000" scaled="0"/>
          </a:gradFill>
          <a:ln w="9525">
            <a:noFill/>
            <a:miter lim="800000"/>
            <a:headEnd/>
            <a:tailEnd/>
          </a:ln>
          <a:effectLst>
            <a:outerShdw blurRad="50800" dist="38100" dir="5400000" algn="t" rotWithShape="0">
              <a:prstClr val="black">
                <a:alpha val="40000"/>
              </a:prstClr>
            </a:outerShdw>
          </a:effectLst>
        </p:spPr>
        <p:txBody>
          <a:bodyPr wrap="none" anchor="ctr"/>
          <a:lstStyle/>
          <a:p>
            <a:pPr marL="0" marR="0" lvl="0" indent="0" algn="ctr" defTabSz="91436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outerShdw blurRad="38100" dist="38100" dir="2700000" algn="tl">
                  <a:srgbClr val="000000">
                    <a:alpha val="43137"/>
                  </a:srgbClr>
                </a:outerShdw>
              </a:effectLst>
              <a:uLnTx/>
              <a:uFillTx/>
              <a:cs typeface="+mn-cs"/>
            </a:endParaRPr>
          </a:p>
        </p:txBody>
      </p:sp>
      <p:sp>
        <p:nvSpPr>
          <p:cNvPr id="46" name="Round Same Side Corner Rectangle 45"/>
          <p:cNvSpPr/>
          <p:nvPr/>
        </p:nvSpPr>
        <p:spPr bwMode="auto">
          <a:xfrm rot="10800000">
            <a:off x="6883630" y="3722080"/>
            <a:ext cx="1524000" cy="2165350"/>
          </a:xfrm>
          <a:prstGeom prst="round2SameRect">
            <a:avLst>
              <a:gd name="adj1" fmla="val 7353"/>
              <a:gd name="adj2" fmla="val 0"/>
            </a:avLst>
          </a:prstGeom>
          <a:gradFill>
            <a:gsLst>
              <a:gs pos="0">
                <a:sysClr val="windowText" lastClr="000000">
                  <a:lumMod val="50000"/>
                </a:sysClr>
              </a:gs>
              <a:gs pos="50000">
                <a:sysClr val="windowText" lastClr="000000">
                  <a:lumMod val="75000"/>
                  <a:alpha val="62000"/>
                </a:sysClr>
              </a:gs>
              <a:gs pos="100000">
                <a:srgbClr val="FDE9D3">
                  <a:alpha val="0"/>
                </a:srgbClr>
              </a:gs>
            </a:gsLst>
            <a:lin ang="5400000" scaled="0"/>
          </a:gradFill>
          <a:ln w="9525">
            <a:noFill/>
            <a:miter lim="800000"/>
            <a:headEnd/>
            <a:tailEnd/>
          </a:ln>
          <a:effectLst>
            <a:outerShdw blurRad="50800" dist="38100" dir="5400000" algn="t" rotWithShape="0">
              <a:prstClr val="black">
                <a:alpha val="40000"/>
              </a:prstClr>
            </a:outerShdw>
          </a:effectLst>
        </p:spPr>
        <p:txBody>
          <a:bodyPr wrap="none" anchor="ctr"/>
          <a:lstStyle/>
          <a:p>
            <a:pPr marL="0" marR="0" lvl="0" indent="0" algn="ctr" defTabSz="91436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outerShdw blurRad="38100" dist="38100" dir="2700000" algn="tl">
                  <a:srgbClr val="000000">
                    <a:alpha val="43137"/>
                  </a:srgbClr>
                </a:outerShdw>
              </a:effectLst>
              <a:uLnTx/>
              <a:uFillTx/>
              <a:cs typeface="+mn-cs"/>
            </a:endParaRPr>
          </a:p>
        </p:txBody>
      </p:sp>
      <p:sp>
        <p:nvSpPr>
          <p:cNvPr id="47" name="Round Same Side Corner Rectangle 46"/>
          <p:cNvSpPr/>
          <p:nvPr/>
        </p:nvSpPr>
        <p:spPr bwMode="auto">
          <a:xfrm rot="10800000">
            <a:off x="8560030" y="3722080"/>
            <a:ext cx="1524000" cy="2165350"/>
          </a:xfrm>
          <a:prstGeom prst="round2SameRect">
            <a:avLst>
              <a:gd name="adj1" fmla="val 7353"/>
              <a:gd name="adj2" fmla="val 0"/>
            </a:avLst>
          </a:prstGeom>
          <a:gradFill>
            <a:gsLst>
              <a:gs pos="0">
                <a:sysClr val="windowText" lastClr="000000">
                  <a:lumMod val="50000"/>
                </a:sysClr>
              </a:gs>
              <a:gs pos="50000">
                <a:sysClr val="windowText" lastClr="000000">
                  <a:lumMod val="75000"/>
                  <a:alpha val="62000"/>
                </a:sysClr>
              </a:gs>
              <a:gs pos="100000">
                <a:srgbClr val="FDE9D3">
                  <a:alpha val="0"/>
                </a:srgbClr>
              </a:gs>
            </a:gsLst>
            <a:lin ang="5400000" scaled="0"/>
          </a:gradFill>
          <a:ln w="9525">
            <a:noFill/>
            <a:miter lim="800000"/>
            <a:headEnd/>
            <a:tailEnd/>
          </a:ln>
          <a:effectLst>
            <a:outerShdw blurRad="50800" dist="38100" dir="5400000" algn="t" rotWithShape="0">
              <a:prstClr val="black">
                <a:alpha val="40000"/>
              </a:prstClr>
            </a:outerShdw>
          </a:effectLst>
        </p:spPr>
        <p:txBody>
          <a:bodyPr wrap="none" anchor="ctr"/>
          <a:lstStyle/>
          <a:p>
            <a:pPr marL="0" marR="0" lvl="0" indent="0" algn="ctr" defTabSz="91436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outerShdw blurRad="38100" dist="38100" dir="2700000" algn="tl">
                  <a:srgbClr val="000000">
                    <a:alpha val="43137"/>
                  </a:srgbClr>
                </a:outerShdw>
              </a:effectLst>
              <a:uLnTx/>
              <a:uFillTx/>
              <a:cs typeface="+mn-cs"/>
            </a:endParaRPr>
          </a:p>
        </p:txBody>
      </p:sp>
      <p:sp>
        <p:nvSpPr>
          <p:cNvPr id="48" name="Oval 47"/>
          <p:cNvSpPr/>
          <p:nvPr/>
        </p:nvSpPr>
        <p:spPr bwMode="auto">
          <a:xfrm>
            <a:off x="1778230" y="5855680"/>
            <a:ext cx="381000" cy="381000"/>
          </a:xfrm>
          <a:prstGeom prst="ellipse">
            <a:avLst/>
          </a:prstGeom>
          <a:gradFill rotWithShape="1">
            <a:gsLst>
              <a:gs pos="0">
                <a:srgbClr val="F7BC24">
                  <a:shade val="51000"/>
                  <a:satMod val="130000"/>
                </a:srgbClr>
              </a:gs>
              <a:gs pos="80000">
                <a:srgbClr val="F7BC24">
                  <a:shade val="93000"/>
                  <a:satMod val="130000"/>
                </a:srgbClr>
              </a:gs>
              <a:gs pos="100000">
                <a:srgbClr val="F7BC24">
                  <a:shade val="94000"/>
                  <a:satMod val="135000"/>
                </a:srgbClr>
              </a:gs>
            </a:gsLst>
            <a:lin ang="16200000" scaled="0"/>
          </a:gradFill>
          <a:ln>
            <a:noFill/>
            <a:headEnd type="none" w="med" len="med"/>
            <a:tailEnd type="none" w="med" len="me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lIns="91436" tIns="45718" rIns="91436" bIns="45718" anchor="ctr"/>
          <a:lstStyle/>
          <a:p>
            <a:pPr marL="0" marR="0" lvl="0" indent="0" algn="ctr" defTabSz="914099"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rgbClr val="FFFFFF"/>
                </a:solidFill>
                <a:effectLst/>
                <a:uLnTx/>
                <a:uFillTx/>
                <a:ea typeface="+mn-ea"/>
                <a:cs typeface="+mn-cs"/>
              </a:rPr>
              <a:t>1</a:t>
            </a:r>
          </a:p>
        </p:txBody>
      </p:sp>
      <p:sp>
        <p:nvSpPr>
          <p:cNvPr id="49" name="Oval 48"/>
          <p:cNvSpPr/>
          <p:nvPr/>
        </p:nvSpPr>
        <p:spPr bwMode="auto">
          <a:xfrm>
            <a:off x="3454630" y="5855680"/>
            <a:ext cx="381000" cy="381000"/>
          </a:xfrm>
          <a:prstGeom prst="ellipse">
            <a:avLst/>
          </a:prstGeom>
          <a:gradFill rotWithShape="1">
            <a:gsLst>
              <a:gs pos="0">
                <a:srgbClr val="F7BC24">
                  <a:shade val="51000"/>
                  <a:satMod val="130000"/>
                </a:srgbClr>
              </a:gs>
              <a:gs pos="80000">
                <a:srgbClr val="F7BC24">
                  <a:shade val="93000"/>
                  <a:satMod val="130000"/>
                </a:srgbClr>
              </a:gs>
              <a:gs pos="100000">
                <a:srgbClr val="F7BC24">
                  <a:shade val="94000"/>
                  <a:satMod val="135000"/>
                </a:srgbClr>
              </a:gs>
            </a:gsLst>
            <a:lin ang="16200000" scaled="0"/>
          </a:gradFill>
          <a:ln>
            <a:noFill/>
            <a:headEnd type="none" w="med" len="med"/>
            <a:tailEnd type="none" w="med" len="me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lIns="91436" tIns="45718" rIns="91436" bIns="45718" anchor="ctr"/>
          <a:lstStyle/>
          <a:p>
            <a:pPr marL="0" marR="0" lvl="0" indent="0" algn="ctr" defTabSz="914099"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rgbClr val="FFFFFF"/>
                </a:solidFill>
                <a:effectLst/>
                <a:uLnTx/>
                <a:uFillTx/>
                <a:ea typeface="+mn-ea"/>
                <a:cs typeface="+mn-cs"/>
              </a:rPr>
              <a:t>2</a:t>
            </a:r>
          </a:p>
        </p:txBody>
      </p:sp>
      <p:sp>
        <p:nvSpPr>
          <p:cNvPr id="50" name="Oval 49"/>
          <p:cNvSpPr/>
          <p:nvPr/>
        </p:nvSpPr>
        <p:spPr bwMode="auto">
          <a:xfrm>
            <a:off x="5207230" y="5855680"/>
            <a:ext cx="381000" cy="381000"/>
          </a:xfrm>
          <a:prstGeom prst="ellipse">
            <a:avLst/>
          </a:prstGeom>
          <a:gradFill rotWithShape="1">
            <a:gsLst>
              <a:gs pos="0">
                <a:srgbClr val="F7BC24">
                  <a:shade val="51000"/>
                  <a:satMod val="130000"/>
                </a:srgbClr>
              </a:gs>
              <a:gs pos="80000">
                <a:srgbClr val="F7BC24">
                  <a:shade val="93000"/>
                  <a:satMod val="130000"/>
                </a:srgbClr>
              </a:gs>
              <a:gs pos="100000">
                <a:srgbClr val="F7BC24">
                  <a:shade val="94000"/>
                  <a:satMod val="135000"/>
                </a:srgbClr>
              </a:gs>
            </a:gsLst>
            <a:lin ang="16200000" scaled="0"/>
          </a:gradFill>
          <a:ln>
            <a:noFill/>
            <a:headEnd type="none" w="med" len="med"/>
            <a:tailEnd type="none" w="med" len="me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lIns="91436" tIns="45718" rIns="91436" bIns="45718" anchor="ctr"/>
          <a:lstStyle/>
          <a:p>
            <a:pPr marL="0" marR="0" lvl="0" indent="0" algn="ctr" defTabSz="914099"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rgbClr val="FFFFFF"/>
                </a:solidFill>
                <a:effectLst/>
                <a:uLnTx/>
                <a:uFillTx/>
                <a:ea typeface="+mn-ea"/>
                <a:cs typeface="+mn-cs"/>
              </a:rPr>
              <a:t>3</a:t>
            </a:r>
          </a:p>
        </p:txBody>
      </p:sp>
      <p:sp>
        <p:nvSpPr>
          <p:cNvPr id="51" name="Oval 50"/>
          <p:cNvSpPr/>
          <p:nvPr/>
        </p:nvSpPr>
        <p:spPr bwMode="auto">
          <a:xfrm>
            <a:off x="6959830" y="5855680"/>
            <a:ext cx="381000" cy="381000"/>
          </a:xfrm>
          <a:prstGeom prst="ellipse">
            <a:avLst/>
          </a:prstGeom>
          <a:gradFill rotWithShape="1">
            <a:gsLst>
              <a:gs pos="0">
                <a:srgbClr val="F7BC24">
                  <a:shade val="51000"/>
                  <a:satMod val="130000"/>
                </a:srgbClr>
              </a:gs>
              <a:gs pos="80000">
                <a:srgbClr val="F7BC24">
                  <a:shade val="93000"/>
                  <a:satMod val="130000"/>
                </a:srgbClr>
              </a:gs>
              <a:gs pos="100000">
                <a:srgbClr val="F7BC24">
                  <a:shade val="94000"/>
                  <a:satMod val="135000"/>
                </a:srgbClr>
              </a:gs>
            </a:gsLst>
            <a:lin ang="16200000" scaled="0"/>
          </a:gradFill>
          <a:ln>
            <a:noFill/>
            <a:headEnd type="none" w="med" len="med"/>
            <a:tailEnd type="none" w="med" len="me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lIns="91436" tIns="45718" rIns="91436" bIns="45718" anchor="ctr"/>
          <a:lstStyle/>
          <a:p>
            <a:pPr marL="0" marR="0" lvl="0" indent="0" algn="ctr" defTabSz="914099"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rgbClr val="FFFFFF"/>
                </a:solidFill>
                <a:effectLst/>
                <a:uLnTx/>
                <a:uFillTx/>
                <a:ea typeface="+mn-ea"/>
                <a:cs typeface="+mn-cs"/>
              </a:rPr>
              <a:t>4</a:t>
            </a:r>
          </a:p>
        </p:txBody>
      </p:sp>
      <p:sp>
        <p:nvSpPr>
          <p:cNvPr id="52" name="Oval 51"/>
          <p:cNvSpPr/>
          <p:nvPr/>
        </p:nvSpPr>
        <p:spPr bwMode="auto">
          <a:xfrm>
            <a:off x="8636230" y="5855680"/>
            <a:ext cx="381000" cy="381000"/>
          </a:xfrm>
          <a:prstGeom prst="ellipse">
            <a:avLst/>
          </a:prstGeom>
          <a:gradFill rotWithShape="1">
            <a:gsLst>
              <a:gs pos="0">
                <a:srgbClr val="F7BC24">
                  <a:shade val="51000"/>
                  <a:satMod val="130000"/>
                </a:srgbClr>
              </a:gs>
              <a:gs pos="80000">
                <a:srgbClr val="F7BC24">
                  <a:shade val="93000"/>
                  <a:satMod val="130000"/>
                </a:srgbClr>
              </a:gs>
              <a:gs pos="100000">
                <a:srgbClr val="F7BC24">
                  <a:shade val="94000"/>
                  <a:satMod val="135000"/>
                </a:srgbClr>
              </a:gs>
            </a:gsLst>
            <a:lin ang="16200000" scaled="0"/>
          </a:gradFill>
          <a:ln>
            <a:noFill/>
            <a:headEnd type="none" w="med" len="med"/>
            <a:tailEnd type="none" w="med" len="me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lIns="91436" tIns="45718" rIns="91436" bIns="45718" anchor="ctr"/>
          <a:lstStyle/>
          <a:p>
            <a:pPr marL="0" marR="0" lvl="0" indent="0" algn="ctr" defTabSz="914099"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rgbClr val="FFFFFF"/>
                </a:solidFill>
                <a:effectLst/>
                <a:uLnTx/>
                <a:uFillTx/>
                <a:ea typeface="+mn-ea"/>
                <a:cs typeface="+mn-cs"/>
              </a:rPr>
              <a:t>5</a:t>
            </a:r>
          </a:p>
        </p:txBody>
      </p:sp>
      <p:sp>
        <p:nvSpPr>
          <p:cNvPr id="53" name="TextBox 52"/>
          <p:cNvSpPr txBox="1"/>
          <p:nvPr/>
        </p:nvSpPr>
        <p:spPr>
          <a:xfrm>
            <a:off x="1901769" y="3569680"/>
            <a:ext cx="1304845" cy="215444"/>
          </a:xfrm>
          <a:prstGeom prst="rect">
            <a:avLst/>
          </a:prstGeom>
          <a:noFill/>
        </p:spPr>
        <p:txBody>
          <a:bodyPr wrap="none" lIns="0" tIns="0" rIns="0" bIns="0">
            <a:spAutoFit/>
          </a:bodyPr>
          <a:lstStyle/>
          <a:p>
            <a:pPr marL="0" marR="0" lvl="0" indent="0" algn="ctr" defTabSz="914363"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srgbClr val="FFFFFF"/>
                </a:solidFill>
                <a:effectLst/>
                <a:uLnTx/>
                <a:uFillTx/>
                <a:cs typeface="+mn-cs"/>
              </a:rPr>
              <a:t>External System</a:t>
            </a:r>
          </a:p>
        </p:txBody>
      </p:sp>
      <p:sp>
        <p:nvSpPr>
          <p:cNvPr id="54" name="TextBox 53"/>
          <p:cNvSpPr txBox="1"/>
          <p:nvPr/>
        </p:nvSpPr>
        <p:spPr>
          <a:xfrm>
            <a:off x="3608030" y="3569680"/>
            <a:ext cx="1383392" cy="430887"/>
          </a:xfrm>
          <a:prstGeom prst="rect">
            <a:avLst/>
          </a:prstGeom>
          <a:noFill/>
        </p:spPr>
        <p:txBody>
          <a:bodyPr wrap="none" lIns="0" tIns="0" rIns="0" bIns="0">
            <a:spAutoFit/>
          </a:bodyPr>
          <a:lstStyle/>
          <a:p>
            <a:pPr marL="0" marR="0" lvl="0" indent="0" algn="ctr" defTabSz="914363"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srgbClr val="FFFFFF"/>
                </a:solidFill>
                <a:effectLst/>
                <a:uLnTx/>
                <a:uFillTx/>
                <a:cs typeface="+mn-cs"/>
              </a:rPr>
              <a:t>External Content </a:t>
            </a:r>
          </a:p>
          <a:p>
            <a:pPr marL="0" marR="0" lvl="0" indent="0" algn="ctr" defTabSz="914363"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srgbClr val="FFFFFF"/>
                </a:solidFill>
                <a:effectLst/>
                <a:uLnTx/>
                <a:uFillTx/>
                <a:cs typeface="+mn-cs"/>
              </a:rPr>
              <a:t>Type (ECT)</a:t>
            </a:r>
          </a:p>
        </p:txBody>
      </p:sp>
      <p:sp>
        <p:nvSpPr>
          <p:cNvPr id="55" name="TextBox 54"/>
          <p:cNvSpPr txBox="1"/>
          <p:nvPr/>
        </p:nvSpPr>
        <p:spPr>
          <a:xfrm>
            <a:off x="5394036" y="3569680"/>
            <a:ext cx="1175002" cy="215444"/>
          </a:xfrm>
          <a:prstGeom prst="rect">
            <a:avLst/>
          </a:prstGeom>
          <a:noFill/>
        </p:spPr>
        <p:txBody>
          <a:bodyPr wrap="none" lIns="0" tIns="0" rIns="0" bIns="0">
            <a:spAutoFit/>
          </a:bodyPr>
          <a:lstStyle/>
          <a:p>
            <a:pPr marL="0" marR="0" lvl="0" indent="0" algn="ctr" defTabSz="914363"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srgbClr val="FFFFFF"/>
                </a:solidFill>
                <a:effectLst/>
                <a:uLnTx/>
                <a:uFillTx/>
                <a:cs typeface="+mn-cs"/>
              </a:rPr>
              <a:t>Consume ECT</a:t>
            </a:r>
          </a:p>
        </p:txBody>
      </p:sp>
      <p:sp>
        <p:nvSpPr>
          <p:cNvPr id="56" name="TextBox 55"/>
          <p:cNvSpPr txBox="1"/>
          <p:nvPr/>
        </p:nvSpPr>
        <p:spPr>
          <a:xfrm>
            <a:off x="7099407" y="3569680"/>
            <a:ext cx="1115690" cy="430887"/>
          </a:xfrm>
          <a:prstGeom prst="rect">
            <a:avLst/>
          </a:prstGeom>
          <a:noFill/>
        </p:spPr>
        <p:txBody>
          <a:bodyPr wrap="none" lIns="0" tIns="0" rIns="0" bIns="0">
            <a:spAutoFit/>
          </a:bodyPr>
          <a:lstStyle/>
          <a:p>
            <a:pPr marL="0" marR="0" lvl="0" indent="0" algn="ctr" defTabSz="914363"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srgbClr val="FFFFFF"/>
                </a:solidFill>
                <a:effectLst/>
                <a:uLnTx/>
                <a:uFillTx/>
                <a:cs typeface="+mn-cs"/>
              </a:rPr>
              <a:t>Code Against</a:t>
            </a:r>
          </a:p>
          <a:p>
            <a:pPr marL="0" marR="0" lvl="0" indent="0" algn="ctr" defTabSz="914363"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srgbClr val="FFFFFF"/>
                </a:solidFill>
                <a:effectLst/>
                <a:uLnTx/>
                <a:uFillTx/>
                <a:cs typeface="+mn-cs"/>
              </a:rPr>
              <a:t>ECT on Client</a:t>
            </a:r>
          </a:p>
        </p:txBody>
      </p:sp>
      <p:sp>
        <p:nvSpPr>
          <p:cNvPr id="57" name="TextBox 56"/>
          <p:cNvSpPr txBox="1"/>
          <p:nvPr/>
        </p:nvSpPr>
        <p:spPr>
          <a:xfrm>
            <a:off x="8726172" y="3569680"/>
            <a:ext cx="1205458" cy="215444"/>
          </a:xfrm>
          <a:prstGeom prst="rect">
            <a:avLst/>
          </a:prstGeom>
          <a:noFill/>
        </p:spPr>
        <p:txBody>
          <a:bodyPr wrap="none" lIns="0" tIns="0" rIns="0" bIns="0">
            <a:spAutoFit/>
          </a:bodyPr>
          <a:lstStyle/>
          <a:p>
            <a:pPr marL="0" marR="0" lvl="0" indent="0" algn="ctr" defTabSz="914363"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srgbClr val="FFFFFF"/>
                </a:solidFill>
                <a:effectLst/>
                <a:uLnTx/>
                <a:uFillTx/>
                <a:cs typeface="+mn-cs"/>
              </a:rPr>
              <a:t>Deploy Add-in </a:t>
            </a:r>
          </a:p>
        </p:txBody>
      </p:sp>
      <p:sp>
        <p:nvSpPr>
          <p:cNvPr id="58" name="Rectangle 29"/>
          <p:cNvSpPr>
            <a:spLocks noChangeArrowheads="1"/>
          </p:cNvSpPr>
          <p:nvPr/>
        </p:nvSpPr>
        <p:spPr bwMode="auto">
          <a:xfrm>
            <a:off x="1930630" y="4255480"/>
            <a:ext cx="1295400" cy="60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171450" marR="0" lvl="0" indent="-171450" algn="l" defTabSz="914400" eaLnBrk="1" fontAlgn="auto" latinLnBrk="0" hangingPunct="1">
              <a:lnSpc>
                <a:spcPct val="100000"/>
              </a:lnSpc>
              <a:spcBef>
                <a:spcPts val="0"/>
              </a:spcBef>
              <a:spcAft>
                <a:spcPts val="0"/>
              </a:spcAft>
              <a:buClrTx/>
              <a:buSzTx/>
              <a:buFont typeface="Arial" pitchFamily="34" charset="0"/>
              <a:buChar char="•"/>
              <a:tabLst/>
              <a:defRPr/>
            </a:pPr>
            <a:r>
              <a:rPr kumimoji="0" lang="en-US" sz="1100" b="0" i="0" u="none" strike="noStrike" kern="0" cap="none" spc="0" normalizeH="0" baseline="0" noProof="0" dirty="0" smtClean="0">
                <a:ln>
                  <a:noFill/>
                </a:ln>
                <a:solidFill>
                  <a:srgbClr val="FFFFFF"/>
                </a:solidFill>
                <a:effectLst/>
                <a:uLnTx/>
                <a:uFillTx/>
              </a:rPr>
              <a:t>SAP Data</a:t>
            </a:r>
          </a:p>
          <a:p>
            <a:pPr marL="171450" marR="0" lvl="0" indent="-171450" algn="l" defTabSz="914400" eaLnBrk="1" fontAlgn="auto" latinLnBrk="0" hangingPunct="1">
              <a:lnSpc>
                <a:spcPct val="100000"/>
              </a:lnSpc>
              <a:spcBef>
                <a:spcPts val="0"/>
              </a:spcBef>
              <a:spcAft>
                <a:spcPts val="0"/>
              </a:spcAft>
              <a:buClrTx/>
              <a:buSzTx/>
              <a:buFont typeface="Arial" pitchFamily="34" charset="0"/>
              <a:buChar char="•"/>
              <a:tabLst/>
              <a:defRPr/>
            </a:pPr>
            <a:r>
              <a:rPr kumimoji="0" lang="en-US" sz="1100" b="0" i="0" u="none" strike="noStrike" kern="0" cap="none" spc="0" normalizeH="0" baseline="0" noProof="0" dirty="0" smtClean="0">
                <a:ln>
                  <a:noFill/>
                </a:ln>
                <a:solidFill>
                  <a:srgbClr val="FFFFFF"/>
                </a:solidFill>
                <a:effectLst/>
                <a:uLnTx/>
                <a:uFillTx/>
              </a:rPr>
              <a:t>Create Web Service</a:t>
            </a:r>
          </a:p>
        </p:txBody>
      </p:sp>
      <p:sp>
        <p:nvSpPr>
          <p:cNvPr id="59" name="Rectangle 30"/>
          <p:cNvSpPr>
            <a:spLocks noChangeArrowheads="1"/>
          </p:cNvSpPr>
          <p:nvPr/>
        </p:nvSpPr>
        <p:spPr bwMode="auto">
          <a:xfrm>
            <a:off x="3683230" y="4255480"/>
            <a:ext cx="1295400"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171450" marR="0" lvl="0" indent="-171450" algn="l" defTabSz="914400" eaLnBrk="1" fontAlgn="auto" latinLnBrk="0" hangingPunct="1">
              <a:lnSpc>
                <a:spcPct val="100000"/>
              </a:lnSpc>
              <a:spcBef>
                <a:spcPts val="0"/>
              </a:spcBef>
              <a:spcAft>
                <a:spcPts val="0"/>
              </a:spcAft>
              <a:buClrTx/>
              <a:buSzTx/>
              <a:buFont typeface="Arial" pitchFamily="34" charset="0"/>
              <a:buChar char="•"/>
              <a:tabLst/>
              <a:defRPr/>
            </a:pPr>
            <a:r>
              <a:rPr kumimoji="0" lang="en-US" sz="1100" b="0" i="0" u="none" strike="noStrike" kern="0" cap="none" spc="0" normalizeH="0" baseline="0" noProof="0" dirty="0" smtClean="0">
                <a:ln>
                  <a:noFill/>
                </a:ln>
                <a:solidFill>
                  <a:srgbClr val="FFFFFF"/>
                </a:solidFill>
                <a:effectLst/>
                <a:uLnTx/>
                <a:uFillTx/>
              </a:rPr>
              <a:t>Secure ECT</a:t>
            </a:r>
          </a:p>
        </p:txBody>
      </p:sp>
      <p:sp>
        <p:nvSpPr>
          <p:cNvPr id="60" name="Rectangle 31"/>
          <p:cNvSpPr>
            <a:spLocks noChangeArrowheads="1"/>
          </p:cNvSpPr>
          <p:nvPr/>
        </p:nvSpPr>
        <p:spPr bwMode="auto">
          <a:xfrm>
            <a:off x="5359630" y="4255480"/>
            <a:ext cx="1295400" cy="769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171450" marR="0" lvl="0" indent="-171450" algn="l" defTabSz="914400" eaLnBrk="1" fontAlgn="auto" latinLnBrk="0" hangingPunct="1">
              <a:lnSpc>
                <a:spcPct val="100000"/>
              </a:lnSpc>
              <a:spcBef>
                <a:spcPts val="0"/>
              </a:spcBef>
              <a:spcAft>
                <a:spcPts val="0"/>
              </a:spcAft>
              <a:buClrTx/>
              <a:buSzTx/>
              <a:buFont typeface="Arial" pitchFamily="34" charset="0"/>
              <a:buChar char="•"/>
              <a:tabLst/>
              <a:defRPr/>
            </a:pPr>
            <a:r>
              <a:rPr kumimoji="0" lang="en-US" sz="1100" b="0" i="0" u="none" strike="noStrike" kern="0" cap="none" spc="0" normalizeH="0" baseline="0" noProof="0" dirty="0" smtClean="0">
                <a:ln>
                  <a:noFill/>
                </a:ln>
                <a:solidFill>
                  <a:srgbClr val="FFFFFF"/>
                </a:solidFill>
                <a:effectLst/>
                <a:uLnTx/>
                <a:uFillTx/>
              </a:rPr>
              <a:t>Consume via External List</a:t>
            </a:r>
          </a:p>
          <a:p>
            <a:pPr marL="171450" marR="0" lvl="0" indent="-171450" algn="l" defTabSz="914400" eaLnBrk="1" fontAlgn="auto" latinLnBrk="0" hangingPunct="1">
              <a:lnSpc>
                <a:spcPct val="100000"/>
              </a:lnSpc>
              <a:spcBef>
                <a:spcPts val="0"/>
              </a:spcBef>
              <a:spcAft>
                <a:spcPts val="0"/>
              </a:spcAft>
              <a:buClrTx/>
              <a:buSzTx/>
              <a:buFont typeface="Arial" pitchFamily="34" charset="0"/>
              <a:buChar char="•"/>
              <a:tabLst/>
              <a:defRPr/>
            </a:pPr>
            <a:r>
              <a:rPr kumimoji="0" lang="en-US" sz="1100" b="0" i="0" u="none" strike="noStrike" kern="0" cap="none" spc="0" normalizeH="0" baseline="0" noProof="0" dirty="0" smtClean="0">
                <a:ln>
                  <a:noFill/>
                </a:ln>
                <a:solidFill>
                  <a:srgbClr val="FFFFFF"/>
                </a:solidFill>
                <a:effectLst/>
                <a:uLnTx/>
                <a:uFillTx/>
              </a:rPr>
              <a:t>Use BCS API</a:t>
            </a:r>
          </a:p>
          <a:p>
            <a:pPr marL="171450" marR="0" lvl="0" indent="-171450" algn="l" defTabSz="914400" eaLnBrk="1" fontAlgn="auto" latinLnBrk="0" hangingPunct="1">
              <a:lnSpc>
                <a:spcPct val="100000"/>
              </a:lnSpc>
              <a:spcBef>
                <a:spcPts val="0"/>
              </a:spcBef>
              <a:spcAft>
                <a:spcPts val="0"/>
              </a:spcAft>
              <a:buClrTx/>
              <a:buSzTx/>
              <a:buFont typeface="Arial" pitchFamily="34" charset="0"/>
              <a:buChar char="•"/>
              <a:tabLst/>
              <a:defRPr/>
            </a:pPr>
            <a:r>
              <a:rPr kumimoji="0" lang="en-US" sz="1100" b="0" i="0" u="none" strike="noStrike" kern="0" cap="none" spc="0" normalizeH="0" baseline="0" noProof="0" dirty="0" smtClean="0">
                <a:ln>
                  <a:noFill/>
                </a:ln>
                <a:solidFill>
                  <a:srgbClr val="FFFFFF"/>
                </a:solidFill>
                <a:effectLst/>
                <a:uLnTx/>
                <a:uFillTx/>
              </a:rPr>
              <a:t>Take Offline</a:t>
            </a:r>
          </a:p>
        </p:txBody>
      </p:sp>
      <p:sp>
        <p:nvSpPr>
          <p:cNvPr id="61" name="Rectangle 32"/>
          <p:cNvSpPr>
            <a:spLocks noChangeArrowheads="1"/>
          </p:cNvSpPr>
          <p:nvPr/>
        </p:nvSpPr>
        <p:spPr bwMode="auto">
          <a:xfrm>
            <a:off x="7036030" y="4255480"/>
            <a:ext cx="1295400" cy="1446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171450" marR="0" lvl="0" indent="-171450" algn="l" defTabSz="914400" eaLnBrk="1" fontAlgn="auto" latinLnBrk="0" hangingPunct="1">
              <a:lnSpc>
                <a:spcPct val="100000"/>
              </a:lnSpc>
              <a:spcBef>
                <a:spcPts val="0"/>
              </a:spcBef>
              <a:spcAft>
                <a:spcPts val="0"/>
              </a:spcAft>
              <a:buClrTx/>
              <a:buSzTx/>
              <a:buFont typeface="Arial" pitchFamily="34" charset="0"/>
              <a:buChar char="•"/>
              <a:tabLst/>
              <a:defRPr/>
            </a:pPr>
            <a:r>
              <a:rPr kumimoji="0" lang="en-US" sz="1100" b="0" i="0" u="none" strike="noStrike" kern="0" cap="none" spc="0" normalizeH="0" baseline="0" noProof="0" dirty="0" smtClean="0">
                <a:ln>
                  <a:noFill/>
                </a:ln>
                <a:solidFill>
                  <a:srgbClr val="FFFFFF"/>
                </a:solidFill>
                <a:effectLst/>
                <a:uLnTx/>
                <a:uFillTx/>
              </a:rPr>
              <a:t>No-code apps</a:t>
            </a:r>
          </a:p>
          <a:p>
            <a:pPr marL="171450" marR="0" lvl="0" indent="-171450" algn="l" defTabSz="914400" eaLnBrk="1" fontAlgn="auto" latinLnBrk="0" hangingPunct="1">
              <a:lnSpc>
                <a:spcPct val="100000"/>
              </a:lnSpc>
              <a:spcBef>
                <a:spcPts val="0"/>
              </a:spcBef>
              <a:spcAft>
                <a:spcPts val="0"/>
              </a:spcAft>
              <a:buClrTx/>
              <a:buSzTx/>
              <a:buFont typeface="Arial" pitchFamily="34" charset="0"/>
              <a:buChar char="•"/>
              <a:tabLst/>
              <a:defRPr/>
            </a:pPr>
            <a:r>
              <a:rPr kumimoji="0" lang="en-US" sz="1100" b="0" i="0" u="none" strike="noStrike" kern="0" cap="none" spc="0" normalizeH="0" baseline="0" noProof="0" dirty="0" smtClean="0">
                <a:ln>
                  <a:noFill/>
                </a:ln>
                <a:solidFill>
                  <a:srgbClr val="FFFFFF"/>
                </a:solidFill>
                <a:effectLst/>
                <a:uLnTx/>
                <a:uFillTx/>
              </a:rPr>
              <a:t>Use .NET &amp; Office Extensibility</a:t>
            </a:r>
          </a:p>
          <a:p>
            <a:pPr marL="171450" marR="0" lvl="0" indent="-171450" algn="l" defTabSz="914400" eaLnBrk="1" fontAlgn="auto" latinLnBrk="0" hangingPunct="1">
              <a:lnSpc>
                <a:spcPct val="100000"/>
              </a:lnSpc>
              <a:spcBef>
                <a:spcPts val="0"/>
              </a:spcBef>
              <a:spcAft>
                <a:spcPts val="0"/>
              </a:spcAft>
              <a:buClrTx/>
              <a:buSzTx/>
              <a:buFont typeface="Arial" pitchFamily="34" charset="0"/>
              <a:buChar char="•"/>
              <a:tabLst/>
              <a:defRPr/>
            </a:pPr>
            <a:r>
              <a:rPr kumimoji="0" lang="en-US" sz="1100" b="0" i="0" u="none" strike="noStrike" kern="0" cap="none" spc="0" normalizeH="0" baseline="0" noProof="0" dirty="0" smtClean="0">
                <a:ln>
                  <a:noFill/>
                </a:ln>
                <a:solidFill>
                  <a:srgbClr val="FFFFFF"/>
                </a:solidFill>
                <a:effectLst/>
                <a:uLnTx/>
                <a:uFillTx/>
              </a:rPr>
              <a:t>Open XML</a:t>
            </a:r>
          </a:p>
          <a:p>
            <a:pPr marL="171450" marR="0" lvl="0" indent="-171450" algn="l" defTabSz="914400" eaLnBrk="1" fontAlgn="auto" latinLnBrk="0" hangingPunct="1">
              <a:lnSpc>
                <a:spcPct val="100000"/>
              </a:lnSpc>
              <a:spcBef>
                <a:spcPts val="0"/>
              </a:spcBef>
              <a:spcAft>
                <a:spcPts val="0"/>
              </a:spcAft>
              <a:buClrTx/>
              <a:buSzTx/>
              <a:buFont typeface="Arial" pitchFamily="34" charset="0"/>
              <a:buChar char="•"/>
              <a:tabLst/>
              <a:defRPr/>
            </a:pPr>
            <a:r>
              <a:rPr kumimoji="0" lang="en-US" sz="1100" b="0" i="0" u="none" strike="noStrike" kern="0" cap="none" spc="0" normalizeH="0" baseline="0" noProof="0" dirty="0" smtClean="0">
                <a:ln>
                  <a:noFill/>
                </a:ln>
                <a:solidFill>
                  <a:srgbClr val="FFFFFF"/>
                </a:solidFill>
                <a:effectLst/>
                <a:uLnTx/>
                <a:uFillTx/>
              </a:rPr>
              <a:t>Workflow</a:t>
            </a:r>
          </a:p>
          <a:p>
            <a:pPr marL="171450" marR="0" lvl="0" indent="-171450" algn="l" defTabSz="914400" eaLnBrk="1" fontAlgn="auto" latinLnBrk="0" hangingPunct="1">
              <a:lnSpc>
                <a:spcPct val="100000"/>
              </a:lnSpc>
              <a:spcBef>
                <a:spcPts val="0"/>
              </a:spcBef>
              <a:spcAft>
                <a:spcPts val="0"/>
              </a:spcAft>
              <a:buClrTx/>
              <a:buSzTx/>
              <a:buFont typeface="Arial" pitchFamily="34" charset="0"/>
              <a:buChar char="•"/>
              <a:tabLst/>
              <a:defRPr/>
            </a:pPr>
            <a:endParaRPr kumimoji="0" lang="en-US" sz="1100" b="0" i="0" u="none" strike="noStrike" kern="0" cap="none" spc="0" normalizeH="0" baseline="0" noProof="0" dirty="0" smtClean="0">
              <a:ln>
                <a:noFill/>
              </a:ln>
              <a:solidFill>
                <a:srgbClr val="FFFFFF"/>
              </a:solidFill>
              <a:effectLst/>
              <a:uLnTx/>
              <a:uFillTx/>
            </a:endParaRPr>
          </a:p>
          <a:p>
            <a:pPr marL="171450" marR="0" lvl="0" indent="-171450" algn="l" defTabSz="914400" eaLnBrk="1" fontAlgn="auto" latinLnBrk="0" hangingPunct="1">
              <a:lnSpc>
                <a:spcPct val="100000"/>
              </a:lnSpc>
              <a:spcBef>
                <a:spcPts val="0"/>
              </a:spcBef>
              <a:spcAft>
                <a:spcPts val="0"/>
              </a:spcAft>
              <a:buClrTx/>
              <a:buSzTx/>
              <a:buFont typeface="Arial" pitchFamily="34" charset="0"/>
              <a:buChar char="•"/>
              <a:tabLst/>
              <a:defRPr/>
            </a:pPr>
            <a:endParaRPr kumimoji="0" lang="en-US" sz="1100" b="0" i="0" u="none" strike="noStrike" kern="0" cap="none" spc="0" normalizeH="0" baseline="0" noProof="0" dirty="0" smtClean="0">
              <a:ln>
                <a:noFill/>
              </a:ln>
              <a:solidFill>
                <a:srgbClr val="FFFFFF"/>
              </a:solidFill>
              <a:effectLst/>
              <a:uLnTx/>
              <a:uFillTx/>
            </a:endParaRPr>
          </a:p>
        </p:txBody>
      </p:sp>
      <p:sp>
        <p:nvSpPr>
          <p:cNvPr id="62" name="Rectangle 34"/>
          <p:cNvSpPr>
            <a:spLocks noChangeArrowheads="1"/>
          </p:cNvSpPr>
          <p:nvPr/>
        </p:nvSpPr>
        <p:spPr bwMode="auto">
          <a:xfrm>
            <a:off x="8636230" y="4255480"/>
            <a:ext cx="1295400" cy="1277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171450" marR="0" lvl="0" indent="-171450" algn="l" defTabSz="914400" eaLnBrk="1" fontAlgn="auto" latinLnBrk="0" hangingPunct="1">
              <a:lnSpc>
                <a:spcPct val="100000"/>
              </a:lnSpc>
              <a:spcBef>
                <a:spcPts val="0"/>
              </a:spcBef>
              <a:spcAft>
                <a:spcPts val="0"/>
              </a:spcAft>
              <a:buClrTx/>
              <a:buSzTx/>
              <a:buFont typeface="Arial" pitchFamily="34" charset="0"/>
              <a:buChar char="•"/>
              <a:tabLst/>
              <a:defRPr/>
            </a:pPr>
            <a:r>
              <a:rPr kumimoji="0" lang="en-US" sz="1100" b="0" i="0" u="none" strike="noStrike" kern="0" cap="none" spc="0" normalizeH="0" baseline="0" noProof="0" dirty="0" smtClean="0">
                <a:ln>
                  <a:noFill/>
                </a:ln>
                <a:solidFill>
                  <a:srgbClr val="FFFFFF"/>
                </a:solidFill>
                <a:effectLst/>
                <a:uLnTx/>
                <a:uFillTx/>
              </a:rPr>
              <a:t>Click Once to share, web or DVD</a:t>
            </a:r>
          </a:p>
          <a:p>
            <a:pPr marL="171450" marR="0" lvl="0" indent="-171450" algn="l" defTabSz="914400" eaLnBrk="1" fontAlgn="auto" latinLnBrk="0" hangingPunct="1">
              <a:lnSpc>
                <a:spcPct val="100000"/>
              </a:lnSpc>
              <a:spcBef>
                <a:spcPts val="0"/>
              </a:spcBef>
              <a:spcAft>
                <a:spcPts val="0"/>
              </a:spcAft>
              <a:buClrTx/>
              <a:buSzTx/>
              <a:buFont typeface="Arial" pitchFamily="34" charset="0"/>
              <a:buChar char="•"/>
              <a:tabLst/>
              <a:defRPr/>
            </a:pPr>
            <a:r>
              <a:rPr kumimoji="0" lang="en-US" sz="1100" b="0" i="0" u="none" strike="noStrike" kern="0" cap="none" spc="0" normalizeH="0" baseline="0" noProof="0" dirty="0" smtClean="0">
                <a:ln>
                  <a:noFill/>
                </a:ln>
                <a:solidFill>
                  <a:srgbClr val="FFFFFF"/>
                </a:solidFill>
                <a:effectLst/>
                <a:uLnTx/>
                <a:uFillTx/>
              </a:rPr>
              <a:t>Package multiple add-ins</a:t>
            </a:r>
          </a:p>
          <a:p>
            <a:pPr marL="171450" marR="0" lvl="0" indent="-171450" algn="l" defTabSz="914400" eaLnBrk="1" fontAlgn="auto" latinLnBrk="0" hangingPunct="1">
              <a:lnSpc>
                <a:spcPct val="100000"/>
              </a:lnSpc>
              <a:spcBef>
                <a:spcPts val="0"/>
              </a:spcBef>
              <a:spcAft>
                <a:spcPts val="0"/>
              </a:spcAft>
              <a:buClrTx/>
              <a:buSzTx/>
              <a:buFont typeface="Arial" pitchFamily="34" charset="0"/>
              <a:buChar char="•"/>
              <a:tabLst/>
              <a:defRPr/>
            </a:pPr>
            <a:endParaRPr kumimoji="0" lang="en-US" sz="1100" b="0" i="0" u="none" strike="noStrike" kern="0" cap="none" spc="0" normalizeH="0" baseline="0" noProof="0" dirty="0" smtClean="0">
              <a:ln>
                <a:noFill/>
              </a:ln>
              <a:solidFill>
                <a:srgbClr val="FFFFFF"/>
              </a:solidFill>
              <a:effectLst/>
              <a:uLnTx/>
              <a:uFillTx/>
            </a:endParaRPr>
          </a:p>
        </p:txBody>
      </p:sp>
      <p:pic>
        <p:nvPicPr>
          <p:cNvPr id="63" name="Picture 62"/>
          <p:cNvPicPr>
            <a:picLocks noChangeAspect="1"/>
          </p:cNvPicPr>
          <p:nvPr/>
        </p:nvPicPr>
        <p:blipFill>
          <a:blip r:embed="rId4" cstate="print">
            <a:extLst>
              <a:ext uri="{28A0092B-C50C-407E-A947-70E740481C1C}">
                <a14:useLocalDpi xmlns:a14="http://schemas.microsoft.com/office/drawing/2010/main" val="0"/>
              </a:ext>
            </a:extLst>
          </a:blip>
          <a:srcRect b="15200"/>
          <a:stretch>
            <a:fillRect/>
          </a:stretch>
        </p:blipFill>
        <p:spPr>
          <a:xfrm>
            <a:off x="3280817" y="1569430"/>
            <a:ext cx="1519575" cy="423121"/>
          </a:xfrm>
          <a:prstGeom prst="rect">
            <a:avLst/>
          </a:prstGeom>
          <a:effectLst>
            <a:outerShdw blurRad="50800" dist="38100" dir="2700000" algn="tl" rotWithShape="0">
              <a:prstClr val="black">
                <a:alpha val="40000"/>
              </a:prstClr>
            </a:outerShdw>
            <a:reflection blurRad="6350" stA="52000" endA="300" endPos="35000" dir="5400000" sy="-100000" algn="bl" rotWithShape="0"/>
          </a:effectLst>
        </p:spPr>
      </p:pic>
    </p:spTree>
    <p:extLst>
      <p:ext uri="{BB962C8B-B14F-4D97-AF65-F5344CB8AC3E}">
        <p14:creationId xmlns:p14="http://schemas.microsoft.com/office/powerpoint/2010/main" val="342740936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childTnLst>
                                </p:cTn>
                              </p:par>
                              <p:par>
                                <p:cTn id="8" presetID="10" presetClass="entr" presetSubtype="0" fill="hold" nodeType="withEffect">
                                  <p:stCondLst>
                                    <p:cond delay="0"/>
                                  </p:stCondLst>
                                  <p:childTnLst>
                                    <p:set>
                                      <p:cBhvr>
                                        <p:cTn id="9" dur="1" fill="hold">
                                          <p:stCondLst>
                                            <p:cond delay="0"/>
                                          </p:stCondLst>
                                        </p:cTn>
                                        <p:tgtEl>
                                          <p:spTgt spid="38"/>
                                        </p:tgtEl>
                                        <p:attrNameLst>
                                          <p:attrName>style.visibility</p:attrName>
                                        </p:attrNameLst>
                                      </p:cBhvr>
                                      <p:to>
                                        <p:strVal val="visible"/>
                                      </p:to>
                                    </p:set>
                                    <p:animEffect transition="in" filter="fade">
                                      <p:cBhvr>
                                        <p:cTn id="10" dur="500"/>
                                        <p:tgtEl>
                                          <p:spTgt spid="38"/>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7"/>
                                        </p:tgtEl>
                                        <p:attrNameLst>
                                          <p:attrName>style.visibility</p:attrName>
                                        </p:attrNameLst>
                                      </p:cBhvr>
                                      <p:to>
                                        <p:strVal val="visible"/>
                                      </p:to>
                                    </p:set>
                                    <p:animEffect transition="in" filter="fade">
                                      <p:cBhvr>
                                        <p:cTn id="13"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BCS-Enabled User Experiences</a:t>
            </a:r>
            <a:endParaRPr lang="en-US" dirty="0"/>
          </a:p>
        </p:txBody>
      </p:sp>
      <p:pic>
        <p:nvPicPr>
          <p:cNvPr id="3" name="Picture 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805639" y="2057400"/>
            <a:ext cx="2438400" cy="2078457"/>
          </a:xfrm>
          <a:prstGeom prst="round2SameRect">
            <a:avLst>
              <a:gd name="adj1" fmla="val 6503"/>
              <a:gd name="adj2" fmla="val 0"/>
            </a:avLst>
          </a:prstGeom>
          <a:ln>
            <a:noFill/>
          </a:ln>
          <a:effectLst>
            <a:outerShdw blurRad="292100" dist="139700" dir="2700000" algn="tl" rotWithShape="0">
              <a:srgbClr val="333333">
                <a:alpha val="65000"/>
              </a:srgbClr>
            </a:outerShdw>
            <a:reflection blurRad="6350" stA="52000" endA="300" endPos="35000" dir="5400000" sy="-100000" algn="bl" rotWithShape="0"/>
          </a:effectLst>
          <a:extLst/>
        </p:spPr>
      </p:pic>
      <p:grpSp>
        <p:nvGrpSpPr>
          <p:cNvPr id="4" name="Group 25"/>
          <p:cNvGrpSpPr/>
          <p:nvPr/>
        </p:nvGrpSpPr>
        <p:grpSpPr>
          <a:xfrm>
            <a:off x="0" y="3895726"/>
            <a:ext cx="12188825" cy="2962274"/>
            <a:chOff x="0" y="4454260"/>
            <a:chExt cx="9144000" cy="2403740"/>
          </a:xfrm>
          <a:gradFill>
            <a:gsLst>
              <a:gs pos="0">
                <a:schemeClr val="bg1">
                  <a:alpha val="70000"/>
                </a:schemeClr>
              </a:gs>
              <a:gs pos="86000">
                <a:schemeClr val="bg1">
                  <a:alpha val="80000"/>
                </a:schemeClr>
              </a:gs>
            </a:gsLst>
            <a:lin ang="5400000" scaled="0"/>
          </a:gradFill>
        </p:grpSpPr>
        <p:sp>
          <p:nvSpPr>
            <p:cNvPr id="5" name="Freeform 5"/>
            <p:cNvSpPr>
              <a:spLocks/>
            </p:cNvSpPr>
            <p:nvPr/>
          </p:nvSpPr>
          <p:spPr bwMode="auto">
            <a:xfrm>
              <a:off x="0" y="4860396"/>
              <a:ext cx="9144000" cy="1997604"/>
            </a:xfrm>
            <a:custGeom>
              <a:avLst/>
              <a:gdLst/>
              <a:ahLst/>
              <a:cxnLst>
                <a:cxn ang="0">
                  <a:pos x="6912" y="1510"/>
                </a:cxn>
                <a:cxn ang="0">
                  <a:pos x="0" y="1510"/>
                </a:cxn>
                <a:cxn ang="0">
                  <a:pos x="0" y="0"/>
                </a:cxn>
                <a:cxn ang="0">
                  <a:pos x="0" y="0"/>
                </a:cxn>
                <a:cxn ang="0">
                  <a:pos x="68" y="12"/>
                </a:cxn>
                <a:cxn ang="0">
                  <a:pos x="266" y="45"/>
                </a:cxn>
                <a:cxn ang="0">
                  <a:pos x="408" y="65"/>
                </a:cxn>
                <a:cxn ang="0">
                  <a:pos x="579" y="89"/>
                </a:cxn>
                <a:cxn ang="0">
                  <a:pos x="775" y="115"/>
                </a:cxn>
                <a:cxn ang="0">
                  <a:pos x="997" y="140"/>
                </a:cxn>
                <a:cxn ang="0">
                  <a:pos x="1241" y="166"/>
                </a:cxn>
                <a:cxn ang="0">
                  <a:pos x="1508" y="192"/>
                </a:cxn>
                <a:cxn ang="0">
                  <a:pos x="1793" y="216"/>
                </a:cxn>
                <a:cxn ang="0">
                  <a:pos x="1943" y="226"/>
                </a:cxn>
                <a:cxn ang="0">
                  <a:pos x="2099" y="236"/>
                </a:cxn>
                <a:cxn ang="0">
                  <a:pos x="2256" y="246"/>
                </a:cxn>
                <a:cxn ang="0">
                  <a:pos x="2420" y="255"/>
                </a:cxn>
                <a:cxn ang="0">
                  <a:pos x="2585" y="262"/>
                </a:cxn>
                <a:cxn ang="0">
                  <a:pos x="2756" y="268"/>
                </a:cxn>
                <a:cxn ang="0">
                  <a:pos x="2930" y="274"/>
                </a:cxn>
                <a:cxn ang="0">
                  <a:pos x="3106" y="277"/>
                </a:cxn>
                <a:cxn ang="0">
                  <a:pos x="3287" y="280"/>
                </a:cxn>
                <a:cxn ang="0">
                  <a:pos x="3470" y="280"/>
                </a:cxn>
                <a:cxn ang="0">
                  <a:pos x="3470" y="280"/>
                </a:cxn>
                <a:cxn ang="0">
                  <a:pos x="3652" y="280"/>
                </a:cxn>
                <a:cxn ang="0">
                  <a:pos x="3832" y="277"/>
                </a:cxn>
                <a:cxn ang="0">
                  <a:pos x="4009" y="274"/>
                </a:cxn>
                <a:cxn ang="0">
                  <a:pos x="4182" y="268"/>
                </a:cxn>
                <a:cxn ang="0">
                  <a:pos x="4352" y="262"/>
                </a:cxn>
                <a:cxn ang="0">
                  <a:pos x="4518" y="255"/>
                </a:cxn>
                <a:cxn ang="0">
                  <a:pos x="4680" y="246"/>
                </a:cxn>
                <a:cxn ang="0">
                  <a:pos x="4837" y="236"/>
                </a:cxn>
                <a:cxn ang="0">
                  <a:pos x="4991" y="226"/>
                </a:cxn>
                <a:cxn ang="0">
                  <a:pos x="5140" y="216"/>
                </a:cxn>
                <a:cxn ang="0">
                  <a:pos x="5423" y="192"/>
                </a:cxn>
                <a:cxn ang="0">
                  <a:pos x="5686" y="166"/>
                </a:cxn>
                <a:cxn ang="0">
                  <a:pos x="5928" y="140"/>
                </a:cxn>
                <a:cxn ang="0">
                  <a:pos x="6147" y="115"/>
                </a:cxn>
                <a:cxn ang="0">
                  <a:pos x="6342" y="89"/>
                </a:cxn>
                <a:cxn ang="0">
                  <a:pos x="6509" y="65"/>
                </a:cxn>
                <a:cxn ang="0">
                  <a:pos x="6651" y="45"/>
                </a:cxn>
                <a:cxn ang="0">
                  <a:pos x="6763" y="26"/>
                </a:cxn>
                <a:cxn ang="0">
                  <a:pos x="6845" y="12"/>
                </a:cxn>
                <a:cxn ang="0">
                  <a:pos x="6912" y="0"/>
                </a:cxn>
                <a:cxn ang="0">
                  <a:pos x="6912" y="1510"/>
                </a:cxn>
              </a:cxnLst>
              <a:rect l="0" t="0" r="r" b="b"/>
              <a:pathLst>
                <a:path w="6912" h="1510">
                  <a:moveTo>
                    <a:pt x="6912" y="1510"/>
                  </a:moveTo>
                  <a:lnTo>
                    <a:pt x="0" y="1510"/>
                  </a:lnTo>
                  <a:lnTo>
                    <a:pt x="0" y="0"/>
                  </a:lnTo>
                  <a:lnTo>
                    <a:pt x="0" y="0"/>
                  </a:lnTo>
                  <a:lnTo>
                    <a:pt x="68" y="12"/>
                  </a:lnTo>
                  <a:lnTo>
                    <a:pt x="266" y="45"/>
                  </a:lnTo>
                  <a:lnTo>
                    <a:pt x="408" y="65"/>
                  </a:lnTo>
                  <a:lnTo>
                    <a:pt x="579" y="89"/>
                  </a:lnTo>
                  <a:lnTo>
                    <a:pt x="775" y="115"/>
                  </a:lnTo>
                  <a:lnTo>
                    <a:pt x="997" y="140"/>
                  </a:lnTo>
                  <a:lnTo>
                    <a:pt x="1241" y="166"/>
                  </a:lnTo>
                  <a:lnTo>
                    <a:pt x="1508" y="192"/>
                  </a:lnTo>
                  <a:lnTo>
                    <a:pt x="1793" y="216"/>
                  </a:lnTo>
                  <a:lnTo>
                    <a:pt x="1943" y="226"/>
                  </a:lnTo>
                  <a:lnTo>
                    <a:pt x="2099" y="236"/>
                  </a:lnTo>
                  <a:lnTo>
                    <a:pt x="2256" y="246"/>
                  </a:lnTo>
                  <a:lnTo>
                    <a:pt x="2420" y="255"/>
                  </a:lnTo>
                  <a:lnTo>
                    <a:pt x="2585" y="262"/>
                  </a:lnTo>
                  <a:lnTo>
                    <a:pt x="2756" y="268"/>
                  </a:lnTo>
                  <a:lnTo>
                    <a:pt x="2930" y="274"/>
                  </a:lnTo>
                  <a:lnTo>
                    <a:pt x="3106" y="277"/>
                  </a:lnTo>
                  <a:lnTo>
                    <a:pt x="3287" y="280"/>
                  </a:lnTo>
                  <a:lnTo>
                    <a:pt x="3470" y="280"/>
                  </a:lnTo>
                  <a:lnTo>
                    <a:pt x="3470" y="280"/>
                  </a:lnTo>
                  <a:lnTo>
                    <a:pt x="3652" y="280"/>
                  </a:lnTo>
                  <a:lnTo>
                    <a:pt x="3832" y="277"/>
                  </a:lnTo>
                  <a:lnTo>
                    <a:pt x="4009" y="274"/>
                  </a:lnTo>
                  <a:lnTo>
                    <a:pt x="4182" y="268"/>
                  </a:lnTo>
                  <a:lnTo>
                    <a:pt x="4352" y="262"/>
                  </a:lnTo>
                  <a:lnTo>
                    <a:pt x="4518" y="255"/>
                  </a:lnTo>
                  <a:lnTo>
                    <a:pt x="4680" y="246"/>
                  </a:lnTo>
                  <a:lnTo>
                    <a:pt x="4837" y="236"/>
                  </a:lnTo>
                  <a:lnTo>
                    <a:pt x="4991" y="226"/>
                  </a:lnTo>
                  <a:lnTo>
                    <a:pt x="5140" y="216"/>
                  </a:lnTo>
                  <a:lnTo>
                    <a:pt x="5423" y="192"/>
                  </a:lnTo>
                  <a:lnTo>
                    <a:pt x="5686" y="166"/>
                  </a:lnTo>
                  <a:lnTo>
                    <a:pt x="5928" y="140"/>
                  </a:lnTo>
                  <a:lnTo>
                    <a:pt x="6147" y="115"/>
                  </a:lnTo>
                  <a:lnTo>
                    <a:pt x="6342" y="89"/>
                  </a:lnTo>
                  <a:lnTo>
                    <a:pt x="6509" y="65"/>
                  </a:lnTo>
                  <a:lnTo>
                    <a:pt x="6651" y="45"/>
                  </a:lnTo>
                  <a:lnTo>
                    <a:pt x="6763" y="26"/>
                  </a:lnTo>
                  <a:lnTo>
                    <a:pt x="6845" y="12"/>
                  </a:lnTo>
                  <a:lnTo>
                    <a:pt x="6912" y="0"/>
                  </a:lnTo>
                  <a:lnTo>
                    <a:pt x="6912" y="1510"/>
                  </a:lnTo>
                  <a:close/>
                </a:path>
              </a:pathLst>
            </a:custGeom>
            <a:gradFill flip="none" rotWithShape="1">
              <a:gsLst>
                <a:gs pos="0">
                  <a:schemeClr val="bg1">
                    <a:alpha val="96000"/>
                  </a:schemeClr>
                </a:gs>
                <a:gs pos="100000">
                  <a:schemeClr val="bg1">
                    <a:alpha val="19000"/>
                  </a:schemeClr>
                </a:gs>
              </a:gsLst>
              <a:lin ang="5400000" scaled="1"/>
              <a:tileRect/>
            </a:gradFill>
            <a:ln w="9525">
              <a:noFill/>
              <a:round/>
              <a:headEnd/>
              <a:tailEnd/>
            </a:ln>
          </p:spPr>
          <p:txBody>
            <a:bodyPr/>
            <a:lstStyle/>
            <a:p>
              <a:pPr defTabSz="914363" fontAlgn="auto">
                <a:spcBef>
                  <a:spcPts val="0"/>
                </a:spcBef>
                <a:spcAft>
                  <a:spcPts val="0"/>
                </a:spcAft>
                <a:defRPr/>
              </a:pPr>
              <a:endParaRPr lang="en-US" dirty="0">
                <a:solidFill>
                  <a:prstClr val="white"/>
                </a:solidFill>
                <a:latin typeface="+mn-lt"/>
                <a:cs typeface="+mn-cs"/>
              </a:endParaRPr>
            </a:p>
          </p:txBody>
        </p:sp>
        <p:sp>
          <p:nvSpPr>
            <p:cNvPr id="6" name="Freeform 6"/>
            <p:cNvSpPr>
              <a:spLocks/>
            </p:cNvSpPr>
            <p:nvPr/>
          </p:nvSpPr>
          <p:spPr bwMode="auto">
            <a:xfrm>
              <a:off x="0" y="4454260"/>
              <a:ext cx="9144000" cy="731573"/>
            </a:xfrm>
            <a:custGeom>
              <a:avLst/>
              <a:gdLst/>
              <a:ahLst/>
              <a:cxnLst>
                <a:cxn ang="0">
                  <a:pos x="6912" y="266"/>
                </a:cxn>
                <a:cxn ang="0">
                  <a:pos x="6763" y="294"/>
                </a:cxn>
                <a:cxn ang="0">
                  <a:pos x="6512" y="333"/>
                </a:cxn>
                <a:cxn ang="0">
                  <a:pos x="6152" y="383"/>
                </a:cxn>
                <a:cxn ang="0">
                  <a:pos x="5693" y="437"/>
                </a:cxn>
                <a:cxn ang="0">
                  <a:pos x="5146" y="487"/>
                </a:cxn>
                <a:cxn ang="0">
                  <a:pos x="4842" y="509"/>
                </a:cxn>
                <a:cxn ang="0">
                  <a:pos x="4523" y="526"/>
                </a:cxn>
                <a:cxn ang="0">
                  <a:pos x="4187" y="541"/>
                </a:cxn>
                <a:cxn ang="0">
                  <a:pos x="3835" y="550"/>
                </a:cxn>
                <a:cxn ang="0">
                  <a:pos x="3470" y="553"/>
                </a:cxn>
                <a:cxn ang="0">
                  <a:pos x="3290" y="553"/>
                </a:cxn>
                <a:cxn ang="0">
                  <a:pos x="2940" y="546"/>
                </a:cxn>
                <a:cxn ang="0">
                  <a:pos x="2601" y="535"/>
                </a:cxn>
                <a:cxn ang="0">
                  <a:pos x="2274" y="517"/>
                </a:cxn>
                <a:cxn ang="0">
                  <a:pos x="1964" y="499"/>
                </a:cxn>
                <a:cxn ang="0">
                  <a:pos x="1528" y="463"/>
                </a:cxn>
                <a:cxn ang="0">
                  <a:pos x="1014" y="410"/>
                </a:cxn>
                <a:cxn ang="0">
                  <a:pos x="591" y="357"/>
                </a:cxn>
                <a:cxn ang="0">
                  <a:pos x="271" y="311"/>
                </a:cxn>
                <a:cxn ang="0">
                  <a:pos x="0" y="266"/>
                </a:cxn>
                <a:cxn ang="0">
                  <a:pos x="0" y="0"/>
                </a:cxn>
                <a:cxn ang="0">
                  <a:pos x="152" y="46"/>
                </a:cxn>
                <a:cxn ang="0">
                  <a:pos x="408" y="114"/>
                </a:cxn>
                <a:cxn ang="0">
                  <a:pos x="775" y="200"/>
                </a:cxn>
                <a:cxn ang="0">
                  <a:pos x="997" y="246"/>
                </a:cxn>
                <a:cxn ang="0">
                  <a:pos x="1241" y="292"/>
                </a:cxn>
                <a:cxn ang="0">
                  <a:pos x="1508" y="336"/>
                </a:cxn>
                <a:cxn ang="0">
                  <a:pos x="1793" y="377"/>
                </a:cxn>
                <a:cxn ang="0">
                  <a:pos x="2099" y="415"/>
                </a:cxn>
                <a:cxn ang="0">
                  <a:pos x="2420" y="446"/>
                </a:cxn>
                <a:cxn ang="0">
                  <a:pos x="2756" y="471"/>
                </a:cxn>
                <a:cxn ang="0">
                  <a:pos x="3106" y="487"/>
                </a:cxn>
                <a:cxn ang="0">
                  <a:pos x="3470" y="492"/>
                </a:cxn>
                <a:cxn ang="0">
                  <a:pos x="3652" y="490"/>
                </a:cxn>
                <a:cxn ang="0">
                  <a:pos x="4009" y="480"/>
                </a:cxn>
                <a:cxn ang="0">
                  <a:pos x="4352" y="459"/>
                </a:cxn>
                <a:cxn ang="0">
                  <a:pos x="4680" y="432"/>
                </a:cxn>
                <a:cxn ang="0">
                  <a:pos x="4991" y="396"/>
                </a:cxn>
                <a:cxn ang="0">
                  <a:pos x="5285" y="357"/>
                </a:cxn>
                <a:cxn ang="0">
                  <a:pos x="5558" y="314"/>
                </a:cxn>
                <a:cxn ang="0">
                  <a:pos x="5811" y="268"/>
                </a:cxn>
                <a:cxn ang="0">
                  <a:pos x="6041" y="224"/>
                </a:cxn>
                <a:cxn ang="0">
                  <a:pos x="6342" y="155"/>
                </a:cxn>
                <a:cxn ang="0">
                  <a:pos x="6651" y="77"/>
                </a:cxn>
                <a:cxn ang="0">
                  <a:pos x="6845" y="20"/>
                </a:cxn>
                <a:cxn ang="0">
                  <a:pos x="6912" y="266"/>
                </a:cxn>
              </a:cxnLst>
              <a:rect l="0" t="0" r="r" b="b"/>
              <a:pathLst>
                <a:path w="6912" h="553">
                  <a:moveTo>
                    <a:pt x="6912" y="266"/>
                  </a:moveTo>
                  <a:lnTo>
                    <a:pt x="6912" y="266"/>
                  </a:lnTo>
                  <a:lnTo>
                    <a:pt x="6845" y="278"/>
                  </a:lnTo>
                  <a:lnTo>
                    <a:pt x="6763" y="294"/>
                  </a:lnTo>
                  <a:lnTo>
                    <a:pt x="6652" y="311"/>
                  </a:lnTo>
                  <a:lnTo>
                    <a:pt x="6512" y="333"/>
                  </a:lnTo>
                  <a:lnTo>
                    <a:pt x="6345" y="357"/>
                  </a:lnTo>
                  <a:lnTo>
                    <a:pt x="6152" y="383"/>
                  </a:lnTo>
                  <a:lnTo>
                    <a:pt x="5934" y="410"/>
                  </a:lnTo>
                  <a:lnTo>
                    <a:pt x="5693" y="437"/>
                  </a:lnTo>
                  <a:lnTo>
                    <a:pt x="5430" y="463"/>
                  </a:lnTo>
                  <a:lnTo>
                    <a:pt x="5146" y="487"/>
                  </a:lnTo>
                  <a:lnTo>
                    <a:pt x="4996" y="499"/>
                  </a:lnTo>
                  <a:lnTo>
                    <a:pt x="4842" y="509"/>
                  </a:lnTo>
                  <a:lnTo>
                    <a:pt x="4685" y="517"/>
                  </a:lnTo>
                  <a:lnTo>
                    <a:pt x="4523" y="526"/>
                  </a:lnTo>
                  <a:lnTo>
                    <a:pt x="4356" y="535"/>
                  </a:lnTo>
                  <a:lnTo>
                    <a:pt x="4187" y="541"/>
                  </a:lnTo>
                  <a:lnTo>
                    <a:pt x="4013" y="546"/>
                  </a:lnTo>
                  <a:lnTo>
                    <a:pt x="3835" y="550"/>
                  </a:lnTo>
                  <a:lnTo>
                    <a:pt x="3654" y="553"/>
                  </a:lnTo>
                  <a:lnTo>
                    <a:pt x="3470" y="553"/>
                  </a:lnTo>
                  <a:lnTo>
                    <a:pt x="3470" y="553"/>
                  </a:lnTo>
                  <a:lnTo>
                    <a:pt x="3290" y="553"/>
                  </a:lnTo>
                  <a:lnTo>
                    <a:pt x="3114" y="550"/>
                  </a:lnTo>
                  <a:lnTo>
                    <a:pt x="2940" y="546"/>
                  </a:lnTo>
                  <a:lnTo>
                    <a:pt x="2770" y="541"/>
                  </a:lnTo>
                  <a:lnTo>
                    <a:pt x="2601" y="535"/>
                  </a:lnTo>
                  <a:lnTo>
                    <a:pt x="2437" y="526"/>
                  </a:lnTo>
                  <a:lnTo>
                    <a:pt x="2274" y="517"/>
                  </a:lnTo>
                  <a:lnTo>
                    <a:pt x="2117" y="509"/>
                  </a:lnTo>
                  <a:lnTo>
                    <a:pt x="1964" y="499"/>
                  </a:lnTo>
                  <a:lnTo>
                    <a:pt x="1813" y="487"/>
                  </a:lnTo>
                  <a:lnTo>
                    <a:pt x="1528" y="463"/>
                  </a:lnTo>
                  <a:lnTo>
                    <a:pt x="1262" y="437"/>
                  </a:lnTo>
                  <a:lnTo>
                    <a:pt x="1014" y="410"/>
                  </a:lnTo>
                  <a:lnTo>
                    <a:pt x="791" y="383"/>
                  </a:lnTo>
                  <a:lnTo>
                    <a:pt x="591" y="357"/>
                  </a:lnTo>
                  <a:lnTo>
                    <a:pt x="418" y="333"/>
                  </a:lnTo>
                  <a:lnTo>
                    <a:pt x="271" y="311"/>
                  </a:lnTo>
                  <a:lnTo>
                    <a:pt x="70" y="278"/>
                  </a:lnTo>
                  <a:lnTo>
                    <a:pt x="0" y="266"/>
                  </a:lnTo>
                  <a:lnTo>
                    <a:pt x="0" y="0"/>
                  </a:lnTo>
                  <a:lnTo>
                    <a:pt x="0" y="0"/>
                  </a:lnTo>
                  <a:lnTo>
                    <a:pt x="68" y="20"/>
                  </a:lnTo>
                  <a:lnTo>
                    <a:pt x="152" y="46"/>
                  </a:lnTo>
                  <a:lnTo>
                    <a:pt x="266" y="77"/>
                  </a:lnTo>
                  <a:lnTo>
                    <a:pt x="408" y="114"/>
                  </a:lnTo>
                  <a:lnTo>
                    <a:pt x="579" y="155"/>
                  </a:lnTo>
                  <a:lnTo>
                    <a:pt x="775" y="200"/>
                  </a:lnTo>
                  <a:lnTo>
                    <a:pt x="883" y="224"/>
                  </a:lnTo>
                  <a:lnTo>
                    <a:pt x="997" y="246"/>
                  </a:lnTo>
                  <a:lnTo>
                    <a:pt x="1117" y="268"/>
                  </a:lnTo>
                  <a:lnTo>
                    <a:pt x="1241" y="292"/>
                  </a:lnTo>
                  <a:lnTo>
                    <a:pt x="1371" y="314"/>
                  </a:lnTo>
                  <a:lnTo>
                    <a:pt x="1508" y="336"/>
                  </a:lnTo>
                  <a:lnTo>
                    <a:pt x="1648" y="357"/>
                  </a:lnTo>
                  <a:lnTo>
                    <a:pt x="1793" y="377"/>
                  </a:lnTo>
                  <a:lnTo>
                    <a:pt x="1943" y="396"/>
                  </a:lnTo>
                  <a:lnTo>
                    <a:pt x="2099" y="415"/>
                  </a:lnTo>
                  <a:lnTo>
                    <a:pt x="2256" y="432"/>
                  </a:lnTo>
                  <a:lnTo>
                    <a:pt x="2420" y="446"/>
                  </a:lnTo>
                  <a:lnTo>
                    <a:pt x="2585" y="459"/>
                  </a:lnTo>
                  <a:lnTo>
                    <a:pt x="2756" y="471"/>
                  </a:lnTo>
                  <a:lnTo>
                    <a:pt x="2930" y="480"/>
                  </a:lnTo>
                  <a:lnTo>
                    <a:pt x="3106" y="487"/>
                  </a:lnTo>
                  <a:lnTo>
                    <a:pt x="3287" y="490"/>
                  </a:lnTo>
                  <a:lnTo>
                    <a:pt x="3470" y="492"/>
                  </a:lnTo>
                  <a:lnTo>
                    <a:pt x="3470" y="492"/>
                  </a:lnTo>
                  <a:lnTo>
                    <a:pt x="3652" y="490"/>
                  </a:lnTo>
                  <a:lnTo>
                    <a:pt x="3832" y="487"/>
                  </a:lnTo>
                  <a:lnTo>
                    <a:pt x="4009" y="480"/>
                  </a:lnTo>
                  <a:lnTo>
                    <a:pt x="4182" y="471"/>
                  </a:lnTo>
                  <a:lnTo>
                    <a:pt x="4352" y="459"/>
                  </a:lnTo>
                  <a:lnTo>
                    <a:pt x="4518" y="446"/>
                  </a:lnTo>
                  <a:lnTo>
                    <a:pt x="4680" y="432"/>
                  </a:lnTo>
                  <a:lnTo>
                    <a:pt x="4837" y="415"/>
                  </a:lnTo>
                  <a:lnTo>
                    <a:pt x="4991" y="396"/>
                  </a:lnTo>
                  <a:lnTo>
                    <a:pt x="5140" y="377"/>
                  </a:lnTo>
                  <a:lnTo>
                    <a:pt x="5285" y="357"/>
                  </a:lnTo>
                  <a:lnTo>
                    <a:pt x="5423" y="336"/>
                  </a:lnTo>
                  <a:lnTo>
                    <a:pt x="5558" y="314"/>
                  </a:lnTo>
                  <a:lnTo>
                    <a:pt x="5686" y="292"/>
                  </a:lnTo>
                  <a:lnTo>
                    <a:pt x="5811" y="268"/>
                  </a:lnTo>
                  <a:lnTo>
                    <a:pt x="5928" y="246"/>
                  </a:lnTo>
                  <a:lnTo>
                    <a:pt x="6041" y="224"/>
                  </a:lnTo>
                  <a:lnTo>
                    <a:pt x="6147" y="200"/>
                  </a:lnTo>
                  <a:lnTo>
                    <a:pt x="6342" y="155"/>
                  </a:lnTo>
                  <a:lnTo>
                    <a:pt x="6509" y="114"/>
                  </a:lnTo>
                  <a:lnTo>
                    <a:pt x="6651" y="77"/>
                  </a:lnTo>
                  <a:lnTo>
                    <a:pt x="6763" y="46"/>
                  </a:lnTo>
                  <a:lnTo>
                    <a:pt x="6845" y="20"/>
                  </a:lnTo>
                  <a:lnTo>
                    <a:pt x="6912" y="0"/>
                  </a:lnTo>
                  <a:lnTo>
                    <a:pt x="6912" y="266"/>
                  </a:lnTo>
                  <a:close/>
                </a:path>
              </a:pathLst>
            </a:custGeom>
            <a:gradFill>
              <a:gsLst>
                <a:gs pos="0">
                  <a:schemeClr val="bg1">
                    <a:alpha val="0"/>
                  </a:schemeClr>
                </a:gs>
                <a:gs pos="100000">
                  <a:schemeClr val="bg1"/>
                </a:gs>
              </a:gsLst>
              <a:lin ang="5400000" scaled="0"/>
            </a:gradFill>
            <a:ln w="9525">
              <a:noFill/>
              <a:round/>
              <a:headEnd/>
              <a:tailEnd/>
            </a:ln>
          </p:spPr>
          <p:txBody>
            <a:bodyPr/>
            <a:lstStyle/>
            <a:p>
              <a:pPr defTabSz="914363" fontAlgn="auto">
                <a:spcBef>
                  <a:spcPts val="0"/>
                </a:spcBef>
                <a:spcAft>
                  <a:spcPts val="0"/>
                </a:spcAft>
                <a:defRPr/>
              </a:pPr>
              <a:endParaRPr lang="en-US" dirty="0">
                <a:solidFill>
                  <a:prstClr val="white"/>
                </a:solidFill>
                <a:latin typeface="+mn-lt"/>
                <a:cs typeface="+mn-cs"/>
              </a:endParaRPr>
            </a:p>
          </p:txBody>
        </p:sp>
      </p:grpSp>
      <p:sp>
        <p:nvSpPr>
          <p:cNvPr id="7" name="Rounded Rectangle 6"/>
          <p:cNvSpPr/>
          <p:nvPr/>
        </p:nvSpPr>
        <p:spPr>
          <a:xfrm>
            <a:off x="8049185" y="1286500"/>
            <a:ext cx="1571625" cy="381000"/>
          </a:xfrm>
          <a:prstGeom prst="roundRect">
            <a:avLst/>
          </a:prstGeom>
          <a:noFill/>
          <a:ln w="9525" cap="flat" cmpd="sng" algn="ctr">
            <a:noFill/>
            <a:prstDash val="solid"/>
            <a:round/>
            <a:headEnd type="none" w="med" len="med"/>
            <a:tailEnd type="none" w="med" len="med"/>
          </a:ln>
          <a:effectLst/>
        </p:spPr>
        <p:txBody>
          <a:bodyPr>
            <a:flatTx/>
          </a:bodyPr>
          <a:lstStyle/>
          <a:p>
            <a:pPr algn="ctr" defTabSz="-13873163" eaLnBrk="0" fontAlgn="auto" hangingPunct="0">
              <a:lnSpc>
                <a:spcPct val="90000"/>
              </a:lnSpc>
              <a:spcBef>
                <a:spcPct val="30000"/>
              </a:spcBef>
              <a:spcAft>
                <a:spcPts val="0"/>
              </a:spcAft>
              <a:buClr>
                <a:srgbClr val="FDE9D3"/>
              </a:buClr>
              <a:buSzPct val="85000"/>
              <a:defRPr sz="1400">
                <a:gradFill>
                  <a:gsLst>
                    <a:gs pos="50000">
                      <a:prstClr val="black"/>
                    </a:gs>
                    <a:gs pos="100000">
                      <a:prstClr val="black"/>
                    </a:gs>
                  </a:gsLst>
                  <a:lin ang="5400000" scaled="0"/>
                </a:gradFill>
                <a:effectLst>
                  <a:outerShdw sx="1000" sy="1000" algn="tl">
                    <a:srgbClr val="000000"/>
                  </a:outerShdw>
                </a:effectLst>
                <a:latin typeface="+mj-lt"/>
              </a:defRPr>
            </a:pPr>
            <a:r>
              <a:rPr lang="en-US" sz="1600" dirty="0">
                <a:gradFill>
                  <a:gsLst>
                    <a:gs pos="50000">
                      <a:prstClr val="white"/>
                    </a:gs>
                    <a:gs pos="100000">
                      <a:prstClr val="white"/>
                    </a:gs>
                  </a:gsLst>
                  <a:lin ang="5400000" scaled="0"/>
                </a:gradFill>
                <a:effectLst>
                  <a:outerShdw sx="1000" sy="1000" algn="tl">
                    <a:srgbClr val="000000"/>
                  </a:outerShdw>
                </a:effectLst>
                <a:latin typeface="+mj-lt"/>
                <a:cs typeface="+mn-cs"/>
              </a:rPr>
              <a:t>Outlook Forms </a:t>
            </a:r>
            <a:br>
              <a:rPr lang="en-US" sz="1600" dirty="0">
                <a:gradFill>
                  <a:gsLst>
                    <a:gs pos="50000">
                      <a:prstClr val="white"/>
                    </a:gs>
                    <a:gs pos="100000">
                      <a:prstClr val="white"/>
                    </a:gs>
                  </a:gsLst>
                  <a:lin ang="5400000" scaled="0"/>
                </a:gradFill>
                <a:effectLst>
                  <a:outerShdw sx="1000" sy="1000" algn="tl">
                    <a:srgbClr val="000000"/>
                  </a:outerShdw>
                </a:effectLst>
                <a:latin typeface="+mj-lt"/>
                <a:cs typeface="+mn-cs"/>
              </a:rPr>
            </a:br>
            <a:r>
              <a:rPr lang="en-US" sz="1600" dirty="0">
                <a:gradFill>
                  <a:gsLst>
                    <a:gs pos="50000">
                      <a:prstClr val="white"/>
                    </a:gs>
                    <a:gs pos="100000">
                      <a:prstClr val="white"/>
                    </a:gs>
                  </a:gsLst>
                  <a:lin ang="5400000" scaled="0"/>
                </a:gradFill>
                <a:effectLst>
                  <a:outerShdw sx="1000" sy="1000" algn="tl">
                    <a:srgbClr val="000000"/>
                  </a:outerShdw>
                </a:effectLst>
                <a:latin typeface="+mj-lt"/>
                <a:cs typeface="+mn-cs"/>
              </a:rPr>
              <a:t>and Task Panes</a:t>
            </a:r>
          </a:p>
        </p:txBody>
      </p:sp>
      <p:sp>
        <p:nvSpPr>
          <p:cNvPr id="8" name="Rounded Rectangle 7"/>
          <p:cNvSpPr/>
          <p:nvPr/>
        </p:nvSpPr>
        <p:spPr>
          <a:xfrm>
            <a:off x="1657895" y="1695200"/>
            <a:ext cx="2514600" cy="457200"/>
          </a:xfrm>
          <a:prstGeom prst="roundRect">
            <a:avLst/>
          </a:prstGeom>
          <a:noFill/>
          <a:ln w="9525" cap="flat" cmpd="sng" algn="ctr">
            <a:noFill/>
            <a:prstDash val="solid"/>
            <a:round/>
            <a:headEnd type="none" w="med" len="med"/>
            <a:tailEnd type="none" w="med" len="med"/>
          </a:ln>
          <a:effectLst/>
        </p:spPr>
        <p:txBody>
          <a:bodyPr>
            <a:flatTx/>
          </a:bodyPr>
          <a:lstStyle/>
          <a:p>
            <a:pPr algn="ctr" defTabSz="-13873163" eaLnBrk="0" fontAlgn="auto" hangingPunct="0">
              <a:lnSpc>
                <a:spcPct val="90000"/>
              </a:lnSpc>
              <a:spcBef>
                <a:spcPct val="30000"/>
              </a:spcBef>
              <a:spcAft>
                <a:spcPts val="0"/>
              </a:spcAft>
              <a:buClr>
                <a:srgbClr val="FDE9D3"/>
              </a:buClr>
              <a:buSzPct val="85000"/>
              <a:defRPr sz="1700">
                <a:gradFill>
                  <a:gsLst>
                    <a:gs pos="50000">
                      <a:prstClr val="black"/>
                    </a:gs>
                    <a:gs pos="100000">
                      <a:prstClr val="black"/>
                    </a:gs>
                  </a:gsLst>
                  <a:lin ang="5400000" scaled="0"/>
                </a:gradFill>
                <a:effectLst>
                  <a:outerShdw sx="1000" sy="1000" algn="tl">
                    <a:srgbClr val="000000"/>
                  </a:outerShdw>
                </a:effectLst>
                <a:latin typeface="+mj-lt"/>
              </a:defRPr>
            </a:pPr>
            <a:r>
              <a:rPr lang="en-US" sz="1600" dirty="0">
                <a:gradFill>
                  <a:gsLst>
                    <a:gs pos="50000">
                      <a:prstClr val="white"/>
                    </a:gs>
                    <a:gs pos="100000">
                      <a:prstClr val="white"/>
                    </a:gs>
                  </a:gsLst>
                  <a:lin ang="5400000" scaled="0"/>
                </a:gradFill>
                <a:effectLst>
                  <a:outerShdw sx="1000" sy="1000" algn="tl">
                    <a:srgbClr val="000000"/>
                  </a:outerShdw>
                </a:effectLst>
                <a:latin typeface="+mj-lt"/>
                <a:cs typeface="+mn-cs"/>
              </a:rPr>
              <a:t>SharePoint External Lists</a:t>
            </a:r>
          </a:p>
        </p:txBody>
      </p:sp>
      <p:pic>
        <p:nvPicPr>
          <p:cNvPr id="9" name="Picture 4"/>
          <p:cNvPicPr>
            <a:picLocks noChangeAspect="1" noChangeArrowheads="1"/>
          </p:cNvPicPr>
          <p:nvPr/>
        </p:nvPicPr>
        <p:blipFill rotWithShape="1">
          <a:blip r:embed="rId4" cstate="print"/>
          <a:srcRect l="25579" t="16421" r="17522" b="39854"/>
          <a:stretch/>
        </p:blipFill>
        <p:spPr bwMode="auto">
          <a:xfrm>
            <a:off x="1503452" y="2057400"/>
            <a:ext cx="2889565" cy="2281295"/>
          </a:xfrm>
          <a:prstGeom prst="round2SameRect">
            <a:avLst>
              <a:gd name="adj1" fmla="val 6503"/>
              <a:gd name="adj2" fmla="val 0"/>
            </a:avLst>
          </a:prstGeom>
          <a:ln>
            <a:noFill/>
          </a:ln>
          <a:effectLst>
            <a:outerShdw blurRad="292100" dist="139700" dir="2700000" algn="tl" rotWithShape="0">
              <a:srgbClr val="333333">
                <a:alpha val="65000"/>
              </a:srgbClr>
            </a:outerShdw>
            <a:reflection blurRad="6350" stA="52000" endA="300" endPos="35000" dir="5400000" sy="-100000" algn="bl" rotWithShape="0"/>
          </a:effectLst>
          <a:extLst/>
        </p:spPr>
      </p:pic>
      <p:sp>
        <p:nvSpPr>
          <p:cNvPr id="10" name="Rounded Rectangle 9"/>
          <p:cNvSpPr/>
          <p:nvPr/>
        </p:nvSpPr>
        <p:spPr>
          <a:xfrm>
            <a:off x="4853345" y="1262750"/>
            <a:ext cx="2286000" cy="381000"/>
          </a:xfrm>
          <a:prstGeom prst="roundRect">
            <a:avLst/>
          </a:prstGeom>
          <a:noFill/>
          <a:ln w="9525" cap="flat" cmpd="sng" algn="ctr">
            <a:noFill/>
            <a:prstDash val="solid"/>
            <a:round/>
            <a:headEnd type="none" w="med" len="med"/>
            <a:tailEnd type="none" w="med" len="med"/>
          </a:ln>
          <a:effectLst/>
        </p:spPr>
        <p:txBody>
          <a:bodyPr>
            <a:flatTx/>
          </a:bodyPr>
          <a:lstStyle/>
          <a:p>
            <a:pPr algn="ctr" defTabSz="-13873163" eaLnBrk="0" fontAlgn="auto" hangingPunct="0">
              <a:lnSpc>
                <a:spcPct val="90000"/>
              </a:lnSpc>
              <a:spcBef>
                <a:spcPct val="30000"/>
              </a:spcBef>
              <a:spcAft>
                <a:spcPts val="0"/>
              </a:spcAft>
              <a:buClr>
                <a:srgbClr val="FDE9D3"/>
              </a:buClr>
              <a:buSzPct val="85000"/>
              <a:defRPr sz="1700">
                <a:gradFill>
                  <a:gsLst>
                    <a:gs pos="50000">
                      <a:prstClr val="black"/>
                    </a:gs>
                    <a:gs pos="100000">
                      <a:prstClr val="black"/>
                    </a:gs>
                  </a:gsLst>
                  <a:lin ang="5400000" scaled="0"/>
                </a:gradFill>
                <a:effectLst>
                  <a:outerShdw sx="1000" sy="1000" algn="tl">
                    <a:srgbClr val="000000"/>
                  </a:outerShdw>
                </a:effectLst>
                <a:latin typeface="+mj-lt"/>
              </a:defRPr>
            </a:pPr>
            <a:r>
              <a:rPr lang="en-US" sz="1600" dirty="0">
                <a:gradFill>
                  <a:gsLst>
                    <a:gs pos="50000">
                      <a:prstClr val="white"/>
                    </a:gs>
                    <a:gs pos="100000">
                      <a:prstClr val="white"/>
                    </a:gs>
                  </a:gsLst>
                  <a:lin ang="5400000" scaled="0"/>
                </a:gradFill>
                <a:effectLst>
                  <a:outerShdw sx="1000" sy="1000" algn="tl">
                    <a:srgbClr val="000000"/>
                  </a:outerShdw>
                </a:effectLst>
                <a:latin typeface="+mj-lt"/>
                <a:cs typeface="+mn-cs"/>
              </a:rPr>
              <a:t>SharePoint Workspace with InfoPath Forms</a:t>
            </a:r>
          </a:p>
        </p:txBody>
      </p:sp>
      <p:sp>
        <p:nvSpPr>
          <p:cNvPr id="11" name="Rounded Rectangle 10"/>
          <p:cNvSpPr/>
          <p:nvPr/>
        </p:nvSpPr>
        <p:spPr>
          <a:xfrm>
            <a:off x="1500545" y="5682217"/>
            <a:ext cx="989013" cy="381000"/>
          </a:xfrm>
          <a:prstGeom prst="roundRect">
            <a:avLst/>
          </a:prstGeom>
          <a:noFill/>
          <a:ln w="9525" cap="flat" cmpd="sng" algn="ctr">
            <a:noFill/>
            <a:prstDash val="solid"/>
            <a:round/>
            <a:headEnd type="none" w="med" len="med"/>
            <a:tailEnd type="none" w="med" len="med"/>
          </a:ln>
          <a:effectLst/>
        </p:spPr>
        <p:txBody>
          <a:bodyPr anchor="ctr">
            <a:flatTx/>
          </a:bodyPr>
          <a:lstStyle/>
          <a:p>
            <a:pPr algn="ctr" defTabSz="-13873163" eaLnBrk="0" fontAlgn="auto" hangingPunct="0">
              <a:lnSpc>
                <a:spcPct val="90000"/>
              </a:lnSpc>
              <a:spcBef>
                <a:spcPct val="30000"/>
              </a:spcBef>
              <a:spcAft>
                <a:spcPts val="0"/>
              </a:spcAft>
              <a:buClr>
                <a:srgbClr val="FDE9D3"/>
              </a:buClr>
              <a:buSzPct val="85000"/>
              <a:defRPr sz="1400">
                <a:gradFill>
                  <a:gsLst>
                    <a:gs pos="50000">
                      <a:prstClr val="black"/>
                    </a:gs>
                    <a:gs pos="100000">
                      <a:prstClr val="black"/>
                    </a:gs>
                  </a:gsLst>
                  <a:lin ang="5400000" scaled="0"/>
                </a:gradFill>
                <a:effectLst>
                  <a:outerShdw sx="1000" sy="1000" algn="tl">
                    <a:srgbClr val="000000"/>
                  </a:outerShdw>
                </a:effectLst>
                <a:latin typeface="+mj-lt"/>
              </a:defRPr>
            </a:pPr>
            <a:r>
              <a:rPr lang="en-US" sz="1600" dirty="0">
                <a:gradFill>
                  <a:gsLst>
                    <a:gs pos="50000">
                      <a:prstClr val="white"/>
                    </a:gs>
                    <a:gs pos="100000">
                      <a:prstClr val="white"/>
                    </a:gs>
                  </a:gsLst>
                  <a:lin ang="5400000" scaled="0"/>
                </a:gradFill>
                <a:effectLst>
                  <a:outerShdw sx="1000" sy="1000" algn="tl">
                    <a:srgbClr val="000000"/>
                  </a:outerShdw>
                </a:effectLst>
                <a:latin typeface="+mj-lt"/>
                <a:cs typeface="+mn-cs"/>
              </a:rPr>
              <a:t>Search Results</a:t>
            </a:r>
          </a:p>
        </p:txBody>
      </p:sp>
      <p:pic>
        <p:nvPicPr>
          <p:cNvPr id="13" name="Picture 12" descr="Outlook Forms Task Panes.png"/>
          <p:cNvPicPr>
            <a:picLocks noChangeAspect="1"/>
          </p:cNvPicPr>
          <p:nvPr/>
        </p:nvPicPr>
        <p:blipFill>
          <a:blip r:embed="rId5"/>
          <a:stretch>
            <a:fillRect/>
          </a:stretch>
        </p:blipFill>
        <p:spPr>
          <a:xfrm>
            <a:off x="7660755" y="2057400"/>
            <a:ext cx="2547446" cy="2281295"/>
          </a:xfrm>
          <a:prstGeom prst="round2SameRect">
            <a:avLst>
              <a:gd name="adj1" fmla="val 8762"/>
              <a:gd name="adj2" fmla="val 0"/>
            </a:avLst>
          </a:prstGeom>
          <a:effectLst>
            <a:reflection blurRad="6350" stA="52000" endA="300" endPos="35000" dir="5400000" sy="-100000" algn="bl" rotWithShape="0"/>
          </a:effectLst>
        </p:spPr>
      </p:pic>
      <p:sp>
        <p:nvSpPr>
          <p:cNvPr id="14" name="Rounded Rectangle 13"/>
          <p:cNvSpPr/>
          <p:nvPr/>
        </p:nvSpPr>
        <p:spPr>
          <a:xfrm>
            <a:off x="9350135" y="5755942"/>
            <a:ext cx="1446810" cy="263858"/>
          </a:xfrm>
          <a:prstGeom prst="roundRect">
            <a:avLst/>
          </a:prstGeom>
          <a:noFill/>
          <a:ln w="9525" cap="flat" cmpd="sng" algn="ctr">
            <a:noFill/>
            <a:prstDash val="solid"/>
            <a:round/>
            <a:headEnd type="none" w="med" len="med"/>
            <a:tailEnd type="none" w="med" len="med"/>
          </a:ln>
          <a:effectLst/>
        </p:spPr>
        <p:txBody>
          <a:bodyPr anchor="ctr">
            <a:flatTx/>
          </a:bodyPr>
          <a:lstStyle/>
          <a:p>
            <a:pPr algn="ctr" defTabSz="-13873163" eaLnBrk="0" fontAlgn="auto" hangingPunct="0">
              <a:lnSpc>
                <a:spcPct val="90000"/>
              </a:lnSpc>
              <a:spcBef>
                <a:spcPct val="30000"/>
              </a:spcBef>
              <a:spcAft>
                <a:spcPts val="0"/>
              </a:spcAft>
              <a:buClr>
                <a:srgbClr val="FDE9D3"/>
              </a:buClr>
              <a:buSzPct val="85000"/>
              <a:defRPr sz="1400">
                <a:gradFill>
                  <a:gsLst>
                    <a:gs pos="50000">
                      <a:prstClr val="black"/>
                    </a:gs>
                    <a:gs pos="100000">
                      <a:prstClr val="black"/>
                    </a:gs>
                  </a:gsLst>
                  <a:lin ang="5400000" scaled="0"/>
                </a:gradFill>
                <a:effectLst>
                  <a:outerShdw sx="1000" sy="1000" algn="tl">
                    <a:srgbClr val="000000"/>
                  </a:outerShdw>
                </a:effectLst>
                <a:latin typeface="+mj-lt"/>
              </a:defRPr>
            </a:pPr>
            <a:r>
              <a:rPr lang="en-US" sz="1600" dirty="0">
                <a:gradFill>
                  <a:gsLst>
                    <a:gs pos="50000">
                      <a:prstClr val="white"/>
                    </a:gs>
                    <a:gs pos="100000">
                      <a:prstClr val="white"/>
                    </a:gs>
                  </a:gsLst>
                  <a:lin ang="5400000" scaled="0"/>
                </a:gradFill>
                <a:effectLst>
                  <a:outerShdw sx="1000" sy="1000" algn="tl">
                    <a:srgbClr val="000000"/>
                  </a:outerShdw>
                </a:effectLst>
                <a:latin typeface="+mj-lt"/>
                <a:cs typeface="+mn-cs"/>
              </a:rPr>
              <a:t>Office</a:t>
            </a:r>
          </a:p>
          <a:p>
            <a:pPr algn="ctr" defTabSz="-13873163" eaLnBrk="0" fontAlgn="auto" hangingPunct="0">
              <a:lnSpc>
                <a:spcPct val="90000"/>
              </a:lnSpc>
              <a:spcBef>
                <a:spcPct val="30000"/>
              </a:spcBef>
              <a:spcAft>
                <a:spcPts val="0"/>
              </a:spcAft>
              <a:buClr>
                <a:srgbClr val="FDE9D3"/>
              </a:buClr>
              <a:buSzPct val="85000"/>
              <a:defRPr sz="1400">
                <a:gradFill>
                  <a:gsLst>
                    <a:gs pos="50000">
                      <a:prstClr val="black"/>
                    </a:gs>
                    <a:gs pos="100000">
                      <a:prstClr val="black"/>
                    </a:gs>
                  </a:gsLst>
                  <a:lin ang="5400000" scaled="0"/>
                </a:gradFill>
                <a:effectLst>
                  <a:outerShdw sx="1000" sy="1000" algn="tl">
                    <a:srgbClr val="000000"/>
                  </a:outerShdw>
                </a:effectLst>
                <a:latin typeface="+mj-lt"/>
              </a:defRPr>
            </a:pPr>
            <a:r>
              <a:rPr lang="en-US" sz="1600" dirty="0">
                <a:gradFill>
                  <a:gsLst>
                    <a:gs pos="50000">
                      <a:prstClr val="white"/>
                    </a:gs>
                    <a:gs pos="100000">
                      <a:prstClr val="white"/>
                    </a:gs>
                  </a:gsLst>
                  <a:lin ang="5400000" scaled="0"/>
                </a:gradFill>
                <a:effectLst>
                  <a:outerShdw sx="1000" sy="1000" algn="tl">
                    <a:srgbClr val="000000"/>
                  </a:outerShdw>
                </a:effectLst>
                <a:latin typeface="+mj-lt"/>
                <a:cs typeface="+mn-cs"/>
              </a:rPr>
              <a:t>Apps</a:t>
            </a:r>
          </a:p>
        </p:txBody>
      </p:sp>
      <p:pic>
        <p:nvPicPr>
          <p:cNvPr id="15" name="Picture 4" descr="C:\DOCUME~1\agnitap\LOCALS~1\Temp\msohtmlclip1\01\clip_image001.png"/>
          <p:cNvPicPr>
            <a:picLocks noChangeAspect="1" noChangeArrowheads="1"/>
          </p:cNvPicPr>
          <p:nvPr/>
        </p:nvPicPr>
        <p:blipFill rotWithShape="1">
          <a:blip r:embed="rId6" cstate="print"/>
          <a:srcRect r="32500"/>
          <a:stretch/>
        </p:blipFill>
        <p:spPr bwMode="auto">
          <a:xfrm>
            <a:off x="2414945" y="3819900"/>
            <a:ext cx="2488815" cy="2428500"/>
          </a:xfrm>
          <a:prstGeom prst="round2SameRect">
            <a:avLst>
              <a:gd name="adj1" fmla="val 8216"/>
              <a:gd name="adj2" fmla="val 0"/>
            </a:avLst>
          </a:prstGeom>
          <a:ln>
            <a:noFill/>
          </a:ln>
          <a:effectLst>
            <a:outerShdw blurRad="292100" dist="139700" dir="2700000" algn="tl" rotWithShape="0">
              <a:srgbClr val="333333">
                <a:alpha val="65000"/>
              </a:srgbClr>
            </a:outerShdw>
            <a:reflection blurRad="6350" stA="52000" endA="300" endPos="35000" dir="5400000" sy="-100000" algn="bl" rotWithShape="0"/>
          </a:effectLst>
        </p:spPr>
      </p:pic>
      <p:pic>
        <p:nvPicPr>
          <p:cNvPr id="16" name="Picture 10"/>
          <p:cNvPicPr>
            <a:picLocks noChangeAspect="1" noChangeArrowheads="1"/>
          </p:cNvPicPr>
          <p:nvPr/>
        </p:nvPicPr>
        <p:blipFill rotWithShape="1">
          <a:blip r:embed="rId7" cstate="print"/>
          <a:srcRect r="44650"/>
          <a:stretch/>
        </p:blipFill>
        <p:spPr bwMode="auto">
          <a:xfrm>
            <a:off x="4248449" y="4343400"/>
            <a:ext cx="1039554" cy="2024743"/>
          </a:xfrm>
          <a:prstGeom prst="rect">
            <a:avLst/>
          </a:prstGeom>
          <a:ln>
            <a:noFill/>
          </a:ln>
          <a:effectLst>
            <a:outerShdw blurRad="292100" dist="139700" dir="2700000" algn="tl" rotWithShape="0">
              <a:srgbClr val="333333">
                <a:alpha val="65000"/>
              </a:srgbClr>
            </a:outerShdw>
            <a:reflection blurRad="6350" stA="52000" endA="300" endPos="35000" dir="5400000" sy="-100000" algn="bl" rotWithShape="0"/>
          </a:effectLst>
        </p:spPr>
      </p:pic>
      <p:pic>
        <p:nvPicPr>
          <p:cNvPr id="17" name="Picture 4"/>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6910745" y="3886200"/>
            <a:ext cx="2667000" cy="2518833"/>
          </a:xfrm>
          <a:prstGeom prst="round2SameRect">
            <a:avLst>
              <a:gd name="adj1" fmla="val 8216"/>
              <a:gd name="adj2" fmla="val 0"/>
            </a:avLst>
          </a:prstGeom>
          <a:ln>
            <a:noFill/>
          </a:ln>
          <a:effectLst>
            <a:outerShdw blurRad="292100" dist="139700" dir="2700000" algn="tl" rotWithShape="0">
              <a:srgbClr val="333333">
                <a:alpha val="65000"/>
              </a:srgbClr>
            </a:outerShdw>
            <a:reflection blurRad="6350" stA="52000" endA="300" endPos="35000" dir="5400000" sy="-100000" algn="bl" rotWithShape="0"/>
          </a:effectLst>
          <a:extLst/>
        </p:spPr>
      </p:pic>
      <p:sp>
        <p:nvSpPr>
          <p:cNvPr id="18" name="Rounded Rectangle 17"/>
          <p:cNvSpPr/>
          <p:nvPr/>
        </p:nvSpPr>
        <p:spPr bwMode="auto">
          <a:xfrm>
            <a:off x="5158145" y="3506775"/>
            <a:ext cx="1828800" cy="2590800"/>
          </a:xfrm>
          <a:prstGeom prst="roundRect">
            <a:avLst/>
          </a:prstGeom>
          <a:solidFill>
            <a:schemeClr val="accent4"/>
          </a:solidFill>
          <a:ln w="38100">
            <a:solidFill>
              <a:schemeClr val="accent1">
                <a:lumMod val="40000"/>
                <a:lumOff val="60000"/>
              </a:schemeClr>
            </a:solidFill>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lIns="0" tIns="45718" rIns="0" bIns="45718"/>
          <a:lstStyle/>
          <a:p>
            <a:pPr algn="ctr" defTabSz="914099" fontAlgn="auto">
              <a:spcBef>
                <a:spcPts val="0"/>
              </a:spcBef>
              <a:spcAft>
                <a:spcPts val="0"/>
              </a:spcAft>
              <a:defRPr/>
            </a:pPr>
            <a:r>
              <a:rPr lang="en-US" sz="1800" b="1" dirty="0">
                <a:solidFill>
                  <a:srgbClr val="FDE9D3">
                    <a:lumMod val="25000"/>
                  </a:srgbClr>
                </a:solidFill>
              </a:rPr>
              <a:t>External Content Type</a:t>
            </a:r>
          </a:p>
        </p:txBody>
      </p:sp>
      <p:sp>
        <p:nvSpPr>
          <p:cNvPr id="19" name="Rounded Rectangle 18"/>
          <p:cNvSpPr/>
          <p:nvPr/>
        </p:nvSpPr>
        <p:spPr bwMode="auto">
          <a:xfrm>
            <a:off x="5310545" y="4191000"/>
            <a:ext cx="1600199" cy="1143000"/>
          </a:xfrm>
          <a:prstGeom prst="roundRect">
            <a:avLst/>
          </a:prstGeom>
          <a:solidFill>
            <a:schemeClr val="accent1">
              <a:lumMod val="40000"/>
              <a:lumOff val="60000"/>
            </a:schemeClr>
          </a:solidFill>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lIns="36576" tIns="45718" rIns="36576" bIns="45718" anchor="ctr"/>
          <a:lstStyle/>
          <a:p>
            <a:pPr defTabSz="914099" fontAlgn="auto">
              <a:spcBef>
                <a:spcPts val="0"/>
              </a:spcBef>
              <a:spcAft>
                <a:spcPts val="0"/>
              </a:spcAft>
              <a:defRPr/>
            </a:pPr>
            <a:r>
              <a:rPr lang="en-US" sz="1400" dirty="0">
                <a:solidFill>
                  <a:srgbClr val="FDE9D3">
                    <a:lumMod val="25000"/>
                  </a:srgbClr>
                </a:solidFill>
              </a:rPr>
              <a:t>Customer</a:t>
            </a:r>
          </a:p>
          <a:p>
            <a:pPr defTabSz="914099" fontAlgn="auto">
              <a:spcBef>
                <a:spcPts val="0"/>
              </a:spcBef>
              <a:spcAft>
                <a:spcPts val="0"/>
              </a:spcAft>
              <a:defRPr/>
            </a:pPr>
            <a:r>
              <a:rPr lang="en-US" sz="1400" dirty="0">
                <a:solidFill>
                  <a:srgbClr val="FDE9D3">
                    <a:lumMod val="25000"/>
                  </a:srgbClr>
                </a:solidFill>
              </a:rPr>
              <a:t>  CustomerID</a:t>
            </a:r>
          </a:p>
          <a:p>
            <a:pPr defTabSz="914099" fontAlgn="auto">
              <a:spcBef>
                <a:spcPts val="0"/>
              </a:spcBef>
              <a:spcAft>
                <a:spcPts val="0"/>
              </a:spcAft>
              <a:defRPr/>
            </a:pPr>
            <a:r>
              <a:rPr lang="en-US" sz="1400" dirty="0">
                <a:solidFill>
                  <a:srgbClr val="FDE9D3">
                    <a:lumMod val="25000"/>
                  </a:srgbClr>
                </a:solidFill>
              </a:rPr>
              <a:t>  </a:t>
            </a:r>
            <a:r>
              <a:rPr lang="en-US" sz="1400" dirty="0" err="1">
                <a:solidFill>
                  <a:srgbClr val="FDE9D3">
                    <a:lumMod val="25000"/>
                  </a:srgbClr>
                </a:solidFill>
              </a:rPr>
              <a:t>FirstName</a:t>
            </a:r>
            <a:endParaRPr lang="en-US" sz="1400" dirty="0">
              <a:solidFill>
                <a:srgbClr val="FDE9D3">
                  <a:lumMod val="25000"/>
                </a:srgbClr>
              </a:solidFill>
            </a:endParaRPr>
          </a:p>
          <a:p>
            <a:pPr defTabSz="914099" fontAlgn="auto">
              <a:spcBef>
                <a:spcPts val="0"/>
              </a:spcBef>
              <a:spcAft>
                <a:spcPts val="0"/>
              </a:spcAft>
              <a:defRPr/>
            </a:pPr>
            <a:r>
              <a:rPr lang="en-US" sz="1400" dirty="0">
                <a:solidFill>
                  <a:srgbClr val="FDE9D3">
                    <a:lumMod val="25000"/>
                  </a:srgbClr>
                </a:solidFill>
              </a:rPr>
              <a:t>  LastName</a:t>
            </a:r>
          </a:p>
          <a:p>
            <a:pPr defTabSz="914099" fontAlgn="auto">
              <a:spcBef>
                <a:spcPts val="0"/>
              </a:spcBef>
              <a:spcAft>
                <a:spcPts val="0"/>
              </a:spcAft>
              <a:defRPr/>
            </a:pPr>
            <a:r>
              <a:rPr lang="en-US" sz="1400" dirty="0">
                <a:solidFill>
                  <a:srgbClr val="FDE9D3">
                    <a:lumMod val="25000"/>
                  </a:srgbClr>
                </a:solidFill>
              </a:rPr>
              <a:t>  </a:t>
            </a:r>
            <a:r>
              <a:rPr lang="en-US" sz="1400" dirty="0" err="1">
                <a:solidFill>
                  <a:srgbClr val="FDE9D3">
                    <a:lumMod val="25000"/>
                  </a:srgbClr>
                </a:solidFill>
              </a:rPr>
              <a:t>EmailAddress</a:t>
            </a:r>
            <a:r>
              <a:rPr lang="en-US" sz="1400" dirty="0">
                <a:solidFill>
                  <a:srgbClr val="FDE9D3">
                    <a:lumMod val="25000"/>
                  </a:srgbClr>
                </a:solidFill>
              </a:rPr>
              <a:t>  </a:t>
            </a:r>
          </a:p>
        </p:txBody>
      </p:sp>
      <p:sp>
        <p:nvSpPr>
          <p:cNvPr id="20" name="Down Arrow 19"/>
          <p:cNvSpPr/>
          <p:nvPr/>
        </p:nvSpPr>
        <p:spPr bwMode="auto">
          <a:xfrm flipV="1">
            <a:off x="5989194" y="5349240"/>
            <a:ext cx="190500" cy="365760"/>
          </a:xfrm>
          <a:prstGeom prst="downArrow">
            <a:avLst/>
          </a:prstGeom>
          <a:solidFill>
            <a:schemeClr val="tx1">
              <a:lumMod val="95000"/>
            </a:schemeClr>
          </a:solidFill>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lIns="91436" tIns="45718" rIns="91436" bIns="45718" anchor="ctr"/>
          <a:lstStyle/>
          <a:p>
            <a:pPr algn="ctr" defTabSz="914099" fontAlgn="auto">
              <a:spcBef>
                <a:spcPts val="0"/>
              </a:spcBef>
              <a:spcAft>
                <a:spcPts val="0"/>
              </a:spcAft>
              <a:defRPr/>
            </a:pPr>
            <a:endParaRPr lang="en-US" sz="2400" dirty="0">
              <a:gradFill>
                <a:gsLst>
                  <a:gs pos="0">
                    <a:srgbClr val="FFFFFF"/>
                  </a:gs>
                  <a:gs pos="100000">
                    <a:srgbClr val="FFFFFF"/>
                  </a:gs>
                </a:gsLst>
                <a:lin ang="5400000" scaled="0"/>
              </a:gradFill>
            </a:endParaRPr>
          </a:p>
        </p:txBody>
      </p:sp>
      <p:pic>
        <p:nvPicPr>
          <p:cNvPr id="21" name="Picture 12" descr="C:\Documents and Settings\michelleo\Desktop\MS Icons from DVD\Internet cloud web.png"/>
          <p:cNvPicPr>
            <a:picLocks noChangeAspect="1" noChangeArrowheads="1"/>
          </p:cNvPicPr>
          <p:nvPr/>
        </p:nvPicPr>
        <p:blipFill>
          <a:blip r:embed="rId9">
            <a:duotone>
              <a:schemeClr val="accent3">
                <a:shade val="45000"/>
                <a:satMod val="135000"/>
              </a:schemeClr>
              <a:prstClr val="white"/>
            </a:duotone>
          </a:blip>
          <a:srcRect/>
          <a:stretch>
            <a:fillRect/>
          </a:stretch>
        </p:blipFill>
        <p:spPr bwMode="auto">
          <a:xfrm>
            <a:off x="5447305" y="5574784"/>
            <a:ext cx="1261648" cy="496052"/>
          </a:xfrm>
          <a:prstGeom prst="rect">
            <a:avLst/>
          </a:prstGeom>
          <a:noFill/>
        </p:spPr>
      </p:pic>
      <p:sp>
        <p:nvSpPr>
          <p:cNvPr id="22" name="TextBox 21"/>
          <p:cNvSpPr txBox="1"/>
          <p:nvPr/>
        </p:nvSpPr>
        <p:spPr>
          <a:xfrm>
            <a:off x="5599470" y="5749925"/>
            <a:ext cx="985838" cy="215444"/>
          </a:xfrm>
          <a:prstGeom prst="rect">
            <a:avLst/>
          </a:prstGeom>
          <a:noFill/>
        </p:spPr>
        <p:style>
          <a:lnRef idx="0">
            <a:scrgbClr r="0" g="0" b="0"/>
          </a:lnRef>
          <a:fillRef idx="1002">
            <a:schemeClr val="lt1"/>
          </a:fillRef>
          <a:effectRef idx="0">
            <a:scrgbClr r="0" g="0" b="0"/>
          </a:effectRef>
          <a:fontRef idx="major"/>
        </p:style>
        <p:txBody>
          <a:bodyPr>
            <a:spAutoFit/>
          </a:bodyPr>
          <a:lstStyle/>
          <a:p>
            <a:pPr algn="ctr" defTabSz="914363" fontAlgn="auto">
              <a:spcBef>
                <a:spcPts val="0"/>
              </a:spcBef>
              <a:spcAft>
                <a:spcPts val="0"/>
              </a:spcAft>
              <a:defRPr/>
            </a:pPr>
            <a:r>
              <a:rPr lang="en-US" sz="800" b="1" dirty="0">
                <a:solidFill>
                  <a:prstClr val="white">
                    <a:lumMod val="50000"/>
                  </a:prstClr>
                </a:solidFill>
              </a:rPr>
              <a:t>External data</a:t>
            </a:r>
          </a:p>
        </p:txBody>
      </p:sp>
    </p:spTree>
    <p:extLst>
      <p:ext uri="{BB962C8B-B14F-4D97-AF65-F5344CB8AC3E}">
        <p14:creationId xmlns:p14="http://schemas.microsoft.com/office/powerpoint/2010/main" val="75590914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2"/>
                                        </p:tgtEl>
                                        <p:attrNameLst>
                                          <p:attrName>style.visibility</p:attrName>
                                        </p:attrNameLst>
                                      </p:cBhvr>
                                      <p:to>
                                        <p:strVal val="visible"/>
                                      </p:to>
                                    </p:set>
                                    <p:animEffect transition="in" filter="fade">
                                      <p:cBhvr>
                                        <p:cTn id="10"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p:txBody>
          <a:bodyPr/>
          <a:lstStyle/>
          <a:p>
            <a:r>
              <a:rPr lang="en-US" smtClean="0"/>
              <a:t>demo</a:t>
            </a:r>
            <a:endParaRPr lang="en-US" dirty="0"/>
          </a:p>
        </p:txBody>
      </p:sp>
      <p:sp>
        <p:nvSpPr>
          <p:cNvPr id="2" name="Title 1"/>
          <p:cNvSpPr>
            <a:spLocks noGrp="1"/>
          </p:cNvSpPr>
          <p:nvPr>
            <p:ph type="ctrTitle"/>
          </p:nvPr>
        </p:nvSpPr>
        <p:spPr/>
        <p:txBody>
          <a:bodyPr/>
          <a:lstStyle/>
          <a:p>
            <a:r>
              <a:rPr lang="en-US" smtClean="0"/>
              <a:t>Office, SharePoint</a:t>
            </a:r>
            <a:br>
              <a:rPr lang="en-US" smtClean="0"/>
            </a:br>
            <a:r>
              <a:rPr lang="en-US" smtClean="0"/>
              <a:t>&amp;</a:t>
            </a:r>
            <a:br>
              <a:rPr lang="en-US" smtClean="0"/>
            </a:br>
            <a:r>
              <a:rPr lang="en-US" smtClean="0"/>
              <a:t>SAP Integration</a:t>
            </a:r>
            <a:endParaRPr lang="en-US" dirty="0"/>
          </a:p>
        </p:txBody>
      </p:sp>
      <p:sp>
        <p:nvSpPr>
          <p:cNvPr id="3" name="Subtitle 2"/>
          <p:cNvSpPr>
            <a:spLocks noGrp="1"/>
          </p:cNvSpPr>
          <p:nvPr>
            <p:ph type="subTitle" idx="1"/>
          </p:nvPr>
        </p:nvSpPr>
        <p:spPr/>
        <p:txBody>
          <a:bodyPr/>
          <a:lstStyle/>
          <a:p>
            <a:r>
              <a:rPr lang="en-US" smtClean="0"/>
              <a:t>Contoso Tours</a:t>
            </a:r>
            <a:endParaRPr lang="en-US" dirty="0"/>
          </a:p>
        </p:txBody>
      </p:sp>
    </p:spTree>
    <p:extLst>
      <p:ext uri="{BB962C8B-B14F-4D97-AF65-F5344CB8AC3E}">
        <p14:creationId xmlns:p14="http://schemas.microsoft.com/office/powerpoint/2010/main" val="2336864854"/>
      </p:ext>
    </p:extLst>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1107996"/>
          </a:xfrm>
        </p:spPr>
        <p:txBody>
          <a:bodyPr/>
          <a:lstStyle/>
          <a:p>
            <a:r>
              <a:rPr lang="en-US" dirty="0" smtClean="0"/>
              <a:t>Development Methodology</a:t>
            </a:r>
            <a:br>
              <a:rPr lang="en-US" dirty="0" smtClean="0"/>
            </a:br>
            <a:r>
              <a:rPr lang="en-US" sz="3600" dirty="0" smtClean="0">
                <a:solidFill>
                  <a:schemeClr val="accent1">
                    <a:lumMod val="40000"/>
                    <a:lumOff val="60000"/>
                  </a:schemeClr>
                </a:solidFill>
              </a:rPr>
              <a:t>Server-Side OBA using BCS</a:t>
            </a:r>
            <a:endParaRPr lang="en-US" dirty="0">
              <a:solidFill>
                <a:schemeClr val="accent1">
                  <a:lumMod val="40000"/>
                  <a:lumOff val="60000"/>
                </a:schemeClr>
              </a:solidFill>
            </a:endParaRPr>
          </a:p>
        </p:txBody>
      </p:sp>
      <p:sp>
        <p:nvSpPr>
          <p:cNvPr id="3" name="Text Placeholder 2"/>
          <p:cNvSpPr>
            <a:spLocks noGrp="1"/>
          </p:cNvSpPr>
          <p:nvPr>
            <p:ph type="body" sz="quarter" idx="10"/>
          </p:nvPr>
        </p:nvSpPr>
        <p:spPr>
          <a:xfrm>
            <a:off x="519906" y="1905000"/>
            <a:ext cx="11149013" cy="3022366"/>
          </a:xfrm>
        </p:spPr>
        <p:txBody>
          <a:bodyPr/>
          <a:lstStyle/>
          <a:p>
            <a:pPr marL="514350" indent="-514350">
              <a:buFont typeface="+mj-lt"/>
              <a:buAutoNum type="arabicPeriod"/>
            </a:pPr>
            <a:r>
              <a:rPr lang="en-US" sz="2800" dirty="0" smtClean="0"/>
              <a:t>Consume the LOB exposed Web Service</a:t>
            </a:r>
          </a:p>
          <a:p>
            <a:pPr marL="514350" indent="-514350">
              <a:buFont typeface="+mj-lt"/>
              <a:buAutoNum type="arabicPeriod"/>
            </a:pPr>
            <a:r>
              <a:rPr lang="en-US" sz="2800" dirty="0" smtClean="0"/>
              <a:t>Create a new External Content Type (ECT)</a:t>
            </a:r>
          </a:p>
          <a:p>
            <a:pPr marL="514350" indent="-514350">
              <a:buFont typeface="+mj-lt"/>
              <a:buAutoNum type="arabicPeriod"/>
            </a:pPr>
            <a:r>
              <a:rPr lang="en-US" sz="2800" dirty="0" smtClean="0"/>
              <a:t>Associate ECT with External List</a:t>
            </a:r>
          </a:p>
          <a:p>
            <a:pPr marL="514350" indent="-514350">
              <a:buFont typeface="+mj-lt"/>
              <a:buAutoNum type="arabicPeriod"/>
            </a:pPr>
            <a:r>
              <a:rPr lang="en-US" sz="2800" dirty="0" smtClean="0"/>
              <a:t>No-code, offline with SP Workspace &amp; Outlook</a:t>
            </a:r>
          </a:p>
          <a:p>
            <a:pPr marL="514350" indent="-514350">
              <a:buFont typeface="+mj-lt"/>
              <a:buAutoNum type="arabicPeriod"/>
            </a:pPr>
            <a:r>
              <a:rPr lang="en-US" sz="2800" dirty="0" smtClean="0"/>
              <a:t>External Lists accessible to: </a:t>
            </a:r>
          </a:p>
          <a:p>
            <a:pPr marL="974725" lvl="1" indent="-514350">
              <a:buFont typeface="+mj-lt"/>
              <a:buAutoNum type="alphaLcPeriod"/>
            </a:pPr>
            <a:r>
              <a:rPr lang="en-US" sz="2400" dirty="0" smtClean="0"/>
              <a:t>Office clients, Silverlight applications and </a:t>
            </a:r>
            <a:br>
              <a:rPr lang="en-US" sz="2400" dirty="0" smtClean="0"/>
            </a:br>
            <a:r>
              <a:rPr lang="en-US" sz="2400" dirty="0" smtClean="0"/>
              <a:t>JavaScript solutions with Client-side Object Model</a:t>
            </a:r>
          </a:p>
        </p:txBody>
      </p:sp>
      <p:sp>
        <p:nvSpPr>
          <p:cNvPr id="4" name="Rounded Rectangle 3"/>
          <p:cNvSpPr/>
          <p:nvPr/>
        </p:nvSpPr>
        <p:spPr bwMode="auto">
          <a:xfrm>
            <a:off x="9145073" y="1482168"/>
            <a:ext cx="2009955" cy="4209690"/>
          </a:xfrm>
          <a:prstGeom prst="roundRect">
            <a:avLst/>
          </a:prstGeom>
          <a:solidFill>
            <a:schemeClr val="accent4"/>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000" b="1" dirty="0" smtClean="0">
                <a:solidFill>
                  <a:srgbClr val="FFFFFF"/>
                </a:solidFill>
                <a:effectLst>
                  <a:outerShdw blurRad="38100" dist="38100" dir="2700000" algn="tl">
                    <a:srgbClr val="000000">
                      <a:alpha val="43137"/>
                    </a:srgbClr>
                  </a:outerShdw>
                </a:effectLst>
                <a:latin typeface="Calibri" pitchFamily="34" charset="0"/>
              </a:rPr>
              <a:t>SAP</a:t>
            </a:r>
          </a:p>
          <a:p>
            <a:pPr algn="ctr" defTabSz="914099" fontAlgn="base">
              <a:spcBef>
                <a:spcPct val="0"/>
              </a:spcBef>
              <a:spcAft>
                <a:spcPct val="0"/>
              </a:spcAft>
            </a:pPr>
            <a:r>
              <a:rPr lang="en-US" sz="2000" b="1" dirty="0" smtClean="0">
                <a:solidFill>
                  <a:srgbClr val="FFFFFF"/>
                </a:solidFill>
                <a:effectLst>
                  <a:outerShdw blurRad="38100" dist="38100" dir="2700000" algn="tl">
                    <a:srgbClr val="000000">
                      <a:alpha val="43137"/>
                    </a:srgbClr>
                  </a:outerShdw>
                </a:effectLst>
                <a:latin typeface="Calibri" pitchFamily="34" charset="0"/>
              </a:rPr>
              <a:t>LOB  System</a:t>
            </a:r>
          </a:p>
          <a:p>
            <a:pPr algn="ctr" defTabSz="914099" fontAlgn="base">
              <a:spcBef>
                <a:spcPct val="0"/>
              </a:spcBef>
              <a:spcAft>
                <a:spcPct val="0"/>
              </a:spcAft>
            </a:pPr>
            <a:endParaRPr lang="en-US" sz="2000" dirty="0" smtClean="0">
              <a:solidFill>
                <a:srgbClr val="FFFFFF"/>
              </a:solidFill>
              <a:effectLst>
                <a:outerShdw blurRad="38100" dist="38100" dir="2700000" algn="tl">
                  <a:srgbClr val="000000">
                    <a:alpha val="43137"/>
                  </a:srgbClr>
                </a:outerShdw>
              </a:effectLst>
              <a:latin typeface="Calibri" pitchFamily="34" charset="0"/>
            </a:endParaRPr>
          </a:p>
          <a:p>
            <a:pPr algn="ctr" defTabSz="914099" fontAlgn="base">
              <a:spcBef>
                <a:spcPct val="0"/>
              </a:spcBef>
              <a:spcAft>
                <a:spcPct val="0"/>
              </a:spcAft>
            </a:pPr>
            <a:endParaRPr lang="en-US" sz="2000" dirty="0" smtClean="0">
              <a:solidFill>
                <a:srgbClr val="FFFFFF"/>
              </a:solidFill>
              <a:effectLst>
                <a:outerShdw blurRad="38100" dist="38100" dir="2700000" algn="tl">
                  <a:srgbClr val="000000">
                    <a:alpha val="43137"/>
                  </a:srgbClr>
                </a:outerShdw>
              </a:effectLst>
              <a:latin typeface="Calibri" pitchFamily="34" charset="0"/>
            </a:endParaRPr>
          </a:p>
          <a:p>
            <a:pPr algn="ctr" defTabSz="914099" fontAlgn="base">
              <a:spcBef>
                <a:spcPct val="0"/>
              </a:spcBef>
              <a:spcAft>
                <a:spcPct val="0"/>
              </a:spcAft>
            </a:pPr>
            <a:endParaRPr lang="en-US" sz="2000" dirty="0" smtClean="0">
              <a:solidFill>
                <a:srgbClr val="FFFFFF"/>
              </a:solidFill>
              <a:effectLst>
                <a:outerShdw blurRad="38100" dist="38100" dir="2700000" algn="tl">
                  <a:srgbClr val="000000">
                    <a:alpha val="43137"/>
                  </a:srgbClr>
                </a:outerShdw>
              </a:effectLst>
              <a:latin typeface="Calibri" pitchFamily="34" charset="0"/>
            </a:endParaRPr>
          </a:p>
          <a:p>
            <a:pPr algn="ctr" defTabSz="914099" fontAlgn="base">
              <a:spcBef>
                <a:spcPct val="0"/>
              </a:spcBef>
              <a:spcAft>
                <a:spcPct val="0"/>
              </a:spcAft>
            </a:pPr>
            <a:endParaRPr lang="en-US" sz="2000" dirty="0" smtClean="0">
              <a:solidFill>
                <a:srgbClr val="FFFFFF"/>
              </a:solidFill>
              <a:effectLst>
                <a:outerShdw blurRad="38100" dist="38100" dir="2700000" algn="tl">
                  <a:srgbClr val="000000">
                    <a:alpha val="43137"/>
                  </a:srgbClr>
                </a:outerShdw>
              </a:effectLst>
              <a:latin typeface="Calibri" pitchFamily="34" charset="0"/>
            </a:endParaRPr>
          </a:p>
          <a:p>
            <a:pPr algn="ctr" defTabSz="914099" fontAlgn="base">
              <a:spcBef>
                <a:spcPct val="0"/>
              </a:spcBef>
              <a:spcAft>
                <a:spcPct val="0"/>
              </a:spcAft>
            </a:pPr>
            <a:endParaRPr lang="en-US" sz="2000" dirty="0" smtClean="0">
              <a:solidFill>
                <a:srgbClr val="FFFFFF"/>
              </a:solidFill>
              <a:effectLst>
                <a:outerShdw blurRad="38100" dist="38100" dir="2700000" algn="tl">
                  <a:srgbClr val="000000">
                    <a:alpha val="43137"/>
                  </a:srgbClr>
                </a:outerShdw>
              </a:effectLst>
              <a:latin typeface="Calibri" pitchFamily="34" charset="0"/>
            </a:endParaRPr>
          </a:p>
          <a:p>
            <a:pPr algn="ctr" defTabSz="914099" fontAlgn="base">
              <a:spcBef>
                <a:spcPct val="0"/>
              </a:spcBef>
              <a:spcAft>
                <a:spcPct val="0"/>
              </a:spcAft>
            </a:pPr>
            <a:endParaRPr lang="en-US" sz="2000" dirty="0" smtClean="0">
              <a:solidFill>
                <a:srgbClr val="FFFFFF"/>
              </a:solidFill>
              <a:effectLst>
                <a:outerShdw blurRad="38100" dist="38100" dir="2700000" algn="tl">
                  <a:srgbClr val="000000">
                    <a:alpha val="43137"/>
                  </a:srgbClr>
                </a:outerShdw>
              </a:effectLst>
              <a:latin typeface="Calibri" pitchFamily="34" charset="0"/>
            </a:endParaRPr>
          </a:p>
          <a:p>
            <a:pPr algn="ctr" defTabSz="914099" fontAlgn="base">
              <a:spcBef>
                <a:spcPct val="0"/>
              </a:spcBef>
              <a:spcAft>
                <a:spcPct val="0"/>
              </a:spcAft>
            </a:pPr>
            <a:endParaRPr lang="en-US" sz="2000" dirty="0" smtClean="0">
              <a:solidFill>
                <a:srgbClr val="FFFFFF"/>
              </a:solidFill>
              <a:effectLst>
                <a:outerShdw blurRad="38100" dist="38100" dir="2700000" algn="tl">
                  <a:srgbClr val="000000">
                    <a:alpha val="43137"/>
                  </a:srgbClr>
                </a:outerShdw>
              </a:effectLst>
              <a:latin typeface="Calibri" pitchFamily="34" charset="0"/>
            </a:endParaRPr>
          </a:p>
          <a:p>
            <a:pPr algn="ctr" defTabSz="914099" fontAlgn="base">
              <a:spcBef>
                <a:spcPct val="0"/>
              </a:spcBef>
              <a:spcAft>
                <a:spcPct val="0"/>
              </a:spcAft>
            </a:pPr>
            <a:endParaRPr lang="en-US" sz="2000" dirty="0" smtClean="0">
              <a:solidFill>
                <a:srgbClr val="FFFFFF"/>
              </a:solidFill>
              <a:effectLst>
                <a:outerShdw blurRad="38100" dist="38100" dir="2700000" algn="tl">
                  <a:srgbClr val="000000">
                    <a:alpha val="43137"/>
                  </a:srgbClr>
                </a:outerShdw>
              </a:effectLst>
              <a:latin typeface="Calibri" pitchFamily="34" charset="0"/>
            </a:endParaRPr>
          </a:p>
          <a:p>
            <a:pPr algn="ctr" defTabSz="914099" fontAlgn="base">
              <a:spcBef>
                <a:spcPct val="0"/>
              </a:spcBef>
              <a:spcAft>
                <a:spcPct val="0"/>
              </a:spcAft>
            </a:pPr>
            <a:endParaRPr lang="en-US" sz="2000" dirty="0" smtClean="0">
              <a:solidFill>
                <a:srgbClr val="FFFFFF"/>
              </a:solidFill>
              <a:effectLst>
                <a:outerShdw blurRad="38100" dist="38100" dir="2700000" algn="tl">
                  <a:srgbClr val="000000">
                    <a:alpha val="43137"/>
                  </a:srgbClr>
                </a:outerShdw>
              </a:effectLst>
              <a:latin typeface="Calibri" pitchFamily="34" charset="0"/>
            </a:endParaRPr>
          </a:p>
          <a:p>
            <a:pPr algn="ctr" defTabSz="914099" fontAlgn="base">
              <a:spcBef>
                <a:spcPct val="0"/>
              </a:spcBef>
              <a:spcAft>
                <a:spcPct val="0"/>
              </a:spcAft>
            </a:pPr>
            <a:endParaRPr lang="en-US" sz="2000" dirty="0" smtClean="0">
              <a:solidFill>
                <a:srgbClr val="FFFFFF"/>
              </a:solidFill>
              <a:effectLst>
                <a:outerShdw blurRad="38100" dist="38100" dir="2700000" algn="tl">
                  <a:srgbClr val="000000">
                    <a:alpha val="43137"/>
                  </a:srgbClr>
                </a:outerShdw>
              </a:effectLst>
              <a:latin typeface="Calibri" pitchFamily="34" charset="0"/>
            </a:endParaRPr>
          </a:p>
          <a:p>
            <a:pPr algn="ctr" defTabSz="914099" fontAlgn="base">
              <a:spcBef>
                <a:spcPct val="0"/>
              </a:spcBef>
              <a:spcAft>
                <a:spcPct val="0"/>
              </a:spcAft>
            </a:pPr>
            <a:endParaRPr lang="en-US" sz="2000" dirty="0" smtClean="0">
              <a:solidFill>
                <a:srgbClr val="FFFFFF"/>
              </a:solidFill>
              <a:effectLst>
                <a:outerShdw blurRad="38100" dist="38100" dir="2700000" algn="tl">
                  <a:srgbClr val="000000">
                    <a:alpha val="43137"/>
                  </a:srgbClr>
                </a:outerShdw>
              </a:effectLst>
              <a:latin typeface="Calibri" pitchFamily="34" charset="0"/>
            </a:endParaRPr>
          </a:p>
        </p:txBody>
      </p:sp>
      <p:sp>
        <p:nvSpPr>
          <p:cNvPr id="5" name="Rounded Rectangle 4"/>
          <p:cNvSpPr/>
          <p:nvPr/>
        </p:nvSpPr>
        <p:spPr bwMode="auto">
          <a:xfrm>
            <a:off x="9403864" y="2371033"/>
            <a:ext cx="1535502" cy="3036194"/>
          </a:xfrm>
          <a:prstGeom prst="roundRect">
            <a:avLst/>
          </a:prstGeom>
          <a:solidFill>
            <a:schemeClr val="accent5"/>
          </a:solidFill>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000" dirty="0" smtClean="0">
                <a:solidFill>
                  <a:schemeClr val="tx1"/>
                </a:solidFill>
                <a:effectLst>
                  <a:outerShdw blurRad="38100" dist="38100" dir="2700000" algn="tl">
                    <a:srgbClr val="000000">
                      <a:alpha val="43137"/>
                    </a:srgbClr>
                  </a:outerShdw>
                </a:effectLst>
                <a:latin typeface="Calibri" pitchFamily="34" charset="0"/>
              </a:rPr>
              <a:t>Business Logic/ Data</a:t>
            </a:r>
          </a:p>
          <a:p>
            <a:pPr algn="ctr" defTabSz="914099" fontAlgn="base">
              <a:spcBef>
                <a:spcPct val="0"/>
              </a:spcBef>
              <a:spcAft>
                <a:spcPct val="0"/>
              </a:spcAft>
            </a:pPr>
            <a:endParaRPr lang="en-US" sz="2000" dirty="0" smtClean="0">
              <a:solidFill>
                <a:schemeClr val="tx1"/>
              </a:solidFill>
              <a:effectLst>
                <a:outerShdw blurRad="38100" dist="38100" dir="2700000" algn="tl">
                  <a:srgbClr val="000000">
                    <a:alpha val="43137"/>
                  </a:srgbClr>
                </a:outerShdw>
              </a:effectLst>
              <a:latin typeface="Calibri" pitchFamily="34" charset="0"/>
            </a:endParaRPr>
          </a:p>
          <a:p>
            <a:pPr algn="ctr" defTabSz="914099" fontAlgn="base">
              <a:spcBef>
                <a:spcPct val="0"/>
              </a:spcBef>
              <a:spcAft>
                <a:spcPct val="0"/>
              </a:spcAft>
            </a:pPr>
            <a:endParaRPr lang="en-US" sz="2000" dirty="0" smtClean="0">
              <a:solidFill>
                <a:schemeClr val="tx1"/>
              </a:solidFill>
              <a:effectLst>
                <a:outerShdw blurRad="38100" dist="38100" dir="2700000" algn="tl">
                  <a:srgbClr val="000000">
                    <a:alpha val="43137"/>
                  </a:srgbClr>
                </a:outerShdw>
              </a:effectLst>
              <a:latin typeface="Calibri" pitchFamily="34" charset="0"/>
            </a:endParaRPr>
          </a:p>
          <a:p>
            <a:pPr algn="ctr" defTabSz="914099" fontAlgn="base">
              <a:spcBef>
                <a:spcPct val="0"/>
              </a:spcBef>
              <a:spcAft>
                <a:spcPct val="0"/>
              </a:spcAft>
            </a:pPr>
            <a:endParaRPr lang="en-US" sz="2000" dirty="0" smtClean="0">
              <a:solidFill>
                <a:schemeClr val="tx1"/>
              </a:solidFill>
              <a:effectLst>
                <a:outerShdw blurRad="38100" dist="38100" dir="2700000" algn="tl">
                  <a:srgbClr val="000000">
                    <a:alpha val="43137"/>
                  </a:srgbClr>
                </a:outerShdw>
              </a:effectLst>
              <a:latin typeface="Calibri" pitchFamily="34" charset="0"/>
            </a:endParaRPr>
          </a:p>
          <a:p>
            <a:pPr algn="ctr" defTabSz="914099" fontAlgn="base">
              <a:spcBef>
                <a:spcPct val="0"/>
              </a:spcBef>
              <a:spcAft>
                <a:spcPct val="0"/>
              </a:spcAft>
            </a:pPr>
            <a:endParaRPr lang="en-US" sz="2000" dirty="0" smtClean="0">
              <a:solidFill>
                <a:schemeClr val="tx1"/>
              </a:solidFill>
              <a:effectLst>
                <a:outerShdw blurRad="38100" dist="38100" dir="2700000" algn="tl">
                  <a:srgbClr val="000000">
                    <a:alpha val="43137"/>
                  </a:srgbClr>
                </a:outerShdw>
              </a:effectLst>
              <a:latin typeface="Calibri" pitchFamily="34" charset="0"/>
            </a:endParaRPr>
          </a:p>
        </p:txBody>
      </p:sp>
      <p:pic>
        <p:nvPicPr>
          <p:cNvPr id="6" name="Rectangle 12297"/>
          <p:cNvPicPr>
            <a:picLocks noChangeAspect="1" noChangeArrowheads="1"/>
          </p:cNvPicPr>
          <p:nvPr/>
        </p:nvPicPr>
        <p:blipFill>
          <a:blip r:embed="rId3"/>
          <a:srcRect/>
          <a:stretch>
            <a:fillRect/>
          </a:stretch>
        </p:blipFill>
        <p:spPr bwMode="auto">
          <a:xfrm>
            <a:off x="9418143" y="4803864"/>
            <a:ext cx="612846" cy="675927"/>
          </a:xfrm>
          <a:prstGeom prst="rect">
            <a:avLst/>
          </a:prstGeom>
          <a:noFill/>
          <a:ln w="9525">
            <a:noFill/>
            <a:miter lim="800000"/>
            <a:headEnd/>
            <a:tailEnd/>
          </a:ln>
        </p:spPr>
      </p:pic>
      <p:sp>
        <p:nvSpPr>
          <p:cNvPr id="7" name="Can 6"/>
          <p:cNvSpPr/>
          <p:nvPr/>
        </p:nvSpPr>
        <p:spPr bwMode="auto">
          <a:xfrm>
            <a:off x="9941872" y="3563914"/>
            <a:ext cx="468208" cy="566058"/>
          </a:xfrm>
          <a:prstGeom prst="can">
            <a:avLst/>
          </a:prstGeom>
          <a:solidFill>
            <a:schemeClr val="accent1"/>
          </a:solidFill>
          <a:ln>
            <a:solidFill>
              <a:schemeClr val="accent1">
                <a:lumMod val="50000"/>
              </a:schemeClr>
            </a:solidFill>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ndParaRPr>
          </a:p>
        </p:txBody>
      </p:sp>
      <p:cxnSp>
        <p:nvCxnSpPr>
          <p:cNvPr id="8" name="Straight Arrow Connector 7"/>
          <p:cNvCxnSpPr/>
          <p:nvPr/>
        </p:nvCxnSpPr>
        <p:spPr>
          <a:xfrm rot="5400000">
            <a:off x="9753244" y="4652686"/>
            <a:ext cx="812800" cy="1191"/>
          </a:xfrm>
          <a:prstGeom prst="straightConnector1">
            <a:avLst/>
          </a:prstGeom>
          <a:ln>
            <a:solidFill>
              <a:schemeClr val="tx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rot="10800000" flipV="1">
            <a:off x="9920096" y="5058887"/>
            <a:ext cx="239548" cy="1451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a:off x="7214507" y="5795928"/>
            <a:ext cx="2476928" cy="4770"/>
          </a:xfrm>
          <a:prstGeom prst="straightConnector1">
            <a:avLst/>
          </a:prstGeom>
          <a:ln>
            <a:solidFill>
              <a:schemeClr val="tx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p:nvPr/>
        </p:nvCxnSpPr>
        <p:spPr>
          <a:xfrm rot="5400000">
            <a:off x="9560816" y="5668694"/>
            <a:ext cx="261257" cy="1191"/>
          </a:xfrm>
          <a:prstGeom prst="straightConnector1">
            <a:avLst/>
          </a:prstGeom>
          <a:ln>
            <a:solidFill>
              <a:schemeClr val="tx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12" name="Rounded Rectangle 11"/>
          <p:cNvSpPr/>
          <p:nvPr/>
        </p:nvSpPr>
        <p:spPr bwMode="auto">
          <a:xfrm>
            <a:off x="5196136" y="5148947"/>
            <a:ext cx="1984075" cy="1293962"/>
          </a:xfrm>
          <a:prstGeom prst="roundRect">
            <a:avLst/>
          </a:prstGeom>
          <a:solidFill>
            <a:schemeClr val="tx2"/>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000" dirty="0" smtClean="0">
                <a:solidFill>
                  <a:srgbClr val="FFFFFF"/>
                </a:solidFill>
                <a:effectLst>
                  <a:outerShdw blurRad="38100" dist="38100" dir="2700000" algn="tl">
                    <a:srgbClr val="000000">
                      <a:alpha val="43137"/>
                    </a:srgbClr>
                  </a:outerShdw>
                </a:effectLst>
                <a:latin typeface="Calibri" pitchFamily="34" charset="0"/>
              </a:rPr>
              <a:t>SharePoint</a:t>
            </a:r>
          </a:p>
          <a:p>
            <a:pPr algn="ctr" defTabSz="914099" fontAlgn="base">
              <a:spcBef>
                <a:spcPct val="0"/>
              </a:spcBef>
              <a:spcAft>
                <a:spcPct val="0"/>
              </a:spcAft>
            </a:pPr>
            <a:endParaRPr lang="en-US" sz="2000" dirty="0">
              <a:solidFill>
                <a:srgbClr val="FFFFFF"/>
              </a:solidFill>
              <a:effectLst>
                <a:outerShdw blurRad="38100" dist="38100" dir="2700000" algn="tl">
                  <a:srgbClr val="000000">
                    <a:alpha val="43137"/>
                  </a:srgbClr>
                </a:outerShdw>
              </a:effectLst>
              <a:latin typeface="Calibri" pitchFamily="34" charset="0"/>
            </a:endParaRPr>
          </a:p>
          <a:p>
            <a:pPr algn="ctr" defTabSz="914099" fontAlgn="base">
              <a:spcBef>
                <a:spcPct val="0"/>
              </a:spcBef>
              <a:spcAft>
                <a:spcPct val="0"/>
              </a:spcAft>
            </a:pPr>
            <a:endParaRPr lang="en-US" sz="2000" dirty="0" smtClean="0">
              <a:solidFill>
                <a:srgbClr val="FFFFFF"/>
              </a:solidFill>
              <a:effectLst>
                <a:outerShdw blurRad="38100" dist="38100" dir="2700000" algn="tl">
                  <a:srgbClr val="000000">
                    <a:alpha val="43137"/>
                  </a:srgbClr>
                </a:outerShdw>
              </a:effectLst>
              <a:latin typeface="Calibri" pitchFamily="34" charset="0"/>
            </a:endParaRPr>
          </a:p>
          <a:p>
            <a:pPr algn="ctr" defTabSz="914099" fontAlgn="base">
              <a:spcBef>
                <a:spcPct val="0"/>
              </a:spcBef>
              <a:spcAft>
                <a:spcPct val="0"/>
              </a:spcAft>
            </a:pPr>
            <a:endParaRPr lang="en-US" sz="2000" dirty="0" smtClean="0">
              <a:solidFill>
                <a:srgbClr val="FFFFFF"/>
              </a:solidFill>
              <a:effectLst>
                <a:outerShdw blurRad="38100" dist="38100" dir="2700000" algn="tl">
                  <a:srgbClr val="000000">
                    <a:alpha val="43137"/>
                  </a:srgbClr>
                </a:outerShdw>
              </a:effectLst>
              <a:latin typeface="Calibri" pitchFamily="34" charset="0"/>
            </a:endParaRPr>
          </a:p>
        </p:txBody>
      </p:sp>
      <p:sp>
        <p:nvSpPr>
          <p:cNvPr id="13" name="Rounded Rectangle 12"/>
          <p:cNvSpPr/>
          <p:nvPr/>
        </p:nvSpPr>
        <p:spPr bwMode="auto">
          <a:xfrm>
            <a:off x="5255274" y="5494234"/>
            <a:ext cx="894820" cy="835425"/>
          </a:xfrm>
          <a:prstGeom prst="roundRect">
            <a:avLst/>
          </a:prstGeom>
          <a:solidFill>
            <a:schemeClr val="accent5">
              <a:lumMod val="60000"/>
              <a:lumOff val="40000"/>
            </a:schemeClr>
          </a:solidFill>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1400" dirty="0" smtClean="0">
                <a:solidFill>
                  <a:schemeClr val="tx1"/>
                </a:solidFill>
                <a:effectLst>
                  <a:outerShdw blurRad="38100" dist="38100" dir="2700000" algn="tl">
                    <a:srgbClr val="000000">
                      <a:alpha val="43137"/>
                    </a:srgbClr>
                  </a:outerShdw>
                </a:effectLst>
                <a:latin typeface="Calibri" pitchFamily="34" charset="0"/>
              </a:rPr>
              <a:t>External</a:t>
            </a:r>
            <a:br>
              <a:rPr lang="en-US" sz="1400" dirty="0" smtClean="0">
                <a:solidFill>
                  <a:schemeClr val="tx1"/>
                </a:solidFill>
                <a:effectLst>
                  <a:outerShdw blurRad="38100" dist="38100" dir="2700000" algn="tl">
                    <a:srgbClr val="000000">
                      <a:alpha val="43137"/>
                    </a:srgbClr>
                  </a:outerShdw>
                </a:effectLst>
                <a:latin typeface="Calibri" pitchFamily="34" charset="0"/>
              </a:rPr>
            </a:br>
            <a:r>
              <a:rPr lang="en-US" sz="1400" dirty="0" smtClean="0">
                <a:solidFill>
                  <a:schemeClr val="tx1"/>
                </a:solidFill>
                <a:effectLst>
                  <a:outerShdw blurRad="38100" dist="38100" dir="2700000" algn="tl">
                    <a:srgbClr val="000000">
                      <a:alpha val="43137"/>
                    </a:srgbClr>
                  </a:outerShdw>
                </a:effectLst>
                <a:latin typeface="Calibri" pitchFamily="34" charset="0"/>
              </a:rPr>
              <a:t>List</a:t>
            </a:r>
          </a:p>
        </p:txBody>
      </p:sp>
      <p:sp>
        <p:nvSpPr>
          <p:cNvPr id="14" name="Rounded Rectangle 13"/>
          <p:cNvSpPr/>
          <p:nvPr/>
        </p:nvSpPr>
        <p:spPr bwMode="auto">
          <a:xfrm>
            <a:off x="6235485" y="5492646"/>
            <a:ext cx="894820" cy="837013"/>
          </a:xfrm>
          <a:prstGeom prst="roundRect">
            <a:avLst/>
          </a:prstGeom>
          <a:solidFill>
            <a:schemeClr val="accent5">
              <a:lumMod val="20000"/>
              <a:lumOff val="80000"/>
            </a:schemeClr>
          </a:solidFill>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000" dirty="0" smtClean="0">
                <a:solidFill>
                  <a:schemeClr val="tx1"/>
                </a:solidFill>
                <a:effectLst>
                  <a:outerShdw blurRad="38100" dist="38100" dir="2700000" algn="tl">
                    <a:srgbClr val="000000">
                      <a:alpha val="43137"/>
                    </a:srgbClr>
                  </a:outerShdw>
                </a:effectLst>
                <a:latin typeface="Calibri" pitchFamily="34" charset="0"/>
              </a:rPr>
              <a:t>BCS</a:t>
            </a:r>
            <a:endParaRPr lang="en-US" sz="2000" dirty="0">
              <a:solidFill>
                <a:schemeClr val="tx1"/>
              </a:solidFill>
              <a:effectLst>
                <a:outerShdw blurRad="38100" dist="38100" dir="2700000" algn="tl">
                  <a:srgbClr val="000000">
                    <a:alpha val="43137"/>
                  </a:srgbClr>
                </a:outerShdw>
              </a:effectLst>
              <a:latin typeface="Calibri" pitchFamily="34" charset="0"/>
            </a:endParaRPr>
          </a:p>
          <a:p>
            <a:pPr algn="ctr" defTabSz="914099" fontAlgn="base">
              <a:spcBef>
                <a:spcPct val="0"/>
              </a:spcBef>
              <a:spcAft>
                <a:spcPct val="0"/>
              </a:spcAft>
            </a:pPr>
            <a:endParaRPr lang="en-US" sz="2000" dirty="0" smtClean="0">
              <a:solidFill>
                <a:schemeClr val="tx1"/>
              </a:solidFill>
              <a:effectLst>
                <a:outerShdw blurRad="38100" dist="38100" dir="2700000" algn="tl">
                  <a:srgbClr val="000000">
                    <a:alpha val="43137"/>
                  </a:srgbClr>
                </a:outerShdw>
              </a:effectLst>
              <a:latin typeface="Calibri" pitchFamily="34" charset="0"/>
            </a:endParaRPr>
          </a:p>
        </p:txBody>
      </p:sp>
      <p:sp>
        <p:nvSpPr>
          <p:cNvPr id="15" name="TextBox 14"/>
          <p:cNvSpPr txBox="1"/>
          <p:nvPr/>
        </p:nvSpPr>
        <p:spPr>
          <a:xfrm>
            <a:off x="6512106" y="5915994"/>
            <a:ext cx="506870" cy="307777"/>
          </a:xfrm>
          <a:prstGeom prst="rect">
            <a:avLst/>
          </a:prstGeom>
          <a:solidFill>
            <a:schemeClr val="bg2">
              <a:lumMod val="20000"/>
              <a:lumOff val="80000"/>
            </a:schemeClr>
          </a:solidFill>
          <a:effectLst>
            <a:reflection blurRad="6350" stA="52000" endA="300" endPos="35000" dir="5400000" sy="-100000" algn="bl" rotWithShape="0"/>
          </a:effectLst>
        </p:spPr>
        <p:txBody>
          <a:bodyPr wrap="none" rtlCol="0">
            <a:spAutoFit/>
          </a:bodyPr>
          <a:lstStyle/>
          <a:p>
            <a:r>
              <a:rPr lang="en-US" sz="1400" b="1" dirty="0" smtClean="0">
                <a:solidFill>
                  <a:schemeClr val="accent2">
                    <a:lumMod val="50000"/>
                  </a:schemeClr>
                </a:solidFill>
                <a:latin typeface="Courier New" pitchFamily="49" charset="0"/>
                <a:cs typeface="Courier New" pitchFamily="49" charset="0"/>
              </a:rPr>
              <a:t>ECT</a:t>
            </a:r>
            <a:endParaRPr lang="en-US" sz="1400" b="1" dirty="0">
              <a:solidFill>
                <a:schemeClr val="accent2">
                  <a:lumMod val="50000"/>
                </a:schemeClr>
              </a:solidFill>
              <a:latin typeface="Courier New" pitchFamily="49" charset="0"/>
              <a:cs typeface="Courier New" pitchFamily="49" charset="0"/>
            </a:endParaRPr>
          </a:p>
        </p:txBody>
      </p:sp>
    </p:spTree>
    <p:extLst>
      <p:ext uri="{BB962C8B-B14F-4D97-AF65-F5344CB8AC3E}">
        <p14:creationId xmlns:p14="http://schemas.microsoft.com/office/powerpoint/2010/main" val="983627735"/>
      </p:ext>
    </p:extLst>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1107996"/>
          </a:xfrm>
        </p:spPr>
        <p:txBody>
          <a:bodyPr/>
          <a:lstStyle/>
          <a:p>
            <a:r>
              <a:rPr lang="en-US" dirty="0" smtClean="0"/>
              <a:t>Development Methodology</a:t>
            </a:r>
            <a:br>
              <a:rPr lang="en-US" dirty="0" smtClean="0"/>
            </a:br>
            <a:r>
              <a:rPr lang="en-US" sz="3600" dirty="0">
                <a:solidFill>
                  <a:schemeClr val="accent1"/>
                </a:solidFill>
              </a:rPr>
              <a:t>Office Client OBA</a:t>
            </a:r>
          </a:p>
        </p:txBody>
      </p:sp>
      <p:sp>
        <p:nvSpPr>
          <p:cNvPr id="3" name="Text Placeholder 2"/>
          <p:cNvSpPr>
            <a:spLocks noGrp="1"/>
          </p:cNvSpPr>
          <p:nvPr>
            <p:ph type="body" sz="quarter" idx="10"/>
          </p:nvPr>
        </p:nvSpPr>
        <p:spPr>
          <a:xfrm>
            <a:off x="519113" y="1905000"/>
            <a:ext cx="8079594" cy="2376035"/>
          </a:xfrm>
        </p:spPr>
        <p:txBody>
          <a:bodyPr/>
          <a:lstStyle/>
          <a:p>
            <a:pPr marL="514350" indent="-514350">
              <a:buFont typeface="+mj-lt"/>
              <a:buAutoNum type="arabicPeriod"/>
            </a:pPr>
            <a:r>
              <a:rPr lang="en-US" dirty="0" smtClean="0"/>
              <a:t>Consume the LOB exposed Web </a:t>
            </a:r>
            <a:br>
              <a:rPr lang="en-US" dirty="0" smtClean="0"/>
            </a:br>
            <a:r>
              <a:rPr lang="en-US" dirty="0" smtClean="0"/>
              <a:t>service directly</a:t>
            </a:r>
          </a:p>
          <a:p>
            <a:pPr marL="974725" lvl="1" indent="-514350">
              <a:buFont typeface="+mj-lt"/>
              <a:buAutoNum type="alphaLcPeriod"/>
            </a:pPr>
            <a:r>
              <a:rPr lang="en-US" dirty="0" smtClean="0"/>
              <a:t>Build document and application-level add-ins</a:t>
            </a:r>
          </a:p>
          <a:p>
            <a:pPr marL="514350" indent="-514350">
              <a:buFont typeface="+mj-lt"/>
              <a:buAutoNum type="arabicPeriod"/>
            </a:pPr>
            <a:r>
              <a:rPr lang="en-US" dirty="0" smtClean="0"/>
              <a:t>Consume the LOB exposed External List</a:t>
            </a:r>
          </a:p>
          <a:p>
            <a:pPr marL="974725" lvl="1" indent="-514350">
              <a:buFont typeface="+mj-lt"/>
              <a:buAutoNum type="alphaLcPeriod"/>
            </a:pPr>
            <a:r>
              <a:rPr lang="en-US" dirty="0" smtClean="0"/>
              <a:t>Build document and application-level add-ins</a:t>
            </a:r>
            <a:endParaRPr lang="en-US" dirty="0"/>
          </a:p>
        </p:txBody>
      </p:sp>
      <p:sp>
        <p:nvSpPr>
          <p:cNvPr id="4" name="Rounded Rectangle 3"/>
          <p:cNvSpPr/>
          <p:nvPr/>
        </p:nvSpPr>
        <p:spPr bwMode="auto">
          <a:xfrm>
            <a:off x="8860003" y="1162863"/>
            <a:ext cx="2009955" cy="4209690"/>
          </a:xfrm>
          <a:prstGeom prst="roundRect">
            <a:avLst/>
          </a:prstGeom>
          <a:solidFill>
            <a:schemeClr val="accent4"/>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000" b="1" dirty="0" smtClean="0">
                <a:solidFill>
                  <a:srgbClr val="FFFFFF"/>
                </a:solidFill>
                <a:effectLst>
                  <a:outerShdw blurRad="38100" dist="38100" dir="2700000" algn="tl">
                    <a:srgbClr val="000000">
                      <a:alpha val="43137"/>
                    </a:srgbClr>
                  </a:outerShdw>
                </a:effectLst>
                <a:latin typeface="Calibri" pitchFamily="34" charset="0"/>
              </a:rPr>
              <a:t>SAP</a:t>
            </a:r>
          </a:p>
          <a:p>
            <a:pPr algn="ctr" defTabSz="914099" fontAlgn="base">
              <a:spcBef>
                <a:spcPct val="0"/>
              </a:spcBef>
              <a:spcAft>
                <a:spcPct val="0"/>
              </a:spcAft>
            </a:pPr>
            <a:r>
              <a:rPr lang="en-US" sz="2000" b="1" dirty="0" smtClean="0">
                <a:solidFill>
                  <a:srgbClr val="FFFFFF"/>
                </a:solidFill>
                <a:effectLst>
                  <a:outerShdw blurRad="38100" dist="38100" dir="2700000" algn="tl">
                    <a:srgbClr val="000000">
                      <a:alpha val="43137"/>
                    </a:srgbClr>
                  </a:outerShdw>
                </a:effectLst>
                <a:latin typeface="Calibri" pitchFamily="34" charset="0"/>
              </a:rPr>
              <a:t>LOB  System</a:t>
            </a:r>
          </a:p>
          <a:p>
            <a:pPr algn="ctr" defTabSz="914099" fontAlgn="base">
              <a:spcBef>
                <a:spcPct val="0"/>
              </a:spcBef>
              <a:spcAft>
                <a:spcPct val="0"/>
              </a:spcAft>
            </a:pPr>
            <a:endParaRPr lang="en-US" sz="2000" dirty="0" smtClean="0">
              <a:solidFill>
                <a:srgbClr val="FFFFFF"/>
              </a:solidFill>
              <a:effectLst>
                <a:outerShdw blurRad="38100" dist="38100" dir="2700000" algn="tl">
                  <a:srgbClr val="000000">
                    <a:alpha val="43137"/>
                  </a:srgbClr>
                </a:outerShdw>
              </a:effectLst>
              <a:latin typeface="Calibri" pitchFamily="34" charset="0"/>
            </a:endParaRPr>
          </a:p>
          <a:p>
            <a:pPr algn="ctr" defTabSz="914099" fontAlgn="base">
              <a:spcBef>
                <a:spcPct val="0"/>
              </a:spcBef>
              <a:spcAft>
                <a:spcPct val="0"/>
              </a:spcAft>
            </a:pPr>
            <a:endParaRPr lang="en-US" sz="2000" dirty="0" smtClean="0">
              <a:solidFill>
                <a:srgbClr val="FFFFFF"/>
              </a:solidFill>
              <a:effectLst>
                <a:outerShdw blurRad="38100" dist="38100" dir="2700000" algn="tl">
                  <a:srgbClr val="000000">
                    <a:alpha val="43137"/>
                  </a:srgbClr>
                </a:outerShdw>
              </a:effectLst>
              <a:latin typeface="Calibri" pitchFamily="34" charset="0"/>
            </a:endParaRPr>
          </a:p>
          <a:p>
            <a:pPr algn="ctr" defTabSz="914099" fontAlgn="base">
              <a:spcBef>
                <a:spcPct val="0"/>
              </a:spcBef>
              <a:spcAft>
                <a:spcPct val="0"/>
              </a:spcAft>
            </a:pPr>
            <a:endParaRPr lang="en-US" sz="2000" dirty="0" smtClean="0">
              <a:solidFill>
                <a:srgbClr val="FFFFFF"/>
              </a:solidFill>
              <a:effectLst>
                <a:outerShdw blurRad="38100" dist="38100" dir="2700000" algn="tl">
                  <a:srgbClr val="000000">
                    <a:alpha val="43137"/>
                  </a:srgbClr>
                </a:outerShdw>
              </a:effectLst>
              <a:latin typeface="Calibri" pitchFamily="34" charset="0"/>
            </a:endParaRPr>
          </a:p>
          <a:p>
            <a:pPr algn="ctr" defTabSz="914099" fontAlgn="base">
              <a:spcBef>
                <a:spcPct val="0"/>
              </a:spcBef>
              <a:spcAft>
                <a:spcPct val="0"/>
              </a:spcAft>
            </a:pPr>
            <a:endParaRPr lang="en-US" sz="2000" dirty="0" smtClean="0">
              <a:solidFill>
                <a:srgbClr val="FFFFFF"/>
              </a:solidFill>
              <a:effectLst>
                <a:outerShdw blurRad="38100" dist="38100" dir="2700000" algn="tl">
                  <a:srgbClr val="000000">
                    <a:alpha val="43137"/>
                  </a:srgbClr>
                </a:outerShdw>
              </a:effectLst>
              <a:latin typeface="Calibri" pitchFamily="34" charset="0"/>
            </a:endParaRPr>
          </a:p>
          <a:p>
            <a:pPr algn="ctr" defTabSz="914099" fontAlgn="base">
              <a:spcBef>
                <a:spcPct val="0"/>
              </a:spcBef>
              <a:spcAft>
                <a:spcPct val="0"/>
              </a:spcAft>
            </a:pPr>
            <a:endParaRPr lang="en-US" sz="2000" dirty="0" smtClean="0">
              <a:solidFill>
                <a:srgbClr val="FFFFFF"/>
              </a:solidFill>
              <a:effectLst>
                <a:outerShdw blurRad="38100" dist="38100" dir="2700000" algn="tl">
                  <a:srgbClr val="000000">
                    <a:alpha val="43137"/>
                  </a:srgbClr>
                </a:outerShdw>
              </a:effectLst>
              <a:latin typeface="Calibri" pitchFamily="34" charset="0"/>
            </a:endParaRPr>
          </a:p>
          <a:p>
            <a:pPr algn="ctr" defTabSz="914099" fontAlgn="base">
              <a:spcBef>
                <a:spcPct val="0"/>
              </a:spcBef>
              <a:spcAft>
                <a:spcPct val="0"/>
              </a:spcAft>
            </a:pPr>
            <a:endParaRPr lang="en-US" sz="2000" dirty="0" smtClean="0">
              <a:solidFill>
                <a:srgbClr val="FFFFFF"/>
              </a:solidFill>
              <a:effectLst>
                <a:outerShdw blurRad="38100" dist="38100" dir="2700000" algn="tl">
                  <a:srgbClr val="000000">
                    <a:alpha val="43137"/>
                  </a:srgbClr>
                </a:outerShdw>
              </a:effectLst>
              <a:latin typeface="Calibri" pitchFamily="34" charset="0"/>
            </a:endParaRPr>
          </a:p>
          <a:p>
            <a:pPr algn="ctr" defTabSz="914099" fontAlgn="base">
              <a:spcBef>
                <a:spcPct val="0"/>
              </a:spcBef>
              <a:spcAft>
                <a:spcPct val="0"/>
              </a:spcAft>
            </a:pPr>
            <a:endParaRPr lang="en-US" sz="2000" dirty="0" smtClean="0">
              <a:solidFill>
                <a:srgbClr val="FFFFFF"/>
              </a:solidFill>
              <a:effectLst>
                <a:outerShdw blurRad="38100" dist="38100" dir="2700000" algn="tl">
                  <a:srgbClr val="000000">
                    <a:alpha val="43137"/>
                  </a:srgbClr>
                </a:outerShdw>
              </a:effectLst>
              <a:latin typeface="Calibri" pitchFamily="34" charset="0"/>
            </a:endParaRPr>
          </a:p>
          <a:p>
            <a:pPr algn="ctr" defTabSz="914099" fontAlgn="base">
              <a:spcBef>
                <a:spcPct val="0"/>
              </a:spcBef>
              <a:spcAft>
                <a:spcPct val="0"/>
              </a:spcAft>
            </a:pPr>
            <a:endParaRPr lang="en-US" sz="2000" dirty="0" smtClean="0">
              <a:solidFill>
                <a:srgbClr val="FFFFFF"/>
              </a:solidFill>
              <a:effectLst>
                <a:outerShdw blurRad="38100" dist="38100" dir="2700000" algn="tl">
                  <a:srgbClr val="000000">
                    <a:alpha val="43137"/>
                  </a:srgbClr>
                </a:outerShdw>
              </a:effectLst>
              <a:latin typeface="Calibri" pitchFamily="34" charset="0"/>
            </a:endParaRPr>
          </a:p>
          <a:p>
            <a:pPr algn="ctr" defTabSz="914099" fontAlgn="base">
              <a:spcBef>
                <a:spcPct val="0"/>
              </a:spcBef>
              <a:spcAft>
                <a:spcPct val="0"/>
              </a:spcAft>
            </a:pPr>
            <a:endParaRPr lang="en-US" sz="2000" dirty="0" smtClean="0">
              <a:solidFill>
                <a:srgbClr val="FFFFFF"/>
              </a:solidFill>
              <a:effectLst>
                <a:outerShdw blurRad="38100" dist="38100" dir="2700000" algn="tl">
                  <a:srgbClr val="000000">
                    <a:alpha val="43137"/>
                  </a:srgbClr>
                </a:outerShdw>
              </a:effectLst>
              <a:latin typeface="Calibri" pitchFamily="34" charset="0"/>
            </a:endParaRPr>
          </a:p>
          <a:p>
            <a:pPr algn="ctr" defTabSz="914099" fontAlgn="base">
              <a:spcBef>
                <a:spcPct val="0"/>
              </a:spcBef>
              <a:spcAft>
                <a:spcPct val="0"/>
              </a:spcAft>
            </a:pPr>
            <a:endParaRPr lang="en-US" sz="2000" dirty="0" smtClean="0">
              <a:solidFill>
                <a:srgbClr val="FFFFFF"/>
              </a:solidFill>
              <a:effectLst>
                <a:outerShdw blurRad="38100" dist="38100" dir="2700000" algn="tl">
                  <a:srgbClr val="000000">
                    <a:alpha val="43137"/>
                  </a:srgbClr>
                </a:outerShdw>
              </a:effectLst>
              <a:latin typeface="Calibri" pitchFamily="34" charset="0"/>
            </a:endParaRPr>
          </a:p>
          <a:p>
            <a:pPr algn="ctr" defTabSz="914099" fontAlgn="base">
              <a:spcBef>
                <a:spcPct val="0"/>
              </a:spcBef>
              <a:spcAft>
                <a:spcPct val="0"/>
              </a:spcAft>
            </a:pPr>
            <a:endParaRPr lang="en-US" sz="2000" dirty="0" smtClean="0">
              <a:solidFill>
                <a:srgbClr val="FFFFFF"/>
              </a:solidFill>
              <a:effectLst>
                <a:outerShdw blurRad="38100" dist="38100" dir="2700000" algn="tl">
                  <a:srgbClr val="000000">
                    <a:alpha val="43137"/>
                  </a:srgbClr>
                </a:outerShdw>
              </a:effectLst>
              <a:latin typeface="Calibri" pitchFamily="34" charset="0"/>
            </a:endParaRPr>
          </a:p>
        </p:txBody>
      </p:sp>
      <p:sp>
        <p:nvSpPr>
          <p:cNvPr id="5" name="Rounded Rectangle 4"/>
          <p:cNvSpPr/>
          <p:nvPr/>
        </p:nvSpPr>
        <p:spPr bwMode="auto">
          <a:xfrm>
            <a:off x="9118794" y="2051728"/>
            <a:ext cx="1535502" cy="3036194"/>
          </a:xfrm>
          <a:prstGeom prst="roundRect">
            <a:avLst/>
          </a:prstGeom>
          <a:solidFill>
            <a:schemeClr val="accent5"/>
          </a:solidFill>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000" dirty="0" smtClean="0">
                <a:solidFill>
                  <a:schemeClr val="tx1"/>
                </a:solidFill>
                <a:effectLst>
                  <a:outerShdw blurRad="38100" dist="38100" dir="2700000" algn="tl">
                    <a:srgbClr val="000000">
                      <a:alpha val="43137"/>
                    </a:srgbClr>
                  </a:outerShdw>
                </a:effectLst>
                <a:latin typeface="Calibri" pitchFamily="34" charset="0"/>
              </a:rPr>
              <a:t>Business Logic/ Data</a:t>
            </a:r>
          </a:p>
          <a:p>
            <a:pPr algn="ctr" defTabSz="914099" fontAlgn="base">
              <a:spcBef>
                <a:spcPct val="0"/>
              </a:spcBef>
              <a:spcAft>
                <a:spcPct val="0"/>
              </a:spcAft>
            </a:pPr>
            <a:endParaRPr lang="en-US" sz="2000" dirty="0" smtClean="0">
              <a:solidFill>
                <a:schemeClr val="tx1"/>
              </a:solidFill>
              <a:effectLst>
                <a:outerShdw blurRad="38100" dist="38100" dir="2700000" algn="tl">
                  <a:srgbClr val="000000">
                    <a:alpha val="43137"/>
                  </a:srgbClr>
                </a:outerShdw>
              </a:effectLst>
              <a:latin typeface="Calibri" pitchFamily="34" charset="0"/>
            </a:endParaRPr>
          </a:p>
          <a:p>
            <a:pPr algn="ctr" defTabSz="914099" fontAlgn="base">
              <a:spcBef>
                <a:spcPct val="0"/>
              </a:spcBef>
              <a:spcAft>
                <a:spcPct val="0"/>
              </a:spcAft>
            </a:pPr>
            <a:endParaRPr lang="en-US" sz="2000" dirty="0" smtClean="0">
              <a:solidFill>
                <a:schemeClr val="tx1"/>
              </a:solidFill>
              <a:effectLst>
                <a:outerShdw blurRad="38100" dist="38100" dir="2700000" algn="tl">
                  <a:srgbClr val="000000">
                    <a:alpha val="43137"/>
                  </a:srgbClr>
                </a:outerShdw>
              </a:effectLst>
              <a:latin typeface="Calibri" pitchFamily="34" charset="0"/>
            </a:endParaRPr>
          </a:p>
          <a:p>
            <a:pPr algn="ctr" defTabSz="914099" fontAlgn="base">
              <a:spcBef>
                <a:spcPct val="0"/>
              </a:spcBef>
              <a:spcAft>
                <a:spcPct val="0"/>
              </a:spcAft>
            </a:pPr>
            <a:endParaRPr lang="en-US" sz="2000" dirty="0" smtClean="0">
              <a:solidFill>
                <a:schemeClr val="tx1"/>
              </a:solidFill>
              <a:effectLst>
                <a:outerShdw blurRad="38100" dist="38100" dir="2700000" algn="tl">
                  <a:srgbClr val="000000">
                    <a:alpha val="43137"/>
                  </a:srgbClr>
                </a:outerShdw>
              </a:effectLst>
              <a:latin typeface="Calibri" pitchFamily="34" charset="0"/>
            </a:endParaRPr>
          </a:p>
          <a:p>
            <a:pPr algn="ctr" defTabSz="914099" fontAlgn="base">
              <a:spcBef>
                <a:spcPct val="0"/>
              </a:spcBef>
              <a:spcAft>
                <a:spcPct val="0"/>
              </a:spcAft>
            </a:pPr>
            <a:endParaRPr lang="en-US" sz="2000" dirty="0" smtClean="0">
              <a:solidFill>
                <a:schemeClr val="tx1"/>
              </a:solidFill>
              <a:effectLst>
                <a:outerShdw blurRad="38100" dist="38100" dir="2700000" algn="tl">
                  <a:srgbClr val="000000">
                    <a:alpha val="43137"/>
                  </a:srgbClr>
                </a:outerShdw>
              </a:effectLst>
              <a:latin typeface="Calibri" pitchFamily="34" charset="0"/>
            </a:endParaRPr>
          </a:p>
        </p:txBody>
      </p:sp>
      <p:pic>
        <p:nvPicPr>
          <p:cNvPr id="6" name="Rectangle 12297"/>
          <p:cNvPicPr>
            <a:picLocks noChangeAspect="1" noChangeArrowheads="1"/>
          </p:cNvPicPr>
          <p:nvPr/>
        </p:nvPicPr>
        <p:blipFill>
          <a:blip r:embed="rId3"/>
          <a:srcRect/>
          <a:stretch>
            <a:fillRect/>
          </a:stretch>
        </p:blipFill>
        <p:spPr bwMode="auto">
          <a:xfrm>
            <a:off x="9133073" y="4484559"/>
            <a:ext cx="612846" cy="675927"/>
          </a:xfrm>
          <a:prstGeom prst="rect">
            <a:avLst/>
          </a:prstGeom>
          <a:noFill/>
          <a:ln w="9525">
            <a:noFill/>
            <a:miter lim="800000"/>
            <a:headEnd/>
            <a:tailEnd/>
          </a:ln>
        </p:spPr>
      </p:pic>
      <p:sp>
        <p:nvSpPr>
          <p:cNvPr id="7" name="Can 6"/>
          <p:cNvSpPr/>
          <p:nvPr/>
        </p:nvSpPr>
        <p:spPr bwMode="auto">
          <a:xfrm>
            <a:off x="9656802" y="3244609"/>
            <a:ext cx="468208" cy="566058"/>
          </a:xfrm>
          <a:prstGeom prst="can">
            <a:avLst/>
          </a:prstGeom>
          <a:solidFill>
            <a:schemeClr val="accent1"/>
          </a:solidFill>
          <a:ln>
            <a:solidFill>
              <a:schemeClr val="accent1">
                <a:lumMod val="50000"/>
              </a:schemeClr>
            </a:solidFill>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ndParaRPr>
          </a:p>
        </p:txBody>
      </p:sp>
      <p:cxnSp>
        <p:nvCxnSpPr>
          <p:cNvPr id="8" name="Straight Arrow Connector 7"/>
          <p:cNvCxnSpPr/>
          <p:nvPr/>
        </p:nvCxnSpPr>
        <p:spPr>
          <a:xfrm rot="5400000">
            <a:off x="9468174" y="4333381"/>
            <a:ext cx="812800" cy="1191"/>
          </a:xfrm>
          <a:prstGeom prst="straightConnector1">
            <a:avLst/>
          </a:prstGeom>
          <a:ln>
            <a:solidFill>
              <a:schemeClr val="tx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rot="10800000" flipV="1">
            <a:off x="9635026" y="4739582"/>
            <a:ext cx="239548" cy="1451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a:off x="7780161" y="5544658"/>
            <a:ext cx="1637090" cy="2111"/>
          </a:xfrm>
          <a:prstGeom prst="straightConnector1">
            <a:avLst/>
          </a:prstGeom>
          <a:ln>
            <a:solidFill>
              <a:schemeClr val="tx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p:nvPr/>
        </p:nvCxnSpPr>
        <p:spPr>
          <a:xfrm flipH="1">
            <a:off x="9406970" y="5219356"/>
            <a:ext cx="1" cy="761809"/>
          </a:xfrm>
          <a:prstGeom prst="straightConnector1">
            <a:avLst/>
          </a:prstGeom>
          <a:ln>
            <a:solidFill>
              <a:schemeClr val="tx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12" name="Rounded Rectangle 11"/>
          <p:cNvSpPr/>
          <p:nvPr/>
        </p:nvSpPr>
        <p:spPr bwMode="auto">
          <a:xfrm>
            <a:off x="2813400" y="5025691"/>
            <a:ext cx="1984075" cy="1293962"/>
          </a:xfrm>
          <a:prstGeom prst="roundRect">
            <a:avLst/>
          </a:prstGeom>
          <a:solidFill>
            <a:schemeClr val="accent5"/>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000" dirty="0" smtClean="0">
                <a:solidFill>
                  <a:srgbClr val="FFFFFF"/>
                </a:solidFill>
                <a:effectLst>
                  <a:outerShdw blurRad="38100" dist="38100" dir="2700000" algn="tl">
                    <a:srgbClr val="000000">
                      <a:alpha val="43137"/>
                    </a:srgbClr>
                  </a:outerShdw>
                </a:effectLst>
                <a:latin typeface="Calibri" pitchFamily="34" charset="0"/>
              </a:rPr>
              <a:t>Windows Client</a:t>
            </a:r>
          </a:p>
          <a:p>
            <a:pPr algn="ctr" defTabSz="914099" fontAlgn="base">
              <a:spcBef>
                <a:spcPct val="0"/>
              </a:spcBef>
              <a:spcAft>
                <a:spcPct val="0"/>
              </a:spcAft>
            </a:pPr>
            <a:endParaRPr lang="en-US" sz="2000" dirty="0">
              <a:solidFill>
                <a:srgbClr val="FFFFFF"/>
              </a:solidFill>
              <a:effectLst>
                <a:outerShdw blurRad="38100" dist="38100" dir="2700000" algn="tl">
                  <a:srgbClr val="000000">
                    <a:alpha val="43137"/>
                  </a:srgbClr>
                </a:outerShdw>
              </a:effectLst>
              <a:latin typeface="Calibri" pitchFamily="34" charset="0"/>
            </a:endParaRPr>
          </a:p>
          <a:p>
            <a:pPr algn="ctr" defTabSz="914099" fontAlgn="base">
              <a:spcBef>
                <a:spcPct val="0"/>
              </a:spcBef>
              <a:spcAft>
                <a:spcPct val="0"/>
              </a:spcAft>
            </a:pPr>
            <a:endParaRPr lang="en-US" sz="2000" dirty="0" smtClean="0">
              <a:solidFill>
                <a:srgbClr val="FFFFFF"/>
              </a:solidFill>
              <a:effectLst>
                <a:outerShdw blurRad="38100" dist="38100" dir="2700000" algn="tl">
                  <a:srgbClr val="000000">
                    <a:alpha val="43137"/>
                  </a:srgbClr>
                </a:outerShdw>
              </a:effectLst>
              <a:latin typeface="Calibri" pitchFamily="34" charset="0"/>
            </a:endParaRPr>
          </a:p>
          <a:p>
            <a:pPr algn="ctr" defTabSz="914099" fontAlgn="base">
              <a:spcBef>
                <a:spcPct val="0"/>
              </a:spcBef>
              <a:spcAft>
                <a:spcPct val="0"/>
              </a:spcAft>
            </a:pPr>
            <a:endParaRPr lang="en-US" sz="2000" dirty="0" smtClean="0">
              <a:solidFill>
                <a:srgbClr val="FFFFFF"/>
              </a:solidFill>
              <a:effectLst>
                <a:outerShdw blurRad="38100" dist="38100" dir="2700000" algn="tl">
                  <a:srgbClr val="000000">
                    <a:alpha val="43137"/>
                  </a:srgbClr>
                </a:outerShdw>
              </a:effectLst>
              <a:latin typeface="Calibri" pitchFamily="34" charset="0"/>
            </a:endParaRPr>
          </a:p>
        </p:txBody>
      </p:sp>
      <p:sp>
        <p:nvSpPr>
          <p:cNvPr id="13" name="Rounded Rectangle 12"/>
          <p:cNvSpPr/>
          <p:nvPr/>
        </p:nvSpPr>
        <p:spPr bwMode="auto">
          <a:xfrm>
            <a:off x="2839879" y="5370978"/>
            <a:ext cx="1907689" cy="835425"/>
          </a:xfrm>
          <a:prstGeom prst="roundRect">
            <a:avLst/>
          </a:prstGeom>
          <a:solidFill>
            <a:schemeClr val="accent5">
              <a:lumMod val="60000"/>
              <a:lumOff val="40000"/>
            </a:schemeClr>
          </a:solidFill>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defTabSz="914099" fontAlgn="base">
              <a:spcBef>
                <a:spcPct val="0"/>
              </a:spcBef>
              <a:spcAft>
                <a:spcPct val="0"/>
              </a:spcAft>
            </a:pPr>
            <a:r>
              <a:rPr lang="en-US" sz="1400" dirty="0" smtClean="0">
                <a:solidFill>
                  <a:schemeClr val="tx1"/>
                </a:solidFill>
                <a:latin typeface="Calibri" pitchFamily="34" charset="0"/>
              </a:rPr>
              <a:t>Office</a:t>
            </a:r>
          </a:p>
          <a:p>
            <a:pPr defTabSz="914099" fontAlgn="base">
              <a:spcBef>
                <a:spcPct val="0"/>
              </a:spcBef>
              <a:spcAft>
                <a:spcPct val="0"/>
              </a:spcAft>
            </a:pPr>
            <a:r>
              <a:rPr lang="en-US" sz="1400" dirty="0" smtClean="0">
                <a:solidFill>
                  <a:schemeClr val="tx1"/>
                </a:solidFill>
                <a:latin typeface="Calibri" pitchFamily="34" charset="0"/>
              </a:rPr>
              <a:t>Application</a:t>
            </a:r>
          </a:p>
        </p:txBody>
      </p:sp>
      <p:sp>
        <p:nvSpPr>
          <p:cNvPr id="14" name="Rounded Rectangle 13"/>
          <p:cNvSpPr/>
          <p:nvPr/>
        </p:nvSpPr>
        <p:spPr bwMode="auto">
          <a:xfrm>
            <a:off x="3907687" y="5457510"/>
            <a:ext cx="755235" cy="285306"/>
          </a:xfrm>
          <a:prstGeom prst="roundRect">
            <a:avLst/>
          </a:prstGeom>
          <a:solidFill>
            <a:schemeClr val="accent5">
              <a:lumMod val="20000"/>
              <a:lumOff val="80000"/>
            </a:schemeClr>
          </a:solidFill>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square" lIns="91436" tIns="45718" rIns="91436" bIns="45718" numCol="1" rtlCol="0" anchor="t" anchorCtr="0" compatLnSpc="1">
            <a:prstTxWarp prst="textNoShape">
              <a:avLst/>
            </a:prstTxWarp>
          </a:bodyPr>
          <a:lstStyle/>
          <a:p>
            <a:pPr algn="ctr" defTabSz="914099" fontAlgn="base">
              <a:spcBef>
                <a:spcPct val="0"/>
              </a:spcBef>
              <a:spcAft>
                <a:spcPct val="0"/>
              </a:spcAft>
            </a:pPr>
            <a:r>
              <a:rPr lang="en-US" sz="1200" dirty="0" smtClean="0">
                <a:solidFill>
                  <a:schemeClr val="bg1"/>
                </a:solidFill>
                <a:latin typeface="Calibri" pitchFamily="34" charset="0"/>
              </a:rPr>
              <a:t>CSOM</a:t>
            </a:r>
            <a:endParaRPr lang="en-US" sz="1200" dirty="0">
              <a:solidFill>
                <a:schemeClr val="bg1"/>
              </a:solidFill>
              <a:latin typeface="Calibri" pitchFamily="34" charset="0"/>
            </a:endParaRPr>
          </a:p>
          <a:p>
            <a:pPr algn="ctr" defTabSz="914099" fontAlgn="base">
              <a:spcBef>
                <a:spcPct val="0"/>
              </a:spcBef>
              <a:spcAft>
                <a:spcPct val="0"/>
              </a:spcAft>
            </a:pPr>
            <a:endParaRPr lang="en-US" sz="1200" dirty="0" smtClean="0">
              <a:solidFill>
                <a:schemeClr val="bg1"/>
              </a:solidFill>
              <a:latin typeface="Calibri" pitchFamily="34" charset="0"/>
            </a:endParaRPr>
          </a:p>
        </p:txBody>
      </p:sp>
      <p:sp>
        <p:nvSpPr>
          <p:cNvPr id="15" name="Rounded Rectangle 14"/>
          <p:cNvSpPr/>
          <p:nvPr/>
        </p:nvSpPr>
        <p:spPr bwMode="auto">
          <a:xfrm>
            <a:off x="5796086" y="4599711"/>
            <a:ext cx="1984075" cy="1293962"/>
          </a:xfrm>
          <a:prstGeom prst="roundRect">
            <a:avLst/>
          </a:prstGeom>
          <a:solidFill>
            <a:schemeClr val="tx2"/>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000" dirty="0" smtClean="0">
                <a:solidFill>
                  <a:srgbClr val="FFFFFF"/>
                </a:solidFill>
                <a:effectLst>
                  <a:outerShdw blurRad="38100" dist="38100" dir="2700000" algn="tl">
                    <a:srgbClr val="000000">
                      <a:alpha val="43137"/>
                    </a:srgbClr>
                  </a:outerShdw>
                </a:effectLst>
                <a:latin typeface="Calibri" pitchFamily="34" charset="0"/>
              </a:rPr>
              <a:t>SharePoint</a:t>
            </a:r>
          </a:p>
          <a:p>
            <a:pPr algn="ctr" defTabSz="914099" fontAlgn="base">
              <a:spcBef>
                <a:spcPct val="0"/>
              </a:spcBef>
              <a:spcAft>
                <a:spcPct val="0"/>
              </a:spcAft>
            </a:pPr>
            <a:endParaRPr lang="en-US" sz="2000" dirty="0">
              <a:solidFill>
                <a:srgbClr val="FFFFFF"/>
              </a:solidFill>
              <a:effectLst>
                <a:outerShdw blurRad="38100" dist="38100" dir="2700000" algn="tl">
                  <a:srgbClr val="000000">
                    <a:alpha val="43137"/>
                  </a:srgbClr>
                </a:outerShdw>
              </a:effectLst>
              <a:latin typeface="Calibri" pitchFamily="34" charset="0"/>
            </a:endParaRPr>
          </a:p>
          <a:p>
            <a:pPr algn="ctr" defTabSz="914099" fontAlgn="base">
              <a:spcBef>
                <a:spcPct val="0"/>
              </a:spcBef>
              <a:spcAft>
                <a:spcPct val="0"/>
              </a:spcAft>
            </a:pPr>
            <a:endParaRPr lang="en-US" sz="2000" dirty="0" smtClean="0">
              <a:solidFill>
                <a:srgbClr val="FFFFFF"/>
              </a:solidFill>
              <a:effectLst>
                <a:outerShdw blurRad="38100" dist="38100" dir="2700000" algn="tl">
                  <a:srgbClr val="000000">
                    <a:alpha val="43137"/>
                  </a:srgbClr>
                </a:outerShdw>
              </a:effectLst>
              <a:latin typeface="Calibri" pitchFamily="34" charset="0"/>
            </a:endParaRPr>
          </a:p>
          <a:p>
            <a:pPr algn="ctr" defTabSz="914099" fontAlgn="base">
              <a:spcBef>
                <a:spcPct val="0"/>
              </a:spcBef>
              <a:spcAft>
                <a:spcPct val="0"/>
              </a:spcAft>
            </a:pPr>
            <a:endParaRPr lang="en-US" sz="2000" dirty="0" smtClean="0">
              <a:solidFill>
                <a:srgbClr val="FFFFFF"/>
              </a:solidFill>
              <a:effectLst>
                <a:outerShdw blurRad="38100" dist="38100" dir="2700000" algn="tl">
                  <a:srgbClr val="000000">
                    <a:alpha val="43137"/>
                  </a:srgbClr>
                </a:outerShdw>
              </a:effectLst>
              <a:latin typeface="Calibri" pitchFamily="34" charset="0"/>
            </a:endParaRPr>
          </a:p>
        </p:txBody>
      </p:sp>
      <p:sp>
        <p:nvSpPr>
          <p:cNvPr id="16" name="Rounded Rectangle 15"/>
          <p:cNvSpPr/>
          <p:nvPr/>
        </p:nvSpPr>
        <p:spPr bwMode="auto">
          <a:xfrm>
            <a:off x="5855224" y="4944998"/>
            <a:ext cx="894820" cy="835425"/>
          </a:xfrm>
          <a:prstGeom prst="roundRect">
            <a:avLst/>
          </a:prstGeom>
          <a:solidFill>
            <a:schemeClr val="accent5">
              <a:lumMod val="60000"/>
              <a:lumOff val="40000"/>
            </a:schemeClr>
          </a:solidFill>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1400" dirty="0" smtClean="0">
                <a:solidFill>
                  <a:schemeClr val="tx1"/>
                </a:solidFill>
                <a:effectLst>
                  <a:outerShdw blurRad="38100" dist="38100" dir="2700000" algn="tl">
                    <a:srgbClr val="000000">
                      <a:alpha val="43137"/>
                    </a:srgbClr>
                  </a:outerShdw>
                </a:effectLst>
                <a:latin typeface="Calibri" pitchFamily="34" charset="0"/>
              </a:rPr>
              <a:t>External</a:t>
            </a:r>
            <a:br>
              <a:rPr lang="en-US" sz="1400" dirty="0" smtClean="0">
                <a:solidFill>
                  <a:schemeClr val="tx1"/>
                </a:solidFill>
                <a:effectLst>
                  <a:outerShdw blurRad="38100" dist="38100" dir="2700000" algn="tl">
                    <a:srgbClr val="000000">
                      <a:alpha val="43137"/>
                    </a:srgbClr>
                  </a:outerShdw>
                </a:effectLst>
                <a:latin typeface="Calibri" pitchFamily="34" charset="0"/>
              </a:rPr>
            </a:br>
            <a:r>
              <a:rPr lang="en-US" sz="1400" dirty="0" smtClean="0">
                <a:solidFill>
                  <a:schemeClr val="tx1"/>
                </a:solidFill>
                <a:effectLst>
                  <a:outerShdw blurRad="38100" dist="38100" dir="2700000" algn="tl">
                    <a:srgbClr val="000000">
                      <a:alpha val="43137"/>
                    </a:srgbClr>
                  </a:outerShdw>
                </a:effectLst>
                <a:latin typeface="Calibri" pitchFamily="34" charset="0"/>
              </a:rPr>
              <a:t>List</a:t>
            </a:r>
          </a:p>
        </p:txBody>
      </p:sp>
      <p:sp>
        <p:nvSpPr>
          <p:cNvPr id="17" name="Rounded Rectangle 16"/>
          <p:cNvSpPr/>
          <p:nvPr/>
        </p:nvSpPr>
        <p:spPr bwMode="auto">
          <a:xfrm>
            <a:off x="6835435" y="4943410"/>
            <a:ext cx="894820" cy="837013"/>
          </a:xfrm>
          <a:prstGeom prst="roundRect">
            <a:avLst/>
          </a:prstGeom>
          <a:solidFill>
            <a:schemeClr val="accent5">
              <a:lumMod val="20000"/>
              <a:lumOff val="80000"/>
            </a:schemeClr>
          </a:solidFill>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000" dirty="0" smtClean="0">
                <a:solidFill>
                  <a:schemeClr val="tx1"/>
                </a:solidFill>
                <a:effectLst>
                  <a:outerShdw blurRad="38100" dist="38100" dir="2700000" algn="tl">
                    <a:srgbClr val="000000">
                      <a:alpha val="43137"/>
                    </a:srgbClr>
                  </a:outerShdw>
                </a:effectLst>
                <a:latin typeface="Calibri" pitchFamily="34" charset="0"/>
              </a:rPr>
              <a:t>BCS</a:t>
            </a:r>
            <a:endParaRPr lang="en-US" sz="2000" dirty="0">
              <a:solidFill>
                <a:schemeClr val="tx1"/>
              </a:solidFill>
              <a:effectLst>
                <a:outerShdw blurRad="38100" dist="38100" dir="2700000" algn="tl">
                  <a:srgbClr val="000000">
                    <a:alpha val="43137"/>
                  </a:srgbClr>
                </a:outerShdw>
              </a:effectLst>
              <a:latin typeface="Calibri" pitchFamily="34" charset="0"/>
            </a:endParaRPr>
          </a:p>
          <a:p>
            <a:pPr algn="ctr" defTabSz="914099" fontAlgn="base">
              <a:spcBef>
                <a:spcPct val="0"/>
              </a:spcBef>
              <a:spcAft>
                <a:spcPct val="0"/>
              </a:spcAft>
            </a:pPr>
            <a:endParaRPr lang="en-US" sz="2000" dirty="0" smtClean="0">
              <a:solidFill>
                <a:schemeClr val="tx1"/>
              </a:solidFill>
              <a:effectLst>
                <a:outerShdw blurRad="38100" dist="38100" dir="2700000" algn="tl">
                  <a:srgbClr val="000000">
                    <a:alpha val="43137"/>
                  </a:srgbClr>
                </a:outerShdw>
              </a:effectLst>
              <a:latin typeface="Calibri" pitchFamily="34" charset="0"/>
            </a:endParaRPr>
          </a:p>
        </p:txBody>
      </p:sp>
      <p:sp>
        <p:nvSpPr>
          <p:cNvPr id="18" name="TextBox 17"/>
          <p:cNvSpPr txBox="1"/>
          <p:nvPr/>
        </p:nvSpPr>
        <p:spPr>
          <a:xfrm>
            <a:off x="7155600" y="5366758"/>
            <a:ext cx="506870" cy="307777"/>
          </a:xfrm>
          <a:prstGeom prst="rect">
            <a:avLst/>
          </a:prstGeom>
          <a:solidFill>
            <a:schemeClr val="bg2">
              <a:lumMod val="20000"/>
              <a:lumOff val="80000"/>
            </a:schemeClr>
          </a:solidFill>
          <a:effectLst>
            <a:reflection blurRad="6350" stA="52000" endA="300" endPos="35000" dir="5400000" sy="-100000" algn="bl" rotWithShape="0"/>
          </a:effectLst>
        </p:spPr>
        <p:txBody>
          <a:bodyPr wrap="none" rtlCol="0">
            <a:spAutoFit/>
          </a:bodyPr>
          <a:lstStyle/>
          <a:p>
            <a:r>
              <a:rPr lang="en-US" sz="1400" b="1" dirty="0" smtClean="0">
                <a:solidFill>
                  <a:schemeClr val="accent2">
                    <a:lumMod val="50000"/>
                  </a:schemeClr>
                </a:solidFill>
                <a:latin typeface="Courier New" pitchFamily="49" charset="0"/>
                <a:cs typeface="Courier New" pitchFamily="49" charset="0"/>
              </a:rPr>
              <a:t>ECT</a:t>
            </a:r>
            <a:endParaRPr lang="en-US" sz="1400" b="1" dirty="0">
              <a:solidFill>
                <a:schemeClr val="accent2">
                  <a:lumMod val="50000"/>
                </a:schemeClr>
              </a:solidFill>
              <a:latin typeface="Courier New" pitchFamily="49" charset="0"/>
              <a:cs typeface="Courier New" pitchFamily="49" charset="0"/>
            </a:endParaRPr>
          </a:p>
        </p:txBody>
      </p:sp>
      <p:sp>
        <p:nvSpPr>
          <p:cNvPr id="19" name="Rounded Rectangle 18"/>
          <p:cNvSpPr/>
          <p:nvPr/>
        </p:nvSpPr>
        <p:spPr bwMode="auto">
          <a:xfrm>
            <a:off x="3912858" y="5816740"/>
            <a:ext cx="755235" cy="285306"/>
          </a:xfrm>
          <a:prstGeom prst="roundRect">
            <a:avLst/>
          </a:prstGeom>
          <a:solidFill>
            <a:schemeClr val="accent5">
              <a:lumMod val="20000"/>
              <a:lumOff val="80000"/>
            </a:schemeClr>
          </a:solidFill>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square" lIns="91436" tIns="45718" rIns="91436" bIns="45718" numCol="1" rtlCol="0" anchor="t" anchorCtr="0" compatLnSpc="1">
            <a:prstTxWarp prst="textNoShape">
              <a:avLst/>
            </a:prstTxWarp>
          </a:bodyPr>
          <a:lstStyle/>
          <a:p>
            <a:pPr algn="ctr" defTabSz="914099" fontAlgn="base">
              <a:spcBef>
                <a:spcPct val="0"/>
              </a:spcBef>
              <a:spcAft>
                <a:spcPct val="0"/>
              </a:spcAft>
            </a:pPr>
            <a:r>
              <a:rPr lang="en-US" sz="1200" dirty="0" smtClean="0">
                <a:solidFill>
                  <a:schemeClr val="bg1"/>
                </a:solidFill>
                <a:latin typeface="Calibri" pitchFamily="34" charset="0"/>
              </a:rPr>
              <a:t>Web Ref</a:t>
            </a:r>
            <a:endParaRPr lang="en-US" sz="1200" dirty="0">
              <a:solidFill>
                <a:schemeClr val="bg1"/>
              </a:solidFill>
              <a:latin typeface="Calibri" pitchFamily="34" charset="0"/>
            </a:endParaRPr>
          </a:p>
          <a:p>
            <a:pPr algn="ctr" defTabSz="914099" fontAlgn="base">
              <a:spcBef>
                <a:spcPct val="0"/>
              </a:spcBef>
              <a:spcAft>
                <a:spcPct val="0"/>
              </a:spcAft>
            </a:pPr>
            <a:endParaRPr lang="en-US" sz="1200" dirty="0" smtClean="0">
              <a:solidFill>
                <a:schemeClr val="bg1"/>
              </a:solidFill>
              <a:latin typeface="Calibri" pitchFamily="34" charset="0"/>
            </a:endParaRPr>
          </a:p>
        </p:txBody>
      </p:sp>
      <p:cxnSp>
        <p:nvCxnSpPr>
          <p:cNvPr id="20" name="Straight Arrow Connector 19"/>
          <p:cNvCxnSpPr/>
          <p:nvPr/>
        </p:nvCxnSpPr>
        <p:spPr>
          <a:xfrm>
            <a:off x="4797475" y="5981165"/>
            <a:ext cx="4609496" cy="0"/>
          </a:xfrm>
          <a:prstGeom prst="straightConnector1">
            <a:avLst/>
          </a:prstGeom>
          <a:ln>
            <a:solidFill>
              <a:schemeClr val="tx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p:nvPr/>
        </p:nvCxnSpPr>
        <p:spPr>
          <a:xfrm flipH="1">
            <a:off x="4817052" y="5579425"/>
            <a:ext cx="979034" cy="0"/>
          </a:xfrm>
          <a:prstGeom prst="straightConnector1">
            <a:avLst/>
          </a:prstGeom>
          <a:ln>
            <a:solidFill>
              <a:schemeClr val="tx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6462895"/>
      </p:ext>
    </p:extLst>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smtClean="0"/>
              <a:t>Duet Enterprise</a:t>
            </a:r>
            <a:endParaRPr lang="en-US" dirty="0"/>
          </a:p>
        </p:txBody>
      </p:sp>
      <p:sp>
        <p:nvSpPr>
          <p:cNvPr id="8" name="Subtitle 7"/>
          <p:cNvSpPr>
            <a:spLocks noGrp="1"/>
          </p:cNvSpPr>
          <p:nvPr>
            <p:ph type="subTitle" idx="1"/>
          </p:nvPr>
        </p:nvSpPr>
        <p:spPr/>
        <p:txBody>
          <a:bodyPr/>
          <a:lstStyle/>
          <a:p>
            <a:endParaRPr lang="en-US"/>
          </a:p>
        </p:txBody>
      </p:sp>
      <p:sp>
        <p:nvSpPr>
          <p:cNvPr id="9" name="Text Placeholder 8"/>
          <p:cNvSpPr>
            <a:spLocks noGrp="1"/>
          </p:cNvSpPr>
          <p:nvPr>
            <p:ph type="body" sz="quarter" idx="10"/>
          </p:nvPr>
        </p:nvSpPr>
        <p:spPr/>
        <p:txBody>
          <a:bodyPr/>
          <a:lstStyle/>
          <a:p>
            <a:endParaRPr lang="en-US"/>
          </a:p>
        </p:txBody>
      </p:sp>
    </p:spTree>
    <p:extLst>
      <p:ext uri="{BB962C8B-B14F-4D97-AF65-F5344CB8AC3E}">
        <p14:creationId xmlns:p14="http://schemas.microsoft.com/office/powerpoint/2010/main" val="1440189228"/>
      </p:ext>
    </p:extLst>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Duet Enterprise</a:t>
            </a:r>
            <a:endParaRPr lang="en-US" dirty="0"/>
          </a:p>
        </p:txBody>
      </p:sp>
      <p:grpSp>
        <p:nvGrpSpPr>
          <p:cNvPr id="60" name="Ready to use Capabilities Group"/>
          <p:cNvGrpSpPr/>
          <p:nvPr/>
        </p:nvGrpSpPr>
        <p:grpSpPr bwMode="ltGray">
          <a:xfrm>
            <a:off x="4279834" y="2294193"/>
            <a:ext cx="3236764" cy="3076190"/>
            <a:chOff x="2750807" y="2294193"/>
            <a:chExt cx="3236764" cy="3076190"/>
          </a:xfrm>
        </p:grpSpPr>
        <p:pic>
          <p:nvPicPr>
            <p:cNvPr id="61" name="Ready to use Capabilities Picture" descr="C:\Users\Tamara\Desktop\Urgent\puzzle3.tif"/>
            <p:cNvPicPr>
              <a:picLocks noChangeAspect="1" noChangeArrowheads="1"/>
            </p:cNvPicPr>
            <p:nvPr/>
          </p:nvPicPr>
          <p:blipFill>
            <a:blip r:embed="rId3" cstate="print"/>
            <a:srcRect/>
            <a:stretch>
              <a:fillRect/>
            </a:stretch>
          </p:blipFill>
          <p:spPr bwMode="ltGray">
            <a:xfrm rot="5400000">
              <a:off x="3476357" y="2859170"/>
              <a:ext cx="1785663" cy="3236764"/>
            </a:xfrm>
            <a:prstGeom prst="rect">
              <a:avLst/>
            </a:prstGeom>
            <a:noFill/>
          </p:spPr>
        </p:pic>
        <p:sp>
          <p:nvSpPr>
            <p:cNvPr id="62" name="Ready to use Capabilities Text"/>
            <p:cNvSpPr txBox="1">
              <a:spLocks noChangeAspect="1"/>
            </p:cNvSpPr>
            <p:nvPr/>
          </p:nvSpPr>
          <p:spPr bwMode="ltGray">
            <a:xfrm>
              <a:off x="3110628" y="2294193"/>
              <a:ext cx="2536292" cy="2739697"/>
            </a:xfrm>
            <a:prstGeom prst="rect">
              <a:avLst/>
            </a:prstGeom>
            <a:noFill/>
            <a:ln>
              <a:noFill/>
            </a:ln>
            <a:effectLst>
              <a:outerShdw blurRad="50800" dist="38100" dir="5400000" rotWithShape="0">
                <a:srgbClr val="000000">
                  <a:alpha val="43137"/>
                </a:srgbClr>
              </a:outerShdw>
            </a:effectLst>
            <a:scene3d>
              <a:camera prst="orthographicFront" fov="0">
                <a:rot lat="0" lon="0" rev="0"/>
              </a:camera>
              <a:lightRig rig="soft" dir="tl">
                <a:rot lat="0" lon="0" rev="20000000"/>
              </a:lightRig>
            </a:scene3d>
            <a:sp3d prstMaterial="matte">
              <a:bevelT w="63500" h="63500" prst="coolSlant"/>
            </a:sp3d>
          </p:spPr>
          <p:txBody>
            <a:bodyPr wrap="square" rtlCol="0">
              <a:prstTxWarp prst="textArchDown">
                <a:avLst/>
              </a:prstTxWarp>
              <a:spAutoFit/>
              <a:scene3d>
                <a:camera prst="orthographicFront"/>
                <a:lightRig rig="balanced" dir="t">
                  <a:rot lat="0" lon="0" rev="2100000"/>
                </a:lightRig>
              </a:scene3d>
              <a:sp3d extrusionH="57150" prstMaterial="metal">
                <a:bevelT w="38100" h="25400"/>
                <a:contourClr>
                  <a:schemeClr val="bg2"/>
                </a:contourClr>
              </a:sp3d>
            </a:bodyPr>
            <a:lstStyle/>
            <a:p>
              <a:pPr algn="ctr" defTabSz="914327">
                <a:defRPr/>
              </a:pPr>
              <a:r>
                <a:rPr lang="en-US" sz="1400" b="1" kern="0" dirty="0">
                  <a:ln w="50800"/>
                  <a:solidFill>
                    <a:srgbClr val="FFFFFF"/>
                  </a:solidFill>
                  <a:cs typeface="Calibri" pitchFamily="34" charset="0"/>
                </a:rPr>
                <a:t>Ready-to-use capabilities</a:t>
              </a:r>
            </a:p>
          </p:txBody>
        </p:sp>
      </p:grpSp>
      <p:grpSp>
        <p:nvGrpSpPr>
          <p:cNvPr id="63" name="Duet Enterprise Composities Group"/>
          <p:cNvGrpSpPr/>
          <p:nvPr/>
        </p:nvGrpSpPr>
        <p:grpSpPr bwMode="ltGray">
          <a:xfrm>
            <a:off x="4276887" y="2144589"/>
            <a:ext cx="3239712" cy="3126730"/>
            <a:chOff x="2747860" y="2144589"/>
            <a:chExt cx="3239712" cy="3126730"/>
          </a:xfrm>
        </p:grpSpPr>
        <p:pic>
          <p:nvPicPr>
            <p:cNvPr id="64" name="Duet Enterprise Composities Picture" descr="C:\Users\Tamara\Desktop\Urgent\puzzle2.tif"/>
            <p:cNvPicPr>
              <a:picLocks noChangeAspect="1" noChangeArrowheads="1"/>
            </p:cNvPicPr>
            <p:nvPr/>
          </p:nvPicPr>
          <p:blipFill>
            <a:blip r:embed="rId4" cstate="print"/>
            <a:srcRect/>
            <a:stretch>
              <a:fillRect/>
            </a:stretch>
          </p:blipFill>
          <p:spPr bwMode="ltGray">
            <a:xfrm rot="5400000">
              <a:off x="3489166" y="1403283"/>
              <a:ext cx="1757099" cy="3239712"/>
            </a:xfrm>
            <a:prstGeom prst="rect">
              <a:avLst/>
            </a:prstGeom>
            <a:noFill/>
          </p:spPr>
        </p:pic>
        <p:sp>
          <p:nvSpPr>
            <p:cNvPr id="65" name="Duet Enterprise Composites Text"/>
            <p:cNvSpPr txBox="1">
              <a:spLocks noChangeAspect="1"/>
            </p:cNvSpPr>
            <p:nvPr/>
          </p:nvSpPr>
          <p:spPr bwMode="ltGray">
            <a:xfrm>
              <a:off x="3123117" y="2531622"/>
              <a:ext cx="2536292" cy="2739697"/>
            </a:xfrm>
            <a:prstGeom prst="rect">
              <a:avLst/>
            </a:prstGeom>
            <a:noFill/>
            <a:ln>
              <a:noFill/>
            </a:ln>
            <a:effectLst>
              <a:outerShdw blurRad="50800" dist="38100" dir="5400000" rotWithShape="0">
                <a:srgbClr val="000000">
                  <a:alpha val="43137"/>
                </a:srgbClr>
              </a:outerShdw>
            </a:effectLst>
            <a:scene3d>
              <a:camera prst="orthographicFront" fov="0">
                <a:rot lat="0" lon="0" rev="0"/>
              </a:camera>
              <a:lightRig rig="soft" dir="tl">
                <a:rot lat="0" lon="0" rev="20000000"/>
              </a:lightRig>
            </a:scene3d>
            <a:sp3d prstMaterial="matte">
              <a:bevelT w="63500" h="63500" prst="coolSlant"/>
            </a:sp3d>
          </p:spPr>
          <p:txBody>
            <a:bodyPr wrap="square" rtlCol="0">
              <a:prstTxWarp prst="textArchUp">
                <a:avLst/>
              </a:prstTxWarp>
              <a:spAutoFit/>
              <a:scene3d>
                <a:camera prst="orthographicFront"/>
                <a:lightRig rig="balanced" dir="t">
                  <a:rot lat="0" lon="0" rev="2100000"/>
                </a:lightRig>
              </a:scene3d>
              <a:sp3d extrusionH="57150" prstMaterial="metal">
                <a:bevelT w="38100" h="25400"/>
                <a:contourClr>
                  <a:schemeClr val="bg2"/>
                </a:contourClr>
              </a:sp3d>
            </a:bodyPr>
            <a:lstStyle/>
            <a:p>
              <a:pPr algn="ctr" defTabSz="914327">
                <a:defRPr/>
              </a:pPr>
              <a:r>
                <a:rPr lang="en-US" sz="1400" b="1" kern="0" dirty="0">
                  <a:ln w="50800"/>
                  <a:solidFill>
                    <a:srgbClr val="FFFFFF"/>
                  </a:solidFill>
                  <a:cs typeface="Calibri" pitchFamily="34" charset="0"/>
                </a:rPr>
                <a:t>Duet Enterprise Composites </a:t>
              </a:r>
            </a:p>
          </p:txBody>
        </p:sp>
      </p:grpSp>
      <p:pic>
        <p:nvPicPr>
          <p:cNvPr id="66" name="SAP Logo" descr="SAP_AG__and__Co__KG"/>
          <p:cNvPicPr>
            <a:picLocks noChangeAspect="1" noChangeArrowheads="1"/>
          </p:cNvPicPr>
          <p:nvPr/>
        </p:nvPicPr>
        <p:blipFill>
          <a:blip r:embed="rId5" cstate="print"/>
          <a:srcRect/>
          <a:stretch>
            <a:fillRect/>
          </a:stretch>
        </p:blipFill>
        <p:spPr bwMode="ltGray">
          <a:xfrm>
            <a:off x="5478135" y="1143000"/>
            <a:ext cx="1171019" cy="579450"/>
          </a:xfrm>
          <a:prstGeom prst="rect">
            <a:avLst/>
          </a:prstGeom>
          <a:noFill/>
          <a:ln w="9525" algn="ctr">
            <a:noFill/>
            <a:miter lim="800000"/>
            <a:headEnd/>
            <a:tailEnd/>
          </a:ln>
          <a:effectLst/>
        </p:spPr>
      </p:pic>
      <p:pic>
        <p:nvPicPr>
          <p:cNvPr id="67" name="SharePoint Logo" descr="\\eventsql\dvd\Online_ART\DVD_ART36\Logos\SharePoint Server 2010\SharePoint Server 2010 logo vr.png .png"/>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t="1" r="46500" b="-4883"/>
          <a:stretch/>
        </p:blipFill>
        <p:spPr bwMode="ltGray">
          <a:xfrm>
            <a:off x="5396848" y="5826409"/>
            <a:ext cx="1249892" cy="991045"/>
          </a:xfrm>
          <a:prstGeom prst="rect">
            <a:avLst/>
          </a:prstGeom>
          <a:ln>
            <a:noFill/>
          </a:ln>
          <a:extLst/>
        </p:spPr>
      </p:pic>
      <p:grpSp>
        <p:nvGrpSpPr>
          <p:cNvPr id="68" name="Process and Collaboration Group"/>
          <p:cNvGrpSpPr/>
          <p:nvPr/>
        </p:nvGrpSpPr>
        <p:grpSpPr bwMode="ltGray">
          <a:xfrm>
            <a:off x="3738827" y="1422556"/>
            <a:ext cx="4613246" cy="4553108"/>
            <a:chOff x="2209800" y="1422556"/>
            <a:chExt cx="4613246" cy="4553108"/>
          </a:xfrm>
        </p:grpSpPr>
        <p:grpSp>
          <p:nvGrpSpPr>
            <p:cNvPr id="69" name="Process and Collaboration Group"/>
            <p:cNvGrpSpPr/>
            <p:nvPr/>
          </p:nvGrpSpPr>
          <p:grpSpPr bwMode="ltGray">
            <a:xfrm rot="18900920">
              <a:off x="2209800" y="1809151"/>
              <a:ext cx="4383972" cy="3884062"/>
              <a:chOff x="990448" y="1917532"/>
              <a:chExt cx="4001742" cy="3545418"/>
            </a:xfrm>
          </p:grpSpPr>
          <p:sp>
            <p:nvSpPr>
              <p:cNvPr id="72" name="Process Arrow"/>
              <p:cNvSpPr>
                <a:spLocks/>
              </p:cNvSpPr>
              <p:nvPr/>
            </p:nvSpPr>
            <p:spPr bwMode="ltGray">
              <a:xfrm>
                <a:off x="1161071" y="1917532"/>
                <a:ext cx="3831119" cy="2246868"/>
              </a:xfrm>
              <a:custGeom>
                <a:avLst/>
                <a:gdLst/>
                <a:ahLst/>
                <a:cxnLst>
                  <a:cxn ang="0">
                    <a:pos x="245" y="839"/>
                  </a:cxn>
                  <a:cxn ang="0">
                    <a:pos x="1075" y="175"/>
                  </a:cxn>
                  <a:cxn ang="0">
                    <a:pos x="1898" y="856"/>
                  </a:cxn>
                  <a:cxn ang="0">
                    <a:pos x="1790" y="834"/>
                  </a:cxn>
                  <a:cxn ang="0">
                    <a:pos x="2020" y="1156"/>
                  </a:cxn>
                  <a:cxn ang="0">
                    <a:pos x="2248" y="835"/>
                  </a:cxn>
                  <a:cxn ang="0">
                    <a:pos x="2143" y="857"/>
                  </a:cxn>
                  <a:cxn ang="0">
                    <a:pos x="1074" y="3"/>
                  </a:cxn>
                  <a:cxn ang="0">
                    <a:pos x="0" y="859"/>
                  </a:cxn>
                  <a:cxn ang="0">
                    <a:pos x="139" y="708"/>
                  </a:cxn>
                  <a:cxn ang="0">
                    <a:pos x="245" y="839"/>
                  </a:cxn>
                </a:cxnLst>
                <a:rect l="0" t="0" r="r" b="b"/>
                <a:pathLst>
                  <a:path w="2248" h="1156">
                    <a:moveTo>
                      <a:pt x="245" y="839"/>
                    </a:moveTo>
                    <a:cubicBezTo>
                      <a:pt x="245" y="839"/>
                      <a:pt x="269" y="175"/>
                      <a:pt x="1075" y="175"/>
                    </a:cubicBezTo>
                    <a:cubicBezTo>
                      <a:pt x="1833" y="175"/>
                      <a:pt x="1898" y="856"/>
                      <a:pt x="1898" y="856"/>
                    </a:cubicBezTo>
                    <a:cubicBezTo>
                      <a:pt x="1790" y="834"/>
                      <a:pt x="1790" y="834"/>
                      <a:pt x="1790" y="834"/>
                    </a:cubicBezTo>
                    <a:cubicBezTo>
                      <a:pt x="2020" y="1156"/>
                      <a:pt x="2020" y="1156"/>
                      <a:pt x="2020" y="1156"/>
                    </a:cubicBezTo>
                    <a:cubicBezTo>
                      <a:pt x="2248" y="835"/>
                      <a:pt x="2248" y="835"/>
                      <a:pt x="2248" y="835"/>
                    </a:cubicBezTo>
                    <a:cubicBezTo>
                      <a:pt x="2143" y="857"/>
                      <a:pt x="2143" y="857"/>
                      <a:pt x="2143" y="857"/>
                    </a:cubicBezTo>
                    <a:cubicBezTo>
                      <a:pt x="2143" y="857"/>
                      <a:pt x="2026" y="7"/>
                      <a:pt x="1074" y="3"/>
                    </a:cubicBezTo>
                    <a:cubicBezTo>
                      <a:pt x="124" y="0"/>
                      <a:pt x="0" y="859"/>
                      <a:pt x="0" y="859"/>
                    </a:cubicBezTo>
                    <a:cubicBezTo>
                      <a:pt x="139" y="708"/>
                      <a:pt x="139" y="708"/>
                      <a:pt x="139" y="708"/>
                    </a:cubicBezTo>
                    <a:lnTo>
                      <a:pt x="245" y="839"/>
                    </a:lnTo>
                    <a:close/>
                  </a:path>
                </a:pathLst>
              </a:custGeom>
              <a:gradFill flip="none" rotWithShape="0">
                <a:gsLst>
                  <a:gs pos="0">
                    <a:srgbClr val="DA8310"/>
                  </a:gs>
                  <a:gs pos="0">
                    <a:srgbClr val="DA8310"/>
                  </a:gs>
                  <a:gs pos="31000">
                    <a:srgbClr val="04357B"/>
                  </a:gs>
                  <a:gs pos="15000">
                    <a:srgbClr val="DA8310"/>
                  </a:gs>
                </a:gsLst>
                <a:lin ang="0" scaled="0"/>
                <a:tileRect/>
              </a:gradFill>
              <a:ln w="12700" algn="ctr">
                <a:noFill/>
                <a:round/>
                <a:headEnd/>
                <a:tailEnd/>
              </a:ln>
              <a:effectLst>
                <a:outerShdw blurRad="25400" dist="12700" dir="2700000" algn="tl" rotWithShape="0">
                  <a:prstClr val="black">
                    <a:alpha val="40000"/>
                  </a:prstClr>
                </a:outerShdw>
              </a:effectLst>
              <a:scene3d>
                <a:camera prst="orthographicFront"/>
                <a:lightRig rig="threePt" dir="t"/>
              </a:scene3d>
              <a:sp3d>
                <a:bevelT w="19050" h="12700"/>
              </a:sp3d>
            </p:spPr>
            <p:txBody>
              <a:bodyPr tIns="91440" bIns="91440" anchor="ctr"/>
              <a:lstStyle/>
              <a:p>
                <a:pPr marL="0" marR="0" lvl="0" indent="0" defTabSz="914327" eaLnBrk="1" fontAlgn="auto" latinLnBrk="0" hangingPunct="1">
                  <a:lnSpc>
                    <a:spcPct val="100000"/>
                  </a:lnSpc>
                  <a:spcBef>
                    <a:spcPct val="0"/>
                  </a:spcBef>
                  <a:spcAft>
                    <a:spcPts val="0"/>
                  </a:spcAft>
                  <a:buClrTx/>
                  <a:buSzTx/>
                  <a:buFontTx/>
                  <a:buNone/>
                  <a:tabLst/>
                  <a:defRPr/>
                </a:pPr>
                <a:endParaRPr kumimoji="0" lang="en-US" sz="1100" b="1" i="0" u="none" strike="noStrike" kern="0" cap="none" spc="0" normalizeH="0" baseline="0" noProof="0" dirty="0">
                  <a:ln>
                    <a:noFill/>
                  </a:ln>
                  <a:solidFill>
                    <a:srgbClr val="FFFFFF"/>
                  </a:solidFill>
                  <a:effectLst/>
                  <a:uLnTx/>
                  <a:uFillTx/>
                </a:endParaRPr>
              </a:p>
            </p:txBody>
          </p:sp>
          <p:sp>
            <p:nvSpPr>
              <p:cNvPr id="73" name="Collaboration Arrow"/>
              <p:cNvSpPr>
                <a:spLocks/>
              </p:cNvSpPr>
              <p:nvPr/>
            </p:nvSpPr>
            <p:spPr bwMode="ltGray">
              <a:xfrm>
                <a:off x="990448" y="3211514"/>
                <a:ext cx="3831119" cy="2251436"/>
              </a:xfrm>
              <a:custGeom>
                <a:avLst/>
                <a:gdLst/>
                <a:ahLst/>
                <a:cxnLst>
                  <a:cxn ang="0">
                    <a:pos x="2248" y="302"/>
                  </a:cxn>
                  <a:cxn ang="0">
                    <a:pos x="1179" y="1156"/>
                  </a:cxn>
                  <a:cxn ang="0">
                    <a:pos x="104" y="300"/>
                  </a:cxn>
                  <a:cxn ang="0">
                    <a:pos x="0" y="322"/>
                  </a:cxn>
                  <a:cxn ang="0">
                    <a:pos x="227" y="0"/>
                  </a:cxn>
                  <a:cxn ang="0">
                    <a:pos x="454" y="322"/>
                  </a:cxn>
                  <a:cxn ang="0">
                    <a:pos x="349" y="300"/>
                  </a:cxn>
                  <a:cxn ang="0">
                    <a:pos x="1179" y="975"/>
                  </a:cxn>
                  <a:cxn ang="0">
                    <a:pos x="2003" y="320"/>
                  </a:cxn>
                  <a:cxn ang="0">
                    <a:pos x="2114" y="450"/>
                  </a:cxn>
                  <a:cxn ang="0">
                    <a:pos x="2248" y="302"/>
                  </a:cxn>
                </a:cxnLst>
                <a:rect l="0" t="0" r="r" b="b"/>
                <a:pathLst>
                  <a:path w="2248" h="1159">
                    <a:moveTo>
                      <a:pt x="2248" y="302"/>
                    </a:moveTo>
                    <a:cubicBezTo>
                      <a:pt x="2248" y="302"/>
                      <a:pt x="2131" y="1152"/>
                      <a:pt x="1179" y="1156"/>
                    </a:cubicBezTo>
                    <a:cubicBezTo>
                      <a:pt x="228" y="1159"/>
                      <a:pt x="104" y="300"/>
                      <a:pt x="104" y="300"/>
                    </a:cubicBezTo>
                    <a:cubicBezTo>
                      <a:pt x="0" y="322"/>
                      <a:pt x="0" y="322"/>
                      <a:pt x="0" y="322"/>
                    </a:cubicBezTo>
                    <a:cubicBezTo>
                      <a:pt x="227" y="0"/>
                      <a:pt x="227" y="0"/>
                      <a:pt x="227" y="0"/>
                    </a:cubicBezTo>
                    <a:cubicBezTo>
                      <a:pt x="454" y="322"/>
                      <a:pt x="454" y="322"/>
                      <a:pt x="454" y="322"/>
                    </a:cubicBezTo>
                    <a:cubicBezTo>
                      <a:pt x="349" y="300"/>
                      <a:pt x="349" y="300"/>
                      <a:pt x="349" y="300"/>
                    </a:cubicBezTo>
                    <a:cubicBezTo>
                      <a:pt x="349" y="300"/>
                      <a:pt x="374" y="975"/>
                      <a:pt x="1179" y="975"/>
                    </a:cubicBezTo>
                    <a:cubicBezTo>
                      <a:pt x="1938" y="975"/>
                      <a:pt x="2003" y="320"/>
                      <a:pt x="2003" y="320"/>
                    </a:cubicBezTo>
                    <a:cubicBezTo>
                      <a:pt x="2114" y="450"/>
                      <a:pt x="2114" y="450"/>
                      <a:pt x="2114" y="450"/>
                    </a:cubicBezTo>
                    <a:lnTo>
                      <a:pt x="2248" y="302"/>
                    </a:lnTo>
                    <a:close/>
                  </a:path>
                </a:pathLst>
              </a:custGeom>
              <a:gradFill flip="none" rotWithShape="0">
                <a:gsLst>
                  <a:gs pos="0">
                    <a:srgbClr val="DA8310"/>
                  </a:gs>
                  <a:gs pos="60000">
                    <a:srgbClr val="DA8310"/>
                  </a:gs>
                  <a:gs pos="85000">
                    <a:srgbClr val="04357B"/>
                  </a:gs>
                </a:gsLst>
                <a:lin ang="0" scaled="0"/>
                <a:tileRect/>
              </a:gradFill>
              <a:ln w="12700" algn="ctr">
                <a:noFill/>
                <a:round/>
                <a:headEnd/>
                <a:tailEnd/>
              </a:ln>
              <a:effectLst>
                <a:outerShdw blurRad="25400" dist="12700" dir="2700000" algn="tl" rotWithShape="0">
                  <a:prstClr val="black">
                    <a:alpha val="40000"/>
                  </a:prstClr>
                </a:outerShdw>
              </a:effectLst>
              <a:scene3d>
                <a:camera prst="orthographicFront"/>
                <a:lightRig rig="threePt" dir="t"/>
              </a:scene3d>
              <a:sp3d>
                <a:bevelT w="19050" h="12700"/>
              </a:sp3d>
            </p:spPr>
            <p:txBody>
              <a:bodyPr tIns="91440" bIns="91440" anchor="ctr"/>
              <a:lstStyle/>
              <a:p>
                <a:pPr marL="0" marR="0" lvl="0" indent="0" defTabSz="914327" eaLnBrk="1" fontAlgn="auto" latinLnBrk="0" hangingPunct="1">
                  <a:lnSpc>
                    <a:spcPct val="100000"/>
                  </a:lnSpc>
                  <a:spcBef>
                    <a:spcPct val="0"/>
                  </a:spcBef>
                  <a:spcAft>
                    <a:spcPts val="0"/>
                  </a:spcAft>
                  <a:buClrTx/>
                  <a:buSzTx/>
                  <a:buFontTx/>
                  <a:buNone/>
                  <a:tabLst/>
                  <a:defRPr/>
                </a:pPr>
                <a:endParaRPr kumimoji="0" lang="en-US" sz="1100" b="1" i="0" u="none" strike="noStrike" kern="0" cap="none" spc="0" normalizeH="0" baseline="0" noProof="0" dirty="0">
                  <a:ln>
                    <a:noFill/>
                  </a:ln>
                  <a:solidFill>
                    <a:srgbClr val="FFFFFF"/>
                  </a:solidFill>
                  <a:effectLst/>
                  <a:uLnTx/>
                  <a:uFillTx/>
                </a:endParaRPr>
              </a:p>
            </p:txBody>
          </p:sp>
        </p:grpSp>
        <p:sp>
          <p:nvSpPr>
            <p:cNvPr id="70" name="Collaboration Text"/>
            <p:cNvSpPr txBox="1"/>
            <p:nvPr/>
          </p:nvSpPr>
          <p:spPr bwMode="ltGray">
            <a:xfrm rot="1684384">
              <a:off x="2264107" y="1422556"/>
              <a:ext cx="4558939" cy="4153008"/>
            </a:xfrm>
            <a:prstGeom prst="rect">
              <a:avLst/>
            </a:prstGeom>
            <a:noFill/>
            <a:ln>
              <a:noFill/>
            </a:ln>
            <a:effectLst>
              <a:outerShdw blurRad="50800" dist="38100" dir="5400000" rotWithShape="0">
                <a:srgbClr val="000000">
                  <a:alpha val="43137"/>
                </a:srgbClr>
              </a:outerShdw>
            </a:effectLst>
            <a:scene3d>
              <a:camera prst="orthographicFront" fov="0">
                <a:rot lat="0" lon="0" rev="0"/>
              </a:camera>
              <a:lightRig rig="soft" dir="tl">
                <a:rot lat="0" lon="0" rev="20000000"/>
              </a:lightRig>
            </a:scene3d>
            <a:sp3d prstMaterial="matte">
              <a:bevelT w="63500" h="63500" prst="coolSlant"/>
            </a:sp3d>
          </p:spPr>
          <p:txBody>
            <a:bodyPr spcFirstLastPara="1" wrap="square" numCol="1" rtlCol="0">
              <a:prstTxWarp prst="textArchDown">
                <a:avLst/>
              </a:prstTxWarp>
              <a:spAutoFit/>
            </a:bodyPr>
            <a:lstStyle>
              <a:lvl1pPr algn="ctr">
                <a:defRPr b="1">
                  <a:effectLst>
                    <a:outerShdw blurRad="38100" dist="38100" dir="2700000" algn="tl">
                      <a:srgbClr val="000000">
                        <a:alpha val="43137"/>
                      </a:srgbClr>
                    </a:outerShdw>
                  </a:effectLst>
                  <a:latin typeface="Calibri" pitchFamily="34" charset="0"/>
                  <a:cs typeface="Calibri" pitchFamily="34" charset="0"/>
                </a:defRPr>
              </a:lvl1pPr>
            </a:lstStyle>
            <a:p>
              <a:pPr marL="0" marR="0" lvl="0" indent="0" algn="ctr" defTabSz="914327"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dirty="0">
                  <a:ln>
                    <a:noFill/>
                  </a:ln>
                  <a:solidFill>
                    <a:srgbClr val="FFFFFF"/>
                  </a:solidFill>
                  <a:effectLst/>
                  <a:uLnTx/>
                  <a:uFillTx/>
                  <a:latin typeface="+mn-lt"/>
                  <a:cs typeface="Calibri" pitchFamily="34" charset="0"/>
                </a:rPr>
                <a:t>Collaboration</a:t>
              </a:r>
            </a:p>
          </p:txBody>
        </p:sp>
        <p:sp>
          <p:nvSpPr>
            <p:cNvPr id="71" name="Process Text"/>
            <p:cNvSpPr txBox="1"/>
            <p:nvPr/>
          </p:nvSpPr>
          <p:spPr bwMode="ltGray">
            <a:xfrm rot="1525846">
              <a:off x="2747680" y="2012440"/>
              <a:ext cx="3161564" cy="3963224"/>
            </a:xfrm>
            <a:prstGeom prst="rect">
              <a:avLst/>
            </a:prstGeom>
            <a:noFill/>
            <a:ln>
              <a:noFill/>
            </a:ln>
            <a:effectLst>
              <a:outerShdw blurRad="50800" dist="38100" dir="5400000" rotWithShape="0">
                <a:srgbClr val="000000">
                  <a:alpha val="43137"/>
                </a:srgbClr>
              </a:outerShdw>
            </a:effectLst>
            <a:scene3d>
              <a:camera prst="orthographicFront" fov="0">
                <a:rot lat="0" lon="0" rev="0"/>
              </a:camera>
              <a:lightRig rig="soft" dir="tl">
                <a:rot lat="0" lon="0" rev="20000000"/>
              </a:lightRig>
            </a:scene3d>
            <a:sp3d prstMaterial="matte">
              <a:bevelT w="63500" h="63500" prst="coolSlant"/>
            </a:sp3d>
          </p:spPr>
          <p:txBody>
            <a:bodyPr spcFirstLastPara="1" wrap="square" numCol="1" rtlCol="0">
              <a:prstTxWarp prst="textArchUp">
                <a:avLst/>
              </a:prstTxWarp>
              <a:spAutoFit/>
            </a:bodyPr>
            <a:lstStyle>
              <a:lvl1pPr algn="ctr">
                <a:defRPr b="1">
                  <a:effectLst>
                    <a:outerShdw blurRad="38100" dist="38100" dir="2700000" algn="tl">
                      <a:srgbClr val="000000">
                        <a:alpha val="43137"/>
                      </a:srgbClr>
                    </a:outerShdw>
                  </a:effectLst>
                  <a:latin typeface="Calibri" pitchFamily="34" charset="0"/>
                  <a:cs typeface="Calibri" pitchFamily="34" charset="0"/>
                </a:defRPr>
              </a:lvl1pPr>
            </a:lstStyle>
            <a:p>
              <a:pPr marL="0" marR="0" lvl="0" indent="0" algn="ctr" defTabSz="914327"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dirty="0">
                  <a:ln>
                    <a:noFill/>
                  </a:ln>
                  <a:solidFill>
                    <a:srgbClr val="FFFFFF"/>
                  </a:solidFill>
                  <a:effectLst/>
                  <a:uLnTx/>
                  <a:uFillTx/>
                  <a:latin typeface="+mn-lt"/>
                  <a:cs typeface="Calibri" pitchFamily="34" charset="0"/>
                </a:rPr>
                <a:t>Process</a:t>
              </a:r>
            </a:p>
          </p:txBody>
        </p:sp>
      </p:grpSp>
      <p:grpSp>
        <p:nvGrpSpPr>
          <p:cNvPr id="74" name="Group 73"/>
          <p:cNvGrpSpPr/>
          <p:nvPr/>
        </p:nvGrpSpPr>
        <p:grpSpPr>
          <a:xfrm>
            <a:off x="5491427" y="2133600"/>
            <a:ext cx="5275366" cy="3352800"/>
            <a:chOff x="4810704" y="2819400"/>
            <a:chExt cx="4495800" cy="1663505"/>
          </a:xfrm>
        </p:grpSpPr>
        <p:sp>
          <p:nvSpPr>
            <p:cNvPr id="75" name="Rectangle 74"/>
            <p:cNvSpPr/>
            <p:nvPr/>
          </p:nvSpPr>
          <p:spPr bwMode="auto">
            <a:xfrm>
              <a:off x="4810704" y="2819400"/>
              <a:ext cx="4495800" cy="411480"/>
            </a:xfrm>
            <a:prstGeom prst="rect">
              <a:avLst/>
            </a:prstGeom>
            <a:gradFill>
              <a:gsLst>
                <a:gs pos="0">
                  <a:srgbClr val="000000">
                    <a:alpha val="40000"/>
                  </a:srgbClr>
                </a:gs>
                <a:gs pos="50000">
                  <a:srgbClr val="000000">
                    <a:alpha val="30000"/>
                  </a:srgbClr>
                </a:gs>
                <a:gs pos="100000">
                  <a:srgbClr val="000000">
                    <a:alpha val="0"/>
                  </a:srgbClr>
                </a:gs>
              </a:gsLst>
              <a:path path="circle">
                <a:fillToRect l="50000" t="50000" r="50000" b="50000"/>
              </a:path>
            </a:gradFill>
            <a:ln w="12700" cap="flat" cmpd="sng" algn="ctr">
              <a:gradFill flip="none" rotWithShape="1">
                <a:gsLst>
                  <a:gs pos="0">
                    <a:srgbClr val="1C86F0"/>
                  </a:gs>
                  <a:gs pos="50000">
                    <a:srgbClr val="1C86F0">
                      <a:alpha val="59000"/>
                    </a:srgbClr>
                  </a:gs>
                  <a:gs pos="100000">
                    <a:srgbClr val="00ADEE">
                      <a:tint val="23500"/>
                      <a:satMod val="160000"/>
                      <a:alpha val="0"/>
                    </a:srgbClr>
                  </a:gs>
                </a:gsLst>
                <a:path path="circle">
                  <a:fillToRect l="50000" t="50000" r="50000" b="50000"/>
                </a:path>
                <a:tileRect/>
              </a:gradFill>
              <a:prstDash val="solid"/>
              <a:headEnd type="none" w="med" len="med"/>
              <a:tailEnd type="none" w="med" len="med"/>
            </a:ln>
            <a:effectLst/>
            <a:scene3d>
              <a:camera prst="perspectiveRight" fov="0">
                <a:rot lat="0" lon="21000000" rev="0"/>
              </a:camera>
              <a:lightRig rig="chilly" dir="t"/>
            </a:scene3d>
          </p:spPr>
          <p:txBody>
            <a:bodyPr vert="horz" wrap="square" lIns="365760" tIns="18288" rIns="0" bIns="0" numCol="1" rtlCol="0" anchor="ctr" anchorCtr="0" compatLnSpc="1">
              <a:prstTxWarp prst="textNoShape">
                <a:avLst/>
              </a:prstTxWarp>
              <a:noAutofit/>
            </a:bodyPr>
            <a:lstStyle/>
            <a:p>
              <a:pPr marL="0" marR="0" lvl="0" indent="0" defTabSz="914400" eaLnBrk="1" fontAlgn="auto" latinLnBrk="0" hangingPunct="1">
                <a:lnSpc>
                  <a:spcPct val="90000"/>
                </a:lnSpc>
                <a:spcBef>
                  <a:spcPts val="0"/>
                </a:spcBef>
                <a:spcAft>
                  <a:spcPts val="1458"/>
                </a:spcAft>
                <a:buClrTx/>
                <a:buSzTx/>
                <a:buFontTx/>
                <a:buNone/>
                <a:tabLst/>
                <a:defRPr/>
              </a:pPr>
              <a:r>
                <a:rPr kumimoji="0" lang="en-US" sz="2400" b="1" i="1" u="none" strike="noStrike" kern="0" cap="none" spc="-50" normalizeH="0" baseline="0" noProof="0" dirty="0">
                  <a:ln w="3175">
                    <a:noFill/>
                  </a:ln>
                  <a:solidFill>
                    <a:srgbClr val="FFFFFF"/>
                  </a:solidFill>
                  <a:effectLst>
                    <a:outerShdw blurRad="38100" dist="38100" dir="2700000" algn="tl">
                      <a:srgbClr val="000000">
                        <a:alpha val="43137"/>
                      </a:srgbClr>
                    </a:outerShdw>
                  </a:effectLst>
                  <a:uLnTx/>
                  <a:uFillTx/>
                  <a:ea typeface="+mn-ea"/>
                  <a:cs typeface="Arial" charset="0"/>
                </a:rPr>
                <a:t>Drive People Productivity</a:t>
              </a:r>
            </a:p>
          </p:txBody>
        </p:sp>
        <p:sp>
          <p:nvSpPr>
            <p:cNvPr id="76" name="Rectangle 75"/>
            <p:cNvSpPr/>
            <p:nvPr/>
          </p:nvSpPr>
          <p:spPr bwMode="auto">
            <a:xfrm>
              <a:off x="4810704" y="3445412"/>
              <a:ext cx="4495800" cy="411480"/>
            </a:xfrm>
            <a:prstGeom prst="rect">
              <a:avLst/>
            </a:prstGeom>
            <a:gradFill>
              <a:gsLst>
                <a:gs pos="0">
                  <a:srgbClr val="000000">
                    <a:alpha val="40000"/>
                  </a:srgbClr>
                </a:gs>
                <a:gs pos="50000">
                  <a:srgbClr val="000000">
                    <a:alpha val="30000"/>
                  </a:srgbClr>
                </a:gs>
                <a:gs pos="100000">
                  <a:srgbClr val="000000">
                    <a:alpha val="0"/>
                  </a:srgbClr>
                </a:gs>
              </a:gsLst>
              <a:path path="circle">
                <a:fillToRect l="50000" t="50000" r="50000" b="50000"/>
              </a:path>
            </a:gradFill>
            <a:ln w="12700" cap="flat" cmpd="sng" algn="ctr">
              <a:gradFill flip="none" rotWithShape="1">
                <a:gsLst>
                  <a:gs pos="0">
                    <a:srgbClr val="1C86F0"/>
                  </a:gs>
                  <a:gs pos="50000">
                    <a:srgbClr val="1C86F0">
                      <a:alpha val="59000"/>
                    </a:srgbClr>
                  </a:gs>
                  <a:gs pos="100000">
                    <a:srgbClr val="00ADEE">
                      <a:tint val="23500"/>
                      <a:satMod val="160000"/>
                      <a:alpha val="0"/>
                    </a:srgbClr>
                  </a:gs>
                </a:gsLst>
                <a:path path="circle">
                  <a:fillToRect l="50000" t="50000" r="50000" b="50000"/>
                </a:path>
                <a:tileRect/>
              </a:gradFill>
              <a:prstDash val="solid"/>
              <a:headEnd type="none" w="med" len="med"/>
              <a:tailEnd type="none" w="med" len="med"/>
            </a:ln>
            <a:effectLst/>
            <a:scene3d>
              <a:camera prst="perspectiveRight" fov="0">
                <a:rot lat="0" lon="21000000" rev="0"/>
              </a:camera>
              <a:lightRig rig="chilly" dir="t"/>
            </a:scene3d>
          </p:spPr>
          <p:txBody>
            <a:bodyPr vert="horz" wrap="square" lIns="365760" tIns="18288" rIns="0" bIns="0" numCol="1" rtlCol="0" anchor="ctr" anchorCtr="0" compatLnSpc="1">
              <a:prstTxWarp prst="textNoShape">
                <a:avLst/>
              </a:prstTxWarp>
              <a:noAutofit/>
            </a:bodyPr>
            <a:lstStyle/>
            <a:p>
              <a:pPr marL="0" marR="0" lvl="0" indent="0" defTabSz="914400" eaLnBrk="1" fontAlgn="auto" latinLnBrk="0" hangingPunct="1">
                <a:lnSpc>
                  <a:spcPct val="90000"/>
                </a:lnSpc>
                <a:spcBef>
                  <a:spcPts val="0"/>
                </a:spcBef>
                <a:spcAft>
                  <a:spcPts val="1458"/>
                </a:spcAft>
                <a:buClrTx/>
                <a:buSzTx/>
                <a:buFontTx/>
                <a:buNone/>
                <a:tabLst/>
                <a:defRPr/>
              </a:pPr>
              <a:r>
                <a:rPr kumimoji="0" lang="en-US" sz="2400" b="1" i="1" u="none" strike="noStrike" kern="0" cap="none" spc="-50" normalizeH="0" baseline="0" noProof="0" dirty="0">
                  <a:ln w="3175">
                    <a:noFill/>
                  </a:ln>
                  <a:solidFill>
                    <a:srgbClr val="FFFFFF"/>
                  </a:solidFill>
                  <a:effectLst>
                    <a:outerShdw blurRad="38100" dist="38100" dir="2700000" algn="tl">
                      <a:srgbClr val="000000">
                        <a:alpha val="43137"/>
                      </a:srgbClr>
                    </a:outerShdw>
                  </a:effectLst>
                  <a:uLnTx/>
                  <a:uFillTx/>
                  <a:ea typeface="+mn-ea"/>
                  <a:cs typeface="Arial" charset="0"/>
                </a:rPr>
                <a:t>Rapidly Respond to Business Needs</a:t>
              </a:r>
            </a:p>
          </p:txBody>
        </p:sp>
        <p:sp>
          <p:nvSpPr>
            <p:cNvPr id="77" name="Rectangle 76"/>
            <p:cNvSpPr/>
            <p:nvPr/>
          </p:nvSpPr>
          <p:spPr bwMode="auto">
            <a:xfrm>
              <a:off x="4810704" y="4071425"/>
              <a:ext cx="4495800" cy="411480"/>
            </a:xfrm>
            <a:prstGeom prst="rect">
              <a:avLst/>
            </a:prstGeom>
            <a:gradFill>
              <a:gsLst>
                <a:gs pos="0">
                  <a:srgbClr val="000000">
                    <a:alpha val="40000"/>
                  </a:srgbClr>
                </a:gs>
                <a:gs pos="50000">
                  <a:srgbClr val="000000">
                    <a:alpha val="30000"/>
                  </a:srgbClr>
                </a:gs>
                <a:gs pos="100000">
                  <a:srgbClr val="000000">
                    <a:alpha val="0"/>
                  </a:srgbClr>
                </a:gs>
              </a:gsLst>
              <a:path path="circle">
                <a:fillToRect l="50000" t="50000" r="50000" b="50000"/>
              </a:path>
            </a:gradFill>
            <a:ln w="12700" cap="flat" cmpd="sng" algn="ctr">
              <a:gradFill flip="none" rotWithShape="1">
                <a:gsLst>
                  <a:gs pos="0">
                    <a:srgbClr val="1C86F0"/>
                  </a:gs>
                  <a:gs pos="50000">
                    <a:srgbClr val="1C86F0">
                      <a:alpha val="59000"/>
                    </a:srgbClr>
                  </a:gs>
                  <a:gs pos="100000">
                    <a:srgbClr val="00ADEE">
                      <a:tint val="23500"/>
                      <a:satMod val="160000"/>
                      <a:alpha val="0"/>
                    </a:srgbClr>
                  </a:gs>
                </a:gsLst>
                <a:path path="circle">
                  <a:fillToRect l="50000" t="50000" r="50000" b="50000"/>
                </a:path>
                <a:tileRect/>
              </a:gradFill>
              <a:prstDash val="solid"/>
              <a:headEnd type="none" w="med" len="med"/>
              <a:tailEnd type="none" w="med" len="med"/>
            </a:ln>
            <a:effectLst/>
            <a:scene3d>
              <a:camera prst="perspectiveRight" fov="0">
                <a:rot lat="0" lon="21000000" rev="0"/>
              </a:camera>
              <a:lightRig rig="chilly" dir="t"/>
            </a:scene3d>
          </p:spPr>
          <p:txBody>
            <a:bodyPr vert="horz" wrap="square" lIns="365760" tIns="18288" rIns="0" bIns="0" numCol="1" rtlCol="0" anchor="ctr" anchorCtr="0" compatLnSpc="1">
              <a:prstTxWarp prst="textNoShape">
                <a:avLst/>
              </a:prstTxWarp>
              <a:noAutofit/>
            </a:bodyPr>
            <a:lstStyle/>
            <a:p>
              <a:pPr marL="0" marR="0" lvl="0" indent="0" defTabSz="914400" eaLnBrk="1" fontAlgn="auto" latinLnBrk="0" hangingPunct="1">
                <a:lnSpc>
                  <a:spcPct val="90000"/>
                </a:lnSpc>
                <a:spcBef>
                  <a:spcPts val="0"/>
                </a:spcBef>
                <a:spcAft>
                  <a:spcPts val="1458"/>
                </a:spcAft>
                <a:buClrTx/>
                <a:buSzTx/>
                <a:buFontTx/>
                <a:buNone/>
                <a:tabLst/>
                <a:defRPr/>
              </a:pPr>
              <a:r>
                <a:rPr kumimoji="0" lang="en-US" sz="2400" b="1" i="1" u="none" strike="noStrike" kern="0" cap="none" spc="-50" normalizeH="0" baseline="0" noProof="0" dirty="0">
                  <a:ln w="3175">
                    <a:noFill/>
                  </a:ln>
                  <a:solidFill>
                    <a:srgbClr val="FFFFFF"/>
                  </a:solidFill>
                  <a:effectLst>
                    <a:outerShdw blurRad="38100" dist="38100" dir="2700000" algn="tl">
                      <a:srgbClr val="000000">
                        <a:alpha val="43137"/>
                      </a:srgbClr>
                    </a:outerShdw>
                  </a:effectLst>
                  <a:uLnTx/>
                  <a:uFillTx/>
                  <a:ea typeface="+mn-ea"/>
                  <a:cs typeface="Arial" charset="0"/>
                </a:rPr>
                <a:t>Expand the Value of Existing Investments</a:t>
              </a:r>
            </a:p>
          </p:txBody>
        </p:sp>
      </p:grpSp>
      <p:grpSp>
        <p:nvGrpSpPr>
          <p:cNvPr id="78" name="Interoperability Group"/>
          <p:cNvGrpSpPr/>
          <p:nvPr/>
        </p:nvGrpSpPr>
        <p:grpSpPr bwMode="ltGray">
          <a:xfrm>
            <a:off x="4951148" y="2808576"/>
            <a:ext cx="1902780" cy="1902538"/>
            <a:chOff x="3422121" y="2808576"/>
            <a:chExt cx="1902780" cy="1902538"/>
          </a:xfrm>
        </p:grpSpPr>
        <p:sp>
          <p:nvSpPr>
            <p:cNvPr id="79" name="Interoperability Circle"/>
            <p:cNvSpPr/>
            <p:nvPr/>
          </p:nvSpPr>
          <p:spPr bwMode="ltGray">
            <a:xfrm>
              <a:off x="3422121" y="2808576"/>
              <a:ext cx="1902780" cy="1902538"/>
            </a:xfrm>
            <a:prstGeom prst="ellipse">
              <a:avLst/>
            </a:prstGeom>
            <a:gradFill rotWithShape="1">
              <a:gsLst>
                <a:gs pos="0">
                  <a:srgbClr val="5F779C">
                    <a:lumMod val="75000"/>
                  </a:srgbClr>
                </a:gs>
                <a:gs pos="59000">
                  <a:srgbClr val="5F779C">
                    <a:lumMod val="60000"/>
                    <a:lumOff val="40000"/>
                  </a:srgbClr>
                </a:gs>
                <a:gs pos="100000">
                  <a:srgbClr val="5F779C"/>
                </a:gs>
              </a:gsLst>
              <a:lin ang="16200000" scaled="0"/>
            </a:gradFill>
            <a:ln>
              <a:noFill/>
              <a:headEnd type="none" w="med" len="med"/>
              <a:tailEnd type="none" w="med" len="med"/>
            </a:ln>
            <a:effectLst>
              <a:outerShdw blurRad="50800" dist="38100" dir="2700000" algn="tl" rotWithShape="0">
                <a:prstClr val="black">
                  <a:alpha val="40000"/>
                </a:prstClr>
              </a:outerShdw>
            </a:effectLst>
            <a:scene3d>
              <a:camera prst="orthographicFront" fov="0">
                <a:rot lat="0" lon="0" rev="0"/>
              </a:camera>
              <a:lightRig rig="soft" dir="tl">
                <a:rot lat="0" lon="0" rev="20000000"/>
              </a:lightRig>
            </a:scene3d>
            <a:sp3d prstMaterial="matte">
              <a:bevelT w="127000"/>
              <a:bevelB w="6350" h="82550"/>
            </a:sp3d>
          </p:spPr>
          <p:txBody>
            <a:bodyPr vert="horz" wrap="square" lIns="91436" tIns="45718" rIns="91436" bIns="45718" numCol="1" rtlCol="0" anchor="ctr" anchorCtr="0" compatLnSpc="1">
              <a:prstTxWarp prst="textNoShape">
                <a:avLst/>
              </a:prstTxWarp>
            </a:bodyPr>
            <a:lstStyle/>
            <a:p>
              <a:pPr marL="0" marR="0" lvl="0" indent="0" algn="ctr" defTabSz="914063" eaLnBrk="1" fontAlgn="base" latinLnBrk="0" hangingPunct="1">
                <a:lnSpc>
                  <a:spcPct val="100000"/>
                </a:lnSpc>
                <a:spcBef>
                  <a:spcPct val="0"/>
                </a:spcBef>
                <a:spcAft>
                  <a:spcPct val="0"/>
                </a:spcAft>
                <a:buClrTx/>
                <a:buSzTx/>
                <a:buFontTx/>
                <a:buNone/>
                <a:tabLst/>
                <a:defRPr/>
              </a:pPr>
              <a:endParaRPr kumimoji="0" lang="en-US" sz="1100" b="0" i="0" u="none" strike="noStrike" kern="0" cap="none" spc="0" normalizeH="0" baseline="0" noProof="0" dirty="0">
                <a:ln>
                  <a:noFill/>
                </a:ln>
                <a:gradFill>
                  <a:gsLst>
                    <a:gs pos="0">
                      <a:srgbClr val="FFFFFF"/>
                    </a:gs>
                    <a:gs pos="100000">
                      <a:srgbClr val="FFFFFF"/>
                    </a:gs>
                  </a:gsLst>
                  <a:lin ang="5400000" scaled="0"/>
                </a:gradFill>
                <a:effectLst/>
                <a:uLnTx/>
                <a:uFillTx/>
              </a:endParaRPr>
            </a:p>
          </p:txBody>
        </p:sp>
        <p:grpSp>
          <p:nvGrpSpPr>
            <p:cNvPr id="80" name="Group 42"/>
            <p:cNvGrpSpPr/>
            <p:nvPr/>
          </p:nvGrpSpPr>
          <p:grpSpPr bwMode="ltGray">
            <a:xfrm>
              <a:off x="3945977" y="3049693"/>
              <a:ext cx="896044" cy="591081"/>
              <a:chOff x="7492481" y="3087427"/>
              <a:chExt cx="817920" cy="539546"/>
            </a:xfrm>
          </p:grpSpPr>
          <p:pic>
            <p:nvPicPr>
              <p:cNvPr id="87" name="Picture 22" descr="C:\Users\raquel\Desktop\Iconshock - RealVista Business - modified - woman who is NOT a receptionist\man_casual-shirt_blue.png"/>
              <p:cNvPicPr>
                <a:picLocks noChangeAspect="1" noChangeArrowheads="1"/>
              </p:cNvPicPr>
              <p:nvPr/>
            </p:nvPicPr>
            <p:blipFill>
              <a:blip r:embed="rId7" cstate="print"/>
              <a:srcRect/>
              <a:stretch>
                <a:fillRect/>
              </a:stretch>
            </p:blipFill>
            <p:spPr bwMode="ltGray">
              <a:xfrm>
                <a:off x="7692552" y="3087427"/>
                <a:ext cx="393737" cy="376109"/>
              </a:xfrm>
              <a:prstGeom prst="rect">
                <a:avLst/>
              </a:prstGeom>
              <a:ln>
                <a:headEnd type="none" w="med" len="med"/>
                <a:tailEnd type="none" w="med" len="med"/>
              </a:ln>
              <a:effectLst>
                <a:outerShdw blurRad="40005" dist="22860" dir="5400000" rotWithShape="0">
                  <a:srgbClr val="000000">
                    <a:alpha val="35000"/>
                  </a:srgbClr>
                </a:outerShdw>
              </a:effectLst>
              <a:scene3d>
                <a:camera prst="orthographicFront" fov="0">
                  <a:rot lat="0" lon="0" rev="0"/>
                </a:camera>
                <a:lightRig rig="soft" dir="tl">
                  <a:rot lat="0" lon="0" rev="20000000"/>
                </a:lightRig>
              </a:scene3d>
              <a:sp3d prstMaterial="matte"/>
            </p:spPr>
          </p:pic>
          <p:pic>
            <p:nvPicPr>
              <p:cNvPr id="88" name="Picture 18" descr="\\SERVER3\InternalBin\Resource DVD\DVD_ART36\Artwork_Imagery\Icons - Illustrations\_ REAL VISTA STYLE\people executive icon business man.png"/>
              <p:cNvPicPr>
                <a:picLocks noChangeAspect="1" noChangeArrowheads="1"/>
              </p:cNvPicPr>
              <p:nvPr/>
            </p:nvPicPr>
            <p:blipFill>
              <a:blip r:embed="rId8" cstate="print"/>
              <a:srcRect/>
              <a:stretch>
                <a:fillRect/>
              </a:stretch>
            </p:blipFill>
            <p:spPr bwMode="ltGray">
              <a:xfrm flipH="1">
                <a:off x="7492481" y="3185523"/>
                <a:ext cx="417221" cy="419090"/>
              </a:xfrm>
              <a:prstGeom prst="rect">
                <a:avLst/>
              </a:prstGeom>
              <a:ln>
                <a:headEnd type="none" w="med" len="med"/>
                <a:tailEnd type="none" w="med" len="med"/>
              </a:ln>
              <a:effectLst>
                <a:outerShdw blurRad="40005" dist="22860" dir="5400000" rotWithShape="0">
                  <a:srgbClr val="000000">
                    <a:alpha val="35000"/>
                  </a:srgbClr>
                </a:outerShdw>
              </a:effectLst>
              <a:scene3d>
                <a:camera prst="orthographicFront" fov="0">
                  <a:rot lat="0" lon="0" rev="0"/>
                </a:camera>
                <a:lightRig rig="soft" dir="tl">
                  <a:rot lat="0" lon="0" rev="20000000"/>
                </a:lightRig>
              </a:scene3d>
              <a:sp3d prstMaterial="matte"/>
            </p:spPr>
          </p:pic>
          <p:pic>
            <p:nvPicPr>
              <p:cNvPr id="89" name="Picture 17" descr="\\SERVER3\InternalBin\CreativeResources\Icons\IconShock\Real Vista\Real Vista - Business\modified - woman who is NOT a receptionist\woman_brunette_green_256.png"/>
              <p:cNvPicPr>
                <a:picLocks noChangeAspect="1" noChangeArrowheads="1"/>
              </p:cNvPicPr>
              <p:nvPr/>
            </p:nvPicPr>
            <p:blipFill>
              <a:blip r:embed="rId9" cstate="print"/>
              <a:srcRect/>
              <a:stretch>
                <a:fillRect/>
              </a:stretch>
            </p:blipFill>
            <p:spPr bwMode="ltGray">
              <a:xfrm>
                <a:off x="7872640" y="3208812"/>
                <a:ext cx="437761" cy="418161"/>
              </a:xfrm>
              <a:prstGeom prst="rect">
                <a:avLst/>
              </a:prstGeom>
              <a:ln>
                <a:headEnd type="none" w="med" len="med"/>
                <a:tailEnd type="none" w="med" len="med"/>
              </a:ln>
              <a:effectLst>
                <a:outerShdw blurRad="40005" dist="22860" dir="5400000" rotWithShape="0">
                  <a:srgbClr val="000000">
                    <a:alpha val="35000"/>
                  </a:srgbClr>
                </a:outerShdw>
              </a:effectLst>
              <a:scene3d>
                <a:camera prst="orthographicFront" fov="0">
                  <a:rot lat="0" lon="0" rev="0"/>
                </a:camera>
                <a:lightRig rig="soft" dir="tl">
                  <a:rot lat="0" lon="0" rev="20000000"/>
                </a:lightRig>
              </a:scene3d>
              <a:sp3d prstMaterial="matte"/>
            </p:spPr>
          </p:pic>
        </p:grpSp>
        <p:grpSp>
          <p:nvGrpSpPr>
            <p:cNvPr id="81" name="Group 32"/>
            <p:cNvGrpSpPr/>
            <p:nvPr/>
          </p:nvGrpSpPr>
          <p:grpSpPr bwMode="ltGray">
            <a:xfrm>
              <a:off x="3792827" y="4072982"/>
              <a:ext cx="1216243" cy="187045"/>
              <a:chOff x="4213044" y="3890154"/>
              <a:chExt cx="872140" cy="134126"/>
            </a:xfrm>
          </p:grpSpPr>
          <p:pic>
            <p:nvPicPr>
              <p:cNvPr id="83" name="Picture 66" descr="\\Eric-pauls-power-mac-g5.local\desktop\Graphic Tank\c2.tif"/>
              <p:cNvPicPr>
                <a:picLocks noChangeAspect="1" noChangeArrowheads="1"/>
              </p:cNvPicPr>
              <p:nvPr/>
            </p:nvPicPr>
            <p:blipFill>
              <a:blip r:embed="rId10" cstate="print"/>
              <a:srcRect/>
              <a:stretch>
                <a:fillRect/>
              </a:stretch>
            </p:blipFill>
            <p:spPr bwMode="ltGray">
              <a:xfrm>
                <a:off x="4650452" y="3890154"/>
                <a:ext cx="216404" cy="132248"/>
              </a:xfrm>
              <a:prstGeom prst="rect">
                <a:avLst/>
              </a:prstGeom>
              <a:noFill/>
              <a:ln w="9525">
                <a:noFill/>
                <a:miter lim="800000"/>
                <a:headEnd/>
                <a:tailEnd/>
              </a:ln>
            </p:spPr>
          </p:pic>
          <p:pic>
            <p:nvPicPr>
              <p:cNvPr id="84" name="Picture 68" descr="\\Eric-pauls-power-mac-g5.local\desktop\Graphic Tank\c4.tif"/>
              <p:cNvPicPr>
                <a:picLocks noChangeAspect="1" noChangeArrowheads="1"/>
              </p:cNvPicPr>
              <p:nvPr/>
            </p:nvPicPr>
            <p:blipFill>
              <a:blip r:embed="rId11" cstate="print"/>
              <a:srcRect/>
              <a:stretch>
                <a:fillRect/>
              </a:stretch>
            </p:blipFill>
            <p:spPr bwMode="ltGray">
              <a:xfrm>
                <a:off x="4213044" y="3890154"/>
                <a:ext cx="218283" cy="134126"/>
              </a:xfrm>
              <a:prstGeom prst="rect">
                <a:avLst/>
              </a:prstGeom>
              <a:noFill/>
              <a:ln w="9525">
                <a:noFill/>
                <a:miter lim="800000"/>
                <a:headEnd/>
                <a:tailEnd/>
              </a:ln>
            </p:spPr>
          </p:pic>
          <p:pic>
            <p:nvPicPr>
              <p:cNvPr id="85" name="Picture 70" descr="\\Eric-pauls-power-mac-g5.local\desktop\Graphic Tank\c6.tif"/>
              <p:cNvPicPr>
                <a:picLocks noChangeAspect="1" noChangeArrowheads="1"/>
              </p:cNvPicPr>
              <p:nvPr/>
            </p:nvPicPr>
            <p:blipFill>
              <a:blip r:embed="rId12" cstate="print"/>
              <a:srcRect/>
              <a:stretch>
                <a:fillRect/>
              </a:stretch>
            </p:blipFill>
            <p:spPr bwMode="ltGray">
              <a:xfrm>
                <a:off x="4867277" y="3890154"/>
                <a:ext cx="217907" cy="134126"/>
              </a:xfrm>
              <a:prstGeom prst="rect">
                <a:avLst/>
              </a:prstGeom>
              <a:noFill/>
              <a:ln w="9525">
                <a:noFill/>
                <a:miter lim="800000"/>
                <a:headEnd/>
                <a:tailEnd/>
              </a:ln>
            </p:spPr>
          </p:pic>
          <p:pic>
            <p:nvPicPr>
              <p:cNvPr id="86" name="Picture 71" descr="\\Eric-pauls-power-mac-g5.local\desktop\Graphic Tank\c7.tif"/>
              <p:cNvPicPr>
                <a:picLocks noChangeAspect="1" noChangeArrowheads="1"/>
              </p:cNvPicPr>
              <p:nvPr/>
            </p:nvPicPr>
            <p:blipFill>
              <a:blip r:embed="rId13" cstate="print"/>
              <a:srcRect/>
              <a:stretch>
                <a:fillRect/>
              </a:stretch>
            </p:blipFill>
            <p:spPr bwMode="ltGray">
              <a:xfrm>
                <a:off x="4431748" y="3890154"/>
                <a:ext cx="218283" cy="134126"/>
              </a:xfrm>
              <a:prstGeom prst="rect">
                <a:avLst/>
              </a:prstGeom>
              <a:noFill/>
              <a:ln w="9525">
                <a:noFill/>
                <a:miter lim="800000"/>
                <a:headEnd/>
                <a:tailEnd/>
              </a:ln>
            </p:spPr>
          </p:pic>
        </p:grpSp>
        <p:sp>
          <p:nvSpPr>
            <p:cNvPr id="82" name="TextBox 81"/>
            <p:cNvSpPr txBox="1"/>
            <p:nvPr/>
          </p:nvSpPr>
          <p:spPr bwMode="ltGray">
            <a:xfrm>
              <a:off x="3571357" y="3657600"/>
              <a:ext cx="1656400" cy="276999"/>
            </a:xfrm>
            <a:prstGeom prst="rect">
              <a:avLst/>
            </a:prstGeom>
            <a:effectLst>
              <a:outerShdw blurRad="50800" dist="38100" dir="2700000" algn="tl" rotWithShape="0">
                <a:prstClr val="black">
                  <a:alpha val="40000"/>
                </a:prstClr>
              </a:outerShdw>
            </a:effectLst>
          </p:spPr>
          <p:txBody>
            <a:bodyPr wrap="square">
              <a:spAutoFit/>
            </a:bodyPr>
            <a:lstStyle>
              <a:defPPr>
                <a:defRPr lang="en-US"/>
              </a:defPPr>
              <a:lvl1pPr algn="ctr">
                <a:defRPr sz="1400" i="1">
                  <a:solidFill>
                    <a:prstClr val="white"/>
                  </a:solidFill>
                  <a:latin typeface="Segoe" pitchFamily="34" charset="0"/>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marL="0" marR="0" lvl="0" indent="0" algn="ctr" defTabSz="914400" eaLnBrk="1" fontAlgn="auto" latinLnBrk="0" hangingPunct="1">
                <a:lnSpc>
                  <a:spcPct val="100000"/>
                </a:lnSpc>
                <a:spcBef>
                  <a:spcPts val="0"/>
                </a:spcBef>
                <a:spcAft>
                  <a:spcPts val="600"/>
                </a:spcAft>
                <a:buClrTx/>
                <a:buSzTx/>
                <a:buFontTx/>
                <a:buNone/>
                <a:tabLst/>
                <a:defRPr/>
              </a:pPr>
              <a:r>
                <a:rPr kumimoji="0" lang="en-US" sz="1200" b="1" i="0" u="none" strike="noStrike" kern="0" cap="none" spc="0" normalizeH="0" baseline="0" noProof="0" dirty="0">
                  <a:ln>
                    <a:noFill/>
                  </a:ln>
                  <a:solidFill>
                    <a:srgbClr val="FFFFFF"/>
                  </a:solidFill>
                  <a:effectLst/>
                  <a:uLnTx/>
                  <a:uFillTx/>
                  <a:latin typeface="+mn-lt"/>
                </a:rPr>
                <a:t>Interoperability</a:t>
              </a:r>
            </a:p>
          </p:txBody>
        </p:sp>
      </p:grpSp>
      <p:grpSp>
        <p:nvGrpSpPr>
          <p:cNvPr id="90" name="Group 89"/>
          <p:cNvGrpSpPr/>
          <p:nvPr/>
        </p:nvGrpSpPr>
        <p:grpSpPr bwMode="ltGray">
          <a:xfrm>
            <a:off x="3738827" y="1143000"/>
            <a:ext cx="4613246" cy="5674454"/>
            <a:chOff x="2209800" y="1143000"/>
            <a:chExt cx="4613246" cy="5674454"/>
          </a:xfrm>
        </p:grpSpPr>
        <p:grpSp>
          <p:nvGrpSpPr>
            <p:cNvPr id="91" name="Ready to use Capabilities Group"/>
            <p:cNvGrpSpPr/>
            <p:nvPr/>
          </p:nvGrpSpPr>
          <p:grpSpPr bwMode="ltGray">
            <a:xfrm>
              <a:off x="2750807" y="2294193"/>
              <a:ext cx="3236764" cy="3076190"/>
              <a:chOff x="2750807" y="2294193"/>
              <a:chExt cx="3236764" cy="3076190"/>
            </a:xfrm>
          </p:grpSpPr>
          <p:pic>
            <p:nvPicPr>
              <p:cNvPr id="115" name="Ready to use Capabilities Picture" descr="C:\Users\Tamara\Desktop\Urgent\puzzle3.tif"/>
              <p:cNvPicPr>
                <a:picLocks noChangeAspect="1" noChangeArrowheads="1"/>
              </p:cNvPicPr>
              <p:nvPr/>
            </p:nvPicPr>
            <p:blipFill>
              <a:blip r:embed="rId3" cstate="print"/>
              <a:srcRect/>
              <a:stretch>
                <a:fillRect/>
              </a:stretch>
            </p:blipFill>
            <p:spPr bwMode="ltGray">
              <a:xfrm rot="5400000">
                <a:off x="3476357" y="2859170"/>
                <a:ext cx="1785663" cy="3236764"/>
              </a:xfrm>
              <a:prstGeom prst="rect">
                <a:avLst/>
              </a:prstGeom>
              <a:noFill/>
            </p:spPr>
          </p:pic>
          <p:sp>
            <p:nvSpPr>
              <p:cNvPr id="116" name="Ready to use Capabilities Text"/>
              <p:cNvSpPr txBox="1">
                <a:spLocks noChangeAspect="1"/>
              </p:cNvSpPr>
              <p:nvPr/>
            </p:nvSpPr>
            <p:spPr bwMode="ltGray">
              <a:xfrm>
                <a:off x="3110628" y="2294193"/>
                <a:ext cx="2536292" cy="2739697"/>
              </a:xfrm>
              <a:prstGeom prst="rect">
                <a:avLst/>
              </a:prstGeom>
              <a:noFill/>
              <a:ln>
                <a:noFill/>
              </a:ln>
              <a:effectLst>
                <a:outerShdw blurRad="50800" dist="38100" dir="5400000" rotWithShape="0">
                  <a:srgbClr val="000000">
                    <a:alpha val="43137"/>
                  </a:srgbClr>
                </a:outerShdw>
              </a:effectLst>
              <a:scene3d>
                <a:camera prst="orthographicFront" fov="0">
                  <a:rot lat="0" lon="0" rev="0"/>
                </a:camera>
                <a:lightRig rig="soft" dir="tl">
                  <a:rot lat="0" lon="0" rev="20000000"/>
                </a:lightRig>
              </a:scene3d>
              <a:sp3d prstMaterial="matte">
                <a:bevelT w="63500" h="63500" prst="coolSlant"/>
              </a:sp3d>
            </p:spPr>
            <p:txBody>
              <a:bodyPr wrap="square" rtlCol="0">
                <a:prstTxWarp prst="textArchDown">
                  <a:avLst/>
                </a:prstTxWarp>
                <a:spAutoFit/>
                <a:scene3d>
                  <a:camera prst="orthographicFront"/>
                  <a:lightRig rig="balanced" dir="t">
                    <a:rot lat="0" lon="0" rev="2100000"/>
                  </a:lightRig>
                </a:scene3d>
                <a:sp3d extrusionH="57150" prstMaterial="metal">
                  <a:bevelT w="38100" h="25400"/>
                  <a:contourClr>
                    <a:schemeClr val="bg2"/>
                  </a:contourClr>
                </a:sp3d>
              </a:bodyPr>
              <a:lstStyle/>
              <a:p>
                <a:pPr marL="0" marR="0" lvl="0" indent="0" algn="ctr" defTabSz="914327"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a:ln w="50800"/>
                    <a:solidFill>
                      <a:srgbClr val="FFFFFF"/>
                    </a:solidFill>
                    <a:effectLst/>
                    <a:uLnTx/>
                    <a:uFillTx/>
                    <a:cs typeface="Calibri" pitchFamily="34" charset="0"/>
                  </a:rPr>
                  <a:t>Ready-to-use capabilities</a:t>
                </a:r>
              </a:p>
            </p:txBody>
          </p:sp>
        </p:grpSp>
        <p:grpSp>
          <p:nvGrpSpPr>
            <p:cNvPr id="92" name="Duet Enterprise Composities Group"/>
            <p:cNvGrpSpPr/>
            <p:nvPr/>
          </p:nvGrpSpPr>
          <p:grpSpPr bwMode="ltGray">
            <a:xfrm>
              <a:off x="2747860" y="2144589"/>
              <a:ext cx="3239712" cy="3126730"/>
              <a:chOff x="2747860" y="2144589"/>
              <a:chExt cx="3239712" cy="3126730"/>
            </a:xfrm>
          </p:grpSpPr>
          <p:pic>
            <p:nvPicPr>
              <p:cNvPr id="113" name="Duet Enterprise Composities Picture" descr="C:\Users\Tamara\Desktop\Urgent\puzzle2.tif"/>
              <p:cNvPicPr>
                <a:picLocks noChangeAspect="1" noChangeArrowheads="1"/>
              </p:cNvPicPr>
              <p:nvPr/>
            </p:nvPicPr>
            <p:blipFill>
              <a:blip r:embed="rId4" cstate="print"/>
              <a:srcRect/>
              <a:stretch>
                <a:fillRect/>
              </a:stretch>
            </p:blipFill>
            <p:spPr bwMode="ltGray">
              <a:xfrm rot="5400000">
                <a:off x="3489166" y="1403283"/>
                <a:ext cx="1757099" cy="3239712"/>
              </a:xfrm>
              <a:prstGeom prst="rect">
                <a:avLst/>
              </a:prstGeom>
              <a:noFill/>
            </p:spPr>
          </p:pic>
          <p:sp>
            <p:nvSpPr>
              <p:cNvPr id="114" name="Duet Enterprise Composites Text"/>
              <p:cNvSpPr txBox="1">
                <a:spLocks noChangeAspect="1"/>
              </p:cNvSpPr>
              <p:nvPr/>
            </p:nvSpPr>
            <p:spPr bwMode="ltGray">
              <a:xfrm>
                <a:off x="3123117" y="2531622"/>
                <a:ext cx="2536292" cy="2739697"/>
              </a:xfrm>
              <a:prstGeom prst="rect">
                <a:avLst/>
              </a:prstGeom>
              <a:noFill/>
              <a:ln>
                <a:noFill/>
              </a:ln>
              <a:effectLst>
                <a:outerShdw blurRad="50800" dist="38100" dir="5400000" rotWithShape="0">
                  <a:srgbClr val="000000">
                    <a:alpha val="43137"/>
                  </a:srgbClr>
                </a:outerShdw>
              </a:effectLst>
              <a:scene3d>
                <a:camera prst="orthographicFront" fov="0">
                  <a:rot lat="0" lon="0" rev="0"/>
                </a:camera>
                <a:lightRig rig="soft" dir="tl">
                  <a:rot lat="0" lon="0" rev="20000000"/>
                </a:lightRig>
              </a:scene3d>
              <a:sp3d prstMaterial="matte">
                <a:bevelT w="63500" h="63500" prst="coolSlant"/>
              </a:sp3d>
            </p:spPr>
            <p:txBody>
              <a:bodyPr wrap="square" rtlCol="0">
                <a:prstTxWarp prst="textArchUp">
                  <a:avLst/>
                </a:prstTxWarp>
                <a:spAutoFit/>
                <a:scene3d>
                  <a:camera prst="orthographicFront"/>
                  <a:lightRig rig="balanced" dir="t">
                    <a:rot lat="0" lon="0" rev="2100000"/>
                  </a:lightRig>
                </a:scene3d>
                <a:sp3d extrusionH="57150" prstMaterial="metal">
                  <a:bevelT w="38100" h="25400"/>
                  <a:contourClr>
                    <a:schemeClr val="bg2"/>
                  </a:contourClr>
                </a:sp3d>
              </a:bodyPr>
              <a:lstStyle/>
              <a:p>
                <a:pPr marL="0" marR="0" lvl="0" indent="0" algn="ctr" defTabSz="914327"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a:ln w="50800"/>
                    <a:solidFill>
                      <a:srgbClr val="FFFFFF"/>
                    </a:solidFill>
                    <a:effectLst/>
                    <a:uLnTx/>
                    <a:uFillTx/>
                    <a:cs typeface="Calibri" pitchFamily="34" charset="0"/>
                  </a:rPr>
                  <a:t>Duet Enterprise Composites </a:t>
                </a:r>
              </a:p>
            </p:txBody>
          </p:sp>
        </p:grpSp>
        <p:pic>
          <p:nvPicPr>
            <p:cNvPr id="93" name="SAP Logo" descr="SAP_AG__and__Co__KG"/>
            <p:cNvPicPr>
              <a:picLocks noChangeAspect="1" noChangeArrowheads="1"/>
            </p:cNvPicPr>
            <p:nvPr/>
          </p:nvPicPr>
          <p:blipFill>
            <a:blip r:embed="rId5" cstate="print"/>
            <a:srcRect/>
            <a:stretch>
              <a:fillRect/>
            </a:stretch>
          </p:blipFill>
          <p:spPr bwMode="ltGray">
            <a:xfrm>
              <a:off x="3949108" y="1143000"/>
              <a:ext cx="1171019" cy="579450"/>
            </a:xfrm>
            <a:prstGeom prst="rect">
              <a:avLst/>
            </a:prstGeom>
            <a:noFill/>
            <a:ln w="9525" algn="ctr">
              <a:noFill/>
              <a:miter lim="800000"/>
              <a:headEnd/>
              <a:tailEnd/>
            </a:ln>
            <a:effectLst/>
          </p:spPr>
        </p:pic>
        <p:pic>
          <p:nvPicPr>
            <p:cNvPr id="94" name="SharePoint Logo" descr="\\eventsql\dvd\Online_ART\DVD_ART36\Logos\SharePoint Server 2010\SharePoint Server 2010 logo vr.png .png"/>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t="1" r="46500" b="-4883"/>
            <a:stretch/>
          </p:blipFill>
          <p:spPr bwMode="ltGray">
            <a:xfrm>
              <a:off x="3867821" y="5826409"/>
              <a:ext cx="1249892" cy="991045"/>
            </a:xfrm>
            <a:prstGeom prst="rect">
              <a:avLst/>
            </a:prstGeom>
            <a:ln>
              <a:noFill/>
            </a:ln>
            <a:extLst/>
          </p:spPr>
        </p:pic>
        <p:grpSp>
          <p:nvGrpSpPr>
            <p:cNvPr id="95" name="Process and Collaboration Group"/>
            <p:cNvGrpSpPr/>
            <p:nvPr/>
          </p:nvGrpSpPr>
          <p:grpSpPr bwMode="ltGray">
            <a:xfrm>
              <a:off x="2209800" y="1422556"/>
              <a:ext cx="4613246" cy="4553108"/>
              <a:chOff x="2209800" y="1422556"/>
              <a:chExt cx="4613246" cy="4553108"/>
            </a:xfrm>
          </p:grpSpPr>
          <p:grpSp>
            <p:nvGrpSpPr>
              <p:cNvPr id="108" name="Process and Collaboration Group"/>
              <p:cNvGrpSpPr/>
              <p:nvPr/>
            </p:nvGrpSpPr>
            <p:grpSpPr bwMode="ltGray">
              <a:xfrm rot="18900920">
                <a:off x="2209800" y="1809151"/>
                <a:ext cx="4383972" cy="3884062"/>
                <a:chOff x="990448" y="1917532"/>
                <a:chExt cx="4001742" cy="3545418"/>
              </a:xfrm>
            </p:grpSpPr>
            <p:sp>
              <p:nvSpPr>
                <p:cNvPr id="111" name="Process Arrow"/>
                <p:cNvSpPr>
                  <a:spLocks/>
                </p:cNvSpPr>
                <p:nvPr/>
              </p:nvSpPr>
              <p:spPr bwMode="ltGray">
                <a:xfrm>
                  <a:off x="1161071" y="1917532"/>
                  <a:ext cx="3831119" cy="2246868"/>
                </a:xfrm>
                <a:custGeom>
                  <a:avLst/>
                  <a:gdLst/>
                  <a:ahLst/>
                  <a:cxnLst>
                    <a:cxn ang="0">
                      <a:pos x="245" y="839"/>
                    </a:cxn>
                    <a:cxn ang="0">
                      <a:pos x="1075" y="175"/>
                    </a:cxn>
                    <a:cxn ang="0">
                      <a:pos x="1898" y="856"/>
                    </a:cxn>
                    <a:cxn ang="0">
                      <a:pos x="1790" y="834"/>
                    </a:cxn>
                    <a:cxn ang="0">
                      <a:pos x="2020" y="1156"/>
                    </a:cxn>
                    <a:cxn ang="0">
                      <a:pos x="2248" y="835"/>
                    </a:cxn>
                    <a:cxn ang="0">
                      <a:pos x="2143" y="857"/>
                    </a:cxn>
                    <a:cxn ang="0">
                      <a:pos x="1074" y="3"/>
                    </a:cxn>
                    <a:cxn ang="0">
                      <a:pos x="0" y="859"/>
                    </a:cxn>
                    <a:cxn ang="0">
                      <a:pos x="139" y="708"/>
                    </a:cxn>
                    <a:cxn ang="0">
                      <a:pos x="245" y="839"/>
                    </a:cxn>
                  </a:cxnLst>
                  <a:rect l="0" t="0" r="r" b="b"/>
                  <a:pathLst>
                    <a:path w="2248" h="1156">
                      <a:moveTo>
                        <a:pt x="245" y="839"/>
                      </a:moveTo>
                      <a:cubicBezTo>
                        <a:pt x="245" y="839"/>
                        <a:pt x="269" y="175"/>
                        <a:pt x="1075" y="175"/>
                      </a:cubicBezTo>
                      <a:cubicBezTo>
                        <a:pt x="1833" y="175"/>
                        <a:pt x="1898" y="856"/>
                        <a:pt x="1898" y="856"/>
                      </a:cubicBezTo>
                      <a:cubicBezTo>
                        <a:pt x="1790" y="834"/>
                        <a:pt x="1790" y="834"/>
                        <a:pt x="1790" y="834"/>
                      </a:cubicBezTo>
                      <a:cubicBezTo>
                        <a:pt x="2020" y="1156"/>
                        <a:pt x="2020" y="1156"/>
                        <a:pt x="2020" y="1156"/>
                      </a:cubicBezTo>
                      <a:cubicBezTo>
                        <a:pt x="2248" y="835"/>
                        <a:pt x="2248" y="835"/>
                        <a:pt x="2248" y="835"/>
                      </a:cubicBezTo>
                      <a:cubicBezTo>
                        <a:pt x="2143" y="857"/>
                        <a:pt x="2143" y="857"/>
                        <a:pt x="2143" y="857"/>
                      </a:cubicBezTo>
                      <a:cubicBezTo>
                        <a:pt x="2143" y="857"/>
                        <a:pt x="2026" y="7"/>
                        <a:pt x="1074" y="3"/>
                      </a:cubicBezTo>
                      <a:cubicBezTo>
                        <a:pt x="124" y="0"/>
                        <a:pt x="0" y="859"/>
                        <a:pt x="0" y="859"/>
                      </a:cubicBezTo>
                      <a:cubicBezTo>
                        <a:pt x="139" y="708"/>
                        <a:pt x="139" y="708"/>
                        <a:pt x="139" y="708"/>
                      </a:cubicBezTo>
                      <a:lnTo>
                        <a:pt x="245" y="839"/>
                      </a:lnTo>
                      <a:close/>
                    </a:path>
                  </a:pathLst>
                </a:custGeom>
                <a:gradFill flip="none" rotWithShape="0">
                  <a:gsLst>
                    <a:gs pos="0">
                      <a:srgbClr val="DA8310"/>
                    </a:gs>
                    <a:gs pos="0">
                      <a:srgbClr val="DA8310"/>
                    </a:gs>
                    <a:gs pos="31000">
                      <a:srgbClr val="04357B"/>
                    </a:gs>
                    <a:gs pos="15000">
                      <a:srgbClr val="DA8310"/>
                    </a:gs>
                  </a:gsLst>
                  <a:lin ang="0" scaled="0"/>
                  <a:tileRect/>
                </a:gradFill>
                <a:ln w="12700" algn="ctr">
                  <a:noFill/>
                  <a:round/>
                  <a:headEnd/>
                  <a:tailEnd/>
                </a:ln>
                <a:effectLst>
                  <a:outerShdw blurRad="25400" dist="12700" dir="2700000" algn="tl" rotWithShape="0">
                    <a:prstClr val="black">
                      <a:alpha val="40000"/>
                    </a:prstClr>
                  </a:outerShdw>
                </a:effectLst>
                <a:scene3d>
                  <a:camera prst="orthographicFront"/>
                  <a:lightRig rig="threePt" dir="t"/>
                </a:scene3d>
                <a:sp3d>
                  <a:bevelT w="19050" h="12700"/>
                </a:sp3d>
              </p:spPr>
              <p:txBody>
                <a:bodyPr tIns="91440" bIns="91440" anchor="ctr"/>
                <a:lstStyle/>
                <a:p>
                  <a:pPr marL="0" marR="0" lvl="0" indent="0" defTabSz="914327" eaLnBrk="1" fontAlgn="auto" latinLnBrk="0" hangingPunct="1">
                    <a:lnSpc>
                      <a:spcPct val="100000"/>
                    </a:lnSpc>
                    <a:spcBef>
                      <a:spcPct val="0"/>
                    </a:spcBef>
                    <a:spcAft>
                      <a:spcPts val="0"/>
                    </a:spcAft>
                    <a:buClrTx/>
                    <a:buSzTx/>
                    <a:buFontTx/>
                    <a:buNone/>
                    <a:tabLst/>
                    <a:defRPr/>
                  </a:pPr>
                  <a:endParaRPr kumimoji="0" lang="en-US" sz="1100" b="1" i="0" u="none" strike="noStrike" kern="0" cap="none" spc="0" normalizeH="0" baseline="0" noProof="0" dirty="0">
                    <a:ln>
                      <a:noFill/>
                    </a:ln>
                    <a:solidFill>
                      <a:srgbClr val="FFFFFF"/>
                    </a:solidFill>
                    <a:effectLst/>
                    <a:uLnTx/>
                    <a:uFillTx/>
                  </a:endParaRPr>
                </a:p>
              </p:txBody>
            </p:sp>
            <p:sp>
              <p:nvSpPr>
                <p:cNvPr id="112" name="Collaboration Arrow"/>
                <p:cNvSpPr>
                  <a:spLocks/>
                </p:cNvSpPr>
                <p:nvPr/>
              </p:nvSpPr>
              <p:spPr bwMode="ltGray">
                <a:xfrm>
                  <a:off x="990448" y="3211514"/>
                  <a:ext cx="3831119" cy="2251436"/>
                </a:xfrm>
                <a:custGeom>
                  <a:avLst/>
                  <a:gdLst/>
                  <a:ahLst/>
                  <a:cxnLst>
                    <a:cxn ang="0">
                      <a:pos x="2248" y="302"/>
                    </a:cxn>
                    <a:cxn ang="0">
                      <a:pos x="1179" y="1156"/>
                    </a:cxn>
                    <a:cxn ang="0">
                      <a:pos x="104" y="300"/>
                    </a:cxn>
                    <a:cxn ang="0">
                      <a:pos x="0" y="322"/>
                    </a:cxn>
                    <a:cxn ang="0">
                      <a:pos x="227" y="0"/>
                    </a:cxn>
                    <a:cxn ang="0">
                      <a:pos x="454" y="322"/>
                    </a:cxn>
                    <a:cxn ang="0">
                      <a:pos x="349" y="300"/>
                    </a:cxn>
                    <a:cxn ang="0">
                      <a:pos x="1179" y="975"/>
                    </a:cxn>
                    <a:cxn ang="0">
                      <a:pos x="2003" y="320"/>
                    </a:cxn>
                    <a:cxn ang="0">
                      <a:pos x="2114" y="450"/>
                    </a:cxn>
                    <a:cxn ang="0">
                      <a:pos x="2248" y="302"/>
                    </a:cxn>
                  </a:cxnLst>
                  <a:rect l="0" t="0" r="r" b="b"/>
                  <a:pathLst>
                    <a:path w="2248" h="1159">
                      <a:moveTo>
                        <a:pt x="2248" y="302"/>
                      </a:moveTo>
                      <a:cubicBezTo>
                        <a:pt x="2248" y="302"/>
                        <a:pt x="2131" y="1152"/>
                        <a:pt x="1179" y="1156"/>
                      </a:cubicBezTo>
                      <a:cubicBezTo>
                        <a:pt x="228" y="1159"/>
                        <a:pt x="104" y="300"/>
                        <a:pt x="104" y="300"/>
                      </a:cubicBezTo>
                      <a:cubicBezTo>
                        <a:pt x="0" y="322"/>
                        <a:pt x="0" y="322"/>
                        <a:pt x="0" y="322"/>
                      </a:cubicBezTo>
                      <a:cubicBezTo>
                        <a:pt x="227" y="0"/>
                        <a:pt x="227" y="0"/>
                        <a:pt x="227" y="0"/>
                      </a:cubicBezTo>
                      <a:cubicBezTo>
                        <a:pt x="454" y="322"/>
                        <a:pt x="454" y="322"/>
                        <a:pt x="454" y="322"/>
                      </a:cubicBezTo>
                      <a:cubicBezTo>
                        <a:pt x="349" y="300"/>
                        <a:pt x="349" y="300"/>
                        <a:pt x="349" y="300"/>
                      </a:cubicBezTo>
                      <a:cubicBezTo>
                        <a:pt x="349" y="300"/>
                        <a:pt x="374" y="975"/>
                        <a:pt x="1179" y="975"/>
                      </a:cubicBezTo>
                      <a:cubicBezTo>
                        <a:pt x="1938" y="975"/>
                        <a:pt x="2003" y="320"/>
                        <a:pt x="2003" y="320"/>
                      </a:cubicBezTo>
                      <a:cubicBezTo>
                        <a:pt x="2114" y="450"/>
                        <a:pt x="2114" y="450"/>
                        <a:pt x="2114" y="450"/>
                      </a:cubicBezTo>
                      <a:lnTo>
                        <a:pt x="2248" y="302"/>
                      </a:lnTo>
                      <a:close/>
                    </a:path>
                  </a:pathLst>
                </a:custGeom>
                <a:gradFill flip="none" rotWithShape="0">
                  <a:gsLst>
                    <a:gs pos="0">
                      <a:srgbClr val="DA8310"/>
                    </a:gs>
                    <a:gs pos="60000">
                      <a:srgbClr val="DA8310"/>
                    </a:gs>
                    <a:gs pos="85000">
                      <a:srgbClr val="04357B"/>
                    </a:gs>
                  </a:gsLst>
                  <a:lin ang="0" scaled="0"/>
                  <a:tileRect/>
                </a:gradFill>
                <a:ln w="12700" algn="ctr">
                  <a:noFill/>
                  <a:round/>
                  <a:headEnd/>
                  <a:tailEnd/>
                </a:ln>
                <a:effectLst>
                  <a:outerShdw blurRad="25400" dist="12700" dir="2700000" algn="tl" rotWithShape="0">
                    <a:prstClr val="black">
                      <a:alpha val="40000"/>
                    </a:prstClr>
                  </a:outerShdw>
                </a:effectLst>
                <a:scene3d>
                  <a:camera prst="orthographicFront"/>
                  <a:lightRig rig="threePt" dir="t"/>
                </a:scene3d>
                <a:sp3d>
                  <a:bevelT w="19050" h="12700"/>
                </a:sp3d>
              </p:spPr>
              <p:txBody>
                <a:bodyPr tIns="91440" bIns="91440" anchor="ctr"/>
                <a:lstStyle/>
                <a:p>
                  <a:pPr marL="0" marR="0" lvl="0" indent="0" defTabSz="914327" eaLnBrk="1" fontAlgn="auto" latinLnBrk="0" hangingPunct="1">
                    <a:lnSpc>
                      <a:spcPct val="100000"/>
                    </a:lnSpc>
                    <a:spcBef>
                      <a:spcPct val="0"/>
                    </a:spcBef>
                    <a:spcAft>
                      <a:spcPts val="0"/>
                    </a:spcAft>
                    <a:buClrTx/>
                    <a:buSzTx/>
                    <a:buFontTx/>
                    <a:buNone/>
                    <a:tabLst/>
                    <a:defRPr/>
                  </a:pPr>
                  <a:endParaRPr kumimoji="0" lang="en-US" sz="1100" b="1" i="0" u="none" strike="noStrike" kern="0" cap="none" spc="0" normalizeH="0" baseline="0" noProof="0" dirty="0">
                    <a:ln>
                      <a:noFill/>
                    </a:ln>
                    <a:solidFill>
                      <a:srgbClr val="FFFFFF"/>
                    </a:solidFill>
                    <a:effectLst/>
                    <a:uLnTx/>
                    <a:uFillTx/>
                  </a:endParaRPr>
                </a:p>
              </p:txBody>
            </p:sp>
          </p:grpSp>
          <p:sp>
            <p:nvSpPr>
              <p:cNvPr id="109" name="Collaboration Text"/>
              <p:cNvSpPr txBox="1"/>
              <p:nvPr/>
            </p:nvSpPr>
            <p:spPr bwMode="ltGray">
              <a:xfrm rot="1684384">
                <a:off x="2264107" y="1422556"/>
                <a:ext cx="4558939" cy="4153008"/>
              </a:xfrm>
              <a:prstGeom prst="rect">
                <a:avLst/>
              </a:prstGeom>
              <a:noFill/>
              <a:ln>
                <a:noFill/>
              </a:ln>
              <a:effectLst>
                <a:outerShdw blurRad="50800" dist="38100" dir="5400000" rotWithShape="0">
                  <a:srgbClr val="000000">
                    <a:alpha val="43137"/>
                  </a:srgbClr>
                </a:outerShdw>
              </a:effectLst>
              <a:scene3d>
                <a:camera prst="orthographicFront" fov="0">
                  <a:rot lat="0" lon="0" rev="0"/>
                </a:camera>
                <a:lightRig rig="soft" dir="tl">
                  <a:rot lat="0" lon="0" rev="20000000"/>
                </a:lightRig>
              </a:scene3d>
              <a:sp3d prstMaterial="matte">
                <a:bevelT w="63500" h="63500" prst="coolSlant"/>
              </a:sp3d>
            </p:spPr>
            <p:txBody>
              <a:bodyPr spcFirstLastPara="1" wrap="square" numCol="1" rtlCol="0">
                <a:prstTxWarp prst="textArchDown">
                  <a:avLst/>
                </a:prstTxWarp>
                <a:spAutoFit/>
              </a:bodyPr>
              <a:lstStyle>
                <a:lvl1pPr algn="ctr">
                  <a:defRPr b="1">
                    <a:effectLst>
                      <a:outerShdw blurRad="38100" dist="38100" dir="2700000" algn="tl">
                        <a:srgbClr val="000000">
                          <a:alpha val="43137"/>
                        </a:srgbClr>
                      </a:outerShdw>
                    </a:effectLst>
                    <a:latin typeface="Calibri" pitchFamily="34" charset="0"/>
                    <a:cs typeface="Calibri" pitchFamily="34" charset="0"/>
                  </a:defRPr>
                </a:lvl1pPr>
              </a:lstStyle>
              <a:p>
                <a:pPr marL="0" marR="0" lvl="0" indent="0" algn="ctr" defTabSz="914327"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dirty="0">
                    <a:ln>
                      <a:noFill/>
                    </a:ln>
                    <a:solidFill>
                      <a:srgbClr val="FFFFFF"/>
                    </a:solidFill>
                    <a:effectLst/>
                    <a:uLnTx/>
                    <a:uFillTx/>
                    <a:latin typeface="+mn-lt"/>
                    <a:cs typeface="Calibri" pitchFamily="34" charset="0"/>
                  </a:rPr>
                  <a:t>Collaboration</a:t>
                </a:r>
              </a:p>
            </p:txBody>
          </p:sp>
          <p:sp>
            <p:nvSpPr>
              <p:cNvPr id="110" name="Process Text"/>
              <p:cNvSpPr txBox="1"/>
              <p:nvPr/>
            </p:nvSpPr>
            <p:spPr bwMode="ltGray">
              <a:xfrm rot="1525846">
                <a:off x="2747680" y="2012440"/>
                <a:ext cx="3161564" cy="3963224"/>
              </a:xfrm>
              <a:prstGeom prst="rect">
                <a:avLst/>
              </a:prstGeom>
              <a:noFill/>
              <a:ln>
                <a:noFill/>
              </a:ln>
              <a:effectLst>
                <a:outerShdw blurRad="50800" dist="38100" dir="5400000" rotWithShape="0">
                  <a:srgbClr val="000000">
                    <a:alpha val="43137"/>
                  </a:srgbClr>
                </a:outerShdw>
              </a:effectLst>
              <a:scene3d>
                <a:camera prst="orthographicFront" fov="0">
                  <a:rot lat="0" lon="0" rev="0"/>
                </a:camera>
                <a:lightRig rig="soft" dir="tl">
                  <a:rot lat="0" lon="0" rev="20000000"/>
                </a:lightRig>
              </a:scene3d>
              <a:sp3d prstMaterial="matte">
                <a:bevelT w="63500" h="63500" prst="coolSlant"/>
              </a:sp3d>
            </p:spPr>
            <p:txBody>
              <a:bodyPr spcFirstLastPara="1" wrap="square" numCol="1" rtlCol="0">
                <a:prstTxWarp prst="textArchUp">
                  <a:avLst/>
                </a:prstTxWarp>
                <a:spAutoFit/>
              </a:bodyPr>
              <a:lstStyle>
                <a:lvl1pPr algn="ctr">
                  <a:defRPr b="1">
                    <a:effectLst>
                      <a:outerShdw blurRad="38100" dist="38100" dir="2700000" algn="tl">
                        <a:srgbClr val="000000">
                          <a:alpha val="43137"/>
                        </a:srgbClr>
                      </a:outerShdw>
                    </a:effectLst>
                    <a:latin typeface="Calibri" pitchFamily="34" charset="0"/>
                    <a:cs typeface="Calibri" pitchFamily="34" charset="0"/>
                  </a:defRPr>
                </a:lvl1pPr>
              </a:lstStyle>
              <a:p>
                <a:pPr marL="0" marR="0" lvl="0" indent="0" algn="ctr" defTabSz="914327"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dirty="0">
                    <a:ln>
                      <a:noFill/>
                    </a:ln>
                    <a:solidFill>
                      <a:srgbClr val="FFFFFF"/>
                    </a:solidFill>
                    <a:effectLst/>
                    <a:uLnTx/>
                    <a:uFillTx/>
                    <a:latin typeface="+mn-lt"/>
                    <a:cs typeface="Calibri" pitchFamily="34" charset="0"/>
                  </a:rPr>
                  <a:t>Process</a:t>
                </a:r>
              </a:p>
            </p:txBody>
          </p:sp>
        </p:grpSp>
        <p:grpSp>
          <p:nvGrpSpPr>
            <p:cNvPr id="96" name="Interoperability Group"/>
            <p:cNvGrpSpPr/>
            <p:nvPr/>
          </p:nvGrpSpPr>
          <p:grpSpPr bwMode="ltGray">
            <a:xfrm>
              <a:off x="3422121" y="2808576"/>
              <a:ext cx="1902780" cy="1902538"/>
              <a:chOff x="3422121" y="2808576"/>
              <a:chExt cx="1902780" cy="1902538"/>
            </a:xfrm>
          </p:grpSpPr>
          <p:sp>
            <p:nvSpPr>
              <p:cNvPr id="97" name="Interoperability Circle"/>
              <p:cNvSpPr/>
              <p:nvPr/>
            </p:nvSpPr>
            <p:spPr bwMode="ltGray">
              <a:xfrm>
                <a:off x="3422121" y="2808576"/>
                <a:ext cx="1902780" cy="1902538"/>
              </a:xfrm>
              <a:prstGeom prst="ellipse">
                <a:avLst/>
              </a:prstGeom>
              <a:gradFill rotWithShape="1">
                <a:gsLst>
                  <a:gs pos="0">
                    <a:srgbClr val="5F779C">
                      <a:lumMod val="75000"/>
                    </a:srgbClr>
                  </a:gs>
                  <a:gs pos="59000">
                    <a:srgbClr val="5F779C">
                      <a:lumMod val="60000"/>
                      <a:lumOff val="40000"/>
                    </a:srgbClr>
                  </a:gs>
                  <a:gs pos="100000">
                    <a:srgbClr val="5F779C"/>
                  </a:gs>
                </a:gsLst>
                <a:lin ang="16200000" scaled="0"/>
              </a:gradFill>
              <a:ln>
                <a:noFill/>
                <a:headEnd type="none" w="med" len="med"/>
                <a:tailEnd type="none" w="med" len="med"/>
              </a:ln>
              <a:effectLst>
                <a:outerShdw blurRad="50800" dist="38100" dir="2700000" algn="tl" rotWithShape="0">
                  <a:prstClr val="black">
                    <a:alpha val="40000"/>
                  </a:prstClr>
                </a:outerShdw>
              </a:effectLst>
              <a:scene3d>
                <a:camera prst="orthographicFront" fov="0">
                  <a:rot lat="0" lon="0" rev="0"/>
                </a:camera>
                <a:lightRig rig="soft" dir="tl">
                  <a:rot lat="0" lon="0" rev="20000000"/>
                </a:lightRig>
              </a:scene3d>
              <a:sp3d prstMaterial="matte">
                <a:bevelT w="127000"/>
                <a:bevelB w="6350" h="82550"/>
              </a:sp3d>
            </p:spPr>
            <p:txBody>
              <a:bodyPr vert="horz" wrap="square" lIns="91436" tIns="45718" rIns="91436" bIns="45718" numCol="1" rtlCol="0" anchor="ctr" anchorCtr="0" compatLnSpc="1">
                <a:prstTxWarp prst="textNoShape">
                  <a:avLst/>
                </a:prstTxWarp>
              </a:bodyPr>
              <a:lstStyle/>
              <a:p>
                <a:pPr marL="0" marR="0" lvl="0" indent="0" algn="ctr" defTabSz="914063" eaLnBrk="1" fontAlgn="base" latinLnBrk="0" hangingPunct="1">
                  <a:lnSpc>
                    <a:spcPct val="100000"/>
                  </a:lnSpc>
                  <a:spcBef>
                    <a:spcPct val="0"/>
                  </a:spcBef>
                  <a:spcAft>
                    <a:spcPct val="0"/>
                  </a:spcAft>
                  <a:buClrTx/>
                  <a:buSzTx/>
                  <a:buFontTx/>
                  <a:buNone/>
                  <a:tabLst/>
                  <a:defRPr/>
                </a:pPr>
                <a:endParaRPr kumimoji="0" lang="en-US" sz="1100" b="0" i="0" u="none" strike="noStrike" kern="0" cap="none" spc="0" normalizeH="0" baseline="0" noProof="0" dirty="0">
                  <a:ln>
                    <a:noFill/>
                  </a:ln>
                  <a:gradFill>
                    <a:gsLst>
                      <a:gs pos="0">
                        <a:srgbClr val="FFFFFF"/>
                      </a:gs>
                      <a:gs pos="100000">
                        <a:srgbClr val="FFFFFF"/>
                      </a:gs>
                    </a:gsLst>
                    <a:lin ang="5400000" scaled="0"/>
                  </a:gradFill>
                  <a:effectLst/>
                  <a:uLnTx/>
                  <a:uFillTx/>
                </a:endParaRPr>
              </a:p>
            </p:txBody>
          </p:sp>
          <p:grpSp>
            <p:nvGrpSpPr>
              <p:cNvPr id="98" name="Group 42"/>
              <p:cNvGrpSpPr/>
              <p:nvPr/>
            </p:nvGrpSpPr>
            <p:grpSpPr bwMode="ltGray">
              <a:xfrm>
                <a:off x="3945977" y="3049693"/>
                <a:ext cx="896044" cy="591081"/>
                <a:chOff x="7492481" y="3087427"/>
                <a:chExt cx="817920" cy="539546"/>
              </a:xfrm>
            </p:grpSpPr>
            <p:pic>
              <p:nvPicPr>
                <p:cNvPr id="105" name="Picture 22" descr="C:\Users\raquel\Desktop\Iconshock - RealVista Business - modified - woman who is NOT a receptionist\man_casual-shirt_blue.png"/>
                <p:cNvPicPr>
                  <a:picLocks noChangeAspect="1" noChangeArrowheads="1"/>
                </p:cNvPicPr>
                <p:nvPr/>
              </p:nvPicPr>
              <p:blipFill>
                <a:blip r:embed="rId7" cstate="print"/>
                <a:srcRect/>
                <a:stretch>
                  <a:fillRect/>
                </a:stretch>
              </p:blipFill>
              <p:spPr bwMode="ltGray">
                <a:xfrm>
                  <a:off x="7692552" y="3087427"/>
                  <a:ext cx="393737" cy="376109"/>
                </a:xfrm>
                <a:prstGeom prst="rect">
                  <a:avLst/>
                </a:prstGeom>
                <a:ln>
                  <a:headEnd type="none" w="med" len="med"/>
                  <a:tailEnd type="none" w="med" len="med"/>
                </a:ln>
                <a:effectLst>
                  <a:outerShdw blurRad="40005" dist="22860" dir="5400000" rotWithShape="0">
                    <a:srgbClr val="000000">
                      <a:alpha val="35000"/>
                    </a:srgbClr>
                  </a:outerShdw>
                </a:effectLst>
                <a:scene3d>
                  <a:camera prst="orthographicFront" fov="0">
                    <a:rot lat="0" lon="0" rev="0"/>
                  </a:camera>
                  <a:lightRig rig="soft" dir="tl">
                    <a:rot lat="0" lon="0" rev="20000000"/>
                  </a:lightRig>
                </a:scene3d>
                <a:sp3d prstMaterial="matte"/>
              </p:spPr>
            </p:pic>
            <p:pic>
              <p:nvPicPr>
                <p:cNvPr id="106" name="Picture 18" descr="\\SERVER3\InternalBin\Resource DVD\DVD_ART36\Artwork_Imagery\Icons - Illustrations\_ REAL VISTA STYLE\people executive icon business man.png"/>
                <p:cNvPicPr>
                  <a:picLocks noChangeAspect="1" noChangeArrowheads="1"/>
                </p:cNvPicPr>
                <p:nvPr/>
              </p:nvPicPr>
              <p:blipFill>
                <a:blip r:embed="rId8" cstate="print"/>
                <a:srcRect/>
                <a:stretch>
                  <a:fillRect/>
                </a:stretch>
              </p:blipFill>
              <p:spPr bwMode="ltGray">
                <a:xfrm flipH="1">
                  <a:off x="7492481" y="3185523"/>
                  <a:ext cx="417221" cy="419090"/>
                </a:xfrm>
                <a:prstGeom prst="rect">
                  <a:avLst/>
                </a:prstGeom>
                <a:ln>
                  <a:headEnd type="none" w="med" len="med"/>
                  <a:tailEnd type="none" w="med" len="med"/>
                </a:ln>
                <a:effectLst>
                  <a:outerShdw blurRad="40005" dist="22860" dir="5400000" rotWithShape="0">
                    <a:srgbClr val="000000">
                      <a:alpha val="35000"/>
                    </a:srgbClr>
                  </a:outerShdw>
                </a:effectLst>
                <a:scene3d>
                  <a:camera prst="orthographicFront" fov="0">
                    <a:rot lat="0" lon="0" rev="0"/>
                  </a:camera>
                  <a:lightRig rig="soft" dir="tl">
                    <a:rot lat="0" lon="0" rev="20000000"/>
                  </a:lightRig>
                </a:scene3d>
                <a:sp3d prstMaterial="matte"/>
              </p:spPr>
            </p:pic>
            <p:pic>
              <p:nvPicPr>
                <p:cNvPr id="107" name="Picture 17" descr="\\SERVER3\InternalBin\CreativeResources\Icons\IconShock\Real Vista\Real Vista - Business\modified - woman who is NOT a receptionist\woman_brunette_green_256.png"/>
                <p:cNvPicPr>
                  <a:picLocks noChangeAspect="1" noChangeArrowheads="1"/>
                </p:cNvPicPr>
                <p:nvPr/>
              </p:nvPicPr>
              <p:blipFill>
                <a:blip r:embed="rId9" cstate="print"/>
                <a:srcRect/>
                <a:stretch>
                  <a:fillRect/>
                </a:stretch>
              </p:blipFill>
              <p:spPr bwMode="ltGray">
                <a:xfrm>
                  <a:off x="7872640" y="3208812"/>
                  <a:ext cx="437761" cy="418161"/>
                </a:xfrm>
                <a:prstGeom prst="rect">
                  <a:avLst/>
                </a:prstGeom>
                <a:ln>
                  <a:headEnd type="none" w="med" len="med"/>
                  <a:tailEnd type="none" w="med" len="med"/>
                </a:ln>
                <a:effectLst>
                  <a:outerShdw blurRad="40005" dist="22860" dir="5400000" rotWithShape="0">
                    <a:srgbClr val="000000">
                      <a:alpha val="35000"/>
                    </a:srgbClr>
                  </a:outerShdw>
                </a:effectLst>
                <a:scene3d>
                  <a:camera prst="orthographicFront" fov="0">
                    <a:rot lat="0" lon="0" rev="0"/>
                  </a:camera>
                  <a:lightRig rig="soft" dir="tl">
                    <a:rot lat="0" lon="0" rev="20000000"/>
                  </a:lightRig>
                </a:scene3d>
                <a:sp3d prstMaterial="matte"/>
              </p:spPr>
            </p:pic>
          </p:grpSp>
          <p:grpSp>
            <p:nvGrpSpPr>
              <p:cNvPr id="99" name="Group 32"/>
              <p:cNvGrpSpPr/>
              <p:nvPr/>
            </p:nvGrpSpPr>
            <p:grpSpPr bwMode="ltGray">
              <a:xfrm>
                <a:off x="3792827" y="4072982"/>
                <a:ext cx="1216243" cy="187045"/>
                <a:chOff x="4213044" y="3890154"/>
                <a:chExt cx="872140" cy="134126"/>
              </a:xfrm>
            </p:grpSpPr>
            <p:pic>
              <p:nvPicPr>
                <p:cNvPr id="101" name="Picture 66" descr="\\Eric-pauls-power-mac-g5.local\desktop\Graphic Tank\c2.tif"/>
                <p:cNvPicPr>
                  <a:picLocks noChangeAspect="1" noChangeArrowheads="1"/>
                </p:cNvPicPr>
                <p:nvPr/>
              </p:nvPicPr>
              <p:blipFill>
                <a:blip r:embed="rId10" cstate="print"/>
                <a:srcRect/>
                <a:stretch>
                  <a:fillRect/>
                </a:stretch>
              </p:blipFill>
              <p:spPr bwMode="ltGray">
                <a:xfrm>
                  <a:off x="4650452" y="3890154"/>
                  <a:ext cx="216404" cy="132248"/>
                </a:xfrm>
                <a:prstGeom prst="rect">
                  <a:avLst/>
                </a:prstGeom>
                <a:noFill/>
                <a:ln w="9525">
                  <a:noFill/>
                  <a:miter lim="800000"/>
                  <a:headEnd/>
                  <a:tailEnd/>
                </a:ln>
              </p:spPr>
            </p:pic>
            <p:pic>
              <p:nvPicPr>
                <p:cNvPr id="102" name="Picture 68" descr="\\Eric-pauls-power-mac-g5.local\desktop\Graphic Tank\c4.tif"/>
                <p:cNvPicPr>
                  <a:picLocks noChangeAspect="1" noChangeArrowheads="1"/>
                </p:cNvPicPr>
                <p:nvPr/>
              </p:nvPicPr>
              <p:blipFill>
                <a:blip r:embed="rId11" cstate="print"/>
                <a:srcRect/>
                <a:stretch>
                  <a:fillRect/>
                </a:stretch>
              </p:blipFill>
              <p:spPr bwMode="ltGray">
                <a:xfrm>
                  <a:off x="4213044" y="3890154"/>
                  <a:ext cx="218283" cy="134126"/>
                </a:xfrm>
                <a:prstGeom prst="rect">
                  <a:avLst/>
                </a:prstGeom>
                <a:noFill/>
                <a:ln w="9525">
                  <a:noFill/>
                  <a:miter lim="800000"/>
                  <a:headEnd/>
                  <a:tailEnd/>
                </a:ln>
              </p:spPr>
            </p:pic>
            <p:pic>
              <p:nvPicPr>
                <p:cNvPr id="103" name="Picture 70" descr="\\Eric-pauls-power-mac-g5.local\desktop\Graphic Tank\c6.tif"/>
                <p:cNvPicPr>
                  <a:picLocks noChangeAspect="1" noChangeArrowheads="1"/>
                </p:cNvPicPr>
                <p:nvPr/>
              </p:nvPicPr>
              <p:blipFill>
                <a:blip r:embed="rId12" cstate="print"/>
                <a:srcRect/>
                <a:stretch>
                  <a:fillRect/>
                </a:stretch>
              </p:blipFill>
              <p:spPr bwMode="ltGray">
                <a:xfrm>
                  <a:off x="4867277" y="3890154"/>
                  <a:ext cx="217907" cy="134126"/>
                </a:xfrm>
                <a:prstGeom prst="rect">
                  <a:avLst/>
                </a:prstGeom>
                <a:noFill/>
                <a:ln w="9525">
                  <a:noFill/>
                  <a:miter lim="800000"/>
                  <a:headEnd/>
                  <a:tailEnd/>
                </a:ln>
              </p:spPr>
            </p:pic>
            <p:pic>
              <p:nvPicPr>
                <p:cNvPr id="104" name="Picture 71" descr="\\Eric-pauls-power-mac-g5.local\desktop\Graphic Tank\c7.tif"/>
                <p:cNvPicPr>
                  <a:picLocks noChangeAspect="1" noChangeArrowheads="1"/>
                </p:cNvPicPr>
                <p:nvPr/>
              </p:nvPicPr>
              <p:blipFill>
                <a:blip r:embed="rId13" cstate="print"/>
                <a:srcRect/>
                <a:stretch>
                  <a:fillRect/>
                </a:stretch>
              </p:blipFill>
              <p:spPr bwMode="ltGray">
                <a:xfrm>
                  <a:off x="4431748" y="3890154"/>
                  <a:ext cx="218283" cy="134126"/>
                </a:xfrm>
                <a:prstGeom prst="rect">
                  <a:avLst/>
                </a:prstGeom>
                <a:noFill/>
                <a:ln w="9525">
                  <a:noFill/>
                  <a:miter lim="800000"/>
                  <a:headEnd/>
                  <a:tailEnd/>
                </a:ln>
              </p:spPr>
            </p:pic>
          </p:grpSp>
          <p:sp>
            <p:nvSpPr>
              <p:cNvPr id="100" name="TextBox 99"/>
              <p:cNvSpPr txBox="1"/>
              <p:nvPr/>
            </p:nvSpPr>
            <p:spPr bwMode="ltGray">
              <a:xfrm>
                <a:off x="3571357" y="3657600"/>
                <a:ext cx="1656400" cy="276999"/>
              </a:xfrm>
              <a:prstGeom prst="rect">
                <a:avLst/>
              </a:prstGeom>
              <a:effectLst>
                <a:outerShdw blurRad="50800" dist="38100" dir="2700000" algn="tl" rotWithShape="0">
                  <a:prstClr val="black">
                    <a:alpha val="40000"/>
                  </a:prstClr>
                </a:outerShdw>
              </a:effectLst>
            </p:spPr>
            <p:txBody>
              <a:bodyPr wrap="square">
                <a:spAutoFit/>
              </a:bodyPr>
              <a:lstStyle>
                <a:defPPr>
                  <a:defRPr lang="en-US"/>
                </a:defPPr>
                <a:lvl1pPr algn="ctr">
                  <a:defRPr sz="1400" i="1">
                    <a:solidFill>
                      <a:prstClr val="white"/>
                    </a:solidFill>
                    <a:latin typeface="Segoe" pitchFamily="34" charset="0"/>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marL="0" marR="0" lvl="0" indent="0" algn="ctr" defTabSz="914400" eaLnBrk="1" fontAlgn="auto" latinLnBrk="0" hangingPunct="1">
                  <a:lnSpc>
                    <a:spcPct val="100000"/>
                  </a:lnSpc>
                  <a:spcBef>
                    <a:spcPts val="0"/>
                  </a:spcBef>
                  <a:spcAft>
                    <a:spcPts val="600"/>
                  </a:spcAft>
                  <a:buClrTx/>
                  <a:buSzTx/>
                  <a:buFontTx/>
                  <a:buNone/>
                  <a:tabLst/>
                  <a:defRPr/>
                </a:pPr>
                <a:r>
                  <a:rPr kumimoji="0" lang="en-US" sz="1200" b="1" i="0" u="none" strike="noStrike" kern="0" cap="none" spc="0" normalizeH="0" baseline="0" noProof="0" dirty="0">
                    <a:ln>
                      <a:noFill/>
                    </a:ln>
                    <a:solidFill>
                      <a:srgbClr val="FFFFFF"/>
                    </a:solidFill>
                    <a:effectLst/>
                    <a:uLnTx/>
                    <a:uFillTx/>
                    <a:latin typeface="+mn-lt"/>
                  </a:rPr>
                  <a:t>Interoperability</a:t>
                </a:r>
              </a:p>
            </p:txBody>
          </p:sp>
        </p:grpSp>
      </p:grpSp>
    </p:spTree>
    <p:extLst>
      <p:ext uri="{BB962C8B-B14F-4D97-AF65-F5344CB8AC3E}">
        <p14:creationId xmlns:p14="http://schemas.microsoft.com/office/powerpoint/2010/main" val="389023448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6"/>
                                        </p:tgtEl>
                                        <p:attrNameLst>
                                          <p:attrName>style.visibility</p:attrName>
                                        </p:attrNameLst>
                                      </p:cBhvr>
                                      <p:to>
                                        <p:strVal val="visible"/>
                                      </p:to>
                                    </p:set>
                                    <p:animEffect transition="in" filter="fade">
                                      <p:cBhvr>
                                        <p:cTn id="7" dur="500"/>
                                        <p:tgtEl>
                                          <p:spTgt spid="66"/>
                                        </p:tgtEl>
                                      </p:cBhvr>
                                    </p:animEffect>
                                  </p:childTnLst>
                                </p:cTn>
                              </p:par>
                              <p:par>
                                <p:cTn id="8" presetID="10" presetClass="entr" presetSubtype="0" fill="hold" nodeType="withEffect">
                                  <p:stCondLst>
                                    <p:cond delay="0"/>
                                  </p:stCondLst>
                                  <p:childTnLst>
                                    <p:set>
                                      <p:cBhvr>
                                        <p:cTn id="9" dur="1" fill="hold">
                                          <p:stCondLst>
                                            <p:cond delay="0"/>
                                          </p:stCondLst>
                                        </p:cTn>
                                        <p:tgtEl>
                                          <p:spTgt spid="67"/>
                                        </p:tgtEl>
                                        <p:attrNameLst>
                                          <p:attrName>style.visibility</p:attrName>
                                        </p:attrNameLst>
                                      </p:cBhvr>
                                      <p:to>
                                        <p:strVal val="visible"/>
                                      </p:to>
                                    </p:set>
                                    <p:animEffect transition="in" filter="fade">
                                      <p:cBhvr>
                                        <p:cTn id="10" dur="500"/>
                                        <p:tgtEl>
                                          <p:spTgt spid="67"/>
                                        </p:tgtEl>
                                      </p:cBhvr>
                                    </p:animEffect>
                                  </p:childTnLst>
                                </p:cTn>
                              </p:par>
                            </p:childTnLst>
                          </p:cTn>
                        </p:par>
                        <p:par>
                          <p:cTn id="11" fill="hold">
                            <p:stCondLst>
                              <p:cond delay="500"/>
                            </p:stCondLst>
                            <p:childTnLst>
                              <p:par>
                                <p:cTn id="12" presetID="21" presetClass="entr" presetSubtype="1" fill="hold" nodeType="afterEffect">
                                  <p:stCondLst>
                                    <p:cond delay="0"/>
                                  </p:stCondLst>
                                  <p:childTnLst>
                                    <p:set>
                                      <p:cBhvr>
                                        <p:cTn id="13" dur="1" fill="hold">
                                          <p:stCondLst>
                                            <p:cond delay="0"/>
                                          </p:stCondLst>
                                        </p:cTn>
                                        <p:tgtEl>
                                          <p:spTgt spid="68"/>
                                        </p:tgtEl>
                                        <p:attrNameLst>
                                          <p:attrName>style.visibility</p:attrName>
                                        </p:attrNameLst>
                                      </p:cBhvr>
                                      <p:to>
                                        <p:strVal val="visible"/>
                                      </p:to>
                                    </p:set>
                                    <p:animEffect transition="in" filter="wheel(1)">
                                      <p:cBhvr>
                                        <p:cTn id="14" dur="2000"/>
                                        <p:tgtEl>
                                          <p:spTgt spid="68"/>
                                        </p:tgtEl>
                                      </p:cBhvr>
                                    </p:animEffect>
                                  </p:childTnLst>
                                </p:cTn>
                              </p:par>
                            </p:childTnLst>
                          </p:cTn>
                        </p:par>
                      </p:childTnLst>
                    </p:cTn>
                  </p:par>
                  <p:par>
                    <p:cTn id="15" fill="hold">
                      <p:stCondLst>
                        <p:cond delay="indefinite"/>
                      </p:stCondLst>
                      <p:childTnLst>
                        <p:par>
                          <p:cTn id="16" fill="hold">
                            <p:stCondLst>
                              <p:cond delay="0"/>
                            </p:stCondLst>
                            <p:childTnLst>
                              <p:par>
                                <p:cTn id="17" presetID="31" presetClass="entr" presetSubtype="0" fill="hold" nodeType="clickEffect">
                                  <p:stCondLst>
                                    <p:cond delay="0"/>
                                  </p:stCondLst>
                                  <p:childTnLst>
                                    <p:set>
                                      <p:cBhvr>
                                        <p:cTn id="18" dur="1" fill="hold">
                                          <p:stCondLst>
                                            <p:cond delay="0"/>
                                          </p:stCondLst>
                                        </p:cTn>
                                        <p:tgtEl>
                                          <p:spTgt spid="78"/>
                                        </p:tgtEl>
                                        <p:attrNameLst>
                                          <p:attrName>style.visibility</p:attrName>
                                        </p:attrNameLst>
                                      </p:cBhvr>
                                      <p:to>
                                        <p:strVal val="visible"/>
                                      </p:to>
                                    </p:set>
                                    <p:anim calcmode="lin" valueType="num">
                                      <p:cBhvr>
                                        <p:cTn id="19" dur="1000" fill="hold"/>
                                        <p:tgtEl>
                                          <p:spTgt spid="78"/>
                                        </p:tgtEl>
                                        <p:attrNameLst>
                                          <p:attrName>ppt_w</p:attrName>
                                        </p:attrNameLst>
                                      </p:cBhvr>
                                      <p:tavLst>
                                        <p:tav tm="0">
                                          <p:val>
                                            <p:fltVal val="0"/>
                                          </p:val>
                                        </p:tav>
                                        <p:tav tm="100000">
                                          <p:val>
                                            <p:strVal val="#ppt_w"/>
                                          </p:val>
                                        </p:tav>
                                      </p:tavLst>
                                    </p:anim>
                                    <p:anim calcmode="lin" valueType="num">
                                      <p:cBhvr>
                                        <p:cTn id="20" dur="1000" fill="hold"/>
                                        <p:tgtEl>
                                          <p:spTgt spid="78"/>
                                        </p:tgtEl>
                                        <p:attrNameLst>
                                          <p:attrName>ppt_h</p:attrName>
                                        </p:attrNameLst>
                                      </p:cBhvr>
                                      <p:tavLst>
                                        <p:tav tm="0">
                                          <p:val>
                                            <p:fltVal val="0"/>
                                          </p:val>
                                        </p:tav>
                                        <p:tav tm="100000">
                                          <p:val>
                                            <p:strVal val="#ppt_h"/>
                                          </p:val>
                                        </p:tav>
                                      </p:tavLst>
                                    </p:anim>
                                    <p:anim calcmode="lin" valueType="num">
                                      <p:cBhvr>
                                        <p:cTn id="21" dur="1000" fill="hold"/>
                                        <p:tgtEl>
                                          <p:spTgt spid="78"/>
                                        </p:tgtEl>
                                        <p:attrNameLst>
                                          <p:attrName>style.rotation</p:attrName>
                                        </p:attrNameLst>
                                      </p:cBhvr>
                                      <p:tavLst>
                                        <p:tav tm="0">
                                          <p:val>
                                            <p:fltVal val="90"/>
                                          </p:val>
                                        </p:tav>
                                        <p:tav tm="100000">
                                          <p:val>
                                            <p:fltVal val="0"/>
                                          </p:val>
                                        </p:tav>
                                      </p:tavLst>
                                    </p:anim>
                                    <p:animEffect transition="in" filter="fade">
                                      <p:cBhvr>
                                        <p:cTn id="22" dur="1000"/>
                                        <p:tgtEl>
                                          <p:spTgt spid="78"/>
                                        </p:tgtEl>
                                      </p:cBhvr>
                                    </p:animEffect>
                                  </p:childTnLst>
                                </p:cTn>
                              </p:par>
                            </p:childTnLst>
                          </p:cTn>
                        </p:par>
                      </p:childTnLst>
                    </p:cTn>
                  </p:par>
                  <p:par>
                    <p:cTn id="23" fill="hold">
                      <p:stCondLst>
                        <p:cond delay="indefinite"/>
                      </p:stCondLst>
                      <p:childTnLst>
                        <p:par>
                          <p:cTn id="24" fill="hold">
                            <p:stCondLst>
                              <p:cond delay="0"/>
                            </p:stCondLst>
                            <p:childTnLst>
                              <p:par>
                                <p:cTn id="25" presetID="21" presetClass="entr" presetSubtype="4" fill="hold" nodeType="clickEffect">
                                  <p:stCondLst>
                                    <p:cond delay="0"/>
                                  </p:stCondLst>
                                  <p:childTnLst>
                                    <p:set>
                                      <p:cBhvr>
                                        <p:cTn id="26" dur="1" fill="hold">
                                          <p:stCondLst>
                                            <p:cond delay="0"/>
                                          </p:stCondLst>
                                        </p:cTn>
                                        <p:tgtEl>
                                          <p:spTgt spid="60"/>
                                        </p:tgtEl>
                                        <p:attrNameLst>
                                          <p:attrName>style.visibility</p:attrName>
                                        </p:attrNameLst>
                                      </p:cBhvr>
                                      <p:to>
                                        <p:strVal val="visible"/>
                                      </p:to>
                                    </p:set>
                                    <p:animEffect transition="in" filter="wheel(4)">
                                      <p:cBhvr>
                                        <p:cTn id="27" dur="2000"/>
                                        <p:tgtEl>
                                          <p:spTgt spid="60"/>
                                        </p:tgtEl>
                                      </p:cBhvr>
                                    </p:animEffect>
                                  </p:childTnLst>
                                </p:cTn>
                              </p:par>
                            </p:childTnLst>
                          </p:cTn>
                        </p:par>
                      </p:childTnLst>
                    </p:cTn>
                  </p:par>
                  <p:par>
                    <p:cTn id="28" fill="hold">
                      <p:stCondLst>
                        <p:cond delay="indefinite"/>
                      </p:stCondLst>
                      <p:childTnLst>
                        <p:par>
                          <p:cTn id="29" fill="hold">
                            <p:stCondLst>
                              <p:cond delay="0"/>
                            </p:stCondLst>
                            <p:childTnLst>
                              <p:par>
                                <p:cTn id="30" presetID="21" presetClass="entr" presetSubtype="4" fill="hold" nodeType="clickEffect">
                                  <p:stCondLst>
                                    <p:cond delay="0"/>
                                  </p:stCondLst>
                                  <p:childTnLst>
                                    <p:set>
                                      <p:cBhvr>
                                        <p:cTn id="31" dur="1" fill="hold">
                                          <p:stCondLst>
                                            <p:cond delay="0"/>
                                          </p:stCondLst>
                                        </p:cTn>
                                        <p:tgtEl>
                                          <p:spTgt spid="63"/>
                                        </p:tgtEl>
                                        <p:attrNameLst>
                                          <p:attrName>style.visibility</p:attrName>
                                        </p:attrNameLst>
                                      </p:cBhvr>
                                      <p:to>
                                        <p:strVal val="visible"/>
                                      </p:to>
                                    </p:set>
                                    <p:animEffect transition="in" filter="wheel(4)">
                                      <p:cBhvr>
                                        <p:cTn id="32" dur="2000"/>
                                        <p:tgtEl>
                                          <p:spTgt spid="63"/>
                                        </p:tgtEl>
                                      </p:cBhvr>
                                    </p:animEffect>
                                  </p:childTnLst>
                                </p:cTn>
                              </p:par>
                            </p:childTnLst>
                          </p:cTn>
                        </p:par>
                      </p:childTnLst>
                    </p:cTn>
                  </p:par>
                  <p:par>
                    <p:cTn id="33" fill="hold">
                      <p:stCondLst>
                        <p:cond delay="indefinite"/>
                      </p:stCondLst>
                      <p:childTnLst>
                        <p:par>
                          <p:cTn id="34" fill="hold">
                            <p:stCondLst>
                              <p:cond delay="0"/>
                            </p:stCondLst>
                            <p:childTnLst>
                              <p:par>
                                <p:cTn id="35" presetID="1" presetClass="exit" presetSubtype="0" fill="hold" nodeType="clickEffect">
                                  <p:stCondLst>
                                    <p:cond delay="0"/>
                                  </p:stCondLst>
                                  <p:childTnLst>
                                    <p:set>
                                      <p:cBhvr>
                                        <p:cTn id="36" dur="1" fill="hold">
                                          <p:stCondLst>
                                            <p:cond delay="0"/>
                                          </p:stCondLst>
                                        </p:cTn>
                                        <p:tgtEl>
                                          <p:spTgt spid="60"/>
                                        </p:tgtEl>
                                        <p:attrNameLst>
                                          <p:attrName>style.visibility</p:attrName>
                                        </p:attrNameLst>
                                      </p:cBhvr>
                                      <p:to>
                                        <p:strVal val="hidden"/>
                                      </p:to>
                                    </p:set>
                                  </p:childTnLst>
                                </p:cTn>
                              </p:par>
                              <p:par>
                                <p:cTn id="37" presetID="1" presetClass="exit" presetSubtype="0" fill="hold" nodeType="withEffect">
                                  <p:stCondLst>
                                    <p:cond delay="0"/>
                                  </p:stCondLst>
                                  <p:childTnLst>
                                    <p:set>
                                      <p:cBhvr>
                                        <p:cTn id="38" dur="1" fill="hold">
                                          <p:stCondLst>
                                            <p:cond delay="0"/>
                                          </p:stCondLst>
                                        </p:cTn>
                                        <p:tgtEl>
                                          <p:spTgt spid="63"/>
                                        </p:tgtEl>
                                        <p:attrNameLst>
                                          <p:attrName>style.visibility</p:attrName>
                                        </p:attrNameLst>
                                      </p:cBhvr>
                                      <p:to>
                                        <p:strVal val="hidden"/>
                                      </p:to>
                                    </p:set>
                                  </p:childTnLst>
                                </p:cTn>
                              </p:par>
                              <p:par>
                                <p:cTn id="39" presetID="1" presetClass="exit" presetSubtype="0" fill="hold" nodeType="withEffect">
                                  <p:stCondLst>
                                    <p:cond delay="0"/>
                                  </p:stCondLst>
                                  <p:childTnLst>
                                    <p:set>
                                      <p:cBhvr>
                                        <p:cTn id="40" dur="1" fill="hold">
                                          <p:stCondLst>
                                            <p:cond delay="0"/>
                                          </p:stCondLst>
                                        </p:cTn>
                                        <p:tgtEl>
                                          <p:spTgt spid="66"/>
                                        </p:tgtEl>
                                        <p:attrNameLst>
                                          <p:attrName>style.visibility</p:attrName>
                                        </p:attrNameLst>
                                      </p:cBhvr>
                                      <p:to>
                                        <p:strVal val="hidden"/>
                                      </p:to>
                                    </p:set>
                                  </p:childTnLst>
                                </p:cTn>
                              </p:par>
                              <p:par>
                                <p:cTn id="41" presetID="1" presetClass="exit" presetSubtype="0" fill="hold" nodeType="withEffect">
                                  <p:stCondLst>
                                    <p:cond delay="0"/>
                                  </p:stCondLst>
                                  <p:childTnLst>
                                    <p:set>
                                      <p:cBhvr>
                                        <p:cTn id="42" dur="1" fill="hold">
                                          <p:stCondLst>
                                            <p:cond delay="0"/>
                                          </p:stCondLst>
                                        </p:cTn>
                                        <p:tgtEl>
                                          <p:spTgt spid="67"/>
                                        </p:tgtEl>
                                        <p:attrNameLst>
                                          <p:attrName>style.visibility</p:attrName>
                                        </p:attrNameLst>
                                      </p:cBhvr>
                                      <p:to>
                                        <p:strVal val="hidden"/>
                                      </p:to>
                                    </p:set>
                                  </p:childTnLst>
                                </p:cTn>
                              </p:par>
                              <p:par>
                                <p:cTn id="43" presetID="1" presetClass="exit" presetSubtype="0" fill="hold" nodeType="withEffect">
                                  <p:stCondLst>
                                    <p:cond delay="0"/>
                                  </p:stCondLst>
                                  <p:childTnLst>
                                    <p:set>
                                      <p:cBhvr>
                                        <p:cTn id="44" dur="1" fill="hold">
                                          <p:stCondLst>
                                            <p:cond delay="0"/>
                                          </p:stCondLst>
                                        </p:cTn>
                                        <p:tgtEl>
                                          <p:spTgt spid="78"/>
                                        </p:tgtEl>
                                        <p:attrNameLst>
                                          <p:attrName>style.visibility</p:attrName>
                                        </p:attrNameLst>
                                      </p:cBhvr>
                                      <p:to>
                                        <p:strVal val="hidden"/>
                                      </p:to>
                                    </p:set>
                                  </p:childTnLst>
                                </p:cTn>
                              </p:par>
                              <p:par>
                                <p:cTn id="45" presetID="1" presetClass="exit" presetSubtype="0" fill="hold" nodeType="withEffect">
                                  <p:stCondLst>
                                    <p:cond delay="0"/>
                                  </p:stCondLst>
                                  <p:childTnLst>
                                    <p:set>
                                      <p:cBhvr>
                                        <p:cTn id="46" dur="1" fill="hold">
                                          <p:stCondLst>
                                            <p:cond delay="0"/>
                                          </p:stCondLst>
                                        </p:cTn>
                                        <p:tgtEl>
                                          <p:spTgt spid="68"/>
                                        </p:tgtEl>
                                        <p:attrNameLst>
                                          <p:attrName>style.visibility</p:attrName>
                                        </p:attrNameLst>
                                      </p:cBhvr>
                                      <p:to>
                                        <p:strVal val="hidden"/>
                                      </p:to>
                                    </p:set>
                                  </p:childTnLst>
                                </p:cTn>
                              </p:par>
                              <p:par>
                                <p:cTn id="47" presetID="1" presetClass="entr" presetSubtype="0" fill="hold" nodeType="withEffect">
                                  <p:stCondLst>
                                    <p:cond delay="0"/>
                                  </p:stCondLst>
                                  <p:childTnLst>
                                    <p:set>
                                      <p:cBhvr>
                                        <p:cTn id="48" dur="1" fill="hold">
                                          <p:stCondLst>
                                            <p:cond delay="0"/>
                                          </p:stCondLst>
                                        </p:cTn>
                                        <p:tgtEl>
                                          <p:spTgt spid="90"/>
                                        </p:tgtEl>
                                        <p:attrNameLst>
                                          <p:attrName>style.visibility</p:attrName>
                                        </p:attrNameLst>
                                      </p:cBhvr>
                                      <p:to>
                                        <p:strVal val="visible"/>
                                      </p:to>
                                    </p:set>
                                  </p:childTnLst>
                                </p:cTn>
                              </p:par>
                              <p:par>
                                <p:cTn id="49" presetID="35" presetClass="path" presetSubtype="0" accel="50000" decel="50000" fill="hold" nodeType="withEffect">
                                  <p:stCondLst>
                                    <p:cond delay="0"/>
                                  </p:stCondLst>
                                  <p:childTnLst>
                                    <p:animMotion origin="layout" path="M -0.00833 -4.07407E-6 L -0.26059 -0.00254 " pathEditMode="relative" rAng="0" ptsTypes="AA">
                                      <p:cBhvr>
                                        <p:cTn id="50" dur="2000" fill="hold"/>
                                        <p:tgtEl>
                                          <p:spTgt spid="90"/>
                                        </p:tgtEl>
                                        <p:attrNameLst>
                                          <p:attrName>ppt_x</p:attrName>
                                          <p:attrName>ppt_y</p:attrName>
                                        </p:attrNameLst>
                                      </p:cBhvr>
                                      <p:rCtr x="-12622" y="-139"/>
                                    </p:animMotion>
                                  </p:childTnLst>
                                </p:cTn>
                              </p:par>
                            </p:childTnLst>
                          </p:cTn>
                        </p:par>
                        <p:par>
                          <p:cTn id="51" fill="hold">
                            <p:stCondLst>
                              <p:cond delay="2000"/>
                            </p:stCondLst>
                            <p:childTnLst>
                              <p:par>
                                <p:cTn id="52" presetID="22" presetClass="entr" presetSubtype="8" fill="hold" nodeType="afterEffect">
                                  <p:stCondLst>
                                    <p:cond delay="0"/>
                                  </p:stCondLst>
                                  <p:childTnLst>
                                    <p:set>
                                      <p:cBhvr>
                                        <p:cTn id="53" dur="1" fill="hold">
                                          <p:stCondLst>
                                            <p:cond delay="0"/>
                                          </p:stCondLst>
                                        </p:cTn>
                                        <p:tgtEl>
                                          <p:spTgt spid="74"/>
                                        </p:tgtEl>
                                        <p:attrNameLst>
                                          <p:attrName>style.visibility</p:attrName>
                                        </p:attrNameLst>
                                      </p:cBhvr>
                                      <p:to>
                                        <p:strVal val="visible"/>
                                      </p:to>
                                    </p:set>
                                    <p:animEffect transition="in" filter="wipe(left)">
                                      <p:cBhvr>
                                        <p:cTn id="54" dur="500"/>
                                        <p:tgtEl>
                                          <p:spTgt spid="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p:txBody>
          <a:bodyPr/>
          <a:lstStyle/>
          <a:p>
            <a:r>
              <a:rPr lang="en-US" smtClean="0"/>
              <a:t>demo</a:t>
            </a:r>
            <a:endParaRPr lang="en-US" dirty="0"/>
          </a:p>
        </p:txBody>
      </p:sp>
      <p:sp>
        <p:nvSpPr>
          <p:cNvPr id="2" name="Title 1"/>
          <p:cNvSpPr>
            <a:spLocks noGrp="1"/>
          </p:cNvSpPr>
          <p:nvPr>
            <p:ph type="ctrTitle"/>
          </p:nvPr>
        </p:nvSpPr>
        <p:spPr/>
        <p:txBody>
          <a:bodyPr/>
          <a:lstStyle/>
          <a:p>
            <a:r>
              <a:rPr lang="en-US" smtClean="0"/>
              <a:t>Duet Enterprise</a:t>
            </a:r>
            <a:br>
              <a:rPr lang="en-US" smtClean="0"/>
            </a:br>
            <a:r>
              <a:rPr lang="en-US" smtClean="0"/>
              <a:t>Ready-to-use Capabilities</a:t>
            </a:r>
            <a:endParaRPr lang="en-US" dirty="0"/>
          </a:p>
        </p:txBody>
      </p:sp>
      <p:sp>
        <p:nvSpPr>
          <p:cNvPr id="8" name="Subtitle 7"/>
          <p:cNvSpPr>
            <a:spLocks noGrp="1"/>
          </p:cNvSpPr>
          <p:nvPr>
            <p:ph type="subTitle" idx="1"/>
          </p:nvPr>
        </p:nvSpPr>
        <p:spPr/>
        <p:txBody>
          <a:bodyPr/>
          <a:lstStyle/>
          <a:p>
            <a:endParaRPr lang="en-US"/>
          </a:p>
        </p:txBody>
      </p:sp>
    </p:spTree>
    <p:extLst>
      <p:ext uri="{BB962C8B-B14F-4D97-AF65-F5344CB8AC3E}">
        <p14:creationId xmlns:p14="http://schemas.microsoft.com/office/powerpoint/2010/main" val="677397610"/>
      </p:ext>
    </p:extLst>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443198"/>
          </a:xfrm>
        </p:spPr>
        <p:txBody>
          <a:bodyPr/>
          <a:lstStyle/>
          <a:p>
            <a:r>
              <a:rPr lang="en-US" sz="3200" dirty="0" smtClean="0"/>
              <a:t>Duet Enterprise Offers a Standard Architecture &amp; Reduces Risk</a:t>
            </a:r>
            <a:endParaRPr lang="en-US" sz="3200" dirty="0"/>
          </a:p>
        </p:txBody>
      </p:sp>
      <p:sp>
        <p:nvSpPr>
          <p:cNvPr id="38" name="Rectangle 37"/>
          <p:cNvSpPr/>
          <p:nvPr/>
        </p:nvSpPr>
        <p:spPr>
          <a:xfrm>
            <a:off x="1631717" y="1010585"/>
            <a:ext cx="9144000" cy="5425842"/>
          </a:xfrm>
          <a:prstGeom prst="rect">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9" name="Rounded Rectangle 38"/>
          <p:cNvSpPr/>
          <p:nvPr/>
        </p:nvSpPr>
        <p:spPr>
          <a:xfrm>
            <a:off x="1749509" y="2772903"/>
            <a:ext cx="8821303" cy="1458030"/>
          </a:xfrm>
          <a:prstGeom prst="roundRect">
            <a:avLst/>
          </a:prstGeom>
          <a:solidFill>
            <a:srgbClr val="92D050">
              <a:alpha val="60000"/>
            </a:srgbClr>
          </a:solidFill>
          <a:ln>
            <a:solidFill>
              <a:schemeClr val="tx1">
                <a:lumMod val="85000"/>
                <a:lumOff val="15000"/>
              </a:schemeClr>
            </a:solidFill>
          </a:ln>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63"/>
            <a:endParaRPr lang="en-US">
              <a:solidFill>
                <a:prstClr val="black"/>
              </a:solidFill>
            </a:endParaRPr>
          </a:p>
        </p:txBody>
      </p:sp>
      <p:sp>
        <p:nvSpPr>
          <p:cNvPr id="40" name="L-Shape 39"/>
          <p:cNvSpPr/>
          <p:nvPr/>
        </p:nvSpPr>
        <p:spPr>
          <a:xfrm>
            <a:off x="3394221" y="3241584"/>
            <a:ext cx="4041859" cy="900300"/>
          </a:xfrm>
          <a:prstGeom prst="corner">
            <a:avLst>
              <a:gd name="adj1" fmla="val 50000"/>
              <a:gd name="adj2" fmla="val 165893"/>
            </a:avLst>
          </a:prstGeom>
          <a:solidFill>
            <a:schemeClr val="accent1"/>
          </a:solidFill>
          <a:ln w="0">
            <a:solidFill>
              <a:schemeClr val="accent1">
                <a:shade val="50000"/>
                <a:alpha val="40000"/>
              </a:schemeClr>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63"/>
            <a:endParaRPr lang="en-US" sz="2400" dirty="0">
              <a:solidFill>
                <a:prstClr val="black"/>
              </a:solidFill>
            </a:endParaRPr>
          </a:p>
        </p:txBody>
      </p:sp>
      <p:sp>
        <p:nvSpPr>
          <p:cNvPr id="41" name="L-Shape 40"/>
          <p:cNvSpPr/>
          <p:nvPr/>
        </p:nvSpPr>
        <p:spPr>
          <a:xfrm rot="10800000">
            <a:off x="5132996" y="3230612"/>
            <a:ext cx="4463617" cy="603716"/>
          </a:xfrm>
          <a:prstGeom prst="corner">
            <a:avLst>
              <a:gd name="adj1" fmla="val 63735"/>
              <a:gd name="adj2" fmla="val 340040"/>
            </a:avLst>
          </a:prstGeom>
          <a:solidFill>
            <a:schemeClr val="accent1"/>
          </a:solidFill>
          <a:ln w="0">
            <a:solidFill>
              <a:schemeClr val="accent1">
                <a:alpha val="40000"/>
              </a:schemeClr>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914363"/>
            <a:endParaRPr lang="en-US" dirty="0">
              <a:solidFill>
                <a:prstClr val="black"/>
              </a:solidFill>
            </a:endParaRPr>
          </a:p>
        </p:txBody>
      </p:sp>
      <p:sp>
        <p:nvSpPr>
          <p:cNvPr id="42" name="Rectangle 41"/>
          <p:cNvSpPr/>
          <p:nvPr/>
        </p:nvSpPr>
        <p:spPr>
          <a:xfrm>
            <a:off x="2129077" y="3532469"/>
            <a:ext cx="1112955" cy="609415"/>
          </a:xfrm>
          <a:prstGeom prst="rect">
            <a:avLst/>
          </a:prstGeom>
          <a:ln w="34925">
            <a:solidFill>
              <a:srgbClr val="FFFF00"/>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63"/>
            <a:r>
              <a:rPr lang="en-US" sz="1400" dirty="0" smtClean="0">
                <a:solidFill>
                  <a:prstClr val="black"/>
                </a:solidFill>
              </a:rPr>
              <a:t>SAP Gateway</a:t>
            </a:r>
            <a:endParaRPr lang="en-US" sz="1400" dirty="0">
              <a:solidFill>
                <a:prstClr val="black"/>
              </a:solidFill>
            </a:endParaRPr>
          </a:p>
        </p:txBody>
      </p:sp>
      <p:sp>
        <p:nvSpPr>
          <p:cNvPr id="44" name="TextBox 43"/>
          <p:cNvSpPr txBox="1"/>
          <p:nvPr/>
        </p:nvSpPr>
        <p:spPr>
          <a:xfrm>
            <a:off x="1843450" y="2846712"/>
            <a:ext cx="328548" cy="1272756"/>
          </a:xfrm>
          <a:prstGeom prst="rect">
            <a:avLst/>
          </a:prstGeom>
          <a:noFill/>
        </p:spPr>
        <p:txBody>
          <a:bodyPr wrap="square" rtlCol="0">
            <a:spAutoFit/>
          </a:bodyPr>
          <a:lstStyle/>
          <a:p>
            <a:pPr defTabSz="914363"/>
            <a:r>
              <a:rPr lang="en-US" sz="1200" b="1" dirty="0">
                <a:solidFill>
                  <a:prstClr val="black"/>
                </a:solidFill>
              </a:rPr>
              <a:t>Compose</a:t>
            </a:r>
          </a:p>
        </p:txBody>
      </p:sp>
      <p:sp>
        <p:nvSpPr>
          <p:cNvPr id="45" name="TextBox 44"/>
          <p:cNvSpPr txBox="1"/>
          <p:nvPr/>
        </p:nvSpPr>
        <p:spPr>
          <a:xfrm>
            <a:off x="7897804" y="3316917"/>
            <a:ext cx="1229898" cy="369332"/>
          </a:xfrm>
          <a:prstGeom prst="rect">
            <a:avLst/>
          </a:prstGeom>
          <a:noFill/>
        </p:spPr>
        <p:txBody>
          <a:bodyPr wrap="square" rtlCol="0">
            <a:spAutoFit/>
          </a:bodyPr>
          <a:lstStyle/>
          <a:p>
            <a:pPr defTabSz="914363"/>
            <a:r>
              <a:rPr lang="en-US" dirty="0" smtClean="0">
                <a:solidFill>
                  <a:prstClr val="black"/>
                </a:solidFill>
              </a:rPr>
              <a:t>BizTalk</a:t>
            </a:r>
            <a:endParaRPr lang="en-US" dirty="0">
              <a:solidFill>
                <a:prstClr val="black"/>
              </a:solidFill>
            </a:endParaRPr>
          </a:p>
        </p:txBody>
      </p:sp>
      <p:sp>
        <p:nvSpPr>
          <p:cNvPr id="46" name="TextBox 45"/>
          <p:cNvSpPr txBox="1"/>
          <p:nvPr/>
        </p:nvSpPr>
        <p:spPr>
          <a:xfrm>
            <a:off x="3583377" y="3333818"/>
            <a:ext cx="1110444" cy="738664"/>
          </a:xfrm>
          <a:prstGeom prst="rect">
            <a:avLst/>
          </a:prstGeom>
          <a:noFill/>
        </p:spPr>
        <p:txBody>
          <a:bodyPr wrap="square" rtlCol="0">
            <a:spAutoFit/>
          </a:bodyPr>
          <a:lstStyle/>
          <a:p>
            <a:pPr defTabSz="914363"/>
            <a:r>
              <a:rPr lang="en-US" dirty="0" smtClean="0">
                <a:solidFill>
                  <a:prstClr val="black"/>
                </a:solidFill>
              </a:rPr>
              <a:t>SAP PI</a:t>
            </a:r>
            <a:endParaRPr lang="en-US" dirty="0">
              <a:solidFill>
                <a:prstClr val="black"/>
              </a:solidFill>
            </a:endParaRPr>
          </a:p>
          <a:p>
            <a:pPr defTabSz="914363"/>
            <a:endParaRPr lang="en-US" sz="2400" dirty="0">
              <a:solidFill>
                <a:prstClr val="black"/>
              </a:solidFill>
            </a:endParaRPr>
          </a:p>
        </p:txBody>
      </p:sp>
      <p:sp>
        <p:nvSpPr>
          <p:cNvPr id="47" name="L-Shape 46"/>
          <p:cNvSpPr/>
          <p:nvPr/>
        </p:nvSpPr>
        <p:spPr>
          <a:xfrm flipH="1">
            <a:off x="8512753" y="3230615"/>
            <a:ext cx="1851385" cy="911269"/>
          </a:xfrm>
          <a:prstGeom prst="corner">
            <a:avLst>
              <a:gd name="adj1" fmla="val 26191"/>
              <a:gd name="adj2" fmla="val 71653"/>
            </a:avLst>
          </a:prstGeom>
          <a:solidFill>
            <a:schemeClr val="accent1"/>
          </a:solidFill>
          <a:ln w="0">
            <a:solidFill>
              <a:schemeClr val="accent1">
                <a:alpha val="40000"/>
              </a:schemeClr>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914363"/>
            <a:endParaRPr lang="en-US" dirty="0">
              <a:solidFill>
                <a:prstClr val="black"/>
              </a:solidFill>
            </a:endParaRPr>
          </a:p>
        </p:txBody>
      </p:sp>
      <p:sp>
        <p:nvSpPr>
          <p:cNvPr id="48" name="TextBox 47"/>
          <p:cNvSpPr txBox="1"/>
          <p:nvPr/>
        </p:nvSpPr>
        <p:spPr>
          <a:xfrm>
            <a:off x="9590920" y="3378614"/>
            <a:ext cx="816535" cy="593953"/>
          </a:xfrm>
          <a:prstGeom prst="rect">
            <a:avLst/>
          </a:prstGeom>
          <a:noFill/>
        </p:spPr>
        <p:txBody>
          <a:bodyPr wrap="square" rtlCol="0">
            <a:spAutoFit/>
          </a:bodyPr>
          <a:lstStyle/>
          <a:p>
            <a:pPr algn="ctr" defTabSz="914363"/>
            <a:r>
              <a:rPr lang="en-US" sz="1600" dirty="0">
                <a:solidFill>
                  <a:prstClr val="black"/>
                </a:solidFill>
              </a:rPr>
              <a:t>3</a:t>
            </a:r>
            <a:r>
              <a:rPr lang="en-US" sz="1600" baseline="30000" dirty="0">
                <a:solidFill>
                  <a:prstClr val="black"/>
                </a:solidFill>
              </a:rPr>
              <a:t>rd</a:t>
            </a:r>
            <a:r>
              <a:rPr lang="en-US" sz="1600" dirty="0">
                <a:solidFill>
                  <a:prstClr val="black"/>
                </a:solidFill>
              </a:rPr>
              <a:t> Party</a:t>
            </a:r>
            <a:endParaRPr lang="en-US" sz="1200" dirty="0">
              <a:solidFill>
                <a:prstClr val="black"/>
              </a:solidFill>
            </a:endParaRPr>
          </a:p>
        </p:txBody>
      </p:sp>
      <p:sp>
        <p:nvSpPr>
          <p:cNvPr id="49" name="Snip Single Corner Rectangle 48"/>
          <p:cNvSpPr/>
          <p:nvPr/>
        </p:nvSpPr>
        <p:spPr>
          <a:xfrm>
            <a:off x="3394221" y="2888439"/>
            <a:ext cx="6969917" cy="281424"/>
          </a:xfrm>
          <a:prstGeom prst="snip1Rect">
            <a:avLst/>
          </a:prstGeom>
          <a:solidFill>
            <a:schemeClr val="tx2">
              <a:alpha val="45000"/>
            </a:schemeClr>
          </a:solidFill>
          <a:ln>
            <a:solidFill>
              <a:schemeClr val="accent1">
                <a:shade val="50000"/>
                <a:alpha val="37000"/>
              </a:schemeClr>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63"/>
            <a:r>
              <a:rPr lang="en-US" sz="1600" dirty="0">
                <a:solidFill>
                  <a:schemeClr val="bg1"/>
                </a:solidFill>
              </a:rPr>
              <a:t>Optional Human/Human Workflow: </a:t>
            </a:r>
            <a:r>
              <a:rPr lang="en-US" sz="1600" b="1" dirty="0">
                <a:solidFill>
                  <a:schemeClr val="bg1"/>
                </a:solidFill>
              </a:rPr>
              <a:t>SharePoint </a:t>
            </a:r>
            <a:r>
              <a:rPr lang="en-US" sz="1600" b="1" dirty="0" smtClean="0">
                <a:solidFill>
                  <a:schemeClr val="bg1"/>
                </a:solidFill>
              </a:rPr>
              <a:t>WF </a:t>
            </a:r>
            <a:r>
              <a:rPr lang="en-US" sz="1600" dirty="0" smtClean="0">
                <a:solidFill>
                  <a:schemeClr val="bg1"/>
                </a:solidFill>
              </a:rPr>
              <a:t>, K2</a:t>
            </a:r>
            <a:r>
              <a:rPr lang="en-US" sz="1600" dirty="0">
                <a:solidFill>
                  <a:schemeClr val="bg1"/>
                </a:solidFill>
              </a:rPr>
              <a:t>, </a:t>
            </a:r>
            <a:r>
              <a:rPr lang="en-US" sz="1600" dirty="0" err="1">
                <a:solidFill>
                  <a:schemeClr val="bg1"/>
                </a:solidFill>
              </a:rPr>
              <a:t>AgilePoint</a:t>
            </a:r>
            <a:r>
              <a:rPr lang="en-US" sz="1600" dirty="0">
                <a:solidFill>
                  <a:schemeClr val="bg1"/>
                </a:solidFill>
              </a:rPr>
              <a:t>, </a:t>
            </a:r>
            <a:r>
              <a:rPr lang="en-US" sz="1600" dirty="0" err="1" smtClean="0">
                <a:solidFill>
                  <a:schemeClr val="bg1"/>
                </a:solidFill>
              </a:rPr>
              <a:t>Nintex</a:t>
            </a:r>
            <a:endParaRPr lang="en-US" sz="1600" dirty="0">
              <a:solidFill>
                <a:schemeClr val="bg1"/>
              </a:solidFill>
            </a:endParaRPr>
          </a:p>
        </p:txBody>
      </p:sp>
      <p:sp>
        <p:nvSpPr>
          <p:cNvPr id="50" name="Rectangle 49"/>
          <p:cNvSpPr/>
          <p:nvPr/>
        </p:nvSpPr>
        <p:spPr>
          <a:xfrm>
            <a:off x="7562309" y="3898879"/>
            <a:ext cx="871240" cy="243005"/>
          </a:xfrm>
          <a:prstGeom prst="rect">
            <a:avLst/>
          </a:prstGeom>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63"/>
            <a:r>
              <a:rPr lang="en-US" dirty="0">
                <a:solidFill>
                  <a:prstClr val="black"/>
                </a:solidFill>
              </a:rPr>
              <a:t>WCF</a:t>
            </a:r>
          </a:p>
        </p:txBody>
      </p:sp>
      <p:sp>
        <p:nvSpPr>
          <p:cNvPr id="51" name="Rounded Rectangle 50"/>
          <p:cNvSpPr/>
          <p:nvPr/>
        </p:nvSpPr>
        <p:spPr>
          <a:xfrm>
            <a:off x="1766589" y="1211284"/>
            <a:ext cx="8804223" cy="1465986"/>
          </a:xfrm>
          <a:prstGeom prst="roundRect">
            <a:avLst/>
          </a:prstGeom>
          <a:solidFill>
            <a:srgbClr val="0070C0">
              <a:alpha val="60000"/>
            </a:srgbClr>
          </a:solidFill>
          <a:ln>
            <a:solidFill>
              <a:schemeClr val="tx1">
                <a:lumMod val="85000"/>
                <a:lumOff val="15000"/>
                <a:alpha val="43000"/>
              </a:schemeClr>
            </a:solidFill>
          </a:ln>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63"/>
            <a:endParaRPr lang="en-US">
              <a:solidFill>
                <a:prstClr val="white">
                  <a:lumMod val="75000"/>
                  <a:lumOff val="25000"/>
                </a:prstClr>
              </a:solidFill>
            </a:endParaRPr>
          </a:p>
        </p:txBody>
      </p:sp>
      <p:sp>
        <p:nvSpPr>
          <p:cNvPr id="52" name="TextBox 51"/>
          <p:cNvSpPr txBox="1"/>
          <p:nvPr/>
        </p:nvSpPr>
        <p:spPr>
          <a:xfrm>
            <a:off x="1843450" y="1277893"/>
            <a:ext cx="311852" cy="1384995"/>
          </a:xfrm>
          <a:prstGeom prst="rect">
            <a:avLst/>
          </a:prstGeom>
          <a:noFill/>
        </p:spPr>
        <p:txBody>
          <a:bodyPr wrap="square" rtlCol="0">
            <a:spAutoFit/>
          </a:bodyPr>
          <a:lstStyle/>
          <a:p>
            <a:pPr defTabSz="914363"/>
            <a:r>
              <a:rPr lang="en-US" sz="1200" b="1" dirty="0" smtClean="0">
                <a:solidFill>
                  <a:prstClr val="black"/>
                </a:solidFill>
              </a:rPr>
              <a:t>Con </a:t>
            </a:r>
            <a:r>
              <a:rPr lang="en-US" sz="1200" b="1" dirty="0" err="1" smtClean="0">
                <a:solidFill>
                  <a:prstClr val="black"/>
                </a:solidFill>
              </a:rPr>
              <a:t>sume</a:t>
            </a:r>
            <a:endParaRPr lang="en-US" sz="1400" b="1" dirty="0">
              <a:solidFill>
                <a:prstClr val="black"/>
              </a:solidFill>
            </a:endParaRPr>
          </a:p>
        </p:txBody>
      </p:sp>
      <p:sp>
        <p:nvSpPr>
          <p:cNvPr id="53" name="Snip Single Corner Rectangle 52"/>
          <p:cNvSpPr/>
          <p:nvPr/>
        </p:nvSpPr>
        <p:spPr>
          <a:xfrm>
            <a:off x="2129077" y="1367839"/>
            <a:ext cx="2452792" cy="888373"/>
          </a:xfrm>
          <a:prstGeom prst="snip1Rect">
            <a:avLst/>
          </a:prstGeom>
          <a:solidFill>
            <a:schemeClr val="accent1">
              <a:alpha val="30000"/>
            </a:schemeClr>
          </a:solidFill>
          <a:ln w="34925">
            <a:solidFill>
              <a:srgbClr val="FFFF00"/>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63"/>
            <a:r>
              <a:rPr lang="en-US" sz="1200" b="1" dirty="0" smtClean="0">
                <a:solidFill>
                  <a:schemeClr val="bg1"/>
                </a:solidFill>
              </a:rPr>
              <a:t>SharePoint </a:t>
            </a:r>
            <a:r>
              <a:rPr lang="en-US" sz="1200" b="1" dirty="0">
                <a:solidFill>
                  <a:schemeClr val="bg1"/>
                </a:solidFill>
              </a:rPr>
              <a:t>Server</a:t>
            </a:r>
            <a:r>
              <a:rPr lang="en-US" sz="1200" dirty="0">
                <a:solidFill>
                  <a:schemeClr val="bg1"/>
                </a:solidFill>
              </a:rPr>
              <a:t>:</a:t>
            </a:r>
          </a:p>
          <a:p>
            <a:pPr algn="ctr" defTabSz="914363"/>
            <a:r>
              <a:rPr lang="en-US" sz="1100" dirty="0" smtClean="0">
                <a:solidFill>
                  <a:schemeClr val="bg1"/>
                </a:solidFill>
              </a:rPr>
              <a:t>Forms</a:t>
            </a:r>
            <a:r>
              <a:rPr lang="en-US" sz="1100" dirty="0">
                <a:solidFill>
                  <a:schemeClr val="bg1"/>
                </a:solidFill>
              </a:rPr>
              <a:t>, Excel Services, </a:t>
            </a:r>
            <a:r>
              <a:rPr lang="en-US" sz="1100" dirty="0" smtClean="0">
                <a:solidFill>
                  <a:schemeClr val="bg1"/>
                </a:solidFill>
              </a:rPr>
              <a:t>Visio Services, Web </a:t>
            </a:r>
            <a:r>
              <a:rPr lang="en-US" sz="1100" dirty="0">
                <a:solidFill>
                  <a:schemeClr val="bg1"/>
                </a:solidFill>
              </a:rPr>
              <a:t>DynPro</a:t>
            </a:r>
            <a:r>
              <a:rPr lang="en-US" sz="1100" dirty="0" smtClean="0">
                <a:solidFill>
                  <a:schemeClr val="bg1"/>
                </a:solidFill>
              </a:rPr>
              <a:t>, BSP, iView, Silverlight</a:t>
            </a:r>
            <a:endParaRPr lang="en-US" sz="1100" dirty="0">
              <a:solidFill>
                <a:schemeClr val="bg1"/>
              </a:solidFill>
            </a:endParaRPr>
          </a:p>
        </p:txBody>
      </p:sp>
      <p:sp>
        <p:nvSpPr>
          <p:cNvPr id="54" name="Snip Single Corner Rectangle 53"/>
          <p:cNvSpPr/>
          <p:nvPr/>
        </p:nvSpPr>
        <p:spPr>
          <a:xfrm>
            <a:off x="6466377" y="1367839"/>
            <a:ext cx="1080545" cy="1070026"/>
          </a:xfrm>
          <a:prstGeom prst="snip1Rect">
            <a:avLst/>
          </a:prstGeom>
          <a:solidFill>
            <a:schemeClr val="accent1">
              <a:alpha val="30000"/>
            </a:schemeClr>
          </a:solidFill>
          <a:ln w="34925">
            <a:solidFill>
              <a:srgbClr val="FFFF00"/>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63"/>
            <a:r>
              <a:rPr lang="en-US" sz="1200" b="1" dirty="0" smtClean="0">
                <a:solidFill>
                  <a:schemeClr val="bg1"/>
                </a:solidFill>
              </a:rPr>
              <a:t>Windows Phone 7</a:t>
            </a:r>
            <a:endParaRPr lang="en-US" sz="1200" b="1" dirty="0">
              <a:solidFill>
                <a:schemeClr val="bg1"/>
              </a:solidFill>
            </a:endParaRPr>
          </a:p>
        </p:txBody>
      </p:sp>
      <p:sp>
        <p:nvSpPr>
          <p:cNvPr id="55" name="Snip Single Corner Rectangle 54"/>
          <p:cNvSpPr/>
          <p:nvPr/>
        </p:nvSpPr>
        <p:spPr>
          <a:xfrm>
            <a:off x="4661074" y="1367839"/>
            <a:ext cx="1714422" cy="1068177"/>
          </a:xfrm>
          <a:prstGeom prst="snip1Rect">
            <a:avLst/>
          </a:prstGeom>
          <a:solidFill>
            <a:schemeClr val="accent1">
              <a:alpha val="30000"/>
            </a:schemeClr>
          </a:solidFill>
          <a:ln w="34925">
            <a:solidFill>
              <a:srgbClr val="FFFF00"/>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63"/>
            <a:r>
              <a:rPr lang="en-US" sz="1200" b="1" dirty="0">
                <a:solidFill>
                  <a:schemeClr val="bg1"/>
                </a:solidFill>
              </a:rPr>
              <a:t>Office Client:</a:t>
            </a:r>
          </a:p>
          <a:p>
            <a:pPr algn="ctr" defTabSz="914363"/>
            <a:r>
              <a:rPr lang="en-US" sz="1200" dirty="0">
                <a:solidFill>
                  <a:schemeClr val="bg1"/>
                </a:solidFill>
              </a:rPr>
              <a:t>Outlook, Word, Excel, Silverlight, WPF, InfoPath</a:t>
            </a:r>
          </a:p>
          <a:p>
            <a:pPr algn="ctr" defTabSz="914363"/>
            <a:endParaRPr lang="en-US" sz="1200" b="1" dirty="0">
              <a:solidFill>
                <a:schemeClr val="bg1"/>
              </a:solidFill>
            </a:endParaRPr>
          </a:p>
        </p:txBody>
      </p:sp>
      <p:sp>
        <p:nvSpPr>
          <p:cNvPr id="56" name="Rounded Rectangle 55"/>
          <p:cNvSpPr/>
          <p:nvPr/>
        </p:nvSpPr>
        <p:spPr>
          <a:xfrm>
            <a:off x="1779211" y="4322721"/>
            <a:ext cx="8870804" cy="1902803"/>
          </a:xfrm>
          <a:prstGeom prst="roundRect">
            <a:avLst/>
          </a:prstGeom>
          <a:solidFill>
            <a:srgbClr val="FFC000">
              <a:alpha val="60000"/>
            </a:srgbClr>
          </a:solidFill>
          <a:ln>
            <a:solidFill>
              <a:schemeClr val="tx1">
                <a:lumMod val="85000"/>
                <a:lumOff val="15000"/>
                <a:alpha val="43000"/>
              </a:schemeClr>
            </a:solidFill>
          </a:ln>
          <a:scene3d>
            <a:camera prst="orthographicFront"/>
            <a:lightRig rig="threePt" dir="t"/>
          </a:scene3d>
          <a:sp3d extrusionH="76200">
            <a:bevelT w="165100" prst="coolSlant"/>
            <a:extrusionClr>
              <a:schemeClr val="tx1">
                <a:lumMod val="65000"/>
                <a:lumOff val="35000"/>
              </a:schemeClr>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63"/>
            <a:endParaRPr lang="en-US">
              <a:solidFill>
                <a:prstClr val="black"/>
              </a:solidFill>
            </a:endParaRPr>
          </a:p>
        </p:txBody>
      </p:sp>
      <p:sp>
        <p:nvSpPr>
          <p:cNvPr id="57" name="Rounded Rectangle 56"/>
          <p:cNvSpPr/>
          <p:nvPr/>
        </p:nvSpPr>
        <p:spPr>
          <a:xfrm>
            <a:off x="2175230" y="4765206"/>
            <a:ext cx="4910624" cy="1397279"/>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63"/>
            <a:endParaRPr lang="en-US">
              <a:solidFill>
                <a:prstClr val="black"/>
              </a:solidFill>
            </a:endParaRPr>
          </a:p>
        </p:txBody>
      </p:sp>
      <p:sp>
        <p:nvSpPr>
          <p:cNvPr id="58" name="Snip Single Corner Rectangle 57"/>
          <p:cNvSpPr/>
          <p:nvPr/>
        </p:nvSpPr>
        <p:spPr>
          <a:xfrm>
            <a:off x="2333637" y="4886709"/>
            <a:ext cx="4673013" cy="243005"/>
          </a:xfrm>
          <a:prstGeom prst="snip1Rect">
            <a:avLst/>
          </a:prstGeom>
          <a:solidFill>
            <a:schemeClr val="accent1">
              <a:alpha val="45000"/>
            </a:schemeClr>
          </a:solidFill>
          <a:ln w="38100">
            <a:solidFill>
              <a:srgbClr val="FFFF00"/>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63"/>
            <a:r>
              <a:rPr lang="en-US" dirty="0">
                <a:solidFill>
                  <a:prstClr val="black"/>
                </a:solidFill>
              </a:rPr>
              <a:t>SAP ERP</a:t>
            </a:r>
          </a:p>
        </p:txBody>
      </p:sp>
      <p:sp>
        <p:nvSpPr>
          <p:cNvPr id="59" name="Snip Single Corner Rectangle 58"/>
          <p:cNvSpPr/>
          <p:nvPr/>
        </p:nvSpPr>
        <p:spPr>
          <a:xfrm>
            <a:off x="7323465" y="4825957"/>
            <a:ext cx="1633574" cy="1275776"/>
          </a:xfrm>
          <a:prstGeom prst="snip1Rect">
            <a:avLst/>
          </a:prstGeom>
          <a:solidFill>
            <a:schemeClr val="accent1">
              <a:alpha val="45000"/>
            </a:schemeClr>
          </a:solidFill>
          <a:ln w="38100">
            <a:solidFill>
              <a:srgbClr val="FFFF00"/>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63"/>
            <a:r>
              <a:rPr lang="en-US" sz="1600" dirty="0">
                <a:solidFill>
                  <a:prstClr val="black"/>
                </a:solidFill>
                <a:ea typeface="Tahoma" pitchFamily="34" charset="0"/>
                <a:cs typeface="Tahoma" pitchFamily="34" charset="0"/>
              </a:rPr>
              <a:t>Planning, Production &amp;</a:t>
            </a:r>
          </a:p>
          <a:p>
            <a:pPr algn="ctr" defTabSz="914363"/>
            <a:r>
              <a:rPr lang="en-US" sz="1600" dirty="0">
                <a:solidFill>
                  <a:prstClr val="black"/>
                </a:solidFill>
                <a:ea typeface="Tahoma" pitchFamily="34" charset="0"/>
                <a:cs typeface="Tahoma" pitchFamily="34" charset="0"/>
              </a:rPr>
              <a:t>Maintenance </a:t>
            </a:r>
          </a:p>
          <a:p>
            <a:pPr algn="ctr" defTabSz="914363"/>
            <a:r>
              <a:rPr lang="en-US" sz="1600" dirty="0">
                <a:solidFill>
                  <a:prstClr val="black"/>
                </a:solidFill>
                <a:ea typeface="Tahoma" pitchFamily="34" charset="0"/>
                <a:cs typeface="Tahoma" pitchFamily="34" charset="0"/>
              </a:rPr>
              <a:t>Systems</a:t>
            </a:r>
          </a:p>
        </p:txBody>
      </p:sp>
      <p:sp>
        <p:nvSpPr>
          <p:cNvPr id="60" name="TextBox 59"/>
          <p:cNvSpPr txBox="1"/>
          <p:nvPr/>
        </p:nvSpPr>
        <p:spPr>
          <a:xfrm>
            <a:off x="1858415" y="4765206"/>
            <a:ext cx="316814" cy="1104202"/>
          </a:xfrm>
          <a:prstGeom prst="rect">
            <a:avLst/>
          </a:prstGeom>
          <a:noFill/>
        </p:spPr>
        <p:txBody>
          <a:bodyPr wrap="square" rtlCol="0">
            <a:spAutoFit/>
          </a:bodyPr>
          <a:lstStyle/>
          <a:p>
            <a:pPr defTabSz="914363"/>
            <a:r>
              <a:rPr lang="en-US" sz="1200" b="1" dirty="0">
                <a:solidFill>
                  <a:prstClr val="black"/>
                </a:solidFill>
              </a:rPr>
              <a:t>Expose</a:t>
            </a:r>
          </a:p>
        </p:txBody>
      </p:sp>
      <p:sp>
        <p:nvSpPr>
          <p:cNvPr id="61" name="Snip Single Corner Rectangle 60"/>
          <p:cNvSpPr/>
          <p:nvPr/>
        </p:nvSpPr>
        <p:spPr>
          <a:xfrm>
            <a:off x="2333637" y="5494221"/>
            <a:ext cx="4673013" cy="243005"/>
          </a:xfrm>
          <a:prstGeom prst="snip1Rect">
            <a:avLst/>
          </a:prstGeom>
          <a:solidFill>
            <a:schemeClr val="accent1">
              <a:alpha val="45000"/>
            </a:schemeClr>
          </a:solidFill>
          <a:ln w="38100">
            <a:solidFill>
              <a:srgbClr val="FFFF00"/>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63"/>
            <a:r>
              <a:rPr lang="en-US" dirty="0">
                <a:solidFill>
                  <a:prstClr val="black"/>
                </a:solidFill>
              </a:rPr>
              <a:t>SAP </a:t>
            </a:r>
            <a:r>
              <a:rPr lang="en-US" dirty="0" smtClean="0">
                <a:solidFill>
                  <a:prstClr val="black"/>
                </a:solidFill>
              </a:rPr>
              <a:t>EAM</a:t>
            </a:r>
            <a:endParaRPr lang="en-US" dirty="0">
              <a:solidFill>
                <a:prstClr val="black"/>
              </a:solidFill>
            </a:endParaRPr>
          </a:p>
        </p:txBody>
      </p:sp>
      <p:sp>
        <p:nvSpPr>
          <p:cNvPr id="62" name="Rectangle 61"/>
          <p:cNvSpPr/>
          <p:nvPr/>
        </p:nvSpPr>
        <p:spPr>
          <a:xfrm>
            <a:off x="7323465" y="4400699"/>
            <a:ext cx="3138442" cy="303756"/>
          </a:xfrm>
          <a:prstGeom prst="rect">
            <a:avLst/>
          </a:prstGeom>
          <a:ln w="38100">
            <a:solidFill>
              <a:srgbClr val="FFFF00"/>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63"/>
            <a:r>
              <a:rPr lang="en-US" dirty="0">
                <a:solidFill>
                  <a:prstClr val="black"/>
                </a:solidFill>
              </a:rPr>
              <a:t>API/WS</a:t>
            </a:r>
          </a:p>
        </p:txBody>
      </p:sp>
      <p:sp>
        <p:nvSpPr>
          <p:cNvPr id="63" name="Rectangle 62"/>
          <p:cNvSpPr/>
          <p:nvPr/>
        </p:nvSpPr>
        <p:spPr>
          <a:xfrm>
            <a:off x="5390897" y="4402592"/>
            <a:ext cx="1094202" cy="303756"/>
          </a:xfrm>
          <a:prstGeom prst="rect">
            <a:avLst/>
          </a:prstGeom>
          <a:ln w="38100">
            <a:solidFill>
              <a:srgbClr val="FFFF00"/>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63"/>
            <a:r>
              <a:rPr lang="en-US" sz="1000" dirty="0" smtClean="0">
                <a:solidFill>
                  <a:prstClr val="black"/>
                </a:solidFill>
              </a:rPr>
              <a:t>Enterprise Services</a:t>
            </a:r>
            <a:endParaRPr lang="en-US" sz="1000" dirty="0">
              <a:solidFill>
                <a:prstClr val="black"/>
              </a:solidFill>
            </a:endParaRPr>
          </a:p>
        </p:txBody>
      </p:sp>
      <p:sp>
        <p:nvSpPr>
          <p:cNvPr id="64" name="Rectangle 63"/>
          <p:cNvSpPr/>
          <p:nvPr/>
        </p:nvSpPr>
        <p:spPr>
          <a:xfrm>
            <a:off x="3075357" y="4402592"/>
            <a:ext cx="943939" cy="303756"/>
          </a:xfrm>
          <a:prstGeom prst="rect">
            <a:avLst/>
          </a:prstGeom>
          <a:ln w="38100">
            <a:solidFill>
              <a:srgbClr val="FFFF00"/>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63"/>
            <a:r>
              <a:rPr lang="en-US" sz="1200" dirty="0" smtClean="0">
                <a:solidFill>
                  <a:prstClr val="black"/>
                </a:solidFill>
              </a:rPr>
              <a:t>RFC/BAPI</a:t>
            </a:r>
            <a:endParaRPr lang="en-US" sz="1200" dirty="0">
              <a:solidFill>
                <a:prstClr val="black"/>
              </a:solidFill>
            </a:endParaRPr>
          </a:p>
        </p:txBody>
      </p:sp>
      <p:sp>
        <p:nvSpPr>
          <p:cNvPr id="65" name="Rectangle 64"/>
          <p:cNvSpPr/>
          <p:nvPr/>
        </p:nvSpPr>
        <p:spPr>
          <a:xfrm>
            <a:off x="4122522" y="4402592"/>
            <a:ext cx="1192174" cy="303756"/>
          </a:xfrm>
          <a:prstGeom prst="rect">
            <a:avLst/>
          </a:prstGeom>
          <a:ln w="38100">
            <a:solidFill>
              <a:srgbClr val="FFFF00"/>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63"/>
            <a:r>
              <a:rPr lang="en-US" sz="1400" dirty="0">
                <a:solidFill>
                  <a:prstClr val="black"/>
                </a:solidFill>
              </a:rPr>
              <a:t>Web Service</a:t>
            </a:r>
          </a:p>
        </p:txBody>
      </p:sp>
      <p:sp>
        <p:nvSpPr>
          <p:cNvPr id="66" name="Snip Single Corner Rectangle 65"/>
          <p:cNvSpPr/>
          <p:nvPr/>
        </p:nvSpPr>
        <p:spPr>
          <a:xfrm>
            <a:off x="2333637" y="5797978"/>
            <a:ext cx="4673013" cy="243005"/>
          </a:xfrm>
          <a:prstGeom prst="snip1Rect">
            <a:avLst/>
          </a:prstGeom>
          <a:solidFill>
            <a:schemeClr val="accent1">
              <a:alpha val="45000"/>
            </a:schemeClr>
          </a:solidFill>
          <a:ln w="38100">
            <a:solidFill>
              <a:srgbClr val="FFFF00"/>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63"/>
            <a:r>
              <a:rPr lang="en-US" dirty="0">
                <a:solidFill>
                  <a:prstClr val="black"/>
                </a:solidFill>
              </a:rPr>
              <a:t>Other SAP </a:t>
            </a:r>
            <a:r>
              <a:rPr lang="en-US" dirty="0" smtClean="0">
                <a:solidFill>
                  <a:prstClr val="black"/>
                </a:solidFill>
              </a:rPr>
              <a:t>Modules, PLM, CRM, </a:t>
            </a:r>
            <a:r>
              <a:rPr lang="en-US" dirty="0" err="1" smtClean="0">
                <a:solidFill>
                  <a:prstClr val="black"/>
                </a:solidFill>
              </a:rPr>
              <a:t>etc</a:t>
            </a:r>
            <a:endParaRPr lang="en-US" dirty="0">
              <a:solidFill>
                <a:prstClr val="black"/>
              </a:solidFill>
            </a:endParaRPr>
          </a:p>
        </p:txBody>
      </p:sp>
      <p:sp>
        <p:nvSpPr>
          <p:cNvPr id="67" name="Snip Single Corner Rectangle 66"/>
          <p:cNvSpPr/>
          <p:nvPr/>
        </p:nvSpPr>
        <p:spPr>
          <a:xfrm>
            <a:off x="2333637" y="5190465"/>
            <a:ext cx="4673013" cy="243005"/>
          </a:xfrm>
          <a:prstGeom prst="snip1Rect">
            <a:avLst/>
          </a:prstGeom>
          <a:solidFill>
            <a:schemeClr val="accent1">
              <a:alpha val="45000"/>
            </a:schemeClr>
          </a:solidFill>
          <a:ln w="38100">
            <a:solidFill>
              <a:srgbClr val="FFFF00"/>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63"/>
            <a:r>
              <a:rPr lang="en-US" dirty="0">
                <a:solidFill>
                  <a:prstClr val="black"/>
                </a:solidFill>
              </a:rPr>
              <a:t>SAP SRM</a:t>
            </a:r>
          </a:p>
        </p:txBody>
      </p:sp>
      <p:sp>
        <p:nvSpPr>
          <p:cNvPr id="68" name="Snip Single Corner Rectangle 67"/>
          <p:cNvSpPr/>
          <p:nvPr/>
        </p:nvSpPr>
        <p:spPr>
          <a:xfrm>
            <a:off x="9059948" y="4841520"/>
            <a:ext cx="1457381" cy="1275776"/>
          </a:xfrm>
          <a:prstGeom prst="snip1Rect">
            <a:avLst/>
          </a:prstGeom>
          <a:solidFill>
            <a:schemeClr val="accent1">
              <a:alpha val="45000"/>
            </a:schemeClr>
          </a:solidFill>
          <a:ln w="38100">
            <a:solidFill>
              <a:srgbClr val="FFFF00"/>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63"/>
            <a:r>
              <a:rPr lang="en-US" dirty="0">
                <a:solidFill>
                  <a:prstClr val="black"/>
                </a:solidFill>
                <a:ea typeface="Tahoma" pitchFamily="34" charset="0"/>
                <a:cs typeface="Tahoma" pitchFamily="34" charset="0"/>
              </a:rPr>
              <a:t>Other Legacy Systems</a:t>
            </a:r>
          </a:p>
        </p:txBody>
      </p:sp>
      <p:sp>
        <p:nvSpPr>
          <p:cNvPr id="69" name="Snip Single Corner Rectangle 68"/>
          <p:cNvSpPr/>
          <p:nvPr/>
        </p:nvSpPr>
        <p:spPr>
          <a:xfrm>
            <a:off x="7657065" y="1371296"/>
            <a:ext cx="1241169" cy="1070026"/>
          </a:xfrm>
          <a:prstGeom prst="snip1Rect">
            <a:avLst/>
          </a:prstGeom>
          <a:solidFill>
            <a:schemeClr val="accent1">
              <a:alpha val="30000"/>
            </a:schemeClr>
          </a:solidFill>
          <a:ln w="38100">
            <a:solidFill>
              <a:srgbClr val="FFFF00"/>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63"/>
            <a:r>
              <a:rPr lang="en-US" sz="1200" b="1" dirty="0" smtClean="0">
                <a:solidFill>
                  <a:schemeClr val="bg1"/>
                </a:solidFill>
              </a:rPr>
              <a:t>Customer, Partner, Custom UI</a:t>
            </a:r>
          </a:p>
          <a:p>
            <a:pPr defTabSz="914363"/>
            <a:endParaRPr lang="en-US" sz="1200" b="1" dirty="0">
              <a:solidFill>
                <a:schemeClr val="bg1"/>
              </a:solidFill>
            </a:endParaRPr>
          </a:p>
        </p:txBody>
      </p:sp>
      <p:sp>
        <p:nvSpPr>
          <p:cNvPr id="70" name="Snip Single Corner Rectangle 69"/>
          <p:cNvSpPr/>
          <p:nvPr/>
        </p:nvSpPr>
        <p:spPr>
          <a:xfrm>
            <a:off x="2140925" y="2312250"/>
            <a:ext cx="2440944" cy="258144"/>
          </a:xfrm>
          <a:prstGeom prst="snip1Rect">
            <a:avLst/>
          </a:prstGeom>
          <a:solidFill>
            <a:schemeClr val="accent1">
              <a:alpha val="30000"/>
            </a:schemeClr>
          </a:solidFill>
          <a:ln w="34925">
            <a:solidFill>
              <a:srgbClr val="FFFF00"/>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63"/>
            <a:r>
              <a:rPr lang="en-US" sz="1200" b="1" dirty="0" smtClean="0">
                <a:solidFill>
                  <a:schemeClr val="bg1"/>
                </a:solidFill>
              </a:rPr>
              <a:t>BCS</a:t>
            </a:r>
          </a:p>
        </p:txBody>
      </p:sp>
      <p:sp>
        <p:nvSpPr>
          <p:cNvPr id="71" name="Rectangle 70"/>
          <p:cNvSpPr/>
          <p:nvPr/>
        </p:nvSpPr>
        <p:spPr>
          <a:xfrm>
            <a:off x="2140925" y="2846712"/>
            <a:ext cx="1112955" cy="609415"/>
          </a:xfrm>
          <a:prstGeom prst="rect">
            <a:avLst/>
          </a:prstGeom>
          <a:ln w="34925">
            <a:solidFill>
              <a:srgbClr val="FFFF00"/>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63"/>
            <a:r>
              <a:rPr lang="en-US" sz="1400" dirty="0" smtClean="0">
                <a:solidFill>
                  <a:prstClr val="black"/>
                </a:solidFill>
              </a:rPr>
              <a:t>Duet Enterprise</a:t>
            </a:r>
            <a:endParaRPr lang="en-US" sz="1400" dirty="0">
              <a:solidFill>
                <a:prstClr val="black"/>
              </a:solidFill>
            </a:endParaRPr>
          </a:p>
        </p:txBody>
      </p:sp>
      <p:sp>
        <p:nvSpPr>
          <p:cNvPr id="4" name="Oval 3"/>
          <p:cNvSpPr/>
          <p:nvPr/>
        </p:nvSpPr>
        <p:spPr bwMode="auto">
          <a:xfrm>
            <a:off x="4067662" y="4334699"/>
            <a:ext cx="1371601" cy="442485"/>
          </a:xfrm>
          <a:prstGeom prst="ellipse">
            <a:avLst/>
          </a:prstGeom>
          <a:noFill/>
          <a:ln w="19050">
            <a:solidFill>
              <a:schemeClr val="accent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smtClean="0">
              <a:solidFill>
                <a:schemeClr val="tx1">
                  <a:alpha val="99000"/>
                </a:schemeClr>
              </a:solidFill>
            </a:endParaRPr>
          </a:p>
        </p:txBody>
      </p:sp>
      <p:sp>
        <p:nvSpPr>
          <p:cNvPr id="72" name="Oval 71"/>
          <p:cNvSpPr/>
          <p:nvPr/>
        </p:nvSpPr>
        <p:spPr bwMode="auto">
          <a:xfrm>
            <a:off x="2022620" y="2930176"/>
            <a:ext cx="1371601" cy="442485"/>
          </a:xfrm>
          <a:prstGeom prst="ellipse">
            <a:avLst/>
          </a:prstGeom>
          <a:noFill/>
          <a:ln w="19050">
            <a:solidFill>
              <a:schemeClr val="accent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smtClean="0">
              <a:solidFill>
                <a:schemeClr val="tx1">
                  <a:alpha val="99000"/>
                </a:schemeClr>
              </a:solidFill>
            </a:endParaRPr>
          </a:p>
        </p:txBody>
      </p:sp>
      <p:sp>
        <p:nvSpPr>
          <p:cNvPr id="73" name="Oval 72"/>
          <p:cNvSpPr/>
          <p:nvPr/>
        </p:nvSpPr>
        <p:spPr bwMode="auto">
          <a:xfrm>
            <a:off x="2647695" y="2234785"/>
            <a:ext cx="1371601" cy="442485"/>
          </a:xfrm>
          <a:prstGeom prst="ellipse">
            <a:avLst/>
          </a:prstGeom>
          <a:noFill/>
          <a:ln w="19050">
            <a:solidFill>
              <a:schemeClr val="accent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smtClean="0">
              <a:solidFill>
                <a:schemeClr val="tx1">
                  <a:alpha val="99000"/>
                </a:schemeClr>
              </a:solidFill>
            </a:endParaRPr>
          </a:p>
        </p:txBody>
      </p:sp>
      <p:sp>
        <p:nvSpPr>
          <p:cNvPr id="74" name="Oval 73"/>
          <p:cNvSpPr/>
          <p:nvPr/>
        </p:nvSpPr>
        <p:spPr bwMode="auto">
          <a:xfrm>
            <a:off x="1997588" y="3615933"/>
            <a:ext cx="1371601" cy="442485"/>
          </a:xfrm>
          <a:prstGeom prst="ellipse">
            <a:avLst/>
          </a:prstGeom>
          <a:noFill/>
          <a:ln w="19050">
            <a:solidFill>
              <a:schemeClr val="accent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smtClean="0">
              <a:solidFill>
                <a:schemeClr val="tx1">
                  <a:alpha val="99000"/>
                </a:schemeClr>
              </a:solidFill>
            </a:endParaRPr>
          </a:p>
        </p:txBody>
      </p:sp>
    </p:spTree>
    <p:extLst>
      <p:ext uri="{BB962C8B-B14F-4D97-AF65-F5344CB8AC3E}">
        <p14:creationId xmlns:p14="http://schemas.microsoft.com/office/powerpoint/2010/main" val="3355868466"/>
      </p:ext>
    </p:extLst>
  </p:cSld>
  <p:clrMapOvr>
    <a:masterClrMapping/>
  </p:clrMapOvr>
  <mc:AlternateContent xmlns:mc="http://schemas.openxmlformats.org/markup-compatibility/2006" xmlns:p14="http://schemas.microsoft.com/office/powerpoint/2010/main">
    <mc:Choice Requires="p14">
      <p:transition spd="med" p14:dur="699">
        <p:fade/>
      </p:transition>
    </mc:Choice>
    <mc:Fallback xmlns="">
      <p:transition xmlns:p14="http://schemas.microsoft.com/office/powerpoint/2010/mai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56"/>
                                        </p:tgtEl>
                                        <p:attrNameLst>
                                          <p:attrName>style.visibility</p:attrName>
                                        </p:attrNameLst>
                                      </p:cBhvr>
                                      <p:to>
                                        <p:strVal val="visible"/>
                                      </p:to>
                                    </p:set>
                                    <p:animEffect transition="in" filter="fade">
                                      <p:cBhvr>
                                        <p:cTn id="11" dur="500"/>
                                        <p:tgtEl>
                                          <p:spTgt spid="56"/>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57"/>
                                        </p:tgtEl>
                                        <p:attrNameLst>
                                          <p:attrName>style.visibility</p:attrName>
                                        </p:attrNameLst>
                                      </p:cBhvr>
                                      <p:to>
                                        <p:strVal val="visible"/>
                                      </p:to>
                                    </p:set>
                                    <p:animEffect transition="in" filter="fade">
                                      <p:cBhvr>
                                        <p:cTn id="14" dur="500"/>
                                        <p:tgtEl>
                                          <p:spTgt spid="57"/>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58"/>
                                        </p:tgtEl>
                                        <p:attrNameLst>
                                          <p:attrName>style.visibility</p:attrName>
                                        </p:attrNameLst>
                                      </p:cBhvr>
                                      <p:to>
                                        <p:strVal val="visible"/>
                                      </p:to>
                                    </p:set>
                                    <p:animEffect transition="in" filter="fade">
                                      <p:cBhvr>
                                        <p:cTn id="17" dur="500"/>
                                        <p:tgtEl>
                                          <p:spTgt spid="58"/>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59"/>
                                        </p:tgtEl>
                                        <p:attrNameLst>
                                          <p:attrName>style.visibility</p:attrName>
                                        </p:attrNameLst>
                                      </p:cBhvr>
                                      <p:to>
                                        <p:strVal val="visible"/>
                                      </p:to>
                                    </p:set>
                                    <p:animEffect transition="in" filter="fade">
                                      <p:cBhvr>
                                        <p:cTn id="20" dur="500"/>
                                        <p:tgtEl>
                                          <p:spTgt spid="59"/>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60"/>
                                        </p:tgtEl>
                                        <p:attrNameLst>
                                          <p:attrName>style.visibility</p:attrName>
                                        </p:attrNameLst>
                                      </p:cBhvr>
                                      <p:to>
                                        <p:strVal val="visible"/>
                                      </p:to>
                                    </p:set>
                                    <p:animEffect transition="in" filter="fade">
                                      <p:cBhvr>
                                        <p:cTn id="23" dur="500"/>
                                        <p:tgtEl>
                                          <p:spTgt spid="60"/>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61"/>
                                        </p:tgtEl>
                                        <p:attrNameLst>
                                          <p:attrName>style.visibility</p:attrName>
                                        </p:attrNameLst>
                                      </p:cBhvr>
                                      <p:to>
                                        <p:strVal val="visible"/>
                                      </p:to>
                                    </p:set>
                                    <p:animEffect transition="in" filter="fade">
                                      <p:cBhvr>
                                        <p:cTn id="26" dur="500"/>
                                        <p:tgtEl>
                                          <p:spTgt spid="61"/>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62"/>
                                        </p:tgtEl>
                                        <p:attrNameLst>
                                          <p:attrName>style.visibility</p:attrName>
                                        </p:attrNameLst>
                                      </p:cBhvr>
                                      <p:to>
                                        <p:strVal val="visible"/>
                                      </p:to>
                                    </p:set>
                                    <p:animEffect transition="in" filter="fade">
                                      <p:cBhvr>
                                        <p:cTn id="29" dur="500"/>
                                        <p:tgtEl>
                                          <p:spTgt spid="62"/>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63"/>
                                        </p:tgtEl>
                                        <p:attrNameLst>
                                          <p:attrName>style.visibility</p:attrName>
                                        </p:attrNameLst>
                                      </p:cBhvr>
                                      <p:to>
                                        <p:strVal val="visible"/>
                                      </p:to>
                                    </p:set>
                                    <p:animEffect transition="in" filter="fade">
                                      <p:cBhvr>
                                        <p:cTn id="32" dur="500"/>
                                        <p:tgtEl>
                                          <p:spTgt spid="63"/>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64"/>
                                        </p:tgtEl>
                                        <p:attrNameLst>
                                          <p:attrName>style.visibility</p:attrName>
                                        </p:attrNameLst>
                                      </p:cBhvr>
                                      <p:to>
                                        <p:strVal val="visible"/>
                                      </p:to>
                                    </p:set>
                                    <p:animEffect transition="in" filter="fade">
                                      <p:cBhvr>
                                        <p:cTn id="35" dur="500"/>
                                        <p:tgtEl>
                                          <p:spTgt spid="64"/>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65"/>
                                        </p:tgtEl>
                                        <p:attrNameLst>
                                          <p:attrName>style.visibility</p:attrName>
                                        </p:attrNameLst>
                                      </p:cBhvr>
                                      <p:to>
                                        <p:strVal val="visible"/>
                                      </p:to>
                                    </p:set>
                                    <p:animEffect transition="in" filter="fade">
                                      <p:cBhvr>
                                        <p:cTn id="38" dur="500"/>
                                        <p:tgtEl>
                                          <p:spTgt spid="65"/>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66"/>
                                        </p:tgtEl>
                                        <p:attrNameLst>
                                          <p:attrName>style.visibility</p:attrName>
                                        </p:attrNameLst>
                                      </p:cBhvr>
                                      <p:to>
                                        <p:strVal val="visible"/>
                                      </p:to>
                                    </p:set>
                                    <p:animEffect transition="in" filter="fade">
                                      <p:cBhvr>
                                        <p:cTn id="41" dur="500"/>
                                        <p:tgtEl>
                                          <p:spTgt spid="66"/>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67"/>
                                        </p:tgtEl>
                                        <p:attrNameLst>
                                          <p:attrName>style.visibility</p:attrName>
                                        </p:attrNameLst>
                                      </p:cBhvr>
                                      <p:to>
                                        <p:strVal val="visible"/>
                                      </p:to>
                                    </p:set>
                                    <p:animEffect transition="in" filter="fade">
                                      <p:cBhvr>
                                        <p:cTn id="44" dur="500"/>
                                        <p:tgtEl>
                                          <p:spTgt spid="67"/>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68"/>
                                        </p:tgtEl>
                                        <p:attrNameLst>
                                          <p:attrName>style.visibility</p:attrName>
                                        </p:attrNameLst>
                                      </p:cBhvr>
                                      <p:to>
                                        <p:strVal val="visible"/>
                                      </p:to>
                                    </p:set>
                                    <p:animEffect transition="in" filter="fade">
                                      <p:cBhvr>
                                        <p:cTn id="47" dur="500"/>
                                        <p:tgtEl>
                                          <p:spTgt spid="68"/>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39"/>
                                        </p:tgtEl>
                                        <p:attrNameLst>
                                          <p:attrName>style.visibility</p:attrName>
                                        </p:attrNameLst>
                                      </p:cBhvr>
                                      <p:to>
                                        <p:strVal val="visible"/>
                                      </p:to>
                                    </p:set>
                                    <p:animEffect transition="in" filter="fade">
                                      <p:cBhvr>
                                        <p:cTn id="52" dur="500"/>
                                        <p:tgtEl>
                                          <p:spTgt spid="39"/>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40"/>
                                        </p:tgtEl>
                                        <p:attrNameLst>
                                          <p:attrName>style.visibility</p:attrName>
                                        </p:attrNameLst>
                                      </p:cBhvr>
                                      <p:to>
                                        <p:strVal val="visible"/>
                                      </p:to>
                                    </p:set>
                                    <p:animEffect transition="in" filter="fade">
                                      <p:cBhvr>
                                        <p:cTn id="55" dur="500"/>
                                        <p:tgtEl>
                                          <p:spTgt spid="40"/>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41"/>
                                        </p:tgtEl>
                                        <p:attrNameLst>
                                          <p:attrName>style.visibility</p:attrName>
                                        </p:attrNameLst>
                                      </p:cBhvr>
                                      <p:to>
                                        <p:strVal val="visible"/>
                                      </p:to>
                                    </p:set>
                                    <p:animEffect transition="in" filter="fade">
                                      <p:cBhvr>
                                        <p:cTn id="58" dur="500"/>
                                        <p:tgtEl>
                                          <p:spTgt spid="41"/>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42"/>
                                        </p:tgtEl>
                                        <p:attrNameLst>
                                          <p:attrName>style.visibility</p:attrName>
                                        </p:attrNameLst>
                                      </p:cBhvr>
                                      <p:to>
                                        <p:strVal val="visible"/>
                                      </p:to>
                                    </p:set>
                                    <p:animEffect transition="in" filter="fade">
                                      <p:cBhvr>
                                        <p:cTn id="61" dur="500"/>
                                        <p:tgtEl>
                                          <p:spTgt spid="42"/>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44"/>
                                        </p:tgtEl>
                                        <p:attrNameLst>
                                          <p:attrName>style.visibility</p:attrName>
                                        </p:attrNameLst>
                                      </p:cBhvr>
                                      <p:to>
                                        <p:strVal val="visible"/>
                                      </p:to>
                                    </p:set>
                                    <p:animEffect transition="in" filter="fade">
                                      <p:cBhvr>
                                        <p:cTn id="64" dur="500"/>
                                        <p:tgtEl>
                                          <p:spTgt spid="44"/>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45"/>
                                        </p:tgtEl>
                                        <p:attrNameLst>
                                          <p:attrName>style.visibility</p:attrName>
                                        </p:attrNameLst>
                                      </p:cBhvr>
                                      <p:to>
                                        <p:strVal val="visible"/>
                                      </p:to>
                                    </p:set>
                                    <p:animEffect transition="in" filter="fade">
                                      <p:cBhvr>
                                        <p:cTn id="67" dur="500"/>
                                        <p:tgtEl>
                                          <p:spTgt spid="45"/>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46"/>
                                        </p:tgtEl>
                                        <p:attrNameLst>
                                          <p:attrName>style.visibility</p:attrName>
                                        </p:attrNameLst>
                                      </p:cBhvr>
                                      <p:to>
                                        <p:strVal val="visible"/>
                                      </p:to>
                                    </p:set>
                                    <p:animEffect transition="in" filter="fade">
                                      <p:cBhvr>
                                        <p:cTn id="70" dur="500"/>
                                        <p:tgtEl>
                                          <p:spTgt spid="46"/>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47"/>
                                        </p:tgtEl>
                                        <p:attrNameLst>
                                          <p:attrName>style.visibility</p:attrName>
                                        </p:attrNameLst>
                                      </p:cBhvr>
                                      <p:to>
                                        <p:strVal val="visible"/>
                                      </p:to>
                                    </p:set>
                                    <p:animEffect transition="in" filter="fade">
                                      <p:cBhvr>
                                        <p:cTn id="73" dur="500"/>
                                        <p:tgtEl>
                                          <p:spTgt spid="47"/>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48"/>
                                        </p:tgtEl>
                                        <p:attrNameLst>
                                          <p:attrName>style.visibility</p:attrName>
                                        </p:attrNameLst>
                                      </p:cBhvr>
                                      <p:to>
                                        <p:strVal val="visible"/>
                                      </p:to>
                                    </p:set>
                                    <p:animEffect transition="in" filter="fade">
                                      <p:cBhvr>
                                        <p:cTn id="76" dur="500"/>
                                        <p:tgtEl>
                                          <p:spTgt spid="48"/>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49"/>
                                        </p:tgtEl>
                                        <p:attrNameLst>
                                          <p:attrName>style.visibility</p:attrName>
                                        </p:attrNameLst>
                                      </p:cBhvr>
                                      <p:to>
                                        <p:strVal val="visible"/>
                                      </p:to>
                                    </p:set>
                                    <p:animEffect transition="in" filter="fade">
                                      <p:cBhvr>
                                        <p:cTn id="79" dur="500"/>
                                        <p:tgtEl>
                                          <p:spTgt spid="49"/>
                                        </p:tgtEl>
                                      </p:cBhvr>
                                    </p:animEffect>
                                  </p:childTnLst>
                                </p:cTn>
                              </p:par>
                              <p:par>
                                <p:cTn id="80" presetID="10" presetClass="entr" presetSubtype="0" fill="hold" grpId="0" nodeType="withEffect">
                                  <p:stCondLst>
                                    <p:cond delay="0"/>
                                  </p:stCondLst>
                                  <p:childTnLst>
                                    <p:set>
                                      <p:cBhvr>
                                        <p:cTn id="81" dur="1" fill="hold">
                                          <p:stCondLst>
                                            <p:cond delay="0"/>
                                          </p:stCondLst>
                                        </p:cTn>
                                        <p:tgtEl>
                                          <p:spTgt spid="50"/>
                                        </p:tgtEl>
                                        <p:attrNameLst>
                                          <p:attrName>style.visibility</p:attrName>
                                        </p:attrNameLst>
                                      </p:cBhvr>
                                      <p:to>
                                        <p:strVal val="visible"/>
                                      </p:to>
                                    </p:set>
                                    <p:animEffect transition="in" filter="fade">
                                      <p:cBhvr>
                                        <p:cTn id="82" dur="500"/>
                                        <p:tgtEl>
                                          <p:spTgt spid="50"/>
                                        </p:tgtEl>
                                      </p:cBhvr>
                                    </p:animEffect>
                                  </p:childTnLst>
                                </p:cTn>
                              </p:par>
                            </p:childTnLst>
                          </p:cTn>
                        </p:par>
                      </p:childTnLst>
                    </p:cTn>
                  </p:par>
                  <p:par>
                    <p:cTn id="83" fill="hold">
                      <p:stCondLst>
                        <p:cond delay="indefinite"/>
                      </p:stCondLst>
                      <p:childTnLst>
                        <p:par>
                          <p:cTn id="84" fill="hold">
                            <p:stCondLst>
                              <p:cond delay="0"/>
                            </p:stCondLst>
                            <p:childTnLst>
                              <p:par>
                                <p:cTn id="85" presetID="10" presetClass="entr" presetSubtype="0" fill="hold" grpId="0" nodeType="clickEffect">
                                  <p:stCondLst>
                                    <p:cond delay="0"/>
                                  </p:stCondLst>
                                  <p:childTnLst>
                                    <p:set>
                                      <p:cBhvr>
                                        <p:cTn id="86" dur="1" fill="hold">
                                          <p:stCondLst>
                                            <p:cond delay="0"/>
                                          </p:stCondLst>
                                        </p:cTn>
                                        <p:tgtEl>
                                          <p:spTgt spid="51"/>
                                        </p:tgtEl>
                                        <p:attrNameLst>
                                          <p:attrName>style.visibility</p:attrName>
                                        </p:attrNameLst>
                                      </p:cBhvr>
                                      <p:to>
                                        <p:strVal val="visible"/>
                                      </p:to>
                                    </p:set>
                                    <p:animEffect transition="in" filter="fade">
                                      <p:cBhvr>
                                        <p:cTn id="87" dur="500"/>
                                        <p:tgtEl>
                                          <p:spTgt spid="51"/>
                                        </p:tgtEl>
                                      </p:cBhvr>
                                    </p:animEffect>
                                  </p:childTnLst>
                                </p:cTn>
                              </p:par>
                              <p:par>
                                <p:cTn id="88" presetID="10" presetClass="entr" presetSubtype="0" fill="hold" grpId="0" nodeType="withEffect">
                                  <p:stCondLst>
                                    <p:cond delay="0"/>
                                  </p:stCondLst>
                                  <p:childTnLst>
                                    <p:set>
                                      <p:cBhvr>
                                        <p:cTn id="89" dur="1" fill="hold">
                                          <p:stCondLst>
                                            <p:cond delay="0"/>
                                          </p:stCondLst>
                                        </p:cTn>
                                        <p:tgtEl>
                                          <p:spTgt spid="52"/>
                                        </p:tgtEl>
                                        <p:attrNameLst>
                                          <p:attrName>style.visibility</p:attrName>
                                        </p:attrNameLst>
                                      </p:cBhvr>
                                      <p:to>
                                        <p:strVal val="visible"/>
                                      </p:to>
                                    </p:set>
                                    <p:animEffect transition="in" filter="fade">
                                      <p:cBhvr>
                                        <p:cTn id="90" dur="500"/>
                                        <p:tgtEl>
                                          <p:spTgt spid="52"/>
                                        </p:tgtEl>
                                      </p:cBhvr>
                                    </p:animEffect>
                                  </p:childTnLst>
                                </p:cTn>
                              </p:par>
                              <p:par>
                                <p:cTn id="91" presetID="10" presetClass="entr" presetSubtype="0" fill="hold" grpId="0" nodeType="withEffect">
                                  <p:stCondLst>
                                    <p:cond delay="0"/>
                                  </p:stCondLst>
                                  <p:childTnLst>
                                    <p:set>
                                      <p:cBhvr>
                                        <p:cTn id="92" dur="1" fill="hold">
                                          <p:stCondLst>
                                            <p:cond delay="0"/>
                                          </p:stCondLst>
                                        </p:cTn>
                                        <p:tgtEl>
                                          <p:spTgt spid="53"/>
                                        </p:tgtEl>
                                        <p:attrNameLst>
                                          <p:attrName>style.visibility</p:attrName>
                                        </p:attrNameLst>
                                      </p:cBhvr>
                                      <p:to>
                                        <p:strVal val="visible"/>
                                      </p:to>
                                    </p:set>
                                    <p:animEffect transition="in" filter="fade">
                                      <p:cBhvr>
                                        <p:cTn id="93" dur="500"/>
                                        <p:tgtEl>
                                          <p:spTgt spid="53"/>
                                        </p:tgtEl>
                                      </p:cBhvr>
                                    </p:animEffect>
                                  </p:childTnLst>
                                </p:cTn>
                              </p:par>
                              <p:par>
                                <p:cTn id="94" presetID="10" presetClass="entr" presetSubtype="0" fill="hold" grpId="0" nodeType="withEffect">
                                  <p:stCondLst>
                                    <p:cond delay="0"/>
                                  </p:stCondLst>
                                  <p:childTnLst>
                                    <p:set>
                                      <p:cBhvr>
                                        <p:cTn id="95" dur="1" fill="hold">
                                          <p:stCondLst>
                                            <p:cond delay="0"/>
                                          </p:stCondLst>
                                        </p:cTn>
                                        <p:tgtEl>
                                          <p:spTgt spid="54"/>
                                        </p:tgtEl>
                                        <p:attrNameLst>
                                          <p:attrName>style.visibility</p:attrName>
                                        </p:attrNameLst>
                                      </p:cBhvr>
                                      <p:to>
                                        <p:strVal val="visible"/>
                                      </p:to>
                                    </p:set>
                                    <p:animEffect transition="in" filter="fade">
                                      <p:cBhvr>
                                        <p:cTn id="96" dur="500"/>
                                        <p:tgtEl>
                                          <p:spTgt spid="54"/>
                                        </p:tgtEl>
                                      </p:cBhvr>
                                    </p:animEffect>
                                  </p:childTnLst>
                                </p:cTn>
                              </p:par>
                              <p:par>
                                <p:cTn id="97" presetID="10" presetClass="entr" presetSubtype="0" fill="hold" grpId="0" nodeType="withEffect">
                                  <p:stCondLst>
                                    <p:cond delay="0"/>
                                  </p:stCondLst>
                                  <p:childTnLst>
                                    <p:set>
                                      <p:cBhvr>
                                        <p:cTn id="98" dur="1" fill="hold">
                                          <p:stCondLst>
                                            <p:cond delay="0"/>
                                          </p:stCondLst>
                                        </p:cTn>
                                        <p:tgtEl>
                                          <p:spTgt spid="55"/>
                                        </p:tgtEl>
                                        <p:attrNameLst>
                                          <p:attrName>style.visibility</p:attrName>
                                        </p:attrNameLst>
                                      </p:cBhvr>
                                      <p:to>
                                        <p:strVal val="visible"/>
                                      </p:to>
                                    </p:set>
                                    <p:animEffect transition="in" filter="fade">
                                      <p:cBhvr>
                                        <p:cTn id="99" dur="500"/>
                                        <p:tgtEl>
                                          <p:spTgt spid="55"/>
                                        </p:tgtEl>
                                      </p:cBhvr>
                                    </p:animEffect>
                                  </p:childTnLst>
                                </p:cTn>
                              </p:par>
                              <p:par>
                                <p:cTn id="100" presetID="10" presetClass="entr" presetSubtype="0" fill="hold" grpId="0" nodeType="withEffect">
                                  <p:stCondLst>
                                    <p:cond delay="0"/>
                                  </p:stCondLst>
                                  <p:childTnLst>
                                    <p:set>
                                      <p:cBhvr>
                                        <p:cTn id="101" dur="1" fill="hold">
                                          <p:stCondLst>
                                            <p:cond delay="0"/>
                                          </p:stCondLst>
                                        </p:cTn>
                                        <p:tgtEl>
                                          <p:spTgt spid="69"/>
                                        </p:tgtEl>
                                        <p:attrNameLst>
                                          <p:attrName>style.visibility</p:attrName>
                                        </p:attrNameLst>
                                      </p:cBhvr>
                                      <p:to>
                                        <p:strVal val="visible"/>
                                      </p:to>
                                    </p:set>
                                    <p:animEffect transition="in" filter="fade">
                                      <p:cBhvr>
                                        <p:cTn id="102" dur="500"/>
                                        <p:tgtEl>
                                          <p:spTgt spid="69"/>
                                        </p:tgtEl>
                                      </p:cBhvr>
                                    </p:animEffect>
                                  </p:childTnLst>
                                </p:cTn>
                              </p:par>
                              <p:par>
                                <p:cTn id="103" presetID="10" presetClass="entr" presetSubtype="0" fill="hold" grpId="0" nodeType="withEffect">
                                  <p:stCondLst>
                                    <p:cond delay="0"/>
                                  </p:stCondLst>
                                  <p:childTnLst>
                                    <p:set>
                                      <p:cBhvr>
                                        <p:cTn id="104" dur="1" fill="hold">
                                          <p:stCondLst>
                                            <p:cond delay="0"/>
                                          </p:stCondLst>
                                        </p:cTn>
                                        <p:tgtEl>
                                          <p:spTgt spid="70"/>
                                        </p:tgtEl>
                                        <p:attrNameLst>
                                          <p:attrName>style.visibility</p:attrName>
                                        </p:attrNameLst>
                                      </p:cBhvr>
                                      <p:to>
                                        <p:strVal val="visible"/>
                                      </p:to>
                                    </p:set>
                                    <p:animEffect transition="in" filter="fade">
                                      <p:cBhvr>
                                        <p:cTn id="105" dur="500"/>
                                        <p:tgtEl>
                                          <p:spTgt spid="70"/>
                                        </p:tgtEl>
                                      </p:cBhvr>
                                    </p:animEffect>
                                  </p:childTnLst>
                                </p:cTn>
                              </p:par>
                              <p:par>
                                <p:cTn id="106" presetID="10" presetClass="entr" presetSubtype="0" fill="hold" grpId="0" nodeType="withEffect">
                                  <p:stCondLst>
                                    <p:cond delay="0"/>
                                  </p:stCondLst>
                                  <p:childTnLst>
                                    <p:set>
                                      <p:cBhvr>
                                        <p:cTn id="107" dur="1" fill="hold">
                                          <p:stCondLst>
                                            <p:cond delay="0"/>
                                          </p:stCondLst>
                                        </p:cTn>
                                        <p:tgtEl>
                                          <p:spTgt spid="71"/>
                                        </p:tgtEl>
                                        <p:attrNameLst>
                                          <p:attrName>style.visibility</p:attrName>
                                        </p:attrNameLst>
                                      </p:cBhvr>
                                      <p:to>
                                        <p:strVal val="visible"/>
                                      </p:to>
                                    </p:set>
                                    <p:animEffect transition="in" filter="fade">
                                      <p:cBhvr>
                                        <p:cTn id="108" dur="500"/>
                                        <p:tgtEl>
                                          <p:spTgt spid="71"/>
                                        </p:tgtEl>
                                      </p:cBhvr>
                                    </p:animEffect>
                                  </p:childTnLst>
                                </p:cTn>
                              </p:par>
                            </p:childTnLst>
                          </p:cTn>
                        </p:par>
                      </p:childTnLst>
                    </p:cTn>
                  </p:par>
                  <p:par>
                    <p:cTn id="109" fill="hold">
                      <p:stCondLst>
                        <p:cond delay="indefinite"/>
                      </p:stCondLst>
                      <p:childTnLst>
                        <p:par>
                          <p:cTn id="110" fill="hold">
                            <p:stCondLst>
                              <p:cond delay="0"/>
                            </p:stCondLst>
                            <p:childTnLst>
                              <p:par>
                                <p:cTn id="111" presetID="10" presetClass="entr" presetSubtype="0" fill="hold" grpId="0" nodeType="clickEffect">
                                  <p:stCondLst>
                                    <p:cond delay="0"/>
                                  </p:stCondLst>
                                  <p:childTnLst>
                                    <p:set>
                                      <p:cBhvr>
                                        <p:cTn id="112" dur="1" fill="hold">
                                          <p:stCondLst>
                                            <p:cond delay="0"/>
                                          </p:stCondLst>
                                        </p:cTn>
                                        <p:tgtEl>
                                          <p:spTgt spid="4"/>
                                        </p:tgtEl>
                                        <p:attrNameLst>
                                          <p:attrName>style.visibility</p:attrName>
                                        </p:attrNameLst>
                                      </p:cBhvr>
                                      <p:to>
                                        <p:strVal val="visible"/>
                                      </p:to>
                                    </p:set>
                                    <p:animEffect transition="in" filter="fade">
                                      <p:cBhvr>
                                        <p:cTn id="113" dur="500"/>
                                        <p:tgtEl>
                                          <p:spTgt spid="4"/>
                                        </p:tgtEl>
                                      </p:cBhvr>
                                    </p:animEffect>
                                  </p:childTnLst>
                                </p:cTn>
                              </p:par>
                              <p:par>
                                <p:cTn id="114" presetID="10" presetClass="entr" presetSubtype="0" fill="hold" grpId="0" nodeType="withEffect">
                                  <p:stCondLst>
                                    <p:cond delay="0"/>
                                  </p:stCondLst>
                                  <p:childTnLst>
                                    <p:set>
                                      <p:cBhvr>
                                        <p:cTn id="115" dur="1" fill="hold">
                                          <p:stCondLst>
                                            <p:cond delay="0"/>
                                          </p:stCondLst>
                                        </p:cTn>
                                        <p:tgtEl>
                                          <p:spTgt spid="74"/>
                                        </p:tgtEl>
                                        <p:attrNameLst>
                                          <p:attrName>style.visibility</p:attrName>
                                        </p:attrNameLst>
                                      </p:cBhvr>
                                      <p:to>
                                        <p:strVal val="visible"/>
                                      </p:to>
                                    </p:set>
                                    <p:animEffect transition="in" filter="fade">
                                      <p:cBhvr>
                                        <p:cTn id="116" dur="500"/>
                                        <p:tgtEl>
                                          <p:spTgt spid="74"/>
                                        </p:tgtEl>
                                      </p:cBhvr>
                                    </p:animEffect>
                                  </p:childTnLst>
                                </p:cTn>
                              </p:par>
                              <p:par>
                                <p:cTn id="117" presetID="10" presetClass="entr" presetSubtype="0" fill="hold" grpId="0" nodeType="withEffect">
                                  <p:stCondLst>
                                    <p:cond delay="0"/>
                                  </p:stCondLst>
                                  <p:childTnLst>
                                    <p:set>
                                      <p:cBhvr>
                                        <p:cTn id="118" dur="1" fill="hold">
                                          <p:stCondLst>
                                            <p:cond delay="0"/>
                                          </p:stCondLst>
                                        </p:cTn>
                                        <p:tgtEl>
                                          <p:spTgt spid="72"/>
                                        </p:tgtEl>
                                        <p:attrNameLst>
                                          <p:attrName>style.visibility</p:attrName>
                                        </p:attrNameLst>
                                      </p:cBhvr>
                                      <p:to>
                                        <p:strVal val="visible"/>
                                      </p:to>
                                    </p:set>
                                    <p:animEffect transition="in" filter="fade">
                                      <p:cBhvr>
                                        <p:cTn id="119" dur="500"/>
                                        <p:tgtEl>
                                          <p:spTgt spid="72"/>
                                        </p:tgtEl>
                                      </p:cBhvr>
                                    </p:animEffect>
                                  </p:childTnLst>
                                </p:cTn>
                              </p:par>
                              <p:par>
                                <p:cTn id="120" presetID="10" presetClass="entr" presetSubtype="0" fill="hold" grpId="0" nodeType="withEffect">
                                  <p:stCondLst>
                                    <p:cond delay="0"/>
                                  </p:stCondLst>
                                  <p:childTnLst>
                                    <p:set>
                                      <p:cBhvr>
                                        <p:cTn id="121" dur="1" fill="hold">
                                          <p:stCondLst>
                                            <p:cond delay="0"/>
                                          </p:stCondLst>
                                        </p:cTn>
                                        <p:tgtEl>
                                          <p:spTgt spid="73"/>
                                        </p:tgtEl>
                                        <p:attrNameLst>
                                          <p:attrName>style.visibility</p:attrName>
                                        </p:attrNameLst>
                                      </p:cBhvr>
                                      <p:to>
                                        <p:strVal val="visible"/>
                                      </p:to>
                                    </p:set>
                                    <p:animEffect transition="in" filter="fade">
                                      <p:cBhvr>
                                        <p:cTn id="122"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9" grpId="0" animBg="1"/>
      <p:bldP spid="40" grpId="0" animBg="1"/>
      <p:bldP spid="41" grpId="0" animBg="1"/>
      <p:bldP spid="42" grpId="0" animBg="1"/>
      <p:bldP spid="44" grpId="0"/>
      <p:bldP spid="45" grpId="0"/>
      <p:bldP spid="46" grpId="0"/>
      <p:bldP spid="47" grpId="0" animBg="1"/>
      <p:bldP spid="48" grpId="0"/>
      <p:bldP spid="49" grpId="0" animBg="1"/>
      <p:bldP spid="50" grpId="0" animBg="1"/>
      <p:bldP spid="51" grpId="0" animBg="1"/>
      <p:bldP spid="52" grpId="0"/>
      <p:bldP spid="53" grpId="0" animBg="1"/>
      <p:bldP spid="54" grpId="0" animBg="1"/>
      <p:bldP spid="55" grpId="0" animBg="1"/>
      <p:bldP spid="56" grpId="0" animBg="1"/>
      <p:bldP spid="57" grpId="0" animBg="1"/>
      <p:bldP spid="58" grpId="0" animBg="1"/>
      <p:bldP spid="59" grpId="0" animBg="1"/>
      <p:bldP spid="60" grpId="0"/>
      <p:bldP spid="61" grpId="0" animBg="1"/>
      <p:bldP spid="62" grpId="0" animBg="1"/>
      <p:bldP spid="63" grpId="0" animBg="1"/>
      <p:bldP spid="64" grpId="0" animBg="1"/>
      <p:bldP spid="65" grpId="0" animBg="1"/>
      <p:bldP spid="66" grpId="0" animBg="1"/>
      <p:bldP spid="67" grpId="0" animBg="1"/>
      <p:bldP spid="68" grpId="0" animBg="1"/>
      <p:bldP spid="69" grpId="0" animBg="1"/>
      <p:bldP spid="70" grpId="0" animBg="1"/>
      <p:bldP spid="71" grpId="0" animBg="1"/>
      <p:bldP spid="4" grpId="0" animBg="1"/>
      <p:bldP spid="72" grpId="0" animBg="1"/>
      <p:bldP spid="73" grpId="0" animBg="1"/>
      <p:bldP spid="74"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Agenda</a:t>
            </a:r>
            <a:endParaRPr lang="en-US" dirty="0"/>
          </a:p>
        </p:txBody>
      </p:sp>
      <p:sp>
        <p:nvSpPr>
          <p:cNvPr id="3" name="Text Placeholder 2"/>
          <p:cNvSpPr>
            <a:spLocks noGrp="1"/>
          </p:cNvSpPr>
          <p:nvPr>
            <p:ph type="body" sz="quarter" idx="10"/>
          </p:nvPr>
        </p:nvSpPr>
        <p:spPr/>
        <p:txBody>
          <a:bodyPr/>
          <a:lstStyle/>
          <a:p>
            <a:r>
              <a:rPr lang="en-US" smtClean="0"/>
              <a:t>A Lap Around Office Business Applications (OBA)</a:t>
            </a:r>
          </a:p>
          <a:p>
            <a:r>
              <a:rPr lang="en-US" smtClean="0"/>
              <a:t>SAP and Web Services</a:t>
            </a:r>
          </a:p>
          <a:p>
            <a:r>
              <a:rPr lang="en-US" smtClean="0"/>
              <a:t>Duet Enterprise</a:t>
            </a:r>
          </a:p>
          <a:p>
            <a:endParaRPr lang="en-US" dirty="0"/>
          </a:p>
        </p:txBody>
      </p:sp>
    </p:spTree>
    <p:extLst>
      <p:ext uri="{BB962C8B-B14F-4D97-AF65-F5344CB8AC3E}">
        <p14:creationId xmlns:p14="http://schemas.microsoft.com/office/powerpoint/2010/main" val="2486990160"/>
      </p:ext>
    </p:extLst>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High Level Architecture</a:t>
            </a:r>
            <a:endParaRPr lang="en-US" dirty="0"/>
          </a:p>
        </p:txBody>
      </p:sp>
      <p:sp>
        <p:nvSpPr>
          <p:cNvPr id="24" name="Rounded Rectangle 23"/>
          <p:cNvSpPr/>
          <p:nvPr/>
        </p:nvSpPr>
        <p:spPr bwMode="auto">
          <a:xfrm>
            <a:off x="8648685" y="1248807"/>
            <a:ext cx="1832515" cy="3950899"/>
          </a:xfrm>
          <a:prstGeom prst="roundRect">
            <a:avLst>
              <a:gd name="adj" fmla="val 3314"/>
            </a:avLst>
          </a:prstGeom>
          <a:gradFill rotWithShape="1">
            <a:gsLst>
              <a:gs pos="0">
                <a:srgbClr val="898989">
                  <a:lumMod val="40000"/>
                  <a:lumOff val="60000"/>
                </a:srgbClr>
              </a:gs>
              <a:gs pos="50000">
                <a:srgbClr val="898989">
                  <a:lumMod val="40000"/>
                  <a:lumOff val="60000"/>
                </a:srgbClr>
              </a:gs>
              <a:gs pos="70000">
                <a:srgbClr val="898989">
                  <a:lumMod val="40000"/>
                  <a:lumOff val="60000"/>
                </a:srgbClr>
              </a:gs>
              <a:gs pos="100000">
                <a:srgbClr val="898989">
                  <a:lumMod val="20000"/>
                  <a:lumOff val="80000"/>
                </a:srgbClr>
              </a:gs>
            </a:gsLst>
            <a:lin ang="16200000" scaled="0"/>
          </a:gradFill>
          <a:ln>
            <a:noFill/>
          </a:ln>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rgbClr val="093C85">
                <a:satMod val="300000"/>
              </a:srgbClr>
            </a:contourClr>
          </a:sp3d>
        </p:spPr>
        <p:txBody>
          <a:bodyPr vert="horz" wrap="square" lIns="84635" tIns="42317" rIns="84635" bIns="42317" numCol="1" rtlCol="0" anchor="t" anchorCtr="0" compatLnSpc="1">
            <a:prstTxWarp prst="textNoShape">
              <a:avLst/>
            </a:prstTxWarp>
          </a:bodyPr>
          <a:lstStyle/>
          <a:p>
            <a:pPr marL="114295" lvl="1" indent="-114295" defTabSz="533379">
              <a:lnSpc>
                <a:spcPts val="1500"/>
              </a:lnSpc>
              <a:spcBef>
                <a:spcPts val="600"/>
              </a:spcBef>
              <a:spcAft>
                <a:spcPct val="15000"/>
              </a:spcAft>
              <a:buClr>
                <a:srgbClr val="898989"/>
              </a:buClr>
              <a:buSzPct val="100000"/>
              <a:defRPr sz="1600"/>
            </a:pPr>
            <a:endParaRPr lang="en-US" sz="1200" kern="0" dirty="0">
              <a:solidFill>
                <a:srgbClr val="2B281B"/>
              </a:solidFill>
              <a:latin typeface="Arial" pitchFamily="34" charset="0"/>
              <a:cs typeface="Arial" pitchFamily="34" charset="0"/>
            </a:endParaRPr>
          </a:p>
        </p:txBody>
      </p:sp>
      <p:sp>
        <p:nvSpPr>
          <p:cNvPr id="25" name="Rounded Rectangle 24"/>
          <p:cNvSpPr/>
          <p:nvPr/>
        </p:nvSpPr>
        <p:spPr bwMode="ltGray">
          <a:xfrm>
            <a:off x="1796741" y="1895611"/>
            <a:ext cx="3064142" cy="3304094"/>
          </a:xfrm>
          <a:prstGeom prst="roundRect">
            <a:avLst>
              <a:gd name="adj" fmla="val 3314"/>
            </a:avLst>
          </a:prstGeom>
          <a:gradFill rotWithShape="1">
            <a:gsLst>
              <a:gs pos="0">
                <a:srgbClr val="093C85">
                  <a:lumMod val="50000"/>
                </a:srgbClr>
              </a:gs>
              <a:gs pos="50000">
                <a:srgbClr val="0E5BCC"/>
              </a:gs>
              <a:gs pos="99000">
                <a:srgbClr val="093C85">
                  <a:lumMod val="75000"/>
                </a:srgbClr>
              </a:gs>
              <a:gs pos="100000">
                <a:srgbClr val="093C85">
                  <a:lumMod val="75000"/>
                </a:srgbClr>
              </a:gs>
            </a:gsLst>
            <a:lin ang="16200000" scaled="0"/>
          </a:gradFill>
          <a:ln>
            <a:noFill/>
          </a:ln>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rgbClr val="093C85">
                <a:satMod val="300000"/>
              </a:srgbClr>
            </a:contourClr>
          </a:sp3d>
        </p:spPr>
        <p:txBody>
          <a:bodyPr vert="horz" wrap="square" lIns="84635" tIns="42317" rIns="84635" bIns="42317" numCol="1" rtlCol="0" anchor="t" anchorCtr="0" compatLnSpc="1">
            <a:prstTxWarp prst="textNoShape">
              <a:avLst/>
            </a:prstTxWarp>
          </a:bodyPr>
          <a:lstStyle/>
          <a:p>
            <a:pPr marL="114295" lvl="1" indent="-114295" defTabSz="533379">
              <a:lnSpc>
                <a:spcPts val="1500"/>
              </a:lnSpc>
              <a:spcBef>
                <a:spcPts val="600"/>
              </a:spcBef>
              <a:spcAft>
                <a:spcPct val="15000"/>
              </a:spcAft>
              <a:buClr>
                <a:srgbClr val="898989"/>
              </a:buClr>
              <a:buSzPct val="100000"/>
              <a:defRPr sz="1600"/>
            </a:pPr>
            <a:endParaRPr lang="en-US" sz="1200" kern="0" dirty="0">
              <a:solidFill>
                <a:srgbClr val="2B281B"/>
              </a:solidFill>
              <a:latin typeface="Arial" pitchFamily="34" charset="0"/>
              <a:cs typeface="Arial" pitchFamily="34" charset="0"/>
            </a:endParaRPr>
          </a:p>
        </p:txBody>
      </p:sp>
      <p:sp>
        <p:nvSpPr>
          <p:cNvPr id="26" name="Rounded Rectangle 25"/>
          <p:cNvSpPr/>
          <p:nvPr/>
        </p:nvSpPr>
        <p:spPr bwMode="auto">
          <a:xfrm>
            <a:off x="5288433" y="1904943"/>
            <a:ext cx="3044242" cy="3294763"/>
          </a:xfrm>
          <a:prstGeom prst="roundRect">
            <a:avLst>
              <a:gd name="adj" fmla="val 2181"/>
            </a:avLst>
          </a:prstGeom>
          <a:gradFill flip="none" rotWithShape="1">
            <a:gsLst>
              <a:gs pos="8000">
                <a:srgbClr val="E88E16"/>
              </a:gs>
              <a:gs pos="60000">
                <a:srgbClr val="FFC000"/>
              </a:gs>
              <a:gs pos="100000">
                <a:srgbClr val="E88E16"/>
              </a:gs>
            </a:gsLst>
            <a:lin ang="16200000" scaled="1"/>
            <a:tileRect/>
          </a:gradFill>
          <a:ln>
            <a:noFill/>
            <a:headEnd type="none" w="med" len="med"/>
            <a:tailEnd type="none" w="med" len="med"/>
          </a:ln>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rgbClr val="E88E16">
                <a:satMod val="300000"/>
              </a:srgbClr>
            </a:contourClr>
          </a:sp3d>
        </p:spPr>
        <p:txBody>
          <a:bodyPr vert="horz" wrap="square" lIns="84635" tIns="42317" rIns="84635" bIns="42317" numCol="1" rtlCol="0" anchor="t" anchorCtr="0" compatLnSpc="1">
            <a:prstTxWarp prst="textNoShape">
              <a:avLst/>
            </a:prstTxWarp>
          </a:bodyPr>
          <a:lstStyle/>
          <a:p>
            <a:pPr marL="114295" lvl="1" indent="-114295" defTabSz="533379">
              <a:lnSpc>
                <a:spcPts val="1500"/>
              </a:lnSpc>
              <a:spcBef>
                <a:spcPts val="600"/>
              </a:spcBef>
              <a:spcAft>
                <a:spcPct val="15000"/>
              </a:spcAft>
              <a:buClr>
                <a:srgbClr val="898989"/>
              </a:buClr>
              <a:buSzPct val="100000"/>
              <a:defRPr sz="1600"/>
            </a:pPr>
            <a:endParaRPr lang="en-US" sz="1200" kern="0" dirty="0">
              <a:solidFill>
                <a:srgbClr val="2B281B"/>
              </a:solidFill>
              <a:latin typeface="Arial" pitchFamily="34" charset="0"/>
              <a:cs typeface="Arial" pitchFamily="34" charset="0"/>
            </a:endParaRPr>
          </a:p>
        </p:txBody>
      </p:sp>
      <p:sp>
        <p:nvSpPr>
          <p:cNvPr id="27" name="Content Placeholder 2"/>
          <p:cNvSpPr txBox="1">
            <a:spLocks/>
          </p:cNvSpPr>
          <p:nvPr/>
        </p:nvSpPr>
        <p:spPr>
          <a:xfrm>
            <a:off x="4729402" y="5481023"/>
            <a:ext cx="4457728" cy="987725"/>
          </a:xfrm>
          <a:prstGeom prst="rect">
            <a:avLst/>
          </a:prstGeom>
        </p:spPr>
        <p:txBody>
          <a:bodyPr lIns="91436" tIns="45718" rIns="91436" bIns="45718"/>
          <a:lstStyle/>
          <a:p>
            <a:pPr marL="233354" marR="0" lvl="0" indent="-233354" defTabSz="914327" eaLnBrk="1" fontAlgn="auto" latinLnBrk="0" hangingPunct="1">
              <a:lnSpc>
                <a:spcPct val="90000"/>
              </a:lnSpc>
              <a:spcBef>
                <a:spcPct val="20000"/>
              </a:spcBef>
              <a:spcAft>
                <a:spcPts val="0"/>
              </a:spcAft>
              <a:buClrTx/>
              <a:buSzTx/>
              <a:buFontTx/>
              <a:buBlip>
                <a:blip r:embed="rId3"/>
              </a:buBlip>
              <a:tabLst/>
              <a:defRPr/>
            </a:pPr>
            <a:r>
              <a:rPr kumimoji="0" lang="en-US" sz="2000" b="0" i="0" u="none" strike="noStrike" kern="0" cap="none" spc="0" normalizeH="0" baseline="0" noProof="0" dirty="0">
                <a:ln>
                  <a:noFill/>
                </a:ln>
                <a:solidFill>
                  <a:srgbClr val="FFFFFF"/>
                </a:solidFill>
                <a:effectLst/>
                <a:uLnTx/>
                <a:uFillTx/>
                <a:latin typeface="Arial" pitchFamily="34" charset="0"/>
                <a:cs typeface="Arial" pitchFamily="34" charset="0"/>
              </a:rPr>
              <a:t>Rationalized architecture</a:t>
            </a:r>
          </a:p>
          <a:p>
            <a:pPr marL="233354" marR="0" lvl="0" indent="-233354" defTabSz="914327" eaLnBrk="1" fontAlgn="auto" latinLnBrk="0" hangingPunct="1">
              <a:lnSpc>
                <a:spcPct val="90000"/>
              </a:lnSpc>
              <a:spcBef>
                <a:spcPct val="20000"/>
              </a:spcBef>
              <a:spcAft>
                <a:spcPts val="0"/>
              </a:spcAft>
              <a:buClrTx/>
              <a:buSzTx/>
              <a:buFontTx/>
              <a:buBlip>
                <a:blip r:embed="rId3"/>
              </a:buBlip>
              <a:tabLst/>
              <a:defRPr/>
            </a:pPr>
            <a:r>
              <a:rPr kumimoji="0" lang="en-US" sz="2000" b="0" i="0" u="none" strike="noStrike" kern="0" cap="none" spc="0" normalizeH="0" baseline="0" noProof="0" dirty="0">
                <a:ln>
                  <a:noFill/>
                </a:ln>
                <a:solidFill>
                  <a:srgbClr val="FFFFFF"/>
                </a:solidFill>
                <a:effectLst/>
                <a:uLnTx/>
                <a:uFillTx/>
                <a:latin typeface="Arial" pitchFamily="34" charset="0"/>
                <a:cs typeface="Arial" pitchFamily="34" charset="0"/>
              </a:rPr>
              <a:t>Rapid implementation</a:t>
            </a:r>
          </a:p>
          <a:p>
            <a:pPr marL="233354" marR="0" lvl="0" indent="-233354" defTabSz="914327" eaLnBrk="1" fontAlgn="auto" latinLnBrk="0" hangingPunct="1">
              <a:lnSpc>
                <a:spcPct val="90000"/>
              </a:lnSpc>
              <a:spcBef>
                <a:spcPct val="20000"/>
              </a:spcBef>
              <a:spcAft>
                <a:spcPts val="0"/>
              </a:spcAft>
              <a:buClrTx/>
              <a:buSzTx/>
              <a:buFontTx/>
              <a:buBlip>
                <a:blip r:embed="rId3"/>
              </a:buBlip>
              <a:tabLst/>
              <a:defRPr/>
            </a:pPr>
            <a:r>
              <a:rPr kumimoji="0" lang="en-US" sz="2000" b="0" i="0" u="none" strike="noStrike" kern="0" cap="none" spc="0" normalizeH="0" baseline="0" noProof="0" dirty="0">
                <a:ln>
                  <a:noFill/>
                </a:ln>
                <a:solidFill>
                  <a:srgbClr val="FFFFFF"/>
                </a:solidFill>
                <a:effectLst/>
                <a:uLnTx/>
                <a:uFillTx/>
                <a:latin typeface="Arial" pitchFamily="34" charset="0"/>
                <a:cs typeface="Arial" pitchFamily="34" charset="0"/>
              </a:rPr>
              <a:t>No client footprint</a:t>
            </a:r>
          </a:p>
        </p:txBody>
      </p:sp>
      <p:sp>
        <p:nvSpPr>
          <p:cNvPr id="28" name="Rectangle 27"/>
          <p:cNvSpPr/>
          <p:nvPr/>
        </p:nvSpPr>
        <p:spPr>
          <a:xfrm>
            <a:off x="9130369" y="1375346"/>
            <a:ext cx="954099" cy="369328"/>
          </a:xfrm>
          <a:prstGeom prst="rect">
            <a:avLst/>
          </a:prstGeom>
        </p:spPr>
        <p:txBody>
          <a:bodyPr wrap="none" lIns="91436" tIns="45718" rIns="91436" bIns="45718">
            <a:spAutoFit/>
          </a:bodyPr>
          <a:lstStyle/>
          <a:p>
            <a:pPr defTabSz="914363">
              <a:spcBef>
                <a:spcPct val="0"/>
              </a:spcBef>
              <a:defRPr/>
            </a:pPr>
            <a:r>
              <a:rPr lang="en-US" b="1" kern="0" dirty="0">
                <a:solidFill>
                  <a:srgbClr val="2B281B"/>
                </a:solidFill>
                <a:latin typeface="Arial" pitchFamily="34" charset="0"/>
                <a:cs typeface="Arial" pitchFamily="34" charset="0"/>
              </a:rPr>
              <a:t>Clients</a:t>
            </a:r>
            <a:endParaRPr lang="en-US" sz="1400" kern="0" dirty="0">
              <a:solidFill>
                <a:srgbClr val="2B281B"/>
              </a:solidFill>
              <a:latin typeface="Arial" pitchFamily="34" charset="0"/>
              <a:cs typeface="Arial" pitchFamily="34" charset="0"/>
            </a:endParaRPr>
          </a:p>
        </p:txBody>
      </p:sp>
      <p:sp>
        <p:nvSpPr>
          <p:cNvPr id="29" name="Rounded Rectangle 28"/>
          <p:cNvSpPr/>
          <p:nvPr/>
        </p:nvSpPr>
        <p:spPr bwMode="auto">
          <a:xfrm>
            <a:off x="8738527" y="1982053"/>
            <a:ext cx="1652830" cy="3096882"/>
          </a:xfrm>
          <a:prstGeom prst="roundRect">
            <a:avLst>
              <a:gd name="adj" fmla="val 5535"/>
            </a:avLst>
          </a:prstGeom>
          <a:solidFill>
            <a:sysClr val="window" lastClr="FFFFFF">
              <a:lumMod val="95000"/>
            </a:sysClr>
          </a:solidFill>
          <a:ln w="9525" cap="flat" cmpd="sng" algn="ctr">
            <a:solidFill>
              <a:sysClr val="window" lastClr="FFFFFF">
                <a:lumMod val="65000"/>
              </a:sysClr>
            </a:solidFill>
            <a:prstDash val="solid"/>
            <a:headEnd type="none" w="med" len="med"/>
            <a:tailEnd type="none" w="med" len="med"/>
          </a:ln>
          <a:effectLst>
            <a:outerShdw blurRad="50800" dist="38100" dir="5400000" rotWithShape="0">
              <a:srgbClr val="000000">
                <a:alpha val="35000"/>
              </a:srgbClr>
            </a:outerShdw>
          </a:effectLst>
        </p:spPr>
        <p:txBody>
          <a:bodyPr vert="horz" wrap="square" lIns="84635" tIns="42317" rIns="84635" bIns="42317" numCol="1" rtlCol="0" anchor="t" anchorCtr="0" compatLnSpc="1">
            <a:prstTxWarp prst="textNoShape">
              <a:avLst/>
            </a:prstTxWarp>
          </a:bodyPr>
          <a:lstStyle/>
          <a:p>
            <a:pPr marL="114295" lvl="1" indent="-114295" defTabSz="533379">
              <a:lnSpc>
                <a:spcPts val="1500"/>
              </a:lnSpc>
              <a:spcBef>
                <a:spcPts val="600"/>
              </a:spcBef>
              <a:spcAft>
                <a:spcPct val="15000"/>
              </a:spcAft>
              <a:buClr>
                <a:srgbClr val="898989"/>
              </a:buClr>
              <a:buSzPct val="100000"/>
              <a:defRPr sz="1600"/>
            </a:pPr>
            <a:endParaRPr lang="en-US" sz="1200" kern="0" dirty="0">
              <a:solidFill>
                <a:srgbClr val="2B281B"/>
              </a:solidFill>
              <a:latin typeface="Arial" pitchFamily="34" charset="0"/>
              <a:cs typeface="Arial" pitchFamily="34" charset="0"/>
            </a:endParaRPr>
          </a:p>
        </p:txBody>
      </p:sp>
      <p:pic>
        <p:nvPicPr>
          <p:cNvPr id="30" name="Picture 2" descr="http://www.mobiletopsoft.com/images/news/windows_mobile_logo.jpg"/>
          <p:cNvPicPr>
            <a:picLocks noChangeAspect="1" noChangeArrowheads="1"/>
          </p:cNvPicPr>
          <p:nvPr/>
        </p:nvPicPr>
        <p:blipFill>
          <a:blip r:embed="rId4" cstate="print">
            <a:clrChange>
              <a:clrFrom>
                <a:srgbClr val="FFFFFF"/>
              </a:clrFrom>
              <a:clrTo>
                <a:srgbClr val="FFFFFF">
                  <a:alpha val="0"/>
                </a:srgbClr>
              </a:clrTo>
            </a:clrChange>
            <a:lum bright="10000" contrast="10000"/>
          </a:blip>
          <a:srcRect/>
          <a:stretch>
            <a:fillRect/>
          </a:stretch>
        </p:blipFill>
        <p:spPr bwMode="auto">
          <a:xfrm>
            <a:off x="9157740" y="2375612"/>
            <a:ext cx="822819" cy="761301"/>
          </a:xfrm>
          <a:prstGeom prst="rect">
            <a:avLst/>
          </a:prstGeom>
          <a:noFill/>
          <a:ln>
            <a:noFill/>
            <a:headEnd type="none" w="med" len="med"/>
            <a:tailEnd type="none" w="med" len="med"/>
          </a:ln>
        </p:spPr>
      </p:pic>
      <p:pic>
        <p:nvPicPr>
          <p:cNvPr id="31" name="Picture 4" descr="http://www.maximumpc.com/files/u96627/office-2010-logo-1.jpg"/>
          <p:cNvPicPr>
            <a:picLocks noChangeAspect="1" noChangeArrowheads="1"/>
          </p:cNvPicPr>
          <p:nvPr/>
        </p:nvPicPr>
        <p:blipFill>
          <a:blip r:embed="rId5" cstate="print">
            <a:clrChange>
              <a:clrFrom>
                <a:srgbClr val="FFFFFF"/>
              </a:clrFrom>
              <a:clrTo>
                <a:srgbClr val="FFFFFF">
                  <a:alpha val="0"/>
                </a:srgbClr>
              </a:clrTo>
            </a:clrChange>
          </a:blip>
          <a:srcRect/>
          <a:stretch>
            <a:fillRect/>
          </a:stretch>
        </p:blipFill>
        <p:spPr bwMode="auto">
          <a:xfrm>
            <a:off x="9117627" y="3225170"/>
            <a:ext cx="903044" cy="626310"/>
          </a:xfrm>
          <a:prstGeom prst="rect">
            <a:avLst/>
          </a:prstGeom>
          <a:noFill/>
          <a:ln>
            <a:noFill/>
            <a:headEnd type="none" w="med" len="med"/>
            <a:tailEnd type="none" w="med" len="med"/>
          </a:ln>
        </p:spPr>
      </p:pic>
      <p:pic>
        <p:nvPicPr>
          <p:cNvPr id="32" name="Picture 6" descr="http://www.thewanderingtopic.com/wp-content/uploads/2009/06/ie8_logo.jpg"/>
          <p:cNvPicPr>
            <a:picLocks noChangeAspect="1" noChangeArrowheads="1"/>
          </p:cNvPicPr>
          <p:nvPr/>
        </p:nvPicPr>
        <p:blipFill>
          <a:blip r:embed="rId6" cstate="print">
            <a:clrChange>
              <a:clrFrom>
                <a:srgbClr val="FFFFFF"/>
              </a:clrFrom>
              <a:clrTo>
                <a:srgbClr val="FFFFFF">
                  <a:alpha val="0"/>
                </a:srgbClr>
              </a:clrTo>
            </a:clrChange>
          </a:blip>
          <a:srcRect/>
          <a:stretch>
            <a:fillRect/>
          </a:stretch>
        </p:blipFill>
        <p:spPr bwMode="auto">
          <a:xfrm>
            <a:off x="9319838" y="3973001"/>
            <a:ext cx="498625" cy="498625"/>
          </a:xfrm>
          <a:prstGeom prst="rect">
            <a:avLst/>
          </a:prstGeom>
          <a:noFill/>
          <a:ln>
            <a:noFill/>
            <a:headEnd type="none" w="med" len="med"/>
            <a:tailEnd type="none" w="med" len="med"/>
          </a:ln>
        </p:spPr>
      </p:pic>
      <p:sp>
        <p:nvSpPr>
          <p:cNvPr id="33" name="Right Arrow 32"/>
          <p:cNvSpPr/>
          <p:nvPr/>
        </p:nvSpPr>
        <p:spPr bwMode="auto">
          <a:xfrm>
            <a:off x="8042702" y="2926409"/>
            <a:ext cx="723626" cy="739024"/>
          </a:xfrm>
          <a:prstGeom prst="rightArrow">
            <a:avLst>
              <a:gd name="adj1" fmla="val 57692"/>
              <a:gd name="adj2" fmla="val 50000"/>
            </a:avLst>
          </a:prstGeom>
          <a:gradFill rotWithShape="1">
            <a:gsLst>
              <a:gs pos="0">
                <a:srgbClr val="2B281B">
                  <a:tint val="62000"/>
                  <a:satMod val="180000"/>
                </a:srgbClr>
              </a:gs>
              <a:gs pos="65000">
                <a:srgbClr val="2B281B">
                  <a:tint val="32000"/>
                  <a:satMod val="250000"/>
                </a:srgbClr>
              </a:gs>
              <a:gs pos="100000">
                <a:srgbClr val="2B281B">
                  <a:tint val="23000"/>
                  <a:satMod val="300000"/>
                </a:srgbClr>
              </a:gs>
            </a:gsLst>
            <a:lin ang="16200000" scaled="0"/>
          </a:gradFill>
          <a:ln w="9525" cap="flat" cmpd="sng" algn="ctr">
            <a:solidFill>
              <a:srgbClr val="898989"/>
            </a:solidFill>
            <a:prstDash val="solid"/>
            <a:headEnd type="none" w="med" len="med"/>
            <a:tailEnd type="none" w="med" len="med"/>
          </a:ln>
          <a:effectLst>
            <a:outerShdw blurRad="50800" dist="38100" dir="5400000" rotWithShape="0">
              <a:srgbClr val="000000">
                <a:alpha val="35000"/>
              </a:srgbClr>
            </a:outerShdw>
          </a:effectLst>
        </p:spPr>
        <p:txBody>
          <a:bodyPr vert="horz" wrap="square" lIns="91436" tIns="91436" rIns="91436" bIns="91436" numCol="1" rtlCol="0" anchor="ctr" anchorCtr="0" compatLnSpc="1">
            <a:prstTxWarp prst="textNoShape">
              <a:avLst/>
            </a:prstTxWarp>
            <a:normAutofit fontScale="25000" lnSpcReduction="20000"/>
          </a:bodyPr>
          <a:lstStyle/>
          <a:p>
            <a:pPr algn="ctr" defTabSz="914063" fontAlgn="base">
              <a:lnSpc>
                <a:spcPct val="110000"/>
              </a:lnSpc>
              <a:spcBef>
                <a:spcPct val="0"/>
              </a:spcBef>
              <a:spcAft>
                <a:spcPct val="0"/>
              </a:spcAft>
              <a:buClr>
                <a:sysClr val="window" lastClr="FFFFFF"/>
              </a:buClr>
              <a:buSzPct val="125000"/>
              <a:tabLst>
                <a:tab pos="282564" algn="l"/>
              </a:tabLst>
              <a:defRPr/>
            </a:pPr>
            <a:endParaRPr lang="en-US" sz="5500" b="1" kern="0" dirty="0">
              <a:solidFill>
                <a:sysClr val="window" lastClr="FFFFFF"/>
              </a:solidFill>
              <a:latin typeface="Arial" pitchFamily="34" charset="0"/>
              <a:cs typeface="Arial" pitchFamily="34" charset="0"/>
            </a:endParaRPr>
          </a:p>
        </p:txBody>
      </p:sp>
      <p:sp>
        <p:nvSpPr>
          <p:cNvPr id="34" name="Rectangle 33"/>
          <p:cNvSpPr/>
          <p:nvPr/>
        </p:nvSpPr>
        <p:spPr>
          <a:xfrm>
            <a:off x="8005930" y="3106463"/>
            <a:ext cx="625492" cy="397032"/>
          </a:xfrm>
          <a:prstGeom prst="rect">
            <a:avLst/>
          </a:prstGeom>
        </p:spPr>
        <p:txBody>
          <a:bodyPr wrap="none" lIns="91436" tIns="45718" rIns="91436" bIns="45718">
            <a:spAutoFit/>
          </a:bodyPr>
          <a:lstStyle/>
          <a:p>
            <a:pPr algn="ctr" defTabSz="914327">
              <a:lnSpc>
                <a:spcPct val="90000"/>
              </a:lnSpc>
              <a:spcBef>
                <a:spcPct val="20000"/>
              </a:spcBef>
              <a:defRPr/>
            </a:pPr>
            <a:r>
              <a:rPr lang="en-US" sz="1100" kern="0" dirty="0">
                <a:solidFill>
                  <a:srgbClr val="2B281B"/>
                </a:solidFill>
                <a:latin typeface="Arial" pitchFamily="34" charset="0"/>
                <a:cs typeface="Arial" pitchFamily="34" charset="0"/>
              </a:rPr>
              <a:t>Auto -</a:t>
            </a:r>
            <a:br>
              <a:rPr lang="en-US" sz="1100" kern="0" dirty="0">
                <a:solidFill>
                  <a:srgbClr val="2B281B"/>
                </a:solidFill>
                <a:latin typeface="Arial" pitchFamily="34" charset="0"/>
                <a:cs typeface="Arial" pitchFamily="34" charset="0"/>
              </a:rPr>
            </a:br>
            <a:r>
              <a:rPr lang="en-US" sz="1100" kern="0" dirty="0">
                <a:solidFill>
                  <a:srgbClr val="2B281B"/>
                </a:solidFill>
                <a:latin typeface="Arial" pitchFamily="34" charset="0"/>
                <a:cs typeface="Arial" pitchFamily="34" charset="0"/>
              </a:rPr>
              <a:t>Deploy</a:t>
            </a:r>
          </a:p>
        </p:txBody>
      </p:sp>
      <p:grpSp>
        <p:nvGrpSpPr>
          <p:cNvPr id="35" name="Group 89"/>
          <p:cNvGrpSpPr/>
          <p:nvPr/>
        </p:nvGrpSpPr>
        <p:grpSpPr bwMode="ltGray">
          <a:xfrm>
            <a:off x="4434419" y="2775561"/>
            <a:ext cx="1263145" cy="897269"/>
            <a:chOff x="2605277" y="2865088"/>
            <a:chExt cx="1004845" cy="713786"/>
          </a:xfrm>
        </p:grpSpPr>
        <p:sp>
          <p:nvSpPr>
            <p:cNvPr id="36" name="Process Arrow"/>
            <p:cNvSpPr>
              <a:spLocks/>
            </p:cNvSpPr>
            <p:nvPr/>
          </p:nvSpPr>
          <p:spPr bwMode="ltGray">
            <a:xfrm rot="18900920">
              <a:off x="2605277" y="2865088"/>
              <a:ext cx="832041" cy="487974"/>
            </a:xfrm>
            <a:custGeom>
              <a:avLst/>
              <a:gdLst/>
              <a:ahLst/>
              <a:cxnLst>
                <a:cxn ang="0">
                  <a:pos x="245" y="839"/>
                </a:cxn>
                <a:cxn ang="0">
                  <a:pos x="1075" y="175"/>
                </a:cxn>
                <a:cxn ang="0">
                  <a:pos x="1898" y="856"/>
                </a:cxn>
                <a:cxn ang="0">
                  <a:pos x="1790" y="834"/>
                </a:cxn>
                <a:cxn ang="0">
                  <a:pos x="2020" y="1156"/>
                </a:cxn>
                <a:cxn ang="0">
                  <a:pos x="2248" y="835"/>
                </a:cxn>
                <a:cxn ang="0">
                  <a:pos x="2143" y="857"/>
                </a:cxn>
                <a:cxn ang="0">
                  <a:pos x="1074" y="3"/>
                </a:cxn>
                <a:cxn ang="0">
                  <a:pos x="0" y="859"/>
                </a:cxn>
                <a:cxn ang="0">
                  <a:pos x="139" y="708"/>
                </a:cxn>
                <a:cxn ang="0">
                  <a:pos x="245" y="839"/>
                </a:cxn>
              </a:cxnLst>
              <a:rect l="0" t="0" r="r" b="b"/>
              <a:pathLst>
                <a:path w="2248" h="1156">
                  <a:moveTo>
                    <a:pt x="245" y="839"/>
                  </a:moveTo>
                  <a:cubicBezTo>
                    <a:pt x="245" y="839"/>
                    <a:pt x="269" y="175"/>
                    <a:pt x="1075" y="175"/>
                  </a:cubicBezTo>
                  <a:cubicBezTo>
                    <a:pt x="1833" y="175"/>
                    <a:pt x="1898" y="856"/>
                    <a:pt x="1898" y="856"/>
                  </a:cubicBezTo>
                  <a:cubicBezTo>
                    <a:pt x="1790" y="834"/>
                    <a:pt x="1790" y="834"/>
                    <a:pt x="1790" y="834"/>
                  </a:cubicBezTo>
                  <a:cubicBezTo>
                    <a:pt x="2020" y="1156"/>
                    <a:pt x="2020" y="1156"/>
                    <a:pt x="2020" y="1156"/>
                  </a:cubicBezTo>
                  <a:cubicBezTo>
                    <a:pt x="2248" y="835"/>
                    <a:pt x="2248" y="835"/>
                    <a:pt x="2248" y="835"/>
                  </a:cubicBezTo>
                  <a:cubicBezTo>
                    <a:pt x="2143" y="857"/>
                    <a:pt x="2143" y="857"/>
                    <a:pt x="2143" y="857"/>
                  </a:cubicBezTo>
                  <a:cubicBezTo>
                    <a:pt x="2143" y="857"/>
                    <a:pt x="2026" y="7"/>
                    <a:pt x="1074" y="3"/>
                  </a:cubicBezTo>
                  <a:cubicBezTo>
                    <a:pt x="124" y="0"/>
                    <a:pt x="0" y="859"/>
                    <a:pt x="0" y="859"/>
                  </a:cubicBezTo>
                  <a:cubicBezTo>
                    <a:pt x="139" y="708"/>
                    <a:pt x="139" y="708"/>
                    <a:pt x="139" y="708"/>
                  </a:cubicBezTo>
                  <a:lnTo>
                    <a:pt x="245" y="839"/>
                  </a:lnTo>
                  <a:close/>
                </a:path>
              </a:pathLst>
            </a:custGeom>
            <a:gradFill flip="none" rotWithShape="1">
              <a:gsLst>
                <a:gs pos="0">
                  <a:srgbClr val="DA8310"/>
                </a:gs>
                <a:gs pos="0">
                  <a:srgbClr val="DA8310"/>
                </a:gs>
                <a:gs pos="31000">
                  <a:srgbClr val="04357B"/>
                </a:gs>
                <a:gs pos="15000">
                  <a:srgbClr val="DA8310"/>
                </a:gs>
              </a:gsLst>
              <a:lin ang="10800000" scaled="1"/>
              <a:tileRect/>
            </a:gradFill>
            <a:ln w="12700" algn="ctr">
              <a:noFill/>
              <a:round/>
              <a:headEnd/>
              <a:tailEnd/>
            </a:ln>
            <a:effectLst>
              <a:outerShdw blurRad="25400" dist="12700" dir="2700000" algn="tl" rotWithShape="0">
                <a:prstClr val="black">
                  <a:alpha val="40000"/>
                </a:prstClr>
              </a:outerShdw>
            </a:effectLst>
            <a:scene3d>
              <a:camera prst="orthographicFront"/>
              <a:lightRig rig="threePt" dir="t"/>
            </a:scene3d>
            <a:sp3d>
              <a:bevelT w="19050" h="12700"/>
            </a:sp3d>
          </p:spPr>
          <p:txBody>
            <a:bodyPr tIns="91440" bIns="91440" anchor="ctr"/>
            <a:lstStyle/>
            <a:p>
              <a:pPr defTabSz="914327">
                <a:spcBef>
                  <a:spcPct val="0"/>
                </a:spcBef>
                <a:defRPr/>
              </a:pPr>
              <a:endParaRPr lang="en-US" sz="1100" b="1" kern="0" dirty="0">
                <a:solidFill>
                  <a:srgbClr val="FFFFFF"/>
                </a:solidFill>
                <a:latin typeface="Arial" pitchFamily="34" charset="0"/>
                <a:cs typeface="Arial" pitchFamily="34" charset="0"/>
              </a:endParaRPr>
            </a:p>
          </p:txBody>
        </p:sp>
        <p:sp>
          <p:nvSpPr>
            <p:cNvPr id="37" name="Collaboration Arrow"/>
            <p:cNvSpPr>
              <a:spLocks/>
            </p:cNvSpPr>
            <p:nvPr/>
          </p:nvSpPr>
          <p:spPr bwMode="ltGray">
            <a:xfrm rot="18900920">
              <a:off x="2778081" y="3089908"/>
              <a:ext cx="832041" cy="488966"/>
            </a:xfrm>
            <a:custGeom>
              <a:avLst/>
              <a:gdLst/>
              <a:ahLst/>
              <a:cxnLst>
                <a:cxn ang="0">
                  <a:pos x="2248" y="302"/>
                </a:cxn>
                <a:cxn ang="0">
                  <a:pos x="1179" y="1156"/>
                </a:cxn>
                <a:cxn ang="0">
                  <a:pos x="104" y="300"/>
                </a:cxn>
                <a:cxn ang="0">
                  <a:pos x="0" y="322"/>
                </a:cxn>
                <a:cxn ang="0">
                  <a:pos x="227" y="0"/>
                </a:cxn>
                <a:cxn ang="0">
                  <a:pos x="454" y="322"/>
                </a:cxn>
                <a:cxn ang="0">
                  <a:pos x="349" y="300"/>
                </a:cxn>
                <a:cxn ang="0">
                  <a:pos x="1179" y="975"/>
                </a:cxn>
                <a:cxn ang="0">
                  <a:pos x="2003" y="320"/>
                </a:cxn>
                <a:cxn ang="0">
                  <a:pos x="2114" y="450"/>
                </a:cxn>
                <a:cxn ang="0">
                  <a:pos x="2248" y="302"/>
                </a:cxn>
              </a:cxnLst>
              <a:rect l="0" t="0" r="r" b="b"/>
              <a:pathLst>
                <a:path w="2248" h="1159">
                  <a:moveTo>
                    <a:pt x="2248" y="302"/>
                  </a:moveTo>
                  <a:cubicBezTo>
                    <a:pt x="2248" y="302"/>
                    <a:pt x="2131" y="1152"/>
                    <a:pt x="1179" y="1156"/>
                  </a:cubicBezTo>
                  <a:cubicBezTo>
                    <a:pt x="228" y="1159"/>
                    <a:pt x="104" y="300"/>
                    <a:pt x="104" y="300"/>
                  </a:cubicBezTo>
                  <a:cubicBezTo>
                    <a:pt x="0" y="322"/>
                    <a:pt x="0" y="322"/>
                    <a:pt x="0" y="322"/>
                  </a:cubicBezTo>
                  <a:cubicBezTo>
                    <a:pt x="227" y="0"/>
                    <a:pt x="227" y="0"/>
                    <a:pt x="227" y="0"/>
                  </a:cubicBezTo>
                  <a:cubicBezTo>
                    <a:pt x="454" y="322"/>
                    <a:pt x="454" y="322"/>
                    <a:pt x="454" y="322"/>
                  </a:cubicBezTo>
                  <a:cubicBezTo>
                    <a:pt x="349" y="300"/>
                    <a:pt x="349" y="300"/>
                    <a:pt x="349" y="300"/>
                  </a:cubicBezTo>
                  <a:cubicBezTo>
                    <a:pt x="349" y="300"/>
                    <a:pt x="374" y="975"/>
                    <a:pt x="1179" y="975"/>
                  </a:cubicBezTo>
                  <a:cubicBezTo>
                    <a:pt x="1938" y="975"/>
                    <a:pt x="2003" y="320"/>
                    <a:pt x="2003" y="320"/>
                  </a:cubicBezTo>
                  <a:cubicBezTo>
                    <a:pt x="2114" y="450"/>
                    <a:pt x="2114" y="450"/>
                    <a:pt x="2114" y="450"/>
                  </a:cubicBezTo>
                  <a:lnTo>
                    <a:pt x="2248" y="302"/>
                  </a:lnTo>
                  <a:close/>
                </a:path>
              </a:pathLst>
            </a:custGeom>
            <a:gradFill flip="none" rotWithShape="1">
              <a:gsLst>
                <a:gs pos="0">
                  <a:srgbClr val="DA8310"/>
                </a:gs>
                <a:gs pos="60000">
                  <a:srgbClr val="DA8310"/>
                </a:gs>
                <a:gs pos="85000">
                  <a:srgbClr val="04357B"/>
                </a:gs>
              </a:gsLst>
              <a:lin ang="10800000" scaled="1"/>
              <a:tileRect/>
            </a:gradFill>
            <a:ln w="12700" algn="ctr">
              <a:noFill/>
              <a:round/>
              <a:headEnd/>
              <a:tailEnd/>
            </a:ln>
            <a:effectLst>
              <a:outerShdw blurRad="25400" dist="12700" dir="2700000" algn="tl" rotWithShape="0">
                <a:prstClr val="black">
                  <a:alpha val="40000"/>
                </a:prstClr>
              </a:outerShdw>
            </a:effectLst>
            <a:scene3d>
              <a:camera prst="orthographicFront"/>
              <a:lightRig rig="threePt" dir="t"/>
            </a:scene3d>
            <a:sp3d>
              <a:bevelT w="19050" h="12700"/>
            </a:sp3d>
          </p:spPr>
          <p:txBody>
            <a:bodyPr tIns="91440" bIns="91440" anchor="ctr"/>
            <a:lstStyle/>
            <a:p>
              <a:pPr defTabSz="914327">
                <a:spcBef>
                  <a:spcPct val="0"/>
                </a:spcBef>
                <a:defRPr/>
              </a:pPr>
              <a:endParaRPr lang="en-US" sz="1100" b="1" kern="0" dirty="0">
                <a:solidFill>
                  <a:srgbClr val="FFFFFF"/>
                </a:solidFill>
                <a:latin typeface="Arial" pitchFamily="34" charset="0"/>
                <a:cs typeface="Arial" pitchFamily="34" charset="0"/>
              </a:endParaRPr>
            </a:p>
          </p:txBody>
        </p:sp>
      </p:grpSp>
      <p:sp>
        <p:nvSpPr>
          <p:cNvPr id="38" name="Rounded Rectangle 37"/>
          <p:cNvSpPr/>
          <p:nvPr/>
        </p:nvSpPr>
        <p:spPr bwMode="ltGray">
          <a:xfrm>
            <a:off x="1807822" y="1247498"/>
            <a:ext cx="3041978" cy="615199"/>
          </a:xfrm>
          <a:prstGeom prst="roundRect">
            <a:avLst>
              <a:gd name="adj" fmla="val 9656"/>
            </a:avLst>
          </a:prstGeom>
          <a:gradFill rotWithShape="1">
            <a:gsLst>
              <a:gs pos="0">
                <a:srgbClr val="093C85">
                  <a:lumMod val="60000"/>
                  <a:lumOff val="40000"/>
                </a:srgbClr>
              </a:gs>
              <a:gs pos="70000">
                <a:srgbClr val="0C4EB0"/>
              </a:gs>
              <a:gs pos="100000">
                <a:srgbClr val="0E5BCC"/>
              </a:gs>
            </a:gsLst>
            <a:lin ang="16200000" scaled="0"/>
          </a:gradFill>
          <a:ln>
            <a:noFill/>
          </a:ln>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rgbClr val="093C85">
                <a:satMod val="300000"/>
              </a:srgbClr>
            </a:contourClr>
          </a:sp3d>
        </p:spPr>
      </p:sp>
      <p:sp>
        <p:nvSpPr>
          <p:cNvPr id="39" name="Rounded Rectangle 4"/>
          <p:cNvSpPr/>
          <p:nvPr/>
        </p:nvSpPr>
        <p:spPr bwMode="ltGray">
          <a:xfrm>
            <a:off x="2044992" y="1309016"/>
            <a:ext cx="2567641" cy="492160"/>
          </a:xfrm>
          <a:prstGeom prst="rect">
            <a:avLst/>
          </a:prstGeom>
          <a:noFill/>
          <a:ln>
            <a:noFill/>
          </a:ln>
          <a:effectLst/>
          <a:scene3d>
            <a:camera prst="orthographicFront"/>
            <a:lightRig rig="flat" dir="t"/>
          </a:scene3d>
          <a:sp3d/>
        </p:spPr>
        <p:txBody>
          <a:bodyPr spcFirstLastPara="0" vert="horz" wrap="square" lIns="96770" tIns="0" rIns="96770" bIns="0" numCol="1" spcCol="1270" anchor="ctr" anchorCtr="0">
            <a:noAutofit/>
          </a:bodyPr>
          <a:lstStyle/>
          <a:p>
            <a:pPr algn="ctr" defTabSz="622275">
              <a:lnSpc>
                <a:spcPct val="90000"/>
              </a:lnSpc>
              <a:spcBef>
                <a:spcPct val="0"/>
              </a:spcBef>
              <a:spcAft>
                <a:spcPct val="35000"/>
              </a:spcAft>
              <a:defRPr/>
            </a:pPr>
            <a:r>
              <a:rPr lang="en-US" b="1" dirty="0">
                <a:solidFill>
                  <a:sysClr val="window" lastClr="FFFFFF"/>
                </a:solidFill>
                <a:latin typeface="Arial" pitchFamily="34" charset="0"/>
                <a:cs typeface="Arial" pitchFamily="34" charset="0"/>
              </a:rPr>
              <a:t>Duet Enterprise SAP Add-on</a:t>
            </a:r>
          </a:p>
        </p:txBody>
      </p:sp>
      <p:sp>
        <p:nvSpPr>
          <p:cNvPr id="40" name="Rounded Rectangle 39"/>
          <p:cNvSpPr/>
          <p:nvPr/>
        </p:nvSpPr>
        <p:spPr>
          <a:xfrm>
            <a:off x="5289565" y="1261503"/>
            <a:ext cx="3041978" cy="587189"/>
          </a:xfrm>
          <a:prstGeom prst="roundRect">
            <a:avLst>
              <a:gd name="adj" fmla="val 7852"/>
            </a:avLst>
          </a:prstGeom>
          <a:gradFill flip="none" rotWithShape="1">
            <a:gsLst>
              <a:gs pos="89000">
                <a:srgbClr val="FFDB69"/>
              </a:gs>
              <a:gs pos="30000">
                <a:srgbClr val="FFC000"/>
              </a:gs>
            </a:gsLst>
            <a:lin ang="16200000" scaled="1"/>
            <a:tileRect/>
          </a:gradFill>
          <a:ln>
            <a:noFill/>
            <a:headEnd type="none" w="med" len="med"/>
            <a:tailEnd type="none" w="med" len="med"/>
          </a:ln>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rgbClr val="E88E16">
                <a:satMod val="300000"/>
              </a:srgbClr>
            </a:contourClr>
          </a:sp3d>
        </p:spPr>
      </p:sp>
      <p:sp>
        <p:nvSpPr>
          <p:cNvPr id="41" name="Rounded Rectangle 4"/>
          <p:cNvSpPr/>
          <p:nvPr/>
        </p:nvSpPr>
        <p:spPr>
          <a:xfrm>
            <a:off x="5526735" y="1309016"/>
            <a:ext cx="2567641" cy="492160"/>
          </a:xfrm>
          <a:prstGeom prst="rect">
            <a:avLst/>
          </a:prstGeom>
          <a:noFill/>
          <a:ln>
            <a:noFill/>
          </a:ln>
          <a:effectLst/>
          <a:scene3d>
            <a:camera prst="orthographicFront"/>
            <a:lightRig rig="flat" dir="t"/>
          </a:scene3d>
          <a:sp3d/>
        </p:spPr>
        <p:txBody>
          <a:bodyPr spcFirstLastPara="0" vert="horz" wrap="square" lIns="96770" tIns="0" rIns="96770" bIns="0" numCol="1" spcCol="1270" anchor="ctr" anchorCtr="0">
            <a:noAutofit/>
          </a:bodyPr>
          <a:lstStyle/>
          <a:p>
            <a:pPr algn="ctr" defTabSz="622275">
              <a:lnSpc>
                <a:spcPct val="90000"/>
              </a:lnSpc>
              <a:spcBef>
                <a:spcPct val="0"/>
              </a:spcBef>
              <a:spcAft>
                <a:spcPct val="35000"/>
              </a:spcAft>
              <a:defRPr/>
            </a:pPr>
            <a:r>
              <a:rPr lang="en-US" b="1" dirty="0">
                <a:solidFill>
                  <a:srgbClr val="2B281B"/>
                </a:solidFill>
                <a:latin typeface="Arial" pitchFamily="34" charset="0"/>
                <a:cs typeface="Arial" pitchFamily="34" charset="0"/>
              </a:rPr>
              <a:t>Duet Enterprise SharePoint Add-on</a:t>
            </a:r>
          </a:p>
        </p:txBody>
      </p:sp>
      <p:pic>
        <p:nvPicPr>
          <p:cNvPr id="42" name="Picture 9" descr="SAP_AG__and__Co__KG"/>
          <p:cNvPicPr>
            <a:picLocks noChangeAspect="1" noChangeArrowheads="1"/>
          </p:cNvPicPr>
          <p:nvPr/>
        </p:nvPicPr>
        <p:blipFill>
          <a:blip r:embed="rId7" cstate="print">
            <a:lum bright="-10000" contrast="10000"/>
          </a:blip>
          <a:stretch>
            <a:fillRect/>
          </a:stretch>
        </p:blipFill>
        <p:spPr bwMode="ltGray">
          <a:xfrm>
            <a:off x="2399169" y="2973436"/>
            <a:ext cx="1859284" cy="881348"/>
          </a:xfrm>
          <a:prstGeom prst="rect">
            <a:avLst/>
          </a:prstGeom>
          <a:noFill/>
          <a:ln>
            <a:noFill/>
          </a:ln>
        </p:spPr>
      </p:pic>
      <p:sp>
        <p:nvSpPr>
          <p:cNvPr id="43" name="Rounded Rectangle 4"/>
          <p:cNvSpPr/>
          <p:nvPr/>
        </p:nvSpPr>
        <p:spPr bwMode="ltGray">
          <a:xfrm>
            <a:off x="2044992" y="4615391"/>
            <a:ext cx="2567641" cy="492160"/>
          </a:xfrm>
          <a:prstGeom prst="rect">
            <a:avLst/>
          </a:prstGeom>
          <a:noFill/>
          <a:ln>
            <a:noFill/>
          </a:ln>
          <a:effectLst/>
          <a:scene3d>
            <a:camera prst="orthographicFront"/>
            <a:lightRig rig="flat" dir="t"/>
          </a:scene3d>
          <a:sp3d/>
        </p:spPr>
        <p:txBody>
          <a:bodyPr spcFirstLastPara="0" vert="horz" wrap="square" lIns="96770" tIns="0" rIns="96770" bIns="0" numCol="1" spcCol="1270" anchor="ctr" anchorCtr="0">
            <a:noAutofit/>
          </a:bodyPr>
          <a:lstStyle/>
          <a:p>
            <a:pPr marL="0" marR="0" lvl="0" indent="0" algn="ctr" defTabSz="622275" eaLnBrk="1" fontAlgn="auto" latinLnBrk="0" hangingPunct="1">
              <a:lnSpc>
                <a:spcPct val="90000"/>
              </a:lnSpc>
              <a:spcBef>
                <a:spcPts val="0"/>
              </a:spcBef>
              <a:spcAft>
                <a:spcPct val="35000"/>
              </a:spcAft>
              <a:buClrTx/>
              <a:buSzTx/>
              <a:buFontTx/>
              <a:buNone/>
              <a:tabLst/>
              <a:defRPr/>
            </a:pPr>
            <a:r>
              <a:rPr kumimoji="0" lang="en-US" sz="1800" b="1" i="0" u="none" strike="noStrike" kern="0" cap="none" spc="0" normalizeH="0" baseline="0" noProof="0" dirty="0" smtClean="0">
                <a:ln>
                  <a:noFill/>
                </a:ln>
                <a:solidFill>
                  <a:sysClr val="window" lastClr="FFFFFF"/>
                </a:solidFill>
                <a:effectLst/>
                <a:uLnTx/>
                <a:uFillTx/>
                <a:latin typeface="Arial" pitchFamily="34" charset="0"/>
                <a:cs typeface="Arial" pitchFamily="34" charset="0"/>
              </a:rPr>
              <a:t>SAP NetWeaver </a:t>
            </a:r>
            <a:r>
              <a:rPr kumimoji="0" lang="de-DE" sz="1800" b="0" i="0" u="none" strike="noStrike" kern="0" cap="none" spc="0" normalizeH="0" baseline="30000" noProof="0" dirty="0" smtClean="0">
                <a:ln>
                  <a:noFill/>
                </a:ln>
                <a:solidFill>
                  <a:srgbClr val="FFFFFF"/>
                </a:solidFill>
                <a:effectLst/>
                <a:uLnTx/>
                <a:uFillTx/>
              </a:rPr>
              <a:t>®</a:t>
            </a:r>
            <a:endParaRPr kumimoji="0" lang="de-DE" sz="1800" b="0" i="0" u="none" strike="noStrike" kern="0" cap="none" spc="0" normalizeH="0" baseline="30000" noProof="0" dirty="0">
              <a:ln>
                <a:noFill/>
              </a:ln>
              <a:solidFill>
                <a:srgbClr val="FFFFFF"/>
              </a:solidFill>
              <a:effectLst/>
              <a:uLnTx/>
              <a:uFillTx/>
            </a:endParaRPr>
          </a:p>
        </p:txBody>
      </p:sp>
      <p:pic>
        <p:nvPicPr>
          <p:cNvPr id="44" name="SharePoint Logo" descr="\\eventsql\dvd\Online_ART\DVD_ART36\Logos\SharePoint Server 2010\SharePoint Server 2010 logo vr.png .png"/>
          <p:cNvPicPr>
            <a:picLocks noChangeAspect="1" noChangeArrowheads="1"/>
          </p:cNvPicPr>
          <p:nvPr/>
        </p:nvPicPr>
        <p:blipFill rotWithShape="1">
          <a:blip r:embed="rId8" cstate="print">
            <a:extLst>
              <a:ext uri="{28A0092B-C50C-407E-A947-70E740481C1C}">
                <a14:useLocalDpi xmlns:a14="http://schemas.microsoft.com/office/drawing/2010/main" val="0"/>
              </a:ext>
            </a:extLst>
          </a:blip>
          <a:srcRect r="46732"/>
          <a:stretch/>
        </p:blipFill>
        <p:spPr bwMode="auto">
          <a:xfrm>
            <a:off x="5761771" y="2525129"/>
            <a:ext cx="2080316" cy="1570928"/>
          </a:xfrm>
          <a:prstGeom prst="rect">
            <a:avLst/>
          </a:prstGeom>
          <a:noFill/>
          <a:ln>
            <a:noFill/>
          </a:ln>
          <a:extLst/>
        </p:spPr>
      </p:pic>
    </p:spTree>
    <p:extLst>
      <p:ext uri="{BB962C8B-B14F-4D97-AF65-F5344CB8AC3E}">
        <p14:creationId xmlns:p14="http://schemas.microsoft.com/office/powerpoint/2010/main" val="1919856180"/>
      </p:ext>
    </p:extLst>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Duet Enterprise Architecture</a:t>
            </a:r>
            <a:endParaRPr lang="en-US" dirty="0"/>
          </a:p>
        </p:txBody>
      </p:sp>
      <p:sp>
        <p:nvSpPr>
          <p:cNvPr id="63" name="Rounded Rectangle 62"/>
          <p:cNvSpPr/>
          <p:nvPr/>
        </p:nvSpPr>
        <p:spPr bwMode="auto">
          <a:xfrm>
            <a:off x="5753633" y="1690400"/>
            <a:ext cx="2471689" cy="4464687"/>
          </a:xfrm>
          <a:prstGeom prst="roundRect">
            <a:avLst>
              <a:gd name="adj" fmla="val 3314"/>
            </a:avLst>
          </a:prstGeom>
          <a:gradFill flip="none" rotWithShape="1">
            <a:gsLst>
              <a:gs pos="8000">
                <a:srgbClr val="E88E16"/>
              </a:gs>
              <a:gs pos="60000">
                <a:srgbClr val="FFC000"/>
              </a:gs>
              <a:gs pos="100000">
                <a:srgbClr val="E88E16"/>
              </a:gs>
            </a:gsLst>
            <a:lin ang="16200000" scaled="1"/>
            <a:tileRect/>
          </a:gradFill>
          <a:ln>
            <a:noFill/>
            <a:headEnd type="none" w="med" len="med"/>
            <a:tailEnd type="none" w="med" len="med"/>
          </a:ln>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rgbClr val="E88E16">
                <a:satMod val="300000"/>
              </a:srgbClr>
            </a:contourClr>
          </a:sp3d>
        </p:spPr>
        <p:txBody>
          <a:bodyPr vert="horz" wrap="square" lIns="84635" tIns="42317" rIns="84635" bIns="42317" numCol="1" rtlCol="0" anchor="t" anchorCtr="0" compatLnSpc="1">
            <a:prstTxWarp prst="textNoShape">
              <a:avLst/>
            </a:prstTxWarp>
          </a:bodyPr>
          <a:lstStyle/>
          <a:p>
            <a:pPr marL="114295" lvl="1" indent="-114295" defTabSz="533379">
              <a:lnSpc>
                <a:spcPts val="1500"/>
              </a:lnSpc>
              <a:spcBef>
                <a:spcPts val="600"/>
              </a:spcBef>
              <a:spcAft>
                <a:spcPct val="15000"/>
              </a:spcAft>
              <a:buClr>
                <a:srgbClr val="898989"/>
              </a:buClr>
              <a:buSzPct val="100000"/>
            </a:pPr>
            <a:endParaRPr lang="en-US" sz="1200" kern="0" dirty="0">
              <a:solidFill>
                <a:srgbClr val="2B281B"/>
              </a:solidFill>
              <a:latin typeface="Arial" pitchFamily="34" charset="0"/>
              <a:cs typeface="Arial" pitchFamily="34" charset="0"/>
            </a:endParaRPr>
          </a:p>
        </p:txBody>
      </p:sp>
      <p:sp>
        <p:nvSpPr>
          <p:cNvPr id="64" name="Rectangle 63"/>
          <p:cNvSpPr/>
          <p:nvPr/>
        </p:nvSpPr>
        <p:spPr>
          <a:xfrm>
            <a:off x="8992589" y="1347489"/>
            <a:ext cx="809837" cy="338554"/>
          </a:xfrm>
          <a:prstGeom prst="rect">
            <a:avLst/>
          </a:prstGeom>
        </p:spPr>
        <p:txBody>
          <a:bodyPr wrap="none">
            <a:spAutoFit/>
          </a:bodyPr>
          <a:lstStyle/>
          <a:p>
            <a:pPr marL="0" marR="0" lvl="0" indent="0" defTabSz="914400" eaLnBrk="1" fontAlgn="auto" latinLnBrk="0" hangingPunct="1">
              <a:lnSpc>
                <a:spcPct val="100000"/>
              </a:lnSpc>
              <a:spcBef>
                <a:spcPct val="0"/>
              </a:spcBef>
              <a:spcAft>
                <a:spcPts val="0"/>
              </a:spcAft>
              <a:buClrTx/>
              <a:buSzTx/>
              <a:buFontTx/>
              <a:buNone/>
              <a:tabLst/>
              <a:defRPr/>
            </a:pPr>
            <a:r>
              <a:rPr kumimoji="0" lang="en-US" sz="1600" b="0" i="0" u="none" strike="noStrike" kern="0" cap="none" spc="0" normalizeH="0" baseline="0" noProof="0" dirty="0" smtClean="0">
                <a:ln>
                  <a:noFill/>
                </a:ln>
                <a:solidFill>
                  <a:srgbClr val="FFFFFF"/>
                </a:solidFill>
                <a:effectLst/>
                <a:uLnTx/>
                <a:uFillTx/>
              </a:rPr>
              <a:t>Clients</a:t>
            </a:r>
            <a:endParaRPr kumimoji="0" lang="en-US" sz="1400" b="0" i="0" u="none" strike="noStrike" kern="0" cap="none" spc="0" normalizeH="0" baseline="0" noProof="0" dirty="0">
              <a:ln>
                <a:noFill/>
              </a:ln>
              <a:solidFill>
                <a:srgbClr val="FFFFFF"/>
              </a:solidFill>
              <a:effectLst/>
              <a:uLnTx/>
              <a:uFillTx/>
            </a:endParaRPr>
          </a:p>
        </p:txBody>
      </p:sp>
      <p:sp>
        <p:nvSpPr>
          <p:cNvPr id="65" name="Rectangle 64"/>
          <p:cNvSpPr/>
          <p:nvPr/>
        </p:nvSpPr>
        <p:spPr bwMode="ltGray">
          <a:xfrm>
            <a:off x="2929816" y="1366336"/>
            <a:ext cx="1802096" cy="338554"/>
          </a:xfrm>
          <a:prstGeom prst="rect">
            <a:avLst/>
          </a:prstGeom>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smtClean="0">
                <a:ln>
                  <a:noFill/>
                </a:ln>
                <a:solidFill>
                  <a:srgbClr val="FFFFFF"/>
                </a:solidFill>
                <a:effectLst/>
                <a:uLnTx/>
                <a:uFillTx/>
              </a:rPr>
              <a:t>SAP Environment</a:t>
            </a:r>
            <a:endParaRPr kumimoji="0" lang="en-US" sz="1600" b="0" i="0" u="none" strike="noStrike" kern="0" cap="none" spc="0" normalizeH="0" baseline="0" noProof="0" dirty="0">
              <a:ln>
                <a:noFill/>
              </a:ln>
              <a:solidFill>
                <a:srgbClr val="FFFFFF"/>
              </a:solidFill>
              <a:effectLst/>
              <a:uLnTx/>
              <a:uFillTx/>
            </a:endParaRPr>
          </a:p>
        </p:txBody>
      </p:sp>
      <p:sp>
        <p:nvSpPr>
          <p:cNvPr id="66" name="Rectangle 65"/>
          <p:cNvSpPr/>
          <p:nvPr/>
        </p:nvSpPr>
        <p:spPr>
          <a:xfrm>
            <a:off x="5906033" y="1351845"/>
            <a:ext cx="2319289" cy="338554"/>
          </a:xfrm>
          <a:prstGeom prst="rect">
            <a:avLst/>
          </a:prstGeom>
        </p:spPr>
        <p:txBody>
          <a:bodyPr wrap="none">
            <a:spAutoFit/>
          </a:bodyPr>
          <a:lstStyle/>
          <a:p>
            <a:pPr marL="0" marR="0" lvl="0" indent="0" algn="ctr" defTabSz="914400" eaLnBrk="1" fontAlgn="auto" latinLnBrk="0" hangingPunct="1">
              <a:lnSpc>
                <a:spcPct val="100000"/>
              </a:lnSpc>
              <a:spcBef>
                <a:spcPct val="0"/>
              </a:spcBef>
              <a:spcAft>
                <a:spcPts val="0"/>
              </a:spcAft>
              <a:buClrTx/>
              <a:buSzTx/>
              <a:buFontTx/>
              <a:buNone/>
              <a:tabLst/>
              <a:defRPr/>
            </a:pPr>
            <a:r>
              <a:rPr kumimoji="0" lang="en-US" sz="1600" b="0" i="0" u="none" strike="noStrike" kern="0" cap="none" spc="0" normalizeH="0" baseline="0" noProof="0" dirty="0" smtClean="0">
                <a:ln>
                  <a:noFill/>
                </a:ln>
                <a:solidFill>
                  <a:srgbClr val="FFFFFF"/>
                </a:solidFill>
                <a:effectLst/>
                <a:uLnTx/>
                <a:uFillTx/>
              </a:rPr>
              <a:t>Microsoft</a:t>
            </a:r>
            <a:r>
              <a:rPr kumimoji="0" lang="en-US" sz="1400" b="0" i="0" u="none" strike="noStrike" kern="0" cap="none" spc="0" normalizeH="0" baseline="0" noProof="0" dirty="0" smtClean="0">
                <a:ln>
                  <a:noFill/>
                </a:ln>
                <a:solidFill>
                  <a:srgbClr val="FFFFFF"/>
                </a:solidFill>
                <a:effectLst/>
                <a:uLnTx/>
                <a:uFillTx/>
              </a:rPr>
              <a:t> </a:t>
            </a:r>
            <a:r>
              <a:rPr kumimoji="0" lang="en-US" sz="1600" b="0" i="0" u="none" strike="noStrike" kern="0" cap="none" spc="0" normalizeH="0" baseline="0" noProof="0" dirty="0" smtClean="0">
                <a:ln>
                  <a:noFill/>
                </a:ln>
                <a:solidFill>
                  <a:srgbClr val="FFFFFF"/>
                </a:solidFill>
                <a:effectLst/>
                <a:uLnTx/>
                <a:uFillTx/>
              </a:rPr>
              <a:t>Environment</a:t>
            </a:r>
            <a:r>
              <a:rPr kumimoji="0" lang="en-US" sz="1400" b="0" i="0" u="none" strike="noStrike" kern="0" cap="none" spc="0" normalizeH="0" baseline="0" noProof="0" dirty="0" smtClean="0">
                <a:ln>
                  <a:noFill/>
                </a:ln>
                <a:solidFill>
                  <a:srgbClr val="FFFFFF"/>
                </a:solidFill>
                <a:effectLst/>
                <a:uLnTx/>
                <a:uFillTx/>
              </a:rPr>
              <a:t>  </a:t>
            </a:r>
            <a:endParaRPr kumimoji="0" lang="en-US" sz="1400" b="0" i="0" u="none" strike="noStrike" kern="0" cap="none" spc="0" normalizeH="0" baseline="0" noProof="0" dirty="0">
              <a:ln>
                <a:noFill/>
              </a:ln>
              <a:solidFill>
                <a:srgbClr val="FFFFFF"/>
              </a:solidFill>
              <a:effectLst/>
              <a:uLnTx/>
              <a:uFillTx/>
            </a:endParaRPr>
          </a:p>
        </p:txBody>
      </p:sp>
      <p:sp>
        <p:nvSpPr>
          <p:cNvPr id="67" name="Rounded Rectangle 66"/>
          <p:cNvSpPr/>
          <p:nvPr/>
        </p:nvSpPr>
        <p:spPr bwMode="auto">
          <a:xfrm>
            <a:off x="1791233" y="1704891"/>
            <a:ext cx="3810000" cy="4447554"/>
          </a:xfrm>
          <a:prstGeom prst="roundRect">
            <a:avLst>
              <a:gd name="adj" fmla="val 3314"/>
            </a:avLst>
          </a:prstGeom>
          <a:gradFill rotWithShape="1">
            <a:gsLst>
              <a:gs pos="0">
                <a:srgbClr val="093C85">
                  <a:lumMod val="50000"/>
                </a:srgbClr>
              </a:gs>
              <a:gs pos="50000">
                <a:srgbClr val="0E5BCC"/>
              </a:gs>
              <a:gs pos="99000">
                <a:srgbClr val="093C85">
                  <a:lumMod val="75000"/>
                </a:srgbClr>
              </a:gs>
              <a:gs pos="100000">
                <a:srgbClr val="093C85">
                  <a:lumMod val="75000"/>
                </a:srgbClr>
              </a:gs>
            </a:gsLst>
            <a:lin ang="16200000" scaled="0"/>
          </a:gradFill>
          <a:ln>
            <a:noFill/>
          </a:ln>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rgbClr val="093C85">
                <a:satMod val="300000"/>
              </a:srgbClr>
            </a:contourClr>
          </a:sp3d>
        </p:spPr>
        <p:txBody>
          <a:bodyPr vert="horz" wrap="square" lIns="84635" tIns="42317" rIns="84635" bIns="42317" numCol="1" rtlCol="0" anchor="t" anchorCtr="0" compatLnSpc="1">
            <a:prstTxWarp prst="textNoShape">
              <a:avLst/>
            </a:prstTxWarp>
          </a:bodyPr>
          <a:lstStyle/>
          <a:p>
            <a:pPr marL="114295" lvl="1" indent="-114295" defTabSz="533379">
              <a:lnSpc>
                <a:spcPts val="1500"/>
              </a:lnSpc>
              <a:spcBef>
                <a:spcPts val="600"/>
              </a:spcBef>
              <a:spcAft>
                <a:spcPct val="15000"/>
              </a:spcAft>
              <a:buClr>
                <a:srgbClr val="898989"/>
              </a:buClr>
              <a:buSzPct val="100000"/>
            </a:pPr>
            <a:endParaRPr lang="en-US" sz="1200" kern="0" dirty="0">
              <a:solidFill>
                <a:srgbClr val="2B281B"/>
              </a:solidFill>
              <a:latin typeface="Arial" pitchFamily="34" charset="0"/>
              <a:cs typeface="Arial" pitchFamily="34" charset="0"/>
            </a:endParaRPr>
          </a:p>
        </p:txBody>
      </p:sp>
      <p:sp>
        <p:nvSpPr>
          <p:cNvPr id="68" name="Rounded Rectangle 67"/>
          <p:cNvSpPr/>
          <p:nvPr/>
        </p:nvSpPr>
        <p:spPr bwMode="auto">
          <a:xfrm>
            <a:off x="3239033" y="1882475"/>
            <a:ext cx="2280066" cy="3498214"/>
          </a:xfrm>
          <a:prstGeom prst="roundRect">
            <a:avLst>
              <a:gd name="adj" fmla="val 3314"/>
            </a:avLst>
          </a:prstGeom>
          <a:solidFill>
            <a:srgbClr val="FFFFFF"/>
          </a:solidFill>
          <a:ln>
            <a:noFill/>
          </a:ln>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rgbClr val="FFC000">
                <a:satMod val="300000"/>
              </a:srgbClr>
            </a:contourClr>
          </a:sp3d>
        </p:spPr>
        <p:txBody>
          <a:bodyPr vert="horz" wrap="square" lIns="84638" tIns="42318" rIns="84638" bIns="42318" numCol="1" rtlCol="0" anchor="t" anchorCtr="0" compatLnSpc="1">
            <a:prstTxWarp prst="textNoShape">
              <a:avLst/>
            </a:prstTxWarp>
          </a:bodyPr>
          <a:lstStyle/>
          <a:p>
            <a:pPr marL="114300" marR="0" lvl="1" indent="-114300" defTabSz="533400" eaLnBrk="1" fontAlgn="auto" latinLnBrk="0" hangingPunct="1">
              <a:lnSpc>
                <a:spcPts val="1500"/>
              </a:lnSpc>
              <a:spcBef>
                <a:spcPts val="600"/>
              </a:spcBef>
              <a:spcAft>
                <a:spcPct val="15000"/>
              </a:spcAft>
              <a:buClr>
                <a:srgbClr val="056981"/>
              </a:buClr>
              <a:buSzPct val="100000"/>
              <a:buFontTx/>
              <a:buNone/>
              <a:tabLst/>
              <a:defRPr sz="1600"/>
            </a:pPr>
            <a:endParaRPr kumimoji="0" lang="en-US" sz="1200" b="0" i="0" u="none" strike="noStrike" kern="0" cap="none" spc="0" normalizeH="0" baseline="0" noProof="0" dirty="0">
              <a:ln>
                <a:noFill/>
              </a:ln>
              <a:solidFill>
                <a:srgbClr val="000000"/>
              </a:solidFill>
              <a:effectLst/>
              <a:uLnTx/>
              <a:uFillTx/>
              <a:latin typeface="Arial" pitchFamily="34" charset="0"/>
              <a:cs typeface="Arial" pitchFamily="34" charset="0"/>
            </a:endParaRPr>
          </a:p>
        </p:txBody>
      </p:sp>
      <p:sp>
        <p:nvSpPr>
          <p:cNvPr id="69" name="TextBox 68"/>
          <p:cNvSpPr txBox="1"/>
          <p:nvPr/>
        </p:nvSpPr>
        <p:spPr>
          <a:xfrm>
            <a:off x="3309299" y="5071424"/>
            <a:ext cx="2257349" cy="276999"/>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de-DE" sz="1200" b="1" i="0" u="none" strike="noStrike" kern="0" cap="none" spc="0" normalizeH="0" baseline="0" noProof="0" dirty="0" smtClean="0">
                <a:ln>
                  <a:noFill/>
                </a:ln>
                <a:solidFill>
                  <a:srgbClr val="000000"/>
                </a:solidFill>
                <a:effectLst/>
                <a:uLnTx/>
                <a:uFillTx/>
                <a:latin typeface="Arial" pitchFamily="34" charset="0"/>
                <a:cs typeface="Arial" pitchFamily="34" charset="0"/>
              </a:rPr>
              <a:t>SAP NetWeaver 7.02 (ABAP)</a:t>
            </a:r>
            <a:endParaRPr kumimoji="0" lang="de-DE" sz="1200" b="1" i="0" u="none" strike="noStrike" kern="0" cap="none" spc="0" normalizeH="0" baseline="0" noProof="0" dirty="0">
              <a:ln>
                <a:noFill/>
              </a:ln>
              <a:solidFill>
                <a:srgbClr val="000000"/>
              </a:solidFill>
              <a:effectLst/>
              <a:uLnTx/>
              <a:uFillTx/>
              <a:latin typeface="Arial" pitchFamily="34" charset="0"/>
              <a:cs typeface="Arial" pitchFamily="34" charset="0"/>
            </a:endParaRPr>
          </a:p>
        </p:txBody>
      </p:sp>
      <p:sp>
        <p:nvSpPr>
          <p:cNvPr id="70" name="Rounded Rectangle 69"/>
          <p:cNvSpPr/>
          <p:nvPr/>
        </p:nvSpPr>
        <p:spPr bwMode="auto">
          <a:xfrm>
            <a:off x="3308436" y="2026433"/>
            <a:ext cx="2134463" cy="1050756"/>
          </a:xfrm>
          <a:prstGeom prst="roundRect">
            <a:avLst>
              <a:gd name="adj" fmla="val 3314"/>
            </a:avLst>
          </a:prstGeom>
          <a:solidFill>
            <a:srgbClr val="056981"/>
          </a:solidFill>
          <a:ln w="9525" cap="flat" cmpd="sng" algn="ctr">
            <a:solidFill>
              <a:srgbClr val="FFC000"/>
            </a:solidFill>
            <a:prstDash val="solid"/>
          </a:ln>
          <a:effectLst>
            <a:outerShdw blurRad="50800" dist="38100" dir="5400000" rotWithShape="0">
              <a:srgbClr val="000000">
                <a:alpha val="35000"/>
              </a:srgbClr>
            </a:outerShdw>
          </a:effectLst>
        </p:spPr>
        <p:txBody>
          <a:bodyPr vert="horz" wrap="square" lIns="84638" tIns="42318" rIns="84638" bIns="42318" numCol="1" rtlCol="0" anchor="t" anchorCtr="0" compatLnSpc="1">
            <a:prstTxWarp prst="textNoShape">
              <a:avLst/>
            </a:prstTxWarp>
          </a:bodyPr>
          <a:lstStyle/>
          <a:p>
            <a:pPr marL="0" marR="0" lvl="1" algn="ctr" defTabSz="533400" eaLnBrk="1" fontAlgn="auto" latinLnBrk="0" hangingPunct="1">
              <a:lnSpc>
                <a:spcPts val="1500"/>
              </a:lnSpc>
              <a:spcBef>
                <a:spcPts val="600"/>
              </a:spcBef>
              <a:spcAft>
                <a:spcPct val="15000"/>
              </a:spcAft>
              <a:buClr>
                <a:srgbClr val="056981"/>
              </a:buClr>
              <a:buSzPct val="100000"/>
              <a:buFontTx/>
              <a:buNone/>
              <a:tabLst/>
              <a:defRPr sz="1600"/>
            </a:pPr>
            <a:r>
              <a:rPr kumimoji="0" lang="en-US" sz="1200" b="1" i="0" u="none" strike="noStrike" kern="0" cap="none" spc="0" normalizeH="0" baseline="0" noProof="0" dirty="0" smtClean="0">
                <a:ln>
                  <a:noFill/>
                </a:ln>
                <a:solidFill>
                  <a:srgbClr val="FFFFFF"/>
                </a:solidFill>
                <a:effectLst/>
                <a:uLnTx/>
                <a:uFillTx/>
                <a:latin typeface="Arial" pitchFamily="34" charset="0"/>
                <a:cs typeface="Arial" pitchFamily="34" charset="0"/>
              </a:rPr>
              <a:t>Duet Enterprise SAP</a:t>
            </a:r>
            <a:br>
              <a:rPr kumimoji="0" lang="en-US" sz="1200" b="1" i="0" u="none" strike="noStrike" kern="0" cap="none" spc="0" normalizeH="0" baseline="0" noProof="0" dirty="0" smtClean="0">
                <a:ln>
                  <a:noFill/>
                </a:ln>
                <a:solidFill>
                  <a:srgbClr val="FFFFFF"/>
                </a:solidFill>
                <a:effectLst/>
                <a:uLnTx/>
                <a:uFillTx/>
                <a:latin typeface="Arial" pitchFamily="34" charset="0"/>
                <a:cs typeface="Arial" pitchFamily="34" charset="0"/>
              </a:rPr>
            </a:br>
            <a:r>
              <a:rPr kumimoji="0" lang="en-US" sz="1200" b="1" i="0" u="none" strike="noStrike" kern="0" cap="none" spc="0" normalizeH="0" baseline="0" noProof="0" dirty="0" smtClean="0">
                <a:ln>
                  <a:noFill/>
                </a:ln>
                <a:solidFill>
                  <a:srgbClr val="FFFFFF"/>
                </a:solidFill>
                <a:effectLst/>
                <a:uLnTx/>
                <a:uFillTx/>
                <a:latin typeface="Arial" pitchFamily="34" charset="0"/>
                <a:cs typeface="Arial" pitchFamily="34" charset="0"/>
              </a:rPr>
              <a:t>Add-on</a:t>
            </a:r>
          </a:p>
          <a:p>
            <a:pPr marL="114300" marR="0" lvl="1" indent="-114300" algn="ctr" defTabSz="533400" eaLnBrk="1" fontAlgn="auto" latinLnBrk="0" hangingPunct="1">
              <a:lnSpc>
                <a:spcPts val="1500"/>
              </a:lnSpc>
              <a:spcBef>
                <a:spcPts val="600"/>
              </a:spcBef>
              <a:spcAft>
                <a:spcPct val="15000"/>
              </a:spcAft>
              <a:buClr>
                <a:srgbClr val="056981"/>
              </a:buClr>
              <a:buSzPct val="100000"/>
              <a:buFontTx/>
              <a:buNone/>
              <a:tabLst/>
              <a:defRPr sz="1600"/>
            </a:pPr>
            <a:endParaRPr kumimoji="0" lang="en-US" sz="1200" b="0" i="0" u="none" strike="noStrike" kern="0" cap="none" spc="0" normalizeH="0" baseline="0" noProof="0" dirty="0">
              <a:ln>
                <a:noFill/>
              </a:ln>
              <a:solidFill>
                <a:srgbClr val="000000"/>
              </a:solidFill>
              <a:effectLst/>
              <a:uLnTx/>
              <a:uFillTx/>
              <a:latin typeface="Arial" pitchFamily="34" charset="0"/>
              <a:cs typeface="Arial" pitchFamily="34" charset="0"/>
            </a:endParaRPr>
          </a:p>
          <a:p>
            <a:pPr marL="114300" marR="0" lvl="1" indent="-114300" algn="ctr" defTabSz="533400" eaLnBrk="1" fontAlgn="auto" latinLnBrk="0" hangingPunct="1">
              <a:lnSpc>
                <a:spcPts val="1500"/>
              </a:lnSpc>
              <a:spcBef>
                <a:spcPts val="600"/>
              </a:spcBef>
              <a:spcAft>
                <a:spcPct val="15000"/>
              </a:spcAft>
              <a:buClr>
                <a:srgbClr val="056981"/>
              </a:buClr>
              <a:buSzPct val="100000"/>
              <a:buFontTx/>
              <a:buNone/>
              <a:tabLst/>
              <a:defRPr sz="1600"/>
            </a:pPr>
            <a:endParaRPr kumimoji="0" lang="en-US" sz="1200" b="0" i="0" u="none" strike="noStrike" kern="0" cap="none" spc="0" normalizeH="0" baseline="0" noProof="0" dirty="0" smtClean="0">
              <a:ln>
                <a:noFill/>
              </a:ln>
              <a:solidFill>
                <a:srgbClr val="000000"/>
              </a:solidFill>
              <a:effectLst/>
              <a:uLnTx/>
              <a:uFillTx/>
              <a:latin typeface="Arial" pitchFamily="34" charset="0"/>
              <a:cs typeface="Arial" pitchFamily="34" charset="0"/>
            </a:endParaRPr>
          </a:p>
          <a:p>
            <a:pPr marL="114300" marR="0" lvl="1" indent="-114300" algn="ctr" defTabSz="533400" eaLnBrk="1" fontAlgn="auto" latinLnBrk="0" hangingPunct="1">
              <a:lnSpc>
                <a:spcPts val="1500"/>
              </a:lnSpc>
              <a:spcBef>
                <a:spcPts val="600"/>
              </a:spcBef>
              <a:spcAft>
                <a:spcPct val="15000"/>
              </a:spcAft>
              <a:buClr>
                <a:srgbClr val="056981"/>
              </a:buClr>
              <a:buSzPct val="100000"/>
              <a:buFontTx/>
              <a:buNone/>
              <a:tabLst/>
              <a:defRPr sz="1600"/>
            </a:pPr>
            <a:endParaRPr kumimoji="0" lang="en-US" sz="1200" b="0" i="0" u="none" strike="noStrike" kern="0" cap="none" spc="0" normalizeH="0" baseline="0" noProof="0" dirty="0">
              <a:ln>
                <a:noFill/>
              </a:ln>
              <a:solidFill>
                <a:srgbClr val="000000"/>
              </a:solidFill>
              <a:effectLst/>
              <a:uLnTx/>
              <a:uFillTx/>
              <a:latin typeface="Arial" pitchFamily="34" charset="0"/>
              <a:cs typeface="Arial" pitchFamily="34" charset="0"/>
            </a:endParaRPr>
          </a:p>
        </p:txBody>
      </p:sp>
      <p:pic>
        <p:nvPicPr>
          <p:cNvPr id="71" name="Picture 9" descr="SAP_AG__and__Co__KG"/>
          <p:cNvPicPr>
            <a:picLocks noChangeAspect="1" noChangeArrowheads="1"/>
          </p:cNvPicPr>
          <p:nvPr/>
        </p:nvPicPr>
        <p:blipFill>
          <a:blip r:embed="rId3" cstate="print">
            <a:lum bright="-10000" contrast="10000"/>
          </a:blip>
          <a:stretch>
            <a:fillRect/>
          </a:stretch>
        </p:blipFill>
        <p:spPr bwMode="ltGray">
          <a:xfrm>
            <a:off x="3166548" y="5520699"/>
            <a:ext cx="1083468" cy="513591"/>
          </a:xfrm>
          <a:prstGeom prst="rect">
            <a:avLst/>
          </a:prstGeom>
          <a:noFill/>
          <a:ln>
            <a:noFill/>
          </a:ln>
        </p:spPr>
      </p:pic>
      <p:pic>
        <p:nvPicPr>
          <p:cNvPr id="72" name="SharePoint Logo" descr="\\eventsql\dvd\Online_ART\DVD_ART36\Logos\SharePoint Server 2010\SharePoint Server 2010 logo vr.png .pn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r="46732"/>
          <a:stretch/>
        </p:blipFill>
        <p:spPr bwMode="auto">
          <a:xfrm>
            <a:off x="6646344" y="5466645"/>
            <a:ext cx="838666" cy="633310"/>
          </a:xfrm>
          <a:prstGeom prst="rect">
            <a:avLst/>
          </a:prstGeom>
          <a:noFill/>
          <a:ln>
            <a:noFill/>
          </a:ln>
          <a:extLst/>
        </p:spPr>
      </p:pic>
      <p:sp>
        <p:nvSpPr>
          <p:cNvPr id="73" name="Rounded Rectangle 72"/>
          <p:cNvSpPr/>
          <p:nvPr/>
        </p:nvSpPr>
        <p:spPr bwMode="auto">
          <a:xfrm>
            <a:off x="5844416" y="1892231"/>
            <a:ext cx="2280066" cy="3498214"/>
          </a:xfrm>
          <a:prstGeom prst="roundRect">
            <a:avLst>
              <a:gd name="adj" fmla="val 3314"/>
            </a:avLst>
          </a:prstGeom>
          <a:solidFill>
            <a:srgbClr val="FFFFFF"/>
          </a:solidFill>
          <a:ln>
            <a:noFill/>
          </a:ln>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rgbClr val="FFC000">
                <a:satMod val="300000"/>
              </a:srgbClr>
            </a:contourClr>
          </a:sp3d>
        </p:spPr>
        <p:txBody>
          <a:bodyPr vert="horz" wrap="square" lIns="84638" tIns="42318" rIns="84638" bIns="42318" numCol="1" rtlCol="0" anchor="t" anchorCtr="0" compatLnSpc="1">
            <a:prstTxWarp prst="textNoShape">
              <a:avLst/>
            </a:prstTxWarp>
          </a:bodyPr>
          <a:lstStyle/>
          <a:p>
            <a:pPr marL="114300" marR="0" lvl="1" indent="-114300" defTabSz="533400" eaLnBrk="1" fontAlgn="auto" latinLnBrk="0" hangingPunct="1">
              <a:lnSpc>
                <a:spcPts val="1500"/>
              </a:lnSpc>
              <a:spcBef>
                <a:spcPts val="600"/>
              </a:spcBef>
              <a:spcAft>
                <a:spcPct val="15000"/>
              </a:spcAft>
              <a:buClr>
                <a:srgbClr val="056981"/>
              </a:buClr>
              <a:buSzPct val="100000"/>
              <a:buFontTx/>
              <a:buNone/>
              <a:tabLst/>
              <a:defRPr sz="1600"/>
            </a:pPr>
            <a:endParaRPr kumimoji="0" lang="en-US" sz="1200" b="0" i="0" u="none" strike="noStrike" kern="0" cap="none" spc="0" normalizeH="0" baseline="0" noProof="0" dirty="0">
              <a:ln>
                <a:noFill/>
              </a:ln>
              <a:solidFill>
                <a:srgbClr val="000000"/>
              </a:solidFill>
              <a:effectLst/>
              <a:uLnTx/>
              <a:uFillTx/>
              <a:latin typeface="Arial" pitchFamily="34" charset="0"/>
              <a:cs typeface="Arial" pitchFamily="34" charset="0"/>
            </a:endParaRPr>
          </a:p>
        </p:txBody>
      </p:sp>
      <p:sp>
        <p:nvSpPr>
          <p:cNvPr id="74" name="TextBox 73"/>
          <p:cNvSpPr txBox="1"/>
          <p:nvPr/>
        </p:nvSpPr>
        <p:spPr>
          <a:xfrm>
            <a:off x="5914682" y="5081180"/>
            <a:ext cx="2116285" cy="276999"/>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de-DE" sz="1200" b="1" i="0" u="none" strike="noStrike" kern="0" cap="none" spc="0" normalizeH="0" baseline="0" noProof="0" dirty="0" smtClean="0">
                <a:ln>
                  <a:noFill/>
                </a:ln>
                <a:solidFill>
                  <a:srgbClr val="000000"/>
                </a:solidFill>
                <a:effectLst/>
                <a:uLnTx/>
                <a:uFillTx/>
                <a:latin typeface="Arial" pitchFamily="34" charset="0"/>
                <a:cs typeface="Arial" pitchFamily="34" charset="0"/>
              </a:rPr>
              <a:t>Microsoft SharePoint 2010</a:t>
            </a:r>
            <a:endParaRPr kumimoji="0" lang="de-DE" sz="1200" b="1" i="0" u="none" strike="noStrike" kern="0" cap="none" spc="0" normalizeH="0" baseline="0" noProof="0" dirty="0">
              <a:ln>
                <a:noFill/>
              </a:ln>
              <a:solidFill>
                <a:srgbClr val="000000"/>
              </a:solidFill>
              <a:effectLst/>
              <a:uLnTx/>
              <a:uFillTx/>
              <a:latin typeface="Arial" pitchFamily="34" charset="0"/>
              <a:cs typeface="Arial" pitchFamily="34" charset="0"/>
            </a:endParaRPr>
          </a:p>
        </p:txBody>
      </p:sp>
      <p:sp>
        <p:nvSpPr>
          <p:cNvPr id="75" name="Rounded Rectangle 74"/>
          <p:cNvSpPr/>
          <p:nvPr/>
        </p:nvSpPr>
        <p:spPr bwMode="auto">
          <a:xfrm>
            <a:off x="5913819" y="2026433"/>
            <a:ext cx="2134463" cy="1902236"/>
          </a:xfrm>
          <a:prstGeom prst="roundRect">
            <a:avLst>
              <a:gd name="adj" fmla="val 3314"/>
            </a:avLst>
          </a:prstGeom>
          <a:solidFill>
            <a:srgbClr val="056981"/>
          </a:solidFill>
          <a:ln w="9525" cap="flat" cmpd="sng" algn="ctr">
            <a:solidFill>
              <a:srgbClr val="FFC000"/>
            </a:solidFill>
            <a:prstDash val="solid"/>
          </a:ln>
          <a:effectLst>
            <a:outerShdw blurRad="50800" dist="38100" dir="5400000" rotWithShape="0">
              <a:srgbClr val="000000">
                <a:alpha val="35000"/>
              </a:srgbClr>
            </a:outerShdw>
          </a:effectLst>
        </p:spPr>
        <p:txBody>
          <a:bodyPr vert="horz" wrap="square" lIns="84638" tIns="42318" rIns="84638" bIns="42318" numCol="1" rtlCol="0" anchor="t" anchorCtr="0" compatLnSpc="1">
            <a:prstTxWarp prst="textNoShape">
              <a:avLst/>
            </a:prstTxWarp>
          </a:bodyPr>
          <a:lstStyle/>
          <a:p>
            <a:pPr marL="0" marR="0" lvl="1" algn="ctr" defTabSz="533400" eaLnBrk="1" fontAlgn="auto" latinLnBrk="0" hangingPunct="1">
              <a:lnSpc>
                <a:spcPts val="1500"/>
              </a:lnSpc>
              <a:spcBef>
                <a:spcPts val="600"/>
              </a:spcBef>
              <a:spcAft>
                <a:spcPct val="15000"/>
              </a:spcAft>
              <a:buClr>
                <a:srgbClr val="056981"/>
              </a:buClr>
              <a:buSzPct val="100000"/>
              <a:buFontTx/>
              <a:buNone/>
              <a:tabLst/>
              <a:defRPr sz="1600"/>
            </a:pPr>
            <a:r>
              <a:rPr kumimoji="0" lang="en-US" sz="1200" b="1" i="0" u="none" strike="noStrike" kern="0" cap="none" spc="0" normalizeH="0" baseline="0" noProof="0" dirty="0" smtClean="0">
                <a:ln>
                  <a:noFill/>
                </a:ln>
                <a:solidFill>
                  <a:srgbClr val="FFFFFF"/>
                </a:solidFill>
                <a:effectLst/>
                <a:uLnTx/>
                <a:uFillTx/>
                <a:latin typeface="Arial" pitchFamily="34" charset="0"/>
                <a:cs typeface="Arial" pitchFamily="34" charset="0"/>
              </a:rPr>
              <a:t>Duet Enterprise</a:t>
            </a:r>
            <a:br>
              <a:rPr kumimoji="0" lang="en-US" sz="1200" b="1" i="0" u="none" strike="noStrike" kern="0" cap="none" spc="0" normalizeH="0" baseline="0" noProof="0" dirty="0" smtClean="0">
                <a:ln>
                  <a:noFill/>
                </a:ln>
                <a:solidFill>
                  <a:srgbClr val="FFFFFF"/>
                </a:solidFill>
                <a:effectLst/>
                <a:uLnTx/>
                <a:uFillTx/>
                <a:latin typeface="Arial" pitchFamily="34" charset="0"/>
                <a:cs typeface="Arial" pitchFamily="34" charset="0"/>
              </a:rPr>
            </a:br>
            <a:r>
              <a:rPr kumimoji="0" lang="en-US" sz="1200" b="1" i="0" u="none" strike="noStrike" kern="0" cap="none" spc="0" normalizeH="0" baseline="0" noProof="0" dirty="0" smtClean="0">
                <a:ln>
                  <a:noFill/>
                </a:ln>
                <a:solidFill>
                  <a:srgbClr val="FFFFFF"/>
                </a:solidFill>
                <a:effectLst/>
                <a:uLnTx/>
                <a:uFillTx/>
                <a:latin typeface="Arial" pitchFamily="34" charset="0"/>
                <a:cs typeface="Arial" pitchFamily="34" charset="0"/>
              </a:rPr>
              <a:t>SharePoint Add-on</a:t>
            </a:r>
          </a:p>
          <a:p>
            <a:pPr marL="114300" marR="0" lvl="1" indent="-114300" algn="ctr" defTabSz="533400" eaLnBrk="1" fontAlgn="auto" latinLnBrk="0" hangingPunct="1">
              <a:lnSpc>
                <a:spcPts val="1500"/>
              </a:lnSpc>
              <a:spcBef>
                <a:spcPts val="600"/>
              </a:spcBef>
              <a:spcAft>
                <a:spcPct val="15000"/>
              </a:spcAft>
              <a:buClr>
                <a:srgbClr val="056981"/>
              </a:buClr>
              <a:buSzPct val="100000"/>
              <a:buFontTx/>
              <a:buNone/>
              <a:tabLst/>
              <a:defRPr sz="1600"/>
            </a:pPr>
            <a:endParaRPr kumimoji="0" lang="en-US" sz="1200" b="0" i="0" u="none" strike="noStrike" kern="0" cap="none" spc="0" normalizeH="0" baseline="0" noProof="0" dirty="0">
              <a:ln>
                <a:noFill/>
              </a:ln>
              <a:solidFill>
                <a:srgbClr val="000000"/>
              </a:solidFill>
              <a:effectLst/>
              <a:uLnTx/>
              <a:uFillTx/>
              <a:latin typeface="Arial" pitchFamily="34" charset="0"/>
              <a:cs typeface="Arial" pitchFamily="34" charset="0"/>
            </a:endParaRPr>
          </a:p>
          <a:p>
            <a:pPr marL="114300" marR="0" lvl="1" indent="-114300" algn="ctr" defTabSz="533400" eaLnBrk="1" fontAlgn="auto" latinLnBrk="0" hangingPunct="1">
              <a:lnSpc>
                <a:spcPts val="1500"/>
              </a:lnSpc>
              <a:spcBef>
                <a:spcPts val="600"/>
              </a:spcBef>
              <a:spcAft>
                <a:spcPct val="15000"/>
              </a:spcAft>
              <a:buClr>
                <a:srgbClr val="056981"/>
              </a:buClr>
              <a:buSzPct val="100000"/>
              <a:buFontTx/>
              <a:buNone/>
              <a:tabLst/>
              <a:defRPr sz="1600"/>
            </a:pPr>
            <a:endParaRPr kumimoji="0" lang="en-US" sz="1200" b="0" i="0" u="none" strike="noStrike" kern="0" cap="none" spc="0" normalizeH="0" baseline="0" noProof="0" dirty="0" smtClean="0">
              <a:ln>
                <a:noFill/>
              </a:ln>
              <a:solidFill>
                <a:srgbClr val="000000"/>
              </a:solidFill>
              <a:effectLst/>
              <a:uLnTx/>
              <a:uFillTx/>
              <a:latin typeface="Arial" pitchFamily="34" charset="0"/>
              <a:cs typeface="Arial" pitchFamily="34" charset="0"/>
            </a:endParaRPr>
          </a:p>
          <a:p>
            <a:pPr marL="114300" marR="0" lvl="1" indent="-114300" algn="ctr" defTabSz="533400" eaLnBrk="1" fontAlgn="auto" latinLnBrk="0" hangingPunct="1">
              <a:lnSpc>
                <a:spcPts val="1500"/>
              </a:lnSpc>
              <a:spcBef>
                <a:spcPts val="600"/>
              </a:spcBef>
              <a:spcAft>
                <a:spcPct val="15000"/>
              </a:spcAft>
              <a:buClr>
                <a:srgbClr val="056981"/>
              </a:buClr>
              <a:buSzPct val="100000"/>
              <a:buFontTx/>
              <a:buNone/>
              <a:tabLst/>
              <a:defRPr sz="1600"/>
            </a:pPr>
            <a:endParaRPr kumimoji="0" lang="en-US" sz="1200" b="0" i="0" u="none" strike="noStrike" kern="0" cap="none" spc="0" normalizeH="0" baseline="0" noProof="0" dirty="0">
              <a:ln>
                <a:noFill/>
              </a:ln>
              <a:solidFill>
                <a:srgbClr val="000000"/>
              </a:solidFill>
              <a:effectLst/>
              <a:uLnTx/>
              <a:uFillTx/>
              <a:latin typeface="Arial" pitchFamily="34" charset="0"/>
              <a:cs typeface="Arial" pitchFamily="34" charset="0"/>
            </a:endParaRPr>
          </a:p>
        </p:txBody>
      </p:sp>
      <p:sp>
        <p:nvSpPr>
          <p:cNvPr id="76" name="Rounded Rectangle 75"/>
          <p:cNvSpPr/>
          <p:nvPr/>
        </p:nvSpPr>
        <p:spPr bwMode="ltGray">
          <a:xfrm>
            <a:off x="6060676" y="2979456"/>
            <a:ext cx="1847545" cy="388406"/>
          </a:xfrm>
          <a:prstGeom prst="roundRect">
            <a:avLst/>
          </a:prstGeom>
          <a:gradFill rotWithShape="1">
            <a:gsLst>
              <a:gs pos="0">
                <a:srgbClr val="DF8045">
                  <a:shade val="15000"/>
                  <a:satMod val="180000"/>
                </a:srgbClr>
              </a:gs>
              <a:gs pos="50000">
                <a:srgbClr val="DF8045">
                  <a:shade val="45000"/>
                  <a:satMod val="170000"/>
                </a:srgbClr>
              </a:gs>
              <a:gs pos="70000">
                <a:srgbClr val="DF8045">
                  <a:tint val="99000"/>
                  <a:shade val="65000"/>
                  <a:satMod val="155000"/>
                </a:srgbClr>
              </a:gs>
              <a:gs pos="100000">
                <a:srgbClr val="DF8045">
                  <a:tint val="95500"/>
                  <a:shade val="100000"/>
                  <a:satMod val="155000"/>
                </a:srgbClr>
              </a:gs>
            </a:gsLst>
            <a:lin ang="16200000" scaled="0"/>
          </a:gradFill>
          <a:ln w="9525" cap="flat" cmpd="sng" algn="ctr">
            <a:solidFill>
              <a:srgbClr val="DF8045"/>
            </a:solidFill>
            <a:prstDash val="solid"/>
          </a:ln>
          <a:effectLst>
            <a:outerShdw blurRad="50800" dist="38100" dir="5400000" rotWithShape="0">
              <a:srgbClr val="000000">
                <a:alpha val="35000"/>
              </a:srgbClr>
            </a:outerShdw>
          </a:effectLst>
        </p:spPr>
        <p:txBody>
          <a:bodyPr vert="horz" wrap="square" lIns="84638" tIns="42318" rIns="84638" bIns="42318" numCol="1" rtlCol="0" anchor="ctr" anchorCtr="0" compatLnSpc="1">
            <a:prstTxWarp prst="textNoShape">
              <a:avLst/>
            </a:prstTxWarp>
          </a:bodyPr>
          <a:lstStyle/>
          <a:p>
            <a:pPr marL="0" marR="0" lvl="0" indent="0" algn="ctr" defTabSz="914400" eaLnBrk="1" fontAlgn="base" latinLnBrk="0" hangingPunct="1">
              <a:lnSpc>
                <a:spcPct val="100000"/>
              </a:lnSpc>
              <a:spcBef>
                <a:spcPct val="0"/>
              </a:spcBef>
              <a:spcAft>
                <a:spcPct val="0"/>
              </a:spcAft>
              <a:buClr>
                <a:srgbClr val="FFC000"/>
              </a:buClr>
              <a:buSzPct val="80000"/>
              <a:buFontTx/>
              <a:buNone/>
              <a:tabLst/>
              <a:defRPr/>
            </a:pPr>
            <a:r>
              <a:rPr kumimoji="0" lang="en-US" sz="1200" b="0" i="0" u="none" strike="noStrike" kern="0" cap="none" spc="0" normalizeH="0" baseline="0" noProof="0" dirty="0">
                <a:ln>
                  <a:noFill/>
                </a:ln>
                <a:solidFill>
                  <a:srgbClr val="FFFFFF"/>
                </a:solidFill>
                <a:effectLst/>
                <a:uLnTx/>
                <a:uFillTx/>
                <a:latin typeface="Arial" pitchFamily="34" charset="0"/>
                <a:ea typeface="Arial Unicode MS" pitchFamily="34" charset="-128"/>
                <a:cs typeface="Arial" pitchFamily="34" charset="0"/>
              </a:rPr>
              <a:t>Application</a:t>
            </a:r>
            <a:br>
              <a:rPr kumimoji="0" lang="en-US" sz="1200" b="0" i="0" u="none" strike="noStrike" kern="0" cap="none" spc="0" normalizeH="0" baseline="0" noProof="0" dirty="0">
                <a:ln>
                  <a:noFill/>
                </a:ln>
                <a:solidFill>
                  <a:srgbClr val="FFFFFF"/>
                </a:solidFill>
                <a:effectLst/>
                <a:uLnTx/>
                <a:uFillTx/>
                <a:latin typeface="Arial" pitchFamily="34" charset="0"/>
                <a:ea typeface="Arial Unicode MS" pitchFamily="34" charset="-128"/>
                <a:cs typeface="Arial" pitchFamily="34" charset="0"/>
              </a:rPr>
            </a:br>
            <a:r>
              <a:rPr kumimoji="0" lang="en-US" sz="1200" b="0" i="0" u="none" strike="noStrike" kern="0" cap="none" spc="0" normalizeH="0" baseline="0" noProof="0" dirty="0">
                <a:ln>
                  <a:noFill/>
                </a:ln>
                <a:solidFill>
                  <a:srgbClr val="FFFFFF"/>
                </a:solidFill>
                <a:effectLst/>
                <a:uLnTx/>
                <a:uFillTx/>
                <a:latin typeface="Arial" pitchFamily="34" charset="0"/>
                <a:ea typeface="Arial Unicode MS" pitchFamily="34" charset="-128"/>
                <a:cs typeface="Arial" pitchFamily="34" charset="0"/>
              </a:rPr>
              <a:t>Building Blocks</a:t>
            </a:r>
          </a:p>
        </p:txBody>
      </p:sp>
      <p:sp>
        <p:nvSpPr>
          <p:cNvPr id="77" name="Rounded Rectangle 76"/>
          <p:cNvSpPr/>
          <p:nvPr/>
        </p:nvSpPr>
        <p:spPr bwMode="ltGray">
          <a:xfrm>
            <a:off x="6048337" y="2494845"/>
            <a:ext cx="1847545" cy="370852"/>
          </a:xfrm>
          <a:prstGeom prst="roundRect">
            <a:avLst/>
          </a:prstGeom>
          <a:gradFill rotWithShape="1">
            <a:gsLst>
              <a:gs pos="0">
                <a:srgbClr val="DF8045">
                  <a:shade val="15000"/>
                  <a:satMod val="180000"/>
                </a:srgbClr>
              </a:gs>
              <a:gs pos="50000">
                <a:srgbClr val="DF8045">
                  <a:shade val="45000"/>
                  <a:satMod val="170000"/>
                </a:srgbClr>
              </a:gs>
              <a:gs pos="70000">
                <a:srgbClr val="DF8045">
                  <a:tint val="99000"/>
                  <a:shade val="65000"/>
                  <a:satMod val="155000"/>
                </a:srgbClr>
              </a:gs>
              <a:gs pos="100000">
                <a:srgbClr val="DF8045">
                  <a:tint val="95500"/>
                  <a:shade val="100000"/>
                  <a:satMod val="155000"/>
                </a:srgbClr>
              </a:gs>
            </a:gsLst>
            <a:lin ang="16200000" scaled="0"/>
          </a:gradFill>
          <a:ln w="9525" cap="flat" cmpd="sng" algn="ctr">
            <a:solidFill>
              <a:srgbClr val="DF8045"/>
            </a:solidFill>
            <a:prstDash val="solid"/>
          </a:ln>
          <a:effectLst>
            <a:outerShdw blurRad="50800" dist="38100" dir="5400000" rotWithShape="0">
              <a:srgbClr val="000000">
                <a:alpha val="35000"/>
              </a:srgbClr>
            </a:outerShdw>
          </a:effectLst>
        </p:spPr>
        <p:txBody>
          <a:bodyPr vert="horz" wrap="square" lIns="84638" tIns="42318" rIns="84638" bIns="42318" numCol="1" rtlCol="0" anchor="ctr" anchorCtr="0" compatLnSpc="1">
            <a:prstTxWarp prst="textNoShape">
              <a:avLst/>
            </a:prstTxWarp>
          </a:bodyPr>
          <a:lstStyle/>
          <a:p>
            <a:pPr marL="0" marR="0" lvl="1" algn="ctr" defTabSz="533400" eaLnBrk="1" fontAlgn="auto" latinLnBrk="0" hangingPunct="1">
              <a:lnSpc>
                <a:spcPts val="1500"/>
              </a:lnSpc>
              <a:spcBef>
                <a:spcPts val="600"/>
              </a:spcBef>
              <a:spcAft>
                <a:spcPct val="15000"/>
              </a:spcAft>
              <a:buClr>
                <a:srgbClr val="056981"/>
              </a:buClr>
              <a:buSzPct val="100000"/>
              <a:buFontTx/>
              <a:buNone/>
              <a:tabLst/>
              <a:defRPr sz="1600"/>
            </a:pPr>
            <a:r>
              <a:rPr kumimoji="0" lang="en-US" sz="1200" b="0" i="0" u="none" strike="noStrike" kern="0" cap="none" spc="0" normalizeH="0" baseline="0" noProof="0" dirty="0">
                <a:ln>
                  <a:noFill/>
                </a:ln>
                <a:solidFill>
                  <a:srgbClr val="FFFFFF"/>
                </a:solidFill>
                <a:effectLst/>
                <a:uLnTx/>
                <a:uFillTx/>
                <a:latin typeface="Arial" pitchFamily="34" charset="0"/>
                <a:cs typeface="Arial" pitchFamily="34" charset="0"/>
              </a:rPr>
              <a:t>Application and Template Services</a:t>
            </a:r>
          </a:p>
        </p:txBody>
      </p:sp>
      <p:sp>
        <p:nvSpPr>
          <p:cNvPr id="78" name="Rounded Rectangle 77"/>
          <p:cNvSpPr/>
          <p:nvPr/>
        </p:nvSpPr>
        <p:spPr bwMode="ltGray">
          <a:xfrm>
            <a:off x="6048336" y="3470517"/>
            <a:ext cx="1847545" cy="388406"/>
          </a:xfrm>
          <a:prstGeom prst="roundRect">
            <a:avLst/>
          </a:prstGeom>
          <a:gradFill rotWithShape="1">
            <a:gsLst>
              <a:gs pos="0">
                <a:srgbClr val="DF8045">
                  <a:shade val="15000"/>
                  <a:satMod val="180000"/>
                </a:srgbClr>
              </a:gs>
              <a:gs pos="50000">
                <a:srgbClr val="DF8045">
                  <a:shade val="45000"/>
                  <a:satMod val="170000"/>
                </a:srgbClr>
              </a:gs>
              <a:gs pos="70000">
                <a:srgbClr val="DF8045">
                  <a:tint val="99000"/>
                  <a:shade val="65000"/>
                  <a:satMod val="155000"/>
                </a:srgbClr>
              </a:gs>
              <a:gs pos="100000">
                <a:srgbClr val="DF8045">
                  <a:tint val="95500"/>
                  <a:shade val="100000"/>
                  <a:satMod val="155000"/>
                </a:srgbClr>
              </a:gs>
            </a:gsLst>
            <a:lin ang="16200000" scaled="0"/>
          </a:gradFill>
          <a:ln w="9525" cap="flat" cmpd="sng" algn="ctr">
            <a:solidFill>
              <a:srgbClr val="DF8045"/>
            </a:solidFill>
            <a:prstDash val="solid"/>
          </a:ln>
          <a:effectLst>
            <a:outerShdw blurRad="50800" dist="38100" dir="5400000" rotWithShape="0">
              <a:srgbClr val="000000">
                <a:alpha val="35000"/>
              </a:srgbClr>
            </a:outerShdw>
          </a:effectLst>
        </p:spPr>
        <p:txBody>
          <a:bodyPr vert="horz" wrap="square" lIns="84638" tIns="42318" rIns="84638" bIns="42318" numCol="1" rtlCol="0" anchor="ctr" anchorCtr="0" compatLnSpc="1">
            <a:prstTxWarp prst="textNoShape">
              <a:avLst/>
            </a:prstTxWarp>
          </a:bodyPr>
          <a:lstStyle/>
          <a:p>
            <a:pPr marL="0" marR="0" lvl="1" algn="ctr" defTabSz="533400" eaLnBrk="1" fontAlgn="auto" latinLnBrk="0" hangingPunct="1">
              <a:lnSpc>
                <a:spcPct val="100000"/>
              </a:lnSpc>
              <a:spcBef>
                <a:spcPct val="0"/>
              </a:spcBef>
              <a:spcAft>
                <a:spcPts val="0"/>
              </a:spcAft>
              <a:buClrTx/>
              <a:buSzTx/>
              <a:buFontTx/>
              <a:buNone/>
              <a:tabLst>
                <a:tab pos="282575" algn="l"/>
              </a:tabLst>
              <a:defRPr/>
            </a:pPr>
            <a:r>
              <a:rPr kumimoji="0" lang="en-US" sz="1200" b="0" i="0" u="none" strike="noStrike" kern="0" cap="none" spc="0" normalizeH="0" baseline="0" noProof="0" dirty="0">
                <a:ln>
                  <a:noFill/>
                </a:ln>
                <a:solidFill>
                  <a:srgbClr val="FFFFFF"/>
                </a:solidFill>
                <a:effectLst/>
                <a:uLnTx/>
                <a:uFillTx/>
                <a:latin typeface="Arial" pitchFamily="34" charset="0"/>
                <a:cs typeface="Arial" pitchFamily="34" charset="0"/>
              </a:rPr>
              <a:t>Runtime </a:t>
            </a:r>
            <a:r>
              <a:rPr kumimoji="0" lang="en-US" sz="1200" b="0" i="0" u="none" strike="noStrike" kern="0" cap="none" spc="0" normalizeH="0" baseline="0" noProof="0" dirty="0" smtClean="0">
                <a:ln>
                  <a:noFill/>
                </a:ln>
                <a:solidFill>
                  <a:srgbClr val="FFFFFF"/>
                </a:solidFill>
                <a:effectLst/>
                <a:uLnTx/>
                <a:uFillTx/>
                <a:latin typeface="Arial" pitchFamily="34" charset="0"/>
                <a:cs typeface="Arial" pitchFamily="34" charset="0"/>
              </a:rPr>
              <a:t>Services</a:t>
            </a:r>
            <a:endParaRPr kumimoji="0" lang="en-US" sz="1200" b="0" i="0" u="none" strike="noStrike" kern="0" cap="none" spc="0" normalizeH="0" baseline="0" noProof="0" dirty="0">
              <a:ln>
                <a:noFill/>
              </a:ln>
              <a:solidFill>
                <a:srgbClr val="FFFFFF"/>
              </a:solidFill>
              <a:effectLst/>
              <a:uLnTx/>
              <a:uFillTx/>
              <a:latin typeface="Arial" pitchFamily="34" charset="0"/>
              <a:cs typeface="Arial" pitchFamily="34" charset="0"/>
            </a:endParaRPr>
          </a:p>
        </p:txBody>
      </p:sp>
      <p:sp>
        <p:nvSpPr>
          <p:cNvPr id="79" name="Rounded Rectangle 78"/>
          <p:cNvSpPr/>
          <p:nvPr/>
        </p:nvSpPr>
        <p:spPr bwMode="auto">
          <a:xfrm>
            <a:off x="8424348" y="1690400"/>
            <a:ext cx="1832515" cy="4464687"/>
          </a:xfrm>
          <a:prstGeom prst="roundRect">
            <a:avLst>
              <a:gd name="adj" fmla="val 3314"/>
            </a:avLst>
          </a:prstGeom>
          <a:gradFill rotWithShape="1">
            <a:gsLst>
              <a:gs pos="0">
                <a:srgbClr val="898989">
                  <a:lumMod val="40000"/>
                  <a:lumOff val="60000"/>
                </a:srgbClr>
              </a:gs>
              <a:gs pos="50000">
                <a:srgbClr val="898989">
                  <a:lumMod val="40000"/>
                  <a:lumOff val="60000"/>
                </a:srgbClr>
              </a:gs>
              <a:gs pos="70000">
                <a:srgbClr val="898989">
                  <a:lumMod val="40000"/>
                  <a:lumOff val="60000"/>
                </a:srgbClr>
              </a:gs>
              <a:gs pos="100000">
                <a:srgbClr val="898989">
                  <a:lumMod val="20000"/>
                  <a:lumOff val="80000"/>
                </a:srgbClr>
              </a:gs>
            </a:gsLst>
            <a:lin ang="16200000" scaled="0"/>
          </a:gradFill>
          <a:ln>
            <a:noFill/>
          </a:ln>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rgbClr val="093C85">
                <a:satMod val="300000"/>
              </a:srgbClr>
            </a:contourClr>
          </a:sp3d>
        </p:spPr>
        <p:txBody>
          <a:bodyPr vert="horz" wrap="square" lIns="84635" tIns="42317" rIns="84635" bIns="42317" numCol="1" rtlCol="0" anchor="t" anchorCtr="0" compatLnSpc="1">
            <a:prstTxWarp prst="textNoShape">
              <a:avLst/>
            </a:prstTxWarp>
          </a:bodyPr>
          <a:lstStyle/>
          <a:p>
            <a:pPr marL="114295" lvl="1" indent="-114295" defTabSz="533379">
              <a:lnSpc>
                <a:spcPts val="1500"/>
              </a:lnSpc>
              <a:spcBef>
                <a:spcPts val="600"/>
              </a:spcBef>
              <a:spcAft>
                <a:spcPct val="15000"/>
              </a:spcAft>
              <a:buClr>
                <a:srgbClr val="898989"/>
              </a:buClr>
              <a:buSzPct val="100000"/>
              <a:defRPr sz="1600"/>
            </a:pPr>
            <a:endParaRPr lang="en-US" sz="1200" kern="0" dirty="0">
              <a:solidFill>
                <a:srgbClr val="2B281B"/>
              </a:solidFill>
              <a:latin typeface="Arial" pitchFamily="34" charset="0"/>
              <a:cs typeface="Arial" pitchFamily="34" charset="0"/>
            </a:endParaRPr>
          </a:p>
        </p:txBody>
      </p:sp>
      <p:sp>
        <p:nvSpPr>
          <p:cNvPr id="80" name="Rounded Rectangle 79"/>
          <p:cNvSpPr/>
          <p:nvPr/>
        </p:nvSpPr>
        <p:spPr bwMode="auto">
          <a:xfrm>
            <a:off x="8514190" y="1892231"/>
            <a:ext cx="1652830" cy="2812414"/>
          </a:xfrm>
          <a:prstGeom prst="roundRect">
            <a:avLst>
              <a:gd name="adj" fmla="val 5535"/>
            </a:avLst>
          </a:prstGeom>
          <a:solidFill>
            <a:sysClr val="window" lastClr="FFFFFF">
              <a:lumMod val="95000"/>
            </a:sysClr>
          </a:solidFill>
          <a:ln w="9525" cap="flat" cmpd="sng" algn="ctr">
            <a:solidFill>
              <a:sysClr val="window" lastClr="FFFFFF">
                <a:lumMod val="65000"/>
              </a:sysClr>
            </a:solidFill>
            <a:prstDash val="solid"/>
            <a:headEnd type="none" w="med" len="med"/>
            <a:tailEnd type="none" w="med" len="med"/>
          </a:ln>
          <a:effectLst>
            <a:outerShdw blurRad="50800" dist="38100" dir="5400000" rotWithShape="0">
              <a:srgbClr val="000000">
                <a:alpha val="35000"/>
              </a:srgbClr>
            </a:outerShdw>
          </a:effectLst>
        </p:spPr>
        <p:txBody>
          <a:bodyPr vert="horz" wrap="square" lIns="84635" tIns="42317" rIns="84635" bIns="42317" numCol="1" rtlCol="0" anchor="t" anchorCtr="0" compatLnSpc="1">
            <a:prstTxWarp prst="textNoShape">
              <a:avLst/>
            </a:prstTxWarp>
          </a:bodyPr>
          <a:lstStyle/>
          <a:p>
            <a:pPr marL="114295" lvl="1" indent="-114295" defTabSz="533379">
              <a:lnSpc>
                <a:spcPts val="1500"/>
              </a:lnSpc>
              <a:spcBef>
                <a:spcPts val="600"/>
              </a:spcBef>
              <a:spcAft>
                <a:spcPct val="15000"/>
              </a:spcAft>
              <a:buClr>
                <a:srgbClr val="898989"/>
              </a:buClr>
              <a:buSzPct val="100000"/>
              <a:defRPr sz="1600"/>
            </a:pPr>
            <a:endParaRPr lang="en-US" sz="1200" kern="0" dirty="0">
              <a:solidFill>
                <a:srgbClr val="2B281B"/>
              </a:solidFill>
              <a:latin typeface="Arial" pitchFamily="34" charset="0"/>
              <a:cs typeface="Arial" pitchFamily="34" charset="0"/>
            </a:endParaRPr>
          </a:p>
        </p:txBody>
      </p:sp>
      <p:pic>
        <p:nvPicPr>
          <p:cNvPr id="81" name="Picture 2" descr="http://www.mobiletopsoft.com/images/news/windows_mobile_logo.jpg"/>
          <p:cNvPicPr>
            <a:picLocks noChangeAspect="1" noChangeArrowheads="1"/>
          </p:cNvPicPr>
          <p:nvPr/>
        </p:nvPicPr>
        <p:blipFill>
          <a:blip r:embed="rId5" cstate="print">
            <a:clrChange>
              <a:clrFrom>
                <a:srgbClr val="FFFFFF"/>
              </a:clrFrom>
              <a:clrTo>
                <a:srgbClr val="FFFFFF">
                  <a:alpha val="0"/>
                </a:srgbClr>
              </a:clrTo>
            </a:clrChange>
            <a:lum bright="10000" contrast="10000"/>
          </a:blip>
          <a:srcRect/>
          <a:stretch>
            <a:fillRect/>
          </a:stretch>
        </p:blipFill>
        <p:spPr bwMode="auto">
          <a:xfrm>
            <a:off x="8921661" y="2227631"/>
            <a:ext cx="822819" cy="761301"/>
          </a:xfrm>
          <a:prstGeom prst="rect">
            <a:avLst/>
          </a:prstGeom>
          <a:noFill/>
          <a:ln>
            <a:noFill/>
            <a:headEnd type="none" w="med" len="med"/>
            <a:tailEnd type="none" w="med" len="med"/>
          </a:ln>
        </p:spPr>
      </p:pic>
      <p:pic>
        <p:nvPicPr>
          <p:cNvPr id="82" name="Picture 4" descr="http://www.maximumpc.com/files/u96627/office-2010-logo-1.jpg"/>
          <p:cNvPicPr>
            <a:picLocks noChangeAspect="1" noChangeArrowheads="1"/>
          </p:cNvPicPr>
          <p:nvPr/>
        </p:nvPicPr>
        <p:blipFill>
          <a:blip r:embed="rId6" cstate="print">
            <a:clrChange>
              <a:clrFrom>
                <a:srgbClr val="FFFFFF"/>
              </a:clrFrom>
              <a:clrTo>
                <a:srgbClr val="FFFFFF">
                  <a:alpha val="0"/>
                </a:srgbClr>
              </a:clrTo>
            </a:clrChange>
          </a:blip>
          <a:srcRect/>
          <a:stretch>
            <a:fillRect/>
          </a:stretch>
        </p:blipFill>
        <p:spPr bwMode="auto">
          <a:xfrm>
            <a:off x="8881548" y="3077189"/>
            <a:ext cx="903044" cy="626310"/>
          </a:xfrm>
          <a:prstGeom prst="rect">
            <a:avLst/>
          </a:prstGeom>
          <a:noFill/>
          <a:ln>
            <a:noFill/>
            <a:headEnd type="none" w="med" len="med"/>
            <a:tailEnd type="none" w="med" len="med"/>
          </a:ln>
        </p:spPr>
      </p:pic>
      <p:pic>
        <p:nvPicPr>
          <p:cNvPr id="83" name="Picture 6" descr="http://www.thewanderingtopic.com/wp-content/uploads/2009/06/ie8_logo.jpg"/>
          <p:cNvPicPr>
            <a:picLocks noChangeAspect="1" noChangeArrowheads="1"/>
          </p:cNvPicPr>
          <p:nvPr/>
        </p:nvPicPr>
        <p:blipFill>
          <a:blip r:embed="rId7" cstate="print">
            <a:clrChange>
              <a:clrFrom>
                <a:srgbClr val="FFFFFF"/>
              </a:clrFrom>
              <a:clrTo>
                <a:srgbClr val="FFFFFF">
                  <a:alpha val="0"/>
                </a:srgbClr>
              </a:clrTo>
            </a:clrChange>
          </a:blip>
          <a:srcRect/>
          <a:stretch>
            <a:fillRect/>
          </a:stretch>
        </p:blipFill>
        <p:spPr bwMode="auto">
          <a:xfrm>
            <a:off x="9083759" y="3825020"/>
            <a:ext cx="498625" cy="498625"/>
          </a:xfrm>
          <a:prstGeom prst="rect">
            <a:avLst/>
          </a:prstGeom>
          <a:noFill/>
          <a:ln>
            <a:noFill/>
            <a:headEnd type="none" w="med" len="med"/>
            <a:tailEnd type="none" w="med" len="med"/>
          </a:ln>
        </p:spPr>
      </p:pic>
      <p:sp>
        <p:nvSpPr>
          <p:cNvPr id="84" name="Rounded Rectangle 83"/>
          <p:cNvSpPr/>
          <p:nvPr/>
        </p:nvSpPr>
        <p:spPr bwMode="auto">
          <a:xfrm>
            <a:off x="1890199" y="3485445"/>
            <a:ext cx="1219199" cy="438135"/>
          </a:xfrm>
          <a:prstGeom prst="roundRect">
            <a:avLst>
              <a:gd name="adj" fmla="val 3314"/>
            </a:avLst>
          </a:prstGeom>
          <a:gradFill rotWithShape="1">
            <a:gsLst>
              <a:gs pos="0">
                <a:srgbClr val="6B8EC7">
                  <a:tint val="62000"/>
                  <a:satMod val="180000"/>
                </a:srgbClr>
              </a:gs>
              <a:gs pos="65000">
                <a:srgbClr val="6B8EC7">
                  <a:tint val="32000"/>
                  <a:satMod val="250000"/>
                </a:srgbClr>
              </a:gs>
              <a:gs pos="100000">
                <a:srgbClr val="6B8EC7">
                  <a:tint val="23000"/>
                  <a:satMod val="300000"/>
                </a:srgbClr>
              </a:gs>
            </a:gsLst>
            <a:lin ang="16200000" scaled="0"/>
          </a:gradFill>
          <a:ln w="9525" cap="flat" cmpd="sng" algn="ctr">
            <a:solidFill>
              <a:srgbClr val="6B8EC7"/>
            </a:solidFill>
            <a:prstDash val="solid"/>
          </a:ln>
          <a:effectLst>
            <a:outerShdw blurRad="50800" dist="38100" dir="5400000" rotWithShape="0">
              <a:srgbClr val="000000">
                <a:alpha val="35000"/>
              </a:srgbClr>
            </a:outerShdw>
          </a:effectLst>
        </p:spPr>
        <p:txBody>
          <a:bodyPr vert="horz" wrap="square" lIns="84638" tIns="42318" rIns="84638" bIns="42318" numCol="1" rtlCol="0" anchor="ctr" anchorCtr="0" compatLnSpc="1">
            <a:prstTxWarp prst="textNoShape">
              <a:avLst/>
            </a:prstTxWarp>
          </a:bodyPr>
          <a:lstStyle/>
          <a:p>
            <a:pPr marL="0" lvl="1" algn="ctr" defTabSz="533400" fontAlgn="auto">
              <a:lnSpc>
                <a:spcPts val="1500"/>
              </a:lnSpc>
              <a:spcBef>
                <a:spcPts val="600"/>
              </a:spcBef>
              <a:spcAft>
                <a:spcPct val="15000"/>
              </a:spcAft>
              <a:buClr>
                <a:srgbClr val="056981"/>
              </a:buClr>
              <a:buSzPct val="100000"/>
            </a:pPr>
            <a:r>
              <a:rPr lang="en-US" sz="1200" b="1" kern="0" dirty="0">
                <a:solidFill>
                  <a:srgbClr val="000000"/>
                </a:solidFill>
                <a:latin typeface="Arial" pitchFamily="34" charset="0"/>
                <a:cs typeface="Arial" pitchFamily="34" charset="0"/>
              </a:rPr>
              <a:t>NW BI</a:t>
            </a:r>
          </a:p>
        </p:txBody>
      </p:sp>
      <p:sp>
        <p:nvSpPr>
          <p:cNvPr id="85" name="Rounded Rectangle 84"/>
          <p:cNvSpPr/>
          <p:nvPr/>
        </p:nvSpPr>
        <p:spPr bwMode="auto">
          <a:xfrm>
            <a:off x="1890198" y="4037910"/>
            <a:ext cx="1219199" cy="438135"/>
          </a:xfrm>
          <a:prstGeom prst="roundRect">
            <a:avLst>
              <a:gd name="adj" fmla="val 3314"/>
            </a:avLst>
          </a:prstGeom>
          <a:gradFill rotWithShape="1">
            <a:gsLst>
              <a:gs pos="0">
                <a:srgbClr val="6B8EC7">
                  <a:tint val="62000"/>
                  <a:satMod val="180000"/>
                </a:srgbClr>
              </a:gs>
              <a:gs pos="65000">
                <a:srgbClr val="6B8EC7">
                  <a:tint val="32000"/>
                  <a:satMod val="250000"/>
                </a:srgbClr>
              </a:gs>
              <a:gs pos="100000">
                <a:srgbClr val="6B8EC7">
                  <a:tint val="23000"/>
                  <a:satMod val="300000"/>
                </a:srgbClr>
              </a:gs>
            </a:gsLst>
            <a:lin ang="16200000" scaled="0"/>
          </a:gradFill>
          <a:ln w="9525" cap="flat" cmpd="sng" algn="ctr">
            <a:solidFill>
              <a:srgbClr val="6B8EC7"/>
            </a:solidFill>
            <a:prstDash val="solid"/>
          </a:ln>
          <a:effectLst>
            <a:outerShdw blurRad="50800" dist="38100" dir="5400000" rotWithShape="0">
              <a:srgbClr val="000000">
                <a:alpha val="35000"/>
              </a:srgbClr>
            </a:outerShdw>
          </a:effectLst>
        </p:spPr>
        <p:txBody>
          <a:bodyPr vert="horz" wrap="square" lIns="84638" tIns="42318" rIns="84638" bIns="42318" numCol="1" rtlCol="0" anchor="ctr" anchorCtr="0" compatLnSpc="1">
            <a:prstTxWarp prst="textNoShape">
              <a:avLst/>
            </a:prstTxWarp>
          </a:bodyPr>
          <a:lstStyle/>
          <a:p>
            <a:pPr marL="0" lvl="1" algn="ctr" defTabSz="533400" fontAlgn="auto">
              <a:lnSpc>
                <a:spcPts val="1500"/>
              </a:lnSpc>
              <a:spcBef>
                <a:spcPts val="600"/>
              </a:spcBef>
              <a:spcAft>
                <a:spcPct val="15000"/>
              </a:spcAft>
              <a:buClr>
                <a:srgbClr val="056981"/>
              </a:buClr>
              <a:buSzPct val="100000"/>
            </a:pPr>
            <a:r>
              <a:rPr lang="en-US" sz="1200" b="1" kern="0" dirty="0">
                <a:solidFill>
                  <a:srgbClr val="000000"/>
                </a:solidFill>
                <a:latin typeface="Arial" pitchFamily="34" charset="0"/>
                <a:cs typeface="Arial" pitchFamily="34" charset="0"/>
              </a:rPr>
              <a:t>NW Basis</a:t>
            </a:r>
          </a:p>
        </p:txBody>
      </p:sp>
      <p:sp>
        <p:nvSpPr>
          <p:cNvPr id="86" name="Rounded Rectangle 85"/>
          <p:cNvSpPr/>
          <p:nvPr/>
        </p:nvSpPr>
        <p:spPr bwMode="auto">
          <a:xfrm>
            <a:off x="1871148" y="1872950"/>
            <a:ext cx="1219199" cy="1486318"/>
          </a:xfrm>
          <a:prstGeom prst="roundRect">
            <a:avLst>
              <a:gd name="adj" fmla="val 3314"/>
            </a:avLst>
          </a:prstGeom>
          <a:gradFill rotWithShape="1">
            <a:gsLst>
              <a:gs pos="0">
                <a:srgbClr val="6B8EC7">
                  <a:tint val="62000"/>
                  <a:satMod val="180000"/>
                </a:srgbClr>
              </a:gs>
              <a:gs pos="65000">
                <a:srgbClr val="6B8EC7">
                  <a:tint val="32000"/>
                  <a:satMod val="250000"/>
                </a:srgbClr>
              </a:gs>
              <a:gs pos="100000">
                <a:srgbClr val="6B8EC7">
                  <a:tint val="23000"/>
                  <a:satMod val="300000"/>
                </a:srgbClr>
              </a:gs>
            </a:gsLst>
            <a:lin ang="16200000" scaled="0"/>
          </a:gradFill>
          <a:ln w="9525" cap="flat" cmpd="sng" algn="ctr">
            <a:solidFill>
              <a:srgbClr val="6B8EC7"/>
            </a:solidFill>
            <a:prstDash val="solid"/>
          </a:ln>
          <a:effectLst>
            <a:outerShdw blurRad="50800" dist="38100" dir="5400000" rotWithShape="0">
              <a:srgbClr val="000000">
                <a:alpha val="35000"/>
              </a:srgbClr>
            </a:outerShdw>
          </a:effectLst>
        </p:spPr>
        <p:txBody>
          <a:bodyPr vert="horz" wrap="square" lIns="84638" tIns="42318" rIns="84638" bIns="42318" numCol="1" rtlCol="0" anchor="ctr" anchorCtr="0" compatLnSpc="1">
            <a:prstTxWarp prst="textNoShape">
              <a:avLst/>
            </a:prstTxWarp>
          </a:bodyPr>
          <a:lstStyle/>
          <a:p>
            <a:pPr marL="0" marR="0" lvl="1" algn="ctr" defTabSz="533400" eaLnBrk="1" fontAlgn="auto" latinLnBrk="0" hangingPunct="1">
              <a:lnSpc>
                <a:spcPts val="1500"/>
              </a:lnSpc>
              <a:spcBef>
                <a:spcPts val="600"/>
              </a:spcBef>
              <a:spcAft>
                <a:spcPct val="15000"/>
              </a:spcAft>
              <a:buClr>
                <a:srgbClr val="056981"/>
              </a:buClr>
              <a:buSzPct val="100000"/>
              <a:buFontTx/>
              <a:buNone/>
              <a:tabLst/>
              <a:defRPr sz="1600"/>
            </a:pPr>
            <a:r>
              <a:rPr kumimoji="0" lang="en-US" sz="1200" b="1" i="0" u="none" strike="noStrike" kern="0" cap="none" spc="0" normalizeH="0" baseline="0" noProof="0" dirty="0" smtClean="0">
                <a:ln>
                  <a:noFill/>
                </a:ln>
                <a:solidFill>
                  <a:srgbClr val="000000"/>
                </a:solidFill>
                <a:effectLst/>
                <a:uLnTx/>
                <a:uFillTx/>
                <a:latin typeface="Arial" pitchFamily="34" charset="0"/>
                <a:cs typeface="Arial" pitchFamily="34" charset="0"/>
              </a:rPr>
              <a:t>SAP Business</a:t>
            </a:r>
            <a:r>
              <a:rPr kumimoji="0" lang="en-US" sz="1200" b="1" i="0" u="none" strike="noStrike" kern="0" cap="none" spc="0" normalizeH="0" noProof="0" dirty="0" smtClean="0">
                <a:ln>
                  <a:noFill/>
                </a:ln>
                <a:solidFill>
                  <a:srgbClr val="000000"/>
                </a:solidFill>
                <a:effectLst/>
                <a:uLnTx/>
                <a:uFillTx/>
                <a:latin typeface="Arial" pitchFamily="34" charset="0"/>
                <a:cs typeface="Arial" pitchFamily="34" charset="0"/>
              </a:rPr>
              <a:t> </a:t>
            </a:r>
            <a:r>
              <a:rPr kumimoji="0" lang="en-US" sz="1200" b="1" i="0" u="none" strike="noStrike" kern="0" cap="none" spc="0" normalizeH="0" baseline="0" noProof="0" dirty="0" smtClean="0">
                <a:ln>
                  <a:noFill/>
                </a:ln>
                <a:solidFill>
                  <a:srgbClr val="000000"/>
                </a:solidFill>
                <a:effectLst/>
                <a:uLnTx/>
                <a:uFillTx/>
                <a:latin typeface="Arial" pitchFamily="34" charset="0"/>
                <a:cs typeface="Arial" pitchFamily="34" charset="0"/>
              </a:rPr>
              <a:t>Suite</a:t>
            </a:r>
            <a:endParaRPr kumimoji="0" lang="en-US" sz="1200" b="1" i="0" u="none" strike="noStrike" kern="0" cap="none" spc="0" normalizeH="0" baseline="0" noProof="0" dirty="0">
              <a:ln>
                <a:noFill/>
              </a:ln>
              <a:solidFill>
                <a:srgbClr val="000000"/>
              </a:solidFill>
              <a:effectLst/>
              <a:uLnTx/>
              <a:uFillTx/>
              <a:latin typeface="Arial" pitchFamily="34" charset="0"/>
              <a:cs typeface="Arial" pitchFamily="34" charset="0"/>
            </a:endParaRPr>
          </a:p>
        </p:txBody>
      </p:sp>
      <p:sp>
        <p:nvSpPr>
          <p:cNvPr id="87" name="Rounded Rectangle 86"/>
          <p:cNvSpPr/>
          <p:nvPr/>
        </p:nvSpPr>
        <p:spPr bwMode="auto">
          <a:xfrm>
            <a:off x="5906033" y="4095045"/>
            <a:ext cx="2142249" cy="447668"/>
          </a:xfrm>
          <a:prstGeom prst="roundRect">
            <a:avLst>
              <a:gd name="adj" fmla="val 13810"/>
            </a:avLst>
          </a:prstGeom>
          <a:solidFill>
            <a:srgbClr val="056981"/>
          </a:solidFill>
          <a:ln w="9525" cap="flat" cmpd="sng" algn="ctr">
            <a:solidFill>
              <a:srgbClr val="FFC000"/>
            </a:solidFill>
            <a:prstDash val="solid"/>
          </a:ln>
          <a:effectLst>
            <a:outerShdw blurRad="50800" dist="38100" dir="5400000" rotWithShape="0">
              <a:srgbClr val="000000">
                <a:alpha val="35000"/>
              </a:srgbClr>
            </a:outerShdw>
          </a:effectLst>
        </p:spPr>
        <p:txBody>
          <a:bodyPr vert="horz" wrap="square" lIns="84638" tIns="42318" rIns="84638" bIns="42318" numCol="1" rtlCol="0" anchor="t" anchorCtr="0" compatLnSpc="1">
            <a:prstTxWarp prst="textNoShape">
              <a:avLst/>
            </a:prstTxWarp>
          </a:bodyPr>
          <a:lstStyle/>
          <a:p>
            <a:pPr marL="114300" marR="0" lvl="1" indent="-114300" algn="ctr" defTabSz="533400" eaLnBrk="1" fontAlgn="auto" latinLnBrk="0" hangingPunct="1">
              <a:lnSpc>
                <a:spcPts val="1500"/>
              </a:lnSpc>
              <a:spcBef>
                <a:spcPts val="600"/>
              </a:spcBef>
              <a:spcAft>
                <a:spcPct val="15000"/>
              </a:spcAft>
              <a:buClr>
                <a:srgbClr val="056981"/>
              </a:buClr>
              <a:buSzPct val="100000"/>
              <a:buFontTx/>
              <a:buNone/>
              <a:tabLst/>
              <a:defRPr sz="1600"/>
            </a:pPr>
            <a:r>
              <a:rPr kumimoji="0" lang="en-US" sz="1200" b="1" i="0" u="none" strike="noStrike" kern="0" cap="none" spc="0" normalizeH="0" baseline="0" noProof="0" dirty="0" smtClean="0">
                <a:ln>
                  <a:noFill/>
                </a:ln>
                <a:solidFill>
                  <a:srgbClr val="FFFFFF"/>
                </a:solidFill>
                <a:effectLst/>
                <a:uLnTx/>
                <a:uFillTx/>
                <a:latin typeface="Arial" pitchFamily="34" charset="0"/>
                <a:cs typeface="Arial" pitchFamily="34" charset="0"/>
              </a:rPr>
              <a:t>Business Connectivity Services</a:t>
            </a:r>
          </a:p>
        </p:txBody>
      </p:sp>
      <p:sp>
        <p:nvSpPr>
          <p:cNvPr id="88" name="Rounded Rectangle 87"/>
          <p:cNvSpPr/>
          <p:nvPr/>
        </p:nvSpPr>
        <p:spPr bwMode="auto">
          <a:xfrm>
            <a:off x="5914682" y="4695120"/>
            <a:ext cx="2133600" cy="335476"/>
          </a:xfrm>
          <a:prstGeom prst="roundRect">
            <a:avLst>
              <a:gd name="adj" fmla="val 23784"/>
            </a:avLst>
          </a:prstGeom>
          <a:solidFill>
            <a:srgbClr val="056981"/>
          </a:solidFill>
          <a:ln w="9525" cap="flat" cmpd="sng" algn="ctr">
            <a:solidFill>
              <a:srgbClr val="FFC000"/>
            </a:solidFill>
            <a:prstDash val="solid"/>
          </a:ln>
          <a:effectLst>
            <a:outerShdw blurRad="50800" dist="38100" dir="5400000" rotWithShape="0">
              <a:srgbClr val="000000">
                <a:alpha val="35000"/>
              </a:srgbClr>
            </a:outerShdw>
          </a:effectLst>
        </p:spPr>
        <p:txBody>
          <a:bodyPr vert="horz" wrap="square" lIns="84638" tIns="42318" rIns="84638" bIns="42318" numCol="1" rtlCol="0" anchor="t" anchorCtr="0" compatLnSpc="1">
            <a:prstTxWarp prst="textNoShape">
              <a:avLst/>
            </a:prstTxWarp>
          </a:bodyPr>
          <a:lstStyle/>
          <a:p>
            <a:pPr marL="114300" marR="0" lvl="1" indent="-114300" algn="ctr" defTabSz="533400" eaLnBrk="1" fontAlgn="auto" latinLnBrk="0" hangingPunct="1">
              <a:lnSpc>
                <a:spcPts val="1500"/>
              </a:lnSpc>
              <a:spcBef>
                <a:spcPts val="600"/>
              </a:spcBef>
              <a:spcAft>
                <a:spcPct val="15000"/>
              </a:spcAft>
              <a:buClr>
                <a:srgbClr val="056981"/>
              </a:buClr>
              <a:buSzPct val="100000"/>
              <a:buFontTx/>
              <a:buNone/>
              <a:tabLst/>
              <a:defRPr sz="1600"/>
            </a:pPr>
            <a:r>
              <a:rPr kumimoji="0" lang="en-US" sz="1200" b="1" i="0" u="none" strike="noStrike" kern="0" cap="none" spc="0" normalizeH="0" baseline="0" noProof="0" dirty="0" smtClean="0">
                <a:ln>
                  <a:noFill/>
                </a:ln>
                <a:solidFill>
                  <a:srgbClr val="FFFFFF"/>
                </a:solidFill>
                <a:effectLst/>
                <a:uLnTx/>
                <a:uFillTx/>
                <a:latin typeface="Arial" pitchFamily="34" charset="0"/>
                <a:cs typeface="Arial" pitchFamily="34" charset="0"/>
              </a:rPr>
              <a:t>Supportability Integration</a:t>
            </a:r>
          </a:p>
        </p:txBody>
      </p:sp>
      <p:sp>
        <p:nvSpPr>
          <p:cNvPr id="89" name="Rounded Rectangle 88"/>
          <p:cNvSpPr/>
          <p:nvPr/>
        </p:nvSpPr>
        <p:spPr bwMode="auto">
          <a:xfrm>
            <a:off x="3421310" y="2494845"/>
            <a:ext cx="1915512" cy="370852"/>
          </a:xfrm>
          <a:prstGeom prst="roundRect">
            <a:avLst>
              <a:gd name="adj" fmla="val 11662"/>
            </a:avLst>
          </a:prstGeom>
          <a:gradFill rotWithShape="1">
            <a:gsLst>
              <a:gs pos="0">
                <a:srgbClr val="DF8045">
                  <a:shade val="15000"/>
                  <a:satMod val="180000"/>
                </a:srgbClr>
              </a:gs>
              <a:gs pos="50000">
                <a:srgbClr val="DF8045">
                  <a:shade val="45000"/>
                  <a:satMod val="170000"/>
                </a:srgbClr>
              </a:gs>
              <a:gs pos="70000">
                <a:srgbClr val="DF8045">
                  <a:tint val="99000"/>
                  <a:shade val="65000"/>
                  <a:satMod val="155000"/>
                </a:srgbClr>
              </a:gs>
              <a:gs pos="100000">
                <a:srgbClr val="DF8045">
                  <a:tint val="95500"/>
                  <a:shade val="100000"/>
                  <a:satMod val="155000"/>
                </a:srgbClr>
              </a:gs>
            </a:gsLst>
            <a:lin ang="16200000" scaled="0"/>
          </a:gradFill>
          <a:ln w="9525" cap="flat" cmpd="sng" algn="ctr">
            <a:solidFill>
              <a:srgbClr val="DF8045"/>
            </a:solidFill>
            <a:prstDash val="solid"/>
          </a:ln>
          <a:effectLst>
            <a:outerShdw blurRad="50800" dist="38100" dir="5400000" rotWithShape="0">
              <a:srgbClr val="000000">
                <a:alpha val="35000"/>
              </a:srgbClr>
            </a:outerShdw>
          </a:effectLst>
        </p:spPr>
        <p:txBody>
          <a:bodyPr vert="horz" wrap="square" lIns="84638" tIns="42318" rIns="84638" bIns="42318" numCol="1" rtlCol="0" anchor="ctr" anchorCtr="0" compatLnSpc="1">
            <a:prstTxWarp prst="textNoShape">
              <a:avLst/>
            </a:prstTxWarp>
          </a:bodyPr>
          <a:lstStyle/>
          <a:p>
            <a:pPr marL="0" lvl="1" algn="ctr" defTabSz="533400" fontAlgn="auto">
              <a:lnSpc>
                <a:spcPts val="1500"/>
              </a:lnSpc>
              <a:spcBef>
                <a:spcPts val="600"/>
              </a:spcBef>
              <a:spcAft>
                <a:spcPct val="15000"/>
              </a:spcAft>
              <a:buClr>
                <a:srgbClr val="056981"/>
              </a:buClr>
              <a:buSzPct val="100000"/>
            </a:pPr>
            <a:r>
              <a:rPr lang="en-US" sz="1200" kern="0" dirty="0">
                <a:solidFill>
                  <a:srgbClr val="FFFFFF"/>
                </a:solidFill>
                <a:latin typeface="Arial" pitchFamily="34" charset="0"/>
                <a:cs typeface="Arial" pitchFamily="34" charset="0"/>
              </a:rPr>
              <a:t>Duet Enterprise </a:t>
            </a:r>
            <a:r>
              <a:rPr lang="en-US" sz="1200" kern="0" dirty="0" smtClean="0">
                <a:solidFill>
                  <a:srgbClr val="FFFFFF"/>
                </a:solidFill>
                <a:latin typeface="Arial" pitchFamily="34" charset="0"/>
                <a:cs typeface="Arial" pitchFamily="34" charset="0"/>
              </a:rPr>
              <a:t>Services</a:t>
            </a:r>
            <a:endParaRPr lang="en-US" sz="1200" kern="0" dirty="0">
              <a:solidFill>
                <a:srgbClr val="FFFFFF"/>
              </a:solidFill>
              <a:latin typeface="Arial" pitchFamily="34" charset="0"/>
              <a:cs typeface="Arial" pitchFamily="34" charset="0"/>
            </a:endParaRPr>
          </a:p>
        </p:txBody>
      </p:sp>
      <p:sp>
        <p:nvSpPr>
          <p:cNvPr id="90" name="Rounded Rectangle 89"/>
          <p:cNvSpPr/>
          <p:nvPr/>
        </p:nvSpPr>
        <p:spPr bwMode="auto">
          <a:xfrm>
            <a:off x="3307531" y="3256845"/>
            <a:ext cx="2134463" cy="1444084"/>
          </a:xfrm>
          <a:prstGeom prst="roundRect">
            <a:avLst>
              <a:gd name="adj" fmla="val 3314"/>
            </a:avLst>
          </a:prstGeom>
          <a:solidFill>
            <a:srgbClr val="056981"/>
          </a:solidFill>
          <a:ln w="9525" cap="flat" cmpd="sng" algn="ctr">
            <a:solidFill>
              <a:srgbClr val="FFC000"/>
            </a:solidFill>
            <a:prstDash val="solid"/>
          </a:ln>
          <a:effectLst>
            <a:outerShdw blurRad="50800" dist="38100" dir="5400000" rotWithShape="0">
              <a:srgbClr val="000000">
                <a:alpha val="35000"/>
              </a:srgbClr>
            </a:outerShdw>
          </a:effectLst>
        </p:spPr>
        <p:txBody>
          <a:bodyPr vert="horz" wrap="square" lIns="84638" tIns="42318" rIns="84638" bIns="42318" numCol="1" rtlCol="0" anchor="t" anchorCtr="0" compatLnSpc="1">
            <a:prstTxWarp prst="textNoShape">
              <a:avLst/>
            </a:prstTxWarp>
          </a:bodyPr>
          <a:lstStyle/>
          <a:p>
            <a:pPr marL="0" marR="0" lvl="1" algn="ctr" defTabSz="533400" eaLnBrk="1" fontAlgn="auto" latinLnBrk="0" hangingPunct="1">
              <a:lnSpc>
                <a:spcPts val="1500"/>
              </a:lnSpc>
              <a:spcBef>
                <a:spcPts val="600"/>
              </a:spcBef>
              <a:spcAft>
                <a:spcPct val="15000"/>
              </a:spcAft>
              <a:buClr>
                <a:srgbClr val="056981"/>
              </a:buClr>
              <a:buSzPct val="100000"/>
              <a:buFontTx/>
              <a:buNone/>
              <a:tabLst/>
              <a:defRPr sz="1600"/>
            </a:pPr>
            <a:r>
              <a:rPr kumimoji="0" lang="en-US" sz="1200" b="1" i="0" u="none" strike="noStrike" kern="0" cap="none" spc="0" normalizeH="0" baseline="0" noProof="0" dirty="0" smtClean="0">
                <a:ln>
                  <a:noFill/>
                </a:ln>
                <a:solidFill>
                  <a:srgbClr val="FFFFFF"/>
                </a:solidFill>
                <a:effectLst/>
                <a:uLnTx/>
                <a:uFillTx/>
                <a:latin typeface="Arial" pitchFamily="34" charset="0"/>
                <a:cs typeface="Arial" pitchFamily="34" charset="0"/>
              </a:rPr>
              <a:t>Service Consumption Layer</a:t>
            </a:r>
          </a:p>
          <a:p>
            <a:pPr marL="114300" marR="0" lvl="1" indent="-114300" algn="ctr" defTabSz="533400" eaLnBrk="1" fontAlgn="auto" latinLnBrk="0" hangingPunct="1">
              <a:lnSpc>
                <a:spcPts val="1500"/>
              </a:lnSpc>
              <a:spcBef>
                <a:spcPts val="600"/>
              </a:spcBef>
              <a:spcAft>
                <a:spcPct val="15000"/>
              </a:spcAft>
              <a:buClr>
                <a:srgbClr val="056981"/>
              </a:buClr>
              <a:buSzPct val="100000"/>
              <a:buFontTx/>
              <a:buNone/>
              <a:tabLst/>
              <a:defRPr sz="1600"/>
            </a:pPr>
            <a:endParaRPr kumimoji="0" lang="en-US" sz="1200" b="0" i="0" u="none" strike="noStrike" kern="0" cap="none" spc="0" normalizeH="0" baseline="0" noProof="0" dirty="0">
              <a:ln>
                <a:noFill/>
              </a:ln>
              <a:solidFill>
                <a:srgbClr val="000000"/>
              </a:solidFill>
              <a:effectLst/>
              <a:uLnTx/>
              <a:uFillTx/>
              <a:latin typeface="Arial" pitchFamily="34" charset="0"/>
              <a:cs typeface="Arial" pitchFamily="34" charset="0"/>
            </a:endParaRPr>
          </a:p>
          <a:p>
            <a:pPr marL="114300" marR="0" lvl="1" indent="-114300" algn="ctr" defTabSz="533400" eaLnBrk="1" fontAlgn="auto" latinLnBrk="0" hangingPunct="1">
              <a:lnSpc>
                <a:spcPts val="1500"/>
              </a:lnSpc>
              <a:spcBef>
                <a:spcPts val="600"/>
              </a:spcBef>
              <a:spcAft>
                <a:spcPct val="15000"/>
              </a:spcAft>
              <a:buClr>
                <a:srgbClr val="056981"/>
              </a:buClr>
              <a:buSzPct val="100000"/>
              <a:buFontTx/>
              <a:buNone/>
              <a:tabLst/>
              <a:defRPr sz="1600"/>
            </a:pPr>
            <a:endParaRPr kumimoji="0" lang="en-US" sz="1200" b="0" i="0" u="none" strike="noStrike" kern="0" cap="none" spc="0" normalizeH="0" baseline="0" noProof="0" dirty="0" smtClean="0">
              <a:ln>
                <a:noFill/>
              </a:ln>
              <a:solidFill>
                <a:srgbClr val="000000"/>
              </a:solidFill>
              <a:effectLst/>
              <a:uLnTx/>
              <a:uFillTx/>
              <a:latin typeface="Arial" pitchFamily="34" charset="0"/>
              <a:cs typeface="Arial" pitchFamily="34" charset="0"/>
            </a:endParaRPr>
          </a:p>
          <a:p>
            <a:pPr marL="114300" marR="0" lvl="1" indent="-114300" algn="ctr" defTabSz="533400" eaLnBrk="1" fontAlgn="auto" latinLnBrk="0" hangingPunct="1">
              <a:lnSpc>
                <a:spcPts val="1500"/>
              </a:lnSpc>
              <a:spcBef>
                <a:spcPts val="600"/>
              </a:spcBef>
              <a:spcAft>
                <a:spcPct val="15000"/>
              </a:spcAft>
              <a:buClr>
                <a:srgbClr val="056981"/>
              </a:buClr>
              <a:buSzPct val="100000"/>
              <a:buFontTx/>
              <a:buNone/>
              <a:tabLst/>
              <a:defRPr sz="1600"/>
            </a:pPr>
            <a:endParaRPr kumimoji="0" lang="en-US" sz="1200" b="0" i="0" u="none" strike="noStrike" kern="0" cap="none" spc="0" normalizeH="0" baseline="0" noProof="0" dirty="0">
              <a:ln>
                <a:noFill/>
              </a:ln>
              <a:solidFill>
                <a:srgbClr val="000000"/>
              </a:solidFill>
              <a:effectLst/>
              <a:uLnTx/>
              <a:uFillTx/>
              <a:latin typeface="Arial" pitchFamily="34" charset="0"/>
              <a:cs typeface="Arial" pitchFamily="34" charset="0"/>
            </a:endParaRPr>
          </a:p>
        </p:txBody>
      </p:sp>
      <p:sp>
        <p:nvSpPr>
          <p:cNvPr id="91" name="Rounded Rectangle 90"/>
          <p:cNvSpPr/>
          <p:nvPr/>
        </p:nvSpPr>
        <p:spPr bwMode="auto">
          <a:xfrm>
            <a:off x="3417006" y="3765378"/>
            <a:ext cx="1915512" cy="378930"/>
          </a:xfrm>
          <a:prstGeom prst="roundRect">
            <a:avLst>
              <a:gd name="adj" fmla="val 13179"/>
            </a:avLst>
          </a:prstGeom>
          <a:gradFill rotWithShape="1">
            <a:gsLst>
              <a:gs pos="0">
                <a:srgbClr val="DF8045">
                  <a:shade val="15000"/>
                  <a:satMod val="180000"/>
                </a:srgbClr>
              </a:gs>
              <a:gs pos="50000">
                <a:srgbClr val="DF8045">
                  <a:shade val="45000"/>
                  <a:satMod val="170000"/>
                </a:srgbClr>
              </a:gs>
              <a:gs pos="70000">
                <a:srgbClr val="DF8045">
                  <a:tint val="99000"/>
                  <a:shade val="65000"/>
                  <a:satMod val="155000"/>
                </a:srgbClr>
              </a:gs>
              <a:gs pos="100000">
                <a:srgbClr val="DF8045">
                  <a:tint val="95500"/>
                  <a:shade val="100000"/>
                  <a:satMod val="155000"/>
                </a:srgbClr>
              </a:gs>
            </a:gsLst>
            <a:lin ang="16200000" scaled="0"/>
          </a:gradFill>
          <a:ln w="9525" cap="flat" cmpd="sng" algn="ctr">
            <a:solidFill>
              <a:srgbClr val="DF8045"/>
            </a:solidFill>
            <a:prstDash val="solid"/>
          </a:ln>
          <a:effectLst>
            <a:outerShdw blurRad="50800" dist="38100" dir="5400000" rotWithShape="0">
              <a:srgbClr val="000000">
                <a:alpha val="35000"/>
              </a:srgbClr>
            </a:outerShdw>
          </a:effectLst>
        </p:spPr>
        <p:txBody>
          <a:bodyPr vert="horz" wrap="square" lIns="84638" tIns="42318" rIns="84638" bIns="42318" numCol="1" rtlCol="0" anchor="ctr" anchorCtr="0" compatLnSpc="1">
            <a:prstTxWarp prst="textNoShape">
              <a:avLst/>
            </a:prstTxWarp>
          </a:bodyPr>
          <a:lstStyle/>
          <a:p>
            <a:pPr marL="0" lvl="1" algn="ctr" defTabSz="533400" fontAlgn="auto">
              <a:lnSpc>
                <a:spcPts val="1500"/>
              </a:lnSpc>
              <a:spcBef>
                <a:spcPts val="600"/>
              </a:spcBef>
              <a:spcAft>
                <a:spcPct val="15000"/>
              </a:spcAft>
              <a:buClr>
                <a:srgbClr val="056981"/>
              </a:buClr>
              <a:buSzPct val="100000"/>
            </a:pPr>
            <a:r>
              <a:rPr lang="en-US" sz="1200" kern="0" dirty="0">
                <a:solidFill>
                  <a:srgbClr val="FFFFFF"/>
                </a:solidFill>
                <a:latin typeface="Arial" pitchFamily="34" charset="0"/>
                <a:cs typeface="Arial" pitchFamily="34" charset="0"/>
              </a:rPr>
              <a:t>Common Business Content 1.0</a:t>
            </a:r>
          </a:p>
        </p:txBody>
      </p:sp>
      <p:sp>
        <p:nvSpPr>
          <p:cNvPr id="92" name="Rounded Rectangle 91"/>
          <p:cNvSpPr/>
          <p:nvPr/>
        </p:nvSpPr>
        <p:spPr bwMode="auto">
          <a:xfrm>
            <a:off x="3417006" y="4240788"/>
            <a:ext cx="1915512" cy="388406"/>
          </a:xfrm>
          <a:prstGeom prst="roundRect">
            <a:avLst>
              <a:gd name="adj" fmla="val 13938"/>
            </a:avLst>
          </a:prstGeom>
          <a:gradFill rotWithShape="1">
            <a:gsLst>
              <a:gs pos="0">
                <a:srgbClr val="DF8045">
                  <a:shade val="15000"/>
                  <a:satMod val="180000"/>
                </a:srgbClr>
              </a:gs>
              <a:gs pos="50000">
                <a:srgbClr val="DF8045">
                  <a:shade val="45000"/>
                  <a:satMod val="170000"/>
                </a:srgbClr>
              </a:gs>
              <a:gs pos="70000">
                <a:srgbClr val="DF8045">
                  <a:tint val="99000"/>
                  <a:shade val="65000"/>
                  <a:satMod val="155000"/>
                </a:srgbClr>
              </a:gs>
              <a:gs pos="100000">
                <a:srgbClr val="DF8045">
                  <a:tint val="95500"/>
                  <a:shade val="100000"/>
                  <a:satMod val="155000"/>
                </a:srgbClr>
              </a:gs>
            </a:gsLst>
            <a:lin ang="16200000" scaled="0"/>
          </a:gradFill>
          <a:ln w="9525" cap="flat" cmpd="sng" algn="ctr">
            <a:solidFill>
              <a:srgbClr val="DF8045"/>
            </a:solidFill>
            <a:prstDash val="solid"/>
          </a:ln>
          <a:effectLst>
            <a:outerShdw blurRad="50800" dist="38100" dir="5400000" rotWithShape="0">
              <a:srgbClr val="000000">
                <a:alpha val="35000"/>
              </a:srgbClr>
            </a:outerShdw>
          </a:effectLst>
        </p:spPr>
        <p:txBody>
          <a:bodyPr vert="horz" wrap="square" lIns="84638" tIns="42318" rIns="84638" bIns="42318" numCol="1" rtlCol="0" anchor="ctr" anchorCtr="0" compatLnSpc="1">
            <a:prstTxWarp prst="textNoShape">
              <a:avLst/>
            </a:prstTxWarp>
          </a:bodyPr>
          <a:lstStyle/>
          <a:p>
            <a:pPr marL="0" lvl="1" algn="ctr" defTabSz="533400" fontAlgn="auto">
              <a:lnSpc>
                <a:spcPts val="1500"/>
              </a:lnSpc>
              <a:spcBef>
                <a:spcPts val="600"/>
              </a:spcBef>
              <a:spcAft>
                <a:spcPct val="15000"/>
              </a:spcAft>
              <a:buClr>
                <a:srgbClr val="056981"/>
              </a:buClr>
              <a:buSzPct val="100000"/>
            </a:pPr>
            <a:r>
              <a:rPr lang="en-US" sz="1200" kern="0" dirty="0">
                <a:solidFill>
                  <a:srgbClr val="FFFFFF"/>
                </a:solidFill>
                <a:latin typeface="Arial" pitchFamily="34" charset="0"/>
                <a:cs typeface="Arial" pitchFamily="34" charset="0"/>
              </a:rPr>
              <a:t>SCL Framework</a:t>
            </a:r>
          </a:p>
        </p:txBody>
      </p:sp>
    </p:spTree>
    <p:extLst>
      <p:ext uri="{BB962C8B-B14F-4D97-AF65-F5344CB8AC3E}">
        <p14:creationId xmlns:p14="http://schemas.microsoft.com/office/powerpoint/2010/main" val="2746140053"/>
      </p:ext>
    </p:extLst>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1107996"/>
          </a:xfrm>
        </p:spPr>
        <p:txBody>
          <a:bodyPr/>
          <a:lstStyle/>
          <a:p>
            <a:r>
              <a:rPr lang="en-US" dirty="0" smtClean="0"/>
              <a:t>Accessing SAP Data via BCS</a:t>
            </a:r>
            <a:br>
              <a:rPr lang="en-US" dirty="0" smtClean="0"/>
            </a:br>
            <a:r>
              <a:rPr lang="en-US" sz="3600" dirty="0" smtClean="0">
                <a:solidFill>
                  <a:schemeClr val="accent1">
                    <a:lumMod val="40000"/>
                    <a:lumOff val="60000"/>
                  </a:schemeClr>
                </a:solidFill>
              </a:rPr>
              <a:t>Duet Enterprise</a:t>
            </a:r>
            <a:endParaRPr lang="en-US" dirty="0">
              <a:solidFill>
                <a:schemeClr val="accent1">
                  <a:lumMod val="40000"/>
                  <a:lumOff val="60000"/>
                </a:schemeClr>
              </a:solidFill>
            </a:endParaRPr>
          </a:p>
        </p:txBody>
      </p:sp>
      <p:sp>
        <p:nvSpPr>
          <p:cNvPr id="35" name="Down Arrow 34"/>
          <p:cNvSpPr/>
          <p:nvPr/>
        </p:nvSpPr>
        <p:spPr bwMode="auto">
          <a:xfrm>
            <a:off x="5512030" y="2274280"/>
            <a:ext cx="914400" cy="1066800"/>
          </a:xfrm>
          <a:prstGeom prst="downArrow">
            <a:avLst/>
          </a:prstGeom>
          <a:gradFill rotWithShape="1">
            <a:gsLst>
              <a:gs pos="0">
                <a:srgbClr val="F79524">
                  <a:shade val="51000"/>
                  <a:satMod val="130000"/>
                </a:srgbClr>
              </a:gs>
              <a:gs pos="80000">
                <a:srgbClr val="F79524">
                  <a:shade val="93000"/>
                  <a:satMod val="130000"/>
                </a:srgbClr>
              </a:gs>
              <a:gs pos="100000">
                <a:srgbClr val="F79524">
                  <a:shade val="94000"/>
                  <a:satMod val="135000"/>
                </a:srgbClr>
              </a:gs>
            </a:gsLst>
            <a:lin ang="16200000" scaled="0"/>
          </a:gradFill>
          <a:ln>
            <a:noFill/>
            <a:headEnd type="none" w="med" len="med"/>
            <a:tailEnd type="none" w="med" len="me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lIns="91436" tIns="45718" rIns="91436" bIns="45718" anchor="ctr"/>
          <a:lstStyle/>
          <a:p>
            <a:pPr marL="0" marR="0" lvl="0" indent="0" algn="ctr" defTabSz="914099" eaLnBrk="1" fontAlgn="auto" latinLnBrk="0" hangingPunct="1">
              <a:lnSpc>
                <a:spcPct val="100000"/>
              </a:lnSpc>
              <a:spcBef>
                <a:spcPts val="0"/>
              </a:spcBef>
              <a:spcAft>
                <a:spcPts val="0"/>
              </a:spcAft>
              <a:buClrTx/>
              <a:buSzTx/>
              <a:buFontTx/>
              <a:buNone/>
              <a:tabLst/>
              <a:defRPr/>
            </a:pPr>
            <a:endParaRPr kumimoji="0" lang="en-US" sz="2300" b="0" i="0" u="none" strike="noStrike" kern="0" cap="none" spc="0" normalizeH="0" baseline="0" noProof="0" dirty="0">
              <a:ln>
                <a:noFill/>
              </a:ln>
              <a:solidFill>
                <a:srgbClr val="FFFFFF"/>
              </a:solidFill>
              <a:effectLst>
                <a:outerShdw blurRad="38100" dist="38100" dir="2700000" algn="tl">
                  <a:srgbClr val="000000">
                    <a:alpha val="43137"/>
                  </a:srgbClr>
                </a:outerShdw>
              </a:effectLst>
              <a:uLnTx/>
              <a:uFillTx/>
              <a:latin typeface="Segoe" pitchFamily="34" charset="0"/>
              <a:ea typeface="+mn-ea"/>
              <a:cs typeface="+mn-cs"/>
            </a:endParaRPr>
          </a:p>
        </p:txBody>
      </p:sp>
      <p:sp>
        <p:nvSpPr>
          <p:cNvPr id="36" name="TextBox 35"/>
          <p:cNvSpPr txBox="1"/>
          <p:nvPr/>
        </p:nvSpPr>
        <p:spPr>
          <a:xfrm>
            <a:off x="2159230" y="6257318"/>
            <a:ext cx="925513" cy="369887"/>
          </a:xfrm>
          <a:prstGeom prst="rect">
            <a:avLst/>
          </a:prstGeom>
          <a:noFill/>
        </p:spPr>
        <p:txBody>
          <a:bodyPr wrap="none" lIns="0" tIns="0" rIns="0" bIns="0">
            <a:spAutoFit/>
          </a:bodyPr>
          <a:lstStyle/>
          <a:p>
            <a:pPr marL="0" marR="0" lvl="0" indent="0" defTabSz="914363" eaLnBrk="1" fontAlgn="auto" latinLnBrk="0" hangingPunct="1">
              <a:lnSpc>
                <a:spcPct val="100000"/>
              </a:lnSpc>
              <a:spcBef>
                <a:spcPts val="0"/>
              </a:spcBef>
              <a:spcAft>
                <a:spcPts val="0"/>
              </a:spcAft>
              <a:buClrTx/>
              <a:buSzTx/>
              <a:buFontTx/>
              <a:buNone/>
              <a:tabLst/>
              <a:defRPr/>
            </a:pPr>
            <a:r>
              <a:rPr kumimoji="0" lang="en-US" sz="2400" b="1" i="0" u="none" strike="noStrike" kern="0" cap="none" spc="0" normalizeH="0" baseline="0" noProof="0" dirty="0">
                <a:ln>
                  <a:noFill/>
                </a:ln>
                <a:solidFill>
                  <a:srgbClr val="FFFFFF"/>
                </a:solidFill>
                <a:effectLst>
                  <a:outerShdw blurRad="38100" dist="38100" dir="2700000" algn="tl">
                    <a:srgbClr val="000000">
                      <a:alpha val="43137"/>
                    </a:srgbClr>
                  </a:outerShdw>
                </a:effectLst>
                <a:uLnTx/>
                <a:uFillTx/>
                <a:latin typeface="Segoe UI"/>
                <a:cs typeface="+mn-cs"/>
              </a:rPr>
              <a:t>Server</a:t>
            </a:r>
          </a:p>
        </p:txBody>
      </p:sp>
      <p:sp>
        <p:nvSpPr>
          <p:cNvPr id="37" name="TextBox 36"/>
          <p:cNvSpPr txBox="1"/>
          <p:nvPr/>
        </p:nvSpPr>
        <p:spPr>
          <a:xfrm>
            <a:off x="9028343" y="6257318"/>
            <a:ext cx="842962" cy="369887"/>
          </a:xfrm>
          <a:prstGeom prst="rect">
            <a:avLst/>
          </a:prstGeom>
          <a:noFill/>
        </p:spPr>
        <p:txBody>
          <a:bodyPr wrap="none" lIns="0" tIns="0" rIns="0" bIns="0">
            <a:spAutoFit/>
          </a:bodyPr>
          <a:lstStyle/>
          <a:p>
            <a:pPr marL="0" marR="0" lvl="0" indent="0" defTabSz="914363" eaLnBrk="1" fontAlgn="auto" latinLnBrk="0" hangingPunct="1">
              <a:lnSpc>
                <a:spcPct val="100000"/>
              </a:lnSpc>
              <a:spcBef>
                <a:spcPts val="0"/>
              </a:spcBef>
              <a:spcAft>
                <a:spcPts val="0"/>
              </a:spcAft>
              <a:buClrTx/>
              <a:buSzTx/>
              <a:buFontTx/>
              <a:buNone/>
              <a:tabLst/>
              <a:defRPr/>
            </a:pPr>
            <a:r>
              <a:rPr kumimoji="0" lang="en-US" sz="2400" b="1" i="0" u="none" strike="noStrike" kern="0" cap="none" spc="0" normalizeH="0" baseline="0" noProof="0" dirty="0">
                <a:ln>
                  <a:noFill/>
                </a:ln>
                <a:solidFill>
                  <a:srgbClr val="FFFFFF"/>
                </a:solidFill>
                <a:effectLst>
                  <a:outerShdw blurRad="38100" dist="38100" dir="2700000" algn="tl">
                    <a:srgbClr val="000000">
                      <a:alpha val="43137"/>
                    </a:srgbClr>
                  </a:outerShdw>
                </a:effectLst>
                <a:uLnTx/>
                <a:uFillTx/>
                <a:latin typeface="Segoe UI"/>
                <a:cs typeface="+mn-cs"/>
              </a:rPr>
              <a:t>Client</a:t>
            </a:r>
          </a:p>
        </p:txBody>
      </p:sp>
      <p:cxnSp>
        <p:nvCxnSpPr>
          <p:cNvPr id="38" name="Straight Arrow Connector 37"/>
          <p:cNvCxnSpPr/>
          <p:nvPr/>
        </p:nvCxnSpPr>
        <p:spPr>
          <a:xfrm>
            <a:off x="3226030" y="6441468"/>
            <a:ext cx="5715000" cy="0"/>
          </a:xfrm>
          <a:prstGeom prst="straightConnector1">
            <a:avLst/>
          </a:prstGeom>
          <a:noFill/>
          <a:ln w="9525" cap="flat" cmpd="sng" algn="ctr">
            <a:solidFill>
              <a:srgbClr val="F79524">
                <a:shade val="95000"/>
                <a:satMod val="105000"/>
              </a:srgbClr>
            </a:solidFill>
            <a:prstDash val="solid"/>
            <a:headEnd type="none" w="med" len="med"/>
            <a:tailEnd type="triangle" w="med" len="med"/>
          </a:ln>
          <a:effectLst/>
        </p:spPr>
      </p:cxnSp>
      <p:sp>
        <p:nvSpPr>
          <p:cNvPr id="39" name="Rounded Rectangle 38"/>
          <p:cNvSpPr/>
          <p:nvPr/>
        </p:nvSpPr>
        <p:spPr bwMode="auto">
          <a:xfrm>
            <a:off x="2821405" y="1433247"/>
            <a:ext cx="2438400" cy="685800"/>
          </a:xfrm>
          <a:prstGeom prst="roundRect">
            <a:avLst/>
          </a:prstGeom>
          <a:solidFill>
            <a:schemeClr val="accent6"/>
          </a:solidFill>
          <a:ln>
            <a:noFill/>
            <a:headEnd type="none" w="med" len="med"/>
            <a:tailEnd type="none" w="med" len="me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lIns="91436" tIns="45718" rIns="91436" bIns="45718" anchor="ctr"/>
          <a:lstStyle/>
          <a:p>
            <a:pPr marL="0" marR="0" lvl="0" indent="0" algn="ctr" defTabSz="914099" eaLnBrk="1" fontAlgn="auto" latinLnBrk="0" hangingPunct="1">
              <a:lnSpc>
                <a:spcPct val="100000"/>
              </a:lnSpc>
              <a:spcBef>
                <a:spcPts val="0"/>
              </a:spcBef>
              <a:spcAft>
                <a:spcPts val="0"/>
              </a:spcAft>
              <a:buClrTx/>
              <a:buSzTx/>
              <a:buFontTx/>
              <a:buNone/>
              <a:tabLst/>
              <a:defRPr/>
            </a:pPr>
            <a:endParaRPr kumimoji="0" lang="en-US" sz="2400" b="1" i="0" u="none" strike="noStrike" kern="0" cap="none" spc="0" normalizeH="0" baseline="0" noProof="0" dirty="0">
              <a:ln>
                <a:noFill/>
              </a:ln>
              <a:solidFill>
                <a:srgbClr val="FFFFFF"/>
              </a:solidFill>
              <a:effectLst/>
              <a:uLnTx/>
              <a:uFillTx/>
              <a:latin typeface="Segoe UI"/>
              <a:ea typeface="+mn-ea"/>
              <a:cs typeface="+mn-cs"/>
            </a:endParaRPr>
          </a:p>
        </p:txBody>
      </p:sp>
      <p:sp>
        <p:nvSpPr>
          <p:cNvPr id="40" name="Rounded Rectangle 39"/>
          <p:cNvSpPr/>
          <p:nvPr/>
        </p:nvSpPr>
        <p:spPr bwMode="auto">
          <a:xfrm>
            <a:off x="6578830" y="1436080"/>
            <a:ext cx="2514600" cy="685800"/>
          </a:xfrm>
          <a:prstGeom prst="roundRect">
            <a:avLst/>
          </a:prstGeom>
          <a:solidFill>
            <a:schemeClr val="accent6"/>
          </a:solidFill>
          <a:ln>
            <a:noFill/>
            <a:headEnd type="none" w="med" len="med"/>
            <a:tailEnd type="none" w="med" len="me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lIns="91436" tIns="45718" rIns="91436" bIns="45718" anchor="ctr"/>
          <a:lstStyle/>
          <a:p>
            <a:pPr marL="0" marR="0" lvl="0" indent="0" algn="ctr" defTabSz="914099" eaLnBrk="1" fontAlgn="auto" latinLnBrk="0" hangingPunct="1">
              <a:lnSpc>
                <a:spcPct val="100000"/>
              </a:lnSpc>
              <a:spcBef>
                <a:spcPts val="0"/>
              </a:spcBef>
              <a:spcAft>
                <a:spcPts val="0"/>
              </a:spcAft>
              <a:buClrTx/>
              <a:buSzTx/>
              <a:buFontTx/>
              <a:buNone/>
              <a:tabLst/>
              <a:defRPr/>
            </a:pPr>
            <a:endParaRPr kumimoji="0" lang="en-US" sz="2400" b="1" i="0" u="none" strike="noStrike" kern="0" cap="none" spc="0" normalizeH="0" baseline="0" noProof="0" dirty="0">
              <a:ln>
                <a:noFill/>
              </a:ln>
              <a:solidFill>
                <a:srgbClr val="FFFFFF"/>
              </a:solidFill>
              <a:effectLst/>
              <a:uLnTx/>
              <a:uFillTx/>
              <a:latin typeface="Segoe UI"/>
              <a:ea typeface="+mn-ea"/>
              <a:cs typeface="+mn-cs"/>
            </a:endParaRPr>
          </a:p>
        </p:txBody>
      </p:sp>
      <p:pic>
        <p:nvPicPr>
          <p:cNvPr id="41" name="Picture 16" descr="ShrPt-Svr10_h_rgb_r.png"/>
          <p:cNvPicPr>
            <a:picLocks noChangeAspect="1"/>
          </p:cNvPicPr>
          <p:nvPr/>
        </p:nvPicPr>
        <p:blipFill>
          <a:blip r:embed="rId3">
            <a:extLst>
              <a:ext uri="{28A0092B-C50C-407E-A947-70E740481C1C}">
                <a14:useLocalDpi xmlns:a14="http://schemas.microsoft.com/office/drawing/2010/main" val="0"/>
              </a:ext>
            </a:extLst>
          </a:blip>
          <a:srcRect r="39929"/>
          <a:stretch>
            <a:fillRect/>
          </a:stretch>
        </p:blipFill>
        <p:spPr bwMode="auto">
          <a:xfrm>
            <a:off x="6845530" y="1593323"/>
            <a:ext cx="2019300" cy="375334"/>
          </a:xfrm>
          <a:prstGeom prst="rect">
            <a:avLst/>
          </a:prstGeom>
          <a:effectLst>
            <a:outerShdw blurRad="50800" dist="38100" dir="2700000" algn="tl" rotWithShape="0">
              <a:prstClr val="black">
                <a:alpha val="40000"/>
              </a:prstClr>
            </a:outerShdw>
            <a:reflection blurRad="6350" stA="52000" endA="300" endPos="35000" dir="5400000" sy="-100000" algn="bl" rotWithShape="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2" name="Can 41"/>
          <p:cNvSpPr/>
          <p:nvPr/>
        </p:nvSpPr>
        <p:spPr bwMode="auto">
          <a:xfrm>
            <a:off x="5359630" y="1512280"/>
            <a:ext cx="1143000" cy="533400"/>
          </a:xfrm>
          <a:prstGeom prst="can">
            <a:avLst/>
          </a:prstGeom>
          <a:gradFill rotWithShape="1">
            <a:gsLst>
              <a:gs pos="0">
                <a:srgbClr val="F79524">
                  <a:shade val="51000"/>
                  <a:satMod val="130000"/>
                </a:srgbClr>
              </a:gs>
              <a:gs pos="80000">
                <a:srgbClr val="F79524">
                  <a:shade val="93000"/>
                  <a:satMod val="130000"/>
                </a:srgbClr>
              </a:gs>
              <a:gs pos="100000">
                <a:srgbClr val="F79524">
                  <a:shade val="94000"/>
                  <a:satMod val="135000"/>
                </a:srgbClr>
              </a:gs>
            </a:gsLst>
            <a:lin ang="16200000" scaled="0"/>
          </a:gradFill>
          <a:ln>
            <a:noFill/>
            <a:headEnd type="none" w="med" len="med"/>
            <a:tailEnd type="none" w="med" len="me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lIns="91436" tIns="45718" rIns="91436" bIns="45718" anchor="ctr"/>
          <a:lstStyle/>
          <a:p>
            <a:pPr marL="0" marR="0" lvl="0" indent="0" algn="ctr" defTabSz="914099" eaLnBrk="1" fontAlgn="auto" latinLnBrk="0" hangingPunct="1">
              <a:lnSpc>
                <a:spcPct val="100000"/>
              </a:lnSpc>
              <a:spcBef>
                <a:spcPts val="0"/>
              </a:spcBef>
              <a:spcAft>
                <a:spcPts val="0"/>
              </a:spcAft>
              <a:buClrTx/>
              <a:buSzTx/>
              <a:buFontTx/>
              <a:buNone/>
              <a:tabLst/>
              <a:defRPr/>
            </a:pPr>
            <a:r>
              <a:rPr kumimoji="0" lang="en-US" sz="1050" b="0" i="0" u="none" strike="noStrike" kern="0" cap="none" spc="0" normalizeH="0" baseline="0" noProof="0" dirty="0">
                <a:ln>
                  <a:noFill/>
                </a:ln>
                <a:solidFill>
                  <a:srgbClr val="FFFFFF"/>
                </a:solidFill>
                <a:effectLst/>
                <a:uLnTx/>
                <a:uFillTx/>
                <a:latin typeface="Segoe UI"/>
                <a:ea typeface="+mn-ea"/>
                <a:cs typeface="+mn-cs"/>
              </a:rPr>
              <a:t>External </a:t>
            </a:r>
          </a:p>
          <a:p>
            <a:pPr marL="0" marR="0" lvl="0" indent="0" algn="ctr" defTabSz="914099" eaLnBrk="1" fontAlgn="auto" latinLnBrk="0" hangingPunct="1">
              <a:lnSpc>
                <a:spcPct val="100000"/>
              </a:lnSpc>
              <a:spcBef>
                <a:spcPts val="0"/>
              </a:spcBef>
              <a:spcAft>
                <a:spcPts val="0"/>
              </a:spcAft>
              <a:buClrTx/>
              <a:buSzTx/>
              <a:buFontTx/>
              <a:buNone/>
              <a:tabLst/>
              <a:defRPr/>
            </a:pPr>
            <a:r>
              <a:rPr kumimoji="0" lang="en-US" sz="1050" b="0" i="0" u="none" strike="noStrike" kern="0" cap="none" spc="0" normalizeH="0" baseline="0" noProof="0" dirty="0">
                <a:ln>
                  <a:noFill/>
                </a:ln>
                <a:solidFill>
                  <a:srgbClr val="FFFFFF"/>
                </a:solidFill>
                <a:effectLst/>
                <a:uLnTx/>
                <a:uFillTx/>
                <a:latin typeface="Segoe UI"/>
                <a:ea typeface="+mn-ea"/>
                <a:cs typeface="+mn-cs"/>
              </a:rPr>
              <a:t>System</a:t>
            </a:r>
          </a:p>
        </p:txBody>
      </p:sp>
      <p:sp>
        <p:nvSpPr>
          <p:cNvPr id="43" name="Round Same Side Corner Rectangle 42"/>
          <p:cNvSpPr/>
          <p:nvPr/>
        </p:nvSpPr>
        <p:spPr bwMode="auto">
          <a:xfrm rot="10800000">
            <a:off x="1778230" y="3722080"/>
            <a:ext cx="1524000" cy="2165350"/>
          </a:xfrm>
          <a:prstGeom prst="round2SameRect">
            <a:avLst>
              <a:gd name="adj1" fmla="val 7353"/>
              <a:gd name="adj2" fmla="val 0"/>
            </a:avLst>
          </a:prstGeom>
          <a:gradFill>
            <a:gsLst>
              <a:gs pos="0">
                <a:sysClr val="windowText" lastClr="000000">
                  <a:lumMod val="50000"/>
                </a:sysClr>
              </a:gs>
              <a:gs pos="50000">
                <a:sysClr val="windowText" lastClr="000000">
                  <a:lumMod val="75000"/>
                  <a:alpha val="62000"/>
                </a:sysClr>
              </a:gs>
              <a:gs pos="100000">
                <a:srgbClr val="FDE9D3">
                  <a:alpha val="0"/>
                </a:srgbClr>
              </a:gs>
            </a:gsLst>
            <a:lin ang="5400000" scaled="0"/>
          </a:gradFill>
          <a:ln w="9525">
            <a:noFill/>
            <a:miter lim="800000"/>
            <a:headEnd/>
            <a:tailEnd/>
          </a:ln>
          <a:effectLst>
            <a:outerShdw blurRad="50800" dist="38100" dir="5400000" algn="t" rotWithShape="0">
              <a:prstClr val="black">
                <a:alpha val="40000"/>
              </a:prstClr>
            </a:outerShdw>
          </a:effectLst>
        </p:spPr>
        <p:txBody>
          <a:bodyPr wrap="none" anchor="ctr"/>
          <a:lstStyle/>
          <a:p>
            <a:pPr marL="0" marR="0" lvl="0" indent="0" algn="ctr" defTabSz="91436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outerShdw blurRad="38100" dist="38100" dir="2700000" algn="tl">
                  <a:srgbClr val="000000">
                    <a:alpha val="43137"/>
                  </a:srgbClr>
                </a:outerShdw>
              </a:effectLst>
              <a:uLnTx/>
              <a:uFillTx/>
              <a:latin typeface="Segoe UI"/>
              <a:cs typeface="+mn-cs"/>
            </a:endParaRPr>
          </a:p>
        </p:txBody>
      </p:sp>
      <p:sp>
        <p:nvSpPr>
          <p:cNvPr id="44" name="Round Same Side Corner Rectangle 43"/>
          <p:cNvSpPr/>
          <p:nvPr/>
        </p:nvSpPr>
        <p:spPr bwMode="auto">
          <a:xfrm rot="10800000">
            <a:off x="3530830" y="3722080"/>
            <a:ext cx="1524000" cy="2165350"/>
          </a:xfrm>
          <a:prstGeom prst="round2SameRect">
            <a:avLst>
              <a:gd name="adj1" fmla="val 7353"/>
              <a:gd name="adj2" fmla="val 0"/>
            </a:avLst>
          </a:prstGeom>
          <a:gradFill>
            <a:gsLst>
              <a:gs pos="0">
                <a:sysClr val="windowText" lastClr="000000">
                  <a:lumMod val="50000"/>
                </a:sysClr>
              </a:gs>
              <a:gs pos="50000">
                <a:sysClr val="windowText" lastClr="000000">
                  <a:lumMod val="75000"/>
                  <a:alpha val="62000"/>
                </a:sysClr>
              </a:gs>
              <a:gs pos="100000">
                <a:srgbClr val="FDE9D3">
                  <a:alpha val="0"/>
                </a:srgbClr>
              </a:gs>
            </a:gsLst>
            <a:lin ang="5400000" scaled="0"/>
          </a:gradFill>
          <a:ln w="9525">
            <a:noFill/>
            <a:miter lim="800000"/>
            <a:headEnd/>
            <a:tailEnd/>
          </a:ln>
          <a:effectLst>
            <a:outerShdw blurRad="50800" dist="38100" dir="5400000" algn="t" rotWithShape="0">
              <a:prstClr val="black">
                <a:alpha val="40000"/>
              </a:prstClr>
            </a:outerShdw>
          </a:effectLst>
        </p:spPr>
        <p:txBody>
          <a:bodyPr wrap="none" anchor="ctr"/>
          <a:lstStyle/>
          <a:p>
            <a:pPr marL="0" marR="0" lvl="0" indent="0" algn="ctr" defTabSz="91436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outerShdw blurRad="38100" dist="38100" dir="2700000" algn="tl">
                  <a:srgbClr val="000000">
                    <a:alpha val="43137"/>
                  </a:srgbClr>
                </a:outerShdw>
              </a:effectLst>
              <a:uLnTx/>
              <a:uFillTx/>
              <a:latin typeface="Segoe UI"/>
              <a:cs typeface="+mn-cs"/>
            </a:endParaRPr>
          </a:p>
        </p:txBody>
      </p:sp>
      <p:sp>
        <p:nvSpPr>
          <p:cNvPr id="45" name="Round Same Side Corner Rectangle 44"/>
          <p:cNvSpPr/>
          <p:nvPr/>
        </p:nvSpPr>
        <p:spPr bwMode="auto">
          <a:xfrm rot="10800000">
            <a:off x="5207230" y="3722080"/>
            <a:ext cx="1524000" cy="2165350"/>
          </a:xfrm>
          <a:prstGeom prst="round2SameRect">
            <a:avLst>
              <a:gd name="adj1" fmla="val 7353"/>
              <a:gd name="adj2" fmla="val 0"/>
            </a:avLst>
          </a:prstGeom>
          <a:gradFill>
            <a:gsLst>
              <a:gs pos="0">
                <a:sysClr val="windowText" lastClr="000000">
                  <a:lumMod val="50000"/>
                </a:sysClr>
              </a:gs>
              <a:gs pos="50000">
                <a:sysClr val="windowText" lastClr="000000">
                  <a:lumMod val="75000"/>
                  <a:alpha val="62000"/>
                </a:sysClr>
              </a:gs>
              <a:gs pos="100000">
                <a:srgbClr val="FDE9D3">
                  <a:alpha val="0"/>
                </a:srgbClr>
              </a:gs>
            </a:gsLst>
            <a:lin ang="5400000" scaled="0"/>
          </a:gradFill>
          <a:ln w="9525">
            <a:noFill/>
            <a:miter lim="800000"/>
            <a:headEnd/>
            <a:tailEnd/>
          </a:ln>
          <a:effectLst>
            <a:outerShdw blurRad="50800" dist="38100" dir="5400000" algn="t" rotWithShape="0">
              <a:prstClr val="black">
                <a:alpha val="40000"/>
              </a:prstClr>
            </a:outerShdw>
          </a:effectLst>
        </p:spPr>
        <p:txBody>
          <a:bodyPr wrap="none" anchor="ctr"/>
          <a:lstStyle/>
          <a:p>
            <a:pPr marL="0" marR="0" lvl="0" indent="0" algn="ctr" defTabSz="91436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outerShdw blurRad="38100" dist="38100" dir="2700000" algn="tl">
                  <a:srgbClr val="000000">
                    <a:alpha val="43137"/>
                  </a:srgbClr>
                </a:outerShdw>
              </a:effectLst>
              <a:uLnTx/>
              <a:uFillTx/>
              <a:latin typeface="Segoe UI"/>
              <a:cs typeface="+mn-cs"/>
            </a:endParaRPr>
          </a:p>
        </p:txBody>
      </p:sp>
      <p:sp>
        <p:nvSpPr>
          <p:cNvPr id="46" name="Round Same Side Corner Rectangle 45"/>
          <p:cNvSpPr/>
          <p:nvPr/>
        </p:nvSpPr>
        <p:spPr bwMode="auto">
          <a:xfrm rot="10800000">
            <a:off x="6883630" y="3722080"/>
            <a:ext cx="1524000" cy="2165350"/>
          </a:xfrm>
          <a:prstGeom prst="round2SameRect">
            <a:avLst>
              <a:gd name="adj1" fmla="val 7353"/>
              <a:gd name="adj2" fmla="val 0"/>
            </a:avLst>
          </a:prstGeom>
          <a:gradFill>
            <a:gsLst>
              <a:gs pos="0">
                <a:sysClr val="windowText" lastClr="000000">
                  <a:lumMod val="50000"/>
                </a:sysClr>
              </a:gs>
              <a:gs pos="50000">
                <a:sysClr val="windowText" lastClr="000000">
                  <a:lumMod val="75000"/>
                  <a:alpha val="62000"/>
                </a:sysClr>
              </a:gs>
              <a:gs pos="100000">
                <a:srgbClr val="FDE9D3">
                  <a:alpha val="0"/>
                </a:srgbClr>
              </a:gs>
            </a:gsLst>
            <a:lin ang="5400000" scaled="0"/>
          </a:gradFill>
          <a:ln w="9525">
            <a:noFill/>
            <a:miter lim="800000"/>
            <a:headEnd/>
            <a:tailEnd/>
          </a:ln>
          <a:effectLst>
            <a:outerShdw blurRad="50800" dist="38100" dir="5400000" algn="t" rotWithShape="0">
              <a:prstClr val="black">
                <a:alpha val="40000"/>
              </a:prstClr>
            </a:outerShdw>
          </a:effectLst>
        </p:spPr>
        <p:txBody>
          <a:bodyPr wrap="none" anchor="ctr"/>
          <a:lstStyle/>
          <a:p>
            <a:pPr marL="0" marR="0" lvl="0" indent="0" algn="ctr" defTabSz="91436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outerShdw blurRad="38100" dist="38100" dir="2700000" algn="tl">
                  <a:srgbClr val="000000">
                    <a:alpha val="43137"/>
                  </a:srgbClr>
                </a:outerShdw>
              </a:effectLst>
              <a:uLnTx/>
              <a:uFillTx/>
              <a:latin typeface="Segoe UI"/>
              <a:cs typeface="+mn-cs"/>
            </a:endParaRPr>
          </a:p>
        </p:txBody>
      </p:sp>
      <p:sp>
        <p:nvSpPr>
          <p:cNvPr id="47" name="Round Same Side Corner Rectangle 46"/>
          <p:cNvSpPr/>
          <p:nvPr/>
        </p:nvSpPr>
        <p:spPr bwMode="auto">
          <a:xfrm rot="10800000">
            <a:off x="8560030" y="3722080"/>
            <a:ext cx="1524000" cy="2165350"/>
          </a:xfrm>
          <a:prstGeom prst="round2SameRect">
            <a:avLst>
              <a:gd name="adj1" fmla="val 7353"/>
              <a:gd name="adj2" fmla="val 0"/>
            </a:avLst>
          </a:prstGeom>
          <a:gradFill>
            <a:gsLst>
              <a:gs pos="0">
                <a:sysClr val="windowText" lastClr="000000">
                  <a:lumMod val="50000"/>
                </a:sysClr>
              </a:gs>
              <a:gs pos="50000">
                <a:sysClr val="windowText" lastClr="000000">
                  <a:lumMod val="75000"/>
                  <a:alpha val="62000"/>
                </a:sysClr>
              </a:gs>
              <a:gs pos="100000">
                <a:srgbClr val="FDE9D3">
                  <a:alpha val="0"/>
                </a:srgbClr>
              </a:gs>
            </a:gsLst>
            <a:lin ang="5400000" scaled="0"/>
          </a:gradFill>
          <a:ln w="9525">
            <a:noFill/>
            <a:miter lim="800000"/>
            <a:headEnd/>
            <a:tailEnd/>
          </a:ln>
          <a:effectLst>
            <a:outerShdw blurRad="50800" dist="38100" dir="5400000" algn="t" rotWithShape="0">
              <a:prstClr val="black">
                <a:alpha val="40000"/>
              </a:prstClr>
            </a:outerShdw>
          </a:effectLst>
        </p:spPr>
        <p:txBody>
          <a:bodyPr wrap="none" anchor="ctr"/>
          <a:lstStyle/>
          <a:p>
            <a:pPr marL="0" marR="0" lvl="0" indent="0" algn="ctr" defTabSz="91436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outerShdw blurRad="38100" dist="38100" dir="2700000" algn="tl">
                  <a:srgbClr val="000000">
                    <a:alpha val="43137"/>
                  </a:srgbClr>
                </a:outerShdw>
              </a:effectLst>
              <a:uLnTx/>
              <a:uFillTx/>
              <a:latin typeface="Segoe UI"/>
              <a:cs typeface="+mn-cs"/>
            </a:endParaRPr>
          </a:p>
        </p:txBody>
      </p:sp>
      <p:sp>
        <p:nvSpPr>
          <p:cNvPr id="48" name="Oval 47"/>
          <p:cNvSpPr/>
          <p:nvPr/>
        </p:nvSpPr>
        <p:spPr bwMode="auto">
          <a:xfrm>
            <a:off x="1778230" y="5855680"/>
            <a:ext cx="381000" cy="381000"/>
          </a:xfrm>
          <a:prstGeom prst="ellipse">
            <a:avLst/>
          </a:prstGeom>
          <a:gradFill rotWithShape="1">
            <a:gsLst>
              <a:gs pos="0">
                <a:srgbClr val="F7BC24">
                  <a:shade val="51000"/>
                  <a:satMod val="130000"/>
                </a:srgbClr>
              </a:gs>
              <a:gs pos="80000">
                <a:srgbClr val="F7BC24">
                  <a:shade val="93000"/>
                  <a:satMod val="130000"/>
                </a:srgbClr>
              </a:gs>
              <a:gs pos="100000">
                <a:srgbClr val="F7BC24">
                  <a:shade val="94000"/>
                  <a:satMod val="135000"/>
                </a:srgbClr>
              </a:gs>
            </a:gsLst>
            <a:lin ang="16200000" scaled="0"/>
          </a:gradFill>
          <a:ln>
            <a:noFill/>
            <a:headEnd type="none" w="med" len="med"/>
            <a:tailEnd type="none" w="med" len="me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lIns="91436" tIns="45718" rIns="91436" bIns="45718" anchor="ctr"/>
          <a:lstStyle/>
          <a:p>
            <a:pPr marL="0" marR="0" lvl="0" indent="0" algn="ctr" defTabSz="914099"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rgbClr val="FFFFFF"/>
                </a:solidFill>
                <a:effectLst/>
                <a:uLnTx/>
                <a:uFillTx/>
                <a:latin typeface="Segoe UI"/>
                <a:ea typeface="+mn-ea"/>
                <a:cs typeface="+mn-cs"/>
              </a:rPr>
              <a:t>1</a:t>
            </a:r>
          </a:p>
        </p:txBody>
      </p:sp>
      <p:sp>
        <p:nvSpPr>
          <p:cNvPr id="49" name="Oval 48"/>
          <p:cNvSpPr/>
          <p:nvPr/>
        </p:nvSpPr>
        <p:spPr bwMode="auto">
          <a:xfrm>
            <a:off x="3454630" y="5855680"/>
            <a:ext cx="381000" cy="381000"/>
          </a:xfrm>
          <a:prstGeom prst="ellipse">
            <a:avLst/>
          </a:prstGeom>
          <a:gradFill rotWithShape="1">
            <a:gsLst>
              <a:gs pos="0">
                <a:srgbClr val="F7BC24">
                  <a:shade val="51000"/>
                  <a:satMod val="130000"/>
                </a:srgbClr>
              </a:gs>
              <a:gs pos="80000">
                <a:srgbClr val="F7BC24">
                  <a:shade val="93000"/>
                  <a:satMod val="130000"/>
                </a:srgbClr>
              </a:gs>
              <a:gs pos="100000">
                <a:srgbClr val="F7BC24">
                  <a:shade val="94000"/>
                  <a:satMod val="135000"/>
                </a:srgbClr>
              </a:gs>
            </a:gsLst>
            <a:lin ang="16200000" scaled="0"/>
          </a:gradFill>
          <a:ln>
            <a:noFill/>
            <a:headEnd type="none" w="med" len="med"/>
            <a:tailEnd type="none" w="med" len="me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lIns="91436" tIns="45718" rIns="91436" bIns="45718" anchor="ctr"/>
          <a:lstStyle/>
          <a:p>
            <a:pPr marL="0" marR="0" lvl="0" indent="0" algn="ctr" defTabSz="914099"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rgbClr val="FFFFFF"/>
                </a:solidFill>
                <a:effectLst/>
                <a:uLnTx/>
                <a:uFillTx/>
                <a:latin typeface="Segoe UI"/>
                <a:ea typeface="+mn-ea"/>
                <a:cs typeface="+mn-cs"/>
              </a:rPr>
              <a:t>2</a:t>
            </a:r>
          </a:p>
        </p:txBody>
      </p:sp>
      <p:sp>
        <p:nvSpPr>
          <p:cNvPr id="50" name="Oval 49"/>
          <p:cNvSpPr/>
          <p:nvPr/>
        </p:nvSpPr>
        <p:spPr bwMode="auto">
          <a:xfrm>
            <a:off x="5207230" y="5855680"/>
            <a:ext cx="381000" cy="381000"/>
          </a:xfrm>
          <a:prstGeom prst="ellipse">
            <a:avLst/>
          </a:prstGeom>
          <a:gradFill rotWithShape="1">
            <a:gsLst>
              <a:gs pos="0">
                <a:srgbClr val="F7BC24">
                  <a:shade val="51000"/>
                  <a:satMod val="130000"/>
                </a:srgbClr>
              </a:gs>
              <a:gs pos="80000">
                <a:srgbClr val="F7BC24">
                  <a:shade val="93000"/>
                  <a:satMod val="130000"/>
                </a:srgbClr>
              </a:gs>
              <a:gs pos="100000">
                <a:srgbClr val="F7BC24">
                  <a:shade val="94000"/>
                  <a:satMod val="135000"/>
                </a:srgbClr>
              </a:gs>
            </a:gsLst>
            <a:lin ang="16200000" scaled="0"/>
          </a:gradFill>
          <a:ln>
            <a:noFill/>
            <a:headEnd type="none" w="med" len="med"/>
            <a:tailEnd type="none" w="med" len="me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lIns="91436" tIns="45718" rIns="91436" bIns="45718" anchor="ctr"/>
          <a:lstStyle/>
          <a:p>
            <a:pPr marL="0" marR="0" lvl="0" indent="0" algn="ctr" defTabSz="914099"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rgbClr val="FFFFFF"/>
                </a:solidFill>
                <a:effectLst/>
                <a:uLnTx/>
                <a:uFillTx/>
                <a:latin typeface="Segoe UI"/>
                <a:ea typeface="+mn-ea"/>
                <a:cs typeface="+mn-cs"/>
              </a:rPr>
              <a:t>3</a:t>
            </a:r>
          </a:p>
        </p:txBody>
      </p:sp>
      <p:sp>
        <p:nvSpPr>
          <p:cNvPr id="51" name="Oval 50"/>
          <p:cNvSpPr/>
          <p:nvPr/>
        </p:nvSpPr>
        <p:spPr bwMode="auto">
          <a:xfrm>
            <a:off x="6959830" y="5855680"/>
            <a:ext cx="381000" cy="381000"/>
          </a:xfrm>
          <a:prstGeom prst="ellipse">
            <a:avLst/>
          </a:prstGeom>
          <a:gradFill rotWithShape="1">
            <a:gsLst>
              <a:gs pos="0">
                <a:srgbClr val="F7BC24">
                  <a:shade val="51000"/>
                  <a:satMod val="130000"/>
                </a:srgbClr>
              </a:gs>
              <a:gs pos="80000">
                <a:srgbClr val="F7BC24">
                  <a:shade val="93000"/>
                  <a:satMod val="130000"/>
                </a:srgbClr>
              </a:gs>
              <a:gs pos="100000">
                <a:srgbClr val="F7BC24">
                  <a:shade val="94000"/>
                  <a:satMod val="135000"/>
                </a:srgbClr>
              </a:gs>
            </a:gsLst>
            <a:lin ang="16200000" scaled="0"/>
          </a:gradFill>
          <a:ln>
            <a:noFill/>
            <a:headEnd type="none" w="med" len="med"/>
            <a:tailEnd type="none" w="med" len="me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lIns="91436" tIns="45718" rIns="91436" bIns="45718" anchor="ctr"/>
          <a:lstStyle/>
          <a:p>
            <a:pPr marL="0" marR="0" lvl="0" indent="0" algn="ctr" defTabSz="914099"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rgbClr val="FFFFFF"/>
                </a:solidFill>
                <a:effectLst/>
                <a:uLnTx/>
                <a:uFillTx/>
                <a:latin typeface="Segoe UI"/>
                <a:ea typeface="+mn-ea"/>
                <a:cs typeface="+mn-cs"/>
              </a:rPr>
              <a:t>4</a:t>
            </a:r>
          </a:p>
        </p:txBody>
      </p:sp>
      <p:sp>
        <p:nvSpPr>
          <p:cNvPr id="52" name="Oval 51"/>
          <p:cNvSpPr/>
          <p:nvPr/>
        </p:nvSpPr>
        <p:spPr bwMode="auto">
          <a:xfrm>
            <a:off x="8636230" y="5855680"/>
            <a:ext cx="381000" cy="381000"/>
          </a:xfrm>
          <a:prstGeom prst="ellipse">
            <a:avLst/>
          </a:prstGeom>
          <a:gradFill rotWithShape="1">
            <a:gsLst>
              <a:gs pos="0">
                <a:srgbClr val="F7BC24">
                  <a:shade val="51000"/>
                  <a:satMod val="130000"/>
                </a:srgbClr>
              </a:gs>
              <a:gs pos="80000">
                <a:srgbClr val="F7BC24">
                  <a:shade val="93000"/>
                  <a:satMod val="130000"/>
                </a:srgbClr>
              </a:gs>
              <a:gs pos="100000">
                <a:srgbClr val="F7BC24">
                  <a:shade val="94000"/>
                  <a:satMod val="135000"/>
                </a:srgbClr>
              </a:gs>
            </a:gsLst>
            <a:lin ang="16200000" scaled="0"/>
          </a:gradFill>
          <a:ln>
            <a:noFill/>
            <a:headEnd type="none" w="med" len="med"/>
            <a:tailEnd type="none" w="med" len="me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lIns="91436" tIns="45718" rIns="91436" bIns="45718" anchor="ctr"/>
          <a:lstStyle/>
          <a:p>
            <a:pPr marL="0" marR="0" lvl="0" indent="0" algn="ctr" defTabSz="914099"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rgbClr val="FFFFFF"/>
                </a:solidFill>
                <a:effectLst/>
                <a:uLnTx/>
                <a:uFillTx/>
                <a:latin typeface="Segoe UI"/>
                <a:ea typeface="+mn-ea"/>
                <a:cs typeface="+mn-cs"/>
              </a:rPr>
              <a:t>5</a:t>
            </a:r>
          </a:p>
        </p:txBody>
      </p:sp>
      <p:sp>
        <p:nvSpPr>
          <p:cNvPr id="53" name="TextBox 52"/>
          <p:cNvSpPr txBox="1"/>
          <p:nvPr/>
        </p:nvSpPr>
        <p:spPr>
          <a:xfrm>
            <a:off x="1935047" y="3569680"/>
            <a:ext cx="1238288" cy="215444"/>
          </a:xfrm>
          <a:prstGeom prst="rect">
            <a:avLst/>
          </a:prstGeom>
          <a:noFill/>
        </p:spPr>
        <p:txBody>
          <a:bodyPr wrap="none" lIns="0" tIns="0" rIns="0" bIns="0">
            <a:spAutoFit/>
          </a:bodyPr>
          <a:lstStyle/>
          <a:p>
            <a:pPr marL="0" marR="0" lvl="0" indent="0" algn="ctr" defTabSz="914363"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srgbClr val="FFFFFF"/>
                </a:solidFill>
                <a:effectLst/>
                <a:uLnTx/>
                <a:uFillTx/>
                <a:latin typeface="Segoe UI"/>
                <a:cs typeface="+mn-cs"/>
              </a:rPr>
              <a:t>External System</a:t>
            </a:r>
          </a:p>
        </p:txBody>
      </p:sp>
      <p:sp>
        <p:nvSpPr>
          <p:cNvPr id="54" name="TextBox 53"/>
          <p:cNvSpPr txBox="1"/>
          <p:nvPr/>
        </p:nvSpPr>
        <p:spPr>
          <a:xfrm>
            <a:off x="3620822" y="3569680"/>
            <a:ext cx="1357808" cy="430887"/>
          </a:xfrm>
          <a:prstGeom prst="rect">
            <a:avLst/>
          </a:prstGeom>
          <a:noFill/>
        </p:spPr>
        <p:txBody>
          <a:bodyPr wrap="none" lIns="0" tIns="0" rIns="0" bIns="0">
            <a:spAutoFit/>
          </a:bodyPr>
          <a:lstStyle/>
          <a:p>
            <a:pPr marL="0" marR="0" lvl="0" indent="0" algn="ctr" defTabSz="914363"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srgbClr val="FFFFFF"/>
                </a:solidFill>
                <a:effectLst/>
                <a:uLnTx/>
                <a:uFillTx/>
                <a:latin typeface="Segoe UI"/>
                <a:cs typeface="+mn-cs"/>
              </a:rPr>
              <a:t>External Content </a:t>
            </a:r>
          </a:p>
          <a:p>
            <a:pPr marL="0" marR="0" lvl="0" indent="0" algn="ctr" defTabSz="914363"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srgbClr val="FFFFFF"/>
                </a:solidFill>
                <a:effectLst/>
                <a:uLnTx/>
                <a:uFillTx/>
                <a:latin typeface="Segoe UI"/>
                <a:cs typeface="+mn-cs"/>
              </a:rPr>
              <a:t>Type (ECT)</a:t>
            </a:r>
          </a:p>
        </p:txBody>
      </p:sp>
      <p:sp>
        <p:nvSpPr>
          <p:cNvPr id="55" name="TextBox 54"/>
          <p:cNvSpPr txBox="1"/>
          <p:nvPr/>
        </p:nvSpPr>
        <p:spPr>
          <a:xfrm>
            <a:off x="5436516" y="3569680"/>
            <a:ext cx="1090042" cy="215444"/>
          </a:xfrm>
          <a:prstGeom prst="rect">
            <a:avLst/>
          </a:prstGeom>
          <a:noFill/>
        </p:spPr>
        <p:txBody>
          <a:bodyPr wrap="none" lIns="0" tIns="0" rIns="0" bIns="0">
            <a:spAutoFit/>
          </a:bodyPr>
          <a:lstStyle/>
          <a:p>
            <a:pPr marL="0" marR="0" lvl="0" indent="0" algn="ctr" defTabSz="914363"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srgbClr val="FFFFFF"/>
                </a:solidFill>
                <a:effectLst/>
                <a:uLnTx/>
                <a:uFillTx/>
                <a:latin typeface="Segoe UI"/>
                <a:cs typeface="+mn-cs"/>
              </a:rPr>
              <a:t>Consume ECT</a:t>
            </a:r>
          </a:p>
        </p:txBody>
      </p:sp>
      <p:sp>
        <p:nvSpPr>
          <p:cNvPr id="56" name="TextBox 55"/>
          <p:cNvSpPr txBox="1"/>
          <p:nvPr/>
        </p:nvSpPr>
        <p:spPr>
          <a:xfrm>
            <a:off x="7126658" y="3569680"/>
            <a:ext cx="1061188" cy="430887"/>
          </a:xfrm>
          <a:prstGeom prst="rect">
            <a:avLst/>
          </a:prstGeom>
          <a:noFill/>
        </p:spPr>
        <p:txBody>
          <a:bodyPr wrap="none" lIns="0" tIns="0" rIns="0" bIns="0">
            <a:spAutoFit/>
          </a:bodyPr>
          <a:lstStyle/>
          <a:p>
            <a:pPr marL="0" marR="0" lvl="0" indent="0" algn="ctr" defTabSz="914363"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srgbClr val="FFFFFF"/>
                </a:solidFill>
                <a:effectLst/>
                <a:uLnTx/>
                <a:uFillTx/>
                <a:latin typeface="Segoe UI"/>
                <a:cs typeface="+mn-cs"/>
              </a:rPr>
              <a:t>Code Against</a:t>
            </a:r>
          </a:p>
          <a:p>
            <a:pPr marL="0" marR="0" lvl="0" indent="0" algn="ctr" defTabSz="914363"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srgbClr val="FFFFFF"/>
                </a:solidFill>
                <a:effectLst/>
                <a:uLnTx/>
                <a:uFillTx/>
                <a:latin typeface="Segoe UI"/>
                <a:cs typeface="+mn-cs"/>
              </a:rPr>
              <a:t>ECT on Client</a:t>
            </a:r>
          </a:p>
        </p:txBody>
      </p:sp>
      <p:sp>
        <p:nvSpPr>
          <p:cNvPr id="57" name="TextBox 56"/>
          <p:cNvSpPr txBox="1"/>
          <p:nvPr/>
        </p:nvSpPr>
        <p:spPr>
          <a:xfrm>
            <a:off x="8726172" y="3569680"/>
            <a:ext cx="1205458" cy="215444"/>
          </a:xfrm>
          <a:prstGeom prst="rect">
            <a:avLst/>
          </a:prstGeom>
          <a:noFill/>
        </p:spPr>
        <p:txBody>
          <a:bodyPr wrap="none" lIns="0" tIns="0" rIns="0" bIns="0">
            <a:spAutoFit/>
          </a:bodyPr>
          <a:lstStyle/>
          <a:p>
            <a:pPr marL="0" marR="0" lvl="0" indent="0" algn="ctr" defTabSz="914363"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srgbClr val="FFFFFF"/>
                </a:solidFill>
                <a:effectLst/>
                <a:uLnTx/>
                <a:uFillTx/>
                <a:latin typeface="Segoe UI"/>
                <a:cs typeface="+mn-cs"/>
              </a:rPr>
              <a:t>Deploy Add-in </a:t>
            </a:r>
          </a:p>
        </p:txBody>
      </p:sp>
      <p:sp>
        <p:nvSpPr>
          <p:cNvPr id="58" name="Rectangle 29"/>
          <p:cNvSpPr>
            <a:spLocks noChangeArrowheads="1"/>
          </p:cNvSpPr>
          <p:nvPr/>
        </p:nvSpPr>
        <p:spPr bwMode="auto">
          <a:xfrm>
            <a:off x="1930630" y="4255480"/>
            <a:ext cx="1295400" cy="60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171450" marR="0" lvl="0" indent="-171450" algn="l" defTabSz="914400" eaLnBrk="1" fontAlgn="auto" latinLnBrk="0" hangingPunct="1">
              <a:lnSpc>
                <a:spcPct val="100000"/>
              </a:lnSpc>
              <a:spcBef>
                <a:spcPts val="0"/>
              </a:spcBef>
              <a:spcAft>
                <a:spcPts val="0"/>
              </a:spcAft>
              <a:buClrTx/>
              <a:buSzTx/>
              <a:buFont typeface="Arial" pitchFamily="34" charset="0"/>
              <a:buChar char="•"/>
              <a:tabLst/>
              <a:defRPr/>
            </a:pPr>
            <a:r>
              <a:rPr kumimoji="0" lang="en-US" sz="1100" b="0" i="0" u="none" strike="noStrike" kern="0" cap="none" spc="0" normalizeH="0" baseline="0" noProof="0" dirty="0" smtClean="0">
                <a:ln>
                  <a:noFill/>
                </a:ln>
                <a:solidFill>
                  <a:srgbClr val="FFFFFF"/>
                </a:solidFill>
                <a:effectLst/>
                <a:uLnTx/>
                <a:uFillTx/>
              </a:rPr>
              <a:t>SAP Data</a:t>
            </a:r>
          </a:p>
          <a:p>
            <a:pPr marL="171450" marR="0" lvl="0" indent="-171450" algn="l" defTabSz="914400" eaLnBrk="1" fontAlgn="auto" latinLnBrk="0" hangingPunct="1">
              <a:lnSpc>
                <a:spcPct val="100000"/>
              </a:lnSpc>
              <a:spcBef>
                <a:spcPts val="0"/>
              </a:spcBef>
              <a:spcAft>
                <a:spcPts val="0"/>
              </a:spcAft>
              <a:buClrTx/>
              <a:buSzTx/>
              <a:buFont typeface="Arial" pitchFamily="34" charset="0"/>
              <a:buChar char="•"/>
              <a:tabLst/>
              <a:defRPr/>
            </a:pPr>
            <a:r>
              <a:rPr kumimoji="0" lang="en-US" sz="1100" b="0" i="0" u="none" strike="noStrike" kern="0" cap="none" spc="0" normalizeH="0" baseline="0" noProof="0" dirty="0" smtClean="0">
                <a:ln>
                  <a:noFill/>
                </a:ln>
                <a:solidFill>
                  <a:srgbClr val="FFFFFF"/>
                </a:solidFill>
                <a:effectLst/>
                <a:uLnTx/>
                <a:uFillTx/>
              </a:rPr>
              <a:t>Create Web Service</a:t>
            </a:r>
          </a:p>
        </p:txBody>
      </p:sp>
      <p:sp>
        <p:nvSpPr>
          <p:cNvPr id="59" name="Rectangle 30"/>
          <p:cNvSpPr>
            <a:spLocks noChangeArrowheads="1"/>
          </p:cNvSpPr>
          <p:nvPr/>
        </p:nvSpPr>
        <p:spPr bwMode="auto">
          <a:xfrm>
            <a:off x="3683230" y="4255480"/>
            <a:ext cx="1295400"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171450" marR="0" lvl="0" indent="-171450" algn="l" defTabSz="914400" eaLnBrk="1" fontAlgn="auto" latinLnBrk="0" hangingPunct="1">
              <a:lnSpc>
                <a:spcPct val="100000"/>
              </a:lnSpc>
              <a:spcBef>
                <a:spcPts val="0"/>
              </a:spcBef>
              <a:spcAft>
                <a:spcPts val="0"/>
              </a:spcAft>
              <a:buClrTx/>
              <a:buSzTx/>
              <a:buFont typeface="Arial" pitchFamily="34" charset="0"/>
              <a:buChar char="•"/>
              <a:tabLst/>
              <a:defRPr/>
            </a:pPr>
            <a:r>
              <a:rPr kumimoji="0" lang="en-US" sz="1100" b="0" i="0" u="none" strike="noStrike" kern="0" cap="none" spc="0" normalizeH="0" baseline="0" noProof="0" dirty="0" smtClean="0">
                <a:ln>
                  <a:noFill/>
                </a:ln>
                <a:solidFill>
                  <a:srgbClr val="FFFFFF"/>
                </a:solidFill>
                <a:effectLst/>
                <a:uLnTx/>
                <a:uFillTx/>
              </a:rPr>
              <a:t>Secure ECT</a:t>
            </a:r>
          </a:p>
        </p:txBody>
      </p:sp>
      <p:sp>
        <p:nvSpPr>
          <p:cNvPr id="60" name="Rectangle 31"/>
          <p:cNvSpPr>
            <a:spLocks noChangeArrowheads="1"/>
          </p:cNvSpPr>
          <p:nvPr/>
        </p:nvSpPr>
        <p:spPr bwMode="auto">
          <a:xfrm>
            <a:off x="5359630" y="4255480"/>
            <a:ext cx="1295400" cy="769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171450" marR="0" lvl="0" indent="-171450" algn="l" defTabSz="914400" eaLnBrk="1" fontAlgn="auto" latinLnBrk="0" hangingPunct="1">
              <a:lnSpc>
                <a:spcPct val="100000"/>
              </a:lnSpc>
              <a:spcBef>
                <a:spcPts val="0"/>
              </a:spcBef>
              <a:spcAft>
                <a:spcPts val="0"/>
              </a:spcAft>
              <a:buClrTx/>
              <a:buSzTx/>
              <a:buFont typeface="Arial" pitchFamily="34" charset="0"/>
              <a:buChar char="•"/>
              <a:tabLst/>
              <a:defRPr/>
            </a:pPr>
            <a:r>
              <a:rPr kumimoji="0" lang="en-US" sz="1100" b="0" i="0" u="none" strike="noStrike" kern="0" cap="none" spc="0" normalizeH="0" baseline="0" noProof="0" dirty="0" smtClean="0">
                <a:ln>
                  <a:noFill/>
                </a:ln>
                <a:solidFill>
                  <a:srgbClr val="FFFFFF"/>
                </a:solidFill>
                <a:effectLst/>
                <a:uLnTx/>
                <a:uFillTx/>
              </a:rPr>
              <a:t>Consume via External List</a:t>
            </a:r>
          </a:p>
          <a:p>
            <a:pPr marL="171450" marR="0" lvl="0" indent="-171450" algn="l" defTabSz="914400" eaLnBrk="1" fontAlgn="auto" latinLnBrk="0" hangingPunct="1">
              <a:lnSpc>
                <a:spcPct val="100000"/>
              </a:lnSpc>
              <a:spcBef>
                <a:spcPts val="0"/>
              </a:spcBef>
              <a:spcAft>
                <a:spcPts val="0"/>
              </a:spcAft>
              <a:buClrTx/>
              <a:buSzTx/>
              <a:buFont typeface="Arial" pitchFamily="34" charset="0"/>
              <a:buChar char="•"/>
              <a:tabLst/>
              <a:defRPr/>
            </a:pPr>
            <a:r>
              <a:rPr kumimoji="0" lang="en-US" sz="1100" b="0" i="0" u="none" strike="noStrike" kern="0" cap="none" spc="0" normalizeH="0" baseline="0" noProof="0" dirty="0" smtClean="0">
                <a:ln>
                  <a:noFill/>
                </a:ln>
                <a:solidFill>
                  <a:srgbClr val="FFFFFF"/>
                </a:solidFill>
                <a:effectLst/>
                <a:uLnTx/>
                <a:uFillTx/>
              </a:rPr>
              <a:t>Use BCS API</a:t>
            </a:r>
          </a:p>
          <a:p>
            <a:pPr marL="171450" marR="0" lvl="0" indent="-171450" algn="l" defTabSz="914400" eaLnBrk="1" fontAlgn="auto" latinLnBrk="0" hangingPunct="1">
              <a:lnSpc>
                <a:spcPct val="100000"/>
              </a:lnSpc>
              <a:spcBef>
                <a:spcPts val="0"/>
              </a:spcBef>
              <a:spcAft>
                <a:spcPts val="0"/>
              </a:spcAft>
              <a:buClrTx/>
              <a:buSzTx/>
              <a:buFont typeface="Arial" pitchFamily="34" charset="0"/>
              <a:buChar char="•"/>
              <a:tabLst/>
              <a:defRPr/>
            </a:pPr>
            <a:r>
              <a:rPr kumimoji="0" lang="en-US" sz="1100" b="0" i="0" u="none" strike="noStrike" kern="0" cap="none" spc="0" normalizeH="0" baseline="0" noProof="0" dirty="0" smtClean="0">
                <a:ln>
                  <a:noFill/>
                </a:ln>
                <a:solidFill>
                  <a:srgbClr val="FFFFFF"/>
                </a:solidFill>
                <a:effectLst/>
                <a:uLnTx/>
                <a:uFillTx/>
              </a:rPr>
              <a:t>Take Offline</a:t>
            </a:r>
          </a:p>
        </p:txBody>
      </p:sp>
      <p:sp>
        <p:nvSpPr>
          <p:cNvPr id="61" name="Rectangle 32"/>
          <p:cNvSpPr>
            <a:spLocks noChangeArrowheads="1"/>
          </p:cNvSpPr>
          <p:nvPr/>
        </p:nvSpPr>
        <p:spPr bwMode="auto">
          <a:xfrm>
            <a:off x="7036030" y="4255480"/>
            <a:ext cx="1295400" cy="1446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171450" marR="0" lvl="0" indent="-171450" algn="l" defTabSz="914400" eaLnBrk="1" fontAlgn="auto" latinLnBrk="0" hangingPunct="1">
              <a:lnSpc>
                <a:spcPct val="100000"/>
              </a:lnSpc>
              <a:spcBef>
                <a:spcPts val="0"/>
              </a:spcBef>
              <a:spcAft>
                <a:spcPts val="0"/>
              </a:spcAft>
              <a:buClrTx/>
              <a:buSzTx/>
              <a:buFont typeface="Arial" pitchFamily="34" charset="0"/>
              <a:buChar char="•"/>
              <a:tabLst/>
              <a:defRPr/>
            </a:pPr>
            <a:r>
              <a:rPr kumimoji="0" lang="en-US" sz="1100" b="0" i="0" u="none" strike="noStrike" kern="0" cap="none" spc="0" normalizeH="0" baseline="0" noProof="0" dirty="0" smtClean="0">
                <a:ln>
                  <a:noFill/>
                </a:ln>
                <a:solidFill>
                  <a:srgbClr val="FFFFFF"/>
                </a:solidFill>
                <a:effectLst/>
                <a:uLnTx/>
                <a:uFillTx/>
              </a:rPr>
              <a:t>No-code apps</a:t>
            </a:r>
          </a:p>
          <a:p>
            <a:pPr marL="171450" marR="0" lvl="0" indent="-171450" algn="l" defTabSz="914400" eaLnBrk="1" fontAlgn="auto" latinLnBrk="0" hangingPunct="1">
              <a:lnSpc>
                <a:spcPct val="100000"/>
              </a:lnSpc>
              <a:spcBef>
                <a:spcPts val="0"/>
              </a:spcBef>
              <a:spcAft>
                <a:spcPts val="0"/>
              </a:spcAft>
              <a:buClrTx/>
              <a:buSzTx/>
              <a:buFont typeface="Arial" pitchFamily="34" charset="0"/>
              <a:buChar char="•"/>
              <a:tabLst/>
              <a:defRPr/>
            </a:pPr>
            <a:r>
              <a:rPr kumimoji="0" lang="en-US" sz="1100" b="0" i="0" u="none" strike="noStrike" kern="0" cap="none" spc="0" normalizeH="0" baseline="0" noProof="0" dirty="0" smtClean="0">
                <a:ln>
                  <a:noFill/>
                </a:ln>
                <a:solidFill>
                  <a:srgbClr val="FFFFFF"/>
                </a:solidFill>
                <a:effectLst/>
                <a:uLnTx/>
                <a:uFillTx/>
              </a:rPr>
              <a:t>Use .NET &amp; Office Extensibility</a:t>
            </a:r>
          </a:p>
          <a:p>
            <a:pPr marL="171450" marR="0" lvl="0" indent="-171450" algn="l" defTabSz="914400" eaLnBrk="1" fontAlgn="auto" latinLnBrk="0" hangingPunct="1">
              <a:lnSpc>
                <a:spcPct val="100000"/>
              </a:lnSpc>
              <a:spcBef>
                <a:spcPts val="0"/>
              </a:spcBef>
              <a:spcAft>
                <a:spcPts val="0"/>
              </a:spcAft>
              <a:buClrTx/>
              <a:buSzTx/>
              <a:buFont typeface="Arial" pitchFamily="34" charset="0"/>
              <a:buChar char="•"/>
              <a:tabLst/>
              <a:defRPr/>
            </a:pPr>
            <a:r>
              <a:rPr kumimoji="0" lang="en-US" sz="1100" b="0" i="0" u="none" strike="noStrike" kern="0" cap="none" spc="0" normalizeH="0" baseline="0" noProof="0" dirty="0" smtClean="0">
                <a:ln>
                  <a:noFill/>
                </a:ln>
                <a:solidFill>
                  <a:srgbClr val="FFFFFF"/>
                </a:solidFill>
                <a:effectLst/>
                <a:uLnTx/>
                <a:uFillTx/>
              </a:rPr>
              <a:t>Open XML</a:t>
            </a:r>
          </a:p>
          <a:p>
            <a:pPr marL="171450" marR="0" lvl="0" indent="-171450" algn="l" defTabSz="914400" eaLnBrk="1" fontAlgn="auto" latinLnBrk="0" hangingPunct="1">
              <a:lnSpc>
                <a:spcPct val="100000"/>
              </a:lnSpc>
              <a:spcBef>
                <a:spcPts val="0"/>
              </a:spcBef>
              <a:spcAft>
                <a:spcPts val="0"/>
              </a:spcAft>
              <a:buClrTx/>
              <a:buSzTx/>
              <a:buFont typeface="Arial" pitchFamily="34" charset="0"/>
              <a:buChar char="•"/>
              <a:tabLst/>
              <a:defRPr/>
            </a:pPr>
            <a:r>
              <a:rPr kumimoji="0" lang="en-US" sz="1100" b="0" i="0" u="none" strike="noStrike" kern="0" cap="none" spc="0" normalizeH="0" baseline="0" noProof="0" dirty="0" smtClean="0">
                <a:ln>
                  <a:noFill/>
                </a:ln>
                <a:solidFill>
                  <a:srgbClr val="FFFFFF"/>
                </a:solidFill>
                <a:effectLst/>
                <a:uLnTx/>
                <a:uFillTx/>
              </a:rPr>
              <a:t>Workflow</a:t>
            </a:r>
          </a:p>
          <a:p>
            <a:pPr marL="171450" marR="0" lvl="0" indent="-171450" algn="l" defTabSz="914400" eaLnBrk="1" fontAlgn="auto" latinLnBrk="0" hangingPunct="1">
              <a:lnSpc>
                <a:spcPct val="100000"/>
              </a:lnSpc>
              <a:spcBef>
                <a:spcPts val="0"/>
              </a:spcBef>
              <a:spcAft>
                <a:spcPts val="0"/>
              </a:spcAft>
              <a:buClrTx/>
              <a:buSzTx/>
              <a:buFont typeface="Arial" pitchFamily="34" charset="0"/>
              <a:buChar char="•"/>
              <a:tabLst/>
              <a:defRPr/>
            </a:pPr>
            <a:endParaRPr kumimoji="0" lang="en-US" sz="1100" b="0" i="0" u="none" strike="noStrike" kern="0" cap="none" spc="0" normalizeH="0" baseline="0" noProof="0" dirty="0" smtClean="0">
              <a:ln>
                <a:noFill/>
              </a:ln>
              <a:solidFill>
                <a:srgbClr val="FFFFFF"/>
              </a:solidFill>
              <a:effectLst/>
              <a:uLnTx/>
              <a:uFillTx/>
            </a:endParaRPr>
          </a:p>
          <a:p>
            <a:pPr marL="171450" marR="0" lvl="0" indent="-171450" algn="l" defTabSz="914400" eaLnBrk="1" fontAlgn="auto" latinLnBrk="0" hangingPunct="1">
              <a:lnSpc>
                <a:spcPct val="100000"/>
              </a:lnSpc>
              <a:spcBef>
                <a:spcPts val="0"/>
              </a:spcBef>
              <a:spcAft>
                <a:spcPts val="0"/>
              </a:spcAft>
              <a:buClrTx/>
              <a:buSzTx/>
              <a:buFont typeface="Arial" pitchFamily="34" charset="0"/>
              <a:buChar char="•"/>
              <a:tabLst/>
              <a:defRPr/>
            </a:pPr>
            <a:endParaRPr kumimoji="0" lang="en-US" sz="1100" b="0" i="0" u="none" strike="noStrike" kern="0" cap="none" spc="0" normalizeH="0" baseline="0" noProof="0" dirty="0" smtClean="0">
              <a:ln>
                <a:noFill/>
              </a:ln>
              <a:solidFill>
                <a:srgbClr val="FFFFFF"/>
              </a:solidFill>
              <a:effectLst/>
              <a:uLnTx/>
              <a:uFillTx/>
            </a:endParaRPr>
          </a:p>
        </p:txBody>
      </p:sp>
      <p:sp>
        <p:nvSpPr>
          <p:cNvPr id="62" name="Rectangle 34"/>
          <p:cNvSpPr>
            <a:spLocks noChangeArrowheads="1"/>
          </p:cNvSpPr>
          <p:nvPr/>
        </p:nvSpPr>
        <p:spPr bwMode="auto">
          <a:xfrm>
            <a:off x="8636230" y="4255480"/>
            <a:ext cx="1295400" cy="1277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171450" marR="0" lvl="0" indent="-171450" algn="l" defTabSz="914400" eaLnBrk="1" fontAlgn="auto" latinLnBrk="0" hangingPunct="1">
              <a:lnSpc>
                <a:spcPct val="100000"/>
              </a:lnSpc>
              <a:spcBef>
                <a:spcPts val="0"/>
              </a:spcBef>
              <a:spcAft>
                <a:spcPts val="0"/>
              </a:spcAft>
              <a:buClrTx/>
              <a:buSzTx/>
              <a:buFont typeface="Arial" pitchFamily="34" charset="0"/>
              <a:buChar char="•"/>
              <a:tabLst/>
              <a:defRPr/>
            </a:pPr>
            <a:r>
              <a:rPr kumimoji="0" lang="en-US" sz="1100" b="0" i="0" u="none" strike="noStrike" kern="0" cap="none" spc="0" normalizeH="0" baseline="0" noProof="0" dirty="0" smtClean="0">
                <a:ln>
                  <a:noFill/>
                </a:ln>
                <a:solidFill>
                  <a:srgbClr val="FFFFFF"/>
                </a:solidFill>
                <a:effectLst/>
                <a:uLnTx/>
                <a:uFillTx/>
              </a:rPr>
              <a:t>Click Once to share, web or DVD</a:t>
            </a:r>
          </a:p>
          <a:p>
            <a:pPr marL="171450" marR="0" lvl="0" indent="-171450" algn="l" defTabSz="914400" eaLnBrk="1" fontAlgn="auto" latinLnBrk="0" hangingPunct="1">
              <a:lnSpc>
                <a:spcPct val="100000"/>
              </a:lnSpc>
              <a:spcBef>
                <a:spcPts val="0"/>
              </a:spcBef>
              <a:spcAft>
                <a:spcPts val="0"/>
              </a:spcAft>
              <a:buClrTx/>
              <a:buSzTx/>
              <a:buFont typeface="Arial" pitchFamily="34" charset="0"/>
              <a:buChar char="•"/>
              <a:tabLst/>
              <a:defRPr/>
            </a:pPr>
            <a:r>
              <a:rPr kumimoji="0" lang="en-US" sz="1100" b="0" i="0" u="none" strike="noStrike" kern="0" cap="none" spc="0" normalizeH="0" baseline="0" noProof="0" dirty="0" smtClean="0">
                <a:ln>
                  <a:noFill/>
                </a:ln>
                <a:solidFill>
                  <a:srgbClr val="FFFFFF"/>
                </a:solidFill>
                <a:effectLst/>
                <a:uLnTx/>
                <a:uFillTx/>
              </a:rPr>
              <a:t>Package multiple add-ins</a:t>
            </a:r>
          </a:p>
          <a:p>
            <a:pPr marL="171450" marR="0" lvl="0" indent="-171450" algn="l" defTabSz="914400" eaLnBrk="1" fontAlgn="auto" latinLnBrk="0" hangingPunct="1">
              <a:lnSpc>
                <a:spcPct val="100000"/>
              </a:lnSpc>
              <a:spcBef>
                <a:spcPts val="0"/>
              </a:spcBef>
              <a:spcAft>
                <a:spcPts val="0"/>
              </a:spcAft>
              <a:buClrTx/>
              <a:buSzTx/>
              <a:buFont typeface="Arial" pitchFamily="34" charset="0"/>
              <a:buChar char="•"/>
              <a:tabLst/>
              <a:defRPr/>
            </a:pPr>
            <a:endParaRPr kumimoji="0" lang="en-US" sz="1100" b="0" i="0" u="none" strike="noStrike" kern="0" cap="none" spc="0" normalizeH="0" baseline="0" noProof="0" dirty="0" smtClean="0">
              <a:ln>
                <a:noFill/>
              </a:ln>
              <a:solidFill>
                <a:srgbClr val="FFFFFF"/>
              </a:solidFill>
              <a:effectLst/>
              <a:uLnTx/>
              <a:uFillTx/>
            </a:endParaRPr>
          </a:p>
        </p:txBody>
      </p:sp>
      <p:pic>
        <p:nvPicPr>
          <p:cNvPr id="63" name="Picture 62"/>
          <p:cNvPicPr>
            <a:picLocks noChangeAspect="1"/>
          </p:cNvPicPr>
          <p:nvPr/>
        </p:nvPicPr>
        <p:blipFill>
          <a:blip r:embed="rId4" cstate="print">
            <a:extLst>
              <a:ext uri="{28A0092B-C50C-407E-A947-70E740481C1C}">
                <a14:useLocalDpi xmlns:a14="http://schemas.microsoft.com/office/drawing/2010/main" val="0"/>
              </a:ext>
            </a:extLst>
          </a:blip>
          <a:srcRect b="15200"/>
          <a:stretch>
            <a:fillRect/>
          </a:stretch>
        </p:blipFill>
        <p:spPr>
          <a:xfrm>
            <a:off x="3280817" y="1569430"/>
            <a:ext cx="1519575" cy="423121"/>
          </a:xfrm>
          <a:prstGeom prst="rect">
            <a:avLst/>
          </a:prstGeom>
          <a:effectLst>
            <a:outerShdw blurRad="50800" dist="38100" dir="2700000" algn="tl" rotWithShape="0">
              <a:prstClr val="black">
                <a:alpha val="40000"/>
              </a:prstClr>
            </a:outerShdw>
            <a:reflection blurRad="6350" stA="52000" endA="300" endPos="35000" dir="5400000" sy="-100000" algn="bl" rotWithShape="0"/>
          </a:effectLst>
        </p:spPr>
      </p:pic>
      <p:grpSp>
        <p:nvGrpSpPr>
          <p:cNvPr id="64" name="Group 63"/>
          <p:cNvGrpSpPr>
            <a:grpSpLocks/>
          </p:cNvGrpSpPr>
          <p:nvPr/>
        </p:nvGrpSpPr>
        <p:grpSpPr bwMode="auto">
          <a:xfrm>
            <a:off x="1797280" y="5025418"/>
            <a:ext cx="5886450" cy="782637"/>
            <a:chOff x="323850" y="4906169"/>
            <a:chExt cx="6038850" cy="914400"/>
          </a:xfrm>
        </p:grpSpPr>
        <p:sp>
          <p:nvSpPr>
            <p:cNvPr id="65" name="Down Arrow 64"/>
            <p:cNvSpPr/>
            <p:nvPr/>
          </p:nvSpPr>
          <p:spPr bwMode="auto">
            <a:xfrm rot="16200000">
              <a:off x="2886075" y="2343944"/>
              <a:ext cx="914400" cy="6038850"/>
            </a:xfrm>
            <a:prstGeom prst="downArrow">
              <a:avLst>
                <a:gd name="adj1" fmla="val 100000"/>
                <a:gd name="adj2" fmla="val 50000"/>
              </a:avLst>
            </a:prstGeom>
            <a:gradFill rotWithShape="1">
              <a:gsLst>
                <a:gs pos="0">
                  <a:srgbClr val="F79524">
                    <a:shade val="51000"/>
                    <a:satMod val="130000"/>
                  </a:srgbClr>
                </a:gs>
                <a:gs pos="80000">
                  <a:srgbClr val="F79524">
                    <a:shade val="93000"/>
                    <a:satMod val="130000"/>
                  </a:srgbClr>
                </a:gs>
                <a:gs pos="100000">
                  <a:srgbClr val="F79524">
                    <a:shade val="94000"/>
                    <a:satMod val="135000"/>
                  </a:srgbClr>
                </a:gs>
              </a:gsLst>
              <a:lin ang="16200000" scaled="0"/>
            </a:gradFill>
            <a:ln>
              <a:noFill/>
              <a:headEnd type="none" w="med" len="med"/>
              <a:tailEnd type="none" w="med" len="me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lIns="91436" tIns="45718" rIns="91436" bIns="45718" anchor="ctr"/>
            <a:lstStyle/>
            <a:p>
              <a:pPr marL="0" marR="0" lvl="0" indent="0" algn="ctr" defTabSz="914099" eaLnBrk="1" fontAlgn="auto" latinLnBrk="0" hangingPunct="1">
                <a:lnSpc>
                  <a:spcPct val="100000"/>
                </a:lnSpc>
                <a:spcBef>
                  <a:spcPts val="0"/>
                </a:spcBef>
                <a:spcAft>
                  <a:spcPts val="0"/>
                </a:spcAft>
                <a:buClrTx/>
                <a:buSzTx/>
                <a:buFontTx/>
                <a:buNone/>
                <a:tabLst/>
                <a:defRPr/>
              </a:pPr>
              <a:endParaRPr kumimoji="0" lang="en-US" sz="2300" b="0" i="0" u="none" strike="noStrike" kern="0" cap="none" spc="0" normalizeH="0" baseline="0" noProof="0" dirty="0">
                <a:ln>
                  <a:noFill/>
                </a:ln>
                <a:solidFill>
                  <a:srgbClr val="FFFFFF"/>
                </a:solidFill>
                <a:effectLst>
                  <a:outerShdw blurRad="38100" dist="38100" dir="2700000" algn="tl">
                    <a:srgbClr val="000000">
                      <a:alpha val="43137"/>
                    </a:srgbClr>
                  </a:outerShdw>
                </a:effectLst>
                <a:uLnTx/>
                <a:uFillTx/>
                <a:latin typeface="Segoe" pitchFamily="34" charset="0"/>
                <a:ea typeface="+mn-ea"/>
                <a:cs typeface="+mn-cs"/>
              </a:endParaRPr>
            </a:p>
          </p:txBody>
        </p:sp>
        <p:sp>
          <p:nvSpPr>
            <p:cNvPr id="66" name="TextBox 65"/>
            <p:cNvSpPr txBox="1"/>
            <p:nvPr/>
          </p:nvSpPr>
          <p:spPr>
            <a:xfrm>
              <a:off x="1916881" y="5178819"/>
              <a:ext cx="2303952" cy="431512"/>
            </a:xfrm>
            <a:prstGeom prst="rect">
              <a:avLst/>
            </a:prstGeom>
            <a:noFill/>
          </p:spPr>
          <p:txBody>
            <a:bodyPr wrap="none" lIns="0" tIns="0" rIns="0" bIns="0">
              <a:spAutoFit/>
            </a:bodyPr>
            <a:lstStyle/>
            <a:p>
              <a:pPr marL="0" marR="0" lvl="0" indent="0" defTabSz="914363" eaLnBrk="1" fontAlgn="auto" latinLnBrk="0" hangingPunct="1">
                <a:lnSpc>
                  <a:spcPct val="100000"/>
                </a:lnSpc>
                <a:spcBef>
                  <a:spcPts val="0"/>
                </a:spcBef>
                <a:spcAft>
                  <a:spcPts val="0"/>
                </a:spcAft>
                <a:buClrTx/>
                <a:buSzTx/>
                <a:buFontTx/>
                <a:buNone/>
                <a:tabLst/>
                <a:defRPr/>
              </a:pPr>
              <a:r>
                <a:rPr kumimoji="0" lang="en-US" sz="2400" b="1" i="0" u="none" strike="noStrike" kern="0" cap="none" spc="0" normalizeH="0" baseline="0" noProof="0" dirty="0">
                  <a:ln>
                    <a:noFill/>
                  </a:ln>
                  <a:solidFill>
                    <a:srgbClr val="FFFFFF"/>
                  </a:solidFill>
                  <a:effectLst>
                    <a:outerShdw blurRad="38100" dist="38100" dir="2700000" algn="tl">
                      <a:srgbClr val="000000">
                        <a:alpha val="43137"/>
                      </a:srgbClr>
                    </a:outerShdw>
                  </a:effectLst>
                  <a:uLnTx/>
                  <a:uFillTx/>
                  <a:latin typeface="Segoe UI"/>
                  <a:cs typeface="+mn-cs"/>
                </a:rPr>
                <a:t>Duet Enterprise</a:t>
              </a:r>
            </a:p>
          </p:txBody>
        </p:sp>
      </p:grpSp>
    </p:spTree>
    <p:extLst>
      <p:ext uri="{BB962C8B-B14F-4D97-AF65-F5344CB8AC3E}">
        <p14:creationId xmlns:p14="http://schemas.microsoft.com/office/powerpoint/2010/main" val="6877463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childTnLst>
                                </p:cTn>
                              </p:par>
                              <p:par>
                                <p:cTn id="8" presetID="10" presetClass="entr" presetSubtype="0" fill="hold" nodeType="withEffect">
                                  <p:stCondLst>
                                    <p:cond delay="0"/>
                                  </p:stCondLst>
                                  <p:childTnLst>
                                    <p:set>
                                      <p:cBhvr>
                                        <p:cTn id="9" dur="1" fill="hold">
                                          <p:stCondLst>
                                            <p:cond delay="0"/>
                                          </p:stCondLst>
                                        </p:cTn>
                                        <p:tgtEl>
                                          <p:spTgt spid="38"/>
                                        </p:tgtEl>
                                        <p:attrNameLst>
                                          <p:attrName>style.visibility</p:attrName>
                                        </p:attrNameLst>
                                      </p:cBhvr>
                                      <p:to>
                                        <p:strVal val="visible"/>
                                      </p:to>
                                    </p:set>
                                    <p:animEffect transition="in" filter="fade">
                                      <p:cBhvr>
                                        <p:cTn id="10" dur="500"/>
                                        <p:tgtEl>
                                          <p:spTgt spid="38"/>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7"/>
                                        </p:tgtEl>
                                        <p:attrNameLst>
                                          <p:attrName>style.visibility</p:attrName>
                                        </p:attrNameLst>
                                      </p:cBhvr>
                                      <p:to>
                                        <p:strVal val="visible"/>
                                      </p:to>
                                    </p:set>
                                    <p:animEffect transition="in" filter="fade">
                                      <p:cBhvr>
                                        <p:cTn id="13" dur="500"/>
                                        <p:tgtEl>
                                          <p:spTgt spid="37"/>
                                        </p:tgtEl>
                                      </p:cBhvr>
                                    </p:animEffect>
                                  </p:childTnLst>
                                </p:cTn>
                              </p:par>
                            </p:childTnLst>
                          </p:cTn>
                        </p:par>
                      </p:childTnLst>
                    </p:cTn>
                  </p:par>
                  <p:par>
                    <p:cTn id="14" fill="hold">
                      <p:stCondLst>
                        <p:cond delay="indefinite"/>
                      </p:stCondLst>
                      <p:childTnLst>
                        <p:par>
                          <p:cTn id="15" fill="hold">
                            <p:stCondLst>
                              <p:cond delay="0"/>
                            </p:stCondLst>
                            <p:childTnLst>
                              <p:par>
                                <p:cTn id="16" presetID="53" presetClass="entr" presetSubtype="16" fill="hold" nodeType="clickEffect">
                                  <p:stCondLst>
                                    <p:cond delay="0"/>
                                  </p:stCondLst>
                                  <p:childTnLst>
                                    <p:set>
                                      <p:cBhvr>
                                        <p:cTn id="17" dur="1" fill="hold">
                                          <p:stCondLst>
                                            <p:cond delay="0"/>
                                          </p:stCondLst>
                                        </p:cTn>
                                        <p:tgtEl>
                                          <p:spTgt spid="64"/>
                                        </p:tgtEl>
                                        <p:attrNameLst>
                                          <p:attrName>style.visibility</p:attrName>
                                        </p:attrNameLst>
                                      </p:cBhvr>
                                      <p:to>
                                        <p:strVal val="visible"/>
                                      </p:to>
                                    </p:set>
                                    <p:anim calcmode="lin" valueType="num">
                                      <p:cBhvr>
                                        <p:cTn id="18" dur="500" fill="hold"/>
                                        <p:tgtEl>
                                          <p:spTgt spid="64"/>
                                        </p:tgtEl>
                                        <p:attrNameLst>
                                          <p:attrName>ppt_w</p:attrName>
                                        </p:attrNameLst>
                                      </p:cBhvr>
                                      <p:tavLst>
                                        <p:tav tm="0">
                                          <p:val>
                                            <p:fltVal val="0"/>
                                          </p:val>
                                        </p:tav>
                                        <p:tav tm="100000">
                                          <p:val>
                                            <p:strVal val="#ppt_w"/>
                                          </p:val>
                                        </p:tav>
                                      </p:tavLst>
                                    </p:anim>
                                    <p:anim calcmode="lin" valueType="num">
                                      <p:cBhvr>
                                        <p:cTn id="19" dur="500" fill="hold"/>
                                        <p:tgtEl>
                                          <p:spTgt spid="64"/>
                                        </p:tgtEl>
                                        <p:attrNameLst>
                                          <p:attrName>ppt_h</p:attrName>
                                        </p:attrNameLst>
                                      </p:cBhvr>
                                      <p:tavLst>
                                        <p:tav tm="0">
                                          <p:val>
                                            <p:fltVal val="0"/>
                                          </p:val>
                                        </p:tav>
                                        <p:tav tm="100000">
                                          <p:val>
                                            <p:strVal val="#ppt_h"/>
                                          </p:val>
                                        </p:tav>
                                      </p:tavLst>
                                    </p:anim>
                                    <p:animEffect transition="in" filter="fade">
                                      <p:cBhvr>
                                        <p:cTn id="20"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Duet Enterprise External Content Types</a:t>
            </a:r>
            <a:endParaRPr lang="en-US" dirty="0"/>
          </a:p>
        </p:txBody>
      </p:sp>
      <p:sp>
        <p:nvSpPr>
          <p:cNvPr id="33" name="Isosceles Triangle 32"/>
          <p:cNvSpPr/>
          <p:nvPr/>
        </p:nvSpPr>
        <p:spPr bwMode="auto">
          <a:xfrm>
            <a:off x="3786800" y="3859080"/>
            <a:ext cx="2016249" cy="368136"/>
          </a:xfrm>
          <a:prstGeom prst="triangle">
            <a:avLst/>
          </a:prstGeom>
          <a:gradFill rotWithShape="1">
            <a:gsLst>
              <a:gs pos="0">
                <a:srgbClr val="FFFFFF">
                  <a:alpha val="88000"/>
                </a:srgbClr>
              </a:gs>
              <a:gs pos="80000">
                <a:srgbClr val="FFFFFF">
                  <a:alpha val="27000"/>
                </a:srgbClr>
              </a:gs>
              <a:gs pos="100000">
                <a:srgbClr val="FFFFFF">
                  <a:alpha val="27000"/>
                </a:srgbClr>
              </a:gs>
            </a:gsLst>
            <a:lin ang="16200000" scaled="0"/>
          </a:gradFill>
          <a:ln>
            <a:noFill/>
            <a:headEnd type="none" w="med" len="med"/>
            <a:tailEnd type="none" w="med" len="med"/>
          </a:ln>
          <a:effectLst/>
          <a:scene3d>
            <a:camera prst="orthographicFront"/>
            <a:lightRig rig="threePt" dir="t">
              <a:rot lat="0" lon="0" rev="1200000"/>
            </a:lightRig>
          </a:scene3d>
          <a:sp3d/>
        </p:spPr>
        <p:txBody>
          <a:bodyPr vert="horz" wrap="square" lIns="91436" tIns="45718" rIns="91436" bIns="45718" numCol="1" rtlCol="0" anchor="ctr" anchorCtr="0" compatLnSpc="1">
            <a:prstTxWarp prst="textNoShape">
              <a:avLst/>
            </a:prstTxWarp>
          </a:bodyPr>
          <a:lstStyle/>
          <a:p>
            <a:pPr marL="0" marR="0" lvl="0" indent="0" algn="ctr" defTabSz="914099"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smtClean="0">
              <a:ln>
                <a:noFill/>
              </a:ln>
              <a:gradFill>
                <a:gsLst>
                  <a:gs pos="0">
                    <a:srgbClr val="FFFFFF"/>
                  </a:gs>
                  <a:gs pos="100000">
                    <a:srgbClr val="FFFFFF"/>
                  </a:gs>
                </a:gsLst>
                <a:lin ang="5400000" scaled="0"/>
              </a:gradFill>
              <a:effectLst/>
              <a:uLnTx/>
              <a:uFillTx/>
              <a:latin typeface="Segoe"/>
              <a:ea typeface="+mn-ea"/>
              <a:cs typeface="+mn-cs"/>
            </a:endParaRPr>
          </a:p>
        </p:txBody>
      </p:sp>
      <p:sp>
        <p:nvSpPr>
          <p:cNvPr id="34" name="Isosceles Triangle 33"/>
          <p:cNvSpPr/>
          <p:nvPr/>
        </p:nvSpPr>
        <p:spPr bwMode="auto">
          <a:xfrm>
            <a:off x="5913320" y="3878130"/>
            <a:ext cx="2016249" cy="368136"/>
          </a:xfrm>
          <a:prstGeom prst="triangle">
            <a:avLst/>
          </a:prstGeom>
          <a:gradFill rotWithShape="1">
            <a:gsLst>
              <a:gs pos="0">
                <a:srgbClr val="FFFFFF">
                  <a:alpha val="88000"/>
                </a:srgbClr>
              </a:gs>
              <a:gs pos="80000">
                <a:srgbClr val="FFFFFF">
                  <a:alpha val="27000"/>
                </a:srgbClr>
              </a:gs>
              <a:gs pos="100000">
                <a:srgbClr val="FFFFFF">
                  <a:alpha val="27000"/>
                </a:srgbClr>
              </a:gs>
            </a:gsLst>
            <a:lin ang="16200000" scaled="0"/>
          </a:gradFill>
          <a:ln>
            <a:noFill/>
            <a:headEnd type="none" w="med" len="med"/>
            <a:tailEnd type="none" w="med" len="med"/>
          </a:ln>
          <a:effectLst/>
          <a:scene3d>
            <a:camera prst="orthographicFront"/>
            <a:lightRig rig="threePt" dir="t">
              <a:rot lat="0" lon="0" rev="1200000"/>
            </a:lightRig>
          </a:scene3d>
          <a:sp3d/>
        </p:spPr>
        <p:txBody>
          <a:bodyPr vert="horz" wrap="square" lIns="91436" tIns="45718" rIns="91436" bIns="45718" numCol="1" rtlCol="0" anchor="ctr" anchorCtr="0" compatLnSpc="1">
            <a:prstTxWarp prst="textNoShape">
              <a:avLst/>
            </a:prstTxWarp>
          </a:bodyPr>
          <a:lstStyle/>
          <a:p>
            <a:pPr marL="0" marR="0" lvl="0" indent="0" algn="ctr" defTabSz="914099"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smtClean="0">
              <a:ln>
                <a:noFill/>
              </a:ln>
              <a:gradFill>
                <a:gsLst>
                  <a:gs pos="0">
                    <a:srgbClr val="FFFFFF"/>
                  </a:gs>
                  <a:gs pos="100000">
                    <a:srgbClr val="FFFFFF"/>
                  </a:gs>
                </a:gsLst>
                <a:lin ang="5400000" scaled="0"/>
              </a:gradFill>
              <a:effectLst/>
              <a:uLnTx/>
              <a:uFillTx/>
              <a:latin typeface="Segoe"/>
              <a:ea typeface="+mn-ea"/>
              <a:cs typeface="+mn-cs"/>
            </a:endParaRPr>
          </a:p>
        </p:txBody>
      </p:sp>
      <p:sp>
        <p:nvSpPr>
          <p:cNvPr id="35" name="Rounded Rectangle 34"/>
          <p:cNvSpPr/>
          <p:nvPr/>
        </p:nvSpPr>
        <p:spPr bwMode="ltGray">
          <a:xfrm>
            <a:off x="6029449" y="3312816"/>
            <a:ext cx="1782761" cy="710016"/>
          </a:xfrm>
          <a:prstGeom prst="roundRect">
            <a:avLst/>
          </a:prstGeom>
          <a:gradFill rotWithShape="1">
            <a:gsLst>
              <a:gs pos="0">
                <a:srgbClr val="6B8EC7">
                  <a:shade val="15000"/>
                  <a:satMod val="180000"/>
                </a:srgbClr>
              </a:gs>
              <a:gs pos="50000">
                <a:srgbClr val="6B8EC7">
                  <a:shade val="45000"/>
                  <a:satMod val="170000"/>
                </a:srgbClr>
              </a:gs>
              <a:gs pos="70000">
                <a:srgbClr val="6B8EC7">
                  <a:tint val="99000"/>
                  <a:shade val="65000"/>
                  <a:satMod val="155000"/>
                </a:srgbClr>
              </a:gs>
              <a:gs pos="100000">
                <a:srgbClr val="6B8EC7">
                  <a:tint val="95500"/>
                  <a:shade val="100000"/>
                  <a:satMod val="155000"/>
                </a:srgbClr>
              </a:gs>
            </a:gsLst>
            <a:lin ang="16200000" scaled="0"/>
          </a:gradFill>
          <a:ln>
            <a:noFill/>
          </a:ln>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rgbClr val="6B8EC7">
                <a:satMod val="300000"/>
              </a:srgbClr>
            </a:contourClr>
          </a:sp3d>
        </p:spPr>
        <p:txBody>
          <a:bodyPr vert="horz" wrap="square" lIns="91436" tIns="0" rIns="91436" bIns="45718" numCol="1" rtlCol="0" anchor="t" anchorCtr="0" compatLnSpc="1">
            <a:prstTxWarp prst="textNoShape">
              <a:avLst/>
            </a:prstTxWarp>
          </a:bodyPr>
          <a:lstStyle/>
          <a:p>
            <a:pPr marL="0" marR="0" lvl="1" indent="0" algn="ctr"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srgbClr val="FFFFFF"/>
                </a:solidFill>
                <a:effectLst/>
                <a:uLnTx/>
                <a:uFillTx/>
                <a:latin typeface="Segoe"/>
                <a:ea typeface="+mn-ea"/>
                <a:cs typeface="+mn-cs"/>
              </a:rPr>
              <a:t>Office Applications</a:t>
            </a:r>
            <a:endParaRPr kumimoji="0" lang="en-US" sz="1400" b="0" i="0" u="none" strike="noStrike" kern="0" cap="none" spc="0" normalizeH="0" baseline="0" noProof="0" dirty="0">
              <a:ln>
                <a:noFill/>
              </a:ln>
              <a:solidFill>
                <a:srgbClr val="FFFFFF"/>
              </a:solidFill>
              <a:effectLst/>
              <a:uLnTx/>
              <a:uFillTx/>
              <a:latin typeface="Segoe"/>
              <a:ea typeface="+mn-ea"/>
              <a:cs typeface="+mn-cs"/>
            </a:endParaRPr>
          </a:p>
        </p:txBody>
      </p:sp>
      <p:sp>
        <p:nvSpPr>
          <p:cNvPr id="36" name="Rounded Rectangle 35"/>
          <p:cNvSpPr/>
          <p:nvPr/>
        </p:nvSpPr>
        <p:spPr bwMode="ltGray">
          <a:xfrm>
            <a:off x="2067597" y="4227216"/>
            <a:ext cx="7732643" cy="1586823"/>
          </a:xfrm>
          <a:prstGeom prst="roundRect">
            <a:avLst/>
          </a:prstGeom>
          <a:gradFill rotWithShape="1">
            <a:gsLst>
              <a:gs pos="0">
                <a:srgbClr val="6B8EC7">
                  <a:shade val="15000"/>
                  <a:satMod val="180000"/>
                </a:srgbClr>
              </a:gs>
              <a:gs pos="50000">
                <a:srgbClr val="6B8EC7">
                  <a:shade val="45000"/>
                  <a:satMod val="170000"/>
                </a:srgbClr>
              </a:gs>
              <a:gs pos="70000">
                <a:srgbClr val="6B8EC7">
                  <a:tint val="99000"/>
                  <a:shade val="65000"/>
                  <a:satMod val="155000"/>
                </a:srgbClr>
              </a:gs>
              <a:gs pos="100000">
                <a:srgbClr val="6B8EC7">
                  <a:tint val="95500"/>
                  <a:shade val="100000"/>
                  <a:satMod val="155000"/>
                </a:srgbClr>
              </a:gs>
            </a:gsLst>
            <a:lin ang="16200000" scaled="0"/>
          </a:gradFill>
          <a:ln>
            <a:noFill/>
          </a:ln>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rgbClr val="6B8EC7">
                <a:satMod val="300000"/>
              </a:srgbClr>
            </a:contourClr>
          </a:sp3d>
        </p:spPr>
        <p:txBody>
          <a:bodyPr vert="horz" wrap="square" lIns="91436" tIns="0" rIns="91436" bIns="45718" numCol="1" rtlCol="0" anchor="t" anchorCtr="0" compatLnSpc="1">
            <a:prstTxWarp prst="textNoShape">
              <a:avLst/>
            </a:prstTxWarp>
          </a:bodyPr>
          <a:lstStyle/>
          <a:p>
            <a:pPr marL="0" marR="0" lvl="1" indent="0" algn="ctr"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srgbClr val="FFFFFF"/>
                </a:solidFill>
                <a:effectLst/>
                <a:uLnTx/>
                <a:uFillTx/>
                <a:latin typeface="Segoe"/>
                <a:ea typeface="+mn-ea"/>
                <a:cs typeface="+mn-cs"/>
              </a:rPr>
              <a:t>Business Connectivity Services</a:t>
            </a:r>
            <a:endParaRPr kumimoji="0" lang="en-US" sz="1400" b="0" i="0" u="none" strike="noStrike" kern="0" cap="none" spc="0" normalizeH="0" baseline="0" noProof="0" dirty="0">
              <a:ln>
                <a:noFill/>
              </a:ln>
              <a:solidFill>
                <a:srgbClr val="FFFFFF"/>
              </a:solidFill>
              <a:effectLst/>
              <a:uLnTx/>
              <a:uFillTx/>
              <a:latin typeface="Segoe"/>
              <a:ea typeface="+mn-ea"/>
              <a:cs typeface="+mn-cs"/>
            </a:endParaRPr>
          </a:p>
        </p:txBody>
      </p:sp>
      <p:sp>
        <p:nvSpPr>
          <p:cNvPr id="37" name="Rounded Rectangle 36"/>
          <p:cNvSpPr/>
          <p:nvPr/>
        </p:nvSpPr>
        <p:spPr bwMode="auto">
          <a:xfrm>
            <a:off x="2176926" y="5425635"/>
            <a:ext cx="7541309" cy="228600"/>
          </a:xfrm>
          <a:prstGeom prst="roundRect">
            <a:avLst/>
          </a:prstGeom>
          <a:gradFill rotWithShape="1">
            <a:gsLst>
              <a:gs pos="0">
                <a:srgbClr val="FFC000">
                  <a:shade val="15000"/>
                  <a:satMod val="180000"/>
                </a:srgbClr>
              </a:gs>
              <a:gs pos="50000">
                <a:srgbClr val="FFC000">
                  <a:shade val="45000"/>
                  <a:satMod val="170000"/>
                </a:srgbClr>
              </a:gs>
              <a:gs pos="70000">
                <a:srgbClr val="FFC000">
                  <a:tint val="99000"/>
                  <a:shade val="65000"/>
                  <a:satMod val="155000"/>
                </a:srgbClr>
              </a:gs>
              <a:gs pos="100000">
                <a:srgbClr val="FFC000">
                  <a:tint val="95500"/>
                  <a:shade val="100000"/>
                  <a:satMod val="155000"/>
                </a:srgbClr>
              </a:gs>
            </a:gsLst>
            <a:lin ang="16200000" scaled="0"/>
          </a:gradFill>
          <a:ln>
            <a:noFill/>
          </a:ln>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rgbClr val="FFC000">
                <a:satMod val="300000"/>
              </a:srgbClr>
            </a:contourClr>
          </a:sp3d>
        </p:spPr>
        <p:txBody>
          <a:bodyPr vert="horz" wrap="square" lIns="91436" tIns="45718" rIns="91436" bIns="45718" numCol="1" rtlCol="0" anchor="ctr" anchorCtr="0" compatLnSpc="1">
            <a:prstTxWarp prst="textNoShape">
              <a:avLst/>
            </a:prstTxWarp>
          </a:bodyPr>
          <a:lstStyle/>
          <a:p>
            <a:pPr marL="0" marR="0" lvl="0" indent="0" algn="ctr" defTabSz="914099"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smtClean="0">
                <a:ln>
                  <a:noFill/>
                </a:ln>
                <a:gradFill>
                  <a:gsLst>
                    <a:gs pos="0">
                      <a:srgbClr val="FFFFFF"/>
                    </a:gs>
                    <a:gs pos="100000">
                      <a:srgbClr val="FFFFFF"/>
                    </a:gs>
                  </a:gsLst>
                  <a:lin ang="5400000" scaled="0"/>
                </a:gradFill>
                <a:effectLst/>
                <a:uLnTx/>
                <a:uFillTx/>
                <a:latin typeface="Segoe"/>
                <a:ea typeface="+mn-ea"/>
                <a:cs typeface="+mn-cs"/>
              </a:rPr>
              <a:t>Business Data Connectivity</a:t>
            </a:r>
          </a:p>
        </p:txBody>
      </p:sp>
      <p:sp>
        <p:nvSpPr>
          <p:cNvPr id="38" name="Rounded Rectangle 37"/>
          <p:cNvSpPr/>
          <p:nvPr/>
        </p:nvSpPr>
        <p:spPr bwMode="auto">
          <a:xfrm>
            <a:off x="2176926" y="4546588"/>
            <a:ext cx="7541309" cy="801712"/>
          </a:xfrm>
          <a:prstGeom prst="roundRect">
            <a:avLst/>
          </a:prstGeom>
          <a:gradFill rotWithShape="1">
            <a:gsLst>
              <a:gs pos="0">
                <a:srgbClr val="FFC000">
                  <a:shade val="15000"/>
                  <a:satMod val="180000"/>
                </a:srgbClr>
              </a:gs>
              <a:gs pos="50000">
                <a:srgbClr val="FFC000">
                  <a:shade val="45000"/>
                  <a:satMod val="170000"/>
                </a:srgbClr>
              </a:gs>
              <a:gs pos="70000">
                <a:srgbClr val="FFC000">
                  <a:tint val="99000"/>
                  <a:shade val="65000"/>
                  <a:satMod val="155000"/>
                </a:srgbClr>
              </a:gs>
              <a:gs pos="100000">
                <a:srgbClr val="FFC000">
                  <a:tint val="95500"/>
                  <a:shade val="100000"/>
                  <a:satMod val="155000"/>
                </a:srgbClr>
              </a:gs>
            </a:gsLst>
            <a:lin ang="16200000" scaled="0"/>
          </a:gradFill>
          <a:ln>
            <a:noFill/>
          </a:ln>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rgbClr val="FFC000">
                <a:satMod val="300000"/>
              </a:srgbClr>
            </a:contourClr>
          </a:sp3d>
        </p:spPr>
        <p:txBody>
          <a:bodyPr vert="horz" wrap="square" lIns="91436" tIns="45718" rIns="91436" bIns="0" numCol="1" rtlCol="0" anchor="b" anchorCtr="0" compatLnSpc="1">
            <a:prstTxWarp prst="textNoShape">
              <a:avLst/>
            </a:prstTxWarp>
          </a:bodyPr>
          <a:lstStyle/>
          <a:p>
            <a:pPr marL="0" marR="0" lvl="0" indent="0" algn="ctr" defTabSz="914099"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smtClean="0">
                <a:ln>
                  <a:noFill/>
                </a:ln>
                <a:gradFill>
                  <a:gsLst>
                    <a:gs pos="0">
                      <a:srgbClr val="FFFFFF"/>
                    </a:gs>
                    <a:gs pos="100000">
                      <a:srgbClr val="FFFFFF"/>
                    </a:gs>
                  </a:gsLst>
                  <a:lin ang="5400000" scaled="0"/>
                </a:gradFill>
                <a:effectLst/>
                <a:uLnTx/>
                <a:uFillTx/>
                <a:latin typeface="Segoe"/>
                <a:ea typeface="+mn-ea"/>
                <a:cs typeface="+mn-cs"/>
              </a:rPr>
              <a:t>External Content Type Repository</a:t>
            </a:r>
          </a:p>
        </p:txBody>
      </p:sp>
      <p:pic>
        <p:nvPicPr>
          <p:cNvPr id="39" name="Picture 38" descr="R:\MSUS - Microsoft Corporation\MSDOC - Microsoft Documentation\SHPTPPT - SharePoint PPT TechReady 2009\Interactive\MS_outlook_icon.png"/>
          <p:cNvPicPr>
            <a:picLocks noChangeAspect="1" noChangeArrowheads="1"/>
          </p:cNvPicPr>
          <p:nvPr/>
        </p:nvPicPr>
        <p:blipFill>
          <a:blip r:embed="rId3"/>
          <a:srcRect/>
          <a:stretch>
            <a:fillRect/>
          </a:stretch>
        </p:blipFill>
        <p:spPr bwMode="auto">
          <a:xfrm>
            <a:off x="6144593" y="3663313"/>
            <a:ext cx="316244" cy="316809"/>
          </a:xfrm>
          <a:prstGeom prst="rect">
            <a:avLst/>
          </a:prstGeom>
          <a:noFill/>
        </p:spPr>
      </p:pic>
      <p:pic>
        <p:nvPicPr>
          <p:cNvPr id="40" name="Picture 39" descr="R:\MSUS - Microsoft Corporation\MSDOC - Microsoft Documentation\SHPTPPT - SharePoint PPT TechReady 2009\Interactive\MS_word_icon.png"/>
          <p:cNvPicPr>
            <a:picLocks noChangeAspect="1" noChangeArrowheads="1"/>
          </p:cNvPicPr>
          <p:nvPr/>
        </p:nvPicPr>
        <p:blipFill>
          <a:blip r:embed="rId4"/>
          <a:srcRect/>
          <a:stretch>
            <a:fillRect/>
          </a:stretch>
        </p:blipFill>
        <p:spPr bwMode="auto">
          <a:xfrm>
            <a:off x="6616850" y="3642835"/>
            <a:ext cx="308163" cy="308712"/>
          </a:xfrm>
          <a:prstGeom prst="rect">
            <a:avLst/>
          </a:prstGeom>
          <a:noFill/>
        </p:spPr>
      </p:pic>
      <p:pic>
        <p:nvPicPr>
          <p:cNvPr id="41" name="Picture 40" descr="R:\MSUS - Microsoft Corporation\MSDOC - Microsoft Documentation\SHPTPPT - SharePoint PPT TechReady 2009\Interactive\MS_infopath_icon.png"/>
          <p:cNvPicPr>
            <a:picLocks noChangeAspect="1" noChangeArrowheads="1"/>
          </p:cNvPicPr>
          <p:nvPr/>
        </p:nvPicPr>
        <p:blipFill>
          <a:blip r:embed="rId5"/>
          <a:srcRect/>
          <a:stretch>
            <a:fillRect/>
          </a:stretch>
        </p:blipFill>
        <p:spPr bwMode="auto">
          <a:xfrm>
            <a:off x="7028760" y="3663878"/>
            <a:ext cx="315681" cy="316244"/>
          </a:xfrm>
          <a:prstGeom prst="rect">
            <a:avLst/>
          </a:prstGeom>
          <a:noFill/>
        </p:spPr>
      </p:pic>
      <p:pic>
        <p:nvPicPr>
          <p:cNvPr id="42" name="Picture 41" descr="R:\MSUS - Microsoft Corporation\MSDOC - Microsoft Documentation\SHPTPPT - SharePoint PPT TechReady 2009\Interactive\MS_groove_icon.png"/>
          <p:cNvPicPr>
            <a:picLocks noChangeAspect="1" noChangeArrowheads="1"/>
          </p:cNvPicPr>
          <p:nvPr/>
        </p:nvPicPr>
        <p:blipFill>
          <a:blip r:embed="rId6"/>
          <a:srcRect/>
          <a:stretch>
            <a:fillRect/>
          </a:stretch>
        </p:blipFill>
        <p:spPr bwMode="auto">
          <a:xfrm>
            <a:off x="7446904" y="3644314"/>
            <a:ext cx="315681" cy="316244"/>
          </a:xfrm>
          <a:prstGeom prst="rect">
            <a:avLst/>
          </a:prstGeom>
          <a:noFill/>
        </p:spPr>
      </p:pic>
      <p:sp>
        <p:nvSpPr>
          <p:cNvPr id="43" name="Isosceles Triangle 42"/>
          <p:cNvSpPr/>
          <p:nvPr/>
        </p:nvSpPr>
        <p:spPr bwMode="auto">
          <a:xfrm rot="10800000">
            <a:off x="3461935" y="5687879"/>
            <a:ext cx="4987636" cy="368136"/>
          </a:xfrm>
          <a:prstGeom prst="triangle">
            <a:avLst/>
          </a:prstGeom>
          <a:gradFill rotWithShape="1">
            <a:gsLst>
              <a:gs pos="0">
                <a:srgbClr val="FFFFFF">
                  <a:alpha val="88000"/>
                </a:srgbClr>
              </a:gs>
              <a:gs pos="80000">
                <a:srgbClr val="FFFFFF">
                  <a:alpha val="27000"/>
                </a:srgbClr>
              </a:gs>
              <a:gs pos="100000">
                <a:srgbClr val="FFFFFF">
                  <a:alpha val="27000"/>
                </a:srgbClr>
              </a:gs>
            </a:gsLst>
            <a:lin ang="16200000" scaled="0"/>
          </a:gradFill>
          <a:ln>
            <a:noFill/>
            <a:headEnd type="none" w="med" len="med"/>
            <a:tailEnd type="none" w="med" len="med"/>
          </a:ln>
          <a:effectLst/>
          <a:scene3d>
            <a:camera prst="orthographicFront"/>
            <a:lightRig rig="threePt" dir="t">
              <a:rot lat="0" lon="0" rev="1200000"/>
            </a:lightRig>
          </a:scene3d>
          <a:sp3d/>
        </p:spPr>
        <p:txBody>
          <a:bodyPr vert="horz" wrap="square" lIns="91436" tIns="45718" rIns="91436" bIns="45718" numCol="1" rtlCol="0" anchor="ctr" anchorCtr="0" compatLnSpc="1">
            <a:prstTxWarp prst="textNoShape">
              <a:avLst/>
            </a:prstTxWarp>
          </a:bodyPr>
          <a:lstStyle/>
          <a:p>
            <a:pPr marL="0" marR="0" lvl="0" indent="0" algn="ctr" defTabSz="914099"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smtClean="0">
              <a:ln>
                <a:noFill/>
              </a:ln>
              <a:gradFill>
                <a:gsLst>
                  <a:gs pos="0">
                    <a:srgbClr val="FFFFFF"/>
                  </a:gs>
                  <a:gs pos="100000">
                    <a:srgbClr val="FFFFFF"/>
                  </a:gs>
                </a:gsLst>
                <a:lin ang="5400000" scaled="0"/>
              </a:gradFill>
              <a:effectLst/>
              <a:uLnTx/>
              <a:uFillTx/>
              <a:latin typeface="Segoe"/>
              <a:ea typeface="+mn-ea"/>
              <a:cs typeface="+mn-cs"/>
            </a:endParaRPr>
          </a:p>
        </p:txBody>
      </p:sp>
      <p:sp>
        <p:nvSpPr>
          <p:cNvPr id="44" name="Rounded Rectangle 43"/>
          <p:cNvSpPr/>
          <p:nvPr/>
        </p:nvSpPr>
        <p:spPr bwMode="ltGray">
          <a:xfrm>
            <a:off x="3621210" y="6403275"/>
            <a:ext cx="2292110" cy="274104"/>
          </a:xfrm>
          <a:prstGeom prst="roundRect">
            <a:avLst/>
          </a:prstGeom>
          <a:gradFill rotWithShape="1">
            <a:gsLst>
              <a:gs pos="0">
                <a:srgbClr val="6B8EC7">
                  <a:shade val="15000"/>
                  <a:satMod val="180000"/>
                </a:srgbClr>
              </a:gs>
              <a:gs pos="50000">
                <a:srgbClr val="6B8EC7">
                  <a:shade val="45000"/>
                  <a:satMod val="170000"/>
                </a:srgbClr>
              </a:gs>
              <a:gs pos="70000">
                <a:srgbClr val="6B8EC7">
                  <a:tint val="99000"/>
                  <a:shade val="65000"/>
                  <a:satMod val="155000"/>
                </a:srgbClr>
              </a:gs>
              <a:gs pos="100000">
                <a:srgbClr val="6B8EC7">
                  <a:tint val="95500"/>
                  <a:shade val="100000"/>
                  <a:satMod val="155000"/>
                </a:srgbClr>
              </a:gs>
            </a:gsLst>
            <a:lin ang="16200000" scaled="0"/>
          </a:gradFill>
          <a:ln>
            <a:noFill/>
          </a:ln>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rgbClr val="6B8EC7">
                <a:satMod val="300000"/>
              </a:srgbClr>
            </a:contourClr>
          </a:sp3d>
        </p:spPr>
        <p:txBody>
          <a:bodyPr vert="horz" wrap="square" lIns="91436" tIns="45718" rIns="91436" bIns="45718" numCol="1" rtlCol="0" anchor="ctr" anchorCtr="0" compatLnSpc="1">
            <a:prstTxWarp prst="textNoShape">
              <a:avLst/>
            </a:prstTxWarp>
          </a:bodyPr>
          <a:lstStyle/>
          <a:p>
            <a:pPr marL="0" marR="0" lvl="1" indent="0" algn="ctr"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srgbClr val="FFFFFF"/>
                </a:solidFill>
                <a:effectLst/>
                <a:uLnTx/>
                <a:uFillTx/>
                <a:latin typeface="Segoe"/>
                <a:ea typeface="+mn-ea"/>
                <a:cs typeface="+mn-cs"/>
              </a:rPr>
              <a:t>SAP </a:t>
            </a:r>
            <a:r>
              <a:rPr kumimoji="0" lang="en-US" sz="1400" b="0" i="0" u="none" strike="noStrike" kern="0" cap="none" spc="0" normalizeH="0" baseline="0" noProof="0" dirty="0" smtClean="0">
                <a:ln>
                  <a:noFill/>
                </a:ln>
                <a:solidFill>
                  <a:srgbClr val="FFFFFF"/>
                </a:solidFill>
                <a:effectLst/>
                <a:uLnTx/>
                <a:uFillTx/>
                <a:latin typeface="Segoe"/>
                <a:ea typeface="+mn-ea"/>
                <a:cs typeface="+mn-cs"/>
              </a:rPr>
              <a:t>System</a:t>
            </a:r>
            <a:endParaRPr kumimoji="0" lang="en-US" sz="1400" b="0" i="0" u="none" strike="noStrike" kern="0" cap="none" spc="0" normalizeH="0" baseline="0" noProof="0" dirty="0">
              <a:ln>
                <a:noFill/>
              </a:ln>
              <a:solidFill>
                <a:srgbClr val="FFFFFF"/>
              </a:solidFill>
              <a:effectLst/>
              <a:uLnTx/>
              <a:uFillTx/>
              <a:latin typeface="Segoe"/>
              <a:ea typeface="+mn-ea"/>
              <a:cs typeface="+mn-cs"/>
            </a:endParaRPr>
          </a:p>
        </p:txBody>
      </p:sp>
      <p:sp>
        <p:nvSpPr>
          <p:cNvPr id="45" name="Rounded Rectangle 44"/>
          <p:cNvSpPr/>
          <p:nvPr/>
        </p:nvSpPr>
        <p:spPr bwMode="ltGray">
          <a:xfrm>
            <a:off x="6065720" y="6398109"/>
            <a:ext cx="2292110" cy="274104"/>
          </a:xfrm>
          <a:prstGeom prst="roundRect">
            <a:avLst/>
          </a:prstGeom>
          <a:gradFill rotWithShape="1">
            <a:gsLst>
              <a:gs pos="0">
                <a:srgbClr val="6B8EC7">
                  <a:shade val="15000"/>
                  <a:satMod val="180000"/>
                </a:srgbClr>
              </a:gs>
              <a:gs pos="50000">
                <a:srgbClr val="6B8EC7">
                  <a:shade val="45000"/>
                  <a:satMod val="170000"/>
                </a:srgbClr>
              </a:gs>
              <a:gs pos="70000">
                <a:srgbClr val="6B8EC7">
                  <a:tint val="99000"/>
                  <a:shade val="65000"/>
                  <a:satMod val="155000"/>
                </a:srgbClr>
              </a:gs>
              <a:gs pos="100000">
                <a:srgbClr val="6B8EC7">
                  <a:tint val="95500"/>
                  <a:shade val="100000"/>
                  <a:satMod val="155000"/>
                </a:srgbClr>
              </a:gs>
            </a:gsLst>
            <a:lin ang="16200000" scaled="0"/>
          </a:gradFill>
          <a:ln>
            <a:noFill/>
          </a:ln>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rgbClr val="6B8EC7">
                <a:satMod val="300000"/>
              </a:srgbClr>
            </a:contourClr>
          </a:sp3d>
        </p:spPr>
        <p:txBody>
          <a:bodyPr vert="horz" wrap="square" lIns="91436" tIns="45718" rIns="91436" bIns="45718" numCol="1" rtlCol="0" anchor="ctr" anchorCtr="0" compatLnSpc="1">
            <a:prstTxWarp prst="textNoShape">
              <a:avLst/>
            </a:prstTxWarp>
          </a:bodyPr>
          <a:lstStyle/>
          <a:p>
            <a:pPr marL="0" marR="0" lvl="1" indent="0" algn="ctr"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srgbClr val="FFFFFF"/>
                </a:solidFill>
                <a:effectLst/>
                <a:uLnTx/>
                <a:uFillTx/>
                <a:latin typeface="Segoe"/>
                <a:ea typeface="+mn-ea"/>
                <a:cs typeface="+mn-cs"/>
              </a:rPr>
              <a:t>SAP </a:t>
            </a:r>
            <a:r>
              <a:rPr kumimoji="0" lang="en-US" sz="1400" b="0" i="0" u="none" strike="noStrike" kern="0" cap="none" spc="0" normalizeH="0" baseline="0" noProof="0" dirty="0" smtClean="0">
                <a:ln>
                  <a:noFill/>
                </a:ln>
                <a:solidFill>
                  <a:srgbClr val="FFFFFF"/>
                </a:solidFill>
                <a:effectLst/>
                <a:uLnTx/>
                <a:uFillTx/>
                <a:latin typeface="Segoe"/>
                <a:ea typeface="+mn-ea"/>
                <a:cs typeface="+mn-cs"/>
              </a:rPr>
              <a:t>System</a:t>
            </a:r>
            <a:endParaRPr kumimoji="0" lang="en-US" sz="1400" b="0" i="0" u="none" strike="noStrike" kern="0" cap="none" spc="0" normalizeH="0" baseline="0" noProof="0" dirty="0">
              <a:ln>
                <a:noFill/>
              </a:ln>
              <a:solidFill>
                <a:srgbClr val="FFFFFF"/>
              </a:solidFill>
              <a:effectLst/>
              <a:uLnTx/>
              <a:uFillTx/>
              <a:latin typeface="Segoe"/>
              <a:ea typeface="+mn-ea"/>
              <a:cs typeface="+mn-cs"/>
            </a:endParaRPr>
          </a:p>
        </p:txBody>
      </p:sp>
      <p:sp>
        <p:nvSpPr>
          <p:cNvPr id="46" name="Rounded Rectangle 45"/>
          <p:cNvSpPr/>
          <p:nvPr/>
        </p:nvSpPr>
        <p:spPr bwMode="ltGray">
          <a:xfrm>
            <a:off x="3621210" y="6056016"/>
            <a:ext cx="4736620" cy="274104"/>
          </a:xfrm>
          <a:prstGeom prst="roundRect">
            <a:avLst/>
          </a:prstGeom>
          <a:gradFill rotWithShape="1">
            <a:gsLst>
              <a:gs pos="0">
                <a:srgbClr val="6B8EC7">
                  <a:shade val="15000"/>
                  <a:satMod val="180000"/>
                </a:srgbClr>
              </a:gs>
              <a:gs pos="50000">
                <a:srgbClr val="6B8EC7">
                  <a:shade val="45000"/>
                  <a:satMod val="170000"/>
                </a:srgbClr>
              </a:gs>
              <a:gs pos="70000">
                <a:srgbClr val="6B8EC7">
                  <a:tint val="99000"/>
                  <a:shade val="65000"/>
                  <a:satMod val="155000"/>
                </a:srgbClr>
              </a:gs>
              <a:gs pos="100000">
                <a:srgbClr val="6B8EC7">
                  <a:tint val="95500"/>
                  <a:shade val="100000"/>
                  <a:satMod val="155000"/>
                </a:srgbClr>
              </a:gs>
            </a:gsLst>
            <a:lin ang="16200000" scaled="0"/>
          </a:gradFill>
          <a:ln>
            <a:noFill/>
          </a:ln>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rgbClr val="6B8EC7">
                <a:satMod val="300000"/>
              </a:srgbClr>
            </a:contourClr>
          </a:sp3d>
        </p:spPr>
        <p:txBody>
          <a:bodyPr vert="horz" wrap="square" lIns="91436" tIns="45718" rIns="91436" bIns="45718" numCol="1" rtlCol="0" anchor="ctr" anchorCtr="0" compatLnSpc="1">
            <a:prstTxWarp prst="textNoShape">
              <a:avLst/>
            </a:prstTxWarp>
          </a:bodyPr>
          <a:lstStyle/>
          <a:p>
            <a:pPr marL="0" marR="0" lvl="1" indent="0" algn="ctr"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srgbClr val="FFFFFF"/>
                </a:solidFill>
                <a:effectLst/>
                <a:uLnTx/>
                <a:uFillTx/>
                <a:latin typeface="Segoe"/>
                <a:ea typeface="+mn-ea"/>
                <a:cs typeface="+mn-cs"/>
              </a:rPr>
              <a:t>SAP Duet Enterprise Add-on</a:t>
            </a:r>
            <a:endParaRPr kumimoji="0" lang="en-US" sz="1400" b="0" i="0" u="none" strike="noStrike" kern="0" cap="none" spc="0" normalizeH="0" baseline="0" noProof="0" dirty="0">
              <a:ln>
                <a:noFill/>
              </a:ln>
              <a:solidFill>
                <a:srgbClr val="FFFFFF"/>
              </a:solidFill>
              <a:effectLst/>
              <a:uLnTx/>
              <a:uFillTx/>
              <a:latin typeface="Segoe"/>
              <a:ea typeface="+mn-ea"/>
              <a:cs typeface="+mn-cs"/>
            </a:endParaRPr>
          </a:p>
        </p:txBody>
      </p:sp>
      <p:sp>
        <p:nvSpPr>
          <p:cNvPr id="47" name="Rounded Rectangle 46"/>
          <p:cNvSpPr/>
          <p:nvPr/>
        </p:nvSpPr>
        <p:spPr bwMode="auto">
          <a:xfrm>
            <a:off x="3466152" y="4608216"/>
            <a:ext cx="1188720" cy="410812"/>
          </a:xfrm>
          <a:prstGeom prst="roundRect">
            <a:avLst/>
          </a:prstGeom>
          <a:gradFill rotWithShape="1">
            <a:gsLst>
              <a:gs pos="0">
                <a:srgbClr val="DF8045">
                  <a:shade val="15000"/>
                  <a:satMod val="180000"/>
                </a:srgbClr>
              </a:gs>
              <a:gs pos="50000">
                <a:srgbClr val="DF8045">
                  <a:shade val="45000"/>
                  <a:satMod val="170000"/>
                </a:srgbClr>
              </a:gs>
              <a:gs pos="70000">
                <a:srgbClr val="DF8045">
                  <a:tint val="99000"/>
                  <a:shade val="65000"/>
                  <a:satMod val="155000"/>
                </a:srgbClr>
              </a:gs>
              <a:gs pos="100000">
                <a:srgbClr val="DF8045">
                  <a:tint val="95500"/>
                  <a:shade val="100000"/>
                  <a:satMod val="155000"/>
                </a:srgbClr>
              </a:gs>
            </a:gsLst>
            <a:lin ang="16200000" scaled="0"/>
          </a:gradFill>
          <a:ln>
            <a:noFill/>
          </a:ln>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rgbClr val="DF8045">
                <a:satMod val="300000"/>
              </a:srgbClr>
            </a:contourClr>
          </a:sp3d>
        </p:spPr>
        <p:txBody>
          <a:bodyPr vert="horz" wrap="square" lIns="91436" tIns="45718" rIns="91436" bIns="45718" numCol="1" rtlCol="0" anchor="ctr" anchorCtr="0" compatLnSpc="1">
            <a:prstTxWarp prst="textNoShape">
              <a:avLst/>
            </a:prstTxWarp>
          </a:bodyPr>
          <a:lstStyle/>
          <a:p>
            <a:pPr marL="0" marR="0" lvl="0" indent="0" algn="ctr" defTabSz="914099"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srgbClr val="FFFFFF"/>
                </a:solidFill>
                <a:effectLst/>
                <a:uLnTx/>
                <a:uFillTx/>
                <a:latin typeface="Segoe"/>
                <a:ea typeface="+mn-ea"/>
                <a:cs typeface="+mn-cs"/>
              </a:rPr>
              <a:t>Customer</a:t>
            </a:r>
            <a:endParaRPr kumimoji="0" lang="en-US" sz="1400" b="0" i="0" u="none" strike="noStrike" kern="0" cap="none" spc="0" normalizeH="0" baseline="0" noProof="0" dirty="0" smtClean="0">
              <a:ln>
                <a:noFill/>
              </a:ln>
              <a:solidFill>
                <a:srgbClr val="FFFFFF"/>
              </a:solidFill>
              <a:effectLst/>
              <a:uLnTx/>
              <a:uFillTx/>
              <a:latin typeface="Segoe"/>
              <a:ea typeface="+mn-ea"/>
              <a:cs typeface="+mn-cs"/>
            </a:endParaRPr>
          </a:p>
        </p:txBody>
      </p:sp>
      <p:sp>
        <p:nvSpPr>
          <p:cNvPr id="48" name="Rounded Rectangle 47"/>
          <p:cNvSpPr/>
          <p:nvPr/>
        </p:nvSpPr>
        <p:spPr bwMode="auto">
          <a:xfrm>
            <a:off x="4731072" y="4608216"/>
            <a:ext cx="1188720" cy="410812"/>
          </a:xfrm>
          <a:prstGeom prst="roundRect">
            <a:avLst/>
          </a:prstGeom>
          <a:gradFill rotWithShape="1">
            <a:gsLst>
              <a:gs pos="0">
                <a:srgbClr val="DF8045">
                  <a:shade val="15000"/>
                  <a:satMod val="180000"/>
                </a:srgbClr>
              </a:gs>
              <a:gs pos="50000">
                <a:srgbClr val="DF8045">
                  <a:shade val="45000"/>
                  <a:satMod val="170000"/>
                </a:srgbClr>
              </a:gs>
              <a:gs pos="70000">
                <a:srgbClr val="DF8045">
                  <a:tint val="99000"/>
                  <a:shade val="65000"/>
                  <a:satMod val="155000"/>
                </a:srgbClr>
              </a:gs>
              <a:gs pos="100000">
                <a:srgbClr val="DF8045">
                  <a:tint val="95500"/>
                  <a:shade val="100000"/>
                  <a:satMod val="155000"/>
                </a:srgbClr>
              </a:gs>
            </a:gsLst>
            <a:lin ang="16200000" scaled="0"/>
          </a:gradFill>
          <a:ln>
            <a:noFill/>
          </a:ln>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rgbClr val="DF8045">
                <a:satMod val="300000"/>
              </a:srgbClr>
            </a:contourClr>
          </a:sp3d>
        </p:spPr>
        <p:txBody>
          <a:bodyPr vert="horz" wrap="square" lIns="91436" tIns="45718" rIns="91436" bIns="45718" numCol="1" rtlCol="0" anchor="ctr" anchorCtr="0" compatLnSpc="1">
            <a:prstTxWarp prst="textNoShape">
              <a:avLst/>
            </a:prstTxWarp>
          </a:bodyPr>
          <a:lstStyle/>
          <a:p>
            <a:pPr marL="0" marR="0" lvl="0" indent="0" algn="ctr" defTabSz="914099"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srgbClr val="FFFFFF"/>
                </a:solidFill>
                <a:effectLst/>
                <a:uLnTx/>
                <a:uFillTx/>
                <a:latin typeface="Segoe"/>
                <a:ea typeface="+mn-ea"/>
                <a:cs typeface="+mn-cs"/>
              </a:rPr>
              <a:t>Employee</a:t>
            </a:r>
          </a:p>
        </p:txBody>
      </p:sp>
      <p:sp>
        <p:nvSpPr>
          <p:cNvPr id="49" name="Rounded Rectangle 48"/>
          <p:cNvSpPr/>
          <p:nvPr/>
        </p:nvSpPr>
        <p:spPr bwMode="auto">
          <a:xfrm>
            <a:off x="5980752" y="4608216"/>
            <a:ext cx="1188720" cy="410812"/>
          </a:xfrm>
          <a:prstGeom prst="roundRect">
            <a:avLst/>
          </a:prstGeom>
          <a:gradFill rotWithShape="1">
            <a:gsLst>
              <a:gs pos="0">
                <a:srgbClr val="DF8045">
                  <a:shade val="15000"/>
                  <a:satMod val="180000"/>
                </a:srgbClr>
              </a:gs>
              <a:gs pos="50000">
                <a:srgbClr val="DF8045">
                  <a:shade val="45000"/>
                  <a:satMod val="170000"/>
                </a:srgbClr>
              </a:gs>
              <a:gs pos="70000">
                <a:srgbClr val="DF8045">
                  <a:tint val="99000"/>
                  <a:shade val="65000"/>
                  <a:satMod val="155000"/>
                </a:srgbClr>
              </a:gs>
              <a:gs pos="100000">
                <a:srgbClr val="DF8045">
                  <a:tint val="95500"/>
                  <a:shade val="100000"/>
                  <a:satMod val="155000"/>
                </a:srgbClr>
              </a:gs>
            </a:gsLst>
            <a:lin ang="16200000" scaled="0"/>
          </a:gradFill>
          <a:ln>
            <a:noFill/>
          </a:ln>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rgbClr val="DF8045">
                <a:satMod val="300000"/>
              </a:srgbClr>
            </a:contourClr>
          </a:sp3d>
        </p:spPr>
        <p:txBody>
          <a:bodyPr vert="horz" wrap="square" lIns="91436" tIns="45718" rIns="91436" bIns="45718" numCol="1" rtlCol="0" anchor="ctr" anchorCtr="0" compatLnSpc="1">
            <a:prstTxWarp prst="textNoShape">
              <a:avLst/>
            </a:prstTxWarp>
          </a:bodyPr>
          <a:lstStyle/>
          <a:p>
            <a:pPr marL="0" marR="0" lvl="0" indent="0" algn="ctr" defTabSz="914099"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srgbClr val="FFFFFF"/>
                </a:solidFill>
                <a:effectLst/>
                <a:uLnTx/>
                <a:uFillTx/>
                <a:latin typeface="Segoe"/>
                <a:ea typeface="+mn-ea"/>
                <a:cs typeface="+mn-cs"/>
              </a:rPr>
              <a:t>Product</a:t>
            </a:r>
          </a:p>
        </p:txBody>
      </p:sp>
      <p:sp>
        <p:nvSpPr>
          <p:cNvPr id="50" name="Rounded Rectangle 49"/>
          <p:cNvSpPr/>
          <p:nvPr/>
        </p:nvSpPr>
        <p:spPr bwMode="auto">
          <a:xfrm>
            <a:off x="7245672" y="4608216"/>
            <a:ext cx="1188720" cy="410812"/>
          </a:xfrm>
          <a:prstGeom prst="roundRect">
            <a:avLst/>
          </a:prstGeom>
          <a:gradFill rotWithShape="1">
            <a:gsLst>
              <a:gs pos="0">
                <a:srgbClr val="DF8045">
                  <a:shade val="15000"/>
                  <a:satMod val="180000"/>
                </a:srgbClr>
              </a:gs>
              <a:gs pos="50000">
                <a:srgbClr val="DF8045">
                  <a:shade val="45000"/>
                  <a:satMod val="170000"/>
                </a:srgbClr>
              </a:gs>
              <a:gs pos="70000">
                <a:srgbClr val="DF8045">
                  <a:tint val="99000"/>
                  <a:shade val="65000"/>
                  <a:satMod val="155000"/>
                </a:srgbClr>
              </a:gs>
              <a:gs pos="100000">
                <a:srgbClr val="DF8045">
                  <a:tint val="95500"/>
                  <a:shade val="100000"/>
                  <a:satMod val="155000"/>
                </a:srgbClr>
              </a:gs>
            </a:gsLst>
            <a:lin ang="16200000" scaled="0"/>
          </a:gradFill>
          <a:ln>
            <a:noFill/>
          </a:ln>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rgbClr val="DF8045">
                <a:satMod val="300000"/>
              </a:srgbClr>
            </a:contourClr>
          </a:sp3d>
        </p:spPr>
        <p:txBody>
          <a:bodyPr vert="horz" wrap="square" lIns="91436" tIns="45718" rIns="91436" bIns="45718" numCol="1" rtlCol="0" anchor="ctr" anchorCtr="0" compatLnSpc="1">
            <a:prstTxWarp prst="textNoShape">
              <a:avLst/>
            </a:prstTxWarp>
          </a:bodyPr>
          <a:lstStyle/>
          <a:p>
            <a:pPr marL="0" marR="0" lvl="0" indent="0" algn="ctr" defTabSz="914099"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srgbClr val="FFFFFF"/>
                </a:solidFill>
                <a:effectLst/>
                <a:uLnTx/>
                <a:uFillTx/>
                <a:latin typeface="Segoe"/>
                <a:ea typeface="+mn-ea"/>
                <a:cs typeface="+mn-cs"/>
              </a:rPr>
              <a:t>Customer Inquiry </a:t>
            </a:r>
            <a:endParaRPr kumimoji="0" lang="en-US" sz="1400" b="0" i="0" u="none" strike="noStrike" kern="0" cap="none" spc="0" normalizeH="0" baseline="0" noProof="0" dirty="0" smtClean="0">
              <a:ln>
                <a:noFill/>
              </a:ln>
              <a:solidFill>
                <a:srgbClr val="FFFFFF"/>
              </a:solidFill>
              <a:effectLst/>
              <a:uLnTx/>
              <a:uFillTx/>
              <a:latin typeface="Segoe"/>
              <a:ea typeface="+mn-ea"/>
              <a:cs typeface="+mn-cs"/>
            </a:endParaRPr>
          </a:p>
        </p:txBody>
      </p:sp>
      <p:sp>
        <p:nvSpPr>
          <p:cNvPr id="51" name="Rounded Rectangle 50"/>
          <p:cNvSpPr/>
          <p:nvPr/>
        </p:nvSpPr>
        <p:spPr bwMode="auto">
          <a:xfrm>
            <a:off x="8495352" y="4608216"/>
            <a:ext cx="1188720" cy="410812"/>
          </a:xfrm>
          <a:prstGeom prst="roundRect">
            <a:avLst/>
          </a:prstGeom>
          <a:gradFill rotWithShape="1">
            <a:gsLst>
              <a:gs pos="0">
                <a:srgbClr val="DF8045">
                  <a:shade val="15000"/>
                  <a:satMod val="180000"/>
                </a:srgbClr>
              </a:gs>
              <a:gs pos="50000">
                <a:srgbClr val="DF8045">
                  <a:shade val="45000"/>
                  <a:satMod val="170000"/>
                </a:srgbClr>
              </a:gs>
              <a:gs pos="70000">
                <a:srgbClr val="DF8045">
                  <a:tint val="99000"/>
                  <a:shade val="65000"/>
                  <a:satMod val="155000"/>
                </a:srgbClr>
              </a:gs>
              <a:gs pos="100000">
                <a:srgbClr val="DF8045">
                  <a:tint val="95500"/>
                  <a:shade val="100000"/>
                  <a:satMod val="155000"/>
                </a:srgbClr>
              </a:gs>
            </a:gsLst>
            <a:lin ang="16200000" scaled="0"/>
          </a:gradFill>
          <a:ln>
            <a:noFill/>
          </a:ln>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rgbClr val="DF8045">
                <a:satMod val="300000"/>
              </a:srgbClr>
            </a:contourClr>
          </a:sp3d>
        </p:spPr>
        <p:txBody>
          <a:bodyPr vert="horz" wrap="square" lIns="91436" tIns="45718" rIns="91436" bIns="45718" numCol="1" rtlCol="0" anchor="ctr" anchorCtr="0" compatLnSpc="1">
            <a:prstTxWarp prst="textNoShape">
              <a:avLst/>
            </a:prstTxWarp>
          </a:bodyPr>
          <a:lstStyle/>
          <a:p>
            <a:pPr marL="0" marR="0" lvl="0" indent="0" algn="ctr" defTabSz="914099"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srgbClr val="FFFFFF"/>
                </a:solidFill>
                <a:effectLst/>
                <a:uLnTx/>
                <a:uFillTx/>
                <a:latin typeface="Segoe"/>
                <a:ea typeface="+mn-ea"/>
                <a:cs typeface="+mn-cs"/>
              </a:rPr>
              <a:t>Customer </a:t>
            </a:r>
            <a:r>
              <a:rPr kumimoji="0" lang="en-US" sz="1400" b="0" i="0" u="none" strike="noStrike" kern="0" cap="none" spc="0" normalizeH="0" baseline="0" noProof="0" dirty="0" smtClean="0">
                <a:ln>
                  <a:noFill/>
                </a:ln>
                <a:solidFill>
                  <a:srgbClr val="FFFFFF"/>
                </a:solidFill>
                <a:effectLst/>
                <a:uLnTx/>
                <a:uFillTx/>
                <a:latin typeface="Segoe"/>
                <a:ea typeface="+mn-ea"/>
                <a:cs typeface="+mn-cs"/>
              </a:rPr>
              <a:t>Quotation</a:t>
            </a:r>
          </a:p>
        </p:txBody>
      </p:sp>
      <p:sp>
        <p:nvSpPr>
          <p:cNvPr id="52" name="Rounded Rectangle 51"/>
          <p:cNvSpPr/>
          <p:nvPr/>
        </p:nvSpPr>
        <p:spPr bwMode="ltGray">
          <a:xfrm>
            <a:off x="3903545" y="3312816"/>
            <a:ext cx="1782761" cy="710016"/>
          </a:xfrm>
          <a:prstGeom prst="roundRect">
            <a:avLst/>
          </a:prstGeom>
          <a:gradFill rotWithShape="1">
            <a:gsLst>
              <a:gs pos="0">
                <a:srgbClr val="6B8EC7">
                  <a:shade val="15000"/>
                  <a:satMod val="180000"/>
                </a:srgbClr>
              </a:gs>
              <a:gs pos="50000">
                <a:srgbClr val="6B8EC7">
                  <a:shade val="45000"/>
                  <a:satMod val="170000"/>
                </a:srgbClr>
              </a:gs>
              <a:gs pos="70000">
                <a:srgbClr val="6B8EC7">
                  <a:tint val="99000"/>
                  <a:shade val="65000"/>
                  <a:satMod val="155000"/>
                </a:srgbClr>
              </a:gs>
              <a:gs pos="100000">
                <a:srgbClr val="6B8EC7">
                  <a:tint val="95500"/>
                  <a:shade val="100000"/>
                  <a:satMod val="155000"/>
                </a:srgbClr>
              </a:gs>
            </a:gsLst>
            <a:lin ang="16200000" scaled="0"/>
          </a:gradFill>
          <a:ln>
            <a:noFill/>
          </a:ln>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rgbClr val="6B8EC7">
                <a:satMod val="300000"/>
              </a:srgbClr>
            </a:contourClr>
          </a:sp3d>
        </p:spPr>
        <p:txBody>
          <a:bodyPr vert="horz" wrap="square" lIns="91436" tIns="0" rIns="91436" bIns="45718" numCol="1" rtlCol="0" anchor="t" anchorCtr="0" compatLnSpc="1">
            <a:prstTxWarp prst="textNoShape">
              <a:avLst/>
            </a:prstTxWarp>
          </a:bodyPr>
          <a:lstStyle/>
          <a:p>
            <a:pPr marL="0" marR="0" lvl="1" indent="0" algn="ctr"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srgbClr val="FFFFFF"/>
                </a:solidFill>
                <a:effectLst/>
                <a:uLnTx/>
                <a:uFillTx/>
                <a:latin typeface="Segoe"/>
                <a:ea typeface="+mn-ea"/>
                <a:cs typeface="+mn-cs"/>
              </a:rPr>
              <a:t>Browser</a:t>
            </a:r>
            <a:endParaRPr kumimoji="0" lang="en-US" sz="1400" b="0" i="0" u="none" strike="noStrike" kern="0" cap="none" spc="0" normalizeH="0" baseline="0" noProof="0" dirty="0">
              <a:ln>
                <a:noFill/>
              </a:ln>
              <a:solidFill>
                <a:srgbClr val="FFFFFF"/>
              </a:solidFill>
              <a:effectLst/>
              <a:uLnTx/>
              <a:uFillTx/>
              <a:latin typeface="Segoe"/>
              <a:ea typeface="+mn-ea"/>
              <a:cs typeface="+mn-cs"/>
            </a:endParaRPr>
          </a:p>
        </p:txBody>
      </p:sp>
      <p:pic>
        <p:nvPicPr>
          <p:cNvPr id="53" name="Picture 6" descr="http://www.thewanderingtopic.com/wp-content/uploads/2009/06/ie8_logo.jpg"/>
          <p:cNvPicPr>
            <a:picLocks noChangeAspect="1" noChangeArrowheads="1"/>
          </p:cNvPicPr>
          <p:nvPr/>
        </p:nvPicPr>
        <p:blipFill>
          <a:blip r:embed="rId7" cstate="print">
            <a:clrChange>
              <a:clrFrom>
                <a:srgbClr val="FFFFFF"/>
              </a:clrFrom>
              <a:clrTo>
                <a:srgbClr val="FFFFFF">
                  <a:alpha val="0"/>
                </a:srgbClr>
              </a:clrTo>
            </a:clrChange>
          </a:blip>
          <a:srcRect/>
          <a:stretch>
            <a:fillRect/>
          </a:stretch>
        </p:blipFill>
        <p:spPr bwMode="auto">
          <a:xfrm>
            <a:off x="4617920" y="3617616"/>
            <a:ext cx="381000" cy="381000"/>
          </a:xfrm>
          <a:prstGeom prst="rect">
            <a:avLst/>
          </a:prstGeom>
          <a:noFill/>
          <a:ln>
            <a:noFill/>
            <a:headEnd type="none" w="med" len="med"/>
            <a:tailEnd type="none" w="med" len="med"/>
          </a:ln>
        </p:spPr>
      </p:pic>
      <p:sp>
        <p:nvSpPr>
          <p:cNvPr id="54" name="Rounded Rectangle 53"/>
          <p:cNvSpPr/>
          <p:nvPr/>
        </p:nvSpPr>
        <p:spPr bwMode="auto">
          <a:xfrm>
            <a:off x="2206743" y="4609814"/>
            <a:ext cx="1188720" cy="627879"/>
          </a:xfrm>
          <a:prstGeom prst="roundRect">
            <a:avLst/>
          </a:prstGeom>
          <a:solidFill>
            <a:schemeClr val="accent4"/>
          </a:solidFill>
          <a:ln>
            <a:noFill/>
          </a:ln>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rgbClr val="DF8045">
                <a:satMod val="300000"/>
              </a:srgbClr>
            </a:contourClr>
          </a:sp3d>
        </p:spPr>
        <p:txBody>
          <a:bodyPr vert="horz" wrap="square" lIns="91436" tIns="45718" rIns="91436" bIns="45718" numCol="1" rtlCol="0" anchor="ctr" anchorCtr="0" compatLnSpc="1">
            <a:prstTxWarp prst="textNoShape">
              <a:avLst/>
            </a:prstTxWarp>
          </a:bodyPr>
          <a:lstStyle/>
          <a:p>
            <a:pPr marL="0" marR="0" lvl="0" indent="0" algn="ctr" defTabSz="914099"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srgbClr val="FFFFFF"/>
                </a:solidFill>
                <a:effectLst/>
                <a:uLnTx/>
                <a:uFillTx/>
                <a:latin typeface="Segoe"/>
                <a:ea typeface="+mn-ea"/>
                <a:cs typeface="+mn-cs"/>
              </a:rPr>
              <a:t>Customer specific ECT’s</a:t>
            </a:r>
          </a:p>
        </p:txBody>
      </p:sp>
      <p:pic>
        <p:nvPicPr>
          <p:cNvPr id="55" name="Picture 6"/>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3831072" y="1679495"/>
            <a:ext cx="1800000" cy="1534294"/>
          </a:xfrm>
          <a:prstGeom prst="round2SameRect">
            <a:avLst>
              <a:gd name="adj1" fmla="val 6503"/>
              <a:gd name="adj2" fmla="val 0"/>
            </a:avLst>
          </a:prstGeom>
          <a:ln>
            <a:noFill/>
          </a:ln>
          <a:effectLst>
            <a:outerShdw blurRad="292100" dist="139700" dir="2700000" algn="tl" rotWithShape="0">
              <a:srgbClr val="333333">
                <a:alpha val="65000"/>
              </a:srgbClr>
            </a:outerShdw>
            <a:reflection blurRad="6350" stA="52000" endA="300" endPos="35000" dir="5400000" sy="-100000" algn="bl" rotWithShape="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6" name="Picture 4"/>
          <p:cNvPicPr>
            <a:picLocks noChangeAspect="1" noChangeArrowheads="1"/>
          </p:cNvPicPr>
          <p:nvPr/>
        </p:nvPicPr>
        <p:blipFill rotWithShape="1">
          <a:blip r:embed="rId9" cstate="print"/>
          <a:srcRect l="25579" t="16421" r="17522" b="39854"/>
          <a:stretch/>
        </p:blipFill>
        <p:spPr bwMode="auto">
          <a:xfrm>
            <a:off x="1595463" y="1679502"/>
            <a:ext cx="1800000" cy="1421090"/>
          </a:xfrm>
          <a:prstGeom prst="round2SameRect">
            <a:avLst>
              <a:gd name="adj1" fmla="val 6503"/>
              <a:gd name="adj2" fmla="val 0"/>
            </a:avLst>
          </a:prstGeom>
          <a:ln>
            <a:noFill/>
          </a:ln>
          <a:effectLst>
            <a:outerShdw blurRad="292100" dist="139700" dir="2700000" algn="tl" rotWithShape="0">
              <a:srgbClr val="333333">
                <a:alpha val="65000"/>
              </a:srgbClr>
            </a:outerShdw>
            <a:reflection blurRad="6350" stA="52000" endA="300" endPos="35000" dir="5400000" sy="-100000" algn="bl" rotWithShape="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7" name="Picture 56" descr="Outlook Forms Task Panes.png"/>
          <p:cNvPicPr>
            <a:picLocks noChangeAspect="1"/>
          </p:cNvPicPr>
          <p:nvPr/>
        </p:nvPicPr>
        <p:blipFill>
          <a:blip r:embed="rId10"/>
          <a:stretch>
            <a:fillRect/>
          </a:stretch>
        </p:blipFill>
        <p:spPr>
          <a:xfrm>
            <a:off x="8357830" y="1680589"/>
            <a:ext cx="1728146" cy="1547593"/>
          </a:xfrm>
          <a:prstGeom prst="round2SameRect">
            <a:avLst>
              <a:gd name="adj1" fmla="val 8762"/>
              <a:gd name="adj2" fmla="val 0"/>
            </a:avLst>
          </a:prstGeom>
          <a:effectLst>
            <a:reflection blurRad="6350" stA="52000" endA="300" endPos="35000" dir="5400000" sy="-100000" algn="bl" rotWithShape="0"/>
          </a:effectLst>
        </p:spPr>
      </p:pic>
      <p:pic>
        <p:nvPicPr>
          <p:cNvPr id="58" name="Picture 4"/>
          <p:cNvPicPr>
            <a:picLocks noChangeAspect="1" noChangeArrowheads="1"/>
          </p:cNvPicPr>
          <p:nvPr/>
        </p:nvPicPr>
        <p:blipFill rotWithShape="1">
          <a:blip r:embed="rId11" cstate="print">
            <a:extLst>
              <a:ext uri="{28A0092B-C50C-407E-A947-70E740481C1C}">
                <a14:useLocalDpi xmlns:a14="http://schemas.microsoft.com/office/drawing/2010/main" val="0"/>
              </a:ext>
            </a:extLst>
          </a:blip>
          <a:srcRect t="-2" b="-11145"/>
          <a:stretch/>
        </p:blipFill>
        <p:spPr bwMode="auto">
          <a:xfrm>
            <a:off x="6129569" y="1649688"/>
            <a:ext cx="1800000" cy="1700000"/>
          </a:xfrm>
          <a:prstGeom prst="round2SameRect">
            <a:avLst>
              <a:gd name="adj1" fmla="val 8216"/>
              <a:gd name="adj2" fmla="val 0"/>
            </a:avLst>
          </a:prstGeom>
          <a:ln>
            <a:noFill/>
          </a:ln>
          <a:effectLst>
            <a:outerShdw blurRad="292100" dist="139700" dir="2700000" algn="tl" rotWithShape="0">
              <a:srgbClr val="333333">
                <a:alpha val="65000"/>
              </a:srgbClr>
            </a:outerShdw>
            <a:reflection blurRad="6350" stA="52000" endA="300" endPos="35000" dir="5400000" sy="-100000" algn="bl" rotWithShape="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9" name="Rounded Rectangle 58"/>
          <p:cNvSpPr/>
          <p:nvPr/>
        </p:nvSpPr>
        <p:spPr>
          <a:xfrm>
            <a:off x="6272840" y="1037075"/>
            <a:ext cx="1446810" cy="407351"/>
          </a:xfrm>
          <a:prstGeom prst="round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flatTx/>
          </a:bodyPr>
          <a:lstStyle/>
          <a:p>
            <a:pPr marL="0" marR="0" lvl="0" indent="0" algn="ctr" defTabSz="-13873163" eaLnBrk="0" fontAlgn="auto" latinLnBrk="0" hangingPunct="0">
              <a:lnSpc>
                <a:spcPct val="90000"/>
              </a:lnSpc>
              <a:spcBef>
                <a:spcPct val="30000"/>
              </a:spcBef>
              <a:spcAft>
                <a:spcPts val="0"/>
              </a:spcAft>
              <a:buClr>
                <a:srgbClr val="FDE9D3"/>
              </a:buClr>
              <a:buSzPct val="85000"/>
              <a:buFontTx/>
              <a:buNone/>
              <a:tabLst/>
              <a:defRPr/>
            </a:pPr>
            <a:r>
              <a:rPr kumimoji="0" lang="en-US" sz="1300" b="0" i="0" u="none" strike="noStrike" kern="0" cap="none" spc="0" normalizeH="0" baseline="0" noProof="0" dirty="0">
                <a:ln>
                  <a:noFill/>
                </a:ln>
                <a:solidFill>
                  <a:srgbClr val="FFFFFF"/>
                </a:solidFill>
                <a:effectLst/>
                <a:uLnTx/>
                <a:uFillTx/>
                <a:latin typeface="Segoe"/>
              </a:rPr>
              <a:t>Office Applications</a:t>
            </a:r>
          </a:p>
        </p:txBody>
      </p:sp>
      <p:sp>
        <p:nvSpPr>
          <p:cNvPr id="60" name="Rounded Rectangle 59"/>
          <p:cNvSpPr/>
          <p:nvPr/>
        </p:nvSpPr>
        <p:spPr>
          <a:xfrm>
            <a:off x="8322270" y="1043542"/>
            <a:ext cx="1772832" cy="407351"/>
          </a:xfrm>
          <a:prstGeom prst="round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flatTx/>
          </a:bodyPr>
          <a:lstStyle/>
          <a:p>
            <a:pPr marL="0" marR="0" lvl="0" indent="0" algn="ctr" defTabSz="-13873163" eaLnBrk="0" fontAlgn="auto" latinLnBrk="0" hangingPunct="0">
              <a:lnSpc>
                <a:spcPct val="90000"/>
              </a:lnSpc>
              <a:spcBef>
                <a:spcPct val="30000"/>
              </a:spcBef>
              <a:spcAft>
                <a:spcPts val="0"/>
              </a:spcAft>
              <a:buClr>
                <a:srgbClr val="FDE9D3"/>
              </a:buClr>
              <a:buSzPct val="85000"/>
              <a:buFontTx/>
              <a:buNone/>
              <a:tabLst/>
              <a:defRPr/>
            </a:pPr>
            <a:r>
              <a:rPr kumimoji="0" lang="en-US" sz="1300" b="0" i="0" u="none" strike="noStrike" kern="0" cap="none" spc="0" normalizeH="0" baseline="0" noProof="0" dirty="0">
                <a:ln>
                  <a:noFill/>
                </a:ln>
                <a:solidFill>
                  <a:srgbClr val="FFFFFF"/>
                </a:solidFill>
                <a:effectLst/>
                <a:uLnTx/>
                <a:uFillTx/>
              </a:rPr>
              <a:t>Outlook Forms </a:t>
            </a:r>
            <a:br>
              <a:rPr kumimoji="0" lang="en-US" sz="1300" b="0" i="0" u="none" strike="noStrike" kern="0" cap="none" spc="0" normalizeH="0" baseline="0" noProof="0" dirty="0">
                <a:ln>
                  <a:noFill/>
                </a:ln>
                <a:solidFill>
                  <a:srgbClr val="FFFFFF"/>
                </a:solidFill>
                <a:effectLst/>
                <a:uLnTx/>
                <a:uFillTx/>
              </a:rPr>
            </a:br>
            <a:r>
              <a:rPr kumimoji="0" lang="en-US" sz="1300" b="0" i="0" u="none" strike="noStrike" kern="0" cap="none" spc="0" normalizeH="0" baseline="0" noProof="0" dirty="0">
                <a:ln>
                  <a:noFill/>
                </a:ln>
                <a:solidFill>
                  <a:srgbClr val="FFFFFF"/>
                </a:solidFill>
                <a:effectLst/>
                <a:uLnTx/>
                <a:uFillTx/>
              </a:rPr>
              <a:t>and Task Panes</a:t>
            </a:r>
          </a:p>
        </p:txBody>
      </p:sp>
      <p:sp>
        <p:nvSpPr>
          <p:cNvPr id="61" name="Rounded Rectangle 60"/>
          <p:cNvSpPr/>
          <p:nvPr/>
        </p:nvSpPr>
        <p:spPr>
          <a:xfrm>
            <a:off x="3843062" y="1037074"/>
            <a:ext cx="1756240" cy="407351"/>
          </a:xfrm>
          <a:prstGeom prst="round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flatTx/>
          </a:bodyPr>
          <a:lstStyle/>
          <a:p>
            <a:pPr marL="0" marR="0" lvl="0" indent="0" algn="ctr" defTabSz="-13873163" eaLnBrk="0" fontAlgn="auto" latinLnBrk="0" hangingPunct="0">
              <a:lnSpc>
                <a:spcPct val="90000"/>
              </a:lnSpc>
              <a:spcBef>
                <a:spcPct val="30000"/>
              </a:spcBef>
              <a:spcAft>
                <a:spcPts val="0"/>
              </a:spcAft>
              <a:buClr>
                <a:srgbClr val="FDE9D3"/>
              </a:buClr>
              <a:buSzPct val="85000"/>
              <a:buFontTx/>
              <a:buNone/>
              <a:tabLst/>
              <a:defRPr/>
            </a:pPr>
            <a:r>
              <a:rPr kumimoji="0" lang="en-US" sz="1300" b="0" i="0" u="none" strike="noStrike" kern="0" cap="none" spc="0" normalizeH="0" baseline="0" noProof="0" dirty="0">
                <a:ln>
                  <a:noFill/>
                </a:ln>
                <a:solidFill>
                  <a:srgbClr val="FFFFFF"/>
                </a:solidFill>
                <a:effectLst/>
                <a:uLnTx/>
                <a:uFillTx/>
              </a:rPr>
              <a:t>SharePoint Workspace with InfoPath Forms</a:t>
            </a:r>
          </a:p>
        </p:txBody>
      </p:sp>
      <p:sp>
        <p:nvSpPr>
          <p:cNvPr id="62" name="Rounded Rectangle 61"/>
          <p:cNvSpPr/>
          <p:nvPr/>
        </p:nvSpPr>
        <p:spPr>
          <a:xfrm>
            <a:off x="1639223" y="1037074"/>
            <a:ext cx="1756240" cy="407351"/>
          </a:xfrm>
          <a:prstGeom prst="round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flatTx/>
          </a:bodyPr>
          <a:lstStyle/>
          <a:p>
            <a:pPr marL="0" marR="0" lvl="0" indent="0" algn="ctr" defTabSz="-13873163" eaLnBrk="0" fontAlgn="auto" latinLnBrk="0" hangingPunct="0">
              <a:lnSpc>
                <a:spcPct val="90000"/>
              </a:lnSpc>
              <a:spcBef>
                <a:spcPct val="30000"/>
              </a:spcBef>
              <a:spcAft>
                <a:spcPts val="0"/>
              </a:spcAft>
              <a:buClr>
                <a:srgbClr val="FDE9D3"/>
              </a:buClr>
              <a:buSzPct val="85000"/>
              <a:buFontTx/>
              <a:buNone/>
              <a:tabLst/>
              <a:defRPr/>
            </a:pPr>
            <a:r>
              <a:rPr kumimoji="0" lang="en-US" sz="1300" b="0" i="0" u="none" strike="noStrike" kern="0" cap="none" spc="0" normalizeH="0" baseline="0" noProof="0" dirty="0">
                <a:ln>
                  <a:noFill/>
                </a:ln>
                <a:solidFill>
                  <a:srgbClr val="FFFFFF"/>
                </a:solidFill>
                <a:effectLst/>
                <a:uLnTx/>
                <a:uFillTx/>
              </a:rPr>
              <a:t>SharePoint External Lists</a:t>
            </a:r>
          </a:p>
        </p:txBody>
      </p:sp>
    </p:spTree>
    <p:extLst>
      <p:ext uri="{BB962C8B-B14F-4D97-AF65-F5344CB8AC3E}">
        <p14:creationId xmlns:p14="http://schemas.microsoft.com/office/powerpoint/2010/main" val="4137244985"/>
      </p:ext>
    </p:extLst>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1052596"/>
          </a:xfrm>
        </p:spPr>
        <p:txBody>
          <a:bodyPr/>
          <a:lstStyle/>
          <a:p>
            <a:r>
              <a:rPr lang="en-US" dirty="0" smtClean="0"/>
              <a:t>Development Tools</a:t>
            </a:r>
            <a:br>
              <a:rPr lang="en-US" dirty="0" smtClean="0"/>
            </a:br>
            <a:r>
              <a:rPr lang="en-US" sz="3200" dirty="0" smtClean="0">
                <a:solidFill>
                  <a:schemeClr val="accent1">
                    <a:lumMod val="40000"/>
                    <a:lumOff val="60000"/>
                  </a:schemeClr>
                </a:solidFill>
              </a:rPr>
              <a:t>Ease of development using standard tools, leverage skill set</a:t>
            </a:r>
            <a:endParaRPr lang="en-US" sz="3600" dirty="0">
              <a:solidFill>
                <a:schemeClr val="accent1">
                  <a:lumMod val="40000"/>
                  <a:lumOff val="60000"/>
                </a:schemeClr>
              </a:solidFill>
            </a:endParaRPr>
          </a:p>
        </p:txBody>
      </p:sp>
      <p:grpSp>
        <p:nvGrpSpPr>
          <p:cNvPr id="3" name="Group 2"/>
          <p:cNvGrpSpPr/>
          <p:nvPr/>
        </p:nvGrpSpPr>
        <p:grpSpPr bwMode="ltGray">
          <a:xfrm>
            <a:off x="1566345" y="1732845"/>
            <a:ext cx="3276600" cy="3971327"/>
            <a:chOff x="381000" y="1676400"/>
            <a:chExt cx="3276600" cy="3971327"/>
          </a:xfrm>
        </p:grpSpPr>
        <p:pic>
          <p:nvPicPr>
            <p:cNvPr id="4" name="Picture 3" descr="C:\DVD_ART34\Artwork_Imagery\Shapes\3d metalic edge shapes\rounded 3d cube blue.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ltGray">
            <a:xfrm>
              <a:off x="457200" y="1676400"/>
              <a:ext cx="2819400" cy="2819400"/>
            </a:xfrm>
            <a:prstGeom prst="rect">
              <a:avLst/>
            </a:prstGeom>
            <a:extLst/>
          </p:spPr>
        </p:pic>
        <p:sp>
          <p:nvSpPr>
            <p:cNvPr id="5" name="Rounded Rectangle 4"/>
            <p:cNvSpPr/>
            <p:nvPr/>
          </p:nvSpPr>
          <p:spPr bwMode="ltGray">
            <a:xfrm>
              <a:off x="1524000" y="1981200"/>
              <a:ext cx="990600" cy="304800"/>
            </a:xfrm>
            <a:prstGeom prst="roundRect">
              <a:avLst/>
            </a:prstGeom>
            <a:noFill/>
            <a:ln>
              <a:noFill/>
            </a:ln>
            <a:effectLst/>
            <a:scene3d>
              <a:camera prst="perspectiveContrastingRightFacing" fov="1800000">
                <a:rot lat="600000" lon="20040000" rev="0"/>
              </a:camera>
              <a:lightRig rig="threePt" dir="t"/>
            </a:scene3d>
            <a:sp3d>
              <a:bevelT w="63500" h="25400"/>
            </a:sp3d>
          </p:spPr>
          <p:style>
            <a:lnRef idx="0">
              <a:schemeClr val="accent6"/>
            </a:lnRef>
            <a:fillRef idx="3">
              <a:schemeClr val="accent6"/>
            </a:fillRef>
            <a:effectRef idx="3">
              <a:schemeClr val="accent6"/>
            </a:effectRef>
            <a:fontRef idx="minor">
              <a:schemeClr val="lt1"/>
            </a:fontRef>
          </p:style>
          <p:txBody>
            <a:bodyPr lIns="91436" tIns="45718" rIns="91436" bIns="45718" rtlCol="0" anchor="ctr"/>
            <a:lstStyle>
              <a:defPPr>
                <a:defRPr lang="en-US"/>
              </a:defPPr>
              <a:lvl1pPr marL="0" algn="l" defTabSz="914363" rtl="0" eaLnBrk="1" latinLnBrk="0" hangingPunct="1">
                <a:defRPr sz="1800" kern="1200">
                  <a:solidFill>
                    <a:schemeClr val="lt1"/>
                  </a:solidFill>
                  <a:latin typeface="+mn-lt"/>
                  <a:ea typeface="+mn-ea"/>
                  <a:cs typeface="+mn-cs"/>
                </a:defRPr>
              </a:lvl1pPr>
              <a:lvl2pPr marL="457182" algn="l" defTabSz="914363" rtl="0" eaLnBrk="1" latinLnBrk="0" hangingPunct="1">
                <a:defRPr sz="1800" kern="1200">
                  <a:solidFill>
                    <a:schemeClr val="lt1"/>
                  </a:solidFill>
                  <a:latin typeface="+mn-lt"/>
                  <a:ea typeface="+mn-ea"/>
                  <a:cs typeface="+mn-cs"/>
                </a:defRPr>
              </a:lvl2pPr>
              <a:lvl3pPr marL="914363" algn="l" defTabSz="914363" rtl="0" eaLnBrk="1" latinLnBrk="0" hangingPunct="1">
                <a:defRPr sz="1800" kern="1200">
                  <a:solidFill>
                    <a:schemeClr val="lt1"/>
                  </a:solidFill>
                  <a:latin typeface="+mn-lt"/>
                  <a:ea typeface="+mn-ea"/>
                  <a:cs typeface="+mn-cs"/>
                </a:defRPr>
              </a:lvl3pPr>
              <a:lvl4pPr marL="1371545" algn="l" defTabSz="914363" rtl="0" eaLnBrk="1" latinLnBrk="0" hangingPunct="1">
                <a:defRPr sz="1800" kern="1200">
                  <a:solidFill>
                    <a:schemeClr val="lt1"/>
                  </a:solidFill>
                  <a:latin typeface="+mn-lt"/>
                  <a:ea typeface="+mn-ea"/>
                  <a:cs typeface="+mn-cs"/>
                </a:defRPr>
              </a:lvl4pPr>
              <a:lvl5pPr marL="1828727" algn="l" defTabSz="914363" rtl="0" eaLnBrk="1" latinLnBrk="0" hangingPunct="1">
                <a:defRPr sz="1800" kern="1200">
                  <a:solidFill>
                    <a:schemeClr val="lt1"/>
                  </a:solidFill>
                  <a:latin typeface="+mn-lt"/>
                  <a:ea typeface="+mn-ea"/>
                  <a:cs typeface="+mn-cs"/>
                </a:defRPr>
              </a:lvl5pPr>
              <a:lvl6pPr marL="2285909" algn="l" defTabSz="914363" rtl="0" eaLnBrk="1" latinLnBrk="0" hangingPunct="1">
                <a:defRPr sz="1800" kern="1200">
                  <a:solidFill>
                    <a:schemeClr val="lt1"/>
                  </a:solidFill>
                  <a:latin typeface="+mn-lt"/>
                  <a:ea typeface="+mn-ea"/>
                  <a:cs typeface="+mn-cs"/>
                </a:defRPr>
              </a:lvl6pPr>
              <a:lvl7pPr marL="2743090" algn="l" defTabSz="914363" rtl="0" eaLnBrk="1" latinLnBrk="0" hangingPunct="1">
                <a:defRPr sz="1800" kern="1200">
                  <a:solidFill>
                    <a:schemeClr val="lt1"/>
                  </a:solidFill>
                  <a:latin typeface="+mn-lt"/>
                  <a:ea typeface="+mn-ea"/>
                  <a:cs typeface="+mn-cs"/>
                </a:defRPr>
              </a:lvl7pPr>
              <a:lvl8pPr marL="3200272" algn="l" defTabSz="914363" rtl="0" eaLnBrk="1" latinLnBrk="0" hangingPunct="1">
                <a:defRPr sz="1800" kern="1200">
                  <a:solidFill>
                    <a:schemeClr val="lt1"/>
                  </a:solidFill>
                  <a:latin typeface="+mn-lt"/>
                  <a:ea typeface="+mn-ea"/>
                  <a:cs typeface="+mn-cs"/>
                </a:defRPr>
              </a:lvl8pPr>
              <a:lvl9pPr marL="3657454" algn="l" defTabSz="914363" rtl="0" eaLnBrk="1" latinLnBrk="0" hangingPunct="1">
                <a:defRPr sz="1800" kern="1200">
                  <a:solidFill>
                    <a:schemeClr val="lt1"/>
                  </a:solidFill>
                  <a:latin typeface="+mn-lt"/>
                  <a:ea typeface="+mn-ea"/>
                  <a:cs typeface="+mn-cs"/>
                </a:defRPr>
              </a:lvl9pPr>
            </a:lstStyle>
            <a:p>
              <a:pPr algn="r"/>
              <a:r>
                <a:rPr lang="en-US" sz="1000" b="1" dirty="0">
                  <a:solidFill>
                    <a:schemeClr val="bg1"/>
                  </a:solidFill>
                </a:rPr>
                <a:t>   Tools</a:t>
              </a:r>
            </a:p>
          </p:txBody>
        </p:sp>
        <p:pic>
          <p:nvPicPr>
            <p:cNvPr id="6" name="Picture 5" descr="06_sap_corporate_ppt_r"/>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ltGray">
            <a:xfrm>
              <a:off x="1524001" y="2021100"/>
              <a:ext cx="532595" cy="264900"/>
            </a:xfrm>
            <a:prstGeom prst="rect">
              <a:avLst/>
            </a:prstGeom>
            <a:noFill/>
            <a:ln>
              <a:noFill/>
            </a:ln>
            <a:effectLst/>
            <a:scene3d>
              <a:camera prst="perspectiveContrastingRightFacing" fov="1800000">
                <a:rot lat="600000" lon="20040000" rev="0"/>
              </a:camera>
              <a:lightRig rig="threePt" dir="t"/>
            </a:scene3d>
            <a:sp3d/>
          </p:spPr>
        </p:pic>
        <p:sp>
          <p:nvSpPr>
            <p:cNvPr id="7" name="Rectangle 6"/>
            <p:cNvSpPr/>
            <p:nvPr/>
          </p:nvSpPr>
          <p:spPr bwMode="ltGray">
            <a:xfrm rot="21432828">
              <a:off x="1314951" y="2340783"/>
              <a:ext cx="1686871" cy="1200325"/>
            </a:xfrm>
            <a:prstGeom prst="rect">
              <a:avLst/>
            </a:prstGeom>
          </p:spPr>
          <p:txBody>
            <a:bodyPr wrap="square" lIns="91436" tIns="45718" rIns="91436" bIns="45718">
              <a:spAutoFit/>
              <a:scene3d>
                <a:camera prst="isometricOffAxis1Right"/>
                <a:lightRig rig="threePt" dir="t"/>
              </a:scene3d>
            </a:bodyPr>
            <a:lstStyle/>
            <a:p>
              <a:pPr marL="169857" indent="-169857">
                <a:buFont typeface="Arial" pitchFamily="34" charset="0"/>
                <a:buChar char="•"/>
              </a:pPr>
              <a:r>
                <a:rPr lang="en-US" sz="1200" dirty="0"/>
                <a:t>Service composition and adaptation</a:t>
              </a:r>
            </a:p>
            <a:p>
              <a:pPr marL="169857" indent="-169857">
                <a:buFont typeface="Arial" pitchFamily="34" charset="0"/>
                <a:buChar char="•"/>
              </a:pPr>
              <a:r>
                <a:rPr lang="en-US" sz="1200" dirty="0"/>
                <a:t>Custom Business logic development</a:t>
              </a:r>
            </a:p>
            <a:p>
              <a:pPr marL="169857" indent="-169857">
                <a:buFont typeface="Arial" pitchFamily="34" charset="0"/>
                <a:buChar char="•"/>
              </a:pPr>
              <a:r>
                <a:rPr lang="en-US" sz="1200" dirty="0"/>
                <a:t>Field configuration</a:t>
              </a:r>
            </a:p>
          </p:txBody>
        </p:sp>
        <p:pic>
          <p:nvPicPr>
            <p:cNvPr id="8" name="Picture 9"/>
            <p:cNvPicPr>
              <a:picLocks noChangeAspect="1" noChangeArrowheads="1"/>
            </p:cNvPicPr>
            <p:nvPr/>
          </p:nvPicPr>
          <p:blipFill>
            <a:blip r:embed="rId5" cstate="print">
              <a:extLst>
                <a:ext uri="{BEBA8EAE-BF5A-486C-A8C5-ECC9F3942E4B}">
                  <a14:imgProps xmlns:a14="http://schemas.microsoft.com/office/drawing/2010/main">
                    <a14:imgLayer r:embed="rId6">
                      <a14:imgEffect>
                        <a14:backgroundRemoval t="6596" b="93668" l="5899" r="65169"/>
                      </a14:imgEffect>
                    </a14:imgLayer>
                  </a14:imgProps>
                </a:ext>
              </a:extLst>
            </a:blip>
            <a:srcRect/>
            <a:stretch>
              <a:fillRect/>
            </a:stretch>
          </p:blipFill>
          <p:spPr bwMode="ltGray">
            <a:xfrm>
              <a:off x="381000" y="3537940"/>
              <a:ext cx="1981752" cy="2109787"/>
            </a:xfrm>
            <a:prstGeom prst="rect">
              <a:avLst/>
            </a:prstGeom>
            <a:noFill/>
            <a:ln w="9525">
              <a:noFill/>
              <a:miter lim="800000"/>
              <a:headEnd/>
              <a:tailEnd/>
            </a:ln>
          </p:spPr>
        </p:pic>
        <p:sp>
          <p:nvSpPr>
            <p:cNvPr id="9" name="TextBox 8"/>
            <p:cNvSpPr txBox="1"/>
            <p:nvPr/>
          </p:nvSpPr>
          <p:spPr bwMode="ltGray">
            <a:xfrm>
              <a:off x="914400" y="4419600"/>
              <a:ext cx="2743200" cy="707886"/>
            </a:xfrm>
            <a:prstGeom prst="rect">
              <a:avLst/>
            </a:prstGeom>
            <a:effectLst>
              <a:outerShdw blurRad="50800" dist="38100" dir="2700000" algn="tl" rotWithShape="0">
                <a:prstClr val="black">
                  <a:alpha val="40000"/>
                </a:prstClr>
              </a:outerShdw>
            </a:effectLst>
          </p:spPr>
          <p:txBody>
            <a:bodyPr wrap="square">
              <a:spAutoFit/>
            </a:bodyPr>
            <a:lstStyle>
              <a:defPPr>
                <a:defRPr lang="en-US"/>
              </a:defPPr>
              <a:lvl1pPr algn="ctr">
                <a:defRPr sz="1400" i="1">
                  <a:solidFill>
                    <a:prstClr val="white"/>
                  </a:solidFill>
                  <a:latin typeface="Segoe" pitchFamily="34" charset="0"/>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r>
                <a:rPr lang="en-US" sz="2000" dirty="0" smtClean="0">
                  <a:gradFill>
                    <a:gsLst>
                      <a:gs pos="0">
                        <a:srgbClr val="FFFFFF"/>
                      </a:gs>
                      <a:gs pos="100000">
                        <a:srgbClr val="9ED4F8"/>
                      </a:gs>
                    </a:gsLst>
                    <a:lin ang="5400000" scaled="0"/>
                  </a:gradFill>
                  <a:effectLst>
                    <a:glow rad="63500">
                      <a:srgbClr val="000000"/>
                    </a:glow>
                    <a:outerShdw blurRad="50800" dist="38100" dir="5400000" algn="t" rotWithShape="0">
                      <a:prstClr val="black">
                        <a:alpha val="40000"/>
                      </a:prstClr>
                    </a:outerShdw>
                  </a:effectLst>
                  <a:latin typeface="+mn-lt"/>
                </a:rPr>
                <a:t>SAP ABAP </a:t>
              </a:r>
              <a:br>
                <a:rPr lang="en-US" sz="2000" dirty="0" smtClean="0">
                  <a:gradFill>
                    <a:gsLst>
                      <a:gs pos="0">
                        <a:srgbClr val="FFFFFF"/>
                      </a:gs>
                      <a:gs pos="100000">
                        <a:srgbClr val="9ED4F8"/>
                      </a:gs>
                    </a:gsLst>
                    <a:lin ang="5400000" scaled="0"/>
                  </a:gradFill>
                  <a:effectLst>
                    <a:glow rad="63500">
                      <a:srgbClr val="000000"/>
                    </a:glow>
                    <a:outerShdw blurRad="50800" dist="38100" dir="5400000" algn="t" rotWithShape="0">
                      <a:prstClr val="black">
                        <a:alpha val="40000"/>
                      </a:prstClr>
                    </a:outerShdw>
                  </a:effectLst>
                  <a:latin typeface="+mn-lt"/>
                </a:rPr>
              </a:br>
              <a:r>
                <a:rPr lang="en-US" sz="2000" dirty="0" smtClean="0">
                  <a:gradFill>
                    <a:gsLst>
                      <a:gs pos="0">
                        <a:srgbClr val="FFFFFF"/>
                      </a:gs>
                      <a:gs pos="100000">
                        <a:srgbClr val="9ED4F8"/>
                      </a:gs>
                    </a:gsLst>
                    <a:lin ang="5400000" scaled="0"/>
                  </a:gradFill>
                  <a:effectLst>
                    <a:glow rad="63500">
                      <a:srgbClr val="000000"/>
                    </a:glow>
                    <a:outerShdw blurRad="50800" dist="38100" dir="5400000" algn="t" rotWithShape="0">
                      <a:prstClr val="black">
                        <a:alpha val="40000"/>
                      </a:prstClr>
                    </a:outerShdw>
                  </a:effectLst>
                  <a:latin typeface="+mn-lt"/>
                </a:rPr>
                <a:t>Developer</a:t>
              </a:r>
              <a:endParaRPr lang="en-US" sz="2000" b="1" dirty="0">
                <a:solidFill>
                  <a:schemeClr val="accent5">
                    <a:lumMod val="20000"/>
                    <a:lumOff val="80000"/>
                  </a:schemeClr>
                </a:solidFill>
                <a:effectLst>
                  <a:outerShdw blurRad="38100" dist="38100" dir="2700000" algn="tl">
                    <a:srgbClr val="000000">
                      <a:alpha val="43137"/>
                    </a:srgbClr>
                  </a:outerShdw>
                </a:effectLst>
                <a:latin typeface="+mn-lt"/>
              </a:endParaRPr>
            </a:p>
          </p:txBody>
        </p:sp>
      </p:grpSp>
      <p:grpSp>
        <p:nvGrpSpPr>
          <p:cNvPr id="10" name="Group 9"/>
          <p:cNvGrpSpPr/>
          <p:nvPr/>
        </p:nvGrpSpPr>
        <p:grpSpPr bwMode="ltGray">
          <a:xfrm>
            <a:off x="4538145" y="1732845"/>
            <a:ext cx="3276600" cy="4343399"/>
            <a:chOff x="3352800" y="1676400"/>
            <a:chExt cx="3276600" cy="4343399"/>
          </a:xfrm>
        </p:grpSpPr>
        <p:pic>
          <p:nvPicPr>
            <p:cNvPr id="11" name="Picture 3" descr="C:\DVD_ART34\Artwork_Imagery\Shapes\3d metalic edge shapes\rounded 3d cube blue.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ltGray">
            <a:xfrm>
              <a:off x="3352800" y="1676400"/>
              <a:ext cx="2819400" cy="2819400"/>
            </a:xfrm>
            <a:prstGeom prst="rect">
              <a:avLst/>
            </a:prstGeom>
            <a:extLst/>
          </p:spPr>
        </p:pic>
        <p:grpSp>
          <p:nvGrpSpPr>
            <p:cNvPr id="12" name="Group 7"/>
            <p:cNvGrpSpPr/>
            <p:nvPr/>
          </p:nvGrpSpPr>
          <p:grpSpPr bwMode="ltGray">
            <a:xfrm>
              <a:off x="4419600" y="1981200"/>
              <a:ext cx="1143000" cy="304800"/>
              <a:chOff x="5105400" y="4267200"/>
              <a:chExt cx="1447800" cy="457200"/>
            </a:xfrm>
            <a:noFill/>
            <a:effectLst/>
            <a:scene3d>
              <a:camera prst="perspectiveContrastingRightFacing" fov="1800000">
                <a:rot lat="600000" lon="20040000" rev="0"/>
              </a:camera>
              <a:lightRig rig="threePt" dir="t"/>
            </a:scene3d>
          </p:grpSpPr>
          <p:sp>
            <p:nvSpPr>
              <p:cNvPr id="16" name="Rounded Rectangle 15"/>
              <p:cNvSpPr/>
              <p:nvPr/>
            </p:nvSpPr>
            <p:spPr bwMode="ltGray">
              <a:xfrm>
                <a:off x="5105400" y="4267200"/>
                <a:ext cx="1447800" cy="457200"/>
              </a:xfrm>
              <a:prstGeom prst="roundRect">
                <a:avLst/>
              </a:prstGeom>
              <a:noFill/>
              <a:ln>
                <a:noFill/>
              </a:ln>
              <a:effectLst/>
              <a:scene3d>
                <a:camera prst="perspectiveContrastingRightFacing" fov="1800000">
                  <a:rot lat="600000" lon="20040000" rev="0"/>
                </a:camera>
                <a:lightRig rig="threePt" dir="t"/>
              </a:scene3d>
              <a:sp3d>
                <a:bevelT w="63500" h="25400"/>
              </a:sp3d>
            </p:spPr>
            <p:style>
              <a:lnRef idx="0">
                <a:schemeClr val="accent6"/>
              </a:lnRef>
              <a:fillRef idx="3">
                <a:schemeClr val="accent6"/>
              </a:fillRef>
              <a:effectRef idx="3">
                <a:schemeClr val="accent6"/>
              </a:effectRef>
              <a:fontRef idx="minor">
                <a:schemeClr val="lt1"/>
              </a:fontRef>
            </p:style>
            <p:txBody>
              <a:bodyPr rtlCol="0" anchor="ctr"/>
              <a:lstStyle>
                <a:defPPr>
                  <a:defRPr lang="en-US"/>
                </a:defPPr>
                <a:lvl1pPr marL="0" algn="l" defTabSz="914363" rtl="0" eaLnBrk="1" latinLnBrk="0" hangingPunct="1">
                  <a:defRPr sz="1800" kern="1200">
                    <a:solidFill>
                      <a:schemeClr val="lt1"/>
                    </a:solidFill>
                    <a:latin typeface="+mn-lt"/>
                    <a:ea typeface="+mn-ea"/>
                    <a:cs typeface="+mn-cs"/>
                  </a:defRPr>
                </a:lvl1pPr>
                <a:lvl2pPr marL="457182" algn="l" defTabSz="914363" rtl="0" eaLnBrk="1" latinLnBrk="0" hangingPunct="1">
                  <a:defRPr sz="1800" kern="1200">
                    <a:solidFill>
                      <a:schemeClr val="lt1"/>
                    </a:solidFill>
                    <a:latin typeface="+mn-lt"/>
                    <a:ea typeface="+mn-ea"/>
                    <a:cs typeface="+mn-cs"/>
                  </a:defRPr>
                </a:lvl2pPr>
                <a:lvl3pPr marL="914363" algn="l" defTabSz="914363" rtl="0" eaLnBrk="1" latinLnBrk="0" hangingPunct="1">
                  <a:defRPr sz="1800" kern="1200">
                    <a:solidFill>
                      <a:schemeClr val="lt1"/>
                    </a:solidFill>
                    <a:latin typeface="+mn-lt"/>
                    <a:ea typeface="+mn-ea"/>
                    <a:cs typeface="+mn-cs"/>
                  </a:defRPr>
                </a:lvl3pPr>
                <a:lvl4pPr marL="1371545" algn="l" defTabSz="914363" rtl="0" eaLnBrk="1" latinLnBrk="0" hangingPunct="1">
                  <a:defRPr sz="1800" kern="1200">
                    <a:solidFill>
                      <a:schemeClr val="lt1"/>
                    </a:solidFill>
                    <a:latin typeface="+mn-lt"/>
                    <a:ea typeface="+mn-ea"/>
                    <a:cs typeface="+mn-cs"/>
                  </a:defRPr>
                </a:lvl4pPr>
                <a:lvl5pPr marL="1828727" algn="l" defTabSz="914363" rtl="0" eaLnBrk="1" latinLnBrk="0" hangingPunct="1">
                  <a:defRPr sz="1800" kern="1200">
                    <a:solidFill>
                      <a:schemeClr val="lt1"/>
                    </a:solidFill>
                    <a:latin typeface="+mn-lt"/>
                    <a:ea typeface="+mn-ea"/>
                    <a:cs typeface="+mn-cs"/>
                  </a:defRPr>
                </a:lvl5pPr>
                <a:lvl6pPr marL="2285909" algn="l" defTabSz="914363" rtl="0" eaLnBrk="1" latinLnBrk="0" hangingPunct="1">
                  <a:defRPr sz="1800" kern="1200">
                    <a:solidFill>
                      <a:schemeClr val="lt1"/>
                    </a:solidFill>
                    <a:latin typeface="+mn-lt"/>
                    <a:ea typeface="+mn-ea"/>
                    <a:cs typeface="+mn-cs"/>
                  </a:defRPr>
                </a:lvl6pPr>
                <a:lvl7pPr marL="2743090" algn="l" defTabSz="914363" rtl="0" eaLnBrk="1" latinLnBrk="0" hangingPunct="1">
                  <a:defRPr sz="1800" kern="1200">
                    <a:solidFill>
                      <a:schemeClr val="lt1"/>
                    </a:solidFill>
                    <a:latin typeface="+mn-lt"/>
                    <a:ea typeface="+mn-ea"/>
                    <a:cs typeface="+mn-cs"/>
                  </a:defRPr>
                </a:lvl7pPr>
                <a:lvl8pPr marL="3200272" algn="l" defTabSz="914363" rtl="0" eaLnBrk="1" latinLnBrk="0" hangingPunct="1">
                  <a:defRPr sz="1800" kern="1200">
                    <a:solidFill>
                      <a:schemeClr val="lt1"/>
                    </a:solidFill>
                    <a:latin typeface="+mn-lt"/>
                    <a:ea typeface="+mn-ea"/>
                    <a:cs typeface="+mn-cs"/>
                  </a:defRPr>
                </a:lvl8pPr>
                <a:lvl9pPr marL="3657454" algn="l" defTabSz="914363" rtl="0" eaLnBrk="1" latinLnBrk="0" hangingPunct="1">
                  <a:defRPr sz="1800" kern="1200">
                    <a:solidFill>
                      <a:schemeClr val="lt1"/>
                    </a:solidFill>
                    <a:latin typeface="+mn-lt"/>
                    <a:ea typeface="+mn-ea"/>
                    <a:cs typeface="+mn-cs"/>
                  </a:defRPr>
                </a:lvl9pPr>
              </a:lstStyle>
              <a:p>
                <a:pPr algn="r">
                  <a:lnSpc>
                    <a:spcPts val="900"/>
                  </a:lnSpc>
                </a:pPr>
                <a:r>
                  <a:rPr lang="en-US" sz="1000" b="1" dirty="0">
                    <a:solidFill>
                      <a:schemeClr val="bg1"/>
                    </a:solidFill>
                  </a:rPr>
                  <a:t>SharePoint Designer</a:t>
                </a:r>
              </a:p>
            </p:txBody>
          </p:sp>
          <p:pic>
            <p:nvPicPr>
              <p:cNvPr id="17" name="Picture 16" descr="Microsoft Office Online">
                <a:hlinkClick r:id="rId7" tooltip="Microsoft Office Online"/>
              </p:cNvPr>
              <p:cNvPicPr>
                <a:picLocks noChangeAspect="1" noChangeArrowheads="1"/>
              </p:cNvPicPr>
              <p:nvPr/>
            </p:nvPicPr>
            <p:blipFill>
              <a:blip r:embed="rId8" cstate="print">
                <a:clrChange>
                  <a:clrFrom>
                    <a:srgbClr val="FFFFFF"/>
                  </a:clrFrom>
                  <a:clrTo>
                    <a:srgbClr val="FFFFFF">
                      <a:alpha val="0"/>
                    </a:srgbClr>
                  </a:clrTo>
                </a:clrChange>
              </a:blip>
              <a:srcRect r="77498"/>
              <a:stretch>
                <a:fillRect/>
              </a:stretch>
            </p:blipFill>
            <p:spPr bwMode="ltGray">
              <a:xfrm>
                <a:off x="5181600" y="4267200"/>
                <a:ext cx="404870" cy="392572"/>
              </a:xfrm>
              <a:prstGeom prst="rect">
                <a:avLst/>
              </a:prstGeom>
              <a:grpFill/>
              <a:ln>
                <a:noFill/>
              </a:ln>
              <a:effectLst/>
              <a:scene3d>
                <a:camera prst="perspectiveContrastingRightFacing" fov="1800000">
                  <a:rot lat="600000" lon="20040000" rev="0"/>
                </a:camera>
                <a:lightRig rig="threePt" dir="t"/>
              </a:scene3d>
              <a:sp3d/>
            </p:spPr>
          </p:pic>
        </p:grpSp>
        <p:sp>
          <p:nvSpPr>
            <p:cNvPr id="13" name="Rectangle 12"/>
            <p:cNvSpPr/>
            <p:nvPr/>
          </p:nvSpPr>
          <p:spPr bwMode="ltGray">
            <a:xfrm rot="21432828">
              <a:off x="4246418" y="2481051"/>
              <a:ext cx="1526768" cy="1200325"/>
            </a:xfrm>
            <a:prstGeom prst="rect">
              <a:avLst/>
            </a:prstGeom>
          </p:spPr>
          <p:txBody>
            <a:bodyPr wrap="square" lIns="91436" tIns="45718" rIns="91436" bIns="45718">
              <a:spAutoFit/>
              <a:scene3d>
                <a:camera prst="isometricOffAxis1Right"/>
                <a:lightRig rig="threePt" dir="t"/>
              </a:scene3d>
            </a:bodyPr>
            <a:lstStyle/>
            <a:p>
              <a:pPr marL="169857" indent="-169857">
                <a:buFont typeface="Arial" pitchFamily="34" charset="0"/>
                <a:buChar char="•"/>
              </a:pPr>
              <a:r>
                <a:rPr lang="en-US" sz="1200" dirty="0"/>
                <a:t>Declarative, </a:t>
              </a:r>
              <a:br>
                <a:rPr lang="en-US" sz="1200" dirty="0"/>
              </a:br>
              <a:r>
                <a:rPr lang="en-US" sz="1200" dirty="0"/>
                <a:t>No-code</a:t>
              </a:r>
            </a:p>
            <a:p>
              <a:pPr marL="169857" indent="-169857">
                <a:buFont typeface="Arial" pitchFamily="34" charset="0"/>
                <a:buChar char="•"/>
              </a:pPr>
              <a:r>
                <a:rPr lang="en-US" sz="1200" dirty="0"/>
                <a:t>Create lists and doc libs</a:t>
              </a:r>
            </a:p>
            <a:p>
              <a:pPr marL="169857" indent="-169857">
                <a:buFont typeface="Arial" pitchFamily="34" charset="0"/>
                <a:buChar char="•"/>
              </a:pPr>
              <a:r>
                <a:rPr lang="en-US" sz="1200" dirty="0"/>
                <a:t>Design Views/Forms</a:t>
              </a:r>
            </a:p>
          </p:txBody>
        </p:sp>
        <p:pic>
          <p:nvPicPr>
            <p:cNvPr id="14" name="Picture 4"/>
            <p:cNvPicPr>
              <a:picLocks noChangeAspect="1" noChangeArrowheads="1"/>
            </p:cNvPicPr>
            <p:nvPr/>
          </p:nvPicPr>
          <p:blipFill>
            <a:blip r:embed="rId9" cstate="print">
              <a:extLst>
                <a:ext uri="{BEBA8EAE-BF5A-486C-A8C5-ECC9F3942E4B}">
                  <a14:imgProps xmlns:a14="http://schemas.microsoft.com/office/drawing/2010/main">
                    <a14:imgLayer r:embed="rId10">
                      <a14:imgEffect>
                        <a14:backgroundRemoval t="5583" b="89806" l="5425" r="47642"/>
                      </a14:imgEffect>
                    </a14:imgLayer>
                  </a14:imgProps>
                </a:ext>
              </a:extLst>
            </a:blip>
            <a:srcRect/>
            <a:stretch>
              <a:fillRect/>
            </a:stretch>
          </p:blipFill>
          <p:spPr bwMode="ltGray">
            <a:xfrm>
              <a:off x="3402753" y="3556060"/>
              <a:ext cx="2535499" cy="2463739"/>
            </a:xfrm>
            <a:prstGeom prst="rect">
              <a:avLst/>
            </a:prstGeom>
            <a:noFill/>
            <a:ln w="9525">
              <a:noFill/>
              <a:miter lim="800000"/>
              <a:headEnd/>
              <a:tailEnd/>
            </a:ln>
          </p:spPr>
        </p:pic>
        <p:sp>
          <p:nvSpPr>
            <p:cNvPr id="15" name="TextBox 14"/>
            <p:cNvSpPr txBox="1"/>
            <p:nvPr/>
          </p:nvSpPr>
          <p:spPr bwMode="ltGray">
            <a:xfrm>
              <a:off x="3886200" y="4419600"/>
              <a:ext cx="2743200" cy="707886"/>
            </a:xfrm>
            <a:prstGeom prst="rect">
              <a:avLst/>
            </a:prstGeom>
            <a:effectLst>
              <a:outerShdw blurRad="50800" dist="38100" dir="2700000" algn="tl" rotWithShape="0">
                <a:prstClr val="black">
                  <a:alpha val="40000"/>
                </a:prstClr>
              </a:outerShdw>
            </a:effectLst>
          </p:spPr>
          <p:txBody>
            <a:bodyPr wrap="square">
              <a:spAutoFit/>
            </a:bodyPr>
            <a:lstStyle>
              <a:defPPr>
                <a:defRPr lang="en-US"/>
              </a:defPPr>
              <a:lvl1pPr algn="ctr">
                <a:defRPr sz="1400" i="1">
                  <a:solidFill>
                    <a:prstClr val="white"/>
                  </a:solidFill>
                  <a:latin typeface="Segoe" pitchFamily="34" charset="0"/>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r>
                <a:rPr lang="en-US" sz="2000" dirty="0" smtClean="0">
                  <a:gradFill>
                    <a:gsLst>
                      <a:gs pos="0">
                        <a:srgbClr val="FFFFFF"/>
                      </a:gs>
                      <a:gs pos="100000">
                        <a:srgbClr val="9ED4F8"/>
                      </a:gs>
                    </a:gsLst>
                    <a:lin ang="5400000" scaled="0"/>
                  </a:gradFill>
                  <a:effectLst>
                    <a:glow rad="63500">
                      <a:srgbClr val="000000"/>
                    </a:glow>
                    <a:outerShdw blurRad="50800" dist="38100" dir="5400000" algn="t" rotWithShape="0">
                      <a:prstClr val="black">
                        <a:alpha val="40000"/>
                      </a:prstClr>
                    </a:outerShdw>
                  </a:effectLst>
                  <a:latin typeface="+mn-lt"/>
                </a:rPr>
                <a:t>Business </a:t>
              </a:r>
              <a:br>
                <a:rPr lang="en-US" sz="2000" dirty="0" smtClean="0">
                  <a:gradFill>
                    <a:gsLst>
                      <a:gs pos="0">
                        <a:srgbClr val="FFFFFF"/>
                      </a:gs>
                      <a:gs pos="100000">
                        <a:srgbClr val="9ED4F8"/>
                      </a:gs>
                    </a:gsLst>
                    <a:lin ang="5400000" scaled="0"/>
                  </a:gradFill>
                  <a:effectLst>
                    <a:glow rad="63500">
                      <a:srgbClr val="000000"/>
                    </a:glow>
                    <a:outerShdw blurRad="50800" dist="38100" dir="5400000" algn="t" rotWithShape="0">
                      <a:prstClr val="black">
                        <a:alpha val="40000"/>
                      </a:prstClr>
                    </a:outerShdw>
                  </a:effectLst>
                  <a:latin typeface="+mn-lt"/>
                </a:rPr>
              </a:br>
              <a:r>
                <a:rPr lang="en-US" sz="2000" dirty="0" smtClean="0">
                  <a:gradFill>
                    <a:gsLst>
                      <a:gs pos="0">
                        <a:srgbClr val="FFFFFF"/>
                      </a:gs>
                      <a:gs pos="100000">
                        <a:srgbClr val="9ED4F8"/>
                      </a:gs>
                    </a:gsLst>
                    <a:lin ang="5400000" scaled="0"/>
                  </a:gradFill>
                  <a:effectLst>
                    <a:glow rad="63500">
                      <a:srgbClr val="000000"/>
                    </a:glow>
                    <a:outerShdw blurRad="50800" dist="38100" dir="5400000" algn="t" rotWithShape="0">
                      <a:prstClr val="black">
                        <a:alpha val="40000"/>
                      </a:prstClr>
                    </a:outerShdw>
                  </a:effectLst>
                  <a:latin typeface="+mn-lt"/>
                </a:rPr>
                <a:t>Power User</a:t>
              </a:r>
              <a:endParaRPr lang="en-US" sz="2000" b="1" dirty="0">
                <a:solidFill>
                  <a:schemeClr val="accent5">
                    <a:lumMod val="20000"/>
                    <a:lumOff val="80000"/>
                  </a:schemeClr>
                </a:solidFill>
                <a:effectLst>
                  <a:outerShdw blurRad="38100" dist="38100" dir="2700000" algn="tl">
                    <a:srgbClr val="000000">
                      <a:alpha val="43137"/>
                    </a:srgbClr>
                  </a:outerShdw>
                </a:effectLst>
                <a:latin typeface="+mn-lt"/>
              </a:endParaRPr>
            </a:p>
          </p:txBody>
        </p:sp>
      </p:grpSp>
      <p:grpSp>
        <p:nvGrpSpPr>
          <p:cNvPr id="18" name="Group 17"/>
          <p:cNvGrpSpPr/>
          <p:nvPr/>
        </p:nvGrpSpPr>
        <p:grpSpPr bwMode="ltGray">
          <a:xfrm>
            <a:off x="7128945" y="1809045"/>
            <a:ext cx="3505200" cy="4140994"/>
            <a:chOff x="5943600" y="1752600"/>
            <a:chExt cx="3505200" cy="4140994"/>
          </a:xfrm>
        </p:grpSpPr>
        <p:pic>
          <p:nvPicPr>
            <p:cNvPr id="19" name="Picture 3" descr="C:\DVD_ART34\Artwork_Imagery\Shapes\3d metalic edge shapes\rounded 3d cube blue.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ltGray">
            <a:xfrm>
              <a:off x="6096000" y="1752600"/>
              <a:ext cx="2819400" cy="2819400"/>
            </a:xfrm>
            <a:prstGeom prst="rect">
              <a:avLst/>
            </a:prstGeom>
            <a:extLst/>
          </p:spPr>
        </p:pic>
        <p:pic>
          <p:nvPicPr>
            <p:cNvPr id="20" name="Rectangle 13"/>
            <p:cNvPicPr>
              <a:picLocks noChangeAspect="1" noChangeArrowheads="1"/>
            </p:cNvPicPr>
            <p:nvPr/>
          </p:nvPicPr>
          <p:blipFill>
            <a:blip r:embed="rId11" cstate="print">
              <a:lum bright="-40000"/>
            </a:blip>
            <a:srcRect/>
            <a:stretch>
              <a:fillRect/>
            </a:stretch>
          </p:blipFill>
          <p:spPr bwMode="ltGray">
            <a:xfrm>
              <a:off x="7367180" y="2091937"/>
              <a:ext cx="595948" cy="233085"/>
            </a:xfrm>
            <a:prstGeom prst="rect">
              <a:avLst/>
            </a:prstGeom>
            <a:noFill/>
            <a:ln w="9525">
              <a:noFill/>
              <a:miter lim="800000"/>
              <a:headEnd/>
              <a:tailEnd/>
            </a:ln>
            <a:scene3d>
              <a:camera prst="isometricOffAxis1Right">
                <a:rot lat="600000" lon="20039998" rev="0"/>
              </a:camera>
              <a:lightRig rig="threePt" dir="t"/>
            </a:scene3d>
          </p:spPr>
        </p:pic>
        <p:sp>
          <p:nvSpPr>
            <p:cNvPr id="21" name="Rectangle 20"/>
            <p:cNvSpPr/>
            <p:nvPr/>
          </p:nvSpPr>
          <p:spPr bwMode="ltGray">
            <a:xfrm rot="21432828">
              <a:off x="6985321" y="2493184"/>
              <a:ext cx="1686871" cy="1200325"/>
            </a:xfrm>
            <a:prstGeom prst="rect">
              <a:avLst/>
            </a:prstGeom>
          </p:spPr>
          <p:txBody>
            <a:bodyPr wrap="square" lIns="91436" tIns="45718" rIns="91436" bIns="45718">
              <a:spAutoFit/>
              <a:scene3d>
                <a:camera prst="isometricOffAxis1Right"/>
                <a:lightRig rig="threePt" dir="t"/>
              </a:scene3d>
            </a:bodyPr>
            <a:lstStyle/>
            <a:p>
              <a:pPr marL="169857" indent="-169857">
                <a:buFont typeface="Arial" pitchFamily="34" charset="0"/>
                <a:buChar char="•"/>
              </a:pPr>
              <a:r>
                <a:rPr lang="en-US" sz="1200" dirty="0"/>
                <a:t>Modify SPD solutions</a:t>
              </a:r>
            </a:p>
            <a:p>
              <a:pPr marL="169857" indent="-169857">
                <a:buFont typeface="Arial" pitchFamily="34" charset="0"/>
                <a:buChar char="•"/>
              </a:pPr>
              <a:r>
                <a:rPr lang="en-US" sz="1200" dirty="0"/>
                <a:t>Custom UX and data integration</a:t>
              </a:r>
            </a:p>
            <a:p>
              <a:pPr marL="169857" indent="-169857">
                <a:buFont typeface="Arial" pitchFamily="34" charset="0"/>
                <a:buChar char="•"/>
              </a:pPr>
              <a:r>
                <a:rPr lang="en-US" sz="1200" dirty="0"/>
                <a:t>Creating/editing building blocks</a:t>
              </a:r>
            </a:p>
          </p:txBody>
        </p:sp>
        <p:pic>
          <p:nvPicPr>
            <p:cNvPr id="22" name="Picture 6"/>
            <p:cNvPicPr>
              <a:picLocks noChangeAspect="1" noChangeArrowheads="1"/>
            </p:cNvPicPr>
            <p:nvPr/>
          </p:nvPicPr>
          <p:blipFill>
            <a:blip r:embed="rId12" cstate="print">
              <a:extLst>
                <a:ext uri="{BEBA8EAE-BF5A-486C-A8C5-ECC9F3942E4B}">
                  <a14:imgProps xmlns:a14="http://schemas.microsoft.com/office/drawing/2010/main">
                    <a14:imgLayer r:embed="rId13">
                      <a14:imgEffect>
                        <a14:backgroundRemoval t="3857" b="89532" l="9962" r="75862"/>
                      </a14:imgEffect>
                    </a14:imgLayer>
                  </a14:imgProps>
                </a:ext>
              </a:extLst>
            </a:blip>
            <a:srcRect/>
            <a:stretch>
              <a:fillRect/>
            </a:stretch>
          </p:blipFill>
          <p:spPr bwMode="ltGray">
            <a:xfrm>
              <a:off x="5943600" y="3555207"/>
              <a:ext cx="1681320" cy="2338387"/>
            </a:xfrm>
            <a:prstGeom prst="rect">
              <a:avLst/>
            </a:prstGeom>
            <a:noFill/>
            <a:ln w="9525">
              <a:noFill/>
              <a:miter lim="800000"/>
              <a:headEnd/>
              <a:tailEnd/>
            </a:ln>
          </p:spPr>
        </p:pic>
        <p:sp>
          <p:nvSpPr>
            <p:cNvPr id="23" name="TextBox 22"/>
            <p:cNvSpPr txBox="1"/>
            <p:nvPr/>
          </p:nvSpPr>
          <p:spPr bwMode="ltGray">
            <a:xfrm>
              <a:off x="6705600" y="4419600"/>
              <a:ext cx="2743200" cy="707886"/>
            </a:xfrm>
            <a:prstGeom prst="rect">
              <a:avLst/>
            </a:prstGeom>
            <a:effectLst>
              <a:outerShdw blurRad="50800" dist="38100" dir="2700000" algn="tl" rotWithShape="0">
                <a:prstClr val="black">
                  <a:alpha val="40000"/>
                </a:prstClr>
              </a:outerShdw>
            </a:effectLst>
          </p:spPr>
          <p:txBody>
            <a:bodyPr wrap="square">
              <a:spAutoFit/>
            </a:bodyPr>
            <a:lstStyle>
              <a:defPPr>
                <a:defRPr lang="en-US"/>
              </a:defPPr>
              <a:lvl1pPr algn="ctr">
                <a:defRPr sz="1400" i="1">
                  <a:solidFill>
                    <a:prstClr val="white"/>
                  </a:solidFill>
                  <a:latin typeface="Segoe" pitchFamily="34" charset="0"/>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r>
                <a:rPr lang="en-US" sz="2000" dirty="0" smtClean="0">
                  <a:gradFill>
                    <a:gsLst>
                      <a:gs pos="0">
                        <a:srgbClr val="FFFFFF"/>
                      </a:gs>
                      <a:gs pos="100000">
                        <a:srgbClr val="9ED4F8"/>
                      </a:gs>
                    </a:gsLst>
                    <a:lin ang="5400000" scaled="0"/>
                  </a:gradFill>
                  <a:effectLst>
                    <a:glow rad="63500">
                      <a:srgbClr val="000000"/>
                    </a:glow>
                    <a:outerShdw blurRad="50800" dist="38100" dir="5400000" algn="t" rotWithShape="0">
                      <a:prstClr val="black">
                        <a:alpha val="40000"/>
                      </a:prstClr>
                    </a:outerShdw>
                  </a:effectLst>
                  <a:latin typeface="+mn-lt"/>
                </a:rPr>
                <a:t>Microsoft .NET Developer</a:t>
              </a:r>
              <a:endParaRPr lang="en-US" sz="2000" b="1" dirty="0">
                <a:solidFill>
                  <a:schemeClr val="accent5">
                    <a:lumMod val="20000"/>
                    <a:lumOff val="80000"/>
                  </a:schemeClr>
                </a:solidFill>
                <a:effectLst>
                  <a:outerShdw blurRad="38100" dist="38100" dir="2700000" algn="tl">
                    <a:srgbClr val="000000">
                      <a:alpha val="43137"/>
                    </a:srgbClr>
                  </a:outerShdw>
                </a:effectLst>
                <a:latin typeface="+mn-lt"/>
              </a:endParaRPr>
            </a:p>
          </p:txBody>
        </p:sp>
      </p:grpSp>
    </p:spTree>
    <p:extLst>
      <p:ext uri="{BB962C8B-B14F-4D97-AF65-F5344CB8AC3E}">
        <p14:creationId xmlns:p14="http://schemas.microsoft.com/office/powerpoint/2010/main" val="1036083496"/>
      </p:ext>
    </p:extLst>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1107996"/>
          </a:xfrm>
        </p:spPr>
        <p:txBody>
          <a:bodyPr/>
          <a:lstStyle/>
          <a:p>
            <a:r>
              <a:rPr lang="en-US" dirty="0" smtClean="0"/>
              <a:t>Duet Enterprise Extensibility</a:t>
            </a:r>
            <a:br>
              <a:rPr lang="en-US" dirty="0" smtClean="0"/>
            </a:br>
            <a:r>
              <a:rPr lang="en-US" sz="3600" dirty="0" smtClean="0">
                <a:solidFill>
                  <a:schemeClr val="accent1">
                    <a:lumMod val="40000"/>
                    <a:lumOff val="60000"/>
                  </a:schemeClr>
                </a:solidFill>
              </a:rPr>
              <a:t>Where the Microsoft tools begin</a:t>
            </a:r>
            <a:endParaRPr lang="en-US" sz="3600" dirty="0">
              <a:solidFill>
                <a:schemeClr val="accent1">
                  <a:lumMod val="40000"/>
                  <a:lumOff val="60000"/>
                </a:schemeClr>
              </a:solidFill>
            </a:endParaRPr>
          </a:p>
        </p:txBody>
      </p:sp>
      <p:sp>
        <p:nvSpPr>
          <p:cNvPr id="48" name="AutoShape 109"/>
          <p:cNvSpPr>
            <a:spLocks noChangeArrowheads="1"/>
          </p:cNvSpPr>
          <p:nvPr/>
        </p:nvSpPr>
        <p:spPr bwMode="gray">
          <a:xfrm>
            <a:off x="1604976" y="5755058"/>
            <a:ext cx="4294386" cy="1006476"/>
          </a:xfrm>
          <a:prstGeom prst="rect">
            <a:avLst/>
          </a:prstGeom>
          <a:gradFill flip="none" rotWithShape="1">
            <a:gsLst>
              <a:gs pos="0">
                <a:srgbClr val="FFFFFF">
                  <a:lumMod val="85000"/>
                </a:srgbClr>
              </a:gs>
              <a:gs pos="100000">
                <a:srgbClr val="FFFFFF"/>
              </a:gs>
            </a:gsLst>
            <a:lin ang="13500000" scaled="1"/>
            <a:tileRect/>
          </a:gradFill>
          <a:ln w="9525" algn="ctr">
            <a:solidFill>
              <a:srgbClr val="E8E8E8"/>
            </a:solidFill>
            <a:miter lim="800000"/>
            <a:headEnd/>
            <a:tailEnd/>
          </a:ln>
          <a:effectLst>
            <a:reflection blurRad="6350" stA="52000" endA="300" endPos="35000" dir="5400000" sy="-100000" algn="bl" rotWithShape="0"/>
          </a:effectLst>
        </p:spPr>
        <p:txBody>
          <a:bodyPr lIns="182880" tIns="457200" bIns="46800"/>
          <a:lstStyle/>
          <a:p>
            <a:pPr marL="233363" lvl="1" indent="-233363">
              <a:lnSpc>
                <a:spcPts val="1700"/>
              </a:lnSpc>
              <a:spcBef>
                <a:spcPts val="600"/>
              </a:spcBef>
              <a:buClr>
                <a:srgbClr val="F0AB00"/>
              </a:buClr>
              <a:buSzPct val="64000"/>
              <a:buFont typeface="Wingdings 2" pitchFamily="18" charset="2"/>
              <a:buChar char="¢"/>
              <a:defRPr/>
            </a:pPr>
            <a:endParaRPr lang="en-US" sz="1400" dirty="0">
              <a:solidFill>
                <a:srgbClr val="000000"/>
              </a:solidFill>
              <a:cs typeface="Arial" pitchFamily="34" charset="0"/>
            </a:endParaRPr>
          </a:p>
        </p:txBody>
      </p:sp>
      <p:sp>
        <p:nvSpPr>
          <p:cNvPr id="49" name="AutoShape 109"/>
          <p:cNvSpPr>
            <a:spLocks noChangeArrowheads="1"/>
          </p:cNvSpPr>
          <p:nvPr/>
        </p:nvSpPr>
        <p:spPr bwMode="gray">
          <a:xfrm>
            <a:off x="5995544" y="5755058"/>
            <a:ext cx="4294386" cy="1006476"/>
          </a:xfrm>
          <a:prstGeom prst="rect">
            <a:avLst/>
          </a:prstGeom>
          <a:gradFill flip="none" rotWithShape="1">
            <a:gsLst>
              <a:gs pos="0">
                <a:srgbClr val="FFFFFF">
                  <a:lumMod val="85000"/>
                </a:srgbClr>
              </a:gs>
              <a:gs pos="100000">
                <a:srgbClr val="FFFFFF"/>
              </a:gs>
            </a:gsLst>
            <a:lin ang="13500000" scaled="1"/>
            <a:tileRect/>
          </a:gradFill>
          <a:ln w="9525" algn="ctr">
            <a:solidFill>
              <a:srgbClr val="E8E8E8"/>
            </a:solidFill>
            <a:miter lim="800000"/>
            <a:headEnd/>
            <a:tailEnd/>
          </a:ln>
          <a:effectLst>
            <a:reflection blurRad="6350" stA="52000" endA="300" endPos="35000" dir="5400000" sy="-100000" algn="bl" rotWithShape="0"/>
          </a:effectLst>
        </p:spPr>
        <p:txBody>
          <a:bodyPr lIns="182880" tIns="457200" bIns="46800"/>
          <a:lstStyle/>
          <a:p>
            <a:pPr marL="233363" lvl="1" indent="-233363">
              <a:lnSpc>
                <a:spcPts val="1700"/>
              </a:lnSpc>
              <a:spcBef>
                <a:spcPts val="600"/>
              </a:spcBef>
              <a:buClr>
                <a:srgbClr val="F0AB00"/>
              </a:buClr>
              <a:buSzPct val="64000"/>
              <a:buFont typeface="Wingdings 2" pitchFamily="18" charset="2"/>
              <a:buChar char="¢"/>
              <a:defRPr/>
            </a:pPr>
            <a:endParaRPr lang="en-US" sz="1400" dirty="0">
              <a:solidFill>
                <a:srgbClr val="000000"/>
              </a:solidFill>
              <a:cs typeface="Arial" pitchFamily="34" charset="0"/>
            </a:endParaRPr>
          </a:p>
        </p:txBody>
      </p:sp>
      <p:sp>
        <p:nvSpPr>
          <p:cNvPr id="50" name="AutoShape 2"/>
          <p:cNvSpPr>
            <a:spLocks noChangeArrowheads="1"/>
          </p:cNvSpPr>
          <p:nvPr/>
        </p:nvSpPr>
        <p:spPr bwMode="gray">
          <a:xfrm>
            <a:off x="1611327" y="3708144"/>
            <a:ext cx="8726487" cy="356007"/>
          </a:xfrm>
          <a:prstGeom prst="roundRect">
            <a:avLst>
              <a:gd name="adj" fmla="val 0"/>
            </a:avLst>
          </a:prstGeom>
          <a:gradFill rotWithShape="1">
            <a:gsLst>
              <a:gs pos="0">
                <a:srgbClr val="FFFFFF">
                  <a:alpha val="62000"/>
                </a:srgbClr>
              </a:gs>
              <a:gs pos="100000">
                <a:srgbClr val="F7F7F7"/>
              </a:gs>
            </a:gsLst>
            <a:lin ang="2700000" scaled="1"/>
          </a:gradFill>
          <a:ln w="9525" algn="ctr">
            <a:solidFill>
              <a:srgbClr val="DEDEDE"/>
            </a:solidFill>
            <a:round/>
            <a:headEnd/>
            <a:tailEnd/>
          </a:ln>
          <a:effectLst>
            <a:reflection blurRad="6350" stA="52000" endA="300" endPos="35000" dir="5400000" sy="-100000" algn="bl" rotWithShape="0"/>
          </a:effectLst>
        </p:spPr>
        <p:txBody>
          <a:bodyPr tIns="137160" bIns="137160"/>
          <a:lstStyle/>
          <a:p>
            <a:pPr>
              <a:defRPr/>
            </a:pPr>
            <a:endParaRPr lang="en-US" sz="1600" dirty="0">
              <a:solidFill>
                <a:srgbClr val="000000"/>
              </a:solidFill>
              <a:latin typeface="Arial Black"/>
            </a:endParaRPr>
          </a:p>
        </p:txBody>
      </p:sp>
      <p:sp>
        <p:nvSpPr>
          <p:cNvPr id="51" name="AutoShape 2"/>
          <p:cNvSpPr>
            <a:spLocks noChangeArrowheads="1"/>
          </p:cNvSpPr>
          <p:nvPr/>
        </p:nvSpPr>
        <p:spPr bwMode="gray">
          <a:xfrm>
            <a:off x="1611327" y="1381481"/>
            <a:ext cx="8726487" cy="2686050"/>
          </a:xfrm>
          <a:prstGeom prst="roundRect">
            <a:avLst>
              <a:gd name="adj" fmla="val 0"/>
            </a:avLst>
          </a:prstGeom>
          <a:gradFill rotWithShape="1">
            <a:gsLst>
              <a:gs pos="0">
                <a:srgbClr val="FFFFFF">
                  <a:alpha val="62000"/>
                </a:srgbClr>
              </a:gs>
              <a:gs pos="100000">
                <a:srgbClr val="F7F7F7"/>
              </a:gs>
            </a:gsLst>
            <a:lin ang="2700000" scaled="1"/>
          </a:gradFill>
          <a:ln w="9525" algn="ctr">
            <a:solidFill>
              <a:srgbClr val="DEDEDE"/>
            </a:solidFill>
            <a:round/>
            <a:headEnd/>
            <a:tailEnd/>
          </a:ln>
        </p:spPr>
        <p:txBody>
          <a:bodyPr tIns="137160" bIns="137160"/>
          <a:lstStyle/>
          <a:p>
            <a:pPr>
              <a:defRPr/>
            </a:pPr>
            <a:endParaRPr lang="en-US" sz="1600" dirty="0">
              <a:solidFill>
                <a:srgbClr val="000000"/>
              </a:solidFill>
              <a:latin typeface="Arial Black"/>
            </a:endParaRPr>
          </a:p>
        </p:txBody>
      </p:sp>
      <p:cxnSp>
        <p:nvCxnSpPr>
          <p:cNvPr id="52" name="Straight Connector 51"/>
          <p:cNvCxnSpPr/>
          <p:nvPr/>
        </p:nvCxnSpPr>
        <p:spPr bwMode="gray">
          <a:xfrm>
            <a:off x="1706894" y="3190596"/>
            <a:ext cx="8493760" cy="0"/>
          </a:xfrm>
          <a:prstGeom prst="line">
            <a:avLst/>
          </a:prstGeom>
          <a:noFill/>
          <a:ln w="10000" cap="flat" cmpd="sng" algn="ctr">
            <a:solidFill>
              <a:srgbClr val="CCCCCC">
                <a:lumMod val="75000"/>
              </a:srgbClr>
            </a:solidFill>
            <a:prstDash val="dash"/>
            <a:headEnd type="none" w="med" len="med"/>
            <a:tailEnd type="none" w="med" len="med"/>
          </a:ln>
          <a:effectLst/>
        </p:spPr>
      </p:cxnSp>
      <p:cxnSp>
        <p:nvCxnSpPr>
          <p:cNvPr id="53" name="Straight Connector 52"/>
          <p:cNvCxnSpPr/>
          <p:nvPr/>
        </p:nvCxnSpPr>
        <p:spPr bwMode="gray">
          <a:xfrm>
            <a:off x="1737374" y="2195551"/>
            <a:ext cx="8463280" cy="0"/>
          </a:xfrm>
          <a:prstGeom prst="line">
            <a:avLst/>
          </a:prstGeom>
          <a:noFill/>
          <a:ln w="10000" cap="flat" cmpd="sng" algn="ctr">
            <a:solidFill>
              <a:srgbClr val="CCCCCC">
                <a:lumMod val="75000"/>
              </a:srgbClr>
            </a:solidFill>
            <a:prstDash val="dash"/>
            <a:headEnd type="none" w="med" len="med"/>
            <a:tailEnd type="none" w="med" len="med"/>
          </a:ln>
          <a:effectLst/>
        </p:spPr>
      </p:cxnSp>
      <p:sp>
        <p:nvSpPr>
          <p:cNvPr id="54" name="AutoShape 36"/>
          <p:cNvSpPr>
            <a:spLocks noChangeArrowheads="1"/>
          </p:cNvSpPr>
          <p:nvPr/>
        </p:nvSpPr>
        <p:spPr bwMode="gray">
          <a:xfrm>
            <a:off x="5842014" y="3393895"/>
            <a:ext cx="1600200" cy="539750"/>
          </a:xfrm>
          <a:prstGeom prst="roundRect">
            <a:avLst>
              <a:gd name="adj" fmla="val 0"/>
            </a:avLst>
          </a:prstGeom>
          <a:gradFill rotWithShape="1">
            <a:gsLst>
              <a:gs pos="0">
                <a:srgbClr val="4E7890"/>
              </a:gs>
              <a:gs pos="100000">
                <a:srgbClr val="314B59"/>
              </a:gs>
            </a:gsLst>
            <a:lin ang="2700000" scaled="1"/>
          </a:gradFill>
          <a:ln w="12700" algn="ctr">
            <a:solidFill>
              <a:srgbClr val="C6C6C6"/>
            </a:solidFill>
            <a:round/>
            <a:headEnd/>
            <a:tailEnd/>
          </a:ln>
          <a:effectLst>
            <a:outerShdw blurRad="25400" dist="12700" dir="2700000" algn="tl" rotWithShape="0">
              <a:prstClr val="black">
                <a:alpha val="40000"/>
              </a:prstClr>
            </a:outerShdw>
          </a:effectLst>
        </p:spPr>
        <p:txBody>
          <a:bodyPr tIns="91440" bIns="91440" anchor="ctr"/>
          <a:lstStyle/>
          <a:p>
            <a:pPr marL="0" marR="0" lvl="1" indent="-114300" algn="ctr" defTabSz="533400" eaLnBrk="1" fontAlgn="auto" latinLnBrk="0" hangingPunct="1">
              <a:lnSpc>
                <a:spcPts val="1200"/>
              </a:lnSpc>
              <a:spcBef>
                <a:spcPts val="0"/>
              </a:spcBef>
              <a:spcAft>
                <a:spcPts val="0"/>
              </a:spcAft>
              <a:buClr>
                <a:srgbClr val="F0AB00"/>
              </a:buClr>
              <a:buSzPct val="80000"/>
              <a:buFont typeface="Wingdings"/>
              <a:buNone/>
              <a:tabLst>
                <a:tab pos="282575" algn="l"/>
              </a:tabLst>
              <a:defRPr/>
            </a:pPr>
            <a:r>
              <a:rPr kumimoji="0" lang="en-US" sz="1100" b="1" i="0" u="none" strike="noStrike" kern="0" cap="none" spc="0" normalizeH="0" baseline="0" noProof="0" dirty="0">
                <a:ln>
                  <a:noFill/>
                </a:ln>
                <a:solidFill>
                  <a:srgbClr val="FFFFFF"/>
                </a:solidFill>
                <a:effectLst/>
                <a:uLnTx/>
                <a:uFillTx/>
              </a:rPr>
              <a:t>Pick RFC/Web Service</a:t>
            </a:r>
          </a:p>
        </p:txBody>
      </p:sp>
      <p:cxnSp>
        <p:nvCxnSpPr>
          <p:cNvPr id="55" name="Elbow Connector 54"/>
          <p:cNvCxnSpPr>
            <a:cxnSpLocks noChangeShapeType="1"/>
          </p:cNvCxnSpPr>
          <p:nvPr/>
        </p:nvCxnSpPr>
        <p:spPr bwMode="gray">
          <a:xfrm flipH="1" flipV="1">
            <a:off x="6606872" y="2085061"/>
            <a:ext cx="1719262" cy="554038"/>
          </a:xfrm>
          <a:prstGeom prst="bentConnector4">
            <a:avLst>
              <a:gd name="adj1" fmla="val -13288"/>
              <a:gd name="adj2" fmla="val 74317"/>
            </a:avLst>
          </a:prstGeom>
          <a:solidFill>
            <a:srgbClr val="CCCCCC"/>
          </a:solidFill>
          <a:ln w="9525" cap="flat" cmpd="sng" algn="ctr">
            <a:solidFill>
              <a:srgbClr val="666666">
                <a:lumMod val="75000"/>
              </a:srgbClr>
            </a:solidFill>
            <a:prstDash val="solid"/>
            <a:round/>
            <a:headEnd type="none" w="med" len="med"/>
            <a:tailEnd type="triangle"/>
          </a:ln>
          <a:effectLst/>
        </p:spPr>
      </p:cxnSp>
      <p:sp>
        <p:nvSpPr>
          <p:cNvPr id="56" name="Text Box 83"/>
          <p:cNvSpPr txBox="1">
            <a:spLocks noChangeArrowheads="1"/>
          </p:cNvSpPr>
          <p:nvPr/>
        </p:nvSpPr>
        <p:spPr bwMode="gray">
          <a:xfrm>
            <a:off x="1823734" y="1546264"/>
            <a:ext cx="1048284" cy="671595"/>
          </a:xfrm>
          <a:prstGeom prst="rect">
            <a:avLst/>
          </a:prstGeom>
          <a:noFill/>
          <a:ln w="12700">
            <a:noFill/>
            <a:miter lim="800000"/>
            <a:headEnd/>
            <a:tailEnd/>
          </a:ln>
        </p:spPr>
        <p:txBody>
          <a:bodyPr wrap="square" lIns="0" tIns="46800" rIns="0" bIns="46800">
            <a:spAutoFit/>
          </a:bodyPr>
          <a:lstStyle/>
          <a:p>
            <a:pPr marL="0" marR="0" lvl="0" indent="0" defTabSz="914400" eaLnBrk="1" fontAlgn="auto" latinLnBrk="0" hangingPunct="1">
              <a:lnSpc>
                <a:spcPts val="1500"/>
              </a:lnSpc>
              <a:spcBef>
                <a:spcPts val="0"/>
              </a:spcBef>
              <a:spcAft>
                <a:spcPts val="0"/>
              </a:spcAft>
              <a:buClrTx/>
              <a:buSzTx/>
              <a:buFontTx/>
              <a:buNone/>
              <a:tabLst/>
              <a:defRPr/>
            </a:pPr>
            <a:r>
              <a:rPr kumimoji="0" lang="en-US" sz="1300" b="1" i="0" u="none" strike="noStrike" kern="0" cap="none" spc="0" normalizeH="0" baseline="0" noProof="0" dirty="0">
                <a:ln>
                  <a:noFill/>
                </a:ln>
                <a:solidFill>
                  <a:srgbClr val="000000"/>
                </a:solidFill>
                <a:effectLst/>
                <a:uLnTx/>
                <a:uFillTx/>
              </a:rPr>
              <a:t>MS </a:t>
            </a:r>
            <a:r>
              <a:rPr kumimoji="0" lang="en-US" sz="1300" b="1" i="0" u="none" strike="noStrike" kern="0" cap="none" spc="0" normalizeH="0" baseline="0" noProof="0" dirty="0" smtClean="0">
                <a:ln>
                  <a:noFill/>
                </a:ln>
                <a:solidFill>
                  <a:srgbClr val="000000"/>
                </a:solidFill>
                <a:effectLst/>
                <a:uLnTx/>
                <a:uFillTx/>
              </a:rPr>
              <a:t>SharePoint</a:t>
            </a:r>
            <a:br>
              <a:rPr kumimoji="0" lang="en-US" sz="1300" b="1" i="0" u="none" strike="noStrike" kern="0" cap="none" spc="0" normalizeH="0" baseline="0" noProof="0" dirty="0" smtClean="0">
                <a:ln>
                  <a:noFill/>
                </a:ln>
                <a:solidFill>
                  <a:srgbClr val="000000"/>
                </a:solidFill>
                <a:effectLst/>
                <a:uLnTx/>
                <a:uFillTx/>
              </a:rPr>
            </a:br>
            <a:r>
              <a:rPr kumimoji="0" lang="en-US" sz="1300" b="1" i="0" u="none" strike="noStrike" kern="0" cap="none" spc="0" normalizeH="0" baseline="0" noProof="0" dirty="0" smtClean="0">
                <a:ln>
                  <a:noFill/>
                </a:ln>
                <a:solidFill>
                  <a:srgbClr val="000000"/>
                </a:solidFill>
                <a:effectLst/>
                <a:uLnTx/>
                <a:uFillTx/>
              </a:rPr>
              <a:t>2010</a:t>
            </a:r>
            <a:endParaRPr kumimoji="0" lang="en-US" sz="1300" b="1" i="0" u="none" strike="noStrike" kern="0" cap="none" spc="0" normalizeH="0" baseline="0" noProof="0" dirty="0">
              <a:ln>
                <a:noFill/>
              </a:ln>
              <a:solidFill>
                <a:srgbClr val="000000"/>
              </a:solidFill>
              <a:effectLst/>
              <a:uLnTx/>
              <a:uFillTx/>
            </a:endParaRPr>
          </a:p>
        </p:txBody>
      </p:sp>
      <p:sp>
        <p:nvSpPr>
          <p:cNvPr id="57" name="Text Box 83"/>
          <p:cNvSpPr txBox="1">
            <a:spLocks noChangeArrowheads="1"/>
          </p:cNvSpPr>
          <p:nvPr/>
        </p:nvSpPr>
        <p:spPr bwMode="gray">
          <a:xfrm>
            <a:off x="1823735" y="2537181"/>
            <a:ext cx="543560" cy="286361"/>
          </a:xfrm>
          <a:prstGeom prst="rect">
            <a:avLst/>
          </a:prstGeom>
          <a:noFill/>
          <a:ln w="12700">
            <a:noFill/>
            <a:miter lim="800000"/>
            <a:headEnd/>
            <a:tailEnd/>
          </a:ln>
        </p:spPr>
        <p:txBody>
          <a:bodyPr wrap="square" lIns="0" tIns="46800" rIns="0" bIns="46800">
            <a:spAutoFit/>
          </a:bodyPr>
          <a:lstStyle/>
          <a:p>
            <a:pPr marL="0" marR="0" lvl="0" indent="0" defTabSz="914400" eaLnBrk="1" fontAlgn="auto" latinLnBrk="0" hangingPunct="1">
              <a:lnSpc>
                <a:spcPts val="1500"/>
              </a:lnSpc>
              <a:spcBef>
                <a:spcPts val="0"/>
              </a:spcBef>
              <a:spcAft>
                <a:spcPts val="0"/>
              </a:spcAft>
              <a:buClrTx/>
              <a:buSzTx/>
              <a:buFontTx/>
              <a:buNone/>
              <a:tabLst/>
              <a:defRPr/>
            </a:pPr>
            <a:r>
              <a:rPr kumimoji="0" lang="en-US" sz="1300" b="1" i="0" u="none" strike="noStrike" kern="0" cap="none" spc="0" normalizeH="0" baseline="0" noProof="0" dirty="0">
                <a:ln>
                  <a:noFill/>
                </a:ln>
                <a:solidFill>
                  <a:srgbClr val="000000"/>
                </a:solidFill>
                <a:effectLst/>
                <a:uLnTx/>
                <a:uFillTx/>
              </a:rPr>
              <a:t>SCL</a:t>
            </a:r>
          </a:p>
        </p:txBody>
      </p:sp>
      <p:sp>
        <p:nvSpPr>
          <p:cNvPr id="58" name="Text Box 83"/>
          <p:cNvSpPr txBox="1">
            <a:spLocks noChangeArrowheads="1"/>
          </p:cNvSpPr>
          <p:nvPr/>
        </p:nvSpPr>
        <p:spPr bwMode="gray">
          <a:xfrm>
            <a:off x="1823734" y="3414116"/>
            <a:ext cx="1071880" cy="479235"/>
          </a:xfrm>
          <a:prstGeom prst="rect">
            <a:avLst/>
          </a:prstGeom>
          <a:noFill/>
          <a:ln w="12700">
            <a:noFill/>
            <a:miter lim="800000"/>
            <a:headEnd/>
            <a:tailEnd/>
          </a:ln>
        </p:spPr>
        <p:txBody>
          <a:bodyPr wrap="square" lIns="0" tIns="46800" rIns="0" bIns="46800">
            <a:spAutoFit/>
          </a:bodyPr>
          <a:lstStyle/>
          <a:p>
            <a:pPr marL="0" marR="0" lvl="0" indent="0" defTabSz="914400" eaLnBrk="1" fontAlgn="auto" latinLnBrk="0" hangingPunct="1">
              <a:lnSpc>
                <a:spcPts val="1500"/>
              </a:lnSpc>
              <a:spcBef>
                <a:spcPts val="0"/>
              </a:spcBef>
              <a:spcAft>
                <a:spcPts val="0"/>
              </a:spcAft>
              <a:buClrTx/>
              <a:buSzTx/>
              <a:buFontTx/>
              <a:buNone/>
              <a:tabLst/>
              <a:defRPr/>
            </a:pPr>
            <a:r>
              <a:rPr kumimoji="0" lang="en-US" sz="1300" b="1" i="0" u="none" strike="noStrike" kern="0" cap="none" spc="0" normalizeH="0" baseline="0" noProof="0" dirty="0">
                <a:ln>
                  <a:noFill/>
                </a:ln>
                <a:solidFill>
                  <a:srgbClr val="000000"/>
                </a:solidFill>
                <a:effectLst/>
                <a:uLnTx/>
                <a:uFillTx/>
              </a:rPr>
              <a:t>SAP Environment</a:t>
            </a:r>
          </a:p>
        </p:txBody>
      </p:sp>
      <p:sp>
        <p:nvSpPr>
          <p:cNvPr id="59" name="AutoShape 40"/>
          <p:cNvSpPr>
            <a:spLocks noChangeArrowheads="1"/>
          </p:cNvSpPr>
          <p:nvPr/>
        </p:nvSpPr>
        <p:spPr bwMode="gray">
          <a:xfrm>
            <a:off x="8920494" y="1518800"/>
            <a:ext cx="1253119" cy="538163"/>
          </a:xfrm>
          <a:prstGeom prst="roundRect">
            <a:avLst>
              <a:gd name="adj" fmla="val 0"/>
            </a:avLst>
          </a:prstGeom>
          <a:gradFill rotWithShape="1">
            <a:gsLst>
              <a:gs pos="0">
                <a:srgbClr val="FFE8AF"/>
              </a:gs>
              <a:gs pos="100000">
                <a:srgbClr val="FFBC13"/>
              </a:gs>
            </a:gsLst>
            <a:lin ang="2700000" scaled="1"/>
          </a:gradFill>
          <a:ln w="12700" algn="ctr">
            <a:solidFill>
              <a:srgbClr val="DBDBDB"/>
            </a:solidFill>
            <a:round/>
            <a:headEnd/>
            <a:tailEnd/>
          </a:ln>
          <a:effectLst>
            <a:outerShdw blurRad="25400" dist="12700" dir="2700000" algn="tl" rotWithShape="0">
              <a:prstClr val="black">
                <a:alpha val="40000"/>
              </a:prstClr>
            </a:outerShdw>
          </a:effectLst>
        </p:spPr>
        <p:txBody>
          <a:bodyPr tIns="91440" bIns="91440" anchor="ctr"/>
          <a:lstStyle/>
          <a:p>
            <a:pPr marL="0" marR="0" lvl="1" indent="-114300" algn="ctr" defTabSz="533400" eaLnBrk="1" fontAlgn="auto" latinLnBrk="0" hangingPunct="1">
              <a:lnSpc>
                <a:spcPts val="1200"/>
              </a:lnSpc>
              <a:spcBef>
                <a:spcPts val="0"/>
              </a:spcBef>
              <a:spcAft>
                <a:spcPts val="0"/>
              </a:spcAft>
              <a:buClr>
                <a:srgbClr val="F0AB00"/>
              </a:buClr>
              <a:buSzPct val="80000"/>
              <a:buFont typeface="Wingdings"/>
              <a:buNone/>
              <a:tabLst>
                <a:tab pos="282575" algn="l"/>
              </a:tabLst>
              <a:defRPr/>
            </a:pPr>
            <a:r>
              <a:rPr kumimoji="0" lang="en-US" sz="1100" b="1" i="0" u="none" strike="noStrike" kern="0" cap="none" spc="0" normalizeH="0" baseline="0" noProof="0" dirty="0">
                <a:ln>
                  <a:noFill/>
                </a:ln>
                <a:solidFill>
                  <a:srgbClr val="000000"/>
                </a:solidFill>
                <a:effectLst/>
                <a:uLnTx/>
                <a:uFillTx/>
              </a:rPr>
              <a:t>Connect External List to </a:t>
            </a:r>
            <a:r>
              <a:rPr kumimoji="0" lang="en-US" sz="1100" b="1" i="0" u="none" strike="noStrike" kern="0" cap="none" spc="0" normalizeH="0" baseline="0" noProof="0" dirty="0" smtClean="0">
                <a:ln>
                  <a:noFill/>
                </a:ln>
                <a:solidFill>
                  <a:srgbClr val="000000"/>
                </a:solidFill>
                <a:effectLst/>
                <a:uLnTx/>
                <a:uFillTx/>
              </a:rPr>
              <a:t>Outlook/UX</a:t>
            </a:r>
            <a:endParaRPr kumimoji="0" lang="en-US" sz="1100" b="1" i="0" u="none" strike="noStrike" kern="0" cap="none" spc="0" normalizeH="0" baseline="0" noProof="0" dirty="0">
              <a:ln>
                <a:noFill/>
              </a:ln>
              <a:solidFill>
                <a:srgbClr val="000000"/>
              </a:solidFill>
              <a:effectLst/>
              <a:uLnTx/>
              <a:uFillTx/>
            </a:endParaRPr>
          </a:p>
        </p:txBody>
      </p:sp>
      <p:grpSp>
        <p:nvGrpSpPr>
          <p:cNvPr id="60" name="Group 68"/>
          <p:cNvGrpSpPr/>
          <p:nvPr/>
        </p:nvGrpSpPr>
        <p:grpSpPr bwMode="gray">
          <a:xfrm>
            <a:off x="3012454" y="3254414"/>
            <a:ext cx="559704" cy="526415"/>
            <a:chOff x="1336040" y="2815273"/>
            <a:chExt cx="559704" cy="526415"/>
          </a:xfrm>
        </p:grpSpPr>
        <p:pic>
          <p:nvPicPr>
            <p:cNvPr id="61" name="Picture 153" descr="a"/>
            <p:cNvPicPr>
              <a:picLocks noChangeAspect="1" noChangeArrowheads="1"/>
            </p:cNvPicPr>
            <p:nvPr/>
          </p:nvPicPr>
          <p:blipFill>
            <a:blip r:embed="rId3" cstate="print"/>
            <a:srcRect/>
            <a:stretch>
              <a:fillRect/>
            </a:stretch>
          </p:blipFill>
          <p:spPr bwMode="gray">
            <a:xfrm>
              <a:off x="1396549" y="2815273"/>
              <a:ext cx="305704" cy="354648"/>
            </a:xfrm>
            <a:prstGeom prst="rect">
              <a:avLst/>
            </a:prstGeom>
            <a:noFill/>
            <a:ln w="9525">
              <a:noFill/>
              <a:miter lim="800000"/>
              <a:headEnd/>
              <a:tailEnd/>
            </a:ln>
          </p:spPr>
        </p:pic>
        <p:pic>
          <p:nvPicPr>
            <p:cNvPr id="62" name="Picture 153" descr="a"/>
            <p:cNvPicPr>
              <a:picLocks noChangeAspect="1" noChangeArrowheads="1"/>
            </p:cNvPicPr>
            <p:nvPr/>
          </p:nvPicPr>
          <p:blipFill>
            <a:blip r:embed="rId3" cstate="print"/>
            <a:srcRect/>
            <a:stretch>
              <a:fillRect/>
            </a:stretch>
          </p:blipFill>
          <p:spPr bwMode="gray">
            <a:xfrm>
              <a:off x="1590040" y="2916873"/>
              <a:ext cx="305704" cy="354648"/>
            </a:xfrm>
            <a:prstGeom prst="rect">
              <a:avLst/>
            </a:prstGeom>
            <a:noFill/>
            <a:ln w="9525">
              <a:noFill/>
              <a:miter lim="800000"/>
              <a:headEnd/>
              <a:tailEnd/>
            </a:ln>
          </p:spPr>
        </p:pic>
        <p:pic>
          <p:nvPicPr>
            <p:cNvPr id="63" name="Picture 153" descr="a"/>
            <p:cNvPicPr>
              <a:picLocks noChangeAspect="1" noChangeArrowheads="1"/>
            </p:cNvPicPr>
            <p:nvPr/>
          </p:nvPicPr>
          <p:blipFill>
            <a:blip r:embed="rId3" cstate="print"/>
            <a:srcRect/>
            <a:stretch>
              <a:fillRect/>
            </a:stretch>
          </p:blipFill>
          <p:spPr bwMode="gray">
            <a:xfrm>
              <a:off x="1336040" y="2987040"/>
              <a:ext cx="305704" cy="354648"/>
            </a:xfrm>
            <a:prstGeom prst="rect">
              <a:avLst/>
            </a:prstGeom>
            <a:noFill/>
            <a:ln w="9525">
              <a:noFill/>
              <a:miter lim="800000"/>
              <a:headEnd/>
              <a:tailEnd/>
            </a:ln>
          </p:spPr>
        </p:pic>
      </p:grpSp>
      <p:grpSp>
        <p:nvGrpSpPr>
          <p:cNvPr id="64" name="Group 43"/>
          <p:cNvGrpSpPr/>
          <p:nvPr/>
        </p:nvGrpSpPr>
        <p:grpSpPr bwMode="gray">
          <a:xfrm>
            <a:off x="2822271" y="1453236"/>
            <a:ext cx="725488" cy="725488"/>
            <a:chOff x="1399857" y="1125855"/>
            <a:chExt cx="725488" cy="725488"/>
          </a:xfrm>
        </p:grpSpPr>
        <p:grpSp>
          <p:nvGrpSpPr>
            <p:cNvPr id="65" name="Group 141"/>
            <p:cNvGrpSpPr>
              <a:grpSpLocks/>
            </p:cNvGrpSpPr>
            <p:nvPr/>
          </p:nvGrpSpPr>
          <p:grpSpPr bwMode="gray">
            <a:xfrm>
              <a:off x="1399857" y="1125855"/>
              <a:ext cx="725488" cy="725488"/>
              <a:chOff x="-3420026" y="1603188"/>
              <a:chExt cx="725102" cy="725421"/>
            </a:xfrm>
          </p:grpSpPr>
          <p:pic>
            <p:nvPicPr>
              <p:cNvPr id="67" name="Picture 36" descr="\\Eric-pauls-power-mac-g5.local\desktop\Graphic Tank\b1.tif"/>
              <p:cNvPicPr>
                <a:picLocks noChangeAspect="1" noChangeArrowheads="1"/>
              </p:cNvPicPr>
              <p:nvPr/>
            </p:nvPicPr>
            <p:blipFill>
              <a:blip r:embed="rId4" cstate="print"/>
              <a:srcRect/>
              <a:stretch>
                <a:fillRect/>
              </a:stretch>
            </p:blipFill>
            <p:spPr bwMode="gray">
              <a:xfrm>
                <a:off x="-3420026" y="1916299"/>
                <a:ext cx="639035" cy="412310"/>
              </a:xfrm>
              <a:prstGeom prst="rect">
                <a:avLst/>
              </a:prstGeom>
              <a:noFill/>
              <a:ln w="9525">
                <a:noFill/>
                <a:miter lim="800000"/>
                <a:headEnd/>
                <a:tailEnd/>
              </a:ln>
            </p:spPr>
          </p:pic>
          <p:pic>
            <p:nvPicPr>
              <p:cNvPr id="68" name="Picture 39" descr="\\Eric-pauls-power-mac-g5.local\desktop\Graphic Tank\lap.tif"/>
              <p:cNvPicPr>
                <a:picLocks noChangeAspect="1" noChangeArrowheads="1"/>
              </p:cNvPicPr>
              <p:nvPr/>
            </p:nvPicPr>
            <p:blipFill>
              <a:blip r:embed="rId5" cstate="print"/>
              <a:srcRect/>
              <a:stretch>
                <a:fillRect/>
              </a:stretch>
            </p:blipFill>
            <p:spPr bwMode="gray">
              <a:xfrm>
                <a:off x="-3416237" y="1603188"/>
                <a:ext cx="721313" cy="695258"/>
              </a:xfrm>
              <a:prstGeom prst="rect">
                <a:avLst/>
              </a:prstGeom>
              <a:noFill/>
              <a:ln w="9525">
                <a:noFill/>
                <a:miter lim="800000"/>
                <a:headEnd/>
                <a:tailEnd/>
              </a:ln>
            </p:spPr>
          </p:pic>
        </p:grpSp>
        <p:pic>
          <p:nvPicPr>
            <p:cNvPr id="66" name="Picture 9" descr="http://1.bp.blogspot.com/_jIPNvBuH41s/SmIbLKgodgI/AAAAAAAAC7Q/8n3aAsKOVgo/s400/ms_office_logo.jpg"/>
            <p:cNvPicPr>
              <a:picLocks noChangeAspect="1" noChangeArrowheads="1"/>
            </p:cNvPicPr>
            <p:nvPr/>
          </p:nvPicPr>
          <p:blipFill>
            <a:blip r:embed="rId6" cstate="print">
              <a:clrChange>
                <a:clrFrom>
                  <a:srgbClr val="FFFFFF"/>
                </a:clrFrom>
                <a:clrTo>
                  <a:srgbClr val="FFFFFF">
                    <a:alpha val="0"/>
                  </a:srgbClr>
                </a:clrTo>
              </a:clrChange>
            </a:blip>
            <a:srcRect/>
            <a:stretch>
              <a:fillRect/>
            </a:stretch>
          </p:blipFill>
          <p:spPr bwMode="gray">
            <a:xfrm>
              <a:off x="1735724" y="1237129"/>
              <a:ext cx="292124" cy="285961"/>
            </a:xfrm>
            <a:prstGeom prst="rect">
              <a:avLst/>
            </a:prstGeom>
            <a:noFill/>
            <a:scene3d>
              <a:camera prst="isometricLeftDown">
                <a:rot lat="2658529" lon="1870423" rev="20819943"/>
              </a:camera>
              <a:lightRig rig="threePt" dir="t"/>
            </a:scene3d>
          </p:spPr>
        </p:pic>
      </p:grpSp>
      <p:grpSp>
        <p:nvGrpSpPr>
          <p:cNvPr id="69" name="Group 44"/>
          <p:cNvGrpSpPr/>
          <p:nvPr/>
        </p:nvGrpSpPr>
        <p:grpSpPr bwMode="gray">
          <a:xfrm>
            <a:off x="2438600" y="2363623"/>
            <a:ext cx="837735" cy="729639"/>
            <a:chOff x="1016186" y="2036242"/>
            <a:chExt cx="837735" cy="729639"/>
          </a:xfrm>
        </p:grpSpPr>
        <p:sp>
          <p:nvSpPr>
            <p:cNvPr id="70" name="Freeform 69"/>
            <p:cNvSpPr/>
            <p:nvPr/>
          </p:nvSpPr>
          <p:spPr bwMode="gray">
            <a:xfrm>
              <a:off x="1016186" y="2036242"/>
              <a:ext cx="837735" cy="729639"/>
            </a:xfrm>
            <a:custGeom>
              <a:avLst/>
              <a:gdLst>
                <a:gd name="connsiteX0" fmla="*/ 0 w 778748"/>
                <a:gd name="connsiteY0" fmla="*/ 356716 h 693336"/>
                <a:gd name="connsiteX1" fmla="*/ 0 w 778748"/>
                <a:gd name="connsiteY1" fmla="*/ 582804 h 693336"/>
                <a:gd name="connsiteX2" fmla="*/ 185895 w 778748"/>
                <a:gd name="connsiteY2" fmla="*/ 693336 h 693336"/>
                <a:gd name="connsiteX3" fmla="*/ 778748 w 778748"/>
                <a:gd name="connsiteY3" fmla="*/ 351692 h 693336"/>
                <a:gd name="connsiteX4" fmla="*/ 778748 w 778748"/>
                <a:gd name="connsiteY4" fmla="*/ 125604 h 693336"/>
                <a:gd name="connsiteX5" fmla="*/ 582805 w 778748"/>
                <a:gd name="connsiteY5" fmla="*/ 0 h 693336"/>
                <a:gd name="connsiteX6" fmla="*/ 0 w 778748"/>
                <a:gd name="connsiteY6" fmla="*/ 356716 h 693336"/>
                <a:gd name="connsiteX0" fmla="*/ 0 w 778748"/>
                <a:gd name="connsiteY0" fmla="*/ 341644 h 678264"/>
                <a:gd name="connsiteX1" fmla="*/ 0 w 778748"/>
                <a:gd name="connsiteY1" fmla="*/ 567732 h 678264"/>
                <a:gd name="connsiteX2" fmla="*/ 185895 w 778748"/>
                <a:gd name="connsiteY2" fmla="*/ 678264 h 678264"/>
                <a:gd name="connsiteX3" fmla="*/ 778748 w 778748"/>
                <a:gd name="connsiteY3" fmla="*/ 336620 h 678264"/>
                <a:gd name="connsiteX4" fmla="*/ 778748 w 778748"/>
                <a:gd name="connsiteY4" fmla="*/ 110532 h 678264"/>
                <a:gd name="connsiteX5" fmla="*/ 582805 w 778748"/>
                <a:gd name="connsiteY5" fmla="*/ 0 h 678264"/>
                <a:gd name="connsiteX6" fmla="*/ 0 w 778748"/>
                <a:gd name="connsiteY6" fmla="*/ 341644 h 6782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78748" h="678264">
                  <a:moveTo>
                    <a:pt x="0" y="341644"/>
                  </a:moveTo>
                  <a:lnTo>
                    <a:pt x="0" y="567732"/>
                  </a:lnTo>
                  <a:lnTo>
                    <a:pt x="185895" y="678264"/>
                  </a:lnTo>
                  <a:lnTo>
                    <a:pt x="778748" y="336620"/>
                  </a:lnTo>
                  <a:lnTo>
                    <a:pt x="778748" y="110532"/>
                  </a:lnTo>
                  <a:lnTo>
                    <a:pt x="582805" y="0"/>
                  </a:lnTo>
                  <a:lnTo>
                    <a:pt x="0" y="341644"/>
                  </a:lnTo>
                  <a:close/>
                </a:path>
              </a:pathLst>
            </a:custGeom>
            <a:gradFill rotWithShape="1">
              <a:gsLst>
                <a:gs pos="0">
                  <a:srgbClr val="F5F5F5"/>
                </a:gs>
                <a:gs pos="100000">
                  <a:srgbClr val="CACACA"/>
                </a:gs>
              </a:gsLst>
              <a:lin ang="2700000" scaled="1"/>
            </a:gradFill>
            <a:ln w="12700" algn="ctr">
              <a:solidFill>
                <a:srgbClr val="E8E8E8"/>
              </a:solidFill>
              <a:round/>
              <a:headEnd/>
              <a:tailEnd/>
            </a:ln>
            <a:effectLst>
              <a:outerShdw blurRad="25400" dist="12700" dir="2700000" algn="tl" rotWithShape="0">
                <a:prstClr val="black">
                  <a:alpha val="40000"/>
                </a:prstClr>
              </a:outerShdw>
            </a:effectLst>
          </p:spPr>
          <p:txBody>
            <a:bodyPr tIns="91440" bIns="91440" anchor="ctr"/>
            <a:lstStyle/>
            <a:p>
              <a:pPr marL="0" marR="0" lvl="1" indent="182563" defTabSz="533400" eaLnBrk="1" fontAlgn="auto" latinLnBrk="0" hangingPunct="1">
                <a:lnSpc>
                  <a:spcPct val="100000"/>
                </a:lnSpc>
                <a:spcBef>
                  <a:spcPts val="0"/>
                </a:spcBef>
                <a:spcAft>
                  <a:spcPts val="0"/>
                </a:spcAft>
                <a:buClr>
                  <a:srgbClr val="F0AB00"/>
                </a:buClr>
                <a:buSzPct val="80000"/>
                <a:buFont typeface="Wingdings"/>
                <a:buChar char="n"/>
                <a:tabLst>
                  <a:tab pos="282575" algn="l"/>
                </a:tabLst>
                <a:defRPr/>
              </a:pPr>
              <a:endParaRPr kumimoji="0" lang="en-US" sz="1400" b="1" i="0" u="none" strike="noStrike" kern="0" cap="none" spc="0" normalizeH="0" baseline="0" noProof="0" dirty="0">
                <a:ln>
                  <a:noFill/>
                </a:ln>
                <a:solidFill>
                  <a:srgbClr val="000000"/>
                </a:solidFill>
                <a:effectLst/>
                <a:uLnTx/>
                <a:uFillTx/>
              </a:endParaRPr>
            </a:p>
          </p:txBody>
        </p:sp>
        <p:grpSp>
          <p:nvGrpSpPr>
            <p:cNvPr id="71" name="Group 69"/>
            <p:cNvGrpSpPr/>
            <p:nvPr/>
          </p:nvGrpSpPr>
          <p:grpSpPr bwMode="gray">
            <a:xfrm>
              <a:off x="1102898" y="2103120"/>
              <a:ext cx="695422" cy="577923"/>
              <a:chOff x="-1396462" y="3312160"/>
              <a:chExt cx="1004032" cy="834390"/>
            </a:xfrm>
          </p:grpSpPr>
          <p:pic>
            <p:nvPicPr>
              <p:cNvPr id="72" name="Picture 99" descr="\\Emp\desktop\Graphic Tank\a4.tif"/>
              <p:cNvPicPr>
                <a:picLocks noChangeAspect="1" noChangeArrowheads="1"/>
              </p:cNvPicPr>
              <p:nvPr/>
            </p:nvPicPr>
            <p:blipFill>
              <a:blip r:embed="rId7" cstate="print"/>
              <a:srcRect/>
              <a:stretch>
                <a:fillRect/>
              </a:stretch>
            </p:blipFill>
            <p:spPr bwMode="gray">
              <a:xfrm>
                <a:off x="-881648" y="3312160"/>
                <a:ext cx="489218" cy="529590"/>
              </a:xfrm>
              <a:prstGeom prst="rect">
                <a:avLst/>
              </a:prstGeom>
              <a:noFill/>
              <a:ln w="9525">
                <a:noFill/>
                <a:miter lim="800000"/>
                <a:headEnd/>
                <a:tailEnd/>
              </a:ln>
            </p:spPr>
          </p:pic>
          <p:pic>
            <p:nvPicPr>
              <p:cNvPr id="73" name="Picture 98" descr="\\Emp\desktop\Graphic Tank\a3.tif"/>
              <p:cNvPicPr>
                <a:picLocks noChangeAspect="1" noChangeArrowheads="1"/>
              </p:cNvPicPr>
              <p:nvPr/>
            </p:nvPicPr>
            <p:blipFill>
              <a:blip r:embed="rId8" cstate="print"/>
              <a:srcRect/>
              <a:stretch>
                <a:fillRect/>
              </a:stretch>
            </p:blipFill>
            <p:spPr bwMode="gray">
              <a:xfrm>
                <a:off x="-1131007" y="3455917"/>
                <a:ext cx="458345" cy="536715"/>
              </a:xfrm>
              <a:prstGeom prst="rect">
                <a:avLst/>
              </a:prstGeom>
              <a:noFill/>
              <a:ln w="9525">
                <a:noFill/>
                <a:miter lim="800000"/>
                <a:headEnd/>
                <a:tailEnd/>
              </a:ln>
            </p:spPr>
          </p:pic>
          <p:pic>
            <p:nvPicPr>
              <p:cNvPr id="74" name="Picture 97" descr="\\Emp\desktop\Graphic Tank\a2.tif"/>
              <p:cNvPicPr>
                <a:picLocks noChangeAspect="1" noChangeArrowheads="1"/>
              </p:cNvPicPr>
              <p:nvPr/>
            </p:nvPicPr>
            <p:blipFill>
              <a:blip r:embed="rId9" cstate="print"/>
              <a:srcRect/>
              <a:stretch>
                <a:fillRect/>
              </a:stretch>
            </p:blipFill>
            <p:spPr bwMode="gray">
              <a:xfrm>
                <a:off x="-1396462" y="3616960"/>
                <a:ext cx="464281" cy="529590"/>
              </a:xfrm>
              <a:prstGeom prst="rect">
                <a:avLst/>
              </a:prstGeom>
              <a:noFill/>
              <a:ln w="9525">
                <a:noFill/>
                <a:miter lim="800000"/>
                <a:headEnd/>
                <a:tailEnd/>
              </a:ln>
            </p:spPr>
          </p:pic>
        </p:grpSp>
      </p:grpSp>
      <p:cxnSp>
        <p:nvCxnSpPr>
          <p:cNvPr id="75" name="Straight Arrow Connector 74"/>
          <p:cNvCxnSpPr/>
          <p:nvPr/>
        </p:nvCxnSpPr>
        <p:spPr bwMode="gray">
          <a:xfrm>
            <a:off x="5354334" y="3662976"/>
            <a:ext cx="457200" cy="1588"/>
          </a:xfrm>
          <a:prstGeom prst="straightConnector1">
            <a:avLst/>
          </a:prstGeom>
          <a:solidFill>
            <a:srgbClr val="CCCCCC"/>
          </a:solidFill>
          <a:ln w="9525" cap="flat" cmpd="sng" algn="ctr">
            <a:solidFill>
              <a:srgbClr val="666666">
                <a:lumMod val="75000"/>
              </a:srgbClr>
            </a:solidFill>
            <a:prstDash val="solid"/>
            <a:round/>
            <a:headEnd type="none" w="med" len="med"/>
            <a:tailEnd type="triangle"/>
          </a:ln>
          <a:effectLst/>
        </p:spPr>
      </p:cxnSp>
      <p:cxnSp>
        <p:nvCxnSpPr>
          <p:cNvPr id="76" name="Straight Arrow Connector 75"/>
          <p:cNvCxnSpPr/>
          <p:nvPr/>
        </p:nvCxnSpPr>
        <p:spPr bwMode="gray">
          <a:xfrm rot="10800000">
            <a:off x="6675134" y="2747049"/>
            <a:ext cx="355600" cy="1588"/>
          </a:xfrm>
          <a:prstGeom prst="straightConnector1">
            <a:avLst/>
          </a:prstGeom>
          <a:solidFill>
            <a:srgbClr val="CCCCCC"/>
          </a:solidFill>
          <a:ln w="9525" cap="flat" cmpd="sng" algn="ctr">
            <a:solidFill>
              <a:srgbClr val="666666">
                <a:lumMod val="75000"/>
              </a:srgbClr>
            </a:solidFill>
            <a:prstDash val="solid"/>
            <a:round/>
            <a:headEnd type="none" w="med" len="med"/>
            <a:tailEnd type="triangle"/>
          </a:ln>
          <a:effectLst/>
        </p:spPr>
      </p:cxnSp>
      <p:cxnSp>
        <p:nvCxnSpPr>
          <p:cNvPr id="77" name="Straight Arrow Connector 76"/>
          <p:cNvCxnSpPr/>
          <p:nvPr/>
        </p:nvCxnSpPr>
        <p:spPr bwMode="gray">
          <a:xfrm rot="10800000">
            <a:off x="4876814" y="2745461"/>
            <a:ext cx="477520" cy="1588"/>
          </a:xfrm>
          <a:prstGeom prst="straightConnector1">
            <a:avLst/>
          </a:prstGeom>
          <a:solidFill>
            <a:srgbClr val="CCCCCC"/>
          </a:solidFill>
          <a:ln w="9525" cap="flat" cmpd="sng" algn="ctr">
            <a:solidFill>
              <a:srgbClr val="666666">
                <a:lumMod val="75000"/>
              </a:srgbClr>
            </a:solidFill>
            <a:prstDash val="solid"/>
            <a:round/>
            <a:headEnd type="none" w="med" len="med"/>
            <a:tailEnd type="triangle"/>
          </a:ln>
          <a:effectLst/>
        </p:spPr>
      </p:cxnSp>
      <p:cxnSp>
        <p:nvCxnSpPr>
          <p:cNvPr id="78" name="Straight Arrow Connector 77"/>
          <p:cNvCxnSpPr/>
          <p:nvPr/>
        </p:nvCxnSpPr>
        <p:spPr bwMode="gray">
          <a:xfrm rot="5400000" flipH="1" flipV="1">
            <a:off x="4133943" y="3233538"/>
            <a:ext cx="305594" cy="1588"/>
          </a:xfrm>
          <a:prstGeom prst="straightConnector1">
            <a:avLst/>
          </a:prstGeom>
          <a:solidFill>
            <a:srgbClr val="CCCCCC"/>
          </a:solidFill>
          <a:ln w="9525" cap="flat" cmpd="sng" algn="ctr">
            <a:solidFill>
              <a:srgbClr val="666666">
                <a:lumMod val="75000"/>
              </a:srgbClr>
            </a:solidFill>
            <a:prstDash val="solid"/>
            <a:round/>
            <a:headEnd type="none" w="med" len="med"/>
            <a:tailEnd type="triangle"/>
          </a:ln>
          <a:effectLst/>
        </p:spPr>
      </p:cxnSp>
      <p:cxnSp>
        <p:nvCxnSpPr>
          <p:cNvPr id="79" name="Straight Arrow Connector 78"/>
          <p:cNvCxnSpPr/>
          <p:nvPr/>
        </p:nvCxnSpPr>
        <p:spPr bwMode="gray">
          <a:xfrm>
            <a:off x="6847854" y="1787087"/>
            <a:ext cx="457200" cy="1588"/>
          </a:xfrm>
          <a:prstGeom prst="straightConnector1">
            <a:avLst/>
          </a:prstGeom>
          <a:solidFill>
            <a:srgbClr val="CCCCCC"/>
          </a:solidFill>
          <a:ln w="9525" cap="flat" cmpd="sng" algn="ctr">
            <a:solidFill>
              <a:srgbClr val="666666">
                <a:lumMod val="75000"/>
              </a:srgbClr>
            </a:solidFill>
            <a:prstDash val="solid"/>
            <a:round/>
            <a:headEnd type="none" w="med" len="med"/>
            <a:tailEnd type="triangle"/>
          </a:ln>
          <a:effectLst/>
        </p:spPr>
      </p:cxnSp>
      <p:cxnSp>
        <p:nvCxnSpPr>
          <p:cNvPr id="80" name="Straight Arrow Connector 79"/>
          <p:cNvCxnSpPr/>
          <p:nvPr/>
        </p:nvCxnSpPr>
        <p:spPr bwMode="gray">
          <a:xfrm>
            <a:off x="8435989" y="1787087"/>
            <a:ext cx="457200" cy="1588"/>
          </a:xfrm>
          <a:prstGeom prst="straightConnector1">
            <a:avLst/>
          </a:prstGeom>
          <a:solidFill>
            <a:srgbClr val="CCCCCC"/>
          </a:solidFill>
          <a:ln w="9525" cap="flat" cmpd="sng" algn="ctr">
            <a:solidFill>
              <a:srgbClr val="666666">
                <a:lumMod val="75000"/>
              </a:srgbClr>
            </a:solidFill>
            <a:prstDash val="solid"/>
            <a:round/>
            <a:headEnd type="none" w="med" len="med"/>
            <a:tailEnd type="triangle"/>
          </a:ln>
          <a:effectLst/>
        </p:spPr>
      </p:cxnSp>
      <p:grpSp>
        <p:nvGrpSpPr>
          <p:cNvPr id="81" name="Group 52"/>
          <p:cNvGrpSpPr>
            <a:grpSpLocks/>
          </p:cNvGrpSpPr>
          <p:nvPr/>
        </p:nvGrpSpPr>
        <p:grpSpPr bwMode="gray">
          <a:xfrm>
            <a:off x="1604976" y="4228185"/>
            <a:ext cx="4316870" cy="2530476"/>
            <a:chOff x="463550" y="4368165"/>
            <a:chExt cx="2438400" cy="2505576"/>
          </a:xfrm>
        </p:grpSpPr>
        <p:sp>
          <p:nvSpPr>
            <p:cNvPr id="82" name="AutoShape 109"/>
            <p:cNvSpPr>
              <a:spLocks noChangeArrowheads="1"/>
            </p:cNvSpPr>
            <p:nvPr/>
          </p:nvSpPr>
          <p:spPr bwMode="gray">
            <a:xfrm>
              <a:off x="463550" y="4368165"/>
              <a:ext cx="2425700" cy="2505576"/>
            </a:xfrm>
            <a:prstGeom prst="rect">
              <a:avLst/>
            </a:prstGeom>
            <a:gradFill flip="none" rotWithShape="1">
              <a:gsLst>
                <a:gs pos="0">
                  <a:srgbClr val="FFFFFF">
                    <a:lumMod val="85000"/>
                  </a:srgbClr>
                </a:gs>
                <a:gs pos="100000">
                  <a:srgbClr val="FFFFFF"/>
                </a:gs>
              </a:gsLst>
              <a:lin ang="13500000" scaled="1"/>
              <a:tileRect/>
            </a:gradFill>
            <a:ln w="9525" algn="ctr">
              <a:solidFill>
                <a:srgbClr val="E8E8E8"/>
              </a:solidFill>
              <a:miter lim="800000"/>
              <a:headEnd/>
              <a:tailEnd/>
            </a:ln>
            <a:effectLst>
              <a:outerShdw blurRad="25400" dist="12700" dir="2700000" algn="tl" rotWithShape="0">
                <a:prstClr val="black">
                  <a:alpha val="40000"/>
                </a:prstClr>
              </a:outerShdw>
            </a:effectLst>
          </p:spPr>
          <p:txBody>
            <a:bodyPr lIns="182880" tIns="457200" bIns="46800"/>
            <a:lstStyle/>
            <a:p>
              <a:pPr marL="233363" marR="0" lvl="1" indent="-233363" algn="l" defTabSz="914400" eaLnBrk="1" fontAlgn="auto" latinLnBrk="0" hangingPunct="1">
                <a:lnSpc>
                  <a:spcPts val="1700"/>
                </a:lnSpc>
                <a:spcBef>
                  <a:spcPts val="600"/>
                </a:spcBef>
                <a:spcAft>
                  <a:spcPts val="0"/>
                </a:spcAft>
                <a:buClr>
                  <a:srgbClr val="F0AB00"/>
                </a:buClr>
                <a:buSzPct val="64000"/>
                <a:buFont typeface="Wingdings 2" pitchFamily="18" charset="2"/>
                <a:buChar char="¢"/>
                <a:tabLst/>
                <a:defRPr/>
              </a:pPr>
              <a:r>
                <a:rPr kumimoji="0" lang="en-US" sz="1400" b="0" i="0" u="none" strike="noStrike" kern="0" cap="none" spc="0" normalizeH="0" baseline="0" noProof="0" dirty="0">
                  <a:ln>
                    <a:noFill/>
                  </a:ln>
                  <a:solidFill>
                    <a:srgbClr val="000000"/>
                  </a:solidFill>
                  <a:effectLst/>
                  <a:uLnTx/>
                  <a:uFillTx/>
                  <a:cs typeface="Arial" pitchFamily="34" charset="0"/>
                </a:rPr>
                <a:t>Create flat structure web services with multiple operations [CRUD] thru ESR Services Builder</a:t>
              </a:r>
            </a:p>
            <a:p>
              <a:pPr marL="233363" marR="0" lvl="1" indent="-233363" algn="l" defTabSz="914400" eaLnBrk="1" fontAlgn="auto" latinLnBrk="0" hangingPunct="1">
                <a:lnSpc>
                  <a:spcPts val="1700"/>
                </a:lnSpc>
                <a:spcBef>
                  <a:spcPts val="600"/>
                </a:spcBef>
                <a:spcAft>
                  <a:spcPts val="0"/>
                </a:spcAft>
                <a:buClr>
                  <a:srgbClr val="F0AB00"/>
                </a:buClr>
                <a:buSzPct val="64000"/>
                <a:buFont typeface="Wingdings 2" pitchFamily="18" charset="2"/>
                <a:buChar char="¢"/>
                <a:tabLst/>
                <a:defRPr/>
              </a:pPr>
              <a:r>
                <a:rPr kumimoji="0" lang="en-US" sz="1400" b="0" i="0" u="none" strike="noStrike" kern="0" cap="none" spc="0" normalizeH="0" baseline="0" noProof="0" dirty="0">
                  <a:ln>
                    <a:noFill/>
                  </a:ln>
                  <a:solidFill>
                    <a:srgbClr val="000000"/>
                  </a:solidFill>
                  <a:effectLst/>
                  <a:uLnTx/>
                  <a:uFillTx/>
                  <a:cs typeface="Arial" pitchFamily="34" charset="0"/>
                </a:rPr>
                <a:t>Model a SAP object in Foundation thru the </a:t>
              </a:r>
              <a:r>
                <a:rPr kumimoji="0" lang="en-US" sz="1400" b="0" i="0" u="none" strike="noStrike" kern="0" cap="none" spc="0" normalizeH="0" baseline="0" noProof="0" dirty="0" err="1">
                  <a:ln>
                    <a:noFill/>
                  </a:ln>
                  <a:solidFill>
                    <a:srgbClr val="000000"/>
                  </a:solidFill>
                  <a:effectLst/>
                  <a:uLnTx/>
                  <a:uFillTx/>
                  <a:cs typeface="Arial" pitchFamily="34" charset="0"/>
                </a:rPr>
                <a:t>GenIL</a:t>
              </a:r>
              <a:r>
                <a:rPr kumimoji="0" lang="en-US" sz="1400" b="0" i="0" u="none" strike="noStrike" kern="0" cap="none" spc="0" normalizeH="0" baseline="0" noProof="0" dirty="0">
                  <a:ln>
                    <a:noFill/>
                  </a:ln>
                  <a:solidFill>
                    <a:srgbClr val="000000"/>
                  </a:solidFill>
                  <a:effectLst/>
                  <a:uLnTx/>
                  <a:uFillTx/>
                  <a:cs typeface="Arial" pitchFamily="34" charset="0"/>
                </a:rPr>
                <a:t> editor</a:t>
              </a:r>
            </a:p>
            <a:p>
              <a:pPr marL="233363" marR="0" lvl="1" indent="-233363" algn="l" defTabSz="914400" eaLnBrk="1" fontAlgn="auto" latinLnBrk="0" hangingPunct="1">
                <a:lnSpc>
                  <a:spcPts val="1700"/>
                </a:lnSpc>
                <a:spcBef>
                  <a:spcPts val="600"/>
                </a:spcBef>
                <a:spcAft>
                  <a:spcPts val="0"/>
                </a:spcAft>
                <a:buClr>
                  <a:srgbClr val="F0AB00"/>
                </a:buClr>
                <a:buSzPct val="64000"/>
                <a:buFont typeface="Wingdings 2" pitchFamily="18" charset="2"/>
                <a:buChar char="¢"/>
                <a:tabLst/>
                <a:defRPr/>
              </a:pPr>
              <a:r>
                <a:rPr kumimoji="0" lang="en-US" sz="1400" b="0" i="0" u="none" strike="noStrike" kern="0" cap="none" spc="0" normalizeH="0" baseline="0" noProof="0" dirty="0">
                  <a:ln>
                    <a:noFill/>
                  </a:ln>
                  <a:solidFill>
                    <a:srgbClr val="000000"/>
                  </a:solidFill>
                  <a:effectLst/>
                  <a:uLnTx/>
                  <a:uFillTx/>
                  <a:cs typeface="Arial" pitchFamily="34" charset="0"/>
                </a:rPr>
                <a:t>Create Adaptation Logic for specific backend system using ABAP workbench</a:t>
              </a:r>
            </a:p>
            <a:p>
              <a:pPr marL="233363" marR="0" lvl="1" indent="-233363" algn="l" defTabSz="914400" eaLnBrk="1" fontAlgn="auto" latinLnBrk="0" hangingPunct="1">
                <a:lnSpc>
                  <a:spcPts val="1700"/>
                </a:lnSpc>
                <a:spcBef>
                  <a:spcPts val="600"/>
                </a:spcBef>
                <a:spcAft>
                  <a:spcPts val="0"/>
                </a:spcAft>
                <a:buClr>
                  <a:srgbClr val="F0AB00"/>
                </a:buClr>
                <a:buSzPct val="64000"/>
                <a:buFont typeface="Wingdings 2" pitchFamily="18" charset="2"/>
                <a:buChar char="¢"/>
                <a:tabLst/>
                <a:defRPr/>
              </a:pPr>
              <a:r>
                <a:rPr kumimoji="0" lang="en-US" sz="1400" b="0" i="0" u="none" strike="noStrike" kern="0" cap="none" spc="0" normalizeH="0" baseline="0" noProof="0" dirty="0">
                  <a:ln>
                    <a:noFill/>
                  </a:ln>
                  <a:solidFill>
                    <a:srgbClr val="000000"/>
                  </a:solidFill>
                  <a:effectLst/>
                  <a:uLnTx/>
                  <a:uFillTx/>
                  <a:cs typeface="Arial" pitchFamily="34" charset="0"/>
                </a:rPr>
                <a:t>Create backend proxies (BOP) thru ABAP workbench</a:t>
              </a:r>
            </a:p>
          </p:txBody>
        </p:sp>
        <p:sp>
          <p:nvSpPr>
            <p:cNvPr id="83" name="Text Box 708"/>
            <p:cNvSpPr>
              <a:spLocks noChangeArrowheads="1"/>
            </p:cNvSpPr>
            <p:nvPr/>
          </p:nvSpPr>
          <p:spPr bwMode="gray">
            <a:xfrm rot="10800000" flipV="1">
              <a:off x="466616" y="4372792"/>
              <a:ext cx="2435334" cy="330137"/>
            </a:xfrm>
            <a:prstGeom prst="rect">
              <a:avLst/>
            </a:prstGeom>
            <a:gradFill rotWithShape="1">
              <a:gsLst>
                <a:gs pos="0">
                  <a:srgbClr val="4E7890"/>
                </a:gs>
                <a:gs pos="100000">
                  <a:srgbClr val="314B59"/>
                </a:gs>
              </a:gsLst>
              <a:lin ang="8100000" scaled="1"/>
            </a:gradFill>
            <a:ln w="12700" algn="ctr">
              <a:noFill/>
              <a:round/>
              <a:headEnd/>
              <a:tailEnd/>
            </a:ln>
          </p:spPr>
          <p:txBody>
            <a:bodyPr tIns="0" bIns="0" anchor="ctr"/>
            <a:lstStyle/>
            <a:p>
              <a:pPr marL="166688" marR="0" lvl="1" indent="-166688" algn="ctr" defTabSz="914400" eaLnBrk="1" fontAlgn="auto" latinLnBrk="0" hangingPunct="1">
                <a:lnSpc>
                  <a:spcPct val="100000"/>
                </a:lnSpc>
                <a:spcBef>
                  <a:spcPts val="0"/>
                </a:spcBef>
                <a:spcAft>
                  <a:spcPts val="0"/>
                </a:spcAft>
                <a:buClrTx/>
                <a:buSzTx/>
                <a:buFont typeface="Wingdings"/>
                <a:buNone/>
                <a:tabLst/>
                <a:defRPr/>
              </a:pPr>
              <a:r>
                <a:rPr kumimoji="0" lang="en-US" sz="1600" b="1" i="0" u="none" strike="noStrike" kern="0" cap="none" spc="0" normalizeH="0" baseline="0" noProof="0" dirty="0">
                  <a:ln>
                    <a:noFill/>
                  </a:ln>
                  <a:solidFill>
                    <a:srgbClr val="FFFFFF"/>
                  </a:solidFill>
                  <a:effectLst/>
                  <a:uLnTx/>
                  <a:uFillTx/>
                </a:rPr>
                <a:t>Step 1</a:t>
              </a:r>
            </a:p>
          </p:txBody>
        </p:sp>
      </p:grpSp>
      <p:grpSp>
        <p:nvGrpSpPr>
          <p:cNvPr id="84" name="Group 52"/>
          <p:cNvGrpSpPr>
            <a:grpSpLocks/>
          </p:cNvGrpSpPr>
          <p:nvPr/>
        </p:nvGrpSpPr>
        <p:grpSpPr bwMode="gray">
          <a:xfrm>
            <a:off x="5995544" y="4228185"/>
            <a:ext cx="4316870" cy="2530476"/>
            <a:chOff x="463550" y="4368165"/>
            <a:chExt cx="2438400" cy="2505576"/>
          </a:xfrm>
        </p:grpSpPr>
        <p:sp>
          <p:nvSpPr>
            <p:cNvPr id="85" name="AutoShape 109"/>
            <p:cNvSpPr>
              <a:spLocks noChangeArrowheads="1"/>
            </p:cNvSpPr>
            <p:nvPr/>
          </p:nvSpPr>
          <p:spPr bwMode="gray">
            <a:xfrm>
              <a:off x="463550" y="4368165"/>
              <a:ext cx="2425700" cy="2505576"/>
            </a:xfrm>
            <a:prstGeom prst="rect">
              <a:avLst/>
            </a:prstGeom>
            <a:gradFill flip="none" rotWithShape="1">
              <a:gsLst>
                <a:gs pos="0">
                  <a:srgbClr val="FFFFFF">
                    <a:lumMod val="85000"/>
                  </a:srgbClr>
                </a:gs>
                <a:gs pos="100000">
                  <a:srgbClr val="FFFFFF"/>
                </a:gs>
              </a:gsLst>
              <a:lin ang="13500000" scaled="1"/>
              <a:tileRect/>
            </a:gradFill>
            <a:ln w="9525" algn="ctr">
              <a:solidFill>
                <a:srgbClr val="E8E8E8"/>
              </a:solidFill>
              <a:miter lim="800000"/>
              <a:headEnd/>
              <a:tailEnd/>
            </a:ln>
            <a:effectLst>
              <a:outerShdw blurRad="25400" dist="12700" dir="2700000" algn="tl" rotWithShape="0">
                <a:prstClr val="black">
                  <a:alpha val="40000"/>
                </a:prstClr>
              </a:outerShdw>
            </a:effectLst>
          </p:spPr>
          <p:txBody>
            <a:bodyPr lIns="182880" tIns="457200" bIns="46800"/>
            <a:lstStyle/>
            <a:p>
              <a:pPr marL="233363" marR="0" lvl="1" indent="-233363" algn="l" defTabSz="914400" eaLnBrk="1" fontAlgn="auto" latinLnBrk="0" hangingPunct="1">
                <a:lnSpc>
                  <a:spcPts val="1700"/>
                </a:lnSpc>
                <a:spcBef>
                  <a:spcPts val="600"/>
                </a:spcBef>
                <a:spcAft>
                  <a:spcPts val="0"/>
                </a:spcAft>
                <a:buClr>
                  <a:srgbClr val="F0AB00"/>
                </a:buClr>
                <a:buSzPct val="64000"/>
                <a:buFont typeface="Wingdings 2" pitchFamily="18" charset="2"/>
                <a:buChar char="¢"/>
                <a:tabLst/>
                <a:defRPr/>
              </a:pPr>
              <a:r>
                <a:rPr kumimoji="0" lang="en-US" sz="1400" b="0" i="0" u="none" strike="noStrike" kern="0" cap="none" spc="0" normalizeH="0" baseline="0" noProof="0" dirty="0">
                  <a:ln>
                    <a:noFill/>
                  </a:ln>
                  <a:solidFill>
                    <a:srgbClr val="000000"/>
                  </a:solidFill>
                  <a:effectLst/>
                  <a:uLnTx/>
                  <a:uFillTx/>
                  <a:cs typeface="Arial" pitchFamily="34" charset="0"/>
                </a:rPr>
                <a:t>Create External Content Type in SharePoint</a:t>
              </a:r>
              <a:br>
                <a:rPr kumimoji="0" lang="en-US" sz="1400" b="0" i="0" u="none" strike="noStrike" kern="0" cap="none" spc="0" normalizeH="0" baseline="0" noProof="0" dirty="0">
                  <a:ln>
                    <a:noFill/>
                  </a:ln>
                  <a:solidFill>
                    <a:srgbClr val="000000"/>
                  </a:solidFill>
                  <a:effectLst/>
                  <a:uLnTx/>
                  <a:uFillTx/>
                  <a:cs typeface="Arial" pitchFamily="34" charset="0"/>
                </a:rPr>
              </a:br>
              <a:r>
                <a:rPr kumimoji="0" lang="en-US" sz="1400" b="0" i="0" u="none" strike="noStrike" kern="0" cap="none" spc="0" normalizeH="0" baseline="0" noProof="0" dirty="0">
                  <a:ln>
                    <a:noFill/>
                  </a:ln>
                  <a:solidFill>
                    <a:srgbClr val="000000"/>
                  </a:solidFill>
                  <a:effectLst/>
                  <a:uLnTx/>
                  <a:uFillTx/>
                  <a:cs typeface="Arial" pitchFamily="34" charset="0"/>
                </a:rPr>
                <a:t>for SAP web service [</a:t>
              </a:r>
              <a:r>
                <a:rPr kumimoji="0" lang="en-US" sz="1400" b="0" i="0" u="none" strike="noStrike" kern="0" cap="none" spc="0" normalizeH="0" baseline="0" noProof="0" dirty="0" err="1">
                  <a:ln>
                    <a:noFill/>
                  </a:ln>
                  <a:solidFill>
                    <a:srgbClr val="000000"/>
                  </a:solidFill>
                  <a:effectLst/>
                  <a:uLnTx/>
                  <a:uFillTx/>
                  <a:cs typeface="Arial" pitchFamily="34" charset="0"/>
                </a:rPr>
                <a:t>wsdl</a:t>
              </a:r>
              <a:r>
                <a:rPr kumimoji="0" lang="en-US" sz="1400" b="0" i="0" u="none" strike="noStrike" kern="0" cap="none" spc="0" normalizeH="0" baseline="0" noProof="0" dirty="0">
                  <a:ln>
                    <a:noFill/>
                  </a:ln>
                  <a:solidFill>
                    <a:srgbClr val="000000"/>
                  </a:solidFill>
                  <a:effectLst/>
                  <a:uLnTx/>
                  <a:uFillTx/>
                  <a:cs typeface="Arial" pitchFamily="34" charset="0"/>
                </a:rPr>
                <a:t>] using SharePoint Designer</a:t>
              </a:r>
            </a:p>
            <a:p>
              <a:pPr marL="233363" marR="0" lvl="1" indent="-233363" algn="l" defTabSz="914400" eaLnBrk="1" fontAlgn="auto" latinLnBrk="0" hangingPunct="1">
                <a:lnSpc>
                  <a:spcPts val="1700"/>
                </a:lnSpc>
                <a:spcBef>
                  <a:spcPts val="600"/>
                </a:spcBef>
                <a:spcAft>
                  <a:spcPts val="0"/>
                </a:spcAft>
                <a:buClr>
                  <a:srgbClr val="F0AB00"/>
                </a:buClr>
                <a:buSzPct val="64000"/>
                <a:buFont typeface="Wingdings 2" pitchFamily="18" charset="2"/>
                <a:buChar char="¢"/>
                <a:tabLst/>
                <a:defRPr/>
              </a:pPr>
              <a:r>
                <a:rPr kumimoji="0" lang="en-US" sz="1400" b="0" i="0" u="none" strike="noStrike" kern="0" cap="none" spc="0" normalizeH="0" baseline="0" noProof="0" dirty="0">
                  <a:ln>
                    <a:noFill/>
                  </a:ln>
                  <a:solidFill>
                    <a:srgbClr val="000000"/>
                  </a:solidFill>
                  <a:effectLst/>
                  <a:uLnTx/>
                  <a:uFillTx/>
                  <a:cs typeface="Arial" pitchFamily="34" charset="0"/>
                </a:rPr>
                <a:t>Create and customize External List in Browser or SharePoint Designer</a:t>
              </a:r>
            </a:p>
            <a:p>
              <a:pPr marL="233363" marR="0" lvl="1" indent="-233363" algn="l" defTabSz="914400" eaLnBrk="1" fontAlgn="auto" latinLnBrk="0" hangingPunct="1">
                <a:lnSpc>
                  <a:spcPts val="1700"/>
                </a:lnSpc>
                <a:spcBef>
                  <a:spcPts val="600"/>
                </a:spcBef>
                <a:spcAft>
                  <a:spcPts val="0"/>
                </a:spcAft>
                <a:buClr>
                  <a:srgbClr val="F0AB00"/>
                </a:buClr>
                <a:buSzPct val="64000"/>
                <a:buFont typeface="Wingdings 2" pitchFamily="18" charset="2"/>
                <a:buChar char="¢"/>
                <a:tabLst/>
                <a:defRPr/>
              </a:pPr>
              <a:r>
                <a:rPr kumimoji="0" lang="en-US" sz="1400" b="0" i="0" u="none" strike="noStrike" kern="0" cap="none" spc="0" normalizeH="0" baseline="0" noProof="0" dirty="0">
                  <a:ln>
                    <a:noFill/>
                  </a:ln>
                  <a:solidFill>
                    <a:srgbClr val="000000"/>
                  </a:solidFill>
                  <a:effectLst/>
                  <a:uLnTx/>
                  <a:uFillTx/>
                  <a:cs typeface="Arial" pitchFamily="34" charset="0"/>
                </a:rPr>
                <a:t>Connect External List to Microsoft Outlook to take data offline</a:t>
              </a:r>
            </a:p>
          </p:txBody>
        </p:sp>
        <p:sp>
          <p:nvSpPr>
            <p:cNvPr id="86" name="Text Box 708"/>
            <p:cNvSpPr>
              <a:spLocks noChangeArrowheads="1"/>
            </p:cNvSpPr>
            <p:nvPr/>
          </p:nvSpPr>
          <p:spPr bwMode="gray">
            <a:xfrm rot="10800000" flipV="1">
              <a:off x="466616" y="4372792"/>
              <a:ext cx="2435334" cy="330137"/>
            </a:xfrm>
            <a:prstGeom prst="rect">
              <a:avLst/>
            </a:prstGeom>
            <a:gradFill rotWithShape="1">
              <a:gsLst>
                <a:gs pos="0">
                  <a:srgbClr val="4E7890"/>
                </a:gs>
                <a:gs pos="100000">
                  <a:srgbClr val="314B59"/>
                </a:gs>
              </a:gsLst>
              <a:lin ang="8100000" scaled="1"/>
            </a:gradFill>
            <a:ln w="12700" algn="ctr">
              <a:noFill/>
              <a:round/>
              <a:headEnd/>
              <a:tailEnd/>
            </a:ln>
          </p:spPr>
          <p:txBody>
            <a:bodyPr tIns="0" bIns="0" anchor="ctr"/>
            <a:lstStyle/>
            <a:p>
              <a:pPr marL="166688" marR="0" lvl="1" indent="-166688" algn="ctr" defTabSz="914400" eaLnBrk="1" fontAlgn="auto" latinLnBrk="0" hangingPunct="1">
                <a:lnSpc>
                  <a:spcPct val="100000"/>
                </a:lnSpc>
                <a:spcBef>
                  <a:spcPts val="0"/>
                </a:spcBef>
                <a:spcAft>
                  <a:spcPts val="0"/>
                </a:spcAft>
                <a:buClrTx/>
                <a:buSzTx/>
                <a:buFont typeface="Wingdings"/>
                <a:buNone/>
                <a:tabLst/>
                <a:defRPr/>
              </a:pPr>
              <a:r>
                <a:rPr kumimoji="0" lang="en-US" sz="1600" b="1" i="0" u="none" strike="noStrike" kern="0" cap="none" spc="0" normalizeH="0" baseline="0" noProof="0" dirty="0">
                  <a:ln>
                    <a:noFill/>
                  </a:ln>
                  <a:solidFill>
                    <a:srgbClr val="FFFFFF"/>
                  </a:solidFill>
                  <a:effectLst/>
                  <a:uLnTx/>
                  <a:uFillTx/>
                </a:rPr>
                <a:t>Step 2</a:t>
              </a:r>
            </a:p>
          </p:txBody>
        </p:sp>
      </p:grpSp>
      <p:sp>
        <p:nvSpPr>
          <p:cNvPr id="87" name="AutoShape 36"/>
          <p:cNvSpPr>
            <a:spLocks noChangeArrowheads="1"/>
          </p:cNvSpPr>
          <p:nvPr/>
        </p:nvSpPr>
        <p:spPr bwMode="gray">
          <a:xfrm>
            <a:off x="4089414" y="3380461"/>
            <a:ext cx="1265683" cy="566618"/>
          </a:xfrm>
          <a:prstGeom prst="roundRect">
            <a:avLst>
              <a:gd name="adj" fmla="val 0"/>
            </a:avLst>
          </a:prstGeom>
          <a:gradFill rotWithShape="1">
            <a:gsLst>
              <a:gs pos="0">
                <a:srgbClr val="4E7890"/>
              </a:gs>
              <a:gs pos="100000">
                <a:srgbClr val="314B59"/>
              </a:gs>
            </a:gsLst>
            <a:lin ang="2700000" scaled="1"/>
          </a:gradFill>
          <a:ln w="12700" algn="ctr">
            <a:solidFill>
              <a:srgbClr val="C6C6C6"/>
            </a:solidFill>
            <a:round/>
            <a:headEnd/>
            <a:tailEnd/>
          </a:ln>
          <a:effectLst>
            <a:outerShdw blurRad="25400" dist="12700" dir="2700000" algn="tl" rotWithShape="0">
              <a:prstClr val="black">
                <a:alpha val="40000"/>
              </a:prstClr>
            </a:outerShdw>
          </a:effectLst>
        </p:spPr>
        <p:txBody>
          <a:bodyPr tIns="91440" bIns="91440" anchor="ctr"/>
          <a:lstStyle/>
          <a:p>
            <a:pPr marL="0" marR="0" lvl="1" indent="-114300" algn="ctr" defTabSz="533400" eaLnBrk="1" fontAlgn="auto" latinLnBrk="0" hangingPunct="1">
              <a:lnSpc>
                <a:spcPts val="1200"/>
              </a:lnSpc>
              <a:spcBef>
                <a:spcPts val="0"/>
              </a:spcBef>
              <a:spcAft>
                <a:spcPts val="0"/>
              </a:spcAft>
              <a:buClr>
                <a:srgbClr val="F0AB00"/>
              </a:buClr>
              <a:buSzPct val="80000"/>
              <a:buFont typeface="Wingdings"/>
              <a:buNone/>
              <a:tabLst>
                <a:tab pos="282575" algn="l"/>
              </a:tabLst>
              <a:defRPr/>
            </a:pPr>
            <a:r>
              <a:rPr kumimoji="0" lang="en-US" sz="1100" b="1" i="0" u="none" strike="noStrike" kern="0" cap="none" spc="0" normalizeH="0" baseline="0" noProof="0" dirty="0">
                <a:ln>
                  <a:noFill/>
                </a:ln>
                <a:solidFill>
                  <a:srgbClr val="FFFFFF"/>
                </a:solidFill>
                <a:effectLst/>
                <a:uLnTx/>
                <a:uFillTx/>
              </a:rPr>
              <a:t>Create Proxies (BOP)</a:t>
            </a:r>
          </a:p>
        </p:txBody>
      </p:sp>
      <p:sp>
        <p:nvSpPr>
          <p:cNvPr id="88" name="AutoShape 26"/>
          <p:cNvSpPr>
            <a:spLocks noChangeArrowheads="1"/>
          </p:cNvSpPr>
          <p:nvPr/>
        </p:nvSpPr>
        <p:spPr bwMode="gray">
          <a:xfrm>
            <a:off x="7031139" y="2501329"/>
            <a:ext cx="1330555" cy="538163"/>
          </a:xfrm>
          <a:prstGeom prst="roundRect">
            <a:avLst>
              <a:gd name="adj" fmla="val 0"/>
            </a:avLst>
          </a:prstGeom>
          <a:gradFill rotWithShape="1">
            <a:gsLst>
              <a:gs pos="0">
                <a:srgbClr val="4E7890"/>
              </a:gs>
              <a:gs pos="100000">
                <a:srgbClr val="314B59"/>
              </a:gs>
            </a:gsLst>
            <a:lin ang="2700000" scaled="1"/>
          </a:gradFill>
          <a:ln w="12700" algn="ctr">
            <a:solidFill>
              <a:srgbClr val="C6C6C6"/>
            </a:solidFill>
            <a:round/>
            <a:headEnd/>
            <a:tailEnd/>
          </a:ln>
          <a:effectLst>
            <a:outerShdw blurRad="25400" dist="12700" dir="2700000" algn="tl" rotWithShape="0">
              <a:prstClr val="black">
                <a:alpha val="40000"/>
              </a:prstClr>
            </a:outerShdw>
          </a:effectLst>
        </p:spPr>
        <p:txBody>
          <a:bodyPr tIns="91440" bIns="91440" anchor="ctr"/>
          <a:lstStyle/>
          <a:p>
            <a:pPr marL="0" marR="0" lvl="1" indent="-114300" algn="ctr" defTabSz="533400" eaLnBrk="1" fontAlgn="auto" latinLnBrk="0" hangingPunct="1">
              <a:lnSpc>
                <a:spcPts val="1200"/>
              </a:lnSpc>
              <a:spcBef>
                <a:spcPts val="0"/>
              </a:spcBef>
              <a:spcAft>
                <a:spcPts val="0"/>
              </a:spcAft>
              <a:buClr>
                <a:srgbClr val="F0AB00"/>
              </a:buClr>
              <a:buSzPct val="80000"/>
              <a:buFont typeface="Wingdings"/>
              <a:buNone/>
              <a:tabLst>
                <a:tab pos="282575" algn="l"/>
              </a:tabLst>
              <a:defRPr/>
            </a:pPr>
            <a:r>
              <a:rPr kumimoji="0" lang="en-US" sz="1100" b="1" i="0" u="none" strike="noStrike" kern="0" cap="none" spc="0" normalizeH="0" baseline="0" noProof="0" dirty="0">
                <a:ln>
                  <a:noFill/>
                </a:ln>
                <a:solidFill>
                  <a:srgbClr val="FFFFFF"/>
                </a:solidFill>
                <a:effectLst/>
                <a:uLnTx/>
                <a:uFillTx/>
              </a:rPr>
              <a:t>ESR Services Builder</a:t>
            </a:r>
          </a:p>
        </p:txBody>
      </p:sp>
      <p:sp>
        <p:nvSpPr>
          <p:cNvPr id="89" name="AutoShape 26"/>
          <p:cNvSpPr>
            <a:spLocks noChangeArrowheads="1"/>
          </p:cNvSpPr>
          <p:nvPr/>
        </p:nvSpPr>
        <p:spPr bwMode="gray">
          <a:xfrm>
            <a:off x="3723568" y="2483841"/>
            <a:ext cx="1112837" cy="538163"/>
          </a:xfrm>
          <a:prstGeom prst="roundRect">
            <a:avLst>
              <a:gd name="adj" fmla="val 0"/>
            </a:avLst>
          </a:prstGeom>
          <a:gradFill rotWithShape="1">
            <a:gsLst>
              <a:gs pos="0">
                <a:srgbClr val="4E7890"/>
              </a:gs>
              <a:gs pos="100000">
                <a:srgbClr val="314B59"/>
              </a:gs>
            </a:gsLst>
            <a:lin ang="2700000" scaled="1"/>
          </a:gradFill>
          <a:ln w="12700" algn="ctr">
            <a:solidFill>
              <a:srgbClr val="C6C6C6"/>
            </a:solidFill>
            <a:round/>
            <a:headEnd/>
            <a:tailEnd/>
          </a:ln>
          <a:effectLst>
            <a:outerShdw blurRad="25400" dist="12700" dir="2700000" algn="tl" rotWithShape="0">
              <a:prstClr val="black">
                <a:alpha val="40000"/>
              </a:prstClr>
            </a:outerShdw>
          </a:effectLst>
        </p:spPr>
        <p:txBody>
          <a:bodyPr tIns="91440" bIns="91440" anchor="ctr"/>
          <a:lstStyle/>
          <a:p>
            <a:pPr marL="0" marR="0" lvl="1" indent="-114300" algn="ctr" defTabSz="533400" eaLnBrk="1" fontAlgn="auto" latinLnBrk="0" hangingPunct="1">
              <a:lnSpc>
                <a:spcPts val="1200"/>
              </a:lnSpc>
              <a:spcBef>
                <a:spcPts val="0"/>
              </a:spcBef>
              <a:spcAft>
                <a:spcPts val="0"/>
              </a:spcAft>
              <a:buClr>
                <a:srgbClr val="F0AB00"/>
              </a:buClr>
              <a:buSzPct val="80000"/>
              <a:buFont typeface="Wingdings"/>
              <a:buNone/>
              <a:tabLst>
                <a:tab pos="282575" algn="l"/>
              </a:tabLst>
              <a:defRPr/>
            </a:pPr>
            <a:r>
              <a:rPr kumimoji="0" lang="en-US" sz="1100" b="1" i="0" u="none" strike="noStrike" kern="0" cap="none" spc="0" normalizeH="0" baseline="0" noProof="0" dirty="0">
                <a:ln>
                  <a:noFill/>
                </a:ln>
                <a:solidFill>
                  <a:srgbClr val="FFFFFF"/>
                </a:solidFill>
                <a:effectLst/>
                <a:uLnTx/>
                <a:uFillTx/>
              </a:rPr>
              <a:t>Create adaptation logic</a:t>
            </a:r>
          </a:p>
        </p:txBody>
      </p:sp>
      <p:sp>
        <p:nvSpPr>
          <p:cNvPr id="90" name="AutoShape 26"/>
          <p:cNvSpPr>
            <a:spLocks noChangeArrowheads="1"/>
          </p:cNvSpPr>
          <p:nvPr/>
        </p:nvSpPr>
        <p:spPr bwMode="gray">
          <a:xfrm>
            <a:off x="5358404" y="2483841"/>
            <a:ext cx="1235617" cy="538163"/>
          </a:xfrm>
          <a:prstGeom prst="roundRect">
            <a:avLst>
              <a:gd name="adj" fmla="val 0"/>
            </a:avLst>
          </a:prstGeom>
          <a:gradFill rotWithShape="1">
            <a:gsLst>
              <a:gs pos="0">
                <a:srgbClr val="4E7890"/>
              </a:gs>
              <a:gs pos="100000">
                <a:srgbClr val="314B59"/>
              </a:gs>
            </a:gsLst>
            <a:lin ang="2700000" scaled="1"/>
          </a:gradFill>
          <a:ln w="12700" algn="ctr">
            <a:solidFill>
              <a:srgbClr val="C6C6C6"/>
            </a:solidFill>
            <a:round/>
            <a:headEnd/>
            <a:tailEnd/>
          </a:ln>
          <a:effectLst>
            <a:outerShdw blurRad="25400" dist="12700" dir="2700000" algn="tl" rotWithShape="0">
              <a:prstClr val="black">
                <a:alpha val="40000"/>
              </a:prstClr>
            </a:outerShdw>
          </a:effectLst>
        </p:spPr>
        <p:txBody>
          <a:bodyPr tIns="91440" bIns="91440" anchor="ctr"/>
          <a:lstStyle/>
          <a:p>
            <a:pPr marL="0" marR="0" lvl="1" indent="-114300" algn="ctr" defTabSz="533400" eaLnBrk="1" fontAlgn="auto" latinLnBrk="0" hangingPunct="1">
              <a:lnSpc>
                <a:spcPts val="1200"/>
              </a:lnSpc>
              <a:spcBef>
                <a:spcPts val="0"/>
              </a:spcBef>
              <a:spcAft>
                <a:spcPts val="0"/>
              </a:spcAft>
              <a:buClr>
                <a:srgbClr val="F0AB00"/>
              </a:buClr>
              <a:buSzPct val="80000"/>
              <a:buFont typeface="Wingdings"/>
              <a:buNone/>
              <a:tabLst>
                <a:tab pos="282575" algn="l"/>
              </a:tabLst>
              <a:defRPr/>
            </a:pPr>
            <a:r>
              <a:rPr kumimoji="0" lang="en-US" sz="1100" b="1" i="0" u="none" strike="noStrike" kern="0" cap="none" spc="0" normalizeH="0" baseline="0" noProof="0" dirty="0">
                <a:ln>
                  <a:noFill/>
                </a:ln>
                <a:solidFill>
                  <a:srgbClr val="FFFFFF"/>
                </a:solidFill>
                <a:effectLst/>
                <a:uLnTx/>
                <a:uFillTx/>
              </a:rPr>
              <a:t>Model an SAP object</a:t>
            </a:r>
          </a:p>
        </p:txBody>
      </p:sp>
      <p:sp>
        <p:nvSpPr>
          <p:cNvPr id="91" name="AutoShape 40"/>
          <p:cNvSpPr>
            <a:spLocks noChangeArrowheads="1"/>
          </p:cNvSpPr>
          <p:nvPr/>
        </p:nvSpPr>
        <p:spPr bwMode="gray">
          <a:xfrm>
            <a:off x="5740414" y="1518800"/>
            <a:ext cx="1246188" cy="538163"/>
          </a:xfrm>
          <a:prstGeom prst="roundRect">
            <a:avLst>
              <a:gd name="adj" fmla="val 0"/>
            </a:avLst>
          </a:prstGeom>
          <a:gradFill rotWithShape="1">
            <a:gsLst>
              <a:gs pos="0">
                <a:srgbClr val="FFE8AF"/>
              </a:gs>
              <a:gs pos="100000">
                <a:srgbClr val="FFBC13"/>
              </a:gs>
            </a:gsLst>
            <a:lin ang="2700000" scaled="1"/>
          </a:gradFill>
          <a:ln w="12700" algn="ctr">
            <a:solidFill>
              <a:srgbClr val="DBDBDB"/>
            </a:solidFill>
            <a:round/>
            <a:headEnd/>
            <a:tailEnd/>
          </a:ln>
          <a:effectLst>
            <a:outerShdw blurRad="25400" dist="12700" dir="2700000" algn="tl" rotWithShape="0">
              <a:prstClr val="black">
                <a:alpha val="40000"/>
              </a:prstClr>
            </a:outerShdw>
          </a:effectLst>
        </p:spPr>
        <p:txBody>
          <a:bodyPr tIns="91440" bIns="91440" anchor="ctr"/>
          <a:lstStyle/>
          <a:p>
            <a:pPr marL="0" marR="0" lvl="1" indent="-114300" algn="ctr" defTabSz="533400" eaLnBrk="1" fontAlgn="auto" latinLnBrk="0" hangingPunct="1">
              <a:lnSpc>
                <a:spcPts val="1200"/>
              </a:lnSpc>
              <a:spcBef>
                <a:spcPts val="0"/>
              </a:spcBef>
              <a:spcAft>
                <a:spcPts val="0"/>
              </a:spcAft>
              <a:buClr>
                <a:srgbClr val="F0AB00"/>
              </a:buClr>
              <a:buSzPct val="80000"/>
              <a:buFont typeface="Wingdings"/>
              <a:buNone/>
              <a:tabLst>
                <a:tab pos="282575" algn="l"/>
              </a:tabLst>
              <a:defRPr/>
            </a:pPr>
            <a:r>
              <a:rPr kumimoji="0" lang="en-US" sz="1100" b="1" i="0" u="none" strike="noStrike" kern="0" cap="none" spc="0" normalizeH="0" baseline="0" noProof="0" dirty="0">
                <a:ln>
                  <a:noFill/>
                </a:ln>
                <a:solidFill>
                  <a:srgbClr val="000000"/>
                </a:solidFill>
                <a:effectLst/>
                <a:uLnTx/>
                <a:uFillTx/>
              </a:rPr>
              <a:t>Create  External </a:t>
            </a:r>
            <a:r>
              <a:rPr kumimoji="0" lang="en-US" sz="1100" b="1" i="0" u="none" strike="noStrike" kern="0" cap="none" spc="0" normalizeH="0" baseline="0" noProof="0" dirty="0" smtClean="0">
                <a:ln>
                  <a:noFill/>
                </a:ln>
                <a:solidFill>
                  <a:srgbClr val="000000"/>
                </a:solidFill>
                <a:effectLst/>
                <a:uLnTx/>
                <a:uFillTx/>
              </a:rPr>
              <a:t>Content </a:t>
            </a:r>
            <a:r>
              <a:rPr kumimoji="0" lang="en-US" sz="1100" b="1" i="0" u="none" strike="noStrike" kern="0" cap="none" spc="0" normalizeH="0" baseline="0" noProof="0" dirty="0">
                <a:ln>
                  <a:noFill/>
                </a:ln>
                <a:solidFill>
                  <a:srgbClr val="000000"/>
                </a:solidFill>
                <a:effectLst/>
                <a:uLnTx/>
                <a:uFillTx/>
              </a:rPr>
              <a:t>Type</a:t>
            </a:r>
          </a:p>
        </p:txBody>
      </p:sp>
      <p:sp>
        <p:nvSpPr>
          <p:cNvPr id="92" name="AutoShape 40"/>
          <p:cNvSpPr>
            <a:spLocks noChangeArrowheads="1"/>
          </p:cNvSpPr>
          <p:nvPr/>
        </p:nvSpPr>
        <p:spPr bwMode="gray">
          <a:xfrm>
            <a:off x="7340614" y="1518800"/>
            <a:ext cx="1365236" cy="538163"/>
          </a:xfrm>
          <a:prstGeom prst="roundRect">
            <a:avLst>
              <a:gd name="adj" fmla="val 0"/>
            </a:avLst>
          </a:prstGeom>
          <a:gradFill rotWithShape="1">
            <a:gsLst>
              <a:gs pos="0">
                <a:srgbClr val="FFE8AF"/>
              </a:gs>
              <a:gs pos="100000">
                <a:srgbClr val="FFBC13"/>
              </a:gs>
            </a:gsLst>
            <a:lin ang="2700000" scaled="1"/>
          </a:gradFill>
          <a:ln w="12700" algn="ctr">
            <a:solidFill>
              <a:srgbClr val="DBDBDB"/>
            </a:solidFill>
            <a:round/>
            <a:headEnd/>
            <a:tailEnd/>
          </a:ln>
          <a:effectLst>
            <a:outerShdw blurRad="25400" dist="12700" dir="2700000" algn="tl" rotWithShape="0">
              <a:prstClr val="black">
                <a:alpha val="40000"/>
              </a:prstClr>
            </a:outerShdw>
          </a:effectLst>
        </p:spPr>
        <p:txBody>
          <a:bodyPr tIns="91440" bIns="91440" anchor="ctr"/>
          <a:lstStyle/>
          <a:p>
            <a:pPr marL="0" marR="0" lvl="1" indent="-114300" algn="ctr" defTabSz="533400" eaLnBrk="1" fontAlgn="auto" latinLnBrk="0" hangingPunct="1">
              <a:lnSpc>
                <a:spcPts val="1200"/>
              </a:lnSpc>
              <a:spcBef>
                <a:spcPts val="0"/>
              </a:spcBef>
              <a:spcAft>
                <a:spcPts val="0"/>
              </a:spcAft>
              <a:buClr>
                <a:srgbClr val="F0AB00"/>
              </a:buClr>
              <a:buSzPct val="80000"/>
              <a:buFont typeface="Wingdings"/>
              <a:buNone/>
              <a:tabLst>
                <a:tab pos="282575" algn="l"/>
              </a:tabLst>
              <a:defRPr/>
            </a:pPr>
            <a:r>
              <a:rPr kumimoji="0" lang="en-US" sz="1100" b="1" i="0" u="none" strike="noStrike" kern="0" cap="none" spc="0" normalizeH="0" baseline="0" noProof="0" dirty="0" smtClean="0">
                <a:ln>
                  <a:noFill/>
                </a:ln>
                <a:solidFill>
                  <a:srgbClr val="000000"/>
                </a:solidFill>
                <a:effectLst/>
                <a:uLnTx/>
                <a:uFillTx/>
              </a:rPr>
              <a:t>Create/Customize External List</a:t>
            </a:r>
            <a:endParaRPr kumimoji="0" lang="en-US" sz="1100" b="1" i="0" u="none" strike="noStrike" kern="0" cap="none" spc="0" normalizeH="0" baseline="0" noProof="0" dirty="0">
              <a:ln>
                <a:noFill/>
              </a:ln>
              <a:solidFill>
                <a:srgbClr val="000000"/>
              </a:solidFill>
              <a:effectLst/>
              <a:uLnTx/>
              <a:uFillTx/>
            </a:endParaRPr>
          </a:p>
        </p:txBody>
      </p:sp>
    </p:spTree>
    <p:extLst>
      <p:ext uri="{BB962C8B-B14F-4D97-AF65-F5344CB8AC3E}">
        <p14:creationId xmlns:p14="http://schemas.microsoft.com/office/powerpoint/2010/main" val="305634067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5"/>
                                        </p:tgtEl>
                                        <p:attrNameLst>
                                          <p:attrName>style.visibility</p:attrName>
                                        </p:attrNameLst>
                                      </p:cBhvr>
                                      <p:to>
                                        <p:strVal val="visible"/>
                                      </p:to>
                                    </p:set>
                                    <p:animEffect transition="in" filter="wipe(down)">
                                      <p:cBhvr>
                                        <p:cTn id="7" dur="500"/>
                                        <p:tgtEl>
                                          <p:spTgt spid="5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91"/>
                                        </p:tgtEl>
                                        <p:attrNameLst>
                                          <p:attrName>style.visibility</p:attrName>
                                        </p:attrNameLst>
                                      </p:cBhvr>
                                      <p:to>
                                        <p:strVal val="visible"/>
                                      </p:to>
                                    </p:set>
                                    <p:animEffect transition="in" filter="fade">
                                      <p:cBhvr>
                                        <p:cTn id="11" dur="500"/>
                                        <p:tgtEl>
                                          <p:spTgt spid="91"/>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nodeType="clickEffect">
                                  <p:stCondLst>
                                    <p:cond delay="0"/>
                                  </p:stCondLst>
                                  <p:childTnLst>
                                    <p:set>
                                      <p:cBhvr>
                                        <p:cTn id="15" dur="1" fill="hold">
                                          <p:stCondLst>
                                            <p:cond delay="0"/>
                                          </p:stCondLst>
                                        </p:cTn>
                                        <p:tgtEl>
                                          <p:spTgt spid="79"/>
                                        </p:tgtEl>
                                        <p:attrNameLst>
                                          <p:attrName>style.visibility</p:attrName>
                                        </p:attrNameLst>
                                      </p:cBhvr>
                                      <p:to>
                                        <p:strVal val="visible"/>
                                      </p:to>
                                    </p:set>
                                    <p:animEffect transition="in" filter="wipe(left)">
                                      <p:cBhvr>
                                        <p:cTn id="16" dur="500"/>
                                        <p:tgtEl>
                                          <p:spTgt spid="79"/>
                                        </p:tgtEl>
                                      </p:cBhvr>
                                    </p:animEffect>
                                  </p:childTnLst>
                                </p:cTn>
                              </p:par>
                            </p:childTnLst>
                          </p:cTn>
                        </p:par>
                        <p:par>
                          <p:cTn id="17" fill="hold">
                            <p:stCondLst>
                              <p:cond delay="500"/>
                            </p:stCondLst>
                            <p:childTnLst>
                              <p:par>
                                <p:cTn id="18" presetID="10" presetClass="entr" presetSubtype="0" fill="hold" grpId="0" nodeType="afterEffect">
                                  <p:stCondLst>
                                    <p:cond delay="0"/>
                                  </p:stCondLst>
                                  <p:childTnLst>
                                    <p:set>
                                      <p:cBhvr>
                                        <p:cTn id="19" dur="1" fill="hold">
                                          <p:stCondLst>
                                            <p:cond delay="0"/>
                                          </p:stCondLst>
                                        </p:cTn>
                                        <p:tgtEl>
                                          <p:spTgt spid="92"/>
                                        </p:tgtEl>
                                        <p:attrNameLst>
                                          <p:attrName>style.visibility</p:attrName>
                                        </p:attrNameLst>
                                      </p:cBhvr>
                                      <p:to>
                                        <p:strVal val="visible"/>
                                      </p:to>
                                    </p:set>
                                    <p:animEffect transition="in" filter="fade">
                                      <p:cBhvr>
                                        <p:cTn id="20" dur="500"/>
                                        <p:tgtEl>
                                          <p:spTgt spid="92"/>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nodeType="clickEffect">
                                  <p:stCondLst>
                                    <p:cond delay="0"/>
                                  </p:stCondLst>
                                  <p:childTnLst>
                                    <p:set>
                                      <p:cBhvr>
                                        <p:cTn id="24" dur="1" fill="hold">
                                          <p:stCondLst>
                                            <p:cond delay="0"/>
                                          </p:stCondLst>
                                        </p:cTn>
                                        <p:tgtEl>
                                          <p:spTgt spid="80"/>
                                        </p:tgtEl>
                                        <p:attrNameLst>
                                          <p:attrName>style.visibility</p:attrName>
                                        </p:attrNameLst>
                                      </p:cBhvr>
                                      <p:to>
                                        <p:strVal val="visible"/>
                                      </p:to>
                                    </p:set>
                                    <p:animEffect transition="in" filter="wipe(left)">
                                      <p:cBhvr>
                                        <p:cTn id="25" dur="500"/>
                                        <p:tgtEl>
                                          <p:spTgt spid="80"/>
                                        </p:tgtEl>
                                      </p:cBhvr>
                                    </p:animEffect>
                                  </p:childTnLst>
                                </p:cTn>
                              </p:par>
                            </p:childTnLst>
                          </p:cTn>
                        </p:par>
                        <p:par>
                          <p:cTn id="26" fill="hold">
                            <p:stCondLst>
                              <p:cond delay="500"/>
                            </p:stCondLst>
                            <p:childTnLst>
                              <p:par>
                                <p:cTn id="27" presetID="10" presetClass="entr" presetSubtype="0" fill="hold" grpId="0" nodeType="afterEffect">
                                  <p:stCondLst>
                                    <p:cond delay="0"/>
                                  </p:stCondLst>
                                  <p:childTnLst>
                                    <p:set>
                                      <p:cBhvr>
                                        <p:cTn id="28" dur="1" fill="hold">
                                          <p:stCondLst>
                                            <p:cond delay="0"/>
                                          </p:stCondLst>
                                        </p:cTn>
                                        <p:tgtEl>
                                          <p:spTgt spid="59"/>
                                        </p:tgtEl>
                                        <p:attrNameLst>
                                          <p:attrName>style.visibility</p:attrName>
                                        </p:attrNameLst>
                                      </p:cBhvr>
                                      <p:to>
                                        <p:strVal val="visible"/>
                                      </p:to>
                                    </p:set>
                                    <p:animEffect transition="in" filter="fade">
                                      <p:cBhvr>
                                        <p:cTn id="29"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animBg="1"/>
      <p:bldP spid="91" grpId="0" animBg="1"/>
      <p:bldP spid="92"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p:txBody>
          <a:bodyPr/>
          <a:lstStyle/>
          <a:p>
            <a:r>
              <a:rPr lang="en-US" smtClean="0"/>
              <a:t>demo</a:t>
            </a:r>
            <a:endParaRPr lang="en-US" dirty="0"/>
          </a:p>
        </p:txBody>
      </p:sp>
      <p:sp>
        <p:nvSpPr>
          <p:cNvPr id="2" name="Title 1"/>
          <p:cNvSpPr>
            <a:spLocks noGrp="1"/>
          </p:cNvSpPr>
          <p:nvPr>
            <p:ph type="ctrTitle"/>
          </p:nvPr>
        </p:nvSpPr>
        <p:spPr/>
        <p:txBody>
          <a:bodyPr/>
          <a:lstStyle/>
          <a:p>
            <a:r>
              <a:rPr lang="en-US" smtClean="0"/>
              <a:t>A Duet Enterprise Solution using Microsoft Tools</a:t>
            </a:r>
            <a:endParaRPr lang="en-US" dirty="0"/>
          </a:p>
        </p:txBody>
      </p:sp>
      <p:sp>
        <p:nvSpPr>
          <p:cNvPr id="8" name="Subtitle 7"/>
          <p:cNvSpPr>
            <a:spLocks noGrp="1"/>
          </p:cNvSpPr>
          <p:nvPr>
            <p:ph type="subTitle" idx="1"/>
          </p:nvPr>
        </p:nvSpPr>
        <p:spPr/>
        <p:txBody>
          <a:bodyPr/>
          <a:lstStyle/>
          <a:p>
            <a:endParaRPr lang="en-US"/>
          </a:p>
        </p:txBody>
      </p:sp>
    </p:spTree>
    <p:extLst>
      <p:ext uri="{BB962C8B-B14F-4D97-AF65-F5344CB8AC3E}">
        <p14:creationId xmlns:p14="http://schemas.microsoft.com/office/powerpoint/2010/main" val="3712624194"/>
      </p:ext>
    </p:extLst>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Microsoft Tools for Solution Development</a:t>
            </a:r>
            <a:endParaRPr lang="en-US" dirty="0"/>
          </a:p>
        </p:txBody>
      </p:sp>
      <p:sp>
        <p:nvSpPr>
          <p:cNvPr id="8" name="Rectangle 3"/>
          <p:cNvSpPr txBox="1">
            <a:spLocks noChangeArrowheads="1"/>
          </p:cNvSpPr>
          <p:nvPr/>
        </p:nvSpPr>
        <p:spPr bwMode="gray">
          <a:xfrm>
            <a:off x="1016051" y="1529469"/>
            <a:ext cx="3465637" cy="4988825"/>
          </a:xfrm>
          <a:prstGeom prst="rect">
            <a:avLst/>
          </a:prstGeom>
        </p:spPr>
        <p:txBody>
          <a:bodyPr vert="horz" lIns="0" tIns="0" rIns="0" bIns="0" rtlCol="0">
            <a:noAutofit/>
          </a:bodyPr>
          <a:lstStyle>
            <a:lvl1pPr marL="0" indent="0" algn="l" defTabSz="914400" rtl="0" eaLnBrk="1" latinLnBrk="0" hangingPunct="1">
              <a:spcBef>
                <a:spcPts val="2400"/>
              </a:spcBef>
              <a:buClr>
                <a:schemeClr val="accent1"/>
              </a:buClr>
              <a:buSzPct val="80000"/>
              <a:buFontTx/>
              <a:buNone/>
              <a:defRPr sz="2000" b="1" kern="1200">
                <a:solidFill>
                  <a:schemeClr val="accent1">
                    <a:lumMod val="60000"/>
                    <a:lumOff val="40000"/>
                  </a:schemeClr>
                </a:solidFill>
                <a:latin typeface="+mn-lt"/>
                <a:ea typeface="+mn-ea"/>
                <a:cs typeface="+mn-cs"/>
              </a:defRPr>
            </a:lvl1pPr>
            <a:lvl2pPr marL="180000" indent="-180000" algn="l" defTabSz="914400" rtl="0" eaLnBrk="1" latinLnBrk="0" hangingPunct="1">
              <a:spcBef>
                <a:spcPts val="1600"/>
              </a:spcBef>
              <a:buClr>
                <a:schemeClr val="accent2"/>
              </a:buClr>
              <a:buSzPct val="80000"/>
              <a:buFont typeface="Wingdings" pitchFamily="2" charset="2"/>
              <a:buChar char="n"/>
              <a:defRPr lang="en-US" sz="1600" kern="1200" noProof="0" dirty="0" smtClean="0">
                <a:solidFill>
                  <a:schemeClr val="bg1"/>
                </a:solidFill>
                <a:latin typeface="+mn-lt"/>
                <a:ea typeface="+mn-ea"/>
                <a:cs typeface="+mn-cs"/>
              </a:defRPr>
            </a:lvl2pPr>
            <a:lvl3pPr marL="539750" indent="-180000" algn="l" defTabSz="914400" rtl="0" eaLnBrk="1" latinLnBrk="0" hangingPunct="1">
              <a:spcBef>
                <a:spcPts val="500"/>
              </a:spcBef>
              <a:buClr>
                <a:schemeClr val="bg2"/>
              </a:buClr>
              <a:buSzPct val="80000"/>
              <a:buFont typeface="Wingdings" pitchFamily="2" charset="2"/>
              <a:buChar char="n"/>
              <a:defRPr sz="1400" kern="1200">
                <a:solidFill>
                  <a:schemeClr val="bg1"/>
                </a:solidFill>
                <a:latin typeface="+mn-lt"/>
                <a:ea typeface="+mn-ea"/>
                <a:cs typeface="+mn-cs"/>
              </a:defRPr>
            </a:lvl3pPr>
            <a:lvl4pPr marL="768350" indent="-180000" algn="l" defTabSz="914400" rtl="0" eaLnBrk="1" latinLnBrk="0" hangingPunct="1">
              <a:spcBef>
                <a:spcPts val="500"/>
              </a:spcBef>
              <a:buClr>
                <a:schemeClr val="bg2"/>
              </a:buClr>
              <a:buSzPct val="80000"/>
              <a:buFont typeface="Arial" pitchFamily="34" charset="0"/>
              <a:buChar char="–"/>
              <a:defRPr sz="1200" kern="1200">
                <a:solidFill>
                  <a:schemeClr val="bg1"/>
                </a:solidFill>
                <a:latin typeface="+mn-lt"/>
                <a:ea typeface="+mn-ea"/>
                <a:cs typeface="+mn-cs"/>
              </a:defRPr>
            </a:lvl4pPr>
            <a:lvl5pPr marL="952500" indent="-180000" algn="l" defTabSz="914400" rtl="0" eaLnBrk="1" latinLnBrk="0" hangingPunct="1">
              <a:spcBef>
                <a:spcPts val="500"/>
              </a:spcBef>
              <a:buClr>
                <a:schemeClr val="bg2"/>
              </a:buClr>
              <a:buSzPct val="80000"/>
              <a:buFont typeface="Arial" pitchFamily="34" charset="0"/>
              <a:buChar char="–"/>
              <a:defRPr sz="1100" kern="1200">
                <a:solidFill>
                  <a:schemeClr val="bg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180000" marR="0" lvl="1" indent="-180000" algn="l" defTabSz="914400" rtl="0" eaLnBrk="1" fontAlgn="auto" latinLnBrk="0" hangingPunct="1">
              <a:lnSpc>
                <a:spcPct val="100000"/>
              </a:lnSpc>
              <a:spcBef>
                <a:spcPts val="1600"/>
              </a:spcBef>
              <a:spcAft>
                <a:spcPts val="0"/>
              </a:spcAft>
              <a:buClr>
                <a:srgbClr val="F5C103"/>
              </a:buClr>
              <a:buSzPct val="80000"/>
              <a:buFont typeface="Wingdings" pitchFamily="2" charset="2"/>
              <a:buChar char="n"/>
              <a:tabLst/>
              <a:defRPr/>
            </a:pPr>
            <a:r>
              <a:rPr kumimoji="0" lang="en-US" sz="2000" b="0" i="0" u="none" strike="noStrike" kern="1200" cap="none" spc="0" normalizeH="0" baseline="0" noProof="0" dirty="0" smtClean="0">
                <a:ln>
                  <a:noFill/>
                </a:ln>
                <a:solidFill>
                  <a:srgbClr val="FFFFFF"/>
                </a:solidFill>
                <a:effectLst/>
                <a:uLnTx/>
                <a:uFillTx/>
                <a:latin typeface="Arial"/>
                <a:ea typeface="+mn-ea"/>
                <a:cs typeface="+mn-cs"/>
              </a:rPr>
              <a:t>SharePoint Designer</a:t>
            </a:r>
          </a:p>
          <a:p>
            <a:pPr marL="539750" marR="0" lvl="2" indent="-180000" algn="l" defTabSz="914400" rtl="0" eaLnBrk="1" fontAlgn="auto" latinLnBrk="0" hangingPunct="1">
              <a:lnSpc>
                <a:spcPct val="100000"/>
              </a:lnSpc>
              <a:spcBef>
                <a:spcPts val="500"/>
              </a:spcBef>
              <a:spcAft>
                <a:spcPts val="0"/>
              </a:spcAft>
              <a:buClr>
                <a:srgbClr val="787878"/>
              </a:buClr>
              <a:buSzPct val="80000"/>
              <a:buFont typeface="Wingdings" pitchFamily="2" charset="2"/>
              <a:buChar char="n"/>
              <a:tabLst/>
              <a:defRPr/>
            </a:pPr>
            <a:r>
              <a:rPr kumimoji="0" lang="en-US" sz="1800" b="0" i="0" u="none" strike="noStrike" kern="1200" cap="none" spc="0" normalizeH="0" baseline="0" noProof="0" dirty="0" smtClean="0">
                <a:ln>
                  <a:noFill/>
                </a:ln>
                <a:solidFill>
                  <a:srgbClr val="FFFFFF"/>
                </a:solidFill>
                <a:effectLst/>
                <a:uLnTx/>
                <a:uFillTx/>
                <a:latin typeface="Arial"/>
                <a:ea typeface="+mn-ea"/>
                <a:cs typeface="+mn-cs"/>
              </a:rPr>
              <a:t>Declarative, no code</a:t>
            </a:r>
          </a:p>
          <a:p>
            <a:pPr marL="539750" marR="0" lvl="2" indent="-180000" algn="l" defTabSz="914400" rtl="0" eaLnBrk="1" fontAlgn="auto" latinLnBrk="0" hangingPunct="1">
              <a:lnSpc>
                <a:spcPct val="100000"/>
              </a:lnSpc>
              <a:spcBef>
                <a:spcPts val="500"/>
              </a:spcBef>
              <a:spcAft>
                <a:spcPts val="0"/>
              </a:spcAft>
              <a:buClr>
                <a:srgbClr val="787878"/>
              </a:buClr>
              <a:buSzPct val="80000"/>
              <a:buFont typeface="Wingdings" pitchFamily="2" charset="2"/>
              <a:buChar char="n"/>
              <a:tabLst/>
              <a:defRPr/>
            </a:pPr>
            <a:r>
              <a:rPr kumimoji="0" lang="en-US" sz="1800" b="0" i="0" u="none" strike="noStrike" kern="1200" cap="none" spc="0" normalizeH="0" baseline="0" noProof="0" dirty="0" smtClean="0">
                <a:ln>
                  <a:noFill/>
                </a:ln>
                <a:solidFill>
                  <a:srgbClr val="FFFFFF"/>
                </a:solidFill>
                <a:effectLst/>
                <a:uLnTx/>
                <a:uFillTx/>
                <a:latin typeface="Arial"/>
                <a:ea typeface="+mn-ea"/>
                <a:cs typeface="+mn-cs"/>
              </a:rPr>
              <a:t>Create lists and libraries</a:t>
            </a:r>
          </a:p>
          <a:p>
            <a:pPr marL="539750" marR="0" lvl="2" indent="-180000" algn="l" defTabSz="914400" rtl="0" eaLnBrk="1" fontAlgn="auto" latinLnBrk="0" hangingPunct="1">
              <a:lnSpc>
                <a:spcPct val="100000"/>
              </a:lnSpc>
              <a:spcBef>
                <a:spcPts val="500"/>
              </a:spcBef>
              <a:spcAft>
                <a:spcPts val="0"/>
              </a:spcAft>
              <a:buClr>
                <a:srgbClr val="787878"/>
              </a:buClr>
              <a:buSzPct val="80000"/>
              <a:buFont typeface="Wingdings" pitchFamily="2" charset="2"/>
              <a:buChar char="n"/>
              <a:tabLst/>
              <a:defRPr/>
            </a:pPr>
            <a:r>
              <a:rPr kumimoji="0" lang="en-US" sz="1800" b="0" i="0" u="none" strike="noStrike" kern="1200" cap="none" spc="0" normalizeH="0" baseline="0" noProof="0" dirty="0" smtClean="0">
                <a:ln>
                  <a:noFill/>
                </a:ln>
                <a:solidFill>
                  <a:srgbClr val="FFFFFF"/>
                </a:solidFill>
                <a:effectLst/>
                <a:uLnTx/>
                <a:uFillTx/>
                <a:latin typeface="Arial"/>
                <a:ea typeface="+mn-ea"/>
                <a:cs typeface="+mn-cs"/>
              </a:rPr>
              <a:t>Design views and forms</a:t>
            </a:r>
            <a:endParaRPr lang="en-US" sz="1800" dirty="0">
              <a:solidFill>
                <a:srgbClr val="FFFFFF"/>
              </a:solidFill>
              <a:latin typeface="Arial"/>
            </a:endParaRPr>
          </a:p>
          <a:p>
            <a:pPr marL="539750" marR="0" lvl="2" indent="-180000" algn="l" defTabSz="914400" rtl="0" eaLnBrk="1" fontAlgn="auto" latinLnBrk="0" hangingPunct="1">
              <a:lnSpc>
                <a:spcPct val="100000"/>
              </a:lnSpc>
              <a:spcBef>
                <a:spcPts val="500"/>
              </a:spcBef>
              <a:spcAft>
                <a:spcPts val="0"/>
              </a:spcAft>
              <a:buClr>
                <a:srgbClr val="787878"/>
              </a:buClr>
              <a:buSzPct val="80000"/>
              <a:buFont typeface="Wingdings" pitchFamily="2" charset="2"/>
              <a:buChar char="n"/>
              <a:tabLst/>
              <a:defRPr/>
            </a:pPr>
            <a:r>
              <a:rPr kumimoji="0" lang="en-US" sz="1800" b="0" i="0" u="none" strike="noStrike" kern="1200" cap="none" spc="0" normalizeH="0" baseline="0" noProof="0" dirty="0" smtClean="0">
                <a:ln>
                  <a:noFill/>
                </a:ln>
                <a:solidFill>
                  <a:srgbClr val="FFFFFF"/>
                </a:solidFill>
                <a:effectLst/>
                <a:uLnTx/>
                <a:uFillTx/>
                <a:latin typeface="Arial"/>
                <a:ea typeface="+mn-ea"/>
                <a:cs typeface="+mn-cs"/>
              </a:rPr>
              <a:t>Wire up</a:t>
            </a:r>
            <a:r>
              <a:rPr kumimoji="0" lang="en-US" sz="1800" b="0" i="0" u="none" strike="noStrike" kern="1200" cap="none" spc="0" normalizeH="0" noProof="0" dirty="0" smtClean="0">
                <a:ln>
                  <a:noFill/>
                </a:ln>
                <a:solidFill>
                  <a:srgbClr val="FFFFFF"/>
                </a:solidFill>
                <a:effectLst/>
                <a:uLnTx/>
                <a:uFillTx/>
                <a:latin typeface="Arial"/>
                <a:ea typeface="+mn-ea"/>
                <a:cs typeface="+mn-cs"/>
              </a:rPr>
              <a:t> ECTs</a:t>
            </a:r>
            <a:endParaRPr kumimoji="0" lang="en-US" sz="1800" b="0" i="0" u="none" strike="noStrike" kern="1200" cap="none" spc="0" normalizeH="0" baseline="0" noProof="0" dirty="0" smtClean="0">
              <a:ln>
                <a:noFill/>
              </a:ln>
              <a:solidFill>
                <a:srgbClr val="FFFFFF"/>
              </a:solidFill>
              <a:effectLst/>
              <a:uLnTx/>
              <a:uFillTx/>
              <a:latin typeface="Arial"/>
              <a:ea typeface="+mn-ea"/>
              <a:cs typeface="+mn-cs"/>
            </a:endParaRPr>
          </a:p>
          <a:p>
            <a:pPr marL="180000" marR="0" lvl="1" indent="-180000" algn="l" defTabSz="914400" rtl="0" eaLnBrk="1" fontAlgn="auto" latinLnBrk="0" hangingPunct="1">
              <a:lnSpc>
                <a:spcPct val="100000"/>
              </a:lnSpc>
              <a:spcBef>
                <a:spcPts val="1600"/>
              </a:spcBef>
              <a:spcAft>
                <a:spcPts val="0"/>
              </a:spcAft>
              <a:buClr>
                <a:srgbClr val="F5C103"/>
              </a:buClr>
              <a:buSzPct val="80000"/>
              <a:buFont typeface="Wingdings" pitchFamily="2" charset="2"/>
              <a:buChar char="n"/>
              <a:tabLst/>
              <a:defRPr/>
            </a:pPr>
            <a:r>
              <a:rPr kumimoji="0" lang="en-US" sz="2000" b="0" i="0" u="none" strike="noStrike" kern="1200" cap="none" spc="0" normalizeH="0" baseline="0" noProof="0" dirty="0" smtClean="0">
                <a:ln>
                  <a:noFill/>
                </a:ln>
                <a:solidFill>
                  <a:srgbClr val="FFFFFF"/>
                </a:solidFill>
                <a:effectLst/>
                <a:uLnTx/>
                <a:uFillTx/>
                <a:latin typeface="Arial"/>
                <a:ea typeface="+mn-ea"/>
                <a:cs typeface="+mn-cs"/>
              </a:rPr>
              <a:t>Expression Blend 4</a:t>
            </a:r>
          </a:p>
          <a:p>
            <a:pPr marL="539750" marR="0" lvl="2" indent="-180000" algn="l" defTabSz="914400" rtl="0" eaLnBrk="1" fontAlgn="auto" latinLnBrk="0" hangingPunct="1">
              <a:lnSpc>
                <a:spcPct val="100000"/>
              </a:lnSpc>
              <a:spcBef>
                <a:spcPts val="500"/>
              </a:spcBef>
              <a:spcAft>
                <a:spcPts val="0"/>
              </a:spcAft>
              <a:buClr>
                <a:srgbClr val="787878"/>
              </a:buClr>
              <a:buSzPct val="80000"/>
              <a:buFont typeface="Wingdings" pitchFamily="2" charset="2"/>
              <a:buChar char="n"/>
              <a:tabLst/>
              <a:defRPr/>
            </a:pPr>
            <a:r>
              <a:rPr kumimoji="0" lang="en-US" sz="1800" b="0" i="0" u="none" strike="noStrike" kern="1200" cap="none" spc="0" normalizeH="0" baseline="0" noProof="0" dirty="0" smtClean="0">
                <a:ln>
                  <a:noFill/>
                </a:ln>
                <a:solidFill>
                  <a:srgbClr val="FFFFFF"/>
                </a:solidFill>
                <a:effectLst/>
                <a:uLnTx/>
                <a:uFillTx/>
                <a:latin typeface="Arial"/>
                <a:ea typeface="+mn-ea"/>
                <a:cs typeface="+mn-cs"/>
              </a:rPr>
              <a:t>UX design</a:t>
            </a:r>
          </a:p>
          <a:p>
            <a:pPr marL="180000" marR="0" lvl="1" indent="-180000" algn="l" defTabSz="914400" rtl="0" eaLnBrk="1" fontAlgn="auto" latinLnBrk="0" hangingPunct="1">
              <a:lnSpc>
                <a:spcPct val="100000"/>
              </a:lnSpc>
              <a:spcBef>
                <a:spcPts val="1600"/>
              </a:spcBef>
              <a:spcAft>
                <a:spcPts val="0"/>
              </a:spcAft>
              <a:buClr>
                <a:srgbClr val="F5C103"/>
              </a:buClr>
              <a:buSzPct val="80000"/>
              <a:buFont typeface="Wingdings" pitchFamily="2" charset="2"/>
              <a:buChar char="n"/>
              <a:tabLst/>
              <a:defRPr/>
            </a:pPr>
            <a:r>
              <a:rPr kumimoji="0" lang="en-US" sz="2000" b="0" i="0" u="none" strike="noStrike" kern="1200" cap="none" spc="0" normalizeH="0" baseline="0" noProof="0" dirty="0" smtClean="0">
                <a:ln>
                  <a:noFill/>
                </a:ln>
                <a:solidFill>
                  <a:srgbClr val="FFFFFF"/>
                </a:solidFill>
                <a:effectLst/>
                <a:uLnTx/>
                <a:uFillTx/>
                <a:latin typeface="Arial"/>
                <a:ea typeface="+mn-ea"/>
                <a:cs typeface="+mn-cs"/>
              </a:rPr>
              <a:t>Visual Studio 2010</a:t>
            </a:r>
          </a:p>
          <a:p>
            <a:pPr marL="539750" marR="0" lvl="2" indent="-180000" algn="l" defTabSz="914400" rtl="0" eaLnBrk="1" fontAlgn="auto" latinLnBrk="0" hangingPunct="1">
              <a:lnSpc>
                <a:spcPct val="100000"/>
              </a:lnSpc>
              <a:spcBef>
                <a:spcPts val="500"/>
              </a:spcBef>
              <a:spcAft>
                <a:spcPts val="0"/>
              </a:spcAft>
              <a:buClr>
                <a:srgbClr val="787878"/>
              </a:buClr>
              <a:buSzPct val="80000"/>
              <a:buFont typeface="Wingdings" pitchFamily="2" charset="2"/>
              <a:buChar char="n"/>
              <a:tabLst/>
              <a:defRPr/>
            </a:pPr>
            <a:r>
              <a:rPr kumimoji="0" lang="en-US" sz="1800" b="0" i="0" u="none" strike="noStrike" kern="1200" cap="none" spc="0" normalizeH="0" baseline="0" noProof="0" dirty="0" smtClean="0">
                <a:ln>
                  <a:noFill/>
                </a:ln>
                <a:solidFill>
                  <a:srgbClr val="FFFFFF"/>
                </a:solidFill>
                <a:effectLst/>
                <a:uLnTx/>
                <a:uFillTx/>
                <a:latin typeface="Arial"/>
                <a:ea typeface="+mn-ea"/>
                <a:cs typeface="+mn-cs"/>
              </a:rPr>
              <a:t>Modify SPD solutions</a:t>
            </a:r>
          </a:p>
          <a:p>
            <a:pPr marL="539750" marR="0" lvl="2" indent="-180000" algn="l" defTabSz="914400" rtl="0" eaLnBrk="1" fontAlgn="auto" latinLnBrk="0" hangingPunct="1">
              <a:lnSpc>
                <a:spcPct val="100000"/>
              </a:lnSpc>
              <a:spcBef>
                <a:spcPts val="500"/>
              </a:spcBef>
              <a:spcAft>
                <a:spcPts val="0"/>
              </a:spcAft>
              <a:buClr>
                <a:srgbClr val="787878"/>
              </a:buClr>
              <a:buSzPct val="80000"/>
              <a:buFont typeface="Wingdings" pitchFamily="2" charset="2"/>
              <a:buChar char="n"/>
              <a:tabLst/>
              <a:defRPr/>
            </a:pPr>
            <a:r>
              <a:rPr kumimoji="0" lang="en-US" sz="1800" b="0" i="0" u="none" strike="noStrike" kern="1200" cap="none" spc="0" normalizeH="0" baseline="0" noProof="0" dirty="0" smtClean="0">
                <a:ln>
                  <a:noFill/>
                </a:ln>
                <a:solidFill>
                  <a:srgbClr val="FFFFFF"/>
                </a:solidFill>
                <a:effectLst/>
                <a:uLnTx/>
                <a:uFillTx/>
                <a:latin typeface="Arial"/>
                <a:ea typeface="+mn-ea"/>
                <a:cs typeface="+mn-cs"/>
              </a:rPr>
              <a:t>Custom UX/data integration</a:t>
            </a:r>
          </a:p>
          <a:p>
            <a:pPr marL="180000" marR="0" lvl="1" indent="-180000" algn="l" defTabSz="914400" rtl="0" eaLnBrk="1" fontAlgn="auto" latinLnBrk="0" hangingPunct="1">
              <a:lnSpc>
                <a:spcPct val="100000"/>
              </a:lnSpc>
              <a:spcBef>
                <a:spcPts val="1600"/>
              </a:spcBef>
              <a:spcAft>
                <a:spcPts val="0"/>
              </a:spcAft>
              <a:buClr>
                <a:srgbClr val="F5C103"/>
              </a:buClr>
              <a:buSzPct val="80000"/>
              <a:buFont typeface="Wingdings" pitchFamily="2" charset="2"/>
              <a:buChar char="n"/>
              <a:tabLst/>
              <a:defRPr/>
            </a:pPr>
            <a:r>
              <a:rPr kumimoji="0" lang="en-US" sz="2000" b="0" i="0" u="none" strike="noStrike" kern="1200" cap="none" spc="0" normalizeH="0" baseline="0" noProof="0" dirty="0" smtClean="0">
                <a:ln>
                  <a:noFill/>
                </a:ln>
                <a:solidFill>
                  <a:srgbClr val="FFFFFF"/>
                </a:solidFill>
                <a:effectLst/>
                <a:uLnTx/>
                <a:uFillTx/>
                <a:latin typeface="Arial"/>
                <a:ea typeface="+mn-ea"/>
                <a:cs typeface="+mn-cs"/>
              </a:rPr>
              <a:t>Silverlight 4</a:t>
            </a:r>
          </a:p>
          <a:p>
            <a:pPr marL="539750" marR="0" lvl="2" indent="-180000" algn="l" defTabSz="914400" rtl="0" eaLnBrk="1" fontAlgn="auto" latinLnBrk="0" hangingPunct="1">
              <a:lnSpc>
                <a:spcPct val="100000"/>
              </a:lnSpc>
              <a:spcBef>
                <a:spcPts val="500"/>
              </a:spcBef>
              <a:spcAft>
                <a:spcPts val="0"/>
              </a:spcAft>
              <a:buClr>
                <a:srgbClr val="787878"/>
              </a:buClr>
              <a:buSzPct val="80000"/>
              <a:buFont typeface="Wingdings" pitchFamily="2" charset="2"/>
              <a:buChar char="n"/>
              <a:tabLst/>
              <a:defRPr/>
            </a:pPr>
            <a:r>
              <a:rPr kumimoji="0" lang="en-US" sz="1800" b="0" i="0" u="none" strike="noStrike" kern="1200" cap="none" spc="0" normalizeH="0" baseline="0" noProof="0" dirty="0" smtClean="0">
                <a:ln>
                  <a:noFill/>
                </a:ln>
                <a:solidFill>
                  <a:srgbClr val="FFFFFF"/>
                </a:solidFill>
                <a:effectLst/>
                <a:uLnTx/>
                <a:uFillTx/>
                <a:latin typeface="Arial"/>
                <a:ea typeface="+mn-ea"/>
                <a:cs typeface="+mn-cs"/>
              </a:rPr>
              <a:t>Rich interactive experience</a:t>
            </a:r>
            <a:endParaRPr kumimoji="0" lang="en-US" sz="1800" b="0" i="0" u="none" strike="noStrike" kern="1200" cap="none" spc="0" normalizeH="0" baseline="0" noProof="0" dirty="0">
              <a:ln>
                <a:noFill/>
              </a:ln>
              <a:solidFill>
                <a:srgbClr val="FFFFFF"/>
              </a:solidFill>
              <a:effectLst/>
              <a:uLnTx/>
              <a:uFillTx/>
              <a:latin typeface="Arial"/>
              <a:ea typeface="+mn-ea"/>
              <a:cs typeface="+mn-cs"/>
            </a:endParaRPr>
          </a:p>
        </p:txBody>
      </p:sp>
      <p:pic>
        <p:nvPicPr>
          <p:cNvPr id="9"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20932" y="1202826"/>
            <a:ext cx="5159830" cy="3873759"/>
          </a:xfrm>
          <a:prstGeom prst="rect">
            <a:avLst/>
          </a:prstGeom>
          <a:noFill/>
          <a:ln>
            <a:noFill/>
          </a:ln>
          <a:effectLst>
            <a:outerShdw dist="35921" dir="2700000" algn="ctr" rotWithShape="0">
              <a:srgbClr val="787878"/>
            </a:outerShdw>
            <a:reflection blurRad="6350" stA="52000" endA="300" endPos="35000" dir="5400000" sy="-100000" algn="bl" rotWithShape="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96093" y="1428457"/>
            <a:ext cx="5359988" cy="3873759"/>
          </a:xfrm>
          <a:prstGeom prst="rect">
            <a:avLst/>
          </a:prstGeom>
          <a:noFill/>
          <a:ln>
            <a:noFill/>
          </a:ln>
          <a:effectLst>
            <a:outerShdw dist="35921" dir="2700000" algn="ctr" rotWithShape="0">
              <a:srgbClr val="787878"/>
            </a:outerShdw>
            <a:reflection blurRad="6350" stA="52000" endA="300" endPos="35000" dir="5400000" sy="-100000" algn="bl" rotWithShape="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1" name="Picture 1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827664" y="1719396"/>
            <a:ext cx="5406241" cy="4103359"/>
          </a:xfrm>
          <a:prstGeom prst="rect">
            <a:avLst/>
          </a:prstGeom>
          <a:noFill/>
          <a:ln>
            <a:noFill/>
          </a:ln>
          <a:effectLst>
            <a:outerShdw dist="35921" dir="2700000" algn="ctr" rotWithShape="0">
              <a:srgbClr val="787878"/>
            </a:outerShdw>
            <a:reflection blurRad="6350" stA="52000" endA="300" endPos="35000" dir="5400000" sy="-100000" algn="bl" rotWithShape="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2"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420932" y="2016278"/>
            <a:ext cx="6029248" cy="42107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912301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10"/>
                                        </p:tgtEl>
                                        <p:attrNameLst>
                                          <p:attrName>style.visibility</p:attrName>
                                        </p:attrNameLst>
                                      </p:cBhvr>
                                      <p:to>
                                        <p:strVal val="visible"/>
                                      </p:to>
                                    </p:set>
                                    <p:anim calcmode="lin" valueType="num">
                                      <p:cBhvr>
                                        <p:cTn id="14" dur="500" fill="hold"/>
                                        <p:tgtEl>
                                          <p:spTgt spid="10"/>
                                        </p:tgtEl>
                                        <p:attrNameLst>
                                          <p:attrName>ppt_w</p:attrName>
                                        </p:attrNameLst>
                                      </p:cBhvr>
                                      <p:tavLst>
                                        <p:tav tm="0">
                                          <p:val>
                                            <p:fltVal val="0"/>
                                          </p:val>
                                        </p:tav>
                                        <p:tav tm="100000">
                                          <p:val>
                                            <p:strVal val="#ppt_w"/>
                                          </p:val>
                                        </p:tav>
                                      </p:tavLst>
                                    </p:anim>
                                    <p:anim calcmode="lin" valueType="num">
                                      <p:cBhvr>
                                        <p:cTn id="15" dur="500" fill="hold"/>
                                        <p:tgtEl>
                                          <p:spTgt spid="10"/>
                                        </p:tgtEl>
                                        <p:attrNameLst>
                                          <p:attrName>ppt_h</p:attrName>
                                        </p:attrNameLst>
                                      </p:cBhvr>
                                      <p:tavLst>
                                        <p:tav tm="0">
                                          <p:val>
                                            <p:fltVal val="0"/>
                                          </p:val>
                                        </p:tav>
                                        <p:tav tm="100000">
                                          <p:val>
                                            <p:strVal val="#ppt_h"/>
                                          </p:val>
                                        </p:tav>
                                      </p:tavLst>
                                    </p:anim>
                                    <p:animEffect transition="in" filter="fade">
                                      <p:cBhvr>
                                        <p:cTn id="16" dur="500"/>
                                        <p:tgtEl>
                                          <p:spTgt spid="10"/>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nodeType="click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p:cTn id="21" dur="500" fill="hold"/>
                                        <p:tgtEl>
                                          <p:spTgt spid="11"/>
                                        </p:tgtEl>
                                        <p:attrNameLst>
                                          <p:attrName>ppt_w</p:attrName>
                                        </p:attrNameLst>
                                      </p:cBhvr>
                                      <p:tavLst>
                                        <p:tav tm="0">
                                          <p:val>
                                            <p:fltVal val="0"/>
                                          </p:val>
                                        </p:tav>
                                        <p:tav tm="100000">
                                          <p:val>
                                            <p:strVal val="#ppt_w"/>
                                          </p:val>
                                        </p:tav>
                                      </p:tavLst>
                                    </p:anim>
                                    <p:anim calcmode="lin" valueType="num">
                                      <p:cBhvr>
                                        <p:cTn id="22" dur="500" fill="hold"/>
                                        <p:tgtEl>
                                          <p:spTgt spid="11"/>
                                        </p:tgtEl>
                                        <p:attrNameLst>
                                          <p:attrName>ppt_h</p:attrName>
                                        </p:attrNameLst>
                                      </p:cBhvr>
                                      <p:tavLst>
                                        <p:tav tm="0">
                                          <p:val>
                                            <p:fltVal val="0"/>
                                          </p:val>
                                        </p:tav>
                                        <p:tav tm="100000">
                                          <p:val>
                                            <p:strVal val="#ppt_h"/>
                                          </p:val>
                                        </p:tav>
                                      </p:tavLst>
                                    </p:anim>
                                    <p:animEffect transition="in" filter="fade">
                                      <p:cBhvr>
                                        <p:cTn id="23" dur="500"/>
                                        <p:tgtEl>
                                          <p:spTgt spid="11"/>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ntr" presetSubtype="16" fill="hold" nodeType="clickEffect">
                                  <p:stCondLst>
                                    <p:cond delay="0"/>
                                  </p:stCondLst>
                                  <p:childTnLst>
                                    <p:set>
                                      <p:cBhvr>
                                        <p:cTn id="27" dur="1" fill="hold">
                                          <p:stCondLst>
                                            <p:cond delay="0"/>
                                          </p:stCondLst>
                                        </p:cTn>
                                        <p:tgtEl>
                                          <p:spTgt spid="12"/>
                                        </p:tgtEl>
                                        <p:attrNameLst>
                                          <p:attrName>style.visibility</p:attrName>
                                        </p:attrNameLst>
                                      </p:cBhvr>
                                      <p:to>
                                        <p:strVal val="visible"/>
                                      </p:to>
                                    </p:set>
                                    <p:anim calcmode="lin" valueType="num">
                                      <p:cBhvr>
                                        <p:cTn id="28" dur="500" fill="hold"/>
                                        <p:tgtEl>
                                          <p:spTgt spid="12"/>
                                        </p:tgtEl>
                                        <p:attrNameLst>
                                          <p:attrName>ppt_w</p:attrName>
                                        </p:attrNameLst>
                                      </p:cBhvr>
                                      <p:tavLst>
                                        <p:tav tm="0">
                                          <p:val>
                                            <p:fltVal val="0"/>
                                          </p:val>
                                        </p:tav>
                                        <p:tav tm="100000">
                                          <p:val>
                                            <p:strVal val="#ppt_w"/>
                                          </p:val>
                                        </p:tav>
                                      </p:tavLst>
                                    </p:anim>
                                    <p:anim calcmode="lin" valueType="num">
                                      <p:cBhvr>
                                        <p:cTn id="29" dur="500" fill="hold"/>
                                        <p:tgtEl>
                                          <p:spTgt spid="12"/>
                                        </p:tgtEl>
                                        <p:attrNameLst>
                                          <p:attrName>ppt_h</p:attrName>
                                        </p:attrNameLst>
                                      </p:cBhvr>
                                      <p:tavLst>
                                        <p:tav tm="0">
                                          <p:val>
                                            <p:fltVal val="0"/>
                                          </p:val>
                                        </p:tav>
                                        <p:tav tm="100000">
                                          <p:val>
                                            <p:strVal val="#ppt_h"/>
                                          </p:val>
                                        </p:tav>
                                      </p:tavLst>
                                    </p:anim>
                                    <p:animEffect transition="in" filter="fade">
                                      <p:cBhvr>
                                        <p:cTn id="30"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Steps for Implementing a New Business Entity</a:t>
            </a:r>
            <a:endParaRPr lang="en-US" dirty="0"/>
          </a:p>
        </p:txBody>
      </p:sp>
      <p:pic>
        <p:nvPicPr>
          <p:cNvPr id="10" name="Picture 2" descr="C:\Users\John\Documents\FS\Duet Enterprise Training\Images\Duet_DesignTimeRoadmap_R7.jpg"/>
          <p:cNvPicPr>
            <a:picLocks noChangeAspect="1" noChangeArrowheads="1"/>
          </p:cNvPicPr>
          <p:nvPr/>
        </p:nvPicPr>
        <p:blipFill rotWithShape="1">
          <a:blip r:embed="rId3">
            <a:extLst>
              <a:ext uri="{28A0092B-C50C-407E-A947-70E740481C1C}">
                <a14:useLocalDpi xmlns:a14="http://schemas.microsoft.com/office/drawing/2010/main" val="0"/>
              </a:ext>
            </a:extLst>
          </a:blip>
          <a:srcRect l="6799" t="59723" r="7092" b="18294"/>
          <a:stretch/>
        </p:blipFill>
        <p:spPr bwMode="auto">
          <a:xfrm>
            <a:off x="1388547" y="2161350"/>
            <a:ext cx="9144000" cy="1252306"/>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Rectangle 13"/>
          <p:cNvSpPr/>
          <p:nvPr/>
        </p:nvSpPr>
        <p:spPr>
          <a:xfrm>
            <a:off x="1548885" y="3473218"/>
            <a:ext cx="1828800" cy="247650"/>
          </a:xfrm>
          <a:prstGeom prst="rect">
            <a:avLst/>
          </a:prstGeom>
          <a:solidFill>
            <a:srgbClr val="7B9AB7"/>
          </a:solidFill>
          <a:ln w="9525" cap="flat" cmpd="sng" algn="ctr">
            <a:solidFill>
              <a:srgbClr val="F79524">
                <a:shade val="95000"/>
                <a:satMod val="105000"/>
              </a:srgbClr>
            </a:solidFill>
            <a:prstDash val="solid"/>
          </a:ln>
          <a:effectLst>
            <a:outerShdw blurRad="40000" dist="20000" dir="5400000" rotWithShape="0">
              <a:srgbClr val="000000">
                <a:alpha val="38000"/>
              </a:srgbClr>
            </a:outerShdw>
          </a:effectLst>
        </p:spPr>
        <p: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rgbClr val="FFFFFF"/>
                </a:solidFill>
                <a:effectLst/>
                <a:uLnTx/>
                <a:uFillTx/>
                <a:ea typeface="+mn-ea"/>
                <a:cs typeface="+mn-cs"/>
              </a:rPr>
              <a:t>SAP ECC 6.0 EHP </a:t>
            </a:r>
            <a:r>
              <a:rPr kumimoji="0" lang="en-US" sz="1200" b="0" i="0" u="none" strike="noStrike" kern="0" cap="none" spc="0" normalizeH="0" baseline="0" noProof="0" dirty="0" smtClean="0">
                <a:ln>
                  <a:noFill/>
                </a:ln>
                <a:solidFill>
                  <a:srgbClr val="FFFFFF"/>
                </a:solidFill>
                <a:effectLst/>
                <a:uLnTx/>
                <a:uFillTx/>
                <a:ea typeface="+mn-ea"/>
                <a:cs typeface="+mn-cs"/>
              </a:rPr>
              <a:t>4</a:t>
            </a:r>
            <a:endParaRPr kumimoji="0" lang="en-US" sz="1200" b="0" i="0" u="none" strike="noStrike" kern="0" cap="none" spc="0" normalizeH="0" baseline="0" noProof="0" dirty="0">
              <a:ln>
                <a:noFill/>
              </a:ln>
              <a:solidFill>
                <a:srgbClr val="FFFFFF"/>
              </a:solidFill>
              <a:effectLst/>
              <a:uLnTx/>
              <a:uFillTx/>
              <a:ea typeface="+mn-ea"/>
              <a:cs typeface="+mn-cs"/>
            </a:endParaRPr>
          </a:p>
        </p:txBody>
      </p:sp>
      <p:sp>
        <p:nvSpPr>
          <p:cNvPr id="15" name="Rectangle 14"/>
          <p:cNvSpPr/>
          <p:nvPr/>
        </p:nvSpPr>
        <p:spPr>
          <a:xfrm>
            <a:off x="8550936" y="3473218"/>
            <a:ext cx="1828800" cy="247650"/>
          </a:xfrm>
          <a:prstGeom prst="rect">
            <a:avLst/>
          </a:prstGeom>
          <a:solidFill>
            <a:srgbClr val="7B9AB7"/>
          </a:solidFill>
          <a:ln w="9525" cap="flat" cmpd="sng" algn="ctr">
            <a:solidFill>
              <a:srgbClr val="F79524">
                <a:shade val="95000"/>
                <a:satMod val="105000"/>
              </a:srgbClr>
            </a:solidFill>
            <a:prstDash val="solid"/>
          </a:ln>
          <a:effectLst>
            <a:outerShdw blurRad="40000" dist="20000" dir="5400000" rotWithShape="0">
              <a:srgbClr val="000000">
                <a:alpha val="38000"/>
              </a:srgbClr>
            </a:outerShdw>
          </a:effectLst>
        </p:spPr>
        <p: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rgbClr val="FFFFFF"/>
                </a:solidFill>
                <a:effectLst/>
                <a:uLnTx/>
                <a:uFillTx/>
                <a:ea typeface="+mn-ea"/>
                <a:cs typeface="+mn-cs"/>
              </a:rPr>
              <a:t>SharePoint Server </a:t>
            </a:r>
            <a:r>
              <a:rPr kumimoji="0" lang="en-US" sz="1200" b="0" i="0" u="none" strike="noStrike" kern="0" cap="none" spc="0" normalizeH="0" baseline="0" noProof="0" dirty="0" smtClean="0">
                <a:ln>
                  <a:noFill/>
                </a:ln>
                <a:solidFill>
                  <a:srgbClr val="FFFFFF"/>
                </a:solidFill>
                <a:effectLst/>
                <a:uLnTx/>
                <a:uFillTx/>
                <a:ea typeface="+mn-ea"/>
                <a:cs typeface="+mn-cs"/>
              </a:rPr>
              <a:t>2010</a:t>
            </a:r>
            <a:endParaRPr kumimoji="0" lang="en-US" sz="1200" b="0" i="0" u="none" strike="noStrike" kern="0" cap="none" spc="0" normalizeH="0" baseline="0" noProof="0" dirty="0">
              <a:ln>
                <a:noFill/>
              </a:ln>
              <a:solidFill>
                <a:srgbClr val="FFFFFF"/>
              </a:solidFill>
              <a:effectLst/>
              <a:uLnTx/>
              <a:uFillTx/>
              <a:ea typeface="+mn-ea"/>
              <a:cs typeface="+mn-cs"/>
            </a:endParaRPr>
          </a:p>
        </p:txBody>
      </p:sp>
      <p:sp>
        <p:nvSpPr>
          <p:cNvPr id="16" name="Rectangle 15"/>
          <p:cNvSpPr/>
          <p:nvPr/>
        </p:nvSpPr>
        <p:spPr>
          <a:xfrm>
            <a:off x="3509447" y="3473218"/>
            <a:ext cx="4922838" cy="247650"/>
          </a:xfrm>
          <a:prstGeom prst="rect">
            <a:avLst/>
          </a:prstGeom>
          <a:solidFill>
            <a:srgbClr val="7B9AB7"/>
          </a:solidFill>
          <a:ln w="9525" cap="flat" cmpd="sng" algn="ctr">
            <a:solidFill>
              <a:srgbClr val="F79524">
                <a:shade val="95000"/>
                <a:satMod val="105000"/>
              </a:srgbClr>
            </a:solidFill>
            <a:prstDash val="solid"/>
          </a:ln>
          <a:effectLst>
            <a:outerShdw blurRad="40000" dist="20000" dir="5400000" rotWithShape="0">
              <a:srgbClr val="000000">
                <a:alpha val="38000"/>
              </a:srgbClr>
            </a:outerShdw>
          </a:effectLst>
        </p:spPr>
        <p: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rgbClr val="FFFFFF"/>
                </a:solidFill>
                <a:effectLst/>
                <a:uLnTx/>
                <a:uFillTx/>
                <a:ea typeface="+mn-ea"/>
                <a:cs typeface="+mn-cs"/>
              </a:rPr>
              <a:t>SAP </a:t>
            </a:r>
            <a:r>
              <a:rPr kumimoji="0" lang="en-US" sz="1200" b="0" i="0" u="none" strike="noStrike" kern="0" cap="none" spc="0" normalizeH="0" baseline="0" noProof="0" dirty="0" err="1">
                <a:ln>
                  <a:noFill/>
                </a:ln>
                <a:solidFill>
                  <a:srgbClr val="FFFFFF"/>
                </a:solidFill>
                <a:effectLst/>
                <a:uLnTx/>
                <a:uFillTx/>
                <a:ea typeface="+mn-ea"/>
                <a:cs typeface="+mn-cs"/>
              </a:rPr>
              <a:t>NetWeaver</a:t>
            </a:r>
            <a:r>
              <a:rPr kumimoji="0" lang="en-US" sz="1200" b="0" i="0" u="none" strike="noStrike" kern="0" cap="none" spc="0" normalizeH="0" baseline="0" noProof="0" dirty="0">
                <a:ln>
                  <a:noFill/>
                </a:ln>
                <a:solidFill>
                  <a:srgbClr val="FFFFFF"/>
                </a:solidFill>
                <a:effectLst/>
                <a:uLnTx/>
                <a:uFillTx/>
                <a:ea typeface="+mn-ea"/>
                <a:cs typeface="+mn-cs"/>
              </a:rPr>
              <a:t> </a:t>
            </a:r>
            <a:r>
              <a:rPr kumimoji="0" lang="en-US" sz="1200" b="0" i="0" u="none" strike="noStrike" kern="0" cap="none" spc="0" normalizeH="0" baseline="0" noProof="0" dirty="0" smtClean="0">
                <a:ln>
                  <a:noFill/>
                </a:ln>
                <a:solidFill>
                  <a:srgbClr val="FFFFFF"/>
                </a:solidFill>
                <a:effectLst/>
                <a:uLnTx/>
                <a:uFillTx/>
                <a:ea typeface="+mn-ea"/>
                <a:cs typeface="+mn-cs"/>
              </a:rPr>
              <a:t>7.02</a:t>
            </a:r>
            <a:endParaRPr kumimoji="0" lang="en-US" sz="1200" b="0" i="0" u="none" strike="noStrike" kern="0" cap="none" spc="0" normalizeH="0" baseline="0" noProof="0" dirty="0">
              <a:ln>
                <a:noFill/>
              </a:ln>
              <a:solidFill>
                <a:srgbClr val="FFFFFF"/>
              </a:solidFill>
              <a:effectLst/>
              <a:uLnTx/>
              <a:uFillTx/>
              <a:ea typeface="+mn-ea"/>
              <a:cs typeface="+mn-cs"/>
            </a:endParaRPr>
          </a:p>
        </p:txBody>
      </p:sp>
    </p:spTree>
    <p:extLst>
      <p:ext uri="{BB962C8B-B14F-4D97-AF65-F5344CB8AC3E}">
        <p14:creationId xmlns:p14="http://schemas.microsoft.com/office/powerpoint/2010/main" val="2212626424"/>
      </p:ext>
    </p:extLst>
  </p:cSld>
  <p:clrMapOvr>
    <a:masterClrMapping/>
  </p:clrMapOvr>
  <p:transition>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Duet Enterprise Content and Blogs</a:t>
            </a:r>
            <a:endParaRPr lang="en-US" dirty="0"/>
          </a:p>
        </p:txBody>
      </p:sp>
      <p:sp>
        <p:nvSpPr>
          <p:cNvPr id="3" name="Text Placeholder 2"/>
          <p:cNvSpPr>
            <a:spLocks noGrp="1"/>
          </p:cNvSpPr>
          <p:nvPr>
            <p:ph type="body" sz="quarter" idx="10"/>
          </p:nvPr>
        </p:nvSpPr>
        <p:spPr>
          <a:xfrm>
            <a:off x="519112" y="1447800"/>
            <a:ext cx="11149013" cy="4862870"/>
          </a:xfrm>
        </p:spPr>
        <p:txBody>
          <a:bodyPr/>
          <a:lstStyle/>
          <a:p>
            <a:r>
              <a:rPr lang="en-US" sz="2000" b="1" dirty="0" smtClean="0"/>
              <a:t>Duet Enterprise Content</a:t>
            </a:r>
          </a:p>
          <a:p>
            <a:pPr lvl="1"/>
            <a:r>
              <a:rPr lang="en-US" sz="1800" dirty="0" smtClean="0"/>
              <a:t>Duet Enterprise Virtual Launch Summit available on-demand</a:t>
            </a:r>
            <a:br>
              <a:rPr lang="en-US" sz="1800" dirty="0" smtClean="0"/>
            </a:br>
            <a:r>
              <a:rPr lang="en-US" sz="1800" dirty="0" smtClean="0">
                <a:hlinkClick r:id="rId3"/>
              </a:rPr>
              <a:t>http://duetenterprisesummit.com/</a:t>
            </a:r>
            <a:endParaRPr lang="en-US" sz="1800" dirty="0" smtClean="0"/>
          </a:p>
          <a:p>
            <a:pPr lvl="1"/>
            <a:r>
              <a:rPr lang="en-US" sz="1800" dirty="0" smtClean="0"/>
              <a:t>Microsoft Web Site</a:t>
            </a:r>
            <a:br>
              <a:rPr lang="en-US" sz="1800" dirty="0" smtClean="0"/>
            </a:br>
            <a:r>
              <a:rPr lang="en-US" sz="1800" dirty="0" smtClean="0">
                <a:hlinkClick r:id="rId4"/>
              </a:rPr>
              <a:t>http://microsoft.com/duet</a:t>
            </a:r>
            <a:endParaRPr lang="en-US" sz="1800" dirty="0" smtClean="0"/>
          </a:p>
          <a:p>
            <a:pPr lvl="1"/>
            <a:r>
              <a:rPr lang="en-US" sz="1800" dirty="0" smtClean="0"/>
              <a:t>Joint Site w/SAP</a:t>
            </a:r>
            <a:br>
              <a:rPr lang="en-US" sz="1800" dirty="0" smtClean="0"/>
            </a:br>
            <a:r>
              <a:rPr lang="en-US" sz="1800" dirty="0" smtClean="0">
                <a:hlinkClick r:id="rId5"/>
              </a:rPr>
              <a:t>http://duet.com</a:t>
            </a:r>
            <a:r>
              <a:rPr lang="en-US" sz="1800" dirty="0" smtClean="0"/>
              <a:t> </a:t>
            </a:r>
          </a:p>
          <a:p>
            <a:r>
              <a:rPr lang="en-US" sz="2000" b="1" dirty="0" smtClean="0"/>
              <a:t>Microsoft Blogs</a:t>
            </a:r>
          </a:p>
          <a:p>
            <a:pPr lvl="1"/>
            <a:r>
              <a:rPr lang="en-US" sz="1800" dirty="0" smtClean="0"/>
              <a:t>Duet Enterprise Team Blog - </a:t>
            </a:r>
            <a:r>
              <a:rPr lang="en-US" sz="1800" dirty="0" smtClean="0">
                <a:hlinkClick r:id="rId6"/>
              </a:rPr>
              <a:t>http://blogs.technet.com/b/duetenterprise/</a:t>
            </a:r>
            <a:r>
              <a:rPr lang="en-US" sz="1800" dirty="0" smtClean="0"/>
              <a:t> </a:t>
            </a:r>
          </a:p>
          <a:p>
            <a:pPr lvl="1"/>
            <a:r>
              <a:rPr lang="en-US" sz="1800" dirty="0" smtClean="0"/>
              <a:t>Duet Enterprise Developer Community Team Blog - </a:t>
            </a:r>
            <a:r>
              <a:rPr lang="en-US" sz="1800" dirty="0" smtClean="0">
                <a:hlinkClick r:id="rId7"/>
              </a:rPr>
              <a:t>http://blogs.msdn.com/b/duetenterprise/</a:t>
            </a:r>
            <a:r>
              <a:rPr lang="en-US" sz="1800" dirty="0" smtClean="0"/>
              <a:t> </a:t>
            </a:r>
          </a:p>
          <a:p>
            <a:pPr lvl="1"/>
            <a:r>
              <a:rPr lang="en-US" sz="1800" dirty="0" smtClean="0"/>
              <a:t>Microsoft SharePoint Team Blog - </a:t>
            </a:r>
            <a:r>
              <a:rPr lang="en-US" sz="1800" dirty="0" smtClean="0">
                <a:hlinkClick r:id="rId8"/>
              </a:rPr>
              <a:t>http://sharepoint.microsoft.com/blog/Lists/Categories/Category.aspx?CategoryId=336&amp;Name=Duet</a:t>
            </a:r>
            <a:r>
              <a:rPr lang="sl-SI" sz="1800" dirty="0" smtClean="0"/>
              <a:t> </a:t>
            </a:r>
            <a:endParaRPr lang="en-US" sz="1800" dirty="0" smtClean="0"/>
          </a:p>
          <a:p>
            <a:r>
              <a:rPr lang="en-US" sz="2000" b="1" dirty="0" smtClean="0"/>
              <a:t>SAP Blogs</a:t>
            </a:r>
          </a:p>
          <a:p>
            <a:pPr lvl="1"/>
            <a:r>
              <a:rPr lang="en-US" sz="1800" dirty="0" err="1" smtClean="0"/>
              <a:t>Xiaosheng</a:t>
            </a:r>
            <a:r>
              <a:rPr lang="en-US" sz="1800" dirty="0" smtClean="0"/>
              <a:t> Lu - </a:t>
            </a:r>
            <a:r>
              <a:rPr lang="en-US" sz="1800" dirty="0" smtClean="0">
                <a:hlinkClick r:id="rId9"/>
              </a:rPr>
              <a:t>http://www.sdn.sap.com/irj/scn/weblogs?blog=/pub/u/38003</a:t>
            </a:r>
            <a:endParaRPr lang="sl-SI" sz="1800" dirty="0" smtClean="0"/>
          </a:p>
          <a:p>
            <a:pPr lvl="1"/>
            <a:r>
              <a:rPr lang="en-US" sz="1800" dirty="0" err="1" smtClean="0"/>
              <a:t>Holger</a:t>
            </a:r>
            <a:r>
              <a:rPr lang="en-US" sz="1800" dirty="0" smtClean="0"/>
              <a:t> </a:t>
            </a:r>
            <a:r>
              <a:rPr lang="en-US" sz="1800" dirty="0" err="1" smtClean="0"/>
              <a:t>Bruchelt</a:t>
            </a:r>
            <a:r>
              <a:rPr lang="en-US" sz="1800" dirty="0" smtClean="0"/>
              <a:t> - </a:t>
            </a:r>
            <a:r>
              <a:rPr lang="sl-SI" sz="1800" dirty="0" smtClean="0">
                <a:hlinkClick r:id="rId10"/>
              </a:rPr>
              <a:t>http://www.sdn.sap.com/irj/scn/weblogs?blog=/pub/u/37611</a:t>
            </a:r>
            <a:r>
              <a:rPr lang="en-US" sz="1800" dirty="0" smtClean="0"/>
              <a:t> </a:t>
            </a:r>
            <a:endParaRPr lang="sl-SI" sz="1800" dirty="0" smtClean="0"/>
          </a:p>
          <a:p>
            <a:pPr lvl="1"/>
            <a:r>
              <a:rPr lang="sl-SI" sz="1800" dirty="0" smtClean="0"/>
              <a:t>Alexander Puettner </a:t>
            </a:r>
            <a:r>
              <a:rPr lang="en-US" sz="1800" dirty="0" smtClean="0"/>
              <a:t> - </a:t>
            </a:r>
            <a:r>
              <a:rPr lang="en-US" sz="1800" dirty="0" smtClean="0">
                <a:hlinkClick r:id="rId11"/>
              </a:rPr>
              <a:t>http://www.sdn.sap.com/irj/scn/weblogs?blog=/pub/u/2370</a:t>
            </a:r>
            <a:r>
              <a:rPr lang="en-US" sz="1800" dirty="0" smtClean="0"/>
              <a:t> </a:t>
            </a:r>
            <a:endParaRPr lang="en-US" sz="1800" dirty="0"/>
          </a:p>
        </p:txBody>
      </p:sp>
    </p:spTree>
    <p:extLst>
      <p:ext uri="{BB962C8B-B14F-4D97-AF65-F5344CB8AC3E}">
        <p14:creationId xmlns:p14="http://schemas.microsoft.com/office/powerpoint/2010/main" val="519220619"/>
      </p:ext>
    </p:extLst>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smtClean="0"/>
              <a:t>A Lap Around Office Business Applications (OBA)</a:t>
            </a:r>
            <a:endParaRPr lang="en-US" dirty="0"/>
          </a:p>
        </p:txBody>
      </p:sp>
      <p:sp>
        <p:nvSpPr>
          <p:cNvPr id="10" name="Subtitle 9"/>
          <p:cNvSpPr>
            <a:spLocks noGrp="1"/>
          </p:cNvSpPr>
          <p:nvPr>
            <p:ph type="subTitle" idx="1"/>
          </p:nvPr>
        </p:nvSpPr>
        <p:spPr/>
        <p:txBody>
          <a:bodyPr/>
          <a:lstStyle/>
          <a:p>
            <a:endParaRPr lang="en-US"/>
          </a:p>
        </p:txBody>
      </p:sp>
      <p:sp>
        <p:nvSpPr>
          <p:cNvPr id="11" name="Text Placeholder 10"/>
          <p:cNvSpPr>
            <a:spLocks noGrp="1"/>
          </p:cNvSpPr>
          <p:nvPr>
            <p:ph type="body" sz="quarter" idx="10"/>
          </p:nvPr>
        </p:nvSpPr>
        <p:spPr/>
        <p:txBody>
          <a:bodyPr/>
          <a:lstStyle/>
          <a:p>
            <a:endParaRPr lang="en-US"/>
          </a:p>
        </p:txBody>
      </p:sp>
    </p:spTree>
    <p:extLst>
      <p:ext uri="{BB962C8B-B14F-4D97-AF65-F5344CB8AC3E}">
        <p14:creationId xmlns:p14="http://schemas.microsoft.com/office/powerpoint/2010/main" val="522585765"/>
      </p:ext>
    </p:extLst>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60473" y="321178"/>
            <a:ext cx="8694413" cy="6225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43374667"/>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Resources</a:t>
            </a:r>
            <a:endParaRPr lang="en-US" dirty="0"/>
          </a:p>
        </p:txBody>
      </p:sp>
      <p:sp>
        <p:nvSpPr>
          <p:cNvPr id="4" name="Rounded Rectangle 3"/>
          <p:cNvSpPr/>
          <p:nvPr/>
        </p:nvSpPr>
        <p:spPr bwMode="ltGray">
          <a:xfrm>
            <a:off x="507868" y="2767117"/>
            <a:ext cx="5345308" cy="1863725"/>
          </a:xfrm>
          <a:prstGeom prst="roundRect">
            <a:avLst>
              <a:gd name="adj" fmla="val 6216"/>
            </a:avLst>
          </a:prstGeom>
          <a:solidFill>
            <a:schemeClr val="bg1">
              <a:lumMod val="65000"/>
              <a:lumOff val="35000"/>
            </a:schemeClr>
          </a:solidFill>
          <a:ln>
            <a:headEnd type="none" w="med" len="med"/>
            <a:tailEnd type="none" w="med" len="med"/>
          </a:ln>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6" name="Rectangle 5"/>
          <p:cNvSpPr/>
          <p:nvPr/>
        </p:nvSpPr>
        <p:spPr bwMode="white">
          <a:xfrm>
            <a:off x="507868" y="4240386"/>
            <a:ext cx="5332611" cy="369332"/>
          </a:xfrm>
          <a:prstGeom prst="rect">
            <a:avLst/>
          </a:prstGeom>
        </p:spPr>
        <p:txBody>
          <a:bodyPr wrap="square">
            <a:spAutoFit/>
          </a:bodyPr>
          <a:lstStyle/>
          <a:p>
            <a:pPr algn="ctr"/>
            <a:r>
              <a:rPr lang="en-US" dirty="0" smtClean="0">
                <a:solidFill>
                  <a:srgbClr val="FFFFFF"/>
                </a:solidFill>
                <a:hlinkClick r:id="rId3"/>
              </a:rPr>
              <a:t>www.microsoft.com/teched</a:t>
            </a:r>
            <a:endParaRPr lang="en-US" sz="1600" dirty="0"/>
          </a:p>
        </p:txBody>
      </p:sp>
      <p:sp>
        <p:nvSpPr>
          <p:cNvPr id="8" name="Rectangle 7"/>
          <p:cNvSpPr/>
          <p:nvPr/>
        </p:nvSpPr>
        <p:spPr bwMode="auto">
          <a:xfrm>
            <a:off x="507868" y="3849792"/>
            <a:ext cx="5345308" cy="390525"/>
          </a:xfrm>
          <a:prstGeom prst="rect">
            <a:avLst/>
          </a:prstGeom>
          <a:solidFill>
            <a:schemeClr val="tx1"/>
          </a:solidFill>
          <a:ln>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7" name="Rectangle 6"/>
          <p:cNvSpPr/>
          <p:nvPr/>
        </p:nvSpPr>
        <p:spPr>
          <a:xfrm>
            <a:off x="495171" y="3871113"/>
            <a:ext cx="5345308" cy="338554"/>
          </a:xfrm>
          <a:prstGeom prst="rect">
            <a:avLst/>
          </a:prstGeom>
        </p:spPr>
        <p:txBody>
          <a:bodyPr wrap="square">
            <a:spAutoFit/>
          </a:bodyPr>
          <a:lstStyle/>
          <a:p>
            <a:pPr marL="0" lvl="1" algn="ctr">
              <a:tabLst>
                <a:tab pos="1828800" algn="l"/>
              </a:tabLst>
            </a:pPr>
            <a:r>
              <a:rPr lang="en-US" sz="1600" dirty="0" smtClean="0">
                <a:solidFill>
                  <a:schemeClr val="bg1">
                    <a:lumMod val="65000"/>
                    <a:lumOff val="35000"/>
                    <a:alpha val="99000"/>
                  </a:schemeClr>
                </a:solidFill>
              </a:rPr>
              <a:t>Sessions On-Demand &amp; Community</a:t>
            </a:r>
          </a:p>
        </p:txBody>
      </p:sp>
      <p:pic>
        <p:nvPicPr>
          <p:cNvPr id="9" name="Picture 8" descr="TechEd_online.png"/>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bwMode="white">
          <a:xfrm>
            <a:off x="1975610" y="2830648"/>
            <a:ext cx="2409825" cy="1076325"/>
          </a:xfrm>
          <a:prstGeom prst="rect">
            <a:avLst/>
          </a:prstGeom>
          <a:noFill/>
          <a:ln>
            <a:noFill/>
          </a:ln>
        </p:spPr>
      </p:pic>
      <p:sp>
        <p:nvSpPr>
          <p:cNvPr id="10" name="Rounded Rectangle 9"/>
          <p:cNvSpPr/>
          <p:nvPr/>
        </p:nvSpPr>
        <p:spPr bwMode="ltGray">
          <a:xfrm>
            <a:off x="6335650" y="2767117"/>
            <a:ext cx="5345308" cy="1863725"/>
          </a:xfrm>
          <a:prstGeom prst="roundRect">
            <a:avLst>
              <a:gd name="adj" fmla="val 6216"/>
            </a:avLst>
          </a:prstGeom>
          <a:solidFill>
            <a:schemeClr val="bg1">
              <a:lumMod val="65000"/>
              <a:lumOff val="35000"/>
            </a:schemeClr>
          </a:solidFill>
          <a:ln>
            <a:headEnd type="none" w="med" len="med"/>
            <a:tailEnd type="none" w="med" len="med"/>
          </a:ln>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12" name="Rectangle 11"/>
          <p:cNvSpPr/>
          <p:nvPr/>
        </p:nvSpPr>
        <p:spPr bwMode="auto">
          <a:xfrm>
            <a:off x="6335650" y="3849792"/>
            <a:ext cx="5345308" cy="390525"/>
          </a:xfrm>
          <a:prstGeom prst="rect">
            <a:avLst/>
          </a:prstGeom>
          <a:solidFill>
            <a:schemeClr val="tx1"/>
          </a:solidFill>
          <a:ln>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13" name="Rectangle 12"/>
          <p:cNvSpPr/>
          <p:nvPr/>
        </p:nvSpPr>
        <p:spPr>
          <a:xfrm>
            <a:off x="6322953" y="3871113"/>
            <a:ext cx="5345308" cy="338554"/>
          </a:xfrm>
          <a:prstGeom prst="rect">
            <a:avLst/>
          </a:prstGeom>
        </p:spPr>
        <p:txBody>
          <a:bodyPr wrap="square">
            <a:spAutoFit/>
          </a:bodyPr>
          <a:lstStyle/>
          <a:p>
            <a:pPr marL="0" lvl="1" algn="ctr">
              <a:tabLst>
                <a:tab pos="1828800" algn="l"/>
              </a:tabLst>
            </a:pPr>
            <a:r>
              <a:rPr lang="en-US" sz="1600" dirty="0" smtClean="0">
                <a:solidFill>
                  <a:schemeClr val="bg1">
                    <a:lumMod val="65000"/>
                    <a:lumOff val="35000"/>
                    <a:alpha val="99000"/>
                  </a:schemeClr>
                </a:solidFill>
              </a:rPr>
              <a:t>Microsoft Certification &amp; Training Resources</a:t>
            </a:r>
          </a:p>
        </p:txBody>
      </p:sp>
      <p:sp>
        <p:nvSpPr>
          <p:cNvPr id="15" name="Rounded Rectangle 14"/>
          <p:cNvSpPr/>
          <p:nvPr/>
        </p:nvSpPr>
        <p:spPr bwMode="ltGray">
          <a:xfrm>
            <a:off x="507868" y="4812907"/>
            <a:ext cx="5345308" cy="1863725"/>
          </a:xfrm>
          <a:prstGeom prst="roundRect">
            <a:avLst>
              <a:gd name="adj" fmla="val 6216"/>
            </a:avLst>
          </a:prstGeom>
          <a:solidFill>
            <a:schemeClr val="bg1">
              <a:lumMod val="65000"/>
              <a:lumOff val="35000"/>
            </a:schemeClr>
          </a:solidFill>
          <a:ln>
            <a:headEnd type="none" w="med" len="med"/>
            <a:tailEnd type="none" w="med" len="med"/>
          </a:ln>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a:gradFill>
                <a:gsLst>
                  <a:gs pos="0">
                    <a:srgbClr val="FFFFFF"/>
                  </a:gs>
                  <a:gs pos="100000">
                    <a:srgbClr val="FFFFFF"/>
                  </a:gs>
                </a:gsLst>
                <a:lin ang="5400000" scaled="0"/>
              </a:gradFill>
            </a:endParaRPr>
          </a:p>
        </p:txBody>
      </p:sp>
      <p:sp>
        <p:nvSpPr>
          <p:cNvPr id="17" name="Rectangle 16"/>
          <p:cNvSpPr/>
          <p:nvPr/>
        </p:nvSpPr>
        <p:spPr bwMode="auto">
          <a:xfrm>
            <a:off x="507868" y="5895582"/>
            <a:ext cx="5345308" cy="390525"/>
          </a:xfrm>
          <a:prstGeom prst="rect">
            <a:avLst/>
          </a:prstGeom>
          <a:solidFill>
            <a:schemeClr val="tx1"/>
          </a:solidFill>
          <a:ln>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18" name="Rectangle 17"/>
          <p:cNvSpPr/>
          <p:nvPr/>
        </p:nvSpPr>
        <p:spPr>
          <a:xfrm>
            <a:off x="495171" y="5916903"/>
            <a:ext cx="5345308" cy="338554"/>
          </a:xfrm>
          <a:prstGeom prst="rect">
            <a:avLst/>
          </a:prstGeom>
        </p:spPr>
        <p:txBody>
          <a:bodyPr wrap="square">
            <a:spAutoFit/>
          </a:bodyPr>
          <a:lstStyle/>
          <a:p>
            <a:pPr marL="0" lvl="1" algn="ctr">
              <a:tabLst>
                <a:tab pos="1828800" algn="l"/>
              </a:tabLst>
            </a:pPr>
            <a:r>
              <a:rPr lang="en-US" sz="1600" dirty="0" smtClean="0">
                <a:solidFill>
                  <a:schemeClr val="bg1">
                    <a:lumMod val="65000"/>
                    <a:lumOff val="35000"/>
                    <a:alpha val="99000"/>
                  </a:schemeClr>
                </a:solidFill>
              </a:rPr>
              <a:t>Resources for IT Professionals</a:t>
            </a:r>
          </a:p>
        </p:txBody>
      </p:sp>
      <p:sp>
        <p:nvSpPr>
          <p:cNvPr id="20" name="Rounded Rectangle 19"/>
          <p:cNvSpPr/>
          <p:nvPr/>
        </p:nvSpPr>
        <p:spPr bwMode="ltGray">
          <a:xfrm>
            <a:off x="6335650" y="4812907"/>
            <a:ext cx="5345308" cy="1863725"/>
          </a:xfrm>
          <a:prstGeom prst="roundRect">
            <a:avLst>
              <a:gd name="adj" fmla="val 6216"/>
            </a:avLst>
          </a:prstGeom>
          <a:solidFill>
            <a:schemeClr val="bg1">
              <a:lumMod val="65000"/>
              <a:lumOff val="35000"/>
            </a:schemeClr>
          </a:solidFill>
          <a:ln>
            <a:headEnd type="none" w="med" len="med"/>
            <a:tailEnd type="none" w="med" len="med"/>
          </a:ln>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22" name="Rectangle 21"/>
          <p:cNvSpPr/>
          <p:nvPr/>
        </p:nvSpPr>
        <p:spPr bwMode="auto">
          <a:xfrm>
            <a:off x="6335650" y="5895582"/>
            <a:ext cx="5345308" cy="390525"/>
          </a:xfrm>
          <a:prstGeom prst="rect">
            <a:avLst/>
          </a:prstGeom>
          <a:solidFill>
            <a:schemeClr val="tx1"/>
          </a:solidFill>
          <a:ln>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23" name="Rectangle 22"/>
          <p:cNvSpPr/>
          <p:nvPr/>
        </p:nvSpPr>
        <p:spPr>
          <a:xfrm>
            <a:off x="6322953" y="5916903"/>
            <a:ext cx="5345308" cy="338554"/>
          </a:xfrm>
          <a:prstGeom prst="rect">
            <a:avLst/>
          </a:prstGeom>
        </p:spPr>
        <p:txBody>
          <a:bodyPr wrap="square">
            <a:spAutoFit/>
          </a:bodyPr>
          <a:lstStyle/>
          <a:p>
            <a:pPr marL="0" lvl="1" algn="ctr">
              <a:tabLst>
                <a:tab pos="1828800" algn="l"/>
              </a:tabLst>
            </a:pPr>
            <a:r>
              <a:rPr lang="en-US" sz="1600" dirty="0" smtClean="0">
                <a:solidFill>
                  <a:schemeClr val="bg1">
                    <a:lumMod val="65000"/>
                    <a:lumOff val="35000"/>
                    <a:alpha val="99000"/>
                  </a:schemeClr>
                </a:solidFill>
              </a:rPr>
              <a:t>Resources for Developers</a:t>
            </a:r>
          </a:p>
        </p:txBody>
      </p:sp>
      <p:sp>
        <p:nvSpPr>
          <p:cNvPr id="25" name="Rectangle 24"/>
          <p:cNvSpPr/>
          <p:nvPr/>
        </p:nvSpPr>
        <p:spPr bwMode="white">
          <a:xfrm>
            <a:off x="6322953" y="4249911"/>
            <a:ext cx="5358004" cy="369332"/>
          </a:xfrm>
          <a:prstGeom prst="rect">
            <a:avLst/>
          </a:prstGeom>
        </p:spPr>
        <p:txBody>
          <a:bodyPr wrap="square">
            <a:spAutoFit/>
          </a:bodyPr>
          <a:lstStyle/>
          <a:p>
            <a:pPr algn="ctr"/>
            <a:r>
              <a:rPr lang="en-US" dirty="0" smtClean="0">
                <a:solidFill>
                  <a:srgbClr val="FFFFFF"/>
                </a:solidFill>
                <a:hlinkClick r:id="rId5"/>
              </a:rPr>
              <a:t>www.microsoft.com/learning</a:t>
            </a:r>
            <a:r>
              <a:rPr lang="en-US" dirty="0" smtClean="0">
                <a:solidFill>
                  <a:srgbClr val="FFFFFF"/>
                </a:solidFill>
              </a:rPr>
              <a:t> </a:t>
            </a:r>
            <a:endParaRPr lang="en-US" sz="1600" dirty="0"/>
          </a:p>
        </p:txBody>
      </p:sp>
      <p:sp>
        <p:nvSpPr>
          <p:cNvPr id="26" name="Rectangle 25"/>
          <p:cNvSpPr/>
          <p:nvPr/>
        </p:nvSpPr>
        <p:spPr bwMode="white">
          <a:xfrm>
            <a:off x="507867" y="6291910"/>
            <a:ext cx="5307218" cy="369332"/>
          </a:xfrm>
          <a:prstGeom prst="rect">
            <a:avLst/>
          </a:prstGeom>
        </p:spPr>
        <p:txBody>
          <a:bodyPr wrap="square">
            <a:spAutoFit/>
          </a:bodyPr>
          <a:lstStyle/>
          <a:p>
            <a:pPr lvl="0" algn="ctr">
              <a:spcBef>
                <a:spcPts val="600"/>
              </a:spcBef>
              <a:buSzPct val="120000"/>
              <a:tabLst>
                <a:tab pos="1828800" algn="l"/>
              </a:tabLst>
              <a:defRPr/>
            </a:pPr>
            <a:r>
              <a:rPr lang="en-US" dirty="0" smtClean="0">
                <a:solidFill>
                  <a:srgbClr val="FFFFFF"/>
                </a:solidFill>
                <a:latin typeface="Calibri" pitchFamily="34" charset="0"/>
                <a:hlinkClick r:id="rId6"/>
              </a:rPr>
              <a:t>http://microsoft.com/technet</a:t>
            </a:r>
            <a:r>
              <a:rPr lang="en-US" b="1" dirty="0" smtClean="0">
                <a:solidFill>
                  <a:srgbClr val="FFFFFF"/>
                </a:solidFill>
                <a:latin typeface="Calibri" pitchFamily="34" charset="0"/>
              </a:rPr>
              <a:t>  </a:t>
            </a:r>
            <a:endParaRPr lang="en-US" dirty="0" smtClean="0">
              <a:solidFill>
                <a:srgbClr val="FFFFFF"/>
              </a:solidFill>
              <a:latin typeface="Calibri" pitchFamily="34" charset="0"/>
            </a:endParaRPr>
          </a:p>
        </p:txBody>
      </p:sp>
      <p:sp>
        <p:nvSpPr>
          <p:cNvPr id="27" name="Rectangle 26"/>
          <p:cNvSpPr/>
          <p:nvPr/>
        </p:nvSpPr>
        <p:spPr bwMode="white">
          <a:xfrm>
            <a:off x="6335649" y="6291910"/>
            <a:ext cx="5345308" cy="369332"/>
          </a:xfrm>
          <a:prstGeom prst="rect">
            <a:avLst/>
          </a:prstGeom>
        </p:spPr>
        <p:txBody>
          <a:bodyPr wrap="square" anchor="ctr">
            <a:spAutoFit/>
          </a:bodyPr>
          <a:lstStyle/>
          <a:p>
            <a:pPr lvl="0" algn="ctr">
              <a:spcBef>
                <a:spcPts val="600"/>
              </a:spcBef>
              <a:tabLst>
                <a:tab pos="1828800" algn="l"/>
              </a:tabLst>
            </a:pPr>
            <a:r>
              <a:rPr lang="en-US" dirty="0" smtClean="0">
                <a:solidFill>
                  <a:srgbClr val="FFFFFF"/>
                </a:solidFill>
                <a:hlinkClick r:id="rId7"/>
              </a:rPr>
              <a:t>http://microsoft.com/msdn</a:t>
            </a:r>
            <a:r>
              <a:rPr lang="en-US" b="1" dirty="0" smtClean="0">
                <a:solidFill>
                  <a:srgbClr val="FFFFFF"/>
                </a:solidFill>
              </a:rPr>
              <a:t> </a:t>
            </a:r>
            <a:endParaRPr lang="en-US" dirty="0" smtClean="0">
              <a:solidFill>
                <a:srgbClr val="FFFFFF"/>
              </a:solidFill>
            </a:endParaRPr>
          </a:p>
        </p:txBody>
      </p:sp>
      <p:pic>
        <p:nvPicPr>
          <p:cNvPr id="28" name="Picture 27" descr="TechNet.png"/>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bwMode="white">
          <a:xfrm>
            <a:off x="657030" y="4920291"/>
            <a:ext cx="5046985" cy="1027750"/>
          </a:xfrm>
          <a:prstGeom prst="rect">
            <a:avLst/>
          </a:prstGeom>
          <a:noFill/>
          <a:ln>
            <a:noFill/>
          </a:ln>
        </p:spPr>
      </p:pic>
      <p:pic>
        <p:nvPicPr>
          <p:cNvPr id="29" name="Picture 28" descr="msdn_1inch_rgb.png"/>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bwMode="white">
          <a:xfrm>
            <a:off x="8079617" y="4876504"/>
            <a:ext cx="1857375" cy="942975"/>
          </a:xfrm>
          <a:prstGeom prst="rect">
            <a:avLst/>
          </a:prstGeom>
          <a:noFill/>
          <a:ln>
            <a:noFill/>
          </a:ln>
        </p:spPr>
      </p:pic>
      <p:pic>
        <p:nvPicPr>
          <p:cNvPr id="32" name="Picture 31" descr="ms_Learning_w.eps"/>
          <p:cNvPicPr>
            <a:picLocks noChangeAspect="1"/>
          </p:cNvPicPr>
          <p:nvPr/>
        </p:nvPicPr>
        <p:blipFill>
          <a:blip r:embed="rId10" cstate="screen">
            <a:extLst>
              <a:ext uri="{28A0092B-C50C-407E-A947-70E740481C1C}">
                <a14:useLocalDpi xmlns:a14="http://schemas.microsoft.com/office/drawing/2010/main"/>
              </a:ext>
            </a:extLst>
          </a:blip>
          <a:srcRect l="51467" r="43859"/>
          <a:stretch>
            <a:fillRect/>
          </a:stretch>
        </p:blipFill>
        <p:spPr bwMode="white">
          <a:xfrm>
            <a:off x="9052582" y="2998644"/>
            <a:ext cx="228700" cy="771334"/>
          </a:xfrm>
          <a:prstGeom prst="rect">
            <a:avLst/>
          </a:prstGeom>
          <a:noFill/>
          <a:ln>
            <a:noFill/>
          </a:ln>
        </p:spPr>
      </p:pic>
      <p:pic>
        <p:nvPicPr>
          <p:cNvPr id="33" name="Picture 2" descr="C:\Documents and Settings\Pennie\My Documents\ACERDATA (D)\Pennie's documents\MS Image\Boxshot_Logo\MICROSOFT\Microsoft Logo wht shadow.png"/>
          <p:cNvPicPr>
            <a:picLocks noChangeAspect="1" noChangeArrowheads="1"/>
          </p:cNvPicPr>
          <p:nvPr/>
        </p:nvPicPr>
        <p:blipFill>
          <a:blip r:embed="rId11" cstate="email">
            <a:extLst>
              <a:ext uri="{28A0092B-C50C-407E-A947-70E740481C1C}">
                <a14:useLocalDpi xmlns:a14="http://schemas.microsoft.com/office/drawing/2010/main"/>
              </a:ext>
            </a:extLst>
          </a:blip>
          <a:stretch>
            <a:fillRect/>
          </a:stretch>
        </p:blipFill>
        <p:spPr bwMode="white">
          <a:xfrm>
            <a:off x="6740692" y="3169915"/>
            <a:ext cx="2337342" cy="428793"/>
          </a:xfrm>
          <a:prstGeom prst="rect">
            <a:avLst/>
          </a:prstGeom>
          <a:noFill/>
          <a:ln>
            <a:noFill/>
          </a:ln>
        </p:spPr>
      </p:pic>
      <p:sp>
        <p:nvSpPr>
          <p:cNvPr id="34" name="TextBox 33"/>
          <p:cNvSpPr txBox="1"/>
          <p:nvPr/>
        </p:nvSpPr>
        <p:spPr bwMode="white">
          <a:xfrm>
            <a:off x="9270703" y="3168868"/>
            <a:ext cx="1408799" cy="430887"/>
          </a:xfrm>
          <a:prstGeom prst="rect">
            <a:avLst/>
          </a:prstGeom>
          <a:noFill/>
        </p:spPr>
        <p:txBody>
          <a:bodyPr wrap="square" lIns="0" tIns="0" rIns="0" bIns="0" rtlCol="0">
            <a:spAutoFit/>
          </a:bodyPr>
          <a:lstStyle/>
          <a:p>
            <a:r>
              <a:rPr lang="en-US" sz="2800" dirty="0" smtClean="0">
                <a:gradFill>
                  <a:gsLst>
                    <a:gs pos="0">
                      <a:schemeClr val="tx1"/>
                    </a:gs>
                    <a:gs pos="86000">
                      <a:schemeClr val="tx1"/>
                    </a:gs>
                  </a:gsLst>
                  <a:lin ang="5400000" scaled="0"/>
                </a:gradFill>
                <a:latin typeface="Segoe" pitchFamily="34" charset="0"/>
              </a:rPr>
              <a:t>Learning</a:t>
            </a:r>
          </a:p>
        </p:txBody>
      </p:sp>
      <p:sp>
        <p:nvSpPr>
          <p:cNvPr id="30" name="Rounded Rectangle 29"/>
          <p:cNvSpPr/>
          <p:nvPr/>
        </p:nvSpPr>
        <p:spPr bwMode="ltGray">
          <a:xfrm>
            <a:off x="3404057" y="724957"/>
            <a:ext cx="5345308" cy="1863725"/>
          </a:xfrm>
          <a:prstGeom prst="roundRect">
            <a:avLst>
              <a:gd name="adj" fmla="val 6216"/>
            </a:avLst>
          </a:prstGeom>
          <a:solidFill>
            <a:schemeClr val="bg1">
              <a:lumMod val="65000"/>
              <a:lumOff val="35000"/>
            </a:schemeClr>
          </a:solidFill>
          <a:ln>
            <a:headEnd type="none" w="med" len="med"/>
            <a:tailEnd type="none" w="med" len="med"/>
          </a:ln>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a:gradFill>
                <a:gsLst>
                  <a:gs pos="0">
                    <a:srgbClr val="FFFFFF"/>
                  </a:gs>
                  <a:gs pos="100000">
                    <a:srgbClr val="FFFFFF"/>
                  </a:gs>
                </a:gsLst>
                <a:lin ang="5400000" scaled="0"/>
              </a:gradFill>
            </a:endParaRPr>
          </a:p>
        </p:txBody>
      </p:sp>
      <p:sp>
        <p:nvSpPr>
          <p:cNvPr id="31" name="Rectangle 30"/>
          <p:cNvSpPr/>
          <p:nvPr/>
        </p:nvSpPr>
        <p:spPr bwMode="white">
          <a:xfrm>
            <a:off x="3404057" y="2198226"/>
            <a:ext cx="5332611" cy="369332"/>
          </a:xfrm>
          <a:prstGeom prst="rect">
            <a:avLst/>
          </a:prstGeom>
        </p:spPr>
        <p:txBody>
          <a:bodyPr wrap="square">
            <a:spAutoFit/>
          </a:bodyPr>
          <a:lstStyle/>
          <a:p>
            <a:pPr algn="ctr"/>
            <a:r>
              <a:rPr lang="en-US" u="sng" dirty="0" smtClean="0">
                <a:hlinkClick r:id="rId12"/>
              </a:rPr>
              <a:t>http://northamerica.msteched.com</a:t>
            </a:r>
            <a:endParaRPr lang="en-US" sz="1600" dirty="0"/>
          </a:p>
        </p:txBody>
      </p:sp>
      <p:sp>
        <p:nvSpPr>
          <p:cNvPr id="35" name="Rectangle 34"/>
          <p:cNvSpPr/>
          <p:nvPr/>
        </p:nvSpPr>
        <p:spPr bwMode="auto">
          <a:xfrm>
            <a:off x="3404057" y="1807632"/>
            <a:ext cx="5345308" cy="390525"/>
          </a:xfrm>
          <a:prstGeom prst="rect">
            <a:avLst/>
          </a:prstGeom>
          <a:solidFill>
            <a:schemeClr val="tx1"/>
          </a:solidFill>
          <a:ln>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36" name="Rectangle 35"/>
          <p:cNvSpPr/>
          <p:nvPr/>
        </p:nvSpPr>
        <p:spPr>
          <a:xfrm>
            <a:off x="3391360" y="1828953"/>
            <a:ext cx="5345308" cy="338554"/>
          </a:xfrm>
          <a:prstGeom prst="rect">
            <a:avLst/>
          </a:prstGeom>
        </p:spPr>
        <p:txBody>
          <a:bodyPr wrap="square">
            <a:spAutoFit/>
          </a:bodyPr>
          <a:lstStyle/>
          <a:p>
            <a:pPr marL="0" lvl="1" algn="ctr">
              <a:tabLst>
                <a:tab pos="1828800" algn="l"/>
              </a:tabLst>
            </a:pPr>
            <a:r>
              <a:rPr lang="en-US" sz="1600" dirty="0">
                <a:solidFill>
                  <a:schemeClr val="bg1">
                    <a:lumMod val="65000"/>
                    <a:lumOff val="35000"/>
                    <a:alpha val="99000"/>
                  </a:schemeClr>
                </a:solidFill>
              </a:rPr>
              <a:t>Connect. Share. Discuss.</a:t>
            </a:r>
            <a:endParaRPr lang="en-US" sz="1600" dirty="0" smtClean="0">
              <a:solidFill>
                <a:schemeClr val="bg1">
                  <a:lumMod val="65000"/>
                  <a:lumOff val="35000"/>
                  <a:alpha val="99000"/>
                </a:schemeClr>
              </a:solidFill>
            </a:endParaRPr>
          </a:p>
        </p:txBody>
      </p:sp>
      <p:pic>
        <p:nvPicPr>
          <p:cNvPr id="3" name="Picture 2"/>
          <p:cNvPicPr>
            <a:picLocks noChangeAspect="1"/>
          </p:cNvPicPr>
          <p:nvPr/>
        </p:nvPicPr>
        <p:blipFill>
          <a:blip r:embed="rId13">
            <a:extLst>
              <a:ext uri="{BEBA8EAE-BF5A-486C-A8C5-ECC9F3942E4B}">
                <a14:imgProps xmlns:a14="http://schemas.microsoft.com/office/drawing/2010/main">
                  <a14:imgLayer r:embed="rId14">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4947472" y="862359"/>
            <a:ext cx="2258478" cy="806917"/>
          </a:xfrm>
          <a:prstGeom prst="rect">
            <a:avLst/>
          </a:prstGeom>
        </p:spPr>
      </p:pic>
    </p:spTree>
    <p:extLst>
      <p:ext uri="{BB962C8B-B14F-4D97-AF65-F5344CB8AC3E}">
        <p14:creationId xmlns:p14="http://schemas.microsoft.com/office/powerpoint/2010/main" val="2594203872"/>
      </p:ext>
    </p:extLst>
  </p:cSld>
  <p:clrMapOvr>
    <a:masterClrMapping/>
  </p:clrMapOvr>
  <p:transition>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492562" y="437440"/>
            <a:ext cx="2798668" cy="2948596"/>
          </a:xfrm>
          <a:prstGeom prst="rect">
            <a:avLst/>
          </a:prstGeom>
          <a:noFill/>
          <a:ln>
            <a:noFill/>
          </a:ln>
        </p:spPr>
      </p:pic>
      <p:pic>
        <p:nvPicPr>
          <p:cNvPr id="3" name="Picture 2"/>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833145" y="384577"/>
            <a:ext cx="1005628" cy="1933901"/>
          </a:xfrm>
          <a:prstGeom prst="rect">
            <a:avLst/>
          </a:prstGeom>
        </p:spPr>
      </p:pic>
      <p:sp>
        <p:nvSpPr>
          <p:cNvPr id="15" name="Rectangle 14"/>
          <p:cNvSpPr/>
          <p:nvPr/>
        </p:nvSpPr>
        <p:spPr bwMode="auto">
          <a:xfrm>
            <a:off x="0" y="4095750"/>
            <a:ext cx="5281824" cy="2105025"/>
          </a:xfrm>
          <a:prstGeom prst="rect">
            <a:avLst/>
          </a:prstGeom>
          <a:solidFill>
            <a:srgbClr val="FFFFFF">
              <a:alpha val="9000"/>
            </a:srgbClr>
          </a:solidFill>
          <a:ln w="38100">
            <a:solidFill>
              <a:schemeClr val="accent4"/>
            </a:solid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t" anchorCtr="0" compatLnSpc="1">
            <a:prstTxWarp prst="textNoShape">
              <a:avLst/>
            </a:prstTxWarp>
            <a:noAutofit/>
          </a:bodyPr>
          <a:lstStyle/>
          <a:p>
            <a:pPr marL="460375" lvl="0" indent="-460375">
              <a:lnSpc>
                <a:spcPct val="90000"/>
              </a:lnSpc>
              <a:spcBef>
                <a:spcPct val="20000"/>
              </a:spcBef>
              <a:buSzPct val="100000"/>
            </a:pPr>
            <a:endParaRPr lang="en-US" sz="2400" dirty="0" smtClean="0">
              <a:gradFill>
                <a:gsLst>
                  <a:gs pos="0">
                    <a:srgbClr val="FFFFFF"/>
                  </a:gs>
                  <a:gs pos="86000">
                    <a:srgbClr val="FFFFFF"/>
                  </a:gs>
                </a:gsLst>
                <a:lin ang="0" scaled="0"/>
              </a:gradFill>
            </a:endParaRPr>
          </a:p>
        </p:txBody>
      </p:sp>
      <p:sp>
        <p:nvSpPr>
          <p:cNvPr id="11" name="Rounded Rectangle 10"/>
          <p:cNvSpPr/>
          <p:nvPr/>
        </p:nvSpPr>
        <p:spPr bwMode="blackGray">
          <a:xfrm>
            <a:off x="1208032" y="4131399"/>
            <a:ext cx="4048399" cy="2009776"/>
          </a:xfrm>
          <a:prstGeom prst="roundRect">
            <a:avLst/>
          </a:prstGeom>
          <a:noFill/>
          <a:ln w="9525">
            <a:noFill/>
            <a:miter lim="800000"/>
            <a:headEnd/>
            <a:tailEnd/>
          </a:ln>
          <a:scene3d>
            <a:camera prst="orthographicFront"/>
            <a:lightRig rig="contrasting" dir="t">
              <a:rot lat="0" lon="0" rev="7800000"/>
            </a:lightRig>
          </a:scene3d>
          <a:sp3d prstMaterial="metal">
            <a:bevelB w="0" h="0"/>
          </a:sp3d>
        </p:spPr>
        <p:txBody>
          <a:bodyPr anchor="ctr" anchorCtr="0"/>
          <a:lstStyle/>
          <a:p>
            <a:pPr defTabSz="914099" fontAlgn="base">
              <a:spcBef>
                <a:spcPct val="0"/>
              </a:spcBef>
              <a:spcAft>
                <a:spcPct val="0"/>
              </a:spcAft>
              <a:defRPr/>
            </a:pPr>
            <a:r>
              <a:rPr lang="en-US" sz="3200" dirty="0" smtClean="0">
                <a:gradFill>
                  <a:gsLst>
                    <a:gs pos="0">
                      <a:schemeClr val="tx1"/>
                    </a:gs>
                    <a:gs pos="86000">
                      <a:schemeClr val="tx1"/>
                    </a:gs>
                  </a:gsLst>
                  <a:lin ang="5400000" scaled="0"/>
                </a:gradFill>
                <a:latin typeface="Segoe" pitchFamily="34" charset="0"/>
              </a:rPr>
              <a:t>Complete an evaluation on </a:t>
            </a:r>
            <a:r>
              <a:rPr lang="en-US" sz="3200" dirty="0" err="1" smtClean="0">
                <a:gradFill>
                  <a:gsLst>
                    <a:gs pos="0">
                      <a:schemeClr val="tx1"/>
                    </a:gs>
                    <a:gs pos="86000">
                      <a:schemeClr val="tx1"/>
                    </a:gs>
                  </a:gsLst>
                  <a:lin ang="5400000" scaled="0"/>
                </a:gradFill>
                <a:latin typeface="Segoe" pitchFamily="34" charset="0"/>
              </a:rPr>
              <a:t>CommNet</a:t>
            </a:r>
            <a:r>
              <a:rPr lang="en-US" sz="3200" dirty="0" smtClean="0">
                <a:gradFill>
                  <a:gsLst>
                    <a:gs pos="0">
                      <a:schemeClr val="tx1"/>
                    </a:gs>
                    <a:gs pos="86000">
                      <a:schemeClr val="tx1"/>
                    </a:gs>
                  </a:gsLst>
                  <a:lin ang="5400000" scaled="0"/>
                </a:gradFill>
                <a:latin typeface="Segoe" pitchFamily="34" charset="0"/>
              </a:rPr>
              <a:t> and </a:t>
            </a:r>
            <a:br>
              <a:rPr lang="en-US" sz="3200" dirty="0" smtClean="0">
                <a:gradFill>
                  <a:gsLst>
                    <a:gs pos="0">
                      <a:schemeClr val="tx1"/>
                    </a:gs>
                    <a:gs pos="86000">
                      <a:schemeClr val="tx1"/>
                    </a:gs>
                  </a:gsLst>
                  <a:lin ang="5400000" scaled="0"/>
                </a:gradFill>
                <a:latin typeface="Segoe" pitchFamily="34" charset="0"/>
              </a:rPr>
            </a:br>
            <a:r>
              <a:rPr lang="en-US" sz="3200" dirty="0" smtClean="0">
                <a:gradFill>
                  <a:gsLst>
                    <a:gs pos="0">
                      <a:schemeClr val="tx1"/>
                    </a:gs>
                    <a:gs pos="86000">
                      <a:schemeClr val="tx1"/>
                    </a:gs>
                  </a:gsLst>
                  <a:lin ang="5400000" scaled="0"/>
                </a:gradFill>
                <a:latin typeface="Segoe" pitchFamily="34" charset="0"/>
              </a:rPr>
              <a:t>enter to win!</a:t>
            </a:r>
          </a:p>
        </p:txBody>
      </p:sp>
      <p:pic>
        <p:nvPicPr>
          <p:cNvPr id="17" name="Picture 5"/>
          <p:cNvPicPr>
            <a:picLocks noChangeAspect="1" noChangeArrowheads="1"/>
          </p:cNvPicPr>
          <p:nvPr/>
        </p:nvPicPr>
        <p:blipFill>
          <a:blip r:embed="rId5" cstate="email">
            <a:extLst>
              <a:ext uri="{28A0092B-C50C-407E-A947-70E740481C1C}">
                <a14:useLocalDpi xmlns:a14="http://schemas.microsoft.com/office/drawing/2010/main"/>
              </a:ext>
            </a:extLst>
          </a:blip>
          <a:stretch>
            <a:fillRect/>
          </a:stretch>
        </p:blipFill>
        <p:spPr bwMode="auto">
          <a:xfrm rot="20307775">
            <a:off x="6024827" y="2949077"/>
            <a:ext cx="770439" cy="804993"/>
          </a:xfrm>
          <a:prstGeom prst="rect">
            <a:avLst/>
          </a:prstGeom>
          <a:noFill/>
          <a:ln>
            <a:noFill/>
          </a:ln>
        </p:spPr>
      </p:pic>
      <p:pic>
        <p:nvPicPr>
          <p:cNvPr id="2" name="Picture 1"/>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6975751" y="5136287"/>
            <a:ext cx="599215" cy="1239183"/>
          </a:xfrm>
          <a:prstGeom prst="rect">
            <a:avLst/>
          </a:prstGeom>
        </p:spPr>
      </p:pic>
      <p:pic>
        <p:nvPicPr>
          <p:cNvPr id="19" name="Picture 18"/>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10033903" y="5078616"/>
            <a:ext cx="491460" cy="1016345"/>
          </a:xfrm>
          <a:prstGeom prst="rect">
            <a:avLst/>
          </a:prstGeom>
        </p:spPr>
      </p:pic>
      <p:pic>
        <p:nvPicPr>
          <p:cNvPr id="20" name="Picture 19"/>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8246403" y="5136287"/>
            <a:ext cx="808703" cy="1672406"/>
          </a:xfrm>
          <a:prstGeom prst="rect">
            <a:avLst/>
          </a:prstGeom>
        </p:spPr>
      </p:pic>
      <p:pic>
        <p:nvPicPr>
          <p:cNvPr id="21" name="Picture 20"/>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6027345" y="5079871"/>
            <a:ext cx="808703" cy="1672406"/>
          </a:xfrm>
          <a:prstGeom prst="rect">
            <a:avLst/>
          </a:prstGeom>
        </p:spPr>
      </p:pic>
      <p:pic>
        <p:nvPicPr>
          <p:cNvPr id="23" name="Picture 22"/>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9055106" y="5107120"/>
            <a:ext cx="313711" cy="648758"/>
          </a:xfrm>
          <a:prstGeom prst="rect">
            <a:avLst/>
          </a:prstGeom>
        </p:spPr>
      </p:pic>
      <p:pic>
        <p:nvPicPr>
          <p:cNvPr id="24" name="Picture 23"/>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7774699" y="5078617"/>
            <a:ext cx="313711" cy="648758"/>
          </a:xfrm>
          <a:prstGeom prst="rect">
            <a:avLst/>
          </a:prstGeom>
        </p:spPr>
      </p:pic>
      <p:pic>
        <p:nvPicPr>
          <p:cNvPr id="25" name="Picture 5"/>
          <p:cNvPicPr>
            <a:picLocks noChangeAspect="1" noChangeArrowheads="1"/>
          </p:cNvPicPr>
          <p:nvPr/>
        </p:nvPicPr>
        <p:blipFill>
          <a:blip r:embed="rId10" cstate="email">
            <a:extLst>
              <a:ext uri="{28A0092B-C50C-407E-A947-70E740481C1C}">
                <a14:useLocalDpi xmlns:a14="http://schemas.microsoft.com/office/drawing/2010/main"/>
              </a:ext>
            </a:extLst>
          </a:blip>
          <a:stretch>
            <a:fillRect/>
          </a:stretch>
        </p:blipFill>
        <p:spPr bwMode="auto">
          <a:xfrm rot="1341843">
            <a:off x="9608744" y="3651522"/>
            <a:ext cx="850318" cy="888455"/>
          </a:xfrm>
          <a:prstGeom prst="rect">
            <a:avLst/>
          </a:prstGeom>
          <a:noFill/>
          <a:ln>
            <a:noFill/>
          </a:ln>
        </p:spPr>
      </p:pic>
      <p:pic>
        <p:nvPicPr>
          <p:cNvPr id="28" name="Picture 5"/>
          <p:cNvPicPr>
            <a:picLocks noChangeAspect="1" noChangeArrowheads="1"/>
          </p:cNvPicPr>
          <p:nvPr/>
        </p:nvPicPr>
        <p:blipFill>
          <a:blip r:embed="rId11" cstate="email">
            <a:extLst>
              <a:ext uri="{28A0092B-C50C-407E-A947-70E740481C1C}">
                <a14:useLocalDpi xmlns:a14="http://schemas.microsoft.com/office/drawing/2010/main"/>
              </a:ext>
            </a:extLst>
          </a:blip>
          <a:stretch>
            <a:fillRect/>
          </a:stretch>
        </p:blipFill>
        <p:spPr bwMode="auto">
          <a:xfrm rot="20307775">
            <a:off x="9919124" y="2776703"/>
            <a:ext cx="613260" cy="640764"/>
          </a:xfrm>
          <a:prstGeom prst="rect">
            <a:avLst/>
          </a:prstGeom>
          <a:noFill/>
          <a:ln>
            <a:noFill/>
          </a:ln>
        </p:spPr>
      </p:pic>
      <p:pic>
        <p:nvPicPr>
          <p:cNvPr id="27" name="Picture 5"/>
          <p:cNvPicPr>
            <a:picLocks noChangeAspect="1" noChangeArrowheads="1"/>
          </p:cNvPicPr>
          <p:nvPr/>
        </p:nvPicPr>
        <p:blipFill>
          <a:blip r:embed="rId12" cstate="email">
            <a:extLst>
              <a:ext uri="{28A0092B-C50C-407E-A947-70E740481C1C}">
                <a14:useLocalDpi xmlns:a14="http://schemas.microsoft.com/office/drawing/2010/main"/>
              </a:ext>
            </a:extLst>
          </a:blip>
          <a:stretch>
            <a:fillRect/>
          </a:stretch>
        </p:blipFill>
        <p:spPr bwMode="auto">
          <a:xfrm rot="20307775">
            <a:off x="6855552" y="3396819"/>
            <a:ext cx="1202249" cy="1256169"/>
          </a:xfrm>
          <a:prstGeom prst="rect">
            <a:avLst/>
          </a:prstGeom>
          <a:noFill/>
          <a:ln>
            <a:noFill/>
          </a:ln>
        </p:spPr>
      </p:pic>
      <p:pic>
        <p:nvPicPr>
          <p:cNvPr id="26" name="Picture 5"/>
          <p:cNvPicPr>
            <a:picLocks noChangeAspect="1" noChangeArrowheads="1"/>
          </p:cNvPicPr>
          <p:nvPr/>
        </p:nvPicPr>
        <p:blipFill>
          <a:blip r:embed="rId13" cstate="email">
            <a:extLst>
              <a:ext uri="{28A0092B-C50C-407E-A947-70E740481C1C}">
                <a14:useLocalDpi xmlns:a14="http://schemas.microsoft.com/office/drawing/2010/main"/>
              </a:ext>
            </a:extLst>
          </a:blip>
          <a:stretch>
            <a:fillRect/>
          </a:stretch>
        </p:blipFill>
        <p:spPr bwMode="auto">
          <a:xfrm>
            <a:off x="7797216" y="2835764"/>
            <a:ext cx="1707076" cy="1783638"/>
          </a:xfrm>
          <a:prstGeom prst="rect">
            <a:avLst/>
          </a:prstGeom>
          <a:noFill/>
          <a:ln>
            <a:noFill/>
          </a:ln>
        </p:spPr>
      </p:pic>
      <p:pic>
        <p:nvPicPr>
          <p:cNvPr id="29" name="Picture 28"/>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9301551" y="384578"/>
            <a:ext cx="1005628" cy="1933901"/>
          </a:xfrm>
          <a:prstGeom prst="rect">
            <a:avLst/>
          </a:prstGeom>
        </p:spPr>
      </p:pic>
      <p:cxnSp>
        <p:nvCxnSpPr>
          <p:cNvPr id="6" name="Straight Connector 5"/>
          <p:cNvCxnSpPr/>
          <p:nvPr/>
        </p:nvCxnSpPr>
        <p:spPr>
          <a:xfrm>
            <a:off x="5906344" y="2508098"/>
            <a:ext cx="5036347"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a:off x="5906344" y="4892102"/>
            <a:ext cx="5036347" cy="0"/>
          </a:xfrm>
          <a:prstGeom prst="line">
            <a:avLst/>
          </a:prstGeom>
          <a:ln w="38100"/>
        </p:spPr>
        <p:style>
          <a:lnRef idx="1">
            <a:schemeClr val="accent1"/>
          </a:lnRef>
          <a:fillRef idx="0">
            <a:schemeClr val="accent1"/>
          </a:fillRef>
          <a:effectRef idx="0">
            <a:schemeClr val="accent1"/>
          </a:effectRef>
          <a:fontRef idx="minor">
            <a:schemeClr val="tx1"/>
          </a:fontRef>
        </p:style>
      </p:cxnSp>
      <p:pic>
        <p:nvPicPr>
          <p:cNvPr id="22" name="Picture 21"/>
          <p:cNvPicPr>
            <a:picLocks noChangeAspect="1"/>
          </p:cNvPicPr>
          <p:nvPr/>
        </p:nvPicPr>
        <p:blipFill>
          <a:blip r:embed="rId14" cstate="email">
            <a:extLst>
              <a:ext uri="{28A0092B-C50C-407E-A947-70E740481C1C}">
                <a14:useLocalDpi xmlns:a14="http://schemas.microsoft.com/office/drawing/2010/main"/>
              </a:ext>
            </a:extLst>
          </a:blip>
          <a:stretch>
            <a:fillRect/>
          </a:stretch>
        </p:blipFill>
        <p:spPr>
          <a:xfrm>
            <a:off x="9269239" y="5187640"/>
            <a:ext cx="704478" cy="1456868"/>
          </a:xfrm>
          <a:prstGeom prst="rect">
            <a:avLst/>
          </a:prstGeom>
        </p:spPr>
      </p:pic>
      <p:pic>
        <p:nvPicPr>
          <p:cNvPr id="31" name="Picture 30"/>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10225755" y="5402996"/>
            <a:ext cx="599215" cy="1239183"/>
          </a:xfrm>
          <a:prstGeom prst="rect">
            <a:avLst/>
          </a:prstGeom>
        </p:spPr>
      </p:pic>
      <p:cxnSp>
        <p:nvCxnSpPr>
          <p:cNvPr id="32" name="Straight Connector 31"/>
          <p:cNvCxnSpPr/>
          <p:nvPr/>
        </p:nvCxnSpPr>
        <p:spPr>
          <a:xfrm rot="16200000">
            <a:off x="3798701" y="1911738"/>
            <a:ext cx="2194560" cy="0"/>
          </a:xfrm>
          <a:prstGeom prst="line">
            <a:avLst/>
          </a:prstGeom>
          <a:ln w="381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35662476"/>
      </p:ext>
    </p:extLst>
  </p:cSld>
  <p:clrMapOvr>
    <a:masterClrMapping/>
  </p:clrMapOvr>
  <p:transition>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626135687"/>
      </p:ext>
    </p:extLst>
  </p:cSld>
  <p:clrMapOvr>
    <a:masterClrMapping/>
  </p:clrMapOvr>
  <p:transition>
    <p:fad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Microsoft logo and tagline"/>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black">
          <a:xfrm>
            <a:off x="3848585" y="3051283"/>
            <a:ext cx="4491655" cy="755434"/>
          </a:xfrm>
          <a:prstGeom prst="rect">
            <a:avLst/>
          </a:prstGeom>
          <a:noFill/>
          <a:ln>
            <a:noFill/>
          </a:ln>
        </p:spPr>
      </p:pic>
      <p:sp>
        <p:nvSpPr>
          <p:cNvPr id="5" name="Text Box 3"/>
          <p:cNvSpPr txBox="1">
            <a:spLocks noChangeArrowheads="1"/>
          </p:cNvSpPr>
          <p:nvPr/>
        </p:nvSpPr>
        <p:spPr bwMode="blackWhite">
          <a:xfrm>
            <a:off x="507868" y="6083573"/>
            <a:ext cx="11173090" cy="415484"/>
          </a:xfrm>
          <a:prstGeom prst="rect">
            <a:avLst/>
          </a:prstGeom>
          <a:noFill/>
          <a:ln w="12700">
            <a:noFill/>
            <a:miter lim="800000"/>
            <a:headEnd type="none" w="sm" len="sm"/>
            <a:tailEnd type="none" w="sm" len="sm"/>
          </a:ln>
          <a:effectLst/>
        </p:spPr>
        <p:txBody>
          <a:bodyPr vert="horz" wrap="square" lIns="91425" tIns="45713" rIns="91425" bIns="45713" numCol="1" anchor="t" anchorCtr="0" compatLnSpc="1">
            <a:prstTxWarp prst="textNoShape">
              <a:avLst/>
            </a:prstTxWarp>
            <a:spAutoFit/>
          </a:bodyPr>
          <a:lstStyle/>
          <a:p>
            <a:pPr algn="ctr" defTabSz="914099" eaLnBrk="0" hangingPunct="0"/>
            <a:r>
              <a:rPr lang="en-US" sz="700" dirty="0">
                <a:gradFill>
                  <a:gsLst>
                    <a:gs pos="0">
                      <a:schemeClr val="tx1"/>
                    </a:gs>
                    <a:gs pos="100000">
                      <a:schemeClr val="tx1"/>
                    </a:gs>
                  </a:gsLst>
                  <a:lin ang="5400000" scaled="0"/>
                </a:gradFill>
                <a:latin typeface="Segoe UI" pitchFamily="34" charset="0"/>
                <a:cs typeface="Arial" charset="0"/>
              </a:rPr>
              <a:t>© </a:t>
            </a:r>
            <a:r>
              <a:rPr lang="en-US" sz="700" dirty="0" smtClean="0">
                <a:gradFill>
                  <a:gsLst>
                    <a:gs pos="0">
                      <a:schemeClr val="tx1"/>
                    </a:gs>
                    <a:gs pos="100000">
                      <a:schemeClr val="tx1"/>
                    </a:gs>
                  </a:gsLst>
                  <a:lin ang="5400000" scaled="0"/>
                </a:gradFill>
                <a:latin typeface="Segoe UI" pitchFamily="34" charset="0"/>
                <a:cs typeface="Arial" charset="0"/>
              </a:rPr>
              <a:t>2011 Microsoft </a:t>
            </a:r>
            <a:r>
              <a:rPr lang="en-US" sz="700" dirty="0">
                <a:gradFill>
                  <a:gsLst>
                    <a:gs pos="0">
                      <a:schemeClr val="tx1"/>
                    </a:gs>
                    <a:gs pos="100000">
                      <a:schemeClr val="tx1"/>
                    </a:gs>
                  </a:gsLst>
                  <a:lin ang="5400000" scaled="0"/>
                </a:gradFill>
                <a:latin typeface="Segoe UI" pitchFamily="34" charset="0"/>
                <a:cs typeface="Arial" charset="0"/>
              </a:rPr>
              <a:t>Corporation. All rights reserved. Microsoft, Windows, Windows Vista and other product names are or may be registered trademarks and/or trademarks in the U.S. and/or other countries.</a:t>
            </a:r>
          </a:p>
          <a:p>
            <a:pPr algn="ctr" defTabSz="914099" eaLnBrk="0" hangingPunct="0"/>
            <a:r>
              <a:rPr lang="en-US" sz="700" dirty="0">
                <a:gradFill>
                  <a:gsLst>
                    <a:gs pos="0">
                      <a:schemeClr val="tx1"/>
                    </a:gs>
                    <a:gs pos="100000">
                      <a:schemeClr val="tx1"/>
                    </a:gs>
                  </a:gsLst>
                  <a:lin ang="5400000" scaled="0"/>
                </a:gradFill>
                <a:latin typeface="Segoe UI" pitchFamily="34" charset="0"/>
                <a:cs typeface="Arial" charset="0"/>
              </a:rPr>
              <a:t>The information herein is for informational purposes only and represents the current view of Microsoft Corporation as of the date of this presentation.  Because Microsoft must respond to changing market conditions, it should not be interpreted to be a commitment </a:t>
            </a:r>
            <a:r>
              <a:rPr lang="en-US" sz="700" dirty="0" smtClean="0">
                <a:gradFill>
                  <a:gsLst>
                    <a:gs pos="0">
                      <a:schemeClr val="tx1"/>
                    </a:gs>
                    <a:gs pos="100000">
                      <a:schemeClr val="tx1"/>
                    </a:gs>
                  </a:gsLst>
                  <a:lin ang="5400000" scaled="0"/>
                </a:gradFill>
                <a:latin typeface="Segoe UI" pitchFamily="34" charset="0"/>
                <a:cs typeface="Arial" charset="0"/>
              </a:rPr>
              <a:t/>
            </a:r>
            <a:br>
              <a:rPr lang="en-US" sz="700" dirty="0" smtClean="0">
                <a:gradFill>
                  <a:gsLst>
                    <a:gs pos="0">
                      <a:schemeClr val="tx1"/>
                    </a:gs>
                    <a:gs pos="100000">
                      <a:schemeClr val="tx1"/>
                    </a:gs>
                  </a:gsLst>
                  <a:lin ang="5400000" scaled="0"/>
                </a:gradFill>
                <a:latin typeface="Segoe UI" pitchFamily="34" charset="0"/>
                <a:cs typeface="Arial" charset="0"/>
              </a:rPr>
            </a:br>
            <a:r>
              <a:rPr lang="en-US" sz="700" dirty="0" smtClean="0">
                <a:gradFill>
                  <a:gsLst>
                    <a:gs pos="0">
                      <a:schemeClr val="tx1"/>
                    </a:gs>
                    <a:gs pos="100000">
                      <a:schemeClr val="tx1"/>
                    </a:gs>
                  </a:gsLst>
                  <a:lin ang="5400000" scaled="0"/>
                </a:gradFill>
                <a:latin typeface="Segoe UI" pitchFamily="34" charset="0"/>
                <a:cs typeface="Arial" charset="0"/>
              </a:rPr>
              <a:t>on </a:t>
            </a:r>
            <a:r>
              <a:rPr lang="en-US" sz="700" dirty="0">
                <a:gradFill>
                  <a:gsLst>
                    <a:gs pos="0">
                      <a:schemeClr val="tx1"/>
                    </a:gs>
                    <a:gs pos="100000">
                      <a:schemeClr val="tx1"/>
                    </a:gs>
                  </a:gsLst>
                  <a:lin ang="5400000" scaled="0"/>
                </a:gradFill>
                <a:latin typeface="Segoe UI" pitchFamily="34" charset="0"/>
                <a:cs typeface="Arial" charset="0"/>
              </a:rPr>
              <a:t>the part of Microsoft, and Microsoft cannot guarantee the accuracy of any information provided after the date of this presentation</a:t>
            </a:r>
            <a:r>
              <a:rPr lang="en-US" sz="700" dirty="0" smtClean="0">
                <a:gradFill>
                  <a:gsLst>
                    <a:gs pos="0">
                      <a:schemeClr val="tx1"/>
                    </a:gs>
                    <a:gs pos="100000">
                      <a:schemeClr val="tx1"/>
                    </a:gs>
                  </a:gsLst>
                  <a:lin ang="5400000" scaled="0"/>
                </a:gradFill>
                <a:latin typeface="Segoe UI" pitchFamily="34" charset="0"/>
                <a:cs typeface="Arial" charset="0"/>
              </a:rPr>
              <a:t>. MICROSOFT </a:t>
            </a:r>
            <a:r>
              <a:rPr lang="en-US" sz="700" dirty="0">
                <a:gradFill>
                  <a:gsLst>
                    <a:gs pos="0">
                      <a:schemeClr val="tx1"/>
                    </a:gs>
                    <a:gs pos="100000">
                      <a:schemeClr val="tx1"/>
                    </a:gs>
                  </a:gsLst>
                  <a:lin ang="5400000" scaled="0"/>
                </a:gradFill>
                <a:latin typeface="Segoe UI" pitchFamily="34" charset="0"/>
                <a:cs typeface="Arial" charset="0"/>
              </a:rPr>
              <a:t>MAKES NO WARRANTIES, EXPRESS, IMPLIED OR STATUTORY, AS TO THE INFORMATION IN THIS PRESENTATION.</a:t>
            </a:r>
          </a:p>
        </p:txBody>
      </p:sp>
    </p:spTree>
  </p:cSld>
  <p:clrMapOvr>
    <a:masterClrMapping/>
  </p:clrMapOvr>
  <p:transition>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523728458"/>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Office Business Applications</a:t>
            </a:r>
            <a:endParaRPr lang="en-US" dirty="0"/>
          </a:p>
        </p:txBody>
      </p:sp>
      <p:sp>
        <p:nvSpPr>
          <p:cNvPr id="3" name="Text Placeholder 2"/>
          <p:cNvSpPr>
            <a:spLocks noGrp="1"/>
          </p:cNvSpPr>
          <p:nvPr>
            <p:ph type="body" sz="quarter" idx="10"/>
          </p:nvPr>
        </p:nvSpPr>
        <p:spPr>
          <a:xfrm>
            <a:off x="519112" y="1447799"/>
            <a:ext cx="11149013" cy="4333494"/>
          </a:xfrm>
        </p:spPr>
        <p:txBody>
          <a:bodyPr/>
          <a:lstStyle/>
          <a:p>
            <a:r>
              <a:rPr lang="en-US" dirty="0" smtClean="0"/>
              <a:t>What’s an OBA?</a:t>
            </a:r>
          </a:p>
          <a:p>
            <a:pPr lvl="1"/>
            <a:r>
              <a:rPr lang="en-US" dirty="0" smtClean="0"/>
              <a:t>LOB system integrated with Office </a:t>
            </a:r>
            <a:br>
              <a:rPr lang="en-US" dirty="0" smtClean="0"/>
            </a:br>
            <a:r>
              <a:rPr lang="en-US" dirty="0" smtClean="0"/>
              <a:t>and/or SharePoint</a:t>
            </a:r>
          </a:p>
          <a:p>
            <a:pPr lvl="1"/>
            <a:r>
              <a:rPr lang="en-US" dirty="0" smtClean="0"/>
              <a:t>Case Study</a:t>
            </a:r>
          </a:p>
          <a:p>
            <a:pPr lvl="1"/>
            <a:r>
              <a:rPr lang="en-US" dirty="0" smtClean="0"/>
              <a:t>Mexico’s Electrical Utility</a:t>
            </a:r>
            <a:br>
              <a:rPr lang="en-US" dirty="0" smtClean="0"/>
            </a:br>
            <a:r>
              <a:rPr lang="en-US" dirty="0" smtClean="0"/>
              <a:t>Benefits:</a:t>
            </a:r>
          </a:p>
          <a:p>
            <a:pPr lvl="3"/>
            <a:r>
              <a:rPr lang="en-US" dirty="0" smtClean="0"/>
              <a:t>End user productivity</a:t>
            </a:r>
          </a:p>
          <a:p>
            <a:pPr lvl="3"/>
            <a:r>
              <a:rPr lang="en-US" dirty="0" smtClean="0"/>
              <a:t>	“Everyone knows Excel.”</a:t>
            </a:r>
          </a:p>
          <a:p>
            <a:pPr lvl="3"/>
            <a:r>
              <a:rPr lang="en-US" dirty="0" smtClean="0"/>
              <a:t>		Director of Information Applications</a:t>
            </a:r>
          </a:p>
          <a:p>
            <a:pPr lvl="3"/>
            <a:r>
              <a:rPr lang="en-US" dirty="0" smtClean="0"/>
              <a:t>Increased collaboration </a:t>
            </a:r>
          </a:p>
          <a:p>
            <a:pPr lvl="3"/>
            <a:r>
              <a:rPr lang="en-US" dirty="0" smtClean="0"/>
              <a:t>Realized reduced costs</a:t>
            </a:r>
          </a:p>
        </p:txBody>
      </p:sp>
      <p:sp>
        <p:nvSpPr>
          <p:cNvPr id="5" name="TextBox 4"/>
          <p:cNvSpPr txBox="1"/>
          <p:nvPr/>
        </p:nvSpPr>
        <p:spPr>
          <a:xfrm>
            <a:off x="4751425" y="6070639"/>
            <a:ext cx="2691441" cy="615553"/>
          </a:xfrm>
          <a:prstGeom prst="rect">
            <a:avLst/>
          </a:prstGeom>
          <a:noFill/>
        </p:spPr>
        <p:txBody>
          <a:bodyPr wrap="none" lIns="0" tIns="0" rIns="0" bIns="0" rtlCol="0">
            <a:spAutoFit/>
          </a:bodyPr>
          <a:lstStyle/>
          <a:p>
            <a:pPr algn="ctr"/>
            <a:r>
              <a:rPr lang="en-US" sz="2000" dirty="0" smtClean="0">
                <a:gradFill>
                  <a:gsLst>
                    <a:gs pos="0">
                      <a:schemeClr val="tx1"/>
                    </a:gs>
                    <a:gs pos="86000">
                      <a:schemeClr val="tx1"/>
                    </a:gs>
                  </a:gsLst>
                  <a:lin ang="5400000" scaled="0"/>
                </a:gradFill>
                <a:latin typeface="+mn-lt"/>
              </a:rPr>
              <a:t>microsoft.com/evidence</a:t>
            </a:r>
          </a:p>
          <a:p>
            <a:pPr algn="ctr"/>
            <a:r>
              <a:rPr lang="en-US" sz="2000" dirty="0" smtClean="0">
                <a:gradFill>
                  <a:gsLst>
                    <a:gs pos="0">
                      <a:schemeClr val="tx1"/>
                    </a:gs>
                    <a:gs pos="86000">
                      <a:schemeClr val="tx1"/>
                    </a:gs>
                  </a:gsLst>
                  <a:lin ang="5400000" scaled="0"/>
                </a:gradFill>
                <a:latin typeface="+mn-lt"/>
              </a:rPr>
              <a:t>search “</a:t>
            </a:r>
            <a:r>
              <a:rPr lang="en-US" sz="2000" dirty="0" err="1" smtClean="0">
                <a:gradFill>
                  <a:gsLst>
                    <a:gs pos="0">
                      <a:schemeClr val="tx1"/>
                    </a:gs>
                    <a:gs pos="86000">
                      <a:schemeClr val="tx1"/>
                    </a:gs>
                  </a:gsLst>
                  <a:lin ang="5400000" scaled="0"/>
                </a:gradFill>
                <a:latin typeface="+mn-lt"/>
              </a:rPr>
              <a:t>oba</a:t>
            </a:r>
            <a:r>
              <a:rPr lang="en-US" sz="2000" dirty="0" smtClean="0">
                <a:gradFill>
                  <a:gsLst>
                    <a:gs pos="0">
                      <a:schemeClr val="tx1"/>
                    </a:gs>
                    <a:gs pos="86000">
                      <a:schemeClr val="tx1"/>
                    </a:gs>
                  </a:gsLst>
                  <a:lin ang="5400000" scaled="0"/>
                </a:gradFill>
                <a:latin typeface="+mn-lt"/>
              </a:rPr>
              <a:t>”</a:t>
            </a: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16442" y="1676401"/>
            <a:ext cx="4367662" cy="4233809"/>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reflection blurRad="6350" stA="52000" endA="300" endPos="35000" dir="5400000" sy="-100000" algn="bl" rotWithShape="0"/>
          </a:effectLst>
          <a:scene3d>
            <a:camera prst="perspectiveContrastingLeftFacing"/>
            <a:lightRig rig="twoPt" dir="t">
              <a:rot lat="0" lon="0" rev="7200000"/>
            </a:lightRig>
          </a:scene3d>
          <a:sp3d>
            <a:bevelT w="25400" h="19050"/>
            <a:contourClr>
              <a:srgbClr val="FFFFFF"/>
            </a:contourClr>
          </a:sp3d>
          <a:extLst/>
        </p:spPr>
      </p:pic>
    </p:spTree>
    <p:extLst>
      <p:ext uri="{BB962C8B-B14F-4D97-AF65-F5344CB8AC3E}">
        <p14:creationId xmlns:p14="http://schemas.microsoft.com/office/powerpoint/2010/main" val="220381245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
                                            <p:txEl>
                                              <p:pRg st="7" end="7"/>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How Are Developers Doing This?</a:t>
            </a:r>
            <a:endParaRPr lang="en-US" dirty="0"/>
          </a:p>
        </p:txBody>
      </p:sp>
      <p:sp>
        <p:nvSpPr>
          <p:cNvPr id="3" name="Text Placeholder 2"/>
          <p:cNvSpPr>
            <a:spLocks noGrp="1"/>
          </p:cNvSpPr>
          <p:nvPr>
            <p:ph type="body" sz="quarter" idx="10"/>
          </p:nvPr>
        </p:nvSpPr>
        <p:spPr>
          <a:xfrm>
            <a:off x="519112" y="1447799"/>
            <a:ext cx="11149013" cy="1551194"/>
          </a:xfrm>
        </p:spPr>
        <p:txBody>
          <a:bodyPr/>
          <a:lstStyle/>
          <a:p>
            <a:r>
              <a:rPr lang="en-US" sz="2400" dirty="0" smtClean="0"/>
              <a:t>Rich UI Customizations</a:t>
            </a:r>
          </a:p>
          <a:p>
            <a:r>
              <a:rPr lang="en-US" sz="2400" dirty="0" smtClean="0"/>
              <a:t>Bringing LOB data to Office users</a:t>
            </a:r>
          </a:p>
          <a:p>
            <a:r>
              <a:rPr lang="en-US" sz="2400" dirty="0" smtClean="0"/>
              <a:t>Building on Office and SharePoint platform</a:t>
            </a:r>
          </a:p>
          <a:p>
            <a:r>
              <a:rPr lang="en-US" sz="2400" dirty="0" smtClean="0"/>
              <a:t>Open XML SDK</a:t>
            </a:r>
            <a:endParaRPr lang="en-US" sz="2400" dirty="0"/>
          </a:p>
        </p:txBody>
      </p:sp>
      <p:pic>
        <p:nvPicPr>
          <p:cNvPr id="4"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1511" y="3221268"/>
            <a:ext cx="3729037" cy="822839"/>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28442" y="3584950"/>
            <a:ext cx="4682024" cy="321945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956527" y="3221268"/>
            <a:ext cx="4349572" cy="299085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658847" y="3541407"/>
            <a:ext cx="4546793" cy="3262993"/>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63357597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Why OBA?</a:t>
            </a:r>
            <a:endParaRPr lang="en-US" dirty="0"/>
          </a:p>
        </p:txBody>
      </p:sp>
      <p:graphicFrame>
        <p:nvGraphicFramePr>
          <p:cNvPr id="4" name="Content Placeholder 10"/>
          <p:cNvGraphicFramePr>
            <a:graphicFrameLocks/>
          </p:cNvGraphicFramePr>
          <p:nvPr>
            <p:extLst>
              <p:ext uri="{D42A27DB-BD31-4B8C-83A1-F6EECF244321}">
                <p14:modId xmlns:p14="http://schemas.microsoft.com/office/powerpoint/2010/main" val="433269851"/>
              </p:ext>
            </p:extLst>
          </p:nvPr>
        </p:nvGraphicFramePr>
        <p:xfrm>
          <a:off x="-568580" y="1989120"/>
          <a:ext cx="8382000" cy="320297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5" name="Group 11"/>
          <p:cNvGrpSpPr/>
          <p:nvPr/>
        </p:nvGrpSpPr>
        <p:grpSpPr>
          <a:xfrm>
            <a:off x="5126631" y="2321244"/>
            <a:ext cx="5903025" cy="3012756"/>
            <a:chOff x="3889169" y="2636322"/>
            <a:chExt cx="7083631" cy="3615307"/>
          </a:xfrm>
        </p:grpSpPr>
        <p:sp>
          <p:nvSpPr>
            <p:cNvPr id="6" name="Rectangle 5"/>
            <p:cNvSpPr/>
            <p:nvPr/>
          </p:nvSpPr>
          <p:spPr>
            <a:xfrm>
              <a:off x="4859384" y="3772900"/>
              <a:ext cx="6113416" cy="1063676"/>
            </a:xfrm>
            <a:prstGeom prst="rect">
              <a:avLst/>
            </a:prstGeom>
            <a:ln>
              <a:noFill/>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109728" tIns="54864" rIns="109728" bIns="54864">
              <a:spAutoFit/>
            </a:bodyPr>
            <a:lstStyle/>
            <a:p>
              <a:pPr marL="487680" indent="-487680">
                <a:lnSpc>
                  <a:spcPct val="90000"/>
                </a:lnSpc>
                <a:spcBef>
                  <a:spcPct val="20000"/>
                </a:spcBef>
              </a:pPr>
              <a:r>
                <a:rPr lang="en-US" sz="2800" b="1" dirty="0" smtClean="0">
                  <a:solidFill>
                    <a:schemeClr val="tx1">
                      <a:lumMod val="95000"/>
                    </a:schemeClr>
                  </a:solidFill>
                  <a:latin typeface="Segoe" pitchFamily="34" charset="0"/>
                </a:rPr>
                <a:t>Business and personal productivity</a:t>
              </a:r>
            </a:p>
          </p:txBody>
        </p:sp>
        <p:sp>
          <p:nvSpPr>
            <p:cNvPr id="7" name="Rectangle 6"/>
            <p:cNvSpPr/>
            <p:nvPr/>
          </p:nvSpPr>
          <p:spPr>
            <a:xfrm>
              <a:off x="4906884" y="4771373"/>
              <a:ext cx="5495900" cy="598318"/>
            </a:xfrm>
            <a:prstGeom prst="rect">
              <a:avLst/>
            </a:prstGeom>
            <a:ln>
              <a:noFill/>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109728" tIns="54864" rIns="109728" bIns="54864">
              <a:spAutoFit/>
            </a:bodyPr>
            <a:lstStyle/>
            <a:p>
              <a:pPr marL="487680" indent="-487680">
                <a:lnSpc>
                  <a:spcPct val="90000"/>
                </a:lnSpc>
                <a:spcBef>
                  <a:spcPct val="20000"/>
                </a:spcBef>
              </a:pPr>
              <a:r>
                <a:rPr lang="en-US" sz="2800" b="1" dirty="0" smtClean="0">
                  <a:solidFill>
                    <a:schemeClr val="tx1">
                      <a:lumMod val="95000"/>
                    </a:schemeClr>
                  </a:solidFill>
                  <a:latin typeface="Segoe" pitchFamily="34" charset="0"/>
                </a:rPr>
                <a:t>We do things differently</a:t>
              </a:r>
            </a:p>
          </p:txBody>
        </p:sp>
        <p:sp>
          <p:nvSpPr>
            <p:cNvPr id="8" name="Rectangle 7"/>
            <p:cNvSpPr/>
            <p:nvPr/>
          </p:nvSpPr>
          <p:spPr>
            <a:xfrm>
              <a:off x="4918762" y="5653311"/>
              <a:ext cx="5448398" cy="598318"/>
            </a:xfrm>
            <a:prstGeom prst="rect">
              <a:avLst/>
            </a:prstGeom>
            <a:ln>
              <a:noFill/>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109728" tIns="54864" rIns="109728" bIns="54864">
              <a:spAutoFit/>
            </a:bodyPr>
            <a:lstStyle/>
            <a:p>
              <a:pPr marL="487680" indent="-487680">
                <a:lnSpc>
                  <a:spcPct val="90000"/>
                </a:lnSpc>
                <a:spcBef>
                  <a:spcPct val="20000"/>
                </a:spcBef>
              </a:pPr>
              <a:r>
                <a:rPr lang="en-US" sz="2800" b="1" dirty="0" smtClean="0">
                  <a:solidFill>
                    <a:schemeClr val="tx1">
                      <a:lumMod val="95000"/>
                    </a:schemeClr>
                  </a:solidFill>
                  <a:latin typeface="Segoe" pitchFamily="34" charset="0"/>
                </a:rPr>
                <a:t>Close the Results Gap</a:t>
              </a:r>
            </a:p>
          </p:txBody>
        </p:sp>
        <p:sp>
          <p:nvSpPr>
            <p:cNvPr id="9" name="Rectangle 8"/>
            <p:cNvSpPr/>
            <p:nvPr/>
          </p:nvSpPr>
          <p:spPr>
            <a:xfrm>
              <a:off x="4906886" y="2883106"/>
              <a:ext cx="5460275" cy="598318"/>
            </a:xfrm>
            <a:prstGeom prst="rect">
              <a:avLst/>
            </a:prstGeom>
            <a:ln>
              <a:noFill/>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109728" tIns="54864" rIns="109728" bIns="54864">
              <a:spAutoFit/>
            </a:bodyPr>
            <a:lstStyle/>
            <a:p>
              <a:pPr marL="487680" indent="-487680">
                <a:lnSpc>
                  <a:spcPct val="90000"/>
                </a:lnSpc>
                <a:spcBef>
                  <a:spcPct val="20000"/>
                </a:spcBef>
              </a:pPr>
              <a:r>
                <a:rPr lang="en-US" sz="2800" b="1" dirty="0" smtClean="0">
                  <a:solidFill>
                    <a:schemeClr val="tx1">
                      <a:lumMod val="95000"/>
                    </a:schemeClr>
                  </a:solidFill>
                  <a:latin typeface="Segoe" pitchFamily="34" charset="0"/>
                </a:rPr>
                <a:t>Leverage what’s there</a:t>
              </a:r>
            </a:p>
          </p:txBody>
        </p:sp>
        <p:cxnSp>
          <p:nvCxnSpPr>
            <p:cNvPr id="10" name="Elbow Connector 9"/>
            <p:cNvCxnSpPr/>
            <p:nvPr/>
          </p:nvCxnSpPr>
          <p:spPr bwMode="auto">
            <a:xfrm>
              <a:off x="3906982" y="2636322"/>
              <a:ext cx="1080654" cy="463138"/>
            </a:xfrm>
            <a:prstGeom prst="bentConnector3">
              <a:avLst>
                <a:gd name="adj1" fmla="val 45605"/>
              </a:avLst>
            </a:prstGeom>
            <a:ln>
              <a:solidFill>
                <a:schemeClr val="tx1"/>
              </a:solidFill>
              <a:headEnd type="none" w="med" len="med"/>
              <a:tailEnd type="arrow"/>
            </a:ln>
          </p:spPr>
          <p:style>
            <a:lnRef idx="2">
              <a:schemeClr val="dk1"/>
            </a:lnRef>
            <a:fillRef idx="0">
              <a:schemeClr val="dk1"/>
            </a:fillRef>
            <a:effectRef idx="1">
              <a:schemeClr val="dk1"/>
            </a:effectRef>
            <a:fontRef idx="minor">
              <a:schemeClr val="tx1"/>
            </a:fontRef>
          </p:style>
        </p:cxnSp>
        <p:cxnSp>
          <p:nvCxnSpPr>
            <p:cNvPr id="11" name="Elbow Connector 10"/>
            <p:cNvCxnSpPr/>
            <p:nvPr/>
          </p:nvCxnSpPr>
          <p:spPr bwMode="auto">
            <a:xfrm>
              <a:off x="3893127" y="3572493"/>
              <a:ext cx="1080654" cy="463138"/>
            </a:xfrm>
            <a:prstGeom prst="bentConnector3">
              <a:avLst>
                <a:gd name="adj1" fmla="val 45605"/>
              </a:avLst>
            </a:prstGeom>
            <a:ln>
              <a:solidFill>
                <a:schemeClr val="tx1"/>
              </a:solidFill>
              <a:headEnd type="none" w="med" len="med"/>
              <a:tailEnd type="arrow"/>
            </a:ln>
          </p:spPr>
          <p:style>
            <a:lnRef idx="2">
              <a:schemeClr val="dk1"/>
            </a:lnRef>
            <a:fillRef idx="0">
              <a:schemeClr val="dk1"/>
            </a:fillRef>
            <a:effectRef idx="1">
              <a:schemeClr val="dk1"/>
            </a:effectRef>
            <a:fontRef idx="minor">
              <a:schemeClr val="tx1"/>
            </a:fontRef>
          </p:style>
        </p:cxnSp>
        <p:cxnSp>
          <p:nvCxnSpPr>
            <p:cNvPr id="12" name="Elbow Connector 11"/>
            <p:cNvCxnSpPr/>
            <p:nvPr/>
          </p:nvCxnSpPr>
          <p:spPr bwMode="auto">
            <a:xfrm>
              <a:off x="3903023" y="4532415"/>
              <a:ext cx="1080654" cy="463138"/>
            </a:xfrm>
            <a:prstGeom prst="bentConnector3">
              <a:avLst>
                <a:gd name="adj1" fmla="val 45605"/>
              </a:avLst>
            </a:prstGeom>
            <a:ln>
              <a:solidFill>
                <a:schemeClr val="tx1"/>
              </a:solidFill>
              <a:headEnd type="none" w="med" len="med"/>
              <a:tailEnd type="arrow"/>
            </a:ln>
          </p:spPr>
          <p:style>
            <a:lnRef idx="2">
              <a:schemeClr val="dk1"/>
            </a:lnRef>
            <a:fillRef idx="0">
              <a:schemeClr val="dk1"/>
            </a:fillRef>
            <a:effectRef idx="1">
              <a:schemeClr val="dk1"/>
            </a:effectRef>
            <a:fontRef idx="minor">
              <a:schemeClr val="tx1"/>
            </a:fontRef>
          </p:style>
        </p:cxnSp>
        <p:cxnSp>
          <p:nvCxnSpPr>
            <p:cNvPr id="13" name="Elbow Connector 12"/>
            <p:cNvCxnSpPr/>
            <p:nvPr/>
          </p:nvCxnSpPr>
          <p:spPr bwMode="auto">
            <a:xfrm>
              <a:off x="3889169" y="5432961"/>
              <a:ext cx="1080654" cy="463138"/>
            </a:xfrm>
            <a:prstGeom prst="bentConnector3">
              <a:avLst>
                <a:gd name="adj1" fmla="val 45605"/>
              </a:avLst>
            </a:prstGeom>
            <a:ln>
              <a:solidFill>
                <a:schemeClr val="tx1"/>
              </a:solidFill>
              <a:headEnd type="none" w="med" len="med"/>
              <a:tailEnd type="arrow"/>
            </a:ln>
          </p:spPr>
          <p:style>
            <a:lnRef idx="2">
              <a:schemeClr val="dk1"/>
            </a:lnRef>
            <a:fillRef idx="0">
              <a:schemeClr val="dk1"/>
            </a:fillRef>
            <a:effectRef idx="1">
              <a:schemeClr val="dk1"/>
            </a:effectRef>
            <a:fontRef idx="minor">
              <a:schemeClr val="tx1"/>
            </a:fontRef>
          </p:style>
        </p:cxnSp>
      </p:grpSp>
    </p:spTree>
    <p:extLst>
      <p:ext uri="{BB962C8B-B14F-4D97-AF65-F5344CB8AC3E}">
        <p14:creationId xmlns:p14="http://schemas.microsoft.com/office/powerpoint/2010/main" val="216629447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OBA and Business Connectivity Services</a:t>
            </a:r>
            <a:endParaRPr lang="en-US" dirty="0"/>
          </a:p>
        </p:txBody>
      </p:sp>
      <p:sp>
        <p:nvSpPr>
          <p:cNvPr id="3" name="Rectangle 2"/>
          <p:cNvSpPr/>
          <p:nvPr/>
        </p:nvSpPr>
        <p:spPr bwMode="auto">
          <a:xfrm>
            <a:off x="4567720" y="2217369"/>
            <a:ext cx="5713411" cy="1031875"/>
          </a:xfrm>
          <a:prstGeom prst="rect">
            <a:avLst/>
          </a:prstGeom>
          <a:gradFill rotWithShape="0">
            <a:gsLst>
              <a:gs pos="0">
                <a:schemeClr val="bg1">
                  <a:lumMod val="75000"/>
                  <a:lumOff val="25000"/>
                  <a:alpha val="60000"/>
                </a:schemeClr>
              </a:gs>
              <a:gs pos="50000">
                <a:schemeClr val="bg1">
                  <a:lumMod val="75000"/>
                  <a:lumOff val="25000"/>
                  <a:alpha val="50000"/>
                </a:schemeClr>
              </a:gs>
              <a:gs pos="100000">
                <a:schemeClr val="accent2">
                  <a:gamma/>
                  <a:tint val="54118"/>
                  <a:invGamma/>
                  <a:alpha val="0"/>
                </a:schemeClr>
              </a:gs>
            </a:gsLst>
            <a:lin ang="10800000" scaled="0"/>
          </a:gradFill>
          <a:ln w="28575" cap="flat" cmpd="sng" algn="ctr">
            <a:noFill/>
            <a:prstDash val="solid"/>
            <a:round/>
            <a:headEnd type="none" w="med" len="med"/>
            <a:tailEnd type="none" w="med" len="med"/>
          </a:ln>
          <a:effectLst/>
        </p:spPr>
        <p:txBody>
          <a:bodyPr lIns="109728" tIns="54864" rIns="109728" bIns="54864" anchor="ctr"/>
          <a:lstStyle/>
          <a:p>
            <a:pPr defTabSz="1096963" fontAlgn="auto">
              <a:spcBef>
                <a:spcPts val="0"/>
              </a:spcBef>
              <a:spcAft>
                <a:spcPts val="0"/>
              </a:spcAft>
              <a:defRPr/>
            </a:pPr>
            <a:endParaRPr lang="en-US" sz="3200" dirty="0">
              <a:cs typeface="+mn-cs"/>
            </a:endParaRPr>
          </a:p>
        </p:txBody>
      </p:sp>
      <p:sp>
        <p:nvSpPr>
          <p:cNvPr id="4" name="Rectangle 3"/>
          <p:cNvSpPr/>
          <p:nvPr/>
        </p:nvSpPr>
        <p:spPr bwMode="auto">
          <a:xfrm>
            <a:off x="4567719" y="4747844"/>
            <a:ext cx="5713413" cy="881063"/>
          </a:xfrm>
          <a:prstGeom prst="rect">
            <a:avLst/>
          </a:prstGeom>
          <a:gradFill rotWithShape="0">
            <a:gsLst>
              <a:gs pos="0">
                <a:schemeClr val="bg1">
                  <a:lumMod val="75000"/>
                  <a:lumOff val="25000"/>
                  <a:alpha val="60000"/>
                </a:schemeClr>
              </a:gs>
              <a:gs pos="50000">
                <a:schemeClr val="bg1">
                  <a:lumMod val="75000"/>
                  <a:lumOff val="25000"/>
                  <a:alpha val="50000"/>
                </a:schemeClr>
              </a:gs>
              <a:gs pos="100000">
                <a:schemeClr val="accent2">
                  <a:gamma/>
                  <a:tint val="54118"/>
                  <a:invGamma/>
                  <a:alpha val="0"/>
                </a:schemeClr>
              </a:gs>
            </a:gsLst>
            <a:lin ang="10800000" scaled="0"/>
          </a:gradFill>
          <a:ln w="28575" cap="flat" cmpd="sng" algn="ctr">
            <a:noFill/>
            <a:prstDash val="solid"/>
            <a:round/>
            <a:headEnd type="none" w="med" len="med"/>
            <a:tailEnd type="none" w="med" len="med"/>
          </a:ln>
          <a:effectLst/>
        </p:spPr>
        <p:txBody>
          <a:bodyPr lIns="109728" tIns="54864" rIns="109728" bIns="54864" anchor="ctr"/>
          <a:lstStyle/>
          <a:p>
            <a:pPr defTabSz="1096963" fontAlgn="auto">
              <a:spcBef>
                <a:spcPts val="0"/>
              </a:spcBef>
              <a:spcAft>
                <a:spcPts val="0"/>
              </a:spcAft>
              <a:defRPr/>
            </a:pPr>
            <a:endParaRPr lang="en-US" sz="3200" dirty="0">
              <a:cs typeface="+mn-cs"/>
            </a:endParaRPr>
          </a:p>
        </p:txBody>
      </p:sp>
      <p:pic>
        <p:nvPicPr>
          <p:cNvPr id="5" name="Picture 4" descr="C:\Program Files\Microsoft Resource DVD Artwork\DVD_ART\Artwork_Imagery\Shapes and Graphics\circular shapes\sphere ball\blue sphere2.png"/>
          <p:cNvPicPr>
            <a:picLocks noChangeAspect="1" noChangeArrowheads="1"/>
          </p:cNvPicPr>
          <p:nvPr/>
        </p:nvPicPr>
        <p:blipFill>
          <a:blip r:embed="rId3">
            <a:grayscl/>
            <a:extLst>
              <a:ext uri="{28A0092B-C50C-407E-A947-70E740481C1C}">
                <a14:useLocalDpi xmlns:a14="http://schemas.microsoft.com/office/drawing/2010/main" val="0"/>
              </a:ext>
            </a:extLst>
          </a:blip>
          <a:srcRect/>
          <a:stretch>
            <a:fillRect/>
          </a:stretch>
        </p:blipFill>
        <p:spPr bwMode="auto">
          <a:xfrm>
            <a:off x="4413731" y="4685932"/>
            <a:ext cx="1027113" cy="1027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5" descr="C:\Program Files\Microsoft Resource DVD Artwork\DVD_ART\Artwork_Imagery\Shapes and Graphics\circular shapes\sphere ball\blue sphere2.png"/>
          <p:cNvPicPr>
            <a:picLocks noChangeAspect="1" noChangeArrowheads="1"/>
          </p:cNvPicPr>
          <p:nvPr/>
        </p:nvPicPr>
        <p:blipFill>
          <a:blip r:embed="rId3">
            <a:grayscl/>
            <a:extLst>
              <a:ext uri="{28A0092B-C50C-407E-A947-70E740481C1C}">
                <a14:useLocalDpi xmlns:a14="http://schemas.microsoft.com/office/drawing/2010/main" val="0"/>
              </a:ext>
            </a:extLst>
          </a:blip>
          <a:srcRect/>
          <a:stretch>
            <a:fillRect/>
          </a:stretch>
        </p:blipFill>
        <p:spPr bwMode="auto">
          <a:xfrm>
            <a:off x="4683606" y="3423869"/>
            <a:ext cx="1027113" cy="1027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6" descr="C:\Program Files\Microsoft Resource DVD Artwork\DVD_ART\Artwork_Imagery\Shapes and Graphics\circular shapes\sphere ball\blue sphere2.png"/>
          <p:cNvPicPr>
            <a:picLocks noChangeAspect="1" noChangeArrowheads="1"/>
          </p:cNvPicPr>
          <p:nvPr/>
        </p:nvPicPr>
        <p:blipFill>
          <a:blip r:embed="rId3">
            <a:grayscl/>
            <a:extLst>
              <a:ext uri="{28A0092B-C50C-407E-A947-70E740481C1C}">
                <a14:useLocalDpi xmlns:a14="http://schemas.microsoft.com/office/drawing/2010/main" val="0"/>
              </a:ext>
            </a:extLst>
          </a:blip>
          <a:srcRect/>
          <a:stretch>
            <a:fillRect/>
          </a:stretch>
        </p:blipFill>
        <p:spPr bwMode="auto">
          <a:xfrm>
            <a:off x="4413731" y="2161807"/>
            <a:ext cx="1027113" cy="1027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7"/>
          <p:cNvSpPr/>
          <p:nvPr/>
        </p:nvSpPr>
        <p:spPr bwMode="auto">
          <a:xfrm flipH="1">
            <a:off x="1137130" y="3001594"/>
            <a:ext cx="3324643" cy="2624138"/>
          </a:xfrm>
          <a:prstGeom prst="rect">
            <a:avLst/>
          </a:prstGeom>
          <a:gradFill flip="none" rotWithShape="1">
            <a:gsLst>
              <a:gs pos="0">
                <a:schemeClr val="bg1">
                  <a:lumMod val="75000"/>
                  <a:lumOff val="25000"/>
                  <a:alpha val="65000"/>
                </a:schemeClr>
              </a:gs>
              <a:gs pos="50000">
                <a:schemeClr val="bg1">
                  <a:lumMod val="75000"/>
                  <a:lumOff val="25000"/>
                  <a:alpha val="28000"/>
                </a:schemeClr>
              </a:gs>
              <a:gs pos="100000">
                <a:schemeClr val="accent2">
                  <a:gamma/>
                  <a:tint val="54118"/>
                  <a:invGamma/>
                  <a:alpha val="0"/>
                </a:schemeClr>
              </a:gs>
            </a:gsLst>
            <a:lin ang="10800000" scaled="0"/>
            <a:tileRect/>
          </a:gradFill>
          <a:ln w="28575" cap="flat" cmpd="sng" algn="ctr">
            <a:noFill/>
            <a:prstDash val="solid"/>
            <a:round/>
            <a:headEnd type="none" w="med" len="med"/>
            <a:tailEnd type="none" w="med" len="med"/>
          </a:ln>
          <a:effectLst/>
        </p:spPr>
        <p:txBody>
          <a:bodyPr lIns="109728" tIns="54864" rIns="109728" bIns="54864" anchor="ctr"/>
          <a:lstStyle/>
          <a:p>
            <a:pPr defTabSz="1096963" fontAlgn="auto">
              <a:spcBef>
                <a:spcPts val="0"/>
              </a:spcBef>
              <a:spcAft>
                <a:spcPts val="0"/>
              </a:spcAft>
              <a:defRPr/>
            </a:pPr>
            <a:endParaRPr lang="en-US" sz="3200" dirty="0">
              <a:cs typeface="+mn-cs"/>
            </a:endParaRPr>
          </a:p>
        </p:txBody>
      </p:sp>
      <p:pic>
        <p:nvPicPr>
          <p:cNvPr id="9" name="Picture 16" descr="yellow_grad.png"/>
          <p:cNvPicPr>
            <a:picLocks/>
          </p:cNvPicPr>
          <p:nvPr/>
        </p:nvPicPr>
        <p:blipFill>
          <a:blip r:embed="rId4">
            <a:extLst>
              <a:ext uri="{28A0092B-C50C-407E-A947-70E740481C1C}">
                <a14:useLocalDpi xmlns:a14="http://schemas.microsoft.com/office/drawing/2010/main" val="0"/>
              </a:ext>
            </a:extLst>
          </a:blip>
          <a:srcRect/>
          <a:stretch>
            <a:fillRect/>
          </a:stretch>
        </p:blipFill>
        <p:spPr bwMode="auto">
          <a:xfrm>
            <a:off x="10052531" y="2220544"/>
            <a:ext cx="228600" cy="1028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19" descr="yellow_grad.png"/>
          <p:cNvPicPr>
            <a:picLocks/>
          </p:cNvPicPr>
          <p:nvPr/>
        </p:nvPicPr>
        <p:blipFill>
          <a:blip r:embed="rId4">
            <a:extLst>
              <a:ext uri="{28A0092B-C50C-407E-A947-70E740481C1C}">
                <a14:useLocalDpi xmlns:a14="http://schemas.microsoft.com/office/drawing/2010/main" val="0"/>
              </a:ext>
            </a:extLst>
          </a:blip>
          <a:srcRect/>
          <a:stretch>
            <a:fillRect/>
          </a:stretch>
        </p:blipFill>
        <p:spPr bwMode="auto">
          <a:xfrm>
            <a:off x="10052531" y="4747844"/>
            <a:ext cx="228600" cy="877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141" descr="lock_0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821719" y="3598494"/>
            <a:ext cx="660400" cy="922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extBox 133127"/>
          <p:cNvSpPr txBox="1">
            <a:spLocks noChangeArrowheads="1"/>
          </p:cNvSpPr>
          <p:nvPr/>
        </p:nvSpPr>
        <p:spPr bwMode="auto">
          <a:xfrm>
            <a:off x="5644044" y="2442794"/>
            <a:ext cx="42481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a:solidFill>
                  <a:schemeClr val="tx1"/>
                </a:solidFill>
                <a:latin typeface="Segoe UI" pitchFamily="34" charset="0"/>
                <a:cs typeface="Arial" pitchFamily="34" charset="0"/>
              </a:defRPr>
            </a:lvl1pPr>
            <a:lvl2pPr marL="742950" indent="-285750" eaLnBrk="0" hangingPunct="0">
              <a:defRPr>
                <a:solidFill>
                  <a:schemeClr val="tx1"/>
                </a:solidFill>
                <a:latin typeface="Segoe UI" pitchFamily="34" charset="0"/>
                <a:cs typeface="Arial" pitchFamily="34" charset="0"/>
              </a:defRPr>
            </a:lvl2pPr>
            <a:lvl3pPr marL="1143000" indent="-228600" eaLnBrk="0" hangingPunct="0">
              <a:defRPr>
                <a:solidFill>
                  <a:schemeClr val="tx1"/>
                </a:solidFill>
                <a:latin typeface="Segoe UI" pitchFamily="34" charset="0"/>
                <a:cs typeface="Arial" pitchFamily="34" charset="0"/>
              </a:defRPr>
            </a:lvl3pPr>
            <a:lvl4pPr marL="1600200" indent="-228600" eaLnBrk="0" hangingPunct="0">
              <a:defRPr>
                <a:solidFill>
                  <a:schemeClr val="tx1"/>
                </a:solidFill>
                <a:latin typeface="Segoe UI" pitchFamily="34" charset="0"/>
                <a:cs typeface="Arial" pitchFamily="34" charset="0"/>
              </a:defRPr>
            </a:lvl4pPr>
            <a:lvl5pPr marL="2057400" indent="-228600" eaLnBrk="0" hangingPunct="0">
              <a:defRPr>
                <a:solidFill>
                  <a:schemeClr val="tx1"/>
                </a:solidFill>
                <a:latin typeface="Segoe UI" pitchFamily="34" charset="0"/>
                <a:cs typeface="Arial" pitchFamily="34" charset="0"/>
              </a:defRPr>
            </a:lvl5pPr>
            <a:lvl6pPr marL="2514600" indent="-228600" defTabSz="912813" eaLnBrk="0" fontAlgn="base" hangingPunct="0">
              <a:spcBef>
                <a:spcPct val="0"/>
              </a:spcBef>
              <a:spcAft>
                <a:spcPct val="0"/>
              </a:spcAft>
              <a:defRPr>
                <a:solidFill>
                  <a:schemeClr val="tx1"/>
                </a:solidFill>
                <a:latin typeface="Segoe UI" pitchFamily="34" charset="0"/>
                <a:cs typeface="Arial" pitchFamily="34" charset="0"/>
              </a:defRPr>
            </a:lvl6pPr>
            <a:lvl7pPr marL="2971800" indent="-228600" defTabSz="912813" eaLnBrk="0" fontAlgn="base" hangingPunct="0">
              <a:spcBef>
                <a:spcPct val="0"/>
              </a:spcBef>
              <a:spcAft>
                <a:spcPct val="0"/>
              </a:spcAft>
              <a:defRPr>
                <a:solidFill>
                  <a:schemeClr val="tx1"/>
                </a:solidFill>
                <a:latin typeface="Segoe UI" pitchFamily="34" charset="0"/>
                <a:cs typeface="Arial" pitchFamily="34" charset="0"/>
              </a:defRPr>
            </a:lvl7pPr>
            <a:lvl8pPr marL="3429000" indent="-228600" defTabSz="912813" eaLnBrk="0" fontAlgn="base" hangingPunct="0">
              <a:spcBef>
                <a:spcPct val="0"/>
              </a:spcBef>
              <a:spcAft>
                <a:spcPct val="0"/>
              </a:spcAft>
              <a:defRPr>
                <a:solidFill>
                  <a:schemeClr val="tx1"/>
                </a:solidFill>
                <a:latin typeface="Segoe UI" pitchFamily="34" charset="0"/>
                <a:cs typeface="Arial" pitchFamily="34" charset="0"/>
              </a:defRPr>
            </a:lvl8pPr>
            <a:lvl9pPr marL="3886200" indent="-228600" defTabSz="912813" eaLnBrk="0" fontAlgn="base" hangingPunct="0">
              <a:spcBef>
                <a:spcPct val="0"/>
              </a:spcBef>
              <a:spcAft>
                <a:spcPct val="0"/>
              </a:spcAft>
              <a:defRPr>
                <a:solidFill>
                  <a:schemeClr val="tx1"/>
                </a:solidFill>
                <a:latin typeface="Segoe UI" pitchFamily="34" charset="0"/>
                <a:cs typeface="Arial" pitchFamily="34" charset="0"/>
              </a:defRPr>
            </a:lvl9pPr>
          </a:lstStyle>
          <a:p>
            <a:pPr eaLnBrk="1" hangingPunct="1"/>
            <a:r>
              <a:rPr lang="en-US" sz="2000" dirty="0">
                <a:latin typeface="+mn-lt"/>
              </a:rPr>
              <a:t>Extend the reach of </a:t>
            </a:r>
            <a:r>
              <a:rPr lang="en-US" sz="2000" dirty="0" smtClean="0">
                <a:latin typeface="+mn-lt"/>
              </a:rPr>
              <a:t>enterprise </a:t>
            </a:r>
            <a:r>
              <a:rPr lang="en-US" sz="2000" dirty="0">
                <a:latin typeface="+mn-lt"/>
              </a:rPr>
              <a:t>d</a:t>
            </a:r>
            <a:r>
              <a:rPr lang="en-US" sz="2000" dirty="0" smtClean="0">
                <a:latin typeface="+mn-lt"/>
              </a:rPr>
              <a:t>ata</a:t>
            </a:r>
            <a:endParaRPr lang="en-US" sz="2000" dirty="0">
              <a:latin typeface="+mn-lt"/>
            </a:endParaRPr>
          </a:p>
        </p:txBody>
      </p:sp>
      <p:sp>
        <p:nvSpPr>
          <p:cNvPr id="13" name="Rectangle 24"/>
          <p:cNvSpPr>
            <a:spLocks noChangeArrowheads="1"/>
          </p:cNvSpPr>
          <p:nvPr/>
        </p:nvSpPr>
        <p:spPr bwMode="auto">
          <a:xfrm>
            <a:off x="5682144" y="4957394"/>
            <a:ext cx="411321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2000" dirty="0">
                <a:solidFill>
                  <a:schemeClr val="tx1"/>
                </a:solidFill>
                <a:cs typeface="Arial" pitchFamily="34" charset="0"/>
              </a:rPr>
              <a:t>Easily create custom solutions </a:t>
            </a:r>
          </a:p>
        </p:txBody>
      </p:sp>
      <p:pic>
        <p:nvPicPr>
          <p:cNvPr id="14" name="Rectangle 13314"/>
          <p:cNvPicPr>
            <a:picLocks noChangeAspect="1" noChangeArrowheads="1"/>
          </p:cNvPicPr>
          <p:nvPr/>
        </p:nvPicPr>
        <p:blipFill>
          <a:blip r:embed="rId6">
            <a:grayscl/>
            <a:extLst>
              <a:ext uri="{28A0092B-C50C-407E-A947-70E740481C1C}">
                <a14:useLocalDpi xmlns:a14="http://schemas.microsoft.com/office/drawing/2010/main" val="0"/>
              </a:ext>
            </a:extLst>
          </a:blip>
          <a:srcRect/>
          <a:stretch>
            <a:fillRect/>
          </a:stretch>
        </p:blipFill>
        <p:spPr bwMode="auto">
          <a:xfrm>
            <a:off x="3759681" y="1710957"/>
            <a:ext cx="962025" cy="4533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TextBox 133127"/>
          <p:cNvSpPr txBox="1">
            <a:spLocks noChangeArrowheads="1"/>
          </p:cNvSpPr>
          <p:nvPr/>
        </p:nvSpPr>
        <p:spPr bwMode="auto">
          <a:xfrm>
            <a:off x="1365731" y="3134944"/>
            <a:ext cx="2667000" cy="2446338"/>
          </a:xfrm>
          <a:prstGeom prst="rect">
            <a:avLst/>
          </a:prstGeom>
          <a:noFill/>
          <a:ln w="9525" algn="ctr">
            <a:noFill/>
            <a:miter lim="800000"/>
            <a:headEnd/>
            <a:tailEnd/>
          </a:ln>
          <a:effectLst/>
        </p:spPr>
        <p:txBody>
          <a:bodyPr>
            <a:spAutoFit/>
          </a:bodyPr>
          <a:lstStyle/>
          <a:p>
            <a:pPr defTabSz="914363" fontAlgn="auto">
              <a:lnSpc>
                <a:spcPct val="85000"/>
              </a:lnSpc>
              <a:spcBef>
                <a:spcPts val="0"/>
              </a:spcBef>
              <a:spcAft>
                <a:spcPts val="0"/>
              </a:spcAft>
              <a:defRPr/>
            </a:pPr>
            <a:r>
              <a:rPr lang="en-US" sz="2000" dirty="0">
                <a:solidFill>
                  <a:schemeClr val="tx1"/>
                </a:solidFill>
                <a:cs typeface="+mn-cs"/>
              </a:rPr>
              <a:t>Bring data from external systems into SharePoint and Office, interact with it, reuse it, and empower end users to gain insight into the underlying data in a reusable way. </a:t>
            </a:r>
            <a:endParaRPr lang="en-US" sz="2000" dirty="0">
              <a:solidFill>
                <a:schemeClr val="tx1"/>
              </a:solidFill>
              <a:effectLst>
                <a:outerShdw blurRad="38100" dist="38100" dir="2700000" algn="tl">
                  <a:srgbClr val="000000">
                    <a:alpha val="43137"/>
                  </a:srgbClr>
                </a:outerShdw>
              </a:effectLst>
              <a:cs typeface="+mn-cs"/>
            </a:endParaRPr>
          </a:p>
        </p:txBody>
      </p:sp>
      <p:sp>
        <p:nvSpPr>
          <p:cNvPr id="16" name="Rectangle 47"/>
          <p:cNvSpPr>
            <a:spLocks noChangeArrowheads="1"/>
          </p:cNvSpPr>
          <p:nvPr/>
        </p:nvSpPr>
        <p:spPr bwMode="auto">
          <a:xfrm rot="5400000" flipV="1">
            <a:off x="2499206" y="1637932"/>
            <a:ext cx="19050" cy="2743200"/>
          </a:xfrm>
          <a:prstGeom prst="rect">
            <a:avLst/>
          </a:prstGeom>
          <a:gradFill rotWithShape="1">
            <a:gsLst>
              <a:gs pos="0">
                <a:schemeClr val="tx1"/>
              </a:gs>
              <a:gs pos="50000">
                <a:schemeClr val="tx1">
                  <a:alpha val="67000"/>
                </a:schemeClr>
              </a:gs>
              <a:gs pos="100000">
                <a:schemeClr val="bg1">
                  <a:alpha val="0"/>
                </a:schemeClr>
              </a:gs>
            </a:gsLst>
            <a:lin ang="5400000" scaled="1"/>
          </a:gradFill>
          <a:ln w="9525">
            <a:noFill/>
            <a:miter lim="800000"/>
            <a:headEnd/>
            <a:tailEnd/>
          </a:ln>
        </p:spPr>
        <p:txBody>
          <a:bodyPr wrap="none" anchor="ctr"/>
          <a:lstStyle/>
          <a:p>
            <a:pPr defTabSz="914363" eaLnBrk="0" fontAlgn="auto" hangingPunct="0">
              <a:spcBef>
                <a:spcPts val="0"/>
              </a:spcBef>
              <a:spcAft>
                <a:spcPts val="0"/>
              </a:spcAft>
              <a:defRPr/>
            </a:pPr>
            <a:endParaRPr lang="en-US" dirty="0">
              <a:cs typeface="+mn-cs"/>
            </a:endParaRPr>
          </a:p>
        </p:txBody>
      </p:sp>
      <p:sp>
        <p:nvSpPr>
          <p:cNvPr id="17" name="Rectangle 16"/>
          <p:cNvSpPr/>
          <p:nvPr/>
        </p:nvSpPr>
        <p:spPr bwMode="auto">
          <a:xfrm>
            <a:off x="4567720" y="3412757"/>
            <a:ext cx="5713412" cy="1030287"/>
          </a:xfrm>
          <a:prstGeom prst="rect">
            <a:avLst/>
          </a:prstGeom>
          <a:gradFill rotWithShape="0">
            <a:gsLst>
              <a:gs pos="0">
                <a:schemeClr val="bg1">
                  <a:lumMod val="75000"/>
                  <a:lumOff val="25000"/>
                  <a:alpha val="60000"/>
                </a:schemeClr>
              </a:gs>
              <a:gs pos="50000">
                <a:schemeClr val="bg1">
                  <a:lumMod val="75000"/>
                  <a:lumOff val="25000"/>
                  <a:alpha val="50000"/>
                </a:schemeClr>
              </a:gs>
              <a:gs pos="100000">
                <a:schemeClr val="accent2">
                  <a:gamma/>
                  <a:tint val="54118"/>
                  <a:invGamma/>
                  <a:alpha val="0"/>
                </a:schemeClr>
              </a:gs>
            </a:gsLst>
            <a:lin ang="10800000" scaled="0"/>
          </a:gradFill>
          <a:ln w="28575" cap="flat" cmpd="sng" algn="ctr">
            <a:noFill/>
            <a:prstDash val="solid"/>
            <a:round/>
            <a:headEnd type="none" w="med" len="med"/>
            <a:tailEnd type="none" w="med" len="med"/>
          </a:ln>
          <a:effectLst/>
        </p:spPr>
        <p:txBody>
          <a:bodyPr lIns="109728" tIns="54864" rIns="109728" bIns="54864" anchor="ctr"/>
          <a:lstStyle/>
          <a:p>
            <a:pPr defTabSz="1096963" fontAlgn="auto">
              <a:spcBef>
                <a:spcPts val="0"/>
              </a:spcBef>
              <a:spcAft>
                <a:spcPts val="0"/>
              </a:spcAft>
              <a:defRPr/>
            </a:pPr>
            <a:endParaRPr lang="en-US" sz="3200" dirty="0">
              <a:cs typeface="+mn-cs"/>
            </a:endParaRPr>
          </a:p>
        </p:txBody>
      </p:sp>
      <p:pic>
        <p:nvPicPr>
          <p:cNvPr id="18" name="Picture 32" descr="yellow_grad.png"/>
          <p:cNvPicPr>
            <a:picLocks/>
          </p:cNvPicPr>
          <p:nvPr/>
        </p:nvPicPr>
        <p:blipFill>
          <a:blip r:embed="rId4">
            <a:extLst>
              <a:ext uri="{28A0092B-C50C-407E-A947-70E740481C1C}">
                <a14:useLocalDpi xmlns:a14="http://schemas.microsoft.com/office/drawing/2010/main" val="0"/>
              </a:ext>
            </a:extLst>
          </a:blip>
          <a:srcRect/>
          <a:stretch>
            <a:fillRect/>
          </a:stretch>
        </p:blipFill>
        <p:spPr bwMode="auto">
          <a:xfrm>
            <a:off x="10052531" y="3415932"/>
            <a:ext cx="228600" cy="1027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 name="TextBox 133127"/>
          <p:cNvSpPr txBox="1">
            <a:spLocks noChangeArrowheads="1"/>
          </p:cNvSpPr>
          <p:nvPr/>
        </p:nvSpPr>
        <p:spPr bwMode="auto">
          <a:xfrm>
            <a:off x="5638793" y="3780689"/>
            <a:ext cx="471328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a:solidFill>
                  <a:schemeClr val="tx1"/>
                </a:solidFill>
                <a:latin typeface="Segoe UI" pitchFamily="34" charset="0"/>
                <a:cs typeface="Arial" pitchFamily="34" charset="0"/>
              </a:defRPr>
            </a:lvl1pPr>
            <a:lvl2pPr marL="742950" indent="-285750" eaLnBrk="0" hangingPunct="0">
              <a:defRPr>
                <a:solidFill>
                  <a:schemeClr val="tx1"/>
                </a:solidFill>
                <a:latin typeface="Segoe UI" pitchFamily="34" charset="0"/>
                <a:cs typeface="Arial" pitchFamily="34" charset="0"/>
              </a:defRPr>
            </a:lvl2pPr>
            <a:lvl3pPr marL="1143000" indent="-228600" eaLnBrk="0" hangingPunct="0">
              <a:defRPr>
                <a:solidFill>
                  <a:schemeClr val="tx1"/>
                </a:solidFill>
                <a:latin typeface="Segoe UI" pitchFamily="34" charset="0"/>
                <a:cs typeface="Arial" pitchFamily="34" charset="0"/>
              </a:defRPr>
            </a:lvl3pPr>
            <a:lvl4pPr marL="1600200" indent="-228600" eaLnBrk="0" hangingPunct="0">
              <a:defRPr>
                <a:solidFill>
                  <a:schemeClr val="tx1"/>
                </a:solidFill>
                <a:latin typeface="Segoe UI" pitchFamily="34" charset="0"/>
                <a:cs typeface="Arial" pitchFamily="34" charset="0"/>
              </a:defRPr>
            </a:lvl4pPr>
            <a:lvl5pPr marL="2057400" indent="-228600" eaLnBrk="0" hangingPunct="0">
              <a:defRPr>
                <a:solidFill>
                  <a:schemeClr val="tx1"/>
                </a:solidFill>
                <a:latin typeface="Segoe UI" pitchFamily="34" charset="0"/>
                <a:cs typeface="Arial" pitchFamily="34" charset="0"/>
              </a:defRPr>
            </a:lvl5pPr>
            <a:lvl6pPr marL="2514600" indent="-228600" defTabSz="912813" eaLnBrk="0" fontAlgn="base" hangingPunct="0">
              <a:spcBef>
                <a:spcPct val="0"/>
              </a:spcBef>
              <a:spcAft>
                <a:spcPct val="0"/>
              </a:spcAft>
              <a:defRPr>
                <a:solidFill>
                  <a:schemeClr val="tx1"/>
                </a:solidFill>
                <a:latin typeface="Segoe UI" pitchFamily="34" charset="0"/>
                <a:cs typeface="Arial" pitchFamily="34" charset="0"/>
              </a:defRPr>
            </a:lvl6pPr>
            <a:lvl7pPr marL="2971800" indent="-228600" defTabSz="912813" eaLnBrk="0" fontAlgn="base" hangingPunct="0">
              <a:spcBef>
                <a:spcPct val="0"/>
              </a:spcBef>
              <a:spcAft>
                <a:spcPct val="0"/>
              </a:spcAft>
              <a:defRPr>
                <a:solidFill>
                  <a:schemeClr val="tx1"/>
                </a:solidFill>
                <a:latin typeface="Segoe UI" pitchFamily="34" charset="0"/>
                <a:cs typeface="Arial" pitchFamily="34" charset="0"/>
              </a:defRPr>
            </a:lvl7pPr>
            <a:lvl8pPr marL="3429000" indent="-228600" defTabSz="912813" eaLnBrk="0" fontAlgn="base" hangingPunct="0">
              <a:spcBef>
                <a:spcPct val="0"/>
              </a:spcBef>
              <a:spcAft>
                <a:spcPct val="0"/>
              </a:spcAft>
              <a:defRPr>
                <a:solidFill>
                  <a:schemeClr val="tx1"/>
                </a:solidFill>
                <a:latin typeface="Segoe UI" pitchFamily="34" charset="0"/>
                <a:cs typeface="Arial" pitchFamily="34" charset="0"/>
              </a:defRPr>
            </a:lvl8pPr>
            <a:lvl9pPr marL="3886200" indent="-228600" defTabSz="912813" eaLnBrk="0" fontAlgn="base" hangingPunct="0">
              <a:spcBef>
                <a:spcPct val="0"/>
              </a:spcBef>
              <a:spcAft>
                <a:spcPct val="0"/>
              </a:spcAft>
              <a:defRPr>
                <a:solidFill>
                  <a:schemeClr val="tx1"/>
                </a:solidFill>
                <a:latin typeface="Segoe UI" pitchFamily="34" charset="0"/>
                <a:cs typeface="Arial" pitchFamily="34" charset="0"/>
              </a:defRPr>
            </a:lvl9pPr>
          </a:lstStyle>
          <a:p>
            <a:pPr eaLnBrk="1" hangingPunct="1">
              <a:lnSpc>
                <a:spcPct val="90000"/>
              </a:lnSpc>
              <a:spcAft>
                <a:spcPts val="338"/>
              </a:spcAft>
            </a:pPr>
            <a:r>
              <a:rPr lang="en-US" sz="2000" dirty="0">
                <a:latin typeface="+mn-lt"/>
              </a:rPr>
              <a:t>Centrally manage reusable connections</a:t>
            </a:r>
          </a:p>
        </p:txBody>
      </p:sp>
      <p:pic>
        <p:nvPicPr>
          <p:cNvPr id="20" name="Picture 33" descr="clock.png"/>
          <p:cNvPicPr>
            <a:picLocks noChangeAspect="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577244" y="4858969"/>
            <a:ext cx="728662" cy="727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Rectangle 8222"/>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rot="8623638">
            <a:off x="4867756" y="2422157"/>
            <a:ext cx="993775" cy="32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 name="Rectangle 8222"/>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rot="14688536" flipH="1">
            <a:off x="4322450" y="2272138"/>
            <a:ext cx="995362" cy="32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 name="Rectangle 8222"/>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rot="10609014" flipH="1">
            <a:off x="4196244" y="2690444"/>
            <a:ext cx="908050" cy="35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5051740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left)">
                                      <p:cBhvr>
                                        <p:cTn id="7" dur="500"/>
                                        <p:tgtEl>
                                          <p:spTgt spid="16"/>
                                        </p:tgtEl>
                                      </p:cBhvr>
                                    </p:animEffect>
                                  </p:childTnLst>
                                </p:cTn>
                              </p:par>
                              <p:par>
                                <p:cTn id="8" presetID="10" presetClass="entr" presetSubtype="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1000"/>
                                        <p:tgtEl>
                                          <p:spTgt spid="5"/>
                                        </p:tgtEl>
                                      </p:cBhvr>
                                    </p:animEffect>
                                  </p:childTnLst>
                                </p:cTn>
                              </p:par>
                              <p:par>
                                <p:cTn id="11" presetID="10" presetClass="entr" presetSubtype="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1000"/>
                                        <p:tgtEl>
                                          <p:spTgt spid="6"/>
                                        </p:tgtEl>
                                      </p:cBhvr>
                                    </p:animEffect>
                                  </p:childTnLst>
                                </p:cTn>
                              </p:par>
                              <p:par>
                                <p:cTn id="14" presetID="10" presetClass="entr" presetSubtype="0" fill="hold"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BCS Architecture</a:t>
            </a:r>
            <a:endParaRPr lang="en-US" dirty="0"/>
          </a:p>
        </p:txBody>
      </p:sp>
      <p:grpSp>
        <p:nvGrpSpPr>
          <p:cNvPr id="3" name="Group 2"/>
          <p:cNvGrpSpPr/>
          <p:nvPr/>
        </p:nvGrpSpPr>
        <p:grpSpPr>
          <a:xfrm>
            <a:off x="3400847" y="3540374"/>
            <a:ext cx="6513512" cy="2053846"/>
            <a:chOff x="380998" y="1039637"/>
            <a:chExt cx="3810002" cy="2376414"/>
          </a:xfrm>
        </p:grpSpPr>
        <p:sp>
          <p:nvSpPr>
            <p:cNvPr id="4" name="Rounded Rectangle 3"/>
            <p:cNvSpPr/>
            <p:nvPr/>
          </p:nvSpPr>
          <p:spPr>
            <a:xfrm flipV="1">
              <a:off x="381000" y="1143000"/>
              <a:ext cx="3810000" cy="2273051"/>
            </a:xfrm>
            <a:prstGeom prst="roundRect">
              <a:avLst>
                <a:gd name="adj" fmla="val 6379"/>
              </a:avLst>
            </a:prstGeom>
            <a:gradFill>
              <a:gsLst>
                <a:gs pos="0">
                  <a:schemeClr val="tx1">
                    <a:lumMod val="95000"/>
                    <a:alpha val="7000"/>
                  </a:schemeClr>
                </a:gs>
                <a:gs pos="100000">
                  <a:schemeClr val="tx1">
                    <a:alpha val="21000"/>
                  </a:schemeClr>
                </a:gs>
                <a:gs pos="100000">
                  <a:schemeClr val="tx1">
                    <a:alpha val="94000"/>
                  </a:schemeClr>
                </a:gs>
              </a:gsLst>
              <a:lin ang="5400000" scaled="0"/>
            </a:gradFill>
            <a:ln>
              <a:noFill/>
            </a:ln>
            <a:effectLst>
              <a:outerShdw blurRad="50800" dist="38100" dir="5400000" algn="t" rotWithShape="0">
                <a:prstClr val="black">
                  <a:alpha val="40000"/>
                </a:prstClr>
              </a:outerShdw>
              <a:reflection blurRad="6350" stA="52000" endA="300" endPos="35000" dir="5400000" sy="-100000" algn="bl" rotWithShape="0"/>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lIns="91440" tIns="548640" rtlCol="0" anchor="t"/>
            <a:lstStyle/>
            <a:p>
              <a:pPr algn="l" rtl="0">
                <a:spcAft>
                  <a:spcPts val="600"/>
                </a:spcAft>
                <a:buClr>
                  <a:srgbClr val="A00E18"/>
                </a:buClr>
              </a:pPr>
              <a:endParaRPr lang="en-US" kern="1200" dirty="0">
                <a:solidFill>
                  <a:srgbClr val="FFFFFF"/>
                </a:solidFill>
                <a:latin typeface="Segoe"/>
                <a:ea typeface="+mn-ea"/>
                <a:cs typeface="+mn-cs"/>
              </a:endParaRPr>
            </a:p>
          </p:txBody>
        </p:sp>
        <p:sp>
          <p:nvSpPr>
            <p:cNvPr id="5" name="Round Same Side Corner Rectangle 4"/>
            <p:cNvSpPr/>
            <p:nvPr/>
          </p:nvSpPr>
          <p:spPr>
            <a:xfrm rot="10800000" flipV="1">
              <a:off x="380998" y="1066800"/>
              <a:ext cx="3809999" cy="435428"/>
            </a:xfrm>
            <a:prstGeom prst="round2SameRect">
              <a:avLst>
                <a:gd name="adj1" fmla="val 26861"/>
                <a:gd name="adj2" fmla="val 0"/>
              </a:avLst>
            </a:prstGeom>
            <a:solidFill>
              <a:schemeClr val="tx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kern="1200" dirty="0">
                <a:solidFill>
                  <a:srgbClr val="FFFFFF"/>
                </a:solidFill>
                <a:latin typeface="Segoe"/>
                <a:ea typeface="+mn-ea"/>
                <a:cs typeface="+mn-cs"/>
              </a:endParaRPr>
            </a:p>
          </p:txBody>
        </p:sp>
        <p:sp>
          <p:nvSpPr>
            <p:cNvPr id="6" name="TextBox 5"/>
            <p:cNvSpPr txBox="1"/>
            <p:nvPr/>
          </p:nvSpPr>
          <p:spPr>
            <a:xfrm>
              <a:off x="1054666" y="1039637"/>
              <a:ext cx="2560569" cy="462949"/>
            </a:xfrm>
            <a:prstGeom prst="rect">
              <a:avLst/>
            </a:prstGeom>
            <a:noFill/>
            <a:effectLst>
              <a:outerShdw blurRad="50800" dist="38100" dir="5400000" algn="t" rotWithShape="0">
                <a:prstClr val="black">
                  <a:alpha val="40000"/>
                </a:prstClr>
              </a:outerShdw>
            </a:effectLst>
          </p:spPr>
          <p:txBody>
            <a:bodyPr wrap="square" rtlCol="0">
              <a:spAutoFit/>
            </a:bodyPr>
            <a:lstStyle/>
            <a:p>
              <a:pPr algn="ctr" rtl="0"/>
              <a:r>
                <a:rPr lang="en-US" sz="2000" b="1" kern="1200" dirty="0" smtClean="0">
                  <a:solidFill>
                    <a:schemeClr val="bg1"/>
                  </a:solidFill>
                  <a:latin typeface="+mj-lt"/>
                  <a:ea typeface="+mn-ea"/>
                  <a:cs typeface="+mn-cs"/>
                </a:rPr>
                <a:t>SharePoint</a:t>
              </a:r>
              <a:endParaRPr lang="en-US" sz="2000" b="1" kern="1200" dirty="0">
                <a:solidFill>
                  <a:schemeClr val="bg1"/>
                </a:solidFill>
                <a:latin typeface="+mj-lt"/>
                <a:ea typeface="+mn-ea"/>
                <a:cs typeface="+mn-cs"/>
              </a:endParaRPr>
            </a:p>
          </p:txBody>
        </p:sp>
      </p:grpSp>
      <p:grpSp>
        <p:nvGrpSpPr>
          <p:cNvPr id="7" name="Group 6"/>
          <p:cNvGrpSpPr/>
          <p:nvPr/>
        </p:nvGrpSpPr>
        <p:grpSpPr>
          <a:xfrm>
            <a:off x="1557979" y="3469006"/>
            <a:ext cx="1777688" cy="2125210"/>
            <a:chOff x="380997" y="1055294"/>
            <a:chExt cx="3810003" cy="2360757"/>
          </a:xfrm>
        </p:grpSpPr>
        <p:sp>
          <p:nvSpPr>
            <p:cNvPr id="8" name="Rounded Rectangle 7"/>
            <p:cNvSpPr/>
            <p:nvPr/>
          </p:nvSpPr>
          <p:spPr>
            <a:xfrm flipV="1">
              <a:off x="381000" y="1143000"/>
              <a:ext cx="3810000" cy="2273051"/>
            </a:xfrm>
            <a:prstGeom prst="roundRect">
              <a:avLst>
                <a:gd name="adj" fmla="val 6379"/>
              </a:avLst>
            </a:prstGeom>
            <a:gradFill>
              <a:gsLst>
                <a:gs pos="0">
                  <a:schemeClr val="tx1">
                    <a:lumMod val="95000"/>
                    <a:alpha val="7000"/>
                  </a:schemeClr>
                </a:gs>
                <a:gs pos="100000">
                  <a:schemeClr val="tx1">
                    <a:alpha val="21000"/>
                  </a:schemeClr>
                </a:gs>
                <a:gs pos="100000">
                  <a:schemeClr val="tx1">
                    <a:alpha val="94000"/>
                  </a:schemeClr>
                </a:gs>
              </a:gsLst>
              <a:lin ang="5400000" scaled="0"/>
            </a:gradFill>
            <a:ln>
              <a:noFill/>
            </a:ln>
            <a:effectLst>
              <a:outerShdw blurRad="50800" dist="38100" dir="5400000" algn="t" rotWithShape="0">
                <a:prstClr val="black">
                  <a:alpha val="40000"/>
                </a:prstClr>
              </a:outerShdw>
              <a:reflection blurRad="6350" stA="52000" endA="300" endPos="35000" dir="5400000" sy="-100000" algn="bl" rotWithShape="0"/>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lIns="91440" tIns="548640" rtlCol="0" anchor="t"/>
            <a:lstStyle/>
            <a:p>
              <a:pPr algn="l" rtl="0">
                <a:spcAft>
                  <a:spcPts val="600"/>
                </a:spcAft>
                <a:buClr>
                  <a:srgbClr val="A00E18"/>
                </a:buClr>
              </a:pPr>
              <a:endParaRPr lang="en-US" kern="1200" dirty="0">
                <a:solidFill>
                  <a:srgbClr val="FFFFFF"/>
                </a:solidFill>
                <a:latin typeface="Segoe"/>
                <a:ea typeface="+mn-ea"/>
                <a:cs typeface="+mn-cs"/>
              </a:endParaRPr>
            </a:p>
          </p:txBody>
        </p:sp>
        <p:sp>
          <p:nvSpPr>
            <p:cNvPr id="9" name="Round Same Side Corner Rectangle 8"/>
            <p:cNvSpPr/>
            <p:nvPr/>
          </p:nvSpPr>
          <p:spPr>
            <a:xfrm rot="10800000" flipV="1">
              <a:off x="380997" y="1066800"/>
              <a:ext cx="3809999" cy="804114"/>
            </a:xfrm>
            <a:prstGeom prst="round2SameRect">
              <a:avLst>
                <a:gd name="adj1" fmla="val 26861"/>
                <a:gd name="adj2" fmla="val 0"/>
              </a:avLst>
            </a:prstGeom>
            <a:solidFill>
              <a:schemeClr val="tx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kern="1200" dirty="0">
                <a:solidFill>
                  <a:srgbClr val="FFFFFF"/>
                </a:solidFill>
                <a:latin typeface="Segoe"/>
                <a:ea typeface="+mn-ea"/>
                <a:cs typeface="+mn-cs"/>
              </a:endParaRPr>
            </a:p>
          </p:txBody>
        </p:sp>
        <p:sp>
          <p:nvSpPr>
            <p:cNvPr id="10" name="TextBox 9"/>
            <p:cNvSpPr txBox="1"/>
            <p:nvPr/>
          </p:nvSpPr>
          <p:spPr>
            <a:xfrm>
              <a:off x="1054666" y="1055294"/>
              <a:ext cx="2560569" cy="786344"/>
            </a:xfrm>
            <a:prstGeom prst="rect">
              <a:avLst/>
            </a:prstGeom>
            <a:noFill/>
            <a:effectLst>
              <a:outerShdw blurRad="50800" dist="38100" dir="5400000" algn="t" rotWithShape="0">
                <a:prstClr val="black">
                  <a:alpha val="40000"/>
                </a:prstClr>
              </a:outerShdw>
            </a:effectLst>
          </p:spPr>
          <p:txBody>
            <a:bodyPr wrap="square" rtlCol="0">
              <a:spAutoFit/>
            </a:bodyPr>
            <a:lstStyle/>
            <a:p>
              <a:pPr algn="ctr" rtl="0"/>
              <a:r>
                <a:rPr lang="en-US" sz="2000" b="1" dirty="0" smtClean="0">
                  <a:solidFill>
                    <a:schemeClr val="bg1"/>
                  </a:solidFill>
                  <a:latin typeface="+mj-lt"/>
                </a:rPr>
                <a:t>Design Tools</a:t>
              </a:r>
              <a:endParaRPr lang="en-US" sz="2000" b="1" kern="1200" dirty="0">
                <a:solidFill>
                  <a:schemeClr val="bg1"/>
                </a:solidFill>
                <a:latin typeface="+mj-lt"/>
              </a:endParaRPr>
            </a:p>
          </p:txBody>
        </p:sp>
      </p:grpSp>
      <p:grpSp>
        <p:nvGrpSpPr>
          <p:cNvPr id="11" name="Group 10"/>
          <p:cNvGrpSpPr/>
          <p:nvPr/>
        </p:nvGrpSpPr>
        <p:grpSpPr>
          <a:xfrm>
            <a:off x="3386467" y="1428696"/>
            <a:ext cx="6513512" cy="2040315"/>
            <a:chOff x="380998" y="1055294"/>
            <a:chExt cx="3810002" cy="2360757"/>
          </a:xfrm>
        </p:grpSpPr>
        <p:sp>
          <p:nvSpPr>
            <p:cNvPr id="12" name="Rounded Rectangle 11"/>
            <p:cNvSpPr/>
            <p:nvPr/>
          </p:nvSpPr>
          <p:spPr>
            <a:xfrm flipV="1">
              <a:off x="381000" y="1143000"/>
              <a:ext cx="3810000" cy="2273051"/>
            </a:xfrm>
            <a:prstGeom prst="roundRect">
              <a:avLst>
                <a:gd name="adj" fmla="val 6379"/>
              </a:avLst>
            </a:prstGeom>
            <a:gradFill>
              <a:gsLst>
                <a:gs pos="0">
                  <a:schemeClr val="tx1">
                    <a:lumMod val="95000"/>
                    <a:alpha val="7000"/>
                  </a:schemeClr>
                </a:gs>
                <a:gs pos="100000">
                  <a:schemeClr val="tx1">
                    <a:alpha val="21000"/>
                  </a:schemeClr>
                </a:gs>
                <a:gs pos="100000">
                  <a:schemeClr val="tx1">
                    <a:alpha val="94000"/>
                  </a:schemeClr>
                </a:gs>
              </a:gsLst>
              <a:lin ang="5400000" scaled="0"/>
            </a:gradFill>
            <a:ln>
              <a:noFill/>
            </a:ln>
            <a:effectLst>
              <a:outerShdw blurRad="50800" dist="38100" dir="5400000" algn="t" rotWithShape="0">
                <a:prstClr val="black">
                  <a:alpha val="40000"/>
                </a:prstClr>
              </a:outerShdw>
              <a:reflection blurRad="6350" stA="52000" endA="300" endPos="35000" dir="5400000" sy="-100000" algn="bl" rotWithShape="0"/>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lIns="91440" tIns="548640" rtlCol="0" anchor="t"/>
            <a:lstStyle/>
            <a:p>
              <a:pPr algn="l" rtl="0">
                <a:spcAft>
                  <a:spcPts val="600"/>
                </a:spcAft>
                <a:buClr>
                  <a:srgbClr val="A00E18"/>
                </a:buClr>
              </a:pPr>
              <a:endParaRPr lang="en-US" kern="1200" dirty="0">
                <a:solidFill>
                  <a:srgbClr val="FFFFFF"/>
                </a:solidFill>
                <a:latin typeface="Segoe"/>
                <a:ea typeface="+mn-ea"/>
                <a:cs typeface="+mn-cs"/>
              </a:endParaRPr>
            </a:p>
          </p:txBody>
        </p:sp>
        <p:sp>
          <p:nvSpPr>
            <p:cNvPr id="13" name="Round Same Side Corner Rectangle 12"/>
            <p:cNvSpPr/>
            <p:nvPr/>
          </p:nvSpPr>
          <p:spPr>
            <a:xfrm rot="10800000" flipV="1">
              <a:off x="380998" y="1066800"/>
              <a:ext cx="3809999" cy="435428"/>
            </a:xfrm>
            <a:prstGeom prst="round2SameRect">
              <a:avLst>
                <a:gd name="adj1" fmla="val 26861"/>
                <a:gd name="adj2" fmla="val 0"/>
              </a:avLst>
            </a:prstGeom>
            <a:solidFill>
              <a:schemeClr val="tx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kern="1200" dirty="0">
                <a:solidFill>
                  <a:srgbClr val="FFFFFF"/>
                </a:solidFill>
                <a:latin typeface="Segoe"/>
                <a:ea typeface="+mn-ea"/>
                <a:cs typeface="+mn-cs"/>
              </a:endParaRPr>
            </a:p>
          </p:txBody>
        </p:sp>
        <p:sp>
          <p:nvSpPr>
            <p:cNvPr id="14" name="TextBox 13"/>
            <p:cNvSpPr txBox="1"/>
            <p:nvPr/>
          </p:nvSpPr>
          <p:spPr>
            <a:xfrm>
              <a:off x="1054666" y="1055294"/>
              <a:ext cx="2560569" cy="462949"/>
            </a:xfrm>
            <a:prstGeom prst="rect">
              <a:avLst/>
            </a:prstGeom>
            <a:noFill/>
            <a:effectLst>
              <a:outerShdw blurRad="50800" dist="38100" dir="5400000" algn="t" rotWithShape="0">
                <a:prstClr val="black">
                  <a:alpha val="40000"/>
                </a:prstClr>
              </a:outerShdw>
            </a:effectLst>
          </p:spPr>
          <p:txBody>
            <a:bodyPr wrap="square" rtlCol="0">
              <a:spAutoFit/>
            </a:bodyPr>
            <a:lstStyle/>
            <a:p>
              <a:pPr algn="ctr" rtl="0"/>
              <a:r>
                <a:rPr lang="en-US" sz="2000" b="1" kern="1200" dirty="0" smtClean="0">
                  <a:solidFill>
                    <a:schemeClr val="bg1"/>
                  </a:solidFill>
                  <a:latin typeface="+mj-lt"/>
                  <a:ea typeface="+mn-ea"/>
                  <a:cs typeface="+mn-cs"/>
                </a:rPr>
                <a:t>Office Applications</a:t>
              </a:r>
              <a:endParaRPr lang="en-US" sz="2000" b="1" kern="1200" dirty="0">
                <a:solidFill>
                  <a:schemeClr val="bg1"/>
                </a:solidFill>
                <a:latin typeface="+mj-lt"/>
                <a:ea typeface="+mn-ea"/>
                <a:cs typeface="+mn-cs"/>
              </a:endParaRPr>
            </a:p>
          </p:txBody>
        </p:sp>
      </p:grpSp>
      <p:sp>
        <p:nvSpPr>
          <p:cNvPr id="15" name="Rectangle 14"/>
          <p:cNvSpPr/>
          <p:nvPr/>
        </p:nvSpPr>
        <p:spPr bwMode="auto">
          <a:xfrm>
            <a:off x="1" y="3800481"/>
            <a:ext cx="12188824" cy="3057525"/>
          </a:xfrm>
          <a:prstGeom prst="rect">
            <a:avLst/>
          </a:prstGeom>
          <a:gradFill>
            <a:gsLst>
              <a:gs pos="0">
                <a:schemeClr val="bg1"/>
              </a:gs>
              <a:gs pos="72000">
                <a:schemeClr val="bg1">
                  <a:alpha val="0"/>
                </a:schemeClr>
              </a:gs>
              <a:gs pos="100000">
                <a:schemeClr val="bg1">
                  <a:alpha val="0"/>
                </a:schemeClr>
              </a:gs>
            </a:gsLst>
          </a:gradFill>
          <a:ln>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baseline="-25000" dirty="0" smtClean="0">
              <a:gradFill>
                <a:gsLst>
                  <a:gs pos="0">
                    <a:srgbClr val="FFFFFF"/>
                  </a:gs>
                  <a:gs pos="100000">
                    <a:srgbClr val="FFFFFF"/>
                  </a:gs>
                </a:gsLst>
                <a:lin ang="5400000" scaled="0"/>
              </a:gradFill>
            </a:endParaRPr>
          </a:p>
        </p:txBody>
      </p:sp>
      <p:sp>
        <p:nvSpPr>
          <p:cNvPr id="16" name="Rounded Rectangle 15"/>
          <p:cNvSpPr/>
          <p:nvPr/>
        </p:nvSpPr>
        <p:spPr bwMode="auto">
          <a:xfrm>
            <a:off x="3470255" y="2956950"/>
            <a:ext cx="6345936" cy="274320"/>
          </a:xfrm>
          <a:prstGeom prst="roundRect">
            <a:avLst/>
          </a:prstGeom>
          <a:solidFill>
            <a:schemeClr val="accent4"/>
          </a:solidFill>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1400" dirty="0" smtClean="0">
                <a:solidFill>
                  <a:schemeClr val="bg1"/>
                </a:solidFill>
              </a:rPr>
              <a:t>BCS Client</a:t>
            </a:r>
          </a:p>
        </p:txBody>
      </p:sp>
      <p:sp>
        <p:nvSpPr>
          <p:cNvPr id="17" name="Rounded Rectangle 16"/>
          <p:cNvSpPr/>
          <p:nvPr/>
        </p:nvSpPr>
        <p:spPr bwMode="auto">
          <a:xfrm>
            <a:off x="3446793" y="5237018"/>
            <a:ext cx="6346824" cy="228600"/>
          </a:xfrm>
          <a:prstGeom prst="roundRect">
            <a:avLst/>
          </a:prstGeom>
          <a:solidFill>
            <a:schemeClr val="accent4"/>
          </a:solidFill>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1400" dirty="0" smtClean="0">
                <a:solidFill>
                  <a:schemeClr val="bg1"/>
                </a:solidFill>
              </a:rPr>
              <a:t>Business Data Connectivity</a:t>
            </a:r>
          </a:p>
        </p:txBody>
      </p:sp>
      <p:sp>
        <p:nvSpPr>
          <p:cNvPr id="18" name="Rounded Rectangle 17"/>
          <p:cNvSpPr/>
          <p:nvPr/>
        </p:nvSpPr>
        <p:spPr bwMode="auto">
          <a:xfrm>
            <a:off x="3446793" y="4931083"/>
            <a:ext cx="6346824" cy="228600"/>
          </a:xfrm>
          <a:prstGeom prst="roundRect">
            <a:avLst/>
          </a:prstGeom>
          <a:solidFill>
            <a:schemeClr val="accent4"/>
          </a:solidFill>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1400" dirty="0" smtClean="0">
                <a:solidFill>
                  <a:schemeClr val="bg1"/>
                </a:solidFill>
              </a:rPr>
              <a:t>External Content Type Repository</a:t>
            </a:r>
          </a:p>
        </p:txBody>
      </p:sp>
      <p:sp>
        <p:nvSpPr>
          <p:cNvPr id="19" name="Rounded Rectangle 18"/>
          <p:cNvSpPr/>
          <p:nvPr/>
        </p:nvSpPr>
        <p:spPr bwMode="auto">
          <a:xfrm>
            <a:off x="3446793" y="4625149"/>
            <a:ext cx="6346825" cy="228600"/>
          </a:xfrm>
          <a:prstGeom prst="roundRect">
            <a:avLst/>
          </a:prstGeom>
          <a:solidFill>
            <a:schemeClr val="accent4"/>
          </a:solidFill>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1400" dirty="0" smtClean="0">
                <a:solidFill>
                  <a:schemeClr val="bg1"/>
                </a:solidFill>
              </a:rPr>
              <a:t>External Lists</a:t>
            </a:r>
          </a:p>
        </p:txBody>
      </p:sp>
      <p:sp>
        <p:nvSpPr>
          <p:cNvPr id="20" name="Rounded Rectangle 19"/>
          <p:cNvSpPr/>
          <p:nvPr/>
        </p:nvSpPr>
        <p:spPr bwMode="auto">
          <a:xfrm>
            <a:off x="3445842" y="3985404"/>
            <a:ext cx="1188720" cy="562410"/>
          </a:xfrm>
          <a:prstGeom prst="roundRect">
            <a:avLst/>
          </a:prstGeom>
          <a:solidFill>
            <a:schemeClr val="tx2"/>
          </a:solidFill>
          <a:ln w="12700">
            <a:gradFill>
              <a:gsLst>
                <a:gs pos="0">
                  <a:schemeClr val="accent3">
                    <a:lumMod val="75000"/>
                  </a:schemeClr>
                </a:gs>
                <a:gs pos="50000">
                  <a:schemeClr val="tx1">
                    <a:alpha val="25000"/>
                  </a:schemeClr>
                </a:gs>
                <a:gs pos="100000">
                  <a:schemeClr val="accent1">
                    <a:tint val="23500"/>
                    <a:satMod val="160000"/>
                    <a:alpha val="0"/>
                  </a:schemeClr>
                </a:gs>
              </a:gsLst>
              <a:lin ang="5400000" scaled="0"/>
            </a:gradFill>
          </a:ln>
          <a:effectLst>
            <a:outerShdw blurRad="50800" dist="38100" dir="2700000" algn="tl" rotWithShape="0">
              <a:prstClr val="black">
                <a:alpha val="40000"/>
              </a:prstClr>
            </a:outerShdw>
          </a:effectLst>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vert="horz" wrap="square" lIns="91436" tIns="45718" rIns="91436" bIns="45718" numCol="1" rtlCol="0" anchor="ctr" anchorCtr="0" compatLnSpc="1">
            <a:prstTxWarp prst="textNoShape">
              <a:avLst/>
            </a:prstTxWarp>
          </a:bodyPr>
          <a:lstStyle/>
          <a:p>
            <a:pPr algn="ctr" defTabSz="914099"/>
            <a:r>
              <a:rPr lang="en-US" sz="1200" dirty="0" smtClean="0">
                <a:solidFill>
                  <a:schemeClr val="tx1"/>
                </a:solidFill>
              </a:rPr>
              <a:t>Dev Platform</a:t>
            </a:r>
          </a:p>
        </p:txBody>
      </p:sp>
      <p:sp>
        <p:nvSpPr>
          <p:cNvPr id="21" name="Rounded Rectangle 20"/>
          <p:cNvSpPr/>
          <p:nvPr/>
        </p:nvSpPr>
        <p:spPr bwMode="auto">
          <a:xfrm>
            <a:off x="8580040" y="3985404"/>
            <a:ext cx="1196434" cy="562410"/>
          </a:xfrm>
          <a:prstGeom prst="roundRect">
            <a:avLst/>
          </a:prstGeom>
          <a:solidFill>
            <a:schemeClr val="tx2"/>
          </a:solidFill>
          <a:ln w="12700">
            <a:gradFill>
              <a:gsLst>
                <a:gs pos="0">
                  <a:schemeClr val="accent3">
                    <a:lumMod val="75000"/>
                  </a:schemeClr>
                </a:gs>
                <a:gs pos="50000">
                  <a:schemeClr val="tx1">
                    <a:alpha val="25000"/>
                  </a:schemeClr>
                </a:gs>
                <a:gs pos="100000">
                  <a:schemeClr val="accent1">
                    <a:tint val="23500"/>
                    <a:satMod val="160000"/>
                    <a:alpha val="0"/>
                  </a:schemeClr>
                </a:gs>
              </a:gsLst>
              <a:lin ang="5400000" scaled="0"/>
            </a:gradFill>
          </a:ln>
          <a:effectLst>
            <a:outerShdw blurRad="50800" dist="38100" dir="2700000" algn="tl" rotWithShape="0">
              <a:prstClr val="black">
                <a:alpha val="40000"/>
              </a:prstClr>
            </a:outerShdw>
          </a:effectLst>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vert="horz" wrap="square" lIns="91436" tIns="45718" rIns="91436" bIns="45718" numCol="1" rtlCol="0" anchor="ctr" anchorCtr="0" compatLnSpc="1">
            <a:prstTxWarp prst="textNoShape">
              <a:avLst/>
            </a:prstTxWarp>
          </a:bodyPr>
          <a:lstStyle/>
          <a:p>
            <a:pPr algn="ctr" defTabSz="914099"/>
            <a:r>
              <a:rPr lang="en-US" sz="1200" dirty="0" smtClean="0">
                <a:solidFill>
                  <a:schemeClr val="tx1"/>
                </a:solidFill>
              </a:rPr>
              <a:t>Enterprise Search</a:t>
            </a:r>
          </a:p>
        </p:txBody>
      </p:sp>
      <p:sp>
        <p:nvSpPr>
          <p:cNvPr id="22" name="Rounded Rectangle 21"/>
          <p:cNvSpPr/>
          <p:nvPr/>
        </p:nvSpPr>
        <p:spPr bwMode="auto">
          <a:xfrm>
            <a:off x="4731321" y="3985404"/>
            <a:ext cx="1188720" cy="562410"/>
          </a:xfrm>
          <a:prstGeom prst="roundRect">
            <a:avLst/>
          </a:prstGeom>
          <a:solidFill>
            <a:schemeClr val="tx2"/>
          </a:solidFill>
          <a:ln w="12700">
            <a:gradFill>
              <a:gsLst>
                <a:gs pos="0">
                  <a:schemeClr val="accent3">
                    <a:lumMod val="75000"/>
                  </a:schemeClr>
                </a:gs>
                <a:gs pos="50000">
                  <a:schemeClr val="tx1">
                    <a:alpha val="25000"/>
                  </a:schemeClr>
                </a:gs>
                <a:gs pos="100000">
                  <a:schemeClr val="accent1">
                    <a:tint val="23500"/>
                    <a:satMod val="160000"/>
                    <a:alpha val="0"/>
                  </a:schemeClr>
                </a:gs>
              </a:gsLst>
              <a:lin ang="5400000" scaled="0"/>
            </a:gradFill>
          </a:ln>
          <a:effectLst>
            <a:outerShdw blurRad="50800" dist="38100" dir="2700000" algn="tl" rotWithShape="0">
              <a:prstClr val="black">
                <a:alpha val="40000"/>
              </a:prstClr>
            </a:outerShdw>
          </a:effectLst>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vert="horz" wrap="square" lIns="91436" tIns="45718" rIns="91436" bIns="45718" numCol="1" rtlCol="0" anchor="ctr" anchorCtr="0" compatLnSpc="1">
            <a:prstTxWarp prst="textNoShape">
              <a:avLst/>
            </a:prstTxWarp>
          </a:bodyPr>
          <a:lstStyle/>
          <a:p>
            <a:pPr algn="ctr" defTabSz="914099"/>
            <a:r>
              <a:rPr lang="en-US" sz="1200" dirty="0" smtClean="0">
                <a:solidFill>
                  <a:schemeClr val="tx1"/>
                </a:solidFill>
              </a:rPr>
              <a:t>Business Intelligence</a:t>
            </a:r>
          </a:p>
        </p:txBody>
      </p:sp>
      <p:sp>
        <p:nvSpPr>
          <p:cNvPr id="23" name="Rounded Rectangle 22"/>
          <p:cNvSpPr/>
          <p:nvPr/>
        </p:nvSpPr>
        <p:spPr bwMode="auto">
          <a:xfrm>
            <a:off x="7302276" y="3985404"/>
            <a:ext cx="1188720" cy="562410"/>
          </a:xfrm>
          <a:prstGeom prst="roundRect">
            <a:avLst/>
          </a:prstGeom>
          <a:solidFill>
            <a:schemeClr val="tx2"/>
          </a:solidFill>
          <a:ln w="12700">
            <a:gradFill>
              <a:gsLst>
                <a:gs pos="0">
                  <a:schemeClr val="accent3">
                    <a:lumMod val="75000"/>
                  </a:schemeClr>
                </a:gs>
                <a:gs pos="50000">
                  <a:schemeClr val="tx1">
                    <a:alpha val="25000"/>
                  </a:schemeClr>
                </a:gs>
                <a:gs pos="100000">
                  <a:schemeClr val="accent1">
                    <a:tint val="23500"/>
                    <a:satMod val="160000"/>
                    <a:alpha val="0"/>
                  </a:schemeClr>
                </a:gs>
              </a:gsLst>
              <a:lin ang="5400000" scaled="0"/>
            </a:gradFill>
          </a:ln>
          <a:effectLst>
            <a:outerShdw blurRad="50800" dist="38100" dir="2700000" algn="tl" rotWithShape="0">
              <a:prstClr val="black">
                <a:alpha val="40000"/>
              </a:prstClr>
            </a:outerShdw>
          </a:effectLst>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vert="horz" wrap="square" lIns="91436" tIns="45718" rIns="91436" bIns="45718" numCol="1" rtlCol="0" anchor="ctr" anchorCtr="0" compatLnSpc="1">
            <a:prstTxWarp prst="textNoShape">
              <a:avLst/>
            </a:prstTxWarp>
          </a:bodyPr>
          <a:lstStyle/>
          <a:p>
            <a:pPr algn="ctr" defTabSz="914099"/>
            <a:r>
              <a:rPr lang="en-US" sz="1200" dirty="0" smtClean="0">
                <a:solidFill>
                  <a:schemeClr val="tx1"/>
                </a:solidFill>
              </a:rPr>
              <a:t>Collaboration Social</a:t>
            </a:r>
          </a:p>
        </p:txBody>
      </p:sp>
      <p:sp>
        <p:nvSpPr>
          <p:cNvPr id="24" name="Rounded Rectangle 23"/>
          <p:cNvSpPr/>
          <p:nvPr/>
        </p:nvSpPr>
        <p:spPr bwMode="auto">
          <a:xfrm>
            <a:off x="6016798" y="3985404"/>
            <a:ext cx="1188720" cy="562410"/>
          </a:xfrm>
          <a:prstGeom prst="roundRect">
            <a:avLst/>
          </a:prstGeom>
          <a:solidFill>
            <a:schemeClr val="tx2"/>
          </a:solidFill>
          <a:ln w="12700">
            <a:gradFill>
              <a:gsLst>
                <a:gs pos="0">
                  <a:schemeClr val="accent3">
                    <a:lumMod val="75000"/>
                  </a:schemeClr>
                </a:gs>
                <a:gs pos="50000">
                  <a:schemeClr val="tx1">
                    <a:alpha val="25000"/>
                  </a:schemeClr>
                </a:gs>
                <a:gs pos="100000">
                  <a:schemeClr val="accent1">
                    <a:tint val="23500"/>
                    <a:satMod val="160000"/>
                    <a:alpha val="0"/>
                  </a:schemeClr>
                </a:gs>
              </a:gsLst>
              <a:lin ang="5400000" scaled="0"/>
            </a:gradFill>
          </a:ln>
          <a:effectLst>
            <a:outerShdw blurRad="50800" dist="38100" dir="2700000" algn="tl" rotWithShape="0">
              <a:prstClr val="black">
                <a:alpha val="40000"/>
              </a:prstClr>
            </a:outerShdw>
          </a:effectLst>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vert="horz" wrap="square" lIns="91436" tIns="45718" rIns="91436" bIns="45718" numCol="1" rtlCol="0" anchor="ctr" anchorCtr="0" compatLnSpc="1">
            <a:prstTxWarp prst="textNoShape">
              <a:avLst/>
            </a:prstTxWarp>
          </a:bodyPr>
          <a:lstStyle/>
          <a:p>
            <a:pPr algn="ctr" defTabSz="914099"/>
            <a:r>
              <a:rPr lang="en-US" sz="1200" dirty="0" smtClean="0">
                <a:solidFill>
                  <a:schemeClr val="tx1"/>
                </a:solidFill>
              </a:rPr>
              <a:t>Enterprise Content Management</a:t>
            </a:r>
          </a:p>
        </p:txBody>
      </p:sp>
      <p:pic>
        <p:nvPicPr>
          <p:cNvPr id="25" name="Picture 9" descr="R:\MSUS - Microsoft Corporation\MSDOC - Microsoft Documentation\SHPTPPT - SharePoint PPT TechReady 2009\Interactive\MS_outlook_icon.png"/>
          <p:cNvPicPr>
            <a:picLocks noChangeAspect="1" noChangeArrowheads="1"/>
          </p:cNvPicPr>
          <p:nvPr/>
        </p:nvPicPr>
        <p:blipFill>
          <a:blip r:embed="rId3"/>
          <a:srcRect/>
          <a:stretch>
            <a:fillRect/>
          </a:stretch>
        </p:blipFill>
        <p:spPr bwMode="auto">
          <a:xfrm>
            <a:off x="5233444" y="1881250"/>
            <a:ext cx="576510" cy="577540"/>
          </a:xfrm>
          <a:prstGeom prst="rect">
            <a:avLst/>
          </a:prstGeom>
          <a:noFill/>
        </p:spPr>
      </p:pic>
      <p:pic>
        <p:nvPicPr>
          <p:cNvPr id="26" name="Picture 10" descr="R:\MSUS - Microsoft Corporation\MSDOC - Microsoft Documentation\SHPTPPT - SharePoint PPT TechReady 2009\Interactive\MS_word_icon.png"/>
          <p:cNvPicPr>
            <a:picLocks noChangeAspect="1" noChangeArrowheads="1"/>
          </p:cNvPicPr>
          <p:nvPr/>
        </p:nvPicPr>
        <p:blipFill>
          <a:blip r:embed="rId4"/>
          <a:srcRect/>
          <a:stretch>
            <a:fillRect/>
          </a:stretch>
        </p:blipFill>
        <p:spPr bwMode="auto">
          <a:xfrm>
            <a:off x="6024775" y="1888630"/>
            <a:ext cx="561780" cy="562780"/>
          </a:xfrm>
          <a:prstGeom prst="rect">
            <a:avLst/>
          </a:prstGeom>
          <a:noFill/>
        </p:spPr>
      </p:pic>
      <p:pic>
        <p:nvPicPr>
          <p:cNvPr id="27" name="Picture 11" descr="R:\MSUS - Microsoft Corporation\MSDOC - Microsoft Documentation\SHPTPPT - SharePoint PPT TechReady 2009\Interactive\MS_infopath_icon.png"/>
          <p:cNvPicPr>
            <a:picLocks noChangeAspect="1" noChangeArrowheads="1"/>
          </p:cNvPicPr>
          <p:nvPr/>
        </p:nvPicPr>
        <p:blipFill>
          <a:blip r:embed="rId5"/>
          <a:srcRect/>
          <a:stretch>
            <a:fillRect/>
          </a:stretch>
        </p:blipFill>
        <p:spPr bwMode="auto">
          <a:xfrm>
            <a:off x="6801376" y="1881765"/>
            <a:ext cx="575484" cy="576510"/>
          </a:xfrm>
          <a:prstGeom prst="rect">
            <a:avLst/>
          </a:prstGeom>
          <a:noFill/>
        </p:spPr>
      </p:pic>
      <p:pic>
        <p:nvPicPr>
          <p:cNvPr id="28" name="Picture 12" descr="R:\MSUS - Microsoft Corporation\MSDOC - Microsoft Documentation\SHPTPPT - SharePoint PPT TechReady 2009\Interactive\MS_groove_icon.png"/>
          <p:cNvPicPr>
            <a:picLocks noChangeAspect="1" noChangeArrowheads="1"/>
          </p:cNvPicPr>
          <p:nvPr/>
        </p:nvPicPr>
        <p:blipFill>
          <a:blip r:embed="rId6"/>
          <a:srcRect/>
          <a:stretch>
            <a:fillRect/>
          </a:stretch>
        </p:blipFill>
        <p:spPr bwMode="auto">
          <a:xfrm>
            <a:off x="7591681" y="1881765"/>
            <a:ext cx="575484" cy="576510"/>
          </a:xfrm>
          <a:prstGeom prst="rect">
            <a:avLst/>
          </a:prstGeom>
          <a:noFill/>
        </p:spPr>
      </p:pic>
      <p:sp>
        <p:nvSpPr>
          <p:cNvPr id="29" name="Isosceles Triangle 28"/>
          <p:cNvSpPr/>
          <p:nvPr/>
        </p:nvSpPr>
        <p:spPr bwMode="auto">
          <a:xfrm>
            <a:off x="4149405" y="2517570"/>
            <a:ext cx="4987636" cy="368136"/>
          </a:xfrm>
          <a:prstGeom prst="triangle">
            <a:avLst/>
          </a:prstGeom>
          <a:gradFill>
            <a:gsLst>
              <a:gs pos="0">
                <a:schemeClr val="tx1">
                  <a:alpha val="88000"/>
                </a:schemeClr>
              </a:gs>
              <a:gs pos="80000">
                <a:schemeClr val="tx1">
                  <a:alpha val="27000"/>
                </a:schemeClr>
              </a:gs>
              <a:gs pos="100000">
                <a:schemeClr val="tx1">
                  <a:alpha val="27000"/>
                </a:schemeClr>
              </a:gs>
            </a:gsLst>
          </a:gradFill>
          <a:ln>
            <a:headEnd type="none" w="med" len="med"/>
            <a:tailEnd type="none" w="med" len="med"/>
          </a:ln>
          <a:effectLst/>
          <a:scene3d>
            <a:camera prst="orthographicFront"/>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gradFill>
                <a:gsLst>
                  <a:gs pos="0">
                    <a:srgbClr val="FFFFFF"/>
                  </a:gs>
                  <a:gs pos="100000">
                    <a:srgbClr val="FFFFFF"/>
                  </a:gs>
                </a:gsLst>
                <a:lin ang="5400000" scaled="0"/>
              </a:gradFill>
            </a:endParaRPr>
          </a:p>
        </p:txBody>
      </p:sp>
      <p:sp>
        <p:nvSpPr>
          <p:cNvPr id="30" name="Isosceles Triangle 29"/>
          <p:cNvSpPr/>
          <p:nvPr/>
        </p:nvSpPr>
        <p:spPr bwMode="auto">
          <a:xfrm rot="10800000">
            <a:off x="4113779" y="5617030"/>
            <a:ext cx="4987636" cy="368136"/>
          </a:xfrm>
          <a:prstGeom prst="triangle">
            <a:avLst/>
          </a:prstGeom>
          <a:gradFill>
            <a:gsLst>
              <a:gs pos="0">
                <a:schemeClr val="tx1">
                  <a:alpha val="88000"/>
                </a:schemeClr>
              </a:gs>
              <a:gs pos="80000">
                <a:schemeClr val="tx1">
                  <a:alpha val="27000"/>
                </a:schemeClr>
              </a:gs>
              <a:gs pos="100000">
                <a:schemeClr val="tx1">
                  <a:alpha val="27000"/>
                </a:schemeClr>
              </a:gs>
            </a:gsLst>
          </a:gradFill>
          <a:ln>
            <a:headEnd type="none" w="med" len="med"/>
            <a:tailEnd type="none" w="med" len="med"/>
          </a:ln>
          <a:effectLst/>
          <a:scene3d>
            <a:camera prst="orthographicFront"/>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dirty="0" smtClean="0">
              <a:gradFill>
                <a:gsLst>
                  <a:gs pos="0">
                    <a:srgbClr val="FFFFFF"/>
                  </a:gs>
                  <a:gs pos="100000">
                    <a:srgbClr val="FFFFFF"/>
                  </a:gs>
                </a:gsLst>
                <a:lin ang="5400000" scaled="0"/>
              </a:gradFill>
            </a:endParaRPr>
          </a:p>
        </p:txBody>
      </p:sp>
      <p:pic>
        <p:nvPicPr>
          <p:cNvPr id="31" name="Picture 12" descr="C:\Documents and Settings\michelleo\Desktop\MS Icons from DVD\Internet cloud web.png"/>
          <p:cNvPicPr>
            <a:picLocks noChangeAspect="1" noChangeArrowheads="1"/>
          </p:cNvPicPr>
          <p:nvPr/>
        </p:nvPicPr>
        <p:blipFill>
          <a:blip r:embed="rId7"/>
          <a:srcRect/>
          <a:stretch>
            <a:fillRect/>
          </a:stretch>
        </p:blipFill>
        <p:spPr bwMode="auto">
          <a:xfrm>
            <a:off x="7619915" y="5789475"/>
            <a:ext cx="970423" cy="381000"/>
          </a:xfrm>
          <a:prstGeom prst="rect">
            <a:avLst/>
          </a:prstGeom>
          <a:noFill/>
        </p:spPr>
      </p:pic>
      <p:sp>
        <p:nvSpPr>
          <p:cNvPr id="32" name="TextBox 31"/>
          <p:cNvSpPr txBox="1"/>
          <p:nvPr/>
        </p:nvSpPr>
        <p:spPr>
          <a:xfrm>
            <a:off x="7686216" y="6150526"/>
            <a:ext cx="921919" cy="338554"/>
          </a:xfrm>
          <a:prstGeom prst="rect">
            <a:avLst/>
          </a:prstGeom>
          <a:noFill/>
        </p:spPr>
        <p:txBody>
          <a:bodyPr wrap="none" rtlCol="0">
            <a:spAutoFit/>
          </a:bodyPr>
          <a:lstStyle/>
          <a:p>
            <a:r>
              <a:rPr lang="en-US" sz="1600" dirty="0" smtClean="0">
                <a:gradFill>
                  <a:gsLst>
                    <a:gs pos="100000">
                      <a:schemeClr val="tx1"/>
                    </a:gs>
                    <a:gs pos="100000">
                      <a:schemeClr val="tx1"/>
                    </a:gs>
                  </a:gsLst>
                  <a:lin ang="16200000" scaled="0"/>
                </a:gradFill>
                <a:latin typeface="Segoe UI" pitchFamily="34" charset="0"/>
                <a:ea typeface="+mj-ea"/>
                <a:cs typeface="+mj-cs"/>
              </a:rPr>
              <a:t>Web 2.0</a:t>
            </a:r>
            <a:endParaRPr lang="en-US" sz="1600" dirty="0">
              <a:gradFill>
                <a:gsLst>
                  <a:gs pos="100000">
                    <a:schemeClr val="tx1"/>
                  </a:gs>
                  <a:gs pos="100000">
                    <a:schemeClr val="tx1"/>
                  </a:gs>
                </a:gsLst>
                <a:lin ang="16200000" scaled="0"/>
              </a:gradFill>
              <a:latin typeface="Segoe UI" pitchFamily="34" charset="0"/>
              <a:ea typeface="+mj-ea"/>
              <a:cs typeface="+mj-cs"/>
            </a:endParaRPr>
          </a:p>
        </p:txBody>
      </p:sp>
      <p:sp>
        <p:nvSpPr>
          <p:cNvPr id="33" name="TextBox 32"/>
          <p:cNvSpPr txBox="1"/>
          <p:nvPr/>
        </p:nvSpPr>
        <p:spPr>
          <a:xfrm>
            <a:off x="7181757" y="6150526"/>
            <a:ext cx="445956" cy="338554"/>
          </a:xfrm>
          <a:prstGeom prst="rect">
            <a:avLst/>
          </a:prstGeom>
          <a:noFill/>
        </p:spPr>
        <p:txBody>
          <a:bodyPr wrap="none" rtlCol="0">
            <a:spAutoFit/>
          </a:bodyPr>
          <a:lstStyle/>
          <a:p>
            <a:r>
              <a:rPr lang="en-US" sz="1600" dirty="0" smtClean="0">
                <a:gradFill>
                  <a:gsLst>
                    <a:gs pos="100000">
                      <a:schemeClr val="tx1"/>
                    </a:gs>
                    <a:gs pos="100000">
                      <a:schemeClr val="tx1"/>
                    </a:gs>
                  </a:gsLst>
                  <a:lin ang="16200000" scaled="0"/>
                </a:gradFill>
                <a:latin typeface="Segoe UI" pitchFamily="34" charset="0"/>
                <a:ea typeface="+mj-ea"/>
                <a:cs typeface="+mj-cs"/>
              </a:rPr>
              <a:t>DB</a:t>
            </a:r>
            <a:endParaRPr lang="en-US" sz="1600" dirty="0">
              <a:gradFill>
                <a:gsLst>
                  <a:gs pos="100000">
                    <a:schemeClr val="tx1"/>
                  </a:gs>
                  <a:gs pos="100000">
                    <a:schemeClr val="tx1"/>
                  </a:gs>
                </a:gsLst>
                <a:lin ang="16200000" scaled="0"/>
              </a:gradFill>
              <a:latin typeface="Segoe UI" pitchFamily="34" charset="0"/>
              <a:ea typeface="+mj-ea"/>
              <a:cs typeface="+mj-cs"/>
            </a:endParaRPr>
          </a:p>
        </p:txBody>
      </p:sp>
      <p:sp>
        <p:nvSpPr>
          <p:cNvPr id="34" name="TextBox 33"/>
          <p:cNvSpPr txBox="1"/>
          <p:nvPr/>
        </p:nvSpPr>
        <p:spPr>
          <a:xfrm>
            <a:off x="6518607" y="6150526"/>
            <a:ext cx="604653" cy="338554"/>
          </a:xfrm>
          <a:prstGeom prst="rect">
            <a:avLst/>
          </a:prstGeom>
          <a:noFill/>
        </p:spPr>
        <p:txBody>
          <a:bodyPr wrap="none" rtlCol="0">
            <a:spAutoFit/>
          </a:bodyPr>
          <a:lstStyle/>
          <a:p>
            <a:r>
              <a:rPr lang="en-US" sz="1600" dirty="0" smtClean="0">
                <a:gradFill>
                  <a:gsLst>
                    <a:gs pos="100000">
                      <a:schemeClr val="tx1"/>
                    </a:gs>
                    <a:gs pos="100000">
                      <a:schemeClr val="tx1"/>
                    </a:gs>
                  </a:gsLst>
                  <a:lin ang="16200000" scaled="0"/>
                </a:gradFill>
                <a:latin typeface="Segoe UI" pitchFamily="34" charset="0"/>
                <a:ea typeface="+mj-ea"/>
                <a:cs typeface="+mj-cs"/>
              </a:rPr>
              <a:t>WCF</a:t>
            </a:r>
            <a:endParaRPr lang="en-US" sz="1600" dirty="0">
              <a:gradFill>
                <a:gsLst>
                  <a:gs pos="100000">
                    <a:schemeClr val="tx1"/>
                  </a:gs>
                  <a:gs pos="100000">
                    <a:schemeClr val="tx1"/>
                  </a:gs>
                </a:gsLst>
                <a:lin ang="16200000" scaled="0"/>
              </a:gradFill>
              <a:latin typeface="Segoe UI" pitchFamily="34" charset="0"/>
              <a:ea typeface="+mj-ea"/>
              <a:cs typeface="+mj-cs"/>
            </a:endParaRPr>
          </a:p>
        </p:txBody>
      </p:sp>
      <p:sp>
        <p:nvSpPr>
          <p:cNvPr id="35" name="TextBox 34"/>
          <p:cNvSpPr txBox="1"/>
          <p:nvPr/>
        </p:nvSpPr>
        <p:spPr>
          <a:xfrm>
            <a:off x="5158081" y="6150526"/>
            <a:ext cx="1302023" cy="338554"/>
          </a:xfrm>
          <a:prstGeom prst="rect">
            <a:avLst/>
          </a:prstGeom>
          <a:noFill/>
        </p:spPr>
        <p:txBody>
          <a:bodyPr wrap="none" rtlCol="0">
            <a:spAutoFit/>
          </a:bodyPr>
          <a:lstStyle/>
          <a:p>
            <a:r>
              <a:rPr lang="en-US" sz="1600" dirty="0" smtClean="0">
                <a:gradFill>
                  <a:gsLst>
                    <a:gs pos="100000">
                      <a:schemeClr val="tx1"/>
                    </a:gs>
                    <a:gs pos="100000">
                      <a:schemeClr val="tx1"/>
                    </a:gs>
                  </a:gsLst>
                  <a:lin ang="16200000" scaled="0"/>
                </a:gradFill>
                <a:latin typeface="Segoe UI" pitchFamily="34" charset="0"/>
                <a:ea typeface="+mj-ea"/>
                <a:cs typeface="+mj-cs"/>
              </a:rPr>
              <a:t>Web Service</a:t>
            </a:r>
            <a:endParaRPr lang="en-US" sz="1600" dirty="0">
              <a:gradFill>
                <a:gsLst>
                  <a:gs pos="100000">
                    <a:schemeClr val="tx1"/>
                  </a:gs>
                  <a:gs pos="100000">
                    <a:schemeClr val="tx1"/>
                  </a:gs>
                </a:gsLst>
                <a:lin ang="16200000" scaled="0"/>
              </a:gradFill>
              <a:latin typeface="Segoe UI" pitchFamily="34" charset="0"/>
              <a:ea typeface="+mj-ea"/>
              <a:cs typeface="+mj-cs"/>
            </a:endParaRPr>
          </a:p>
        </p:txBody>
      </p:sp>
      <p:sp>
        <p:nvSpPr>
          <p:cNvPr id="36" name="TextBox 35"/>
          <p:cNvSpPr txBox="1"/>
          <p:nvPr/>
        </p:nvSpPr>
        <p:spPr>
          <a:xfrm>
            <a:off x="4553213" y="6150526"/>
            <a:ext cx="546368" cy="338554"/>
          </a:xfrm>
          <a:prstGeom prst="rect">
            <a:avLst/>
          </a:prstGeom>
          <a:noFill/>
        </p:spPr>
        <p:txBody>
          <a:bodyPr wrap="none" rtlCol="0">
            <a:spAutoFit/>
          </a:bodyPr>
          <a:lstStyle/>
          <a:p>
            <a:r>
              <a:rPr lang="en-US" sz="1600" dirty="0" smtClean="0">
                <a:gradFill>
                  <a:gsLst>
                    <a:gs pos="100000">
                      <a:schemeClr val="tx1"/>
                    </a:gs>
                    <a:gs pos="100000">
                      <a:schemeClr val="tx1"/>
                    </a:gs>
                  </a:gsLst>
                  <a:lin ang="16200000" scaled="0"/>
                </a:gradFill>
                <a:latin typeface="Segoe UI" pitchFamily="34" charset="0"/>
                <a:ea typeface="+mj-ea"/>
                <a:cs typeface="+mj-cs"/>
              </a:rPr>
              <a:t>LOB</a:t>
            </a:r>
            <a:endParaRPr lang="en-US" sz="1600" dirty="0">
              <a:gradFill>
                <a:gsLst>
                  <a:gs pos="100000">
                    <a:schemeClr val="tx1"/>
                  </a:gs>
                  <a:gs pos="100000">
                    <a:schemeClr val="tx1"/>
                  </a:gs>
                </a:gsLst>
                <a:lin ang="16200000" scaled="0"/>
              </a:gradFill>
              <a:latin typeface="Segoe UI" pitchFamily="34" charset="0"/>
              <a:ea typeface="+mj-ea"/>
              <a:cs typeface="+mj-cs"/>
            </a:endParaRPr>
          </a:p>
        </p:txBody>
      </p:sp>
      <p:sp>
        <p:nvSpPr>
          <p:cNvPr id="37" name="Rounded Rectangle 36"/>
          <p:cNvSpPr/>
          <p:nvPr/>
        </p:nvSpPr>
        <p:spPr bwMode="auto">
          <a:xfrm>
            <a:off x="1832463" y="4281772"/>
            <a:ext cx="1188720" cy="548640"/>
          </a:xfrm>
          <a:prstGeom prst="roundRect">
            <a:avLst/>
          </a:prstGeom>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1400" dirty="0" smtClean="0">
                <a:solidFill>
                  <a:schemeClr val="bg1"/>
                </a:solidFill>
              </a:rPr>
              <a:t>SharePoint</a:t>
            </a:r>
          </a:p>
          <a:p>
            <a:pPr algn="ctr" defTabSz="914099"/>
            <a:r>
              <a:rPr lang="en-US" sz="1400" dirty="0" smtClean="0">
                <a:solidFill>
                  <a:schemeClr val="bg1"/>
                </a:solidFill>
              </a:rPr>
              <a:t>Designer</a:t>
            </a:r>
          </a:p>
        </p:txBody>
      </p:sp>
      <p:sp>
        <p:nvSpPr>
          <p:cNvPr id="38" name="Rounded Rectangle 37"/>
          <p:cNvSpPr/>
          <p:nvPr/>
        </p:nvSpPr>
        <p:spPr bwMode="auto">
          <a:xfrm>
            <a:off x="1832463" y="4937760"/>
            <a:ext cx="1188720" cy="548640"/>
          </a:xfrm>
          <a:prstGeom prst="roundRect">
            <a:avLst/>
          </a:prstGeom>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1400" dirty="0" smtClean="0">
                <a:solidFill>
                  <a:schemeClr val="bg1"/>
                </a:solidFill>
              </a:rPr>
              <a:t>Visual Studio</a:t>
            </a:r>
          </a:p>
        </p:txBody>
      </p:sp>
    </p:spTree>
    <p:extLst>
      <p:ext uri="{BB962C8B-B14F-4D97-AF65-F5344CB8AC3E}">
        <p14:creationId xmlns:p14="http://schemas.microsoft.com/office/powerpoint/2010/main" val="3760831651"/>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smtClean="0"/>
              <a:t>SAP &amp; Web Services</a:t>
            </a:r>
            <a:endParaRPr lang="en-US" dirty="0"/>
          </a:p>
        </p:txBody>
      </p:sp>
      <p:sp>
        <p:nvSpPr>
          <p:cNvPr id="8" name="Subtitle 7"/>
          <p:cNvSpPr>
            <a:spLocks noGrp="1"/>
          </p:cNvSpPr>
          <p:nvPr>
            <p:ph type="subTitle" idx="1"/>
          </p:nvPr>
        </p:nvSpPr>
        <p:spPr/>
        <p:txBody>
          <a:bodyPr/>
          <a:lstStyle/>
          <a:p>
            <a:endParaRPr lang="en-US"/>
          </a:p>
        </p:txBody>
      </p:sp>
      <p:sp>
        <p:nvSpPr>
          <p:cNvPr id="9" name="Text Placeholder 8"/>
          <p:cNvSpPr>
            <a:spLocks noGrp="1"/>
          </p:cNvSpPr>
          <p:nvPr>
            <p:ph type="body" sz="quarter" idx="10"/>
          </p:nvPr>
        </p:nvSpPr>
        <p:spPr/>
        <p:txBody>
          <a:bodyPr/>
          <a:lstStyle/>
          <a:p>
            <a:endParaRPr lang="en-US"/>
          </a:p>
        </p:txBody>
      </p:sp>
    </p:spTree>
    <p:extLst>
      <p:ext uri="{BB962C8B-B14F-4D97-AF65-F5344CB8AC3E}">
        <p14:creationId xmlns:p14="http://schemas.microsoft.com/office/powerpoint/2010/main" val="3714835166"/>
      </p:ext>
    </p:extLst>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TENA11_BreakoutSession_Template_16x9_Final_05132011">
  <a:themeElements>
    <a:clrScheme name="MS_TechEd_NorthAmerica_2011">
      <a:dk1>
        <a:srgbClr val="000000"/>
      </a:dk1>
      <a:lt1>
        <a:srgbClr val="FFFFFF"/>
      </a:lt1>
      <a:dk2>
        <a:srgbClr val="03C2F1"/>
      </a:dk2>
      <a:lt2>
        <a:srgbClr val="005A84"/>
      </a:lt2>
      <a:accent1>
        <a:srgbClr val="FFC425"/>
      </a:accent1>
      <a:accent2>
        <a:srgbClr val="F15C44"/>
      </a:accent2>
      <a:accent3>
        <a:srgbClr val="ED1977"/>
      </a:accent3>
      <a:accent4>
        <a:srgbClr val="FAA634"/>
      </a:accent4>
      <a:accent5>
        <a:srgbClr val="59585A"/>
      </a:accent5>
      <a:accent6>
        <a:srgbClr val="777777"/>
      </a:accent6>
      <a:hlink>
        <a:srgbClr val="F0ED7B"/>
      </a:hlink>
      <a:folHlink>
        <a:srgbClr val="F3EB4F"/>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gradFill>
          <a:gsLst>
            <a:gs pos="0">
              <a:schemeClr val="tx2">
                <a:lumMod val="50000"/>
              </a:schemeClr>
            </a:gs>
            <a:gs pos="80000">
              <a:schemeClr val="tx2"/>
            </a:gs>
            <a:gs pos="100000">
              <a:schemeClr val="tx2"/>
            </a:gs>
          </a:gsLst>
        </a:gradFill>
        <a:ln>
          <a:solidFill>
            <a:schemeClr val="tx2"/>
          </a:solidFill>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a:defRPr sz="2200" dirty="0" smtClean="0">
            <a:solidFill>
              <a:schemeClr val="tx1">
                <a:alpha val="99000"/>
              </a:schemeClr>
            </a:solidFill>
          </a:defRPr>
        </a:defPPr>
      </a:lstStyle>
      <a:style>
        <a:lnRef idx="1">
          <a:schemeClr val="accent1"/>
        </a:lnRef>
        <a:fillRef idx="3">
          <a:schemeClr val="accent1"/>
        </a:fillRef>
        <a:effectRef idx="2">
          <a:schemeClr val="accent1"/>
        </a:effectRef>
        <a:fontRef idx="minor">
          <a:schemeClr val="lt1"/>
        </a:fontRef>
      </a:style>
    </a:spDef>
    <a:txDef>
      <a:spPr>
        <a:noFill/>
      </a:spPr>
      <a:bodyPr wrap="square" lIns="0" tIns="0" rIns="0" bIns="0" rtlCol="0">
        <a:spAutoFit/>
      </a:bodyPr>
      <a:lstStyle>
        <a:defPPr>
          <a:defRPr dirty="0" err="1" smtClean="0">
            <a:gradFill>
              <a:gsLst>
                <a:gs pos="0">
                  <a:schemeClr val="tx1"/>
                </a:gs>
                <a:gs pos="86000">
                  <a:schemeClr val="tx1"/>
                </a:gs>
              </a:gsLst>
              <a:lin ang="5400000" scaled="0"/>
            </a:gradFill>
          </a:defRPr>
        </a:defPPr>
      </a:lstStyle>
    </a:txDef>
  </a:objectDefaults>
  <a:extraClrSchemeLst/>
</a:theme>
</file>

<file path=ppt/theme/theme2.xml><?xml version="1.0" encoding="utf-8"?>
<a:theme xmlns:a="http://schemas.openxmlformats.org/drawingml/2006/main" name="1_White with Consolas font for code slides">
  <a:themeElements>
    <a:clrScheme name="MS_TechEd_NorthAmerica_2011">
      <a:dk1>
        <a:srgbClr val="000000"/>
      </a:dk1>
      <a:lt1>
        <a:srgbClr val="FFFFFF"/>
      </a:lt1>
      <a:dk2>
        <a:srgbClr val="03C2F1"/>
      </a:dk2>
      <a:lt2>
        <a:srgbClr val="005A84"/>
      </a:lt2>
      <a:accent1>
        <a:srgbClr val="FFC425"/>
      </a:accent1>
      <a:accent2>
        <a:srgbClr val="F15C44"/>
      </a:accent2>
      <a:accent3>
        <a:srgbClr val="ED1977"/>
      </a:accent3>
      <a:accent4>
        <a:srgbClr val="FAA634"/>
      </a:accent4>
      <a:accent5>
        <a:srgbClr val="59585A"/>
      </a:accent5>
      <a:accent6>
        <a:srgbClr val="777777"/>
      </a:accent6>
      <a:hlink>
        <a:srgbClr val="F0ED7B"/>
      </a:hlink>
      <a:folHlink>
        <a:srgbClr val="F3EB4F"/>
      </a:folHlink>
    </a:clrScheme>
    <a:fontScheme name="Segoe UI - Segoe UI">
      <a:majorFont>
        <a:latin typeface="Segoe UI"/>
        <a:ea typeface=""/>
        <a:cs typeface=""/>
      </a:majorFont>
      <a:minorFont>
        <a:latin typeface="Segoe UI"/>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200" dirty="0" smtClean="0">
            <a:gradFill>
              <a:gsLst>
                <a:gs pos="0">
                  <a:srgbClr val="FFFFFF"/>
                </a:gs>
                <a:gs pos="100000">
                  <a:srgbClr val="FFFFFF"/>
                </a:gs>
              </a:gsLst>
              <a:lin ang="5400000" scaled="0"/>
            </a:gradFill>
          </a:defRPr>
        </a:defPPr>
      </a:lstStyle>
      <a:style>
        <a:lnRef idx="1">
          <a:schemeClr val="accent2"/>
        </a:lnRef>
        <a:fillRef idx="3">
          <a:schemeClr val="accent2"/>
        </a:fillRef>
        <a:effectRef idx="2">
          <a:schemeClr val="accent2"/>
        </a:effectRef>
        <a:fontRef idx="minor">
          <a:schemeClr val="lt1"/>
        </a:fontRef>
      </a:style>
    </a:spDef>
    <a:txDef>
      <a:spPr>
        <a:noFill/>
      </a:spPr>
      <a:bodyPr wrap="square" lIns="0" tIns="0" rIns="0" bIns="0" rtlCol="0">
        <a:spAutoFit/>
      </a:bodyPr>
      <a:lstStyle>
        <a:defPPr>
          <a:defRPr dirty="0" err="1" smtClean="0">
            <a:gradFill>
              <a:gsLst>
                <a:gs pos="417">
                  <a:srgbClr val="000000"/>
                </a:gs>
                <a:gs pos="100000">
                  <a:srgbClr val="000000"/>
                </a:gs>
              </a:gsLst>
              <a:lin ang="5400000" scaled="0"/>
            </a:gradFill>
          </a:defRPr>
        </a:defPPr>
      </a:lstStyle>
    </a:tx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rackTaxHTField0 xmlns="2295e2e7-0eeb-498e-8716-217bb2ee6ee3">
      <Terms xmlns="http://schemas.microsoft.com/office/infopath/2007/PartnerControls"/>
    </TrackTaxHTField0>
    <CampaignTaxHTField0 xmlns="2295e2e7-0eeb-498e-8716-217bb2ee6ee3">
      <Terms xmlns="http://schemas.microsoft.com/office/infopath/2007/PartnerControls"/>
    </CampaignTaxHTField0>
    <Event_x0020_End_x0020_Date xmlns="2295e2e7-0eeb-498e-8716-217bb2ee6ee3">2011-05-18T07:00:00+00:00</Event_x0020_End_x0020_Date>
    <Event_x0020_Start_x0020_Date xmlns="2295e2e7-0eeb-498e-8716-217bb2ee6ee3">2011-05-16T07:00:00+00:00</Event_x0020_Start_x0020_Date>
    <MS_x0020_Speaker xmlns="2295e2e7-0eeb-498e-8716-217bb2ee6ee3">
      <UserInfo>
        <DisplayName/>
        <AccountId xsi:nil="true"/>
        <AccountType/>
      </UserInfo>
    </MS_x0020_Speaker>
    <External_x0020_Speaker xmlns="2295e2e7-0eeb-498e-8716-217bb2ee6ee3" xsi:nil="true"/>
    <Session_x0020_Code xmlns="2295e2e7-0eeb-498e-8716-217bb2ee6ee3" xsi:nil="true"/>
    <ProductTaxHTField0 xmlns="2295e2e7-0eeb-498e-8716-217bb2ee6ee3">
      <Terms xmlns="http://schemas.microsoft.com/office/infopath/2007/PartnerControls"/>
    </ProductTaxHTField0>
    <Presentation_x0020_Date xmlns="2295e2e7-0eeb-498e-8716-217bb2ee6ee3" xsi:nil="true"/>
    <Event_x0020_LocationTaxHTField0 xmlns="2295e2e7-0eeb-498e-8716-217bb2ee6ee3">
      <Terms xmlns="http://schemas.microsoft.com/office/infopath/2007/PartnerControls">
        <TermInfo xmlns="http://schemas.microsoft.com/office/infopath/2007/PartnerControls">
          <TermName xmlns="http://schemas.microsoft.com/office/infopath/2007/PartnerControls">Atlanta</TermName>
          <TermId xmlns="http://schemas.microsoft.com/office/infopath/2007/PartnerControls">2799ace8-866f-4a6d-b555-e5fff2d7eb83</TermId>
        </TermInfo>
      </Terms>
    </Event_x0020_LocationTaxHTField0>
    <Event1TaxHTField0 xmlns="2295e2e7-0eeb-498e-8716-217bb2ee6ee3">
      <Terms xmlns="http://schemas.microsoft.com/office/infopath/2007/PartnerControls">
        <TermInfo xmlns="http://schemas.microsoft.com/office/infopath/2007/PartnerControls">
          <TermName xmlns="http://schemas.microsoft.com/office/infopath/2007/PartnerControls">TechEd</TermName>
          <TermId xmlns="http://schemas.microsoft.com/office/infopath/2007/PartnerControls">ac8fad57-eb30-43a8-b5bd-05dcf2cf2246</TermId>
        </TermInfo>
      </Terms>
    </Event1TaxHTField0>
    <AudienceTaxHTField0 xmlns="8b529f77-48ab-4581-b468-93f09345b8aa">
      <Terms xmlns="http://schemas.microsoft.com/office/infopath/2007/PartnerControls">
        <TermInfo xmlns="http://schemas.microsoft.com/office/infopath/2007/PartnerControls">
          <TermName xmlns="http://schemas.microsoft.com/office/infopath/2007/PartnerControls">Developers</TermName>
          <TermId xmlns="http://schemas.microsoft.com/office/infopath/2007/PartnerControls">389e14a2-def5-4335-8627-c0368c2934a2</TermId>
        </TermInfo>
        <TermInfo xmlns="http://schemas.microsoft.com/office/infopath/2007/PartnerControls">
          <TermName xmlns="http://schemas.microsoft.com/office/infopath/2007/PartnerControls">IT Professionals</TermName>
          <TermId xmlns="http://schemas.microsoft.com/office/infopath/2007/PartnerControls">990979ff-1741-4b6e-880c-9fb513214ef8</TermId>
        </TermInfo>
      </Terms>
    </AudienceTaxHTField0>
    <MS_x0020_Content_x0020_Owner xmlns="2295e2e7-0eeb-498e-8716-217bb2ee6ee3">
      <UserInfo>
        <DisplayName/>
        <AccountId xsi:nil="true"/>
        <AccountType/>
      </UserInfo>
    </MS_x0020_Content_x0020_Owner>
    <TaxCatchAll xmlns="2295e2e7-0eeb-498e-8716-217bb2ee6ee3">
      <Value>29</Value>
      <Value>126</Value>
      <Value>48</Value>
      <Value>47</Value>
      <Value>34</Value>
    </TaxCatchAll>
    <Event_x0020_VenueTaxHTField0 xmlns="2295e2e7-0eeb-498e-8716-217bb2ee6ee3">
      <Terms xmlns="http://schemas.microsoft.com/office/infopath/2007/PartnerControls">
        <TermInfo xmlns="http://schemas.microsoft.com/office/infopath/2007/PartnerControls">
          <TermName xmlns="http://schemas.microsoft.com/office/infopath/2007/PartnerControls">Georgia World Congress Center Atlanta, GA</TermName>
          <TermId xmlns="http://schemas.microsoft.com/office/infopath/2007/PartnerControls">ea0ece34-59a6-4d43-8d9e-d0f9e2a2f1ce</TermId>
        </TermInfo>
      </Terms>
    </Event_x0020_VenueTaxHTField0>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PresentationsDoc" ma:contentTypeID="0x010100B88FC3ECA26D1C46B3C4C83281D2EB9C003BBE479AF4108146A616B6B5E7069DBC" ma:contentTypeVersion="61" ma:contentTypeDescription="" ma:contentTypeScope="" ma:versionID="c48896dab5c4ca26eb0df5e4080f942f">
  <xsd:schema xmlns:xsd="http://www.w3.org/2001/XMLSchema" xmlns:xs="http://www.w3.org/2001/XMLSchema" xmlns:p="http://schemas.microsoft.com/office/2006/metadata/properties" xmlns:ns2="2295e2e7-0eeb-498e-8716-217bb2ee6ee3" xmlns:ns3="8b529f77-48ab-4581-b468-93f09345b8aa" targetNamespace="http://schemas.microsoft.com/office/2006/metadata/properties" ma:root="true" ma:fieldsID="09be9dcc7d54799376e9c0867430e3fc" ns2:_="" ns3:_="">
    <xsd:import namespace="2295e2e7-0eeb-498e-8716-217bb2ee6ee3"/>
    <xsd:import namespace="8b529f77-48ab-4581-b468-93f09345b8aa"/>
    <xsd:element name="properties">
      <xsd:complexType>
        <xsd:sequence>
          <xsd:element name="documentManagement">
            <xsd:complexType>
              <xsd:all>
                <xsd:element ref="ns2:Event_x0020_Start_x0020_Date" minOccurs="0"/>
                <xsd:element ref="ns2:Event_x0020_End_x0020_Date" minOccurs="0"/>
                <xsd:element ref="ns2:Presentation_x0020_Date" minOccurs="0"/>
                <xsd:element ref="ns2:MS_x0020_Speaker" minOccurs="0"/>
                <xsd:element ref="ns2:External_x0020_Speaker" minOccurs="0"/>
                <xsd:element ref="ns2:Session_x0020_Code" minOccurs="0"/>
                <xsd:element ref="ns2:MS_x0020_Content_x0020_Owner" minOccurs="0"/>
                <xsd:element ref="ns2:TaxCatchAll" minOccurs="0"/>
                <xsd:element ref="ns2:ProductTaxHTField0" minOccurs="0"/>
                <xsd:element ref="ns2:TaxCatchAllLabel" minOccurs="0"/>
                <xsd:element ref="ns2:CampaignTaxHTField0" minOccurs="0"/>
                <xsd:element ref="ns2:TrackTaxHTField0" minOccurs="0"/>
                <xsd:element ref="ns2:Event_x0020_VenueTaxHTField0" minOccurs="0"/>
                <xsd:element ref="ns3:AudienceTaxHTField0" minOccurs="0"/>
                <xsd:element ref="ns2:Event_x0020_LocationTaxHTField0" minOccurs="0"/>
                <xsd:element ref="ns2:Event1TaxHTField0"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295e2e7-0eeb-498e-8716-217bb2ee6ee3" elementFormDefault="qualified">
    <xsd:import namespace="http://schemas.microsoft.com/office/2006/documentManagement/types"/>
    <xsd:import namespace="http://schemas.microsoft.com/office/infopath/2007/PartnerControls"/>
    <xsd:element name="Event_x0020_Start_x0020_Date" ma:index="5" nillable="true" ma:displayName="Event Start Date" ma:format="DateOnly" ma:internalName="Event_x0020_Start_x0020_Date">
      <xsd:simpleType>
        <xsd:restriction base="dms:DateTime"/>
      </xsd:simpleType>
    </xsd:element>
    <xsd:element name="Event_x0020_End_x0020_Date" ma:index="6" nillable="true" ma:displayName="Event End Date" ma:format="DateOnly" ma:internalName="Event_x0020_End_x0020_Date">
      <xsd:simpleType>
        <xsd:restriction base="dms:DateTime"/>
      </xsd:simpleType>
    </xsd:element>
    <xsd:element name="Presentation_x0020_Date" ma:index="7" nillable="true" ma:displayName="Presentation Date" ma:format="DateOnly" ma:internalName="Presentation_x0020_Date" ma:readOnly="false">
      <xsd:simpleType>
        <xsd:restriction base="dms:DateTime"/>
      </xsd:simpleType>
    </xsd:element>
    <xsd:element name="MS_x0020_Speaker" ma:index="8" nillable="true" ma:displayName="MS Speaker" ma:list="UserInfo" ma:SharePointGroup="0" ma:internalName="MS_x0020_Speake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Speaker" ma:index="9" nillable="true" ma:displayName="External Speaker" ma:internalName="External_x0020_Speaker">
      <xsd:simpleType>
        <xsd:restriction base="dms:Text">
          <xsd:maxLength value="255"/>
        </xsd:restriction>
      </xsd:simpleType>
    </xsd:element>
    <xsd:element name="Session_x0020_Code" ma:index="13" nillable="true" ma:displayName="Session Code" ma:internalName="Session_x0020_Code" ma:readOnly="false">
      <xsd:simpleType>
        <xsd:restriction base="dms:Text">
          <xsd:maxLength value="255"/>
        </xsd:restriction>
      </xsd:simpleType>
    </xsd:element>
    <xsd:element name="MS_x0020_Content_x0020_Owner" ma:index="15" nillable="true" ma:displayName="MS Content Owner" ma:list="UserInfo" ma:SharePointGroup="0" ma:internalName="MS_x0020_Cont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TaxCatchAll" ma:index="18" nillable="true" ma:displayName="Taxonomy Catch All Column" ma:hidden="true" ma:list="{09db2fa7-4ee4-4bb3-80e9-fade681f539b}" ma:internalName="TaxCatchAll" ma:showField="CatchAllData" ma:web="2295e2e7-0eeb-498e-8716-217bb2ee6ee3">
      <xsd:complexType>
        <xsd:complexContent>
          <xsd:extension base="dms:MultiChoiceLookup">
            <xsd:sequence>
              <xsd:element name="Value" type="dms:Lookup" maxOccurs="unbounded" minOccurs="0" nillable="true"/>
            </xsd:sequence>
          </xsd:extension>
        </xsd:complexContent>
      </xsd:complexType>
    </xsd:element>
    <xsd:element name="ProductTaxHTField0" ma:index="19" nillable="true" ma:taxonomy="true" ma:internalName="ProductTaxHTField0" ma:taxonomyFieldName="Product" ma:displayName="Product" ma:default="" ma:fieldId="{59a4a0b0-ed64-4542-a55e-4a6c70bd0ce0}" ma:taxonomyMulti="true" ma:sspId="97b7c527-f488-4fed-8d5b-5946c5598d72" ma:termSetId="723ec65c-d8cf-498e-87b8-c7868c2070aa" ma:anchorId="00000000-0000-0000-0000-000000000000" ma:open="false" ma:isKeyword="false">
      <xsd:complexType>
        <xsd:sequence>
          <xsd:element ref="pc:Terms" minOccurs="0" maxOccurs="1"/>
        </xsd:sequence>
      </xsd:complexType>
    </xsd:element>
    <xsd:element name="TaxCatchAllLabel" ma:index="20" nillable="true" ma:displayName="Taxonomy Catch All Column1" ma:hidden="true" ma:list="{09db2fa7-4ee4-4bb3-80e9-fade681f539b}" ma:internalName="TaxCatchAllLabel" ma:readOnly="true" ma:showField="CatchAllDataLabel" ma:web="2295e2e7-0eeb-498e-8716-217bb2ee6ee3">
      <xsd:complexType>
        <xsd:complexContent>
          <xsd:extension base="dms:MultiChoiceLookup">
            <xsd:sequence>
              <xsd:element name="Value" type="dms:Lookup" maxOccurs="unbounded" minOccurs="0" nillable="true"/>
            </xsd:sequence>
          </xsd:extension>
        </xsd:complexContent>
      </xsd:complexType>
    </xsd:element>
    <xsd:element name="CampaignTaxHTField0" ma:index="22" nillable="true" ma:taxonomy="true" ma:internalName="CampaignTaxHTField0" ma:taxonomyFieldName="Campaign" ma:displayName="Campaign" ma:default="" ma:fieldId="{bcb0c99d-b00c-42c6-a16b-e1e19731231d}" ma:sspId="97b7c527-f488-4fed-8d5b-5946c5598d72" ma:termSetId="138795c4-ffb5-4450-8dda-30da75617ce8" ma:anchorId="00000000-0000-0000-0000-000000000000" ma:open="false" ma:isKeyword="false">
      <xsd:complexType>
        <xsd:sequence>
          <xsd:element ref="pc:Terms" minOccurs="0" maxOccurs="1"/>
        </xsd:sequence>
      </xsd:complexType>
    </xsd:element>
    <xsd:element name="TrackTaxHTField0" ma:index="23" nillable="true" ma:taxonomy="true" ma:internalName="TrackTaxHTField0" ma:taxonomyFieldName="Track" ma:displayName="Track" ma:readOnly="false" ma:default="" ma:fieldId="{95cacdfb-fc4c-4855-b7e7-906e6cf614c7}" ma:sspId="97b7c527-f488-4fed-8d5b-5946c5598d72" ma:termSetId="0179c88a-9c61-48f9-822c-c3f082e6266e" ma:anchorId="00000000-0000-0000-0000-000000000000" ma:open="false" ma:isKeyword="false">
      <xsd:complexType>
        <xsd:sequence>
          <xsd:element ref="pc:Terms" minOccurs="0" maxOccurs="1"/>
        </xsd:sequence>
      </xsd:complexType>
    </xsd:element>
    <xsd:element name="Event_x0020_VenueTaxHTField0" ma:index="25" nillable="true" ma:taxonomy="true" ma:internalName="Event_x0020_VenueTaxHTField0" ma:taxonomyFieldName="Event_x0020_Venue" ma:displayName="Event Venue" ma:readOnly="false" ma:default="" ma:fieldId="{72225233-bea3-47c9-bcc0-70aff672e91a}" ma:sspId="97b7c527-f488-4fed-8d5b-5946c5598d72" ma:termSetId="5a094974-7eaf-4365-a0ec-3f33af6288c5" ma:anchorId="00000000-0000-0000-0000-000000000000" ma:open="false" ma:isKeyword="false">
      <xsd:complexType>
        <xsd:sequence>
          <xsd:element ref="pc:Terms" minOccurs="0" maxOccurs="1"/>
        </xsd:sequence>
      </xsd:complexType>
    </xsd:element>
    <xsd:element name="Event_x0020_LocationTaxHTField0" ma:index="27" nillable="true" ma:taxonomy="true" ma:internalName="Event_x0020_LocationTaxHTField0" ma:taxonomyFieldName="Event_x0020_Location" ma:displayName="Event Location" ma:readOnly="false" ma:default="" ma:fieldId="{721246b6-18f0-4d78-9fb7-960f4884f52f}" ma:sspId="97b7c527-f488-4fed-8d5b-5946c5598d72" ma:termSetId="b1d717b9-d701-42ce-97ea-d2b3fb10f90e" ma:anchorId="00000000-0000-0000-0000-000000000000" ma:open="true" ma:isKeyword="false">
      <xsd:complexType>
        <xsd:sequence>
          <xsd:element ref="pc:Terms" minOccurs="0" maxOccurs="1"/>
        </xsd:sequence>
      </xsd:complexType>
    </xsd:element>
    <xsd:element name="Event1TaxHTField0" ma:index="30" ma:taxonomy="true" ma:internalName="Event1TaxHTField0" ma:taxonomyFieldName="Event1" ma:displayName="Event Name" ma:readOnly="false" ma:default="" ma:fieldId="{173efa96-a0c5-4b7e-a5c5-ebf0027a79b9}" ma:sspId="97b7c527-f488-4fed-8d5b-5946c5598d72" ma:termSetId="9f06399b-0da0-4c2b-9299-a3eed5ae7f49" ma:anchorId="00000000-0000-0000-0000-000000000000"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8b529f77-48ab-4581-b468-93f09345b8aa" elementFormDefault="qualified">
    <xsd:import namespace="http://schemas.microsoft.com/office/2006/documentManagement/types"/>
    <xsd:import namespace="http://schemas.microsoft.com/office/infopath/2007/PartnerControls"/>
    <xsd:element name="AudienceTaxHTField0" ma:index="26" nillable="true" ma:taxonomy="true" ma:internalName="AudienceTaxHTField0" ma:taxonomyFieldName="Audience" ma:displayName="Audience" ma:readOnly="false" ma:default="" ma:fieldId="{6a4ad93e-f836-4089-85dd-0b5a8d4c5063}" ma:taxonomyMulti="true" ma:sspId="97b7c527-f488-4fed-8d5b-5946c5598d72" ma:termSetId="c7e95267-347d-4fd5-a34e-50bd1fa28ece" ma:anchorId="00000000-0000-0000-0000-000000000000" ma:open="false" ma:isKeyword="false">
      <xsd:complexType>
        <xsd:sequence>
          <xsd:element ref="pc:Terms" minOccurs="0" maxOccurs="1"/>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8"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893833E7-CDA5-4E4A-AF0B-36A91B78C9EF}">
  <ds:schemaRefs>
    <ds:schemaRef ds:uri="2295e2e7-0eeb-498e-8716-217bb2ee6ee3"/>
    <ds:schemaRef ds:uri="http://schemas.microsoft.com/office/2006/metadata/properties"/>
    <ds:schemaRef ds:uri="http://purl.org/dc/dcmitype/"/>
    <ds:schemaRef ds:uri="http://purl.org/dc/terms/"/>
    <ds:schemaRef ds:uri="http://purl.org/dc/elements/1.1/"/>
    <ds:schemaRef ds:uri="http://schemas.microsoft.com/office/2006/documentManagement/types"/>
    <ds:schemaRef ds:uri="8b529f77-48ab-4581-b468-93f09345b8aa"/>
    <ds:schemaRef ds:uri="http://schemas.microsoft.com/office/infopath/2007/PartnerControls"/>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191448CA-3B92-42F2-A15A-E485670603B6}">
  <ds:schemaRefs>
    <ds:schemaRef ds:uri="http://schemas.microsoft.com/sharepoint/v3/contenttype/forms"/>
  </ds:schemaRefs>
</ds:datastoreItem>
</file>

<file path=customXml/itemProps3.xml><?xml version="1.0" encoding="utf-8"?>
<ds:datastoreItem xmlns:ds="http://schemas.openxmlformats.org/officeDocument/2006/customXml" ds:itemID="{7A43FFF3-CECC-482F-B8F8-FBA0900F793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295e2e7-0eeb-498e-8716-217bb2ee6ee3"/>
    <ds:schemaRef ds:uri="8b529f77-48ab-4581-b468-93f09345b8a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TENA11_BreakoutSession_Template_16x9_Final</Template>
  <TotalTime>626</TotalTime>
  <Words>3252</Words>
  <Application>Microsoft Office PowerPoint</Application>
  <PresentationFormat>Custom</PresentationFormat>
  <Paragraphs>505</Paragraphs>
  <Slides>35</Slides>
  <Notes>33</Notes>
  <HiddenSlides>0</HiddenSlides>
  <MMClips>0</MMClips>
  <ScaleCrop>false</ScaleCrop>
  <HeadingPairs>
    <vt:vector size="4" baseType="variant">
      <vt:variant>
        <vt:lpstr>Theme</vt:lpstr>
      </vt:variant>
      <vt:variant>
        <vt:i4>2</vt:i4>
      </vt:variant>
      <vt:variant>
        <vt:lpstr>Slide Titles</vt:lpstr>
      </vt:variant>
      <vt:variant>
        <vt:i4>35</vt:i4>
      </vt:variant>
    </vt:vector>
  </HeadingPairs>
  <TitlesOfParts>
    <vt:vector size="37" baseType="lpstr">
      <vt:lpstr>TENA11_BreakoutSession_Template_16x9_Final_05132011</vt:lpstr>
      <vt:lpstr>1_White with Consolas font for code slides</vt:lpstr>
      <vt:lpstr>SAP Interoperability with Duet Enterprise for Microsoft SharePoint and SAP, BCS, and Microsoft Office 2010</vt:lpstr>
      <vt:lpstr>Agenda</vt:lpstr>
      <vt:lpstr>A Lap Around Office Business Applications (OBA)</vt:lpstr>
      <vt:lpstr>Office Business Applications</vt:lpstr>
      <vt:lpstr>How Are Developers Doing This?</vt:lpstr>
      <vt:lpstr>Why OBA?</vt:lpstr>
      <vt:lpstr>OBA and Business Connectivity Services</vt:lpstr>
      <vt:lpstr>BCS Architecture</vt:lpstr>
      <vt:lpstr>SAP &amp; Web Services</vt:lpstr>
      <vt:lpstr>SAP Extensibility SAP tools to expose Web services</vt:lpstr>
      <vt:lpstr>Accessing SAP Data via BCS The how…</vt:lpstr>
      <vt:lpstr>BCS-Enabled User Experiences</vt:lpstr>
      <vt:lpstr>Office, SharePoint &amp; SAP Integration</vt:lpstr>
      <vt:lpstr>Development Methodology Server-Side OBA using BCS</vt:lpstr>
      <vt:lpstr>Development Methodology Office Client OBA</vt:lpstr>
      <vt:lpstr>Duet Enterprise</vt:lpstr>
      <vt:lpstr>Duet Enterprise</vt:lpstr>
      <vt:lpstr>Duet Enterprise Ready-to-use Capabilities</vt:lpstr>
      <vt:lpstr>Duet Enterprise Offers a Standard Architecture &amp; Reduces Risk</vt:lpstr>
      <vt:lpstr>High Level Architecture</vt:lpstr>
      <vt:lpstr>Duet Enterprise Architecture</vt:lpstr>
      <vt:lpstr>Accessing SAP Data via BCS Duet Enterprise</vt:lpstr>
      <vt:lpstr>Duet Enterprise External Content Types</vt:lpstr>
      <vt:lpstr>Development Tools Ease of development using standard tools, leverage skill set</vt:lpstr>
      <vt:lpstr>Duet Enterprise Extensibility Where the Microsoft tools begin</vt:lpstr>
      <vt:lpstr>A Duet Enterprise Solution using Microsoft Tools</vt:lpstr>
      <vt:lpstr>Microsoft Tools for Solution Development</vt:lpstr>
      <vt:lpstr>Steps for Implementing a New Business Entity</vt:lpstr>
      <vt:lpstr>Duet Enterprise Content and Blogs</vt:lpstr>
      <vt:lpstr>PowerPoint Presentation</vt:lpstr>
      <vt:lpstr>Resources</vt:lpstr>
      <vt:lpstr>PowerPoint Presentation</vt:lpstr>
      <vt:lpstr>PowerPoint Presentation</vt:lpstr>
      <vt:lpstr>PowerPoint Presentation</vt:lpstr>
      <vt:lpstr>PowerPoint Presentation</vt:lpstr>
    </vt:vector>
  </TitlesOfParts>
  <Manager>&lt;Content Manager Name Here&gt;</Manager>
  <Company>Microsoft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OSP304: SAP Interoperability with Duet Enterprise for Microsoft SharePoint and SAP, BCS, and Microsoft Office 2010</dc:title>
  <dc:subject>Microsoft TechEd North America 2011</dc:subject>
  <dc:creator>Donovan Follette</dc:creator>
  <dc:description>Template Design: Jordan Cayabyab
Formatter: Sylvia Tedjo, Silver Fox Productions, Inc.
Event Date: May 16-19, 2011
Event Location: Atlanta
Audience Type: Developers, IT Pros</dc:description>
  <cp:lastModifiedBy>Shows</cp:lastModifiedBy>
  <cp:revision>45</cp:revision>
  <cp:lastPrinted>2011-04-27T21:44:14Z</cp:lastPrinted>
  <dcterms:created xsi:type="dcterms:W3CDTF">2011-04-27T16:12:35Z</dcterms:created>
  <dcterms:modified xsi:type="dcterms:W3CDTF">2011-05-18T17:26:06Z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0x010100B88FC3ECA26D1C46B3C4C83281D2EB9C003BBE479AF4108146A616B6B5E7069DBC</vt:lpwstr>
  </property>
  <property fmtid="{D5CDD505-2E9C-101B-9397-08002B2CF9AE}" pid="3" name="Product">
    <vt:lpwstr/>
  </property>
  <property fmtid="{D5CDD505-2E9C-101B-9397-08002B2CF9AE}" pid="4" name="Event Venue">
    <vt:lpwstr>48;#Georgia World Congress Center Atlanta, GA|ea0ece34-59a6-4d43-8d9e-d0f9e2a2f1ce</vt:lpwstr>
  </property>
  <property fmtid="{D5CDD505-2E9C-101B-9397-08002B2CF9AE}" pid="5" name="Event Location">
    <vt:lpwstr>47;#Atlanta|2799ace8-866f-4a6d-b555-e5fff2d7eb83</vt:lpwstr>
  </property>
  <property fmtid="{D5CDD505-2E9C-101B-9397-08002B2CF9AE}" pid="6" name="Event1">
    <vt:lpwstr>126;#TechEd|ac8fad57-eb30-43a8-b5bd-05dcf2cf2246</vt:lpwstr>
  </property>
  <property fmtid="{D5CDD505-2E9C-101B-9397-08002B2CF9AE}" pid="7" name="Audience">
    <vt:lpwstr>34;#Developers|389e14a2-def5-4335-8627-c0368c2934a2;#29;#IT Professionals|990979ff-1741-4b6e-880c-9fb513214ef8</vt:lpwstr>
  </property>
</Properties>
</file>