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1" r:id="rId1"/>
    <p:sldMasterId id="2147483762" r:id="rId2"/>
  </p:sldMasterIdLst>
  <p:notesMasterIdLst>
    <p:notesMasterId r:id="rId32"/>
  </p:notesMasterIdLst>
  <p:handoutMasterIdLst>
    <p:handoutMasterId r:id="rId33"/>
  </p:handoutMasterIdLst>
  <p:sldIdLst>
    <p:sldId id="319" r:id="rId3"/>
    <p:sldId id="322" r:id="rId4"/>
    <p:sldId id="336" r:id="rId5"/>
    <p:sldId id="337" r:id="rId6"/>
    <p:sldId id="371" r:id="rId7"/>
    <p:sldId id="372" r:id="rId8"/>
    <p:sldId id="340" r:id="rId9"/>
    <p:sldId id="341" r:id="rId10"/>
    <p:sldId id="342" r:id="rId11"/>
    <p:sldId id="343" r:id="rId12"/>
    <p:sldId id="344" r:id="rId13"/>
    <p:sldId id="345" r:id="rId14"/>
    <p:sldId id="346" r:id="rId15"/>
    <p:sldId id="373" r:id="rId16"/>
    <p:sldId id="350" r:id="rId17"/>
    <p:sldId id="348" r:id="rId18"/>
    <p:sldId id="347" r:id="rId19"/>
    <p:sldId id="361" r:id="rId20"/>
    <p:sldId id="364" r:id="rId21"/>
    <p:sldId id="366" r:id="rId22"/>
    <p:sldId id="362" r:id="rId23"/>
    <p:sldId id="363" r:id="rId24"/>
    <p:sldId id="367" r:id="rId25"/>
    <p:sldId id="331" r:id="rId26"/>
    <p:sldId id="368" r:id="rId27"/>
    <p:sldId id="374" r:id="rId28"/>
    <p:sldId id="375" r:id="rId29"/>
    <p:sldId id="376" r:id="rId30"/>
    <p:sldId id="271"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0366" autoAdjust="0"/>
  </p:normalViewPr>
  <p:slideViewPr>
    <p:cSldViewPr snapToGrid="0">
      <p:cViewPr varScale="1">
        <p:scale>
          <a:sx n="95" d="100"/>
          <a:sy n="95" d="100"/>
        </p:scale>
        <p:origin x="-60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8112"/>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152CC-FB2F-4256-A273-2DCE31E918AE}"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E958B12C-1953-4894-BD03-198AAE8EE652}">
      <dgm:prSet phldrT="[Text]"/>
      <dgm:spPr/>
      <dgm:t>
        <a:bodyPr/>
        <a:lstStyle/>
        <a:p>
          <a:r>
            <a:rPr lang="en-US" dirty="0" smtClean="0"/>
            <a:t>Built-in Connection Points</a:t>
          </a:r>
          <a:endParaRPr lang="en-US" dirty="0"/>
        </a:p>
      </dgm:t>
    </dgm:pt>
    <dgm:pt modelId="{4258F3C1-149F-4725-8B78-02022094F406}" type="parTrans" cxnId="{7CFF60CE-AFD9-4937-936E-122A70FA479E}">
      <dgm:prSet/>
      <dgm:spPr/>
      <dgm:t>
        <a:bodyPr/>
        <a:lstStyle/>
        <a:p>
          <a:endParaRPr lang="en-US"/>
        </a:p>
      </dgm:t>
    </dgm:pt>
    <dgm:pt modelId="{77DBF4B0-A094-42ED-891D-8B43005EA6DB}" type="sibTrans" cxnId="{7CFF60CE-AFD9-4937-936E-122A70FA479E}">
      <dgm:prSet/>
      <dgm:spPr/>
      <dgm:t>
        <a:bodyPr/>
        <a:lstStyle/>
        <a:p>
          <a:endParaRPr lang="en-US"/>
        </a:p>
      </dgm:t>
    </dgm:pt>
    <dgm:pt modelId="{F59A6F8D-E4FB-4574-8D87-9FC1D85FB341}">
      <dgm:prSet phldrT="[Text]"/>
      <dgm:spPr/>
      <dgm:t>
        <a:bodyPr/>
        <a:lstStyle/>
        <a:p>
          <a:r>
            <a:rPr lang="en-US" dirty="0" smtClean="0"/>
            <a:t>Web Parts &amp; Silverlight</a:t>
          </a:r>
          <a:endParaRPr lang="en-US" dirty="0"/>
        </a:p>
      </dgm:t>
    </dgm:pt>
    <dgm:pt modelId="{8AC1A6EE-660C-4B25-B297-B3D0F8EDBB14}" type="parTrans" cxnId="{FC97D16C-DA4A-4A0D-AEA2-90051540561E}">
      <dgm:prSet/>
      <dgm:spPr/>
      <dgm:t>
        <a:bodyPr/>
        <a:lstStyle/>
        <a:p>
          <a:endParaRPr lang="en-US"/>
        </a:p>
      </dgm:t>
    </dgm:pt>
    <dgm:pt modelId="{828D71C2-9E86-4783-B223-51B5D7739C25}" type="sibTrans" cxnId="{FC97D16C-DA4A-4A0D-AEA2-90051540561E}">
      <dgm:prSet/>
      <dgm:spPr/>
      <dgm:t>
        <a:bodyPr/>
        <a:lstStyle/>
        <a:p>
          <a:endParaRPr lang="en-US"/>
        </a:p>
      </dgm:t>
    </dgm:pt>
    <dgm:pt modelId="{147022FD-A8D0-4D01-A5D6-BF7852B9EC1D}">
      <dgm:prSet phldrT="[Text]"/>
      <dgm:spPr/>
      <dgm:t>
        <a:bodyPr/>
        <a:lstStyle/>
        <a:p>
          <a:r>
            <a:rPr lang="en-US" dirty="0" smtClean="0"/>
            <a:t>Business Connectivity Services (BCS)</a:t>
          </a:r>
          <a:endParaRPr lang="en-US" dirty="0"/>
        </a:p>
      </dgm:t>
    </dgm:pt>
    <dgm:pt modelId="{9DE5691E-40E8-432F-9DED-8B930F7B78DD}" type="sibTrans" cxnId="{8B2AAE8A-7DB7-48D4-82D7-9CA95E611C4D}">
      <dgm:prSet/>
      <dgm:spPr/>
      <dgm:t>
        <a:bodyPr/>
        <a:lstStyle/>
        <a:p>
          <a:endParaRPr lang="en-US"/>
        </a:p>
      </dgm:t>
    </dgm:pt>
    <dgm:pt modelId="{701BB850-6CFB-40FD-A673-907CE7D4D260}" type="parTrans" cxnId="{8B2AAE8A-7DB7-48D4-82D7-9CA95E611C4D}">
      <dgm:prSet/>
      <dgm:spPr/>
      <dgm:t>
        <a:bodyPr/>
        <a:lstStyle/>
        <a:p>
          <a:endParaRPr lang="en-US"/>
        </a:p>
      </dgm:t>
    </dgm:pt>
    <dgm:pt modelId="{F98156C2-EE28-4DC2-AD58-F41AC4B5EAE2}" type="pres">
      <dgm:prSet presAssocID="{CEF152CC-FB2F-4256-A273-2DCE31E918AE}" presName="Name0" presStyleCnt="0">
        <dgm:presLayoutVars>
          <dgm:dir/>
          <dgm:resizeHandles val="exact"/>
        </dgm:presLayoutVars>
      </dgm:prSet>
      <dgm:spPr/>
      <dgm:t>
        <a:bodyPr/>
        <a:lstStyle/>
        <a:p>
          <a:endParaRPr lang="en-US"/>
        </a:p>
      </dgm:t>
    </dgm:pt>
    <dgm:pt modelId="{129427BC-D904-4AE4-8700-FD03611A8C09}" type="pres">
      <dgm:prSet presAssocID="{E958B12C-1953-4894-BD03-198AAE8EE652}" presName="compNode" presStyleCnt="0"/>
      <dgm:spPr/>
    </dgm:pt>
    <dgm:pt modelId="{7082C005-FF73-4518-AD1D-C951F3C566FD}" type="pres">
      <dgm:prSet presAssocID="{E958B12C-1953-4894-BD03-198AAE8EE652}" presName="pictRect" presStyleLbl="node1" presStyleIdx="0" presStyleCnt="3" custScaleX="87312" custScaleY="79251"/>
      <dgm:spPr>
        <a:prstGeom prst="roundRect">
          <a:avLst/>
        </a:prstGeom>
        <a:blipFill rotWithShape="1">
          <a:blip xmlns:r="http://schemas.openxmlformats.org/officeDocument/2006/relationships" r:embed="rId1"/>
          <a:stretch>
            <a:fillRect/>
          </a:stretch>
        </a:blipFill>
      </dgm:spPr>
      <dgm:t>
        <a:bodyPr/>
        <a:lstStyle/>
        <a:p>
          <a:endParaRPr lang="en-US"/>
        </a:p>
      </dgm:t>
    </dgm:pt>
    <dgm:pt modelId="{5A1AF81A-CA79-458F-82B4-532710481AF4}" type="pres">
      <dgm:prSet presAssocID="{E958B12C-1953-4894-BD03-198AAE8EE652}" presName="textRect" presStyleLbl="revTx" presStyleIdx="0" presStyleCnt="3">
        <dgm:presLayoutVars>
          <dgm:bulletEnabled val="1"/>
        </dgm:presLayoutVars>
      </dgm:prSet>
      <dgm:spPr/>
      <dgm:t>
        <a:bodyPr/>
        <a:lstStyle/>
        <a:p>
          <a:endParaRPr lang="en-US"/>
        </a:p>
      </dgm:t>
    </dgm:pt>
    <dgm:pt modelId="{E2B596D9-45A9-4FA6-9018-7774B38A679A}" type="pres">
      <dgm:prSet presAssocID="{77DBF4B0-A094-42ED-891D-8B43005EA6DB}" presName="sibTrans" presStyleLbl="sibTrans2D1" presStyleIdx="0" presStyleCnt="0"/>
      <dgm:spPr/>
      <dgm:t>
        <a:bodyPr/>
        <a:lstStyle/>
        <a:p>
          <a:endParaRPr lang="en-US"/>
        </a:p>
      </dgm:t>
    </dgm:pt>
    <dgm:pt modelId="{D444062D-39BA-45CB-B685-06F0CCED4B88}" type="pres">
      <dgm:prSet presAssocID="{147022FD-A8D0-4D01-A5D6-BF7852B9EC1D}" presName="compNode" presStyleCnt="0"/>
      <dgm:spPr/>
    </dgm:pt>
    <dgm:pt modelId="{4CE4DDB6-4E21-4760-A52B-E162390A9BB9}" type="pres">
      <dgm:prSet presAssocID="{147022FD-A8D0-4D01-A5D6-BF7852B9EC1D}" presName="pictRect" presStyleLbl="node1" presStyleIdx="1" presStyleCnt="3" custScaleX="87312" custScaleY="86954"/>
      <dgm:spPr>
        <a:blipFill dpi="0" rotWithShape="1">
          <a:blip xmlns:r="http://schemas.openxmlformats.org/officeDocument/2006/relationships" r:embed="rId2"/>
          <a:srcRect/>
          <a:stretch>
            <a:fillRect/>
          </a:stretch>
        </a:blipFill>
      </dgm:spPr>
      <dgm:t>
        <a:bodyPr/>
        <a:lstStyle/>
        <a:p>
          <a:endParaRPr lang="en-US"/>
        </a:p>
      </dgm:t>
    </dgm:pt>
    <dgm:pt modelId="{2900471B-DC78-4A5C-BAA3-1CDEDA248987}" type="pres">
      <dgm:prSet presAssocID="{147022FD-A8D0-4D01-A5D6-BF7852B9EC1D}" presName="textRect" presStyleLbl="revTx" presStyleIdx="1" presStyleCnt="3">
        <dgm:presLayoutVars>
          <dgm:bulletEnabled val="1"/>
        </dgm:presLayoutVars>
      </dgm:prSet>
      <dgm:spPr/>
      <dgm:t>
        <a:bodyPr/>
        <a:lstStyle/>
        <a:p>
          <a:endParaRPr lang="en-US"/>
        </a:p>
      </dgm:t>
    </dgm:pt>
    <dgm:pt modelId="{8F081972-D395-427C-8B24-F827D115FC2B}" type="pres">
      <dgm:prSet presAssocID="{9DE5691E-40E8-432F-9DED-8B930F7B78DD}" presName="sibTrans" presStyleLbl="sibTrans2D1" presStyleIdx="0" presStyleCnt="0"/>
      <dgm:spPr/>
      <dgm:t>
        <a:bodyPr/>
        <a:lstStyle/>
        <a:p>
          <a:endParaRPr lang="en-US"/>
        </a:p>
      </dgm:t>
    </dgm:pt>
    <dgm:pt modelId="{7AADA81A-AC0F-46FF-B21B-2896E5E5FBEA}" type="pres">
      <dgm:prSet presAssocID="{F59A6F8D-E4FB-4574-8D87-9FC1D85FB341}" presName="compNode" presStyleCnt="0"/>
      <dgm:spPr/>
    </dgm:pt>
    <dgm:pt modelId="{19E84029-539F-4675-A75C-1420F35AC4A6}" type="pres">
      <dgm:prSet presAssocID="{F59A6F8D-E4FB-4574-8D87-9FC1D85FB341}" presName="pictRect" presStyleLbl="node1" presStyleIdx="2" presStyleCnt="3" custScaleX="87312" custLinFactNeighborX="795" custLinFactNeighborY="385"/>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1D8DC1B5-ABB4-4712-880E-12D46A0F3450}" type="pres">
      <dgm:prSet presAssocID="{F59A6F8D-E4FB-4574-8D87-9FC1D85FB341}" presName="textRect" presStyleLbl="revTx" presStyleIdx="2" presStyleCnt="3">
        <dgm:presLayoutVars>
          <dgm:bulletEnabled val="1"/>
        </dgm:presLayoutVars>
      </dgm:prSet>
      <dgm:spPr/>
      <dgm:t>
        <a:bodyPr/>
        <a:lstStyle/>
        <a:p>
          <a:endParaRPr lang="en-US"/>
        </a:p>
      </dgm:t>
    </dgm:pt>
  </dgm:ptLst>
  <dgm:cxnLst>
    <dgm:cxn modelId="{D682D284-ECF7-4DEB-8285-79E55BDF04A8}" type="presOf" srcId="{147022FD-A8D0-4D01-A5D6-BF7852B9EC1D}" destId="{2900471B-DC78-4A5C-BAA3-1CDEDA248987}" srcOrd="0" destOrd="0" presId="urn:microsoft.com/office/officeart/2005/8/layout/pList1"/>
    <dgm:cxn modelId="{FC97D16C-DA4A-4A0D-AEA2-90051540561E}" srcId="{CEF152CC-FB2F-4256-A273-2DCE31E918AE}" destId="{F59A6F8D-E4FB-4574-8D87-9FC1D85FB341}" srcOrd="2" destOrd="0" parTransId="{8AC1A6EE-660C-4B25-B297-B3D0F8EDBB14}" sibTransId="{828D71C2-9E86-4783-B223-51B5D7739C25}"/>
    <dgm:cxn modelId="{DE376F85-A350-4AB7-8046-9A50039FCBFE}" type="presOf" srcId="{F59A6F8D-E4FB-4574-8D87-9FC1D85FB341}" destId="{1D8DC1B5-ABB4-4712-880E-12D46A0F3450}" srcOrd="0" destOrd="0" presId="urn:microsoft.com/office/officeart/2005/8/layout/pList1"/>
    <dgm:cxn modelId="{B395C32B-5771-47CF-98C4-B50E815D2B21}" type="presOf" srcId="{9DE5691E-40E8-432F-9DED-8B930F7B78DD}" destId="{8F081972-D395-427C-8B24-F827D115FC2B}" srcOrd="0" destOrd="0" presId="urn:microsoft.com/office/officeart/2005/8/layout/pList1"/>
    <dgm:cxn modelId="{8B2AAE8A-7DB7-48D4-82D7-9CA95E611C4D}" srcId="{CEF152CC-FB2F-4256-A273-2DCE31E918AE}" destId="{147022FD-A8D0-4D01-A5D6-BF7852B9EC1D}" srcOrd="1" destOrd="0" parTransId="{701BB850-6CFB-40FD-A673-907CE7D4D260}" sibTransId="{9DE5691E-40E8-432F-9DED-8B930F7B78DD}"/>
    <dgm:cxn modelId="{42DC4B63-7F7D-42A0-9FC9-FB86FD83D09A}" type="presOf" srcId="{77DBF4B0-A094-42ED-891D-8B43005EA6DB}" destId="{E2B596D9-45A9-4FA6-9018-7774B38A679A}" srcOrd="0" destOrd="0" presId="urn:microsoft.com/office/officeart/2005/8/layout/pList1"/>
    <dgm:cxn modelId="{7CFF60CE-AFD9-4937-936E-122A70FA479E}" srcId="{CEF152CC-FB2F-4256-A273-2DCE31E918AE}" destId="{E958B12C-1953-4894-BD03-198AAE8EE652}" srcOrd="0" destOrd="0" parTransId="{4258F3C1-149F-4725-8B78-02022094F406}" sibTransId="{77DBF4B0-A094-42ED-891D-8B43005EA6DB}"/>
    <dgm:cxn modelId="{B140CCA8-E9A0-4CBB-A640-7723646152A8}" type="presOf" srcId="{E958B12C-1953-4894-BD03-198AAE8EE652}" destId="{5A1AF81A-CA79-458F-82B4-532710481AF4}" srcOrd="0" destOrd="0" presId="urn:microsoft.com/office/officeart/2005/8/layout/pList1"/>
    <dgm:cxn modelId="{02446CF8-82F4-4D96-88D6-0A2C33922D43}" type="presOf" srcId="{CEF152CC-FB2F-4256-A273-2DCE31E918AE}" destId="{F98156C2-EE28-4DC2-AD58-F41AC4B5EAE2}" srcOrd="0" destOrd="0" presId="urn:microsoft.com/office/officeart/2005/8/layout/pList1"/>
    <dgm:cxn modelId="{3CDB85A3-7718-44F5-9E4B-CBC965586F56}" type="presParOf" srcId="{F98156C2-EE28-4DC2-AD58-F41AC4B5EAE2}" destId="{129427BC-D904-4AE4-8700-FD03611A8C09}" srcOrd="0" destOrd="0" presId="urn:microsoft.com/office/officeart/2005/8/layout/pList1"/>
    <dgm:cxn modelId="{49156B9F-883B-4525-AF91-1C55AC1B25F6}" type="presParOf" srcId="{129427BC-D904-4AE4-8700-FD03611A8C09}" destId="{7082C005-FF73-4518-AD1D-C951F3C566FD}" srcOrd="0" destOrd="0" presId="urn:microsoft.com/office/officeart/2005/8/layout/pList1"/>
    <dgm:cxn modelId="{69C4410E-9CD5-4F37-AFF4-F1E824265126}" type="presParOf" srcId="{129427BC-D904-4AE4-8700-FD03611A8C09}" destId="{5A1AF81A-CA79-458F-82B4-532710481AF4}" srcOrd="1" destOrd="0" presId="urn:microsoft.com/office/officeart/2005/8/layout/pList1"/>
    <dgm:cxn modelId="{E53E24DE-3C72-4C7E-919C-D09858F33986}" type="presParOf" srcId="{F98156C2-EE28-4DC2-AD58-F41AC4B5EAE2}" destId="{E2B596D9-45A9-4FA6-9018-7774B38A679A}" srcOrd="1" destOrd="0" presId="urn:microsoft.com/office/officeart/2005/8/layout/pList1"/>
    <dgm:cxn modelId="{0BEB8759-05F0-4E7D-91E2-D0A2F5AA578D}" type="presParOf" srcId="{F98156C2-EE28-4DC2-AD58-F41AC4B5EAE2}" destId="{D444062D-39BA-45CB-B685-06F0CCED4B88}" srcOrd="2" destOrd="0" presId="urn:microsoft.com/office/officeart/2005/8/layout/pList1"/>
    <dgm:cxn modelId="{3CCB414A-A5FD-428D-BD73-35E5430EE79C}" type="presParOf" srcId="{D444062D-39BA-45CB-B685-06F0CCED4B88}" destId="{4CE4DDB6-4E21-4760-A52B-E162390A9BB9}" srcOrd="0" destOrd="0" presId="urn:microsoft.com/office/officeart/2005/8/layout/pList1"/>
    <dgm:cxn modelId="{9536485B-57F2-44A8-9C90-4A63DBB4492A}" type="presParOf" srcId="{D444062D-39BA-45CB-B685-06F0CCED4B88}" destId="{2900471B-DC78-4A5C-BAA3-1CDEDA248987}" srcOrd="1" destOrd="0" presId="urn:microsoft.com/office/officeart/2005/8/layout/pList1"/>
    <dgm:cxn modelId="{0A710AF5-106E-4490-B23F-E0C552AD1731}" type="presParOf" srcId="{F98156C2-EE28-4DC2-AD58-F41AC4B5EAE2}" destId="{8F081972-D395-427C-8B24-F827D115FC2B}" srcOrd="3" destOrd="0" presId="urn:microsoft.com/office/officeart/2005/8/layout/pList1"/>
    <dgm:cxn modelId="{29BE2ACC-5FF5-445F-85C7-4261507351C2}" type="presParOf" srcId="{F98156C2-EE28-4DC2-AD58-F41AC4B5EAE2}" destId="{7AADA81A-AC0F-46FF-B21B-2896E5E5FBEA}" srcOrd="4" destOrd="0" presId="urn:microsoft.com/office/officeart/2005/8/layout/pList1"/>
    <dgm:cxn modelId="{C3650E86-5BA2-4D3A-AFD0-F768867429A0}" type="presParOf" srcId="{7AADA81A-AC0F-46FF-B21B-2896E5E5FBEA}" destId="{19E84029-539F-4675-A75C-1420F35AC4A6}" srcOrd="0" destOrd="0" presId="urn:microsoft.com/office/officeart/2005/8/layout/pList1"/>
    <dgm:cxn modelId="{14635AA2-337F-4D74-8151-1CB7D6CBEF37}" type="presParOf" srcId="{7AADA81A-AC0F-46FF-B21B-2896E5E5FBEA}" destId="{1D8DC1B5-ABB4-4712-880E-12D46A0F345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DB959-5017-40CA-BAB7-F527034AA282}" type="doc">
      <dgm:prSet loTypeId="urn:microsoft.com/office/officeart/2008/layout/VerticalAccentList" loCatId="list" qsTypeId="urn:microsoft.com/office/officeart/2005/8/quickstyle/3d1" qsCatId="3D" csTypeId="urn:microsoft.com/office/officeart/2005/8/colors/accent0_3" csCatId="mainScheme" phldr="1"/>
      <dgm:spPr/>
      <dgm:t>
        <a:bodyPr/>
        <a:lstStyle/>
        <a:p>
          <a:endParaRPr lang="en-US"/>
        </a:p>
      </dgm:t>
    </dgm:pt>
    <dgm:pt modelId="{643C3C85-1BA5-4762-9A98-6A0120C29B2B}">
      <dgm:prSet phldrT="[Text]" custT="1"/>
      <dgm:spPr/>
      <dgm:t>
        <a:bodyPr/>
        <a:lstStyle/>
        <a:p>
          <a:r>
            <a:rPr lang="en-US" sz="4400" dirty="0" smtClean="0"/>
            <a:t>Getting Started is Simple and Easy</a:t>
          </a:r>
          <a:endParaRPr lang="en-US" sz="4400" dirty="0"/>
        </a:p>
      </dgm:t>
    </dgm:pt>
    <dgm:pt modelId="{5E22FAFD-02B0-4254-90A3-5EF76736577E}" type="parTrans" cxnId="{42298AEC-E02D-472A-A511-2D1D053EB9BB}">
      <dgm:prSet/>
      <dgm:spPr/>
      <dgm:t>
        <a:bodyPr/>
        <a:lstStyle/>
        <a:p>
          <a:endParaRPr lang="en-US" sz="1800"/>
        </a:p>
      </dgm:t>
    </dgm:pt>
    <dgm:pt modelId="{9C66A8E8-58DF-4432-992E-26EA50E5BB72}" type="sibTrans" cxnId="{42298AEC-E02D-472A-A511-2D1D053EB9BB}">
      <dgm:prSet/>
      <dgm:spPr/>
      <dgm:t>
        <a:bodyPr/>
        <a:lstStyle/>
        <a:p>
          <a:endParaRPr lang="en-US" sz="1800"/>
        </a:p>
      </dgm:t>
    </dgm:pt>
    <dgm:pt modelId="{66A4F6E0-EBF2-47D2-86CC-DD0A605FFFB3}">
      <dgm:prSet phldrT="[Text]" custT="1"/>
      <dgm:spPr/>
      <dgm:t>
        <a:bodyPr/>
        <a:lstStyle/>
        <a:p>
          <a:r>
            <a:rPr lang="en-US" sz="4400" dirty="0" smtClean="0"/>
            <a:t>CRM has Native SharePoint Integration</a:t>
          </a:r>
          <a:endParaRPr lang="en-US" sz="4400" dirty="0"/>
        </a:p>
      </dgm:t>
    </dgm:pt>
    <dgm:pt modelId="{3756623F-028F-46E1-B003-2CFC07F8DA3F}" type="parTrans" cxnId="{805940AC-4A02-406D-B0E8-2695BCDDE0E2}">
      <dgm:prSet/>
      <dgm:spPr/>
      <dgm:t>
        <a:bodyPr/>
        <a:lstStyle/>
        <a:p>
          <a:endParaRPr lang="en-US" sz="1800"/>
        </a:p>
      </dgm:t>
    </dgm:pt>
    <dgm:pt modelId="{8D0C4FFE-235E-4F80-B1B7-0DCB8A87840C}" type="sibTrans" cxnId="{805940AC-4A02-406D-B0E8-2695BCDDE0E2}">
      <dgm:prSet/>
      <dgm:spPr/>
      <dgm:t>
        <a:bodyPr/>
        <a:lstStyle/>
        <a:p>
          <a:endParaRPr lang="en-US" sz="1800"/>
        </a:p>
      </dgm:t>
    </dgm:pt>
    <dgm:pt modelId="{0237E7E3-F8BE-44C1-A1AD-530D911662EA}">
      <dgm:prSet phldrT="[Text]" custT="1"/>
      <dgm:spPr/>
      <dgm:t>
        <a:bodyPr/>
        <a:lstStyle/>
        <a:p>
          <a:r>
            <a:rPr lang="en-US" sz="4000" dirty="0" smtClean="0"/>
            <a:t>Easy Extensibility and Connection to Cloud</a:t>
          </a:r>
          <a:endParaRPr lang="en-US" sz="4000" dirty="0"/>
        </a:p>
      </dgm:t>
    </dgm:pt>
    <dgm:pt modelId="{B11FB03A-E9C3-4FAF-B058-B028A96FBD78}" type="parTrans" cxnId="{93A96533-CE08-4796-AC36-84E1B1A727A1}">
      <dgm:prSet/>
      <dgm:spPr/>
      <dgm:t>
        <a:bodyPr/>
        <a:lstStyle/>
        <a:p>
          <a:endParaRPr lang="en-US" sz="1800"/>
        </a:p>
      </dgm:t>
    </dgm:pt>
    <dgm:pt modelId="{A36FE3CE-5335-4787-A28A-1C96B0DD7B0D}" type="sibTrans" cxnId="{93A96533-CE08-4796-AC36-84E1B1A727A1}">
      <dgm:prSet/>
      <dgm:spPr/>
      <dgm:t>
        <a:bodyPr/>
        <a:lstStyle/>
        <a:p>
          <a:endParaRPr lang="en-US" sz="1800"/>
        </a:p>
      </dgm:t>
    </dgm:pt>
    <dgm:pt modelId="{CAA8761B-2EF9-4271-9EC5-BF3C1B672170}" type="pres">
      <dgm:prSet presAssocID="{A7ADB959-5017-40CA-BAB7-F527034AA282}" presName="Name0" presStyleCnt="0">
        <dgm:presLayoutVars>
          <dgm:chMax/>
          <dgm:chPref/>
          <dgm:dir/>
        </dgm:presLayoutVars>
      </dgm:prSet>
      <dgm:spPr/>
      <dgm:t>
        <a:bodyPr/>
        <a:lstStyle/>
        <a:p>
          <a:endParaRPr lang="en-US"/>
        </a:p>
      </dgm:t>
    </dgm:pt>
    <dgm:pt modelId="{5795441F-8EB0-4036-A1FC-1416C3D7B9F4}" type="pres">
      <dgm:prSet presAssocID="{643C3C85-1BA5-4762-9A98-6A0120C29B2B}" presName="parenttextcomposite" presStyleCnt="0"/>
      <dgm:spPr/>
      <dgm:t>
        <a:bodyPr/>
        <a:lstStyle/>
        <a:p>
          <a:endParaRPr lang="en-US"/>
        </a:p>
      </dgm:t>
    </dgm:pt>
    <dgm:pt modelId="{6BA1B884-3254-443E-B2FE-4FDCAFC86572}" type="pres">
      <dgm:prSet presAssocID="{643C3C85-1BA5-4762-9A98-6A0120C29B2B}" presName="parenttext" presStyleLbl="revTx" presStyleIdx="0" presStyleCnt="3">
        <dgm:presLayoutVars>
          <dgm:chMax/>
          <dgm:chPref val="2"/>
          <dgm:bulletEnabled val="1"/>
        </dgm:presLayoutVars>
      </dgm:prSet>
      <dgm:spPr/>
      <dgm:t>
        <a:bodyPr/>
        <a:lstStyle/>
        <a:p>
          <a:endParaRPr lang="en-US"/>
        </a:p>
      </dgm:t>
    </dgm:pt>
    <dgm:pt modelId="{D49E6730-9FC5-44F2-8943-D6179B86D999}" type="pres">
      <dgm:prSet presAssocID="{643C3C85-1BA5-4762-9A98-6A0120C29B2B}" presName="parallelogramComposite" presStyleCnt="0"/>
      <dgm:spPr/>
      <dgm:t>
        <a:bodyPr/>
        <a:lstStyle/>
        <a:p>
          <a:endParaRPr lang="en-US"/>
        </a:p>
      </dgm:t>
    </dgm:pt>
    <dgm:pt modelId="{0D3D68ED-3355-4AA1-B6B4-C08AA5352932}" type="pres">
      <dgm:prSet presAssocID="{643C3C85-1BA5-4762-9A98-6A0120C29B2B}" presName="parallelogram1" presStyleLbl="alignNode1" presStyleIdx="0" presStyleCnt="21"/>
      <dgm:spPr/>
      <dgm:t>
        <a:bodyPr/>
        <a:lstStyle/>
        <a:p>
          <a:endParaRPr lang="en-US"/>
        </a:p>
      </dgm:t>
    </dgm:pt>
    <dgm:pt modelId="{024DEF6E-B66F-4ECE-95D4-58507653144F}" type="pres">
      <dgm:prSet presAssocID="{643C3C85-1BA5-4762-9A98-6A0120C29B2B}" presName="parallelogram2" presStyleLbl="alignNode1" presStyleIdx="1" presStyleCnt="21"/>
      <dgm:spPr/>
      <dgm:t>
        <a:bodyPr/>
        <a:lstStyle/>
        <a:p>
          <a:endParaRPr lang="en-US"/>
        </a:p>
      </dgm:t>
    </dgm:pt>
    <dgm:pt modelId="{942C3C3C-691F-4B85-A20F-48610AE1CB1C}" type="pres">
      <dgm:prSet presAssocID="{643C3C85-1BA5-4762-9A98-6A0120C29B2B}" presName="parallelogram3" presStyleLbl="alignNode1" presStyleIdx="2" presStyleCnt="21"/>
      <dgm:spPr/>
      <dgm:t>
        <a:bodyPr/>
        <a:lstStyle/>
        <a:p>
          <a:endParaRPr lang="en-US"/>
        </a:p>
      </dgm:t>
    </dgm:pt>
    <dgm:pt modelId="{F50602A3-B78D-475B-BD5F-FA341CD1B952}" type="pres">
      <dgm:prSet presAssocID="{643C3C85-1BA5-4762-9A98-6A0120C29B2B}" presName="parallelogram4" presStyleLbl="alignNode1" presStyleIdx="3" presStyleCnt="21"/>
      <dgm:spPr/>
      <dgm:t>
        <a:bodyPr/>
        <a:lstStyle/>
        <a:p>
          <a:endParaRPr lang="en-US"/>
        </a:p>
      </dgm:t>
    </dgm:pt>
    <dgm:pt modelId="{9574B9F4-3D53-4237-A1E6-16D3C20762B1}" type="pres">
      <dgm:prSet presAssocID="{643C3C85-1BA5-4762-9A98-6A0120C29B2B}" presName="parallelogram5" presStyleLbl="alignNode1" presStyleIdx="4" presStyleCnt="21"/>
      <dgm:spPr/>
      <dgm:t>
        <a:bodyPr/>
        <a:lstStyle/>
        <a:p>
          <a:endParaRPr lang="en-US"/>
        </a:p>
      </dgm:t>
    </dgm:pt>
    <dgm:pt modelId="{7F4D1B3E-293E-4D42-BC2C-2FDE32E8E50E}" type="pres">
      <dgm:prSet presAssocID="{643C3C85-1BA5-4762-9A98-6A0120C29B2B}" presName="parallelogram6" presStyleLbl="alignNode1" presStyleIdx="5" presStyleCnt="21"/>
      <dgm:spPr/>
      <dgm:t>
        <a:bodyPr/>
        <a:lstStyle/>
        <a:p>
          <a:endParaRPr lang="en-US"/>
        </a:p>
      </dgm:t>
    </dgm:pt>
    <dgm:pt modelId="{9C1615D0-4AFB-482F-8E43-6133518B23A4}" type="pres">
      <dgm:prSet presAssocID="{643C3C85-1BA5-4762-9A98-6A0120C29B2B}" presName="parallelogram7" presStyleLbl="alignNode1" presStyleIdx="6" presStyleCnt="21"/>
      <dgm:spPr/>
      <dgm:t>
        <a:bodyPr/>
        <a:lstStyle/>
        <a:p>
          <a:endParaRPr lang="en-US"/>
        </a:p>
      </dgm:t>
    </dgm:pt>
    <dgm:pt modelId="{7E2CDA1E-5818-4BCD-8DDE-689F0AD6E433}" type="pres">
      <dgm:prSet presAssocID="{9C66A8E8-58DF-4432-992E-26EA50E5BB72}" presName="sibTrans" presStyleCnt="0"/>
      <dgm:spPr/>
      <dgm:t>
        <a:bodyPr/>
        <a:lstStyle/>
        <a:p>
          <a:endParaRPr lang="en-US"/>
        </a:p>
      </dgm:t>
    </dgm:pt>
    <dgm:pt modelId="{FE855AB8-9181-4A4D-B873-5FA2634FF3C3}" type="pres">
      <dgm:prSet presAssocID="{66A4F6E0-EBF2-47D2-86CC-DD0A605FFFB3}" presName="parenttextcomposite" presStyleCnt="0"/>
      <dgm:spPr/>
      <dgm:t>
        <a:bodyPr/>
        <a:lstStyle/>
        <a:p>
          <a:endParaRPr lang="en-US"/>
        </a:p>
      </dgm:t>
    </dgm:pt>
    <dgm:pt modelId="{171D396F-793C-4BB1-9CD6-A9BAE3A1274F}" type="pres">
      <dgm:prSet presAssocID="{66A4F6E0-EBF2-47D2-86CC-DD0A605FFFB3}" presName="parenttext" presStyleLbl="revTx" presStyleIdx="1" presStyleCnt="3">
        <dgm:presLayoutVars>
          <dgm:chMax/>
          <dgm:chPref val="2"/>
          <dgm:bulletEnabled val="1"/>
        </dgm:presLayoutVars>
      </dgm:prSet>
      <dgm:spPr/>
      <dgm:t>
        <a:bodyPr/>
        <a:lstStyle/>
        <a:p>
          <a:endParaRPr lang="en-US"/>
        </a:p>
      </dgm:t>
    </dgm:pt>
    <dgm:pt modelId="{FE11CD49-B55C-4562-8757-DC5D7EEECF95}" type="pres">
      <dgm:prSet presAssocID="{66A4F6E0-EBF2-47D2-86CC-DD0A605FFFB3}" presName="parallelogramComposite" presStyleCnt="0"/>
      <dgm:spPr/>
      <dgm:t>
        <a:bodyPr/>
        <a:lstStyle/>
        <a:p>
          <a:endParaRPr lang="en-US"/>
        </a:p>
      </dgm:t>
    </dgm:pt>
    <dgm:pt modelId="{1824DA2A-F14C-4596-8D54-9F926DF6710C}" type="pres">
      <dgm:prSet presAssocID="{66A4F6E0-EBF2-47D2-86CC-DD0A605FFFB3}" presName="parallelogram1" presStyleLbl="alignNode1" presStyleIdx="7" presStyleCnt="21"/>
      <dgm:spPr/>
      <dgm:t>
        <a:bodyPr/>
        <a:lstStyle/>
        <a:p>
          <a:endParaRPr lang="en-US"/>
        </a:p>
      </dgm:t>
    </dgm:pt>
    <dgm:pt modelId="{548AFAB4-45AD-41A4-B59E-55E8AD893D80}" type="pres">
      <dgm:prSet presAssocID="{66A4F6E0-EBF2-47D2-86CC-DD0A605FFFB3}" presName="parallelogram2" presStyleLbl="alignNode1" presStyleIdx="8" presStyleCnt="21"/>
      <dgm:spPr/>
      <dgm:t>
        <a:bodyPr/>
        <a:lstStyle/>
        <a:p>
          <a:endParaRPr lang="en-US"/>
        </a:p>
      </dgm:t>
    </dgm:pt>
    <dgm:pt modelId="{34BE04BE-5BCB-4CC4-A6F3-556DE9979A7E}" type="pres">
      <dgm:prSet presAssocID="{66A4F6E0-EBF2-47D2-86CC-DD0A605FFFB3}" presName="parallelogram3" presStyleLbl="alignNode1" presStyleIdx="9" presStyleCnt="21"/>
      <dgm:spPr/>
      <dgm:t>
        <a:bodyPr/>
        <a:lstStyle/>
        <a:p>
          <a:endParaRPr lang="en-US"/>
        </a:p>
      </dgm:t>
    </dgm:pt>
    <dgm:pt modelId="{05AD75D5-17A2-4075-BD31-07DCA97F08D6}" type="pres">
      <dgm:prSet presAssocID="{66A4F6E0-EBF2-47D2-86CC-DD0A605FFFB3}" presName="parallelogram4" presStyleLbl="alignNode1" presStyleIdx="10" presStyleCnt="21"/>
      <dgm:spPr/>
      <dgm:t>
        <a:bodyPr/>
        <a:lstStyle/>
        <a:p>
          <a:endParaRPr lang="en-US"/>
        </a:p>
      </dgm:t>
    </dgm:pt>
    <dgm:pt modelId="{0A8E5AFB-C310-4374-B2F3-1A02874F1C40}" type="pres">
      <dgm:prSet presAssocID="{66A4F6E0-EBF2-47D2-86CC-DD0A605FFFB3}" presName="parallelogram5" presStyleLbl="alignNode1" presStyleIdx="11" presStyleCnt="21"/>
      <dgm:spPr/>
      <dgm:t>
        <a:bodyPr/>
        <a:lstStyle/>
        <a:p>
          <a:endParaRPr lang="en-US"/>
        </a:p>
      </dgm:t>
    </dgm:pt>
    <dgm:pt modelId="{DF8FD292-9FCE-44F9-A637-2F8CE51F27F3}" type="pres">
      <dgm:prSet presAssocID="{66A4F6E0-EBF2-47D2-86CC-DD0A605FFFB3}" presName="parallelogram6" presStyleLbl="alignNode1" presStyleIdx="12" presStyleCnt="21"/>
      <dgm:spPr/>
      <dgm:t>
        <a:bodyPr/>
        <a:lstStyle/>
        <a:p>
          <a:endParaRPr lang="en-US"/>
        </a:p>
      </dgm:t>
    </dgm:pt>
    <dgm:pt modelId="{041DBF46-A94F-4086-A24B-B0B69C86312C}" type="pres">
      <dgm:prSet presAssocID="{66A4F6E0-EBF2-47D2-86CC-DD0A605FFFB3}" presName="parallelogram7" presStyleLbl="alignNode1" presStyleIdx="13" presStyleCnt="21"/>
      <dgm:spPr/>
      <dgm:t>
        <a:bodyPr/>
        <a:lstStyle/>
        <a:p>
          <a:endParaRPr lang="en-US"/>
        </a:p>
      </dgm:t>
    </dgm:pt>
    <dgm:pt modelId="{DC2D2FCA-3198-4AEC-8B05-897CABA6473D}" type="pres">
      <dgm:prSet presAssocID="{8D0C4FFE-235E-4F80-B1B7-0DCB8A87840C}" presName="sibTrans" presStyleCnt="0"/>
      <dgm:spPr/>
      <dgm:t>
        <a:bodyPr/>
        <a:lstStyle/>
        <a:p>
          <a:endParaRPr lang="en-US"/>
        </a:p>
      </dgm:t>
    </dgm:pt>
    <dgm:pt modelId="{1AF153F4-DB2C-4109-8952-A5E5507E2209}" type="pres">
      <dgm:prSet presAssocID="{0237E7E3-F8BE-44C1-A1AD-530D911662EA}" presName="parenttextcomposite" presStyleCnt="0"/>
      <dgm:spPr/>
      <dgm:t>
        <a:bodyPr/>
        <a:lstStyle/>
        <a:p>
          <a:endParaRPr lang="en-US"/>
        </a:p>
      </dgm:t>
    </dgm:pt>
    <dgm:pt modelId="{7F229BA9-CD13-4AF4-B9DF-5CDF1BB97200}" type="pres">
      <dgm:prSet presAssocID="{0237E7E3-F8BE-44C1-A1AD-530D911662EA}" presName="parenttext" presStyleLbl="revTx" presStyleIdx="2" presStyleCnt="3">
        <dgm:presLayoutVars>
          <dgm:chMax/>
          <dgm:chPref val="2"/>
          <dgm:bulletEnabled val="1"/>
        </dgm:presLayoutVars>
      </dgm:prSet>
      <dgm:spPr/>
      <dgm:t>
        <a:bodyPr/>
        <a:lstStyle/>
        <a:p>
          <a:endParaRPr lang="en-US"/>
        </a:p>
      </dgm:t>
    </dgm:pt>
    <dgm:pt modelId="{205C8D0A-AEDA-4D93-8A51-7C05C96CA535}" type="pres">
      <dgm:prSet presAssocID="{0237E7E3-F8BE-44C1-A1AD-530D911662EA}" presName="parallelogramComposite" presStyleCnt="0"/>
      <dgm:spPr/>
      <dgm:t>
        <a:bodyPr/>
        <a:lstStyle/>
        <a:p>
          <a:endParaRPr lang="en-US"/>
        </a:p>
      </dgm:t>
    </dgm:pt>
    <dgm:pt modelId="{43311FE9-BC8C-457F-9E6A-0F6DD86727A5}" type="pres">
      <dgm:prSet presAssocID="{0237E7E3-F8BE-44C1-A1AD-530D911662EA}" presName="parallelogram1" presStyleLbl="alignNode1" presStyleIdx="14" presStyleCnt="21"/>
      <dgm:spPr/>
      <dgm:t>
        <a:bodyPr/>
        <a:lstStyle/>
        <a:p>
          <a:endParaRPr lang="en-US"/>
        </a:p>
      </dgm:t>
    </dgm:pt>
    <dgm:pt modelId="{785C07D6-C75D-40DE-98B5-850DD6E8BDB1}" type="pres">
      <dgm:prSet presAssocID="{0237E7E3-F8BE-44C1-A1AD-530D911662EA}" presName="parallelogram2" presStyleLbl="alignNode1" presStyleIdx="15" presStyleCnt="21"/>
      <dgm:spPr/>
      <dgm:t>
        <a:bodyPr/>
        <a:lstStyle/>
        <a:p>
          <a:endParaRPr lang="en-US"/>
        </a:p>
      </dgm:t>
    </dgm:pt>
    <dgm:pt modelId="{11F70BF7-ABEB-46F7-815F-AFB7FF0374A8}" type="pres">
      <dgm:prSet presAssocID="{0237E7E3-F8BE-44C1-A1AD-530D911662EA}" presName="parallelogram3" presStyleLbl="alignNode1" presStyleIdx="16" presStyleCnt="21"/>
      <dgm:spPr/>
      <dgm:t>
        <a:bodyPr/>
        <a:lstStyle/>
        <a:p>
          <a:endParaRPr lang="en-US"/>
        </a:p>
      </dgm:t>
    </dgm:pt>
    <dgm:pt modelId="{C14CF03F-0375-41BE-BEE1-1B1D42EB06A7}" type="pres">
      <dgm:prSet presAssocID="{0237E7E3-F8BE-44C1-A1AD-530D911662EA}" presName="parallelogram4" presStyleLbl="alignNode1" presStyleIdx="17" presStyleCnt="21"/>
      <dgm:spPr/>
      <dgm:t>
        <a:bodyPr/>
        <a:lstStyle/>
        <a:p>
          <a:endParaRPr lang="en-US"/>
        </a:p>
      </dgm:t>
    </dgm:pt>
    <dgm:pt modelId="{AC115B19-31A3-4C2B-A16D-01AABD0089A9}" type="pres">
      <dgm:prSet presAssocID="{0237E7E3-F8BE-44C1-A1AD-530D911662EA}" presName="parallelogram5" presStyleLbl="alignNode1" presStyleIdx="18" presStyleCnt="21"/>
      <dgm:spPr/>
      <dgm:t>
        <a:bodyPr/>
        <a:lstStyle/>
        <a:p>
          <a:endParaRPr lang="en-US"/>
        </a:p>
      </dgm:t>
    </dgm:pt>
    <dgm:pt modelId="{FAD0C3DB-F776-4E02-9C47-0CC05886C034}" type="pres">
      <dgm:prSet presAssocID="{0237E7E3-F8BE-44C1-A1AD-530D911662EA}" presName="parallelogram6" presStyleLbl="alignNode1" presStyleIdx="19" presStyleCnt="21"/>
      <dgm:spPr/>
      <dgm:t>
        <a:bodyPr/>
        <a:lstStyle/>
        <a:p>
          <a:endParaRPr lang="en-US"/>
        </a:p>
      </dgm:t>
    </dgm:pt>
    <dgm:pt modelId="{254BC3F5-E7AA-4B5A-8305-4A107A9D225E}" type="pres">
      <dgm:prSet presAssocID="{0237E7E3-F8BE-44C1-A1AD-530D911662EA}" presName="parallelogram7" presStyleLbl="alignNode1" presStyleIdx="20" presStyleCnt="21"/>
      <dgm:spPr/>
      <dgm:t>
        <a:bodyPr/>
        <a:lstStyle/>
        <a:p>
          <a:endParaRPr lang="en-US"/>
        </a:p>
      </dgm:t>
    </dgm:pt>
  </dgm:ptLst>
  <dgm:cxnLst>
    <dgm:cxn modelId="{805940AC-4A02-406D-B0E8-2695BCDDE0E2}" srcId="{A7ADB959-5017-40CA-BAB7-F527034AA282}" destId="{66A4F6E0-EBF2-47D2-86CC-DD0A605FFFB3}" srcOrd="1" destOrd="0" parTransId="{3756623F-028F-46E1-B003-2CFC07F8DA3F}" sibTransId="{8D0C4FFE-235E-4F80-B1B7-0DCB8A87840C}"/>
    <dgm:cxn modelId="{956AC46B-C253-4F6F-8777-30D0662308A1}" type="presOf" srcId="{A7ADB959-5017-40CA-BAB7-F527034AA282}" destId="{CAA8761B-2EF9-4271-9EC5-BF3C1B672170}" srcOrd="0" destOrd="0" presId="urn:microsoft.com/office/officeart/2008/layout/VerticalAccentList"/>
    <dgm:cxn modelId="{42298AEC-E02D-472A-A511-2D1D053EB9BB}" srcId="{A7ADB959-5017-40CA-BAB7-F527034AA282}" destId="{643C3C85-1BA5-4762-9A98-6A0120C29B2B}" srcOrd="0" destOrd="0" parTransId="{5E22FAFD-02B0-4254-90A3-5EF76736577E}" sibTransId="{9C66A8E8-58DF-4432-992E-26EA50E5BB72}"/>
    <dgm:cxn modelId="{93A96533-CE08-4796-AC36-84E1B1A727A1}" srcId="{A7ADB959-5017-40CA-BAB7-F527034AA282}" destId="{0237E7E3-F8BE-44C1-A1AD-530D911662EA}" srcOrd="2" destOrd="0" parTransId="{B11FB03A-E9C3-4FAF-B058-B028A96FBD78}" sibTransId="{A36FE3CE-5335-4787-A28A-1C96B0DD7B0D}"/>
    <dgm:cxn modelId="{3FBD0A15-3A59-4607-8BFB-D6630203557F}" type="presOf" srcId="{66A4F6E0-EBF2-47D2-86CC-DD0A605FFFB3}" destId="{171D396F-793C-4BB1-9CD6-A9BAE3A1274F}" srcOrd="0" destOrd="0" presId="urn:microsoft.com/office/officeart/2008/layout/VerticalAccentList"/>
    <dgm:cxn modelId="{274B838C-10F4-4197-88DC-E768DE189352}" type="presOf" srcId="{0237E7E3-F8BE-44C1-A1AD-530D911662EA}" destId="{7F229BA9-CD13-4AF4-B9DF-5CDF1BB97200}" srcOrd="0" destOrd="0" presId="urn:microsoft.com/office/officeart/2008/layout/VerticalAccentList"/>
    <dgm:cxn modelId="{8D324FB4-6151-4349-BBF1-3A2C62BE2240}" type="presOf" srcId="{643C3C85-1BA5-4762-9A98-6A0120C29B2B}" destId="{6BA1B884-3254-443E-B2FE-4FDCAFC86572}" srcOrd="0" destOrd="0" presId="urn:microsoft.com/office/officeart/2008/layout/VerticalAccentList"/>
    <dgm:cxn modelId="{429B39BA-CF68-4E71-84E7-AB94963A413A}" type="presParOf" srcId="{CAA8761B-2EF9-4271-9EC5-BF3C1B672170}" destId="{5795441F-8EB0-4036-A1FC-1416C3D7B9F4}" srcOrd="0" destOrd="0" presId="urn:microsoft.com/office/officeart/2008/layout/VerticalAccentList"/>
    <dgm:cxn modelId="{10A21B7A-9F61-459D-A60E-50B56615F0FC}" type="presParOf" srcId="{5795441F-8EB0-4036-A1FC-1416C3D7B9F4}" destId="{6BA1B884-3254-443E-B2FE-4FDCAFC86572}" srcOrd="0" destOrd="0" presId="urn:microsoft.com/office/officeart/2008/layout/VerticalAccentList"/>
    <dgm:cxn modelId="{F57BCB4E-05B0-4E1E-B9D9-3D93992C374A}" type="presParOf" srcId="{CAA8761B-2EF9-4271-9EC5-BF3C1B672170}" destId="{D49E6730-9FC5-44F2-8943-D6179B86D999}" srcOrd="1" destOrd="0" presId="urn:microsoft.com/office/officeart/2008/layout/VerticalAccentList"/>
    <dgm:cxn modelId="{F9A64788-8781-4171-91BA-6DADBB6E21A9}" type="presParOf" srcId="{D49E6730-9FC5-44F2-8943-D6179B86D999}" destId="{0D3D68ED-3355-4AA1-B6B4-C08AA5352932}" srcOrd="0" destOrd="0" presId="urn:microsoft.com/office/officeart/2008/layout/VerticalAccentList"/>
    <dgm:cxn modelId="{B333FB08-53D7-44A1-BAC4-6C44762A317D}" type="presParOf" srcId="{D49E6730-9FC5-44F2-8943-D6179B86D999}" destId="{024DEF6E-B66F-4ECE-95D4-58507653144F}" srcOrd="1" destOrd="0" presId="urn:microsoft.com/office/officeart/2008/layout/VerticalAccentList"/>
    <dgm:cxn modelId="{55A38EA4-8706-4252-9BDA-93E836325FF4}" type="presParOf" srcId="{D49E6730-9FC5-44F2-8943-D6179B86D999}" destId="{942C3C3C-691F-4B85-A20F-48610AE1CB1C}" srcOrd="2" destOrd="0" presId="urn:microsoft.com/office/officeart/2008/layout/VerticalAccentList"/>
    <dgm:cxn modelId="{EDAC9D01-9A74-48DA-A4A9-A00A5BD208A6}" type="presParOf" srcId="{D49E6730-9FC5-44F2-8943-D6179B86D999}" destId="{F50602A3-B78D-475B-BD5F-FA341CD1B952}" srcOrd="3" destOrd="0" presId="urn:microsoft.com/office/officeart/2008/layout/VerticalAccentList"/>
    <dgm:cxn modelId="{6EFE3286-4280-4A80-B8C9-F4C4BE0FBF59}" type="presParOf" srcId="{D49E6730-9FC5-44F2-8943-D6179B86D999}" destId="{9574B9F4-3D53-4237-A1E6-16D3C20762B1}" srcOrd="4" destOrd="0" presId="urn:microsoft.com/office/officeart/2008/layout/VerticalAccentList"/>
    <dgm:cxn modelId="{3FB7F6D5-EB13-44E8-AC06-532700105076}" type="presParOf" srcId="{D49E6730-9FC5-44F2-8943-D6179B86D999}" destId="{7F4D1B3E-293E-4D42-BC2C-2FDE32E8E50E}" srcOrd="5" destOrd="0" presId="urn:microsoft.com/office/officeart/2008/layout/VerticalAccentList"/>
    <dgm:cxn modelId="{05F00B81-37CB-4E2F-BD63-5E2BC6BBA27F}" type="presParOf" srcId="{D49E6730-9FC5-44F2-8943-D6179B86D999}" destId="{9C1615D0-4AFB-482F-8E43-6133518B23A4}" srcOrd="6" destOrd="0" presId="urn:microsoft.com/office/officeart/2008/layout/VerticalAccentList"/>
    <dgm:cxn modelId="{38815ACB-6FA6-4EA3-B581-30E453F6B84F}" type="presParOf" srcId="{CAA8761B-2EF9-4271-9EC5-BF3C1B672170}" destId="{7E2CDA1E-5818-4BCD-8DDE-689F0AD6E433}" srcOrd="2" destOrd="0" presId="urn:microsoft.com/office/officeart/2008/layout/VerticalAccentList"/>
    <dgm:cxn modelId="{474D1776-DEBD-42F0-BB14-017821E99FFB}" type="presParOf" srcId="{CAA8761B-2EF9-4271-9EC5-BF3C1B672170}" destId="{FE855AB8-9181-4A4D-B873-5FA2634FF3C3}" srcOrd="3" destOrd="0" presId="urn:microsoft.com/office/officeart/2008/layout/VerticalAccentList"/>
    <dgm:cxn modelId="{2895B0D6-374D-4486-B042-71B7B5A8897C}" type="presParOf" srcId="{FE855AB8-9181-4A4D-B873-5FA2634FF3C3}" destId="{171D396F-793C-4BB1-9CD6-A9BAE3A1274F}" srcOrd="0" destOrd="0" presId="urn:microsoft.com/office/officeart/2008/layout/VerticalAccentList"/>
    <dgm:cxn modelId="{028A3B7B-CDAB-40C5-8706-161237528D1C}" type="presParOf" srcId="{CAA8761B-2EF9-4271-9EC5-BF3C1B672170}" destId="{FE11CD49-B55C-4562-8757-DC5D7EEECF95}" srcOrd="4" destOrd="0" presId="urn:microsoft.com/office/officeart/2008/layout/VerticalAccentList"/>
    <dgm:cxn modelId="{EE4612E3-F64E-4FE9-9478-1C97331FF817}" type="presParOf" srcId="{FE11CD49-B55C-4562-8757-DC5D7EEECF95}" destId="{1824DA2A-F14C-4596-8D54-9F926DF6710C}" srcOrd="0" destOrd="0" presId="urn:microsoft.com/office/officeart/2008/layout/VerticalAccentList"/>
    <dgm:cxn modelId="{E292002B-1D95-4D1B-96E9-07A45BFC1400}" type="presParOf" srcId="{FE11CD49-B55C-4562-8757-DC5D7EEECF95}" destId="{548AFAB4-45AD-41A4-B59E-55E8AD893D80}" srcOrd="1" destOrd="0" presId="urn:microsoft.com/office/officeart/2008/layout/VerticalAccentList"/>
    <dgm:cxn modelId="{169296D1-676B-45BF-8502-6E02F1988CD3}" type="presParOf" srcId="{FE11CD49-B55C-4562-8757-DC5D7EEECF95}" destId="{34BE04BE-5BCB-4CC4-A6F3-556DE9979A7E}" srcOrd="2" destOrd="0" presId="urn:microsoft.com/office/officeart/2008/layout/VerticalAccentList"/>
    <dgm:cxn modelId="{9D273D05-6276-49C1-97EE-F3512A2C1765}" type="presParOf" srcId="{FE11CD49-B55C-4562-8757-DC5D7EEECF95}" destId="{05AD75D5-17A2-4075-BD31-07DCA97F08D6}" srcOrd="3" destOrd="0" presId="urn:microsoft.com/office/officeart/2008/layout/VerticalAccentList"/>
    <dgm:cxn modelId="{3B343363-AFD9-40E0-ADA8-64DF63E35569}" type="presParOf" srcId="{FE11CD49-B55C-4562-8757-DC5D7EEECF95}" destId="{0A8E5AFB-C310-4374-B2F3-1A02874F1C40}" srcOrd="4" destOrd="0" presId="urn:microsoft.com/office/officeart/2008/layout/VerticalAccentList"/>
    <dgm:cxn modelId="{447CB733-5862-4D97-8D7C-00BD840E3CCF}" type="presParOf" srcId="{FE11CD49-B55C-4562-8757-DC5D7EEECF95}" destId="{DF8FD292-9FCE-44F9-A637-2F8CE51F27F3}" srcOrd="5" destOrd="0" presId="urn:microsoft.com/office/officeart/2008/layout/VerticalAccentList"/>
    <dgm:cxn modelId="{93879552-AC00-4158-9C08-BF820FC56630}" type="presParOf" srcId="{FE11CD49-B55C-4562-8757-DC5D7EEECF95}" destId="{041DBF46-A94F-4086-A24B-B0B69C86312C}" srcOrd="6" destOrd="0" presId="urn:microsoft.com/office/officeart/2008/layout/VerticalAccentList"/>
    <dgm:cxn modelId="{EBCCE47E-A3E8-4F97-83FC-1E0AE996F23D}" type="presParOf" srcId="{CAA8761B-2EF9-4271-9EC5-BF3C1B672170}" destId="{DC2D2FCA-3198-4AEC-8B05-897CABA6473D}" srcOrd="5" destOrd="0" presId="urn:microsoft.com/office/officeart/2008/layout/VerticalAccentList"/>
    <dgm:cxn modelId="{AA27447B-7F2C-4013-B45E-F562DEF8B107}" type="presParOf" srcId="{CAA8761B-2EF9-4271-9EC5-BF3C1B672170}" destId="{1AF153F4-DB2C-4109-8952-A5E5507E2209}" srcOrd="6" destOrd="0" presId="urn:microsoft.com/office/officeart/2008/layout/VerticalAccentList"/>
    <dgm:cxn modelId="{6A64AE83-A999-40D8-ADEB-1B1D75A2EAD5}" type="presParOf" srcId="{1AF153F4-DB2C-4109-8952-A5E5507E2209}" destId="{7F229BA9-CD13-4AF4-B9DF-5CDF1BB97200}" srcOrd="0" destOrd="0" presId="urn:microsoft.com/office/officeart/2008/layout/VerticalAccentList"/>
    <dgm:cxn modelId="{FB21F521-CD79-4E9D-A8D9-F95664B2367E}" type="presParOf" srcId="{CAA8761B-2EF9-4271-9EC5-BF3C1B672170}" destId="{205C8D0A-AEDA-4D93-8A51-7C05C96CA535}" srcOrd="7" destOrd="0" presId="urn:microsoft.com/office/officeart/2008/layout/VerticalAccentList"/>
    <dgm:cxn modelId="{C889A16A-EF7E-4611-A168-215C0812F50E}" type="presParOf" srcId="{205C8D0A-AEDA-4D93-8A51-7C05C96CA535}" destId="{43311FE9-BC8C-457F-9E6A-0F6DD86727A5}" srcOrd="0" destOrd="0" presId="urn:microsoft.com/office/officeart/2008/layout/VerticalAccentList"/>
    <dgm:cxn modelId="{ADDFA9B0-958F-4F1D-BDC9-8EFBDDFAB9DE}" type="presParOf" srcId="{205C8D0A-AEDA-4D93-8A51-7C05C96CA535}" destId="{785C07D6-C75D-40DE-98B5-850DD6E8BDB1}" srcOrd="1" destOrd="0" presId="urn:microsoft.com/office/officeart/2008/layout/VerticalAccentList"/>
    <dgm:cxn modelId="{CB7707D6-1470-495D-BFA7-A46BCB1CE353}" type="presParOf" srcId="{205C8D0A-AEDA-4D93-8A51-7C05C96CA535}" destId="{11F70BF7-ABEB-46F7-815F-AFB7FF0374A8}" srcOrd="2" destOrd="0" presId="urn:microsoft.com/office/officeart/2008/layout/VerticalAccentList"/>
    <dgm:cxn modelId="{558D27F6-A262-44EF-8AAC-F30A54E9C8E9}" type="presParOf" srcId="{205C8D0A-AEDA-4D93-8A51-7C05C96CA535}" destId="{C14CF03F-0375-41BE-BEE1-1B1D42EB06A7}" srcOrd="3" destOrd="0" presId="urn:microsoft.com/office/officeart/2008/layout/VerticalAccentList"/>
    <dgm:cxn modelId="{8B97244C-58A2-45A3-B3FB-56A10AEDC7E2}" type="presParOf" srcId="{205C8D0A-AEDA-4D93-8A51-7C05C96CA535}" destId="{AC115B19-31A3-4C2B-A16D-01AABD0089A9}" srcOrd="4" destOrd="0" presId="urn:microsoft.com/office/officeart/2008/layout/VerticalAccentList"/>
    <dgm:cxn modelId="{A08F0FBE-24EF-4B04-AE21-04A87FC428FE}" type="presParOf" srcId="{205C8D0A-AEDA-4D93-8A51-7C05C96CA535}" destId="{FAD0C3DB-F776-4E02-9C47-0CC05886C034}" srcOrd="5" destOrd="0" presId="urn:microsoft.com/office/officeart/2008/layout/VerticalAccentList"/>
    <dgm:cxn modelId="{6E778104-630B-4F09-AAB1-01C30B3099F5}" type="presParOf" srcId="{205C8D0A-AEDA-4D93-8A51-7C05C96CA535}" destId="{254BC3F5-E7AA-4B5A-8305-4A107A9D225E}"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2C005-FF73-4518-AD1D-C951F3C566FD}">
      <dsp:nvSpPr>
        <dsp:cNvPr id="0" name=""/>
        <dsp:cNvSpPr/>
      </dsp:nvSpPr>
      <dsp:spPr>
        <a:xfrm>
          <a:off x="235045" y="866478"/>
          <a:ext cx="3203093" cy="2003178"/>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AF81A-CA79-458F-82B4-532710481AF4}">
      <dsp:nvSpPr>
        <dsp:cNvPr id="0" name=""/>
        <dsp:cNvSpPr/>
      </dsp:nvSpPr>
      <dsp:spPr>
        <a:xfrm>
          <a:off x="2312" y="3131886"/>
          <a:ext cx="3668560" cy="136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lvl="0" algn="ctr" defTabSz="1289050">
            <a:lnSpc>
              <a:spcPct val="90000"/>
            </a:lnSpc>
            <a:spcBef>
              <a:spcPct val="0"/>
            </a:spcBef>
            <a:spcAft>
              <a:spcPct val="35000"/>
            </a:spcAft>
          </a:pPr>
          <a:r>
            <a:rPr lang="en-US" sz="2900" kern="1200" dirty="0" smtClean="0"/>
            <a:t>Built-in Connection Points</a:t>
          </a:r>
          <a:endParaRPr lang="en-US" sz="2900" kern="1200" dirty="0"/>
        </a:p>
      </dsp:txBody>
      <dsp:txXfrm>
        <a:off x="2312" y="3131886"/>
        <a:ext cx="3668560" cy="1361035"/>
      </dsp:txXfrm>
    </dsp:sp>
    <dsp:sp modelId="{4CE4DDB6-4E21-4760-A52B-E162390A9BB9}">
      <dsp:nvSpPr>
        <dsp:cNvPr id="0" name=""/>
        <dsp:cNvSpPr/>
      </dsp:nvSpPr>
      <dsp:spPr>
        <a:xfrm>
          <a:off x="4270615" y="817802"/>
          <a:ext cx="3203093" cy="2197882"/>
        </a:xfrm>
        <a:prstGeom prst="roundRect">
          <a:avLst/>
        </a:prstGeom>
        <a:blipFill dpi="0"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0471B-DC78-4A5C-BAA3-1CDEDA248987}">
      <dsp:nvSpPr>
        <dsp:cNvPr id="0" name=""/>
        <dsp:cNvSpPr/>
      </dsp:nvSpPr>
      <dsp:spPr>
        <a:xfrm>
          <a:off x="4037882" y="3180562"/>
          <a:ext cx="3668560" cy="136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lvl="0" algn="ctr" defTabSz="1289050">
            <a:lnSpc>
              <a:spcPct val="90000"/>
            </a:lnSpc>
            <a:spcBef>
              <a:spcPct val="0"/>
            </a:spcBef>
            <a:spcAft>
              <a:spcPct val="35000"/>
            </a:spcAft>
          </a:pPr>
          <a:r>
            <a:rPr lang="en-US" sz="2900" kern="1200" dirty="0" smtClean="0"/>
            <a:t>Business Connectivity Services (BCS)</a:t>
          </a:r>
          <a:endParaRPr lang="en-US" sz="2900" kern="1200" dirty="0"/>
        </a:p>
      </dsp:txBody>
      <dsp:txXfrm>
        <a:off x="4037882" y="3180562"/>
        <a:ext cx="3668560" cy="1361035"/>
      </dsp:txXfrm>
    </dsp:sp>
    <dsp:sp modelId="{19E84029-539F-4675-A75C-1420F35AC4A6}">
      <dsp:nvSpPr>
        <dsp:cNvPr id="0" name=""/>
        <dsp:cNvSpPr/>
      </dsp:nvSpPr>
      <dsp:spPr>
        <a:xfrm>
          <a:off x="8335351" y="745094"/>
          <a:ext cx="3203093" cy="2527637"/>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DC1B5-ABB4-4712-880E-12D46A0F3450}">
      <dsp:nvSpPr>
        <dsp:cNvPr id="0" name=""/>
        <dsp:cNvSpPr/>
      </dsp:nvSpPr>
      <dsp:spPr>
        <a:xfrm>
          <a:off x="8073452" y="3263001"/>
          <a:ext cx="3668560" cy="1361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lvl="0" algn="ctr" defTabSz="1289050">
            <a:lnSpc>
              <a:spcPct val="90000"/>
            </a:lnSpc>
            <a:spcBef>
              <a:spcPct val="0"/>
            </a:spcBef>
            <a:spcAft>
              <a:spcPct val="35000"/>
            </a:spcAft>
          </a:pPr>
          <a:r>
            <a:rPr lang="en-US" sz="2900" kern="1200" dirty="0" smtClean="0"/>
            <a:t>Web Parts &amp; Silverlight</a:t>
          </a:r>
          <a:endParaRPr lang="en-US" sz="2900" kern="1200" dirty="0"/>
        </a:p>
      </dsp:txBody>
      <dsp:txXfrm>
        <a:off x="8073452" y="3263001"/>
        <a:ext cx="3668560" cy="1361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1B884-3254-443E-B2FE-4FDCAFC86572}">
      <dsp:nvSpPr>
        <dsp:cNvPr id="0" name=""/>
        <dsp:cNvSpPr/>
      </dsp:nvSpPr>
      <dsp:spPr>
        <a:xfrm>
          <a:off x="579299" y="830786"/>
          <a:ext cx="10427387" cy="94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b" anchorCtr="0">
          <a:noAutofit/>
        </a:bodyPr>
        <a:lstStyle/>
        <a:p>
          <a:pPr lvl="0" algn="l" defTabSz="1955800">
            <a:lnSpc>
              <a:spcPct val="90000"/>
            </a:lnSpc>
            <a:spcBef>
              <a:spcPct val="0"/>
            </a:spcBef>
            <a:spcAft>
              <a:spcPct val="35000"/>
            </a:spcAft>
          </a:pPr>
          <a:r>
            <a:rPr lang="en-US" sz="4400" kern="1200" dirty="0" smtClean="0"/>
            <a:t>Getting Started is Simple and Easy</a:t>
          </a:r>
          <a:endParaRPr lang="en-US" sz="4400" kern="1200" dirty="0"/>
        </a:p>
      </dsp:txBody>
      <dsp:txXfrm>
        <a:off x="579299" y="830786"/>
        <a:ext cx="10427387" cy="947944"/>
      </dsp:txXfrm>
    </dsp:sp>
    <dsp:sp modelId="{0D3D68ED-3355-4AA1-B6B4-C08AA5352932}">
      <dsp:nvSpPr>
        <dsp:cNvPr id="0" name=""/>
        <dsp:cNvSpPr/>
      </dsp:nvSpPr>
      <dsp:spPr>
        <a:xfrm>
          <a:off x="579299"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24DEF6E-B66F-4ECE-95D4-58507653144F}">
      <dsp:nvSpPr>
        <dsp:cNvPr id="0" name=""/>
        <dsp:cNvSpPr/>
      </dsp:nvSpPr>
      <dsp:spPr>
        <a:xfrm>
          <a:off x="2050719"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42C3C3C-691F-4B85-A20F-48610AE1CB1C}">
      <dsp:nvSpPr>
        <dsp:cNvPr id="0" name=""/>
        <dsp:cNvSpPr/>
      </dsp:nvSpPr>
      <dsp:spPr>
        <a:xfrm>
          <a:off x="3522139"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50602A3-B78D-475B-BD5F-FA341CD1B952}">
      <dsp:nvSpPr>
        <dsp:cNvPr id="0" name=""/>
        <dsp:cNvSpPr/>
      </dsp:nvSpPr>
      <dsp:spPr>
        <a:xfrm>
          <a:off x="4993559"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574B9F4-3D53-4237-A1E6-16D3C20762B1}">
      <dsp:nvSpPr>
        <dsp:cNvPr id="0" name=""/>
        <dsp:cNvSpPr/>
      </dsp:nvSpPr>
      <dsp:spPr>
        <a:xfrm>
          <a:off x="6464980"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4D1B3E-293E-4D42-BC2C-2FDE32E8E50E}">
      <dsp:nvSpPr>
        <dsp:cNvPr id="0" name=""/>
        <dsp:cNvSpPr/>
      </dsp:nvSpPr>
      <dsp:spPr>
        <a:xfrm>
          <a:off x="7936400"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1615D0-4AFB-482F-8E43-6133518B23A4}">
      <dsp:nvSpPr>
        <dsp:cNvPr id="0" name=""/>
        <dsp:cNvSpPr/>
      </dsp:nvSpPr>
      <dsp:spPr>
        <a:xfrm>
          <a:off x="9407820" y="1778731"/>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1D396F-793C-4BB1-9CD6-A9BAE3A1274F}">
      <dsp:nvSpPr>
        <dsp:cNvPr id="0" name=""/>
        <dsp:cNvSpPr/>
      </dsp:nvSpPr>
      <dsp:spPr>
        <a:xfrm>
          <a:off x="579299" y="2118795"/>
          <a:ext cx="10427387" cy="94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b" anchorCtr="0">
          <a:noAutofit/>
        </a:bodyPr>
        <a:lstStyle/>
        <a:p>
          <a:pPr lvl="0" algn="l" defTabSz="1955800">
            <a:lnSpc>
              <a:spcPct val="90000"/>
            </a:lnSpc>
            <a:spcBef>
              <a:spcPct val="0"/>
            </a:spcBef>
            <a:spcAft>
              <a:spcPct val="35000"/>
            </a:spcAft>
          </a:pPr>
          <a:r>
            <a:rPr lang="en-US" sz="4400" kern="1200" dirty="0" smtClean="0"/>
            <a:t>CRM has Native SharePoint Integration</a:t>
          </a:r>
          <a:endParaRPr lang="en-US" sz="4400" kern="1200" dirty="0"/>
        </a:p>
      </dsp:txBody>
      <dsp:txXfrm>
        <a:off x="579299" y="2118795"/>
        <a:ext cx="10427387" cy="947944"/>
      </dsp:txXfrm>
    </dsp:sp>
    <dsp:sp modelId="{1824DA2A-F14C-4596-8D54-9F926DF6710C}">
      <dsp:nvSpPr>
        <dsp:cNvPr id="0" name=""/>
        <dsp:cNvSpPr/>
      </dsp:nvSpPr>
      <dsp:spPr>
        <a:xfrm>
          <a:off x="579299"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8AFAB4-45AD-41A4-B59E-55E8AD893D80}">
      <dsp:nvSpPr>
        <dsp:cNvPr id="0" name=""/>
        <dsp:cNvSpPr/>
      </dsp:nvSpPr>
      <dsp:spPr>
        <a:xfrm>
          <a:off x="2050719"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4BE04BE-5BCB-4CC4-A6F3-556DE9979A7E}">
      <dsp:nvSpPr>
        <dsp:cNvPr id="0" name=""/>
        <dsp:cNvSpPr/>
      </dsp:nvSpPr>
      <dsp:spPr>
        <a:xfrm>
          <a:off x="3522139"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AD75D5-17A2-4075-BD31-07DCA97F08D6}">
      <dsp:nvSpPr>
        <dsp:cNvPr id="0" name=""/>
        <dsp:cNvSpPr/>
      </dsp:nvSpPr>
      <dsp:spPr>
        <a:xfrm>
          <a:off x="4993559"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8E5AFB-C310-4374-B2F3-1A02874F1C40}">
      <dsp:nvSpPr>
        <dsp:cNvPr id="0" name=""/>
        <dsp:cNvSpPr/>
      </dsp:nvSpPr>
      <dsp:spPr>
        <a:xfrm>
          <a:off x="6464980"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8FD292-9FCE-44F9-A637-2F8CE51F27F3}">
      <dsp:nvSpPr>
        <dsp:cNvPr id="0" name=""/>
        <dsp:cNvSpPr/>
      </dsp:nvSpPr>
      <dsp:spPr>
        <a:xfrm>
          <a:off x="7936400"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41DBF46-A94F-4086-A24B-B0B69C86312C}">
      <dsp:nvSpPr>
        <dsp:cNvPr id="0" name=""/>
        <dsp:cNvSpPr/>
      </dsp:nvSpPr>
      <dsp:spPr>
        <a:xfrm>
          <a:off x="9407820" y="3066740"/>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229BA9-CD13-4AF4-B9DF-5CDF1BB97200}">
      <dsp:nvSpPr>
        <dsp:cNvPr id="0" name=""/>
        <dsp:cNvSpPr/>
      </dsp:nvSpPr>
      <dsp:spPr>
        <a:xfrm>
          <a:off x="579299" y="3406805"/>
          <a:ext cx="10427387" cy="94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l" defTabSz="1778000">
            <a:lnSpc>
              <a:spcPct val="90000"/>
            </a:lnSpc>
            <a:spcBef>
              <a:spcPct val="0"/>
            </a:spcBef>
            <a:spcAft>
              <a:spcPct val="35000"/>
            </a:spcAft>
          </a:pPr>
          <a:r>
            <a:rPr lang="en-US" sz="4000" kern="1200" dirty="0" smtClean="0"/>
            <a:t>Easy Extensibility and Connection to Cloud</a:t>
          </a:r>
          <a:endParaRPr lang="en-US" sz="4000" kern="1200" dirty="0"/>
        </a:p>
      </dsp:txBody>
      <dsp:txXfrm>
        <a:off x="579299" y="3406805"/>
        <a:ext cx="10427387" cy="947944"/>
      </dsp:txXfrm>
    </dsp:sp>
    <dsp:sp modelId="{43311FE9-BC8C-457F-9E6A-0F6DD86727A5}">
      <dsp:nvSpPr>
        <dsp:cNvPr id="0" name=""/>
        <dsp:cNvSpPr/>
      </dsp:nvSpPr>
      <dsp:spPr>
        <a:xfrm>
          <a:off x="579299"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5C07D6-C75D-40DE-98B5-850DD6E8BDB1}">
      <dsp:nvSpPr>
        <dsp:cNvPr id="0" name=""/>
        <dsp:cNvSpPr/>
      </dsp:nvSpPr>
      <dsp:spPr>
        <a:xfrm>
          <a:off x="2050719"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1F70BF7-ABEB-46F7-815F-AFB7FF0374A8}">
      <dsp:nvSpPr>
        <dsp:cNvPr id="0" name=""/>
        <dsp:cNvSpPr/>
      </dsp:nvSpPr>
      <dsp:spPr>
        <a:xfrm>
          <a:off x="3522139"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14CF03F-0375-41BE-BEE1-1B1D42EB06A7}">
      <dsp:nvSpPr>
        <dsp:cNvPr id="0" name=""/>
        <dsp:cNvSpPr/>
      </dsp:nvSpPr>
      <dsp:spPr>
        <a:xfrm>
          <a:off x="4993559"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C115B19-31A3-4C2B-A16D-01AABD0089A9}">
      <dsp:nvSpPr>
        <dsp:cNvPr id="0" name=""/>
        <dsp:cNvSpPr/>
      </dsp:nvSpPr>
      <dsp:spPr>
        <a:xfrm>
          <a:off x="6464980"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AD0C3DB-F776-4E02-9C47-0CC05886C034}">
      <dsp:nvSpPr>
        <dsp:cNvPr id="0" name=""/>
        <dsp:cNvSpPr/>
      </dsp:nvSpPr>
      <dsp:spPr>
        <a:xfrm>
          <a:off x="7936400"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4BC3F5-E7AA-4B5A-8305-4A107A9D225E}">
      <dsp:nvSpPr>
        <dsp:cNvPr id="0" name=""/>
        <dsp:cNvSpPr/>
      </dsp:nvSpPr>
      <dsp:spPr>
        <a:xfrm>
          <a:off x="9407820" y="4354749"/>
          <a:ext cx="1390318" cy="231719"/>
        </a:xfrm>
        <a:prstGeom prst="parallelogram">
          <a:avLst>
            <a:gd name="adj" fmla="val 1408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2011</a:t>
            </a:r>
            <a:endParaRPr lang="en-US" dirty="0"/>
          </a:p>
        </p:txBody>
      </p:sp>
      <p:sp>
        <p:nvSpPr>
          <p:cNvPr id="5" name="Date Placeholder 4"/>
          <p:cNvSpPr>
            <a:spLocks noGrp="1"/>
          </p:cNvSpPr>
          <p:nvPr>
            <p:ph type="dt" idx="11"/>
          </p:nvPr>
        </p:nvSpPr>
        <p:spPr/>
        <p:txBody>
          <a:bodyPr/>
          <a:lstStyle/>
          <a:p>
            <a:fld id="{843DF1B8-A246-4720-924B-0CB0D2373235}" type="datetime1">
              <a:rPr lang="en-US" smtClean="0"/>
              <a:t>5/16/2011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01253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endParaRPr lang="en-US" dirty="0"/>
          </a:p>
        </p:txBody>
      </p:sp>
      <p:sp>
        <p:nvSpPr>
          <p:cNvPr id="6" name="Rectangle 2"/>
          <p:cNvSpPr>
            <a:spLocks noGrp="1" noChangeArrowheads="1"/>
          </p:cNvSpPr>
          <p:nvPr>
            <p:ph type="hdr" sz="quarter"/>
          </p:nvPr>
        </p:nvSpPr>
        <p:spPr bwMode="auto">
          <a:xfrm>
            <a:off x="0" y="0"/>
            <a:ext cx="3889225" cy="472190"/>
          </a:xfrm>
          <a:prstGeom prst="rect">
            <a:avLst/>
          </a:prstGeom>
          <a:noFill/>
          <a:ln w="9525">
            <a:noFill/>
            <a:miter lim="800000"/>
            <a:headEnd/>
            <a:tailEnd/>
          </a:ln>
          <a:effectLst/>
        </p:spPr>
        <p:txBody>
          <a:bodyPr vert="horz" wrap="square" lIns="94846" tIns="47423" rIns="94846" bIns="47423" numCol="1" anchor="t" anchorCtr="0" compatLnSpc="1">
            <a:prstTxWarp prst="textNoShape">
              <a:avLst/>
            </a:prstTxWarp>
          </a:bodyPr>
          <a:lstStyle>
            <a:lvl1pPr>
              <a:defRPr sz="1000" smtClean="0"/>
            </a:lvl1pPr>
          </a:lstStyle>
          <a:p>
            <a:pPr>
              <a:defRPr/>
            </a:pPr>
            <a:r>
              <a:rPr lang="en-US" dirty="0" smtClean="0"/>
              <a:t>MS Confidential : SharePoint 2010 Developer Workshop (Beta1)</a:t>
            </a:r>
            <a:endParaRPr lang="en-US" dirty="0"/>
          </a:p>
        </p:txBody>
      </p:sp>
      <p:sp>
        <p:nvSpPr>
          <p:cNvPr id="7" name="Slide Number Placeholder 4"/>
          <p:cNvSpPr>
            <a:spLocks noGrp="1"/>
          </p:cNvSpPr>
          <p:nvPr>
            <p:ph type="sldNum" sz="quarter" idx="5"/>
          </p:nvPr>
        </p:nvSpPr>
        <p:spPr>
          <a:xfrm>
            <a:off x="3889225" y="0"/>
            <a:ext cx="2968775" cy="472190"/>
          </a:xfrm>
          <a:prstGeom prst="rect">
            <a:avLst/>
          </a:prstGeom>
        </p:spPr>
        <p:txBody>
          <a:bodyPr lIns="93077" tIns="46538" rIns="93077" bIns="46538"/>
          <a:lstStyle>
            <a:lvl1pPr algn="r">
              <a:defRPr sz="1000"/>
            </a:lvl1pPr>
          </a:lstStyle>
          <a:p>
            <a:r>
              <a:rPr lang="en-US" dirty="0" smtClean="0"/>
              <a:t>Lecture 9: BCS - </a:t>
            </a:r>
            <a:fld id="{073E6628-0705-4E34-90AA-D61A964D0AFD}" type="slidenum">
              <a:rPr lang="en-US" smtClean="0"/>
              <a:pPr/>
              <a:t>15</a:t>
            </a:fld>
            <a:endParaRPr lang="en-US" dirty="0"/>
          </a:p>
        </p:txBody>
      </p:sp>
    </p:spTree>
    <p:extLst>
      <p:ext uri="{BB962C8B-B14F-4D97-AF65-F5344CB8AC3E}">
        <p14:creationId xmlns:p14="http://schemas.microsoft.com/office/powerpoint/2010/main" val="424056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97590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pPr indent="457121"/>
            <a:endParaRPr lang="en-US" dirty="0"/>
          </a:p>
        </p:txBody>
      </p:sp>
      <p:sp>
        <p:nvSpPr>
          <p:cNvPr id="4" name="Date Placeholder 3"/>
          <p:cNvSpPr>
            <a:spLocks noGrp="1"/>
          </p:cNvSpPr>
          <p:nvPr>
            <p:ph type="dt" idx="10"/>
          </p:nvPr>
        </p:nvSpPr>
        <p:spPr/>
        <p:txBody>
          <a:bodyPr/>
          <a:lstStyle/>
          <a:p>
            <a:pPr>
              <a:defRPr/>
            </a:pPr>
            <a:fld id="{C8CF0E9A-E02F-4DD0-8C27-9F198098EC56}" type="datetime8">
              <a:rPr lang="en-US" smtClean="0">
                <a:solidFill>
                  <a:prstClr val="black"/>
                </a:solidFill>
              </a:rPr>
              <a:pPr>
                <a:defRPr/>
              </a:pPr>
              <a:t>5/16/2011 3:58 PM</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©2004 Microsoft Corporation. All rights reserved.</a:t>
            </a:r>
          </a:p>
          <a:p>
            <a:pPr>
              <a:defRPr/>
            </a:pPr>
            <a:r>
              <a:rPr lang="en-US" dirty="0" smtClean="0">
                <a:solidFill>
                  <a:prstClr val="black"/>
                </a:solidFill>
              </a:rPr>
              <a:t>This presentation is for informational purposes only. Microsoft makes no warranties, express or implied, in this summary.</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3B4C335-5F88-4670-897B-6E055E3DA18C}"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2011</a:t>
            </a:r>
            <a:endParaRPr lang="en-US" dirty="0"/>
          </a:p>
        </p:txBody>
      </p:sp>
      <p:sp>
        <p:nvSpPr>
          <p:cNvPr id="5" name="Date Placeholder 4"/>
          <p:cNvSpPr>
            <a:spLocks noGrp="1"/>
          </p:cNvSpPr>
          <p:nvPr>
            <p:ph type="dt" idx="11"/>
          </p:nvPr>
        </p:nvSpPr>
        <p:spPr/>
        <p:txBody>
          <a:bodyPr/>
          <a:lstStyle/>
          <a:p>
            <a:fld id="{876C2A8A-BC48-4F81-B943-7C132EC1891D}" type="datetime1">
              <a:rPr lang="en-US" smtClean="0"/>
              <a:t>5/16/2011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67108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68086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3:58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30930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4:13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4:13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4:13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2011</a:t>
            </a:r>
            <a:endParaRPr lang="en-US" dirty="0"/>
          </a:p>
        </p:txBody>
      </p:sp>
      <p:sp>
        <p:nvSpPr>
          <p:cNvPr id="5" name="Date Placeholder 4"/>
          <p:cNvSpPr>
            <a:spLocks noGrp="1"/>
          </p:cNvSpPr>
          <p:nvPr>
            <p:ph type="dt" idx="11"/>
          </p:nvPr>
        </p:nvSpPr>
        <p:spPr/>
        <p:txBody>
          <a:bodyPr/>
          <a:lstStyle/>
          <a:p>
            <a:fld id="{47026686-15EF-4765-9348-8018499FFEA2}" type="datetime1">
              <a:rPr lang="en-US" smtClean="0"/>
              <a:t>5/16/2011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61856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fld id="{EA8D5538-8A2C-43DC-AF72-CD3F64754970}" type="slidenum">
              <a:rPr lang="en-US" smtClean="0"/>
              <a:pPr/>
              <a:t>5</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fld id="{EA8D5538-8A2C-43DC-AF72-CD3F64754970}" type="slidenum">
              <a:rPr lang="en-US" smtClean="0"/>
              <a:pPr/>
              <a:t>6</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382588" y="685800"/>
            <a:ext cx="6092825" cy="34290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8374813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0152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7262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83292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529080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990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7171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765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6910632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91728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919813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674304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61996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80426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24965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581943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403467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441270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8888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13998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43656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5208312"/>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gif"/><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office.microsoft.com/en-us/default.aspx"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image" Target="../media/image6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twitter.com/girishr" TargetMode="External"/><Relationship Id="rId4" Type="http://schemas.openxmlformats.org/officeDocument/2006/relationships/hyperlink" Target="http://blogs.msdn.com/girish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2.png"/><Relationship Id="rId5" Type="http://schemas.openxmlformats.org/officeDocument/2006/relationships/image" Target="../media/image60.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go.microsoft.com/?linkid=9759264" TargetMode="External"/><Relationship Id="rId3" Type="http://schemas.openxmlformats.org/officeDocument/2006/relationships/hyperlink" Target="http://go.microsoft.com/?linkid=9762116" TargetMode="External"/><Relationship Id="rId7" Type="http://schemas.openxmlformats.org/officeDocument/2006/relationships/hyperlink" Target="http://www.microsoft.com/downloads/en/details.aspx?FamilyID=42b24fb7-b0c7-408a-ae65-90884616285f&amp;displaylang=en"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63.png"/><Relationship Id="rId11" Type="http://schemas.openxmlformats.org/officeDocument/2006/relationships/image" Target="../media/image65.png"/><Relationship Id="rId5" Type="http://schemas.openxmlformats.org/officeDocument/2006/relationships/hyperlink" Target="http://msdn.microsoft.com/en-us/SPAzureTrainingCourse" TargetMode="External"/><Relationship Id="rId10" Type="http://schemas.openxmlformats.org/officeDocument/2006/relationships/hyperlink" Target="http://blogs.msdn.com/girishr" TargetMode="External"/><Relationship Id="rId4" Type="http://schemas.openxmlformats.org/officeDocument/2006/relationships/hyperlink" Target="http://www.microsoft.com/downloads/en/details.aspx?FamilyID=83A80A0F-0906-4D7D-98E1-3DD6F58FF059&amp;displayLang=enhttp://www.microsoft.com/downloads/en/details.aspx?FamilyID=83A80A0F-0906-4D7D-98E1-3DD6F58FF059&amp;displayLang=en" TargetMode="External"/><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71.png"/><Relationship Id="rId5" Type="http://schemas.openxmlformats.org/officeDocument/2006/relationships/hyperlink" Target="http://www.microsoft.com/learning" TargetMode="External"/><Relationship Id="rId10" Type="http://schemas.openxmlformats.org/officeDocument/2006/relationships/image" Target="../media/image70.emf"/><Relationship Id="rId4" Type="http://schemas.openxmlformats.org/officeDocument/2006/relationships/image" Target="../media/image67.png"/><Relationship Id="rId9" Type="http://schemas.openxmlformats.org/officeDocument/2006/relationships/image" Target="../media/image69.png"/><Relationship Id="rId1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Rectangle 33"/>
          <p:cNvPicPr>
            <a:picLocks noChangeAspect="1" noChangeArrowheads="1"/>
          </p:cNvPicPr>
          <p:nvPr/>
        </p:nvPicPr>
        <p:blipFill>
          <a:blip r:embed="rId3"/>
          <a:srcRect b="11374"/>
          <a:stretch>
            <a:fillRect/>
          </a:stretch>
        </p:blipFill>
        <p:spPr bwMode="auto">
          <a:xfrm rot="548388">
            <a:off x="-117393" y="3742432"/>
            <a:ext cx="6094413" cy="2866760"/>
          </a:xfrm>
          <a:prstGeom prst="rect">
            <a:avLst/>
          </a:prstGeom>
          <a:noFill/>
          <a:ln w="9525">
            <a:noFill/>
            <a:miter lim="800000"/>
            <a:headEnd/>
            <a:tailEnd/>
          </a:ln>
        </p:spPr>
      </p:pic>
      <p:sp>
        <p:nvSpPr>
          <p:cNvPr id="31" name="Title 29"/>
          <p:cNvSpPr>
            <a:spLocks noGrp="1"/>
          </p:cNvSpPr>
          <p:nvPr>
            <p:ph type="title"/>
          </p:nvPr>
        </p:nvSpPr>
        <p:spPr>
          <a:xfrm>
            <a:off x="515938" y="228600"/>
            <a:ext cx="11165020" cy="1107996"/>
          </a:xfrm>
        </p:spPr>
        <p:txBody>
          <a:bodyPr/>
          <a:lstStyle/>
          <a:p>
            <a:r>
              <a:rPr lang="en-US" dirty="0" smtClean="0"/>
              <a:t>Developer Tools to Get Started</a:t>
            </a:r>
            <a:br>
              <a:rPr lang="en-US" dirty="0" smtClean="0"/>
            </a:br>
            <a:r>
              <a:rPr lang="en-US" sz="3600" dirty="0">
                <a:solidFill>
                  <a:srgbClr val="FFC425">
                    <a:alpha val="99000"/>
                  </a:srgbClr>
                </a:solidFill>
              </a:rPr>
              <a:t>SPD, Expression &amp; Visual Studio</a:t>
            </a:r>
          </a:p>
        </p:txBody>
      </p:sp>
      <p:sp>
        <p:nvSpPr>
          <p:cNvPr id="32" name="Rounded Rectangle 31"/>
          <p:cNvSpPr/>
          <p:nvPr/>
        </p:nvSpPr>
        <p:spPr bwMode="auto">
          <a:xfrm>
            <a:off x="425654" y="1447801"/>
            <a:ext cx="11321143" cy="5392056"/>
          </a:xfrm>
          <a:prstGeom prst="roundRect">
            <a:avLst>
              <a:gd name="adj" fmla="val 7743"/>
            </a:avLst>
          </a:prstGeom>
          <a:blipFill dpi="0" rotWithShape="1">
            <a:blip r:embed="rId4">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109723" tIns="54862" rIns="109723" bIns="54862" numCol="1" rtlCol="0" anchor="ctr" anchorCtr="0" compatLnSpc="1">
            <a:prstTxWarp prst="textNoShape">
              <a:avLst/>
            </a:prstTxWarp>
          </a:bodyPr>
          <a:lstStyle/>
          <a:p>
            <a:pPr defTabSz="1097236" fontAlgn="base">
              <a:lnSpc>
                <a:spcPct val="75000"/>
              </a:lnSpc>
              <a:spcBef>
                <a:spcPct val="0"/>
              </a:spcBef>
              <a:spcAft>
                <a:spcPct val="0"/>
              </a:spcAft>
              <a:defRPr/>
            </a:pPr>
            <a:endParaRPr lang="en-US" altLang="zh-CN" sz="2200" kern="0" dirty="0" smtClean="0">
              <a:solidFill>
                <a:schemeClr val="tx1"/>
              </a:solidFill>
            </a:endParaRPr>
          </a:p>
        </p:txBody>
      </p:sp>
      <p:sp>
        <p:nvSpPr>
          <p:cNvPr id="33" name="Round Same Side Corner Rectangle 32"/>
          <p:cNvSpPr/>
          <p:nvPr/>
        </p:nvSpPr>
        <p:spPr>
          <a:xfrm>
            <a:off x="594610" y="1636060"/>
            <a:ext cx="4989799" cy="4885390"/>
          </a:xfrm>
          <a:prstGeom prst="round2SameRect">
            <a:avLst>
              <a:gd name="adj1" fmla="val 10357"/>
              <a:gd name="adj2" fmla="val 0"/>
            </a:avLst>
          </a:prstGeom>
          <a:gradFill flip="none" rotWithShape="1">
            <a:gsLst>
              <a:gs pos="0">
                <a:schemeClr val="accent6">
                  <a:lumMod val="50000"/>
                </a:schemeClr>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a:ln w="18415" cmpd="sng">
                <a:noFill/>
                <a:prstDash val="solid"/>
              </a:ln>
              <a:solidFill>
                <a:schemeClr val="tx1"/>
              </a:solidFill>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34" name="Round Same Side Corner Rectangle 33"/>
          <p:cNvSpPr/>
          <p:nvPr/>
        </p:nvSpPr>
        <p:spPr>
          <a:xfrm>
            <a:off x="6596010" y="1636060"/>
            <a:ext cx="4989799" cy="4885390"/>
          </a:xfrm>
          <a:prstGeom prst="round2SameRect">
            <a:avLst>
              <a:gd name="adj1" fmla="val 10357"/>
              <a:gd name="adj2" fmla="val 0"/>
            </a:avLst>
          </a:prstGeom>
          <a:gradFill flip="none" rotWithShape="1">
            <a:gsLst>
              <a:gs pos="0">
                <a:schemeClr val="accent6">
                  <a:lumMod val="50000"/>
                </a:schemeClr>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a:ln w="18415" cmpd="sng">
                <a:noFill/>
                <a:prstDash val="solid"/>
              </a:ln>
              <a:solidFill>
                <a:schemeClr val="tx1"/>
              </a:solidFill>
              <a:effectLst>
                <a:glow rad="101600">
                  <a:schemeClr val="tx1">
                    <a:alpha val="40000"/>
                  </a:schemeClr>
                </a:glow>
                <a:innerShdw blurRad="114300">
                  <a:prstClr val="black"/>
                </a:innerShdw>
                <a:reflection blurRad="6350" stA="55000" endA="300" endPos="45500" dir="5400000" sy="-100000" algn="bl" rotWithShape="0"/>
              </a:effectLst>
            </a:endParaRPr>
          </a:p>
        </p:txBody>
      </p:sp>
      <p:pic>
        <p:nvPicPr>
          <p:cNvPr id="14355" name="Rectangle 12"/>
          <p:cNvPicPr>
            <a:picLocks noChangeAspect="1" noChangeArrowheads="1"/>
          </p:cNvPicPr>
          <p:nvPr/>
        </p:nvPicPr>
        <p:blipFill>
          <a:blip r:embed="rId5"/>
          <a:stretch>
            <a:fillRect/>
          </a:stretch>
        </p:blipFill>
        <p:spPr bwMode="auto">
          <a:xfrm>
            <a:off x="10133012" y="2286000"/>
            <a:ext cx="962025" cy="2286000"/>
          </a:xfrm>
          <a:prstGeom prst="rect">
            <a:avLst/>
          </a:prstGeom>
          <a:noFill/>
          <a:ln>
            <a:noFill/>
          </a:ln>
        </p:spPr>
      </p:pic>
      <p:sp>
        <p:nvSpPr>
          <p:cNvPr id="15" name="Rectangle 14"/>
          <p:cNvSpPr>
            <a:spLocks noChangeArrowheads="1"/>
          </p:cNvSpPr>
          <p:nvPr/>
        </p:nvSpPr>
        <p:spPr bwMode="auto">
          <a:xfrm>
            <a:off x="6294202" y="4541109"/>
            <a:ext cx="6094413" cy="401616"/>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buFont typeface="Wingdings 2" pitchFamily="18" charset="2"/>
              <a:buNone/>
              <a:defRPr/>
            </a:pPr>
            <a:r>
              <a:rPr lang="en-US" sz="200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rPr>
              <a:t>SharePoint Applications</a:t>
            </a:r>
            <a:endParaRPr lang="en-US" sz="2000" dirty="0">
              <a:ln w="18415" cmpd="sng">
                <a:noFill/>
                <a:prstDash val="solid"/>
              </a:ln>
              <a:solidFill>
                <a:srgbClr val="FFFFFF"/>
              </a:solidFill>
              <a:effectLst>
                <a:outerShdw blurRad="38100" dist="38100" dir="2700000" algn="tl">
                  <a:srgbClr val="000000">
                    <a:alpha val="43137"/>
                  </a:srgbClr>
                </a:outerShdw>
              </a:effectLst>
              <a:latin typeface="Segoe Semibold" pitchFamily="34" charset="0"/>
              <a:cs typeface="+mn-cs"/>
            </a:endParaRPr>
          </a:p>
        </p:txBody>
      </p:sp>
      <p:sp>
        <p:nvSpPr>
          <p:cNvPr id="16" name="Rectangle 15"/>
          <p:cNvSpPr>
            <a:spLocks noChangeArrowheads="1"/>
          </p:cNvSpPr>
          <p:nvPr/>
        </p:nvSpPr>
        <p:spPr bwMode="auto">
          <a:xfrm>
            <a:off x="6294202" y="5076069"/>
            <a:ext cx="6094413" cy="401616"/>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buFont typeface="Wingdings 2" pitchFamily="18" charset="2"/>
              <a:buNone/>
              <a:defRPr/>
            </a:pPr>
            <a:r>
              <a:rPr lang="en-US" sz="2000" dirty="0" smtClean="0">
                <a:ln w="18415" cmpd="sng">
                  <a:noFill/>
                  <a:prstDash val="solid"/>
                </a:ln>
                <a:solidFill>
                  <a:srgbClr val="FFFFFF"/>
                </a:solidFill>
                <a:effectLst>
                  <a:outerShdw blurRad="38100" dist="38100" dir="2700000" algn="tl" rotWithShape="0">
                    <a:srgbClr val="000000">
                      <a:alpha val="43137"/>
                    </a:srgbClr>
                  </a:outerShdw>
                </a:effectLst>
                <a:latin typeface="Segoe Semibold" pitchFamily="34" charset="0"/>
                <a:cs typeface="+mn-cs"/>
              </a:rPr>
              <a:t>Office Add-Ins</a:t>
            </a:r>
            <a:endParaRPr lang="en-US" sz="2000" dirty="0">
              <a:ln w="18415" cmpd="sng">
                <a:noFill/>
                <a:prstDash val="solid"/>
              </a:ln>
              <a:solidFill>
                <a:srgbClr val="FFFFFF"/>
              </a:solidFill>
              <a:effectLst>
                <a:outerShdw blurRad="38100" dist="38100" dir="2700000" algn="tl" rotWithShape="0">
                  <a:srgbClr val="000000">
                    <a:alpha val="43137"/>
                  </a:srgbClr>
                </a:outerShdw>
              </a:effectLst>
              <a:latin typeface="Segoe Semibold" pitchFamily="34" charset="0"/>
              <a:cs typeface="+mn-cs"/>
            </a:endParaRPr>
          </a:p>
        </p:txBody>
      </p:sp>
      <p:sp>
        <p:nvSpPr>
          <p:cNvPr id="17" name="Rectangle 16"/>
          <p:cNvSpPr>
            <a:spLocks noChangeArrowheads="1"/>
          </p:cNvSpPr>
          <p:nvPr/>
        </p:nvSpPr>
        <p:spPr bwMode="auto">
          <a:xfrm>
            <a:off x="6294202" y="6155512"/>
            <a:ext cx="6094413" cy="401616"/>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buFont typeface="Wingdings 2" pitchFamily="18" charset="2"/>
              <a:buNone/>
              <a:defRPr/>
            </a:pPr>
            <a:r>
              <a:rPr lang="en-US" sz="2000" dirty="0" smtClean="0">
                <a:ln w="18415" cmpd="sng">
                  <a:noFill/>
                  <a:prstDash val="solid"/>
                </a:ln>
                <a:solidFill>
                  <a:srgbClr val="FFFFFF"/>
                </a:solidFill>
                <a:effectLst>
                  <a:outerShdw blurRad="38100" dist="38100" dir="2700000" algn="tl" rotWithShape="0">
                    <a:srgbClr val="000000">
                      <a:alpha val="43137"/>
                    </a:srgbClr>
                  </a:outerShdw>
                </a:effectLst>
                <a:latin typeface="Segoe Semibold" pitchFamily="34" charset="0"/>
                <a:cs typeface="+mn-cs"/>
              </a:rPr>
              <a:t>Cloud Deployment</a:t>
            </a:r>
            <a:endParaRPr lang="en-US" sz="2000" dirty="0">
              <a:ln w="18415" cmpd="sng">
                <a:noFill/>
                <a:prstDash val="solid"/>
              </a:ln>
              <a:solidFill>
                <a:srgbClr val="FFFFFF"/>
              </a:solidFill>
              <a:effectLst>
                <a:outerShdw blurRad="38100" dist="38100" dir="2700000" algn="tl" rotWithShape="0">
                  <a:srgbClr val="000000">
                    <a:alpha val="43137"/>
                  </a:srgbClr>
                </a:outerShdw>
              </a:effectLst>
              <a:latin typeface="Segoe Semibold" pitchFamily="34" charset="0"/>
              <a:cs typeface="+mn-cs"/>
            </a:endParaRPr>
          </a:p>
        </p:txBody>
      </p:sp>
      <p:sp>
        <p:nvSpPr>
          <p:cNvPr id="18" name="Rectangle 17"/>
          <p:cNvSpPr>
            <a:spLocks noChangeArrowheads="1"/>
          </p:cNvSpPr>
          <p:nvPr/>
        </p:nvSpPr>
        <p:spPr bwMode="auto">
          <a:xfrm>
            <a:off x="6294202" y="5617378"/>
            <a:ext cx="6094413" cy="401616"/>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buFont typeface="Wingdings 2" pitchFamily="18" charset="2"/>
              <a:buNone/>
              <a:defRPr/>
            </a:pPr>
            <a:r>
              <a:rPr lang="en-US" sz="2000" dirty="0" smtClean="0">
                <a:ln w="18415" cmpd="sng">
                  <a:noFill/>
                  <a:prstDash val="solid"/>
                </a:ln>
                <a:solidFill>
                  <a:srgbClr val="FFFFFF"/>
                </a:solidFill>
                <a:effectLst>
                  <a:outerShdw blurRad="38100" dist="38100" dir="2700000" algn="tl" rotWithShape="0">
                    <a:srgbClr val="000000">
                      <a:alpha val="43137"/>
                    </a:srgbClr>
                  </a:outerShdw>
                </a:effectLst>
                <a:latin typeface="Segoe Semibold" pitchFamily="34" charset="0"/>
                <a:cs typeface="+mn-cs"/>
              </a:rPr>
              <a:t>Application Lifecycle Management</a:t>
            </a:r>
            <a:endParaRPr lang="en-US" sz="2000" dirty="0">
              <a:ln w="18415" cmpd="sng">
                <a:noFill/>
                <a:prstDash val="solid"/>
              </a:ln>
              <a:solidFill>
                <a:srgbClr val="FFFFFF"/>
              </a:solidFill>
              <a:effectLst>
                <a:outerShdw blurRad="38100" dist="38100" dir="2700000" algn="tl" rotWithShape="0">
                  <a:srgbClr val="000000">
                    <a:alpha val="43137"/>
                  </a:srgbClr>
                </a:outerShdw>
              </a:effectLst>
              <a:latin typeface="Segoe Semibold" pitchFamily="34" charset="0"/>
              <a:cs typeface="+mn-cs"/>
            </a:endParaRPr>
          </a:p>
        </p:txBody>
      </p:sp>
      <p:sp>
        <p:nvSpPr>
          <p:cNvPr id="19" name="TextBox 18"/>
          <p:cNvSpPr txBox="1">
            <a:spLocks noChangeArrowheads="1"/>
          </p:cNvSpPr>
          <p:nvPr/>
        </p:nvSpPr>
        <p:spPr bwMode="auto">
          <a:xfrm>
            <a:off x="7216903" y="1932902"/>
            <a:ext cx="3748013" cy="387798"/>
          </a:xfrm>
          <a:prstGeom prst="rect">
            <a:avLst/>
          </a:prstGeom>
        </p:spPr>
        <p:txBody>
          <a:bodyPr wrap="none" lIns="0" tIns="0" rIns="0" bIns="0" anchor="ctr" anchorCtr="0">
            <a:spAutoFit/>
          </a:bodyPr>
          <a:lstStyle/>
          <a:p>
            <a:pPr algn="ctr" defTabSz="914400" fontAlgn="base">
              <a:lnSpc>
                <a:spcPct val="90000"/>
              </a:lnSpc>
              <a:spcBef>
                <a:spcPct val="0"/>
              </a:spcBef>
              <a:spcAft>
                <a:spcPct val="0"/>
              </a:spcAft>
              <a:buClr>
                <a:schemeClr val="tx2"/>
              </a:buClr>
              <a:buSzPct val="100000"/>
              <a:buFont typeface="Wingdings 2" pitchFamily="18" charset="2"/>
              <a:buNone/>
              <a:defRPr/>
            </a:pPr>
            <a:r>
              <a:rPr lang="en-US" sz="28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Microsoft Visual Studio</a:t>
            </a:r>
          </a:p>
        </p:txBody>
      </p:sp>
      <p:sp>
        <p:nvSpPr>
          <p:cNvPr id="24" name="Rectangle 23"/>
          <p:cNvSpPr>
            <a:spLocks noChangeArrowheads="1"/>
          </p:cNvSpPr>
          <p:nvPr/>
        </p:nvSpPr>
        <p:spPr bwMode="auto">
          <a:xfrm>
            <a:off x="199790" y="4547405"/>
            <a:ext cx="6094060" cy="401574"/>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defRPr/>
            </a:pPr>
            <a:r>
              <a:rPr lang="en-US" sz="200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SharePoint Customization</a:t>
            </a:r>
            <a:endParaRPr lang="en-US" sz="2000" dirty="0">
              <a:ln w="18415" cmpd="sng">
                <a:noFill/>
                <a:prstDash val="solid"/>
              </a:ln>
              <a:solidFill>
                <a:srgbClr val="FFFFFF"/>
              </a:solidFill>
              <a:effectLst>
                <a:outerShdw blurRad="38100" dist="38100" dir="2700000" algn="tl">
                  <a:srgbClr val="000000">
                    <a:alpha val="43137"/>
                  </a:srgbClr>
                </a:outerShdw>
              </a:effectLst>
              <a:latin typeface="Segoe Semibold" pitchFamily="34" charset="0"/>
            </a:endParaRPr>
          </a:p>
        </p:txBody>
      </p:sp>
      <p:sp>
        <p:nvSpPr>
          <p:cNvPr id="25" name="Rectangle 24"/>
          <p:cNvSpPr>
            <a:spLocks noChangeArrowheads="1"/>
          </p:cNvSpPr>
          <p:nvPr/>
        </p:nvSpPr>
        <p:spPr bwMode="auto">
          <a:xfrm>
            <a:off x="199790" y="5085482"/>
            <a:ext cx="6094060" cy="401574"/>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defRPr/>
            </a:pPr>
            <a:r>
              <a:rPr lang="en-US" sz="200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Visual Studio Integration</a:t>
            </a:r>
            <a:endParaRPr lang="en-US" sz="2000" dirty="0">
              <a:ln w="18415" cmpd="sng">
                <a:noFill/>
                <a:prstDash val="solid"/>
              </a:ln>
              <a:solidFill>
                <a:srgbClr val="FFFFFF"/>
              </a:solidFill>
              <a:effectLst>
                <a:outerShdw blurRad="38100" dist="38100" dir="2700000" algn="tl">
                  <a:srgbClr val="000000">
                    <a:alpha val="43137"/>
                  </a:srgbClr>
                </a:outerShdw>
              </a:effectLst>
              <a:latin typeface="Segoe Semibold" pitchFamily="34" charset="0"/>
            </a:endParaRPr>
          </a:p>
        </p:txBody>
      </p:sp>
      <p:sp>
        <p:nvSpPr>
          <p:cNvPr id="26" name="Rectangle 25"/>
          <p:cNvSpPr>
            <a:spLocks noChangeArrowheads="1"/>
          </p:cNvSpPr>
          <p:nvPr/>
        </p:nvSpPr>
        <p:spPr bwMode="auto">
          <a:xfrm>
            <a:off x="199790" y="5623560"/>
            <a:ext cx="6094060" cy="401574"/>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defRPr/>
            </a:pPr>
            <a:r>
              <a:rPr lang="en-US" sz="200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Real-Time Cloud Updates</a:t>
            </a:r>
            <a:endParaRPr lang="en-US" sz="2000" dirty="0">
              <a:ln w="18415" cmpd="sng">
                <a:noFill/>
                <a:prstDash val="solid"/>
              </a:ln>
              <a:solidFill>
                <a:srgbClr val="FFFFFF"/>
              </a:solidFill>
              <a:effectLst>
                <a:outerShdw blurRad="38100" dist="38100" dir="2700000" algn="tl">
                  <a:srgbClr val="000000">
                    <a:alpha val="43137"/>
                  </a:srgbClr>
                </a:outerShdw>
              </a:effectLst>
              <a:latin typeface="Segoe Semibold" pitchFamily="34" charset="0"/>
            </a:endParaRPr>
          </a:p>
        </p:txBody>
      </p:sp>
      <p:sp>
        <p:nvSpPr>
          <p:cNvPr id="28" name="Rectangle 27"/>
          <p:cNvSpPr>
            <a:spLocks noChangeArrowheads="1"/>
          </p:cNvSpPr>
          <p:nvPr/>
        </p:nvSpPr>
        <p:spPr bwMode="auto">
          <a:xfrm>
            <a:off x="199790" y="6164813"/>
            <a:ext cx="6094060" cy="401574"/>
          </a:xfrm>
          <a:prstGeom prst="rect">
            <a:avLst/>
          </a:prstGeom>
          <a:gradFill rotWithShape="1">
            <a:gsLst>
              <a:gs pos="0">
                <a:schemeClr val="hlink">
                  <a:gamma/>
                  <a:shade val="46275"/>
                  <a:invGamma/>
                  <a:alpha val="0"/>
                </a:schemeClr>
              </a:gs>
              <a:gs pos="50000">
                <a:schemeClr val="hlink">
                  <a:alpha val="20000"/>
                </a:schemeClr>
              </a:gs>
              <a:gs pos="100000">
                <a:schemeClr val="hlink">
                  <a:gamma/>
                  <a:shade val="46275"/>
                  <a:invGamma/>
                  <a:alpha val="0"/>
                </a:schemeClr>
              </a:gs>
            </a:gsLst>
            <a:lin ang="0" scaled="1"/>
          </a:gradFill>
          <a:ln w="9525" cap="flat" cmpd="sng" algn="ctr">
            <a:noFill/>
            <a:prstDash val="solid"/>
            <a:miter lim="800000"/>
            <a:headEnd type="none" w="med" len="med"/>
            <a:tailEnd type="none" w="med" len="med"/>
          </a:ln>
          <a:effectLst/>
        </p:spPr>
        <p:txBody>
          <a:bodyPr lIns="0" tIns="0" rIns="0" bIns="0" anchor="ctr"/>
          <a:lstStyle/>
          <a:p>
            <a:pPr algn="ctr">
              <a:lnSpc>
                <a:spcPct val="90000"/>
              </a:lnSpc>
              <a:spcBef>
                <a:spcPct val="30000"/>
              </a:spcBef>
              <a:buClr>
                <a:schemeClr val="tx2"/>
              </a:buClr>
              <a:buSzPct val="85000"/>
              <a:defRPr/>
            </a:pPr>
            <a:r>
              <a:rPr lang="en-US" sz="2000" dirty="0"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Dynamic UI Design (WPF/Silverlight)</a:t>
            </a:r>
            <a:endParaRPr lang="en-US" sz="2000" dirty="0">
              <a:ln w="18415" cmpd="sng">
                <a:noFill/>
                <a:prstDash val="solid"/>
              </a:ln>
              <a:solidFill>
                <a:srgbClr val="FFFFFF"/>
              </a:solidFill>
              <a:effectLst>
                <a:outerShdw blurRad="38100" dist="38100" dir="2700000" algn="tl">
                  <a:srgbClr val="000000">
                    <a:alpha val="43137"/>
                  </a:srgbClr>
                </a:outerShdw>
              </a:effectLst>
              <a:latin typeface="Segoe Semibold" pitchFamily="34" charset="0"/>
            </a:endParaRPr>
          </a:p>
        </p:txBody>
      </p:sp>
      <p:sp>
        <p:nvSpPr>
          <p:cNvPr id="29" name="TextBox 28"/>
          <p:cNvSpPr txBox="1">
            <a:spLocks noChangeArrowheads="1"/>
          </p:cNvSpPr>
          <p:nvPr/>
        </p:nvSpPr>
        <p:spPr bwMode="auto">
          <a:xfrm>
            <a:off x="1404112" y="1739003"/>
            <a:ext cx="3370795" cy="775597"/>
          </a:xfrm>
          <a:prstGeom prst="rect">
            <a:avLst/>
          </a:prstGeom>
        </p:spPr>
        <p:txBody>
          <a:bodyPr wrap="none" lIns="0" tIns="0" rIns="0" bIns="0" anchor="ctr" anchorCtr="0">
            <a:spAutoFit/>
          </a:bodyPr>
          <a:lstStyle/>
          <a:p>
            <a:pPr algn="ctr" defTabSz="914400" fontAlgn="base">
              <a:lnSpc>
                <a:spcPct val="90000"/>
              </a:lnSpc>
              <a:spcBef>
                <a:spcPct val="0"/>
              </a:spcBef>
              <a:spcAft>
                <a:spcPct val="0"/>
              </a:spcAft>
              <a:buClr>
                <a:schemeClr val="tx2"/>
              </a:buClr>
              <a:buSzPct val="100000"/>
              <a:buFont typeface="Wingdings 2" pitchFamily="18" charset="2"/>
              <a:buNone/>
              <a:defRPr/>
            </a:pPr>
            <a:r>
              <a:rPr lang="en-US" sz="28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SharePoint Designer </a:t>
            </a:r>
            <a:br>
              <a:rPr lang="en-US" sz="28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28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&amp; Expression Blend</a:t>
            </a:r>
            <a:endParaRPr lang="en-US" sz="28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grpSp>
        <p:nvGrpSpPr>
          <p:cNvPr id="4" name="Group 29"/>
          <p:cNvGrpSpPr>
            <a:grpSpLocks/>
          </p:cNvGrpSpPr>
          <p:nvPr/>
        </p:nvGrpSpPr>
        <p:grpSpPr bwMode="auto">
          <a:xfrm>
            <a:off x="1686993" y="2762673"/>
            <a:ext cx="3114742" cy="1798355"/>
            <a:chOff x="1435" y="1530"/>
            <a:chExt cx="1472" cy="1133"/>
          </a:xfrm>
        </p:grpSpPr>
        <p:pic>
          <p:nvPicPr>
            <p:cNvPr id="14351" name="Rectangle 30"/>
            <p:cNvPicPr>
              <a:picLocks noChangeAspect="1" noChangeArrowheads="1"/>
            </p:cNvPicPr>
            <p:nvPr/>
          </p:nvPicPr>
          <p:blipFill>
            <a:blip r:embed="rId6"/>
            <a:stretch>
              <a:fillRect/>
            </a:stretch>
          </p:blipFill>
          <p:spPr bwMode="auto">
            <a:xfrm>
              <a:off x="1826" y="1530"/>
              <a:ext cx="1081" cy="1133"/>
            </a:xfrm>
            <a:prstGeom prst="rect">
              <a:avLst/>
            </a:prstGeom>
            <a:noFill/>
            <a:ln>
              <a:noFill/>
            </a:ln>
          </p:spPr>
        </p:pic>
        <p:pic>
          <p:nvPicPr>
            <p:cNvPr id="14352" name="Rectangle 31"/>
            <p:cNvPicPr>
              <a:picLocks noChangeAspect="1" noChangeArrowheads="1"/>
            </p:cNvPicPr>
            <p:nvPr/>
          </p:nvPicPr>
          <p:blipFill>
            <a:blip r:embed="rId7"/>
            <a:srcRect/>
            <a:stretch>
              <a:fillRect/>
            </a:stretch>
          </p:blipFill>
          <p:spPr bwMode="auto">
            <a:xfrm>
              <a:off x="1435" y="1751"/>
              <a:ext cx="646" cy="722"/>
            </a:xfrm>
            <a:prstGeom prst="rect">
              <a:avLst/>
            </a:prstGeom>
            <a:noFill/>
            <a:ln w="9525">
              <a:noFill/>
              <a:miter lim="800000"/>
              <a:headEnd/>
              <a:tailEnd/>
            </a:ln>
          </p:spPr>
        </p:pic>
      </p:grpSp>
      <p:pic>
        <p:nvPicPr>
          <p:cNvPr id="14339" name="Rectangle 19"/>
          <p:cNvPicPr>
            <a:picLocks noChangeAspect="1" noChangeArrowheads="1"/>
          </p:cNvPicPr>
          <p:nvPr/>
        </p:nvPicPr>
        <p:blipFill>
          <a:blip r:embed="rId3"/>
          <a:srcRect/>
          <a:stretch>
            <a:fillRect/>
          </a:stretch>
        </p:blipFill>
        <p:spPr bwMode="auto">
          <a:xfrm rot="8439245">
            <a:off x="4529377" y="953643"/>
            <a:ext cx="5131620" cy="2577183"/>
          </a:xfrm>
          <a:prstGeom prst="rect">
            <a:avLst/>
          </a:prstGeom>
          <a:noFill/>
          <a:ln w="9525">
            <a:noFill/>
            <a:miter lim="800000"/>
            <a:headEnd/>
            <a:tailEnd/>
          </a:ln>
        </p:spPr>
      </p:pic>
      <p:pic>
        <p:nvPicPr>
          <p:cNvPr id="2051" name="Picture 3" descr="\\eventsql\dvd\Online_ART\DVD_Art_Sept-2-2010\Logos\Visual Studio\2010 release\_Visual Studio 2010 (BRAND)\VS_h_rgb_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5187" y="3221403"/>
            <a:ext cx="3037825" cy="44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3335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Version Differences</a:t>
            </a:r>
            <a:endParaRPr lang="en-US" dirty="0"/>
          </a:p>
        </p:txBody>
      </p:sp>
      <p:sp>
        <p:nvSpPr>
          <p:cNvPr id="3" name="Content Placeholder 2"/>
          <p:cNvSpPr>
            <a:spLocks noGrp="1"/>
          </p:cNvSpPr>
          <p:nvPr>
            <p:ph idx="1"/>
          </p:nvPr>
        </p:nvSpPr>
        <p:spPr>
          <a:xfrm>
            <a:off x="1687873" y="2458842"/>
            <a:ext cx="8813079" cy="1428083"/>
          </a:xfrm>
        </p:spPr>
        <p:txBody>
          <a:bodyPr/>
          <a:lstStyle/>
          <a:p>
            <a:pPr marL="0" indent="0" algn="ctr">
              <a:buNone/>
            </a:pPr>
            <a:r>
              <a:rPr lang="en-US" b="1" dirty="0" smtClean="0"/>
              <a:t>Myth or Fact?</a:t>
            </a:r>
          </a:p>
          <a:p>
            <a:pPr marL="0" indent="0" algn="ctr">
              <a:buNone/>
            </a:pPr>
            <a:r>
              <a:rPr lang="en-US" dirty="0" smtClean="0"/>
              <a:t>SharePoint is in .NET 3.5 &amp; CRM is in .NET 4.0, so they can’t talk to each other!</a:t>
            </a:r>
          </a:p>
        </p:txBody>
      </p:sp>
      <p:sp>
        <p:nvSpPr>
          <p:cNvPr id="4" name="&quot;No&quot; Symbol 3"/>
          <p:cNvSpPr/>
          <p:nvPr/>
        </p:nvSpPr>
        <p:spPr bwMode="auto">
          <a:xfrm>
            <a:off x="3992136" y="1437609"/>
            <a:ext cx="3278459" cy="3178098"/>
          </a:xfrm>
          <a:prstGeom prst="noSmoking">
            <a:avLst/>
          </a:prstGeom>
          <a:solidFill>
            <a:srgbClr val="C0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0" dirty="0" smtClean="0">
                <a:gradFill>
                  <a:gsLst>
                    <a:gs pos="0">
                      <a:srgbClr val="000000"/>
                    </a:gs>
                    <a:gs pos="100000">
                      <a:srgbClr val="000000"/>
                    </a:gs>
                  </a:gsLst>
                  <a:lin ang="5400000" scaled="0"/>
                </a:gradFill>
              </a:rPr>
              <a:t>Myth</a:t>
            </a:r>
            <a:endParaRPr lang="en-US" sz="6000" dirty="0">
              <a:gradFill>
                <a:gsLst>
                  <a:gs pos="0">
                    <a:srgbClr val="000000"/>
                  </a:gs>
                  <a:gs pos="100000">
                    <a:srgbClr val="000000"/>
                  </a:gs>
                </a:gsLst>
                <a:lin ang="5400000" scaled="0"/>
              </a:gradFill>
            </a:endParaRPr>
          </a:p>
        </p:txBody>
      </p:sp>
      <p:sp>
        <p:nvSpPr>
          <p:cNvPr id="5" name="TextBox 4"/>
          <p:cNvSpPr txBox="1"/>
          <p:nvPr/>
        </p:nvSpPr>
        <p:spPr>
          <a:xfrm>
            <a:off x="2877015" y="5262478"/>
            <a:ext cx="5809785" cy="1428083"/>
          </a:xfrm>
          <a:prstGeom prst="rect">
            <a:avLst/>
          </a:prstGeom>
          <a:noFill/>
        </p:spPr>
        <p:txBody>
          <a:bodyPr wrap="square" lIns="0" tIns="0" rIns="0" bIns="0" rtlCol="0">
            <a:spAutoFit/>
          </a:bodyPr>
          <a:lstStyle/>
          <a:p>
            <a:pPr>
              <a:lnSpc>
                <a:spcPct val="90000"/>
              </a:lnSpc>
              <a:spcBef>
                <a:spcPct val="20000"/>
              </a:spcBef>
              <a:buSzPct val="90000"/>
            </a:pPr>
            <a:r>
              <a:rPr lang="en-US" sz="3200" dirty="0"/>
              <a:t>Use CRM’s WSDL based Web Services </a:t>
            </a:r>
            <a:r>
              <a:rPr lang="en-US" sz="3200" dirty="0" smtClean="0"/>
              <a:t>Proxy in SharePoint</a:t>
            </a:r>
            <a:endParaRPr lang="en-US" sz="3200" dirty="0"/>
          </a:p>
          <a:p>
            <a:pPr>
              <a:lnSpc>
                <a:spcPct val="90000"/>
              </a:lnSpc>
              <a:spcBef>
                <a:spcPct val="20000"/>
              </a:spcBef>
              <a:buSzPct val="90000"/>
            </a:pPr>
            <a:endParaRPr lang="en-US" sz="32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90694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“Hello World” Web Part</a:t>
            </a:r>
            <a:endParaRPr lang="en-US" dirty="0"/>
          </a:p>
        </p:txBody>
      </p:sp>
      <p:sp>
        <p:nvSpPr>
          <p:cNvPr id="5" name="Subtitle 4"/>
          <p:cNvSpPr>
            <a:spLocks noGrp="1"/>
          </p:cNvSpPr>
          <p:nvPr>
            <p:ph type="subTitle" idx="1"/>
          </p:nvPr>
        </p:nvSpPr>
        <p:spPr/>
        <p:txBody>
          <a:bodyPr/>
          <a:lstStyle/>
          <a:p>
            <a:r>
              <a:rPr lang="en-US" smtClean="0"/>
              <a:t>Simple Web part in SharePoint </a:t>
            </a:r>
          </a:p>
          <a:p>
            <a:r>
              <a:rPr lang="en-US" smtClean="0"/>
              <a:t>Connecting to CRM </a:t>
            </a:r>
          </a:p>
          <a:p>
            <a:r>
              <a:rPr lang="en-US" smtClean="0"/>
              <a:t>Using WCF WSDL</a:t>
            </a:r>
          </a:p>
          <a:p>
            <a:endParaRPr lang="en-US" dirty="0"/>
          </a:p>
        </p:txBody>
      </p:sp>
    </p:spTree>
    <p:extLst>
      <p:ext uri="{BB962C8B-B14F-4D97-AF65-F5344CB8AC3E}">
        <p14:creationId xmlns:p14="http://schemas.microsoft.com/office/powerpoint/2010/main" val="17677313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477810" cy="1107996"/>
          </a:xfrm>
        </p:spPr>
        <p:txBody>
          <a:bodyPr/>
          <a:lstStyle/>
          <a:p>
            <a:r>
              <a:rPr lang="en-US" dirty="0" smtClean="0"/>
              <a:t>Good </a:t>
            </a:r>
            <a:r>
              <a:rPr lang="en-US" dirty="0" err="1" smtClean="0"/>
              <a:t>ol</a:t>
            </a:r>
            <a:r>
              <a:rPr lang="en-US" dirty="0" smtClean="0"/>
              <a:t>’ List Web Part</a:t>
            </a:r>
            <a:br>
              <a:rPr lang="en-US" dirty="0" smtClean="0"/>
            </a:br>
            <a:r>
              <a:rPr lang="en-US" sz="3600" dirty="0">
                <a:solidFill>
                  <a:srgbClr val="FFC425">
                    <a:alpha val="99000"/>
                  </a:srgbClr>
                </a:solidFill>
              </a:rPr>
              <a:t>Works with CRM 2011</a:t>
            </a:r>
          </a:p>
        </p:txBody>
      </p:sp>
      <p:sp>
        <p:nvSpPr>
          <p:cNvPr id="5" name="Content Placeholder 4"/>
          <p:cNvSpPr txBox="1">
            <a:spLocks/>
          </p:cNvSpPr>
          <p:nvPr/>
        </p:nvSpPr>
        <p:spPr>
          <a:xfrm>
            <a:off x="7237502" y="1447800"/>
            <a:ext cx="4432327" cy="5120640"/>
          </a:xfrm>
          <a:prstGeom prst="roundRect">
            <a:avLst/>
          </a:prstGeom>
          <a:gradFill flip="none" rotWithShape="1">
            <a:gsLst>
              <a:gs pos="0">
                <a:srgbClr val="5E9EFF"/>
              </a:gs>
              <a:gs pos="39999">
                <a:srgbClr val="85C2FF"/>
              </a:gs>
              <a:gs pos="70000">
                <a:srgbClr val="C4D6EB"/>
              </a:gs>
              <a:gs pos="100000">
                <a:srgbClr val="FFEBFA"/>
              </a:gs>
            </a:gsLst>
            <a:lin ang="5400000" scaled="1"/>
            <a:tileRect/>
          </a:gradFill>
        </p:spPr>
        <p:txBody>
          <a:bodyPr vert="horz" lIns="91440" tIns="45720" rIns="91440" bIns="45720" rtlCol="0">
            <a:noAutofit/>
          </a:bodyPr>
          <a:lstStyle>
            <a:lvl1pPr marL="0" indent="0" algn="l" defTabSz="914400" rtl="0" eaLnBrk="1" latinLnBrk="0" hangingPunct="1">
              <a:spcBef>
                <a:spcPts val="600"/>
              </a:spcBef>
              <a:spcAft>
                <a:spcPts val="600"/>
              </a:spcAft>
              <a:buFontTx/>
              <a:buNone/>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ts val="600"/>
              </a:spcBef>
              <a:spcAft>
                <a:spcPts val="600"/>
              </a:spcAft>
              <a:buFontTx/>
              <a:buBlip>
                <a:blip r:embed="rId3"/>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ts val="600"/>
              </a:spcBef>
              <a:spcAft>
                <a:spcPts val="600"/>
              </a:spcAft>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ts val="600"/>
              </a:spcBef>
              <a:spcAft>
                <a:spcPts val="600"/>
              </a:spcAft>
              <a:buFont typeface="Calibri" pitchFamily="34" charset="0"/>
              <a:buChar char="‐"/>
              <a:defRPr sz="2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dirty="0">
                <a:solidFill>
                  <a:schemeClr val="bg1"/>
                </a:solidFill>
              </a:rPr>
              <a:t>Works with</a:t>
            </a:r>
            <a:r>
              <a:rPr lang="en-US" b="1" dirty="0">
                <a:solidFill>
                  <a:schemeClr val="bg1"/>
                </a:solidFill>
              </a:rPr>
              <a:t> SharePoint 2007 &amp; SharePoint 2010 On-Premises</a:t>
            </a:r>
          </a:p>
          <a:p>
            <a:pPr>
              <a:spcBef>
                <a:spcPts val="1200"/>
              </a:spcBef>
            </a:pPr>
            <a:r>
              <a:rPr lang="en-US" dirty="0" smtClean="0">
                <a:solidFill>
                  <a:schemeClr val="bg1"/>
                </a:solidFill>
              </a:rPr>
              <a:t>Server-side Web Part with </a:t>
            </a:r>
            <a:br>
              <a:rPr lang="en-US" dirty="0" smtClean="0">
                <a:solidFill>
                  <a:schemeClr val="bg1"/>
                </a:solidFill>
              </a:rPr>
            </a:br>
            <a:r>
              <a:rPr lang="en-US" b="1" dirty="0" smtClean="0">
                <a:solidFill>
                  <a:schemeClr val="bg1"/>
                </a:solidFill>
              </a:rPr>
              <a:t>“Web Part Connections” </a:t>
            </a:r>
            <a:r>
              <a:rPr lang="en-US" dirty="0" smtClean="0">
                <a:solidFill>
                  <a:schemeClr val="bg1"/>
                </a:solidFill>
              </a:rPr>
              <a:t>built in.</a:t>
            </a:r>
          </a:p>
          <a:p>
            <a:pPr>
              <a:spcBef>
                <a:spcPts val="1200"/>
              </a:spcBef>
            </a:pPr>
            <a:r>
              <a:rPr lang="en-US" dirty="0" smtClean="0">
                <a:solidFill>
                  <a:schemeClr val="bg1"/>
                </a:solidFill>
              </a:rPr>
              <a:t>Available for 32 &amp; 64-bit servers with detailed setup documentation</a:t>
            </a:r>
          </a:p>
          <a:p>
            <a:pPr>
              <a:spcBef>
                <a:spcPts val="1200"/>
              </a:spcBef>
            </a:pPr>
            <a:endParaRPr lang="en-US" dirty="0">
              <a:solidFill>
                <a:schemeClr val="bg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6326" y="1731524"/>
            <a:ext cx="6644330" cy="4341577"/>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6415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BCS Architecture </a:t>
            </a:r>
            <a:endParaRPr lang="en-US" dirty="0"/>
          </a:p>
        </p:txBody>
      </p:sp>
      <p:grpSp>
        <p:nvGrpSpPr>
          <p:cNvPr id="55" name="Group 54"/>
          <p:cNvGrpSpPr/>
          <p:nvPr/>
        </p:nvGrpSpPr>
        <p:grpSpPr>
          <a:xfrm>
            <a:off x="1866900" y="990600"/>
            <a:ext cx="8382000" cy="5791200"/>
            <a:chOff x="381000" y="914400"/>
            <a:chExt cx="8382000" cy="5791200"/>
          </a:xfrm>
        </p:grpSpPr>
        <p:sp>
          <p:nvSpPr>
            <p:cNvPr id="3" name="Rounded Rectangle 2"/>
            <p:cNvSpPr/>
            <p:nvPr/>
          </p:nvSpPr>
          <p:spPr>
            <a:xfrm>
              <a:off x="381000" y="914400"/>
              <a:ext cx="3505200" cy="4038600"/>
            </a:xfrm>
            <a:prstGeom prst="roundRect">
              <a:avLst>
                <a:gd name="adj" fmla="val 1222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ln>
                  <a:solidFill>
                    <a:schemeClr val="bg2">
                      <a:shade val="75000"/>
                    </a:schemeClr>
                  </a:solidFill>
                </a:ln>
                <a:solidFill>
                  <a:schemeClr val="tx1">
                    <a:tint val="65000"/>
                  </a:schemeClr>
                </a:solidFill>
              </a:endParaRPr>
            </a:p>
          </p:txBody>
        </p:sp>
        <p:sp>
          <p:nvSpPr>
            <p:cNvPr id="4" name="Rectangle 3"/>
            <p:cNvSpPr/>
            <p:nvPr/>
          </p:nvSpPr>
          <p:spPr>
            <a:xfrm>
              <a:off x="609600" y="1371600"/>
              <a:ext cx="3048000" cy="1066800"/>
            </a:xfrm>
            <a:prstGeom prst="rect">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endParaRPr lang="en-US" sz="1400" b="1" dirty="0"/>
            </a:p>
          </p:txBody>
        </p:sp>
        <p:sp>
          <p:nvSpPr>
            <p:cNvPr id="5" name="Rounded Rectangle 4"/>
            <p:cNvSpPr/>
            <p:nvPr/>
          </p:nvSpPr>
          <p:spPr>
            <a:xfrm>
              <a:off x="2438400" y="5410200"/>
              <a:ext cx="3962399" cy="1295400"/>
            </a:xfrm>
            <a:prstGeom prst="roundRect">
              <a:avLst>
                <a:gd name="adj" fmla="val 1222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ln>
                  <a:solidFill>
                    <a:schemeClr val="bg2">
                      <a:shade val="75000"/>
                    </a:schemeClr>
                  </a:solidFill>
                </a:ln>
                <a:solidFill>
                  <a:schemeClr val="tx1">
                    <a:tint val="65000"/>
                  </a:schemeClr>
                </a:solidFill>
              </a:endParaRPr>
            </a:p>
          </p:txBody>
        </p:sp>
        <p:grpSp>
          <p:nvGrpSpPr>
            <p:cNvPr id="6" name="Group 498"/>
            <p:cNvGrpSpPr/>
            <p:nvPr/>
          </p:nvGrpSpPr>
          <p:grpSpPr>
            <a:xfrm>
              <a:off x="4197226" y="5634335"/>
              <a:ext cx="768415" cy="607746"/>
              <a:chOff x="6858000" y="3581400"/>
              <a:chExt cx="1069436" cy="840097"/>
            </a:xfrm>
          </p:grpSpPr>
          <p:pic>
            <p:nvPicPr>
              <p:cNvPr id="7" name="Rectangle 125"/>
              <p:cNvPicPr>
                <a:picLocks noChangeAspect="1"/>
              </p:cNvPicPr>
              <p:nvPr/>
            </p:nvPicPr>
            <p:blipFill>
              <a:blip r:embed="rId2" cstate="print"/>
              <a:stretch>
                <a:fillRect/>
              </a:stretch>
            </p:blipFill>
            <p:spPr>
              <a:xfrm>
                <a:off x="7280416" y="3581400"/>
                <a:ext cx="532039" cy="532040"/>
              </a:xfrm>
              <a:prstGeom prst="rect">
                <a:avLst/>
              </a:prstGeom>
              <a:noFill/>
              <a:ln>
                <a:noFill/>
              </a:ln>
            </p:spPr>
            <p:style>
              <a:lnRef idx="0">
                <a:scrgbClr r="0" g="0" b="0"/>
              </a:lnRef>
              <a:fillRef idx="1002">
                <a:schemeClr val="lt1"/>
              </a:fillRef>
              <a:effectRef idx="0">
                <a:scrgbClr r="0" g="0" b="0"/>
              </a:effectRef>
              <a:fontRef idx="major"/>
            </p:style>
          </p:pic>
          <p:sp>
            <p:nvSpPr>
              <p:cNvPr id="8" name="TextBox 7"/>
              <p:cNvSpPr txBox="1"/>
              <p:nvPr/>
            </p:nvSpPr>
            <p:spPr>
              <a:xfrm>
                <a:off x="6934209" y="4038597"/>
                <a:ext cx="993227" cy="382900"/>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r>
                  <a:rPr lang="en-US" sz="1200" dirty="0">
                    <a:solidFill>
                      <a:schemeClr val="bg1"/>
                    </a:solidFill>
                  </a:rPr>
                  <a:t>Custom</a:t>
                </a:r>
              </a:p>
            </p:txBody>
          </p:sp>
          <p:grpSp>
            <p:nvGrpSpPr>
              <p:cNvPr id="9" name="Group 266"/>
              <p:cNvGrpSpPr/>
              <p:nvPr/>
            </p:nvGrpSpPr>
            <p:grpSpPr>
              <a:xfrm rot="10800000" flipH="1">
                <a:off x="6858000" y="3962400"/>
                <a:ext cx="233544" cy="76200"/>
                <a:chOff x="8334384" y="6304517"/>
                <a:chExt cx="233544" cy="76200"/>
              </a:xfrm>
              <a:solidFill>
                <a:srgbClr val="00B0F0"/>
              </a:solidFill>
            </p:grpSpPr>
            <p:cxnSp>
              <p:nvCxnSpPr>
                <p:cNvPr id="10" name="Straight Connector 9"/>
                <p:cNvCxnSpPr/>
                <p:nvPr/>
              </p:nvCxnSpPr>
              <p:spPr>
                <a:xfrm rot="10800000" flipV="1">
                  <a:off x="8415528" y="6340145"/>
                  <a:ext cx="152400" cy="1588"/>
                </a:xfrm>
                <a:prstGeom prst="line">
                  <a:avLst/>
                </a:prstGeom>
                <a:grpFill/>
                <a:ln w="6350" cap="rnd" cmpd="sng" algn="ctr">
                  <a:solidFill>
                    <a:schemeClr val="tx1">
                      <a:tint val="65000"/>
                    </a:schemeClr>
                  </a:solidFill>
                  <a:prstDash val="solid"/>
                </a:ln>
              </p:spPr>
              <p:style>
                <a:lnRef idx="1">
                  <a:schemeClr val="accent3"/>
                </a:lnRef>
                <a:fillRef idx="1002">
                  <a:schemeClr val="lt1"/>
                </a:fillRef>
                <a:effectRef idx="1">
                  <a:schemeClr val="accent3"/>
                </a:effectRef>
                <a:fontRef idx="minor">
                  <a:schemeClr val="dk1"/>
                </a:fontRef>
              </p:style>
            </p:cxnSp>
            <p:sp>
              <p:nvSpPr>
                <p:cNvPr id="11" name="Oval 10"/>
                <p:cNvSpPr/>
                <p:nvPr/>
              </p:nvSpPr>
              <p:spPr>
                <a:xfrm>
                  <a:off x="8334384" y="6304517"/>
                  <a:ext cx="76200" cy="76200"/>
                </a:xfrm>
                <a:prstGeom prst="ellipse">
                  <a:avLst/>
                </a:prstGeom>
                <a:grpFill/>
                <a:ln w="6350" cap="rnd" cmpd="sng" algn="ctr">
                  <a:solidFill>
                    <a:schemeClr val="tx1">
                      <a:tint val="65000"/>
                    </a:schemeClr>
                  </a:solidFill>
                  <a:prstDash val="solid"/>
                </a:ln>
              </p:spPr>
              <p:style>
                <a:lnRef idx="1">
                  <a:schemeClr val="accent3"/>
                </a:lnRef>
                <a:fillRef idx="1002">
                  <a:schemeClr val="lt1"/>
                </a:fillRef>
                <a:effectRef idx="1">
                  <a:schemeClr val="accent3"/>
                </a:effectRef>
                <a:fontRef idx="minor">
                  <a:schemeClr val="dk1"/>
                </a:fontRef>
              </p:style>
              <p:txBody>
                <a:bodyPr rtlCol="0" anchor="ctr"/>
                <a:lstStyle/>
                <a:p>
                  <a:pPr algn="ctr"/>
                  <a:endParaRPr lang="en-US">
                    <a:solidFill>
                      <a:schemeClr val="tx1">
                        <a:tint val="65000"/>
                      </a:schemeClr>
                    </a:solidFill>
                  </a:endParaRPr>
                </a:p>
              </p:txBody>
            </p:sp>
          </p:grpSp>
        </p:grpSp>
        <p:grpSp>
          <p:nvGrpSpPr>
            <p:cNvPr id="12" name="Group 498"/>
            <p:cNvGrpSpPr/>
            <p:nvPr/>
          </p:nvGrpSpPr>
          <p:grpSpPr>
            <a:xfrm>
              <a:off x="2667001" y="5634335"/>
              <a:ext cx="547192" cy="607747"/>
              <a:chOff x="6858000" y="3581400"/>
              <a:chExt cx="761550" cy="840099"/>
            </a:xfrm>
          </p:grpSpPr>
          <p:pic>
            <p:nvPicPr>
              <p:cNvPr id="13" name="Rectangle 125"/>
              <p:cNvPicPr>
                <a:picLocks noChangeAspect="1"/>
              </p:cNvPicPr>
              <p:nvPr/>
            </p:nvPicPr>
            <p:blipFill>
              <a:blip r:embed="rId2" cstate="print"/>
              <a:stretch>
                <a:fillRect/>
              </a:stretch>
            </p:blipFill>
            <p:spPr>
              <a:xfrm>
                <a:off x="7086600" y="3581400"/>
                <a:ext cx="532040" cy="532040"/>
              </a:xfrm>
              <a:prstGeom prst="rect">
                <a:avLst/>
              </a:prstGeom>
              <a:noFill/>
              <a:ln>
                <a:noFill/>
              </a:ln>
            </p:spPr>
            <p:style>
              <a:lnRef idx="0">
                <a:scrgbClr r="0" g="0" b="0"/>
              </a:lnRef>
              <a:fillRef idx="1002">
                <a:schemeClr val="lt1"/>
              </a:fillRef>
              <a:effectRef idx="0">
                <a:scrgbClr r="0" g="0" b="0"/>
              </a:effectRef>
              <a:fontRef idx="major"/>
            </p:style>
          </p:pic>
          <p:sp>
            <p:nvSpPr>
              <p:cNvPr id="14" name="TextBox 13"/>
              <p:cNvSpPr txBox="1"/>
              <p:nvPr/>
            </p:nvSpPr>
            <p:spPr>
              <a:xfrm>
                <a:off x="6934196" y="4038599"/>
                <a:ext cx="685354" cy="382900"/>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r>
                  <a:rPr lang="en-US" sz="1200" dirty="0" smtClean="0">
                    <a:solidFill>
                      <a:schemeClr val="bg1"/>
                    </a:solidFill>
                  </a:rPr>
                  <a:t>SQL</a:t>
                </a:r>
                <a:endParaRPr lang="en-US" sz="1200" dirty="0">
                  <a:solidFill>
                    <a:schemeClr val="bg1"/>
                  </a:solidFill>
                </a:endParaRPr>
              </a:p>
            </p:txBody>
          </p:sp>
          <p:grpSp>
            <p:nvGrpSpPr>
              <p:cNvPr id="15" name="Group 266"/>
              <p:cNvGrpSpPr/>
              <p:nvPr/>
            </p:nvGrpSpPr>
            <p:grpSpPr>
              <a:xfrm rot="10800000" flipH="1">
                <a:off x="6858000" y="3962400"/>
                <a:ext cx="233544" cy="76200"/>
                <a:chOff x="8334384" y="6304517"/>
                <a:chExt cx="233544" cy="76200"/>
              </a:xfrm>
              <a:solidFill>
                <a:srgbClr val="00B0F0"/>
              </a:solidFill>
            </p:grpSpPr>
            <p:cxnSp>
              <p:nvCxnSpPr>
                <p:cNvPr id="16" name="Straight Connector 15"/>
                <p:cNvCxnSpPr/>
                <p:nvPr/>
              </p:nvCxnSpPr>
              <p:spPr>
                <a:xfrm rot="10800000" flipV="1">
                  <a:off x="8415528" y="6340145"/>
                  <a:ext cx="152400" cy="1588"/>
                </a:xfrm>
                <a:prstGeom prst="line">
                  <a:avLst/>
                </a:prstGeom>
                <a:grpFill/>
                <a:ln w="6350" cap="rnd" cmpd="sng" algn="ctr">
                  <a:solidFill>
                    <a:schemeClr val="tx1">
                      <a:tint val="65000"/>
                    </a:schemeClr>
                  </a:solidFill>
                  <a:prstDash val="solid"/>
                </a:ln>
              </p:spPr>
              <p:style>
                <a:lnRef idx="1">
                  <a:schemeClr val="accent3"/>
                </a:lnRef>
                <a:fillRef idx="1002">
                  <a:schemeClr val="lt1"/>
                </a:fillRef>
                <a:effectRef idx="1">
                  <a:schemeClr val="accent3"/>
                </a:effectRef>
                <a:fontRef idx="minor">
                  <a:schemeClr val="dk1"/>
                </a:fontRef>
              </p:style>
            </p:cxnSp>
            <p:sp>
              <p:nvSpPr>
                <p:cNvPr id="17" name="Oval 16"/>
                <p:cNvSpPr/>
                <p:nvPr/>
              </p:nvSpPr>
              <p:spPr>
                <a:xfrm>
                  <a:off x="8334384" y="6304517"/>
                  <a:ext cx="76200" cy="76200"/>
                </a:xfrm>
                <a:prstGeom prst="ellipse">
                  <a:avLst/>
                </a:prstGeom>
                <a:grpFill/>
                <a:ln w="6350" cap="rnd" cmpd="sng" algn="ctr">
                  <a:solidFill>
                    <a:schemeClr val="tx1">
                      <a:tint val="65000"/>
                    </a:schemeClr>
                  </a:solidFill>
                  <a:prstDash val="solid"/>
                </a:ln>
              </p:spPr>
              <p:style>
                <a:lnRef idx="1">
                  <a:schemeClr val="accent3"/>
                </a:lnRef>
                <a:fillRef idx="1002">
                  <a:schemeClr val="lt1"/>
                </a:fillRef>
                <a:effectRef idx="1">
                  <a:schemeClr val="accent3"/>
                </a:effectRef>
                <a:fontRef idx="minor">
                  <a:schemeClr val="dk1"/>
                </a:fontRef>
              </p:style>
              <p:txBody>
                <a:bodyPr rtlCol="0" anchor="ctr"/>
                <a:lstStyle/>
                <a:p>
                  <a:pPr algn="ctr"/>
                  <a:endParaRPr lang="en-US">
                    <a:solidFill>
                      <a:schemeClr val="tx1">
                        <a:tint val="65000"/>
                      </a:schemeClr>
                    </a:solidFill>
                  </a:endParaRPr>
                </a:p>
              </p:txBody>
            </p:sp>
          </p:grpSp>
        </p:grpSp>
        <p:sp>
          <p:nvSpPr>
            <p:cNvPr id="18" name="TextBox 17"/>
            <p:cNvSpPr txBox="1"/>
            <p:nvPr/>
          </p:nvSpPr>
          <p:spPr>
            <a:xfrm>
              <a:off x="3759301" y="6321623"/>
              <a:ext cx="1269899" cy="307777"/>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r>
                <a:rPr lang="en-US" sz="1400" dirty="0" smtClean="0">
                  <a:solidFill>
                    <a:schemeClr val="bg1"/>
                  </a:solidFill>
                </a:rPr>
                <a:t>External Data</a:t>
              </a:r>
              <a:endParaRPr lang="en-US" sz="1400" dirty="0">
                <a:solidFill>
                  <a:schemeClr val="bg1"/>
                </a:solidFill>
              </a:endParaRPr>
            </a:p>
          </p:txBody>
        </p:sp>
        <p:grpSp>
          <p:nvGrpSpPr>
            <p:cNvPr id="19" name="Group 498"/>
            <p:cNvGrpSpPr/>
            <p:nvPr/>
          </p:nvGrpSpPr>
          <p:grpSpPr>
            <a:xfrm>
              <a:off x="3440228" y="5634333"/>
              <a:ext cx="750774" cy="792414"/>
              <a:chOff x="6858000" y="3581400"/>
              <a:chExt cx="1044881" cy="1095368"/>
            </a:xfrm>
          </p:grpSpPr>
          <p:pic>
            <p:nvPicPr>
              <p:cNvPr id="20" name="Rectangle 125"/>
              <p:cNvPicPr>
                <a:picLocks noChangeAspect="1"/>
              </p:cNvPicPr>
              <p:nvPr/>
            </p:nvPicPr>
            <p:blipFill>
              <a:blip r:embed="rId2" cstate="print"/>
              <a:stretch>
                <a:fillRect/>
              </a:stretch>
            </p:blipFill>
            <p:spPr>
              <a:xfrm>
                <a:off x="7086600" y="3581400"/>
                <a:ext cx="532040" cy="532040"/>
              </a:xfrm>
              <a:prstGeom prst="rect">
                <a:avLst/>
              </a:prstGeom>
              <a:noFill/>
              <a:ln>
                <a:noFill/>
              </a:ln>
            </p:spPr>
            <p:style>
              <a:lnRef idx="0">
                <a:scrgbClr r="0" g="0" b="0"/>
              </a:lnRef>
              <a:fillRef idx="1002">
                <a:schemeClr val="lt1"/>
              </a:fillRef>
              <a:effectRef idx="0">
                <a:scrgbClr r="0" g="0" b="0"/>
              </a:effectRef>
              <a:fontRef idx="major"/>
            </p:style>
          </p:pic>
          <p:sp>
            <p:nvSpPr>
              <p:cNvPr id="21" name="TextBox 20"/>
              <p:cNvSpPr txBox="1"/>
              <p:nvPr/>
            </p:nvSpPr>
            <p:spPr>
              <a:xfrm>
                <a:off x="6934197" y="4038600"/>
                <a:ext cx="968684" cy="638168"/>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pPr algn="ctr"/>
                <a:r>
                  <a:rPr lang="en-US" sz="1200" dirty="0" smtClean="0">
                    <a:solidFill>
                      <a:schemeClr val="bg1"/>
                    </a:solidFill>
                  </a:rPr>
                  <a:t>Web </a:t>
                </a:r>
                <a:br>
                  <a:rPr lang="en-US" sz="1200" dirty="0" smtClean="0">
                    <a:solidFill>
                      <a:schemeClr val="bg1"/>
                    </a:solidFill>
                  </a:rPr>
                </a:br>
                <a:r>
                  <a:rPr lang="en-US" sz="1200" dirty="0">
                    <a:solidFill>
                      <a:schemeClr val="bg1"/>
                    </a:solidFill>
                  </a:rPr>
                  <a:t>Service</a:t>
                </a:r>
              </a:p>
            </p:txBody>
          </p:sp>
          <p:grpSp>
            <p:nvGrpSpPr>
              <p:cNvPr id="22" name="Group 266"/>
              <p:cNvGrpSpPr/>
              <p:nvPr/>
            </p:nvGrpSpPr>
            <p:grpSpPr>
              <a:xfrm rot="10800000" flipH="1">
                <a:off x="6858000" y="3962400"/>
                <a:ext cx="233544" cy="76200"/>
                <a:chOff x="8334384" y="6304517"/>
                <a:chExt cx="233544" cy="76200"/>
              </a:xfrm>
              <a:solidFill>
                <a:srgbClr val="00B0F0"/>
              </a:solidFill>
            </p:grpSpPr>
            <p:cxnSp>
              <p:nvCxnSpPr>
                <p:cNvPr id="23" name="Straight Connector 22"/>
                <p:cNvCxnSpPr/>
                <p:nvPr/>
              </p:nvCxnSpPr>
              <p:spPr>
                <a:xfrm rot="10800000" flipV="1">
                  <a:off x="8415528" y="6340145"/>
                  <a:ext cx="152400" cy="1588"/>
                </a:xfrm>
                <a:prstGeom prst="line">
                  <a:avLst/>
                </a:prstGeom>
                <a:grpFill/>
                <a:ln w="6350" cap="rnd" cmpd="sng" algn="ctr">
                  <a:solidFill>
                    <a:schemeClr val="tx1">
                      <a:tint val="65000"/>
                    </a:schemeClr>
                  </a:solidFill>
                  <a:prstDash val="solid"/>
                </a:ln>
              </p:spPr>
              <p:style>
                <a:lnRef idx="1">
                  <a:schemeClr val="accent3"/>
                </a:lnRef>
                <a:fillRef idx="1002">
                  <a:schemeClr val="lt1"/>
                </a:fillRef>
                <a:effectRef idx="1">
                  <a:schemeClr val="accent3"/>
                </a:effectRef>
                <a:fontRef idx="minor">
                  <a:schemeClr val="dk1"/>
                </a:fontRef>
              </p:style>
            </p:cxnSp>
            <p:sp>
              <p:nvSpPr>
                <p:cNvPr id="24" name="Oval 23"/>
                <p:cNvSpPr/>
                <p:nvPr/>
              </p:nvSpPr>
              <p:spPr>
                <a:xfrm>
                  <a:off x="8334384" y="6304517"/>
                  <a:ext cx="76200" cy="76200"/>
                </a:xfrm>
                <a:prstGeom prst="ellipse">
                  <a:avLst/>
                </a:prstGeom>
                <a:grpFill/>
                <a:ln w="6350" cap="rnd" cmpd="sng" algn="ctr">
                  <a:solidFill>
                    <a:schemeClr val="tx1">
                      <a:tint val="65000"/>
                    </a:schemeClr>
                  </a:solidFill>
                  <a:prstDash val="solid"/>
                </a:ln>
              </p:spPr>
              <p:style>
                <a:lnRef idx="1">
                  <a:schemeClr val="accent3"/>
                </a:lnRef>
                <a:fillRef idx="1002">
                  <a:schemeClr val="lt1"/>
                </a:fillRef>
                <a:effectRef idx="1">
                  <a:schemeClr val="accent3"/>
                </a:effectRef>
                <a:fontRef idx="minor">
                  <a:schemeClr val="dk1"/>
                </a:fontRef>
              </p:style>
              <p:txBody>
                <a:bodyPr rtlCol="0" anchor="ctr"/>
                <a:lstStyle/>
                <a:p>
                  <a:pPr algn="ctr"/>
                  <a:endParaRPr lang="en-US">
                    <a:solidFill>
                      <a:schemeClr val="tx1">
                        <a:tint val="65000"/>
                      </a:schemeClr>
                    </a:solidFill>
                  </a:endParaRPr>
                </a:p>
              </p:txBody>
            </p:sp>
          </p:grpSp>
        </p:grpSp>
        <p:sp>
          <p:nvSpPr>
            <p:cNvPr id="25" name="Rounded Rectangle 24"/>
            <p:cNvSpPr/>
            <p:nvPr/>
          </p:nvSpPr>
          <p:spPr>
            <a:xfrm>
              <a:off x="533400" y="2971800"/>
              <a:ext cx="3200400" cy="1828801"/>
            </a:xfrm>
            <a:prstGeom prst="roundRect">
              <a:avLst>
                <a:gd name="adj" fmla="val 1222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a:solidFill>
                    <a:schemeClr val="bg2">
                      <a:shade val="75000"/>
                    </a:schemeClr>
                  </a:solidFill>
                </a:ln>
                <a:solidFill>
                  <a:schemeClr val="tx1">
                    <a:tint val="65000"/>
                  </a:schemeClr>
                </a:solidFill>
              </a:endParaRPr>
            </a:p>
          </p:txBody>
        </p:sp>
        <p:sp>
          <p:nvSpPr>
            <p:cNvPr id="26" name="Flowchart: Magnetic Disk 25"/>
            <p:cNvSpPr/>
            <p:nvPr/>
          </p:nvSpPr>
          <p:spPr>
            <a:xfrm>
              <a:off x="2209800" y="3962400"/>
              <a:ext cx="1371609" cy="657473"/>
            </a:xfrm>
            <a:prstGeom prst="flowChartMagneticDisk">
              <a:avLst/>
            </a:prstGeom>
          </p:spPr>
          <p:style>
            <a:lnRef idx="3">
              <a:schemeClr val="lt1"/>
            </a:lnRef>
            <a:fillRef idx="1">
              <a:schemeClr val="accent6"/>
            </a:fillRef>
            <a:effectRef idx="1">
              <a:schemeClr val="accent6"/>
            </a:effectRef>
            <a:fontRef idx="minor">
              <a:schemeClr val="lt1"/>
            </a:fontRef>
          </p:style>
          <p:txBody>
            <a:bodyPr bIns="182880" rtlCol="0" anchor="ctr">
              <a:noAutofit/>
            </a:bodyPr>
            <a:lstStyle/>
            <a:p>
              <a:pPr algn="ctr"/>
              <a:r>
                <a:rPr lang="en-US" sz="1200" dirty="0" smtClean="0"/>
                <a:t/>
              </a:r>
              <a:br>
                <a:rPr lang="en-US" sz="1200" dirty="0" smtClean="0"/>
              </a:br>
              <a:r>
                <a:rPr lang="en-US" sz="1200" dirty="0" smtClean="0"/>
                <a:t> </a:t>
              </a:r>
              <a:r>
                <a:rPr lang="en-US" sz="1400" dirty="0" smtClean="0"/>
                <a:t>Cache</a:t>
              </a:r>
              <a:endParaRPr lang="en-US" sz="1400" dirty="0"/>
            </a:p>
          </p:txBody>
        </p:sp>
        <p:sp>
          <p:nvSpPr>
            <p:cNvPr id="27" name="TextBox 30"/>
            <p:cNvSpPr txBox="1">
              <a:spLocks noChangeArrowheads="1"/>
            </p:cNvSpPr>
            <p:nvPr/>
          </p:nvSpPr>
          <p:spPr bwMode="auto">
            <a:xfrm>
              <a:off x="685800" y="3124200"/>
              <a:ext cx="2895600"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75000"/>
                    </a:schemeClr>
                  </a:solidFill>
                  <a:latin typeface="Calibri" pitchFamily="34" charset="0"/>
                </a:rPr>
                <a:t>Business Connectivity Services</a:t>
              </a:r>
              <a:endParaRPr lang="en-US" sz="1600" b="1" dirty="0">
                <a:solidFill>
                  <a:schemeClr val="accent6">
                    <a:lumMod val="75000"/>
                  </a:schemeClr>
                </a:solidFill>
                <a:latin typeface="Calibri" pitchFamily="34" charset="0"/>
              </a:endParaRPr>
            </a:p>
          </p:txBody>
        </p:sp>
        <p:sp>
          <p:nvSpPr>
            <p:cNvPr id="28" name="Rectangle 27"/>
            <p:cNvSpPr/>
            <p:nvPr/>
          </p:nvSpPr>
          <p:spPr>
            <a:xfrm>
              <a:off x="838200" y="3962400"/>
              <a:ext cx="1143000" cy="581274"/>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400" b="1" dirty="0" smtClean="0"/>
                <a:t>BDC Client Runtime</a:t>
              </a:r>
              <a:endParaRPr lang="en-US" sz="1400" b="1" dirty="0"/>
            </a:p>
          </p:txBody>
        </p:sp>
        <p:sp>
          <p:nvSpPr>
            <p:cNvPr id="29" name="Rounded Rectangle 28"/>
            <p:cNvSpPr/>
            <p:nvPr/>
          </p:nvSpPr>
          <p:spPr>
            <a:xfrm>
              <a:off x="4495800" y="914400"/>
              <a:ext cx="4267200" cy="4038600"/>
            </a:xfrm>
            <a:prstGeom prst="roundRect">
              <a:avLst>
                <a:gd name="adj" fmla="val 9904"/>
              </a:avLst>
            </a:prstGeom>
            <a:ln/>
          </p:spPr>
          <p:style>
            <a:lnRef idx="1">
              <a:schemeClr val="dk1"/>
            </a:lnRef>
            <a:fillRef idx="2">
              <a:schemeClr val="dk1"/>
            </a:fillRef>
            <a:effectRef idx="1">
              <a:schemeClr val="dk1"/>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US" b="1" dirty="0">
                <a:ln w="50800"/>
                <a:solidFill>
                  <a:schemeClr val="bg1">
                    <a:shade val="50000"/>
                  </a:schemeClr>
                </a:solidFill>
              </a:endParaRPr>
            </a:p>
          </p:txBody>
        </p:sp>
        <p:sp>
          <p:nvSpPr>
            <p:cNvPr id="30" name="Rectangle 9"/>
            <p:cNvSpPr>
              <a:spLocks noChangeArrowheads="1"/>
            </p:cNvSpPr>
            <p:nvPr/>
          </p:nvSpPr>
          <p:spPr bwMode="auto">
            <a:xfrm>
              <a:off x="4724401" y="3770242"/>
              <a:ext cx="3886200" cy="1034562"/>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defRPr/>
              </a:pPr>
              <a:endParaRPr lang="en-US" sz="1400" b="1" dirty="0"/>
            </a:p>
          </p:txBody>
        </p:sp>
        <p:sp>
          <p:nvSpPr>
            <p:cNvPr id="31" name="TextBox 30"/>
            <p:cNvSpPr txBox="1"/>
            <p:nvPr/>
          </p:nvSpPr>
          <p:spPr>
            <a:xfrm>
              <a:off x="5105400" y="990600"/>
              <a:ext cx="3124200" cy="646331"/>
            </a:xfrm>
            <a:prstGeom prst="rect">
              <a:avLst/>
            </a:prstGeom>
            <a:noFill/>
          </p:spPr>
          <p:txBody>
            <a:bodyPr wrap="square" rtlCol="0">
              <a:spAutoFit/>
            </a:bodyPr>
            <a:lstStyle/>
            <a:p>
              <a:r>
                <a:rPr lang="en-US" b="1" dirty="0" smtClean="0">
                  <a:ln w="50800"/>
                  <a:solidFill>
                    <a:schemeClr val="bg1">
                      <a:shade val="50000"/>
                    </a:schemeClr>
                  </a:solidFill>
                </a:rPr>
                <a:t>SharePoint Server 2010</a:t>
              </a:r>
            </a:p>
            <a:p>
              <a:endParaRPr lang="en-US" dirty="0"/>
            </a:p>
          </p:txBody>
        </p:sp>
        <p:sp>
          <p:nvSpPr>
            <p:cNvPr id="32" name="Rectangle 9"/>
            <p:cNvSpPr>
              <a:spLocks noChangeArrowheads="1"/>
            </p:cNvSpPr>
            <p:nvPr/>
          </p:nvSpPr>
          <p:spPr bwMode="auto">
            <a:xfrm>
              <a:off x="4724400" y="3200400"/>
              <a:ext cx="3886200" cy="457200"/>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defRPr/>
              </a:pPr>
              <a:endParaRPr lang="en-US" sz="1400" b="1" dirty="0"/>
            </a:p>
          </p:txBody>
        </p:sp>
        <p:sp>
          <p:nvSpPr>
            <p:cNvPr id="33" name="Rectangle 9"/>
            <p:cNvSpPr>
              <a:spLocks noChangeArrowheads="1"/>
            </p:cNvSpPr>
            <p:nvPr/>
          </p:nvSpPr>
          <p:spPr bwMode="auto">
            <a:xfrm>
              <a:off x="4724400" y="2590800"/>
              <a:ext cx="3886200" cy="457200"/>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defRPr/>
              </a:pPr>
              <a:endParaRPr lang="en-US" sz="1400" b="1" dirty="0"/>
            </a:p>
          </p:txBody>
        </p:sp>
        <p:sp>
          <p:nvSpPr>
            <p:cNvPr id="34" name="TextBox 33"/>
            <p:cNvSpPr txBox="1"/>
            <p:nvPr/>
          </p:nvSpPr>
          <p:spPr>
            <a:xfrm>
              <a:off x="5257800" y="3810000"/>
              <a:ext cx="3097323" cy="584775"/>
            </a:xfrm>
            <a:prstGeom prst="rect">
              <a:avLst/>
            </a:prstGeom>
            <a:noFill/>
          </p:spPr>
          <p:txBody>
            <a:bodyPr wrap="square" rtlCol="0">
              <a:spAutoFit/>
            </a:bodyPr>
            <a:lstStyle/>
            <a:p>
              <a:r>
                <a:rPr lang="en-US" sz="1400" b="1" dirty="0" smtClean="0"/>
                <a:t>Business Connectivity Services </a:t>
              </a:r>
            </a:p>
            <a:p>
              <a:endParaRPr lang="en-US" dirty="0"/>
            </a:p>
          </p:txBody>
        </p:sp>
        <p:sp>
          <p:nvSpPr>
            <p:cNvPr id="35" name="TextBox 34"/>
            <p:cNvSpPr txBox="1"/>
            <p:nvPr/>
          </p:nvSpPr>
          <p:spPr>
            <a:xfrm>
              <a:off x="5410200" y="3200400"/>
              <a:ext cx="2819400" cy="584775"/>
            </a:xfrm>
            <a:prstGeom prst="rect">
              <a:avLst/>
            </a:prstGeom>
            <a:noFill/>
          </p:spPr>
          <p:txBody>
            <a:bodyPr wrap="square" rtlCol="0">
              <a:spAutoFit/>
            </a:bodyPr>
            <a:lstStyle/>
            <a:p>
              <a:r>
                <a:rPr lang="en-US" sz="1400" b="1" dirty="0" smtClean="0"/>
                <a:t>Secure Store Service (SSS)</a:t>
              </a:r>
            </a:p>
            <a:p>
              <a:endParaRPr lang="en-US" dirty="0"/>
            </a:p>
          </p:txBody>
        </p:sp>
        <p:sp>
          <p:nvSpPr>
            <p:cNvPr id="36" name="TextBox 35"/>
            <p:cNvSpPr txBox="1"/>
            <p:nvPr/>
          </p:nvSpPr>
          <p:spPr>
            <a:xfrm>
              <a:off x="4953000" y="2590800"/>
              <a:ext cx="3505200" cy="584775"/>
            </a:xfrm>
            <a:prstGeom prst="rect">
              <a:avLst/>
            </a:prstGeom>
            <a:noFill/>
          </p:spPr>
          <p:txBody>
            <a:bodyPr wrap="square" rtlCol="0">
              <a:spAutoFit/>
            </a:bodyPr>
            <a:lstStyle/>
            <a:p>
              <a:pPr algn="ctr"/>
              <a:r>
                <a:rPr lang="en-US" sz="1400" b="1" dirty="0" smtClean="0"/>
                <a:t>Search, Workflow, Web Parts</a:t>
              </a:r>
            </a:p>
            <a:p>
              <a:endParaRPr lang="en-US" dirty="0"/>
            </a:p>
          </p:txBody>
        </p:sp>
        <p:sp>
          <p:nvSpPr>
            <p:cNvPr id="37" name="Flowchart: Magnetic Disk 36"/>
            <p:cNvSpPr/>
            <p:nvPr/>
          </p:nvSpPr>
          <p:spPr>
            <a:xfrm>
              <a:off x="5105400" y="4114800"/>
              <a:ext cx="1905000" cy="609600"/>
            </a:xfrm>
            <a:prstGeom prst="flowChartMagneticDisk">
              <a:avLst/>
            </a:prstGeom>
          </p:spPr>
          <p:style>
            <a:lnRef idx="1">
              <a:schemeClr val="accent5"/>
            </a:lnRef>
            <a:fillRef idx="2">
              <a:schemeClr val="accent5"/>
            </a:fillRef>
            <a:effectRef idx="1">
              <a:schemeClr val="accent5"/>
            </a:effectRef>
            <a:fontRef idx="minor">
              <a:schemeClr val="dk1"/>
            </a:fontRef>
          </p:style>
          <p:txBody>
            <a:bodyPr bIns="182880" rtlCol="0" anchor="ctr">
              <a:noAutofit/>
            </a:bodyPr>
            <a:lstStyle/>
            <a:p>
              <a:pPr algn="ctr"/>
              <a:endParaRPr lang="en-US" sz="1200" b="1" dirty="0" smtClean="0"/>
            </a:p>
            <a:p>
              <a:pPr algn="ctr"/>
              <a:r>
                <a:rPr lang="en-US" sz="1200" b="1" dirty="0" smtClean="0"/>
                <a:t>External Content </a:t>
              </a:r>
            </a:p>
            <a:p>
              <a:pPr algn="ctr"/>
              <a:r>
                <a:rPr lang="en-US" sz="1200" b="1" dirty="0" smtClean="0"/>
                <a:t>Types (ECT)</a:t>
              </a:r>
              <a:endParaRPr lang="en-US" sz="1200" b="1" dirty="0"/>
            </a:p>
          </p:txBody>
        </p:sp>
        <p:sp>
          <p:nvSpPr>
            <p:cNvPr id="38" name="Rectangle 37"/>
            <p:cNvSpPr/>
            <p:nvPr/>
          </p:nvSpPr>
          <p:spPr>
            <a:xfrm>
              <a:off x="7239000" y="4191000"/>
              <a:ext cx="1143000" cy="457200"/>
            </a:xfrm>
            <a:prstGeom prst="rect">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sz="1400" b="1" dirty="0" smtClean="0"/>
                <a:t>BDC Server Runtime</a:t>
              </a:r>
              <a:endParaRPr lang="en-US" sz="1400" b="1" dirty="0"/>
            </a:p>
          </p:txBody>
        </p:sp>
        <p:sp>
          <p:nvSpPr>
            <p:cNvPr id="39" name="Rectangle 9"/>
            <p:cNvSpPr>
              <a:spLocks noChangeArrowheads="1"/>
            </p:cNvSpPr>
            <p:nvPr/>
          </p:nvSpPr>
          <p:spPr bwMode="auto">
            <a:xfrm>
              <a:off x="4724401" y="1408042"/>
              <a:ext cx="3886200" cy="1034562"/>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defRPr/>
              </a:pPr>
              <a:endParaRPr lang="en-US" sz="1400" b="1" dirty="0"/>
            </a:p>
          </p:txBody>
        </p:sp>
        <p:sp>
          <p:nvSpPr>
            <p:cNvPr id="40" name="TextBox 39"/>
            <p:cNvSpPr txBox="1"/>
            <p:nvPr/>
          </p:nvSpPr>
          <p:spPr>
            <a:xfrm>
              <a:off x="5867400" y="1447800"/>
              <a:ext cx="1676400" cy="584775"/>
            </a:xfrm>
            <a:prstGeom prst="rect">
              <a:avLst/>
            </a:prstGeom>
            <a:noFill/>
          </p:spPr>
          <p:txBody>
            <a:bodyPr wrap="square" rtlCol="0">
              <a:spAutoFit/>
            </a:bodyPr>
            <a:lstStyle/>
            <a:p>
              <a:r>
                <a:rPr lang="en-US" sz="1400" b="1" dirty="0" smtClean="0"/>
                <a:t>SharePoint Site</a:t>
              </a:r>
            </a:p>
            <a:p>
              <a:endParaRPr lang="en-US" dirty="0"/>
            </a:p>
          </p:txBody>
        </p:sp>
        <p:sp>
          <p:nvSpPr>
            <p:cNvPr id="41" name="Rectangle 40"/>
            <p:cNvSpPr/>
            <p:nvPr/>
          </p:nvSpPr>
          <p:spPr>
            <a:xfrm>
              <a:off x="5181600" y="1752600"/>
              <a:ext cx="1143000" cy="533400"/>
            </a:xfrm>
            <a:prstGeom prst="rect">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sz="1400" b="1" dirty="0" smtClean="0"/>
                <a:t>VSTO</a:t>
              </a:r>
            </a:p>
            <a:p>
              <a:pPr algn="ctr"/>
              <a:r>
                <a:rPr lang="en-US" sz="1400" b="1" dirty="0" smtClean="0"/>
                <a:t>Package</a:t>
              </a:r>
              <a:endParaRPr lang="en-US" sz="1400" b="1" dirty="0"/>
            </a:p>
          </p:txBody>
        </p:sp>
        <p:sp>
          <p:nvSpPr>
            <p:cNvPr id="42" name="Rectangle 41"/>
            <p:cNvSpPr/>
            <p:nvPr/>
          </p:nvSpPr>
          <p:spPr>
            <a:xfrm>
              <a:off x="6934200" y="1752600"/>
              <a:ext cx="1143000" cy="533400"/>
            </a:xfrm>
            <a:prstGeom prst="rect">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sz="1400" b="1" dirty="0" smtClean="0"/>
                <a:t>External </a:t>
              </a:r>
            </a:p>
            <a:p>
              <a:pPr algn="ctr"/>
              <a:r>
                <a:rPr lang="en-US" sz="1400" b="1" dirty="0" smtClean="0"/>
                <a:t>List</a:t>
              </a:r>
              <a:endParaRPr lang="en-US" sz="1400" b="1" dirty="0"/>
            </a:p>
          </p:txBody>
        </p:sp>
        <p:sp>
          <p:nvSpPr>
            <p:cNvPr id="43" name="TextBox 42"/>
            <p:cNvSpPr txBox="1"/>
            <p:nvPr/>
          </p:nvSpPr>
          <p:spPr>
            <a:xfrm>
              <a:off x="1371600" y="990600"/>
              <a:ext cx="1981200" cy="646331"/>
            </a:xfrm>
            <a:prstGeom prst="rect">
              <a:avLst/>
            </a:prstGeom>
            <a:noFill/>
          </p:spPr>
          <p:txBody>
            <a:bodyPr wrap="square" rtlCol="0">
              <a:spAutoFit/>
            </a:bodyPr>
            <a:lstStyle/>
            <a:p>
              <a:r>
                <a:rPr lang="en-US" b="1" dirty="0" smtClean="0">
                  <a:ln w="50800"/>
                  <a:solidFill>
                    <a:schemeClr val="bg1">
                      <a:shade val="50000"/>
                    </a:schemeClr>
                  </a:solidFill>
                </a:rPr>
                <a:t>Office Client</a:t>
              </a:r>
            </a:p>
            <a:p>
              <a:endParaRPr lang="en-US" dirty="0"/>
            </a:p>
          </p:txBody>
        </p:sp>
        <p:sp>
          <p:nvSpPr>
            <p:cNvPr id="44" name="TextBox 30"/>
            <p:cNvSpPr txBox="1">
              <a:spLocks noChangeArrowheads="1"/>
            </p:cNvSpPr>
            <p:nvPr/>
          </p:nvSpPr>
          <p:spPr bwMode="auto">
            <a:xfrm>
              <a:off x="838200" y="2133600"/>
              <a:ext cx="2438400"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75000"/>
                    </a:schemeClr>
                  </a:solidFill>
                  <a:latin typeface="Calibri" pitchFamily="34" charset="0"/>
                </a:rPr>
                <a:t>Office Integration</a:t>
              </a:r>
              <a:endParaRPr lang="en-US" sz="1600" b="1" dirty="0">
                <a:solidFill>
                  <a:schemeClr val="accent6">
                    <a:lumMod val="75000"/>
                  </a:schemeClr>
                </a:solidFill>
                <a:latin typeface="Calibri" pitchFamily="34" charset="0"/>
              </a:endParaRPr>
            </a:p>
          </p:txBody>
        </p:sp>
        <p:sp>
          <p:nvSpPr>
            <p:cNvPr id="45" name="Rectangle 44"/>
            <p:cNvSpPr/>
            <p:nvPr/>
          </p:nvSpPr>
          <p:spPr>
            <a:xfrm>
              <a:off x="838200" y="1524000"/>
              <a:ext cx="2590800" cy="228600"/>
            </a:xfrm>
            <a:prstGeom prst="rect">
              <a:avLst/>
            </a:prstGeom>
          </p:spPr>
          <p:style>
            <a:lnRef idx="3">
              <a:schemeClr val="lt1"/>
            </a:lnRef>
            <a:fillRef idx="1">
              <a:schemeClr val="accent6"/>
            </a:fillRef>
            <a:effectRef idx="1">
              <a:schemeClr val="accent6"/>
            </a:effectRef>
            <a:fontRef idx="minor">
              <a:schemeClr val="lt1"/>
            </a:fontRef>
          </p:style>
          <p:txBody>
            <a:bodyPr lIns="0" rIns="0" rtlCol="0" anchor="ctr"/>
            <a:lstStyle/>
            <a:p>
              <a:pPr algn="ctr"/>
              <a:r>
                <a:rPr lang="en-US" sz="1200" b="1" dirty="0" smtClean="0"/>
                <a:t>External Business Parts</a:t>
              </a:r>
              <a:endParaRPr lang="en-US" sz="1200" b="1" dirty="0"/>
            </a:p>
          </p:txBody>
        </p:sp>
        <p:sp>
          <p:nvSpPr>
            <p:cNvPr id="46" name="Rectangle 45"/>
            <p:cNvSpPr/>
            <p:nvPr/>
          </p:nvSpPr>
          <p:spPr>
            <a:xfrm>
              <a:off x="838200" y="1828800"/>
              <a:ext cx="2590800" cy="228600"/>
            </a:xfrm>
            <a:prstGeom prst="rect">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1200" b="1" dirty="0" smtClean="0"/>
                <a:t>Custom Code</a:t>
              </a:r>
              <a:endParaRPr lang="en-US" sz="1200" b="1" dirty="0"/>
            </a:p>
          </p:txBody>
        </p:sp>
        <p:sp>
          <p:nvSpPr>
            <p:cNvPr id="47" name="Up-Down Arrow 46"/>
            <p:cNvSpPr/>
            <p:nvPr/>
          </p:nvSpPr>
          <p:spPr bwMode="auto">
            <a:xfrm>
              <a:off x="3429000" y="4724400"/>
              <a:ext cx="152400" cy="838200"/>
            </a:xfrm>
            <a:prstGeom prst="upDownArrow">
              <a:avLst/>
            </a:prstGeom>
            <a:solidFill>
              <a:schemeClr val="accent3">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Up-Down Arrow 47"/>
            <p:cNvSpPr/>
            <p:nvPr/>
          </p:nvSpPr>
          <p:spPr bwMode="auto">
            <a:xfrm>
              <a:off x="4876800" y="4648200"/>
              <a:ext cx="152400" cy="914400"/>
            </a:xfrm>
            <a:prstGeom prst="upDownArrow">
              <a:avLst/>
            </a:prstGeom>
            <a:solidFill>
              <a:schemeClr val="accent3">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Left Arrow 48"/>
            <p:cNvSpPr/>
            <p:nvPr/>
          </p:nvSpPr>
          <p:spPr bwMode="auto">
            <a:xfrm>
              <a:off x="3581400" y="4267200"/>
              <a:ext cx="1524000" cy="152400"/>
            </a:xfrm>
            <a:prstGeom prst="leftArrow">
              <a:avLst/>
            </a:prstGeom>
            <a:solidFill>
              <a:schemeClr val="accent3">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Left Arrow 49"/>
            <p:cNvSpPr/>
            <p:nvPr/>
          </p:nvSpPr>
          <p:spPr bwMode="auto">
            <a:xfrm>
              <a:off x="3581400" y="2133600"/>
              <a:ext cx="1676400" cy="152400"/>
            </a:xfrm>
            <a:prstGeom prst="leftArrow">
              <a:avLst/>
            </a:prstGeom>
            <a:solidFill>
              <a:schemeClr val="accent3">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Up-Down Arrow 50"/>
            <p:cNvSpPr/>
            <p:nvPr/>
          </p:nvSpPr>
          <p:spPr bwMode="auto">
            <a:xfrm>
              <a:off x="1981200" y="2438400"/>
              <a:ext cx="152400" cy="685800"/>
            </a:xfrm>
            <a:prstGeom prst="upDownArrow">
              <a:avLst/>
            </a:prstGeom>
            <a:solidFill>
              <a:schemeClr val="accent3">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2" name="Group 51"/>
            <p:cNvGrpSpPr/>
            <p:nvPr/>
          </p:nvGrpSpPr>
          <p:grpSpPr>
            <a:xfrm>
              <a:off x="5029200" y="5634335"/>
              <a:ext cx="1276311" cy="842665"/>
              <a:chOff x="5029200" y="5486400"/>
              <a:chExt cx="1276311" cy="842665"/>
            </a:xfrm>
          </p:grpSpPr>
          <p:pic>
            <p:nvPicPr>
              <p:cNvPr id="53" name="Rectangle 125"/>
              <p:cNvPicPr>
                <a:picLocks noChangeAspect="1"/>
              </p:cNvPicPr>
              <p:nvPr/>
            </p:nvPicPr>
            <p:blipFill>
              <a:blip r:embed="rId2" cstate="print"/>
              <a:stretch>
                <a:fillRect/>
              </a:stretch>
            </p:blipFill>
            <p:spPr>
              <a:xfrm>
                <a:off x="5410200" y="5486400"/>
                <a:ext cx="382283" cy="384890"/>
              </a:xfrm>
              <a:prstGeom prst="rect">
                <a:avLst/>
              </a:prstGeom>
              <a:noFill/>
              <a:ln>
                <a:noFill/>
              </a:ln>
            </p:spPr>
            <p:style>
              <a:lnRef idx="0">
                <a:scrgbClr r="0" g="0" b="0"/>
              </a:lnRef>
              <a:fillRef idx="1002">
                <a:schemeClr val="lt1"/>
              </a:fillRef>
              <a:effectRef idx="0">
                <a:scrgbClr r="0" g="0" b="0"/>
              </a:effectRef>
              <a:fontRef idx="major"/>
            </p:style>
          </p:pic>
          <p:sp>
            <p:nvSpPr>
              <p:cNvPr id="54" name="TextBox 53"/>
              <p:cNvSpPr txBox="1"/>
              <p:nvPr/>
            </p:nvSpPr>
            <p:spPr>
              <a:xfrm>
                <a:off x="5029200" y="5867400"/>
                <a:ext cx="1276311" cy="461665"/>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pPr algn="ctr"/>
                <a:r>
                  <a:rPr lang="en-US" sz="1200" dirty="0" smtClean="0">
                    <a:solidFill>
                      <a:schemeClr val="bg1"/>
                    </a:solidFill>
                  </a:rPr>
                  <a:t>.NET Assembly </a:t>
                </a:r>
                <a:br>
                  <a:rPr lang="en-US" sz="1200" dirty="0" smtClean="0">
                    <a:solidFill>
                      <a:schemeClr val="bg1"/>
                    </a:solidFill>
                  </a:rPr>
                </a:br>
                <a:r>
                  <a:rPr lang="en-US" sz="1200" dirty="0" smtClean="0">
                    <a:solidFill>
                      <a:schemeClr val="bg1"/>
                    </a:solidFill>
                  </a:rPr>
                  <a:t>Connector</a:t>
                </a:r>
                <a:endParaRPr lang="en-US" sz="1200" dirty="0">
                  <a:solidFill>
                    <a:schemeClr val="bg1"/>
                  </a:solidFill>
                </a:endParaRPr>
              </a:p>
            </p:txBody>
          </p:sp>
        </p:grpSp>
      </p:grpSp>
    </p:spTree>
    <p:extLst>
      <p:ext uri="{BB962C8B-B14F-4D97-AF65-F5344CB8AC3E}">
        <p14:creationId xmlns:p14="http://schemas.microsoft.com/office/powerpoint/2010/main" val="19185327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320456" y="2286000"/>
            <a:ext cx="4367662" cy="3200400"/>
          </a:xfrm>
          <a:prstGeom prst="ellipse">
            <a:avLst/>
          </a:prstGeom>
          <a:solidFill>
            <a:srgbClr val="F0A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p:txBody>
          <a:bodyPr>
            <a:normAutofit/>
          </a:bodyPr>
          <a:lstStyle/>
          <a:p>
            <a:r>
              <a:rPr lang="en-US" dirty="0" smtClean="0"/>
              <a:t>External Content Types</a:t>
            </a:r>
            <a:endParaRPr lang="en-US" dirty="0"/>
          </a:p>
        </p:txBody>
      </p:sp>
      <p:sp>
        <p:nvSpPr>
          <p:cNvPr id="13" name="Rounded Rectangle 12"/>
          <p:cNvSpPr/>
          <p:nvPr/>
        </p:nvSpPr>
        <p:spPr>
          <a:xfrm>
            <a:off x="2234618" y="3276600"/>
            <a:ext cx="2640912" cy="1219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t>External Content Type</a:t>
            </a:r>
          </a:p>
          <a:p>
            <a:pPr algn="ctr"/>
            <a:r>
              <a:rPr lang="en-US" sz="2000" b="1" dirty="0" smtClean="0"/>
              <a:t>(ECT)</a:t>
            </a:r>
            <a:endParaRPr lang="en-US" sz="2000" b="1" dirty="0"/>
          </a:p>
        </p:txBody>
      </p:sp>
      <p:sp>
        <p:nvSpPr>
          <p:cNvPr id="14" name="Rounded Rectangle 13"/>
          <p:cNvSpPr/>
          <p:nvPr/>
        </p:nvSpPr>
        <p:spPr>
          <a:xfrm>
            <a:off x="8430604" y="3169920"/>
            <a:ext cx="2844059" cy="141731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t>External Data Source</a:t>
            </a:r>
          </a:p>
          <a:p>
            <a:pPr algn="ctr"/>
            <a:r>
              <a:rPr lang="en-US" sz="1200" dirty="0" smtClean="0"/>
              <a:t>(Web Service, DB, .NET Assembly Connector, external systems, Web 2.0 service, etc.)</a:t>
            </a:r>
            <a:endParaRPr lang="en-US" dirty="0"/>
          </a:p>
        </p:txBody>
      </p:sp>
      <p:grpSp>
        <p:nvGrpSpPr>
          <p:cNvPr id="2" name="Group 16"/>
          <p:cNvGrpSpPr/>
          <p:nvPr/>
        </p:nvGrpSpPr>
        <p:grpSpPr>
          <a:xfrm>
            <a:off x="7922736" y="3810000"/>
            <a:ext cx="507868" cy="152400"/>
            <a:chOff x="6477000" y="3200400"/>
            <a:chExt cx="381000" cy="152400"/>
          </a:xfrm>
        </p:grpSpPr>
        <p:cxnSp>
          <p:nvCxnSpPr>
            <p:cNvPr id="15" name="Straight Connector 14"/>
            <p:cNvCxnSpPr/>
            <p:nvPr/>
          </p:nvCxnSpPr>
          <p:spPr>
            <a:xfrm rot="10800000">
              <a:off x="6629400" y="3276600"/>
              <a:ext cx="228600" cy="1588"/>
            </a:xfrm>
            <a:prstGeom prst="line">
              <a:avLst/>
            </a:prstGeom>
          </p:spPr>
          <p:style>
            <a:lnRef idx="2">
              <a:schemeClr val="accent4">
                <a:shade val="50000"/>
              </a:schemeClr>
            </a:lnRef>
            <a:fillRef idx="1">
              <a:schemeClr val="accent4"/>
            </a:fillRef>
            <a:effectRef idx="0">
              <a:schemeClr val="accent4"/>
            </a:effectRef>
            <a:fontRef idx="minor">
              <a:schemeClr val="lt1"/>
            </a:fontRef>
          </p:style>
        </p:cxnSp>
        <p:sp>
          <p:nvSpPr>
            <p:cNvPr id="16" name="Oval 15"/>
            <p:cNvSpPr/>
            <p:nvPr/>
          </p:nvSpPr>
          <p:spPr>
            <a:xfrm>
              <a:off x="6477000" y="32004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21" name="Picture 8" descr="\\eventsql\dvd27\Clip_Installer\DVD_ART\Artwork_Imagery\HARDWARE_IMAGERY\Illustration - Misc Hardware\XML Icons\LCD flat panel and keyboard.png"/>
          <p:cNvPicPr>
            <a:picLocks noChangeAspect="1" noChangeArrowheads="1"/>
          </p:cNvPicPr>
          <p:nvPr/>
        </p:nvPicPr>
        <p:blipFill>
          <a:blip r:embed="rId3" cstate="print"/>
          <a:srcRect/>
          <a:stretch>
            <a:fillRect/>
          </a:stretch>
        </p:blipFill>
        <p:spPr bwMode="auto">
          <a:xfrm>
            <a:off x="1117309" y="1447800"/>
            <a:ext cx="971296" cy="960776"/>
          </a:xfrm>
          <a:prstGeom prst="rect">
            <a:avLst/>
          </a:prstGeom>
          <a:noFill/>
        </p:spPr>
      </p:pic>
      <p:pic>
        <p:nvPicPr>
          <p:cNvPr id="22" name="Picture 10" descr="\\eventsql\dvd27\Clip_Installer\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914162" y="4953001"/>
            <a:ext cx="1117309" cy="1149941"/>
          </a:xfrm>
          <a:prstGeom prst="rect">
            <a:avLst/>
          </a:prstGeom>
          <a:noFill/>
        </p:spPr>
      </p:pic>
      <p:pic>
        <p:nvPicPr>
          <p:cNvPr id="23" name="Picture 13"/>
          <p:cNvPicPr>
            <a:picLocks noChangeAspect="1" noChangeArrowheads="1"/>
          </p:cNvPicPr>
          <p:nvPr/>
        </p:nvPicPr>
        <p:blipFill>
          <a:blip r:embed="rId5" cstate="print"/>
          <a:srcRect/>
          <a:stretch>
            <a:fillRect/>
          </a:stretch>
        </p:blipFill>
        <p:spPr bwMode="auto">
          <a:xfrm>
            <a:off x="406294" y="5410200"/>
            <a:ext cx="507868" cy="337458"/>
          </a:xfrm>
          <a:prstGeom prst="rect">
            <a:avLst/>
          </a:prstGeom>
          <a:noFill/>
          <a:ln w="9525">
            <a:noFill/>
            <a:miter lim="800000"/>
            <a:headEnd/>
            <a:tailEnd/>
          </a:ln>
          <a:effectLst/>
        </p:spPr>
      </p:pic>
      <p:pic>
        <p:nvPicPr>
          <p:cNvPr id="24" name="Picture 6" descr="Microsoft Office Online">
            <a:hlinkClick r:id="rId6" tooltip="Microsoft Office Online"/>
          </p:cNvPr>
          <p:cNvPicPr>
            <a:picLocks noChangeAspect="1" noChangeArrowheads="1"/>
          </p:cNvPicPr>
          <p:nvPr/>
        </p:nvPicPr>
        <p:blipFill>
          <a:blip r:embed="rId7" cstate="print"/>
          <a:srcRect r="77498"/>
          <a:stretch>
            <a:fillRect/>
          </a:stretch>
        </p:blipFill>
        <p:spPr bwMode="auto">
          <a:xfrm>
            <a:off x="609441" y="1524000"/>
            <a:ext cx="539686" cy="392572"/>
          </a:xfrm>
          <a:prstGeom prst="rect">
            <a:avLst/>
          </a:prstGeom>
          <a:noFill/>
        </p:spPr>
      </p:pic>
      <p:grpSp>
        <p:nvGrpSpPr>
          <p:cNvPr id="3" name="Group 4"/>
          <p:cNvGrpSpPr/>
          <p:nvPr/>
        </p:nvGrpSpPr>
        <p:grpSpPr>
          <a:xfrm>
            <a:off x="1929898" y="1828800"/>
            <a:ext cx="3453500" cy="4114800"/>
            <a:chOff x="1371600" y="2164081"/>
            <a:chExt cx="2590800" cy="4114800"/>
          </a:xfrm>
        </p:grpSpPr>
        <p:sp>
          <p:nvSpPr>
            <p:cNvPr id="18" name="Rounded Rectangle 17"/>
            <p:cNvSpPr/>
            <p:nvPr/>
          </p:nvSpPr>
          <p:spPr>
            <a:xfrm>
              <a:off x="1371600" y="2164081"/>
              <a:ext cx="2514600" cy="1066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dirty="0" smtClean="0"/>
                <a:t>Office Clients (Rich)</a:t>
              </a:r>
              <a:endParaRPr lang="en-US" dirty="0"/>
            </a:p>
          </p:txBody>
        </p:sp>
        <p:sp>
          <p:nvSpPr>
            <p:cNvPr id="19" name="Rounded Rectangle 18"/>
            <p:cNvSpPr/>
            <p:nvPr/>
          </p:nvSpPr>
          <p:spPr>
            <a:xfrm>
              <a:off x="1371600" y="5212081"/>
              <a:ext cx="2590800" cy="1066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dirty="0" smtClean="0"/>
                <a:t>SharePoint (Thin)</a:t>
              </a:r>
              <a:endParaRPr lang="en-US" dirty="0"/>
            </a:p>
          </p:txBody>
        </p:sp>
        <p:sp>
          <p:nvSpPr>
            <p:cNvPr id="25" name="Rounded Rectangle 24"/>
            <p:cNvSpPr/>
            <p:nvPr/>
          </p:nvSpPr>
          <p:spPr>
            <a:xfrm>
              <a:off x="1676400" y="2621281"/>
              <a:ext cx="1828800"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BCS</a:t>
              </a:r>
              <a:endParaRPr lang="en-US" dirty="0"/>
            </a:p>
          </p:txBody>
        </p:sp>
        <p:sp>
          <p:nvSpPr>
            <p:cNvPr id="26" name="Rounded Rectangle 25"/>
            <p:cNvSpPr/>
            <p:nvPr/>
          </p:nvSpPr>
          <p:spPr>
            <a:xfrm>
              <a:off x="1752600" y="5288281"/>
              <a:ext cx="1828800"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BCS</a:t>
              </a:r>
              <a:endParaRPr lang="en-US" dirty="0"/>
            </a:p>
          </p:txBody>
        </p:sp>
        <p:cxnSp>
          <p:nvCxnSpPr>
            <p:cNvPr id="29" name="Elbow Connector 28"/>
            <p:cNvCxnSpPr>
              <a:stCxn id="25" idx="2"/>
              <a:endCxn id="13" idx="0"/>
            </p:cNvCxnSpPr>
            <p:nvPr/>
          </p:nvCxnSpPr>
          <p:spPr>
            <a:xfrm rot="5400000">
              <a:off x="2286000" y="3459481"/>
              <a:ext cx="609600" cy="1588"/>
            </a:xfrm>
            <a:prstGeom prst="bentConnector3">
              <a:avLst>
                <a:gd name="adj1" fmla="val 50000"/>
              </a:avLst>
            </a:prstGeom>
            <a:ln>
              <a:solidFill>
                <a:schemeClr val="accent1">
                  <a:lumMod val="7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5400000">
              <a:off x="2362994" y="5058887"/>
              <a:ext cx="457200" cy="1588"/>
            </a:xfrm>
            <a:prstGeom prst="bentConnector3">
              <a:avLst>
                <a:gd name="adj1" fmla="val 50000"/>
              </a:avLst>
            </a:prstGeom>
            <a:ln>
              <a:solidFill>
                <a:schemeClr val="accent1">
                  <a:lumMod val="7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35" name="Elbow Connector 34"/>
          <p:cNvCxnSpPr>
            <a:endCxn id="13" idx="3"/>
          </p:cNvCxnSpPr>
          <p:nvPr/>
        </p:nvCxnSpPr>
        <p:spPr>
          <a:xfrm rot="10800000">
            <a:off x="4875530" y="3886200"/>
            <a:ext cx="3047206" cy="1588"/>
          </a:xfrm>
          <a:prstGeom prst="bentConnector3">
            <a:avLst>
              <a:gd name="adj1" fmla="val 50000"/>
            </a:avLst>
          </a:prstGeom>
          <a:ln>
            <a:solidFill>
              <a:schemeClr val="accent1">
                <a:lumMod val="75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9" name="Rounded Rectangular Callout 38"/>
          <p:cNvSpPr/>
          <p:nvPr/>
        </p:nvSpPr>
        <p:spPr>
          <a:xfrm>
            <a:off x="6602280" y="1036319"/>
            <a:ext cx="5281824" cy="1981200"/>
          </a:xfrm>
          <a:prstGeom prst="wedgeRoundRectCallout">
            <a:avLst>
              <a:gd name="adj1" fmla="val -85472"/>
              <a:gd name="adj2" fmla="val 70237"/>
              <a:gd name="adj3" fmla="val 16667"/>
            </a:avLst>
          </a:prstGeom>
          <a:ln w="6350"/>
        </p:spPr>
        <p:style>
          <a:lnRef idx="2">
            <a:schemeClr val="dk1"/>
          </a:lnRef>
          <a:fillRef idx="1">
            <a:schemeClr val="lt1"/>
          </a:fillRef>
          <a:effectRef idx="0">
            <a:schemeClr val="dk1"/>
          </a:effectRef>
          <a:fontRef idx="minor">
            <a:schemeClr val="dk1"/>
          </a:fontRef>
        </p:style>
        <p:txBody>
          <a:bodyPr lIns="182880" tIns="91440" rIns="91440" rtlCol="0" anchor="ctr"/>
          <a:lstStyle/>
          <a:p>
            <a:r>
              <a:rPr lang="en-US" b="1" dirty="0"/>
              <a:t>Describes the schema and data access capabilities of an external data source and its behavior within Office and </a:t>
            </a:r>
            <a:r>
              <a:rPr lang="en-US" b="1" dirty="0" smtClean="0"/>
              <a:t>SharePoint</a:t>
            </a:r>
          </a:p>
          <a:p>
            <a:endParaRPr lang="en-US" sz="1600" dirty="0" smtClean="0"/>
          </a:p>
          <a:p>
            <a:r>
              <a:rPr lang="en-US" sz="1000" dirty="0" smtClean="0"/>
              <a:t>*formerly known as BDC Entity</a:t>
            </a:r>
          </a:p>
        </p:txBody>
      </p:sp>
    </p:spTree>
    <p:extLst>
      <p:ext uri="{BB962C8B-B14F-4D97-AF65-F5344CB8AC3E}">
        <p14:creationId xmlns:p14="http://schemas.microsoft.com/office/powerpoint/2010/main" val="3505949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329595"/>
          </a:xfrm>
        </p:spPr>
        <p:txBody>
          <a:bodyPr/>
          <a:lstStyle/>
          <a:p>
            <a:r>
              <a:rPr lang="en-US" dirty="0" smtClean="0"/>
              <a:t>Business Connectivity Services (BCS) Connector</a:t>
            </a:r>
            <a:endParaRPr lang="en-US" dirty="0"/>
          </a:p>
        </p:txBody>
      </p:sp>
      <p:sp>
        <p:nvSpPr>
          <p:cNvPr id="6" name="Text Placeholder 5"/>
          <p:cNvSpPr>
            <a:spLocks noGrp="1"/>
          </p:cNvSpPr>
          <p:nvPr>
            <p:ph type="body" sz="quarter" idx="10"/>
          </p:nvPr>
        </p:nvSpPr>
        <p:spPr>
          <a:xfrm>
            <a:off x="519112" y="1447799"/>
            <a:ext cx="11149013" cy="1526572"/>
          </a:xfrm>
        </p:spPr>
        <p:txBody>
          <a:bodyPr/>
          <a:lstStyle/>
          <a:p>
            <a:endParaRPr lang="en-US" dirty="0" smtClean="0"/>
          </a:p>
          <a:p>
            <a:r>
              <a:rPr lang="en-US" dirty="0"/>
              <a:t>Database </a:t>
            </a:r>
            <a:r>
              <a:rPr lang="en-US" dirty="0" err="1"/>
              <a:t>vs</a:t>
            </a:r>
            <a:r>
              <a:rPr lang="en-US" dirty="0"/>
              <a:t> Web Services</a:t>
            </a:r>
          </a:p>
          <a:p>
            <a:r>
              <a:rPr lang="en-US" dirty="0" smtClean="0"/>
              <a:t>Tool to generate BCS Model for a given CRM Entity Model</a:t>
            </a:r>
          </a:p>
        </p:txBody>
      </p:sp>
      <p:grpSp>
        <p:nvGrpSpPr>
          <p:cNvPr id="4" name="Group 69"/>
          <p:cNvGrpSpPr>
            <a:grpSpLocks/>
          </p:cNvGrpSpPr>
          <p:nvPr/>
        </p:nvGrpSpPr>
        <p:grpSpPr bwMode="auto">
          <a:xfrm>
            <a:off x="1607801" y="4644486"/>
            <a:ext cx="775321" cy="1707560"/>
            <a:chOff x="-4100" y="-2124"/>
            <a:chExt cx="419" cy="1089"/>
          </a:xfrm>
        </p:grpSpPr>
        <p:sp>
          <p:nvSpPr>
            <p:cNvPr id="7" name="Text Box 70"/>
            <p:cNvSpPr txBox="1">
              <a:spLocks noChangeArrowheads="1"/>
            </p:cNvSpPr>
            <p:nvPr/>
          </p:nvSpPr>
          <p:spPr bwMode="auto">
            <a:xfrm>
              <a:off x="-4100" y="-2124"/>
              <a:ext cx="408" cy="255"/>
            </a:xfrm>
            <a:prstGeom prst="rect">
              <a:avLst/>
            </a:prstGeom>
            <a:noFill/>
            <a:ln w="12700" algn="ctr">
              <a:noFill/>
              <a:miter lim="800000"/>
              <a:headEnd/>
              <a:tailEnd/>
            </a:ln>
            <a:effectLst/>
          </p:spPr>
          <p:txBody>
            <a:bodyPr wrap="none">
              <a:spAutoFit/>
            </a:bodyPr>
            <a:lstStyle/>
            <a:p>
              <a:pPr defTabSz="914363" eaLnBrk="0" hangingPunct="0">
                <a:spcBef>
                  <a:spcPct val="0"/>
                </a:spcBef>
              </a:pPr>
              <a:r>
                <a:rPr lang="en-US" sz="2000" b="1" dirty="0" smtClean="0">
                  <a:solidFill>
                    <a:srgbClr val="FFFFFF"/>
                  </a:solidFill>
                  <a:latin typeface="Arial" pitchFamily="34" charset="0"/>
                </a:rPr>
                <a:t>User</a:t>
              </a:r>
              <a:endParaRPr lang="en-US" sz="2000" b="1" dirty="0">
                <a:solidFill>
                  <a:srgbClr val="FFFFFF"/>
                </a:solidFill>
                <a:latin typeface="Arial" pitchFamily="34" charset="0"/>
              </a:endParaRPr>
            </a:p>
          </p:txBody>
        </p:sp>
        <p:graphicFrame>
          <p:nvGraphicFramePr>
            <p:cNvPr id="8" name="Object 71"/>
            <p:cNvGraphicFramePr>
              <a:graphicFrameLocks noChangeAspect="1"/>
            </p:cNvGraphicFramePr>
            <p:nvPr>
              <p:extLst>
                <p:ext uri="{D42A27DB-BD31-4B8C-83A1-F6EECF244321}">
                  <p14:modId xmlns:p14="http://schemas.microsoft.com/office/powerpoint/2010/main" val="927681864"/>
                </p:ext>
              </p:extLst>
            </p:nvPr>
          </p:nvGraphicFramePr>
          <p:xfrm>
            <a:off x="-4100" y="-1781"/>
            <a:ext cx="419" cy="746"/>
          </p:xfrm>
          <a:graphic>
            <a:graphicData uri="http://schemas.openxmlformats.org/presentationml/2006/ole">
              <mc:AlternateContent xmlns:mc="http://schemas.openxmlformats.org/markup-compatibility/2006">
                <mc:Choice xmlns:v="urn:schemas-microsoft-com:vml" Requires="v">
                  <p:oleObj spid="_x0000_s1085" name="Visio" r:id="rId3" imgW="472978" imgH="841700" progId="Visio.Drawing.11">
                    <p:embed/>
                  </p:oleObj>
                </mc:Choice>
                <mc:Fallback>
                  <p:oleObj name="Visio" r:id="rId3" imgW="472978" imgH="8417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 y="-1781"/>
                          <a:ext cx="419" cy="746"/>
                        </a:xfrm>
                        <a:prstGeom prst="rect">
                          <a:avLst/>
                        </a:prstGeom>
                        <a:noFill/>
                        <a:ln>
                          <a:noFill/>
                        </a:ln>
                        <a:effectLst/>
                        <a:extLst>
                          <a:ext uri="{909E8E84-426E-40DD-AFC4-6F175D3DCCD1}">
                            <a14:hiddenFill xmlns:a14="http://schemas.microsoft.com/office/drawing/2010/main">
                              <a:gradFill rotWithShape="0">
                                <a:gsLst>
                                  <a:gs pos="0">
                                    <a:srgbClr val="1B5F6D">
                                      <a:alpha val="70000"/>
                                    </a:srgbClr>
                                  </a:gs>
                                  <a:gs pos="50000">
                                    <a:schemeClr val="accent2">
                                      <a:alpha val="70000"/>
                                    </a:schemeClr>
                                  </a:gs>
                                  <a:gs pos="100000">
                                    <a:srgbClr val="1B5F6D">
                                      <a:alpha val="70000"/>
                                    </a:srgbClr>
                                  </a:gs>
                                </a:gsLst>
                                <a:lin ang="2700000" scaled="1"/>
                              </a:gra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 name="Rectangle 9"/>
          <p:cNvSpPr/>
          <p:nvPr/>
        </p:nvSpPr>
        <p:spPr>
          <a:xfrm>
            <a:off x="2955396" y="5122328"/>
            <a:ext cx="758952" cy="685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63"/>
            <a:r>
              <a:rPr lang="en-US" sz="1600" b="1" dirty="0" smtClean="0">
                <a:solidFill>
                  <a:srgbClr val="FFFFFF"/>
                </a:solidFill>
              </a:rPr>
              <a:t>BCS</a:t>
            </a:r>
            <a:endParaRPr lang="en-US" sz="1600" dirty="0">
              <a:solidFill>
                <a:srgbClr val="FFFFFF"/>
              </a:solidFill>
            </a:endParaRPr>
          </a:p>
        </p:txBody>
      </p:sp>
      <p:pic>
        <p:nvPicPr>
          <p:cNvPr id="11" name="Rectangle 964648"/>
          <p:cNvPicPr>
            <a:picLocks noChangeAspect="1" noChangeArrowheads="1"/>
          </p:cNvPicPr>
          <p:nvPr/>
        </p:nvPicPr>
        <p:blipFill>
          <a:blip r:embed="rId5" cstate="print"/>
          <a:srcRect/>
          <a:stretch>
            <a:fillRect/>
          </a:stretch>
        </p:blipFill>
        <p:spPr bwMode="auto">
          <a:xfrm>
            <a:off x="7143299" y="3202495"/>
            <a:ext cx="2081455" cy="1017213"/>
          </a:xfrm>
          <a:prstGeom prst="rect">
            <a:avLst/>
          </a:prstGeom>
          <a:noFill/>
          <a:ln w="9525">
            <a:noFill/>
            <a:miter lim="800000"/>
            <a:headEnd/>
            <a:tailEnd/>
          </a:ln>
        </p:spPr>
      </p:pic>
      <p:cxnSp>
        <p:nvCxnSpPr>
          <p:cNvPr id="12" name="Straight Connector 11"/>
          <p:cNvCxnSpPr>
            <a:endCxn id="11" idx="2"/>
          </p:cNvCxnSpPr>
          <p:nvPr/>
        </p:nvCxnSpPr>
        <p:spPr>
          <a:xfrm flipV="1">
            <a:off x="5260063" y="4219708"/>
            <a:ext cx="2923964" cy="1245520"/>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 Box 70"/>
          <p:cNvSpPr txBox="1">
            <a:spLocks noChangeArrowheads="1"/>
          </p:cNvSpPr>
          <p:nvPr/>
        </p:nvSpPr>
        <p:spPr bwMode="auto">
          <a:xfrm>
            <a:off x="7465121" y="3622179"/>
            <a:ext cx="1636987" cy="400110"/>
          </a:xfrm>
          <a:prstGeom prst="rect">
            <a:avLst/>
          </a:prstGeom>
          <a:noFill/>
          <a:ln w="12700" algn="ctr">
            <a:noFill/>
            <a:miter lim="800000"/>
            <a:headEnd/>
            <a:tailEnd/>
          </a:ln>
          <a:effectLst/>
        </p:spPr>
        <p:txBody>
          <a:bodyPr wrap="none">
            <a:spAutoFit/>
          </a:bodyPr>
          <a:lstStyle/>
          <a:p>
            <a:pPr algn="ctr" defTabSz="914363" eaLnBrk="0" hangingPunct="0">
              <a:spcBef>
                <a:spcPct val="0"/>
              </a:spcBef>
            </a:pPr>
            <a:r>
              <a:rPr lang="en-US" sz="2000" b="1" dirty="0" smtClean="0">
                <a:solidFill>
                  <a:srgbClr val="000000"/>
                </a:solidFill>
                <a:latin typeface="Arial" pitchFamily="34" charset="0"/>
              </a:rPr>
              <a:t>CRM Online</a:t>
            </a:r>
            <a:endParaRPr lang="en-US" sz="2000" b="1" dirty="0">
              <a:solidFill>
                <a:srgbClr val="000000"/>
              </a:solidFill>
              <a:latin typeface="Arial" pitchFamily="34" charset="0"/>
            </a:endParaRPr>
          </a:p>
        </p:txBody>
      </p:sp>
      <p:sp>
        <p:nvSpPr>
          <p:cNvPr id="14" name="Rectangle 13"/>
          <p:cNvSpPr/>
          <p:nvPr/>
        </p:nvSpPr>
        <p:spPr>
          <a:xfrm>
            <a:off x="4393831" y="5122328"/>
            <a:ext cx="761801" cy="685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63"/>
            <a:r>
              <a:rPr lang="en-US" sz="1600" b="1" dirty="0" smtClean="0">
                <a:solidFill>
                  <a:srgbClr val="FFFFFF"/>
                </a:solidFill>
              </a:rPr>
              <a:t>Local</a:t>
            </a:r>
            <a:br>
              <a:rPr lang="en-US" sz="1600" b="1" dirty="0" smtClean="0">
                <a:solidFill>
                  <a:srgbClr val="FFFFFF"/>
                </a:solidFill>
              </a:rPr>
            </a:br>
            <a:r>
              <a:rPr lang="en-US" sz="1600" b="1" dirty="0" smtClean="0">
                <a:solidFill>
                  <a:srgbClr val="FFFFFF"/>
                </a:solidFill>
              </a:rPr>
              <a:t>WCF</a:t>
            </a:r>
            <a:endParaRPr lang="en-US" sz="1600" dirty="0">
              <a:solidFill>
                <a:srgbClr val="FFFFFF"/>
              </a:solidFill>
            </a:endParaRPr>
          </a:p>
        </p:txBody>
      </p:sp>
      <p:cxnSp>
        <p:nvCxnSpPr>
          <p:cNvPr id="15" name="Straight Connector 14"/>
          <p:cNvCxnSpPr/>
          <p:nvPr/>
        </p:nvCxnSpPr>
        <p:spPr>
          <a:xfrm>
            <a:off x="2362768" y="5465228"/>
            <a:ext cx="371379" cy="0"/>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54308" y="5465228"/>
            <a:ext cx="431232" cy="0"/>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7054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BCS Connector</a:t>
            </a:r>
            <a:endParaRPr lang="en-US" dirty="0"/>
          </a:p>
        </p:txBody>
      </p:sp>
      <p:sp>
        <p:nvSpPr>
          <p:cNvPr id="5" name="Subtitle 4"/>
          <p:cNvSpPr>
            <a:spLocks noGrp="1"/>
          </p:cNvSpPr>
          <p:nvPr>
            <p:ph type="subTitle" idx="1"/>
          </p:nvPr>
        </p:nvSpPr>
        <p:spPr/>
        <p:txBody>
          <a:bodyPr/>
          <a:lstStyle/>
          <a:p>
            <a:r>
              <a:rPr lang="en-US" smtClean="0"/>
              <a:t>Accessing CRM Online data </a:t>
            </a:r>
          </a:p>
          <a:p>
            <a:r>
              <a:rPr lang="en-US" smtClean="0"/>
              <a:t>Within SharePoint 2010</a:t>
            </a:r>
          </a:p>
          <a:p>
            <a:r>
              <a:rPr lang="en-US" smtClean="0"/>
              <a:t>Using BCS</a:t>
            </a:r>
            <a:endParaRPr lang="en-US" dirty="0"/>
          </a:p>
        </p:txBody>
      </p:sp>
    </p:spTree>
    <p:extLst>
      <p:ext uri="{BB962C8B-B14F-4D97-AF65-F5344CB8AC3E}">
        <p14:creationId xmlns:p14="http://schemas.microsoft.com/office/powerpoint/2010/main" val="22453272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Silverlight Client</a:t>
            </a:r>
            <a:br>
              <a:rPr lang="en-US" dirty="0" smtClean="0"/>
            </a:br>
            <a:r>
              <a:rPr lang="en-US" sz="3600" dirty="0" smtClean="0">
                <a:solidFill>
                  <a:schemeClr val="accent1"/>
                </a:solidFill>
              </a:rPr>
              <a:t>What Does it Mean for CRM &amp; SharePoint</a:t>
            </a:r>
            <a:endParaRPr lang="en-US" dirty="0">
              <a:solidFill>
                <a:schemeClr val="accent1"/>
              </a:solidFill>
            </a:endParaRPr>
          </a:p>
        </p:txBody>
      </p:sp>
      <p:sp>
        <p:nvSpPr>
          <p:cNvPr id="4" name="Text Placeholder 3"/>
          <p:cNvSpPr>
            <a:spLocks noGrp="1"/>
          </p:cNvSpPr>
          <p:nvPr>
            <p:ph type="body" sz="quarter" idx="10"/>
          </p:nvPr>
        </p:nvSpPr>
        <p:spPr>
          <a:xfrm>
            <a:off x="519111" y="1905000"/>
            <a:ext cx="5968185" cy="3890296"/>
          </a:xfrm>
        </p:spPr>
        <p:txBody>
          <a:bodyPr/>
          <a:lstStyle/>
          <a:p>
            <a:r>
              <a:rPr lang="en-US" sz="2800" smtClean="0"/>
              <a:t>Dynamic User experience</a:t>
            </a:r>
          </a:p>
          <a:p>
            <a:r>
              <a:rPr lang="en-US" sz="2800" smtClean="0"/>
              <a:t>OOB in SharePoint 2010</a:t>
            </a:r>
          </a:p>
          <a:p>
            <a:r>
              <a:rPr lang="en-US" sz="2800" smtClean="0"/>
              <a:t>Different ways to integrate with SharePoint</a:t>
            </a:r>
          </a:p>
          <a:p>
            <a:pPr lvl="1"/>
            <a:r>
              <a:rPr lang="en-US" sz="2400" smtClean="0"/>
              <a:t>No touch</a:t>
            </a:r>
          </a:p>
          <a:p>
            <a:pPr lvl="1"/>
            <a:r>
              <a:rPr lang="en-US" sz="2400" smtClean="0"/>
              <a:t>Low touch</a:t>
            </a:r>
          </a:p>
          <a:p>
            <a:pPr lvl="1"/>
            <a:r>
              <a:rPr lang="en-US" sz="2400" smtClean="0"/>
              <a:t>High touch</a:t>
            </a:r>
          </a:p>
          <a:p>
            <a:r>
              <a:rPr lang="en-US" sz="2800" smtClean="0"/>
              <a:t>Code reusability</a:t>
            </a:r>
          </a:p>
          <a:p>
            <a:r>
              <a:rPr lang="en-US" sz="2800" smtClean="0"/>
              <a:t>Watch out for Cross Domain calls</a:t>
            </a:r>
            <a:endParaRPr lang="en-US" sz="2800" dirty="0"/>
          </a:p>
        </p:txBody>
      </p:sp>
      <p:sp>
        <p:nvSpPr>
          <p:cNvPr id="5" name="Rounded Rectangle 4"/>
          <p:cNvSpPr/>
          <p:nvPr/>
        </p:nvSpPr>
        <p:spPr bwMode="auto">
          <a:xfrm>
            <a:off x="7110149" y="1896768"/>
            <a:ext cx="3606278" cy="1752600"/>
          </a:xfrm>
          <a:prstGeom prst="roundRect">
            <a:avLst>
              <a:gd name="adj" fmla="val 7829"/>
            </a:avLst>
          </a:prstGeom>
          <a:gradFill>
            <a:gsLst>
              <a:gs pos="0">
                <a:srgbClr val="3A1953"/>
              </a:gs>
              <a:gs pos="38000">
                <a:srgbClr val="7030A0"/>
              </a:gs>
              <a:gs pos="100000">
                <a:srgbClr val="8D42C6"/>
              </a:gs>
            </a:gsLst>
            <a:lin ang="16200000" scaled="0"/>
          </a:gradFill>
          <a:ln w="9525">
            <a:noFill/>
            <a:miter lim="800000"/>
            <a:headEnd/>
            <a:tailEnd/>
          </a:ln>
          <a:effectLst>
            <a:outerShdw blurRad="63500" sx="102000" sy="102000" algn="ctr" rotWithShape="0">
              <a:prstClr val="black">
                <a:alpha val="40000"/>
              </a:prstClr>
            </a:outerShdw>
          </a:effectLst>
        </p:spPr>
        <p:txBody>
          <a:bodyPr wrap="none" rtlCol="0" anchor="t"/>
          <a:lstStyle/>
          <a:p>
            <a:pPr algn="ctr"/>
            <a:r>
              <a:rPr lang="en-US" sz="2000" b="1" dirty="0" smtClean="0">
                <a:latin typeface="+mj-lt"/>
              </a:rPr>
              <a:t>SharePoint</a:t>
            </a:r>
            <a:endParaRPr lang="en-US" b="1" dirty="0" smtClean="0">
              <a:latin typeface="+mj-lt"/>
            </a:endParaRPr>
          </a:p>
        </p:txBody>
      </p:sp>
      <p:sp>
        <p:nvSpPr>
          <p:cNvPr id="6" name="Rounded Rectangle 5"/>
          <p:cNvSpPr/>
          <p:nvPr/>
        </p:nvSpPr>
        <p:spPr bwMode="auto">
          <a:xfrm>
            <a:off x="7516442" y="2353968"/>
            <a:ext cx="2844059" cy="685800"/>
          </a:xfrm>
          <a:prstGeom prst="roundRect">
            <a:avLst>
              <a:gd name="adj" fmla="val 8816"/>
            </a:avLst>
          </a:prstGeom>
          <a:gradFill>
            <a:gsLst>
              <a:gs pos="0">
                <a:schemeClr val="bg1">
                  <a:lumMod val="50000"/>
                </a:schemeClr>
              </a:gs>
              <a:gs pos="50000">
                <a:schemeClr val="bg1">
                  <a:lumMod val="75000"/>
                  <a:alpha val="62000"/>
                </a:schemeClr>
              </a:gs>
              <a:gs pos="100000">
                <a:schemeClr val="bg1">
                  <a:lumMod val="40000"/>
                  <a:lumOff val="60000"/>
                  <a:alpha val="77000"/>
                </a:schemeClr>
              </a:gs>
            </a:gsLst>
            <a:lin ang="5400000" scaled="0"/>
          </a:gradFill>
          <a:ln w="9525">
            <a:noFill/>
            <a:miter lim="800000"/>
            <a:headEnd/>
            <a:tailEnd/>
          </a:ln>
          <a:effectLst>
            <a:outerShdw blurRad="63500" sx="102000" sy="102000" algn="ctr" rotWithShape="0">
              <a:prstClr val="black">
                <a:alpha val="40000"/>
              </a:prstClr>
            </a:outerShdw>
          </a:effectLst>
        </p:spPr>
        <p:txBody>
          <a:bodyPr wrap="none" rtlCol="0" anchor="ctr"/>
          <a:lstStyle/>
          <a:p>
            <a:pPr algn="ctr"/>
            <a:r>
              <a:rPr lang="en-US" sz="1600" dirty="0" smtClean="0">
                <a:effectLst>
                  <a:outerShdw blurRad="38100" dist="38100" dir="2700000" algn="tl">
                    <a:srgbClr val="000000">
                      <a:alpha val="43137"/>
                    </a:srgbClr>
                  </a:outerShdw>
                </a:effectLst>
                <a:cs typeface="+mn-cs"/>
              </a:rPr>
              <a:t>Silverlight</a:t>
            </a:r>
            <a:endParaRPr lang="en-US" sz="1200" dirty="0">
              <a:effectLst>
                <a:outerShdw blurRad="38100" dist="38100" dir="2700000" algn="tl">
                  <a:srgbClr val="000000">
                    <a:alpha val="43137"/>
                  </a:srgbClr>
                </a:outerShdw>
              </a:effectLst>
              <a:cs typeface="+mn-cs"/>
            </a:endParaRPr>
          </a:p>
        </p:txBody>
      </p:sp>
      <p:sp>
        <p:nvSpPr>
          <p:cNvPr id="9" name="Round Same Side Corner Rectangle 8"/>
          <p:cNvSpPr/>
          <p:nvPr/>
        </p:nvSpPr>
        <p:spPr bwMode="auto">
          <a:xfrm>
            <a:off x="8024310" y="2963569"/>
            <a:ext cx="1858200" cy="565301"/>
          </a:xfrm>
          <a:prstGeom prst="round2SameRect">
            <a:avLst>
              <a:gd name="adj1" fmla="val 7353"/>
              <a:gd name="adj2" fmla="val 0"/>
            </a:avLst>
          </a:prstGeom>
          <a:gradFill>
            <a:gsLst>
              <a:gs pos="0">
                <a:schemeClr val="bg1">
                  <a:lumMod val="50000"/>
                </a:schemeClr>
              </a:gs>
              <a:gs pos="50000">
                <a:schemeClr val="bg1">
                  <a:lumMod val="75000"/>
                  <a:alpha val="62000"/>
                </a:schemeClr>
              </a:gs>
              <a:gs pos="100000">
                <a:schemeClr val="tx2">
                  <a:alpha val="0"/>
                </a:schemeClr>
              </a:gs>
            </a:gsLst>
            <a:lin ang="5400000" scaled="0"/>
          </a:gradFill>
          <a:ln w="9525">
            <a:noFill/>
            <a:miter lim="800000"/>
            <a:headEnd/>
            <a:tailEnd/>
          </a:ln>
          <a:effectLst>
            <a:outerShdw blurRad="50800" dist="38100" dir="5400000" algn="t" rotWithShape="0">
              <a:prstClr val="black">
                <a:alpha val="40000"/>
              </a:prstClr>
            </a:outerShdw>
          </a:effectLst>
        </p:spPr>
        <p:txBody>
          <a:bodyPr wrap="none" rtlCol="0" anchor="ctr"/>
          <a:lstStyle/>
          <a:p>
            <a:pPr algn="ctr"/>
            <a:r>
              <a:rPr lang="en-US" dirty="0" smtClean="0">
                <a:effectLst>
                  <a:outerShdw blurRad="38100" dist="38100" dir="2700000" algn="tl">
                    <a:srgbClr val="000000">
                      <a:alpha val="43137"/>
                    </a:srgbClr>
                  </a:outerShdw>
                </a:effectLst>
                <a:cs typeface="+mn-cs"/>
              </a:rPr>
              <a:t>SP COM</a:t>
            </a:r>
            <a:endParaRPr lang="en-US" dirty="0">
              <a:effectLst>
                <a:outerShdw blurRad="38100" dist="38100" dir="2700000" algn="tl">
                  <a:srgbClr val="000000">
                    <a:alpha val="43137"/>
                  </a:srgbClr>
                </a:outerShdw>
              </a:effectLst>
              <a:cs typeface="+mn-cs"/>
            </a:endParaRPr>
          </a:p>
        </p:txBody>
      </p:sp>
      <p:sp>
        <p:nvSpPr>
          <p:cNvPr id="10" name="Round Same Side Corner Rectangle 9"/>
          <p:cNvSpPr/>
          <p:nvPr/>
        </p:nvSpPr>
        <p:spPr bwMode="auto">
          <a:xfrm rot="10800000">
            <a:off x="6703854" y="5401969"/>
            <a:ext cx="4469236" cy="914403"/>
          </a:xfrm>
          <a:prstGeom prst="round2SameRect">
            <a:avLst>
              <a:gd name="adj1" fmla="val 7353"/>
              <a:gd name="adj2" fmla="val 0"/>
            </a:avLst>
          </a:prstGeom>
          <a:gradFill>
            <a:gsLst>
              <a:gs pos="0">
                <a:schemeClr val="bg1">
                  <a:lumMod val="50000"/>
                </a:schemeClr>
              </a:gs>
              <a:gs pos="50000">
                <a:schemeClr val="bg1">
                  <a:lumMod val="75000"/>
                  <a:alpha val="62000"/>
                </a:schemeClr>
              </a:gs>
              <a:gs pos="100000">
                <a:schemeClr val="tx2">
                  <a:alpha val="0"/>
                </a:schemeClr>
              </a:gs>
            </a:gsLst>
            <a:lin ang="5400000" scaled="0"/>
          </a:gradFill>
          <a:ln w="9525">
            <a:noFill/>
            <a:miter lim="800000"/>
            <a:headEnd/>
            <a:tailEnd/>
          </a:ln>
          <a:effectLst>
            <a:outerShdw blurRad="50800" dist="38100" dir="5400000" algn="t" rotWithShape="0">
              <a:prstClr val="black">
                <a:alpha val="40000"/>
              </a:prstClr>
            </a:outerShdw>
          </a:effectLst>
        </p:spPr>
        <p:txBody>
          <a:bodyPr wrap="none" rtlCol="0" anchor="ctr"/>
          <a:lstStyle/>
          <a:p>
            <a:pPr algn="ctr"/>
            <a:endParaRPr lang="en-US" dirty="0">
              <a:effectLst>
                <a:outerShdw blurRad="38100" dist="38100" dir="2700000" algn="tl">
                  <a:srgbClr val="000000">
                    <a:alpha val="43137"/>
                  </a:srgbClr>
                </a:outerShdw>
              </a:effectLst>
              <a:cs typeface="+mn-cs"/>
            </a:endParaRPr>
          </a:p>
        </p:txBody>
      </p:sp>
      <p:sp>
        <p:nvSpPr>
          <p:cNvPr id="17" name="Down Arrow 16"/>
          <p:cNvSpPr/>
          <p:nvPr/>
        </p:nvSpPr>
        <p:spPr bwMode="auto">
          <a:xfrm>
            <a:off x="8532178" y="3573168"/>
            <a:ext cx="812588" cy="60960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Round Same Side Corner Rectangle 17"/>
          <p:cNvSpPr/>
          <p:nvPr/>
        </p:nvSpPr>
        <p:spPr bwMode="auto">
          <a:xfrm>
            <a:off x="8024310" y="4182769"/>
            <a:ext cx="1858200" cy="565301"/>
          </a:xfrm>
          <a:prstGeom prst="round2SameRect">
            <a:avLst>
              <a:gd name="adj1" fmla="val 7353"/>
              <a:gd name="adj2" fmla="val 0"/>
            </a:avLst>
          </a:prstGeom>
          <a:gradFill>
            <a:gsLst>
              <a:gs pos="0">
                <a:schemeClr val="bg1">
                  <a:lumMod val="50000"/>
                </a:schemeClr>
              </a:gs>
              <a:gs pos="50000">
                <a:schemeClr val="bg1">
                  <a:lumMod val="75000"/>
                  <a:alpha val="62000"/>
                </a:schemeClr>
              </a:gs>
              <a:gs pos="100000">
                <a:schemeClr val="tx2">
                  <a:alpha val="0"/>
                </a:schemeClr>
              </a:gs>
            </a:gsLst>
            <a:lin ang="5400000" scaled="0"/>
          </a:gradFill>
          <a:ln w="9525">
            <a:noFill/>
            <a:miter lim="800000"/>
            <a:headEnd/>
            <a:tailEnd/>
          </a:ln>
          <a:effectLst>
            <a:outerShdw blurRad="50800" dist="38100" dir="5400000" algn="t" rotWithShape="0">
              <a:prstClr val="black">
                <a:alpha val="40000"/>
              </a:prstClr>
            </a:outerShdw>
          </a:effectLst>
        </p:spPr>
        <p:txBody>
          <a:bodyPr wrap="none" rtlCol="0" anchor="ctr"/>
          <a:lstStyle/>
          <a:p>
            <a:pPr algn="ctr"/>
            <a:r>
              <a:rPr lang="en-US" sz="1200" dirty="0" smtClean="0">
                <a:effectLst>
                  <a:outerShdw blurRad="38100" dist="38100" dir="2700000" algn="tl">
                    <a:srgbClr val="000000">
                      <a:alpha val="43137"/>
                    </a:srgbClr>
                  </a:outerShdw>
                </a:effectLst>
              </a:rPr>
              <a:t>ASMX/WCF/BCS</a:t>
            </a:r>
            <a:endParaRPr lang="en-US" sz="1200" dirty="0">
              <a:effectLst>
                <a:outerShdw blurRad="38100" dist="38100" dir="2700000" algn="tl">
                  <a:srgbClr val="000000">
                    <a:alpha val="43137"/>
                  </a:srgbClr>
                </a:outerShdw>
              </a:effectLst>
              <a:cs typeface="+mn-cs"/>
            </a:endParaRPr>
          </a:p>
        </p:txBody>
      </p:sp>
      <p:sp>
        <p:nvSpPr>
          <p:cNvPr id="19" name="Down Arrow 18"/>
          <p:cNvSpPr/>
          <p:nvPr/>
        </p:nvSpPr>
        <p:spPr bwMode="auto">
          <a:xfrm>
            <a:off x="8532178" y="4716168"/>
            <a:ext cx="812588" cy="60960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pic>
        <p:nvPicPr>
          <p:cNvPr id="12" name="Picture 2" descr="C:\Users\girishr\Pictures\Logos\dyn-CRM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444" y="5612209"/>
            <a:ext cx="2730055" cy="49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769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Silverlight Web Part</a:t>
            </a:r>
            <a:endParaRPr lang="en-US" dirty="0"/>
          </a:p>
        </p:txBody>
      </p:sp>
      <p:sp>
        <p:nvSpPr>
          <p:cNvPr id="5" name="Subtitle 4"/>
          <p:cNvSpPr>
            <a:spLocks noGrp="1"/>
          </p:cNvSpPr>
          <p:nvPr>
            <p:ph type="subTitle" idx="1"/>
          </p:nvPr>
        </p:nvSpPr>
        <p:spPr/>
        <p:txBody>
          <a:bodyPr/>
          <a:lstStyle/>
          <a:p>
            <a:r>
              <a:rPr lang="en-US" smtClean="0"/>
              <a:t>Connecting Office 365 (SP Online) &amp; CRM Online</a:t>
            </a:r>
            <a:endParaRPr lang="en-US" dirty="0"/>
          </a:p>
        </p:txBody>
      </p:sp>
    </p:spTree>
    <p:extLst>
      <p:ext uri="{BB962C8B-B14F-4D97-AF65-F5344CB8AC3E}">
        <p14:creationId xmlns:p14="http://schemas.microsoft.com/office/powerpoint/2010/main" val="16069468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Integrating Microsoft SharePoint 2010 and Microsoft Dynamics CRM Online</a:t>
            </a:r>
            <a:endParaRPr lang="en-US" dirty="0"/>
          </a:p>
        </p:txBody>
      </p:sp>
      <p:sp>
        <p:nvSpPr>
          <p:cNvPr id="3" name="Subtitle 2"/>
          <p:cNvSpPr>
            <a:spLocks noGrp="1"/>
          </p:cNvSpPr>
          <p:nvPr>
            <p:ph type="subTitle" idx="1"/>
          </p:nvPr>
        </p:nvSpPr>
        <p:spPr>
          <a:xfrm>
            <a:off x="969964" y="4345519"/>
            <a:ext cx="10242550" cy="463255"/>
          </a:xfrm>
        </p:spPr>
        <p:txBody>
          <a:bodyPr/>
          <a:lstStyle/>
          <a:p>
            <a:r>
              <a:rPr lang="en-US" dirty="0" err="1" smtClean="0"/>
              <a:t>Girish</a:t>
            </a:r>
            <a:r>
              <a:rPr lang="en-US" dirty="0" smtClean="0"/>
              <a:t> Raja</a:t>
            </a:r>
          </a:p>
          <a:p>
            <a:r>
              <a:rPr lang="en-US" dirty="0" smtClean="0"/>
              <a:t>Technical Evangelist</a:t>
            </a:r>
          </a:p>
          <a:p>
            <a:r>
              <a:rPr lang="en-US" dirty="0" smtClean="0"/>
              <a:t>Microsoft</a:t>
            </a:r>
          </a:p>
          <a:p>
            <a:r>
              <a:rPr lang="en-US" dirty="0" smtClean="0">
                <a:hlinkClick r:id="rId4"/>
              </a:rPr>
              <a:t>http://blogs.msdn.com/girishr</a:t>
            </a:r>
            <a:endParaRPr lang="en-US" dirty="0" smtClean="0"/>
          </a:p>
          <a:p>
            <a:r>
              <a:rPr lang="en-US" dirty="0" smtClean="0">
                <a:hlinkClick r:id="rId5"/>
              </a:rPr>
              <a:t>http://twitter.com/girishr</a:t>
            </a:r>
            <a:endParaRPr lang="en-US" dirty="0" smtClean="0"/>
          </a:p>
          <a:p>
            <a:endParaRPr lang="en-US" dirty="0"/>
          </a:p>
        </p:txBody>
      </p:sp>
      <p:sp>
        <p:nvSpPr>
          <p:cNvPr id="6" name="Text Placeholder 5"/>
          <p:cNvSpPr>
            <a:spLocks noGrp="1"/>
          </p:cNvSpPr>
          <p:nvPr>
            <p:ph type="body" sz="quarter" idx="10"/>
          </p:nvPr>
        </p:nvSpPr>
        <p:spPr/>
        <p:txBody>
          <a:bodyPr/>
          <a:lstStyle/>
          <a:p>
            <a:r>
              <a:rPr lang="en-US" dirty="0"/>
              <a:t>OSP309</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School of Fine Arts Demo (SOFA)</a:t>
            </a:r>
            <a:endParaRPr lang="en-US" dirty="0"/>
          </a:p>
        </p:txBody>
      </p:sp>
      <p:sp>
        <p:nvSpPr>
          <p:cNvPr id="5" name="Subtitle 4"/>
          <p:cNvSpPr>
            <a:spLocks noGrp="1"/>
          </p:cNvSpPr>
          <p:nvPr>
            <p:ph type="subTitle" idx="1"/>
          </p:nvPr>
        </p:nvSpPr>
        <p:spPr/>
        <p:txBody>
          <a:bodyPr/>
          <a:lstStyle/>
          <a:p>
            <a:r>
              <a:rPr lang="en-US" sz="2800" smtClean="0"/>
              <a:t>Business App Entirely in Cloud</a:t>
            </a:r>
          </a:p>
          <a:p>
            <a:endParaRPr lang="en-US" sz="2800" smtClean="0"/>
          </a:p>
          <a:p>
            <a:r>
              <a:rPr lang="en-US" sz="2800" smtClean="0"/>
              <a:t>SharePoint Online  with Silverlight ,</a:t>
            </a:r>
          </a:p>
          <a:p>
            <a:r>
              <a:rPr lang="en-US" sz="2800" smtClean="0"/>
              <a:t>Azure &amp; </a:t>
            </a:r>
            <a:br>
              <a:rPr lang="en-US" sz="2800" smtClean="0"/>
            </a:br>
            <a:r>
              <a:rPr lang="en-US" sz="2800" smtClean="0"/>
              <a:t>CRM Online </a:t>
            </a:r>
            <a:endParaRPr lang="en-US" sz="2800" dirty="0"/>
          </a:p>
        </p:txBody>
      </p:sp>
    </p:spTree>
    <p:extLst>
      <p:ext uri="{BB962C8B-B14F-4D97-AF65-F5344CB8AC3E}">
        <p14:creationId xmlns:p14="http://schemas.microsoft.com/office/powerpoint/2010/main" val="18611142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SOFA Demo Architecture</a:t>
            </a:r>
            <a:endParaRPr lang="en-US" dirty="0"/>
          </a:p>
        </p:txBody>
      </p:sp>
      <p:grpSp>
        <p:nvGrpSpPr>
          <p:cNvPr id="3" name="Group 69"/>
          <p:cNvGrpSpPr>
            <a:grpSpLocks/>
          </p:cNvGrpSpPr>
          <p:nvPr/>
        </p:nvGrpSpPr>
        <p:grpSpPr bwMode="auto">
          <a:xfrm>
            <a:off x="392742" y="3360180"/>
            <a:ext cx="1139851" cy="1707560"/>
            <a:chOff x="-4100" y="-2124"/>
            <a:chExt cx="616" cy="1089"/>
          </a:xfrm>
        </p:grpSpPr>
        <p:sp>
          <p:nvSpPr>
            <p:cNvPr id="50" name="Text Box 70"/>
            <p:cNvSpPr txBox="1">
              <a:spLocks noChangeArrowheads="1"/>
            </p:cNvSpPr>
            <p:nvPr/>
          </p:nvSpPr>
          <p:spPr bwMode="auto">
            <a:xfrm>
              <a:off x="-4100" y="-2124"/>
              <a:ext cx="616" cy="255"/>
            </a:xfrm>
            <a:prstGeom prst="rect">
              <a:avLst/>
            </a:prstGeom>
            <a:noFill/>
            <a:ln w="12700" algn="ctr">
              <a:noFill/>
              <a:miter lim="800000"/>
              <a:headEnd/>
              <a:tailEnd/>
            </a:ln>
            <a:effectLst/>
          </p:spPr>
          <p:txBody>
            <a:bodyPr wrap="none">
              <a:spAutoFit/>
            </a:bodyPr>
            <a:lstStyle/>
            <a:p>
              <a:pPr defTabSz="914363" eaLnBrk="0" hangingPunct="0">
                <a:spcBef>
                  <a:spcPct val="0"/>
                </a:spcBef>
              </a:pPr>
              <a:r>
                <a:rPr lang="en-US" sz="2000" b="1" dirty="0" smtClean="0">
                  <a:solidFill>
                    <a:srgbClr val="FFFFFF"/>
                  </a:solidFill>
                  <a:latin typeface="Arial" pitchFamily="34" charset="0"/>
                </a:rPr>
                <a:t>Student</a:t>
              </a:r>
              <a:endParaRPr lang="en-US" sz="2000" b="1" dirty="0">
                <a:solidFill>
                  <a:srgbClr val="FFFFFF"/>
                </a:solidFill>
                <a:latin typeface="Arial" pitchFamily="34" charset="0"/>
              </a:endParaRPr>
            </a:p>
          </p:txBody>
        </p:sp>
        <p:graphicFrame>
          <p:nvGraphicFramePr>
            <p:cNvPr id="51" name="Object 71"/>
            <p:cNvGraphicFramePr>
              <a:graphicFrameLocks noChangeAspect="1"/>
            </p:cNvGraphicFramePr>
            <p:nvPr>
              <p:extLst>
                <p:ext uri="{D42A27DB-BD31-4B8C-83A1-F6EECF244321}">
                  <p14:modId xmlns:p14="http://schemas.microsoft.com/office/powerpoint/2010/main" val="1718244726"/>
                </p:ext>
              </p:extLst>
            </p:nvPr>
          </p:nvGraphicFramePr>
          <p:xfrm>
            <a:off x="-3994" y="-1781"/>
            <a:ext cx="419" cy="746"/>
          </p:xfrm>
          <a:graphic>
            <a:graphicData uri="http://schemas.openxmlformats.org/presentationml/2006/ole">
              <mc:AlternateContent xmlns:mc="http://schemas.openxmlformats.org/markup-compatibility/2006">
                <mc:Choice xmlns:v="urn:schemas-microsoft-com:vml" Requires="v">
                  <p:oleObj spid="_x0000_s2152" name="Visio" r:id="rId4" imgW="472978" imgH="841700" progId="Visio.Drawing.11">
                    <p:embed/>
                  </p:oleObj>
                </mc:Choice>
                <mc:Fallback>
                  <p:oleObj name="Visio" r:id="rId4" imgW="472978" imgH="8417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 y="-1781"/>
                          <a:ext cx="419" cy="746"/>
                        </a:xfrm>
                        <a:prstGeom prst="rect">
                          <a:avLst/>
                        </a:prstGeom>
                        <a:noFill/>
                        <a:ln>
                          <a:noFill/>
                        </a:ln>
                        <a:effectLst/>
                        <a:extLst>
                          <a:ext uri="{909E8E84-426E-40DD-AFC4-6F175D3DCCD1}">
                            <a14:hiddenFill xmlns:a14="http://schemas.microsoft.com/office/drawing/2010/main">
                              <a:gradFill rotWithShape="0">
                                <a:gsLst>
                                  <a:gs pos="0">
                                    <a:srgbClr val="1B5F6D">
                                      <a:alpha val="70000"/>
                                    </a:srgbClr>
                                  </a:gs>
                                  <a:gs pos="50000">
                                    <a:schemeClr val="accent2">
                                      <a:alpha val="70000"/>
                                    </a:schemeClr>
                                  </a:gs>
                                  <a:gs pos="100000">
                                    <a:srgbClr val="1B5F6D">
                                      <a:alpha val="70000"/>
                                    </a:srgbClr>
                                  </a:gs>
                                </a:gsLst>
                                <a:lin ang="2700000" scaled="1"/>
                              </a:gra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76" name="Picture 75" descr="Picture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53893" y="3784973"/>
            <a:ext cx="1780320" cy="946298"/>
          </a:xfrm>
          <a:prstGeom prst="rect">
            <a:avLst/>
          </a:prstGeom>
          <a:effectLst>
            <a:reflection blurRad="6350" stA="52000" endA="300" endPos="35000" dir="5400000" sy="-100000" algn="bl" rotWithShape="0"/>
          </a:effectLst>
        </p:spPr>
      </p:pic>
      <p:sp>
        <p:nvSpPr>
          <p:cNvPr id="77" name="TextBox 76"/>
          <p:cNvSpPr txBox="1"/>
          <p:nvPr/>
        </p:nvSpPr>
        <p:spPr>
          <a:xfrm>
            <a:off x="2056983" y="4881436"/>
            <a:ext cx="1574149" cy="738664"/>
          </a:xfrm>
          <a:prstGeom prst="rect">
            <a:avLst/>
          </a:prstGeom>
        </p:spPr>
        <p:txBody>
          <a:bodyPr wrap="none" lIns="0" tIns="0" rIns="0" bIns="0" rtlCol="0">
            <a:spAutoFit/>
          </a:bodyPr>
          <a:lstStyle/>
          <a:p>
            <a:pPr algn="ctr" defTabSz="914363"/>
            <a:r>
              <a:rPr lang="en-US" sz="2400" dirty="0" smtClean="0">
                <a:gradFill>
                  <a:gsLst>
                    <a:gs pos="0">
                      <a:srgbClr val="FFFFFF"/>
                    </a:gs>
                    <a:gs pos="86000">
                      <a:srgbClr val="FFFFFF"/>
                    </a:gs>
                  </a:gsLst>
                  <a:lin ang="5400000" scaled="0"/>
                </a:gradFill>
              </a:rPr>
              <a:t>SP Online</a:t>
            </a:r>
          </a:p>
          <a:p>
            <a:pPr algn="ctr" defTabSz="914363"/>
            <a:r>
              <a:rPr lang="en-US" sz="2400" dirty="0" smtClean="0">
                <a:gradFill>
                  <a:gsLst>
                    <a:gs pos="0">
                      <a:srgbClr val="FFFFFF"/>
                    </a:gs>
                    <a:gs pos="86000">
                      <a:srgbClr val="FFFFFF"/>
                    </a:gs>
                  </a:gsLst>
                  <a:lin ang="5400000" scaled="0"/>
                </a:gradFill>
              </a:rPr>
              <a:t>(Office 365)</a:t>
            </a:r>
            <a:endParaRPr lang="en-US" sz="2400" dirty="0">
              <a:gradFill>
                <a:gsLst>
                  <a:gs pos="0">
                    <a:srgbClr val="FFFFFF"/>
                  </a:gs>
                  <a:gs pos="86000">
                    <a:srgbClr val="FFFFFF"/>
                  </a:gs>
                </a:gsLst>
                <a:lin ang="5400000" scaled="0"/>
              </a:gradFill>
            </a:endParaRPr>
          </a:p>
        </p:txBody>
      </p:sp>
      <p:cxnSp>
        <p:nvCxnSpPr>
          <p:cNvPr id="96" name="Straight Connector 95"/>
          <p:cNvCxnSpPr/>
          <p:nvPr/>
        </p:nvCxnSpPr>
        <p:spPr>
          <a:xfrm>
            <a:off x="7804710" y="1396225"/>
            <a:ext cx="0" cy="4168588"/>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5574417" y="2013772"/>
            <a:ext cx="1523603" cy="685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363"/>
            <a:r>
              <a:rPr lang="en-US" sz="1600" b="1" dirty="0">
                <a:solidFill>
                  <a:srgbClr val="FFFFFF"/>
                </a:solidFill>
              </a:rPr>
              <a:t>Web Service</a:t>
            </a:r>
            <a:endParaRPr lang="en-US" sz="1600" dirty="0">
              <a:solidFill>
                <a:srgbClr val="FFFFFF"/>
              </a:solidFill>
            </a:endParaRPr>
          </a:p>
        </p:txBody>
      </p:sp>
      <p:cxnSp>
        <p:nvCxnSpPr>
          <p:cNvPr id="106" name="Straight Connector 105"/>
          <p:cNvCxnSpPr/>
          <p:nvPr/>
        </p:nvCxnSpPr>
        <p:spPr>
          <a:xfrm>
            <a:off x="4478337" y="909973"/>
            <a:ext cx="0" cy="550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804710" y="900502"/>
            <a:ext cx="0" cy="5504274"/>
          </a:xfrm>
          <a:prstGeom prst="line">
            <a:avLst/>
          </a:prstGeom>
        </p:spPr>
        <p:style>
          <a:lnRef idx="1">
            <a:schemeClr val="accent1"/>
          </a:lnRef>
          <a:fillRef idx="0">
            <a:schemeClr val="accent1"/>
          </a:fillRef>
          <a:effectRef idx="0">
            <a:schemeClr val="accent1"/>
          </a:effectRef>
          <a:fontRef idx="minor">
            <a:schemeClr val="tx1"/>
          </a:fontRef>
        </p:style>
      </p:cxnSp>
      <p:pic>
        <p:nvPicPr>
          <p:cNvPr id="108" name="Rectangle 964648"/>
          <p:cNvPicPr>
            <a:picLocks noChangeAspect="1" noChangeArrowheads="1"/>
          </p:cNvPicPr>
          <p:nvPr/>
        </p:nvPicPr>
        <p:blipFill>
          <a:blip r:embed="rId7" cstate="print"/>
          <a:srcRect/>
          <a:stretch>
            <a:fillRect/>
          </a:stretch>
        </p:blipFill>
        <p:spPr bwMode="auto">
          <a:xfrm>
            <a:off x="5128812" y="895625"/>
            <a:ext cx="2081455" cy="1017213"/>
          </a:xfrm>
          <a:prstGeom prst="rect">
            <a:avLst/>
          </a:prstGeom>
          <a:noFill/>
          <a:ln w="9525">
            <a:noFill/>
            <a:miter lim="800000"/>
            <a:headEnd/>
            <a:tailEnd/>
          </a:ln>
        </p:spPr>
      </p:pic>
      <p:cxnSp>
        <p:nvCxnSpPr>
          <p:cNvPr id="110" name="Straight Connector 109"/>
          <p:cNvCxnSpPr/>
          <p:nvPr/>
        </p:nvCxnSpPr>
        <p:spPr>
          <a:xfrm flipV="1">
            <a:off x="4013200" y="2556594"/>
            <a:ext cx="1332612" cy="1087472"/>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734212" y="4612345"/>
            <a:ext cx="1611600" cy="796661"/>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3" name="Rectangle 964648"/>
          <p:cNvPicPr>
            <a:picLocks noChangeAspect="1" noChangeArrowheads="1"/>
          </p:cNvPicPr>
          <p:nvPr/>
        </p:nvPicPr>
        <p:blipFill>
          <a:blip r:embed="rId7" cstate="print"/>
          <a:srcRect/>
          <a:stretch>
            <a:fillRect/>
          </a:stretch>
        </p:blipFill>
        <p:spPr bwMode="auto">
          <a:xfrm>
            <a:off x="8661688" y="3276366"/>
            <a:ext cx="2081455" cy="1017213"/>
          </a:xfrm>
          <a:prstGeom prst="rect">
            <a:avLst/>
          </a:prstGeom>
          <a:noFill/>
          <a:ln w="9525">
            <a:noFill/>
            <a:miter lim="800000"/>
            <a:headEnd/>
            <a:tailEnd/>
          </a:ln>
        </p:spPr>
      </p:pic>
      <p:sp>
        <p:nvSpPr>
          <p:cNvPr id="114" name="Text Box 70"/>
          <p:cNvSpPr txBox="1">
            <a:spLocks noChangeArrowheads="1"/>
          </p:cNvSpPr>
          <p:nvPr/>
        </p:nvSpPr>
        <p:spPr bwMode="auto">
          <a:xfrm>
            <a:off x="8883921" y="3722329"/>
            <a:ext cx="1636987" cy="400110"/>
          </a:xfrm>
          <a:prstGeom prst="rect">
            <a:avLst/>
          </a:prstGeom>
          <a:noFill/>
          <a:ln w="12700" algn="ctr">
            <a:noFill/>
            <a:miter lim="800000"/>
            <a:headEnd/>
            <a:tailEnd/>
          </a:ln>
          <a:effectLst/>
        </p:spPr>
        <p:txBody>
          <a:bodyPr wrap="none">
            <a:spAutoFit/>
          </a:bodyPr>
          <a:lstStyle/>
          <a:p>
            <a:pPr algn="ctr" defTabSz="914363" eaLnBrk="0" hangingPunct="0">
              <a:spcBef>
                <a:spcPct val="0"/>
              </a:spcBef>
            </a:pPr>
            <a:r>
              <a:rPr lang="en-US" sz="2000" b="1" dirty="0">
                <a:solidFill>
                  <a:srgbClr val="000000"/>
                </a:solidFill>
                <a:latin typeface="Arial" pitchFamily="34" charset="0"/>
              </a:rPr>
              <a:t>CRM Online</a:t>
            </a:r>
          </a:p>
        </p:txBody>
      </p:sp>
      <p:cxnSp>
        <p:nvCxnSpPr>
          <p:cNvPr id="115" name="Straight Connector 114"/>
          <p:cNvCxnSpPr/>
          <p:nvPr/>
        </p:nvCxnSpPr>
        <p:spPr>
          <a:xfrm>
            <a:off x="7302500" y="2613133"/>
            <a:ext cx="1359188" cy="867386"/>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383432" y="4612345"/>
            <a:ext cx="1163668" cy="910791"/>
          </a:xfrm>
          <a:prstGeom prst="line">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 Box 70"/>
          <p:cNvSpPr txBox="1">
            <a:spLocks noChangeArrowheads="1"/>
          </p:cNvSpPr>
          <p:nvPr/>
        </p:nvSpPr>
        <p:spPr bwMode="auto">
          <a:xfrm>
            <a:off x="5720537" y="1312462"/>
            <a:ext cx="898003" cy="400110"/>
          </a:xfrm>
          <a:prstGeom prst="rect">
            <a:avLst/>
          </a:prstGeom>
          <a:noFill/>
          <a:ln w="12700" algn="ctr">
            <a:noFill/>
            <a:miter lim="800000"/>
            <a:headEnd/>
            <a:tailEnd/>
          </a:ln>
          <a:effectLst/>
        </p:spPr>
        <p:txBody>
          <a:bodyPr wrap="none">
            <a:spAutoFit/>
          </a:bodyPr>
          <a:lstStyle/>
          <a:p>
            <a:pPr algn="ctr" defTabSz="914363" eaLnBrk="0" hangingPunct="0">
              <a:spcBef>
                <a:spcPct val="0"/>
              </a:spcBef>
            </a:pPr>
            <a:r>
              <a:rPr lang="en-US" sz="2000" b="1" dirty="0">
                <a:solidFill>
                  <a:srgbClr val="000000"/>
                </a:solidFill>
                <a:latin typeface="Arial" pitchFamily="34" charset="0"/>
              </a:rPr>
              <a:t>Azure</a:t>
            </a:r>
          </a:p>
        </p:txBody>
      </p:sp>
      <p:grpSp>
        <p:nvGrpSpPr>
          <p:cNvPr id="39" name="Group 69"/>
          <p:cNvGrpSpPr>
            <a:grpSpLocks/>
          </p:cNvGrpSpPr>
          <p:nvPr/>
        </p:nvGrpSpPr>
        <p:grpSpPr bwMode="auto">
          <a:xfrm>
            <a:off x="10743071" y="3101860"/>
            <a:ext cx="1382254" cy="1707560"/>
            <a:chOff x="-4100" y="-2124"/>
            <a:chExt cx="747" cy="1089"/>
          </a:xfrm>
        </p:grpSpPr>
        <p:sp>
          <p:nvSpPr>
            <p:cNvPr id="40" name="Text Box 70"/>
            <p:cNvSpPr txBox="1">
              <a:spLocks noChangeArrowheads="1"/>
            </p:cNvSpPr>
            <p:nvPr/>
          </p:nvSpPr>
          <p:spPr bwMode="auto">
            <a:xfrm>
              <a:off x="-4100" y="-2124"/>
              <a:ext cx="747" cy="255"/>
            </a:xfrm>
            <a:prstGeom prst="rect">
              <a:avLst/>
            </a:prstGeom>
            <a:noFill/>
            <a:ln w="12700" algn="ctr">
              <a:noFill/>
              <a:miter lim="800000"/>
              <a:headEnd/>
              <a:tailEnd/>
            </a:ln>
            <a:effectLst/>
          </p:spPr>
          <p:txBody>
            <a:bodyPr wrap="none">
              <a:spAutoFit/>
            </a:bodyPr>
            <a:lstStyle/>
            <a:p>
              <a:pPr defTabSz="914363" eaLnBrk="0" hangingPunct="0">
                <a:spcBef>
                  <a:spcPct val="0"/>
                </a:spcBef>
              </a:pPr>
              <a:r>
                <a:rPr lang="en-US" sz="2000" b="1" dirty="0" smtClean="0">
                  <a:solidFill>
                    <a:srgbClr val="FFFFFF"/>
                  </a:solidFill>
                  <a:latin typeface="Arial" pitchFamily="34" charset="0"/>
                </a:rPr>
                <a:t>Professor</a:t>
              </a:r>
              <a:endParaRPr lang="en-US" sz="2000" b="1" dirty="0">
                <a:solidFill>
                  <a:srgbClr val="FFFFFF"/>
                </a:solidFill>
                <a:latin typeface="Arial" pitchFamily="34" charset="0"/>
              </a:endParaRPr>
            </a:p>
          </p:txBody>
        </p:sp>
        <p:graphicFrame>
          <p:nvGraphicFramePr>
            <p:cNvPr id="41" name="Object 71"/>
            <p:cNvGraphicFramePr>
              <a:graphicFrameLocks noChangeAspect="1"/>
            </p:cNvGraphicFramePr>
            <p:nvPr>
              <p:extLst>
                <p:ext uri="{D42A27DB-BD31-4B8C-83A1-F6EECF244321}">
                  <p14:modId xmlns:p14="http://schemas.microsoft.com/office/powerpoint/2010/main" val="3391717897"/>
                </p:ext>
              </p:extLst>
            </p:nvPr>
          </p:nvGraphicFramePr>
          <p:xfrm>
            <a:off x="-3994" y="-1781"/>
            <a:ext cx="419" cy="746"/>
          </p:xfrm>
          <a:graphic>
            <a:graphicData uri="http://schemas.openxmlformats.org/presentationml/2006/ole">
              <mc:AlternateContent xmlns:mc="http://schemas.openxmlformats.org/markup-compatibility/2006">
                <mc:Choice xmlns:v="urn:schemas-microsoft-com:vml" Requires="v">
                  <p:oleObj spid="_x0000_s2153" name="Visio" r:id="rId8" imgW="472978" imgH="841700" progId="Visio.Drawing.11">
                    <p:embed/>
                  </p:oleObj>
                </mc:Choice>
                <mc:Fallback>
                  <p:oleObj name="Visio" r:id="rId8" imgW="472978" imgH="8417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 y="-1781"/>
                          <a:ext cx="419" cy="746"/>
                        </a:xfrm>
                        <a:prstGeom prst="rect">
                          <a:avLst/>
                        </a:prstGeom>
                        <a:noFill/>
                        <a:ln>
                          <a:noFill/>
                        </a:ln>
                        <a:effectLst/>
                        <a:extLst>
                          <a:ext uri="{909E8E84-426E-40DD-AFC4-6F175D3DCCD1}">
                            <a14:hiddenFill xmlns:a14="http://schemas.microsoft.com/office/drawing/2010/main">
                              <a:gradFill rotWithShape="0">
                                <a:gsLst>
                                  <a:gs pos="0">
                                    <a:srgbClr val="1B5F6D">
                                      <a:alpha val="70000"/>
                                    </a:srgbClr>
                                  </a:gs>
                                  <a:gs pos="50000">
                                    <a:schemeClr val="accent2">
                                      <a:alpha val="70000"/>
                                    </a:schemeClr>
                                  </a:gs>
                                  <a:gs pos="100000">
                                    <a:srgbClr val="1B5F6D">
                                      <a:alpha val="70000"/>
                                    </a:srgbClr>
                                  </a:gs>
                                </a:gsLst>
                                <a:lin ang="2700000" scaled="1"/>
                              </a:gra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 name="Can 13"/>
          <p:cNvSpPr/>
          <p:nvPr/>
        </p:nvSpPr>
        <p:spPr bwMode="auto">
          <a:xfrm>
            <a:off x="5720537" y="4731271"/>
            <a:ext cx="1226363" cy="1313929"/>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rPr>
              <a:t>Azure Storage</a:t>
            </a:r>
          </a:p>
        </p:txBody>
      </p:sp>
    </p:spTree>
    <p:extLst>
      <p:ext uri="{BB962C8B-B14F-4D97-AF65-F5344CB8AC3E}">
        <p14:creationId xmlns:p14="http://schemas.microsoft.com/office/powerpoint/2010/main" val="38931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3" name="Diagram 2"/>
          <p:cNvGraphicFramePr/>
          <p:nvPr>
            <p:extLst>
              <p:ext uri="{D42A27DB-BD31-4B8C-83A1-F6EECF244321}">
                <p14:modId xmlns:p14="http://schemas.microsoft.com/office/powerpoint/2010/main" val="227096247"/>
              </p:ext>
            </p:extLst>
          </p:nvPr>
        </p:nvGraphicFramePr>
        <p:xfrm>
          <a:off x="344246" y="817191"/>
          <a:ext cx="11585986"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9614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Resources</a:t>
            </a:r>
            <a:endParaRPr lang="en-US" sz="2800" b="1" dirty="0"/>
          </a:p>
        </p:txBody>
      </p:sp>
      <p:sp>
        <p:nvSpPr>
          <p:cNvPr id="3" name="Freeform 2"/>
          <p:cNvSpPr/>
          <p:nvPr/>
        </p:nvSpPr>
        <p:spPr>
          <a:xfrm>
            <a:off x="203147" y="829994"/>
            <a:ext cx="11680957" cy="1883751"/>
          </a:xfrm>
          <a:custGeom>
            <a:avLst/>
            <a:gdLst>
              <a:gd name="connsiteX0" fmla="*/ 0 w 11680957"/>
              <a:gd name="connsiteY0" fmla="*/ 188375 h 1883751"/>
              <a:gd name="connsiteX1" fmla="*/ 188375 w 11680957"/>
              <a:gd name="connsiteY1" fmla="*/ 0 h 1883751"/>
              <a:gd name="connsiteX2" fmla="*/ 11492582 w 11680957"/>
              <a:gd name="connsiteY2" fmla="*/ 0 h 1883751"/>
              <a:gd name="connsiteX3" fmla="*/ 11680957 w 11680957"/>
              <a:gd name="connsiteY3" fmla="*/ 188375 h 1883751"/>
              <a:gd name="connsiteX4" fmla="*/ 11680957 w 11680957"/>
              <a:gd name="connsiteY4" fmla="*/ 1695376 h 1883751"/>
              <a:gd name="connsiteX5" fmla="*/ 11492582 w 11680957"/>
              <a:gd name="connsiteY5" fmla="*/ 1883751 h 1883751"/>
              <a:gd name="connsiteX6" fmla="*/ 188375 w 11680957"/>
              <a:gd name="connsiteY6" fmla="*/ 1883751 h 1883751"/>
              <a:gd name="connsiteX7" fmla="*/ 0 w 11680957"/>
              <a:gd name="connsiteY7" fmla="*/ 1695376 h 1883751"/>
              <a:gd name="connsiteX8" fmla="*/ 0 w 11680957"/>
              <a:gd name="connsiteY8" fmla="*/ 188375 h 188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957" h="1883751">
                <a:moveTo>
                  <a:pt x="0" y="188375"/>
                </a:moveTo>
                <a:cubicBezTo>
                  <a:pt x="0" y="84338"/>
                  <a:pt x="84338" y="0"/>
                  <a:pt x="188375" y="0"/>
                </a:cubicBezTo>
                <a:lnTo>
                  <a:pt x="11492582" y="0"/>
                </a:lnTo>
                <a:cubicBezTo>
                  <a:pt x="11596619" y="0"/>
                  <a:pt x="11680957" y="84338"/>
                  <a:pt x="11680957" y="188375"/>
                </a:cubicBezTo>
                <a:lnTo>
                  <a:pt x="11680957" y="1695376"/>
                </a:lnTo>
                <a:cubicBezTo>
                  <a:pt x="11680957" y="1799413"/>
                  <a:pt x="11596619" y="1883751"/>
                  <a:pt x="11492582" y="1883751"/>
                </a:cubicBezTo>
                <a:lnTo>
                  <a:pt x="188375" y="1883751"/>
                </a:lnTo>
                <a:cubicBezTo>
                  <a:pt x="84338" y="1883751"/>
                  <a:pt x="0" y="1799413"/>
                  <a:pt x="0" y="1695376"/>
                </a:cubicBezTo>
                <a:lnTo>
                  <a:pt x="0" y="18837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00766" tIns="76200" rIns="76201" bIns="76200" numCol="1" spcCol="1270" anchor="t" anchorCtr="0">
            <a:noAutofit/>
          </a:bodyPr>
          <a:lstStyle/>
          <a:p>
            <a:pPr lvl="0" algn="l" defTabSz="889000">
              <a:lnSpc>
                <a:spcPct val="90000"/>
              </a:lnSpc>
              <a:spcBef>
                <a:spcPct val="0"/>
              </a:spcBef>
              <a:spcAft>
                <a:spcPct val="35000"/>
              </a:spcAft>
            </a:pPr>
            <a:r>
              <a:rPr lang="en-US" sz="2000" kern="1200" dirty="0" smtClean="0"/>
              <a:t>Developer Training Kits</a:t>
            </a:r>
            <a:endParaRPr lang="en-US" sz="2000" kern="1200" dirty="0"/>
          </a:p>
          <a:p>
            <a:pPr marL="171450" lvl="1" indent="-171450" algn="l" defTabSz="711200">
              <a:lnSpc>
                <a:spcPct val="90000"/>
              </a:lnSpc>
              <a:spcBef>
                <a:spcPct val="0"/>
              </a:spcBef>
              <a:spcAft>
                <a:spcPct val="15000"/>
              </a:spcAft>
              <a:buChar char="••"/>
            </a:pPr>
            <a:r>
              <a:rPr lang="en-US" sz="1600" kern="1200" dirty="0" smtClean="0"/>
              <a:t>Presentations, Hands-on Labs &amp; Videos</a:t>
            </a:r>
            <a:endParaRPr lang="en-US" sz="1600" kern="1200" dirty="0"/>
          </a:p>
          <a:p>
            <a:pPr marL="171450" lvl="1" indent="-171450" algn="l" defTabSz="711200">
              <a:lnSpc>
                <a:spcPct val="90000"/>
              </a:lnSpc>
              <a:spcBef>
                <a:spcPct val="0"/>
              </a:spcBef>
              <a:spcAft>
                <a:spcPct val="15000"/>
              </a:spcAft>
              <a:buChar char="••"/>
            </a:pPr>
            <a:r>
              <a:rPr lang="en-US" sz="1600" kern="1200" dirty="0" smtClean="0">
                <a:hlinkClick r:id="rId3"/>
              </a:rPr>
              <a:t>CRM 2011 Developer Training Kit</a:t>
            </a:r>
            <a:endParaRPr lang="en-US" sz="1600" kern="1200" dirty="0"/>
          </a:p>
          <a:p>
            <a:pPr marL="171450" lvl="1" indent="-171450" algn="l" defTabSz="711200">
              <a:lnSpc>
                <a:spcPct val="90000"/>
              </a:lnSpc>
              <a:spcBef>
                <a:spcPct val="0"/>
              </a:spcBef>
              <a:spcAft>
                <a:spcPct val="15000"/>
              </a:spcAft>
              <a:buChar char="••"/>
            </a:pPr>
            <a:r>
              <a:rPr lang="en-US" sz="1600" kern="1200" dirty="0" smtClean="0">
                <a:hlinkClick r:id="rId4"/>
              </a:rPr>
              <a:t>SharePoint 2010 Developer Training Kit</a:t>
            </a:r>
            <a:endParaRPr lang="en-US" sz="1600" kern="1200" dirty="0" smtClean="0"/>
          </a:p>
          <a:p>
            <a:pPr marL="171450" lvl="1" indent="-171450" algn="l" defTabSz="711200">
              <a:lnSpc>
                <a:spcPct val="90000"/>
              </a:lnSpc>
              <a:spcBef>
                <a:spcPct val="0"/>
              </a:spcBef>
              <a:spcAft>
                <a:spcPct val="15000"/>
              </a:spcAft>
              <a:buChar char="••"/>
            </a:pPr>
            <a:r>
              <a:rPr lang="en-US" sz="1600" dirty="0" smtClean="0">
                <a:hlinkClick r:id="rId5"/>
              </a:rPr>
              <a:t>SharePoint and Windows Azure Training Kit</a:t>
            </a:r>
            <a:endParaRPr lang="en-US" sz="1600" kern="1200" dirty="0"/>
          </a:p>
        </p:txBody>
      </p:sp>
      <p:sp>
        <p:nvSpPr>
          <p:cNvPr id="4" name="Rounded Rectangle 3"/>
          <p:cNvSpPr/>
          <p:nvPr/>
        </p:nvSpPr>
        <p:spPr>
          <a:xfrm>
            <a:off x="391522" y="1018369"/>
            <a:ext cx="2336191" cy="1507001"/>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203147" y="2902121"/>
            <a:ext cx="11680957" cy="1883751"/>
          </a:xfrm>
          <a:custGeom>
            <a:avLst/>
            <a:gdLst>
              <a:gd name="connsiteX0" fmla="*/ 0 w 11680957"/>
              <a:gd name="connsiteY0" fmla="*/ 188375 h 1883751"/>
              <a:gd name="connsiteX1" fmla="*/ 188375 w 11680957"/>
              <a:gd name="connsiteY1" fmla="*/ 0 h 1883751"/>
              <a:gd name="connsiteX2" fmla="*/ 11492582 w 11680957"/>
              <a:gd name="connsiteY2" fmla="*/ 0 h 1883751"/>
              <a:gd name="connsiteX3" fmla="*/ 11680957 w 11680957"/>
              <a:gd name="connsiteY3" fmla="*/ 188375 h 1883751"/>
              <a:gd name="connsiteX4" fmla="*/ 11680957 w 11680957"/>
              <a:gd name="connsiteY4" fmla="*/ 1695376 h 1883751"/>
              <a:gd name="connsiteX5" fmla="*/ 11492582 w 11680957"/>
              <a:gd name="connsiteY5" fmla="*/ 1883751 h 1883751"/>
              <a:gd name="connsiteX6" fmla="*/ 188375 w 11680957"/>
              <a:gd name="connsiteY6" fmla="*/ 1883751 h 1883751"/>
              <a:gd name="connsiteX7" fmla="*/ 0 w 11680957"/>
              <a:gd name="connsiteY7" fmla="*/ 1695376 h 1883751"/>
              <a:gd name="connsiteX8" fmla="*/ 0 w 11680957"/>
              <a:gd name="connsiteY8" fmla="*/ 188375 h 188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957" h="1883751">
                <a:moveTo>
                  <a:pt x="0" y="188375"/>
                </a:moveTo>
                <a:cubicBezTo>
                  <a:pt x="0" y="84338"/>
                  <a:pt x="84338" y="0"/>
                  <a:pt x="188375" y="0"/>
                </a:cubicBezTo>
                <a:lnTo>
                  <a:pt x="11492582" y="0"/>
                </a:lnTo>
                <a:cubicBezTo>
                  <a:pt x="11596619" y="0"/>
                  <a:pt x="11680957" y="84338"/>
                  <a:pt x="11680957" y="188375"/>
                </a:cubicBezTo>
                <a:lnTo>
                  <a:pt x="11680957" y="1695376"/>
                </a:lnTo>
                <a:cubicBezTo>
                  <a:pt x="11680957" y="1799413"/>
                  <a:pt x="11596619" y="1883751"/>
                  <a:pt x="11492582" y="1883751"/>
                </a:cubicBezTo>
                <a:lnTo>
                  <a:pt x="188375" y="1883751"/>
                </a:lnTo>
                <a:cubicBezTo>
                  <a:pt x="84338" y="1883751"/>
                  <a:pt x="0" y="1799413"/>
                  <a:pt x="0" y="1695376"/>
                </a:cubicBezTo>
                <a:lnTo>
                  <a:pt x="0" y="188375"/>
                </a:lnTo>
                <a:close/>
              </a:path>
            </a:pathLst>
          </a:custGeom>
        </p:spPr>
        <p:style>
          <a:lnRef idx="2">
            <a:schemeClr val="lt1">
              <a:hueOff val="0"/>
              <a:satOff val="0"/>
              <a:lumOff val="0"/>
              <a:alphaOff val="0"/>
            </a:schemeClr>
          </a:lnRef>
          <a:fillRef idx="1">
            <a:schemeClr val="accent5">
              <a:hueOff val="-8100301"/>
              <a:satOff val="-562"/>
              <a:lumOff val="5883"/>
              <a:alphaOff val="0"/>
            </a:schemeClr>
          </a:fillRef>
          <a:effectRef idx="0">
            <a:schemeClr val="accent5">
              <a:hueOff val="-8100301"/>
              <a:satOff val="-562"/>
              <a:lumOff val="5883"/>
              <a:alphaOff val="0"/>
            </a:schemeClr>
          </a:effectRef>
          <a:fontRef idx="minor">
            <a:schemeClr val="lt1"/>
          </a:fontRef>
        </p:style>
        <p:txBody>
          <a:bodyPr spcFirstLastPara="0" vert="horz" wrap="square" lIns="2600766" tIns="76200" rIns="76201" bIns="76200" numCol="1" spcCol="1270" anchor="t" anchorCtr="0">
            <a:noAutofit/>
          </a:bodyPr>
          <a:lstStyle/>
          <a:p>
            <a:pPr lvl="0" algn="l" defTabSz="889000">
              <a:lnSpc>
                <a:spcPct val="90000"/>
              </a:lnSpc>
              <a:spcBef>
                <a:spcPct val="0"/>
              </a:spcBef>
              <a:spcAft>
                <a:spcPct val="35000"/>
              </a:spcAft>
            </a:pPr>
            <a:r>
              <a:rPr lang="en-US" sz="2000" kern="1200" dirty="0" smtClean="0"/>
              <a:t>Whitepapers</a:t>
            </a:r>
          </a:p>
          <a:p>
            <a:pPr marL="171450" lvl="1" indent="-171450" algn="l" defTabSz="711200">
              <a:lnSpc>
                <a:spcPct val="90000"/>
              </a:lnSpc>
              <a:spcBef>
                <a:spcPct val="0"/>
              </a:spcBef>
              <a:spcAft>
                <a:spcPct val="15000"/>
              </a:spcAft>
              <a:buChar char="••"/>
            </a:pPr>
            <a:r>
              <a:rPr lang="en-US" sz="1600" kern="1200" dirty="0" smtClean="0">
                <a:hlinkClick r:id="rId7"/>
              </a:rPr>
              <a:t>Building Business Apps with CRM 2011</a:t>
            </a:r>
            <a:endParaRPr lang="en-US" sz="1600" kern="1200" dirty="0" smtClean="0"/>
          </a:p>
          <a:p>
            <a:pPr marL="171450" lvl="1" indent="-171450" algn="l" defTabSz="711200">
              <a:lnSpc>
                <a:spcPct val="90000"/>
              </a:lnSpc>
              <a:spcBef>
                <a:spcPct val="0"/>
              </a:spcBef>
              <a:spcAft>
                <a:spcPct val="15000"/>
              </a:spcAft>
              <a:buChar char="••"/>
            </a:pPr>
            <a:r>
              <a:rPr lang="en-US" sz="1600" kern="1200" dirty="0" smtClean="0">
                <a:hlinkClick r:id="rId8"/>
              </a:rPr>
              <a:t>Comparing </a:t>
            </a:r>
            <a:r>
              <a:rPr lang="en-US" sz="1600" kern="1200" dirty="0" err="1" smtClean="0">
                <a:hlinkClick r:id="rId8"/>
              </a:rPr>
              <a:t>xRM</a:t>
            </a:r>
            <a:r>
              <a:rPr lang="en-US" sz="1600" kern="1200" dirty="0" smtClean="0">
                <a:hlinkClick r:id="rId8"/>
              </a:rPr>
              <a:t> &amp; Force.com</a:t>
            </a:r>
            <a:endParaRPr lang="en-US" sz="1600" kern="1200" dirty="0" smtClean="0"/>
          </a:p>
        </p:txBody>
      </p:sp>
      <p:sp>
        <p:nvSpPr>
          <p:cNvPr id="6" name="Rounded Rectangle 5"/>
          <p:cNvSpPr/>
          <p:nvPr/>
        </p:nvSpPr>
        <p:spPr>
          <a:xfrm>
            <a:off x="391522" y="3204659"/>
            <a:ext cx="2336191" cy="1278675"/>
          </a:xfrm>
          <a:prstGeom prst="roundRect">
            <a:avLst>
              <a:gd name="adj" fmla="val 10000"/>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5">
              <a:tint val="50000"/>
              <a:hueOff val="-8096711"/>
              <a:satOff val="-156"/>
              <a:lumOff val="1289"/>
              <a:alphaOff val="0"/>
            </a:schemeClr>
          </a:effectRef>
          <a:fontRef idx="minor">
            <a:schemeClr val="lt1">
              <a:hueOff val="0"/>
              <a:satOff val="0"/>
              <a:lumOff val="0"/>
              <a:alphaOff val="0"/>
            </a:schemeClr>
          </a:fontRef>
        </p:style>
      </p:sp>
      <p:sp>
        <p:nvSpPr>
          <p:cNvPr id="8" name="Freeform 7"/>
          <p:cNvSpPr/>
          <p:nvPr/>
        </p:nvSpPr>
        <p:spPr>
          <a:xfrm>
            <a:off x="203147" y="4974248"/>
            <a:ext cx="11680957" cy="1883751"/>
          </a:xfrm>
          <a:custGeom>
            <a:avLst/>
            <a:gdLst>
              <a:gd name="connsiteX0" fmla="*/ 0 w 11680957"/>
              <a:gd name="connsiteY0" fmla="*/ 188375 h 1883751"/>
              <a:gd name="connsiteX1" fmla="*/ 188375 w 11680957"/>
              <a:gd name="connsiteY1" fmla="*/ 0 h 1883751"/>
              <a:gd name="connsiteX2" fmla="*/ 11492582 w 11680957"/>
              <a:gd name="connsiteY2" fmla="*/ 0 h 1883751"/>
              <a:gd name="connsiteX3" fmla="*/ 11680957 w 11680957"/>
              <a:gd name="connsiteY3" fmla="*/ 188375 h 1883751"/>
              <a:gd name="connsiteX4" fmla="*/ 11680957 w 11680957"/>
              <a:gd name="connsiteY4" fmla="*/ 1695376 h 1883751"/>
              <a:gd name="connsiteX5" fmla="*/ 11492582 w 11680957"/>
              <a:gd name="connsiteY5" fmla="*/ 1883751 h 1883751"/>
              <a:gd name="connsiteX6" fmla="*/ 188375 w 11680957"/>
              <a:gd name="connsiteY6" fmla="*/ 1883751 h 1883751"/>
              <a:gd name="connsiteX7" fmla="*/ 0 w 11680957"/>
              <a:gd name="connsiteY7" fmla="*/ 1695376 h 1883751"/>
              <a:gd name="connsiteX8" fmla="*/ 0 w 11680957"/>
              <a:gd name="connsiteY8" fmla="*/ 188375 h 188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957" h="1883751">
                <a:moveTo>
                  <a:pt x="0" y="188375"/>
                </a:moveTo>
                <a:cubicBezTo>
                  <a:pt x="0" y="84338"/>
                  <a:pt x="84338" y="0"/>
                  <a:pt x="188375" y="0"/>
                </a:cubicBezTo>
                <a:lnTo>
                  <a:pt x="11492582" y="0"/>
                </a:lnTo>
                <a:cubicBezTo>
                  <a:pt x="11596619" y="0"/>
                  <a:pt x="11680957" y="84338"/>
                  <a:pt x="11680957" y="188375"/>
                </a:cubicBezTo>
                <a:lnTo>
                  <a:pt x="11680957" y="1695376"/>
                </a:lnTo>
                <a:cubicBezTo>
                  <a:pt x="11680957" y="1799413"/>
                  <a:pt x="11596619" y="1883751"/>
                  <a:pt x="11492582" y="1883751"/>
                </a:cubicBezTo>
                <a:lnTo>
                  <a:pt x="188375" y="1883751"/>
                </a:lnTo>
                <a:cubicBezTo>
                  <a:pt x="84338" y="1883751"/>
                  <a:pt x="0" y="1799413"/>
                  <a:pt x="0" y="1695376"/>
                </a:cubicBezTo>
                <a:lnTo>
                  <a:pt x="0" y="188375"/>
                </a:lnTo>
                <a:close/>
              </a:path>
            </a:pathLst>
          </a:custGeom>
        </p:spPr>
        <p:style>
          <a:lnRef idx="2">
            <a:schemeClr val="lt1">
              <a:hueOff val="0"/>
              <a:satOff val="0"/>
              <a:lumOff val="0"/>
              <a:alphaOff val="0"/>
            </a:schemeClr>
          </a:lnRef>
          <a:fillRef idx="1">
            <a:schemeClr val="accent5">
              <a:hueOff val="-16200602"/>
              <a:satOff val="-1123"/>
              <a:lumOff val="11765"/>
              <a:alphaOff val="0"/>
            </a:schemeClr>
          </a:fillRef>
          <a:effectRef idx="0">
            <a:schemeClr val="accent5">
              <a:hueOff val="-16200602"/>
              <a:satOff val="-1123"/>
              <a:lumOff val="11765"/>
              <a:alphaOff val="0"/>
            </a:schemeClr>
          </a:effectRef>
          <a:fontRef idx="minor">
            <a:schemeClr val="lt1"/>
          </a:fontRef>
        </p:style>
        <p:txBody>
          <a:bodyPr spcFirstLastPara="0" vert="horz" wrap="square" lIns="2600766" tIns="76200" rIns="76201" bIns="76200" numCol="1" spcCol="1270" anchor="t" anchorCtr="0">
            <a:noAutofit/>
          </a:bodyPr>
          <a:lstStyle/>
          <a:p>
            <a:pPr lvl="0" algn="l" defTabSz="889000">
              <a:lnSpc>
                <a:spcPct val="90000"/>
              </a:lnSpc>
              <a:spcBef>
                <a:spcPct val="0"/>
              </a:spcBef>
              <a:spcAft>
                <a:spcPct val="35000"/>
              </a:spcAft>
            </a:pPr>
            <a:r>
              <a:rPr lang="en-US" sz="2000" kern="1200" dirty="0" smtClean="0"/>
              <a:t>More Resources</a:t>
            </a:r>
          </a:p>
          <a:p>
            <a:pPr marL="171450" lvl="1" indent="-171450" algn="l" defTabSz="711200">
              <a:lnSpc>
                <a:spcPct val="90000"/>
              </a:lnSpc>
              <a:spcBef>
                <a:spcPct val="0"/>
              </a:spcBef>
              <a:spcAft>
                <a:spcPct val="15000"/>
              </a:spcAft>
              <a:buChar char="••"/>
            </a:pPr>
            <a:r>
              <a:rPr lang="en-US" sz="1600" kern="1200" dirty="0" smtClean="0">
                <a:hlinkClick r:id="rId10"/>
              </a:rPr>
              <a:t>http://blogs.msdn.com/girishr</a:t>
            </a:r>
            <a:endParaRPr lang="en-US" sz="1600" kern="1200" dirty="0" smtClean="0"/>
          </a:p>
          <a:p>
            <a:pPr marL="171450" lvl="1" indent="-171450" algn="l" defTabSz="711200">
              <a:lnSpc>
                <a:spcPct val="90000"/>
              </a:lnSpc>
              <a:spcBef>
                <a:spcPct val="0"/>
              </a:spcBef>
              <a:spcAft>
                <a:spcPct val="15000"/>
              </a:spcAft>
              <a:buChar char="••"/>
            </a:pPr>
            <a:r>
              <a:rPr lang="en-US" sz="1600" kern="1200" dirty="0" smtClean="0"/>
              <a:t>Basic to Advanced Development Walkthroughs</a:t>
            </a:r>
          </a:p>
          <a:p>
            <a:pPr marL="171450" lvl="1" indent="-171450" algn="l" defTabSz="711200">
              <a:lnSpc>
                <a:spcPct val="90000"/>
              </a:lnSpc>
              <a:spcBef>
                <a:spcPct val="0"/>
              </a:spcBef>
              <a:spcAft>
                <a:spcPct val="15000"/>
              </a:spcAft>
              <a:buChar char="••"/>
            </a:pPr>
            <a:r>
              <a:rPr lang="en-US" sz="1600" kern="1200" dirty="0" smtClean="0"/>
              <a:t>Email me for a preview of BCS Connector &amp; Silverlight Web Part code</a:t>
            </a:r>
          </a:p>
        </p:txBody>
      </p:sp>
      <p:sp>
        <p:nvSpPr>
          <p:cNvPr id="10" name="Rounded Rectangle 9"/>
          <p:cNvSpPr/>
          <p:nvPr/>
        </p:nvSpPr>
        <p:spPr>
          <a:xfrm>
            <a:off x="391522" y="5162623"/>
            <a:ext cx="2336191" cy="1507001"/>
          </a:xfrm>
          <a:prstGeom prst="roundRect">
            <a:avLst>
              <a:gd name="adj" fmla="val 10000"/>
            </a:avLst>
          </a:prstGeom>
          <a:blipFill rotWithShape="1">
            <a:blip r:embed="rId11"/>
            <a:stretch>
              <a:fillRect/>
            </a:stretch>
          </a:blipFill>
        </p:spPr>
        <p:style>
          <a:lnRef idx="2">
            <a:schemeClr val="lt1">
              <a:hueOff val="0"/>
              <a:satOff val="0"/>
              <a:lumOff val="0"/>
              <a:alphaOff val="0"/>
            </a:schemeClr>
          </a:lnRef>
          <a:fillRef idx="1">
            <a:scrgbClr r="0" g="0" b="0"/>
          </a:fillRef>
          <a:effectRef idx="0">
            <a:schemeClr val="accent5">
              <a:tint val="50000"/>
              <a:hueOff val="-16193423"/>
              <a:satOff val="-312"/>
              <a:lumOff val="257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0251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OSP301 - Integrating Microsoft SharePoint 2010 with Windows Azure</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OSP302 </a:t>
            </a:r>
            <a:r>
              <a:rPr lang="en-US" sz="2400" dirty="0">
                <a:gradFill>
                  <a:gsLst>
                    <a:gs pos="0">
                      <a:schemeClr val="tx1"/>
                    </a:gs>
                    <a:gs pos="100000">
                      <a:schemeClr val="tx1"/>
                    </a:gs>
                  </a:gsLst>
                  <a:lin ang="5400000" scaled="0"/>
                </a:gradFill>
              </a:rPr>
              <a:t>- Advanced SharePoint Data Access with Microsoft </a:t>
            </a:r>
            <a:r>
              <a:rPr lang="en-US" sz="2400" dirty="0" smtClean="0">
                <a:gradFill>
                  <a:gsLst>
                    <a:gs pos="0">
                      <a:schemeClr val="tx1"/>
                    </a:gs>
                    <a:gs pos="100000">
                      <a:schemeClr val="tx1"/>
                    </a:gs>
                  </a:gsLst>
                  <a:lin ang="5400000" scaled="0"/>
                </a:gradFill>
              </a:rPr>
              <a:t>Silverlight</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793089"/>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OSP372-INT </a:t>
            </a:r>
            <a:r>
              <a:rPr lang="en-US" sz="2400" dirty="0">
                <a:gradFill>
                  <a:gsLst>
                    <a:gs pos="0">
                      <a:schemeClr val="tx1"/>
                    </a:gs>
                    <a:gs pos="100000">
                      <a:schemeClr val="tx1"/>
                    </a:gs>
                  </a:gsLst>
                  <a:lin ang="5400000" scaled="0"/>
                </a:gradFill>
              </a:rPr>
              <a:t>- Building Cloud Apps Using Microsoft Dynamics CRM Online and Windows Azure</a:t>
            </a:r>
          </a:p>
        </p:txBody>
      </p:sp>
      <p:sp>
        <p:nvSpPr>
          <p:cNvPr id="15" name="Rectangle 14"/>
          <p:cNvSpPr/>
          <p:nvPr/>
        </p:nvSpPr>
        <p:spPr bwMode="auto">
          <a:xfrm>
            <a:off x="507868" y="5147788"/>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the SharePoint Developer Booth</a:t>
            </a:r>
            <a:endParaRPr lang="en-US" sz="2400" dirty="0">
              <a:gradFill>
                <a:gsLst>
                  <a:gs pos="0">
                    <a:schemeClr val="tx1"/>
                  </a:gs>
                  <a:gs pos="100000">
                    <a:schemeClr val="tx1"/>
                  </a:gs>
                </a:gsLst>
                <a:lin ang="5400000" scaled="0"/>
              </a:gradFill>
            </a:endParaRPr>
          </a:p>
        </p:txBody>
      </p:sp>
      <p:sp>
        <p:nvSpPr>
          <p:cNvPr id="13" name="Rectangle 12"/>
          <p:cNvSpPr/>
          <p:nvPr/>
        </p:nvSpPr>
        <p:spPr bwMode="auto">
          <a:xfrm>
            <a:off x="507868" y="4136637"/>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OSP372-WRK-R - Microsoft SharePoint 2010 Development Boot Camp</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836" y="0"/>
            <a:ext cx="95951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2022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67693374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9269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443643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graphicFrame>
        <p:nvGraphicFramePr>
          <p:cNvPr id="9" name="Diagram 8"/>
          <p:cNvGraphicFramePr/>
          <p:nvPr>
            <p:extLst>
              <p:ext uri="{D42A27DB-BD31-4B8C-83A1-F6EECF244321}">
                <p14:modId xmlns:p14="http://schemas.microsoft.com/office/powerpoint/2010/main" val="1136861936"/>
              </p:ext>
            </p:extLst>
          </p:nvPr>
        </p:nvGraphicFramePr>
        <p:xfrm>
          <a:off x="266700" y="596900"/>
          <a:ext cx="11744325"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5290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Lot More Opportunities</a:t>
            </a:r>
            <a:endParaRPr lang="en-US" dirty="0"/>
          </a:p>
        </p:txBody>
      </p:sp>
      <p:grpSp>
        <p:nvGrpSpPr>
          <p:cNvPr id="65" name="Group 64"/>
          <p:cNvGrpSpPr/>
          <p:nvPr/>
        </p:nvGrpSpPr>
        <p:grpSpPr>
          <a:xfrm>
            <a:off x="406294" y="2235242"/>
            <a:ext cx="2145233" cy="1559957"/>
            <a:chOff x="304800" y="1676431"/>
            <a:chExt cx="1609344" cy="1169968"/>
          </a:xfrm>
        </p:grpSpPr>
        <p:sp>
          <p:nvSpPr>
            <p:cNvPr id="99" name="Freeform 5"/>
            <p:cNvSpPr>
              <a:spLocks/>
            </p:cNvSpPr>
            <p:nvPr/>
          </p:nvSpPr>
          <p:spPr bwMode="auto">
            <a:xfrm>
              <a:off x="304800" y="2084046"/>
              <a:ext cx="1609344" cy="612648"/>
            </a:xfrm>
            <a:prstGeom prst="ellipse">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lIns="182880" anchor="ctr"/>
            <a:lstStyle/>
            <a:p>
              <a:pPr indent="-382496" fontAlgn="base">
                <a:lnSpc>
                  <a:spcPct val="90000"/>
                </a:lnSpc>
                <a:spcBef>
                  <a:spcPct val="30000"/>
                </a:spcBef>
                <a:spcAft>
                  <a:spcPct val="0"/>
                </a:spcAft>
                <a:buClr>
                  <a:srgbClr val="050595"/>
                </a:buClr>
                <a:buSzPct val="95000"/>
                <a:tabLst>
                  <a:tab pos="685848" algn="l"/>
                </a:tabLst>
                <a:defRPr/>
              </a:pPr>
              <a:endParaRPr lang="en-US" sz="3200" dirty="0">
                <a:gradFill>
                  <a:gsLst>
                    <a:gs pos="16000">
                      <a:schemeClr val="tx1"/>
                    </a:gs>
                    <a:gs pos="100000">
                      <a:schemeClr val="tx1"/>
                    </a:gs>
                  </a:gsLst>
                  <a:lin ang="5400000" scaled="0"/>
                </a:gradFill>
              </a:endParaRPr>
            </a:p>
          </p:txBody>
        </p:sp>
        <p:grpSp>
          <p:nvGrpSpPr>
            <p:cNvPr id="46" name="Group 112"/>
            <p:cNvGrpSpPr/>
            <p:nvPr/>
          </p:nvGrpSpPr>
          <p:grpSpPr>
            <a:xfrm>
              <a:off x="410595" y="1676431"/>
              <a:ext cx="1339624" cy="867632"/>
              <a:chOff x="6963184" y="3733800"/>
              <a:chExt cx="1114016" cy="742570"/>
            </a:xfrm>
          </p:grpSpPr>
          <p:pic>
            <p:nvPicPr>
              <p:cNvPr id="47" name="Picture 3" descr="C:\Users\maryfj\Desktop\Maryfj\DVD_ART35_Update1_rev_Mar09\Artwork_Imagery\Brand Photos\Scenarios\FY09 Microsoft Services Brand\man legs crossed standing people.png"/>
              <p:cNvPicPr>
                <a:picLocks noChangeAspect="1" noChangeArrowheads="1"/>
              </p:cNvPicPr>
              <p:nvPr/>
            </p:nvPicPr>
            <p:blipFill>
              <a:blip r:embed="rId3" cstate="print">
                <a:lum bright="10000"/>
              </a:blip>
              <a:stretch>
                <a:fillRect/>
              </a:stretch>
            </p:blipFill>
            <p:spPr bwMode="auto">
              <a:xfrm>
                <a:off x="7570435" y="3735170"/>
                <a:ext cx="373205" cy="662405"/>
              </a:xfrm>
              <a:prstGeom prst="rect">
                <a:avLst/>
              </a:prstGeom>
              <a:ln>
                <a:noFill/>
              </a:ln>
              <a:effectLst>
                <a:outerShdw blurRad="292100" dist="139700" dir="2700000" algn="tl" rotWithShape="0">
                  <a:srgbClr val="333333">
                    <a:alpha val="65000"/>
                  </a:srgbClr>
                </a:outerShdw>
              </a:effectLst>
            </p:spPr>
          </p:pic>
          <p:pic>
            <p:nvPicPr>
              <p:cNvPr id="48" name="Picture 2" descr="C:\Users\maryfj\Desktop\DVD_ART35\Artwork_Imagery\Brand Photos\Scenarios\FY09 Microsoft Services Brand\woman standing people.png"/>
              <p:cNvPicPr>
                <a:picLocks noChangeAspect="1" noChangeArrowheads="1"/>
              </p:cNvPicPr>
              <p:nvPr/>
            </p:nvPicPr>
            <p:blipFill>
              <a:blip r:embed="rId4" cstate="print">
                <a:lum bright="10000"/>
              </a:blip>
              <a:stretch>
                <a:fillRect/>
              </a:stretch>
            </p:blipFill>
            <p:spPr bwMode="auto">
              <a:xfrm>
                <a:off x="7295175" y="3733800"/>
                <a:ext cx="445451" cy="654215"/>
              </a:xfrm>
              <a:prstGeom prst="rect">
                <a:avLst/>
              </a:prstGeom>
              <a:ln>
                <a:noFill/>
              </a:ln>
              <a:effectLst>
                <a:outerShdw blurRad="292100" dist="139700" dir="2700000" algn="tl" rotWithShape="0">
                  <a:srgbClr val="333333">
                    <a:alpha val="65000"/>
                  </a:srgbClr>
                </a:outerShdw>
              </a:effectLst>
            </p:spPr>
          </p:pic>
          <p:pic>
            <p:nvPicPr>
              <p:cNvPr id="49" name="Picture 4" descr="C:\Users\maryfj\Desktop\Maryfj\New laptops\HP-TouchSmart-IQ800-Series-PC,-with-keyboard,.png"/>
              <p:cNvPicPr>
                <a:picLocks noChangeAspect="1" noChangeArrowheads="1"/>
              </p:cNvPicPr>
              <p:nvPr/>
            </p:nvPicPr>
            <p:blipFill>
              <a:blip r:embed="rId5" cstate="print"/>
              <a:stretch>
                <a:fillRect/>
              </a:stretch>
            </p:blipFill>
            <p:spPr bwMode="auto">
              <a:xfrm flipH="1">
                <a:off x="7470424" y="4309279"/>
                <a:ext cx="242075" cy="167091"/>
              </a:xfrm>
              <a:prstGeom prst="rect">
                <a:avLst/>
              </a:prstGeom>
              <a:ln>
                <a:noFill/>
              </a:ln>
              <a:effectLst>
                <a:outerShdw blurRad="292100" dist="139700" dir="2700000" algn="tl" rotWithShape="0">
                  <a:srgbClr val="333333">
                    <a:alpha val="65000"/>
                  </a:srgbClr>
                </a:outerShdw>
              </a:effectLst>
            </p:spPr>
          </p:pic>
          <p:pic>
            <p:nvPicPr>
              <p:cNvPr id="50" name="Picture 49" descr="HTC-Touch-Diamond2_Home.png"/>
              <p:cNvPicPr>
                <a:picLocks noChangeAspect="1"/>
              </p:cNvPicPr>
              <p:nvPr/>
            </p:nvPicPr>
            <p:blipFill>
              <a:blip r:embed="rId6" cstate="print"/>
              <a:stretch>
                <a:fillRect/>
              </a:stretch>
            </p:blipFill>
            <p:spPr>
              <a:xfrm>
                <a:off x="7981077" y="4236830"/>
                <a:ext cx="96123" cy="212843"/>
              </a:xfrm>
              <a:prstGeom prst="rect">
                <a:avLst/>
              </a:prstGeom>
              <a:ln>
                <a:noFill/>
              </a:ln>
              <a:effectLst>
                <a:outerShdw blurRad="292100" dist="139700" dir="2700000" algn="tl" rotWithShape="0">
                  <a:srgbClr val="333333">
                    <a:alpha val="65000"/>
                  </a:srgbClr>
                </a:outerShdw>
              </a:effectLst>
            </p:spPr>
          </p:pic>
          <p:pic>
            <p:nvPicPr>
              <p:cNvPr id="51" name="Picture 50" descr="DELL_INSPIPRON_1525_BLACK_FVO.png"/>
              <p:cNvPicPr>
                <a:picLocks noChangeAspect="1"/>
              </p:cNvPicPr>
              <p:nvPr/>
            </p:nvPicPr>
            <p:blipFill>
              <a:blip r:embed="rId7" cstate="print"/>
              <a:stretch>
                <a:fillRect/>
              </a:stretch>
            </p:blipFill>
            <p:spPr>
              <a:xfrm flipH="1">
                <a:off x="6963184" y="4277616"/>
                <a:ext cx="261404" cy="132168"/>
              </a:xfrm>
              <a:prstGeom prst="rect">
                <a:avLst/>
              </a:prstGeom>
              <a:ln>
                <a:noFill/>
              </a:ln>
              <a:effectLst>
                <a:outerShdw blurRad="292100" dist="139700" dir="2700000" algn="tl" rotWithShape="0">
                  <a:srgbClr val="333333">
                    <a:alpha val="65000"/>
                  </a:srgbClr>
                </a:outerShdw>
              </a:effectLst>
            </p:spPr>
          </p:pic>
        </p:grpSp>
        <p:sp>
          <p:nvSpPr>
            <p:cNvPr id="12" name="TextBox 11"/>
            <p:cNvSpPr txBox="1"/>
            <p:nvPr/>
          </p:nvSpPr>
          <p:spPr>
            <a:xfrm>
              <a:off x="533448" y="2721750"/>
              <a:ext cx="1152059" cy="124649"/>
            </a:xfrm>
            <a:prstGeom prst="rect">
              <a:avLst/>
            </a:prstGeom>
          </p:spPr>
          <p:txBody>
            <a:bodyPr vert="horz" wrap="none" lIns="0" tIns="0" rIns="0" bIns="0" rtlCol="0">
              <a:spAutoFit/>
            </a:bodyPr>
            <a:lstStyle/>
            <a:p>
              <a:pPr algn="ctr" defTabSz="950931">
                <a:lnSpc>
                  <a:spcPct val="90000"/>
                </a:lnSpc>
                <a:spcBef>
                  <a:spcPct val="20000"/>
                </a:spcBef>
                <a:buClr>
                  <a:srgbClr val="777777"/>
                </a:buClr>
                <a:buSzPct val="130000"/>
                <a:defRPr/>
              </a:pPr>
              <a:r>
                <a:rPr lang="en-US" sz="1200" kern="0" dirty="0" smtClean="0"/>
                <a:t>Application Experience</a:t>
              </a:r>
              <a:endParaRPr lang="en-US" sz="1200" kern="0" dirty="0"/>
            </a:p>
          </p:txBody>
        </p:sp>
      </p:grpSp>
      <p:grpSp>
        <p:nvGrpSpPr>
          <p:cNvPr id="68" name="Group 67"/>
          <p:cNvGrpSpPr/>
          <p:nvPr/>
        </p:nvGrpSpPr>
        <p:grpSpPr>
          <a:xfrm>
            <a:off x="3847606" y="1607632"/>
            <a:ext cx="2145233" cy="1201309"/>
            <a:chOff x="2886456" y="1205724"/>
            <a:chExt cx="1609344" cy="900982"/>
          </a:xfrm>
        </p:grpSpPr>
        <p:sp>
          <p:nvSpPr>
            <p:cNvPr id="101" name="Freeform 5"/>
            <p:cNvSpPr>
              <a:spLocks/>
            </p:cNvSpPr>
            <p:nvPr/>
          </p:nvSpPr>
          <p:spPr bwMode="auto">
            <a:xfrm>
              <a:off x="2886456" y="1220196"/>
              <a:ext cx="1609344" cy="612648"/>
            </a:xfrm>
            <a:prstGeom prst="ellipse">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lIns="182880" anchor="ctr"/>
            <a:lstStyle/>
            <a:p>
              <a:pPr indent="-382496" fontAlgn="base">
                <a:lnSpc>
                  <a:spcPct val="90000"/>
                </a:lnSpc>
                <a:spcBef>
                  <a:spcPct val="30000"/>
                </a:spcBef>
                <a:spcAft>
                  <a:spcPct val="0"/>
                </a:spcAft>
                <a:buClr>
                  <a:srgbClr val="050595"/>
                </a:buClr>
                <a:buSzPct val="95000"/>
                <a:tabLst>
                  <a:tab pos="685848" algn="l"/>
                </a:tabLst>
                <a:defRPr/>
              </a:pPr>
              <a:endParaRPr lang="en-US" sz="3200" dirty="0">
                <a:gradFill>
                  <a:gsLst>
                    <a:gs pos="16000">
                      <a:schemeClr val="tx1"/>
                    </a:gs>
                    <a:gs pos="100000">
                      <a:schemeClr val="tx1"/>
                    </a:gs>
                  </a:gsLst>
                  <a:lin ang="5400000" scaled="0"/>
                </a:gradFill>
              </a:endParaRPr>
            </a:p>
          </p:txBody>
        </p:sp>
        <p:sp>
          <p:nvSpPr>
            <p:cNvPr id="13" name="TextBox 12"/>
            <p:cNvSpPr txBox="1"/>
            <p:nvPr/>
          </p:nvSpPr>
          <p:spPr>
            <a:xfrm>
              <a:off x="3409729" y="1857407"/>
              <a:ext cx="562800" cy="249299"/>
            </a:xfrm>
            <a:prstGeom prst="rect">
              <a:avLst/>
            </a:prstGeom>
          </p:spPr>
          <p:txBody>
            <a:bodyPr vert="horz" wrap="none" lIns="0" tIns="0" rIns="0" bIns="0" rtlCol="0">
              <a:spAutoFit/>
            </a:bodyPr>
            <a:lstStyle/>
            <a:p>
              <a:pPr algn="ctr" defTabSz="950931">
                <a:lnSpc>
                  <a:spcPct val="90000"/>
                </a:lnSpc>
                <a:spcBef>
                  <a:spcPct val="20000"/>
                </a:spcBef>
                <a:buClr>
                  <a:srgbClr val="777777"/>
                </a:buClr>
                <a:buSzPct val="130000"/>
                <a:defRPr/>
              </a:pPr>
              <a:r>
                <a:rPr lang="en-US" sz="1200" kern="0" dirty="0"/>
                <a:t>LOB</a:t>
              </a:r>
              <a:br>
                <a:rPr lang="en-US" sz="1200" kern="0" dirty="0"/>
              </a:br>
              <a:r>
                <a:rPr lang="en-US" sz="1200" kern="0" dirty="0" smtClean="0"/>
                <a:t>Integration</a:t>
              </a:r>
              <a:endParaRPr lang="en-US" sz="1200" kern="0" dirty="0"/>
            </a:p>
          </p:txBody>
        </p:sp>
        <p:grpSp>
          <p:nvGrpSpPr>
            <p:cNvPr id="106" name="Group 105"/>
            <p:cNvGrpSpPr/>
            <p:nvPr/>
          </p:nvGrpSpPr>
          <p:grpSpPr>
            <a:xfrm>
              <a:off x="2995041" y="1205724"/>
              <a:ext cx="1423394" cy="496902"/>
              <a:chOff x="3185356" y="1263010"/>
              <a:chExt cx="1273325" cy="444513"/>
            </a:xfrm>
          </p:grpSpPr>
          <p:pic>
            <p:nvPicPr>
              <p:cNvPr id="42" name="Picture 41"/>
              <p:cNvPicPr>
                <a:picLocks noChangeAspect="1" noChangeArrowheads="1"/>
              </p:cNvPicPr>
              <p:nvPr/>
            </p:nvPicPr>
            <p:blipFill>
              <a:blip r:embed="rId8" cstate="print"/>
              <a:srcRect/>
              <a:stretch>
                <a:fillRect/>
              </a:stretch>
            </p:blipFill>
            <p:spPr bwMode="auto">
              <a:xfrm>
                <a:off x="3185356" y="1288824"/>
                <a:ext cx="473893" cy="374730"/>
              </a:xfrm>
              <a:prstGeom prst="rect">
                <a:avLst/>
              </a:prstGeom>
              <a:ln>
                <a:noFill/>
              </a:ln>
              <a:effectLst>
                <a:outerShdw blurRad="292100" dist="139700" dir="2700000" algn="tl" rotWithShape="0">
                  <a:srgbClr val="333333">
                    <a:alpha val="65000"/>
                  </a:srgbClr>
                </a:outerShdw>
              </a:effectLst>
            </p:spPr>
          </p:pic>
          <p:pic>
            <p:nvPicPr>
              <p:cNvPr id="43" name="Picture 42"/>
              <p:cNvPicPr>
                <a:picLocks noChangeAspect="1" noChangeArrowheads="1"/>
              </p:cNvPicPr>
              <p:nvPr/>
            </p:nvPicPr>
            <p:blipFill>
              <a:blip r:embed="rId9" cstate="print"/>
              <a:srcRect/>
              <a:stretch>
                <a:fillRect/>
              </a:stretch>
            </p:blipFill>
            <p:spPr bwMode="auto">
              <a:xfrm>
                <a:off x="4161988" y="1263010"/>
                <a:ext cx="296693" cy="444513"/>
              </a:xfrm>
              <a:prstGeom prst="rect">
                <a:avLst/>
              </a:prstGeom>
              <a:ln>
                <a:noFill/>
              </a:ln>
              <a:effectLst>
                <a:outerShdw blurRad="292100" dist="139700" dir="2700000" algn="tl" rotWithShape="0">
                  <a:srgbClr val="333333">
                    <a:alpha val="65000"/>
                  </a:srgbClr>
                </a:outerShdw>
              </a:effectLst>
            </p:spPr>
          </p:pic>
          <p:pic>
            <p:nvPicPr>
              <p:cNvPr id="44" name="Picture 43"/>
              <p:cNvPicPr>
                <a:picLocks noChangeAspect="1" noChangeArrowheads="1"/>
              </p:cNvPicPr>
              <p:nvPr/>
            </p:nvPicPr>
            <p:blipFill>
              <a:blip r:embed="rId10" cstate="print"/>
              <a:srcRect/>
              <a:stretch>
                <a:fillRect/>
              </a:stretch>
            </p:blipFill>
            <p:spPr bwMode="auto">
              <a:xfrm>
                <a:off x="3731069" y="1263010"/>
                <a:ext cx="298356" cy="444513"/>
              </a:xfrm>
              <a:prstGeom prst="rect">
                <a:avLst/>
              </a:prstGeom>
              <a:ln>
                <a:noFill/>
              </a:ln>
              <a:effectLst>
                <a:outerShdw blurRad="292100" dist="139700" dir="2700000" algn="tl" rotWithShape="0">
                  <a:srgbClr val="333333">
                    <a:alpha val="65000"/>
                  </a:srgbClr>
                </a:outerShdw>
              </a:effectLst>
            </p:spPr>
          </p:pic>
        </p:grpSp>
      </p:grpSp>
      <p:grpSp>
        <p:nvGrpSpPr>
          <p:cNvPr id="69" name="Group 68"/>
          <p:cNvGrpSpPr/>
          <p:nvPr/>
        </p:nvGrpSpPr>
        <p:grpSpPr>
          <a:xfrm>
            <a:off x="6183797" y="1397000"/>
            <a:ext cx="2145233" cy="1414344"/>
            <a:chOff x="4639056" y="1047750"/>
            <a:chExt cx="1609344" cy="1060758"/>
          </a:xfrm>
        </p:grpSpPr>
        <p:sp>
          <p:nvSpPr>
            <p:cNvPr id="102" name="Freeform 5"/>
            <p:cNvSpPr>
              <a:spLocks/>
            </p:cNvSpPr>
            <p:nvPr/>
          </p:nvSpPr>
          <p:spPr bwMode="auto">
            <a:xfrm>
              <a:off x="4639056" y="1220196"/>
              <a:ext cx="1609344" cy="612648"/>
            </a:xfrm>
            <a:prstGeom prst="ellipse">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lIns="182880" anchor="ctr"/>
            <a:lstStyle/>
            <a:p>
              <a:pPr indent="-382496" fontAlgn="base">
                <a:lnSpc>
                  <a:spcPct val="90000"/>
                </a:lnSpc>
                <a:spcBef>
                  <a:spcPct val="30000"/>
                </a:spcBef>
                <a:spcAft>
                  <a:spcPct val="0"/>
                </a:spcAft>
                <a:buClr>
                  <a:srgbClr val="050595"/>
                </a:buClr>
                <a:buSzPct val="95000"/>
                <a:tabLst>
                  <a:tab pos="685848" algn="l"/>
                </a:tabLst>
                <a:defRPr/>
              </a:pPr>
              <a:endParaRPr lang="en-US" sz="3200" dirty="0">
                <a:gradFill>
                  <a:gsLst>
                    <a:gs pos="16000">
                      <a:schemeClr val="tx1"/>
                    </a:gs>
                    <a:gs pos="100000">
                      <a:schemeClr val="tx1"/>
                    </a:gs>
                  </a:gsLst>
                  <a:lin ang="5400000" scaled="0"/>
                </a:gradFill>
              </a:endParaRPr>
            </a:p>
          </p:txBody>
        </p:sp>
        <p:sp>
          <p:nvSpPr>
            <p:cNvPr id="15" name="TextBox 14"/>
            <p:cNvSpPr txBox="1"/>
            <p:nvPr/>
          </p:nvSpPr>
          <p:spPr>
            <a:xfrm>
              <a:off x="5200208" y="1859209"/>
              <a:ext cx="487040" cy="249299"/>
            </a:xfrm>
            <a:prstGeom prst="rect">
              <a:avLst/>
            </a:prstGeom>
          </p:spPr>
          <p:txBody>
            <a:bodyPr vert="horz" wrap="none" lIns="0" tIns="0" rIns="0" bIns="0" rtlCol="0">
              <a:spAutoFit/>
            </a:bodyPr>
            <a:lstStyle/>
            <a:p>
              <a:pPr algn="ctr" defTabSz="950931">
                <a:lnSpc>
                  <a:spcPct val="90000"/>
                </a:lnSpc>
                <a:spcBef>
                  <a:spcPct val="20000"/>
                </a:spcBef>
                <a:buClr>
                  <a:srgbClr val="777777"/>
                </a:buClr>
                <a:buSzPct val="130000"/>
                <a:defRPr/>
              </a:pPr>
              <a:r>
                <a:rPr lang="en-US" sz="1200" kern="0" dirty="0"/>
                <a:t>Human </a:t>
              </a:r>
              <a:br>
                <a:rPr lang="en-US" sz="1200" kern="0" dirty="0"/>
              </a:br>
              <a:r>
                <a:rPr lang="en-US" sz="1200" kern="0" dirty="0" smtClean="0"/>
                <a:t>Workflow</a:t>
              </a:r>
              <a:endParaRPr lang="en-US" sz="1200" kern="0" dirty="0"/>
            </a:p>
          </p:txBody>
        </p:sp>
        <p:grpSp>
          <p:nvGrpSpPr>
            <p:cNvPr id="38" name="Group 178"/>
            <p:cNvGrpSpPr/>
            <p:nvPr/>
          </p:nvGrpSpPr>
          <p:grpSpPr>
            <a:xfrm>
              <a:off x="4826273" y="1047750"/>
              <a:ext cx="1203052" cy="674534"/>
              <a:chOff x="7346732" y="2225159"/>
              <a:chExt cx="1219200" cy="703537"/>
            </a:xfrm>
          </p:grpSpPr>
          <p:pic>
            <p:nvPicPr>
              <p:cNvPr id="39" name="Picture 6"/>
              <p:cNvPicPr>
                <a:picLocks noChangeAspect="1" noChangeArrowheads="1"/>
              </p:cNvPicPr>
              <p:nvPr/>
            </p:nvPicPr>
            <p:blipFill>
              <a:blip r:embed="rId11" cstate="print"/>
              <a:srcRect/>
              <a:stretch>
                <a:fillRect/>
              </a:stretch>
            </p:blipFill>
            <p:spPr bwMode="auto">
              <a:xfrm>
                <a:off x="7346732" y="2225159"/>
                <a:ext cx="948097" cy="703537"/>
              </a:xfrm>
              <a:prstGeom prst="rect">
                <a:avLst/>
              </a:prstGeom>
              <a:noFill/>
              <a:ln w="9525">
                <a:noFill/>
                <a:miter lim="800000"/>
                <a:headEnd/>
                <a:tailEnd/>
              </a:ln>
              <a:effectLst/>
            </p:spPr>
          </p:pic>
          <p:pic>
            <p:nvPicPr>
              <p:cNvPr id="40" name="Picture 39" descr="j0432614.png"/>
              <p:cNvPicPr>
                <a:picLocks noChangeAspect="1"/>
              </p:cNvPicPr>
              <p:nvPr/>
            </p:nvPicPr>
            <p:blipFill>
              <a:blip r:embed="rId12" cstate="print"/>
              <a:stretch>
                <a:fillRect/>
              </a:stretch>
            </p:blipFill>
            <p:spPr>
              <a:xfrm>
                <a:off x="7880132" y="2225159"/>
                <a:ext cx="685800" cy="685800"/>
              </a:xfrm>
              <a:prstGeom prst="rect">
                <a:avLst/>
              </a:prstGeom>
            </p:spPr>
          </p:pic>
        </p:grpSp>
      </p:grpSp>
      <p:grpSp>
        <p:nvGrpSpPr>
          <p:cNvPr id="71" name="Group 70"/>
          <p:cNvGrpSpPr/>
          <p:nvPr/>
        </p:nvGrpSpPr>
        <p:grpSpPr>
          <a:xfrm>
            <a:off x="7910548" y="1914242"/>
            <a:ext cx="2145233" cy="1466199"/>
            <a:chOff x="5934456" y="1435681"/>
            <a:chExt cx="1609344" cy="1099649"/>
          </a:xfrm>
        </p:grpSpPr>
        <p:sp>
          <p:nvSpPr>
            <p:cNvPr id="103" name="Freeform 5"/>
            <p:cNvSpPr>
              <a:spLocks/>
            </p:cNvSpPr>
            <p:nvPr/>
          </p:nvSpPr>
          <p:spPr bwMode="auto">
            <a:xfrm>
              <a:off x="5934456" y="1652121"/>
              <a:ext cx="1609344" cy="612648"/>
            </a:xfrm>
            <a:prstGeom prst="ellipse">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lIns="182880" anchor="ctr"/>
            <a:lstStyle/>
            <a:p>
              <a:pPr indent="-382496" fontAlgn="base">
                <a:lnSpc>
                  <a:spcPct val="90000"/>
                </a:lnSpc>
                <a:spcBef>
                  <a:spcPct val="30000"/>
                </a:spcBef>
                <a:spcAft>
                  <a:spcPct val="0"/>
                </a:spcAft>
                <a:buClr>
                  <a:srgbClr val="050595"/>
                </a:buClr>
                <a:buSzPct val="95000"/>
                <a:tabLst>
                  <a:tab pos="685848" algn="l"/>
                </a:tabLst>
                <a:defRPr/>
              </a:pPr>
              <a:endParaRPr lang="en-US" sz="3200" dirty="0">
                <a:gradFill>
                  <a:gsLst>
                    <a:gs pos="16000">
                      <a:schemeClr val="tx1"/>
                    </a:gs>
                    <a:gs pos="100000">
                      <a:schemeClr val="tx1"/>
                    </a:gs>
                  </a:gsLst>
                  <a:lin ang="5400000" scaled="0"/>
                </a:gradFill>
              </a:endParaRPr>
            </a:p>
          </p:txBody>
        </p:sp>
        <p:sp>
          <p:nvSpPr>
            <p:cNvPr id="17" name="TextBox 16"/>
            <p:cNvSpPr txBox="1"/>
            <p:nvPr/>
          </p:nvSpPr>
          <p:spPr>
            <a:xfrm>
              <a:off x="6278795" y="2286031"/>
              <a:ext cx="920666" cy="249299"/>
            </a:xfrm>
            <a:prstGeom prst="rect">
              <a:avLst/>
            </a:prstGeom>
          </p:spPr>
          <p:txBody>
            <a:bodyPr vert="horz" wrap="square" lIns="0" tIns="0" rIns="0" bIns="0" rtlCol="0">
              <a:spAutoFit/>
            </a:bodyPr>
            <a:lstStyle/>
            <a:p>
              <a:pPr algn="ctr" defTabSz="950931">
                <a:lnSpc>
                  <a:spcPct val="90000"/>
                </a:lnSpc>
                <a:spcBef>
                  <a:spcPct val="20000"/>
                </a:spcBef>
                <a:buClr>
                  <a:srgbClr val="777777"/>
                </a:buClr>
                <a:buSzPct val="130000"/>
                <a:defRPr/>
              </a:pPr>
              <a:r>
                <a:rPr lang="en-US" sz="1200" kern="0" dirty="0"/>
                <a:t>Reporting</a:t>
              </a:r>
              <a:br>
                <a:rPr lang="en-US" sz="1200" kern="0" dirty="0"/>
              </a:br>
              <a:r>
                <a:rPr lang="en-US" sz="1200" kern="0" dirty="0" smtClean="0"/>
                <a:t>and Analysis</a:t>
              </a:r>
              <a:endParaRPr lang="en-US" sz="1200" kern="0" dirty="0"/>
            </a:p>
          </p:txBody>
        </p:sp>
        <p:grpSp>
          <p:nvGrpSpPr>
            <p:cNvPr id="29" name="Group 146"/>
            <p:cNvGrpSpPr/>
            <p:nvPr/>
          </p:nvGrpSpPr>
          <p:grpSpPr>
            <a:xfrm>
              <a:off x="6448503" y="1435681"/>
              <a:ext cx="638506" cy="697950"/>
              <a:chOff x="3276600" y="5486400"/>
              <a:chExt cx="609600" cy="685800"/>
            </a:xfrm>
          </p:grpSpPr>
          <p:sp>
            <p:nvSpPr>
              <p:cNvPr id="30" name="Rectangle 29"/>
              <p:cNvSpPr/>
              <p:nvPr/>
            </p:nvSpPr>
            <p:spPr bwMode="auto">
              <a:xfrm>
                <a:off x="3276600" y="5791200"/>
                <a:ext cx="152400" cy="381000"/>
              </a:xfrm>
              <a:prstGeom prst="rect">
                <a:avLst/>
              </a:prstGeom>
              <a:gradFill rotWithShape="1">
                <a:gsLst>
                  <a:gs pos="0">
                    <a:srgbClr val="FFA514">
                      <a:lumMod val="50000"/>
                    </a:srgbClr>
                  </a:gs>
                  <a:gs pos="80000">
                    <a:srgbClr val="FFA514"/>
                  </a:gs>
                  <a:gs pos="100000">
                    <a:srgbClr val="FFA514"/>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50619">
                  <a:defRPr/>
                </a:pPr>
                <a:endParaRPr lang="en-US" sz="2500" kern="0" dirty="0">
                  <a:effectLst>
                    <a:outerShdw blurRad="38100" dist="38100" dir="2700000" algn="tl">
                      <a:srgbClr val="000000">
                        <a:alpha val="43137"/>
                      </a:srgbClr>
                    </a:outerShdw>
                  </a:effectLst>
                </a:endParaRPr>
              </a:p>
            </p:txBody>
          </p:sp>
          <p:sp>
            <p:nvSpPr>
              <p:cNvPr id="31" name="Rectangle 30"/>
              <p:cNvSpPr/>
              <p:nvPr/>
            </p:nvSpPr>
            <p:spPr bwMode="auto">
              <a:xfrm>
                <a:off x="3429000" y="5638800"/>
                <a:ext cx="152400" cy="533400"/>
              </a:xfrm>
              <a:prstGeom prst="rect">
                <a:avLst/>
              </a:prstGeom>
              <a:gradFill rotWithShape="1">
                <a:gsLst>
                  <a:gs pos="0">
                    <a:srgbClr val="FFA514">
                      <a:lumMod val="50000"/>
                    </a:srgbClr>
                  </a:gs>
                  <a:gs pos="80000">
                    <a:srgbClr val="FFA514"/>
                  </a:gs>
                  <a:gs pos="100000">
                    <a:srgbClr val="FFA514"/>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50619">
                  <a:defRPr/>
                </a:pPr>
                <a:endParaRPr lang="en-US" sz="2500" kern="0" dirty="0">
                  <a:effectLst>
                    <a:outerShdw blurRad="38100" dist="38100" dir="2700000" algn="tl">
                      <a:srgbClr val="000000">
                        <a:alpha val="43137"/>
                      </a:srgbClr>
                    </a:outerShdw>
                  </a:effectLst>
                </a:endParaRPr>
              </a:p>
            </p:txBody>
          </p:sp>
          <p:sp>
            <p:nvSpPr>
              <p:cNvPr id="32" name="Rectangle 31"/>
              <p:cNvSpPr/>
              <p:nvPr/>
            </p:nvSpPr>
            <p:spPr bwMode="auto">
              <a:xfrm>
                <a:off x="3581400" y="5715000"/>
                <a:ext cx="152400" cy="457200"/>
              </a:xfrm>
              <a:prstGeom prst="rect">
                <a:avLst/>
              </a:prstGeom>
              <a:gradFill rotWithShape="1">
                <a:gsLst>
                  <a:gs pos="0">
                    <a:srgbClr val="FFA514">
                      <a:lumMod val="50000"/>
                    </a:srgbClr>
                  </a:gs>
                  <a:gs pos="80000">
                    <a:srgbClr val="FFA514"/>
                  </a:gs>
                  <a:gs pos="100000">
                    <a:srgbClr val="FFA514"/>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50619">
                  <a:defRPr/>
                </a:pPr>
                <a:endParaRPr lang="en-US" sz="2500" kern="0" dirty="0">
                  <a:effectLst>
                    <a:outerShdw blurRad="38100" dist="38100" dir="2700000" algn="tl">
                      <a:srgbClr val="000000">
                        <a:alpha val="43137"/>
                      </a:srgbClr>
                    </a:outerShdw>
                  </a:effectLst>
                </a:endParaRPr>
              </a:p>
            </p:txBody>
          </p:sp>
          <p:sp>
            <p:nvSpPr>
              <p:cNvPr id="33" name="Rectangle 32"/>
              <p:cNvSpPr/>
              <p:nvPr/>
            </p:nvSpPr>
            <p:spPr bwMode="auto">
              <a:xfrm>
                <a:off x="3733800" y="5486400"/>
                <a:ext cx="152400" cy="685800"/>
              </a:xfrm>
              <a:prstGeom prst="rect">
                <a:avLst/>
              </a:prstGeom>
              <a:gradFill rotWithShape="1">
                <a:gsLst>
                  <a:gs pos="0">
                    <a:srgbClr val="FFA514">
                      <a:lumMod val="50000"/>
                    </a:srgbClr>
                  </a:gs>
                  <a:gs pos="80000">
                    <a:srgbClr val="FFA514"/>
                  </a:gs>
                  <a:gs pos="100000">
                    <a:srgbClr val="FFA514"/>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50619">
                  <a:defRPr/>
                </a:pPr>
                <a:endParaRPr lang="en-US" sz="2500" kern="0" dirty="0">
                  <a:effectLst>
                    <a:outerShdw blurRad="38100" dist="38100" dir="2700000" algn="tl">
                      <a:srgbClr val="000000">
                        <a:alpha val="43137"/>
                      </a:srgbClr>
                    </a:outerShdw>
                  </a:effectLst>
                </a:endParaRPr>
              </a:p>
            </p:txBody>
          </p:sp>
          <p:cxnSp>
            <p:nvCxnSpPr>
              <p:cNvPr id="34" name="Straight Connector 33"/>
              <p:cNvCxnSpPr>
                <a:stCxn id="30" idx="0"/>
              </p:cNvCxnSpPr>
              <p:nvPr/>
            </p:nvCxnSpPr>
            <p:spPr>
              <a:xfrm rot="16200000" flipH="1">
                <a:off x="3314700" y="5829300"/>
                <a:ext cx="228600" cy="152400"/>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35" name="Straight Connector 34"/>
              <p:cNvCxnSpPr/>
              <p:nvPr/>
            </p:nvCxnSpPr>
            <p:spPr>
              <a:xfrm rot="5400000" flipH="1" flipV="1">
                <a:off x="3505200" y="5867400"/>
                <a:ext cx="152400" cy="152400"/>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cxnSp>
            <p:nvCxnSpPr>
              <p:cNvPr id="36" name="Straight Connector 35"/>
              <p:cNvCxnSpPr>
                <a:endCxn id="33" idx="0"/>
              </p:cNvCxnSpPr>
              <p:nvPr/>
            </p:nvCxnSpPr>
            <p:spPr>
              <a:xfrm rot="5400000" flipH="1" flipV="1">
                <a:off x="3543300" y="5600700"/>
                <a:ext cx="381000" cy="152400"/>
              </a:xfrm>
              <a:prstGeom prst="line">
                <a:avLst/>
              </a:prstGeom>
              <a:noFill/>
              <a:ln w="38100" cap="flat" cmpd="sng" algn="ctr">
                <a:solidFill>
                  <a:srgbClr val="000000"/>
                </a:solidFill>
                <a:prstDash val="solid"/>
              </a:ln>
              <a:effectLst>
                <a:outerShdw blurRad="40000" dist="23000" dir="5400000" rotWithShape="0">
                  <a:srgbClr val="000000">
                    <a:alpha val="35000"/>
                  </a:srgbClr>
                </a:outerShdw>
              </a:effectLst>
            </p:spPr>
          </p:cxnSp>
        </p:grpSp>
      </p:grpSp>
      <p:grpSp>
        <p:nvGrpSpPr>
          <p:cNvPr id="72" name="Group 71"/>
          <p:cNvGrpSpPr/>
          <p:nvPr/>
        </p:nvGrpSpPr>
        <p:grpSpPr>
          <a:xfrm>
            <a:off x="9637298" y="2604967"/>
            <a:ext cx="2145233" cy="1393304"/>
            <a:chOff x="7229856" y="1953725"/>
            <a:chExt cx="1609344" cy="1044978"/>
          </a:xfrm>
        </p:grpSpPr>
        <p:sp>
          <p:nvSpPr>
            <p:cNvPr id="104" name="Freeform 5"/>
            <p:cNvSpPr>
              <a:spLocks/>
            </p:cNvSpPr>
            <p:nvPr/>
          </p:nvSpPr>
          <p:spPr bwMode="auto">
            <a:xfrm>
              <a:off x="7229856" y="2084046"/>
              <a:ext cx="1609344" cy="612648"/>
            </a:xfrm>
            <a:prstGeom prst="ellipse">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lIns="182880" anchor="ctr"/>
            <a:lstStyle/>
            <a:p>
              <a:pPr indent="-382496" fontAlgn="base">
                <a:lnSpc>
                  <a:spcPct val="90000"/>
                </a:lnSpc>
                <a:spcBef>
                  <a:spcPct val="30000"/>
                </a:spcBef>
                <a:spcAft>
                  <a:spcPct val="0"/>
                </a:spcAft>
                <a:buClr>
                  <a:srgbClr val="050595"/>
                </a:buClr>
                <a:buSzPct val="95000"/>
                <a:tabLst>
                  <a:tab pos="685848" algn="l"/>
                </a:tabLst>
                <a:defRPr/>
              </a:pPr>
              <a:endParaRPr lang="en-US" sz="3200" dirty="0">
                <a:gradFill>
                  <a:gsLst>
                    <a:gs pos="16000">
                      <a:schemeClr val="tx1"/>
                    </a:gs>
                    <a:gs pos="100000">
                      <a:schemeClr val="tx1"/>
                    </a:gs>
                  </a:gsLst>
                  <a:lin ang="5400000" scaled="0"/>
                </a:gradFill>
              </a:endParaRPr>
            </a:p>
          </p:txBody>
        </p:sp>
        <p:sp>
          <p:nvSpPr>
            <p:cNvPr id="19" name="TextBox 18"/>
            <p:cNvSpPr txBox="1"/>
            <p:nvPr/>
          </p:nvSpPr>
          <p:spPr>
            <a:xfrm>
              <a:off x="7578154" y="2721704"/>
              <a:ext cx="912747" cy="276999"/>
            </a:xfrm>
            <a:prstGeom prst="rect">
              <a:avLst/>
            </a:prstGeom>
          </p:spPr>
          <p:txBody>
            <a:bodyPr vert="horz" wrap="none" lIns="0" tIns="0" rIns="0" bIns="0" rtlCol="0">
              <a:spAutoFit/>
            </a:bodyPr>
            <a:lstStyle/>
            <a:p>
              <a:pPr algn="ctr" defTabSz="950931">
                <a:lnSpc>
                  <a:spcPct val="90000"/>
                </a:lnSpc>
                <a:spcBef>
                  <a:spcPct val="20000"/>
                </a:spcBef>
                <a:buClr>
                  <a:srgbClr val="777777"/>
                </a:buClr>
                <a:buSzPct val="130000"/>
                <a:defRPr/>
              </a:pPr>
              <a:r>
                <a:rPr lang="en-US" sz="1200" kern="0" dirty="0"/>
                <a:t>Internet Sites &amp; </a:t>
              </a:r>
            </a:p>
            <a:p>
              <a:pPr algn="ctr" defTabSz="950931">
                <a:lnSpc>
                  <a:spcPct val="90000"/>
                </a:lnSpc>
                <a:spcBef>
                  <a:spcPct val="20000"/>
                </a:spcBef>
                <a:buClr>
                  <a:srgbClr val="777777"/>
                </a:buClr>
                <a:buSzPct val="130000"/>
                <a:defRPr/>
              </a:pPr>
              <a:r>
                <a:rPr lang="en-US" sz="1200" kern="0" dirty="0"/>
                <a:t>Information Access</a:t>
              </a:r>
            </a:p>
          </p:txBody>
        </p:sp>
        <p:pic>
          <p:nvPicPr>
            <p:cNvPr id="27" name="Picture 3" descr="C:\Program Files\Microsoft Resource DVD Artwork\DVD_ART\Artwork_Imagery\Shapes and Graphics\MSN Illustration Icon\MSN icon goonline.png"/>
            <p:cNvPicPr>
              <a:picLocks noChangeAspect="1" noChangeArrowheads="1"/>
            </p:cNvPicPr>
            <p:nvPr/>
          </p:nvPicPr>
          <p:blipFill>
            <a:blip r:embed="rId13" cstate="print"/>
            <a:srcRect/>
            <a:stretch>
              <a:fillRect/>
            </a:stretch>
          </p:blipFill>
          <p:spPr bwMode="auto">
            <a:xfrm>
              <a:off x="7696200" y="1953725"/>
              <a:ext cx="691396" cy="637106"/>
            </a:xfrm>
            <a:prstGeom prst="rect">
              <a:avLst/>
            </a:prstGeom>
            <a:ln>
              <a:noFill/>
            </a:ln>
            <a:effectLst>
              <a:outerShdw blurRad="292100" dist="139700" dir="2700000" algn="tl" rotWithShape="0">
                <a:srgbClr val="333333">
                  <a:alpha val="65000"/>
                </a:srgbClr>
              </a:outerShdw>
            </a:effectLst>
          </p:spPr>
        </p:pic>
      </p:grpSp>
      <p:grpSp>
        <p:nvGrpSpPr>
          <p:cNvPr id="67" name="Group 66"/>
          <p:cNvGrpSpPr/>
          <p:nvPr/>
        </p:nvGrpSpPr>
        <p:grpSpPr>
          <a:xfrm>
            <a:off x="2126950" y="1926138"/>
            <a:ext cx="2145233" cy="1454303"/>
            <a:chOff x="1595628" y="1444603"/>
            <a:chExt cx="1609344" cy="1090727"/>
          </a:xfrm>
        </p:grpSpPr>
        <p:sp>
          <p:nvSpPr>
            <p:cNvPr id="100" name="Freeform 5"/>
            <p:cNvSpPr>
              <a:spLocks/>
            </p:cNvSpPr>
            <p:nvPr/>
          </p:nvSpPr>
          <p:spPr bwMode="auto">
            <a:xfrm>
              <a:off x="1595628" y="1652121"/>
              <a:ext cx="1609344" cy="612648"/>
            </a:xfrm>
            <a:prstGeom prst="ellipse">
              <a:avLst/>
            </a:prstGeom>
            <a:gradFill rotWithShape="0">
              <a:gsLst>
                <a:gs pos="0">
                  <a:srgbClr val="2A96AC">
                    <a:lumMod val="50000"/>
                    <a:alpha val="86000"/>
                  </a:srgbClr>
                </a:gs>
                <a:gs pos="100000">
                  <a:srgbClr val="000000">
                    <a:alpha val="68000"/>
                  </a:srgbClr>
                </a:gs>
              </a:gsLst>
              <a:lin ang="5400000" scaled="1"/>
            </a:gradFill>
            <a:ln w="3175">
              <a:solidFill>
                <a:srgbClr val="2A96AC">
                  <a:lumMod val="75000"/>
                </a:srgbClr>
              </a:solidFill>
              <a:miter lim="800000"/>
              <a:headEnd/>
              <a:tailEnd/>
            </a:ln>
            <a:effectLst/>
          </p:spPr>
          <p:txBody>
            <a:bodyPr wrap="none" lIns="182880" anchor="ctr"/>
            <a:lstStyle/>
            <a:p>
              <a:pPr indent="-382496" fontAlgn="base">
                <a:lnSpc>
                  <a:spcPct val="90000"/>
                </a:lnSpc>
                <a:spcBef>
                  <a:spcPct val="30000"/>
                </a:spcBef>
                <a:spcAft>
                  <a:spcPct val="0"/>
                </a:spcAft>
                <a:buClr>
                  <a:srgbClr val="050595"/>
                </a:buClr>
                <a:buSzPct val="95000"/>
                <a:tabLst>
                  <a:tab pos="685848" algn="l"/>
                </a:tabLst>
                <a:defRPr/>
              </a:pPr>
              <a:endParaRPr lang="en-US" sz="3200" dirty="0">
                <a:gradFill>
                  <a:gsLst>
                    <a:gs pos="16000">
                      <a:schemeClr val="tx1"/>
                    </a:gs>
                    <a:gs pos="100000">
                      <a:schemeClr val="tx1"/>
                    </a:gs>
                  </a:gsLst>
                  <a:lin ang="5400000" scaled="0"/>
                </a:gradFill>
              </a:endParaRPr>
            </a:p>
          </p:txBody>
        </p:sp>
        <p:grpSp>
          <p:nvGrpSpPr>
            <p:cNvPr id="105" name="Group 104"/>
            <p:cNvGrpSpPr/>
            <p:nvPr/>
          </p:nvGrpSpPr>
          <p:grpSpPr>
            <a:xfrm>
              <a:off x="1842681" y="1444603"/>
              <a:ext cx="1115238" cy="765228"/>
              <a:chOff x="1926111" y="1516807"/>
              <a:chExt cx="861839" cy="591357"/>
            </a:xfrm>
          </p:grpSpPr>
          <p:pic>
            <p:nvPicPr>
              <p:cNvPr id="22" name="Picture 8" descr="\\SERVER3\InternalBin\Resource DVD\DVD_ART36\Artwork_Imagery\Icons - Illustrations\_ WINDOWS VISTA ICONS\Journal paper Document.png"/>
              <p:cNvPicPr>
                <a:picLocks noChangeAspect="1" noChangeArrowheads="1"/>
              </p:cNvPicPr>
              <p:nvPr/>
            </p:nvPicPr>
            <p:blipFill>
              <a:blip r:embed="rId14" cstate="print"/>
              <a:srcRect/>
              <a:stretch>
                <a:fillRect/>
              </a:stretch>
            </p:blipFill>
            <p:spPr bwMode="auto">
              <a:xfrm>
                <a:off x="2410432" y="1516807"/>
                <a:ext cx="377518" cy="373988"/>
              </a:xfrm>
              <a:prstGeom prst="rect">
                <a:avLst/>
              </a:prstGeom>
              <a:noFill/>
              <a:effectLst>
                <a:outerShdw blurRad="88900" sx="102000" sy="102000" algn="ctr" rotWithShape="0">
                  <a:prstClr val="black">
                    <a:alpha val="50000"/>
                  </a:prstClr>
                </a:outerShdw>
              </a:effectLst>
            </p:spPr>
          </p:pic>
          <p:pic>
            <p:nvPicPr>
              <p:cNvPr id="23" name="Picture 7" descr="\\SERVER3\InternalBin\Resource DVD\DVD_ART36\Artwork_Imagery\Icons - Illustrations\_ SUPER VISTA STYLE\spreadsheet.png"/>
              <p:cNvPicPr>
                <a:picLocks noChangeAspect="1" noChangeArrowheads="1"/>
              </p:cNvPicPr>
              <p:nvPr/>
            </p:nvPicPr>
            <p:blipFill>
              <a:blip r:embed="rId15" cstate="print"/>
              <a:srcRect/>
              <a:stretch>
                <a:fillRect/>
              </a:stretch>
            </p:blipFill>
            <p:spPr bwMode="auto">
              <a:xfrm>
                <a:off x="2274811" y="1719993"/>
                <a:ext cx="391836" cy="388171"/>
              </a:xfrm>
              <a:prstGeom prst="rect">
                <a:avLst/>
              </a:prstGeom>
              <a:noFill/>
              <a:effectLst>
                <a:outerShdw blurRad="88900" sx="102000" sy="102000" algn="ctr" rotWithShape="0">
                  <a:prstClr val="black">
                    <a:alpha val="50000"/>
                  </a:prstClr>
                </a:outerShdw>
              </a:effectLst>
            </p:spPr>
          </p:pic>
          <p:pic>
            <p:nvPicPr>
              <p:cNvPr id="24" name="Picture 9" descr="\\SERVER3\InternalBin\Resource DVD\DVD_ART36\Artwork_Imagery\Icons - Illustrations\_ WINDOWS VISTA ICONS\Picture photo Files.png"/>
              <p:cNvPicPr>
                <a:picLocks noChangeAspect="1" noChangeArrowheads="1"/>
              </p:cNvPicPr>
              <p:nvPr/>
            </p:nvPicPr>
            <p:blipFill>
              <a:blip r:embed="rId16" cstate="print"/>
              <a:srcRect/>
              <a:stretch>
                <a:fillRect/>
              </a:stretch>
            </p:blipFill>
            <p:spPr bwMode="auto">
              <a:xfrm>
                <a:off x="1926111" y="1599024"/>
                <a:ext cx="416571" cy="412677"/>
              </a:xfrm>
              <a:prstGeom prst="rect">
                <a:avLst/>
              </a:prstGeom>
              <a:noFill/>
              <a:effectLst>
                <a:outerShdw blurRad="88900" sx="102000" sy="102000" algn="ctr" rotWithShape="0">
                  <a:prstClr val="black">
                    <a:alpha val="50000"/>
                  </a:prstClr>
                </a:outerShdw>
              </a:effectLst>
            </p:spPr>
          </p:pic>
        </p:grpSp>
        <p:sp>
          <p:nvSpPr>
            <p:cNvPr id="25" name="TextBox 24"/>
            <p:cNvSpPr txBox="1"/>
            <p:nvPr/>
          </p:nvSpPr>
          <p:spPr>
            <a:xfrm>
              <a:off x="2126717" y="2286031"/>
              <a:ext cx="547168" cy="249299"/>
            </a:xfrm>
            <a:prstGeom prst="rect">
              <a:avLst/>
            </a:prstGeom>
          </p:spPr>
          <p:txBody>
            <a:bodyPr vert="horz" wrap="none" lIns="0" tIns="0" rIns="0" bIns="0" rtlCol="0">
              <a:spAutoFit/>
            </a:bodyPr>
            <a:lstStyle/>
            <a:p>
              <a:pPr algn="ctr" defTabSz="950931">
                <a:lnSpc>
                  <a:spcPct val="90000"/>
                </a:lnSpc>
                <a:spcBef>
                  <a:spcPct val="20000"/>
                </a:spcBef>
                <a:buClr>
                  <a:srgbClr val="777777"/>
                </a:buClr>
                <a:buSzPct val="130000"/>
                <a:defRPr/>
              </a:pPr>
              <a:r>
                <a:rPr lang="en-US" sz="1200" kern="0" dirty="0"/>
                <a:t>Document</a:t>
              </a:r>
              <a:br>
                <a:rPr lang="en-US" sz="1200" kern="0" dirty="0"/>
              </a:br>
              <a:r>
                <a:rPr lang="en-US" sz="1200" kern="0" dirty="0" smtClean="0"/>
                <a:t>Processing</a:t>
              </a:r>
              <a:endParaRPr lang="en-US" sz="1200" kern="0" dirty="0"/>
            </a:p>
          </p:txBody>
        </p:sp>
      </p:grpSp>
      <p:grpSp>
        <p:nvGrpSpPr>
          <p:cNvPr id="64" name="Group 63"/>
          <p:cNvGrpSpPr/>
          <p:nvPr/>
        </p:nvGrpSpPr>
        <p:grpSpPr>
          <a:xfrm>
            <a:off x="3767210" y="4349996"/>
            <a:ext cx="4821907" cy="1456877"/>
            <a:chOff x="2942867" y="3199020"/>
            <a:chExt cx="3617372" cy="1092657"/>
          </a:xfrm>
        </p:grpSpPr>
        <p:pic>
          <p:nvPicPr>
            <p:cNvPr id="55" name="Picture 54" descr="o14 browser.png"/>
            <p:cNvPicPr>
              <a:picLocks noChangeAspect="1"/>
            </p:cNvPicPr>
            <p:nvPr/>
          </p:nvPicPr>
          <p:blipFill>
            <a:blip r:embed="rId17" cstate="print"/>
            <a:stretch>
              <a:fillRect/>
            </a:stretch>
          </p:blipFill>
          <p:spPr>
            <a:xfrm>
              <a:off x="2942867" y="3488776"/>
              <a:ext cx="991721" cy="802901"/>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58" name="Picture 5"/>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5542120" y="3633339"/>
              <a:ext cx="1018119" cy="5137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0000" endA="295" endPos="920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9" name="Picture 2" descr="E:\Clients\Artitudes\z_MS_08-00461_eventsTeam_work\completed_uploaded_ADI\MS_091908_Company_Mtg\Artwork\PNGs\ring-glows-top.png"/>
            <p:cNvPicPr>
              <a:picLocks noChangeAspect="1" noChangeArrowheads="1"/>
            </p:cNvPicPr>
            <p:nvPr/>
          </p:nvPicPr>
          <p:blipFill>
            <a:blip r:embed="rId19" cstate="print"/>
            <a:srcRect/>
            <a:stretch>
              <a:fillRect/>
            </a:stretch>
          </p:blipFill>
          <p:spPr bwMode="auto">
            <a:xfrm>
              <a:off x="3848539" y="3199020"/>
              <a:ext cx="1669946" cy="316153"/>
            </a:xfrm>
            <a:prstGeom prst="rect">
              <a:avLst/>
            </a:prstGeom>
            <a:noFill/>
          </p:spPr>
        </p:pic>
        <p:pic>
          <p:nvPicPr>
            <p:cNvPr id="61" name="Picture 3" descr="C:\Program Files\Microsoft Resource DVD Artwork\DVD_ART\Artwork_Imagery\Shapes and Graphics\Internet Cloud\cloud 2.png"/>
            <p:cNvPicPr>
              <a:picLocks noChangeAspect="1" noChangeArrowheads="1"/>
            </p:cNvPicPr>
            <p:nvPr/>
          </p:nvPicPr>
          <p:blipFill>
            <a:blip r:embed="rId20" cstate="print"/>
            <a:srcRect/>
            <a:stretch>
              <a:fillRect/>
            </a:stretch>
          </p:blipFill>
          <p:spPr bwMode="auto">
            <a:xfrm>
              <a:off x="4131852" y="3689741"/>
              <a:ext cx="1300317" cy="556351"/>
            </a:xfrm>
            <a:prstGeom prst="rect">
              <a:avLst/>
            </a:prstGeom>
          </p:spPr>
        </p:pic>
      </p:grpSp>
      <p:cxnSp>
        <p:nvCxnSpPr>
          <p:cNvPr id="63" name="Straight Connector 62"/>
          <p:cNvCxnSpPr/>
          <p:nvPr/>
        </p:nvCxnSpPr>
        <p:spPr>
          <a:xfrm rot="10800000">
            <a:off x="2647258" y="3677960"/>
            <a:ext cx="999484" cy="487680"/>
          </a:xfrm>
          <a:prstGeom prst="line">
            <a:avLst/>
          </a:prstGeom>
          <a:ln w="31750" cap="rnd">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4084553" y="3275736"/>
            <a:ext cx="926592" cy="853218"/>
          </a:xfrm>
          <a:prstGeom prst="line">
            <a:avLst/>
          </a:prstGeom>
          <a:ln w="31750" cap="rnd">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5058762" y="3397593"/>
            <a:ext cx="1158240" cy="377854"/>
          </a:xfrm>
          <a:prstGeom prst="line">
            <a:avLst/>
          </a:prstGeom>
          <a:ln w="31750" cap="rnd">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5909700" y="3399400"/>
            <a:ext cx="1157848" cy="374634"/>
          </a:xfrm>
          <a:prstGeom prst="line">
            <a:avLst/>
          </a:prstGeom>
          <a:ln w="31750" cap="rnd">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150439" y="3316427"/>
            <a:ext cx="925814" cy="849215"/>
          </a:xfrm>
          <a:prstGeom prst="line">
            <a:avLst/>
          </a:prstGeom>
          <a:ln w="31750" cap="rnd">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8550749" y="3679774"/>
            <a:ext cx="1003509" cy="485868"/>
          </a:xfrm>
          <a:prstGeom prst="line">
            <a:avLst/>
          </a:prstGeom>
          <a:ln w="31750" cap="rnd">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90999" y="5806873"/>
            <a:ext cx="908840" cy="184666"/>
          </a:xfrm>
          <a:prstGeom prst="rect">
            <a:avLst/>
          </a:prstGeom>
          <a:noFill/>
        </p:spPr>
        <p:txBody>
          <a:bodyPr wrap="none" lIns="0" tIns="0" rIns="0" bIns="0">
            <a:spAutoFit/>
            <a:scene3d>
              <a:camera prst="orthographicFront"/>
              <a:lightRig rig="threePt" dir="t"/>
            </a:scene3d>
            <a:sp3d/>
          </a:bodyPr>
          <a:lstStyle/>
          <a:p>
            <a:pPr algn="ctr" defTabSz="950894">
              <a:lnSpc>
                <a:spcPct val="80000"/>
              </a:lnSpc>
              <a:defRPr/>
            </a:pPr>
            <a:r>
              <a:rPr lang="en-US" sz="15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rPr>
              <a:t>SharePoint</a:t>
            </a:r>
            <a:endParaRPr lang="en-US" sz="15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75" name="Rectangle 74"/>
          <p:cNvSpPr/>
          <p:nvPr/>
        </p:nvSpPr>
        <p:spPr>
          <a:xfrm>
            <a:off x="7335529" y="5899206"/>
            <a:ext cx="1275991" cy="184666"/>
          </a:xfrm>
          <a:prstGeom prst="rect">
            <a:avLst/>
          </a:prstGeom>
          <a:noFill/>
        </p:spPr>
        <p:txBody>
          <a:bodyPr wrap="none" lIns="0" tIns="0" rIns="0" bIns="0">
            <a:spAutoFit/>
            <a:scene3d>
              <a:camera prst="orthographicFront"/>
              <a:lightRig rig="threePt" dir="t"/>
            </a:scene3d>
            <a:sp3d/>
          </a:bodyPr>
          <a:lstStyle/>
          <a:p>
            <a:pPr algn="ctr" defTabSz="950894">
              <a:lnSpc>
                <a:spcPct val="80000"/>
              </a:lnSpc>
              <a:defRPr/>
            </a:pPr>
            <a:r>
              <a:rPr lang="en-US" sz="15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rPr>
              <a:t>Dynamics CRM</a:t>
            </a:r>
            <a:endParaRPr lang="en-US" sz="15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53830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5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right)">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right)">
                                      <p:cBhvr>
                                        <p:cTn id="20" dur="500"/>
                                        <p:tgtEl>
                                          <p:spTgt spid="66"/>
                                        </p:tgtEl>
                                      </p:cBhvr>
                                    </p:animEffect>
                                  </p:childTnLst>
                                </p:cTn>
                              </p:par>
                              <p:par>
                                <p:cTn id="21" presetID="10"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down)">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10"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bwMode="auto">
          <a:xfrm rot="16200000">
            <a:off x="5920592" y="28727"/>
            <a:ext cx="1531333" cy="11005139"/>
          </a:xfrm>
          <a:prstGeom prst="round2SameRect">
            <a:avLst>
              <a:gd name="adj1" fmla="val 50000"/>
              <a:gd name="adj2" fmla="val 0"/>
            </a:avLst>
          </a:prstGeom>
          <a:gradFill flip="none" rotWithShape="1">
            <a:gsLst>
              <a:gs pos="4000">
                <a:srgbClr val="FFFFFF"/>
              </a:gs>
              <a:gs pos="18000">
                <a:srgbClr val="FFFFFF">
                  <a:alpha val="61000"/>
                </a:srgbClr>
              </a:gs>
              <a:gs pos="48000">
                <a:srgbClr val="000000">
                  <a:alpha val="40000"/>
                </a:srgbClr>
              </a:gs>
              <a:gs pos="75000">
                <a:srgbClr val="000000">
                  <a:alpha val="40000"/>
                </a:srgbClr>
              </a:gs>
              <a:gs pos="91000">
                <a:srgbClr val="FFFFFF">
                  <a:alpha val="0"/>
                </a:srgbClr>
              </a:gs>
              <a:gs pos="100000">
                <a:srgbClr val="FFFFFF"/>
              </a:gs>
            </a:gsLst>
            <a:lin ang="13500000" scaled="1"/>
            <a:tileRect/>
          </a:gradFill>
          <a:ln w="28575">
            <a:solidFill>
              <a:srgbClr val="FFFFFF"/>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760647" lvl="1" indent="-186524" algn="ctr" defTabSz="761907">
              <a:lnSpc>
                <a:spcPct val="85000"/>
              </a:lnSpc>
              <a:buClr>
                <a:srgbClr val="FFFFFF"/>
              </a:buClr>
              <a:buSzPct val="100000"/>
              <a:tabLst>
                <a:tab pos="424590" algn="l"/>
              </a:tabLst>
              <a:defRPr/>
            </a:pPr>
            <a:endParaRPr lang="en-US" altLang="zh-CN" sz="2000" b="1" i="1" dirty="0" smtClean="0">
              <a:solidFill>
                <a:schemeClr val="tx1"/>
              </a:solidFill>
              <a:effectLst>
                <a:outerShdw blurRad="393700" algn="ctr" rotWithShape="0">
                  <a:prstClr val="black">
                    <a:alpha val="69000"/>
                  </a:prstClr>
                </a:outerShdw>
              </a:effectLst>
            </a:endParaRPr>
          </a:p>
        </p:txBody>
      </p:sp>
      <p:sp>
        <p:nvSpPr>
          <p:cNvPr id="11" name="Round Same Side Corner Rectangle 10"/>
          <p:cNvSpPr/>
          <p:nvPr/>
        </p:nvSpPr>
        <p:spPr bwMode="auto">
          <a:xfrm rot="16200000">
            <a:off x="5656223" y="-2042283"/>
            <a:ext cx="1531333" cy="11533874"/>
          </a:xfrm>
          <a:prstGeom prst="round2SameRect">
            <a:avLst>
              <a:gd name="adj1" fmla="val 50000"/>
              <a:gd name="adj2" fmla="val 0"/>
            </a:avLst>
          </a:prstGeom>
          <a:gradFill flip="none" rotWithShape="1">
            <a:gsLst>
              <a:gs pos="4000">
                <a:srgbClr val="FFFFFF"/>
              </a:gs>
              <a:gs pos="18000">
                <a:srgbClr val="FFFFFF">
                  <a:alpha val="61000"/>
                </a:srgbClr>
              </a:gs>
              <a:gs pos="48000">
                <a:srgbClr val="000000">
                  <a:alpha val="40000"/>
                </a:srgbClr>
              </a:gs>
              <a:gs pos="75000">
                <a:srgbClr val="000000">
                  <a:alpha val="40000"/>
                </a:srgbClr>
              </a:gs>
              <a:gs pos="91000">
                <a:srgbClr val="FFFFFF">
                  <a:alpha val="0"/>
                </a:srgbClr>
              </a:gs>
              <a:gs pos="100000">
                <a:srgbClr val="FFFFFF"/>
              </a:gs>
            </a:gsLst>
            <a:lin ang="13500000" scaled="1"/>
            <a:tileRect/>
          </a:gradFill>
          <a:ln w="28575">
            <a:solidFill>
              <a:srgbClr val="FFFFFF"/>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760647" lvl="1" indent="-186524" algn="ctr" defTabSz="761907">
              <a:lnSpc>
                <a:spcPct val="85000"/>
              </a:lnSpc>
              <a:buClr>
                <a:srgbClr val="FFFFFF"/>
              </a:buClr>
              <a:buSzPct val="100000"/>
              <a:tabLst>
                <a:tab pos="424590" algn="l"/>
              </a:tabLst>
              <a:defRPr/>
            </a:pPr>
            <a:endParaRPr lang="en-US" altLang="zh-CN" sz="2000" b="1" i="1" dirty="0" smtClean="0">
              <a:solidFill>
                <a:schemeClr val="tx1"/>
              </a:solidFill>
              <a:effectLst>
                <a:outerShdw blurRad="393700" algn="ctr" rotWithShape="0">
                  <a:prstClr val="black">
                    <a:alpha val="69000"/>
                  </a:prstClr>
                </a:outerShdw>
              </a:effectLst>
            </a:endParaRPr>
          </a:p>
        </p:txBody>
      </p:sp>
      <p:sp>
        <p:nvSpPr>
          <p:cNvPr id="12" name="Round Same Side Corner Rectangle 11"/>
          <p:cNvSpPr/>
          <p:nvPr/>
        </p:nvSpPr>
        <p:spPr bwMode="auto">
          <a:xfrm rot="16200000">
            <a:off x="5517080" y="-3997991"/>
            <a:ext cx="1531333" cy="11812159"/>
          </a:xfrm>
          <a:prstGeom prst="round2SameRect">
            <a:avLst>
              <a:gd name="adj1" fmla="val 50000"/>
              <a:gd name="adj2" fmla="val 0"/>
            </a:avLst>
          </a:prstGeom>
          <a:gradFill flip="none" rotWithShape="1">
            <a:gsLst>
              <a:gs pos="4000">
                <a:srgbClr val="FFFFFF"/>
              </a:gs>
              <a:gs pos="18000">
                <a:srgbClr val="FFFFFF">
                  <a:alpha val="61000"/>
                </a:srgbClr>
              </a:gs>
              <a:gs pos="48000">
                <a:srgbClr val="000000">
                  <a:alpha val="40000"/>
                </a:srgbClr>
              </a:gs>
              <a:gs pos="75000">
                <a:srgbClr val="000000">
                  <a:alpha val="40000"/>
                </a:srgbClr>
              </a:gs>
              <a:gs pos="91000">
                <a:srgbClr val="FFFFFF">
                  <a:alpha val="0"/>
                </a:srgbClr>
              </a:gs>
              <a:gs pos="100000">
                <a:srgbClr val="FFFFFF"/>
              </a:gs>
            </a:gsLst>
            <a:lin ang="13500000" scaled="1"/>
            <a:tileRect/>
          </a:gradFill>
          <a:ln w="28575">
            <a:solidFill>
              <a:srgbClr val="FFFFFF"/>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760647" lvl="1" indent="-186524" algn="ctr" defTabSz="761907">
              <a:lnSpc>
                <a:spcPct val="85000"/>
              </a:lnSpc>
              <a:buClr>
                <a:srgbClr val="FFFFFF"/>
              </a:buClr>
              <a:buSzPct val="100000"/>
              <a:tabLst>
                <a:tab pos="424590" algn="l"/>
              </a:tabLst>
              <a:defRPr/>
            </a:pPr>
            <a:endParaRPr lang="en-US" altLang="zh-CN" sz="2000" b="1" i="1" dirty="0" smtClean="0">
              <a:solidFill>
                <a:schemeClr val="tx1"/>
              </a:solidFill>
              <a:effectLst>
                <a:outerShdw blurRad="393700" algn="ctr" rotWithShape="0">
                  <a:prstClr val="black">
                    <a:alpha val="69000"/>
                  </a:prstClr>
                </a:outerShdw>
              </a:effectLst>
            </a:endParaRPr>
          </a:p>
        </p:txBody>
      </p:sp>
      <p:sp>
        <p:nvSpPr>
          <p:cNvPr id="8" name="Rectangle 7"/>
          <p:cNvSpPr/>
          <p:nvPr/>
        </p:nvSpPr>
        <p:spPr>
          <a:xfrm>
            <a:off x="3564657" y="4726429"/>
            <a:ext cx="9014836" cy="523214"/>
          </a:xfrm>
          <a:prstGeom prst="rect">
            <a:avLst/>
          </a:prstGeom>
          <a:noFill/>
          <a:effectLst>
            <a:outerShdw blurRad="50800" dist="38100" dir="2700000" algn="tl" rotWithShape="0">
              <a:prstClr val="black">
                <a:alpha val="40000"/>
              </a:prstClr>
            </a:outerShdw>
          </a:effectLst>
        </p:spPr>
        <p:txBody>
          <a:bodyPr wrap="square" lIns="91432" tIns="45717" rIns="91432" bIns="45717">
            <a:spAutoFit/>
          </a:bodyPr>
          <a:lstStyle/>
          <a:p>
            <a:pPr lvl="0"/>
            <a:r>
              <a:rPr lang="en-US" altLang="zh-CN" sz="2800" dirty="0">
                <a:effectLst>
                  <a:outerShdw blurRad="38100" dist="38100" dir="2700000" algn="tl">
                    <a:srgbClr val="000000">
                      <a:alpha val="43137"/>
                    </a:srgbClr>
                  </a:outerShdw>
                </a:effectLst>
              </a:rPr>
              <a:t>Flexible Deployment</a:t>
            </a:r>
            <a:endParaRPr lang="en-US" sz="2800" b="1" dirty="0"/>
          </a:p>
        </p:txBody>
      </p:sp>
      <p:sp>
        <p:nvSpPr>
          <p:cNvPr id="10" name="Rectangle 9"/>
          <p:cNvSpPr/>
          <p:nvPr/>
        </p:nvSpPr>
        <p:spPr>
          <a:xfrm>
            <a:off x="3196690" y="2851821"/>
            <a:ext cx="9248860" cy="523214"/>
          </a:xfrm>
          <a:prstGeom prst="rect">
            <a:avLst/>
          </a:prstGeom>
          <a:noFill/>
          <a:effectLst>
            <a:outerShdw blurRad="50800" dist="38100" dir="2700000" algn="tl" rotWithShape="0">
              <a:prstClr val="black">
                <a:alpha val="40000"/>
              </a:prstClr>
            </a:outerShdw>
          </a:effectLst>
        </p:spPr>
        <p:txBody>
          <a:bodyPr wrap="square" lIns="91432" tIns="45717" rIns="91432" bIns="45717">
            <a:spAutoFit/>
          </a:bodyPr>
          <a:lstStyle/>
          <a:p>
            <a:pPr lvl="0"/>
            <a:r>
              <a:rPr lang="en-US" altLang="zh-CN" sz="2800" dirty="0">
                <a:effectLst>
                  <a:outerShdw blurRad="38100" dist="38100" dir="2700000" algn="tl">
                    <a:srgbClr val="000000">
                      <a:alpha val="43137"/>
                    </a:srgbClr>
                  </a:outerShdw>
                </a:effectLst>
              </a:rPr>
              <a:t>Rich Platform Services</a:t>
            </a:r>
            <a:endParaRPr lang="en-US" sz="2800" b="1" dirty="0"/>
          </a:p>
        </p:txBody>
      </p:sp>
      <p:sp>
        <p:nvSpPr>
          <p:cNvPr id="9" name="Rectangle 8"/>
          <p:cNvSpPr/>
          <p:nvPr/>
        </p:nvSpPr>
        <p:spPr>
          <a:xfrm>
            <a:off x="2665288" y="1066574"/>
            <a:ext cx="8496641" cy="523214"/>
          </a:xfrm>
          <a:prstGeom prst="rect">
            <a:avLst/>
          </a:prstGeom>
          <a:noFill/>
          <a:effectLst>
            <a:outerShdw blurRad="50800" dist="38100" dir="2700000" algn="tl" rotWithShape="0">
              <a:prstClr val="black">
                <a:alpha val="40000"/>
              </a:prstClr>
            </a:outerShdw>
          </a:effectLst>
        </p:spPr>
        <p:txBody>
          <a:bodyPr wrap="square" lIns="91432" tIns="45717" rIns="91432" bIns="45717">
            <a:spAutoFit/>
          </a:bodyPr>
          <a:lstStyle/>
          <a:p>
            <a:pPr lvl="0"/>
            <a:r>
              <a:rPr lang="en-US" altLang="zh-CN" sz="2800" dirty="0">
                <a:effectLst>
                  <a:outerShdw blurRad="38100" dist="38100" dir="2700000" algn="tl">
                    <a:srgbClr val="000000">
                      <a:alpha val="43137"/>
                    </a:srgbClr>
                  </a:outerShdw>
                </a:effectLst>
              </a:rPr>
              <a:t>Developer Productivity</a:t>
            </a:r>
            <a:endParaRPr lang="en-US" sz="2800" b="1" dirty="0"/>
          </a:p>
        </p:txBody>
      </p:sp>
      <p:sp>
        <p:nvSpPr>
          <p:cNvPr id="18" name="Title 17"/>
          <p:cNvSpPr>
            <a:spLocks noGrp="1"/>
          </p:cNvSpPr>
          <p:nvPr>
            <p:ph type="title"/>
          </p:nvPr>
        </p:nvSpPr>
        <p:spPr>
          <a:xfrm>
            <a:off x="473052" y="233470"/>
            <a:ext cx="11715776" cy="609398"/>
          </a:xfrm>
        </p:spPr>
        <p:txBody>
          <a:bodyPr/>
          <a:lstStyle/>
          <a:p>
            <a:pPr>
              <a:defRPr/>
            </a:pPr>
            <a:r>
              <a:rPr lang="en-US" smtClean="0"/>
              <a:t>SharePoint Developer Platform</a:t>
            </a:r>
            <a:endParaRPr sz="3000" dirty="0"/>
          </a:p>
        </p:txBody>
      </p:sp>
      <p:sp>
        <p:nvSpPr>
          <p:cNvPr id="19" name="TextBox 18"/>
          <p:cNvSpPr txBox="1"/>
          <p:nvPr/>
        </p:nvSpPr>
        <p:spPr>
          <a:xfrm>
            <a:off x="2665289" y="1583261"/>
            <a:ext cx="9498085" cy="978723"/>
          </a:xfrm>
          <a:prstGeom prst="rect">
            <a:avLst/>
          </a:prstGeom>
          <a:noFill/>
        </p:spPr>
        <p:txBody>
          <a:bodyPr wrap="square" lIns="76194" tIns="38097" rIns="76194" bIns="38097" rtlCol="0">
            <a:spAutoFit/>
          </a:bodyPr>
          <a:lstStyle/>
          <a:p>
            <a:pPr marL="288384" indent="-195784">
              <a:lnSpc>
                <a:spcPct val="90000"/>
              </a:lnSpc>
              <a:spcAft>
                <a:spcPts val="600"/>
              </a:spcAft>
              <a:buBlip>
                <a:blip r:embed="rId3"/>
              </a:buBlip>
            </a:pPr>
            <a:r>
              <a:rPr lang="en-US" dirty="0"/>
              <a:t>First Class SharePoint Developer Tools</a:t>
            </a:r>
          </a:p>
          <a:p>
            <a:pPr marL="288384" indent="-195784">
              <a:lnSpc>
                <a:spcPct val="90000"/>
              </a:lnSpc>
              <a:spcAft>
                <a:spcPts val="600"/>
              </a:spcAft>
              <a:buBlip>
                <a:blip r:embed="rId3"/>
              </a:buBlip>
            </a:pPr>
            <a:r>
              <a:rPr lang="en-US" dirty="0"/>
              <a:t>Faster Solution Debugging &amp; Tuning</a:t>
            </a:r>
          </a:p>
          <a:p>
            <a:pPr marL="288384" indent="-195784">
              <a:lnSpc>
                <a:spcPct val="90000"/>
              </a:lnSpc>
              <a:spcAft>
                <a:spcPts val="600"/>
              </a:spcAft>
              <a:buBlip>
                <a:blip r:embed="rId3"/>
              </a:buBlip>
            </a:pPr>
            <a:r>
              <a:rPr lang="en-US" dirty="0"/>
              <a:t>Choice of Development </a:t>
            </a:r>
            <a:r>
              <a:rPr lang="en-US" dirty="0" smtClean="0"/>
              <a:t>Workstation</a:t>
            </a:r>
            <a:endParaRPr lang="en-US" dirty="0"/>
          </a:p>
        </p:txBody>
      </p:sp>
      <p:sp>
        <p:nvSpPr>
          <p:cNvPr id="20" name="TextBox 19"/>
          <p:cNvSpPr txBox="1"/>
          <p:nvPr/>
        </p:nvSpPr>
        <p:spPr>
          <a:xfrm>
            <a:off x="3196690" y="3356202"/>
            <a:ext cx="8992134" cy="1074134"/>
          </a:xfrm>
          <a:prstGeom prst="rect">
            <a:avLst/>
          </a:prstGeom>
          <a:noFill/>
        </p:spPr>
        <p:txBody>
          <a:bodyPr wrap="square" lIns="76194" tIns="38097" rIns="76194" bIns="38097" rtlCol="0">
            <a:spAutoFit/>
          </a:bodyPr>
          <a:lstStyle/>
          <a:p>
            <a:pPr marL="325424" indent="-234147">
              <a:lnSpc>
                <a:spcPct val="90000"/>
              </a:lnSpc>
              <a:buBlip>
                <a:blip r:embed="rId3"/>
              </a:buBlip>
            </a:pPr>
            <a:r>
              <a:rPr lang="en-US" dirty="0"/>
              <a:t>Business Connectivity Services </a:t>
            </a:r>
          </a:p>
          <a:p>
            <a:pPr marL="325424" indent="-234147">
              <a:lnSpc>
                <a:spcPct val="90000"/>
              </a:lnSpc>
              <a:buBlip>
                <a:blip r:embed="rId3"/>
              </a:buBlip>
            </a:pPr>
            <a:r>
              <a:rPr lang="en-US" dirty="0"/>
              <a:t>LINQ, REST and Data Improvements</a:t>
            </a:r>
          </a:p>
          <a:p>
            <a:pPr marL="325424" indent="-234147">
              <a:lnSpc>
                <a:spcPct val="90000"/>
              </a:lnSpc>
              <a:buBlip>
                <a:blip r:embed="rId3"/>
              </a:buBlip>
            </a:pPr>
            <a:r>
              <a:rPr lang="en-US" dirty="0"/>
              <a:t>Client Object Model</a:t>
            </a:r>
          </a:p>
          <a:p>
            <a:pPr marL="325424" indent="-234147">
              <a:lnSpc>
                <a:spcPct val="90000"/>
              </a:lnSpc>
              <a:buBlip>
                <a:blip r:embed="rId3"/>
              </a:buBlip>
            </a:pPr>
            <a:r>
              <a:rPr lang="en-US" dirty="0" smtClean="0"/>
              <a:t>Workflow </a:t>
            </a:r>
            <a:r>
              <a:rPr lang="en-US" dirty="0"/>
              <a:t>Improvements</a:t>
            </a:r>
          </a:p>
        </p:txBody>
      </p:sp>
      <p:sp>
        <p:nvSpPr>
          <p:cNvPr id="21" name="TextBox 20"/>
          <p:cNvSpPr txBox="1"/>
          <p:nvPr/>
        </p:nvSpPr>
        <p:spPr>
          <a:xfrm>
            <a:off x="3564659" y="5240756"/>
            <a:ext cx="8624168" cy="824835"/>
          </a:xfrm>
          <a:prstGeom prst="rect">
            <a:avLst/>
          </a:prstGeom>
          <a:noFill/>
        </p:spPr>
        <p:txBody>
          <a:bodyPr wrap="square" lIns="76194" tIns="38097" rIns="76194" bIns="38097" rtlCol="0">
            <a:spAutoFit/>
          </a:bodyPr>
          <a:lstStyle/>
          <a:p>
            <a:pPr marL="234147" indent="-234147">
              <a:lnSpc>
                <a:spcPct val="90000"/>
              </a:lnSpc>
              <a:buBlip>
                <a:blip r:embed="rId3"/>
              </a:buBlip>
            </a:pPr>
            <a:r>
              <a:rPr lang="en-US" dirty="0"/>
              <a:t>Application Lifecycle Management  - TFS</a:t>
            </a:r>
          </a:p>
          <a:p>
            <a:pPr marL="234147" indent="-234147">
              <a:lnSpc>
                <a:spcPct val="90000"/>
              </a:lnSpc>
              <a:buBlip>
                <a:blip r:embed="rId3"/>
              </a:buBlip>
            </a:pPr>
            <a:r>
              <a:rPr lang="en-US" dirty="0"/>
              <a:t>Sandboxed Solutions</a:t>
            </a:r>
          </a:p>
          <a:p>
            <a:pPr marL="234147" indent="-234147">
              <a:lnSpc>
                <a:spcPct val="90000"/>
              </a:lnSpc>
              <a:buBlip>
                <a:blip r:embed="rId3"/>
              </a:buBlip>
            </a:pPr>
            <a:r>
              <a:rPr lang="en-US" dirty="0"/>
              <a:t>SharePoint Online</a:t>
            </a:r>
          </a:p>
        </p:txBody>
      </p:sp>
      <p:pic>
        <p:nvPicPr>
          <p:cNvPr id="3079" name="Picture 7" descr="D:\DVD-MSFT\DVD_Art_Sept-2-2010\Artwork_Imagery\Brand Photos\_Soft Edge Scenarios\FY08 Xbox 360 Lifestyle\xbox gamer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04" y="1189769"/>
            <a:ext cx="1328660" cy="15570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DVD-MSFT\DVD_Art_Sept-2-2010\Artwork_Imagery\Shapes\Cylinder\4 stacked ovals with refle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751" y="3195219"/>
            <a:ext cx="1898186" cy="1637267"/>
          </a:xfrm>
          <a:prstGeom prst="rect">
            <a:avLst/>
          </a:prstGeom>
          <a:noFill/>
          <a:extLst>
            <a:ext uri="{909E8E84-426E-40DD-AFC4-6F175D3DCCD1}">
              <a14:hiddenFill xmlns:a14="http://schemas.microsoft.com/office/drawing/2010/main">
                <a:solidFill>
                  <a:srgbClr val="FFFFFF"/>
                </a:solidFill>
              </a14:hiddenFill>
            </a:ext>
          </a:extLst>
        </p:spPr>
      </p:pic>
      <p:pic>
        <p:nvPicPr>
          <p:cNvPr id="25" name="Rectangle 964648"/>
          <p:cNvPicPr>
            <a:picLocks noChangeAspect="1" noChangeArrowheads="1"/>
          </p:cNvPicPr>
          <p:nvPr/>
        </p:nvPicPr>
        <p:blipFill>
          <a:blip r:embed="rId6" cstate="print"/>
          <a:srcRect/>
          <a:stretch>
            <a:fillRect/>
          </a:stretch>
        </p:blipFill>
        <p:spPr bwMode="auto">
          <a:xfrm>
            <a:off x="1547934" y="4988036"/>
            <a:ext cx="1772494" cy="866223"/>
          </a:xfrm>
          <a:prstGeom prst="rect">
            <a:avLst/>
          </a:prstGeom>
          <a:noFill/>
          <a:ln w="9525">
            <a:noFill/>
            <a:miter lim="800000"/>
            <a:headEnd/>
            <a:tailEnd/>
          </a:ln>
        </p:spPr>
      </p:pic>
    </p:spTree>
    <p:extLst>
      <p:ext uri="{BB962C8B-B14F-4D97-AF65-F5344CB8AC3E}">
        <p14:creationId xmlns:p14="http://schemas.microsoft.com/office/powerpoint/2010/main" val="318050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dissolve">
                                      <p:cBhvr>
                                        <p:cTn id="10" dur="500"/>
                                        <p:tgtEl>
                                          <p:spTgt spid="30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47"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9" presetClass="entr" presetSubtype="0" fill="hold" nodeType="withEffect">
                                  <p:stCondLst>
                                    <p:cond delay="1000"/>
                                  </p:stCondLst>
                                  <p:childTnLst>
                                    <p:set>
                                      <p:cBhvr>
                                        <p:cTn id="31" dur="1" fill="hold">
                                          <p:stCondLst>
                                            <p:cond delay="0"/>
                                          </p:stCondLst>
                                        </p:cTn>
                                        <p:tgtEl>
                                          <p:spTgt spid="3080"/>
                                        </p:tgtEl>
                                        <p:attrNameLst>
                                          <p:attrName>style.visibility</p:attrName>
                                        </p:attrNameLst>
                                      </p:cBhvr>
                                      <p:to>
                                        <p:strVal val="visible"/>
                                      </p:to>
                                    </p:set>
                                    <p:animEffect transition="in" filter="dissolve">
                                      <p:cBhvr>
                                        <p:cTn id="32" dur="500"/>
                                        <p:tgtEl>
                                          <p:spTgt spid="3080"/>
                                        </p:tgtEl>
                                      </p:cBhvr>
                                    </p:animEffect>
                                  </p:childTnLst>
                                </p:cTn>
                              </p:par>
                              <p:par>
                                <p:cTn id="33" presetID="22" presetClass="entr" presetSubtype="8" fill="hold" grpId="0" nodeType="with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47" presetClass="entr" presetSubtype="0" fill="hold" grpId="0" nodeType="withEffect">
                                  <p:stCondLst>
                                    <p:cond delay="20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9" presetClass="entr" presetSubtype="0" fill="hold" nodeType="withEffect">
                                  <p:stCondLst>
                                    <p:cond delay="200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8" grpId="0"/>
      <p:bldP spid="10" grpId="0"/>
      <p:bldP spid="9"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bwMode="auto">
          <a:xfrm rot="16200000">
            <a:off x="5920592" y="28727"/>
            <a:ext cx="1531333" cy="11005139"/>
          </a:xfrm>
          <a:prstGeom prst="round2SameRect">
            <a:avLst>
              <a:gd name="adj1" fmla="val 50000"/>
              <a:gd name="adj2" fmla="val 0"/>
            </a:avLst>
          </a:prstGeom>
          <a:gradFill flip="none" rotWithShape="1">
            <a:gsLst>
              <a:gs pos="4000">
                <a:srgbClr val="FFFFFF"/>
              </a:gs>
              <a:gs pos="18000">
                <a:srgbClr val="FFFFFF">
                  <a:alpha val="61000"/>
                </a:srgbClr>
              </a:gs>
              <a:gs pos="48000">
                <a:srgbClr val="000000">
                  <a:alpha val="40000"/>
                </a:srgbClr>
              </a:gs>
              <a:gs pos="75000">
                <a:srgbClr val="000000">
                  <a:alpha val="40000"/>
                </a:srgbClr>
              </a:gs>
              <a:gs pos="91000">
                <a:srgbClr val="FFFFFF">
                  <a:alpha val="0"/>
                </a:srgbClr>
              </a:gs>
              <a:gs pos="100000">
                <a:srgbClr val="FFFFFF"/>
              </a:gs>
            </a:gsLst>
            <a:lin ang="13500000" scaled="1"/>
            <a:tileRect/>
          </a:gradFill>
          <a:ln w="28575">
            <a:solidFill>
              <a:srgbClr val="FFFFFF"/>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760647" lvl="1" indent="-186524" algn="ctr" defTabSz="761907">
              <a:lnSpc>
                <a:spcPct val="85000"/>
              </a:lnSpc>
              <a:buClr>
                <a:srgbClr val="FFFFFF"/>
              </a:buClr>
              <a:buSzPct val="100000"/>
              <a:tabLst>
                <a:tab pos="424590" algn="l"/>
              </a:tabLst>
              <a:defRPr/>
            </a:pPr>
            <a:endParaRPr lang="en-US" altLang="zh-CN" sz="2000" b="1" i="1" dirty="0" smtClean="0">
              <a:solidFill>
                <a:schemeClr val="tx1"/>
              </a:solidFill>
              <a:effectLst>
                <a:outerShdw blurRad="393700" algn="ctr" rotWithShape="0">
                  <a:prstClr val="black">
                    <a:alpha val="69000"/>
                  </a:prstClr>
                </a:outerShdw>
              </a:effectLst>
            </a:endParaRPr>
          </a:p>
        </p:txBody>
      </p:sp>
      <p:sp>
        <p:nvSpPr>
          <p:cNvPr id="11" name="Round Same Side Corner Rectangle 10"/>
          <p:cNvSpPr/>
          <p:nvPr/>
        </p:nvSpPr>
        <p:spPr bwMode="auto">
          <a:xfrm rot="16200000">
            <a:off x="5656223" y="-2042283"/>
            <a:ext cx="1531333" cy="11533874"/>
          </a:xfrm>
          <a:prstGeom prst="round2SameRect">
            <a:avLst>
              <a:gd name="adj1" fmla="val 50000"/>
              <a:gd name="adj2" fmla="val 0"/>
            </a:avLst>
          </a:prstGeom>
          <a:gradFill flip="none" rotWithShape="1">
            <a:gsLst>
              <a:gs pos="4000">
                <a:srgbClr val="FFFFFF"/>
              </a:gs>
              <a:gs pos="18000">
                <a:srgbClr val="FFFFFF">
                  <a:alpha val="61000"/>
                </a:srgbClr>
              </a:gs>
              <a:gs pos="48000">
                <a:srgbClr val="000000">
                  <a:alpha val="40000"/>
                </a:srgbClr>
              </a:gs>
              <a:gs pos="75000">
                <a:srgbClr val="000000">
                  <a:alpha val="40000"/>
                </a:srgbClr>
              </a:gs>
              <a:gs pos="91000">
                <a:srgbClr val="FFFFFF">
                  <a:alpha val="0"/>
                </a:srgbClr>
              </a:gs>
              <a:gs pos="100000">
                <a:srgbClr val="FFFFFF"/>
              </a:gs>
            </a:gsLst>
            <a:lin ang="13500000" scaled="1"/>
            <a:tileRect/>
          </a:gradFill>
          <a:ln w="28575">
            <a:solidFill>
              <a:srgbClr val="FFFFFF"/>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760647" lvl="1" indent="-186524" algn="ctr" defTabSz="761907">
              <a:lnSpc>
                <a:spcPct val="85000"/>
              </a:lnSpc>
              <a:buClr>
                <a:srgbClr val="FFFFFF"/>
              </a:buClr>
              <a:buSzPct val="100000"/>
              <a:tabLst>
                <a:tab pos="424590" algn="l"/>
              </a:tabLst>
              <a:defRPr/>
            </a:pPr>
            <a:endParaRPr lang="en-US" altLang="zh-CN" sz="2000" b="1" i="1" dirty="0" smtClean="0">
              <a:solidFill>
                <a:schemeClr val="tx1"/>
              </a:solidFill>
              <a:effectLst>
                <a:outerShdw blurRad="393700" algn="ctr" rotWithShape="0">
                  <a:prstClr val="black">
                    <a:alpha val="69000"/>
                  </a:prstClr>
                </a:outerShdw>
              </a:effectLst>
            </a:endParaRPr>
          </a:p>
        </p:txBody>
      </p:sp>
      <p:sp>
        <p:nvSpPr>
          <p:cNvPr id="12" name="Round Same Side Corner Rectangle 11"/>
          <p:cNvSpPr/>
          <p:nvPr/>
        </p:nvSpPr>
        <p:spPr bwMode="auto">
          <a:xfrm rot="16200000">
            <a:off x="5517080" y="-3997991"/>
            <a:ext cx="1531333" cy="11812159"/>
          </a:xfrm>
          <a:prstGeom prst="round2SameRect">
            <a:avLst>
              <a:gd name="adj1" fmla="val 50000"/>
              <a:gd name="adj2" fmla="val 0"/>
            </a:avLst>
          </a:prstGeom>
          <a:gradFill flip="none" rotWithShape="1">
            <a:gsLst>
              <a:gs pos="4000">
                <a:srgbClr val="FFFFFF"/>
              </a:gs>
              <a:gs pos="18000">
                <a:srgbClr val="FFFFFF">
                  <a:alpha val="61000"/>
                </a:srgbClr>
              </a:gs>
              <a:gs pos="48000">
                <a:srgbClr val="000000">
                  <a:alpha val="40000"/>
                </a:srgbClr>
              </a:gs>
              <a:gs pos="75000">
                <a:srgbClr val="000000">
                  <a:alpha val="40000"/>
                </a:srgbClr>
              </a:gs>
              <a:gs pos="91000">
                <a:srgbClr val="FFFFFF">
                  <a:alpha val="0"/>
                </a:srgbClr>
              </a:gs>
              <a:gs pos="100000">
                <a:srgbClr val="FFFFFF"/>
              </a:gs>
            </a:gsLst>
            <a:lin ang="13500000" scaled="1"/>
            <a:tileRect/>
          </a:gradFill>
          <a:ln w="28575">
            <a:solidFill>
              <a:srgbClr val="FFFFFF"/>
            </a:solidFill>
            <a:headEnd type="none" w="med" len="med"/>
            <a:tailEnd type="none" w="med" len="med"/>
          </a:ln>
          <a:effectLst>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760647" lvl="1" indent="-186524" algn="ctr" defTabSz="761907">
              <a:lnSpc>
                <a:spcPct val="85000"/>
              </a:lnSpc>
              <a:buClr>
                <a:srgbClr val="FFFFFF"/>
              </a:buClr>
              <a:buSzPct val="100000"/>
              <a:tabLst>
                <a:tab pos="424590" algn="l"/>
              </a:tabLst>
              <a:defRPr/>
            </a:pPr>
            <a:endParaRPr lang="en-US" altLang="zh-CN" sz="2000" b="1" i="1" dirty="0" smtClean="0">
              <a:solidFill>
                <a:schemeClr val="tx1"/>
              </a:solidFill>
              <a:effectLst>
                <a:outerShdw blurRad="393700" algn="ctr" rotWithShape="0">
                  <a:prstClr val="black">
                    <a:alpha val="69000"/>
                  </a:prstClr>
                </a:outerShdw>
              </a:effectLst>
            </a:endParaRPr>
          </a:p>
        </p:txBody>
      </p:sp>
      <p:sp>
        <p:nvSpPr>
          <p:cNvPr id="8" name="Rectangle 7"/>
          <p:cNvSpPr/>
          <p:nvPr/>
        </p:nvSpPr>
        <p:spPr>
          <a:xfrm>
            <a:off x="3564657" y="4726429"/>
            <a:ext cx="9014836" cy="523214"/>
          </a:xfrm>
          <a:prstGeom prst="rect">
            <a:avLst/>
          </a:prstGeom>
          <a:noFill/>
          <a:effectLst>
            <a:outerShdw blurRad="50800" dist="38100" dir="2700000" algn="tl" rotWithShape="0">
              <a:prstClr val="black">
                <a:alpha val="40000"/>
              </a:prstClr>
            </a:outerShdw>
          </a:effectLst>
        </p:spPr>
        <p:txBody>
          <a:bodyPr wrap="square" lIns="91432" tIns="45717" rIns="91432" bIns="45717">
            <a:spAutoFit/>
          </a:bodyPr>
          <a:lstStyle/>
          <a:p>
            <a:pPr lvl="0"/>
            <a:r>
              <a:rPr lang="en-US" altLang="zh-CN" sz="2800" dirty="0" smtClean="0">
                <a:effectLst>
                  <a:outerShdw blurRad="38100" dist="38100" dir="2700000" algn="tl">
                    <a:srgbClr val="000000">
                      <a:alpha val="43137"/>
                    </a:srgbClr>
                  </a:outerShdw>
                </a:effectLst>
              </a:rPr>
              <a:t>Cloud</a:t>
            </a:r>
            <a:endParaRPr lang="en-US" sz="2800" b="1" dirty="0"/>
          </a:p>
        </p:txBody>
      </p:sp>
      <p:sp>
        <p:nvSpPr>
          <p:cNvPr id="10" name="Rectangle 9"/>
          <p:cNvSpPr/>
          <p:nvPr/>
        </p:nvSpPr>
        <p:spPr>
          <a:xfrm>
            <a:off x="3196690" y="2851821"/>
            <a:ext cx="9248860" cy="523214"/>
          </a:xfrm>
          <a:prstGeom prst="rect">
            <a:avLst/>
          </a:prstGeom>
          <a:noFill/>
          <a:effectLst>
            <a:outerShdw blurRad="50800" dist="38100" dir="2700000" algn="tl" rotWithShape="0">
              <a:prstClr val="black">
                <a:alpha val="40000"/>
              </a:prstClr>
            </a:outerShdw>
          </a:effectLst>
        </p:spPr>
        <p:txBody>
          <a:bodyPr wrap="square" lIns="91432" tIns="45717" rIns="91432" bIns="45717">
            <a:spAutoFit/>
          </a:bodyPr>
          <a:lstStyle/>
          <a:p>
            <a:pPr lvl="0"/>
            <a:r>
              <a:rPr lang="en-US" altLang="zh-CN" sz="2800" dirty="0">
                <a:effectLst>
                  <a:outerShdw blurRad="38100" dist="38100" dir="2700000" algn="tl">
                    <a:srgbClr val="000000">
                      <a:alpha val="43137"/>
                    </a:srgbClr>
                  </a:outerShdw>
                </a:effectLst>
              </a:rPr>
              <a:t>Rich Platform Services</a:t>
            </a:r>
            <a:endParaRPr lang="en-US" sz="2800" b="1" dirty="0"/>
          </a:p>
        </p:txBody>
      </p:sp>
      <p:sp>
        <p:nvSpPr>
          <p:cNvPr id="9" name="Rectangle 8"/>
          <p:cNvSpPr/>
          <p:nvPr/>
        </p:nvSpPr>
        <p:spPr>
          <a:xfrm>
            <a:off x="2665288" y="1066574"/>
            <a:ext cx="8496641" cy="523214"/>
          </a:xfrm>
          <a:prstGeom prst="rect">
            <a:avLst/>
          </a:prstGeom>
          <a:noFill/>
          <a:effectLst>
            <a:outerShdw blurRad="50800" dist="38100" dir="2700000" algn="tl" rotWithShape="0">
              <a:prstClr val="black">
                <a:alpha val="40000"/>
              </a:prstClr>
            </a:outerShdw>
          </a:effectLst>
        </p:spPr>
        <p:txBody>
          <a:bodyPr wrap="square" lIns="91432" tIns="45717" rIns="91432" bIns="45717">
            <a:spAutoFit/>
          </a:bodyPr>
          <a:lstStyle/>
          <a:p>
            <a:pPr lvl="0"/>
            <a:r>
              <a:rPr lang="en-US" altLang="zh-CN" sz="2800" dirty="0" smtClean="0">
                <a:effectLst>
                  <a:outerShdw blurRad="38100" dist="38100" dir="2700000" algn="tl">
                    <a:srgbClr val="000000">
                      <a:alpha val="43137"/>
                    </a:srgbClr>
                  </a:outerShdw>
                </a:effectLst>
              </a:rPr>
              <a:t>Rapid Development</a:t>
            </a:r>
            <a:endParaRPr lang="en-US" sz="2800" b="1" dirty="0"/>
          </a:p>
        </p:txBody>
      </p:sp>
      <p:sp>
        <p:nvSpPr>
          <p:cNvPr id="18" name="Title 17"/>
          <p:cNvSpPr>
            <a:spLocks noGrp="1"/>
          </p:cNvSpPr>
          <p:nvPr>
            <p:ph type="title"/>
          </p:nvPr>
        </p:nvSpPr>
        <p:spPr>
          <a:xfrm>
            <a:off x="473052" y="233470"/>
            <a:ext cx="11715776" cy="609398"/>
          </a:xfrm>
        </p:spPr>
        <p:txBody>
          <a:bodyPr/>
          <a:lstStyle/>
          <a:p>
            <a:pPr>
              <a:defRPr/>
            </a:pPr>
            <a:r>
              <a:rPr lang="en-US" dirty="0"/>
              <a:t>CRM/</a:t>
            </a:r>
            <a:r>
              <a:rPr lang="en-US" dirty="0" err="1"/>
              <a:t>xRM</a:t>
            </a:r>
            <a:r>
              <a:rPr lang="en-US" dirty="0"/>
              <a:t> Developer Platform</a:t>
            </a:r>
            <a:endParaRPr sz="3000" dirty="0"/>
          </a:p>
        </p:txBody>
      </p:sp>
      <p:sp>
        <p:nvSpPr>
          <p:cNvPr id="19" name="TextBox 18"/>
          <p:cNvSpPr txBox="1"/>
          <p:nvPr/>
        </p:nvSpPr>
        <p:spPr>
          <a:xfrm>
            <a:off x="2686377" y="1532925"/>
            <a:ext cx="9498085" cy="1074134"/>
          </a:xfrm>
          <a:prstGeom prst="rect">
            <a:avLst/>
          </a:prstGeom>
          <a:noFill/>
        </p:spPr>
        <p:txBody>
          <a:bodyPr wrap="square" lIns="76194" tIns="38097" rIns="76194" bIns="38097" rtlCol="0">
            <a:spAutoFit/>
          </a:bodyPr>
          <a:lstStyle>
            <a:defPPr>
              <a:defRPr lang="en-US"/>
            </a:defPPr>
            <a:lvl1pPr marL="325424" indent="-234147">
              <a:lnSpc>
                <a:spcPct val="90000"/>
              </a:lnSpc>
              <a:buBlip>
                <a:blip r:embed="rId3"/>
              </a:buBlip>
            </a:lvl1pPr>
          </a:lstStyle>
          <a:p>
            <a:r>
              <a:rPr lang="en-US" dirty="0"/>
              <a:t>.NET 4 &amp; WF4</a:t>
            </a:r>
          </a:p>
          <a:p>
            <a:r>
              <a:rPr lang="en-US" dirty="0"/>
              <a:t>Solution Packaging</a:t>
            </a:r>
          </a:p>
          <a:p>
            <a:r>
              <a:rPr lang="en-US" dirty="0"/>
              <a:t>Strong types &amp; LINQ</a:t>
            </a:r>
          </a:p>
          <a:p>
            <a:r>
              <a:rPr lang="en-US" dirty="0"/>
              <a:t>Visualizations</a:t>
            </a:r>
          </a:p>
        </p:txBody>
      </p:sp>
      <p:sp>
        <p:nvSpPr>
          <p:cNvPr id="20" name="TextBox 19"/>
          <p:cNvSpPr txBox="1"/>
          <p:nvPr/>
        </p:nvSpPr>
        <p:spPr>
          <a:xfrm>
            <a:off x="3196690" y="3356202"/>
            <a:ext cx="8992134" cy="1074134"/>
          </a:xfrm>
          <a:prstGeom prst="rect">
            <a:avLst/>
          </a:prstGeom>
          <a:noFill/>
        </p:spPr>
        <p:txBody>
          <a:bodyPr wrap="square" lIns="76194" tIns="38097" rIns="76194" bIns="38097" rtlCol="0">
            <a:spAutoFit/>
          </a:bodyPr>
          <a:lstStyle/>
          <a:p>
            <a:pPr marL="325424" indent="-234147">
              <a:lnSpc>
                <a:spcPct val="90000"/>
              </a:lnSpc>
              <a:buBlip>
                <a:blip r:embed="rId3"/>
              </a:buBlip>
            </a:pPr>
            <a:r>
              <a:rPr lang="en-US" dirty="0"/>
              <a:t>Web Services - WCF / REST / </a:t>
            </a:r>
            <a:r>
              <a:rPr lang="en-US" dirty="0" err="1"/>
              <a:t>oData</a:t>
            </a:r>
            <a:endParaRPr lang="en-US" dirty="0"/>
          </a:p>
          <a:p>
            <a:pPr marL="325424" indent="-234147">
              <a:lnSpc>
                <a:spcPct val="90000"/>
              </a:lnSpc>
              <a:buBlip>
                <a:blip r:embed="rId3"/>
              </a:buBlip>
            </a:pPr>
            <a:r>
              <a:rPr lang="en-US" dirty="0"/>
              <a:t>Transaction Support</a:t>
            </a:r>
          </a:p>
          <a:p>
            <a:pPr marL="325424" indent="-234147">
              <a:lnSpc>
                <a:spcPct val="90000"/>
              </a:lnSpc>
              <a:buBlip>
                <a:blip r:embed="rId3"/>
              </a:buBlip>
            </a:pPr>
            <a:r>
              <a:rPr lang="en-US" dirty="0"/>
              <a:t>SharePoint, Office</a:t>
            </a:r>
          </a:p>
          <a:p>
            <a:pPr marL="325424" indent="-234147">
              <a:lnSpc>
                <a:spcPct val="90000"/>
              </a:lnSpc>
              <a:buBlip>
                <a:blip r:embed="rId3"/>
              </a:buBlip>
            </a:pPr>
            <a:r>
              <a:rPr lang="en-US" dirty="0"/>
              <a:t>Claims Authentication</a:t>
            </a:r>
          </a:p>
        </p:txBody>
      </p:sp>
      <p:sp>
        <p:nvSpPr>
          <p:cNvPr id="21" name="TextBox 20"/>
          <p:cNvSpPr txBox="1"/>
          <p:nvPr/>
        </p:nvSpPr>
        <p:spPr>
          <a:xfrm>
            <a:off x="3564659" y="5212620"/>
            <a:ext cx="8624168" cy="1074134"/>
          </a:xfrm>
          <a:prstGeom prst="rect">
            <a:avLst/>
          </a:prstGeom>
          <a:noFill/>
        </p:spPr>
        <p:txBody>
          <a:bodyPr wrap="square" lIns="76194" tIns="38097" rIns="76194" bIns="38097" rtlCol="0">
            <a:spAutoFit/>
          </a:bodyPr>
          <a:lstStyle/>
          <a:p>
            <a:pPr marL="234147" indent="-234147">
              <a:lnSpc>
                <a:spcPct val="90000"/>
              </a:lnSpc>
              <a:buBlip>
                <a:blip r:embed="rId3"/>
              </a:buBlip>
            </a:pPr>
            <a:r>
              <a:rPr lang="en-US" dirty="0"/>
              <a:t>Custom code on Server</a:t>
            </a:r>
          </a:p>
          <a:p>
            <a:pPr marL="234147" indent="-234147">
              <a:lnSpc>
                <a:spcPct val="90000"/>
              </a:lnSpc>
              <a:buBlip>
                <a:blip r:embed="rId3"/>
              </a:buBlip>
            </a:pPr>
            <a:r>
              <a:rPr lang="en-US" dirty="0"/>
              <a:t>Sandbox with external calls</a:t>
            </a:r>
          </a:p>
          <a:p>
            <a:pPr marL="234147" indent="-234147">
              <a:lnSpc>
                <a:spcPct val="90000"/>
              </a:lnSpc>
              <a:buBlip>
                <a:blip r:embed="rId3"/>
              </a:buBlip>
            </a:pPr>
            <a:r>
              <a:rPr lang="en-US" dirty="0"/>
              <a:t>Azure Integration</a:t>
            </a:r>
          </a:p>
          <a:p>
            <a:pPr marL="234147" indent="-234147">
              <a:lnSpc>
                <a:spcPct val="90000"/>
              </a:lnSpc>
              <a:buBlip>
                <a:blip r:embed="rId3"/>
              </a:buBlip>
            </a:pPr>
            <a:r>
              <a:rPr lang="en-US" dirty="0"/>
              <a:t>Global Markets</a:t>
            </a:r>
          </a:p>
        </p:txBody>
      </p:sp>
      <p:pic>
        <p:nvPicPr>
          <p:cNvPr id="3079" name="Picture 7" descr="D:\DVD-MSFT\DVD_Art_Sept-2-2010\Artwork_Imagery\Brand Photos\_Soft Edge Scenarios\FY08 Xbox 360 Lifestyle\xbox gamer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04" y="1189769"/>
            <a:ext cx="1328660" cy="15570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DVD-MSFT\DVD_Art_Sept-2-2010\Artwork_Imagery\Shapes\Cylinder\4 stacked ovals with refle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751" y="3195219"/>
            <a:ext cx="1898186" cy="1637267"/>
          </a:xfrm>
          <a:prstGeom prst="rect">
            <a:avLst/>
          </a:prstGeom>
          <a:noFill/>
          <a:extLst>
            <a:ext uri="{909E8E84-426E-40DD-AFC4-6F175D3DCCD1}">
              <a14:hiddenFill xmlns:a14="http://schemas.microsoft.com/office/drawing/2010/main">
                <a:solidFill>
                  <a:srgbClr val="FFFFFF"/>
                </a:solidFill>
              </a14:hiddenFill>
            </a:ext>
          </a:extLst>
        </p:spPr>
      </p:pic>
      <p:pic>
        <p:nvPicPr>
          <p:cNvPr id="25" name="Rectangle 964648"/>
          <p:cNvPicPr>
            <a:picLocks noChangeAspect="1" noChangeArrowheads="1"/>
          </p:cNvPicPr>
          <p:nvPr/>
        </p:nvPicPr>
        <p:blipFill>
          <a:blip r:embed="rId6" cstate="print"/>
          <a:srcRect/>
          <a:stretch>
            <a:fillRect/>
          </a:stretch>
        </p:blipFill>
        <p:spPr bwMode="auto">
          <a:xfrm>
            <a:off x="1547934" y="4988036"/>
            <a:ext cx="1772494" cy="866223"/>
          </a:xfrm>
          <a:prstGeom prst="rect">
            <a:avLst/>
          </a:prstGeom>
          <a:noFill/>
          <a:ln w="9525">
            <a:noFill/>
            <a:miter lim="800000"/>
            <a:headEnd/>
            <a:tailEnd/>
          </a:ln>
        </p:spPr>
      </p:pic>
    </p:spTree>
    <p:extLst>
      <p:ext uri="{BB962C8B-B14F-4D97-AF65-F5344CB8AC3E}">
        <p14:creationId xmlns:p14="http://schemas.microsoft.com/office/powerpoint/2010/main" val="425715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dissolve">
                                      <p:cBhvr>
                                        <p:cTn id="10" dur="500"/>
                                        <p:tgtEl>
                                          <p:spTgt spid="30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47"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9" presetClass="entr" presetSubtype="0" fill="hold" nodeType="withEffect">
                                  <p:stCondLst>
                                    <p:cond delay="1000"/>
                                  </p:stCondLst>
                                  <p:childTnLst>
                                    <p:set>
                                      <p:cBhvr>
                                        <p:cTn id="31" dur="1" fill="hold">
                                          <p:stCondLst>
                                            <p:cond delay="0"/>
                                          </p:stCondLst>
                                        </p:cTn>
                                        <p:tgtEl>
                                          <p:spTgt spid="3080"/>
                                        </p:tgtEl>
                                        <p:attrNameLst>
                                          <p:attrName>style.visibility</p:attrName>
                                        </p:attrNameLst>
                                      </p:cBhvr>
                                      <p:to>
                                        <p:strVal val="visible"/>
                                      </p:to>
                                    </p:set>
                                    <p:animEffect transition="in" filter="dissolve">
                                      <p:cBhvr>
                                        <p:cTn id="32" dur="500"/>
                                        <p:tgtEl>
                                          <p:spTgt spid="3080"/>
                                        </p:tgtEl>
                                      </p:cBhvr>
                                    </p:animEffect>
                                  </p:childTnLst>
                                </p:cTn>
                              </p:par>
                              <p:par>
                                <p:cTn id="33" presetID="22" presetClass="entr" presetSubtype="8" fill="hold" grpId="0" nodeType="with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47" presetClass="entr" presetSubtype="0" fill="hold" grpId="0" nodeType="withEffect">
                                  <p:stCondLst>
                                    <p:cond delay="20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9" presetClass="entr" presetSubtype="0" fill="hold" nodeType="withEffect">
                                  <p:stCondLst>
                                    <p:cond delay="200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8" grpId="0"/>
      <p:bldP spid="10" grpId="0"/>
      <p:bldP spid="9"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pPr lvl="0" indent="-460375">
              <a:spcBef>
                <a:spcPct val="20000"/>
              </a:spcBef>
            </a:pPr>
            <a:r>
              <a:rPr lang="en-US" sz="4400" dirty="0"/>
              <a:t>SharePoint and </a:t>
            </a:r>
            <a:r>
              <a:rPr lang="en-US" sz="4400" dirty="0" smtClean="0"/>
              <a:t>CRM/</a:t>
            </a:r>
            <a:r>
              <a:rPr lang="en-US" sz="4400" dirty="0" err="1" smtClean="0"/>
              <a:t>xRM</a:t>
            </a:r>
            <a:r>
              <a:rPr lang="en-US" sz="4400" dirty="0" smtClean="0"/>
              <a:t> </a:t>
            </a:r>
            <a:r>
              <a:rPr lang="en-US" sz="4400" dirty="0"/>
              <a:t>are </a:t>
            </a:r>
            <a:r>
              <a:rPr lang="en-US" sz="4400" dirty="0" smtClean="0"/>
              <a:t>Complementary</a:t>
            </a:r>
            <a:r>
              <a:rPr lang="en-US" dirty="0" smtClean="0"/>
              <a:t/>
            </a:r>
            <a:br>
              <a:rPr lang="en-US" dirty="0" smtClean="0"/>
            </a:br>
            <a:r>
              <a:rPr lang="en-US" sz="3600" dirty="0" smtClean="0">
                <a:solidFill>
                  <a:srgbClr val="FFC425">
                    <a:alpha val="99000"/>
                  </a:srgbClr>
                </a:solidFill>
              </a:rPr>
              <a:t>Combined </a:t>
            </a:r>
            <a:r>
              <a:rPr lang="en-US" sz="3600" dirty="0">
                <a:solidFill>
                  <a:srgbClr val="FFC425">
                    <a:alpha val="99000"/>
                  </a:srgbClr>
                </a:solidFill>
              </a:rPr>
              <a:t>strengths cover broad business needs</a:t>
            </a:r>
          </a:p>
        </p:txBody>
      </p:sp>
      <p:sp>
        <p:nvSpPr>
          <p:cNvPr id="146" name="Rectangle 145"/>
          <p:cNvSpPr/>
          <p:nvPr/>
        </p:nvSpPr>
        <p:spPr>
          <a:xfrm>
            <a:off x="1503120" y="2117845"/>
            <a:ext cx="9144000" cy="1752600"/>
          </a:xfrm>
          <a:prstGeom prst="rect">
            <a:avLst/>
          </a:prstGeom>
          <a:solidFill>
            <a:srgbClr val="8064A2">
              <a:lumMod val="20000"/>
              <a:lumOff val="80000"/>
            </a:srgbClr>
          </a:solidFill>
          <a:ln w="28575" cap="flat" cmpd="sng" algn="ctr">
            <a:no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47" name="Rectangle 146"/>
          <p:cNvSpPr/>
          <p:nvPr/>
        </p:nvSpPr>
        <p:spPr>
          <a:xfrm>
            <a:off x="1503120" y="3946645"/>
            <a:ext cx="9144000" cy="1752600"/>
          </a:xfrm>
          <a:prstGeom prst="rect">
            <a:avLst/>
          </a:prstGeom>
          <a:solidFill>
            <a:srgbClr val="F79646">
              <a:lumMod val="20000"/>
              <a:lumOff val="80000"/>
            </a:srgbClr>
          </a:solidFill>
          <a:ln w="28575" cap="flat" cmpd="sng" algn="ctr">
            <a:no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48" name="Rectangle 147"/>
          <p:cNvSpPr/>
          <p:nvPr/>
        </p:nvSpPr>
        <p:spPr>
          <a:xfrm>
            <a:off x="3103319" y="1889246"/>
            <a:ext cx="1143000" cy="4038600"/>
          </a:xfrm>
          <a:prstGeom prst="rect">
            <a:avLst/>
          </a:prstGeom>
          <a:no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49" name="Rectangle 148"/>
          <p:cNvSpPr/>
          <p:nvPr/>
        </p:nvSpPr>
        <p:spPr>
          <a:xfrm>
            <a:off x="4246320" y="1889245"/>
            <a:ext cx="1143000" cy="4038600"/>
          </a:xfrm>
          <a:prstGeom prst="rect">
            <a:avLst/>
          </a:prstGeom>
          <a:no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50" name="Rectangle 149"/>
          <p:cNvSpPr/>
          <p:nvPr/>
        </p:nvSpPr>
        <p:spPr>
          <a:xfrm>
            <a:off x="5389320" y="1889245"/>
            <a:ext cx="1143000" cy="4038600"/>
          </a:xfrm>
          <a:prstGeom prst="rect">
            <a:avLst/>
          </a:prstGeom>
          <a:no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6532320" y="1889245"/>
            <a:ext cx="1143000" cy="4038600"/>
          </a:xfrm>
          <a:prstGeom prst="rect">
            <a:avLst/>
          </a:prstGeom>
          <a:no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52" name="Rectangle 151"/>
          <p:cNvSpPr/>
          <p:nvPr/>
        </p:nvSpPr>
        <p:spPr>
          <a:xfrm>
            <a:off x="7675320" y="1889245"/>
            <a:ext cx="1143000" cy="4038600"/>
          </a:xfrm>
          <a:prstGeom prst="rect">
            <a:avLst/>
          </a:prstGeom>
          <a:no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53" name="Rectangle 152"/>
          <p:cNvSpPr/>
          <p:nvPr/>
        </p:nvSpPr>
        <p:spPr>
          <a:xfrm>
            <a:off x="8818320" y="1889245"/>
            <a:ext cx="1143000" cy="4038600"/>
          </a:xfrm>
          <a:prstGeom prst="rect">
            <a:avLst/>
          </a:prstGeom>
          <a:no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54" name="Rectangle 153"/>
          <p:cNvSpPr/>
          <p:nvPr/>
        </p:nvSpPr>
        <p:spPr>
          <a:xfrm>
            <a:off x="3063173" y="2194045"/>
            <a:ext cx="1196593"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Structured &amp; Semi-structured </a:t>
            </a:r>
            <a:r>
              <a:rPr kumimoji="0" lang="en-US" sz="1200" b="1" i="0" u="none" strike="noStrike" kern="0" cap="none" spc="0" normalizeH="0" baseline="0" noProof="0" dirty="0">
                <a:ln>
                  <a:noFill/>
                </a:ln>
                <a:solidFill>
                  <a:prstClr val="black"/>
                </a:solidFill>
                <a:effectLst/>
                <a:uLnTx/>
                <a:uFillTx/>
                <a:latin typeface="Calibri"/>
                <a:ea typeface="+mn-ea"/>
                <a:cs typeface="+mn-cs"/>
              </a:rPr>
              <a:t>Data</a:t>
            </a:r>
          </a:p>
        </p:txBody>
      </p:sp>
      <p:sp>
        <p:nvSpPr>
          <p:cNvPr id="155" name="Rectangle 154"/>
          <p:cNvSpPr/>
          <p:nvPr/>
        </p:nvSpPr>
        <p:spPr>
          <a:xfrm>
            <a:off x="4246320" y="21940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Social Engagement &amp; Collaboration</a:t>
            </a:r>
          </a:p>
        </p:txBody>
      </p:sp>
      <p:sp>
        <p:nvSpPr>
          <p:cNvPr id="156" name="Rectangle 155"/>
          <p:cNvSpPr/>
          <p:nvPr/>
        </p:nvSpPr>
        <p:spPr>
          <a:xfrm>
            <a:off x="5389320" y="21940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Information Evolution &amp; Storage</a:t>
            </a:r>
          </a:p>
        </p:txBody>
      </p:sp>
      <p:sp>
        <p:nvSpPr>
          <p:cNvPr id="157" name="Rectangle 156"/>
          <p:cNvSpPr/>
          <p:nvPr/>
        </p:nvSpPr>
        <p:spPr>
          <a:xfrm>
            <a:off x="6532320" y="21940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Informal Rules</a:t>
            </a:r>
          </a:p>
        </p:txBody>
      </p:sp>
      <p:sp>
        <p:nvSpPr>
          <p:cNvPr id="158" name="Rectangle 157"/>
          <p:cNvSpPr/>
          <p:nvPr/>
        </p:nvSpPr>
        <p:spPr>
          <a:xfrm>
            <a:off x="7675320" y="21940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Enterprise Search </a:t>
            </a:r>
          </a:p>
        </p:txBody>
      </p:sp>
      <p:sp>
        <p:nvSpPr>
          <p:cNvPr id="159" name="Rectangle 158"/>
          <p:cNvSpPr/>
          <p:nvPr/>
        </p:nvSpPr>
        <p:spPr>
          <a:xfrm>
            <a:off x="8818320" y="21940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Across Teams &amp; Domains</a:t>
            </a:r>
          </a:p>
        </p:txBody>
      </p:sp>
      <p:sp>
        <p:nvSpPr>
          <p:cNvPr id="160" name="Rectangle 159"/>
          <p:cNvSpPr/>
          <p:nvPr/>
        </p:nvSpPr>
        <p:spPr>
          <a:xfrm>
            <a:off x="3090068" y="40228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Structured Relational Data</a:t>
            </a:r>
          </a:p>
        </p:txBody>
      </p:sp>
      <p:sp>
        <p:nvSpPr>
          <p:cNvPr id="161" name="Rectangle 160"/>
          <p:cNvSpPr/>
          <p:nvPr/>
        </p:nvSpPr>
        <p:spPr>
          <a:xfrm>
            <a:off x="4246320" y="40228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Interactions, Activities &amp; Tasks</a:t>
            </a:r>
          </a:p>
        </p:txBody>
      </p:sp>
      <p:sp>
        <p:nvSpPr>
          <p:cNvPr id="162" name="Rectangle 161"/>
          <p:cNvSpPr/>
          <p:nvPr/>
        </p:nvSpPr>
        <p:spPr>
          <a:xfrm>
            <a:off x="5389320" y="40228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Information Generation &amp; Analytics</a:t>
            </a:r>
          </a:p>
        </p:txBody>
      </p:sp>
      <p:sp>
        <p:nvSpPr>
          <p:cNvPr id="163" name="Rectangle 162"/>
          <p:cNvSpPr/>
          <p:nvPr/>
        </p:nvSpPr>
        <p:spPr>
          <a:xfrm>
            <a:off x="6532320" y="40228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Formalized Processes</a:t>
            </a:r>
          </a:p>
        </p:txBody>
      </p:sp>
      <p:sp>
        <p:nvSpPr>
          <p:cNvPr id="164" name="Rectangle 163"/>
          <p:cNvSpPr/>
          <p:nvPr/>
        </p:nvSpPr>
        <p:spPr>
          <a:xfrm>
            <a:off x="7675320" y="40228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Data Query &amp; Filter</a:t>
            </a:r>
          </a:p>
        </p:txBody>
      </p:sp>
      <p:sp>
        <p:nvSpPr>
          <p:cNvPr id="165" name="Rectangle 164"/>
          <p:cNvSpPr/>
          <p:nvPr/>
        </p:nvSpPr>
        <p:spPr>
          <a:xfrm>
            <a:off x="8818320" y="4022845"/>
            <a:ext cx="1143000" cy="1600200"/>
          </a:xfrm>
          <a:prstGeom prst="rect">
            <a:avLst/>
          </a:prstGeom>
          <a:noFill/>
          <a:ln w="28575" cap="flat" cmpd="sng" algn="ctr">
            <a:no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Within Teams &amp; Domains</a:t>
            </a:r>
          </a:p>
        </p:txBody>
      </p:sp>
      <p:grpSp>
        <p:nvGrpSpPr>
          <p:cNvPr id="166" name="Group 375"/>
          <p:cNvGrpSpPr/>
          <p:nvPr/>
        </p:nvGrpSpPr>
        <p:grpSpPr>
          <a:xfrm>
            <a:off x="3394868" y="2956045"/>
            <a:ext cx="609600" cy="609600"/>
            <a:chOff x="1905000" y="2514600"/>
            <a:chExt cx="609600" cy="609600"/>
          </a:xfrm>
        </p:grpSpPr>
        <p:sp>
          <p:nvSpPr>
            <p:cNvPr id="167" name="Folded Corner 166"/>
            <p:cNvSpPr/>
            <p:nvPr/>
          </p:nvSpPr>
          <p:spPr>
            <a:xfrm>
              <a:off x="1905000" y="2514600"/>
              <a:ext cx="304800" cy="304800"/>
            </a:xfrm>
            <a:prstGeom prst="foldedCorner">
              <a:avLst>
                <a:gd name="adj" fmla="val 50000"/>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68" name="Folded Corner 167"/>
            <p:cNvSpPr/>
            <p:nvPr/>
          </p:nvSpPr>
          <p:spPr>
            <a:xfrm>
              <a:off x="2057400" y="2667000"/>
              <a:ext cx="304800" cy="304800"/>
            </a:xfrm>
            <a:prstGeom prst="foldedCorner">
              <a:avLst>
                <a:gd name="adj" fmla="val 50000"/>
              </a:avLst>
            </a:prstGeom>
            <a:solidFill>
              <a:srgbClr val="8064A2">
                <a:lumMod val="60000"/>
                <a:lumOff val="40000"/>
              </a:srgbClr>
            </a:solid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69" name="Folded Corner 168"/>
            <p:cNvSpPr/>
            <p:nvPr/>
          </p:nvSpPr>
          <p:spPr>
            <a:xfrm>
              <a:off x="2209800" y="2819400"/>
              <a:ext cx="304800" cy="304800"/>
            </a:xfrm>
            <a:prstGeom prst="foldedCorner">
              <a:avLst>
                <a:gd name="adj" fmla="val 50000"/>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70" name="Group 127"/>
          <p:cNvGrpSpPr/>
          <p:nvPr/>
        </p:nvGrpSpPr>
        <p:grpSpPr>
          <a:xfrm>
            <a:off x="3275538" y="4708645"/>
            <a:ext cx="838200" cy="762000"/>
            <a:chOff x="8343900" y="4419600"/>
            <a:chExt cx="1600200" cy="1371600"/>
          </a:xfrm>
        </p:grpSpPr>
        <p:grpSp>
          <p:nvGrpSpPr>
            <p:cNvPr id="171" name="Group 76"/>
            <p:cNvGrpSpPr/>
            <p:nvPr/>
          </p:nvGrpSpPr>
          <p:grpSpPr>
            <a:xfrm>
              <a:off x="8343900" y="4724400"/>
              <a:ext cx="426720" cy="381000"/>
              <a:chOff x="9144000" y="4038600"/>
              <a:chExt cx="914400" cy="762000"/>
            </a:xfrm>
          </p:grpSpPr>
          <p:sp>
            <p:nvSpPr>
              <p:cNvPr id="189" name="Rectangle 188"/>
              <p:cNvSpPr/>
              <p:nvPr/>
            </p:nvSpPr>
            <p:spPr>
              <a:xfrm>
                <a:off x="9144000" y="4038600"/>
                <a:ext cx="914400" cy="762000"/>
              </a:xfrm>
              <a:prstGeom prst="rect">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0" name="Rectangle 189"/>
              <p:cNvSpPr/>
              <p:nvPr/>
            </p:nvSpPr>
            <p:spPr>
              <a:xfrm>
                <a:off x="9144000" y="4038600"/>
                <a:ext cx="9144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72" name="Group 80"/>
            <p:cNvGrpSpPr/>
            <p:nvPr/>
          </p:nvGrpSpPr>
          <p:grpSpPr>
            <a:xfrm>
              <a:off x="9517380" y="4724400"/>
              <a:ext cx="426720" cy="381000"/>
              <a:chOff x="9144000" y="4038600"/>
              <a:chExt cx="914400" cy="762000"/>
            </a:xfrm>
          </p:grpSpPr>
          <p:sp>
            <p:nvSpPr>
              <p:cNvPr id="187" name="Rectangle 186"/>
              <p:cNvSpPr/>
              <p:nvPr/>
            </p:nvSpPr>
            <p:spPr>
              <a:xfrm>
                <a:off x="9144000" y="4038600"/>
                <a:ext cx="914400" cy="762000"/>
              </a:xfrm>
              <a:prstGeom prst="rect">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88" name="Rectangle 187"/>
              <p:cNvSpPr/>
              <p:nvPr/>
            </p:nvSpPr>
            <p:spPr>
              <a:xfrm>
                <a:off x="9144000" y="4038600"/>
                <a:ext cx="9144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73" name="Group 85"/>
            <p:cNvGrpSpPr/>
            <p:nvPr/>
          </p:nvGrpSpPr>
          <p:grpSpPr>
            <a:xfrm>
              <a:off x="8948420" y="5105400"/>
              <a:ext cx="426720" cy="381000"/>
              <a:chOff x="9144000" y="4038600"/>
              <a:chExt cx="914400" cy="762000"/>
            </a:xfrm>
          </p:grpSpPr>
          <p:sp>
            <p:nvSpPr>
              <p:cNvPr id="185" name="Rectangle 184"/>
              <p:cNvSpPr/>
              <p:nvPr/>
            </p:nvSpPr>
            <p:spPr>
              <a:xfrm>
                <a:off x="9144000" y="4038600"/>
                <a:ext cx="914400" cy="762000"/>
              </a:xfrm>
              <a:prstGeom prst="rect">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86" name="Rectangle 185"/>
              <p:cNvSpPr/>
              <p:nvPr/>
            </p:nvSpPr>
            <p:spPr>
              <a:xfrm>
                <a:off x="9144000" y="4038600"/>
                <a:ext cx="9144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74" name="Group 88"/>
            <p:cNvGrpSpPr/>
            <p:nvPr/>
          </p:nvGrpSpPr>
          <p:grpSpPr>
            <a:xfrm>
              <a:off x="8948420" y="4419600"/>
              <a:ext cx="426720" cy="381000"/>
              <a:chOff x="9144000" y="4038600"/>
              <a:chExt cx="914400" cy="762000"/>
            </a:xfrm>
          </p:grpSpPr>
          <p:sp>
            <p:nvSpPr>
              <p:cNvPr id="183" name="Rectangle 182"/>
              <p:cNvSpPr/>
              <p:nvPr/>
            </p:nvSpPr>
            <p:spPr>
              <a:xfrm>
                <a:off x="9144000" y="4038600"/>
                <a:ext cx="914400" cy="762000"/>
              </a:xfrm>
              <a:prstGeom prst="rect">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84" name="Rectangle 183"/>
              <p:cNvSpPr/>
              <p:nvPr/>
            </p:nvSpPr>
            <p:spPr>
              <a:xfrm>
                <a:off x="9144000" y="4038600"/>
                <a:ext cx="9144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75" name="Elbow Connector 174"/>
            <p:cNvCxnSpPr>
              <a:stCxn id="189" idx="3"/>
              <a:endCxn id="183" idx="1"/>
            </p:cNvCxnSpPr>
            <p:nvPr/>
          </p:nvCxnSpPr>
          <p:spPr>
            <a:xfrm flipV="1">
              <a:off x="8770620" y="4610100"/>
              <a:ext cx="177800" cy="304800"/>
            </a:xfrm>
            <a:prstGeom prst="bentConnector3">
              <a:avLst>
                <a:gd name="adj1" fmla="val 50000"/>
              </a:avLst>
            </a:prstGeom>
            <a:noFill/>
            <a:ln w="28575" cap="flat" cmpd="sng" algn="ctr">
              <a:solidFill>
                <a:sysClr val="windowText" lastClr="000000"/>
              </a:solidFill>
              <a:prstDash val="solid"/>
              <a:headEnd type="none" w="med" len="med"/>
              <a:tailEnd type="none" w="med" len="med"/>
            </a:ln>
            <a:effectLst/>
          </p:spPr>
        </p:cxnSp>
        <p:cxnSp>
          <p:nvCxnSpPr>
            <p:cNvPr id="176" name="Elbow Connector 175"/>
            <p:cNvCxnSpPr>
              <a:stCxn id="189" idx="3"/>
              <a:endCxn id="185" idx="1"/>
            </p:cNvCxnSpPr>
            <p:nvPr/>
          </p:nvCxnSpPr>
          <p:spPr>
            <a:xfrm>
              <a:off x="8770620" y="4914900"/>
              <a:ext cx="177800" cy="381000"/>
            </a:xfrm>
            <a:prstGeom prst="bentConnector3">
              <a:avLst>
                <a:gd name="adj1" fmla="val 50000"/>
              </a:avLst>
            </a:prstGeom>
            <a:noFill/>
            <a:ln w="28575" cap="flat" cmpd="sng" algn="ctr">
              <a:solidFill>
                <a:sysClr val="windowText" lastClr="000000"/>
              </a:solidFill>
              <a:prstDash val="solid"/>
              <a:headEnd type="none" w="med" len="med"/>
              <a:tailEnd type="none" w="med" len="med"/>
            </a:ln>
            <a:effectLst/>
          </p:spPr>
        </p:cxnSp>
        <p:cxnSp>
          <p:nvCxnSpPr>
            <p:cNvPr id="177" name="Shape 134"/>
            <p:cNvCxnSpPr>
              <a:stCxn id="183" idx="2"/>
              <a:endCxn id="187" idx="1"/>
            </p:cNvCxnSpPr>
            <p:nvPr/>
          </p:nvCxnSpPr>
          <p:spPr>
            <a:xfrm rot="16200000" flipH="1">
              <a:off x="9282430" y="4679950"/>
              <a:ext cx="114300" cy="355600"/>
            </a:xfrm>
            <a:prstGeom prst="bentConnector2">
              <a:avLst/>
            </a:prstGeom>
            <a:noFill/>
            <a:ln w="28575" cap="flat" cmpd="sng" algn="ctr">
              <a:solidFill>
                <a:sysClr val="windowText" lastClr="000000"/>
              </a:solidFill>
              <a:prstDash val="solid"/>
              <a:headEnd type="none" w="med" len="med"/>
              <a:tailEnd type="none" w="med" len="med"/>
            </a:ln>
            <a:effectLst/>
          </p:spPr>
        </p:cxnSp>
        <p:grpSp>
          <p:nvGrpSpPr>
            <p:cNvPr id="178" name="Group 97"/>
            <p:cNvGrpSpPr/>
            <p:nvPr/>
          </p:nvGrpSpPr>
          <p:grpSpPr>
            <a:xfrm>
              <a:off x="8343900" y="5410200"/>
              <a:ext cx="426720" cy="381000"/>
              <a:chOff x="9144000" y="4038600"/>
              <a:chExt cx="914400" cy="762000"/>
            </a:xfrm>
          </p:grpSpPr>
          <p:sp>
            <p:nvSpPr>
              <p:cNvPr id="181" name="Rectangle 180"/>
              <p:cNvSpPr/>
              <p:nvPr/>
            </p:nvSpPr>
            <p:spPr>
              <a:xfrm>
                <a:off x="9144000" y="4038600"/>
                <a:ext cx="914400" cy="762000"/>
              </a:xfrm>
              <a:prstGeom prst="rect">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82" name="Rectangle 181"/>
              <p:cNvSpPr/>
              <p:nvPr/>
            </p:nvSpPr>
            <p:spPr>
              <a:xfrm>
                <a:off x="9144000" y="4038600"/>
                <a:ext cx="9144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79" name="Straight Arrow Connector 178"/>
            <p:cNvCxnSpPr>
              <a:stCxn id="189" idx="2"/>
              <a:endCxn id="182" idx="0"/>
            </p:cNvCxnSpPr>
            <p:nvPr/>
          </p:nvCxnSpPr>
          <p:spPr>
            <a:xfrm rot="5400000">
              <a:off x="8404860" y="5257826"/>
              <a:ext cx="304800" cy="741"/>
            </a:xfrm>
            <a:prstGeom prst="straightConnector1">
              <a:avLst/>
            </a:prstGeom>
            <a:noFill/>
            <a:ln w="28575" cap="flat" cmpd="sng" algn="ctr">
              <a:solidFill>
                <a:sysClr val="windowText" lastClr="000000"/>
              </a:solidFill>
              <a:prstDash val="solid"/>
              <a:headEnd type="none" w="med" len="med"/>
              <a:tailEnd type="none" w="med" len="med"/>
            </a:ln>
            <a:effectLst/>
          </p:spPr>
        </p:cxnSp>
        <p:cxnSp>
          <p:nvCxnSpPr>
            <p:cNvPr id="180" name="Shape 137"/>
            <p:cNvCxnSpPr>
              <a:stCxn id="181" idx="3"/>
              <a:endCxn id="185" idx="2"/>
            </p:cNvCxnSpPr>
            <p:nvPr/>
          </p:nvCxnSpPr>
          <p:spPr>
            <a:xfrm flipV="1">
              <a:off x="8770620" y="5486400"/>
              <a:ext cx="391160" cy="114300"/>
            </a:xfrm>
            <a:prstGeom prst="bentConnector2">
              <a:avLst/>
            </a:prstGeom>
            <a:noFill/>
            <a:ln w="28575" cap="flat" cmpd="sng" algn="ctr">
              <a:solidFill>
                <a:sysClr val="windowText" lastClr="000000"/>
              </a:solidFill>
              <a:prstDash val="solid"/>
              <a:headEnd type="none" w="med" len="med"/>
              <a:tailEnd type="none" w="med" len="med"/>
            </a:ln>
            <a:effectLst/>
          </p:spPr>
        </p:cxnSp>
      </p:grpSp>
      <p:grpSp>
        <p:nvGrpSpPr>
          <p:cNvPr id="191" name="Group 171"/>
          <p:cNvGrpSpPr/>
          <p:nvPr/>
        </p:nvGrpSpPr>
        <p:grpSpPr>
          <a:xfrm>
            <a:off x="4398720" y="2888471"/>
            <a:ext cx="829574" cy="753374"/>
            <a:chOff x="4114800" y="2751826"/>
            <a:chExt cx="829574" cy="753374"/>
          </a:xfrm>
        </p:grpSpPr>
        <p:sp>
          <p:nvSpPr>
            <p:cNvPr id="192" name="Oval 191"/>
            <p:cNvSpPr/>
            <p:nvPr/>
          </p:nvSpPr>
          <p:spPr>
            <a:xfrm>
              <a:off x="4698522" y="3267974"/>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3" name="Oval 192"/>
            <p:cNvSpPr/>
            <p:nvPr/>
          </p:nvSpPr>
          <p:spPr>
            <a:xfrm>
              <a:off x="4791974" y="3048000"/>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4" name="Oval 193"/>
            <p:cNvSpPr/>
            <p:nvPr/>
          </p:nvSpPr>
          <p:spPr>
            <a:xfrm>
              <a:off x="4682704" y="2828026"/>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5" name="Oval 194"/>
            <p:cNvSpPr/>
            <p:nvPr/>
          </p:nvSpPr>
          <p:spPr>
            <a:xfrm>
              <a:off x="4454104" y="2751826"/>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6" name="Oval 195"/>
            <p:cNvSpPr/>
            <p:nvPr/>
          </p:nvSpPr>
          <p:spPr>
            <a:xfrm>
              <a:off x="4208252" y="2836652"/>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7" name="Oval 196"/>
            <p:cNvSpPr/>
            <p:nvPr/>
          </p:nvSpPr>
          <p:spPr>
            <a:xfrm>
              <a:off x="4225504" y="3276600"/>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8" name="Oval 197"/>
            <p:cNvSpPr/>
            <p:nvPr/>
          </p:nvSpPr>
          <p:spPr>
            <a:xfrm>
              <a:off x="4114800" y="3048000"/>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9" name="Oval 198"/>
            <p:cNvSpPr/>
            <p:nvPr/>
          </p:nvSpPr>
          <p:spPr>
            <a:xfrm>
              <a:off x="4454104" y="3352800"/>
              <a:ext cx="152400" cy="152400"/>
            </a:xfrm>
            <a:prstGeom prst="ellipse">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00" name="Straight Connector 199"/>
            <p:cNvCxnSpPr>
              <a:stCxn id="195" idx="4"/>
              <a:endCxn id="199" idx="0"/>
            </p:cNvCxnSpPr>
            <p:nvPr/>
          </p:nvCxnSpPr>
          <p:spPr>
            <a:xfrm rot="5400000">
              <a:off x="4306017" y="3128513"/>
              <a:ext cx="448574" cy="1588"/>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01" name="Straight Connector 200"/>
            <p:cNvCxnSpPr>
              <a:stCxn id="198" idx="6"/>
              <a:endCxn id="193" idx="2"/>
            </p:cNvCxnSpPr>
            <p:nvPr/>
          </p:nvCxnSpPr>
          <p:spPr>
            <a:xfrm>
              <a:off x="4267200" y="3124200"/>
              <a:ext cx="524774" cy="1588"/>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02" name="Straight Connector 201"/>
            <p:cNvCxnSpPr>
              <a:stCxn id="196" idx="5"/>
              <a:endCxn id="192" idx="1"/>
            </p:cNvCxnSpPr>
            <p:nvPr/>
          </p:nvCxnSpPr>
          <p:spPr>
            <a:xfrm rot="16200000" flipH="1">
              <a:off x="4367808" y="2937260"/>
              <a:ext cx="323558" cy="382506"/>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03" name="Straight Connector 202"/>
            <p:cNvCxnSpPr/>
            <p:nvPr/>
          </p:nvCxnSpPr>
          <p:spPr>
            <a:xfrm rot="5400000" flipH="1" flipV="1">
              <a:off x="4359899" y="2953795"/>
              <a:ext cx="340810" cy="332184"/>
            </a:xfrm>
            <a:prstGeom prst="line">
              <a:avLst/>
            </a:prstGeom>
            <a:noFill/>
            <a:ln w="28575" cap="flat" cmpd="sng" algn="ctr">
              <a:solidFill>
                <a:sysClr val="windowText" lastClr="000000"/>
              </a:solidFill>
              <a:prstDash val="solid"/>
              <a:headEnd type="triangle" w="med" len="med"/>
              <a:tailEnd type="triangle" w="med" len="med"/>
            </a:ln>
            <a:effectLst/>
          </p:spPr>
        </p:cxnSp>
      </p:grpSp>
      <p:grpSp>
        <p:nvGrpSpPr>
          <p:cNvPr id="204" name="Group 191"/>
          <p:cNvGrpSpPr/>
          <p:nvPr/>
        </p:nvGrpSpPr>
        <p:grpSpPr>
          <a:xfrm>
            <a:off x="4474920" y="4776219"/>
            <a:ext cx="694426" cy="618226"/>
            <a:chOff x="3048000" y="4639574"/>
            <a:chExt cx="694426" cy="618226"/>
          </a:xfrm>
        </p:grpSpPr>
        <p:sp>
          <p:nvSpPr>
            <p:cNvPr id="205" name="Oval 204"/>
            <p:cNvSpPr/>
            <p:nvPr/>
          </p:nvSpPr>
          <p:spPr>
            <a:xfrm>
              <a:off x="3056626" y="4639574"/>
              <a:ext cx="152400" cy="152400"/>
            </a:xfrm>
            <a:prstGeom prst="ellipse">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06" name="Straight Connector 205"/>
            <p:cNvCxnSpPr>
              <a:endCxn id="207" idx="2"/>
            </p:cNvCxnSpPr>
            <p:nvPr/>
          </p:nvCxnSpPr>
          <p:spPr>
            <a:xfrm>
              <a:off x="3209026" y="4715774"/>
              <a:ext cx="381000" cy="1588"/>
            </a:xfrm>
            <a:prstGeom prst="line">
              <a:avLst/>
            </a:prstGeom>
            <a:noFill/>
            <a:ln w="28575" cap="flat" cmpd="sng" algn="ctr">
              <a:solidFill>
                <a:sysClr val="windowText" lastClr="000000"/>
              </a:solidFill>
              <a:prstDash val="solid"/>
              <a:headEnd type="triangle" w="med" len="med"/>
              <a:tailEnd type="triangle" w="med" len="med"/>
            </a:ln>
            <a:effectLst/>
          </p:spPr>
        </p:cxnSp>
        <p:sp>
          <p:nvSpPr>
            <p:cNvPr id="207" name="Oval 206"/>
            <p:cNvSpPr/>
            <p:nvPr/>
          </p:nvSpPr>
          <p:spPr>
            <a:xfrm>
              <a:off x="3590026" y="4639574"/>
              <a:ext cx="152400" cy="152400"/>
            </a:xfrm>
            <a:prstGeom prst="ellipse">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08" name="Oval 207"/>
            <p:cNvSpPr/>
            <p:nvPr/>
          </p:nvSpPr>
          <p:spPr>
            <a:xfrm>
              <a:off x="3048000" y="4876800"/>
              <a:ext cx="152400" cy="152400"/>
            </a:xfrm>
            <a:prstGeom prst="ellipse">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09" name="Oval 208"/>
            <p:cNvSpPr/>
            <p:nvPr/>
          </p:nvSpPr>
          <p:spPr>
            <a:xfrm>
              <a:off x="3581400" y="4876800"/>
              <a:ext cx="152400" cy="152400"/>
            </a:xfrm>
            <a:prstGeom prst="ellipse">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10" name="Oval 209"/>
            <p:cNvSpPr/>
            <p:nvPr/>
          </p:nvSpPr>
          <p:spPr>
            <a:xfrm>
              <a:off x="3048000" y="5105400"/>
              <a:ext cx="152400" cy="152400"/>
            </a:xfrm>
            <a:prstGeom prst="ellipse">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11" name="Straight Connector 210"/>
            <p:cNvCxnSpPr>
              <a:endCxn id="212" idx="2"/>
            </p:cNvCxnSpPr>
            <p:nvPr/>
          </p:nvCxnSpPr>
          <p:spPr>
            <a:xfrm>
              <a:off x="3200400" y="5181600"/>
              <a:ext cx="381000" cy="1588"/>
            </a:xfrm>
            <a:prstGeom prst="line">
              <a:avLst/>
            </a:prstGeom>
            <a:noFill/>
            <a:ln w="28575" cap="flat" cmpd="sng" algn="ctr">
              <a:solidFill>
                <a:sysClr val="windowText" lastClr="000000"/>
              </a:solidFill>
              <a:prstDash val="solid"/>
              <a:headEnd type="triangle" w="med" len="med"/>
              <a:tailEnd type="triangle" w="med" len="med"/>
            </a:ln>
            <a:effectLst/>
          </p:spPr>
        </p:cxnSp>
        <p:sp>
          <p:nvSpPr>
            <p:cNvPr id="212" name="Oval 211"/>
            <p:cNvSpPr/>
            <p:nvPr/>
          </p:nvSpPr>
          <p:spPr>
            <a:xfrm>
              <a:off x="3581400" y="5105400"/>
              <a:ext cx="152400" cy="152400"/>
            </a:xfrm>
            <a:prstGeom prst="ellipse">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13" name="Shape 186"/>
            <p:cNvCxnSpPr>
              <a:endCxn id="209" idx="2"/>
            </p:cNvCxnSpPr>
            <p:nvPr/>
          </p:nvCxnSpPr>
          <p:spPr>
            <a:xfrm rot="16200000" flipH="1">
              <a:off x="3390900" y="4762500"/>
              <a:ext cx="228600" cy="152400"/>
            </a:xfrm>
            <a:prstGeom prst="bentConnector2">
              <a:avLst/>
            </a:prstGeom>
            <a:noFill/>
            <a:ln w="28575" cap="flat" cmpd="sng" algn="ctr">
              <a:solidFill>
                <a:sysClr val="windowText" lastClr="000000"/>
              </a:solidFill>
              <a:prstDash val="solid"/>
              <a:headEnd type="none" w="med" len="med"/>
              <a:tailEnd type="triangle" w="med" len="med"/>
            </a:ln>
            <a:effectLst/>
          </p:spPr>
        </p:cxnSp>
        <p:cxnSp>
          <p:nvCxnSpPr>
            <p:cNvPr id="214" name="Shape 188"/>
            <p:cNvCxnSpPr>
              <a:endCxn id="208" idx="6"/>
            </p:cNvCxnSpPr>
            <p:nvPr/>
          </p:nvCxnSpPr>
          <p:spPr>
            <a:xfrm rot="16200000" flipV="1">
              <a:off x="3162300" y="4991100"/>
              <a:ext cx="228600" cy="152400"/>
            </a:xfrm>
            <a:prstGeom prst="bentConnector2">
              <a:avLst/>
            </a:prstGeom>
            <a:noFill/>
            <a:ln w="28575" cap="flat" cmpd="sng" algn="ctr">
              <a:solidFill>
                <a:sysClr val="windowText" lastClr="000000"/>
              </a:solidFill>
              <a:prstDash val="solid"/>
              <a:headEnd type="none" w="med" len="med"/>
              <a:tailEnd type="triangle" w="med" len="med"/>
            </a:ln>
            <a:effectLst/>
          </p:spPr>
        </p:cxnSp>
      </p:grpSp>
      <p:grpSp>
        <p:nvGrpSpPr>
          <p:cNvPr id="215" name="Group 235"/>
          <p:cNvGrpSpPr/>
          <p:nvPr/>
        </p:nvGrpSpPr>
        <p:grpSpPr>
          <a:xfrm>
            <a:off x="6688530" y="4556245"/>
            <a:ext cx="758190" cy="922020"/>
            <a:chOff x="5261610" y="4572000"/>
            <a:chExt cx="758190" cy="922020"/>
          </a:xfrm>
        </p:grpSpPr>
        <p:sp>
          <p:nvSpPr>
            <p:cNvPr id="216" name="Rectangle 215"/>
            <p:cNvSpPr/>
            <p:nvPr/>
          </p:nvSpPr>
          <p:spPr>
            <a:xfrm>
              <a:off x="5261610" y="4572000"/>
              <a:ext cx="3048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17" name="Straight Connector 216"/>
            <p:cNvCxnSpPr>
              <a:stCxn id="216" idx="2"/>
              <a:endCxn id="218" idx="0"/>
            </p:cNvCxnSpPr>
            <p:nvPr/>
          </p:nvCxnSpPr>
          <p:spPr>
            <a:xfrm rot="5400000">
              <a:off x="5337703" y="4800493"/>
              <a:ext cx="152400" cy="214"/>
            </a:xfrm>
            <a:prstGeom prst="line">
              <a:avLst/>
            </a:prstGeom>
            <a:noFill/>
            <a:ln w="28575" cap="flat" cmpd="sng" algn="ctr">
              <a:solidFill>
                <a:sysClr val="windowText" lastClr="000000"/>
              </a:solidFill>
              <a:prstDash val="solid"/>
              <a:headEnd type="none" w="med" len="med"/>
              <a:tailEnd type="triangle" w="med" len="med"/>
            </a:ln>
            <a:effectLst/>
          </p:spPr>
        </p:cxnSp>
        <p:sp>
          <p:nvSpPr>
            <p:cNvPr id="218" name="Flowchart: Decision 217"/>
            <p:cNvSpPr/>
            <p:nvPr/>
          </p:nvSpPr>
          <p:spPr>
            <a:xfrm>
              <a:off x="5299496" y="4876800"/>
              <a:ext cx="228600" cy="228600"/>
            </a:xfrm>
            <a:prstGeom prst="flowChartDecision">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19" name="Straight Connector 218"/>
            <p:cNvCxnSpPr>
              <a:stCxn id="218" idx="2"/>
              <a:endCxn id="222" idx="0"/>
            </p:cNvCxnSpPr>
            <p:nvPr/>
          </p:nvCxnSpPr>
          <p:spPr>
            <a:xfrm rot="16200000" flipH="1">
              <a:off x="5335798" y="5183398"/>
              <a:ext cx="160020" cy="4024"/>
            </a:xfrm>
            <a:prstGeom prst="line">
              <a:avLst/>
            </a:prstGeom>
            <a:noFill/>
            <a:ln w="28575" cap="flat" cmpd="sng" algn="ctr">
              <a:solidFill>
                <a:sysClr val="windowText" lastClr="000000"/>
              </a:solidFill>
              <a:prstDash val="solid"/>
              <a:headEnd type="none" w="med" len="med"/>
              <a:tailEnd type="triangle" w="med" len="med"/>
            </a:ln>
            <a:effectLst/>
          </p:spPr>
        </p:cxnSp>
        <p:sp>
          <p:nvSpPr>
            <p:cNvPr id="220" name="Rectangle 219"/>
            <p:cNvSpPr/>
            <p:nvPr/>
          </p:nvSpPr>
          <p:spPr>
            <a:xfrm>
              <a:off x="5711190" y="4915114"/>
              <a:ext cx="3048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21" name="Straight Connector 220"/>
            <p:cNvCxnSpPr>
              <a:stCxn id="218" idx="3"/>
              <a:endCxn id="220" idx="1"/>
            </p:cNvCxnSpPr>
            <p:nvPr/>
          </p:nvCxnSpPr>
          <p:spPr>
            <a:xfrm>
              <a:off x="5528096" y="4991100"/>
              <a:ext cx="183094" cy="214"/>
            </a:xfrm>
            <a:prstGeom prst="line">
              <a:avLst/>
            </a:prstGeom>
            <a:noFill/>
            <a:ln w="28575" cap="flat" cmpd="sng" algn="ctr">
              <a:solidFill>
                <a:sysClr val="windowText" lastClr="000000"/>
              </a:solidFill>
              <a:prstDash val="solid"/>
              <a:headEnd type="none" w="med" len="med"/>
              <a:tailEnd type="triangle" w="med" len="med"/>
            </a:ln>
            <a:effectLst/>
          </p:spPr>
        </p:cxnSp>
        <p:sp>
          <p:nvSpPr>
            <p:cNvPr id="222" name="Flowchart: Decision 221"/>
            <p:cNvSpPr/>
            <p:nvPr/>
          </p:nvSpPr>
          <p:spPr>
            <a:xfrm>
              <a:off x="5303520" y="5265420"/>
              <a:ext cx="228600" cy="228600"/>
            </a:xfrm>
            <a:prstGeom prst="flowChartDecision">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23" name="Rectangle 222"/>
            <p:cNvSpPr/>
            <p:nvPr/>
          </p:nvSpPr>
          <p:spPr>
            <a:xfrm>
              <a:off x="5715000" y="5303520"/>
              <a:ext cx="304800" cy="152400"/>
            </a:xfrm>
            <a:prstGeom prst="rect">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24" name="Straight Connector 223"/>
            <p:cNvCxnSpPr>
              <a:stCxn id="222" idx="3"/>
              <a:endCxn id="223" idx="1"/>
            </p:cNvCxnSpPr>
            <p:nvPr/>
          </p:nvCxnSpPr>
          <p:spPr>
            <a:xfrm>
              <a:off x="5532120" y="5379720"/>
              <a:ext cx="182880" cy="1588"/>
            </a:xfrm>
            <a:prstGeom prst="line">
              <a:avLst/>
            </a:prstGeom>
            <a:noFill/>
            <a:ln w="28575" cap="flat" cmpd="sng" algn="ctr">
              <a:solidFill>
                <a:sysClr val="windowText" lastClr="000000"/>
              </a:solidFill>
              <a:prstDash val="solid"/>
              <a:headEnd type="none" w="med" len="med"/>
              <a:tailEnd type="triangle" w="med" len="med"/>
            </a:ln>
            <a:effectLst/>
          </p:spPr>
        </p:cxnSp>
      </p:grpSp>
      <p:grpSp>
        <p:nvGrpSpPr>
          <p:cNvPr id="225" name="Group 233"/>
          <p:cNvGrpSpPr/>
          <p:nvPr/>
        </p:nvGrpSpPr>
        <p:grpSpPr>
          <a:xfrm>
            <a:off x="5507430" y="3032245"/>
            <a:ext cx="914400" cy="457200"/>
            <a:chOff x="4038600" y="2895600"/>
            <a:chExt cx="914400" cy="457200"/>
          </a:xfrm>
        </p:grpSpPr>
        <p:sp>
          <p:nvSpPr>
            <p:cNvPr id="226" name="Folded Corner 225"/>
            <p:cNvSpPr/>
            <p:nvPr/>
          </p:nvSpPr>
          <p:spPr>
            <a:xfrm>
              <a:off x="4038600" y="3124200"/>
              <a:ext cx="228600" cy="228600"/>
            </a:xfrm>
            <a:prstGeom prst="foldedCorner">
              <a:avLst>
                <a:gd name="adj" fmla="val 38334"/>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27" name="Folded Corner 226"/>
            <p:cNvSpPr/>
            <p:nvPr/>
          </p:nvSpPr>
          <p:spPr>
            <a:xfrm>
              <a:off x="4267200" y="3048000"/>
              <a:ext cx="304800" cy="304800"/>
            </a:xfrm>
            <a:prstGeom prst="foldedCorner">
              <a:avLst>
                <a:gd name="adj" fmla="val 38334"/>
              </a:avLst>
            </a:prstGeom>
            <a:solidFill>
              <a:srgbClr val="8064A2">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28" name="Folded Corner 227"/>
            <p:cNvSpPr/>
            <p:nvPr/>
          </p:nvSpPr>
          <p:spPr>
            <a:xfrm>
              <a:off x="4572000" y="2895600"/>
              <a:ext cx="381000" cy="457200"/>
            </a:xfrm>
            <a:prstGeom prst="foldedCorner">
              <a:avLst>
                <a:gd name="adj" fmla="val 38334"/>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29" name="Group 352"/>
          <p:cNvGrpSpPr/>
          <p:nvPr/>
        </p:nvGrpSpPr>
        <p:grpSpPr>
          <a:xfrm>
            <a:off x="7868664" y="4576717"/>
            <a:ext cx="762000" cy="914400"/>
            <a:chOff x="6441744" y="4592472"/>
            <a:chExt cx="762000" cy="914400"/>
          </a:xfrm>
        </p:grpSpPr>
        <p:sp>
          <p:nvSpPr>
            <p:cNvPr id="230" name="Flowchart: Process 229"/>
            <p:cNvSpPr/>
            <p:nvPr/>
          </p:nvSpPr>
          <p:spPr>
            <a:xfrm>
              <a:off x="6441744" y="4592472"/>
              <a:ext cx="762000" cy="152400"/>
            </a:xfrm>
            <a:prstGeom prst="flowChartProcess">
              <a:avLst/>
            </a:prstGeom>
            <a:solidFill>
              <a:srgbClr val="F79646">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31" name="Flowchart: Process 230"/>
            <p:cNvSpPr/>
            <p:nvPr/>
          </p:nvSpPr>
          <p:spPr>
            <a:xfrm>
              <a:off x="6441744" y="4744872"/>
              <a:ext cx="762000" cy="152400"/>
            </a:xfrm>
            <a:prstGeom prst="flowChartProcess">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32" name="Flowchart: Process 231"/>
            <p:cNvSpPr/>
            <p:nvPr/>
          </p:nvSpPr>
          <p:spPr>
            <a:xfrm>
              <a:off x="6441744" y="4897272"/>
              <a:ext cx="762000" cy="152400"/>
            </a:xfrm>
            <a:prstGeom prst="flowChartProcess">
              <a:avLst/>
            </a:prstGeom>
            <a:solidFill>
              <a:srgbClr val="F79646"/>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33" name="Straight Connector 232"/>
            <p:cNvCxnSpPr>
              <a:stCxn id="232" idx="2"/>
              <a:endCxn id="234" idx="0"/>
            </p:cNvCxnSpPr>
            <p:nvPr/>
          </p:nvCxnSpPr>
          <p:spPr>
            <a:xfrm rot="5400000">
              <a:off x="6746544" y="5125872"/>
              <a:ext cx="152400" cy="1588"/>
            </a:xfrm>
            <a:prstGeom prst="line">
              <a:avLst/>
            </a:prstGeom>
            <a:noFill/>
            <a:ln w="28575" cap="flat" cmpd="sng" algn="ctr">
              <a:solidFill>
                <a:sysClr val="windowText" lastClr="000000"/>
              </a:solidFill>
              <a:prstDash val="solid"/>
              <a:headEnd type="none" w="med" len="med"/>
              <a:tailEnd type="triangle" w="med" len="med"/>
            </a:ln>
            <a:effectLst/>
          </p:spPr>
        </p:cxnSp>
        <p:sp>
          <p:nvSpPr>
            <p:cNvPr id="234" name="Flowchart: Process 233"/>
            <p:cNvSpPr/>
            <p:nvPr/>
          </p:nvSpPr>
          <p:spPr>
            <a:xfrm>
              <a:off x="6441744" y="5202072"/>
              <a:ext cx="762000" cy="304800"/>
            </a:xfrm>
            <a:prstGeom prst="flowChartProcess">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35" name="Group 389"/>
          <p:cNvGrpSpPr/>
          <p:nvPr/>
        </p:nvGrpSpPr>
        <p:grpSpPr>
          <a:xfrm>
            <a:off x="8970720" y="2865403"/>
            <a:ext cx="762000" cy="700242"/>
            <a:chOff x="7467600" y="2423958"/>
            <a:chExt cx="762000" cy="700242"/>
          </a:xfrm>
        </p:grpSpPr>
        <p:sp>
          <p:nvSpPr>
            <p:cNvPr id="236" name="Hexagon 235"/>
            <p:cNvSpPr/>
            <p:nvPr/>
          </p:nvSpPr>
          <p:spPr>
            <a:xfrm>
              <a:off x="7467600" y="2875128"/>
              <a:ext cx="297976" cy="249072"/>
            </a:xfrm>
            <a:prstGeom prst="hexagon">
              <a:avLst/>
            </a:prstGeom>
            <a:solidFill>
              <a:srgbClr val="8064A2">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37" name="Hexagon 236"/>
            <p:cNvSpPr/>
            <p:nvPr/>
          </p:nvSpPr>
          <p:spPr>
            <a:xfrm>
              <a:off x="7931624" y="2861480"/>
              <a:ext cx="297976" cy="249072"/>
            </a:xfrm>
            <a:prstGeom prst="hexagon">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38" name="Hexagon 237"/>
            <p:cNvSpPr/>
            <p:nvPr/>
          </p:nvSpPr>
          <p:spPr>
            <a:xfrm>
              <a:off x="7931624" y="2424752"/>
              <a:ext cx="297976" cy="249072"/>
            </a:xfrm>
            <a:prstGeom prst="hexagon">
              <a:avLst/>
            </a:prstGeom>
            <a:solidFill>
              <a:srgbClr val="8064A2">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39" name="Straight Connector 238"/>
            <p:cNvCxnSpPr>
              <a:stCxn id="237" idx="4"/>
              <a:endCxn id="242" idx="1"/>
            </p:cNvCxnSpPr>
            <p:nvPr/>
          </p:nvCxnSpPr>
          <p:spPr>
            <a:xfrm rot="16200000" flipV="1">
              <a:off x="7754772" y="2622360"/>
              <a:ext cx="187656" cy="290584"/>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40" name="Straight Connector 239"/>
            <p:cNvCxnSpPr>
              <a:stCxn id="238" idx="2"/>
              <a:endCxn id="236" idx="5"/>
            </p:cNvCxnSpPr>
            <p:nvPr/>
          </p:nvCxnSpPr>
          <p:spPr>
            <a:xfrm rot="5400000">
              <a:off x="7747948" y="2629184"/>
              <a:ext cx="201304" cy="290584"/>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41" name="Straight Connector 240"/>
            <p:cNvCxnSpPr>
              <a:stCxn id="238" idx="4"/>
              <a:endCxn id="242" idx="5"/>
            </p:cNvCxnSpPr>
            <p:nvPr/>
          </p:nvCxnSpPr>
          <p:spPr>
            <a:xfrm rot="16200000" flipV="1">
              <a:off x="7848600" y="2279460"/>
              <a:ext cx="1588" cy="290584"/>
            </a:xfrm>
            <a:prstGeom prst="line">
              <a:avLst/>
            </a:prstGeom>
            <a:noFill/>
            <a:ln w="28575" cap="flat" cmpd="sng" algn="ctr">
              <a:solidFill>
                <a:sysClr val="windowText" lastClr="000000"/>
              </a:solidFill>
              <a:prstDash val="solid"/>
              <a:headEnd type="triangle" w="med" len="med"/>
              <a:tailEnd type="triangle" w="med" len="med"/>
            </a:ln>
            <a:effectLst/>
          </p:spPr>
        </p:cxnSp>
        <p:sp>
          <p:nvSpPr>
            <p:cNvPr id="242" name="Hexagon 241"/>
            <p:cNvSpPr/>
            <p:nvPr/>
          </p:nvSpPr>
          <p:spPr>
            <a:xfrm>
              <a:off x="7467600" y="2424752"/>
              <a:ext cx="297976" cy="249072"/>
            </a:xfrm>
            <a:prstGeom prst="hexagon">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43" name="Straight Connector 242"/>
            <p:cNvCxnSpPr>
              <a:stCxn id="237" idx="2"/>
              <a:endCxn id="236" idx="1"/>
            </p:cNvCxnSpPr>
            <p:nvPr/>
          </p:nvCxnSpPr>
          <p:spPr>
            <a:xfrm rot="5400000">
              <a:off x="7841776" y="2972084"/>
              <a:ext cx="13648" cy="290584"/>
            </a:xfrm>
            <a:prstGeom prst="line">
              <a:avLst/>
            </a:prstGeom>
            <a:noFill/>
            <a:ln w="28575" cap="flat" cmpd="sng" algn="ctr">
              <a:solidFill>
                <a:sysClr val="windowText" lastClr="000000"/>
              </a:solidFill>
              <a:prstDash val="solid"/>
              <a:headEnd type="triangle" w="med" len="med"/>
              <a:tailEnd type="triangle" w="med" len="med"/>
            </a:ln>
            <a:effectLst/>
          </p:spPr>
        </p:cxnSp>
      </p:grpSp>
      <p:grpSp>
        <p:nvGrpSpPr>
          <p:cNvPr id="244" name="Group 349"/>
          <p:cNvGrpSpPr/>
          <p:nvPr/>
        </p:nvGrpSpPr>
        <p:grpSpPr>
          <a:xfrm>
            <a:off x="8970720" y="4632445"/>
            <a:ext cx="762000" cy="762000"/>
            <a:chOff x="7543800" y="4648200"/>
            <a:chExt cx="762000" cy="762000"/>
          </a:xfrm>
        </p:grpSpPr>
        <p:sp>
          <p:nvSpPr>
            <p:cNvPr id="245" name="Hexagon 244"/>
            <p:cNvSpPr/>
            <p:nvPr/>
          </p:nvSpPr>
          <p:spPr>
            <a:xfrm>
              <a:off x="7543800" y="4648200"/>
              <a:ext cx="323850" cy="304800"/>
            </a:xfrm>
            <a:prstGeom prst="hexagon">
              <a:avLst/>
            </a:prstGeom>
            <a:solidFill>
              <a:srgbClr val="F79646">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46" name="Straight Connector 245"/>
            <p:cNvCxnSpPr>
              <a:stCxn id="245" idx="0"/>
              <a:endCxn id="245" idx="3"/>
            </p:cNvCxnSpPr>
            <p:nvPr/>
          </p:nvCxnSpPr>
          <p:spPr>
            <a:xfrm flipH="1">
              <a:off x="7543800" y="4800600"/>
              <a:ext cx="323850" cy="1588"/>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47" name="Straight Connector 246"/>
            <p:cNvCxnSpPr>
              <a:stCxn id="245" idx="5"/>
              <a:endCxn id="245" idx="2"/>
            </p:cNvCxnSpPr>
            <p:nvPr/>
          </p:nvCxnSpPr>
          <p:spPr>
            <a:xfrm rot="16200000" flipH="1" flipV="1">
              <a:off x="7553325" y="47148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48" name="Straight Connector 247"/>
            <p:cNvCxnSpPr>
              <a:stCxn id="245" idx="1"/>
              <a:endCxn id="245" idx="4"/>
            </p:cNvCxnSpPr>
            <p:nvPr/>
          </p:nvCxnSpPr>
          <p:spPr>
            <a:xfrm rot="5400000" flipH="1">
              <a:off x="7553325" y="47148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sp>
          <p:nvSpPr>
            <p:cNvPr id="249" name="Hexagon 248"/>
            <p:cNvSpPr/>
            <p:nvPr/>
          </p:nvSpPr>
          <p:spPr>
            <a:xfrm>
              <a:off x="7545222" y="5105400"/>
              <a:ext cx="323850" cy="304800"/>
            </a:xfrm>
            <a:prstGeom prst="hexagon">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50" name="Straight Connector 249"/>
            <p:cNvCxnSpPr>
              <a:stCxn id="249" idx="0"/>
              <a:endCxn id="249" idx="3"/>
            </p:cNvCxnSpPr>
            <p:nvPr/>
          </p:nvCxnSpPr>
          <p:spPr>
            <a:xfrm flipH="1">
              <a:off x="7545222" y="5257800"/>
              <a:ext cx="323850" cy="1588"/>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51" name="Straight Connector 250"/>
            <p:cNvCxnSpPr>
              <a:stCxn id="249" idx="5"/>
              <a:endCxn id="249" idx="2"/>
            </p:cNvCxnSpPr>
            <p:nvPr/>
          </p:nvCxnSpPr>
          <p:spPr>
            <a:xfrm rot="16200000" flipH="1" flipV="1">
              <a:off x="7554747" y="51720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52" name="Straight Connector 251"/>
            <p:cNvCxnSpPr>
              <a:stCxn id="249" idx="1"/>
              <a:endCxn id="249" idx="4"/>
            </p:cNvCxnSpPr>
            <p:nvPr/>
          </p:nvCxnSpPr>
          <p:spPr>
            <a:xfrm rot="5400000" flipH="1">
              <a:off x="7554747" y="51720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sp>
          <p:nvSpPr>
            <p:cNvPr id="253" name="Hexagon 252"/>
            <p:cNvSpPr/>
            <p:nvPr/>
          </p:nvSpPr>
          <p:spPr>
            <a:xfrm>
              <a:off x="7980528" y="4648200"/>
              <a:ext cx="323850" cy="304800"/>
            </a:xfrm>
            <a:prstGeom prst="hexagon">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54" name="Straight Connector 253"/>
            <p:cNvCxnSpPr>
              <a:stCxn id="253" idx="0"/>
              <a:endCxn id="253" idx="3"/>
            </p:cNvCxnSpPr>
            <p:nvPr/>
          </p:nvCxnSpPr>
          <p:spPr>
            <a:xfrm flipH="1">
              <a:off x="7980528" y="4800600"/>
              <a:ext cx="323850" cy="1588"/>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55" name="Straight Connector 254"/>
            <p:cNvCxnSpPr>
              <a:stCxn id="253" idx="5"/>
              <a:endCxn id="253" idx="2"/>
            </p:cNvCxnSpPr>
            <p:nvPr/>
          </p:nvCxnSpPr>
          <p:spPr>
            <a:xfrm rot="16200000" flipH="1" flipV="1">
              <a:off x="7990053" y="47148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56" name="Straight Connector 255"/>
            <p:cNvCxnSpPr>
              <a:stCxn id="253" idx="1"/>
              <a:endCxn id="253" idx="4"/>
            </p:cNvCxnSpPr>
            <p:nvPr/>
          </p:nvCxnSpPr>
          <p:spPr>
            <a:xfrm rot="5400000" flipH="1">
              <a:off x="7990053" y="47148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sp>
          <p:nvSpPr>
            <p:cNvPr id="257" name="Hexagon 256"/>
            <p:cNvSpPr/>
            <p:nvPr/>
          </p:nvSpPr>
          <p:spPr>
            <a:xfrm>
              <a:off x="7981950" y="5105400"/>
              <a:ext cx="323850" cy="304800"/>
            </a:xfrm>
            <a:prstGeom prst="hexagon">
              <a:avLst/>
            </a:prstGeom>
            <a:solidFill>
              <a:srgbClr val="F79646"/>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58" name="Straight Connector 257"/>
            <p:cNvCxnSpPr>
              <a:stCxn id="257" idx="0"/>
              <a:endCxn id="257" idx="3"/>
            </p:cNvCxnSpPr>
            <p:nvPr/>
          </p:nvCxnSpPr>
          <p:spPr>
            <a:xfrm flipH="1">
              <a:off x="7981950" y="5257800"/>
              <a:ext cx="323850" cy="1588"/>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59" name="Straight Connector 258"/>
            <p:cNvCxnSpPr>
              <a:stCxn id="257" idx="5"/>
              <a:endCxn id="257" idx="2"/>
            </p:cNvCxnSpPr>
            <p:nvPr/>
          </p:nvCxnSpPr>
          <p:spPr>
            <a:xfrm rot="16200000" flipH="1" flipV="1">
              <a:off x="7991475" y="51720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cxnSp>
          <p:nvCxnSpPr>
            <p:cNvPr id="260" name="Straight Connector 259"/>
            <p:cNvCxnSpPr>
              <a:stCxn id="257" idx="1"/>
              <a:endCxn id="257" idx="4"/>
            </p:cNvCxnSpPr>
            <p:nvPr/>
          </p:nvCxnSpPr>
          <p:spPr>
            <a:xfrm rot="5400000" flipH="1">
              <a:off x="7991475" y="5172075"/>
              <a:ext cx="304800" cy="171450"/>
            </a:xfrm>
            <a:prstGeom prst="line">
              <a:avLst/>
            </a:prstGeom>
            <a:noFill/>
            <a:ln w="28575" cap="flat" cmpd="sng" algn="ctr">
              <a:solidFill>
                <a:sysClr val="windowText" lastClr="000000"/>
              </a:solidFill>
              <a:prstDash val="solid"/>
              <a:headEnd type="triangle" w="med" len="med"/>
              <a:tailEnd type="triangle" w="med" len="med"/>
            </a:ln>
            <a:effectLst/>
          </p:spPr>
        </p:cxnSp>
      </p:grpSp>
      <p:grpSp>
        <p:nvGrpSpPr>
          <p:cNvPr id="261" name="Group 351"/>
          <p:cNvGrpSpPr/>
          <p:nvPr/>
        </p:nvGrpSpPr>
        <p:grpSpPr>
          <a:xfrm>
            <a:off x="7881524" y="2803645"/>
            <a:ext cx="763924" cy="762000"/>
            <a:chOff x="6454604" y="2743200"/>
            <a:chExt cx="763924" cy="762000"/>
          </a:xfrm>
        </p:grpSpPr>
        <p:sp>
          <p:nvSpPr>
            <p:cNvPr id="262" name="Flowchart: Process 261"/>
            <p:cNvSpPr/>
            <p:nvPr/>
          </p:nvSpPr>
          <p:spPr>
            <a:xfrm>
              <a:off x="6454604" y="2743200"/>
              <a:ext cx="762000" cy="152400"/>
            </a:xfrm>
            <a:prstGeom prst="flowChartProcess">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63" name="Straight Connector 262"/>
            <p:cNvCxnSpPr>
              <a:stCxn id="262" idx="2"/>
              <a:endCxn id="264" idx="0"/>
            </p:cNvCxnSpPr>
            <p:nvPr/>
          </p:nvCxnSpPr>
          <p:spPr>
            <a:xfrm rot="16200000" flipH="1">
              <a:off x="6760366" y="2970838"/>
              <a:ext cx="152400" cy="1924"/>
            </a:xfrm>
            <a:prstGeom prst="line">
              <a:avLst/>
            </a:prstGeom>
            <a:noFill/>
            <a:ln w="28575" cap="flat" cmpd="sng" algn="ctr">
              <a:solidFill>
                <a:sysClr val="windowText" lastClr="000000"/>
              </a:solidFill>
              <a:prstDash val="solid"/>
              <a:headEnd type="none" w="med" len="med"/>
              <a:tailEnd type="triangle" w="med" len="med"/>
            </a:ln>
            <a:effectLst/>
          </p:spPr>
        </p:cxnSp>
        <p:sp>
          <p:nvSpPr>
            <p:cNvPr id="264" name="Flowchart: Process 263"/>
            <p:cNvSpPr/>
            <p:nvPr/>
          </p:nvSpPr>
          <p:spPr>
            <a:xfrm>
              <a:off x="6456528" y="3048000"/>
              <a:ext cx="762000" cy="152400"/>
            </a:xfrm>
            <a:prstGeom prst="flowChartProcess">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65" name="Flowchart: Process 264"/>
            <p:cNvSpPr/>
            <p:nvPr/>
          </p:nvSpPr>
          <p:spPr>
            <a:xfrm>
              <a:off x="6456528" y="3200400"/>
              <a:ext cx="762000" cy="152400"/>
            </a:xfrm>
            <a:prstGeom prst="flowChartProcess">
              <a:avLst/>
            </a:prstGeom>
            <a:solidFill>
              <a:srgbClr val="8064A2">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66" name="Flowchart: Process 265"/>
            <p:cNvSpPr/>
            <p:nvPr/>
          </p:nvSpPr>
          <p:spPr>
            <a:xfrm>
              <a:off x="6456528" y="3352800"/>
              <a:ext cx="762000" cy="152400"/>
            </a:xfrm>
            <a:prstGeom prst="flowChartProcess">
              <a:avLst/>
            </a:prstGeom>
            <a:solidFill>
              <a:srgbClr val="8064A2">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67" name="Group 374"/>
          <p:cNvGrpSpPr/>
          <p:nvPr/>
        </p:nvGrpSpPr>
        <p:grpSpPr>
          <a:xfrm>
            <a:off x="5465520" y="4759445"/>
            <a:ext cx="984250" cy="753110"/>
            <a:chOff x="3048000" y="4318000"/>
            <a:chExt cx="984250" cy="753110"/>
          </a:xfrm>
        </p:grpSpPr>
        <p:sp>
          <p:nvSpPr>
            <p:cNvPr id="268" name="Can 267"/>
            <p:cNvSpPr/>
            <p:nvPr/>
          </p:nvSpPr>
          <p:spPr>
            <a:xfrm>
              <a:off x="3352800" y="4690110"/>
              <a:ext cx="381000" cy="381000"/>
            </a:xfrm>
            <a:prstGeom prst="can">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69" name="Straight Arrow Connector 268"/>
            <p:cNvCxnSpPr>
              <a:stCxn id="270" idx="6"/>
              <a:endCxn id="268" idx="2"/>
            </p:cNvCxnSpPr>
            <p:nvPr/>
          </p:nvCxnSpPr>
          <p:spPr>
            <a:xfrm>
              <a:off x="3200400" y="4876800"/>
              <a:ext cx="152400" cy="3810"/>
            </a:xfrm>
            <a:prstGeom prst="straightConnector1">
              <a:avLst/>
            </a:prstGeom>
            <a:noFill/>
            <a:ln w="28575" cap="flat" cmpd="sng" algn="ctr">
              <a:solidFill>
                <a:sysClr val="windowText" lastClr="000000"/>
              </a:solidFill>
              <a:prstDash val="solid"/>
              <a:headEnd type="none" w="med" len="med"/>
              <a:tailEnd type="triangle" w="med" len="med"/>
            </a:ln>
            <a:effectLst/>
          </p:spPr>
        </p:cxnSp>
        <p:sp>
          <p:nvSpPr>
            <p:cNvPr id="270" name="Oval 269"/>
            <p:cNvSpPr/>
            <p:nvPr/>
          </p:nvSpPr>
          <p:spPr>
            <a:xfrm>
              <a:off x="3048000" y="4800600"/>
              <a:ext cx="152400" cy="152400"/>
            </a:xfrm>
            <a:prstGeom prst="ellipse">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71" name="Straight Arrow Connector 270"/>
            <p:cNvCxnSpPr>
              <a:stCxn id="272" idx="2"/>
              <a:endCxn id="268" idx="4"/>
            </p:cNvCxnSpPr>
            <p:nvPr/>
          </p:nvCxnSpPr>
          <p:spPr>
            <a:xfrm rot="10800000" flipV="1">
              <a:off x="3733800" y="4876800"/>
              <a:ext cx="146050" cy="3810"/>
            </a:xfrm>
            <a:prstGeom prst="straightConnector1">
              <a:avLst/>
            </a:prstGeom>
            <a:noFill/>
            <a:ln w="28575" cap="flat" cmpd="sng" algn="ctr">
              <a:solidFill>
                <a:sysClr val="windowText" lastClr="000000"/>
              </a:solidFill>
              <a:prstDash val="solid"/>
              <a:headEnd type="none" w="med" len="med"/>
              <a:tailEnd type="triangle" w="med" len="med"/>
            </a:ln>
            <a:effectLst/>
          </p:spPr>
        </p:cxnSp>
        <p:sp>
          <p:nvSpPr>
            <p:cNvPr id="272" name="Oval 271"/>
            <p:cNvSpPr/>
            <p:nvPr/>
          </p:nvSpPr>
          <p:spPr>
            <a:xfrm>
              <a:off x="3879850" y="4800600"/>
              <a:ext cx="152400" cy="152400"/>
            </a:xfrm>
            <a:prstGeom prst="ellipse">
              <a:avLst/>
            </a:prstGeom>
            <a:solidFill>
              <a:srgbClr val="F79646">
                <a:lumMod val="60000"/>
                <a:lumOff val="4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73" name="Cube 272"/>
            <p:cNvSpPr/>
            <p:nvPr/>
          </p:nvSpPr>
          <p:spPr>
            <a:xfrm>
              <a:off x="3454400" y="4318000"/>
              <a:ext cx="228600" cy="228600"/>
            </a:xfrm>
            <a:prstGeom prst="cube">
              <a:avLst/>
            </a:prstGeom>
            <a:solidFill>
              <a:srgbClr val="F79646">
                <a:lumMod val="75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74" name="Straight Arrow Connector 273"/>
            <p:cNvCxnSpPr/>
            <p:nvPr/>
          </p:nvCxnSpPr>
          <p:spPr>
            <a:xfrm rot="5400000" flipH="1" flipV="1">
              <a:off x="3442494" y="4641056"/>
              <a:ext cx="228600" cy="1588"/>
            </a:xfrm>
            <a:prstGeom prst="straightConnector1">
              <a:avLst/>
            </a:prstGeom>
            <a:noFill/>
            <a:ln w="28575" cap="flat" cmpd="sng" algn="ctr">
              <a:solidFill>
                <a:sysClr val="windowText" lastClr="000000"/>
              </a:solidFill>
              <a:prstDash val="solid"/>
              <a:headEnd type="none" w="med" len="med"/>
              <a:tailEnd type="triangle" w="med" len="med"/>
            </a:ln>
            <a:effectLst/>
          </p:spPr>
        </p:cxnSp>
      </p:grpSp>
      <p:grpSp>
        <p:nvGrpSpPr>
          <p:cNvPr id="275" name="Group 400"/>
          <p:cNvGrpSpPr/>
          <p:nvPr/>
        </p:nvGrpSpPr>
        <p:grpSpPr>
          <a:xfrm>
            <a:off x="6760920" y="2727445"/>
            <a:ext cx="762000" cy="838200"/>
            <a:chOff x="5257800" y="2286000"/>
            <a:chExt cx="762000" cy="838200"/>
          </a:xfrm>
        </p:grpSpPr>
        <p:sp>
          <p:nvSpPr>
            <p:cNvPr id="276" name="Flowchart: Decision 275"/>
            <p:cNvSpPr/>
            <p:nvPr/>
          </p:nvSpPr>
          <p:spPr>
            <a:xfrm>
              <a:off x="5295900" y="2590800"/>
              <a:ext cx="228600" cy="228600"/>
            </a:xfrm>
            <a:prstGeom prst="flowChartDecision">
              <a:avLst/>
            </a:prstGeom>
            <a:solidFill>
              <a:srgbClr val="8064A2"/>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77" name="Straight Connector 276"/>
            <p:cNvCxnSpPr>
              <a:stCxn id="276" idx="3"/>
              <a:endCxn id="282" idx="1"/>
            </p:cNvCxnSpPr>
            <p:nvPr/>
          </p:nvCxnSpPr>
          <p:spPr>
            <a:xfrm>
              <a:off x="5524500" y="2705100"/>
              <a:ext cx="190500" cy="1588"/>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278" name="Straight Connector 277"/>
            <p:cNvCxnSpPr>
              <a:stCxn id="276" idx="2"/>
              <a:endCxn id="279" idx="0"/>
            </p:cNvCxnSpPr>
            <p:nvPr/>
          </p:nvCxnSpPr>
          <p:spPr>
            <a:xfrm rot="5400000">
              <a:off x="5334000" y="2895600"/>
              <a:ext cx="152400" cy="1588"/>
            </a:xfrm>
            <a:prstGeom prst="line">
              <a:avLst/>
            </a:prstGeom>
            <a:noFill/>
            <a:ln w="28575" cap="flat" cmpd="sng" algn="ctr">
              <a:solidFill>
                <a:sysClr val="windowText" lastClr="000000"/>
              </a:solidFill>
              <a:prstDash val="solid"/>
              <a:headEnd type="none" w="med" len="med"/>
              <a:tailEnd type="triangle" w="med" len="med"/>
            </a:ln>
            <a:effectLst/>
          </p:spPr>
        </p:cxnSp>
        <p:sp>
          <p:nvSpPr>
            <p:cNvPr id="279" name="Rectangle 278"/>
            <p:cNvSpPr/>
            <p:nvPr/>
          </p:nvSpPr>
          <p:spPr>
            <a:xfrm>
              <a:off x="5257800" y="2971800"/>
              <a:ext cx="304800" cy="152400"/>
            </a:xfrm>
            <a:prstGeom prst="rect">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80" name="Rectangle 279"/>
            <p:cNvSpPr/>
            <p:nvPr/>
          </p:nvSpPr>
          <p:spPr>
            <a:xfrm>
              <a:off x="5257800" y="2286000"/>
              <a:ext cx="304800" cy="152400"/>
            </a:xfrm>
            <a:prstGeom prst="rect">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81" name="Straight Connector 280"/>
            <p:cNvCxnSpPr>
              <a:stCxn id="276" idx="0"/>
              <a:endCxn id="280" idx="2"/>
            </p:cNvCxnSpPr>
            <p:nvPr/>
          </p:nvCxnSpPr>
          <p:spPr>
            <a:xfrm rot="5400000" flipH="1" flipV="1">
              <a:off x="5334000" y="2514600"/>
              <a:ext cx="152400" cy="1588"/>
            </a:xfrm>
            <a:prstGeom prst="line">
              <a:avLst/>
            </a:prstGeom>
            <a:noFill/>
            <a:ln w="28575" cap="flat" cmpd="sng" algn="ctr">
              <a:solidFill>
                <a:sysClr val="windowText" lastClr="000000"/>
              </a:solidFill>
              <a:prstDash val="solid"/>
              <a:headEnd type="none" w="med" len="med"/>
              <a:tailEnd type="triangle" w="med" len="med"/>
            </a:ln>
            <a:effectLst/>
          </p:spPr>
        </p:cxnSp>
        <p:sp>
          <p:nvSpPr>
            <p:cNvPr id="282" name="Rectangle 281"/>
            <p:cNvSpPr/>
            <p:nvPr/>
          </p:nvSpPr>
          <p:spPr>
            <a:xfrm>
              <a:off x="5715000" y="2628900"/>
              <a:ext cx="304800" cy="152400"/>
            </a:xfrm>
            <a:prstGeom prst="rect">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83" name="Rectangle 282"/>
            <p:cNvSpPr/>
            <p:nvPr/>
          </p:nvSpPr>
          <p:spPr>
            <a:xfrm>
              <a:off x="5646028" y="2387498"/>
              <a:ext cx="304800" cy="152400"/>
            </a:xfrm>
            <a:prstGeom prst="rect">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84" name="Rectangle 283"/>
            <p:cNvSpPr/>
            <p:nvPr/>
          </p:nvSpPr>
          <p:spPr>
            <a:xfrm>
              <a:off x="5649642" y="2884758"/>
              <a:ext cx="304800" cy="152400"/>
            </a:xfrm>
            <a:prstGeom prst="rect">
              <a:avLst/>
            </a:prstGeom>
            <a:solidFill>
              <a:srgbClr val="8064A2">
                <a:lumMod val="40000"/>
                <a:lumOff val="60000"/>
              </a:srgbClr>
            </a:solidFill>
            <a:ln w="28575" cap="flat" cmpd="sng" algn="ctr">
              <a:solidFill>
                <a:sysClr val="windowText" lastClr="000000"/>
              </a:solidFill>
              <a:prstDash val="solid"/>
              <a:headEnd type="none" w="med" len="med"/>
              <a:tailEnd type="non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cxnSp>
          <p:nvCxnSpPr>
            <p:cNvPr id="285" name="Straight Connector 284"/>
            <p:cNvCxnSpPr/>
            <p:nvPr/>
          </p:nvCxnSpPr>
          <p:spPr>
            <a:xfrm rot="16200000" flipH="1">
              <a:off x="5486400" y="2743200"/>
              <a:ext cx="152400" cy="152400"/>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286" name="Straight Connector 285"/>
            <p:cNvCxnSpPr/>
            <p:nvPr/>
          </p:nvCxnSpPr>
          <p:spPr>
            <a:xfrm rot="5400000" flipH="1" flipV="1">
              <a:off x="5486400" y="2514600"/>
              <a:ext cx="152400" cy="152400"/>
            </a:xfrm>
            <a:prstGeom prst="line">
              <a:avLst/>
            </a:prstGeom>
            <a:noFill/>
            <a:ln w="28575" cap="flat" cmpd="sng" algn="ctr">
              <a:solidFill>
                <a:sysClr val="windowText" lastClr="000000"/>
              </a:solidFill>
              <a:prstDash val="solid"/>
              <a:headEnd type="none" w="med" len="med"/>
              <a:tailEnd type="triangle" w="med" len="med"/>
            </a:ln>
            <a:effectLst/>
          </p:spPr>
        </p:cxnSp>
      </p:grpSp>
      <p:sp>
        <p:nvSpPr>
          <p:cNvPr id="287" name="TextBox 286"/>
          <p:cNvSpPr txBox="1"/>
          <p:nvPr/>
        </p:nvSpPr>
        <p:spPr>
          <a:xfrm>
            <a:off x="1588655" y="2803645"/>
            <a:ext cx="1474518" cy="369332"/>
          </a:xfrm>
          <a:prstGeom prst="rect">
            <a:avLst/>
          </a:prstGeom>
          <a:noFill/>
        </p:spPr>
        <p:txBody>
          <a:bodyPr wrap="square" rtlCol="0">
            <a:spAutoFit/>
          </a:bodyPr>
          <a:lstStyle/>
          <a:p>
            <a:pPr algn="r" fontAlgn="base">
              <a:spcBef>
                <a:spcPct val="0"/>
              </a:spcBef>
              <a:spcAft>
                <a:spcPct val="0"/>
              </a:spcAft>
            </a:pPr>
            <a:r>
              <a:rPr lang="en-US" b="1" dirty="0">
                <a:solidFill>
                  <a:srgbClr val="8064A2"/>
                </a:solidFill>
                <a:cs typeface="Arial" pitchFamily="34" charset="0"/>
              </a:rPr>
              <a:t>SharePoint</a:t>
            </a:r>
          </a:p>
        </p:txBody>
      </p:sp>
      <p:sp>
        <p:nvSpPr>
          <p:cNvPr id="288" name="TextBox 287"/>
          <p:cNvSpPr txBox="1"/>
          <p:nvPr/>
        </p:nvSpPr>
        <p:spPr>
          <a:xfrm>
            <a:off x="1656564" y="4644113"/>
            <a:ext cx="1143000"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F79646">
                    <a:lumMod val="75000"/>
                  </a:srgbClr>
                </a:solidFill>
                <a:cs typeface="Arial" pitchFamily="34" charset="0"/>
              </a:rPr>
              <a:t>xRM</a:t>
            </a:r>
            <a:endParaRPr lang="en-US" b="1" dirty="0">
              <a:solidFill>
                <a:srgbClr val="F79646">
                  <a:lumMod val="75000"/>
                </a:srgbClr>
              </a:solidFill>
              <a:cs typeface="Arial" pitchFamily="34" charset="0"/>
            </a:endParaRPr>
          </a:p>
        </p:txBody>
      </p:sp>
    </p:spTree>
    <p:extLst>
      <p:ext uri="{BB962C8B-B14F-4D97-AF65-F5344CB8AC3E}">
        <p14:creationId xmlns:p14="http://schemas.microsoft.com/office/powerpoint/2010/main" val="2258138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p:bldP spid="155" grpId="0"/>
      <p:bldP spid="156" grpId="0"/>
      <p:bldP spid="157" grpId="0"/>
      <p:bldP spid="158" grpId="0"/>
      <p:bldP spid="159" grpId="0"/>
      <p:bldP spid="160" grpId="0"/>
      <p:bldP spid="161" grpId="0"/>
      <p:bldP spid="162" grpId="0"/>
      <p:bldP spid="163" grpId="0"/>
      <p:bldP spid="164" grpId="0"/>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477810" cy="2160591"/>
          </a:xfrm>
        </p:spPr>
        <p:txBody>
          <a:bodyPr/>
          <a:lstStyle/>
          <a:p>
            <a:r>
              <a:rPr lang="en-US" dirty="0" smtClean="0"/>
              <a:t>Contextual SharePoint</a:t>
            </a:r>
            <a:br>
              <a:rPr lang="en-US" dirty="0" smtClean="0"/>
            </a:br>
            <a:r>
              <a:rPr lang="en-US" sz="3600" dirty="0" smtClean="0">
                <a:solidFill>
                  <a:srgbClr val="FFC425">
                    <a:alpha val="99000"/>
                  </a:srgbClr>
                </a:solidFill>
              </a:rPr>
              <a:t>Use </a:t>
            </a:r>
            <a:r>
              <a:rPr lang="en-US" sz="3600" dirty="0">
                <a:solidFill>
                  <a:srgbClr val="FFC425">
                    <a:alpha val="99000"/>
                  </a:srgbClr>
                </a:solidFill>
              </a:rPr>
              <a:t>SharePoint &amp; CRM Together for Better Collaboration</a:t>
            </a:r>
            <a:br>
              <a:rPr lang="en-US" sz="3600" dirty="0">
                <a:solidFill>
                  <a:srgbClr val="FFC425">
                    <a:alpha val="99000"/>
                  </a:srgbClr>
                </a:solidFill>
              </a:rPr>
            </a:br>
            <a:r>
              <a:rPr lang="en-US" sz="3600" dirty="0">
                <a:solidFill>
                  <a:srgbClr val="FFC425">
                    <a:alpha val="99000"/>
                  </a:srgbClr>
                </a:solidFill>
              </a:rPr>
              <a:t/>
            </a:r>
            <a:br>
              <a:rPr lang="en-US" sz="3600" dirty="0">
                <a:solidFill>
                  <a:srgbClr val="FFC425">
                    <a:alpha val="99000"/>
                  </a:srgbClr>
                </a:solidFill>
              </a:rPr>
            </a:br>
            <a:endParaRPr lang="en-US" sz="3600" dirty="0">
              <a:solidFill>
                <a:srgbClr val="FFC425">
                  <a:alpha val="99000"/>
                </a:srgbClr>
              </a:solidFill>
            </a:endParaRPr>
          </a:p>
        </p:txBody>
      </p:sp>
      <p:sp>
        <p:nvSpPr>
          <p:cNvPr id="5" name="Content Placeholder 4"/>
          <p:cNvSpPr txBox="1">
            <a:spLocks/>
          </p:cNvSpPr>
          <p:nvPr/>
        </p:nvSpPr>
        <p:spPr>
          <a:xfrm>
            <a:off x="7503278" y="1553309"/>
            <a:ext cx="4432327" cy="5120640"/>
          </a:xfrm>
          <a:prstGeom prst="roundRect">
            <a:avLst/>
          </a:prstGeom>
          <a:gradFill flip="none" rotWithShape="1">
            <a:gsLst>
              <a:gs pos="0">
                <a:srgbClr val="5E9EFF"/>
              </a:gs>
              <a:gs pos="39999">
                <a:srgbClr val="85C2FF"/>
              </a:gs>
              <a:gs pos="70000">
                <a:srgbClr val="C4D6EB"/>
              </a:gs>
              <a:gs pos="100000">
                <a:srgbClr val="FFEBFA"/>
              </a:gs>
            </a:gsLst>
            <a:lin ang="5400000" scaled="1"/>
            <a:tileRect/>
          </a:gradFill>
        </p:spPr>
        <p:txBody>
          <a:bodyPr vert="horz" lIns="91440" tIns="45720" rIns="91440" bIns="45720" rtlCol="0">
            <a:noAutofit/>
          </a:bodyPr>
          <a:lstStyle>
            <a:lvl1pPr marL="0" indent="0" algn="l" defTabSz="914400" rtl="0" eaLnBrk="1" latinLnBrk="0" hangingPunct="1">
              <a:spcBef>
                <a:spcPts val="600"/>
              </a:spcBef>
              <a:spcAft>
                <a:spcPts val="600"/>
              </a:spcAft>
              <a:buFontTx/>
              <a:buNone/>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ts val="600"/>
              </a:spcBef>
              <a:spcAft>
                <a:spcPts val="600"/>
              </a:spcAft>
              <a:buFontTx/>
              <a:buBlip>
                <a:blip r:embed="rId3"/>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ts val="600"/>
              </a:spcBef>
              <a:spcAft>
                <a:spcPts val="600"/>
              </a:spcAft>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ts val="600"/>
              </a:spcBef>
              <a:spcAft>
                <a:spcPts val="600"/>
              </a:spcAft>
              <a:buFont typeface="Calibri" pitchFamily="34" charset="0"/>
              <a:buChar char="‐"/>
              <a:defRPr sz="2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2300" b="1" dirty="0" smtClean="0">
                <a:solidFill>
                  <a:schemeClr val="bg1"/>
                </a:solidFill>
              </a:rPr>
              <a:t>Associate SharePoint documents </a:t>
            </a:r>
            <a:r>
              <a:rPr lang="en-US" sz="2300" dirty="0" smtClean="0">
                <a:solidFill>
                  <a:schemeClr val="bg1"/>
                </a:solidFill>
              </a:rPr>
              <a:t>with CRM records</a:t>
            </a:r>
          </a:p>
          <a:p>
            <a:pPr>
              <a:spcBef>
                <a:spcPts val="1200"/>
              </a:spcBef>
            </a:pPr>
            <a:r>
              <a:rPr lang="en-US" sz="2300" dirty="0" smtClean="0">
                <a:solidFill>
                  <a:schemeClr val="bg1"/>
                </a:solidFill>
              </a:rPr>
              <a:t>One-time configuration with </a:t>
            </a:r>
            <a:r>
              <a:rPr lang="en-US" sz="2300" b="1" dirty="0" smtClean="0">
                <a:solidFill>
                  <a:schemeClr val="bg1"/>
                </a:solidFill>
              </a:rPr>
              <a:t>on-demand folder creation </a:t>
            </a:r>
            <a:r>
              <a:rPr lang="en-US" sz="2300" dirty="0" smtClean="0">
                <a:solidFill>
                  <a:schemeClr val="bg1"/>
                </a:solidFill>
              </a:rPr>
              <a:t>per CRM record</a:t>
            </a:r>
          </a:p>
          <a:p>
            <a:pPr>
              <a:spcBef>
                <a:spcPts val="1200"/>
              </a:spcBef>
            </a:pPr>
            <a:r>
              <a:rPr lang="en-US" sz="2300" dirty="0" smtClean="0">
                <a:solidFill>
                  <a:schemeClr val="bg1"/>
                </a:solidFill>
              </a:rPr>
              <a:t>Associate SharePoint folders with </a:t>
            </a:r>
            <a:r>
              <a:rPr lang="en-US" sz="2300" b="1" dirty="0" smtClean="0">
                <a:solidFill>
                  <a:schemeClr val="bg1"/>
                </a:solidFill>
              </a:rPr>
              <a:t>any CRM entity</a:t>
            </a:r>
          </a:p>
          <a:p>
            <a:pPr>
              <a:spcBef>
                <a:spcPts val="1200"/>
              </a:spcBef>
            </a:pPr>
            <a:r>
              <a:rPr lang="en-US" sz="2300" dirty="0" smtClean="0">
                <a:solidFill>
                  <a:schemeClr val="bg1"/>
                </a:solidFill>
              </a:rPr>
              <a:t>Works with </a:t>
            </a:r>
            <a:r>
              <a:rPr lang="en-US" sz="2300" b="1" dirty="0" smtClean="0">
                <a:solidFill>
                  <a:schemeClr val="bg1"/>
                </a:solidFill>
              </a:rPr>
              <a:t>SharePoint Online, SharePoint 2007 &amp; 2010</a:t>
            </a:r>
            <a:endParaRPr lang="en-US" sz="230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721" y="1554481"/>
            <a:ext cx="6987540" cy="5160645"/>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8859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Contextual SharePoint Documents within Dynamics CRM</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11627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0</TotalTime>
  <Words>2909</Words>
  <Application>Microsoft Office PowerPoint</Application>
  <PresentationFormat>Custom</PresentationFormat>
  <Paragraphs>315</Paragraphs>
  <Slides>29</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TENA11_BreakoutSession_Template_16x9_Final_05132011</vt:lpstr>
      <vt:lpstr>White with Consolas font for code slides</vt:lpstr>
      <vt:lpstr>Visio</vt:lpstr>
      <vt:lpstr>PowerPoint Presentation</vt:lpstr>
      <vt:lpstr>Integrating Microsoft SharePoint 2010 and Microsoft Dynamics CRM Online</vt:lpstr>
      <vt:lpstr>Agenda</vt:lpstr>
      <vt:lpstr>Lot More Opportunities</vt:lpstr>
      <vt:lpstr>SharePoint Developer Platform</vt:lpstr>
      <vt:lpstr>CRM/xRM Developer Platform</vt:lpstr>
      <vt:lpstr>SharePoint and CRM/xRM are Complementary Combined strengths cover broad business needs</vt:lpstr>
      <vt:lpstr>Contextual SharePoint Use SharePoint &amp; CRM Together for Better Collaboration  </vt:lpstr>
      <vt:lpstr>Contextual SharePoint Documents within Dynamics CRM</vt:lpstr>
      <vt:lpstr>Developer Tools to Get Started SPD, Expression &amp; Visual Studio</vt:lpstr>
      <vt:lpstr>.NET Version Differences</vt:lpstr>
      <vt:lpstr>“Hello World” Web Part</vt:lpstr>
      <vt:lpstr>Good ol’ List Web Part Works with CRM 2011</vt:lpstr>
      <vt:lpstr>BCS Architecture </vt:lpstr>
      <vt:lpstr>External Content Types</vt:lpstr>
      <vt:lpstr>Business Connectivity Services (BCS) Connector</vt:lpstr>
      <vt:lpstr>BCS Connector</vt:lpstr>
      <vt:lpstr>Silverlight Client What Does it Mean for CRM &amp; SharePoint</vt:lpstr>
      <vt:lpstr>Silverlight Web Part</vt:lpstr>
      <vt:lpstr>School of Fine Arts Demo (SOFA)</vt:lpstr>
      <vt:lpstr>SOFA Demo Architecture</vt:lpstr>
      <vt:lpstr>Summary</vt:lpstr>
      <vt:lpstr>Resources</vt:lpstr>
      <vt:lpstr>Related Content</vt:lpstr>
      <vt:lpstr>PowerPoint Presentation</vt:lpstr>
      <vt:lpstr>Resources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OSP309: Integrating Microsoft SharePoint 2010 and Microsoft Dynamics CRM Online</dc:title>
  <dc:subject>Microsoft TechEd North America 2011</dc:subject>
  <dc:creator/>
  <dc:description>Template Design: Jordan Cayabyab
Formatter: John Lee, Silver Fox Productions
Event Date: May 16-19, 2011
Event Location: Atlanta
Audience Type: Developers, IT Pros</dc:description>
  <cp:lastModifiedBy/>
  <cp:revision>1</cp:revision>
  <dcterms:created xsi:type="dcterms:W3CDTF">2011-05-16T19:25:05Z</dcterms:created>
  <dcterms:modified xsi:type="dcterms:W3CDTF">2011-05-16T20:14:51Z</dcterms:modified>
</cp:coreProperties>
</file>