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41" r:id="rId1"/>
    <p:sldMasterId id="2147483762" r:id="rId2"/>
  </p:sldMasterIdLst>
  <p:notesMasterIdLst>
    <p:notesMasterId r:id="rId32"/>
  </p:notesMasterIdLst>
  <p:handoutMasterIdLst>
    <p:handoutMasterId r:id="rId33"/>
  </p:handoutMasterIdLst>
  <p:sldIdLst>
    <p:sldId id="319" r:id="rId3"/>
    <p:sldId id="322" r:id="rId4"/>
    <p:sldId id="336" r:id="rId5"/>
    <p:sldId id="337" r:id="rId6"/>
    <p:sldId id="371" r:id="rId7"/>
    <p:sldId id="372" r:id="rId8"/>
    <p:sldId id="340" r:id="rId9"/>
    <p:sldId id="341" r:id="rId10"/>
    <p:sldId id="342" r:id="rId11"/>
    <p:sldId id="343" r:id="rId12"/>
    <p:sldId id="344" r:id="rId13"/>
    <p:sldId id="345" r:id="rId14"/>
    <p:sldId id="346" r:id="rId15"/>
    <p:sldId id="373" r:id="rId16"/>
    <p:sldId id="350" r:id="rId17"/>
    <p:sldId id="348" r:id="rId18"/>
    <p:sldId id="347" r:id="rId19"/>
    <p:sldId id="361" r:id="rId20"/>
    <p:sldId id="364" r:id="rId21"/>
    <p:sldId id="366" r:id="rId22"/>
    <p:sldId id="362" r:id="rId23"/>
    <p:sldId id="363" r:id="rId24"/>
    <p:sldId id="367" r:id="rId25"/>
    <p:sldId id="331" r:id="rId26"/>
    <p:sldId id="368" r:id="rId27"/>
    <p:sldId id="374" r:id="rId28"/>
    <p:sldId id="375" r:id="rId29"/>
    <p:sldId id="376" r:id="rId30"/>
    <p:sldId id="271" r:id="rId31"/>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56" autoAdjust="0"/>
    <p:restoredTop sz="90366" autoAdjust="0"/>
  </p:normalViewPr>
  <p:slideViewPr>
    <p:cSldViewPr snapToGrid="0">
      <p:cViewPr varScale="1">
        <p:scale>
          <a:sx n="95" d="100"/>
          <a:sy n="95" d="100"/>
        </p:scale>
        <p:origin x="-606" y="-90"/>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100" d="100"/>
        <a:sy n="100" d="100"/>
      </p:scale>
      <p:origin x="0" y="8112"/>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image" Target="../media/image21.png"/></Relationships>
</file>

<file path=ppt/diagrams/_rels/drawing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image" Target="../media/image2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F152CC-FB2F-4256-A273-2DCE31E918AE}" type="doc">
      <dgm:prSet loTypeId="urn:microsoft.com/office/officeart/2005/8/layout/pList1" loCatId="picture" qsTypeId="urn:microsoft.com/office/officeart/2005/8/quickstyle/simple1" qsCatId="simple" csTypeId="urn:microsoft.com/office/officeart/2005/8/colors/accent1_2" csCatId="accent1" phldr="1"/>
      <dgm:spPr/>
      <dgm:t>
        <a:bodyPr/>
        <a:lstStyle/>
        <a:p>
          <a:endParaRPr lang="en-US"/>
        </a:p>
      </dgm:t>
    </dgm:pt>
    <dgm:pt modelId="{E958B12C-1953-4894-BD03-198AAE8EE652}">
      <dgm:prSet phldrT="[Text]"/>
      <dgm:spPr/>
      <dgm:t>
        <a:bodyPr/>
        <a:lstStyle/>
        <a:p>
          <a:r>
            <a:rPr lang="en-US" dirty="0" smtClean="0"/>
            <a:t>Built-in Connection Points</a:t>
          </a:r>
          <a:endParaRPr lang="en-US" dirty="0"/>
        </a:p>
      </dgm:t>
    </dgm:pt>
    <dgm:pt modelId="{4258F3C1-149F-4725-8B78-02022094F406}" type="parTrans" cxnId="{7CFF60CE-AFD9-4937-936E-122A70FA479E}">
      <dgm:prSet/>
      <dgm:spPr/>
      <dgm:t>
        <a:bodyPr/>
        <a:lstStyle/>
        <a:p>
          <a:endParaRPr lang="en-US"/>
        </a:p>
      </dgm:t>
    </dgm:pt>
    <dgm:pt modelId="{77DBF4B0-A094-42ED-891D-8B43005EA6DB}" type="sibTrans" cxnId="{7CFF60CE-AFD9-4937-936E-122A70FA479E}">
      <dgm:prSet/>
      <dgm:spPr/>
      <dgm:t>
        <a:bodyPr/>
        <a:lstStyle/>
        <a:p>
          <a:endParaRPr lang="en-US"/>
        </a:p>
      </dgm:t>
    </dgm:pt>
    <dgm:pt modelId="{F59A6F8D-E4FB-4574-8D87-9FC1D85FB341}">
      <dgm:prSet phldrT="[Text]"/>
      <dgm:spPr/>
      <dgm:t>
        <a:bodyPr/>
        <a:lstStyle/>
        <a:p>
          <a:r>
            <a:rPr lang="en-US" dirty="0" smtClean="0"/>
            <a:t>Web Parts &amp; Silverlight</a:t>
          </a:r>
          <a:endParaRPr lang="en-US" dirty="0"/>
        </a:p>
      </dgm:t>
    </dgm:pt>
    <dgm:pt modelId="{8AC1A6EE-660C-4B25-B297-B3D0F8EDBB14}" type="parTrans" cxnId="{FC97D16C-DA4A-4A0D-AEA2-90051540561E}">
      <dgm:prSet/>
      <dgm:spPr/>
      <dgm:t>
        <a:bodyPr/>
        <a:lstStyle/>
        <a:p>
          <a:endParaRPr lang="en-US"/>
        </a:p>
      </dgm:t>
    </dgm:pt>
    <dgm:pt modelId="{828D71C2-9E86-4783-B223-51B5D7739C25}" type="sibTrans" cxnId="{FC97D16C-DA4A-4A0D-AEA2-90051540561E}">
      <dgm:prSet/>
      <dgm:spPr/>
      <dgm:t>
        <a:bodyPr/>
        <a:lstStyle/>
        <a:p>
          <a:endParaRPr lang="en-US"/>
        </a:p>
      </dgm:t>
    </dgm:pt>
    <dgm:pt modelId="{147022FD-A8D0-4D01-A5D6-BF7852B9EC1D}">
      <dgm:prSet phldrT="[Text]"/>
      <dgm:spPr/>
      <dgm:t>
        <a:bodyPr/>
        <a:lstStyle/>
        <a:p>
          <a:r>
            <a:rPr lang="en-US" dirty="0" smtClean="0"/>
            <a:t>Business Connectivity Services (BCS)</a:t>
          </a:r>
          <a:endParaRPr lang="en-US" dirty="0"/>
        </a:p>
      </dgm:t>
    </dgm:pt>
    <dgm:pt modelId="{9DE5691E-40E8-432F-9DED-8B930F7B78DD}" type="sibTrans" cxnId="{8B2AAE8A-7DB7-48D4-82D7-9CA95E611C4D}">
      <dgm:prSet/>
      <dgm:spPr/>
      <dgm:t>
        <a:bodyPr/>
        <a:lstStyle/>
        <a:p>
          <a:endParaRPr lang="en-US"/>
        </a:p>
      </dgm:t>
    </dgm:pt>
    <dgm:pt modelId="{701BB850-6CFB-40FD-A673-907CE7D4D260}" type="parTrans" cxnId="{8B2AAE8A-7DB7-48D4-82D7-9CA95E611C4D}">
      <dgm:prSet/>
      <dgm:spPr/>
      <dgm:t>
        <a:bodyPr/>
        <a:lstStyle/>
        <a:p>
          <a:endParaRPr lang="en-US"/>
        </a:p>
      </dgm:t>
    </dgm:pt>
    <dgm:pt modelId="{F98156C2-EE28-4DC2-AD58-F41AC4B5EAE2}" type="pres">
      <dgm:prSet presAssocID="{CEF152CC-FB2F-4256-A273-2DCE31E918AE}" presName="Name0" presStyleCnt="0">
        <dgm:presLayoutVars>
          <dgm:dir/>
          <dgm:resizeHandles val="exact"/>
        </dgm:presLayoutVars>
      </dgm:prSet>
      <dgm:spPr/>
      <dgm:t>
        <a:bodyPr/>
        <a:lstStyle/>
        <a:p>
          <a:endParaRPr lang="en-US"/>
        </a:p>
      </dgm:t>
    </dgm:pt>
    <dgm:pt modelId="{129427BC-D904-4AE4-8700-FD03611A8C09}" type="pres">
      <dgm:prSet presAssocID="{E958B12C-1953-4894-BD03-198AAE8EE652}" presName="compNode" presStyleCnt="0"/>
      <dgm:spPr/>
    </dgm:pt>
    <dgm:pt modelId="{7082C005-FF73-4518-AD1D-C951F3C566FD}" type="pres">
      <dgm:prSet presAssocID="{E958B12C-1953-4894-BD03-198AAE8EE652}" presName="pictRect" presStyleLbl="node1" presStyleIdx="0" presStyleCnt="3" custScaleX="87312" custScaleY="79251"/>
      <dgm:spPr>
        <a:prstGeom prst="roundRect">
          <a:avLst/>
        </a:prstGeom>
        <a:blipFill rotWithShape="1">
          <a:blip xmlns:r="http://schemas.openxmlformats.org/officeDocument/2006/relationships" r:embed="rId1"/>
          <a:stretch>
            <a:fillRect/>
          </a:stretch>
        </a:blipFill>
      </dgm:spPr>
      <dgm:t>
        <a:bodyPr/>
        <a:lstStyle/>
        <a:p>
          <a:endParaRPr lang="en-US"/>
        </a:p>
      </dgm:t>
    </dgm:pt>
    <dgm:pt modelId="{5A1AF81A-CA79-458F-82B4-532710481AF4}" type="pres">
      <dgm:prSet presAssocID="{E958B12C-1953-4894-BD03-198AAE8EE652}" presName="textRect" presStyleLbl="revTx" presStyleIdx="0" presStyleCnt="3">
        <dgm:presLayoutVars>
          <dgm:bulletEnabled val="1"/>
        </dgm:presLayoutVars>
      </dgm:prSet>
      <dgm:spPr/>
      <dgm:t>
        <a:bodyPr/>
        <a:lstStyle/>
        <a:p>
          <a:endParaRPr lang="en-US"/>
        </a:p>
      </dgm:t>
    </dgm:pt>
    <dgm:pt modelId="{E2B596D9-45A9-4FA6-9018-7774B38A679A}" type="pres">
      <dgm:prSet presAssocID="{77DBF4B0-A094-42ED-891D-8B43005EA6DB}" presName="sibTrans" presStyleLbl="sibTrans2D1" presStyleIdx="0" presStyleCnt="0"/>
      <dgm:spPr/>
      <dgm:t>
        <a:bodyPr/>
        <a:lstStyle/>
        <a:p>
          <a:endParaRPr lang="en-US"/>
        </a:p>
      </dgm:t>
    </dgm:pt>
    <dgm:pt modelId="{D444062D-39BA-45CB-B685-06F0CCED4B88}" type="pres">
      <dgm:prSet presAssocID="{147022FD-A8D0-4D01-A5D6-BF7852B9EC1D}" presName="compNode" presStyleCnt="0"/>
      <dgm:spPr/>
    </dgm:pt>
    <dgm:pt modelId="{4CE4DDB6-4E21-4760-A52B-E162390A9BB9}" type="pres">
      <dgm:prSet presAssocID="{147022FD-A8D0-4D01-A5D6-BF7852B9EC1D}" presName="pictRect" presStyleLbl="node1" presStyleIdx="1" presStyleCnt="3" custScaleX="87312" custScaleY="86954"/>
      <dgm:spPr>
        <a:blipFill dpi="0" rotWithShape="1">
          <a:blip xmlns:r="http://schemas.openxmlformats.org/officeDocument/2006/relationships" r:embed="rId2"/>
          <a:srcRect/>
          <a:stretch>
            <a:fillRect/>
          </a:stretch>
        </a:blipFill>
      </dgm:spPr>
      <dgm:t>
        <a:bodyPr/>
        <a:lstStyle/>
        <a:p>
          <a:endParaRPr lang="en-US"/>
        </a:p>
      </dgm:t>
    </dgm:pt>
    <dgm:pt modelId="{2900471B-DC78-4A5C-BAA3-1CDEDA248987}" type="pres">
      <dgm:prSet presAssocID="{147022FD-A8D0-4D01-A5D6-BF7852B9EC1D}" presName="textRect" presStyleLbl="revTx" presStyleIdx="1" presStyleCnt="3">
        <dgm:presLayoutVars>
          <dgm:bulletEnabled val="1"/>
        </dgm:presLayoutVars>
      </dgm:prSet>
      <dgm:spPr/>
      <dgm:t>
        <a:bodyPr/>
        <a:lstStyle/>
        <a:p>
          <a:endParaRPr lang="en-US"/>
        </a:p>
      </dgm:t>
    </dgm:pt>
    <dgm:pt modelId="{8F081972-D395-427C-8B24-F827D115FC2B}" type="pres">
      <dgm:prSet presAssocID="{9DE5691E-40E8-432F-9DED-8B930F7B78DD}" presName="sibTrans" presStyleLbl="sibTrans2D1" presStyleIdx="0" presStyleCnt="0"/>
      <dgm:spPr/>
      <dgm:t>
        <a:bodyPr/>
        <a:lstStyle/>
        <a:p>
          <a:endParaRPr lang="en-US"/>
        </a:p>
      </dgm:t>
    </dgm:pt>
    <dgm:pt modelId="{7AADA81A-AC0F-46FF-B21B-2896E5E5FBEA}" type="pres">
      <dgm:prSet presAssocID="{F59A6F8D-E4FB-4574-8D87-9FC1D85FB341}" presName="compNode" presStyleCnt="0"/>
      <dgm:spPr/>
    </dgm:pt>
    <dgm:pt modelId="{19E84029-539F-4675-A75C-1420F35AC4A6}" type="pres">
      <dgm:prSet presAssocID="{F59A6F8D-E4FB-4574-8D87-9FC1D85FB341}" presName="pictRect" presStyleLbl="node1" presStyleIdx="2" presStyleCnt="3" custScaleX="87312" custLinFactNeighborX="795" custLinFactNeighborY="385"/>
      <dgm:spPr>
        <a:blipFill>
          <a:blip xmlns:r="http://schemas.openxmlformats.org/officeDocument/2006/relationships" r:embed="rId3">
            <a:extLst>
              <a:ext uri="{28A0092B-C50C-407E-A947-70E740481C1C}">
                <a14:useLocalDpi xmlns:a14="http://schemas.microsoft.com/office/drawing/2010/main" val="0"/>
              </a:ext>
            </a:extLst>
          </a:blip>
          <a:srcRect/>
          <a:stretch>
            <a:fillRect l="-21000" r="-21000"/>
          </a:stretch>
        </a:blipFill>
      </dgm:spPr>
      <dgm:t>
        <a:bodyPr/>
        <a:lstStyle/>
        <a:p>
          <a:endParaRPr lang="en-US"/>
        </a:p>
      </dgm:t>
    </dgm:pt>
    <dgm:pt modelId="{1D8DC1B5-ABB4-4712-880E-12D46A0F3450}" type="pres">
      <dgm:prSet presAssocID="{F59A6F8D-E4FB-4574-8D87-9FC1D85FB341}" presName="textRect" presStyleLbl="revTx" presStyleIdx="2" presStyleCnt="3">
        <dgm:presLayoutVars>
          <dgm:bulletEnabled val="1"/>
        </dgm:presLayoutVars>
      </dgm:prSet>
      <dgm:spPr/>
      <dgm:t>
        <a:bodyPr/>
        <a:lstStyle/>
        <a:p>
          <a:endParaRPr lang="en-US"/>
        </a:p>
      </dgm:t>
    </dgm:pt>
  </dgm:ptLst>
  <dgm:cxnLst>
    <dgm:cxn modelId="{D682D284-ECF7-4DEB-8285-79E55BDF04A8}" type="presOf" srcId="{147022FD-A8D0-4D01-A5D6-BF7852B9EC1D}" destId="{2900471B-DC78-4A5C-BAA3-1CDEDA248987}" srcOrd="0" destOrd="0" presId="urn:microsoft.com/office/officeart/2005/8/layout/pList1"/>
    <dgm:cxn modelId="{FC97D16C-DA4A-4A0D-AEA2-90051540561E}" srcId="{CEF152CC-FB2F-4256-A273-2DCE31E918AE}" destId="{F59A6F8D-E4FB-4574-8D87-9FC1D85FB341}" srcOrd="2" destOrd="0" parTransId="{8AC1A6EE-660C-4B25-B297-B3D0F8EDBB14}" sibTransId="{828D71C2-9E86-4783-B223-51B5D7739C25}"/>
    <dgm:cxn modelId="{DE376F85-A350-4AB7-8046-9A50039FCBFE}" type="presOf" srcId="{F59A6F8D-E4FB-4574-8D87-9FC1D85FB341}" destId="{1D8DC1B5-ABB4-4712-880E-12D46A0F3450}" srcOrd="0" destOrd="0" presId="urn:microsoft.com/office/officeart/2005/8/layout/pList1"/>
    <dgm:cxn modelId="{B395C32B-5771-47CF-98C4-B50E815D2B21}" type="presOf" srcId="{9DE5691E-40E8-432F-9DED-8B930F7B78DD}" destId="{8F081972-D395-427C-8B24-F827D115FC2B}" srcOrd="0" destOrd="0" presId="urn:microsoft.com/office/officeart/2005/8/layout/pList1"/>
    <dgm:cxn modelId="{8B2AAE8A-7DB7-48D4-82D7-9CA95E611C4D}" srcId="{CEF152CC-FB2F-4256-A273-2DCE31E918AE}" destId="{147022FD-A8D0-4D01-A5D6-BF7852B9EC1D}" srcOrd="1" destOrd="0" parTransId="{701BB850-6CFB-40FD-A673-907CE7D4D260}" sibTransId="{9DE5691E-40E8-432F-9DED-8B930F7B78DD}"/>
    <dgm:cxn modelId="{42DC4B63-7F7D-42A0-9FC9-FB86FD83D09A}" type="presOf" srcId="{77DBF4B0-A094-42ED-891D-8B43005EA6DB}" destId="{E2B596D9-45A9-4FA6-9018-7774B38A679A}" srcOrd="0" destOrd="0" presId="urn:microsoft.com/office/officeart/2005/8/layout/pList1"/>
    <dgm:cxn modelId="{7CFF60CE-AFD9-4937-936E-122A70FA479E}" srcId="{CEF152CC-FB2F-4256-A273-2DCE31E918AE}" destId="{E958B12C-1953-4894-BD03-198AAE8EE652}" srcOrd="0" destOrd="0" parTransId="{4258F3C1-149F-4725-8B78-02022094F406}" sibTransId="{77DBF4B0-A094-42ED-891D-8B43005EA6DB}"/>
    <dgm:cxn modelId="{B140CCA8-E9A0-4CBB-A640-7723646152A8}" type="presOf" srcId="{E958B12C-1953-4894-BD03-198AAE8EE652}" destId="{5A1AF81A-CA79-458F-82B4-532710481AF4}" srcOrd="0" destOrd="0" presId="urn:microsoft.com/office/officeart/2005/8/layout/pList1"/>
    <dgm:cxn modelId="{02446CF8-82F4-4D96-88D6-0A2C33922D43}" type="presOf" srcId="{CEF152CC-FB2F-4256-A273-2DCE31E918AE}" destId="{F98156C2-EE28-4DC2-AD58-F41AC4B5EAE2}" srcOrd="0" destOrd="0" presId="urn:microsoft.com/office/officeart/2005/8/layout/pList1"/>
    <dgm:cxn modelId="{3CDB85A3-7718-44F5-9E4B-CBC965586F56}" type="presParOf" srcId="{F98156C2-EE28-4DC2-AD58-F41AC4B5EAE2}" destId="{129427BC-D904-4AE4-8700-FD03611A8C09}" srcOrd="0" destOrd="0" presId="urn:microsoft.com/office/officeart/2005/8/layout/pList1"/>
    <dgm:cxn modelId="{49156B9F-883B-4525-AF91-1C55AC1B25F6}" type="presParOf" srcId="{129427BC-D904-4AE4-8700-FD03611A8C09}" destId="{7082C005-FF73-4518-AD1D-C951F3C566FD}" srcOrd="0" destOrd="0" presId="urn:microsoft.com/office/officeart/2005/8/layout/pList1"/>
    <dgm:cxn modelId="{69C4410E-9CD5-4F37-AFF4-F1E824265126}" type="presParOf" srcId="{129427BC-D904-4AE4-8700-FD03611A8C09}" destId="{5A1AF81A-CA79-458F-82B4-532710481AF4}" srcOrd="1" destOrd="0" presId="urn:microsoft.com/office/officeart/2005/8/layout/pList1"/>
    <dgm:cxn modelId="{E53E24DE-3C72-4C7E-919C-D09858F33986}" type="presParOf" srcId="{F98156C2-EE28-4DC2-AD58-F41AC4B5EAE2}" destId="{E2B596D9-45A9-4FA6-9018-7774B38A679A}" srcOrd="1" destOrd="0" presId="urn:microsoft.com/office/officeart/2005/8/layout/pList1"/>
    <dgm:cxn modelId="{0BEB8759-05F0-4E7D-91E2-D0A2F5AA578D}" type="presParOf" srcId="{F98156C2-EE28-4DC2-AD58-F41AC4B5EAE2}" destId="{D444062D-39BA-45CB-B685-06F0CCED4B88}" srcOrd="2" destOrd="0" presId="urn:microsoft.com/office/officeart/2005/8/layout/pList1"/>
    <dgm:cxn modelId="{3CCB414A-A5FD-428D-BD73-35E5430EE79C}" type="presParOf" srcId="{D444062D-39BA-45CB-B685-06F0CCED4B88}" destId="{4CE4DDB6-4E21-4760-A52B-E162390A9BB9}" srcOrd="0" destOrd="0" presId="urn:microsoft.com/office/officeart/2005/8/layout/pList1"/>
    <dgm:cxn modelId="{9536485B-57F2-44A8-9C90-4A63DBB4492A}" type="presParOf" srcId="{D444062D-39BA-45CB-B685-06F0CCED4B88}" destId="{2900471B-DC78-4A5C-BAA3-1CDEDA248987}" srcOrd="1" destOrd="0" presId="urn:microsoft.com/office/officeart/2005/8/layout/pList1"/>
    <dgm:cxn modelId="{0A710AF5-106E-4490-B23F-E0C552AD1731}" type="presParOf" srcId="{F98156C2-EE28-4DC2-AD58-F41AC4B5EAE2}" destId="{8F081972-D395-427C-8B24-F827D115FC2B}" srcOrd="3" destOrd="0" presId="urn:microsoft.com/office/officeart/2005/8/layout/pList1"/>
    <dgm:cxn modelId="{29BE2ACC-5FF5-445F-85C7-4261507351C2}" type="presParOf" srcId="{F98156C2-EE28-4DC2-AD58-F41AC4B5EAE2}" destId="{7AADA81A-AC0F-46FF-B21B-2896E5E5FBEA}" srcOrd="4" destOrd="0" presId="urn:microsoft.com/office/officeart/2005/8/layout/pList1"/>
    <dgm:cxn modelId="{C3650E86-5BA2-4D3A-AFD0-F768867429A0}" type="presParOf" srcId="{7AADA81A-AC0F-46FF-B21B-2896E5E5FBEA}" destId="{19E84029-539F-4675-A75C-1420F35AC4A6}" srcOrd="0" destOrd="0" presId="urn:microsoft.com/office/officeart/2005/8/layout/pList1"/>
    <dgm:cxn modelId="{14635AA2-337F-4D74-8151-1CB7D6CBEF37}" type="presParOf" srcId="{7AADA81A-AC0F-46FF-B21B-2896E5E5FBEA}" destId="{1D8DC1B5-ABB4-4712-880E-12D46A0F3450}"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ADB959-5017-40CA-BAB7-F527034AA282}" type="doc">
      <dgm:prSet loTypeId="urn:microsoft.com/office/officeart/2008/layout/VerticalAccentList" loCatId="list" qsTypeId="urn:microsoft.com/office/officeart/2005/8/quickstyle/3d1" qsCatId="3D" csTypeId="urn:microsoft.com/office/officeart/2005/8/colors/accent0_3" csCatId="mainScheme" phldr="1"/>
      <dgm:spPr/>
      <dgm:t>
        <a:bodyPr/>
        <a:lstStyle/>
        <a:p>
          <a:endParaRPr lang="en-US"/>
        </a:p>
      </dgm:t>
    </dgm:pt>
    <dgm:pt modelId="{643C3C85-1BA5-4762-9A98-6A0120C29B2B}">
      <dgm:prSet phldrT="[Text]" custT="1"/>
      <dgm:spPr/>
      <dgm:t>
        <a:bodyPr/>
        <a:lstStyle/>
        <a:p>
          <a:r>
            <a:rPr lang="en-US" sz="4400" dirty="0" smtClean="0"/>
            <a:t>Getting Started is Simple and Easy</a:t>
          </a:r>
          <a:endParaRPr lang="en-US" sz="4400" dirty="0"/>
        </a:p>
      </dgm:t>
    </dgm:pt>
    <dgm:pt modelId="{5E22FAFD-02B0-4254-90A3-5EF76736577E}" type="parTrans" cxnId="{42298AEC-E02D-472A-A511-2D1D053EB9BB}">
      <dgm:prSet/>
      <dgm:spPr/>
      <dgm:t>
        <a:bodyPr/>
        <a:lstStyle/>
        <a:p>
          <a:endParaRPr lang="en-US" sz="1800"/>
        </a:p>
      </dgm:t>
    </dgm:pt>
    <dgm:pt modelId="{9C66A8E8-58DF-4432-992E-26EA50E5BB72}" type="sibTrans" cxnId="{42298AEC-E02D-472A-A511-2D1D053EB9BB}">
      <dgm:prSet/>
      <dgm:spPr/>
      <dgm:t>
        <a:bodyPr/>
        <a:lstStyle/>
        <a:p>
          <a:endParaRPr lang="en-US" sz="1800"/>
        </a:p>
      </dgm:t>
    </dgm:pt>
    <dgm:pt modelId="{66A4F6E0-EBF2-47D2-86CC-DD0A605FFFB3}">
      <dgm:prSet phldrT="[Text]" custT="1"/>
      <dgm:spPr/>
      <dgm:t>
        <a:bodyPr/>
        <a:lstStyle/>
        <a:p>
          <a:r>
            <a:rPr lang="en-US" sz="4400" dirty="0" smtClean="0"/>
            <a:t>CRM has Native SharePoint Integration</a:t>
          </a:r>
          <a:endParaRPr lang="en-US" sz="4400" dirty="0"/>
        </a:p>
      </dgm:t>
    </dgm:pt>
    <dgm:pt modelId="{3756623F-028F-46E1-B003-2CFC07F8DA3F}" type="parTrans" cxnId="{805940AC-4A02-406D-B0E8-2695BCDDE0E2}">
      <dgm:prSet/>
      <dgm:spPr/>
      <dgm:t>
        <a:bodyPr/>
        <a:lstStyle/>
        <a:p>
          <a:endParaRPr lang="en-US" sz="1800"/>
        </a:p>
      </dgm:t>
    </dgm:pt>
    <dgm:pt modelId="{8D0C4FFE-235E-4F80-B1B7-0DCB8A87840C}" type="sibTrans" cxnId="{805940AC-4A02-406D-B0E8-2695BCDDE0E2}">
      <dgm:prSet/>
      <dgm:spPr/>
      <dgm:t>
        <a:bodyPr/>
        <a:lstStyle/>
        <a:p>
          <a:endParaRPr lang="en-US" sz="1800"/>
        </a:p>
      </dgm:t>
    </dgm:pt>
    <dgm:pt modelId="{0237E7E3-F8BE-44C1-A1AD-530D911662EA}">
      <dgm:prSet phldrT="[Text]" custT="1"/>
      <dgm:spPr/>
      <dgm:t>
        <a:bodyPr/>
        <a:lstStyle/>
        <a:p>
          <a:r>
            <a:rPr lang="en-US" sz="4000" dirty="0" smtClean="0"/>
            <a:t>Easy Extensibility and Connection to Cloud</a:t>
          </a:r>
          <a:endParaRPr lang="en-US" sz="4000" dirty="0"/>
        </a:p>
      </dgm:t>
    </dgm:pt>
    <dgm:pt modelId="{B11FB03A-E9C3-4FAF-B058-B028A96FBD78}" type="parTrans" cxnId="{93A96533-CE08-4796-AC36-84E1B1A727A1}">
      <dgm:prSet/>
      <dgm:spPr/>
      <dgm:t>
        <a:bodyPr/>
        <a:lstStyle/>
        <a:p>
          <a:endParaRPr lang="en-US" sz="1800"/>
        </a:p>
      </dgm:t>
    </dgm:pt>
    <dgm:pt modelId="{A36FE3CE-5335-4787-A28A-1C96B0DD7B0D}" type="sibTrans" cxnId="{93A96533-CE08-4796-AC36-84E1B1A727A1}">
      <dgm:prSet/>
      <dgm:spPr/>
      <dgm:t>
        <a:bodyPr/>
        <a:lstStyle/>
        <a:p>
          <a:endParaRPr lang="en-US" sz="1800"/>
        </a:p>
      </dgm:t>
    </dgm:pt>
    <dgm:pt modelId="{CAA8761B-2EF9-4271-9EC5-BF3C1B672170}" type="pres">
      <dgm:prSet presAssocID="{A7ADB959-5017-40CA-BAB7-F527034AA282}" presName="Name0" presStyleCnt="0">
        <dgm:presLayoutVars>
          <dgm:chMax/>
          <dgm:chPref/>
          <dgm:dir/>
        </dgm:presLayoutVars>
      </dgm:prSet>
      <dgm:spPr/>
      <dgm:t>
        <a:bodyPr/>
        <a:lstStyle/>
        <a:p>
          <a:endParaRPr lang="en-US"/>
        </a:p>
      </dgm:t>
    </dgm:pt>
    <dgm:pt modelId="{5795441F-8EB0-4036-A1FC-1416C3D7B9F4}" type="pres">
      <dgm:prSet presAssocID="{643C3C85-1BA5-4762-9A98-6A0120C29B2B}" presName="parenttextcomposite" presStyleCnt="0"/>
      <dgm:spPr/>
      <dgm:t>
        <a:bodyPr/>
        <a:lstStyle/>
        <a:p>
          <a:endParaRPr lang="en-US"/>
        </a:p>
      </dgm:t>
    </dgm:pt>
    <dgm:pt modelId="{6BA1B884-3254-443E-B2FE-4FDCAFC86572}" type="pres">
      <dgm:prSet presAssocID="{643C3C85-1BA5-4762-9A98-6A0120C29B2B}" presName="parenttext" presStyleLbl="revTx" presStyleIdx="0" presStyleCnt="3">
        <dgm:presLayoutVars>
          <dgm:chMax/>
          <dgm:chPref val="2"/>
          <dgm:bulletEnabled val="1"/>
        </dgm:presLayoutVars>
      </dgm:prSet>
      <dgm:spPr/>
      <dgm:t>
        <a:bodyPr/>
        <a:lstStyle/>
        <a:p>
          <a:endParaRPr lang="en-US"/>
        </a:p>
      </dgm:t>
    </dgm:pt>
    <dgm:pt modelId="{D49E6730-9FC5-44F2-8943-D6179B86D999}" type="pres">
      <dgm:prSet presAssocID="{643C3C85-1BA5-4762-9A98-6A0120C29B2B}" presName="parallelogramComposite" presStyleCnt="0"/>
      <dgm:spPr/>
      <dgm:t>
        <a:bodyPr/>
        <a:lstStyle/>
        <a:p>
          <a:endParaRPr lang="en-US"/>
        </a:p>
      </dgm:t>
    </dgm:pt>
    <dgm:pt modelId="{0D3D68ED-3355-4AA1-B6B4-C08AA5352932}" type="pres">
      <dgm:prSet presAssocID="{643C3C85-1BA5-4762-9A98-6A0120C29B2B}" presName="parallelogram1" presStyleLbl="alignNode1" presStyleIdx="0" presStyleCnt="21"/>
      <dgm:spPr/>
      <dgm:t>
        <a:bodyPr/>
        <a:lstStyle/>
        <a:p>
          <a:endParaRPr lang="en-US"/>
        </a:p>
      </dgm:t>
    </dgm:pt>
    <dgm:pt modelId="{024DEF6E-B66F-4ECE-95D4-58507653144F}" type="pres">
      <dgm:prSet presAssocID="{643C3C85-1BA5-4762-9A98-6A0120C29B2B}" presName="parallelogram2" presStyleLbl="alignNode1" presStyleIdx="1" presStyleCnt="21"/>
      <dgm:spPr/>
      <dgm:t>
        <a:bodyPr/>
        <a:lstStyle/>
        <a:p>
          <a:endParaRPr lang="en-US"/>
        </a:p>
      </dgm:t>
    </dgm:pt>
    <dgm:pt modelId="{942C3C3C-691F-4B85-A20F-48610AE1CB1C}" type="pres">
      <dgm:prSet presAssocID="{643C3C85-1BA5-4762-9A98-6A0120C29B2B}" presName="parallelogram3" presStyleLbl="alignNode1" presStyleIdx="2" presStyleCnt="21"/>
      <dgm:spPr/>
      <dgm:t>
        <a:bodyPr/>
        <a:lstStyle/>
        <a:p>
          <a:endParaRPr lang="en-US"/>
        </a:p>
      </dgm:t>
    </dgm:pt>
    <dgm:pt modelId="{F50602A3-B78D-475B-BD5F-FA341CD1B952}" type="pres">
      <dgm:prSet presAssocID="{643C3C85-1BA5-4762-9A98-6A0120C29B2B}" presName="parallelogram4" presStyleLbl="alignNode1" presStyleIdx="3" presStyleCnt="21"/>
      <dgm:spPr/>
      <dgm:t>
        <a:bodyPr/>
        <a:lstStyle/>
        <a:p>
          <a:endParaRPr lang="en-US"/>
        </a:p>
      </dgm:t>
    </dgm:pt>
    <dgm:pt modelId="{9574B9F4-3D53-4237-A1E6-16D3C20762B1}" type="pres">
      <dgm:prSet presAssocID="{643C3C85-1BA5-4762-9A98-6A0120C29B2B}" presName="parallelogram5" presStyleLbl="alignNode1" presStyleIdx="4" presStyleCnt="21"/>
      <dgm:spPr/>
      <dgm:t>
        <a:bodyPr/>
        <a:lstStyle/>
        <a:p>
          <a:endParaRPr lang="en-US"/>
        </a:p>
      </dgm:t>
    </dgm:pt>
    <dgm:pt modelId="{7F4D1B3E-293E-4D42-BC2C-2FDE32E8E50E}" type="pres">
      <dgm:prSet presAssocID="{643C3C85-1BA5-4762-9A98-6A0120C29B2B}" presName="parallelogram6" presStyleLbl="alignNode1" presStyleIdx="5" presStyleCnt="21"/>
      <dgm:spPr/>
      <dgm:t>
        <a:bodyPr/>
        <a:lstStyle/>
        <a:p>
          <a:endParaRPr lang="en-US"/>
        </a:p>
      </dgm:t>
    </dgm:pt>
    <dgm:pt modelId="{9C1615D0-4AFB-482F-8E43-6133518B23A4}" type="pres">
      <dgm:prSet presAssocID="{643C3C85-1BA5-4762-9A98-6A0120C29B2B}" presName="parallelogram7" presStyleLbl="alignNode1" presStyleIdx="6" presStyleCnt="21"/>
      <dgm:spPr/>
      <dgm:t>
        <a:bodyPr/>
        <a:lstStyle/>
        <a:p>
          <a:endParaRPr lang="en-US"/>
        </a:p>
      </dgm:t>
    </dgm:pt>
    <dgm:pt modelId="{7E2CDA1E-5818-4BCD-8DDE-689F0AD6E433}" type="pres">
      <dgm:prSet presAssocID="{9C66A8E8-58DF-4432-992E-26EA50E5BB72}" presName="sibTrans" presStyleCnt="0"/>
      <dgm:spPr/>
      <dgm:t>
        <a:bodyPr/>
        <a:lstStyle/>
        <a:p>
          <a:endParaRPr lang="en-US"/>
        </a:p>
      </dgm:t>
    </dgm:pt>
    <dgm:pt modelId="{FE855AB8-9181-4A4D-B873-5FA2634FF3C3}" type="pres">
      <dgm:prSet presAssocID="{66A4F6E0-EBF2-47D2-86CC-DD0A605FFFB3}" presName="parenttextcomposite" presStyleCnt="0"/>
      <dgm:spPr/>
      <dgm:t>
        <a:bodyPr/>
        <a:lstStyle/>
        <a:p>
          <a:endParaRPr lang="en-US"/>
        </a:p>
      </dgm:t>
    </dgm:pt>
    <dgm:pt modelId="{171D396F-793C-4BB1-9CD6-A9BAE3A1274F}" type="pres">
      <dgm:prSet presAssocID="{66A4F6E0-EBF2-47D2-86CC-DD0A605FFFB3}" presName="parenttext" presStyleLbl="revTx" presStyleIdx="1" presStyleCnt="3">
        <dgm:presLayoutVars>
          <dgm:chMax/>
          <dgm:chPref val="2"/>
          <dgm:bulletEnabled val="1"/>
        </dgm:presLayoutVars>
      </dgm:prSet>
      <dgm:spPr/>
      <dgm:t>
        <a:bodyPr/>
        <a:lstStyle/>
        <a:p>
          <a:endParaRPr lang="en-US"/>
        </a:p>
      </dgm:t>
    </dgm:pt>
    <dgm:pt modelId="{FE11CD49-B55C-4562-8757-DC5D7EEECF95}" type="pres">
      <dgm:prSet presAssocID="{66A4F6E0-EBF2-47D2-86CC-DD0A605FFFB3}" presName="parallelogramComposite" presStyleCnt="0"/>
      <dgm:spPr/>
      <dgm:t>
        <a:bodyPr/>
        <a:lstStyle/>
        <a:p>
          <a:endParaRPr lang="en-US"/>
        </a:p>
      </dgm:t>
    </dgm:pt>
    <dgm:pt modelId="{1824DA2A-F14C-4596-8D54-9F926DF6710C}" type="pres">
      <dgm:prSet presAssocID="{66A4F6E0-EBF2-47D2-86CC-DD0A605FFFB3}" presName="parallelogram1" presStyleLbl="alignNode1" presStyleIdx="7" presStyleCnt="21"/>
      <dgm:spPr/>
      <dgm:t>
        <a:bodyPr/>
        <a:lstStyle/>
        <a:p>
          <a:endParaRPr lang="en-US"/>
        </a:p>
      </dgm:t>
    </dgm:pt>
    <dgm:pt modelId="{548AFAB4-45AD-41A4-B59E-55E8AD893D80}" type="pres">
      <dgm:prSet presAssocID="{66A4F6E0-EBF2-47D2-86CC-DD0A605FFFB3}" presName="parallelogram2" presStyleLbl="alignNode1" presStyleIdx="8" presStyleCnt="21"/>
      <dgm:spPr/>
      <dgm:t>
        <a:bodyPr/>
        <a:lstStyle/>
        <a:p>
          <a:endParaRPr lang="en-US"/>
        </a:p>
      </dgm:t>
    </dgm:pt>
    <dgm:pt modelId="{34BE04BE-5BCB-4CC4-A6F3-556DE9979A7E}" type="pres">
      <dgm:prSet presAssocID="{66A4F6E0-EBF2-47D2-86CC-DD0A605FFFB3}" presName="parallelogram3" presStyleLbl="alignNode1" presStyleIdx="9" presStyleCnt="21"/>
      <dgm:spPr/>
      <dgm:t>
        <a:bodyPr/>
        <a:lstStyle/>
        <a:p>
          <a:endParaRPr lang="en-US"/>
        </a:p>
      </dgm:t>
    </dgm:pt>
    <dgm:pt modelId="{05AD75D5-17A2-4075-BD31-07DCA97F08D6}" type="pres">
      <dgm:prSet presAssocID="{66A4F6E0-EBF2-47D2-86CC-DD0A605FFFB3}" presName="parallelogram4" presStyleLbl="alignNode1" presStyleIdx="10" presStyleCnt="21"/>
      <dgm:spPr/>
      <dgm:t>
        <a:bodyPr/>
        <a:lstStyle/>
        <a:p>
          <a:endParaRPr lang="en-US"/>
        </a:p>
      </dgm:t>
    </dgm:pt>
    <dgm:pt modelId="{0A8E5AFB-C310-4374-B2F3-1A02874F1C40}" type="pres">
      <dgm:prSet presAssocID="{66A4F6E0-EBF2-47D2-86CC-DD0A605FFFB3}" presName="parallelogram5" presStyleLbl="alignNode1" presStyleIdx="11" presStyleCnt="21"/>
      <dgm:spPr/>
      <dgm:t>
        <a:bodyPr/>
        <a:lstStyle/>
        <a:p>
          <a:endParaRPr lang="en-US"/>
        </a:p>
      </dgm:t>
    </dgm:pt>
    <dgm:pt modelId="{DF8FD292-9FCE-44F9-A637-2F8CE51F27F3}" type="pres">
      <dgm:prSet presAssocID="{66A4F6E0-EBF2-47D2-86CC-DD0A605FFFB3}" presName="parallelogram6" presStyleLbl="alignNode1" presStyleIdx="12" presStyleCnt="21"/>
      <dgm:spPr/>
      <dgm:t>
        <a:bodyPr/>
        <a:lstStyle/>
        <a:p>
          <a:endParaRPr lang="en-US"/>
        </a:p>
      </dgm:t>
    </dgm:pt>
    <dgm:pt modelId="{041DBF46-A94F-4086-A24B-B0B69C86312C}" type="pres">
      <dgm:prSet presAssocID="{66A4F6E0-EBF2-47D2-86CC-DD0A605FFFB3}" presName="parallelogram7" presStyleLbl="alignNode1" presStyleIdx="13" presStyleCnt="21"/>
      <dgm:spPr/>
      <dgm:t>
        <a:bodyPr/>
        <a:lstStyle/>
        <a:p>
          <a:endParaRPr lang="en-US"/>
        </a:p>
      </dgm:t>
    </dgm:pt>
    <dgm:pt modelId="{DC2D2FCA-3198-4AEC-8B05-897CABA6473D}" type="pres">
      <dgm:prSet presAssocID="{8D0C4FFE-235E-4F80-B1B7-0DCB8A87840C}" presName="sibTrans" presStyleCnt="0"/>
      <dgm:spPr/>
      <dgm:t>
        <a:bodyPr/>
        <a:lstStyle/>
        <a:p>
          <a:endParaRPr lang="en-US"/>
        </a:p>
      </dgm:t>
    </dgm:pt>
    <dgm:pt modelId="{1AF153F4-DB2C-4109-8952-A5E5507E2209}" type="pres">
      <dgm:prSet presAssocID="{0237E7E3-F8BE-44C1-A1AD-530D911662EA}" presName="parenttextcomposite" presStyleCnt="0"/>
      <dgm:spPr/>
      <dgm:t>
        <a:bodyPr/>
        <a:lstStyle/>
        <a:p>
          <a:endParaRPr lang="en-US"/>
        </a:p>
      </dgm:t>
    </dgm:pt>
    <dgm:pt modelId="{7F229BA9-CD13-4AF4-B9DF-5CDF1BB97200}" type="pres">
      <dgm:prSet presAssocID="{0237E7E3-F8BE-44C1-A1AD-530D911662EA}" presName="parenttext" presStyleLbl="revTx" presStyleIdx="2" presStyleCnt="3">
        <dgm:presLayoutVars>
          <dgm:chMax/>
          <dgm:chPref val="2"/>
          <dgm:bulletEnabled val="1"/>
        </dgm:presLayoutVars>
      </dgm:prSet>
      <dgm:spPr/>
      <dgm:t>
        <a:bodyPr/>
        <a:lstStyle/>
        <a:p>
          <a:endParaRPr lang="en-US"/>
        </a:p>
      </dgm:t>
    </dgm:pt>
    <dgm:pt modelId="{205C8D0A-AEDA-4D93-8A51-7C05C96CA535}" type="pres">
      <dgm:prSet presAssocID="{0237E7E3-F8BE-44C1-A1AD-530D911662EA}" presName="parallelogramComposite" presStyleCnt="0"/>
      <dgm:spPr/>
      <dgm:t>
        <a:bodyPr/>
        <a:lstStyle/>
        <a:p>
          <a:endParaRPr lang="en-US"/>
        </a:p>
      </dgm:t>
    </dgm:pt>
    <dgm:pt modelId="{43311FE9-BC8C-457F-9E6A-0F6DD86727A5}" type="pres">
      <dgm:prSet presAssocID="{0237E7E3-F8BE-44C1-A1AD-530D911662EA}" presName="parallelogram1" presStyleLbl="alignNode1" presStyleIdx="14" presStyleCnt="21"/>
      <dgm:spPr/>
      <dgm:t>
        <a:bodyPr/>
        <a:lstStyle/>
        <a:p>
          <a:endParaRPr lang="en-US"/>
        </a:p>
      </dgm:t>
    </dgm:pt>
    <dgm:pt modelId="{785C07D6-C75D-40DE-98B5-850DD6E8BDB1}" type="pres">
      <dgm:prSet presAssocID="{0237E7E3-F8BE-44C1-A1AD-530D911662EA}" presName="parallelogram2" presStyleLbl="alignNode1" presStyleIdx="15" presStyleCnt="21"/>
      <dgm:spPr/>
      <dgm:t>
        <a:bodyPr/>
        <a:lstStyle/>
        <a:p>
          <a:endParaRPr lang="en-US"/>
        </a:p>
      </dgm:t>
    </dgm:pt>
    <dgm:pt modelId="{11F70BF7-ABEB-46F7-815F-AFB7FF0374A8}" type="pres">
      <dgm:prSet presAssocID="{0237E7E3-F8BE-44C1-A1AD-530D911662EA}" presName="parallelogram3" presStyleLbl="alignNode1" presStyleIdx="16" presStyleCnt="21"/>
      <dgm:spPr/>
      <dgm:t>
        <a:bodyPr/>
        <a:lstStyle/>
        <a:p>
          <a:endParaRPr lang="en-US"/>
        </a:p>
      </dgm:t>
    </dgm:pt>
    <dgm:pt modelId="{C14CF03F-0375-41BE-BEE1-1B1D42EB06A7}" type="pres">
      <dgm:prSet presAssocID="{0237E7E3-F8BE-44C1-A1AD-530D911662EA}" presName="parallelogram4" presStyleLbl="alignNode1" presStyleIdx="17" presStyleCnt="21"/>
      <dgm:spPr/>
      <dgm:t>
        <a:bodyPr/>
        <a:lstStyle/>
        <a:p>
          <a:endParaRPr lang="en-US"/>
        </a:p>
      </dgm:t>
    </dgm:pt>
    <dgm:pt modelId="{AC115B19-31A3-4C2B-A16D-01AABD0089A9}" type="pres">
      <dgm:prSet presAssocID="{0237E7E3-F8BE-44C1-A1AD-530D911662EA}" presName="parallelogram5" presStyleLbl="alignNode1" presStyleIdx="18" presStyleCnt="21"/>
      <dgm:spPr/>
      <dgm:t>
        <a:bodyPr/>
        <a:lstStyle/>
        <a:p>
          <a:endParaRPr lang="en-US"/>
        </a:p>
      </dgm:t>
    </dgm:pt>
    <dgm:pt modelId="{FAD0C3DB-F776-4E02-9C47-0CC05886C034}" type="pres">
      <dgm:prSet presAssocID="{0237E7E3-F8BE-44C1-A1AD-530D911662EA}" presName="parallelogram6" presStyleLbl="alignNode1" presStyleIdx="19" presStyleCnt="21"/>
      <dgm:spPr/>
      <dgm:t>
        <a:bodyPr/>
        <a:lstStyle/>
        <a:p>
          <a:endParaRPr lang="en-US"/>
        </a:p>
      </dgm:t>
    </dgm:pt>
    <dgm:pt modelId="{254BC3F5-E7AA-4B5A-8305-4A107A9D225E}" type="pres">
      <dgm:prSet presAssocID="{0237E7E3-F8BE-44C1-A1AD-530D911662EA}" presName="parallelogram7" presStyleLbl="alignNode1" presStyleIdx="20" presStyleCnt="21"/>
      <dgm:spPr/>
      <dgm:t>
        <a:bodyPr/>
        <a:lstStyle/>
        <a:p>
          <a:endParaRPr lang="en-US"/>
        </a:p>
      </dgm:t>
    </dgm:pt>
  </dgm:ptLst>
  <dgm:cxnLst>
    <dgm:cxn modelId="{805940AC-4A02-406D-B0E8-2695BCDDE0E2}" srcId="{A7ADB959-5017-40CA-BAB7-F527034AA282}" destId="{66A4F6E0-EBF2-47D2-86CC-DD0A605FFFB3}" srcOrd="1" destOrd="0" parTransId="{3756623F-028F-46E1-B003-2CFC07F8DA3F}" sibTransId="{8D0C4FFE-235E-4F80-B1B7-0DCB8A87840C}"/>
    <dgm:cxn modelId="{956AC46B-C253-4F6F-8777-30D0662308A1}" type="presOf" srcId="{A7ADB959-5017-40CA-BAB7-F527034AA282}" destId="{CAA8761B-2EF9-4271-9EC5-BF3C1B672170}" srcOrd="0" destOrd="0" presId="urn:microsoft.com/office/officeart/2008/layout/VerticalAccentList"/>
    <dgm:cxn modelId="{42298AEC-E02D-472A-A511-2D1D053EB9BB}" srcId="{A7ADB959-5017-40CA-BAB7-F527034AA282}" destId="{643C3C85-1BA5-4762-9A98-6A0120C29B2B}" srcOrd="0" destOrd="0" parTransId="{5E22FAFD-02B0-4254-90A3-5EF76736577E}" sibTransId="{9C66A8E8-58DF-4432-992E-26EA50E5BB72}"/>
    <dgm:cxn modelId="{93A96533-CE08-4796-AC36-84E1B1A727A1}" srcId="{A7ADB959-5017-40CA-BAB7-F527034AA282}" destId="{0237E7E3-F8BE-44C1-A1AD-530D911662EA}" srcOrd="2" destOrd="0" parTransId="{B11FB03A-E9C3-4FAF-B058-B028A96FBD78}" sibTransId="{A36FE3CE-5335-4787-A28A-1C96B0DD7B0D}"/>
    <dgm:cxn modelId="{3FBD0A15-3A59-4607-8BFB-D6630203557F}" type="presOf" srcId="{66A4F6E0-EBF2-47D2-86CC-DD0A605FFFB3}" destId="{171D396F-793C-4BB1-9CD6-A9BAE3A1274F}" srcOrd="0" destOrd="0" presId="urn:microsoft.com/office/officeart/2008/layout/VerticalAccentList"/>
    <dgm:cxn modelId="{274B838C-10F4-4197-88DC-E768DE189352}" type="presOf" srcId="{0237E7E3-F8BE-44C1-A1AD-530D911662EA}" destId="{7F229BA9-CD13-4AF4-B9DF-5CDF1BB97200}" srcOrd="0" destOrd="0" presId="urn:microsoft.com/office/officeart/2008/layout/VerticalAccentList"/>
    <dgm:cxn modelId="{8D324FB4-6151-4349-BBF1-3A2C62BE2240}" type="presOf" srcId="{643C3C85-1BA5-4762-9A98-6A0120C29B2B}" destId="{6BA1B884-3254-443E-B2FE-4FDCAFC86572}" srcOrd="0" destOrd="0" presId="urn:microsoft.com/office/officeart/2008/layout/VerticalAccentList"/>
    <dgm:cxn modelId="{429B39BA-CF68-4E71-84E7-AB94963A413A}" type="presParOf" srcId="{CAA8761B-2EF9-4271-9EC5-BF3C1B672170}" destId="{5795441F-8EB0-4036-A1FC-1416C3D7B9F4}" srcOrd="0" destOrd="0" presId="urn:microsoft.com/office/officeart/2008/layout/VerticalAccentList"/>
    <dgm:cxn modelId="{10A21B7A-9F61-459D-A60E-50B56615F0FC}" type="presParOf" srcId="{5795441F-8EB0-4036-A1FC-1416C3D7B9F4}" destId="{6BA1B884-3254-443E-B2FE-4FDCAFC86572}" srcOrd="0" destOrd="0" presId="urn:microsoft.com/office/officeart/2008/layout/VerticalAccentList"/>
    <dgm:cxn modelId="{F57BCB4E-05B0-4E1E-B9D9-3D93992C374A}" type="presParOf" srcId="{CAA8761B-2EF9-4271-9EC5-BF3C1B672170}" destId="{D49E6730-9FC5-44F2-8943-D6179B86D999}" srcOrd="1" destOrd="0" presId="urn:microsoft.com/office/officeart/2008/layout/VerticalAccentList"/>
    <dgm:cxn modelId="{F9A64788-8781-4171-91BA-6DADBB6E21A9}" type="presParOf" srcId="{D49E6730-9FC5-44F2-8943-D6179B86D999}" destId="{0D3D68ED-3355-4AA1-B6B4-C08AA5352932}" srcOrd="0" destOrd="0" presId="urn:microsoft.com/office/officeart/2008/layout/VerticalAccentList"/>
    <dgm:cxn modelId="{B333FB08-53D7-44A1-BAC4-6C44762A317D}" type="presParOf" srcId="{D49E6730-9FC5-44F2-8943-D6179B86D999}" destId="{024DEF6E-B66F-4ECE-95D4-58507653144F}" srcOrd="1" destOrd="0" presId="urn:microsoft.com/office/officeart/2008/layout/VerticalAccentList"/>
    <dgm:cxn modelId="{55A38EA4-8706-4252-9BDA-93E836325FF4}" type="presParOf" srcId="{D49E6730-9FC5-44F2-8943-D6179B86D999}" destId="{942C3C3C-691F-4B85-A20F-48610AE1CB1C}" srcOrd="2" destOrd="0" presId="urn:microsoft.com/office/officeart/2008/layout/VerticalAccentList"/>
    <dgm:cxn modelId="{EDAC9D01-9A74-48DA-A4A9-A00A5BD208A6}" type="presParOf" srcId="{D49E6730-9FC5-44F2-8943-D6179B86D999}" destId="{F50602A3-B78D-475B-BD5F-FA341CD1B952}" srcOrd="3" destOrd="0" presId="urn:microsoft.com/office/officeart/2008/layout/VerticalAccentList"/>
    <dgm:cxn modelId="{6EFE3286-4280-4A80-B8C9-F4C4BE0FBF59}" type="presParOf" srcId="{D49E6730-9FC5-44F2-8943-D6179B86D999}" destId="{9574B9F4-3D53-4237-A1E6-16D3C20762B1}" srcOrd="4" destOrd="0" presId="urn:microsoft.com/office/officeart/2008/layout/VerticalAccentList"/>
    <dgm:cxn modelId="{3FB7F6D5-EB13-44E8-AC06-532700105076}" type="presParOf" srcId="{D49E6730-9FC5-44F2-8943-D6179B86D999}" destId="{7F4D1B3E-293E-4D42-BC2C-2FDE32E8E50E}" srcOrd="5" destOrd="0" presId="urn:microsoft.com/office/officeart/2008/layout/VerticalAccentList"/>
    <dgm:cxn modelId="{05F00B81-37CB-4E2F-BD63-5E2BC6BBA27F}" type="presParOf" srcId="{D49E6730-9FC5-44F2-8943-D6179B86D999}" destId="{9C1615D0-4AFB-482F-8E43-6133518B23A4}" srcOrd="6" destOrd="0" presId="urn:microsoft.com/office/officeart/2008/layout/VerticalAccentList"/>
    <dgm:cxn modelId="{38815ACB-6FA6-4EA3-B581-30E453F6B84F}" type="presParOf" srcId="{CAA8761B-2EF9-4271-9EC5-BF3C1B672170}" destId="{7E2CDA1E-5818-4BCD-8DDE-689F0AD6E433}" srcOrd="2" destOrd="0" presId="urn:microsoft.com/office/officeart/2008/layout/VerticalAccentList"/>
    <dgm:cxn modelId="{474D1776-DEBD-42F0-BB14-017821E99FFB}" type="presParOf" srcId="{CAA8761B-2EF9-4271-9EC5-BF3C1B672170}" destId="{FE855AB8-9181-4A4D-B873-5FA2634FF3C3}" srcOrd="3" destOrd="0" presId="urn:microsoft.com/office/officeart/2008/layout/VerticalAccentList"/>
    <dgm:cxn modelId="{2895B0D6-374D-4486-B042-71B7B5A8897C}" type="presParOf" srcId="{FE855AB8-9181-4A4D-B873-5FA2634FF3C3}" destId="{171D396F-793C-4BB1-9CD6-A9BAE3A1274F}" srcOrd="0" destOrd="0" presId="urn:microsoft.com/office/officeart/2008/layout/VerticalAccentList"/>
    <dgm:cxn modelId="{028A3B7B-CDAB-40C5-8706-161237528D1C}" type="presParOf" srcId="{CAA8761B-2EF9-4271-9EC5-BF3C1B672170}" destId="{FE11CD49-B55C-4562-8757-DC5D7EEECF95}" srcOrd="4" destOrd="0" presId="urn:microsoft.com/office/officeart/2008/layout/VerticalAccentList"/>
    <dgm:cxn modelId="{EE4612E3-F64E-4FE9-9478-1C97331FF817}" type="presParOf" srcId="{FE11CD49-B55C-4562-8757-DC5D7EEECF95}" destId="{1824DA2A-F14C-4596-8D54-9F926DF6710C}" srcOrd="0" destOrd="0" presId="urn:microsoft.com/office/officeart/2008/layout/VerticalAccentList"/>
    <dgm:cxn modelId="{E292002B-1D95-4D1B-96E9-07A45BFC1400}" type="presParOf" srcId="{FE11CD49-B55C-4562-8757-DC5D7EEECF95}" destId="{548AFAB4-45AD-41A4-B59E-55E8AD893D80}" srcOrd="1" destOrd="0" presId="urn:microsoft.com/office/officeart/2008/layout/VerticalAccentList"/>
    <dgm:cxn modelId="{169296D1-676B-45BF-8502-6E02F1988CD3}" type="presParOf" srcId="{FE11CD49-B55C-4562-8757-DC5D7EEECF95}" destId="{34BE04BE-5BCB-4CC4-A6F3-556DE9979A7E}" srcOrd="2" destOrd="0" presId="urn:microsoft.com/office/officeart/2008/layout/VerticalAccentList"/>
    <dgm:cxn modelId="{9D273D05-6276-49C1-97EE-F3512A2C1765}" type="presParOf" srcId="{FE11CD49-B55C-4562-8757-DC5D7EEECF95}" destId="{05AD75D5-17A2-4075-BD31-07DCA97F08D6}" srcOrd="3" destOrd="0" presId="urn:microsoft.com/office/officeart/2008/layout/VerticalAccentList"/>
    <dgm:cxn modelId="{3B343363-AFD9-40E0-ADA8-64DF63E35569}" type="presParOf" srcId="{FE11CD49-B55C-4562-8757-DC5D7EEECF95}" destId="{0A8E5AFB-C310-4374-B2F3-1A02874F1C40}" srcOrd="4" destOrd="0" presId="urn:microsoft.com/office/officeart/2008/layout/VerticalAccentList"/>
    <dgm:cxn modelId="{447CB733-5862-4D97-8D7C-00BD840E3CCF}" type="presParOf" srcId="{FE11CD49-B55C-4562-8757-DC5D7EEECF95}" destId="{DF8FD292-9FCE-44F9-A637-2F8CE51F27F3}" srcOrd="5" destOrd="0" presId="urn:microsoft.com/office/officeart/2008/layout/VerticalAccentList"/>
    <dgm:cxn modelId="{93879552-AC00-4158-9C08-BF820FC56630}" type="presParOf" srcId="{FE11CD49-B55C-4562-8757-DC5D7EEECF95}" destId="{041DBF46-A94F-4086-A24B-B0B69C86312C}" srcOrd="6" destOrd="0" presId="urn:microsoft.com/office/officeart/2008/layout/VerticalAccentList"/>
    <dgm:cxn modelId="{EBCCE47E-A3E8-4F97-83FC-1E0AE996F23D}" type="presParOf" srcId="{CAA8761B-2EF9-4271-9EC5-BF3C1B672170}" destId="{DC2D2FCA-3198-4AEC-8B05-897CABA6473D}" srcOrd="5" destOrd="0" presId="urn:microsoft.com/office/officeart/2008/layout/VerticalAccentList"/>
    <dgm:cxn modelId="{AA27447B-7F2C-4013-B45E-F562DEF8B107}" type="presParOf" srcId="{CAA8761B-2EF9-4271-9EC5-BF3C1B672170}" destId="{1AF153F4-DB2C-4109-8952-A5E5507E2209}" srcOrd="6" destOrd="0" presId="urn:microsoft.com/office/officeart/2008/layout/VerticalAccentList"/>
    <dgm:cxn modelId="{6A64AE83-A999-40D8-ADEB-1B1D75A2EAD5}" type="presParOf" srcId="{1AF153F4-DB2C-4109-8952-A5E5507E2209}" destId="{7F229BA9-CD13-4AF4-B9DF-5CDF1BB97200}" srcOrd="0" destOrd="0" presId="urn:microsoft.com/office/officeart/2008/layout/VerticalAccentList"/>
    <dgm:cxn modelId="{FB21F521-CD79-4E9D-A8D9-F95664B2367E}" type="presParOf" srcId="{CAA8761B-2EF9-4271-9EC5-BF3C1B672170}" destId="{205C8D0A-AEDA-4D93-8A51-7C05C96CA535}" srcOrd="7" destOrd="0" presId="urn:microsoft.com/office/officeart/2008/layout/VerticalAccentList"/>
    <dgm:cxn modelId="{C889A16A-EF7E-4611-A168-215C0812F50E}" type="presParOf" srcId="{205C8D0A-AEDA-4D93-8A51-7C05C96CA535}" destId="{43311FE9-BC8C-457F-9E6A-0F6DD86727A5}" srcOrd="0" destOrd="0" presId="urn:microsoft.com/office/officeart/2008/layout/VerticalAccentList"/>
    <dgm:cxn modelId="{ADDFA9B0-958F-4F1D-BDC9-8EFBDDFAB9DE}" type="presParOf" srcId="{205C8D0A-AEDA-4D93-8A51-7C05C96CA535}" destId="{785C07D6-C75D-40DE-98B5-850DD6E8BDB1}" srcOrd="1" destOrd="0" presId="urn:microsoft.com/office/officeart/2008/layout/VerticalAccentList"/>
    <dgm:cxn modelId="{CB7707D6-1470-495D-BFA7-A46BCB1CE353}" type="presParOf" srcId="{205C8D0A-AEDA-4D93-8A51-7C05C96CA535}" destId="{11F70BF7-ABEB-46F7-815F-AFB7FF0374A8}" srcOrd="2" destOrd="0" presId="urn:microsoft.com/office/officeart/2008/layout/VerticalAccentList"/>
    <dgm:cxn modelId="{558D27F6-A262-44EF-8AAC-F30A54E9C8E9}" type="presParOf" srcId="{205C8D0A-AEDA-4D93-8A51-7C05C96CA535}" destId="{C14CF03F-0375-41BE-BEE1-1B1D42EB06A7}" srcOrd="3" destOrd="0" presId="urn:microsoft.com/office/officeart/2008/layout/VerticalAccentList"/>
    <dgm:cxn modelId="{8B97244C-58A2-45A3-B3FB-56A10AEDC7E2}" type="presParOf" srcId="{205C8D0A-AEDA-4D93-8A51-7C05C96CA535}" destId="{AC115B19-31A3-4C2B-A16D-01AABD0089A9}" srcOrd="4" destOrd="0" presId="urn:microsoft.com/office/officeart/2008/layout/VerticalAccentList"/>
    <dgm:cxn modelId="{A08F0FBE-24EF-4B04-AE21-04A87FC428FE}" type="presParOf" srcId="{205C8D0A-AEDA-4D93-8A51-7C05C96CA535}" destId="{FAD0C3DB-F776-4E02-9C47-0CC05886C034}" srcOrd="5" destOrd="0" presId="urn:microsoft.com/office/officeart/2008/layout/VerticalAccentList"/>
    <dgm:cxn modelId="{6E778104-630B-4F09-AAB1-01C30B3099F5}" type="presParOf" srcId="{205C8D0A-AEDA-4D93-8A51-7C05C96CA535}" destId="{254BC3F5-E7AA-4B5A-8305-4A107A9D225E}" srcOrd="6"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82C005-FF73-4518-AD1D-C951F3C566FD}">
      <dsp:nvSpPr>
        <dsp:cNvPr id="0" name=""/>
        <dsp:cNvSpPr/>
      </dsp:nvSpPr>
      <dsp:spPr>
        <a:xfrm>
          <a:off x="235045" y="866478"/>
          <a:ext cx="3203093" cy="2003178"/>
        </a:xfrm>
        <a:prstGeom prst="round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A1AF81A-CA79-458F-82B4-532710481AF4}">
      <dsp:nvSpPr>
        <dsp:cNvPr id="0" name=""/>
        <dsp:cNvSpPr/>
      </dsp:nvSpPr>
      <dsp:spPr>
        <a:xfrm>
          <a:off x="2312" y="3131886"/>
          <a:ext cx="3668560" cy="1361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6248" tIns="206248" rIns="206248" bIns="0" numCol="1" spcCol="1270" anchor="t" anchorCtr="0">
          <a:noAutofit/>
        </a:bodyPr>
        <a:lstStyle/>
        <a:p>
          <a:pPr lvl="0" algn="ctr" defTabSz="1289050">
            <a:lnSpc>
              <a:spcPct val="90000"/>
            </a:lnSpc>
            <a:spcBef>
              <a:spcPct val="0"/>
            </a:spcBef>
            <a:spcAft>
              <a:spcPct val="35000"/>
            </a:spcAft>
          </a:pPr>
          <a:r>
            <a:rPr lang="en-US" sz="2900" kern="1200" dirty="0" smtClean="0"/>
            <a:t>Built-in Connection Points</a:t>
          </a:r>
          <a:endParaRPr lang="en-US" sz="2900" kern="1200" dirty="0"/>
        </a:p>
      </dsp:txBody>
      <dsp:txXfrm>
        <a:off x="2312" y="3131886"/>
        <a:ext cx="3668560" cy="1361035"/>
      </dsp:txXfrm>
    </dsp:sp>
    <dsp:sp modelId="{4CE4DDB6-4E21-4760-A52B-E162390A9BB9}">
      <dsp:nvSpPr>
        <dsp:cNvPr id="0" name=""/>
        <dsp:cNvSpPr/>
      </dsp:nvSpPr>
      <dsp:spPr>
        <a:xfrm>
          <a:off x="4270615" y="817802"/>
          <a:ext cx="3203093" cy="2197882"/>
        </a:xfrm>
        <a:prstGeom prst="roundRect">
          <a:avLst/>
        </a:prstGeom>
        <a:blipFill dpi="0" rotWithShape="1">
          <a:blip xmlns:r="http://schemas.openxmlformats.org/officeDocument/2006/relationships" r:embed="rId2"/>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00471B-DC78-4A5C-BAA3-1CDEDA248987}">
      <dsp:nvSpPr>
        <dsp:cNvPr id="0" name=""/>
        <dsp:cNvSpPr/>
      </dsp:nvSpPr>
      <dsp:spPr>
        <a:xfrm>
          <a:off x="4037882" y="3180562"/>
          <a:ext cx="3668560" cy="1361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6248" tIns="206248" rIns="206248" bIns="0" numCol="1" spcCol="1270" anchor="t" anchorCtr="0">
          <a:noAutofit/>
        </a:bodyPr>
        <a:lstStyle/>
        <a:p>
          <a:pPr lvl="0" algn="ctr" defTabSz="1289050">
            <a:lnSpc>
              <a:spcPct val="90000"/>
            </a:lnSpc>
            <a:spcBef>
              <a:spcPct val="0"/>
            </a:spcBef>
            <a:spcAft>
              <a:spcPct val="35000"/>
            </a:spcAft>
          </a:pPr>
          <a:r>
            <a:rPr lang="en-US" sz="2900" kern="1200" dirty="0" smtClean="0"/>
            <a:t>Business Connectivity Services (BCS)</a:t>
          </a:r>
          <a:endParaRPr lang="en-US" sz="2900" kern="1200" dirty="0"/>
        </a:p>
      </dsp:txBody>
      <dsp:txXfrm>
        <a:off x="4037882" y="3180562"/>
        <a:ext cx="3668560" cy="1361035"/>
      </dsp:txXfrm>
    </dsp:sp>
    <dsp:sp modelId="{19E84029-539F-4675-A75C-1420F35AC4A6}">
      <dsp:nvSpPr>
        <dsp:cNvPr id="0" name=""/>
        <dsp:cNvSpPr/>
      </dsp:nvSpPr>
      <dsp:spPr>
        <a:xfrm>
          <a:off x="8335351" y="745094"/>
          <a:ext cx="3203093" cy="2527637"/>
        </a:xfrm>
        <a:prstGeom prst="round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1000" r="-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D8DC1B5-ABB4-4712-880E-12D46A0F3450}">
      <dsp:nvSpPr>
        <dsp:cNvPr id="0" name=""/>
        <dsp:cNvSpPr/>
      </dsp:nvSpPr>
      <dsp:spPr>
        <a:xfrm>
          <a:off x="8073452" y="3263001"/>
          <a:ext cx="3668560" cy="1361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6248" tIns="206248" rIns="206248" bIns="0" numCol="1" spcCol="1270" anchor="t" anchorCtr="0">
          <a:noAutofit/>
        </a:bodyPr>
        <a:lstStyle/>
        <a:p>
          <a:pPr lvl="0" algn="ctr" defTabSz="1289050">
            <a:lnSpc>
              <a:spcPct val="90000"/>
            </a:lnSpc>
            <a:spcBef>
              <a:spcPct val="0"/>
            </a:spcBef>
            <a:spcAft>
              <a:spcPct val="35000"/>
            </a:spcAft>
          </a:pPr>
          <a:r>
            <a:rPr lang="en-US" sz="2900" kern="1200" dirty="0" smtClean="0"/>
            <a:t>Web Parts &amp; Silverlight</a:t>
          </a:r>
          <a:endParaRPr lang="en-US" sz="2900" kern="1200" dirty="0"/>
        </a:p>
      </dsp:txBody>
      <dsp:txXfrm>
        <a:off x="8073452" y="3263001"/>
        <a:ext cx="3668560" cy="13610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A1B884-3254-443E-B2FE-4FDCAFC86572}">
      <dsp:nvSpPr>
        <dsp:cNvPr id="0" name=""/>
        <dsp:cNvSpPr/>
      </dsp:nvSpPr>
      <dsp:spPr>
        <a:xfrm>
          <a:off x="579299" y="830786"/>
          <a:ext cx="10427387" cy="9479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b" anchorCtr="0">
          <a:noAutofit/>
        </a:bodyPr>
        <a:lstStyle/>
        <a:p>
          <a:pPr lvl="0" algn="l" defTabSz="1955800">
            <a:lnSpc>
              <a:spcPct val="90000"/>
            </a:lnSpc>
            <a:spcBef>
              <a:spcPct val="0"/>
            </a:spcBef>
            <a:spcAft>
              <a:spcPct val="35000"/>
            </a:spcAft>
          </a:pPr>
          <a:r>
            <a:rPr lang="en-US" sz="4400" kern="1200" dirty="0" smtClean="0"/>
            <a:t>Getting Started is Simple and Easy</a:t>
          </a:r>
          <a:endParaRPr lang="en-US" sz="4400" kern="1200" dirty="0"/>
        </a:p>
      </dsp:txBody>
      <dsp:txXfrm>
        <a:off x="579299" y="830786"/>
        <a:ext cx="10427387" cy="947944"/>
      </dsp:txXfrm>
    </dsp:sp>
    <dsp:sp modelId="{0D3D68ED-3355-4AA1-B6B4-C08AA5352932}">
      <dsp:nvSpPr>
        <dsp:cNvPr id="0" name=""/>
        <dsp:cNvSpPr/>
      </dsp:nvSpPr>
      <dsp:spPr>
        <a:xfrm>
          <a:off x="579299" y="1778731"/>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024DEF6E-B66F-4ECE-95D4-58507653144F}">
      <dsp:nvSpPr>
        <dsp:cNvPr id="0" name=""/>
        <dsp:cNvSpPr/>
      </dsp:nvSpPr>
      <dsp:spPr>
        <a:xfrm>
          <a:off x="2050719" y="1778731"/>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942C3C3C-691F-4B85-A20F-48610AE1CB1C}">
      <dsp:nvSpPr>
        <dsp:cNvPr id="0" name=""/>
        <dsp:cNvSpPr/>
      </dsp:nvSpPr>
      <dsp:spPr>
        <a:xfrm>
          <a:off x="3522139" y="1778731"/>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F50602A3-B78D-475B-BD5F-FA341CD1B952}">
      <dsp:nvSpPr>
        <dsp:cNvPr id="0" name=""/>
        <dsp:cNvSpPr/>
      </dsp:nvSpPr>
      <dsp:spPr>
        <a:xfrm>
          <a:off x="4993559" y="1778731"/>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9574B9F4-3D53-4237-A1E6-16D3C20762B1}">
      <dsp:nvSpPr>
        <dsp:cNvPr id="0" name=""/>
        <dsp:cNvSpPr/>
      </dsp:nvSpPr>
      <dsp:spPr>
        <a:xfrm>
          <a:off x="6464980" y="1778731"/>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7F4D1B3E-293E-4D42-BC2C-2FDE32E8E50E}">
      <dsp:nvSpPr>
        <dsp:cNvPr id="0" name=""/>
        <dsp:cNvSpPr/>
      </dsp:nvSpPr>
      <dsp:spPr>
        <a:xfrm>
          <a:off x="7936400" y="1778731"/>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9C1615D0-4AFB-482F-8E43-6133518B23A4}">
      <dsp:nvSpPr>
        <dsp:cNvPr id="0" name=""/>
        <dsp:cNvSpPr/>
      </dsp:nvSpPr>
      <dsp:spPr>
        <a:xfrm>
          <a:off x="9407820" y="1778731"/>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171D396F-793C-4BB1-9CD6-A9BAE3A1274F}">
      <dsp:nvSpPr>
        <dsp:cNvPr id="0" name=""/>
        <dsp:cNvSpPr/>
      </dsp:nvSpPr>
      <dsp:spPr>
        <a:xfrm>
          <a:off x="579299" y="2118795"/>
          <a:ext cx="10427387" cy="9479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b" anchorCtr="0">
          <a:noAutofit/>
        </a:bodyPr>
        <a:lstStyle/>
        <a:p>
          <a:pPr lvl="0" algn="l" defTabSz="1955800">
            <a:lnSpc>
              <a:spcPct val="90000"/>
            </a:lnSpc>
            <a:spcBef>
              <a:spcPct val="0"/>
            </a:spcBef>
            <a:spcAft>
              <a:spcPct val="35000"/>
            </a:spcAft>
          </a:pPr>
          <a:r>
            <a:rPr lang="en-US" sz="4400" kern="1200" dirty="0" smtClean="0"/>
            <a:t>CRM has Native SharePoint Integration</a:t>
          </a:r>
          <a:endParaRPr lang="en-US" sz="4400" kern="1200" dirty="0"/>
        </a:p>
      </dsp:txBody>
      <dsp:txXfrm>
        <a:off x="579299" y="2118795"/>
        <a:ext cx="10427387" cy="947944"/>
      </dsp:txXfrm>
    </dsp:sp>
    <dsp:sp modelId="{1824DA2A-F14C-4596-8D54-9F926DF6710C}">
      <dsp:nvSpPr>
        <dsp:cNvPr id="0" name=""/>
        <dsp:cNvSpPr/>
      </dsp:nvSpPr>
      <dsp:spPr>
        <a:xfrm>
          <a:off x="579299" y="3066740"/>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548AFAB4-45AD-41A4-B59E-55E8AD893D80}">
      <dsp:nvSpPr>
        <dsp:cNvPr id="0" name=""/>
        <dsp:cNvSpPr/>
      </dsp:nvSpPr>
      <dsp:spPr>
        <a:xfrm>
          <a:off x="2050719" y="3066740"/>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34BE04BE-5BCB-4CC4-A6F3-556DE9979A7E}">
      <dsp:nvSpPr>
        <dsp:cNvPr id="0" name=""/>
        <dsp:cNvSpPr/>
      </dsp:nvSpPr>
      <dsp:spPr>
        <a:xfrm>
          <a:off x="3522139" y="3066740"/>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05AD75D5-17A2-4075-BD31-07DCA97F08D6}">
      <dsp:nvSpPr>
        <dsp:cNvPr id="0" name=""/>
        <dsp:cNvSpPr/>
      </dsp:nvSpPr>
      <dsp:spPr>
        <a:xfrm>
          <a:off x="4993559" y="3066740"/>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0A8E5AFB-C310-4374-B2F3-1A02874F1C40}">
      <dsp:nvSpPr>
        <dsp:cNvPr id="0" name=""/>
        <dsp:cNvSpPr/>
      </dsp:nvSpPr>
      <dsp:spPr>
        <a:xfrm>
          <a:off x="6464980" y="3066740"/>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DF8FD292-9FCE-44F9-A637-2F8CE51F27F3}">
      <dsp:nvSpPr>
        <dsp:cNvPr id="0" name=""/>
        <dsp:cNvSpPr/>
      </dsp:nvSpPr>
      <dsp:spPr>
        <a:xfrm>
          <a:off x="7936400" y="3066740"/>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041DBF46-A94F-4086-A24B-B0B69C86312C}">
      <dsp:nvSpPr>
        <dsp:cNvPr id="0" name=""/>
        <dsp:cNvSpPr/>
      </dsp:nvSpPr>
      <dsp:spPr>
        <a:xfrm>
          <a:off x="9407820" y="3066740"/>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7F229BA9-CD13-4AF4-B9DF-5CDF1BB97200}">
      <dsp:nvSpPr>
        <dsp:cNvPr id="0" name=""/>
        <dsp:cNvSpPr/>
      </dsp:nvSpPr>
      <dsp:spPr>
        <a:xfrm>
          <a:off x="579299" y="3406805"/>
          <a:ext cx="10427387" cy="9479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b" anchorCtr="0">
          <a:noAutofit/>
        </a:bodyPr>
        <a:lstStyle/>
        <a:p>
          <a:pPr lvl="0" algn="l" defTabSz="1778000">
            <a:lnSpc>
              <a:spcPct val="90000"/>
            </a:lnSpc>
            <a:spcBef>
              <a:spcPct val="0"/>
            </a:spcBef>
            <a:spcAft>
              <a:spcPct val="35000"/>
            </a:spcAft>
          </a:pPr>
          <a:r>
            <a:rPr lang="en-US" sz="4000" kern="1200" dirty="0" smtClean="0"/>
            <a:t>Easy Extensibility and Connection to Cloud</a:t>
          </a:r>
          <a:endParaRPr lang="en-US" sz="4000" kern="1200" dirty="0"/>
        </a:p>
      </dsp:txBody>
      <dsp:txXfrm>
        <a:off x="579299" y="3406805"/>
        <a:ext cx="10427387" cy="947944"/>
      </dsp:txXfrm>
    </dsp:sp>
    <dsp:sp modelId="{43311FE9-BC8C-457F-9E6A-0F6DD86727A5}">
      <dsp:nvSpPr>
        <dsp:cNvPr id="0" name=""/>
        <dsp:cNvSpPr/>
      </dsp:nvSpPr>
      <dsp:spPr>
        <a:xfrm>
          <a:off x="579299" y="4354749"/>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785C07D6-C75D-40DE-98B5-850DD6E8BDB1}">
      <dsp:nvSpPr>
        <dsp:cNvPr id="0" name=""/>
        <dsp:cNvSpPr/>
      </dsp:nvSpPr>
      <dsp:spPr>
        <a:xfrm>
          <a:off x="2050719" y="4354749"/>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11F70BF7-ABEB-46F7-815F-AFB7FF0374A8}">
      <dsp:nvSpPr>
        <dsp:cNvPr id="0" name=""/>
        <dsp:cNvSpPr/>
      </dsp:nvSpPr>
      <dsp:spPr>
        <a:xfrm>
          <a:off x="3522139" y="4354749"/>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C14CF03F-0375-41BE-BEE1-1B1D42EB06A7}">
      <dsp:nvSpPr>
        <dsp:cNvPr id="0" name=""/>
        <dsp:cNvSpPr/>
      </dsp:nvSpPr>
      <dsp:spPr>
        <a:xfrm>
          <a:off x="4993559" y="4354749"/>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AC115B19-31A3-4C2B-A16D-01AABD0089A9}">
      <dsp:nvSpPr>
        <dsp:cNvPr id="0" name=""/>
        <dsp:cNvSpPr/>
      </dsp:nvSpPr>
      <dsp:spPr>
        <a:xfrm>
          <a:off x="6464980" y="4354749"/>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FAD0C3DB-F776-4E02-9C47-0CC05886C034}">
      <dsp:nvSpPr>
        <dsp:cNvPr id="0" name=""/>
        <dsp:cNvSpPr/>
      </dsp:nvSpPr>
      <dsp:spPr>
        <a:xfrm>
          <a:off x="7936400" y="4354749"/>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254BC3F5-E7AA-4B5A-8305-4A107A9D225E}">
      <dsp:nvSpPr>
        <dsp:cNvPr id="0" name=""/>
        <dsp:cNvSpPr/>
      </dsp:nvSpPr>
      <dsp:spPr>
        <a:xfrm>
          <a:off x="9407820" y="4354749"/>
          <a:ext cx="1390318" cy="231719"/>
        </a:xfrm>
        <a:prstGeom prst="parallelogram">
          <a:avLst>
            <a:gd name="adj" fmla="val 140840"/>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5/16/2011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5/16/2011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Convergence 2011</a:t>
            </a:r>
            <a:endParaRPr lang="en-US" dirty="0"/>
          </a:p>
        </p:txBody>
      </p:sp>
      <p:sp>
        <p:nvSpPr>
          <p:cNvPr id="5" name="Date Placeholder 4"/>
          <p:cNvSpPr>
            <a:spLocks noGrp="1"/>
          </p:cNvSpPr>
          <p:nvPr>
            <p:ph type="dt" idx="11"/>
          </p:nvPr>
        </p:nvSpPr>
        <p:spPr/>
        <p:txBody>
          <a:bodyPr/>
          <a:lstStyle/>
          <a:p>
            <a:fld id="{843DF1B8-A246-4720-924B-0CB0D2373235}" type="datetime1">
              <a:rPr lang="en-US" smtClean="0"/>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4012534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3:58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3:58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8244" indent="-168244">
              <a:buFont typeface="Arial" pitchFamily="34" charset="0"/>
              <a:buChar char="•"/>
            </a:pPr>
            <a:endParaRPr lang="en-US" dirty="0"/>
          </a:p>
        </p:txBody>
      </p:sp>
      <p:sp>
        <p:nvSpPr>
          <p:cNvPr id="6" name="Rectangle 2"/>
          <p:cNvSpPr>
            <a:spLocks noGrp="1" noChangeArrowheads="1"/>
          </p:cNvSpPr>
          <p:nvPr>
            <p:ph type="hdr" sz="quarter"/>
          </p:nvPr>
        </p:nvSpPr>
        <p:spPr bwMode="auto">
          <a:xfrm>
            <a:off x="0" y="0"/>
            <a:ext cx="3889225" cy="472190"/>
          </a:xfrm>
          <a:prstGeom prst="rect">
            <a:avLst/>
          </a:prstGeom>
          <a:noFill/>
          <a:ln w="9525">
            <a:noFill/>
            <a:miter lim="800000"/>
            <a:headEnd/>
            <a:tailEnd/>
          </a:ln>
          <a:effectLst/>
        </p:spPr>
        <p:txBody>
          <a:bodyPr vert="horz" wrap="square" lIns="94846" tIns="47423" rIns="94846" bIns="47423" numCol="1" anchor="t" anchorCtr="0" compatLnSpc="1">
            <a:prstTxWarp prst="textNoShape">
              <a:avLst/>
            </a:prstTxWarp>
          </a:bodyPr>
          <a:lstStyle>
            <a:lvl1pPr>
              <a:defRPr sz="1000" smtClean="0"/>
            </a:lvl1pPr>
          </a:lstStyle>
          <a:p>
            <a:pPr>
              <a:defRPr/>
            </a:pPr>
            <a:r>
              <a:rPr lang="en-US" dirty="0" smtClean="0"/>
              <a:t>MS Confidential : SharePoint 2010 Developer Workshop (Beta1)</a:t>
            </a:r>
            <a:endParaRPr lang="en-US" dirty="0"/>
          </a:p>
        </p:txBody>
      </p:sp>
      <p:sp>
        <p:nvSpPr>
          <p:cNvPr id="7" name="Slide Number Placeholder 4"/>
          <p:cNvSpPr>
            <a:spLocks noGrp="1"/>
          </p:cNvSpPr>
          <p:nvPr>
            <p:ph type="sldNum" sz="quarter" idx="5"/>
          </p:nvPr>
        </p:nvSpPr>
        <p:spPr>
          <a:xfrm>
            <a:off x="3889225" y="0"/>
            <a:ext cx="2968775" cy="472190"/>
          </a:xfrm>
          <a:prstGeom prst="rect">
            <a:avLst/>
          </a:prstGeom>
        </p:spPr>
        <p:txBody>
          <a:bodyPr lIns="93077" tIns="46538" rIns="93077" bIns="46538"/>
          <a:lstStyle>
            <a:lvl1pPr algn="r">
              <a:defRPr sz="1000"/>
            </a:lvl1pPr>
          </a:lstStyle>
          <a:p>
            <a:r>
              <a:rPr lang="en-US" dirty="0" smtClean="0"/>
              <a:t>Lecture 9: BCS - </a:t>
            </a:r>
            <a:fld id="{073E6628-0705-4E34-90AA-D61A964D0AFD}" type="slidenum">
              <a:rPr lang="en-US" smtClean="0"/>
              <a:pPr/>
              <a:t>15</a:t>
            </a:fld>
            <a:endParaRPr lang="en-US" dirty="0"/>
          </a:p>
        </p:txBody>
      </p:sp>
    </p:spTree>
    <p:extLst>
      <p:ext uri="{BB962C8B-B14F-4D97-AF65-F5344CB8AC3E}">
        <p14:creationId xmlns:p14="http://schemas.microsoft.com/office/powerpoint/2010/main" val="42405618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3:58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39759055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3:58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3:58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a:xfrm>
            <a:off x="685800" y="4343401"/>
            <a:ext cx="5486400" cy="4114800"/>
          </a:xfrm>
          <a:prstGeom prst="rect">
            <a:avLst/>
          </a:prstGeom>
        </p:spPr>
        <p:txBody>
          <a:bodyPr>
            <a:normAutofit/>
          </a:bodyPr>
          <a:lstStyle/>
          <a:p>
            <a:pPr indent="457121"/>
            <a:endParaRPr lang="en-US" dirty="0"/>
          </a:p>
        </p:txBody>
      </p:sp>
      <p:sp>
        <p:nvSpPr>
          <p:cNvPr id="4" name="Date Placeholder 3"/>
          <p:cNvSpPr>
            <a:spLocks noGrp="1"/>
          </p:cNvSpPr>
          <p:nvPr>
            <p:ph type="dt" idx="10"/>
          </p:nvPr>
        </p:nvSpPr>
        <p:spPr/>
        <p:txBody>
          <a:bodyPr/>
          <a:lstStyle/>
          <a:p>
            <a:pPr>
              <a:defRPr/>
            </a:pPr>
            <a:fld id="{C8CF0E9A-E02F-4DD0-8C27-9F198098EC56}" type="datetime8">
              <a:rPr lang="en-US" smtClean="0">
                <a:solidFill>
                  <a:prstClr val="black"/>
                </a:solidFill>
              </a:rPr>
              <a:pPr>
                <a:defRPr/>
              </a:pPr>
              <a:t>5/16/2011 3:58 PM</a:t>
            </a:fld>
            <a:endParaRPr lang="en-US" dirty="0">
              <a:solidFill>
                <a:prstClr val="black"/>
              </a:solidFill>
            </a:endParaRPr>
          </a:p>
        </p:txBody>
      </p:sp>
      <p:sp>
        <p:nvSpPr>
          <p:cNvPr id="5" name="Footer Placeholder 4"/>
          <p:cNvSpPr>
            <a:spLocks noGrp="1"/>
          </p:cNvSpPr>
          <p:nvPr>
            <p:ph type="ftr" sz="quarter" idx="11"/>
          </p:nvPr>
        </p:nvSpPr>
        <p:spPr/>
        <p:txBody>
          <a:bodyPr/>
          <a:lstStyle/>
          <a:p>
            <a:pPr>
              <a:defRPr/>
            </a:pPr>
            <a:r>
              <a:rPr lang="en-US" dirty="0" smtClean="0">
                <a:solidFill>
                  <a:prstClr val="black"/>
                </a:solidFill>
              </a:rPr>
              <a:t>©2004 Microsoft Corporation. All rights reserved.</a:t>
            </a:r>
          </a:p>
          <a:p>
            <a:pPr>
              <a:defRPr/>
            </a:pPr>
            <a:r>
              <a:rPr lang="en-US" dirty="0" smtClean="0">
                <a:solidFill>
                  <a:prstClr val="black"/>
                </a:solidFill>
              </a:rPr>
              <a:t>This presentation is for informational purposes only. Microsoft makes no warranties, express or implied, in this summary.</a:t>
            </a:r>
            <a:endParaRPr lang="en-US" dirty="0">
              <a:solidFill>
                <a:prstClr val="black"/>
              </a:solidFill>
            </a:endParaRPr>
          </a:p>
        </p:txBody>
      </p:sp>
      <p:sp>
        <p:nvSpPr>
          <p:cNvPr id="6" name="Slide Number Placeholder 5"/>
          <p:cNvSpPr>
            <a:spLocks noGrp="1"/>
          </p:cNvSpPr>
          <p:nvPr>
            <p:ph type="sldNum" sz="quarter" idx="12"/>
          </p:nvPr>
        </p:nvSpPr>
        <p:spPr/>
        <p:txBody>
          <a:bodyPr/>
          <a:lstStyle/>
          <a:p>
            <a:pPr>
              <a:defRPr/>
            </a:pPr>
            <a:fld id="{B3B4C335-5F88-4670-897B-6E055E3DA18C}" type="slidenum">
              <a:rPr lang="en-US" smtClean="0">
                <a:solidFill>
                  <a:prstClr val="black"/>
                </a:solidFill>
              </a:rPr>
              <a:pPr>
                <a:defRPr/>
              </a:pPr>
              <a:t>21</a:t>
            </a:fld>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Convergence 2011</a:t>
            </a:r>
            <a:endParaRPr lang="en-US" dirty="0"/>
          </a:p>
        </p:txBody>
      </p:sp>
      <p:sp>
        <p:nvSpPr>
          <p:cNvPr id="5" name="Date Placeholder 4"/>
          <p:cNvSpPr>
            <a:spLocks noGrp="1"/>
          </p:cNvSpPr>
          <p:nvPr>
            <p:ph type="dt" idx="11"/>
          </p:nvPr>
        </p:nvSpPr>
        <p:spPr/>
        <p:txBody>
          <a:bodyPr/>
          <a:lstStyle/>
          <a:p>
            <a:fld id="{876C2A8A-BC48-4F81-B943-7C132EC1891D}" type="datetime1">
              <a:rPr lang="en-US" smtClean="0"/>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3671089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3:59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680868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5/16/2011 3:58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1309300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5/16/2011 4:13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5/16/2011 4:13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New for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2011, we will be working with Microsoft Tag (http://tag.microsoft.com/overview.aspx) to create unique Tags for every session at the event. Your session Tag will appear on both the room signage and at the end of your presentation. With your session Tag, attendees will be able to scan as they enter the room to retrieve session details, view speaker bios, and engage in discussions; or scan at the end of the presentation to evaluate your session and download materials. We’re excited to integrate Microsoft Tag across the My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mobile experience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5/16/2011 4:13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3:58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lvl="2">
              <a:buNone/>
            </a:pPr>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70B10680-0FF9-4EED-863E-730C980F8893}" type="datetime1">
              <a:rPr lang="en-US" smtClean="0"/>
              <a:pPr/>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1022131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Convergence 2011</a:t>
            </a:r>
            <a:endParaRPr lang="en-US" dirty="0"/>
          </a:p>
        </p:txBody>
      </p:sp>
      <p:sp>
        <p:nvSpPr>
          <p:cNvPr id="5" name="Date Placeholder 4"/>
          <p:cNvSpPr>
            <a:spLocks noGrp="1"/>
          </p:cNvSpPr>
          <p:nvPr>
            <p:ph type="dt" idx="11"/>
          </p:nvPr>
        </p:nvSpPr>
        <p:spPr/>
        <p:txBody>
          <a:bodyPr/>
          <a:lstStyle/>
          <a:p>
            <a:fld id="{47026686-15EF-4765-9348-8018499FFEA2}" type="datetime1">
              <a:rPr lang="en-US" smtClean="0"/>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1618560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p:txBody>
          <a:bodyPr/>
          <a:lstStyle/>
          <a:p>
            <a:fld id="{EA8D5538-8A2C-43DC-AF72-CD3F64754970}" type="slidenum">
              <a:rPr lang="en-US" smtClean="0"/>
              <a:pPr/>
              <a:t>5</a:t>
            </a:fld>
            <a:endParaRPr lang="en-US" dirty="0"/>
          </a:p>
        </p:txBody>
      </p:sp>
      <p:sp>
        <p:nvSpPr>
          <p:cNvPr id="6" name="Slide Image Placeholder 5"/>
          <p:cNvSpPr>
            <a:spLocks noGrp="1" noRot="1" noChangeAspect="1"/>
          </p:cNvSpPr>
          <p:nvPr>
            <p:ph type="sldImg"/>
          </p:nvPr>
        </p:nvSpPr>
        <p:spPr/>
      </p:sp>
      <p:sp>
        <p:nvSpPr>
          <p:cNvPr id="7" name="Notes Placeholder 6"/>
          <p:cNvSpPr>
            <a:spLocks noGrp="1"/>
          </p:cNvSpPr>
          <p:nvPr>
            <p:ph type="body" idx="1"/>
          </p:nvPr>
        </p:nvSpPr>
        <p:spPr/>
        <p:txBody>
          <a:bodyPr>
            <a:normAutofit/>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p:txBody>
          <a:bodyPr/>
          <a:lstStyle/>
          <a:p>
            <a:fld id="{EA8D5538-8A2C-43DC-AF72-CD3F64754970}" type="slidenum">
              <a:rPr lang="en-US" smtClean="0"/>
              <a:pPr/>
              <a:t>6</a:t>
            </a:fld>
            <a:endParaRPr lang="en-US" dirty="0"/>
          </a:p>
        </p:txBody>
      </p:sp>
      <p:sp>
        <p:nvSpPr>
          <p:cNvPr id="6" name="Slide Image Placeholder 5"/>
          <p:cNvSpPr>
            <a:spLocks noGrp="1" noRot="1" noChangeAspect="1"/>
          </p:cNvSpPr>
          <p:nvPr>
            <p:ph type="sldImg"/>
          </p:nvPr>
        </p:nvSpPr>
        <p:spPr/>
      </p:sp>
      <p:sp>
        <p:nvSpPr>
          <p:cNvPr id="7" name="Notes Placeholder 6"/>
          <p:cNvSpPr>
            <a:spLocks noGrp="1"/>
          </p:cNvSpPr>
          <p:nvPr>
            <p:ph type="body" idx="1"/>
          </p:nvPr>
        </p:nvSpPr>
        <p:spPr/>
        <p:txBody>
          <a:bodyPr>
            <a:normAutofit/>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r>
              <a:rPr lang="en-US" dirty="0" smtClean="0"/>
              <a:t>Tech Ed North America 2010</a:t>
            </a:r>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3:58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
        <p:nvSpPr>
          <p:cNvPr id="12" name="Slide Image Placeholder 11"/>
          <p:cNvSpPr>
            <a:spLocks noGrp="1" noRot="1" noChangeAspect="1"/>
          </p:cNvSpPr>
          <p:nvPr>
            <p:ph type="sldImg"/>
          </p:nvPr>
        </p:nvSpPr>
        <p:spPr>
          <a:xfrm>
            <a:off x="382588" y="685800"/>
            <a:ext cx="6092825" cy="3429000"/>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3:58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3:58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3283748131"/>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8015278"/>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07726247"/>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5832928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152908014"/>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899097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71715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7476554"/>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691063266"/>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3917283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99198139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067430437"/>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9619968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9804267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0249653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05819434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4034670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54412707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88885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2139986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3436565"/>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 id="2147483761" r:id="rId20"/>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45208312"/>
      </p:ext>
    </p:extLst>
  </p:cSld>
  <p:clrMap bg1="dk1" tx1="lt1" bg2="dk2" tx2="lt2" accent1="accent1" accent2="accent2" accent3="accent3" accent4="accent4" accent5="accent5" accent6="accent6" hlink="hlink" folHlink="folHlink"/>
  <p:sldLayoutIdLst>
    <p:sldLayoutId id="2147483763"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54.jpeg"/></Relationships>
</file>

<file path=ppt/slides/_rels/slide1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59.gif"/><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hyperlink" Target="http://office.microsoft.com/en-us/default.aspx" TargetMode="External"/><Relationship Id="rId5" Type="http://schemas.openxmlformats.org/officeDocument/2006/relationships/image" Target="../media/image58.png"/><Relationship Id="rId4" Type="http://schemas.openxmlformats.org/officeDocument/2006/relationships/image" Target="../media/image57.png"/></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45.png"/><Relationship Id="rId4" Type="http://schemas.openxmlformats.org/officeDocument/2006/relationships/image" Target="../media/image60.e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hyperlink" Target="http://twitter.com/girishr" TargetMode="External"/><Relationship Id="rId4" Type="http://schemas.openxmlformats.org/officeDocument/2006/relationships/hyperlink" Target="http://blogs.msdn.com/girishr"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8.xml"/><Relationship Id="rId7" Type="http://schemas.openxmlformats.org/officeDocument/2006/relationships/image" Target="../media/image45.png"/><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image" Target="../media/image62.png"/><Relationship Id="rId5" Type="http://schemas.openxmlformats.org/officeDocument/2006/relationships/image" Target="../media/image60.emf"/><Relationship Id="rId4" Type="http://schemas.openxmlformats.org/officeDocument/2006/relationships/oleObject" Target="../embeddings/oleObject2.bin"/></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8" Type="http://schemas.openxmlformats.org/officeDocument/2006/relationships/hyperlink" Target="http://go.microsoft.com/?linkid=9759264" TargetMode="External"/><Relationship Id="rId3" Type="http://schemas.openxmlformats.org/officeDocument/2006/relationships/hyperlink" Target="http://go.microsoft.com/?linkid=9762116" TargetMode="External"/><Relationship Id="rId7" Type="http://schemas.openxmlformats.org/officeDocument/2006/relationships/hyperlink" Target="http://www.microsoft.com/downloads/en/details.aspx?FamilyID=42b24fb7-b0c7-408a-ae65-90884616285f&amp;displaylang=en" TargetMode="External"/><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image" Target="../media/image63.png"/><Relationship Id="rId11" Type="http://schemas.openxmlformats.org/officeDocument/2006/relationships/image" Target="../media/image65.png"/><Relationship Id="rId5" Type="http://schemas.openxmlformats.org/officeDocument/2006/relationships/hyperlink" Target="http://msdn.microsoft.com/en-us/SPAzureTrainingCourse" TargetMode="External"/><Relationship Id="rId10" Type="http://schemas.openxmlformats.org/officeDocument/2006/relationships/hyperlink" Target="http://blogs.msdn.com/girishr" TargetMode="External"/><Relationship Id="rId4" Type="http://schemas.openxmlformats.org/officeDocument/2006/relationships/hyperlink" Target="http://www.microsoft.com/downloads/en/details.aspx?FamilyID=83A80A0F-0906-4D7D-98E1-3DD6F58FF059&amp;displayLang=enhttp://www.microsoft.com/downloads/en/details.aspx?FamilyID=83A80A0F-0906-4D7D-98E1-3DD6F58FF059&amp;displayLang=en" TargetMode="External"/><Relationship Id="rId9" Type="http://schemas.openxmlformats.org/officeDocument/2006/relationships/image" Target="../media/image64.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71.png"/><Relationship Id="rId5" Type="http://schemas.openxmlformats.org/officeDocument/2006/relationships/hyperlink" Target="http://www.microsoft.com/learning" TargetMode="External"/><Relationship Id="rId10" Type="http://schemas.openxmlformats.org/officeDocument/2006/relationships/image" Target="../media/image70.emf"/><Relationship Id="rId4" Type="http://schemas.openxmlformats.org/officeDocument/2006/relationships/image" Target="../media/image67.png"/><Relationship Id="rId9" Type="http://schemas.openxmlformats.org/officeDocument/2006/relationships/image" Target="../media/image69.png"/><Relationship Id="rId14" Type="http://schemas.microsoft.com/office/2007/relationships/hdphoto" Target="../media/hdphoto1.wdp"/></Relationships>
</file>

<file path=ppt/slides/_rels/slide27.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png"/><Relationship Id="rId3" Type="http://schemas.openxmlformats.org/officeDocument/2006/relationships/image" Target="../media/image72.png"/><Relationship Id="rId7" Type="http://schemas.openxmlformats.org/officeDocument/2006/relationships/image" Target="../media/image76.png"/><Relationship Id="rId12" Type="http://schemas.openxmlformats.org/officeDocument/2006/relationships/image" Target="../media/image81.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0" Type="http://schemas.openxmlformats.org/officeDocument/2006/relationships/image" Target="../media/image79.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83.png"/></Relationships>
</file>

<file path=ppt/slides/_rels/slide28.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18" Type="http://schemas.openxmlformats.org/officeDocument/2006/relationships/image" Target="../media/image39.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17" Type="http://schemas.openxmlformats.org/officeDocument/2006/relationships/image" Target="../media/image38.png"/><Relationship Id="rId2" Type="http://schemas.openxmlformats.org/officeDocument/2006/relationships/notesSlide" Target="../notesSlides/notesSlide4.xml"/><Relationship Id="rId16" Type="http://schemas.openxmlformats.org/officeDocument/2006/relationships/image" Target="../media/image37.png"/><Relationship Id="rId20" Type="http://schemas.openxmlformats.org/officeDocument/2006/relationships/image" Target="../media/image41.png"/><Relationship Id="rId1" Type="http://schemas.openxmlformats.org/officeDocument/2006/relationships/slideLayout" Target="../slideLayouts/slideLayout13.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5" Type="http://schemas.openxmlformats.org/officeDocument/2006/relationships/image" Target="../media/image36.png"/><Relationship Id="rId10" Type="http://schemas.openxmlformats.org/officeDocument/2006/relationships/image" Target="../media/image31.png"/><Relationship Id="rId19" Type="http://schemas.openxmlformats.org/officeDocument/2006/relationships/image" Target="../media/image40.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4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1" name="Rectangle 33"/>
          <p:cNvPicPr>
            <a:picLocks noChangeAspect="1" noChangeArrowheads="1"/>
          </p:cNvPicPr>
          <p:nvPr/>
        </p:nvPicPr>
        <p:blipFill>
          <a:blip r:embed="rId3"/>
          <a:srcRect b="11374"/>
          <a:stretch>
            <a:fillRect/>
          </a:stretch>
        </p:blipFill>
        <p:spPr bwMode="auto">
          <a:xfrm rot="548388">
            <a:off x="-117393" y="3742432"/>
            <a:ext cx="6094413" cy="2866760"/>
          </a:xfrm>
          <a:prstGeom prst="rect">
            <a:avLst/>
          </a:prstGeom>
          <a:noFill/>
          <a:ln w="9525">
            <a:noFill/>
            <a:miter lim="800000"/>
            <a:headEnd/>
            <a:tailEnd/>
          </a:ln>
        </p:spPr>
      </p:pic>
      <p:sp>
        <p:nvSpPr>
          <p:cNvPr id="31" name="Title 29"/>
          <p:cNvSpPr>
            <a:spLocks noGrp="1"/>
          </p:cNvSpPr>
          <p:nvPr>
            <p:ph type="title"/>
          </p:nvPr>
        </p:nvSpPr>
        <p:spPr>
          <a:xfrm>
            <a:off x="515938" y="228600"/>
            <a:ext cx="11165020" cy="1107996"/>
          </a:xfrm>
        </p:spPr>
        <p:txBody>
          <a:bodyPr/>
          <a:lstStyle/>
          <a:p>
            <a:r>
              <a:rPr lang="en-US" dirty="0" smtClean="0"/>
              <a:t>Developer Tools to Get Started</a:t>
            </a:r>
            <a:br>
              <a:rPr lang="en-US" dirty="0" smtClean="0"/>
            </a:br>
            <a:r>
              <a:rPr lang="en-US" sz="3600" dirty="0">
                <a:solidFill>
                  <a:srgbClr val="FFC425">
                    <a:alpha val="99000"/>
                  </a:srgbClr>
                </a:solidFill>
              </a:rPr>
              <a:t>SPD, Expression &amp; Visual Studio</a:t>
            </a:r>
          </a:p>
        </p:txBody>
      </p:sp>
      <p:sp>
        <p:nvSpPr>
          <p:cNvPr id="32" name="Rounded Rectangle 31"/>
          <p:cNvSpPr/>
          <p:nvPr/>
        </p:nvSpPr>
        <p:spPr bwMode="auto">
          <a:xfrm>
            <a:off x="425654" y="1447801"/>
            <a:ext cx="11321143" cy="5392056"/>
          </a:xfrm>
          <a:prstGeom prst="roundRect">
            <a:avLst>
              <a:gd name="adj" fmla="val 7743"/>
            </a:avLst>
          </a:prstGeom>
          <a:blipFill dpi="0" rotWithShape="1">
            <a:blip r:embed="rId4">
              <a:alphaModFix amt="9000"/>
            </a:blip>
            <a:srcRect/>
            <a:tile tx="0" ty="0" sx="100000" sy="100000" flip="none" algn="tl"/>
          </a:blipFill>
          <a:ln w="19050" cap="flat" cmpd="sng" algn="ctr">
            <a:solidFill>
              <a:srgbClr val="FFFFFF">
                <a:alpha val="23922"/>
              </a:srgbClr>
            </a:solidFill>
            <a:prstDash val="solid"/>
            <a:round/>
            <a:headEnd type="none" w="med" len="med"/>
            <a:tailEnd type="none" w="med" len="med"/>
          </a:ln>
          <a:effectLst>
            <a:outerShdw blurRad="63500" sx="102000" sy="102000" algn="ctr" rotWithShape="0">
              <a:prstClr val="black">
                <a:alpha val="40000"/>
              </a:prstClr>
            </a:outerShdw>
            <a:reflection blurRad="6350" stA="52000" endA="300" endPos="35000" dir="5400000" sy="-100000" algn="bl" rotWithShape="0"/>
          </a:effectLst>
        </p:spPr>
        <p:txBody>
          <a:bodyPr vert="horz" wrap="square" lIns="109723" tIns="54862" rIns="109723" bIns="54862" numCol="1" rtlCol="0" anchor="ctr" anchorCtr="0" compatLnSpc="1">
            <a:prstTxWarp prst="textNoShape">
              <a:avLst/>
            </a:prstTxWarp>
          </a:bodyPr>
          <a:lstStyle/>
          <a:p>
            <a:pPr defTabSz="1097236" fontAlgn="base">
              <a:lnSpc>
                <a:spcPct val="75000"/>
              </a:lnSpc>
              <a:spcBef>
                <a:spcPct val="0"/>
              </a:spcBef>
              <a:spcAft>
                <a:spcPct val="0"/>
              </a:spcAft>
              <a:defRPr/>
            </a:pPr>
            <a:endParaRPr lang="en-US" altLang="zh-CN" sz="2200" kern="0" dirty="0" smtClean="0">
              <a:solidFill>
                <a:schemeClr val="tx1"/>
              </a:solidFill>
            </a:endParaRPr>
          </a:p>
        </p:txBody>
      </p:sp>
      <p:sp>
        <p:nvSpPr>
          <p:cNvPr id="33" name="Round Same Side Corner Rectangle 32"/>
          <p:cNvSpPr/>
          <p:nvPr/>
        </p:nvSpPr>
        <p:spPr>
          <a:xfrm>
            <a:off x="594610" y="1636060"/>
            <a:ext cx="4989799" cy="4885390"/>
          </a:xfrm>
          <a:prstGeom prst="round2SameRect">
            <a:avLst>
              <a:gd name="adj1" fmla="val 10357"/>
              <a:gd name="adj2" fmla="val 0"/>
            </a:avLst>
          </a:prstGeom>
          <a:gradFill flip="none" rotWithShape="1">
            <a:gsLst>
              <a:gs pos="0">
                <a:schemeClr val="accent6">
                  <a:lumMod val="50000"/>
                </a:schemeClr>
              </a:gs>
              <a:gs pos="65000">
                <a:schemeClr val="tx1">
                  <a:alpha val="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a:ln w="18415" cmpd="sng">
                <a:noFill/>
                <a:prstDash val="solid"/>
              </a:ln>
              <a:solidFill>
                <a:schemeClr val="tx1"/>
              </a:solidFill>
              <a:effectLst>
                <a:glow rad="101600">
                  <a:schemeClr val="tx1">
                    <a:alpha val="40000"/>
                  </a:schemeClr>
                </a:glow>
                <a:innerShdw blurRad="114300">
                  <a:prstClr val="black"/>
                </a:innerShdw>
                <a:reflection blurRad="6350" stA="55000" endA="300" endPos="45500" dir="5400000" sy="-100000" algn="bl" rotWithShape="0"/>
              </a:effectLst>
            </a:endParaRPr>
          </a:p>
        </p:txBody>
      </p:sp>
      <p:sp>
        <p:nvSpPr>
          <p:cNvPr id="34" name="Round Same Side Corner Rectangle 33"/>
          <p:cNvSpPr/>
          <p:nvPr/>
        </p:nvSpPr>
        <p:spPr>
          <a:xfrm>
            <a:off x="6596010" y="1636060"/>
            <a:ext cx="4989799" cy="4885390"/>
          </a:xfrm>
          <a:prstGeom prst="round2SameRect">
            <a:avLst>
              <a:gd name="adj1" fmla="val 10357"/>
              <a:gd name="adj2" fmla="val 0"/>
            </a:avLst>
          </a:prstGeom>
          <a:gradFill flip="none" rotWithShape="1">
            <a:gsLst>
              <a:gs pos="0">
                <a:schemeClr val="accent6">
                  <a:lumMod val="50000"/>
                </a:schemeClr>
              </a:gs>
              <a:gs pos="65000">
                <a:schemeClr val="tx1">
                  <a:alpha val="0"/>
                </a:schemeClr>
              </a:gs>
            </a:gsLst>
            <a:lin ang="54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80108" tIns="0" rIns="0" bIns="45718"/>
          <a:lstStyle/>
          <a:p>
            <a:pPr defTabSz="914400" fontAlgn="base">
              <a:spcBef>
                <a:spcPct val="0"/>
              </a:spcBef>
              <a:spcAft>
                <a:spcPct val="0"/>
              </a:spcAft>
              <a:defRPr/>
            </a:pPr>
            <a:endParaRPr lang="en-US" sz="2900" i="1">
              <a:ln w="18415" cmpd="sng">
                <a:noFill/>
                <a:prstDash val="solid"/>
              </a:ln>
              <a:solidFill>
                <a:schemeClr val="tx1"/>
              </a:solidFill>
              <a:effectLst>
                <a:glow rad="101600">
                  <a:schemeClr val="tx1">
                    <a:alpha val="40000"/>
                  </a:schemeClr>
                </a:glow>
                <a:innerShdw blurRad="114300">
                  <a:prstClr val="black"/>
                </a:innerShdw>
                <a:reflection blurRad="6350" stA="55000" endA="300" endPos="45500" dir="5400000" sy="-100000" algn="bl" rotWithShape="0"/>
              </a:effectLst>
            </a:endParaRPr>
          </a:p>
        </p:txBody>
      </p:sp>
      <p:pic>
        <p:nvPicPr>
          <p:cNvPr id="14355" name="Rectangle 12"/>
          <p:cNvPicPr>
            <a:picLocks noChangeAspect="1" noChangeArrowheads="1"/>
          </p:cNvPicPr>
          <p:nvPr/>
        </p:nvPicPr>
        <p:blipFill>
          <a:blip r:embed="rId5"/>
          <a:stretch>
            <a:fillRect/>
          </a:stretch>
        </p:blipFill>
        <p:spPr bwMode="auto">
          <a:xfrm>
            <a:off x="10133012" y="2286000"/>
            <a:ext cx="962025" cy="2286000"/>
          </a:xfrm>
          <a:prstGeom prst="rect">
            <a:avLst/>
          </a:prstGeom>
          <a:noFill/>
          <a:ln>
            <a:noFill/>
          </a:ln>
        </p:spPr>
      </p:pic>
      <p:sp>
        <p:nvSpPr>
          <p:cNvPr id="15" name="Rectangle 14"/>
          <p:cNvSpPr>
            <a:spLocks noChangeArrowheads="1"/>
          </p:cNvSpPr>
          <p:nvPr/>
        </p:nvSpPr>
        <p:spPr bwMode="auto">
          <a:xfrm>
            <a:off x="6294202" y="4541109"/>
            <a:ext cx="6094413" cy="401616"/>
          </a:xfrm>
          <a:prstGeom prst="rect">
            <a:avLst/>
          </a:prstGeom>
          <a:gradFill rotWithShape="1">
            <a:gsLst>
              <a:gs pos="0">
                <a:schemeClr val="hlink">
                  <a:gamma/>
                  <a:shade val="46275"/>
                  <a:invGamma/>
                  <a:alpha val="0"/>
                </a:schemeClr>
              </a:gs>
              <a:gs pos="50000">
                <a:schemeClr val="hlink">
                  <a:alpha val="20000"/>
                </a:schemeClr>
              </a:gs>
              <a:gs pos="100000">
                <a:schemeClr val="hlink">
                  <a:gamma/>
                  <a:shade val="46275"/>
                  <a:invGamma/>
                  <a:alpha val="0"/>
                </a:schemeClr>
              </a:gs>
            </a:gsLst>
            <a:lin ang="0" scaled="1"/>
          </a:gradFill>
          <a:ln w="9525" cap="flat" cmpd="sng" algn="ctr">
            <a:noFill/>
            <a:prstDash val="solid"/>
            <a:miter lim="800000"/>
            <a:headEnd type="none" w="med" len="med"/>
            <a:tailEnd type="none" w="med" len="med"/>
          </a:ln>
          <a:effectLst/>
        </p:spPr>
        <p:txBody>
          <a:bodyPr lIns="0" tIns="0" rIns="0" bIns="0" anchor="ctr"/>
          <a:lstStyle/>
          <a:p>
            <a:pPr algn="ctr">
              <a:lnSpc>
                <a:spcPct val="90000"/>
              </a:lnSpc>
              <a:spcBef>
                <a:spcPct val="30000"/>
              </a:spcBef>
              <a:buClr>
                <a:schemeClr val="tx2"/>
              </a:buClr>
              <a:buSzPct val="85000"/>
              <a:buFont typeface="Wingdings 2" pitchFamily="18" charset="2"/>
              <a:buNone/>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Semibold" pitchFamily="34" charset="0"/>
                <a:cs typeface="+mn-cs"/>
              </a:rPr>
              <a:t>SharePoint Applications</a:t>
            </a:r>
            <a:endParaRPr lang="en-US" sz="2000" dirty="0">
              <a:ln w="18415" cmpd="sng">
                <a:noFill/>
                <a:prstDash val="solid"/>
              </a:ln>
              <a:solidFill>
                <a:srgbClr val="FFFFFF"/>
              </a:solidFill>
              <a:effectLst>
                <a:outerShdw blurRad="38100" dist="38100" dir="2700000" algn="tl">
                  <a:srgbClr val="000000">
                    <a:alpha val="43137"/>
                  </a:srgbClr>
                </a:outerShdw>
              </a:effectLst>
              <a:latin typeface="Segoe Semibold" pitchFamily="34" charset="0"/>
              <a:cs typeface="+mn-cs"/>
            </a:endParaRPr>
          </a:p>
        </p:txBody>
      </p:sp>
      <p:sp>
        <p:nvSpPr>
          <p:cNvPr id="16" name="Rectangle 15"/>
          <p:cNvSpPr>
            <a:spLocks noChangeArrowheads="1"/>
          </p:cNvSpPr>
          <p:nvPr/>
        </p:nvSpPr>
        <p:spPr bwMode="auto">
          <a:xfrm>
            <a:off x="6294202" y="5076069"/>
            <a:ext cx="6094413" cy="401616"/>
          </a:xfrm>
          <a:prstGeom prst="rect">
            <a:avLst/>
          </a:prstGeom>
          <a:gradFill rotWithShape="1">
            <a:gsLst>
              <a:gs pos="0">
                <a:schemeClr val="hlink">
                  <a:gamma/>
                  <a:shade val="46275"/>
                  <a:invGamma/>
                  <a:alpha val="0"/>
                </a:schemeClr>
              </a:gs>
              <a:gs pos="50000">
                <a:schemeClr val="hlink">
                  <a:alpha val="20000"/>
                </a:schemeClr>
              </a:gs>
              <a:gs pos="100000">
                <a:schemeClr val="hlink">
                  <a:gamma/>
                  <a:shade val="46275"/>
                  <a:invGamma/>
                  <a:alpha val="0"/>
                </a:schemeClr>
              </a:gs>
            </a:gsLst>
            <a:lin ang="0" scaled="1"/>
          </a:gradFill>
          <a:ln w="9525" cap="flat" cmpd="sng" algn="ctr">
            <a:noFill/>
            <a:prstDash val="solid"/>
            <a:miter lim="800000"/>
            <a:headEnd type="none" w="med" len="med"/>
            <a:tailEnd type="none" w="med" len="med"/>
          </a:ln>
          <a:effectLst/>
        </p:spPr>
        <p:txBody>
          <a:bodyPr lIns="0" tIns="0" rIns="0" bIns="0" anchor="ctr"/>
          <a:lstStyle/>
          <a:p>
            <a:pPr algn="ctr">
              <a:lnSpc>
                <a:spcPct val="90000"/>
              </a:lnSpc>
              <a:spcBef>
                <a:spcPct val="30000"/>
              </a:spcBef>
              <a:buClr>
                <a:schemeClr val="tx2"/>
              </a:buClr>
              <a:buSzPct val="85000"/>
              <a:buFont typeface="Wingdings 2" pitchFamily="18" charset="2"/>
              <a:buNone/>
              <a:defRPr/>
            </a:pPr>
            <a:r>
              <a:rPr lang="en-US" sz="2000" dirty="0" smtClean="0">
                <a:ln w="18415" cmpd="sng">
                  <a:noFill/>
                  <a:prstDash val="solid"/>
                </a:ln>
                <a:solidFill>
                  <a:srgbClr val="FFFFFF"/>
                </a:solidFill>
                <a:effectLst>
                  <a:outerShdw blurRad="38100" dist="38100" dir="2700000" algn="tl" rotWithShape="0">
                    <a:srgbClr val="000000">
                      <a:alpha val="43137"/>
                    </a:srgbClr>
                  </a:outerShdw>
                </a:effectLst>
                <a:latin typeface="Segoe Semibold" pitchFamily="34" charset="0"/>
                <a:cs typeface="+mn-cs"/>
              </a:rPr>
              <a:t>Office Add-Ins</a:t>
            </a:r>
            <a:endParaRPr lang="en-US" sz="2000" dirty="0">
              <a:ln w="18415" cmpd="sng">
                <a:noFill/>
                <a:prstDash val="solid"/>
              </a:ln>
              <a:solidFill>
                <a:srgbClr val="FFFFFF"/>
              </a:solidFill>
              <a:effectLst>
                <a:outerShdw blurRad="38100" dist="38100" dir="2700000" algn="tl" rotWithShape="0">
                  <a:srgbClr val="000000">
                    <a:alpha val="43137"/>
                  </a:srgbClr>
                </a:outerShdw>
              </a:effectLst>
              <a:latin typeface="Segoe Semibold" pitchFamily="34" charset="0"/>
              <a:cs typeface="+mn-cs"/>
            </a:endParaRPr>
          </a:p>
        </p:txBody>
      </p:sp>
      <p:sp>
        <p:nvSpPr>
          <p:cNvPr id="17" name="Rectangle 16"/>
          <p:cNvSpPr>
            <a:spLocks noChangeArrowheads="1"/>
          </p:cNvSpPr>
          <p:nvPr/>
        </p:nvSpPr>
        <p:spPr bwMode="auto">
          <a:xfrm>
            <a:off x="6294202" y="6155512"/>
            <a:ext cx="6094413" cy="401616"/>
          </a:xfrm>
          <a:prstGeom prst="rect">
            <a:avLst/>
          </a:prstGeom>
          <a:gradFill rotWithShape="1">
            <a:gsLst>
              <a:gs pos="0">
                <a:schemeClr val="hlink">
                  <a:gamma/>
                  <a:shade val="46275"/>
                  <a:invGamma/>
                  <a:alpha val="0"/>
                </a:schemeClr>
              </a:gs>
              <a:gs pos="50000">
                <a:schemeClr val="hlink">
                  <a:alpha val="20000"/>
                </a:schemeClr>
              </a:gs>
              <a:gs pos="100000">
                <a:schemeClr val="hlink">
                  <a:gamma/>
                  <a:shade val="46275"/>
                  <a:invGamma/>
                  <a:alpha val="0"/>
                </a:schemeClr>
              </a:gs>
            </a:gsLst>
            <a:lin ang="0" scaled="1"/>
          </a:gradFill>
          <a:ln w="9525" cap="flat" cmpd="sng" algn="ctr">
            <a:noFill/>
            <a:prstDash val="solid"/>
            <a:miter lim="800000"/>
            <a:headEnd type="none" w="med" len="med"/>
            <a:tailEnd type="none" w="med" len="med"/>
          </a:ln>
          <a:effectLst/>
        </p:spPr>
        <p:txBody>
          <a:bodyPr lIns="0" tIns="0" rIns="0" bIns="0" anchor="ctr"/>
          <a:lstStyle/>
          <a:p>
            <a:pPr algn="ctr">
              <a:lnSpc>
                <a:spcPct val="90000"/>
              </a:lnSpc>
              <a:spcBef>
                <a:spcPct val="30000"/>
              </a:spcBef>
              <a:buClr>
                <a:schemeClr val="tx2"/>
              </a:buClr>
              <a:buSzPct val="85000"/>
              <a:buFont typeface="Wingdings 2" pitchFamily="18" charset="2"/>
              <a:buNone/>
              <a:defRPr/>
            </a:pPr>
            <a:r>
              <a:rPr lang="en-US" sz="2000" dirty="0" smtClean="0">
                <a:ln w="18415" cmpd="sng">
                  <a:noFill/>
                  <a:prstDash val="solid"/>
                </a:ln>
                <a:solidFill>
                  <a:srgbClr val="FFFFFF"/>
                </a:solidFill>
                <a:effectLst>
                  <a:outerShdw blurRad="38100" dist="38100" dir="2700000" algn="tl" rotWithShape="0">
                    <a:srgbClr val="000000">
                      <a:alpha val="43137"/>
                    </a:srgbClr>
                  </a:outerShdw>
                </a:effectLst>
                <a:latin typeface="Segoe Semibold" pitchFamily="34" charset="0"/>
                <a:cs typeface="+mn-cs"/>
              </a:rPr>
              <a:t>Cloud Deployment</a:t>
            </a:r>
            <a:endParaRPr lang="en-US" sz="2000" dirty="0">
              <a:ln w="18415" cmpd="sng">
                <a:noFill/>
                <a:prstDash val="solid"/>
              </a:ln>
              <a:solidFill>
                <a:srgbClr val="FFFFFF"/>
              </a:solidFill>
              <a:effectLst>
                <a:outerShdw blurRad="38100" dist="38100" dir="2700000" algn="tl" rotWithShape="0">
                  <a:srgbClr val="000000">
                    <a:alpha val="43137"/>
                  </a:srgbClr>
                </a:outerShdw>
              </a:effectLst>
              <a:latin typeface="Segoe Semibold" pitchFamily="34" charset="0"/>
              <a:cs typeface="+mn-cs"/>
            </a:endParaRPr>
          </a:p>
        </p:txBody>
      </p:sp>
      <p:sp>
        <p:nvSpPr>
          <p:cNvPr id="18" name="Rectangle 17"/>
          <p:cNvSpPr>
            <a:spLocks noChangeArrowheads="1"/>
          </p:cNvSpPr>
          <p:nvPr/>
        </p:nvSpPr>
        <p:spPr bwMode="auto">
          <a:xfrm>
            <a:off x="6294202" y="5617378"/>
            <a:ext cx="6094413" cy="401616"/>
          </a:xfrm>
          <a:prstGeom prst="rect">
            <a:avLst/>
          </a:prstGeom>
          <a:gradFill rotWithShape="1">
            <a:gsLst>
              <a:gs pos="0">
                <a:schemeClr val="hlink">
                  <a:gamma/>
                  <a:shade val="46275"/>
                  <a:invGamma/>
                  <a:alpha val="0"/>
                </a:schemeClr>
              </a:gs>
              <a:gs pos="50000">
                <a:schemeClr val="hlink">
                  <a:alpha val="20000"/>
                </a:schemeClr>
              </a:gs>
              <a:gs pos="100000">
                <a:schemeClr val="hlink">
                  <a:gamma/>
                  <a:shade val="46275"/>
                  <a:invGamma/>
                  <a:alpha val="0"/>
                </a:schemeClr>
              </a:gs>
            </a:gsLst>
            <a:lin ang="0" scaled="1"/>
          </a:gradFill>
          <a:ln w="9525" cap="flat" cmpd="sng" algn="ctr">
            <a:noFill/>
            <a:prstDash val="solid"/>
            <a:miter lim="800000"/>
            <a:headEnd type="none" w="med" len="med"/>
            <a:tailEnd type="none" w="med" len="med"/>
          </a:ln>
          <a:effectLst/>
        </p:spPr>
        <p:txBody>
          <a:bodyPr lIns="0" tIns="0" rIns="0" bIns="0" anchor="ctr"/>
          <a:lstStyle/>
          <a:p>
            <a:pPr algn="ctr">
              <a:lnSpc>
                <a:spcPct val="90000"/>
              </a:lnSpc>
              <a:spcBef>
                <a:spcPct val="30000"/>
              </a:spcBef>
              <a:buClr>
                <a:schemeClr val="tx2"/>
              </a:buClr>
              <a:buSzPct val="85000"/>
              <a:buFont typeface="Wingdings 2" pitchFamily="18" charset="2"/>
              <a:buNone/>
              <a:defRPr/>
            </a:pPr>
            <a:r>
              <a:rPr lang="en-US" sz="2000" dirty="0" smtClean="0">
                <a:ln w="18415" cmpd="sng">
                  <a:noFill/>
                  <a:prstDash val="solid"/>
                </a:ln>
                <a:solidFill>
                  <a:srgbClr val="FFFFFF"/>
                </a:solidFill>
                <a:effectLst>
                  <a:outerShdw blurRad="38100" dist="38100" dir="2700000" algn="tl" rotWithShape="0">
                    <a:srgbClr val="000000">
                      <a:alpha val="43137"/>
                    </a:srgbClr>
                  </a:outerShdw>
                </a:effectLst>
                <a:latin typeface="Segoe Semibold" pitchFamily="34" charset="0"/>
                <a:cs typeface="+mn-cs"/>
              </a:rPr>
              <a:t>Application Lifecycle Management</a:t>
            </a:r>
            <a:endParaRPr lang="en-US" sz="2000" dirty="0">
              <a:ln w="18415" cmpd="sng">
                <a:noFill/>
                <a:prstDash val="solid"/>
              </a:ln>
              <a:solidFill>
                <a:srgbClr val="FFFFFF"/>
              </a:solidFill>
              <a:effectLst>
                <a:outerShdw blurRad="38100" dist="38100" dir="2700000" algn="tl" rotWithShape="0">
                  <a:srgbClr val="000000">
                    <a:alpha val="43137"/>
                  </a:srgbClr>
                </a:outerShdw>
              </a:effectLst>
              <a:latin typeface="Segoe Semibold" pitchFamily="34" charset="0"/>
              <a:cs typeface="+mn-cs"/>
            </a:endParaRPr>
          </a:p>
        </p:txBody>
      </p:sp>
      <p:sp>
        <p:nvSpPr>
          <p:cNvPr id="19" name="TextBox 18"/>
          <p:cNvSpPr txBox="1">
            <a:spLocks noChangeArrowheads="1"/>
          </p:cNvSpPr>
          <p:nvPr/>
        </p:nvSpPr>
        <p:spPr bwMode="auto">
          <a:xfrm>
            <a:off x="7216903" y="1932902"/>
            <a:ext cx="3748013" cy="387798"/>
          </a:xfrm>
          <a:prstGeom prst="rect">
            <a:avLst/>
          </a:prstGeom>
        </p:spPr>
        <p:txBody>
          <a:bodyPr wrap="none" lIns="0" tIns="0" rIns="0" bIns="0" anchor="ctr" anchorCtr="0">
            <a:spAutoFit/>
          </a:bodyPr>
          <a:lstStyle/>
          <a:p>
            <a:pPr algn="ctr" defTabSz="914400" fontAlgn="base">
              <a:lnSpc>
                <a:spcPct val="90000"/>
              </a:lnSpc>
              <a:spcBef>
                <a:spcPct val="0"/>
              </a:spcBef>
              <a:spcAft>
                <a:spcPct val="0"/>
              </a:spcAft>
              <a:buClr>
                <a:schemeClr val="tx2"/>
              </a:buClr>
              <a:buSzPct val="100000"/>
              <a:buFont typeface="Wingdings 2" pitchFamily="18" charset="2"/>
              <a:buNone/>
              <a:defRPr/>
            </a:pPr>
            <a:r>
              <a:rPr lang="en-US" sz="2800" dirty="0">
                <a:ln w="12700">
                  <a:noFill/>
                  <a:prstDash val="solid"/>
                </a:ln>
                <a:gradFill>
                  <a:gsLst>
                    <a:gs pos="0">
                      <a:srgbClr val="FFFFFF"/>
                    </a:gs>
                    <a:gs pos="100000">
                      <a:srgbClr val="FFFFFF"/>
                    </a:gs>
                  </a:gsLst>
                  <a:lin ang="5400000" scaled="0"/>
                </a:gradFill>
                <a:effectLst>
                  <a:outerShdw blurRad="165100" algn="ctr" rotWithShape="0">
                    <a:prstClr val="black"/>
                  </a:outerShdw>
                </a:effectLst>
                <a:latin typeface="Segoe Semibold" pitchFamily="34" charset="0"/>
              </a:rPr>
              <a:t>Microsoft Visual Studio</a:t>
            </a:r>
          </a:p>
        </p:txBody>
      </p:sp>
      <p:sp>
        <p:nvSpPr>
          <p:cNvPr id="24" name="Rectangle 23"/>
          <p:cNvSpPr>
            <a:spLocks noChangeArrowheads="1"/>
          </p:cNvSpPr>
          <p:nvPr/>
        </p:nvSpPr>
        <p:spPr bwMode="auto">
          <a:xfrm>
            <a:off x="199790" y="4547405"/>
            <a:ext cx="6094060" cy="401574"/>
          </a:xfrm>
          <a:prstGeom prst="rect">
            <a:avLst/>
          </a:prstGeom>
          <a:gradFill rotWithShape="1">
            <a:gsLst>
              <a:gs pos="0">
                <a:schemeClr val="hlink">
                  <a:gamma/>
                  <a:shade val="46275"/>
                  <a:invGamma/>
                  <a:alpha val="0"/>
                </a:schemeClr>
              </a:gs>
              <a:gs pos="50000">
                <a:schemeClr val="hlink">
                  <a:alpha val="20000"/>
                </a:schemeClr>
              </a:gs>
              <a:gs pos="100000">
                <a:schemeClr val="hlink">
                  <a:gamma/>
                  <a:shade val="46275"/>
                  <a:invGamma/>
                  <a:alpha val="0"/>
                </a:schemeClr>
              </a:gs>
            </a:gsLst>
            <a:lin ang="0" scaled="1"/>
          </a:gradFill>
          <a:ln w="9525" cap="flat" cmpd="sng" algn="ctr">
            <a:noFill/>
            <a:prstDash val="solid"/>
            <a:miter lim="800000"/>
            <a:headEnd type="none" w="med" len="med"/>
            <a:tailEnd type="none" w="med" len="med"/>
          </a:ln>
          <a:effectLst/>
        </p:spPr>
        <p:txBody>
          <a:bodyPr lIns="0" tIns="0" rIns="0" bIns="0" anchor="ctr"/>
          <a:lstStyle/>
          <a:p>
            <a:pPr algn="ctr">
              <a:lnSpc>
                <a:spcPct val="90000"/>
              </a:lnSpc>
              <a:spcBef>
                <a:spcPct val="30000"/>
              </a:spcBef>
              <a:buClr>
                <a:schemeClr val="tx2"/>
              </a:buClr>
              <a:buSzPct val="85000"/>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Semibold" pitchFamily="34" charset="0"/>
              </a:rPr>
              <a:t>SharePoint Customization</a:t>
            </a:r>
            <a:endParaRPr lang="en-US" sz="2000" dirty="0">
              <a:ln w="18415" cmpd="sng">
                <a:noFill/>
                <a:prstDash val="solid"/>
              </a:ln>
              <a:solidFill>
                <a:srgbClr val="FFFFFF"/>
              </a:solidFill>
              <a:effectLst>
                <a:outerShdw blurRad="38100" dist="38100" dir="2700000" algn="tl">
                  <a:srgbClr val="000000">
                    <a:alpha val="43137"/>
                  </a:srgbClr>
                </a:outerShdw>
              </a:effectLst>
              <a:latin typeface="Segoe Semibold" pitchFamily="34" charset="0"/>
            </a:endParaRPr>
          </a:p>
        </p:txBody>
      </p:sp>
      <p:sp>
        <p:nvSpPr>
          <p:cNvPr id="25" name="Rectangle 24"/>
          <p:cNvSpPr>
            <a:spLocks noChangeArrowheads="1"/>
          </p:cNvSpPr>
          <p:nvPr/>
        </p:nvSpPr>
        <p:spPr bwMode="auto">
          <a:xfrm>
            <a:off x="199790" y="5085482"/>
            <a:ext cx="6094060" cy="401574"/>
          </a:xfrm>
          <a:prstGeom prst="rect">
            <a:avLst/>
          </a:prstGeom>
          <a:gradFill rotWithShape="1">
            <a:gsLst>
              <a:gs pos="0">
                <a:schemeClr val="hlink">
                  <a:gamma/>
                  <a:shade val="46275"/>
                  <a:invGamma/>
                  <a:alpha val="0"/>
                </a:schemeClr>
              </a:gs>
              <a:gs pos="50000">
                <a:schemeClr val="hlink">
                  <a:alpha val="20000"/>
                </a:schemeClr>
              </a:gs>
              <a:gs pos="100000">
                <a:schemeClr val="hlink">
                  <a:gamma/>
                  <a:shade val="46275"/>
                  <a:invGamma/>
                  <a:alpha val="0"/>
                </a:schemeClr>
              </a:gs>
            </a:gsLst>
            <a:lin ang="0" scaled="1"/>
          </a:gradFill>
          <a:ln w="9525" cap="flat" cmpd="sng" algn="ctr">
            <a:noFill/>
            <a:prstDash val="solid"/>
            <a:miter lim="800000"/>
            <a:headEnd type="none" w="med" len="med"/>
            <a:tailEnd type="none" w="med" len="med"/>
          </a:ln>
          <a:effectLst/>
        </p:spPr>
        <p:txBody>
          <a:bodyPr lIns="0" tIns="0" rIns="0" bIns="0" anchor="ctr"/>
          <a:lstStyle/>
          <a:p>
            <a:pPr algn="ctr">
              <a:lnSpc>
                <a:spcPct val="90000"/>
              </a:lnSpc>
              <a:spcBef>
                <a:spcPct val="30000"/>
              </a:spcBef>
              <a:buClr>
                <a:schemeClr val="tx2"/>
              </a:buClr>
              <a:buSzPct val="85000"/>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Semibold" pitchFamily="34" charset="0"/>
              </a:rPr>
              <a:t>Visual Studio Integration</a:t>
            </a:r>
            <a:endParaRPr lang="en-US" sz="2000" dirty="0">
              <a:ln w="18415" cmpd="sng">
                <a:noFill/>
                <a:prstDash val="solid"/>
              </a:ln>
              <a:solidFill>
                <a:srgbClr val="FFFFFF"/>
              </a:solidFill>
              <a:effectLst>
                <a:outerShdw blurRad="38100" dist="38100" dir="2700000" algn="tl">
                  <a:srgbClr val="000000">
                    <a:alpha val="43137"/>
                  </a:srgbClr>
                </a:outerShdw>
              </a:effectLst>
              <a:latin typeface="Segoe Semibold" pitchFamily="34" charset="0"/>
            </a:endParaRPr>
          </a:p>
        </p:txBody>
      </p:sp>
      <p:sp>
        <p:nvSpPr>
          <p:cNvPr id="26" name="Rectangle 25"/>
          <p:cNvSpPr>
            <a:spLocks noChangeArrowheads="1"/>
          </p:cNvSpPr>
          <p:nvPr/>
        </p:nvSpPr>
        <p:spPr bwMode="auto">
          <a:xfrm>
            <a:off x="199790" y="5623560"/>
            <a:ext cx="6094060" cy="401574"/>
          </a:xfrm>
          <a:prstGeom prst="rect">
            <a:avLst/>
          </a:prstGeom>
          <a:gradFill rotWithShape="1">
            <a:gsLst>
              <a:gs pos="0">
                <a:schemeClr val="hlink">
                  <a:gamma/>
                  <a:shade val="46275"/>
                  <a:invGamma/>
                  <a:alpha val="0"/>
                </a:schemeClr>
              </a:gs>
              <a:gs pos="50000">
                <a:schemeClr val="hlink">
                  <a:alpha val="20000"/>
                </a:schemeClr>
              </a:gs>
              <a:gs pos="100000">
                <a:schemeClr val="hlink">
                  <a:gamma/>
                  <a:shade val="46275"/>
                  <a:invGamma/>
                  <a:alpha val="0"/>
                </a:schemeClr>
              </a:gs>
            </a:gsLst>
            <a:lin ang="0" scaled="1"/>
          </a:gradFill>
          <a:ln w="9525" cap="flat" cmpd="sng" algn="ctr">
            <a:noFill/>
            <a:prstDash val="solid"/>
            <a:miter lim="800000"/>
            <a:headEnd type="none" w="med" len="med"/>
            <a:tailEnd type="none" w="med" len="med"/>
          </a:ln>
          <a:effectLst/>
        </p:spPr>
        <p:txBody>
          <a:bodyPr lIns="0" tIns="0" rIns="0" bIns="0" anchor="ctr"/>
          <a:lstStyle/>
          <a:p>
            <a:pPr algn="ctr">
              <a:lnSpc>
                <a:spcPct val="90000"/>
              </a:lnSpc>
              <a:spcBef>
                <a:spcPct val="30000"/>
              </a:spcBef>
              <a:buClr>
                <a:schemeClr val="tx2"/>
              </a:buClr>
              <a:buSzPct val="85000"/>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Semibold" pitchFamily="34" charset="0"/>
              </a:rPr>
              <a:t>Real-Time Cloud Updates</a:t>
            </a:r>
            <a:endParaRPr lang="en-US" sz="2000" dirty="0">
              <a:ln w="18415" cmpd="sng">
                <a:noFill/>
                <a:prstDash val="solid"/>
              </a:ln>
              <a:solidFill>
                <a:srgbClr val="FFFFFF"/>
              </a:solidFill>
              <a:effectLst>
                <a:outerShdw blurRad="38100" dist="38100" dir="2700000" algn="tl">
                  <a:srgbClr val="000000">
                    <a:alpha val="43137"/>
                  </a:srgbClr>
                </a:outerShdw>
              </a:effectLst>
              <a:latin typeface="Segoe Semibold" pitchFamily="34" charset="0"/>
            </a:endParaRPr>
          </a:p>
        </p:txBody>
      </p:sp>
      <p:sp>
        <p:nvSpPr>
          <p:cNvPr id="28" name="Rectangle 27"/>
          <p:cNvSpPr>
            <a:spLocks noChangeArrowheads="1"/>
          </p:cNvSpPr>
          <p:nvPr/>
        </p:nvSpPr>
        <p:spPr bwMode="auto">
          <a:xfrm>
            <a:off x="199790" y="6164813"/>
            <a:ext cx="6094060" cy="401574"/>
          </a:xfrm>
          <a:prstGeom prst="rect">
            <a:avLst/>
          </a:prstGeom>
          <a:gradFill rotWithShape="1">
            <a:gsLst>
              <a:gs pos="0">
                <a:schemeClr val="hlink">
                  <a:gamma/>
                  <a:shade val="46275"/>
                  <a:invGamma/>
                  <a:alpha val="0"/>
                </a:schemeClr>
              </a:gs>
              <a:gs pos="50000">
                <a:schemeClr val="hlink">
                  <a:alpha val="20000"/>
                </a:schemeClr>
              </a:gs>
              <a:gs pos="100000">
                <a:schemeClr val="hlink">
                  <a:gamma/>
                  <a:shade val="46275"/>
                  <a:invGamma/>
                  <a:alpha val="0"/>
                </a:schemeClr>
              </a:gs>
            </a:gsLst>
            <a:lin ang="0" scaled="1"/>
          </a:gradFill>
          <a:ln w="9525" cap="flat" cmpd="sng" algn="ctr">
            <a:noFill/>
            <a:prstDash val="solid"/>
            <a:miter lim="800000"/>
            <a:headEnd type="none" w="med" len="med"/>
            <a:tailEnd type="none" w="med" len="med"/>
          </a:ln>
          <a:effectLst/>
        </p:spPr>
        <p:txBody>
          <a:bodyPr lIns="0" tIns="0" rIns="0" bIns="0" anchor="ctr"/>
          <a:lstStyle/>
          <a:p>
            <a:pPr algn="ctr">
              <a:lnSpc>
                <a:spcPct val="90000"/>
              </a:lnSpc>
              <a:spcBef>
                <a:spcPct val="30000"/>
              </a:spcBef>
              <a:buClr>
                <a:schemeClr val="tx2"/>
              </a:buClr>
              <a:buSzPct val="85000"/>
              <a:defRPr/>
            </a:pPr>
            <a:r>
              <a:rPr lang="en-US" sz="2000" dirty="0" smtClean="0">
                <a:ln w="18415" cmpd="sng">
                  <a:noFill/>
                  <a:prstDash val="solid"/>
                </a:ln>
                <a:solidFill>
                  <a:srgbClr val="FFFFFF"/>
                </a:solidFill>
                <a:effectLst>
                  <a:outerShdw blurRad="38100" dist="38100" dir="2700000" algn="tl">
                    <a:srgbClr val="000000">
                      <a:alpha val="43137"/>
                    </a:srgbClr>
                  </a:outerShdw>
                </a:effectLst>
                <a:latin typeface="Segoe Semibold" pitchFamily="34" charset="0"/>
              </a:rPr>
              <a:t>Dynamic UI Design (WPF/Silverlight)</a:t>
            </a:r>
            <a:endParaRPr lang="en-US" sz="2000" dirty="0">
              <a:ln w="18415" cmpd="sng">
                <a:noFill/>
                <a:prstDash val="solid"/>
              </a:ln>
              <a:solidFill>
                <a:srgbClr val="FFFFFF"/>
              </a:solidFill>
              <a:effectLst>
                <a:outerShdw blurRad="38100" dist="38100" dir="2700000" algn="tl">
                  <a:srgbClr val="000000">
                    <a:alpha val="43137"/>
                  </a:srgbClr>
                </a:outerShdw>
              </a:effectLst>
              <a:latin typeface="Segoe Semibold" pitchFamily="34" charset="0"/>
            </a:endParaRPr>
          </a:p>
        </p:txBody>
      </p:sp>
      <p:sp>
        <p:nvSpPr>
          <p:cNvPr id="29" name="TextBox 28"/>
          <p:cNvSpPr txBox="1">
            <a:spLocks noChangeArrowheads="1"/>
          </p:cNvSpPr>
          <p:nvPr/>
        </p:nvSpPr>
        <p:spPr bwMode="auto">
          <a:xfrm>
            <a:off x="1404112" y="1739003"/>
            <a:ext cx="3370795" cy="775597"/>
          </a:xfrm>
          <a:prstGeom prst="rect">
            <a:avLst/>
          </a:prstGeom>
        </p:spPr>
        <p:txBody>
          <a:bodyPr wrap="none" lIns="0" tIns="0" rIns="0" bIns="0" anchor="ctr" anchorCtr="0">
            <a:spAutoFit/>
          </a:bodyPr>
          <a:lstStyle/>
          <a:p>
            <a:pPr algn="ctr" defTabSz="914400" fontAlgn="base">
              <a:lnSpc>
                <a:spcPct val="90000"/>
              </a:lnSpc>
              <a:spcBef>
                <a:spcPct val="0"/>
              </a:spcBef>
              <a:spcAft>
                <a:spcPct val="0"/>
              </a:spcAft>
              <a:buClr>
                <a:schemeClr val="tx2"/>
              </a:buClr>
              <a:buSzPct val="100000"/>
              <a:buFont typeface="Wingdings 2" pitchFamily="18" charset="2"/>
              <a:buNone/>
              <a:defRPr/>
            </a:pPr>
            <a:r>
              <a:rPr lang="en-US" sz="2800" dirty="0" smtClean="0">
                <a:ln w="12700">
                  <a:noFill/>
                  <a:prstDash val="solid"/>
                </a:ln>
                <a:gradFill>
                  <a:gsLst>
                    <a:gs pos="0">
                      <a:srgbClr val="FFFFFF"/>
                    </a:gs>
                    <a:gs pos="100000">
                      <a:srgbClr val="FFFFFF"/>
                    </a:gs>
                  </a:gsLst>
                  <a:lin ang="5400000" scaled="0"/>
                </a:gradFill>
                <a:effectLst>
                  <a:outerShdw blurRad="165100" algn="ctr" rotWithShape="0">
                    <a:prstClr val="black"/>
                  </a:outerShdw>
                </a:effectLst>
                <a:latin typeface="Segoe Semibold" pitchFamily="34" charset="0"/>
              </a:rPr>
              <a:t>SharePoint Designer </a:t>
            </a:r>
            <a:br>
              <a:rPr lang="en-US" sz="2800" dirty="0" smtClean="0">
                <a:ln w="12700">
                  <a:noFill/>
                  <a:prstDash val="solid"/>
                </a:ln>
                <a:gradFill>
                  <a:gsLst>
                    <a:gs pos="0">
                      <a:srgbClr val="FFFFFF"/>
                    </a:gs>
                    <a:gs pos="100000">
                      <a:srgbClr val="FFFFFF"/>
                    </a:gs>
                  </a:gsLst>
                  <a:lin ang="5400000" scaled="0"/>
                </a:gradFill>
                <a:effectLst>
                  <a:outerShdw blurRad="165100" algn="ctr" rotWithShape="0">
                    <a:prstClr val="black"/>
                  </a:outerShdw>
                </a:effectLst>
                <a:latin typeface="Segoe Semibold" pitchFamily="34" charset="0"/>
              </a:rPr>
            </a:br>
            <a:r>
              <a:rPr lang="en-US" sz="2800" dirty="0" smtClean="0">
                <a:ln w="12700">
                  <a:noFill/>
                  <a:prstDash val="solid"/>
                </a:ln>
                <a:gradFill>
                  <a:gsLst>
                    <a:gs pos="0">
                      <a:srgbClr val="FFFFFF"/>
                    </a:gs>
                    <a:gs pos="100000">
                      <a:srgbClr val="FFFFFF"/>
                    </a:gs>
                  </a:gsLst>
                  <a:lin ang="5400000" scaled="0"/>
                </a:gradFill>
                <a:effectLst>
                  <a:outerShdw blurRad="165100" algn="ctr" rotWithShape="0">
                    <a:prstClr val="black"/>
                  </a:outerShdw>
                </a:effectLst>
                <a:latin typeface="Segoe Semibold" pitchFamily="34" charset="0"/>
              </a:rPr>
              <a:t>&amp; Expression Blend</a:t>
            </a:r>
            <a:endParaRPr lang="en-US" sz="2800" dirty="0">
              <a:ln w="12700">
                <a:noFill/>
                <a:prstDash val="solid"/>
              </a:ln>
              <a:gradFill>
                <a:gsLst>
                  <a:gs pos="0">
                    <a:srgbClr val="FFFFFF"/>
                  </a:gs>
                  <a:gs pos="100000">
                    <a:srgbClr val="FFFFFF"/>
                  </a:gs>
                </a:gsLst>
                <a:lin ang="5400000" scaled="0"/>
              </a:gradFill>
              <a:effectLst>
                <a:outerShdw blurRad="165100" algn="ctr" rotWithShape="0">
                  <a:prstClr val="black"/>
                </a:outerShdw>
              </a:effectLst>
              <a:latin typeface="Segoe Semibold" pitchFamily="34" charset="0"/>
            </a:endParaRPr>
          </a:p>
        </p:txBody>
      </p:sp>
      <p:grpSp>
        <p:nvGrpSpPr>
          <p:cNvPr id="4" name="Group 29"/>
          <p:cNvGrpSpPr>
            <a:grpSpLocks/>
          </p:cNvGrpSpPr>
          <p:nvPr/>
        </p:nvGrpSpPr>
        <p:grpSpPr bwMode="auto">
          <a:xfrm>
            <a:off x="1686993" y="2762673"/>
            <a:ext cx="3114742" cy="1798355"/>
            <a:chOff x="1435" y="1530"/>
            <a:chExt cx="1472" cy="1133"/>
          </a:xfrm>
        </p:grpSpPr>
        <p:pic>
          <p:nvPicPr>
            <p:cNvPr id="14351" name="Rectangle 30"/>
            <p:cNvPicPr>
              <a:picLocks noChangeAspect="1" noChangeArrowheads="1"/>
            </p:cNvPicPr>
            <p:nvPr/>
          </p:nvPicPr>
          <p:blipFill>
            <a:blip r:embed="rId6"/>
            <a:stretch>
              <a:fillRect/>
            </a:stretch>
          </p:blipFill>
          <p:spPr bwMode="auto">
            <a:xfrm>
              <a:off x="1826" y="1530"/>
              <a:ext cx="1081" cy="1133"/>
            </a:xfrm>
            <a:prstGeom prst="rect">
              <a:avLst/>
            </a:prstGeom>
            <a:noFill/>
            <a:ln>
              <a:noFill/>
            </a:ln>
          </p:spPr>
        </p:pic>
        <p:pic>
          <p:nvPicPr>
            <p:cNvPr id="14352" name="Rectangle 31"/>
            <p:cNvPicPr>
              <a:picLocks noChangeAspect="1" noChangeArrowheads="1"/>
            </p:cNvPicPr>
            <p:nvPr/>
          </p:nvPicPr>
          <p:blipFill>
            <a:blip r:embed="rId7"/>
            <a:srcRect/>
            <a:stretch>
              <a:fillRect/>
            </a:stretch>
          </p:blipFill>
          <p:spPr bwMode="auto">
            <a:xfrm>
              <a:off x="1435" y="1751"/>
              <a:ext cx="646" cy="722"/>
            </a:xfrm>
            <a:prstGeom prst="rect">
              <a:avLst/>
            </a:prstGeom>
            <a:noFill/>
            <a:ln w="9525">
              <a:noFill/>
              <a:miter lim="800000"/>
              <a:headEnd/>
              <a:tailEnd/>
            </a:ln>
          </p:spPr>
        </p:pic>
      </p:grpSp>
      <p:pic>
        <p:nvPicPr>
          <p:cNvPr id="14339" name="Rectangle 19"/>
          <p:cNvPicPr>
            <a:picLocks noChangeAspect="1" noChangeArrowheads="1"/>
          </p:cNvPicPr>
          <p:nvPr/>
        </p:nvPicPr>
        <p:blipFill>
          <a:blip r:embed="rId3"/>
          <a:srcRect/>
          <a:stretch>
            <a:fillRect/>
          </a:stretch>
        </p:blipFill>
        <p:spPr bwMode="auto">
          <a:xfrm rot="8439245">
            <a:off x="4529377" y="953643"/>
            <a:ext cx="5131620" cy="2577183"/>
          </a:xfrm>
          <a:prstGeom prst="rect">
            <a:avLst/>
          </a:prstGeom>
          <a:noFill/>
          <a:ln w="9525">
            <a:noFill/>
            <a:miter lim="800000"/>
            <a:headEnd/>
            <a:tailEnd/>
          </a:ln>
        </p:spPr>
      </p:pic>
      <p:pic>
        <p:nvPicPr>
          <p:cNvPr id="2051" name="Picture 3" descr="\\eventsql\dvd\Online_ART\DVD_Art_Sept-2-2010\Logos\Visual Studio\2010 release\_Visual Studio 2010 (BRAND)\VS_h_rgb_r.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95187" y="3221403"/>
            <a:ext cx="3037825" cy="449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3633351"/>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 Version Differences</a:t>
            </a:r>
            <a:endParaRPr lang="en-US" dirty="0"/>
          </a:p>
        </p:txBody>
      </p:sp>
      <p:sp>
        <p:nvSpPr>
          <p:cNvPr id="3" name="Content Placeholder 2"/>
          <p:cNvSpPr>
            <a:spLocks noGrp="1"/>
          </p:cNvSpPr>
          <p:nvPr>
            <p:ph idx="1"/>
          </p:nvPr>
        </p:nvSpPr>
        <p:spPr>
          <a:xfrm>
            <a:off x="1687873" y="2458842"/>
            <a:ext cx="8813079" cy="1428083"/>
          </a:xfrm>
        </p:spPr>
        <p:txBody>
          <a:bodyPr/>
          <a:lstStyle/>
          <a:p>
            <a:pPr marL="0" indent="0" algn="ctr">
              <a:buNone/>
            </a:pPr>
            <a:r>
              <a:rPr lang="en-US" b="1" dirty="0" smtClean="0"/>
              <a:t>Myth or Fact?</a:t>
            </a:r>
          </a:p>
          <a:p>
            <a:pPr marL="0" indent="0" algn="ctr">
              <a:buNone/>
            </a:pPr>
            <a:r>
              <a:rPr lang="en-US" dirty="0" smtClean="0"/>
              <a:t>SharePoint is in .NET 3.5 &amp; CRM is in .NET 4.0, so they can’t talk to each other!</a:t>
            </a:r>
          </a:p>
        </p:txBody>
      </p:sp>
      <p:sp>
        <p:nvSpPr>
          <p:cNvPr id="4" name="&quot;No&quot; Symbol 3"/>
          <p:cNvSpPr/>
          <p:nvPr/>
        </p:nvSpPr>
        <p:spPr bwMode="auto">
          <a:xfrm>
            <a:off x="3992136" y="1437609"/>
            <a:ext cx="3278459" cy="3178098"/>
          </a:xfrm>
          <a:prstGeom prst="noSmoking">
            <a:avLst/>
          </a:prstGeom>
          <a:solidFill>
            <a:srgbClr val="C00000"/>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6000" dirty="0" smtClean="0">
                <a:gradFill>
                  <a:gsLst>
                    <a:gs pos="0">
                      <a:srgbClr val="000000"/>
                    </a:gs>
                    <a:gs pos="100000">
                      <a:srgbClr val="000000"/>
                    </a:gs>
                  </a:gsLst>
                  <a:lin ang="5400000" scaled="0"/>
                </a:gradFill>
              </a:rPr>
              <a:t>Myth</a:t>
            </a:r>
            <a:endParaRPr lang="en-US" sz="6000" dirty="0">
              <a:gradFill>
                <a:gsLst>
                  <a:gs pos="0">
                    <a:srgbClr val="000000"/>
                  </a:gs>
                  <a:gs pos="100000">
                    <a:srgbClr val="000000"/>
                  </a:gs>
                </a:gsLst>
                <a:lin ang="5400000" scaled="0"/>
              </a:gradFill>
            </a:endParaRPr>
          </a:p>
        </p:txBody>
      </p:sp>
      <p:sp>
        <p:nvSpPr>
          <p:cNvPr id="5" name="TextBox 4"/>
          <p:cNvSpPr txBox="1"/>
          <p:nvPr/>
        </p:nvSpPr>
        <p:spPr>
          <a:xfrm>
            <a:off x="2877015" y="5262478"/>
            <a:ext cx="5809785" cy="1428083"/>
          </a:xfrm>
          <a:prstGeom prst="rect">
            <a:avLst/>
          </a:prstGeom>
          <a:noFill/>
        </p:spPr>
        <p:txBody>
          <a:bodyPr wrap="square" lIns="0" tIns="0" rIns="0" bIns="0" rtlCol="0">
            <a:spAutoFit/>
          </a:bodyPr>
          <a:lstStyle/>
          <a:p>
            <a:pPr>
              <a:lnSpc>
                <a:spcPct val="90000"/>
              </a:lnSpc>
              <a:spcBef>
                <a:spcPct val="20000"/>
              </a:spcBef>
              <a:buSzPct val="90000"/>
            </a:pPr>
            <a:r>
              <a:rPr lang="en-US" sz="3200" dirty="0"/>
              <a:t>Use CRM’s WSDL based Web Services </a:t>
            </a:r>
            <a:r>
              <a:rPr lang="en-US" sz="3200" dirty="0" smtClean="0"/>
              <a:t>Proxy in SharePoint</a:t>
            </a:r>
            <a:endParaRPr lang="en-US" sz="3200" dirty="0"/>
          </a:p>
          <a:p>
            <a:pPr>
              <a:lnSpc>
                <a:spcPct val="90000"/>
              </a:lnSpc>
              <a:spcBef>
                <a:spcPct val="20000"/>
              </a:spcBef>
              <a:buSzPct val="90000"/>
            </a:pPr>
            <a:endParaRPr lang="en-US" sz="32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7906948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“Hello World” Web Part</a:t>
            </a:r>
            <a:endParaRPr lang="en-US" dirty="0"/>
          </a:p>
        </p:txBody>
      </p:sp>
      <p:sp>
        <p:nvSpPr>
          <p:cNvPr id="5" name="Subtitle 4"/>
          <p:cNvSpPr>
            <a:spLocks noGrp="1"/>
          </p:cNvSpPr>
          <p:nvPr>
            <p:ph type="subTitle" idx="1"/>
          </p:nvPr>
        </p:nvSpPr>
        <p:spPr/>
        <p:txBody>
          <a:bodyPr/>
          <a:lstStyle/>
          <a:p>
            <a:r>
              <a:rPr lang="en-US" smtClean="0"/>
              <a:t>Simple Web part in SharePoint </a:t>
            </a:r>
          </a:p>
          <a:p>
            <a:r>
              <a:rPr lang="en-US" smtClean="0"/>
              <a:t>Connecting to CRM </a:t>
            </a:r>
          </a:p>
          <a:p>
            <a:r>
              <a:rPr lang="en-US" smtClean="0"/>
              <a:t>Using WCF WSDL</a:t>
            </a:r>
          </a:p>
          <a:p>
            <a:endParaRPr lang="en-US" dirty="0"/>
          </a:p>
        </p:txBody>
      </p:sp>
    </p:spTree>
    <p:extLst>
      <p:ext uri="{BB962C8B-B14F-4D97-AF65-F5344CB8AC3E}">
        <p14:creationId xmlns:p14="http://schemas.microsoft.com/office/powerpoint/2010/main" val="176773133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1"/>
            <a:ext cx="11477810" cy="1107996"/>
          </a:xfrm>
        </p:spPr>
        <p:txBody>
          <a:bodyPr/>
          <a:lstStyle/>
          <a:p>
            <a:r>
              <a:rPr lang="en-US" dirty="0" smtClean="0"/>
              <a:t>Good </a:t>
            </a:r>
            <a:r>
              <a:rPr lang="en-US" dirty="0" err="1" smtClean="0"/>
              <a:t>ol</a:t>
            </a:r>
            <a:r>
              <a:rPr lang="en-US" dirty="0" smtClean="0"/>
              <a:t>’ List Web Part</a:t>
            </a:r>
            <a:br>
              <a:rPr lang="en-US" dirty="0" smtClean="0"/>
            </a:br>
            <a:r>
              <a:rPr lang="en-US" sz="3600" dirty="0">
                <a:solidFill>
                  <a:srgbClr val="FFC425">
                    <a:alpha val="99000"/>
                  </a:srgbClr>
                </a:solidFill>
              </a:rPr>
              <a:t>Works with CRM 2011</a:t>
            </a:r>
          </a:p>
        </p:txBody>
      </p:sp>
      <p:sp>
        <p:nvSpPr>
          <p:cNvPr id="5" name="Content Placeholder 4"/>
          <p:cNvSpPr txBox="1">
            <a:spLocks/>
          </p:cNvSpPr>
          <p:nvPr/>
        </p:nvSpPr>
        <p:spPr>
          <a:xfrm>
            <a:off x="7237502" y="1447800"/>
            <a:ext cx="4432327" cy="5120640"/>
          </a:xfrm>
          <a:prstGeom prst="roundRect">
            <a:avLst/>
          </a:prstGeom>
          <a:gradFill flip="none" rotWithShape="1">
            <a:gsLst>
              <a:gs pos="0">
                <a:srgbClr val="5E9EFF"/>
              </a:gs>
              <a:gs pos="39999">
                <a:srgbClr val="85C2FF"/>
              </a:gs>
              <a:gs pos="70000">
                <a:srgbClr val="C4D6EB"/>
              </a:gs>
              <a:gs pos="100000">
                <a:srgbClr val="FFEBFA"/>
              </a:gs>
            </a:gsLst>
            <a:lin ang="5400000" scaled="1"/>
            <a:tileRect/>
          </a:gradFill>
        </p:spPr>
        <p:txBody>
          <a:bodyPr vert="horz" lIns="91440" tIns="45720" rIns="91440" bIns="45720" rtlCol="0">
            <a:noAutofit/>
          </a:bodyPr>
          <a:lstStyle>
            <a:lvl1pPr marL="0" indent="0" algn="l" defTabSz="914400" rtl="0" eaLnBrk="1" latinLnBrk="0" hangingPunct="1">
              <a:spcBef>
                <a:spcPts val="600"/>
              </a:spcBef>
              <a:spcAft>
                <a:spcPts val="600"/>
              </a:spcAft>
              <a:buFontTx/>
              <a:buNone/>
              <a:defRPr sz="2400" kern="1200">
                <a:solidFill>
                  <a:schemeClr val="tx1">
                    <a:lumMod val="75000"/>
                    <a:lumOff val="25000"/>
                  </a:schemeClr>
                </a:solidFill>
                <a:latin typeface="+mn-lt"/>
                <a:ea typeface="+mn-ea"/>
                <a:cs typeface="+mn-cs"/>
              </a:defRPr>
            </a:lvl1pPr>
            <a:lvl2pPr marL="742950" indent="-285750" algn="l" defTabSz="914400" rtl="0" eaLnBrk="1" latinLnBrk="0" hangingPunct="1">
              <a:spcBef>
                <a:spcPts val="600"/>
              </a:spcBef>
              <a:spcAft>
                <a:spcPts val="600"/>
              </a:spcAft>
              <a:buFontTx/>
              <a:buBlip>
                <a:blip r:embed="rId3"/>
              </a:buBlip>
              <a:defRPr sz="2400" kern="1200">
                <a:solidFill>
                  <a:schemeClr val="tx1">
                    <a:lumMod val="75000"/>
                    <a:lumOff val="25000"/>
                  </a:schemeClr>
                </a:solidFill>
                <a:latin typeface="+mn-lt"/>
                <a:ea typeface="+mn-ea"/>
                <a:cs typeface="+mn-cs"/>
              </a:defRPr>
            </a:lvl2pPr>
            <a:lvl3pPr marL="1143000" indent="-228600" algn="l" defTabSz="914400" rtl="0" eaLnBrk="1" latinLnBrk="0" hangingPunct="1">
              <a:spcBef>
                <a:spcPts val="600"/>
              </a:spcBef>
              <a:spcAft>
                <a:spcPts val="600"/>
              </a:spcAft>
              <a:buFont typeface="Calibri"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ts val="600"/>
              </a:spcBef>
              <a:spcAft>
                <a:spcPts val="600"/>
              </a:spcAft>
              <a:buFont typeface="Arial" pitchFamily="34" charset="0"/>
              <a:buChar char="•"/>
              <a:defRPr sz="2400" kern="1200">
                <a:solidFill>
                  <a:schemeClr val="tx1">
                    <a:lumMod val="75000"/>
                    <a:lumOff val="25000"/>
                  </a:schemeClr>
                </a:solidFill>
                <a:latin typeface="+mn-lt"/>
                <a:ea typeface="+mn-ea"/>
                <a:cs typeface="+mn-cs"/>
              </a:defRPr>
            </a:lvl4pPr>
            <a:lvl5pPr marL="2057400" indent="-228600" algn="l" defTabSz="914400" rtl="0" eaLnBrk="1" latinLnBrk="0" hangingPunct="1">
              <a:spcBef>
                <a:spcPts val="600"/>
              </a:spcBef>
              <a:spcAft>
                <a:spcPts val="600"/>
              </a:spcAft>
              <a:buFont typeface="Calibri" pitchFamily="34" charset="0"/>
              <a:buChar char="‐"/>
              <a:defRPr sz="24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pPr>
            <a:r>
              <a:rPr lang="en-US" dirty="0">
                <a:solidFill>
                  <a:schemeClr val="bg1"/>
                </a:solidFill>
              </a:rPr>
              <a:t>Works with</a:t>
            </a:r>
            <a:r>
              <a:rPr lang="en-US" b="1" dirty="0">
                <a:solidFill>
                  <a:schemeClr val="bg1"/>
                </a:solidFill>
              </a:rPr>
              <a:t> SharePoint 2007 &amp; SharePoint 2010 On-Premises</a:t>
            </a:r>
          </a:p>
          <a:p>
            <a:pPr>
              <a:spcBef>
                <a:spcPts val="1200"/>
              </a:spcBef>
            </a:pPr>
            <a:r>
              <a:rPr lang="en-US" dirty="0" smtClean="0">
                <a:solidFill>
                  <a:schemeClr val="bg1"/>
                </a:solidFill>
              </a:rPr>
              <a:t>Server-side Web Part with </a:t>
            </a:r>
            <a:br>
              <a:rPr lang="en-US" dirty="0" smtClean="0">
                <a:solidFill>
                  <a:schemeClr val="bg1"/>
                </a:solidFill>
              </a:rPr>
            </a:br>
            <a:r>
              <a:rPr lang="en-US" b="1" dirty="0" smtClean="0">
                <a:solidFill>
                  <a:schemeClr val="bg1"/>
                </a:solidFill>
              </a:rPr>
              <a:t>“Web Part Connections” </a:t>
            </a:r>
            <a:r>
              <a:rPr lang="en-US" dirty="0" smtClean="0">
                <a:solidFill>
                  <a:schemeClr val="bg1"/>
                </a:solidFill>
              </a:rPr>
              <a:t>built in.</a:t>
            </a:r>
          </a:p>
          <a:p>
            <a:pPr>
              <a:spcBef>
                <a:spcPts val="1200"/>
              </a:spcBef>
            </a:pPr>
            <a:r>
              <a:rPr lang="en-US" dirty="0" smtClean="0">
                <a:solidFill>
                  <a:schemeClr val="bg1"/>
                </a:solidFill>
              </a:rPr>
              <a:t>Available for 32 &amp; 64-bit servers with detailed setup documentation</a:t>
            </a:r>
          </a:p>
          <a:p>
            <a:pPr>
              <a:spcBef>
                <a:spcPts val="1200"/>
              </a:spcBef>
            </a:pPr>
            <a:endParaRPr lang="en-US" dirty="0">
              <a:solidFill>
                <a:schemeClr val="bg1"/>
              </a:solidFill>
            </a:endParaRPr>
          </a:p>
        </p:txBody>
      </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476326" y="1731524"/>
            <a:ext cx="6644330" cy="4341577"/>
          </a:xfrm>
          <a:prstGeom prst="rect">
            <a:avLst/>
          </a:prstGeom>
          <a:noFill/>
          <a:ln>
            <a:noFill/>
          </a:ln>
          <a:effectLst>
            <a:outerShdw dist="35921" dir="2700000" algn="ctr" rotWithShape="0">
              <a:schemeClr val="bg2"/>
            </a:outerShdw>
            <a:reflection blurRad="6350" stA="50000" endA="300" endPos="38500" dist="508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5064150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BCS Architecture </a:t>
            </a:r>
            <a:endParaRPr lang="en-US" dirty="0"/>
          </a:p>
        </p:txBody>
      </p:sp>
      <p:grpSp>
        <p:nvGrpSpPr>
          <p:cNvPr id="55" name="Group 54"/>
          <p:cNvGrpSpPr/>
          <p:nvPr/>
        </p:nvGrpSpPr>
        <p:grpSpPr>
          <a:xfrm>
            <a:off x="1866900" y="990600"/>
            <a:ext cx="8382000" cy="5791200"/>
            <a:chOff x="381000" y="914400"/>
            <a:chExt cx="8382000" cy="5791200"/>
          </a:xfrm>
        </p:grpSpPr>
        <p:sp>
          <p:nvSpPr>
            <p:cNvPr id="3" name="Rounded Rectangle 2"/>
            <p:cNvSpPr/>
            <p:nvPr/>
          </p:nvSpPr>
          <p:spPr>
            <a:xfrm>
              <a:off x="381000" y="914400"/>
              <a:ext cx="3505200" cy="4038600"/>
            </a:xfrm>
            <a:prstGeom prst="roundRect">
              <a:avLst>
                <a:gd name="adj" fmla="val 12223"/>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en-US">
                <a:ln>
                  <a:solidFill>
                    <a:schemeClr val="bg2">
                      <a:shade val="75000"/>
                    </a:schemeClr>
                  </a:solidFill>
                </a:ln>
                <a:solidFill>
                  <a:schemeClr val="tx1">
                    <a:tint val="65000"/>
                  </a:schemeClr>
                </a:solidFill>
              </a:endParaRPr>
            </a:p>
          </p:txBody>
        </p:sp>
        <p:sp>
          <p:nvSpPr>
            <p:cNvPr id="4" name="Rectangle 3"/>
            <p:cNvSpPr/>
            <p:nvPr/>
          </p:nvSpPr>
          <p:spPr>
            <a:xfrm>
              <a:off x="609600" y="1371600"/>
              <a:ext cx="3048000" cy="1066800"/>
            </a:xfrm>
            <a:prstGeom prst="rect">
              <a:avLst/>
            </a:prstGeom>
          </p:spPr>
          <p:style>
            <a:lnRef idx="1">
              <a:schemeClr val="accent5"/>
            </a:lnRef>
            <a:fillRef idx="2">
              <a:schemeClr val="accent5"/>
            </a:fillRef>
            <a:effectRef idx="1">
              <a:schemeClr val="accent5"/>
            </a:effectRef>
            <a:fontRef idx="minor">
              <a:schemeClr val="dk1"/>
            </a:fontRef>
          </p:style>
          <p:txBody>
            <a:bodyPr lIns="0" rIns="0" rtlCol="0" anchor="ctr"/>
            <a:lstStyle/>
            <a:p>
              <a:pPr algn="ctr"/>
              <a:endParaRPr lang="en-US" sz="1400" b="1" dirty="0"/>
            </a:p>
          </p:txBody>
        </p:sp>
        <p:sp>
          <p:nvSpPr>
            <p:cNvPr id="5" name="Rounded Rectangle 4"/>
            <p:cNvSpPr/>
            <p:nvPr/>
          </p:nvSpPr>
          <p:spPr>
            <a:xfrm>
              <a:off x="2438400" y="5410200"/>
              <a:ext cx="3962399" cy="1295400"/>
            </a:xfrm>
            <a:prstGeom prst="roundRect">
              <a:avLst>
                <a:gd name="adj" fmla="val 12223"/>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en-US">
                <a:ln>
                  <a:solidFill>
                    <a:schemeClr val="bg2">
                      <a:shade val="75000"/>
                    </a:schemeClr>
                  </a:solidFill>
                </a:ln>
                <a:solidFill>
                  <a:schemeClr val="tx1">
                    <a:tint val="65000"/>
                  </a:schemeClr>
                </a:solidFill>
              </a:endParaRPr>
            </a:p>
          </p:txBody>
        </p:sp>
        <p:grpSp>
          <p:nvGrpSpPr>
            <p:cNvPr id="6" name="Group 498"/>
            <p:cNvGrpSpPr/>
            <p:nvPr/>
          </p:nvGrpSpPr>
          <p:grpSpPr>
            <a:xfrm>
              <a:off x="4197226" y="5634335"/>
              <a:ext cx="768415" cy="607746"/>
              <a:chOff x="6858000" y="3581400"/>
              <a:chExt cx="1069436" cy="840097"/>
            </a:xfrm>
          </p:grpSpPr>
          <p:pic>
            <p:nvPicPr>
              <p:cNvPr id="7" name="Rectangle 125"/>
              <p:cNvPicPr>
                <a:picLocks noChangeAspect="1"/>
              </p:cNvPicPr>
              <p:nvPr/>
            </p:nvPicPr>
            <p:blipFill>
              <a:blip r:embed="rId2" cstate="print"/>
              <a:stretch>
                <a:fillRect/>
              </a:stretch>
            </p:blipFill>
            <p:spPr>
              <a:xfrm>
                <a:off x="7280416" y="3581400"/>
                <a:ext cx="532039" cy="532040"/>
              </a:xfrm>
              <a:prstGeom prst="rect">
                <a:avLst/>
              </a:prstGeom>
              <a:noFill/>
              <a:ln>
                <a:noFill/>
              </a:ln>
            </p:spPr>
            <p:style>
              <a:lnRef idx="0">
                <a:scrgbClr r="0" g="0" b="0"/>
              </a:lnRef>
              <a:fillRef idx="1002">
                <a:schemeClr val="lt1"/>
              </a:fillRef>
              <a:effectRef idx="0">
                <a:scrgbClr r="0" g="0" b="0"/>
              </a:effectRef>
              <a:fontRef idx="major"/>
            </p:style>
          </p:pic>
          <p:sp>
            <p:nvSpPr>
              <p:cNvPr id="8" name="TextBox 7"/>
              <p:cNvSpPr txBox="1"/>
              <p:nvPr/>
            </p:nvSpPr>
            <p:spPr>
              <a:xfrm>
                <a:off x="6934209" y="4038597"/>
                <a:ext cx="993227" cy="382900"/>
              </a:xfrm>
              <a:prstGeom prst="rect">
                <a:avLst/>
              </a:prstGeom>
              <a:noFill/>
            </p:spPr>
            <p:style>
              <a:lnRef idx="0">
                <a:scrgbClr r="0" g="0" b="0"/>
              </a:lnRef>
              <a:fillRef idx="1002">
                <a:schemeClr val="lt1"/>
              </a:fillRef>
              <a:effectRef idx="0">
                <a:scrgbClr r="0" g="0" b="0"/>
              </a:effectRef>
              <a:fontRef idx="major"/>
            </p:style>
            <p:txBody>
              <a:bodyPr wrap="none" rtlCol="0">
                <a:spAutoFit/>
              </a:bodyPr>
              <a:lstStyle/>
              <a:p>
                <a:r>
                  <a:rPr lang="en-US" sz="1200" dirty="0">
                    <a:solidFill>
                      <a:schemeClr val="bg1"/>
                    </a:solidFill>
                  </a:rPr>
                  <a:t>Custom</a:t>
                </a:r>
              </a:p>
            </p:txBody>
          </p:sp>
          <p:grpSp>
            <p:nvGrpSpPr>
              <p:cNvPr id="9" name="Group 266"/>
              <p:cNvGrpSpPr/>
              <p:nvPr/>
            </p:nvGrpSpPr>
            <p:grpSpPr>
              <a:xfrm rot="10800000" flipH="1">
                <a:off x="6858000" y="3962400"/>
                <a:ext cx="233544" cy="76200"/>
                <a:chOff x="8334384" y="6304517"/>
                <a:chExt cx="233544" cy="76200"/>
              </a:xfrm>
              <a:solidFill>
                <a:srgbClr val="00B0F0"/>
              </a:solidFill>
            </p:grpSpPr>
            <p:cxnSp>
              <p:nvCxnSpPr>
                <p:cNvPr id="10" name="Straight Connector 9"/>
                <p:cNvCxnSpPr/>
                <p:nvPr/>
              </p:nvCxnSpPr>
              <p:spPr>
                <a:xfrm rot="10800000" flipV="1">
                  <a:off x="8415528" y="6340145"/>
                  <a:ext cx="152400" cy="1588"/>
                </a:xfrm>
                <a:prstGeom prst="line">
                  <a:avLst/>
                </a:prstGeom>
                <a:grpFill/>
                <a:ln w="6350" cap="rnd" cmpd="sng" algn="ctr">
                  <a:solidFill>
                    <a:schemeClr val="tx1">
                      <a:tint val="65000"/>
                    </a:schemeClr>
                  </a:solidFill>
                  <a:prstDash val="solid"/>
                </a:ln>
              </p:spPr>
              <p:style>
                <a:lnRef idx="1">
                  <a:schemeClr val="accent3"/>
                </a:lnRef>
                <a:fillRef idx="1002">
                  <a:schemeClr val="lt1"/>
                </a:fillRef>
                <a:effectRef idx="1">
                  <a:schemeClr val="accent3"/>
                </a:effectRef>
                <a:fontRef idx="minor">
                  <a:schemeClr val="dk1"/>
                </a:fontRef>
              </p:style>
            </p:cxnSp>
            <p:sp>
              <p:nvSpPr>
                <p:cNvPr id="11" name="Oval 10"/>
                <p:cNvSpPr/>
                <p:nvPr/>
              </p:nvSpPr>
              <p:spPr>
                <a:xfrm>
                  <a:off x="8334384" y="6304517"/>
                  <a:ext cx="76200" cy="76200"/>
                </a:xfrm>
                <a:prstGeom prst="ellipse">
                  <a:avLst/>
                </a:prstGeom>
                <a:grpFill/>
                <a:ln w="6350" cap="rnd" cmpd="sng" algn="ctr">
                  <a:solidFill>
                    <a:schemeClr val="tx1">
                      <a:tint val="65000"/>
                    </a:schemeClr>
                  </a:solidFill>
                  <a:prstDash val="solid"/>
                </a:ln>
              </p:spPr>
              <p:style>
                <a:lnRef idx="1">
                  <a:schemeClr val="accent3"/>
                </a:lnRef>
                <a:fillRef idx="1002">
                  <a:schemeClr val="lt1"/>
                </a:fillRef>
                <a:effectRef idx="1">
                  <a:schemeClr val="accent3"/>
                </a:effectRef>
                <a:fontRef idx="minor">
                  <a:schemeClr val="dk1"/>
                </a:fontRef>
              </p:style>
              <p:txBody>
                <a:bodyPr rtlCol="0" anchor="ctr"/>
                <a:lstStyle/>
                <a:p>
                  <a:pPr algn="ctr"/>
                  <a:endParaRPr lang="en-US">
                    <a:solidFill>
                      <a:schemeClr val="tx1">
                        <a:tint val="65000"/>
                      </a:schemeClr>
                    </a:solidFill>
                  </a:endParaRPr>
                </a:p>
              </p:txBody>
            </p:sp>
          </p:grpSp>
        </p:grpSp>
        <p:grpSp>
          <p:nvGrpSpPr>
            <p:cNvPr id="12" name="Group 498"/>
            <p:cNvGrpSpPr/>
            <p:nvPr/>
          </p:nvGrpSpPr>
          <p:grpSpPr>
            <a:xfrm>
              <a:off x="2667001" y="5634335"/>
              <a:ext cx="547192" cy="607747"/>
              <a:chOff x="6858000" y="3581400"/>
              <a:chExt cx="761550" cy="840099"/>
            </a:xfrm>
          </p:grpSpPr>
          <p:pic>
            <p:nvPicPr>
              <p:cNvPr id="13" name="Rectangle 125"/>
              <p:cNvPicPr>
                <a:picLocks noChangeAspect="1"/>
              </p:cNvPicPr>
              <p:nvPr/>
            </p:nvPicPr>
            <p:blipFill>
              <a:blip r:embed="rId2" cstate="print"/>
              <a:stretch>
                <a:fillRect/>
              </a:stretch>
            </p:blipFill>
            <p:spPr>
              <a:xfrm>
                <a:off x="7086600" y="3581400"/>
                <a:ext cx="532040" cy="532040"/>
              </a:xfrm>
              <a:prstGeom prst="rect">
                <a:avLst/>
              </a:prstGeom>
              <a:noFill/>
              <a:ln>
                <a:noFill/>
              </a:ln>
            </p:spPr>
            <p:style>
              <a:lnRef idx="0">
                <a:scrgbClr r="0" g="0" b="0"/>
              </a:lnRef>
              <a:fillRef idx="1002">
                <a:schemeClr val="lt1"/>
              </a:fillRef>
              <a:effectRef idx="0">
                <a:scrgbClr r="0" g="0" b="0"/>
              </a:effectRef>
              <a:fontRef idx="major"/>
            </p:style>
          </p:pic>
          <p:sp>
            <p:nvSpPr>
              <p:cNvPr id="14" name="TextBox 13"/>
              <p:cNvSpPr txBox="1"/>
              <p:nvPr/>
            </p:nvSpPr>
            <p:spPr>
              <a:xfrm>
                <a:off x="6934196" y="4038599"/>
                <a:ext cx="685354" cy="382900"/>
              </a:xfrm>
              <a:prstGeom prst="rect">
                <a:avLst/>
              </a:prstGeom>
              <a:noFill/>
            </p:spPr>
            <p:style>
              <a:lnRef idx="0">
                <a:scrgbClr r="0" g="0" b="0"/>
              </a:lnRef>
              <a:fillRef idx="1002">
                <a:schemeClr val="lt1"/>
              </a:fillRef>
              <a:effectRef idx="0">
                <a:scrgbClr r="0" g="0" b="0"/>
              </a:effectRef>
              <a:fontRef idx="major"/>
            </p:style>
            <p:txBody>
              <a:bodyPr wrap="none" rtlCol="0">
                <a:spAutoFit/>
              </a:bodyPr>
              <a:lstStyle/>
              <a:p>
                <a:r>
                  <a:rPr lang="en-US" sz="1200" dirty="0" smtClean="0">
                    <a:solidFill>
                      <a:schemeClr val="bg1"/>
                    </a:solidFill>
                  </a:rPr>
                  <a:t>SQL</a:t>
                </a:r>
                <a:endParaRPr lang="en-US" sz="1200" dirty="0">
                  <a:solidFill>
                    <a:schemeClr val="bg1"/>
                  </a:solidFill>
                </a:endParaRPr>
              </a:p>
            </p:txBody>
          </p:sp>
          <p:grpSp>
            <p:nvGrpSpPr>
              <p:cNvPr id="15" name="Group 266"/>
              <p:cNvGrpSpPr/>
              <p:nvPr/>
            </p:nvGrpSpPr>
            <p:grpSpPr>
              <a:xfrm rot="10800000" flipH="1">
                <a:off x="6858000" y="3962400"/>
                <a:ext cx="233544" cy="76200"/>
                <a:chOff x="8334384" y="6304517"/>
                <a:chExt cx="233544" cy="76200"/>
              </a:xfrm>
              <a:solidFill>
                <a:srgbClr val="00B0F0"/>
              </a:solidFill>
            </p:grpSpPr>
            <p:cxnSp>
              <p:nvCxnSpPr>
                <p:cNvPr id="16" name="Straight Connector 15"/>
                <p:cNvCxnSpPr/>
                <p:nvPr/>
              </p:nvCxnSpPr>
              <p:spPr>
                <a:xfrm rot="10800000" flipV="1">
                  <a:off x="8415528" y="6340145"/>
                  <a:ext cx="152400" cy="1588"/>
                </a:xfrm>
                <a:prstGeom prst="line">
                  <a:avLst/>
                </a:prstGeom>
                <a:grpFill/>
                <a:ln w="6350" cap="rnd" cmpd="sng" algn="ctr">
                  <a:solidFill>
                    <a:schemeClr val="tx1">
                      <a:tint val="65000"/>
                    </a:schemeClr>
                  </a:solidFill>
                  <a:prstDash val="solid"/>
                </a:ln>
              </p:spPr>
              <p:style>
                <a:lnRef idx="1">
                  <a:schemeClr val="accent3"/>
                </a:lnRef>
                <a:fillRef idx="1002">
                  <a:schemeClr val="lt1"/>
                </a:fillRef>
                <a:effectRef idx="1">
                  <a:schemeClr val="accent3"/>
                </a:effectRef>
                <a:fontRef idx="minor">
                  <a:schemeClr val="dk1"/>
                </a:fontRef>
              </p:style>
            </p:cxnSp>
            <p:sp>
              <p:nvSpPr>
                <p:cNvPr id="17" name="Oval 16"/>
                <p:cNvSpPr/>
                <p:nvPr/>
              </p:nvSpPr>
              <p:spPr>
                <a:xfrm>
                  <a:off x="8334384" y="6304517"/>
                  <a:ext cx="76200" cy="76200"/>
                </a:xfrm>
                <a:prstGeom prst="ellipse">
                  <a:avLst/>
                </a:prstGeom>
                <a:grpFill/>
                <a:ln w="6350" cap="rnd" cmpd="sng" algn="ctr">
                  <a:solidFill>
                    <a:schemeClr val="tx1">
                      <a:tint val="65000"/>
                    </a:schemeClr>
                  </a:solidFill>
                  <a:prstDash val="solid"/>
                </a:ln>
              </p:spPr>
              <p:style>
                <a:lnRef idx="1">
                  <a:schemeClr val="accent3"/>
                </a:lnRef>
                <a:fillRef idx="1002">
                  <a:schemeClr val="lt1"/>
                </a:fillRef>
                <a:effectRef idx="1">
                  <a:schemeClr val="accent3"/>
                </a:effectRef>
                <a:fontRef idx="minor">
                  <a:schemeClr val="dk1"/>
                </a:fontRef>
              </p:style>
              <p:txBody>
                <a:bodyPr rtlCol="0" anchor="ctr"/>
                <a:lstStyle/>
                <a:p>
                  <a:pPr algn="ctr"/>
                  <a:endParaRPr lang="en-US">
                    <a:solidFill>
                      <a:schemeClr val="tx1">
                        <a:tint val="65000"/>
                      </a:schemeClr>
                    </a:solidFill>
                  </a:endParaRPr>
                </a:p>
              </p:txBody>
            </p:sp>
          </p:grpSp>
        </p:grpSp>
        <p:sp>
          <p:nvSpPr>
            <p:cNvPr id="18" name="TextBox 17"/>
            <p:cNvSpPr txBox="1"/>
            <p:nvPr/>
          </p:nvSpPr>
          <p:spPr>
            <a:xfrm>
              <a:off x="3759301" y="6321623"/>
              <a:ext cx="1269899" cy="307777"/>
            </a:xfrm>
            <a:prstGeom prst="rect">
              <a:avLst/>
            </a:prstGeom>
            <a:noFill/>
          </p:spPr>
          <p:style>
            <a:lnRef idx="0">
              <a:scrgbClr r="0" g="0" b="0"/>
            </a:lnRef>
            <a:fillRef idx="1002">
              <a:schemeClr val="lt1"/>
            </a:fillRef>
            <a:effectRef idx="0">
              <a:scrgbClr r="0" g="0" b="0"/>
            </a:effectRef>
            <a:fontRef idx="major"/>
          </p:style>
          <p:txBody>
            <a:bodyPr wrap="none" rtlCol="0">
              <a:spAutoFit/>
            </a:bodyPr>
            <a:lstStyle/>
            <a:p>
              <a:r>
                <a:rPr lang="en-US" sz="1400" dirty="0" smtClean="0">
                  <a:solidFill>
                    <a:schemeClr val="bg1"/>
                  </a:solidFill>
                </a:rPr>
                <a:t>External Data</a:t>
              </a:r>
              <a:endParaRPr lang="en-US" sz="1400" dirty="0">
                <a:solidFill>
                  <a:schemeClr val="bg1"/>
                </a:solidFill>
              </a:endParaRPr>
            </a:p>
          </p:txBody>
        </p:sp>
        <p:grpSp>
          <p:nvGrpSpPr>
            <p:cNvPr id="19" name="Group 498"/>
            <p:cNvGrpSpPr/>
            <p:nvPr/>
          </p:nvGrpSpPr>
          <p:grpSpPr>
            <a:xfrm>
              <a:off x="3440228" y="5634333"/>
              <a:ext cx="750774" cy="792414"/>
              <a:chOff x="6858000" y="3581400"/>
              <a:chExt cx="1044881" cy="1095368"/>
            </a:xfrm>
          </p:grpSpPr>
          <p:pic>
            <p:nvPicPr>
              <p:cNvPr id="20" name="Rectangle 125"/>
              <p:cNvPicPr>
                <a:picLocks noChangeAspect="1"/>
              </p:cNvPicPr>
              <p:nvPr/>
            </p:nvPicPr>
            <p:blipFill>
              <a:blip r:embed="rId2" cstate="print"/>
              <a:stretch>
                <a:fillRect/>
              </a:stretch>
            </p:blipFill>
            <p:spPr>
              <a:xfrm>
                <a:off x="7086600" y="3581400"/>
                <a:ext cx="532040" cy="532040"/>
              </a:xfrm>
              <a:prstGeom prst="rect">
                <a:avLst/>
              </a:prstGeom>
              <a:noFill/>
              <a:ln>
                <a:noFill/>
              </a:ln>
            </p:spPr>
            <p:style>
              <a:lnRef idx="0">
                <a:scrgbClr r="0" g="0" b="0"/>
              </a:lnRef>
              <a:fillRef idx="1002">
                <a:schemeClr val="lt1"/>
              </a:fillRef>
              <a:effectRef idx="0">
                <a:scrgbClr r="0" g="0" b="0"/>
              </a:effectRef>
              <a:fontRef idx="major"/>
            </p:style>
          </p:pic>
          <p:sp>
            <p:nvSpPr>
              <p:cNvPr id="21" name="TextBox 20"/>
              <p:cNvSpPr txBox="1"/>
              <p:nvPr/>
            </p:nvSpPr>
            <p:spPr>
              <a:xfrm>
                <a:off x="6934197" y="4038600"/>
                <a:ext cx="968684" cy="638168"/>
              </a:xfrm>
              <a:prstGeom prst="rect">
                <a:avLst/>
              </a:prstGeom>
              <a:noFill/>
            </p:spPr>
            <p:style>
              <a:lnRef idx="0">
                <a:scrgbClr r="0" g="0" b="0"/>
              </a:lnRef>
              <a:fillRef idx="1002">
                <a:schemeClr val="lt1"/>
              </a:fillRef>
              <a:effectRef idx="0">
                <a:scrgbClr r="0" g="0" b="0"/>
              </a:effectRef>
              <a:fontRef idx="major"/>
            </p:style>
            <p:txBody>
              <a:bodyPr wrap="none" rtlCol="0">
                <a:spAutoFit/>
              </a:bodyPr>
              <a:lstStyle/>
              <a:p>
                <a:pPr algn="ctr"/>
                <a:r>
                  <a:rPr lang="en-US" sz="1200" dirty="0" smtClean="0">
                    <a:solidFill>
                      <a:schemeClr val="bg1"/>
                    </a:solidFill>
                  </a:rPr>
                  <a:t>Web </a:t>
                </a:r>
                <a:br>
                  <a:rPr lang="en-US" sz="1200" dirty="0" smtClean="0">
                    <a:solidFill>
                      <a:schemeClr val="bg1"/>
                    </a:solidFill>
                  </a:rPr>
                </a:br>
                <a:r>
                  <a:rPr lang="en-US" sz="1200" dirty="0">
                    <a:solidFill>
                      <a:schemeClr val="bg1"/>
                    </a:solidFill>
                  </a:rPr>
                  <a:t>Service</a:t>
                </a:r>
              </a:p>
            </p:txBody>
          </p:sp>
          <p:grpSp>
            <p:nvGrpSpPr>
              <p:cNvPr id="22" name="Group 266"/>
              <p:cNvGrpSpPr/>
              <p:nvPr/>
            </p:nvGrpSpPr>
            <p:grpSpPr>
              <a:xfrm rot="10800000" flipH="1">
                <a:off x="6858000" y="3962400"/>
                <a:ext cx="233544" cy="76200"/>
                <a:chOff x="8334384" y="6304517"/>
                <a:chExt cx="233544" cy="76200"/>
              </a:xfrm>
              <a:solidFill>
                <a:srgbClr val="00B0F0"/>
              </a:solidFill>
            </p:grpSpPr>
            <p:cxnSp>
              <p:nvCxnSpPr>
                <p:cNvPr id="23" name="Straight Connector 22"/>
                <p:cNvCxnSpPr/>
                <p:nvPr/>
              </p:nvCxnSpPr>
              <p:spPr>
                <a:xfrm rot="10800000" flipV="1">
                  <a:off x="8415528" y="6340145"/>
                  <a:ext cx="152400" cy="1588"/>
                </a:xfrm>
                <a:prstGeom prst="line">
                  <a:avLst/>
                </a:prstGeom>
                <a:grpFill/>
                <a:ln w="6350" cap="rnd" cmpd="sng" algn="ctr">
                  <a:solidFill>
                    <a:schemeClr val="tx1">
                      <a:tint val="65000"/>
                    </a:schemeClr>
                  </a:solidFill>
                  <a:prstDash val="solid"/>
                </a:ln>
              </p:spPr>
              <p:style>
                <a:lnRef idx="1">
                  <a:schemeClr val="accent3"/>
                </a:lnRef>
                <a:fillRef idx="1002">
                  <a:schemeClr val="lt1"/>
                </a:fillRef>
                <a:effectRef idx="1">
                  <a:schemeClr val="accent3"/>
                </a:effectRef>
                <a:fontRef idx="minor">
                  <a:schemeClr val="dk1"/>
                </a:fontRef>
              </p:style>
            </p:cxnSp>
            <p:sp>
              <p:nvSpPr>
                <p:cNvPr id="24" name="Oval 23"/>
                <p:cNvSpPr/>
                <p:nvPr/>
              </p:nvSpPr>
              <p:spPr>
                <a:xfrm>
                  <a:off x="8334384" y="6304517"/>
                  <a:ext cx="76200" cy="76200"/>
                </a:xfrm>
                <a:prstGeom prst="ellipse">
                  <a:avLst/>
                </a:prstGeom>
                <a:grpFill/>
                <a:ln w="6350" cap="rnd" cmpd="sng" algn="ctr">
                  <a:solidFill>
                    <a:schemeClr val="tx1">
                      <a:tint val="65000"/>
                    </a:schemeClr>
                  </a:solidFill>
                  <a:prstDash val="solid"/>
                </a:ln>
              </p:spPr>
              <p:style>
                <a:lnRef idx="1">
                  <a:schemeClr val="accent3"/>
                </a:lnRef>
                <a:fillRef idx="1002">
                  <a:schemeClr val="lt1"/>
                </a:fillRef>
                <a:effectRef idx="1">
                  <a:schemeClr val="accent3"/>
                </a:effectRef>
                <a:fontRef idx="minor">
                  <a:schemeClr val="dk1"/>
                </a:fontRef>
              </p:style>
              <p:txBody>
                <a:bodyPr rtlCol="0" anchor="ctr"/>
                <a:lstStyle/>
                <a:p>
                  <a:pPr algn="ctr"/>
                  <a:endParaRPr lang="en-US">
                    <a:solidFill>
                      <a:schemeClr val="tx1">
                        <a:tint val="65000"/>
                      </a:schemeClr>
                    </a:solidFill>
                  </a:endParaRPr>
                </a:p>
              </p:txBody>
            </p:sp>
          </p:grpSp>
        </p:grpSp>
        <p:sp>
          <p:nvSpPr>
            <p:cNvPr id="25" name="Rounded Rectangle 24"/>
            <p:cNvSpPr/>
            <p:nvPr/>
          </p:nvSpPr>
          <p:spPr>
            <a:xfrm>
              <a:off x="533400" y="2971800"/>
              <a:ext cx="3200400" cy="1828801"/>
            </a:xfrm>
            <a:prstGeom prst="roundRect">
              <a:avLst>
                <a:gd name="adj" fmla="val 12223"/>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ln>
                  <a:solidFill>
                    <a:schemeClr val="bg2">
                      <a:shade val="75000"/>
                    </a:schemeClr>
                  </a:solidFill>
                </a:ln>
                <a:solidFill>
                  <a:schemeClr val="tx1">
                    <a:tint val="65000"/>
                  </a:schemeClr>
                </a:solidFill>
              </a:endParaRPr>
            </a:p>
          </p:txBody>
        </p:sp>
        <p:sp>
          <p:nvSpPr>
            <p:cNvPr id="26" name="Flowchart: Magnetic Disk 25"/>
            <p:cNvSpPr/>
            <p:nvPr/>
          </p:nvSpPr>
          <p:spPr>
            <a:xfrm>
              <a:off x="2209800" y="3962400"/>
              <a:ext cx="1371609" cy="657473"/>
            </a:xfrm>
            <a:prstGeom prst="flowChartMagneticDisk">
              <a:avLst/>
            </a:prstGeom>
          </p:spPr>
          <p:style>
            <a:lnRef idx="3">
              <a:schemeClr val="lt1"/>
            </a:lnRef>
            <a:fillRef idx="1">
              <a:schemeClr val="accent6"/>
            </a:fillRef>
            <a:effectRef idx="1">
              <a:schemeClr val="accent6"/>
            </a:effectRef>
            <a:fontRef idx="minor">
              <a:schemeClr val="lt1"/>
            </a:fontRef>
          </p:style>
          <p:txBody>
            <a:bodyPr bIns="182880" rtlCol="0" anchor="ctr">
              <a:noAutofit/>
            </a:bodyPr>
            <a:lstStyle/>
            <a:p>
              <a:pPr algn="ctr"/>
              <a:r>
                <a:rPr lang="en-US" sz="1200" dirty="0" smtClean="0"/>
                <a:t/>
              </a:r>
              <a:br>
                <a:rPr lang="en-US" sz="1200" dirty="0" smtClean="0"/>
              </a:br>
              <a:r>
                <a:rPr lang="en-US" sz="1200" dirty="0" smtClean="0"/>
                <a:t> </a:t>
              </a:r>
              <a:r>
                <a:rPr lang="en-US" sz="1400" dirty="0" smtClean="0"/>
                <a:t>Cache</a:t>
              </a:r>
              <a:endParaRPr lang="en-US" sz="1400" dirty="0"/>
            </a:p>
          </p:txBody>
        </p:sp>
        <p:sp>
          <p:nvSpPr>
            <p:cNvPr id="27" name="TextBox 30"/>
            <p:cNvSpPr txBox="1">
              <a:spLocks noChangeArrowheads="1"/>
            </p:cNvSpPr>
            <p:nvPr/>
          </p:nvSpPr>
          <p:spPr bwMode="auto">
            <a:xfrm>
              <a:off x="685800" y="3124200"/>
              <a:ext cx="2895600" cy="338554"/>
            </a:xfrm>
            <a:prstGeom prst="rect">
              <a:avLst/>
            </a:prstGeom>
            <a:noFill/>
            <a:ln w="9525">
              <a:noFill/>
              <a:miter lim="800000"/>
              <a:headEnd/>
              <a:tailEnd/>
            </a:ln>
          </p:spPr>
          <p:txBody>
            <a:bodyPr wrap="square">
              <a:spAutoFit/>
            </a:bodyPr>
            <a:lstStyle/>
            <a:p>
              <a:pPr algn="ctr"/>
              <a:r>
                <a:rPr lang="en-US" sz="1600" b="1" dirty="0" smtClean="0">
                  <a:solidFill>
                    <a:schemeClr val="accent6">
                      <a:lumMod val="75000"/>
                    </a:schemeClr>
                  </a:solidFill>
                  <a:latin typeface="Calibri" pitchFamily="34" charset="0"/>
                </a:rPr>
                <a:t>Business Connectivity Services</a:t>
              </a:r>
              <a:endParaRPr lang="en-US" sz="1600" b="1" dirty="0">
                <a:solidFill>
                  <a:schemeClr val="accent6">
                    <a:lumMod val="75000"/>
                  </a:schemeClr>
                </a:solidFill>
                <a:latin typeface="Calibri" pitchFamily="34" charset="0"/>
              </a:endParaRPr>
            </a:p>
          </p:txBody>
        </p:sp>
        <p:sp>
          <p:nvSpPr>
            <p:cNvPr id="28" name="Rectangle 27"/>
            <p:cNvSpPr/>
            <p:nvPr/>
          </p:nvSpPr>
          <p:spPr>
            <a:xfrm>
              <a:off x="838200" y="3962400"/>
              <a:ext cx="1143000" cy="581274"/>
            </a:xfrm>
            <a:prstGeom prst="rect">
              <a:avLst/>
            </a:prstGeom>
          </p:spPr>
          <p:style>
            <a:lnRef idx="3">
              <a:schemeClr val="lt1"/>
            </a:lnRef>
            <a:fillRef idx="1">
              <a:schemeClr val="accent6"/>
            </a:fillRef>
            <a:effectRef idx="1">
              <a:schemeClr val="accent6"/>
            </a:effectRef>
            <a:fontRef idx="minor">
              <a:schemeClr val="lt1"/>
            </a:fontRef>
          </p:style>
          <p:txBody>
            <a:bodyPr lIns="0" rIns="0" rtlCol="0" anchor="ctr"/>
            <a:lstStyle/>
            <a:p>
              <a:pPr algn="ctr"/>
              <a:r>
                <a:rPr lang="en-US" sz="1400" b="1" dirty="0" smtClean="0"/>
                <a:t>BDC Client Runtime</a:t>
              </a:r>
              <a:endParaRPr lang="en-US" sz="1400" b="1" dirty="0"/>
            </a:p>
          </p:txBody>
        </p:sp>
        <p:sp>
          <p:nvSpPr>
            <p:cNvPr id="29" name="Rounded Rectangle 28"/>
            <p:cNvSpPr/>
            <p:nvPr/>
          </p:nvSpPr>
          <p:spPr>
            <a:xfrm>
              <a:off x="4495800" y="914400"/>
              <a:ext cx="4267200" cy="4038600"/>
            </a:xfrm>
            <a:prstGeom prst="roundRect">
              <a:avLst>
                <a:gd name="adj" fmla="val 9904"/>
              </a:avLst>
            </a:prstGeom>
            <a:ln/>
          </p:spPr>
          <p:style>
            <a:lnRef idx="1">
              <a:schemeClr val="dk1"/>
            </a:lnRef>
            <a:fillRef idx="2">
              <a:schemeClr val="dk1"/>
            </a:fillRef>
            <a:effectRef idx="1">
              <a:schemeClr val="dk1"/>
            </a:effectRef>
            <a:fontRef idx="minor">
              <a:schemeClr val="dk1"/>
            </a:fontRef>
          </p:style>
          <p:txBody>
            <a:bodyPr rtlCol="0" anchor="ctr">
              <a:scene3d>
                <a:camera prst="orthographicFront"/>
                <a:lightRig rig="balanced" dir="t">
                  <a:rot lat="0" lon="0" rev="2100000"/>
                </a:lightRig>
              </a:scene3d>
              <a:sp3d extrusionH="57150" prstMaterial="metal">
                <a:bevelT w="38100" h="25400"/>
                <a:contourClr>
                  <a:schemeClr val="bg2"/>
                </a:contourClr>
              </a:sp3d>
            </a:bodyPr>
            <a:lstStyle/>
            <a:p>
              <a:pPr algn="ctr"/>
              <a:endParaRPr lang="en-US" b="1" dirty="0">
                <a:ln w="50800"/>
                <a:solidFill>
                  <a:schemeClr val="bg1">
                    <a:shade val="50000"/>
                  </a:schemeClr>
                </a:solidFill>
              </a:endParaRPr>
            </a:p>
          </p:txBody>
        </p:sp>
        <p:sp>
          <p:nvSpPr>
            <p:cNvPr id="30" name="Rectangle 9"/>
            <p:cNvSpPr>
              <a:spLocks noChangeArrowheads="1"/>
            </p:cNvSpPr>
            <p:nvPr/>
          </p:nvSpPr>
          <p:spPr bwMode="auto">
            <a:xfrm>
              <a:off x="4724401" y="3770242"/>
              <a:ext cx="3886200" cy="1034562"/>
            </a:xfrm>
            <a:prstGeom prst="rect">
              <a:avLst/>
            </a:prstGeom>
          </p:spPr>
          <p:style>
            <a:lnRef idx="3">
              <a:schemeClr val="lt1"/>
            </a:lnRef>
            <a:fillRef idx="1">
              <a:schemeClr val="accent6"/>
            </a:fillRef>
            <a:effectRef idx="1">
              <a:schemeClr val="accent6"/>
            </a:effectRef>
            <a:fontRef idx="minor">
              <a:schemeClr val="lt1"/>
            </a:fontRef>
          </p:style>
          <p:txBody>
            <a:bodyPr lIns="0" rIns="0" rtlCol="0" anchor="ctr"/>
            <a:lstStyle/>
            <a:p>
              <a:pPr algn="ctr">
                <a:defRPr/>
              </a:pPr>
              <a:endParaRPr lang="en-US" sz="1400" b="1" dirty="0"/>
            </a:p>
          </p:txBody>
        </p:sp>
        <p:sp>
          <p:nvSpPr>
            <p:cNvPr id="31" name="TextBox 30"/>
            <p:cNvSpPr txBox="1"/>
            <p:nvPr/>
          </p:nvSpPr>
          <p:spPr>
            <a:xfrm>
              <a:off x="5105400" y="990600"/>
              <a:ext cx="3124200" cy="646331"/>
            </a:xfrm>
            <a:prstGeom prst="rect">
              <a:avLst/>
            </a:prstGeom>
            <a:noFill/>
          </p:spPr>
          <p:txBody>
            <a:bodyPr wrap="square" rtlCol="0">
              <a:spAutoFit/>
            </a:bodyPr>
            <a:lstStyle/>
            <a:p>
              <a:r>
                <a:rPr lang="en-US" b="1" dirty="0" smtClean="0">
                  <a:ln w="50800"/>
                  <a:solidFill>
                    <a:schemeClr val="bg1">
                      <a:shade val="50000"/>
                    </a:schemeClr>
                  </a:solidFill>
                </a:rPr>
                <a:t>SharePoint Server 2010</a:t>
              </a:r>
            </a:p>
            <a:p>
              <a:endParaRPr lang="en-US" dirty="0"/>
            </a:p>
          </p:txBody>
        </p:sp>
        <p:sp>
          <p:nvSpPr>
            <p:cNvPr id="32" name="Rectangle 9"/>
            <p:cNvSpPr>
              <a:spLocks noChangeArrowheads="1"/>
            </p:cNvSpPr>
            <p:nvPr/>
          </p:nvSpPr>
          <p:spPr bwMode="auto">
            <a:xfrm>
              <a:off x="4724400" y="3200400"/>
              <a:ext cx="3886200" cy="457200"/>
            </a:xfrm>
            <a:prstGeom prst="rect">
              <a:avLst/>
            </a:prstGeom>
          </p:spPr>
          <p:style>
            <a:lnRef idx="3">
              <a:schemeClr val="lt1"/>
            </a:lnRef>
            <a:fillRef idx="1">
              <a:schemeClr val="accent6"/>
            </a:fillRef>
            <a:effectRef idx="1">
              <a:schemeClr val="accent6"/>
            </a:effectRef>
            <a:fontRef idx="minor">
              <a:schemeClr val="lt1"/>
            </a:fontRef>
          </p:style>
          <p:txBody>
            <a:bodyPr lIns="0" rIns="0" rtlCol="0" anchor="ctr"/>
            <a:lstStyle/>
            <a:p>
              <a:pPr algn="ctr">
                <a:defRPr/>
              </a:pPr>
              <a:endParaRPr lang="en-US" sz="1400" b="1" dirty="0"/>
            </a:p>
          </p:txBody>
        </p:sp>
        <p:sp>
          <p:nvSpPr>
            <p:cNvPr id="33" name="Rectangle 9"/>
            <p:cNvSpPr>
              <a:spLocks noChangeArrowheads="1"/>
            </p:cNvSpPr>
            <p:nvPr/>
          </p:nvSpPr>
          <p:spPr bwMode="auto">
            <a:xfrm>
              <a:off x="4724400" y="2590800"/>
              <a:ext cx="3886200" cy="457200"/>
            </a:xfrm>
            <a:prstGeom prst="rect">
              <a:avLst/>
            </a:prstGeom>
          </p:spPr>
          <p:style>
            <a:lnRef idx="3">
              <a:schemeClr val="lt1"/>
            </a:lnRef>
            <a:fillRef idx="1">
              <a:schemeClr val="accent6"/>
            </a:fillRef>
            <a:effectRef idx="1">
              <a:schemeClr val="accent6"/>
            </a:effectRef>
            <a:fontRef idx="minor">
              <a:schemeClr val="lt1"/>
            </a:fontRef>
          </p:style>
          <p:txBody>
            <a:bodyPr lIns="0" rIns="0" rtlCol="0" anchor="ctr"/>
            <a:lstStyle/>
            <a:p>
              <a:pPr algn="ctr">
                <a:defRPr/>
              </a:pPr>
              <a:endParaRPr lang="en-US" sz="1400" b="1" dirty="0"/>
            </a:p>
          </p:txBody>
        </p:sp>
        <p:sp>
          <p:nvSpPr>
            <p:cNvPr id="34" name="TextBox 33"/>
            <p:cNvSpPr txBox="1"/>
            <p:nvPr/>
          </p:nvSpPr>
          <p:spPr>
            <a:xfrm>
              <a:off x="5257800" y="3810000"/>
              <a:ext cx="3097323" cy="584775"/>
            </a:xfrm>
            <a:prstGeom prst="rect">
              <a:avLst/>
            </a:prstGeom>
            <a:noFill/>
          </p:spPr>
          <p:txBody>
            <a:bodyPr wrap="square" rtlCol="0">
              <a:spAutoFit/>
            </a:bodyPr>
            <a:lstStyle/>
            <a:p>
              <a:r>
                <a:rPr lang="en-US" sz="1400" b="1" dirty="0" smtClean="0"/>
                <a:t>Business Connectivity Services </a:t>
              </a:r>
            </a:p>
            <a:p>
              <a:endParaRPr lang="en-US" dirty="0"/>
            </a:p>
          </p:txBody>
        </p:sp>
        <p:sp>
          <p:nvSpPr>
            <p:cNvPr id="35" name="TextBox 34"/>
            <p:cNvSpPr txBox="1"/>
            <p:nvPr/>
          </p:nvSpPr>
          <p:spPr>
            <a:xfrm>
              <a:off x="5410200" y="3200400"/>
              <a:ext cx="2819400" cy="584775"/>
            </a:xfrm>
            <a:prstGeom prst="rect">
              <a:avLst/>
            </a:prstGeom>
            <a:noFill/>
          </p:spPr>
          <p:txBody>
            <a:bodyPr wrap="square" rtlCol="0">
              <a:spAutoFit/>
            </a:bodyPr>
            <a:lstStyle/>
            <a:p>
              <a:r>
                <a:rPr lang="en-US" sz="1400" b="1" dirty="0" smtClean="0"/>
                <a:t>Secure Store Service (SSS)</a:t>
              </a:r>
            </a:p>
            <a:p>
              <a:endParaRPr lang="en-US" dirty="0"/>
            </a:p>
          </p:txBody>
        </p:sp>
        <p:sp>
          <p:nvSpPr>
            <p:cNvPr id="36" name="TextBox 35"/>
            <p:cNvSpPr txBox="1"/>
            <p:nvPr/>
          </p:nvSpPr>
          <p:spPr>
            <a:xfrm>
              <a:off x="4953000" y="2590800"/>
              <a:ext cx="3505200" cy="584775"/>
            </a:xfrm>
            <a:prstGeom prst="rect">
              <a:avLst/>
            </a:prstGeom>
            <a:noFill/>
          </p:spPr>
          <p:txBody>
            <a:bodyPr wrap="square" rtlCol="0">
              <a:spAutoFit/>
            </a:bodyPr>
            <a:lstStyle/>
            <a:p>
              <a:pPr algn="ctr"/>
              <a:r>
                <a:rPr lang="en-US" sz="1400" b="1" dirty="0" smtClean="0"/>
                <a:t>Search, Workflow, Web Parts</a:t>
              </a:r>
            </a:p>
            <a:p>
              <a:endParaRPr lang="en-US" dirty="0"/>
            </a:p>
          </p:txBody>
        </p:sp>
        <p:sp>
          <p:nvSpPr>
            <p:cNvPr id="37" name="Flowchart: Magnetic Disk 36"/>
            <p:cNvSpPr/>
            <p:nvPr/>
          </p:nvSpPr>
          <p:spPr>
            <a:xfrm>
              <a:off x="5105400" y="4114800"/>
              <a:ext cx="1905000" cy="609600"/>
            </a:xfrm>
            <a:prstGeom prst="flowChartMagneticDisk">
              <a:avLst/>
            </a:prstGeom>
          </p:spPr>
          <p:style>
            <a:lnRef idx="1">
              <a:schemeClr val="accent5"/>
            </a:lnRef>
            <a:fillRef idx="2">
              <a:schemeClr val="accent5"/>
            </a:fillRef>
            <a:effectRef idx="1">
              <a:schemeClr val="accent5"/>
            </a:effectRef>
            <a:fontRef idx="minor">
              <a:schemeClr val="dk1"/>
            </a:fontRef>
          </p:style>
          <p:txBody>
            <a:bodyPr bIns="182880" rtlCol="0" anchor="ctr">
              <a:noAutofit/>
            </a:bodyPr>
            <a:lstStyle/>
            <a:p>
              <a:pPr algn="ctr"/>
              <a:endParaRPr lang="en-US" sz="1200" b="1" dirty="0" smtClean="0"/>
            </a:p>
            <a:p>
              <a:pPr algn="ctr"/>
              <a:r>
                <a:rPr lang="en-US" sz="1200" b="1" dirty="0" smtClean="0"/>
                <a:t>External Content </a:t>
              </a:r>
            </a:p>
            <a:p>
              <a:pPr algn="ctr"/>
              <a:r>
                <a:rPr lang="en-US" sz="1200" b="1" dirty="0" smtClean="0"/>
                <a:t>Types (ECT)</a:t>
              </a:r>
              <a:endParaRPr lang="en-US" sz="1200" b="1" dirty="0"/>
            </a:p>
          </p:txBody>
        </p:sp>
        <p:sp>
          <p:nvSpPr>
            <p:cNvPr id="38" name="Rectangle 37"/>
            <p:cNvSpPr/>
            <p:nvPr/>
          </p:nvSpPr>
          <p:spPr>
            <a:xfrm>
              <a:off x="7239000" y="4191000"/>
              <a:ext cx="1143000" cy="457200"/>
            </a:xfrm>
            <a:prstGeom prst="rect">
              <a:avLst/>
            </a:prstGeom>
          </p:spPr>
          <p:style>
            <a:lnRef idx="1">
              <a:schemeClr val="accent5"/>
            </a:lnRef>
            <a:fillRef idx="2">
              <a:schemeClr val="accent5"/>
            </a:fillRef>
            <a:effectRef idx="1">
              <a:schemeClr val="accent5"/>
            </a:effectRef>
            <a:fontRef idx="minor">
              <a:schemeClr val="dk1"/>
            </a:fontRef>
          </p:style>
          <p:txBody>
            <a:bodyPr lIns="0" rIns="0" rtlCol="0" anchor="ctr"/>
            <a:lstStyle/>
            <a:p>
              <a:pPr algn="ctr"/>
              <a:r>
                <a:rPr lang="en-US" sz="1400" b="1" dirty="0" smtClean="0"/>
                <a:t>BDC Server Runtime</a:t>
              </a:r>
              <a:endParaRPr lang="en-US" sz="1400" b="1" dirty="0"/>
            </a:p>
          </p:txBody>
        </p:sp>
        <p:sp>
          <p:nvSpPr>
            <p:cNvPr id="39" name="Rectangle 9"/>
            <p:cNvSpPr>
              <a:spLocks noChangeArrowheads="1"/>
            </p:cNvSpPr>
            <p:nvPr/>
          </p:nvSpPr>
          <p:spPr bwMode="auto">
            <a:xfrm>
              <a:off x="4724401" y="1408042"/>
              <a:ext cx="3886200" cy="1034562"/>
            </a:xfrm>
            <a:prstGeom prst="rect">
              <a:avLst/>
            </a:prstGeom>
          </p:spPr>
          <p:style>
            <a:lnRef idx="3">
              <a:schemeClr val="lt1"/>
            </a:lnRef>
            <a:fillRef idx="1">
              <a:schemeClr val="accent6"/>
            </a:fillRef>
            <a:effectRef idx="1">
              <a:schemeClr val="accent6"/>
            </a:effectRef>
            <a:fontRef idx="minor">
              <a:schemeClr val="lt1"/>
            </a:fontRef>
          </p:style>
          <p:txBody>
            <a:bodyPr lIns="0" rIns="0" rtlCol="0" anchor="ctr"/>
            <a:lstStyle/>
            <a:p>
              <a:pPr algn="ctr">
                <a:defRPr/>
              </a:pPr>
              <a:endParaRPr lang="en-US" sz="1400" b="1" dirty="0"/>
            </a:p>
          </p:txBody>
        </p:sp>
        <p:sp>
          <p:nvSpPr>
            <p:cNvPr id="40" name="TextBox 39"/>
            <p:cNvSpPr txBox="1"/>
            <p:nvPr/>
          </p:nvSpPr>
          <p:spPr>
            <a:xfrm>
              <a:off x="5867400" y="1447800"/>
              <a:ext cx="1676400" cy="584775"/>
            </a:xfrm>
            <a:prstGeom prst="rect">
              <a:avLst/>
            </a:prstGeom>
            <a:noFill/>
          </p:spPr>
          <p:txBody>
            <a:bodyPr wrap="square" rtlCol="0">
              <a:spAutoFit/>
            </a:bodyPr>
            <a:lstStyle/>
            <a:p>
              <a:r>
                <a:rPr lang="en-US" sz="1400" b="1" dirty="0" smtClean="0"/>
                <a:t>SharePoint Site</a:t>
              </a:r>
            </a:p>
            <a:p>
              <a:endParaRPr lang="en-US" dirty="0"/>
            </a:p>
          </p:txBody>
        </p:sp>
        <p:sp>
          <p:nvSpPr>
            <p:cNvPr id="41" name="Rectangle 40"/>
            <p:cNvSpPr/>
            <p:nvPr/>
          </p:nvSpPr>
          <p:spPr>
            <a:xfrm>
              <a:off x="5181600" y="1752600"/>
              <a:ext cx="1143000" cy="533400"/>
            </a:xfrm>
            <a:prstGeom prst="rect">
              <a:avLst/>
            </a:prstGeom>
          </p:spPr>
          <p:style>
            <a:lnRef idx="1">
              <a:schemeClr val="accent5"/>
            </a:lnRef>
            <a:fillRef idx="2">
              <a:schemeClr val="accent5"/>
            </a:fillRef>
            <a:effectRef idx="1">
              <a:schemeClr val="accent5"/>
            </a:effectRef>
            <a:fontRef idx="minor">
              <a:schemeClr val="dk1"/>
            </a:fontRef>
          </p:style>
          <p:txBody>
            <a:bodyPr lIns="0" rIns="0" rtlCol="0" anchor="ctr"/>
            <a:lstStyle/>
            <a:p>
              <a:pPr algn="ctr"/>
              <a:r>
                <a:rPr lang="en-US" sz="1400" b="1" dirty="0" smtClean="0"/>
                <a:t>VSTO</a:t>
              </a:r>
            </a:p>
            <a:p>
              <a:pPr algn="ctr"/>
              <a:r>
                <a:rPr lang="en-US" sz="1400" b="1" dirty="0" smtClean="0"/>
                <a:t>Package</a:t>
              </a:r>
              <a:endParaRPr lang="en-US" sz="1400" b="1" dirty="0"/>
            </a:p>
          </p:txBody>
        </p:sp>
        <p:sp>
          <p:nvSpPr>
            <p:cNvPr id="42" name="Rectangle 41"/>
            <p:cNvSpPr/>
            <p:nvPr/>
          </p:nvSpPr>
          <p:spPr>
            <a:xfrm>
              <a:off x="6934200" y="1752600"/>
              <a:ext cx="1143000" cy="533400"/>
            </a:xfrm>
            <a:prstGeom prst="rect">
              <a:avLst/>
            </a:prstGeom>
          </p:spPr>
          <p:style>
            <a:lnRef idx="1">
              <a:schemeClr val="accent5"/>
            </a:lnRef>
            <a:fillRef idx="2">
              <a:schemeClr val="accent5"/>
            </a:fillRef>
            <a:effectRef idx="1">
              <a:schemeClr val="accent5"/>
            </a:effectRef>
            <a:fontRef idx="minor">
              <a:schemeClr val="dk1"/>
            </a:fontRef>
          </p:style>
          <p:txBody>
            <a:bodyPr lIns="0" rIns="0" rtlCol="0" anchor="ctr"/>
            <a:lstStyle/>
            <a:p>
              <a:pPr algn="ctr"/>
              <a:r>
                <a:rPr lang="en-US" sz="1400" b="1" dirty="0" smtClean="0"/>
                <a:t>External </a:t>
              </a:r>
            </a:p>
            <a:p>
              <a:pPr algn="ctr"/>
              <a:r>
                <a:rPr lang="en-US" sz="1400" b="1" dirty="0" smtClean="0"/>
                <a:t>List</a:t>
              </a:r>
              <a:endParaRPr lang="en-US" sz="1400" b="1" dirty="0"/>
            </a:p>
          </p:txBody>
        </p:sp>
        <p:sp>
          <p:nvSpPr>
            <p:cNvPr id="43" name="TextBox 42"/>
            <p:cNvSpPr txBox="1"/>
            <p:nvPr/>
          </p:nvSpPr>
          <p:spPr>
            <a:xfrm>
              <a:off x="1371600" y="990600"/>
              <a:ext cx="1981200" cy="646331"/>
            </a:xfrm>
            <a:prstGeom prst="rect">
              <a:avLst/>
            </a:prstGeom>
            <a:noFill/>
          </p:spPr>
          <p:txBody>
            <a:bodyPr wrap="square" rtlCol="0">
              <a:spAutoFit/>
            </a:bodyPr>
            <a:lstStyle/>
            <a:p>
              <a:r>
                <a:rPr lang="en-US" b="1" dirty="0" smtClean="0">
                  <a:ln w="50800"/>
                  <a:solidFill>
                    <a:schemeClr val="bg1">
                      <a:shade val="50000"/>
                    </a:schemeClr>
                  </a:solidFill>
                </a:rPr>
                <a:t>Office Client</a:t>
              </a:r>
            </a:p>
            <a:p>
              <a:endParaRPr lang="en-US" dirty="0"/>
            </a:p>
          </p:txBody>
        </p:sp>
        <p:sp>
          <p:nvSpPr>
            <p:cNvPr id="44" name="TextBox 30"/>
            <p:cNvSpPr txBox="1">
              <a:spLocks noChangeArrowheads="1"/>
            </p:cNvSpPr>
            <p:nvPr/>
          </p:nvSpPr>
          <p:spPr bwMode="auto">
            <a:xfrm>
              <a:off x="838200" y="2133600"/>
              <a:ext cx="2438400" cy="338554"/>
            </a:xfrm>
            <a:prstGeom prst="rect">
              <a:avLst/>
            </a:prstGeom>
            <a:noFill/>
            <a:ln w="9525">
              <a:noFill/>
              <a:miter lim="800000"/>
              <a:headEnd/>
              <a:tailEnd/>
            </a:ln>
          </p:spPr>
          <p:txBody>
            <a:bodyPr wrap="square">
              <a:spAutoFit/>
            </a:bodyPr>
            <a:lstStyle/>
            <a:p>
              <a:pPr algn="ctr"/>
              <a:r>
                <a:rPr lang="en-US" sz="1600" b="1" dirty="0" smtClean="0">
                  <a:solidFill>
                    <a:schemeClr val="accent6">
                      <a:lumMod val="75000"/>
                    </a:schemeClr>
                  </a:solidFill>
                  <a:latin typeface="Calibri" pitchFamily="34" charset="0"/>
                </a:rPr>
                <a:t>Office Integration</a:t>
              </a:r>
              <a:endParaRPr lang="en-US" sz="1600" b="1" dirty="0">
                <a:solidFill>
                  <a:schemeClr val="accent6">
                    <a:lumMod val="75000"/>
                  </a:schemeClr>
                </a:solidFill>
                <a:latin typeface="Calibri" pitchFamily="34" charset="0"/>
              </a:endParaRPr>
            </a:p>
          </p:txBody>
        </p:sp>
        <p:sp>
          <p:nvSpPr>
            <p:cNvPr id="45" name="Rectangle 44"/>
            <p:cNvSpPr/>
            <p:nvPr/>
          </p:nvSpPr>
          <p:spPr>
            <a:xfrm>
              <a:off x="838200" y="1524000"/>
              <a:ext cx="2590800" cy="228600"/>
            </a:xfrm>
            <a:prstGeom prst="rect">
              <a:avLst/>
            </a:prstGeom>
          </p:spPr>
          <p:style>
            <a:lnRef idx="3">
              <a:schemeClr val="lt1"/>
            </a:lnRef>
            <a:fillRef idx="1">
              <a:schemeClr val="accent6"/>
            </a:fillRef>
            <a:effectRef idx="1">
              <a:schemeClr val="accent6"/>
            </a:effectRef>
            <a:fontRef idx="minor">
              <a:schemeClr val="lt1"/>
            </a:fontRef>
          </p:style>
          <p:txBody>
            <a:bodyPr lIns="0" rIns="0" rtlCol="0" anchor="ctr"/>
            <a:lstStyle/>
            <a:p>
              <a:pPr algn="ctr"/>
              <a:r>
                <a:rPr lang="en-US" sz="1200" b="1" dirty="0" smtClean="0"/>
                <a:t>External Business Parts</a:t>
              </a:r>
              <a:endParaRPr lang="en-US" sz="1200" b="1" dirty="0"/>
            </a:p>
          </p:txBody>
        </p:sp>
        <p:sp>
          <p:nvSpPr>
            <p:cNvPr id="46" name="Rectangle 45"/>
            <p:cNvSpPr/>
            <p:nvPr/>
          </p:nvSpPr>
          <p:spPr>
            <a:xfrm>
              <a:off x="838200" y="1828800"/>
              <a:ext cx="2590800" cy="228600"/>
            </a:xfrm>
            <a:prstGeom prst="rect">
              <a:avLst/>
            </a:prstGeom>
          </p:spPr>
          <p:style>
            <a:lnRef idx="1">
              <a:schemeClr val="accent6"/>
            </a:lnRef>
            <a:fillRef idx="2">
              <a:schemeClr val="accent6"/>
            </a:fillRef>
            <a:effectRef idx="1">
              <a:schemeClr val="accent6"/>
            </a:effectRef>
            <a:fontRef idx="minor">
              <a:schemeClr val="dk1"/>
            </a:fontRef>
          </p:style>
          <p:txBody>
            <a:bodyPr lIns="0" rIns="0" rtlCol="0" anchor="ctr"/>
            <a:lstStyle/>
            <a:p>
              <a:pPr algn="ctr"/>
              <a:r>
                <a:rPr lang="en-US" sz="1200" b="1" dirty="0" smtClean="0"/>
                <a:t>Custom Code</a:t>
              </a:r>
              <a:endParaRPr lang="en-US" sz="1200" b="1" dirty="0"/>
            </a:p>
          </p:txBody>
        </p:sp>
        <p:sp>
          <p:nvSpPr>
            <p:cNvPr id="47" name="Up-Down Arrow 46"/>
            <p:cNvSpPr/>
            <p:nvPr/>
          </p:nvSpPr>
          <p:spPr bwMode="auto">
            <a:xfrm>
              <a:off x="3429000" y="4724400"/>
              <a:ext cx="152400" cy="838200"/>
            </a:xfrm>
            <a:prstGeom prst="upDownArrow">
              <a:avLst/>
            </a:prstGeom>
            <a:solidFill>
              <a:schemeClr val="accent3">
                <a:lumMod val="60000"/>
                <a:lumOff val="40000"/>
              </a:schemeClr>
            </a:solidFill>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8" name="Up-Down Arrow 47"/>
            <p:cNvSpPr/>
            <p:nvPr/>
          </p:nvSpPr>
          <p:spPr bwMode="auto">
            <a:xfrm>
              <a:off x="4876800" y="4648200"/>
              <a:ext cx="152400" cy="914400"/>
            </a:xfrm>
            <a:prstGeom prst="upDownArrow">
              <a:avLst/>
            </a:prstGeom>
            <a:solidFill>
              <a:schemeClr val="accent3">
                <a:lumMod val="60000"/>
                <a:lumOff val="40000"/>
              </a:schemeClr>
            </a:solidFill>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Left Arrow 48"/>
            <p:cNvSpPr/>
            <p:nvPr/>
          </p:nvSpPr>
          <p:spPr bwMode="auto">
            <a:xfrm>
              <a:off x="3581400" y="4267200"/>
              <a:ext cx="1524000" cy="152400"/>
            </a:xfrm>
            <a:prstGeom prst="leftArrow">
              <a:avLst/>
            </a:prstGeom>
            <a:solidFill>
              <a:schemeClr val="accent3">
                <a:lumMod val="60000"/>
                <a:lumOff val="40000"/>
              </a:schemeClr>
            </a:solidFill>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0" name="Left Arrow 49"/>
            <p:cNvSpPr/>
            <p:nvPr/>
          </p:nvSpPr>
          <p:spPr bwMode="auto">
            <a:xfrm>
              <a:off x="3581400" y="2133600"/>
              <a:ext cx="1676400" cy="152400"/>
            </a:xfrm>
            <a:prstGeom prst="leftArrow">
              <a:avLst/>
            </a:prstGeom>
            <a:solidFill>
              <a:schemeClr val="accent3">
                <a:lumMod val="60000"/>
                <a:lumOff val="40000"/>
              </a:schemeClr>
            </a:solidFill>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1" name="Up-Down Arrow 50"/>
            <p:cNvSpPr/>
            <p:nvPr/>
          </p:nvSpPr>
          <p:spPr bwMode="auto">
            <a:xfrm>
              <a:off x="1981200" y="2438400"/>
              <a:ext cx="152400" cy="685800"/>
            </a:xfrm>
            <a:prstGeom prst="upDownArrow">
              <a:avLst/>
            </a:prstGeom>
            <a:solidFill>
              <a:schemeClr val="accent3">
                <a:lumMod val="60000"/>
                <a:lumOff val="40000"/>
              </a:schemeClr>
            </a:solidFill>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52" name="Group 51"/>
            <p:cNvGrpSpPr/>
            <p:nvPr/>
          </p:nvGrpSpPr>
          <p:grpSpPr>
            <a:xfrm>
              <a:off x="5029200" y="5634335"/>
              <a:ext cx="1276311" cy="842665"/>
              <a:chOff x="5029200" y="5486400"/>
              <a:chExt cx="1276311" cy="842665"/>
            </a:xfrm>
          </p:grpSpPr>
          <p:pic>
            <p:nvPicPr>
              <p:cNvPr id="53" name="Rectangle 125"/>
              <p:cNvPicPr>
                <a:picLocks noChangeAspect="1"/>
              </p:cNvPicPr>
              <p:nvPr/>
            </p:nvPicPr>
            <p:blipFill>
              <a:blip r:embed="rId2" cstate="print"/>
              <a:stretch>
                <a:fillRect/>
              </a:stretch>
            </p:blipFill>
            <p:spPr>
              <a:xfrm>
                <a:off x="5410200" y="5486400"/>
                <a:ext cx="382283" cy="384890"/>
              </a:xfrm>
              <a:prstGeom prst="rect">
                <a:avLst/>
              </a:prstGeom>
              <a:noFill/>
              <a:ln>
                <a:noFill/>
              </a:ln>
            </p:spPr>
            <p:style>
              <a:lnRef idx="0">
                <a:scrgbClr r="0" g="0" b="0"/>
              </a:lnRef>
              <a:fillRef idx="1002">
                <a:schemeClr val="lt1"/>
              </a:fillRef>
              <a:effectRef idx="0">
                <a:scrgbClr r="0" g="0" b="0"/>
              </a:effectRef>
              <a:fontRef idx="major"/>
            </p:style>
          </p:pic>
          <p:sp>
            <p:nvSpPr>
              <p:cNvPr id="54" name="TextBox 53"/>
              <p:cNvSpPr txBox="1"/>
              <p:nvPr/>
            </p:nvSpPr>
            <p:spPr>
              <a:xfrm>
                <a:off x="5029200" y="5867400"/>
                <a:ext cx="1276311" cy="461665"/>
              </a:xfrm>
              <a:prstGeom prst="rect">
                <a:avLst/>
              </a:prstGeom>
              <a:noFill/>
            </p:spPr>
            <p:style>
              <a:lnRef idx="0">
                <a:scrgbClr r="0" g="0" b="0"/>
              </a:lnRef>
              <a:fillRef idx="1002">
                <a:schemeClr val="lt1"/>
              </a:fillRef>
              <a:effectRef idx="0">
                <a:scrgbClr r="0" g="0" b="0"/>
              </a:effectRef>
              <a:fontRef idx="major"/>
            </p:style>
            <p:txBody>
              <a:bodyPr wrap="none" rtlCol="0">
                <a:spAutoFit/>
              </a:bodyPr>
              <a:lstStyle/>
              <a:p>
                <a:pPr algn="ctr"/>
                <a:r>
                  <a:rPr lang="en-US" sz="1200" dirty="0" smtClean="0">
                    <a:solidFill>
                      <a:schemeClr val="bg1"/>
                    </a:solidFill>
                  </a:rPr>
                  <a:t>.NET Assembly </a:t>
                </a:r>
                <a:br>
                  <a:rPr lang="en-US" sz="1200" dirty="0" smtClean="0">
                    <a:solidFill>
                      <a:schemeClr val="bg1"/>
                    </a:solidFill>
                  </a:rPr>
                </a:br>
                <a:r>
                  <a:rPr lang="en-US" sz="1200" dirty="0" smtClean="0">
                    <a:solidFill>
                      <a:schemeClr val="bg1"/>
                    </a:solidFill>
                  </a:rPr>
                  <a:t>Connector</a:t>
                </a:r>
                <a:endParaRPr lang="en-US" sz="1200" dirty="0">
                  <a:solidFill>
                    <a:schemeClr val="bg1"/>
                  </a:solidFill>
                </a:endParaRPr>
              </a:p>
            </p:txBody>
          </p:sp>
        </p:grpSp>
      </p:grpSp>
    </p:spTree>
    <p:extLst>
      <p:ext uri="{BB962C8B-B14F-4D97-AF65-F5344CB8AC3E}">
        <p14:creationId xmlns:p14="http://schemas.microsoft.com/office/powerpoint/2010/main" val="191853272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26"/>
          <p:cNvSpPr/>
          <p:nvPr/>
        </p:nvSpPr>
        <p:spPr>
          <a:xfrm>
            <a:off x="1320456" y="2286000"/>
            <a:ext cx="4367662" cy="3200400"/>
          </a:xfrm>
          <a:prstGeom prst="ellipse">
            <a:avLst/>
          </a:prstGeom>
          <a:solidFill>
            <a:srgbClr val="F0AD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0"/>
          <p:cNvSpPr>
            <a:spLocks noGrp="1"/>
          </p:cNvSpPr>
          <p:nvPr>
            <p:ph type="title"/>
          </p:nvPr>
        </p:nvSpPr>
        <p:spPr/>
        <p:txBody>
          <a:bodyPr>
            <a:normAutofit/>
          </a:bodyPr>
          <a:lstStyle/>
          <a:p>
            <a:r>
              <a:rPr lang="en-US" dirty="0" smtClean="0"/>
              <a:t>External Content Types</a:t>
            </a:r>
            <a:endParaRPr lang="en-US" dirty="0"/>
          </a:p>
        </p:txBody>
      </p:sp>
      <p:sp>
        <p:nvSpPr>
          <p:cNvPr id="13" name="Rounded Rectangle 12"/>
          <p:cNvSpPr/>
          <p:nvPr/>
        </p:nvSpPr>
        <p:spPr>
          <a:xfrm>
            <a:off x="2234618" y="3276600"/>
            <a:ext cx="2640912" cy="12192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000" b="1" dirty="0" smtClean="0"/>
              <a:t>External Content Type</a:t>
            </a:r>
          </a:p>
          <a:p>
            <a:pPr algn="ctr"/>
            <a:r>
              <a:rPr lang="en-US" sz="2000" b="1" dirty="0" smtClean="0"/>
              <a:t>(ECT)</a:t>
            </a:r>
            <a:endParaRPr lang="en-US" sz="2000" b="1" dirty="0"/>
          </a:p>
        </p:txBody>
      </p:sp>
      <p:sp>
        <p:nvSpPr>
          <p:cNvPr id="14" name="Rounded Rectangle 13"/>
          <p:cNvSpPr/>
          <p:nvPr/>
        </p:nvSpPr>
        <p:spPr>
          <a:xfrm>
            <a:off x="8430604" y="3169920"/>
            <a:ext cx="2844059" cy="141731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000" b="1" dirty="0" smtClean="0"/>
              <a:t>External Data Source</a:t>
            </a:r>
          </a:p>
          <a:p>
            <a:pPr algn="ctr"/>
            <a:r>
              <a:rPr lang="en-US" sz="1200" dirty="0" smtClean="0"/>
              <a:t>(Web Service, DB, .NET Assembly Connector, external systems, Web 2.0 service, etc.)</a:t>
            </a:r>
            <a:endParaRPr lang="en-US" dirty="0"/>
          </a:p>
        </p:txBody>
      </p:sp>
      <p:grpSp>
        <p:nvGrpSpPr>
          <p:cNvPr id="2" name="Group 16"/>
          <p:cNvGrpSpPr/>
          <p:nvPr/>
        </p:nvGrpSpPr>
        <p:grpSpPr>
          <a:xfrm>
            <a:off x="7922736" y="3810000"/>
            <a:ext cx="507868" cy="152400"/>
            <a:chOff x="6477000" y="3200400"/>
            <a:chExt cx="381000" cy="152400"/>
          </a:xfrm>
        </p:grpSpPr>
        <p:cxnSp>
          <p:nvCxnSpPr>
            <p:cNvPr id="15" name="Straight Connector 14"/>
            <p:cNvCxnSpPr/>
            <p:nvPr/>
          </p:nvCxnSpPr>
          <p:spPr>
            <a:xfrm rot="10800000">
              <a:off x="6629400" y="3276600"/>
              <a:ext cx="228600" cy="1588"/>
            </a:xfrm>
            <a:prstGeom prst="line">
              <a:avLst/>
            </a:prstGeom>
          </p:spPr>
          <p:style>
            <a:lnRef idx="2">
              <a:schemeClr val="accent4">
                <a:shade val="50000"/>
              </a:schemeClr>
            </a:lnRef>
            <a:fillRef idx="1">
              <a:schemeClr val="accent4"/>
            </a:fillRef>
            <a:effectRef idx="0">
              <a:schemeClr val="accent4"/>
            </a:effectRef>
            <a:fontRef idx="minor">
              <a:schemeClr val="lt1"/>
            </a:fontRef>
          </p:style>
        </p:cxnSp>
        <p:sp>
          <p:nvSpPr>
            <p:cNvPr id="16" name="Oval 15"/>
            <p:cNvSpPr/>
            <p:nvPr/>
          </p:nvSpPr>
          <p:spPr>
            <a:xfrm>
              <a:off x="6477000" y="3200400"/>
              <a:ext cx="152400" cy="1524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grpSp>
      <p:pic>
        <p:nvPicPr>
          <p:cNvPr id="21" name="Picture 8" descr="\\eventsql\dvd27\Clip_Installer\DVD_ART\Artwork_Imagery\HARDWARE_IMAGERY\Illustration - Misc Hardware\XML Icons\LCD flat panel and keyboard.png"/>
          <p:cNvPicPr>
            <a:picLocks noChangeAspect="1" noChangeArrowheads="1"/>
          </p:cNvPicPr>
          <p:nvPr/>
        </p:nvPicPr>
        <p:blipFill>
          <a:blip r:embed="rId3" cstate="print"/>
          <a:srcRect/>
          <a:stretch>
            <a:fillRect/>
          </a:stretch>
        </p:blipFill>
        <p:spPr bwMode="auto">
          <a:xfrm>
            <a:off x="1117309" y="1447800"/>
            <a:ext cx="971296" cy="960776"/>
          </a:xfrm>
          <a:prstGeom prst="rect">
            <a:avLst/>
          </a:prstGeom>
          <a:noFill/>
        </p:spPr>
      </p:pic>
      <p:pic>
        <p:nvPicPr>
          <p:cNvPr id="22" name="Picture 10" descr="\\eventsql\dvd27\Clip_Installer\DVD_ART\Artwork_Imagery\HARDWARE_IMAGERY\Illustration - Misc Hardware\XML Icons\Server.png"/>
          <p:cNvPicPr>
            <a:picLocks noChangeAspect="1" noChangeArrowheads="1"/>
          </p:cNvPicPr>
          <p:nvPr/>
        </p:nvPicPr>
        <p:blipFill>
          <a:blip r:embed="rId4" cstate="print"/>
          <a:srcRect/>
          <a:stretch>
            <a:fillRect/>
          </a:stretch>
        </p:blipFill>
        <p:spPr bwMode="auto">
          <a:xfrm>
            <a:off x="914162" y="4953001"/>
            <a:ext cx="1117309" cy="1149941"/>
          </a:xfrm>
          <a:prstGeom prst="rect">
            <a:avLst/>
          </a:prstGeom>
          <a:noFill/>
        </p:spPr>
      </p:pic>
      <p:pic>
        <p:nvPicPr>
          <p:cNvPr id="23" name="Picture 13"/>
          <p:cNvPicPr>
            <a:picLocks noChangeAspect="1" noChangeArrowheads="1"/>
          </p:cNvPicPr>
          <p:nvPr/>
        </p:nvPicPr>
        <p:blipFill>
          <a:blip r:embed="rId5" cstate="print"/>
          <a:srcRect/>
          <a:stretch>
            <a:fillRect/>
          </a:stretch>
        </p:blipFill>
        <p:spPr bwMode="auto">
          <a:xfrm>
            <a:off x="406294" y="5410200"/>
            <a:ext cx="507868" cy="337458"/>
          </a:xfrm>
          <a:prstGeom prst="rect">
            <a:avLst/>
          </a:prstGeom>
          <a:noFill/>
          <a:ln w="9525">
            <a:noFill/>
            <a:miter lim="800000"/>
            <a:headEnd/>
            <a:tailEnd/>
          </a:ln>
          <a:effectLst/>
        </p:spPr>
      </p:pic>
      <p:pic>
        <p:nvPicPr>
          <p:cNvPr id="24" name="Picture 6" descr="Microsoft Office Online">
            <a:hlinkClick r:id="rId6" tooltip="Microsoft Office Online"/>
          </p:cNvPr>
          <p:cNvPicPr>
            <a:picLocks noChangeAspect="1" noChangeArrowheads="1"/>
          </p:cNvPicPr>
          <p:nvPr/>
        </p:nvPicPr>
        <p:blipFill>
          <a:blip r:embed="rId7" cstate="print"/>
          <a:srcRect r="77498"/>
          <a:stretch>
            <a:fillRect/>
          </a:stretch>
        </p:blipFill>
        <p:spPr bwMode="auto">
          <a:xfrm>
            <a:off x="609441" y="1524000"/>
            <a:ext cx="539686" cy="392572"/>
          </a:xfrm>
          <a:prstGeom prst="rect">
            <a:avLst/>
          </a:prstGeom>
          <a:noFill/>
        </p:spPr>
      </p:pic>
      <p:grpSp>
        <p:nvGrpSpPr>
          <p:cNvPr id="3" name="Group 4"/>
          <p:cNvGrpSpPr/>
          <p:nvPr/>
        </p:nvGrpSpPr>
        <p:grpSpPr>
          <a:xfrm>
            <a:off x="1929898" y="1828800"/>
            <a:ext cx="3453500" cy="4114800"/>
            <a:chOff x="1371600" y="2164081"/>
            <a:chExt cx="2590800" cy="4114800"/>
          </a:xfrm>
        </p:grpSpPr>
        <p:sp>
          <p:nvSpPr>
            <p:cNvPr id="18" name="Rounded Rectangle 17"/>
            <p:cNvSpPr/>
            <p:nvPr/>
          </p:nvSpPr>
          <p:spPr>
            <a:xfrm>
              <a:off x="1371600" y="2164081"/>
              <a:ext cx="2514600" cy="1066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t"/>
            <a:lstStyle/>
            <a:p>
              <a:pPr algn="ctr"/>
              <a:r>
                <a:rPr lang="en-US" dirty="0" smtClean="0"/>
                <a:t>Office Clients (Rich)</a:t>
              </a:r>
              <a:endParaRPr lang="en-US" dirty="0"/>
            </a:p>
          </p:txBody>
        </p:sp>
        <p:sp>
          <p:nvSpPr>
            <p:cNvPr id="19" name="Rounded Rectangle 18"/>
            <p:cNvSpPr/>
            <p:nvPr/>
          </p:nvSpPr>
          <p:spPr>
            <a:xfrm>
              <a:off x="1371600" y="5212081"/>
              <a:ext cx="2590800" cy="1066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b"/>
            <a:lstStyle/>
            <a:p>
              <a:pPr algn="ctr"/>
              <a:r>
                <a:rPr lang="en-US" dirty="0" smtClean="0"/>
                <a:t>SharePoint (Thin)</a:t>
              </a:r>
              <a:endParaRPr lang="en-US" dirty="0"/>
            </a:p>
          </p:txBody>
        </p:sp>
        <p:sp>
          <p:nvSpPr>
            <p:cNvPr id="25" name="Rounded Rectangle 24"/>
            <p:cNvSpPr/>
            <p:nvPr/>
          </p:nvSpPr>
          <p:spPr>
            <a:xfrm>
              <a:off x="1676400" y="2621281"/>
              <a:ext cx="1828800" cy="5334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t>BCS</a:t>
              </a:r>
              <a:endParaRPr lang="en-US" dirty="0"/>
            </a:p>
          </p:txBody>
        </p:sp>
        <p:sp>
          <p:nvSpPr>
            <p:cNvPr id="26" name="Rounded Rectangle 25"/>
            <p:cNvSpPr/>
            <p:nvPr/>
          </p:nvSpPr>
          <p:spPr>
            <a:xfrm>
              <a:off x="1752600" y="5288281"/>
              <a:ext cx="1828800" cy="5334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t>BCS</a:t>
              </a:r>
              <a:endParaRPr lang="en-US" dirty="0"/>
            </a:p>
          </p:txBody>
        </p:sp>
        <p:cxnSp>
          <p:nvCxnSpPr>
            <p:cNvPr id="29" name="Elbow Connector 28"/>
            <p:cNvCxnSpPr>
              <a:stCxn id="25" idx="2"/>
              <a:endCxn id="13" idx="0"/>
            </p:cNvCxnSpPr>
            <p:nvPr/>
          </p:nvCxnSpPr>
          <p:spPr>
            <a:xfrm rot="5400000">
              <a:off x="2286000" y="3459481"/>
              <a:ext cx="609600" cy="1588"/>
            </a:xfrm>
            <a:prstGeom prst="bentConnector3">
              <a:avLst>
                <a:gd name="adj1" fmla="val 50000"/>
              </a:avLst>
            </a:prstGeom>
            <a:ln>
              <a:solidFill>
                <a:schemeClr val="accent1">
                  <a:lumMod val="75000"/>
                </a:schemeClr>
              </a:solidFill>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4" name="Elbow Connector 33"/>
            <p:cNvCxnSpPr/>
            <p:nvPr/>
          </p:nvCxnSpPr>
          <p:spPr>
            <a:xfrm rot="5400000">
              <a:off x="2362994" y="5058887"/>
              <a:ext cx="457200" cy="1588"/>
            </a:xfrm>
            <a:prstGeom prst="bentConnector3">
              <a:avLst>
                <a:gd name="adj1" fmla="val 50000"/>
              </a:avLst>
            </a:prstGeom>
            <a:ln>
              <a:solidFill>
                <a:schemeClr val="accent1">
                  <a:lumMod val="75000"/>
                </a:schemeClr>
              </a:solidFill>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grpSp>
      <p:cxnSp>
        <p:nvCxnSpPr>
          <p:cNvPr id="35" name="Elbow Connector 34"/>
          <p:cNvCxnSpPr>
            <a:endCxn id="13" idx="3"/>
          </p:cNvCxnSpPr>
          <p:nvPr/>
        </p:nvCxnSpPr>
        <p:spPr>
          <a:xfrm rot="10800000">
            <a:off x="4875530" y="3886200"/>
            <a:ext cx="3047206" cy="1588"/>
          </a:xfrm>
          <a:prstGeom prst="bentConnector3">
            <a:avLst>
              <a:gd name="adj1" fmla="val 50000"/>
            </a:avLst>
          </a:prstGeom>
          <a:ln>
            <a:solidFill>
              <a:schemeClr val="accent1">
                <a:lumMod val="75000"/>
              </a:schemeClr>
            </a:solidFill>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9" name="Rounded Rectangular Callout 38"/>
          <p:cNvSpPr/>
          <p:nvPr/>
        </p:nvSpPr>
        <p:spPr>
          <a:xfrm>
            <a:off x="6602280" y="1036319"/>
            <a:ext cx="5281824" cy="1981200"/>
          </a:xfrm>
          <a:prstGeom prst="wedgeRoundRectCallout">
            <a:avLst>
              <a:gd name="adj1" fmla="val -85472"/>
              <a:gd name="adj2" fmla="val 70237"/>
              <a:gd name="adj3" fmla="val 16667"/>
            </a:avLst>
          </a:prstGeom>
          <a:ln w="6350"/>
        </p:spPr>
        <p:style>
          <a:lnRef idx="2">
            <a:schemeClr val="dk1"/>
          </a:lnRef>
          <a:fillRef idx="1">
            <a:schemeClr val="lt1"/>
          </a:fillRef>
          <a:effectRef idx="0">
            <a:schemeClr val="dk1"/>
          </a:effectRef>
          <a:fontRef idx="minor">
            <a:schemeClr val="dk1"/>
          </a:fontRef>
        </p:style>
        <p:txBody>
          <a:bodyPr lIns="182880" tIns="91440" rIns="91440" rtlCol="0" anchor="ctr"/>
          <a:lstStyle/>
          <a:p>
            <a:r>
              <a:rPr lang="en-US" b="1" dirty="0"/>
              <a:t>Describes the schema and data access capabilities of an external data source and its behavior within Office and </a:t>
            </a:r>
            <a:r>
              <a:rPr lang="en-US" b="1" dirty="0" smtClean="0"/>
              <a:t>SharePoint</a:t>
            </a:r>
          </a:p>
          <a:p>
            <a:endParaRPr lang="en-US" sz="1600" dirty="0" smtClean="0"/>
          </a:p>
          <a:p>
            <a:r>
              <a:rPr lang="en-US" sz="1000" dirty="0" smtClean="0"/>
              <a:t>*formerly known as BDC Entity</a:t>
            </a:r>
          </a:p>
        </p:txBody>
      </p:sp>
    </p:spTree>
    <p:extLst>
      <p:ext uri="{BB962C8B-B14F-4D97-AF65-F5344CB8AC3E}">
        <p14:creationId xmlns:p14="http://schemas.microsoft.com/office/powerpoint/2010/main" val="35059499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20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9112" y="228600"/>
            <a:ext cx="11149013" cy="1329595"/>
          </a:xfrm>
        </p:spPr>
        <p:txBody>
          <a:bodyPr/>
          <a:lstStyle/>
          <a:p>
            <a:r>
              <a:rPr lang="en-US" dirty="0" smtClean="0"/>
              <a:t>Business Connectivity Services (BCS) Connector</a:t>
            </a:r>
            <a:endParaRPr lang="en-US" dirty="0"/>
          </a:p>
        </p:txBody>
      </p:sp>
      <p:sp>
        <p:nvSpPr>
          <p:cNvPr id="6" name="Text Placeholder 5"/>
          <p:cNvSpPr>
            <a:spLocks noGrp="1"/>
          </p:cNvSpPr>
          <p:nvPr>
            <p:ph type="body" sz="quarter" idx="10"/>
          </p:nvPr>
        </p:nvSpPr>
        <p:spPr>
          <a:xfrm>
            <a:off x="519112" y="1447799"/>
            <a:ext cx="11149013" cy="1526572"/>
          </a:xfrm>
        </p:spPr>
        <p:txBody>
          <a:bodyPr/>
          <a:lstStyle/>
          <a:p>
            <a:endParaRPr lang="en-US" dirty="0" smtClean="0"/>
          </a:p>
          <a:p>
            <a:r>
              <a:rPr lang="en-US" dirty="0"/>
              <a:t>Database </a:t>
            </a:r>
            <a:r>
              <a:rPr lang="en-US" dirty="0" err="1"/>
              <a:t>vs</a:t>
            </a:r>
            <a:r>
              <a:rPr lang="en-US" dirty="0"/>
              <a:t> Web Services</a:t>
            </a:r>
          </a:p>
          <a:p>
            <a:r>
              <a:rPr lang="en-US" dirty="0" smtClean="0"/>
              <a:t>Tool to generate BCS Model for a given CRM Entity Model</a:t>
            </a:r>
          </a:p>
        </p:txBody>
      </p:sp>
      <p:grpSp>
        <p:nvGrpSpPr>
          <p:cNvPr id="4" name="Group 69"/>
          <p:cNvGrpSpPr>
            <a:grpSpLocks/>
          </p:cNvGrpSpPr>
          <p:nvPr/>
        </p:nvGrpSpPr>
        <p:grpSpPr bwMode="auto">
          <a:xfrm>
            <a:off x="1607801" y="4644486"/>
            <a:ext cx="775321" cy="1707560"/>
            <a:chOff x="-4100" y="-2124"/>
            <a:chExt cx="419" cy="1089"/>
          </a:xfrm>
        </p:grpSpPr>
        <p:sp>
          <p:nvSpPr>
            <p:cNvPr id="7" name="Text Box 70"/>
            <p:cNvSpPr txBox="1">
              <a:spLocks noChangeArrowheads="1"/>
            </p:cNvSpPr>
            <p:nvPr/>
          </p:nvSpPr>
          <p:spPr bwMode="auto">
            <a:xfrm>
              <a:off x="-4100" y="-2124"/>
              <a:ext cx="408" cy="255"/>
            </a:xfrm>
            <a:prstGeom prst="rect">
              <a:avLst/>
            </a:prstGeom>
            <a:noFill/>
            <a:ln w="12700" algn="ctr">
              <a:noFill/>
              <a:miter lim="800000"/>
              <a:headEnd/>
              <a:tailEnd/>
            </a:ln>
            <a:effectLst/>
          </p:spPr>
          <p:txBody>
            <a:bodyPr wrap="none">
              <a:spAutoFit/>
            </a:bodyPr>
            <a:lstStyle/>
            <a:p>
              <a:pPr defTabSz="914363" eaLnBrk="0" hangingPunct="0">
                <a:spcBef>
                  <a:spcPct val="0"/>
                </a:spcBef>
              </a:pPr>
              <a:r>
                <a:rPr lang="en-US" sz="2000" b="1" dirty="0" smtClean="0">
                  <a:solidFill>
                    <a:srgbClr val="FFFFFF"/>
                  </a:solidFill>
                  <a:latin typeface="Arial" pitchFamily="34" charset="0"/>
                </a:rPr>
                <a:t>User</a:t>
              </a:r>
              <a:endParaRPr lang="en-US" sz="2000" b="1" dirty="0">
                <a:solidFill>
                  <a:srgbClr val="FFFFFF"/>
                </a:solidFill>
                <a:latin typeface="Arial" pitchFamily="34" charset="0"/>
              </a:endParaRPr>
            </a:p>
          </p:txBody>
        </p:sp>
        <p:graphicFrame>
          <p:nvGraphicFramePr>
            <p:cNvPr id="8" name="Object 71"/>
            <p:cNvGraphicFramePr>
              <a:graphicFrameLocks noChangeAspect="1"/>
            </p:cNvGraphicFramePr>
            <p:nvPr>
              <p:extLst>
                <p:ext uri="{D42A27DB-BD31-4B8C-83A1-F6EECF244321}">
                  <p14:modId xmlns:p14="http://schemas.microsoft.com/office/powerpoint/2010/main" val="927681864"/>
                </p:ext>
              </p:extLst>
            </p:nvPr>
          </p:nvGraphicFramePr>
          <p:xfrm>
            <a:off x="-4100" y="-1781"/>
            <a:ext cx="419" cy="746"/>
          </p:xfrm>
          <a:graphic>
            <a:graphicData uri="http://schemas.openxmlformats.org/presentationml/2006/ole">
              <mc:AlternateContent xmlns:mc="http://schemas.openxmlformats.org/markup-compatibility/2006">
                <mc:Choice xmlns:v="urn:schemas-microsoft-com:vml" Requires="v">
                  <p:oleObj spid="_x0000_s1085" name="Visio" r:id="rId3" imgW="472978" imgH="841700" progId="Visio.Drawing.11">
                    <p:embed/>
                  </p:oleObj>
                </mc:Choice>
                <mc:Fallback>
                  <p:oleObj name="Visio" r:id="rId3" imgW="472978" imgH="84170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0" y="-1781"/>
                          <a:ext cx="419" cy="746"/>
                        </a:xfrm>
                        <a:prstGeom prst="rect">
                          <a:avLst/>
                        </a:prstGeom>
                        <a:noFill/>
                        <a:ln>
                          <a:noFill/>
                        </a:ln>
                        <a:effectLst/>
                        <a:extLst>
                          <a:ext uri="{909E8E84-426E-40DD-AFC4-6F175D3DCCD1}">
                            <a14:hiddenFill xmlns:a14="http://schemas.microsoft.com/office/drawing/2010/main">
                              <a:gradFill rotWithShape="0">
                                <a:gsLst>
                                  <a:gs pos="0">
                                    <a:srgbClr val="1B5F6D">
                                      <a:alpha val="70000"/>
                                    </a:srgbClr>
                                  </a:gs>
                                  <a:gs pos="50000">
                                    <a:schemeClr val="accent2">
                                      <a:alpha val="70000"/>
                                    </a:schemeClr>
                                  </a:gs>
                                  <a:gs pos="100000">
                                    <a:srgbClr val="1B5F6D">
                                      <a:alpha val="70000"/>
                                    </a:srgbClr>
                                  </a:gs>
                                </a:gsLst>
                                <a:lin ang="2700000" scaled="1"/>
                              </a:gradFill>
                            </a14:hiddenFill>
                          </a:ext>
                          <a:ext uri="{91240B29-F687-4F45-9708-019B960494DF}">
                            <a14:hiddenLine xmlns:a14="http://schemas.microsoft.com/office/drawing/2010/main" w="127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0" name="Rectangle 9"/>
          <p:cNvSpPr/>
          <p:nvPr/>
        </p:nvSpPr>
        <p:spPr>
          <a:xfrm>
            <a:off x="2955396" y="5122328"/>
            <a:ext cx="758952" cy="685800"/>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defTabSz="914363"/>
            <a:r>
              <a:rPr lang="en-US" sz="1600" b="1" dirty="0" smtClean="0">
                <a:solidFill>
                  <a:srgbClr val="FFFFFF"/>
                </a:solidFill>
              </a:rPr>
              <a:t>BCS</a:t>
            </a:r>
            <a:endParaRPr lang="en-US" sz="1600" dirty="0">
              <a:solidFill>
                <a:srgbClr val="FFFFFF"/>
              </a:solidFill>
            </a:endParaRPr>
          </a:p>
        </p:txBody>
      </p:sp>
      <p:pic>
        <p:nvPicPr>
          <p:cNvPr id="11" name="Rectangle 964648"/>
          <p:cNvPicPr>
            <a:picLocks noChangeAspect="1" noChangeArrowheads="1"/>
          </p:cNvPicPr>
          <p:nvPr/>
        </p:nvPicPr>
        <p:blipFill>
          <a:blip r:embed="rId5" cstate="print"/>
          <a:srcRect/>
          <a:stretch>
            <a:fillRect/>
          </a:stretch>
        </p:blipFill>
        <p:spPr bwMode="auto">
          <a:xfrm>
            <a:off x="7143299" y="3202495"/>
            <a:ext cx="2081455" cy="1017213"/>
          </a:xfrm>
          <a:prstGeom prst="rect">
            <a:avLst/>
          </a:prstGeom>
          <a:noFill/>
          <a:ln w="9525">
            <a:noFill/>
            <a:miter lim="800000"/>
            <a:headEnd/>
            <a:tailEnd/>
          </a:ln>
        </p:spPr>
      </p:pic>
      <p:cxnSp>
        <p:nvCxnSpPr>
          <p:cNvPr id="12" name="Straight Connector 11"/>
          <p:cNvCxnSpPr>
            <a:endCxn id="11" idx="2"/>
          </p:cNvCxnSpPr>
          <p:nvPr/>
        </p:nvCxnSpPr>
        <p:spPr>
          <a:xfrm flipV="1">
            <a:off x="5260063" y="4219708"/>
            <a:ext cx="2923964" cy="1245520"/>
          </a:xfrm>
          <a:prstGeom prst="line">
            <a:avLst/>
          </a:prstGeom>
          <a:ln w="38100">
            <a:solidFill>
              <a:schemeClr val="tx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 Box 70"/>
          <p:cNvSpPr txBox="1">
            <a:spLocks noChangeArrowheads="1"/>
          </p:cNvSpPr>
          <p:nvPr/>
        </p:nvSpPr>
        <p:spPr bwMode="auto">
          <a:xfrm>
            <a:off x="7465121" y="3622179"/>
            <a:ext cx="1636987" cy="400110"/>
          </a:xfrm>
          <a:prstGeom prst="rect">
            <a:avLst/>
          </a:prstGeom>
          <a:noFill/>
          <a:ln w="12700" algn="ctr">
            <a:noFill/>
            <a:miter lim="800000"/>
            <a:headEnd/>
            <a:tailEnd/>
          </a:ln>
          <a:effectLst/>
        </p:spPr>
        <p:txBody>
          <a:bodyPr wrap="none">
            <a:spAutoFit/>
          </a:bodyPr>
          <a:lstStyle/>
          <a:p>
            <a:pPr algn="ctr" defTabSz="914363" eaLnBrk="0" hangingPunct="0">
              <a:spcBef>
                <a:spcPct val="0"/>
              </a:spcBef>
            </a:pPr>
            <a:r>
              <a:rPr lang="en-US" sz="2000" b="1" dirty="0" smtClean="0">
                <a:solidFill>
                  <a:srgbClr val="000000"/>
                </a:solidFill>
                <a:latin typeface="Arial" pitchFamily="34" charset="0"/>
              </a:rPr>
              <a:t>CRM Online</a:t>
            </a:r>
            <a:endParaRPr lang="en-US" sz="2000" b="1" dirty="0">
              <a:solidFill>
                <a:srgbClr val="000000"/>
              </a:solidFill>
              <a:latin typeface="Arial" pitchFamily="34" charset="0"/>
            </a:endParaRPr>
          </a:p>
        </p:txBody>
      </p:sp>
      <p:sp>
        <p:nvSpPr>
          <p:cNvPr id="14" name="Rectangle 13"/>
          <p:cNvSpPr/>
          <p:nvPr/>
        </p:nvSpPr>
        <p:spPr>
          <a:xfrm>
            <a:off x="4393831" y="5122328"/>
            <a:ext cx="761801" cy="685800"/>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defTabSz="914363"/>
            <a:r>
              <a:rPr lang="en-US" sz="1600" b="1" dirty="0" smtClean="0">
                <a:solidFill>
                  <a:srgbClr val="FFFFFF"/>
                </a:solidFill>
              </a:rPr>
              <a:t>Local</a:t>
            </a:r>
            <a:br>
              <a:rPr lang="en-US" sz="1600" b="1" dirty="0" smtClean="0">
                <a:solidFill>
                  <a:srgbClr val="FFFFFF"/>
                </a:solidFill>
              </a:rPr>
            </a:br>
            <a:r>
              <a:rPr lang="en-US" sz="1600" b="1" dirty="0" smtClean="0">
                <a:solidFill>
                  <a:srgbClr val="FFFFFF"/>
                </a:solidFill>
              </a:rPr>
              <a:t>WCF</a:t>
            </a:r>
            <a:endParaRPr lang="en-US" sz="1600" dirty="0">
              <a:solidFill>
                <a:srgbClr val="FFFFFF"/>
              </a:solidFill>
            </a:endParaRPr>
          </a:p>
        </p:txBody>
      </p:sp>
      <p:cxnSp>
        <p:nvCxnSpPr>
          <p:cNvPr id="15" name="Straight Connector 14"/>
          <p:cNvCxnSpPr/>
          <p:nvPr/>
        </p:nvCxnSpPr>
        <p:spPr>
          <a:xfrm>
            <a:off x="2362768" y="5465228"/>
            <a:ext cx="371379" cy="0"/>
          </a:xfrm>
          <a:prstGeom prst="line">
            <a:avLst/>
          </a:prstGeom>
          <a:ln w="38100">
            <a:solidFill>
              <a:schemeClr val="tx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3854308" y="5465228"/>
            <a:ext cx="431232" cy="0"/>
          </a:xfrm>
          <a:prstGeom prst="line">
            <a:avLst/>
          </a:prstGeom>
          <a:ln w="38100">
            <a:solidFill>
              <a:schemeClr val="tx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270543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BCS Connector</a:t>
            </a:r>
            <a:endParaRPr lang="en-US" dirty="0"/>
          </a:p>
        </p:txBody>
      </p:sp>
      <p:sp>
        <p:nvSpPr>
          <p:cNvPr id="5" name="Subtitle 4"/>
          <p:cNvSpPr>
            <a:spLocks noGrp="1"/>
          </p:cNvSpPr>
          <p:nvPr>
            <p:ph type="subTitle" idx="1"/>
          </p:nvPr>
        </p:nvSpPr>
        <p:spPr/>
        <p:txBody>
          <a:bodyPr/>
          <a:lstStyle/>
          <a:p>
            <a:r>
              <a:rPr lang="en-US" smtClean="0"/>
              <a:t>Accessing CRM Online data </a:t>
            </a:r>
          </a:p>
          <a:p>
            <a:r>
              <a:rPr lang="en-US" smtClean="0"/>
              <a:t>Within SharePoint 2010</a:t>
            </a:r>
          </a:p>
          <a:p>
            <a:r>
              <a:rPr lang="en-US" smtClean="0"/>
              <a:t>Using BCS</a:t>
            </a:r>
            <a:endParaRPr lang="en-US" dirty="0"/>
          </a:p>
        </p:txBody>
      </p:sp>
    </p:spTree>
    <p:extLst>
      <p:ext uri="{BB962C8B-B14F-4D97-AF65-F5344CB8AC3E}">
        <p14:creationId xmlns:p14="http://schemas.microsoft.com/office/powerpoint/2010/main" val="224532727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112" y="228600"/>
            <a:ext cx="11149013" cy="1107996"/>
          </a:xfrm>
        </p:spPr>
        <p:txBody>
          <a:bodyPr/>
          <a:lstStyle/>
          <a:p>
            <a:r>
              <a:rPr lang="en-US" dirty="0" smtClean="0"/>
              <a:t>Silverlight Client</a:t>
            </a:r>
            <a:br>
              <a:rPr lang="en-US" dirty="0" smtClean="0"/>
            </a:br>
            <a:r>
              <a:rPr lang="en-US" sz="3600" dirty="0" smtClean="0">
                <a:solidFill>
                  <a:schemeClr val="accent1"/>
                </a:solidFill>
              </a:rPr>
              <a:t>What Does it Mean for CRM &amp; SharePoint</a:t>
            </a:r>
            <a:endParaRPr lang="en-US" dirty="0">
              <a:solidFill>
                <a:schemeClr val="accent1"/>
              </a:solidFill>
            </a:endParaRPr>
          </a:p>
        </p:txBody>
      </p:sp>
      <p:sp>
        <p:nvSpPr>
          <p:cNvPr id="4" name="Text Placeholder 3"/>
          <p:cNvSpPr>
            <a:spLocks noGrp="1"/>
          </p:cNvSpPr>
          <p:nvPr>
            <p:ph type="body" sz="quarter" idx="10"/>
          </p:nvPr>
        </p:nvSpPr>
        <p:spPr>
          <a:xfrm>
            <a:off x="519111" y="1905000"/>
            <a:ext cx="5968185" cy="3890296"/>
          </a:xfrm>
        </p:spPr>
        <p:txBody>
          <a:bodyPr/>
          <a:lstStyle/>
          <a:p>
            <a:r>
              <a:rPr lang="en-US" sz="2800" smtClean="0"/>
              <a:t>Dynamic User experience</a:t>
            </a:r>
          </a:p>
          <a:p>
            <a:r>
              <a:rPr lang="en-US" sz="2800" smtClean="0"/>
              <a:t>OOB in SharePoint 2010</a:t>
            </a:r>
          </a:p>
          <a:p>
            <a:r>
              <a:rPr lang="en-US" sz="2800" smtClean="0"/>
              <a:t>Different ways to integrate with SharePoint</a:t>
            </a:r>
          </a:p>
          <a:p>
            <a:pPr lvl="1"/>
            <a:r>
              <a:rPr lang="en-US" sz="2400" smtClean="0"/>
              <a:t>No touch</a:t>
            </a:r>
          </a:p>
          <a:p>
            <a:pPr lvl="1"/>
            <a:r>
              <a:rPr lang="en-US" sz="2400" smtClean="0"/>
              <a:t>Low touch</a:t>
            </a:r>
          </a:p>
          <a:p>
            <a:pPr lvl="1"/>
            <a:r>
              <a:rPr lang="en-US" sz="2400" smtClean="0"/>
              <a:t>High touch</a:t>
            </a:r>
          </a:p>
          <a:p>
            <a:r>
              <a:rPr lang="en-US" sz="2800" smtClean="0"/>
              <a:t>Code reusability</a:t>
            </a:r>
          </a:p>
          <a:p>
            <a:r>
              <a:rPr lang="en-US" sz="2800" smtClean="0"/>
              <a:t>Watch out for Cross Domain calls</a:t>
            </a:r>
            <a:endParaRPr lang="en-US" sz="2800" dirty="0"/>
          </a:p>
        </p:txBody>
      </p:sp>
      <p:sp>
        <p:nvSpPr>
          <p:cNvPr id="5" name="Rounded Rectangle 4"/>
          <p:cNvSpPr/>
          <p:nvPr/>
        </p:nvSpPr>
        <p:spPr bwMode="auto">
          <a:xfrm>
            <a:off x="7110149" y="1896768"/>
            <a:ext cx="3606278" cy="1752600"/>
          </a:xfrm>
          <a:prstGeom prst="roundRect">
            <a:avLst>
              <a:gd name="adj" fmla="val 7829"/>
            </a:avLst>
          </a:prstGeom>
          <a:gradFill>
            <a:gsLst>
              <a:gs pos="0">
                <a:srgbClr val="3A1953"/>
              </a:gs>
              <a:gs pos="38000">
                <a:srgbClr val="7030A0"/>
              </a:gs>
              <a:gs pos="100000">
                <a:srgbClr val="8D42C6"/>
              </a:gs>
            </a:gsLst>
            <a:lin ang="16200000" scaled="0"/>
          </a:gradFill>
          <a:ln w="9525">
            <a:noFill/>
            <a:miter lim="800000"/>
            <a:headEnd/>
            <a:tailEnd/>
          </a:ln>
          <a:effectLst>
            <a:outerShdw blurRad="63500" sx="102000" sy="102000" algn="ctr" rotWithShape="0">
              <a:prstClr val="black">
                <a:alpha val="40000"/>
              </a:prstClr>
            </a:outerShdw>
          </a:effectLst>
        </p:spPr>
        <p:txBody>
          <a:bodyPr wrap="none" rtlCol="0" anchor="t"/>
          <a:lstStyle/>
          <a:p>
            <a:pPr algn="ctr"/>
            <a:r>
              <a:rPr lang="en-US" sz="2000" b="1" dirty="0" smtClean="0">
                <a:latin typeface="+mj-lt"/>
              </a:rPr>
              <a:t>SharePoint</a:t>
            </a:r>
            <a:endParaRPr lang="en-US" b="1" dirty="0" smtClean="0">
              <a:latin typeface="+mj-lt"/>
            </a:endParaRPr>
          </a:p>
        </p:txBody>
      </p:sp>
      <p:sp>
        <p:nvSpPr>
          <p:cNvPr id="6" name="Rounded Rectangle 5"/>
          <p:cNvSpPr/>
          <p:nvPr/>
        </p:nvSpPr>
        <p:spPr bwMode="auto">
          <a:xfrm>
            <a:off x="7516442" y="2353968"/>
            <a:ext cx="2844059" cy="685800"/>
          </a:xfrm>
          <a:prstGeom prst="roundRect">
            <a:avLst>
              <a:gd name="adj" fmla="val 8816"/>
            </a:avLst>
          </a:prstGeom>
          <a:gradFill>
            <a:gsLst>
              <a:gs pos="0">
                <a:schemeClr val="bg1">
                  <a:lumMod val="50000"/>
                </a:schemeClr>
              </a:gs>
              <a:gs pos="50000">
                <a:schemeClr val="bg1">
                  <a:lumMod val="75000"/>
                  <a:alpha val="62000"/>
                </a:schemeClr>
              </a:gs>
              <a:gs pos="100000">
                <a:schemeClr val="bg1">
                  <a:lumMod val="40000"/>
                  <a:lumOff val="60000"/>
                  <a:alpha val="77000"/>
                </a:schemeClr>
              </a:gs>
            </a:gsLst>
            <a:lin ang="5400000" scaled="0"/>
          </a:gradFill>
          <a:ln w="9525">
            <a:noFill/>
            <a:miter lim="800000"/>
            <a:headEnd/>
            <a:tailEnd/>
          </a:ln>
          <a:effectLst>
            <a:outerShdw blurRad="63500" sx="102000" sy="102000" algn="ctr" rotWithShape="0">
              <a:prstClr val="black">
                <a:alpha val="40000"/>
              </a:prstClr>
            </a:outerShdw>
          </a:effectLst>
        </p:spPr>
        <p:txBody>
          <a:bodyPr wrap="none" rtlCol="0" anchor="ctr"/>
          <a:lstStyle/>
          <a:p>
            <a:pPr algn="ctr"/>
            <a:r>
              <a:rPr lang="en-US" sz="1600" dirty="0" smtClean="0">
                <a:effectLst>
                  <a:outerShdw blurRad="38100" dist="38100" dir="2700000" algn="tl">
                    <a:srgbClr val="000000">
                      <a:alpha val="43137"/>
                    </a:srgbClr>
                  </a:outerShdw>
                </a:effectLst>
                <a:cs typeface="+mn-cs"/>
              </a:rPr>
              <a:t>Silverlight</a:t>
            </a:r>
            <a:endParaRPr lang="en-US" sz="1200" dirty="0">
              <a:effectLst>
                <a:outerShdw blurRad="38100" dist="38100" dir="2700000" algn="tl">
                  <a:srgbClr val="000000">
                    <a:alpha val="43137"/>
                  </a:srgbClr>
                </a:outerShdw>
              </a:effectLst>
              <a:cs typeface="+mn-cs"/>
            </a:endParaRPr>
          </a:p>
        </p:txBody>
      </p:sp>
      <p:sp>
        <p:nvSpPr>
          <p:cNvPr id="9" name="Round Same Side Corner Rectangle 8"/>
          <p:cNvSpPr/>
          <p:nvPr/>
        </p:nvSpPr>
        <p:spPr bwMode="auto">
          <a:xfrm>
            <a:off x="8024310" y="2963569"/>
            <a:ext cx="1858200" cy="565301"/>
          </a:xfrm>
          <a:prstGeom prst="round2SameRect">
            <a:avLst>
              <a:gd name="adj1" fmla="val 7353"/>
              <a:gd name="adj2" fmla="val 0"/>
            </a:avLst>
          </a:prstGeom>
          <a:gradFill>
            <a:gsLst>
              <a:gs pos="0">
                <a:schemeClr val="bg1">
                  <a:lumMod val="50000"/>
                </a:schemeClr>
              </a:gs>
              <a:gs pos="50000">
                <a:schemeClr val="bg1">
                  <a:lumMod val="75000"/>
                  <a:alpha val="62000"/>
                </a:schemeClr>
              </a:gs>
              <a:gs pos="100000">
                <a:schemeClr val="tx2">
                  <a:alpha val="0"/>
                </a:schemeClr>
              </a:gs>
            </a:gsLst>
            <a:lin ang="5400000" scaled="0"/>
          </a:gradFill>
          <a:ln w="9525">
            <a:noFill/>
            <a:miter lim="800000"/>
            <a:headEnd/>
            <a:tailEnd/>
          </a:ln>
          <a:effectLst>
            <a:outerShdw blurRad="50800" dist="38100" dir="5400000" algn="t" rotWithShape="0">
              <a:prstClr val="black">
                <a:alpha val="40000"/>
              </a:prstClr>
            </a:outerShdw>
          </a:effectLst>
        </p:spPr>
        <p:txBody>
          <a:bodyPr wrap="none" rtlCol="0" anchor="ctr"/>
          <a:lstStyle/>
          <a:p>
            <a:pPr algn="ctr"/>
            <a:r>
              <a:rPr lang="en-US" dirty="0" smtClean="0">
                <a:effectLst>
                  <a:outerShdw blurRad="38100" dist="38100" dir="2700000" algn="tl">
                    <a:srgbClr val="000000">
                      <a:alpha val="43137"/>
                    </a:srgbClr>
                  </a:outerShdw>
                </a:effectLst>
                <a:cs typeface="+mn-cs"/>
              </a:rPr>
              <a:t>SP COM</a:t>
            </a:r>
            <a:endParaRPr lang="en-US" dirty="0">
              <a:effectLst>
                <a:outerShdw blurRad="38100" dist="38100" dir="2700000" algn="tl">
                  <a:srgbClr val="000000">
                    <a:alpha val="43137"/>
                  </a:srgbClr>
                </a:outerShdw>
              </a:effectLst>
              <a:cs typeface="+mn-cs"/>
            </a:endParaRPr>
          </a:p>
        </p:txBody>
      </p:sp>
      <p:sp>
        <p:nvSpPr>
          <p:cNvPr id="10" name="Round Same Side Corner Rectangle 9"/>
          <p:cNvSpPr/>
          <p:nvPr/>
        </p:nvSpPr>
        <p:spPr bwMode="auto">
          <a:xfrm rot="10800000">
            <a:off x="6703854" y="5401969"/>
            <a:ext cx="4469236" cy="914403"/>
          </a:xfrm>
          <a:prstGeom prst="round2SameRect">
            <a:avLst>
              <a:gd name="adj1" fmla="val 7353"/>
              <a:gd name="adj2" fmla="val 0"/>
            </a:avLst>
          </a:prstGeom>
          <a:gradFill>
            <a:gsLst>
              <a:gs pos="0">
                <a:schemeClr val="bg1">
                  <a:lumMod val="50000"/>
                </a:schemeClr>
              </a:gs>
              <a:gs pos="50000">
                <a:schemeClr val="bg1">
                  <a:lumMod val="75000"/>
                  <a:alpha val="62000"/>
                </a:schemeClr>
              </a:gs>
              <a:gs pos="100000">
                <a:schemeClr val="tx2">
                  <a:alpha val="0"/>
                </a:schemeClr>
              </a:gs>
            </a:gsLst>
            <a:lin ang="5400000" scaled="0"/>
          </a:gradFill>
          <a:ln w="9525">
            <a:noFill/>
            <a:miter lim="800000"/>
            <a:headEnd/>
            <a:tailEnd/>
          </a:ln>
          <a:effectLst>
            <a:outerShdw blurRad="50800" dist="38100" dir="5400000" algn="t" rotWithShape="0">
              <a:prstClr val="black">
                <a:alpha val="40000"/>
              </a:prstClr>
            </a:outerShdw>
          </a:effectLst>
        </p:spPr>
        <p:txBody>
          <a:bodyPr wrap="none" rtlCol="0" anchor="ctr"/>
          <a:lstStyle/>
          <a:p>
            <a:pPr algn="ctr"/>
            <a:endParaRPr lang="en-US" dirty="0">
              <a:effectLst>
                <a:outerShdw blurRad="38100" dist="38100" dir="2700000" algn="tl">
                  <a:srgbClr val="000000">
                    <a:alpha val="43137"/>
                  </a:srgbClr>
                </a:outerShdw>
              </a:effectLst>
              <a:cs typeface="+mn-cs"/>
            </a:endParaRPr>
          </a:p>
        </p:txBody>
      </p:sp>
      <p:sp>
        <p:nvSpPr>
          <p:cNvPr id="17" name="Down Arrow 16"/>
          <p:cNvSpPr/>
          <p:nvPr/>
        </p:nvSpPr>
        <p:spPr bwMode="auto">
          <a:xfrm>
            <a:off x="8532178" y="3573168"/>
            <a:ext cx="812588" cy="609600"/>
          </a:xfrm>
          <a:prstGeom prst="down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8" name="Round Same Side Corner Rectangle 17"/>
          <p:cNvSpPr/>
          <p:nvPr/>
        </p:nvSpPr>
        <p:spPr bwMode="auto">
          <a:xfrm>
            <a:off x="8024310" y="4182769"/>
            <a:ext cx="1858200" cy="565301"/>
          </a:xfrm>
          <a:prstGeom prst="round2SameRect">
            <a:avLst>
              <a:gd name="adj1" fmla="val 7353"/>
              <a:gd name="adj2" fmla="val 0"/>
            </a:avLst>
          </a:prstGeom>
          <a:gradFill>
            <a:gsLst>
              <a:gs pos="0">
                <a:schemeClr val="bg1">
                  <a:lumMod val="50000"/>
                </a:schemeClr>
              </a:gs>
              <a:gs pos="50000">
                <a:schemeClr val="bg1">
                  <a:lumMod val="75000"/>
                  <a:alpha val="62000"/>
                </a:schemeClr>
              </a:gs>
              <a:gs pos="100000">
                <a:schemeClr val="tx2">
                  <a:alpha val="0"/>
                </a:schemeClr>
              </a:gs>
            </a:gsLst>
            <a:lin ang="5400000" scaled="0"/>
          </a:gradFill>
          <a:ln w="9525">
            <a:noFill/>
            <a:miter lim="800000"/>
            <a:headEnd/>
            <a:tailEnd/>
          </a:ln>
          <a:effectLst>
            <a:outerShdw blurRad="50800" dist="38100" dir="5400000" algn="t" rotWithShape="0">
              <a:prstClr val="black">
                <a:alpha val="40000"/>
              </a:prstClr>
            </a:outerShdw>
          </a:effectLst>
        </p:spPr>
        <p:txBody>
          <a:bodyPr wrap="none" rtlCol="0" anchor="ctr"/>
          <a:lstStyle/>
          <a:p>
            <a:pPr algn="ctr"/>
            <a:r>
              <a:rPr lang="en-US" sz="1200" dirty="0" smtClean="0">
                <a:effectLst>
                  <a:outerShdw blurRad="38100" dist="38100" dir="2700000" algn="tl">
                    <a:srgbClr val="000000">
                      <a:alpha val="43137"/>
                    </a:srgbClr>
                  </a:outerShdw>
                </a:effectLst>
              </a:rPr>
              <a:t>ASMX/WCF/BCS</a:t>
            </a:r>
            <a:endParaRPr lang="en-US" sz="1200" dirty="0">
              <a:effectLst>
                <a:outerShdw blurRad="38100" dist="38100" dir="2700000" algn="tl">
                  <a:srgbClr val="000000">
                    <a:alpha val="43137"/>
                  </a:srgbClr>
                </a:outerShdw>
              </a:effectLst>
              <a:cs typeface="+mn-cs"/>
            </a:endParaRPr>
          </a:p>
        </p:txBody>
      </p:sp>
      <p:sp>
        <p:nvSpPr>
          <p:cNvPr id="19" name="Down Arrow 18"/>
          <p:cNvSpPr/>
          <p:nvPr/>
        </p:nvSpPr>
        <p:spPr bwMode="auto">
          <a:xfrm>
            <a:off x="8532178" y="4716168"/>
            <a:ext cx="812588" cy="609600"/>
          </a:xfrm>
          <a:prstGeom prst="down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2" name="Picture 2" descr="C:\Users\girishr\Pictures\Logos\dyn-CRM_rgb_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3444" y="5612209"/>
            <a:ext cx="2730055" cy="493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817692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Silverlight Web Part</a:t>
            </a:r>
            <a:endParaRPr lang="en-US" dirty="0"/>
          </a:p>
        </p:txBody>
      </p:sp>
      <p:sp>
        <p:nvSpPr>
          <p:cNvPr id="5" name="Subtitle 4"/>
          <p:cNvSpPr>
            <a:spLocks noGrp="1"/>
          </p:cNvSpPr>
          <p:nvPr>
            <p:ph type="subTitle" idx="1"/>
          </p:nvPr>
        </p:nvSpPr>
        <p:spPr/>
        <p:txBody>
          <a:bodyPr/>
          <a:lstStyle/>
          <a:p>
            <a:r>
              <a:rPr lang="en-US" smtClean="0"/>
              <a:t>Connecting Office 365 (SP Online) &amp; CRM Online</a:t>
            </a:r>
            <a:endParaRPr lang="en-US" dirty="0"/>
          </a:p>
        </p:txBody>
      </p:sp>
    </p:spTree>
    <p:extLst>
      <p:ext uri="{BB962C8B-B14F-4D97-AF65-F5344CB8AC3E}">
        <p14:creationId xmlns:p14="http://schemas.microsoft.com/office/powerpoint/2010/main" val="160694685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Integrating Microsoft SharePoint 2010 and Microsoft Dynamics CRM Online</a:t>
            </a:r>
            <a:endParaRPr lang="en-US" dirty="0"/>
          </a:p>
        </p:txBody>
      </p:sp>
      <p:sp>
        <p:nvSpPr>
          <p:cNvPr id="3" name="Subtitle 2"/>
          <p:cNvSpPr>
            <a:spLocks noGrp="1"/>
          </p:cNvSpPr>
          <p:nvPr>
            <p:ph type="subTitle" idx="1"/>
          </p:nvPr>
        </p:nvSpPr>
        <p:spPr>
          <a:xfrm>
            <a:off x="969964" y="4345519"/>
            <a:ext cx="10242550" cy="463255"/>
          </a:xfrm>
        </p:spPr>
        <p:txBody>
          <a:bodyPr/>
          <a:lstStyle/>
          <a:p>
            <a:r>
              <a:rPr lang="en-US" dirty="0" err="1" smtClean="0"/>
              <a:t>Girish</a:t>
            </a:r>
            <a:r>
              <a:rPr lang="en-US" dirty="0" smtClean="0"/>
              <a:t> Raja</a:t>
            </a:r>
          </a:p>
          <a:p>
            <a:r>
              <a:rPr lang="en-US" dirty="0" smtClean="0"/>
              <a:t>Technical Evangelist</a:t>
            </a:r>
          </a:p>
          <a:p>
            <a:r>
              <a:rPr lang="en-US" dirty="0" smtClean="0"/>
              <a:t>Microsoft</a:t>
            </a:r>
          </a:p>
          <a:p>
            <a:r>
              <a:rPr lang="en-US" dirty="0" smtClean="0">
                <a:hlinkClick r:id="rId4"/>
              </a:rPr>
              <a:t>http://blogs.msdn.com/girishr</a:t>
            </a:r>
            <a:endParaRPr lang="en-US" dirty="0" smtClean="0"/>
          </a:p>
          <a:p>
            <a:r>
              <a:rPr lang="en-US" dirty="0" smtClean="0">
                <a:hlinkClick r:id="rId5"/>
              </a:rPr>
              <a:t>http://twitter.com/girishr</a:t>
            </a:r>
            <a:endParaRPr lang="en-US" dirty="0" smtClean="0"/>
          </a:p>
          <a:p>
            <a:endParaRPr lang="en-US" dirty="0"/>
          </a:p>
        </p:txBody>
      </p:sp>
      <p:sp>
        <p:nvSpPr>
          <p:cNvPr id="6" name="Text Placeholder 5"/>
          <p:cNvSpPr>
            <a:spLocks noGrp="1"/>
          </p:cNvSpPr>
          <p:nvPr>
            <p:ph type="body" sz="quarter" idx="10"/>
          </p:nvPr>
        </p:nvSpPr>
        <p:spPr/>
        <p:txBody>
          <a:bodyPr/>
          <a:lstStyle/>
          <a:p>
            <a:r>
              <a:rPr lang="en-US" dirty="0"/>
              <a:t>OSP309</a:t>
            </a:r>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School of Fine Arts Demo (SOFA)</a:t>
            </a:r>
            <a:endParaRPr lang="en-US" dirty="0"/>
          </a:p>
        </p:txBody>
      </p:sp>
      <p:sp>
        <p:nvSpPr>
          <p:cNvPr id="5" name="Subtitle 4"/>
          <p:cNvSpPr>
            <a:spLocks noGrp="1"/>
          </p:cNvSpPr>
          <p:nvPr>
            <p:ph type="subTitle" idx="1"/>
          </p:nvPr>
        </p:nvSpPr>
        <p:spPr/>
        <p:txBody>
          <a:bodyPr/>
          <a:lstStyle/>
          <a:p>
            <a:r>
              <a:rPr lang="en-US" sz="2800" smtClean="0"/>
              <a:t>Business App Entirely in Cloud</a:t>
            </a:r>
          </a:p>
          <a:p>
            <a:endParaRPr lang="en-US" sz="2800" smtClean="0"/>
          </a:p>
          <a:p>
            <a:r>
              <a:rPr lang="en-US" sz="2800" smtClean="0"/>
              <a:t>SharePoint Online  with Silverlight ,</a:t>
            </a:r>
          </a:p>
          <a:p>
            <a:r>
              <a:rPr lang="en-US" sz="2800" smtClean="0"/>
              <a:t>Azure &amp; </a:t>
            </a:r>
            <a:br>
              <a:rPr lang="en-US" sz="2800" smtClean="0"/>
            </a:br>
            <a:r>
              <a:rPr lang="en-US" sz="2800" smtClean="0"/>
              <a:t>CRM Online </a:t>
            </a:r>
            <a:endParaRPr lang="en-US" sz="2800" dirty="0"/>
          </a:p>
        </p:txBody>
      </p:sp>
    </p:spTree>
    <p:extLst>
      <p:ext uri="{BB962C8B-B14F-4D97-AF65-F5344CB8AC3E}">
        <p14:creationId xmlns:p14="http://schemas.microsoft.com/office/powerpoint/2010/main" val="186111421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SOFA Demo Architecture</a:t>
            </a:r>
            <a:endParaRPr lang="en-US" dirty="0"/>
          </a:p>
        </p:txBody>
      </p:sp>
      <p:grpSp>
        <p:nvGrpSpPr>
          <p:cNvPr id="3" name="Group 69"/>
          <p:cNvGrpSpPr>
            <a:grpSpLocks/>
          </p:cNvGrpSpPr>
          <p:nvPr/>
        </p:nvGrpSpPr>
        <p:grpSpPr bwMode="auto">
          <a:xfrm>
            <a:off x="392742" y="3360180"/>
            <a:ext cx="1139851" cy="1707560"/>
            <a:chOff x="-4100" y="-2124"/>
            <a:chExt cx="616" cy="1089"/>
          </a:xfrm>
        </p:grpSpPr>
        <p:sp>
          <p:nvSpPr>
            <p:cNvPr id="50" name="Text Box 70"/>
            <p:cNvSpPr txBox="1">
              <a:spLocks noChangeArrowheads="1"/>
            </p:cNvSpPr>
            <p:nvPr/>
          </p:nvSpPr>
          <p:spPr bwMode="auto">
            <a:xfrm>
              <a:off x="-4100" y="-2124"/>
              <a:ext cx="616" cy="255"/>
            </a:xfrm>
            <a:prstGeom prst="rect">
              <a:avLst/>
            </a:prstGeom>
            <a:noFill/>
            <a:ln w="12700" algn="ctr">
              <a:noFill/>
              <a:miter lim="800000"/>
              <a:headEnd/>
              <a:tailEnd/>
            </a:ln>
            <a:effectLst/>
          </p:spPr>
          <p:txBody>
            <a:bodyPr wrap="none">
              <a:spAutoFit/>
            </a:bodyPr>
            <a:lstStyle/>
            <a:p>
              <a:pPr defTabSz="914363" eaLnBrk="0" hangingPunct="0">
                <a:spcBef>
                  <a:spcPct val="0"/>
                </a:spcBef>
              </a:pPr>
              <a:r>
                <a:rPr lang="en-US" sz="2000" b="1" dirty="0" smtClean="0">
                  <a:solidFill>
                    <a:srgbClr val="FFFFFF"/>
                  </a:solidFill>
                  <a:latin typeface="Arial" pitchFamily="34" charset="0"/>
                </a:rPr>
                <a:t>Student</a:t>
              </a:r>
              <a:endParaRPr lang="en-US" sz="2000" b="1" dirty="0">
                <a:solidFill>
                  <a:srgbClr val="FFFFFF"/>
                </a:solidFill>
                <a:latin typeface="Arial" pitchFamily="34" charset="0"/>
              </a:endParaRPr>
            </a:p>
          </p:txBody>
        </p:sp>
        <p:graphicFrame>
          <p:nvGraphicFramePr>
            <p:cNvPr id="51" name="Object 71"/>
            <p:cNvGraphicFramePr>
              <a:graphicFrameLocks noChangeAspect="1"/>
            </p:cNvGraphicFramePr>
            <p:nvPr>
              <p:extLst>
                <p:ext uri="{D42A27DB-BD31-4B8C-83A1-F6EECF244321}">
                  <p14:modId xmlns:p14="http://schemas.microsoft.com/office/powerpoint/2010/main" val="1718244726"/>
                </p:ext>
              </p:extLst>
            </p:nvPr>
          </p:nvGraphicFramePr>
          <p:xfrm>
            <a:off x="-3994" y="-1781"/>
            <a:ext cx="419" cy="746"/>
          </p:xfrm>
          <a:graphic>
            <a:graphicData uri="http://schemas.openxmlformats.org/presentationml/2006/ole">
              <mc:AlternateContent xmlns:mc="http://schemas.openxmlformats.org/markup-compatibility/2006">
                <mc:Choice xmlns:v="urn:schemas-microsoft-com:vml" Requires="v">
                  <p:oleObj spid="_x0000_s2152" name="Visio" r:id="rId4" imgW="472978" imgH="841700" progId="Visio.Drawing.11">
                    <p:embed/>
                  </p:oleObj>
                </mc:Choice>
                <mc:Fallback>
                  <p:oleObj name="Visio" r:id="rId4" imgW="472978" imgH="841700"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4" y="-1781"/>
                          <a:ext cx="419" cy="746"/>
                        </a:xfrm>
                        <a:prstGeom prst="rect">
                          <a:avLst/>
                        </a:prstGeom>
                        <a:noFill/>
                        <a:ln>
                          <a:noFill/>
                        </a:ln>
                        <a:effectLst/>
                        <a:extLst>
                          <a:ext uri="{909E8E84-426E-40DD-AFC4-6F175D3DCCD1}">
                            <a14:hiddenFill xmlns:a14="http://schemas.microsoft.com/office/drawing/2010/main">
                              <a:gradFill rotWithShape="0">
                                <a:gsLst>
                                  <a:gs pos="0">
                                    <a:srgbClr val="1B5F6D">
                                      <a:alpha val="70000"/>
                                    </a:srgbClr>
                                  </a:gs>
                                  <a:gs pos="50000">
                                    <a:schemeClr val="accent2">
                                      <a:alpha val="70000"/>
                                    </a:schemeClr>
                                  </a:gs>
                                  <a:gs pos="100000">
                                    <a:srgbClr val="1B5F6D">
                                      <a:alpha val="70000"/>
                                    </a:srgbClr>
                                  </a:gs>
                                </a:gsLst>
                                <a:lin ang="2700000" scaled="1"/>
                              </a:gradFill>
                            </a14:hiddenFill>
                          </a:ext>
                          <a:ext uri="{91240B29-F687-4F45-9708-019B960494DF}">
                            <a14:hiddenLine xmlns:a14="http://schemas.microsoft.com/office/drawing/2010/main" w="127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pic>
        <p:nvPicPr>
          <p:cNvPr id="76" name="Picture 75" descr="Picture1.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953893" y="3784973"/>
            <a:ext cx="1780320" cy="946298"/>
          </a:xfrm>
          <a:prstGeom prst="rect">
            <a:avLst/>
          </a:prstGeom>
          <a:effectLst>
            <a:reflection blurRad="6350" stA="52000" endA="300" endPos="35000" dir="5400000" sy="-100000" algn="bl" rotWithShape="0"/>
          </a:effectLst>
        </p:spPr>
      </p:pic>
      <p:sp>
        <p:nvSpPr>
          <p:cNvPr id="77" name="TextBox 76"/>
          <p:cNvSpPr txBox="1"/>
          <p:nvPr/>
        </p:nvSpPr>
        <p:spPr>
          <a:xfrm>
            <a:off x="2056983" y="4881436"/>
            <a:ext cx="1574149" cy="738664"/>
          </a:xfrm>
          <a:prstGeom prst="rect">
            <a:avLst/>
          </a:prstGeom>
        </p:spPr>
        <p:txBody>
          <a:bodyPr wrap="none" lIns="0" tIns="0" rIns="0" bIns="0" rtlCol="0">
            <a:spAutoFit/>
          </a:bodyPr>
          <a:lstStyle/>
          <a:p>
            <a:pPr algn="ctr" defTabSz="914363"/>
            <a:r>
              <a:rPr lang="en-US" sz="2400" dirty="0" smtClean="0">
                <a:gradFill>
                  <a:gsLst>
                    <a:gs pos="0">
                      <a:srgbClr val="FFFFFF"/>
                    </a:gs>
                    <a:gs pos="86000">
                      <a:srgbClr val="FFFFFF"/>
                    </a:gs>
                  </a:gsLst>
                  <a:lin ang="5400000" scaled="0"/>
                </a:gradFill>
              </a:rPr>
              <a:t>SP Online</a:t>
            </a:r>
          </a:p>
          <a:p>
            <a:pPr algn="ctr" defTabSz="914363"/>
            <a:r>
              <a:rPr lang="en-US" sz="2400" dirty="0" smtClean="0">
                <a:gradFill>
                  <a:gsLst>
                    <a:gs pos="0">
                      <a:srgbClr val="FFFFFF"/>
                    </a:gs>
                    <a:gs pos="86000">
                      <a:srgbClr val="FFFFFF"/>
                    </a:gs>
                  </a:gsLst>
                  <a:lin ang="5400000" scaled="0"/>
                </a:gradFill>
              </a:rPr>
              <a:t>(Office 365)</a:t>
            </a:r>
            <a:endParaRPr lang="en-US" sz="2400" dirty="0">
              <a:gradFill>
                <a:gsLst>
                  <a:gs pos="0">
                    <a:srgbClr val="FFFFFF"/>
                  </a:gs>
                  <a:gs pos="86000">
                    <a:srgbClr val="FFFFFF"/>
                  </a:gs>
                </a:gsLst>
                <a:lin ang="5400000" scaled="0"/>
              </a:gradFill>
            </a:endParaRPr>
          </a:p>
        </p:txBody>
      </p:sp>
      <p:cxnSp>
        <p:nvCxnSpPr>
          <p:cNvPr id="96" name="Straight Connector 95"/>
          <p:cNvCxnSpPr/>
          <p:nvPr/>
        </p:nvCxnSpPr>
        <p:spPr>
          <a:xfrm>
            <a:off x="7804710" y="1396225"/>
            <a:ext cx="0" cy="4168588"/>
          </a:xfrm>
          <a:prstGeom prst="line">
            <a:avLst/>
          </a:prstGeom>
        </p:spPr>
        <p:style>
          <a:lnRef idx="1">
            <a:schemeClr val="accent1"/>
          </a:lnRef>
          <a:fillRef idx="0">
            <a:schemeClr val="accent1"/>
          </a:fillRef>
          <a:effectRef idx="0">
            <a:schemeClr val="accent1"/>
          </a:effectRef>
          <a:fontRef idx="minor">
            <a:schemeClr val="tx1"/>
          </a:fontRef>
        </p:style>
      </p:cxnSp>
      <p:sp>
        <p:nvSpPr>
          <p:cNvPr id="104" name="Rectangle 103"/>
          <p:cNvSpPr/>
          <p:nvPr/>
        </p:nvSpPr>
        <p:spPr>
          <a:xfrm>
            <a:off x="5574417" y="2013772"/>
            <a:ext cx="1523603" cy="685800"/>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defTabSz="914363"/>
            <a:r>
              <a:rPr lang="en-US" sz="1600" b="1" dirty="0">
                <a:solidFill>
                  <a:srgbClr val="FFFFFF"/>
                </a:solidFill>
              </a:rPr>
              <a:t>Web Service</a:t>
            </a:r>
            <a:endParaRPr lang="en-US" sz="1600" dirty="0">
              <a:solidFill>
                <a:srgbClr val="FFFFFF"/>
              </a:solidFill>
            </a:endParaRPr>
          </a:p>
        </p:txBody>
      </p:sp>
      <p:cxnSp>
        <p:nvCxnSpPr>
          <p:cNvPr id="106" name="Straight Connector 105"/>
          <p:cNvCxnSpPr/>
          <p:nvPr/>
        </p:nvCxnSpPr>
        <p:spPr>
          <a:xfrm>
            <a:off x="4478337" y="909973"/>
            <a:ext cx="0" cy="550427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7804710" y="900502"/>
            <a:ext cx="0" cy="5504274"/>
          </a:xfrm>
          <a:prstGeom prst="line">
            <a:avLst/>
          </a:prstGeom>
        </p:spPr>
        <p:style>
          <a:lnRef idx="1">
            <a:schemeClr val="accent1"/>
          </a:lnRef>
          <a:fillRef idx="0">
            <a:schemeClr val="accent1"/>
          </a:fillRef>
          <a:effectRef idx="0">
            <a:schemeClr val="accent1"/>
          </a:effectRef>
          <a:fontRef idx="minor">
            <a:schemeClr val="tx1"/>
          </a:fontRef>
        </p:style>
      </p:cxnSp>
      <p:pic>
        <p:nvPicPr>
          <p:cNvPr id="108" name="Rectangle 964648"/>
          <p:cNvPicPr>
            <a:picLocks noChangeAspect="1" noChangeArrowheads="1"/>
          </p:cNvPicPr>
          <p:nvPr/>
        </p:nvPicPr>
        <p:blipFill>
          <a:blip r:embed="rId7" cstate="print"/>
          <a:srcRect/>
          <a:stretch>
            <a:fillRect/>
          </a:stretch>
        </p:blipFill>
        <p:spPr bwMode="auto">
          <a:xfrm>
            <a:off x="5128812" y="895625"/>
            <a:ext cx="2081455" cy="1017213"/>
          </a:xfrm>
          <a:prstGeom prst="rect">
            <a:avLst/>
          </a:prstGeom>
          <a:noFill/>
          <a:ln w="9525">
            <a:noFill/>
            <a:miter lim="800000"/>
            <a:headEnd/>
            <a:tailEnd/>
          </a:ln>
        </p:spPr>
      </p:pic>
      <p:cxnSp>
        <p:nvCxnSpPr>
          <p:cNvPr id="110" name="Straight Connector 109"/>
          <p:cNvCxnSpPr/>
          <p:nvPr/>
        </p:nvCxnSpPr>
        <p:spPr>
          <a:xfrm flipV="1">
            <a:off x="4013200" y="2556594"/>
            <a:ext cx="1332612" cy="1087472"/>
          </a:xfrm>
          <a:prstGeom prst="line">
            <a:avLst/>
          </a:prstGeom>
          <a:ln w="38100">
            <a:solidFill>
              <a:schemeClr val="tx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3734212" y="4612345"/>
            <a:ext cx="1611600" cy="796661"/>
          </a:xfrm>
          <a:prstGeom prst="line">
            <a:avLst/>
          </a:prstGeom>
          <a:ln w="38100">
            <a:solidFill>
              <a:schemeClr val="tx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13" name="Rectangle 964648"/>
          <p:cNvPicPr>
            <a:picLocks noChangeAspect="1" noChangeArrowheads="1"/>
          </p:cNvPicPr>
          <p:nvPr/>
        </p:nvPicPr>
        <p:blipFill>
          <a:blip r:embed="rId7" cstate="print"/>
          <a:srcRect/>
          <a:stretch>
            <a:fillRect/>
          </a:stretch>
        </p:blipFill>
        <p:spPr bwMode="auto">
          <a:xfrm>
            <a:off x="8661688" y="3276366"/>
            <a:ext cx="2081455" cy="1017213"/>
          </a:xfrm>
          <a:prstGeom prst="rect">
            <a:avLst/>
          </a:prstGeom>
          <a:noFill/>
          <a:ln w="9525">
            <a:noFill/>
            <a:miter lim="800000"/>
            <a:headEnd/>
            <a:tailEnd/>
          </a:ln>
        </p:spPr>
      </p:pic>
      <p:sp>
        <p:nvSpPr>
          <p:cNvPr id="114" name="Text Box 70"/>
          <p:cNvSpPr txBox="1">
            <a:spLocks noChangeArrowheads="1"/>
          </p:cNvSpPr>
          <p:nvPr/>
        </p:nvSpPr>
        <p:spPr bwMode="auto">
          <a:xfrm>
            <a:off x="8883921" y="3722329"/>
            <a:ext cx="1636987" cy="400110"/>
          </a:xfrm>
          <a:prstGeom prst="rect">
            <a:avLst/>
          </a:prstGeom>
          <a:noFill/>
          <a:ln w="12700" algn="ctr">
            <a:noFill/>
            <a:miter lim="800000"/>
            <a:headEnd/>
            <a:tailEnd/>
          </a:ln>
          <a:effectLst/>
        </p:spPr>
        <p:txBody>
          <a:bodyPr wrap="none">
            <a:spAutoFit/>
          </a:bodyPr>
          <a:lstStyle/>
          <a:p>
            <a:pPr algn="ctr" defTabSz="914363" eaLnBrk="0" hangingPunct="0">
              <a:spcBef>
                <a:spcPct val="0"/>
              </a:spcBef>
            </a:pPr>
            <a:r>
              <a:rPr lang="en-US" sz="2000" b="1" dirty="0">
                <a:solidFill>
                  <a:srgbClr val="000000"/>
                </a:solidFill>
                <a:latin typeface="Arial" pitchFamily="34" charset="0"/>
              </a:rPr>
              <a:t>CRM Online</a:t>
            </a:r>
          </a:p>
        </p:txBody>
      </p:sp>
      <p:cxnSp>
        <p:nvCxnSpPr>
          <p:cNvPr id="115" name="Straight Connector 114"/>
          <p:cNvCxnSpPr/>
          <p:nvPr/>
        </p:nvCxnSpPr>
        <p:spPr>
          <a:xfrm>
            <a:off x="7302500" y="2613133"/>
            <a:ext cx="1359188" cy="867386"/>
          </a:xfrm>
          <a:prstGeom prst="line">
            <a:avLst/>
          </a:prstGeom>
          <a:ln w="38100">
            <a:solidFill>
              <a:schemeClr val="tx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7383432" y="4612345"/>
            <a:ext cx="1163668" cy="910791"/>
          </a:xfrm>
          <a:prstGeom prst="line">
            <a:avLst/>
          </a:prstGeom>
          <a:ln w="38100">
            <a:solidFill>
              <a:schemeClr val="tx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Text Box 70"/>
          <p:cNvSpPr txBox="1">
            <a:spLocks noChangeArrowheads="1"/>
          </p:cNvSpPr>
          <p:nvPr/>
        </p:nvSpPr>
        <p:spPr bwMode="auto">
          <a:xfrm>
            <a:off x="5720537" y="1312462"/>
            <a:ext cx="898003" cy="400110"/>
          </a:xfrm>
          <a:prstGeom prst="rect">
            <a:avLst/>
          </a:prstGeom>
          <a:noFill/>
          <a:ln w="12700" algn="ctr">
            <a:noFill/>
            <a:miter lim="800000"/>
            <a:headEnd/>
            <a:tailEnd/>
          </a:ln>
          <a:effectLst/>
        </p:spPr>
        <p:txBody>
          <a:bodyPr wrap="none">
            <a:spAutoFit/>
          </a:bodyPr>
          <a:lstStyle/>
          <a:p>
            <a:pPr algn="ctr" defTabSz="914363" eaLnBrk="0" hangingPunct="0">
              <a:spcBef>
                <a:spcPct val="0"/>
              </a:spcBef>
            </a:pPr>
            <a:r>
              <a:rPr lang="en-US" sz="2000" b="1" dirty="0">
                <a:solidFill>
                  <a:srgbClr val="000000"/>
                </a:solidFill>
                <a:latin typeface="Arial" pitchFamily="34" charset="0"/>
              </a:rPr>
              <a:t>Azure</a:t>
            </a:r>
          </a:p>
        </p:txBody>
      </p:sp>
      <p:grpSp>
        <p:nvGrpSpPr>
          <p:cNvPr id="39" name="Group 69"/>
          <p:cNvGrpSpPr>
            <a:grpSpLocks/>
          </p:cNvGrpSpPr>
          <p:nvPr/>
        </p:nvGrpSpPr>
        <p:grpSpPr bwMode="auto">
          <a:xfrm>
            <a:off x="10743071" y="3101860"/>
            <a:ext cx="1382254" cy="1707560"/>
            <a:chOff x="-4100" y="-2124"/>
            <a:chExt cx="747" cy="1089"/>
          </a:xfrm>
        </p:grpSpPr>
        <p:sp>
          <p:nvSpPr>
            <p:cNvPr id="40" name="Text Box 70"/>
            <p:cNvSpPr txBox="1">
              <a:spLocks noChangeArrowheads="1"/>
            </p:cNvSpPr>
            <p:nvPr/>
          </p:nvSpPr>
          <p:spPr bwMode="auto">
            <a:xfrm>
              <a:off x="-4100" y="-2124"/>
              <a:ext cx="747" cy="255"/>
            </a:xfrm>
            <a:prstGeom prst="rect">
              <a:avLst/>
            </a:prstGeom>
            <a:noFill/>
            <a:ln w="12700" algn="ctr">
              <a:noFill/>
              <a:miter lim="800000"/>
              <a:headEnd/>
              <a:tailEnd/>
            </a:ln>
            <a:effectLst/>
          </p:spPr>
          <p:txBody>
            <a:bodyPr wrap="none">
              <a:spAutoFit/>
            </a:bodyPr>
            <a:lstStyle/>
            <a:p>
              <a:pPr defTabSz="914363" eaLnBrk="0" hangingPunct="0">
                <a:spcBef>
                  <a:spcPct val="0"/>
                </a:spcBef>
              </a:pPr>
              <a:r>
                <a:rPr lang="en-US" sz="2000" b="1" dirty="0" smtClean="0">
                  <a:solidFill>
                    <a:srgbClr val="FFFFFF"/>
                  </a:solidFill>
                  <a:latin typeface="Arial" pitchFamily="34" charset="0"/>
                </a:rPr>
                <a:t>Professor</a:t>
              </a:r>
              <a:endParaRPr lang="en-US" sz="2000" b="1" dirty="0">
                <a:solidFill>
                  <a:srgbClr val="FFFFFF"/>
                </a:solidFill>
                <a:latin typeface="Arial" pitchFamily="34" charset="0"/>
              </a:endParaRPr>
            </a:p>
          </p:txBody>
        </p:sp>
        <p:graphicFrame>
          <p:nvGraphicFramePr>
            <p:cNvPr id="41" name="Object 71"/>
            <p:cNvGraphicFramePr>
              <a:graphicFrameLocks noChangeAspect="1"/>
            </p:cNvGraphicFramePr>
            <p:nvPr>
              <p:extLst>
                <p:ext uri="{D42A27DB-BD31-4B8C-83A1-F6EECF244321}">
                  <p14:modId xmlns:p14="http://schemas.microsoft.com/office/powerpoint/2010/main" val="3391717897"/>
                </p:ext>
              </p:extLst>
            </p:nvPr>
          </p:nvGraphicFramePr>
          <p:xfrm>
            <a:off x="-3994" y="-1781"/>
            <a:ext cx="419" cy="746"/>
          </p:xfrm>
          <a:graphic>
            <a:graphicData uri="http://schemas.openxmlformats.org/presentationml/2006/ole">
              <mc:AlternateContent xmlns:mc="http://schemas.openxmlformats.org/markup-compatibility/2006">
                <mc:Choice xmlns:v="urn:schemas-microsoft-com:vml" Requires="v">
                  <p:oleObj spid="_x0000_s2153" name="Visio" r:id="rId8" imgW="472978" imgH="841700" progId="Visio.Drawing.11">
                    <p:embed/>
                  </p:oleObj>
                </mc:Choice>
                <mc:Fallback>
                  <p:oleObj name="Visio" r:id="rId8" imgW="472978" imgH="841700"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4" y="-1781"/>
                          <a:ext cx="419" cy="746"/>
                        </a:xfrm>
                        <a:prstGeom prst="rect">
                          <a:avLst/>
                        </a:prstGeom>
                        <a:noFill/>
                        <a:ln>
                          <a:noFill/>
                        </a:ln>
                        <a:effectLst/>
                        <a:extLst>
                          <a:ext uri="{909E8E84-426E-40DD-AFC4-6F175D3DCCD1}">
                            <a14:hiddenFill xmlns:a14="http://schemas.microsoft.com/office/drawing/2010/main">
                              <a:gradFill rotWithShape="0">
                                <a:gsLst>
                                  <a:gs pos="0">
                                    <a:srgbClr val="1B5F6D">
                                      <a:alpha val="70000"/>
                                    </a:srgbClr>
                                  </a:gs>
                                  <a:gs pos="50000">
                                    <a:schemeClr val="accent2">
                                      <a:alpha val="70000"/>
                                    </a:schemeClr>
                                  </a:gs>
                                  <a:gs pos="100000">
                                    <a:srgbClr val="1B5F6D">
                                      <a:alpha val="70000"/>
                                    </a:srgbClr>
                                  </a:gs>
                                </a:gsLst>
                                <a:lin ang="2700000" scaled="1"/>
                              </a:gradFill>
                            </a14:hiddenFill>
                          </a:ext>
                          <a:ext uri="{91240B29-F687-4F45-9708-019B960494DF}">
                            <a14:hiddenLine xmlns:a14="http://schemas.microsoft.com/office/drawing/2010/main" w="127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4" name="Can 13"/>
          <p:cNvSpPr/>
          <p:nvPr/>
        </p:nvSpPr>
        <p:spPr bwMode="auto">
          <a:xfrm>
            <a:off x="5720537" y="4731271"/>
            <a:ext cx="1226363" cy="1313929"/>
          </a:xfrm>
          <a:prstGeom prst="can">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gradFill>
                  <a:gsLst>
                    <a:gs pos="0">
                      <a:srgbClr val="FFFFFF"/>
                    </a:gs>
                    <a:gs pos="100000">
                      <a:srgbClr val="FFFFFF"/>
                    </a:gs>
                  </a:gsLst>
                  <a:lin ang="5400000" scaled="0"/>
                </a:gradFill>
              </a:rPr>
              <a:t>Azure Storage</a:t>
            </a:r>
          </a:p>
        </p:txBody>
      </p:sp>
    </p:spTree>
    <p:extLst>
      <p:ext uri="{BB962C8B-B14F-4D97-AF65-F5344CB8AC3E}">
        <p14:creationId xmlns:p14="http://schemas.microsoft.com/office/powerpoint/2010/main" val="3893125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graphicFrame>
        <p:nvGraphicFramePr>
          <p:cNvPr id="3" name="Diagram 2"/>
          <p:cNvGraphicFramePr/>
          <p:nvPr>
            <p:extLst>
              <p:ext uri="{D42A27DB-BD31-4B8C-83A1-F6EECF244321}">
                <p14:modId xmlns:p14="http://schemas.microsoft.com/office/powerpoint/2010/main" val="227096247"/>
              </p:ext>
            </p:extLst>
          </p:nvPr>
        </p:nvGraphicFramePr>
        <p:xfrm>
          <a:off x="344246" y="817191"/>
          <a:ext cx="11585986" cy="5417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6696140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Resources</a:t>
            </a:r>
            <a:endParaRPr lang="en-US" sz="2800" b="1" dirty="0"/>
          </a:p>
        </p:txBody>
      </p:sp>
      <p:sp>
        <p:nvSpPr>
          <p:cNvPr id="3" name="Freeform 2"/>
          <p:cNvSpPr/>
          <p:nvPr/>
        </p:nvSpPr>
        <p:spPr>
          <a:xfrm>
            <a:off x="203147" y="829994"/>
            <a:ext cx="11680957" cy="1883751"/>
          </a:xfrm>
          <a:custGeom>
            <a:avLst/>
            <a:gdLst>
              <a:gd name="connsiteX0" fmla="*/ 0 w 11680957"/>
              <a:gd name="connsiteY0" fmla="*/ 188375 h 1883751"/>
              <a:gd name="connsiteX1" fmla="*/ 188375 w 11680957"/>
              <a:gd name="connsiteY1" fmla="*/ 0 h 1883751"/>
              <a:gd name="connsiteX2" fmla="*/ 11492582 w 11680957"/>
              <a:gd name="connsiteY2" fmla="*/ 0 h 1883751"/>
              <a:gd name="connsiteX3" fmla="*/ 11680957 w 11680957"/>
              <a:gd name="connsiteY3" fmla="*/ 188375 h 1883751"/>
              <a:gd name="connsiteX4" fmla="*/ 11680957 w 11680957"/>
              <a:gd name="connsiteY4" fmla="*/ 1695376 h 1883751"/>
              <a:gd name="connsiteX5" fmla="*/ 11492582 w 11680957"/>
              <a:gd name="connsiteY5" fmla="*/ 1883751 h 1883751"/>
              <a:gd name="connsiteX6" fmla="*/ 188375 w 11680957"/>
              <a:gd name="connsiteY6" fmla="*/ 1883751 h 1883751"/>
              <a:gd name="connsiteX7" fmla="*/ 0 w 11680957"/>
              <a:gd name="connsiteY7" fmla="*/ 1695376 h 1883751"/>
              <a:gd name="connsiteX8" fmla="*/ 0 w 11680957"/>
              <a:gd name="connsiteY8" fmla="*/ 188375 h 188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80957" h="1883751">
                <a:moveTo>
                  <a:pt x="0" y="188375"/>
                </a:moveTo>
                <a:cubicBezTo>
                  <a:pt x="0" y="84338"/>
                  <a:pt x="84338" y="0"/>
                  <a:pt x="188375" y="0"/>
                </a:cubicBezTo>
                <a:lnTo>
                  <a:pt x="11492582" y="0"/>
                </a:lnTo>
                <a:cubicBezTo>
                  <a:pt x="11596619" y="0"/>
                  <a:pt x="11680957" y="84338"/>
                  <a:pt x="11680957" y="188375"/>
                </a:cubicBezTo>
                <a:lnTo>
                  <a:pt x="11680957" y="1695376"/>
                </a:lnTo>
                <a:cubicBezTo>
                  <a:pt x="11680957" y="1799413"/>
                  <a:pt x="11596619" y="1883751"/>
                  <a:pt x="11492582" y="1883751"/>
                </a:cubicBezTo>
                <a:lnTo>
                  <a:pt x="188375" y="1883751"/>
                </a:lnTo>
                <a:cubicBezTo>
                  <a:pt x="84338" y="1883751"/>
                  <a:pt x="0" y="1799413"/>
                  <a:pt x="0" y="1695376"/>
                </a:cubicBezTo>
                <a:lnTo>
                  <a:pt x="0" y="188375"/>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2600766" tIns="76200" rIns="76201" bIns="76200" numCol="1" spcCol="1270" anchor="t" anchorCtr="0">
            <a:noAutofit/>
          </a:bodyPr>
          <a:lstStyle/>
          <a:p>
            <a:pPr lvl="0" algn="l" defTabSz="889000">
              <a:lnSpc>
                <a:spcPct val="90000"/>
              </a:lnSpc>
              <a:spcBef>
                <a:spcPct val="0"/>
              </a:spcBef>
              <a:spcAft>
                <a:spcPct val="35000"/>
              </a:spcAft>
            </a:pPr>
            <a:r>
              <a:rPr lang="en-US" sz="2000" kern="1200" dirty="0" smtClean="0"/>
              <a:t>Developer Training Kits</a:t>
            </a:r>
            <a:endParaRPr lang="en-US" sz="2000" kern="1200" dirty="0"/>
          </a:p>
          <a:p>
            <a:pPr marL="171450" lvl="1" indent="-171450" algn="l" defTabSz="711200">
              <a:lnSpc>
                <a:spcPct val="90000"/>
              </a:lnSpc>
              <a:spcBef>
                <a:spcPct val="0"/>
              </a:spcBef>
              <a:spcAft>
                <a:spcPct val="15000"/>
              </a:spcAft>
              <a:buChar char="••"/>
            </a:pPr>
            <a:r>
              <a:rPr lang="en-US" sz="1600" kern="1200" dirty="0" smtClean="0"/>
              <a:t>Presentations, Hands-on Labs &amp; Videos</a:t>
            </a:r>
            <a:endParaRPr lang="en-US" sz="1600" kern="1200" dirty="0"/>
          </a:p>
          <a:p>
            <a:pPr marL="171450" lvl="1" indent="-171450" algn="l" defTabSz="711200">
              <a:lnSpc>
                <a:spcPct val="90000"/>
              </a:lnSpc>
              <a:spcBef>
                <a:spcPct val="0"/>
              </a:spcBef>
              <a:spcAft>
                <a:spcPct val="15000"/>
              </a:spcAft>
              <a:buChar char="••"/>
            </a:pPr>
            <a:r>
              <a:rPr lang="en-US" sz="1600" kern="1200" dirty="0" smtClean="0">
                <a:hlinkClick r:id="rId3"/>
              </a:rPr>
              <a:t>CRM 2011 Developer Training Kit</a:t>
            </a:r>
            <a:endParaRPr lang="en-US" sz="1600" kern="1200" dirty="0"/>
          </a:p>
          <a:p>
            <a:pPr marL="171450" lvl="1" indent="-171450" algn="l" defTabSz="711200">
              <a:lnSpc>
                <a:spcPct val="90000"/>
              </a:lnSpc>
              <a:spcBef>
                <a:spcPct val="0"/>
              </a:spcBef>
              <a:spcAft>
                <a:spcPct val="15000"/>
              </a:spcAft>
              <a:buChar char="••"/>
            </a:pPr>
            <a:r>
              <a:rPr lang="en-US" sz="1600" kern="1200" dirty="0" smtClean="0">
                <a:hlinkClick r:id="rId4"/>
              </a:rPr>
              <a:t>SharePoint 2010 Developer Training Kit</a:t>
            </a:r>
            <a:endParaRPr lang="en-US" sz="1600" kern="1200" dirty="0" smtClean="0"/>
          </a:p>
          <a:p>
            <a:pPr marL="171450" lvl="1" indent="-171450" algn="l" defTabSz="711200">
              <a:lnSpc>
                <a:spcPct val="90000"/>
              </a:lnSpc>
              <a:spcBef>
                <a:spcPct val="0"/>
              </a:spcBef>
              <a:spcAft>
                <a:spcPct val="15000"/>
              </a:spcAft>
              <a:buChar char="••"/>
            </a:pPr>
            <a:r>
              <a:rPr lang="en-US" sz="1600" dirty="0" smtClean="0">
                <a:hlinkClick r:id="rId5"/>
              </a:rPr>
              <a:t>SharePoint and Windows Azure Training Kit</a:t>
            </a:r>
            <a:endParaRPr lang="en-US" sz="1600" kern="1200" dirty="0"/>
          </a:p>
        </p:txBody>
      </p:sp>
      <p:sp>
        <p:nvSpPr>
          <p:cNvPr id="4" name="Rounded Rectangle 3"/>
          <p:cNvSpPr/>
          <p:nvPr/>
        </p:nvSpPr>
        <p:spPr>
          <a:xfrm>
            <a:off x="391522" y="1018369"/>
            <a:ext cx="2336191" cy="1507001"/>
          </a:xfrm>
          <a:prstGeom prst="roundRect">
            <a:avLst>
              <a:gd name="adj" fmla="val 10000"/>
            </a:avLst>
          </a:prstGeom>
          <a:blipFill rotWithShape="1">
            <a:blip r:embed="rId6"/>
            <a:stretch>
              <a:fillRect/>
            </a:stretch>
          </a:blipFill>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sp>
      <p:sp>
        <p:nvSpPr>
          <p:cNvPr id="5" name="Freeform 4"/>
          <p:cNvSpPr/>
          <p:nvPr/>
        </p:nvSpPr>
        <p:spPr>
          <a:xfrm>
            <a:off x="203147" y="2902121"/>
            <a:ext cx="11680957" cy="1883751"/>
          </a:xfrm>
          <a:custGeom>
            <a:avLst/>
            <a:gdLst>
              <a:gd name="connsiteX0" fmla="*/ 0 w 11680957"/>
              <a:gd name="connsiteY0" fmla="*/ 188375 h 1883751"/>
              <a:gd name="connsiteX1" fmla="*/ 188375 w 11680957"/>
              <a:gd name="connsiteY1" fmla="*/ 0 h 1883751"/>
              <a:gd name="connsiteX2" fmla="*/ 11492582 w 11680957"/>
              <a:gd name="connsiteY2" fmla="*/ 0 h 1883751"/>
              <a:gd name="connsiteX3" fmla="*/ 11680957 w 11680957"/>
              <a:gd name="connsiteY3" fmla="*/ 188375 h 1883751"/>
              <a:gd name="connsiteX4" fmla="*/ 11680957 w 11680957"/>
              <a:gd name="connsiteY4" fmla="*/ 1695376 h 1883751"/>
              <a:gd name="connsiteX5" fmla="*/ 11492582 w 11680957"/>
              <a:gd name="connsiteY5" fmla="*/ 1883751 h 1883751"/>
              <a:gd name="connsiteX6" fmla="*/ 188375 w 11680957"/>
              <a:gd name="connsiteY6" fmla="*/ 1883751 h 1883751"/>
              <a:gd name="connsiteX7" fmla="*/ 0 w 11680957"/>
              <a:gd name="connsiteY7" fmla="*/ 1695376 h 1883751"/>
              <a:gd name="connsiteX8" fmla="*/ 0 w 11680957"/>
              <a:gd name="connsiteY8" fmla="*/ 188375 h 188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80957" h="1883751">
                <a:moveTo>
                  <a:pt x="0" y="188375"/>
                </a:moveTo>
                <a:cubicBezTo>
                  <a:pt x="0" y="84338"/>
                  <a:pt x="84338" y="0"/>
                  <a:pt x="188375" y="0"/>
                </a:cubicBezTo>
                <a:lnTo>
                  <a:pt x="11492582" y="0"/>
                </a:lnTo>
                <a:cubicBezTo>
                  <a:pt x="11596619" y="0"/>
                  <a:pt x="11680957" y="84338"/>
                  <a:pt x="11680957" y="188375"/>
                </a:cubicBezTo>
                <a:lnTo>
                  <a:pt x="11680957" y="1695376"/>
                </a:lnTo>
                <a:cubicBezTo>
                  <a:pt x="11680957" y="1799413"/>
                  <a:pt x="11596619" y="1883751"/>
                  <a:pt x="11492582" y="1883751"/>
                </a:cubicBezTo>
                <a:lnTo>
                  <a:pt x="188375" y="1883751"/>
                </a:lnTo>
                <a:cubicBezTo>
                  <a:pt x="84338" y="1883751"/>
                  <a:pt x="0" y="1799413"/>
                  <a:pt x="0" y="1695376"/>
                </a:cubicBezTo>
                <a:lnTo>
                  <a:pt x="0" y="188375"/>
                </a:lnTo>
                <a:close/>
              </a:path>
            </a:pathLst>
          </a:custGeom>
        </p:spPr>
        <p:style>
          <a:lnRef idx="2">
            <a:schemeClr val="lt1">
              <a:hueOff val="0"/>
              <a:satOff val="0"/>
              <a:lumOff val="0"/>
              <a:alphaOff val="0"/>
            </a:schemeClr>
          </a:lnRef>
          <a:fillRef idx="1">
            <a:schemeClr val="accent5">
              <a:hueOff val="-8100301"/>
              <a:satOff val="-562"/>
              <a:lumOff val="5883"/>
              <a:alphaOff val="0"/>
            </a:schemeClr>
          </a:fillRef>
          <a:effectRef idx="0">
            <a:schemeClr val="accent5">
              <a:hueOff val="-8100301"/>
              <a:satOff val="-562"/>
              <a:lumOff val="5883"/>
              <a:alphaOff val="0"/>
            </a:schemeClr>
          </a:effectRef>
          <a:fontRef idx="minor">
            <a:schemeClr val="lt1"/>
          </a:fontRef>
        </p:style>
        <p:txBody>
          <a:bodyPr spcFirstLastPara="0" vert="horz" wrap="square" lIns="2600766" tIns="76200" rIns="76201" bIns="76200" numCol="1" spcCol="1270" anchor="t" anchorCtr="0">
            <a:noAutofit/>
          </a:bodyPr>
          <a:lstStyle/>
          <a:p>
            <a:pPr lvl="0" algn="l" defTabSz="889000">
              <a:lnSpc>
                <a:spcPct val="90000"/>
              </a:lnSpc>
              <a:spcBef>
                <a:spcPct val="0"/>
              </a:spcBef>
              <a:spcAft>
                <a:spcPct val="35000"/>
              </a:spcAft>
            </a:pPr>
            <a:r>
              <a:rPr lang="en-US" sz="2000" kern="1200" dirty="0" smtClean="0"/>
              <a:t>Whitepapers</a:t>
            </a:r>
          </a:p>
          <a:p>
            <a:pPr marL="171450" lvl="1" indent="-171450" algn="l" defTabSz="711200">
              <a:lnSpc>
                <a:spcPct val="90000"/>
              </a:lnSpc>
              <a:spcBef>
                <a:spcPct val="0"/>
              </a:spcBef>
              <a:spcAft>
                <a:spcPct val="15000"/>
              </a:spcAft>
              <a:buChar char="••"/>
            </a:pPr>
            <a:r>
              <a:rPr lang="en-US" sz="1600" kern="1200" dirty="0" smtClean="0">
                <a:hlinkClick r:id="rId7"/>
              </a:rPr>
              <a:t>Building Business Apps with CRM 2011</a:t>
            </a:r>
            <a:endParaRPr lang="en-US" sz="1600" kern="1200" dirty="0" smtClean="0"/>
          </a:p>
          <a:p>
            <a:pPr marL="171450" lvl="1" indent="-171450" algn="l" defTabSz="711200">
              <a:lnSpc>
                <a:spcPct val="90000"/>
              </a:lnSpc>
              <a:spcBef>
                <a:spcPct val="0"/>
              </a:spcBef>
              <a:spcAft>
                <a:spcPct val="15000"/>
              </a:spcAft>
              <a:buChar char="••"/>
            </a:pPr>
            <a:r>
              <a:rPr lang="en-US" sz="1600" kern="1200" dirty="0" smtClean="0">
                <a:hlinkClick r:id="rId8"/>
              </a:rPr>
              <a:t>Comparing </a:t>
            </a:r>
            <a:r>
              <a:rPr lang="en-US" sz="1600" kern="1200" dirty="0" err="1" smtClean="0">
                <a:hlinkClick r:id="rId8"/>
              </a:rPr>
              <a:t>xRM</a:t>
            </a:r>
            <a:r>
              <a:rPr lang="en-US" sz="1600" kern="1200" dirty="0" smtClean="0">
                <a:hlinkClick r:id="rId8"/>
              </a:rPr>
              <a:t> &amp; Force.com</a:t>
            </a:r>
            <a:endParaRPr lang="en-US" sz="1600" kern="1200" dirty="0" smtClean="0"/>
          </a:p>
        </p:txBody>
      </p:sp>
      <p:sp>
        <p:nvSpPr>
          <p:cNvPr id="6" name="Rounded Rectangle 5"/>
          <p:cNvSpPr/>
          <p:nvPr/>
        </p:nvSpPr>
        <p:spPr>
          <a:xfrm>
            <a:off x="391522" y="3204659"/>
            <a:ext cx="2336191" cy="1278675"/>
          </a:xfrm>
          <a:prstGeom prst="roundRect">
            <a:avLst>
              <a:gd name="adj" fmla="val 10000"/>
            </a:avLst>
          </a:prstGeom>
          <a:blipFill rotWithShape="1">
            <a:blip r:embed="rId9"/>
            <a:stretch>
              <a:fillRect/>
            </a:stretch>
          </a:blipFill>
        </p:spPr>
        <p:style>
          <a:lnRef idx="2">
            <a:schemeClr val="lt1">
              <a:hueOff val="0"/>
              <a:satOff val="0"/>
              <a:lumOff val="0"/>
              <a:alphaOff val="0"/>
            </a:schemeClr>
          </a:lnRef>
          <a:fillRef idx="1">
            <a:scrgbClr r="0" g="0" b="0"/>
          </a:fillRef>
          <a:effectRef idx="0">
            <a:schemeClr val="accent5">
              <a:tint val="50000"/>
              <a:hueOff val="-8096711"/>
              <a:satOff val="-156"/>
              <a:lumOff val="1289"/>
              <a:alphaOff val="0"/>
            </a:schemeClr>
          </a:effectRef>
          <a:fontRef idx="minor">
            <a:schemeClr val="lt1">
              <a:hueOff val="0"/>
              <a:satOff val="0"/>
              <a:lumOff val="0"/>
              <a:alphaOff val="0"/>
            </a:schemeClr>
          </a:fontRef>
        </p:style>
      </p:sp>
      <p:sp>
        <p:nvSpPr>
          <p:cNvPr id="8" name="Freeform 7"/>
          <p:cNvSpPr/>
          <p:nvPr/>
        </p:nvSpPr>
        <p:spPr>
          <a:xfrm>
            <a:off x="203147" y="4974248"/>
            <a:ext cx="11680957" cy="1883751"/>
          </a:xfrm>
          <a:custGeom>
            <a:avLst/>
            <a:gdLst>
              <a:gd name="connsiteX0" fmla="*/ 0 w 11680957"/>
              <a:gd name="connsiteY0" fmla="*/ 188375 h 1883751"/>
              <a:gd name="connsiteX1" fmla="*/ 188375 w 11680957"/>
              <a:gd name="connsiteY1" fmla="*/ 0 h 1883751"/>
              <a:gd name="connsiteX2" fmla="*/ 11492582 w 11680957"/>
              <a:gd name="connsiteY2" fmla="*/ 0 h 1883751"/>
              <a:gd name="connsiteX3" fmla="*/ 11680957 w 11680957"/>
              <a:gd name="connsiteY3" fmla="*/ 188375 h 1883751"/>
              <a:gd name="connsiteX4" fmla="*/ 11680957 w 11680957"/>
              <a:gd name="connsiteY4" fmla="*/ 1695376 h 1883751"/>
              <a:gd name="connsiteX5" fmla="*/ 11492582 w 11680957"/>
              <a:gd name="connsiteY5" fmla="*/ 1883751 h 1883751"/>
              <a:gd name="connsiteX6" fmla="*/ 188375 w 11680957"/>
              <a:gd name="connsiteY6" fmla="*/ 1883751 h 1883751"/>
              <a:gd name="connsiteX7" fmla="*/ 0 w 11680957"/>
              <a:gd name="connsiteY7" fmla="*/ 1695376 h 1883751"/>
              <a:gd name="connsiteX8" fmla="*/ 0 w 11680957"/>
              <a:gd name="connsiteY8" fmla="*/ 188375 h 188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80957" h="1883751">
                <a:moveTo>
                  <a:pt x="0" y="188375"/>
                </a:moveTo>
                <a:cubicBezTo>
                  <a:pt x="0" y="84338"/>
                  <a:pt x="84338" y="0"/>
                  <a:pt x="188375" y="0"/>
                </a:cubicBezTo>
                <a:lnTo>
                  <a:pt x="11492582" y="0"/>
                </a:lnTo>
                <a:cubicBezTo>
                  <a:pt x="11596619" y="0"/>
                  <a:pt x="11680957" y="84338"/>
                  <a:pt x="11680957" y="188375"/>
                </a:cubicBezTo>
                <a:lnTo>
                  <a:pt x="11680957" y="1695376"/>
                </a:lnTo>
                <a:cubicBezTo>
                  <a:pt x="11680957" y="1799413"/>
                  <a:pt x="11596619" y="1883751"/>
                  <a:pt x="11492582" y="1883751"/>
                </a:cubicBezTo>
                <a:lnTo>
                  <a:pt x="188375" y="1883751"/>
                </a:lnTo>
                <a:cubicBezTo>
                  <a:pt x="84338" y="1883751"/>
                  <a:pt x="0" y="1799413"/>
                  <a:pt x="0" y="1695376"/>
                </a:cubicBezTo>
                <a:lnTo>
                  <a:pt x="0" y="188375"/>
                </a:lnTo>
                <a:close/>
              </a:path>
            </a:pathLst>
          </a:custGeom>
        </p:spPr>
        <p:style>
          <a:lnRef idx="2">
            <a:schemeClr val="lt1">
              <a:hueOff val="0"/>
              <a:satOff val="0"/>
              <a:lumOff val="0"/>
              <a:alphaOff val="0"/>
            </a:schemeClr>
          </a:lnRef>
          <a:fillRef idx="1">
            <a:schemeClr val="accent5">
              <a:hueOff val="-16200602"/>
              <a:satOff val="-1123"/>
              <a:lumOff val="11765"/>
              <a:alphaOff val="0"/>
            </a:schemeClr>
          </a:fillRef>
          <a:effectRef idx="0">
            <a:schemeClr val="accent5">
              <a:hueOff val="-16200602"/>
              <a:satOff val="-1123"/>
              <a:lumOff val="11765"/>
              <a:alphaOff val="0"/>
            </a:schemeClr>
          </a:effectRef>
          <a:fontRef idx="minor">
            <a:schemeClr val="lt1"/>
          </a:fontRef>
        </p:style>
        <p:txBody>
          <a:bodyPr spcFirstLastPara="0" vert="horz" wrap="square" lIns="2600766" tIns="76200" rIns="76201" bIns="76200" numCol="1" spcCol="1270" anchor="t" anchorCtr="0">
            <a:noAutofit/>
          </a:bodyPr>
          <a:lstStyle/>
          <a:p>
            <a:pPr lvl="0" algn="l" defTabSz="889000">
              <a:lnSpc>
                <a:spcPct val="90000"/>
              </a:lnSpc>
              <a:spcBef>
                <a:spcPct val="0"/>
              </a:spcBef>
              <a:spcAft>
                <a:spcPct val="35000"/>
              </a:spcAft>
            </a:pPr>
            <a:r>
              <a:rPr lang="en-US" sz="2000" kern="1200" dirty="0" smtClean="0"/>
              <a:t>More Resources</a:t>
            </a:r>
          </a:p>
          <a:p>
            <a:pPr marL="171450" lvl="1" indent="-171450" algn="l" defTabSz="711200">
              <a:lnSpc>
                <a:spcPct val="90000"/>
              </a:lnSpc>
              <a:spcBef>
                <a:spcPct val="0"/>
              </a:spcBef>
              <a:spcAft>
                <a:spcPct val="15000"/>
              </a:spcAft>
              <a:buChar char="••"/>
            </a:pPr>
            <a:r>
              <a:rPr lang="en-US" sz="1600" kern="1200" dirty="0" smtClean="0">
                <a:hlinkClick r:id="rId10"/>
              </a:rPr>
              <a:t>http://blogs.msdn.com/girishr</a:t>
            </a:r>
            <a:endParaRPr lang="en-US" sz="1600" kern="1200" dirty="0" smtClean="0"/>
          </a:p>
          <a:p>
            <a:pPr marL="171450" lvl="1" indent="-171450" algn="l" defTabSz="711200">
              <a:lnSpc>
                <a:spcPct val="90000"/>
              </a:lnSpc>
              <a:spcBef>
                <a:spcPct val="0"/>
              </a:spcBef>
              <a:spcAft>
                <a:spcPct val="15000"/>
              </a:spcAft>
              <a:buChar char="••"/>
            </a:pPr>
            <a:r>
              <a:rPr lang="en-US" sz="1600" kern="1200" dirty="0" smtClean="0"/>
              <a:t>Basic to Advanced Development Walkthroughs</a:t>
            </a:r>
          </a:p>
          <a:p>
            <a:pPr marL="171450" lvl="1" indent="-171450" algn="l" defTabSz="711200">
              <a:lnSpc>
                <a:spcPct val="90000"/>
              </a:lnSpc>
              <a:spcBef>
                <a:spcPct val="0"/>
              </a:spcBef>
              <a:spcAft>
                <a:spcPct val="15000"/>
              </a:spcAft>
              <a:buChar char="••"/>
            </a:pPr>
            <a:r>
              <a:rPr lang="en-US" sz="1600" kern="1200" dirty="0" smtClean="0"/>
              <a:t>Email me for a preview of BCS Connector &amp; Silverlight Web Part code</a:t>
            </a:r>
          </a:p>
        </p:txBody>
      </p:sp>
      <p:sp>
        <p:nvSpPr>
          <p:cNvPr id="10" name="Rounded Rectangle 9"/>
          <p:cNvSpPr/>
          <p:nvPr/>
        </p:nvSpPr>
        <p:spPr>
          <a:xfrm>
            <a:off x="391522" y="5162623"/>
            <a:ext cx="2336191" cy="1507001"/>
          </a:xfrm>
          <a:prstGeom prst="roundRect">
            <a:avLst>
              <a:gd name="adj" fmla="val 10000"/>
            </a:avLst>
          </a:prstGeom>
          <a:blipFill rotWithShape="1">
            <a:blip r:embed="rId11"/>
            <a:stretch>
              <a:fillRect/>
            </a:stretch>
          </a:blipFill>
        </p:spPr>
        <p:style>
          <a:lnRef idx="2">
            <a:schemeClr val="lt1">
              <a:hueOff val="0"/>
              <a:satOff val="0"/>
              <a:lumOff val="0"/>
              <a:alphaOff val="0"/>
            </a:schemeClr>
          </a:lnRef>
          <a:fillRef idx="1">
            <a:scrgbClr r="0" g="0" b="0"/>
          </a:fillRef>
          <a:effectRef idx="0">
            <a:schemeClr val="accent5">
              <a:tint val="50000"/>
              <a:hueOff val="-16193423"/>
              <a:satOff val="-312"/>
              <a:lumOff val="2577"/>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11025111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Related Content</a:t>
            </a:r>
            <a:endParaRPr lang="en-US" dirty="0"/>
          </a:p>
        </p:txBody>
      </p:sp>
      <p:sp>
        <p:nvSpPr>
          <p:cNvPr id="8" name="Rectangle 7"/>
          <p:cNvSpPr/>
          <p:nvPr/>
        </p:nvSpPr>
        <p:spPr bwMode="auto">
          <a:xfrm>
            <a:off x="-3063244" y="1"/>
            <a:ext cx="2854754" cy="3600986"/>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dirty="0" smtClean="0">
                <a:solidFill>
                  <a:schemeClr val="tx1">
                    <a:alpha val="99000"/>
                  </a:schemeClr>
                </a:solidFill>
              </a:rPr>
              <a:t>Required Slide</a:t>
            </a:r>
          </a:p>
          <a:p>
            <a:pPr defTabSz="914099" fontAlgn="base">
              <a:spcBef>
                <a:spcPct val="0"/>
              </a:spcBef>
              <a:spcAft>
                <a:spcPct val="0"/>
              </a:spcAft>
            </a:pPr>
            <a:endParaRPr lang="en-US" dirty="0" smtClean="0">
              <a:solidFill>
                <a:schemeClr val="tx1">
                  <a:alpha val="99000"/>
                </a:schemeClr>
              </a:solidFill>
            </a:endParaRPr>
          </a:p>
          <a:p>
            <a:pPr defTabSz="914099" fontAlgn="base">
              <a:spcBef>
                <a:spcPct val="0"/>
              </a:spcBef>
              <a:spcAft>
                <a:spcPct val="0"/>
              </a:spcAft>
            </a:pPr>
            <a:r>
              <a:rPr lang="en-US" b="1" dirty="0">
                <a:solidFill>
                  <a:schemeClr val="tx1">
                    <a:alpha val="99000"/>
                  </a:schemeClr>
                </a:solidFill>
              </a:rPr>
              <a:t>Speakers, </a:t>
            </a:r>
            <a:r>
              <a:rPr lang="en-US" dirty="0">
                <a:solidFill>
                  <a:schemeClr val="tx1">
                    <a:alpha val="99000"/>
                  </a:schemeClr>
                </a:solidFill>
              </a:rPr>
              <a:t>please list the Breakout Sessions, Interactive Discussions, Labs, Demo Stations and Certification Exam that relate to your session. Also indicate when they can find you staffing in the TLC</a:t>
            </a:r>
            <a:r>
              <a:rPr lang="en-US" dirty="0" smtClean="0">
                <a:solidFill>
                  <a:schemeClr val="tx1">
                    <a:alpha val="99000"/>
                  </a:schemeClr>
                </a:solidFill>
              </a:rPr>
              <a:t>.</a:t>
            </a:r>
          </a:p>
          <a:p>
            <a:pP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9" name="Rectangle 8"/>
          <p:cNvSpPr/>
          <p:nvPr/>
        </p:nvSpPr>
        <p:spPr bwMode="auto">
          <a:xfrm>
            <a:off x="507868" y="1375674"/>
            <a:ext cx="11173090" cy="1015663"/>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OSP301 - Integrating Microsoft SharePoint 2010 with Windows Azure</a:t>
            </a:r>
          </a:p>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OSP302 </a:t>
            </a:r>
            <a:r>
              <a:rPr lang="en-US" sz="2400" dirty="0">
                <a:gradFill>
                  <a:gsLst>
                    <a:gs pos="0">
                      <a:schemeClr val="tx1"/>
                    </a:gs>
                    <a:gs pos="100000">
                      <a:schemeClr val="tx1"/>
                    </a:gs>
                  </a:gsLst>
                  <a:lin ang="5400000" scaled="0"/>
                </a:gradFill>
              </a:rPr>
              <a:t>- Advanced SharePoint Data Access with Microsoft </a:t>
            </a:r>
            <a:r>
              <a:rPr lang="en-US" sz="2400" dirty="0" smtClean="0">
                <a:gradFill>
                  <a:gsLst>
                    <a:gs pos="0">
                      <a:schemeClr val="tx1"/>
                    </a:gs>
                    <a:gs pos="100000">
                      <a:schemeClr val="tx1"/>
                    </a:gs>
                  </a:gsLst>
                  <a:lin ang="5400000" scaled="0"/>
                </a:gradFill>
              </a:rPr>
              <a:t>Silverlight</a:t>
            </a:r>
            <a:endParaRPr lang="en-US" sz="2400" dirty="0">
              <a:gradFill>
                <a:gsLst>
                  <a:gs pos="0">
                    <a:schemeClr val="tx1"/>
                  </a:gs>
                  <a:gs pos="100000">
                    <a:schemeClr val="tx1"/>
                  </a:gs>
                </a:gsLst>
                <a:lin ang="5400000" scaled="0"/>
              </a:gradFill>
            </a:endParaRPr>
          </a:p>
        </p:txBody>
      </p:sp>
      <p:sp>
        <p:nvSpPr>
          <p:cNvPr id="10" name="Rectangle 9"/>
          <p:cNvSpPr/>
          <p:nvPr/>
        </p:nvSpPr>
        <p:spPr bwMode="auto">
          <a:xfrm>
            <a:off x="507868" y="2793089"/>
            <a:ext cx="11173090" cy="941796"/>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OSP372-INT </a:t>
            </a:r>
            <a:r>
              <a:rPr lang="en-US" sz="2400" dirty="0">
                <a:gradFill>
                  <a:gsLst>
                    <a:gs pos="0">
                      <a:schemeClr val="tx1"/>
                    </a:gs>
                    <a:gs pos="100000">
                      <a:schemeClr val="tx1"/>
                    </a:gs>
                  </a:gsLst>
                  <a:lin ang="5400000" scaled="0"/>
                </a:gradFill>
              </a:rPr>
              <a:t>- Building Cloud Apps Using Microsoft Dynamics CRM Online and Windows Azure</a:t>
            </a:r>
          </a:p>
        </p:txBody>
      </p:sp>
      <p:sp>
        <p:nvSpPr>
          <p:cNvPr id="15" name="Rectangle 14"/>
          <p:cNvSpPr/>
          <p:nvPr/>
        </p:nvSpPr>
        <p:spPr bwMode="auto">
          <a:xfrm>
            <a:off x="507868" y="5147788"/>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Find Me Later </a:t>
            </a:r>
            <a:r>
              <a:rPr lang="en-US" sz="2400" dirty="0" smtClean="0">
                <a:gradFill>
                  <a:gsLst>
                    <a:gs pos="0">
                      <a:schemeClr val="tx1"/>
                    </a:gs>
                    <a:gs pos="100000">
                      <a:schemeClr val="tx1"/>
                    </a:gs>
                  </a:gsLst>
                  <a:lin ang="5400000" scaled="0"/>
                </a:gradFill>
              </a:rPr>
              <a:t>At the SharePoint Developer Booth</a:t>
            </a:r>
            <a:endParaRPr lang="en-US" sz="2400" dirty="0">
              <a:gradFill>
                <a:gsLst>
                  <a:gs pos="0">
                    <a:schemeClr val="tx1"/>
                  </a:gs>
                  <a:gs pos="100000">
                    <a:schemeClr val="tx1"/>
                  </a:gs>
                </a:gsLst>
                <a:lin ang="5400000" scaled="0"/>
              </a:gradFill>
            </a:endParaRPr>
          </a:p>
        </p:txBody>
      </p:sp>
      <p:sp>
        <p:nvSpPr>
          <p:cNvPr id="13" name="Rectangle 12"/>
          <p:cNvSpPr/>
          <p:nvPr/>
        </p:nvSpPr>
        <p:spPr bwMode="auto">
          <a:xfrm>
            <a:off x="507868" y="4136637"/>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OSP372-WRK-R - Microsoft SharePoint 2010 Development Boot Camp</a:t>
            </a:r>
          </a:p>
        </p:txBody>
      </p:sp>
    </p:spTree>
    <p:extLst>
      <p:ext uri="{BB962C8B-B14F-4D97-AF65-F5344CB8AC3E}">
        <p14:creationId xmlns:p14="http://schemas.microsoft.com/office/powerpoint/2010/main" val="367225433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6836" y="0"/>
            <a:ext cx="959515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720228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alpha val="99000"/>
                  </a:schemeClr>
                </a:solidFill>
              </a:rPr>
              <a:t>Resources</a:t>
            </a:r>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p>
        </p:txBody>
      </p:sp>
      <p:sp>
        <p:nvSpPr>
          <p:cNvPr id="26" name="Rectangle 25"/>
          <p:cNvSpPr/>
          <p:nvPr/>
        </p:nvSpPr>
        <p:spPr bwMode="white">
          <a:xfrm>
            <a:off x="507867" y="6291910"/>
            <a:ext cx="5307218" cy="369332"/>
          </a:xfrm>
          <a:prstGeom prst="rect">
            <a:avLst/>
          </a:prstGeom>
        </p:spPr>
        <p:txBody>
          <a:bodyPr wrap="square">
            <a:spAutoFit/>
          </a:bodyPr>
          <a:lstStyle/>
          <a:p>
            <a:pPr lvl="0"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lvl="0"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chemeClr val="tx1"/>
                    </a:gs>
                    <a:gs pos="86000">
                      <a:schemeClr val="tx1"/>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hlinkClick r:id="rId12"/>
              </a:rPr>
              <a:t>http://northamerica.msteched.com</a:t>
            </a:r>
            <a:endParaRPr lang="en-US" sz="1600" dirty="0"/>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chemeClr val="bg1">
                    <a:lumMod val="65000"/>
                    <a:lumOff val="35000"/>
                    <a:alpha val="99000"/>
                  </a:schemeClr>
                </a:solidFill>
              </a:rPr>
              <a:t>Connect. Share. Discuss.</a:t>
            </a:r>
            <a:endParaRPr lang="en-US" sz="1600" dirty="0" smtClean="0">
              <a:solidFill>
                <a:schemeClr val="bg1">
                  <a:lumMod val="65000"/>
                  <a:lumOff val="35000"/>
                  <a:alpha val="99000"/>
                </a:scheme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367693374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lvl="0"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chemeClr val="tx1"/>
                    </a:gs>
                    <a:gs pos="86000">
                      <a:schemeClr val="tx1"/>
                    </a:gs>
                  </a:gsLst>
                  <a:lin ang="5400000" scaled="0"/>
                </a:gradFill>
                <a:latin typeface="Segoe" pitchFamily="34" charset="0"/>
              </a:rPr>
              <a:t>Complete an evaluation on </a:t>
            </a:r>
            <a:r>
              <a:rPr lang="en-US" sz="3200" dirty="0" err="1" smtClean="0">
                <a:gradFill>
                  <a:gsLst>
                    <a:gs pos="0">
                      <a:schemeClr val="tx1"/>
                    </a:gs>
                    <a:gs pos="86000">
                      <a:schemeClr val="tx1"/>
                    </a:gs>
                  </a:gsLst>
                  <a:lin ang="5400000" scaled="0"/>
                </a:gradFill>
                <a:latin typeface="Segoe" pitchFamily="34" charset="0"/>
              </a:rPr>
              <a:t>CommNet</a:t>
            </a:r>
            <a:r>
              <a:rPr lang="en-US" sz="3200" dirty="0" smtClean="0">
                <a:gradFill>
                  <a:gsLst>
                    <a:gs pos="0">
                      <a:schemeClr val="tx1"/>
                    </a:gs>
                    <a:gs pos="86000">
                      <a:schemeClr val="tx1"/>
                    </a:gs>
                  </a:gsLst>
                  <a:lin ang="5400000" scaled="0"/>
                </a:gradFill>
                <a:latin typeface="Segoe" pitchFamily="34" charset="0"/>
              </a:rPr>
              <a:t> and </a:t>
            </a:r>
            <a:br>
              <a:rPr lang="en-US" sz="3200" dirty="0" smtClean="0">
                <a:gradFill>
                  <a:gsLst>
                    <a:gs pos="0">
                      <a:schemeClr val="tx1"/>
                    </a:gs>
                    <a:gs pos="86000">
                      <a:schemeClr val="tx1"/>
                    </a:gs>
                  </a:gsLst>
                  <a:lin ang="5400000" scaled="0"/>
                </a:gradFill>
                <a:latin typeface="Segoe" pitchFamily="34" charset="0"/>
              </a:rPr>
            </a:br>
            <a:r>
              <a:rPr lang="en-US" sz="3200" dirty="0" smtClean="0">
                <a:gradFill>
                  <a:gsLst>
                    <a:gs pos="0">
                      <a:schemeClr val="tx1"/>
                    </a:gs>
                    <a:gs pos="86000">
                      <a:schemeClr val="tx1"/>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229269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443643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Agenda</a:t>
            </a:r>
            <a:endParaRPr lang="en-US" dirty="0"/>
          </a:p>
        </p:txBody>
      </p:sp>
      <p:graphicFrame>
        <p:nvGraphicFramePr>
          <p:cNvPr id="9" name="Diagram 8"/>
          <p:cNvGraphicFramePr/>
          <p:nvPr>
            <p:extLst>
              <p:ext uri="{D42A27DB-BD31-4B8C-83A1-F6EECF244321}">
                <p14:modId xmlns:p14="http://schemas.microsoft.com/office/powerpoint/2010/main" val="1136861936"/>
              </p:ext>
            </p:extLst>
          </p:nvPr>
        </p:nvGraphicFramePr>
        <p:xfrm>
          <a:off x="266700" y="596900"/>
          <a:ext cx="11744325" cy="5359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0652902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Lot More Opportunities</a:t>
            </a:r>
            <a:endParaRPr lang="en-US" dirty="0"/>
          </a:p>
        </p:txBody>
      </p:sp>
      <p:grpSp>
        <p:nvGrpSpPr>
          <p:cNvPr id="65" name="Group 64"/>
          <p:cNvGrpSpPr/>
          <p:nvPr/>
        </p:nvGrpSpPr>
        <p:grpSpPr>
          <a:xfrm>
            <a:off x="406294" y="2235242"/>
            <a:ext cx="2145233" cy="1559957"/>
            <a:chOff x="304800" y="1676431"/>
            <a:chExt cx="1609344" cy="1169968"/>
          </a:xfrm>
        </p:grpSpPr>
        <p:sp>
          <p:nvSpPr>
            <p:cNvPr id="99" name="Freeform 5"/>
            <p:cNvSpPr>
              <a:spLocks/>
            </p:cNvSpPr>
            <p:nvPr/>
          </p:nvSpPr>
          <p:spPr bwMode="auto">
            <a:xfrm>
              <a:off x="304800" y="2084046"/>
              <a:ext cx="1609344" cy="612648"/>
            </a:xfrm>
            <a:prstGeom prst="ellipse">
              <a:avLst/>
            </a:prstGeom>
            <a:gradFill rotWithShape="0">
              <a:gsLst>
                <a:gs pos="0">
                  <a:srgbClr val="2A96AC">
                    <a:lumMod val="50000"/>
                    <a:alpha val="86000"/>
                  </a:srgbClr>
                </a:gs>
                <a:gs pos="100000">
                  <a:srgbClr val="000000">
                    <a:alpha val="68000"/>
                  </a:srgbClr>
                </a:gs>
              </a:gsLst>
              <a:lin ang="5400000" scaled="1"/>
            </a:gradFill>
            <a:ln w="3175">
              <a:solidFill>
                <a:srgbClr val="2A96AC">
                  <a:lumMod val="75000"/>
                </a:srgbClr>
              </a:solidFill>
              <a:miter lim="800000"/>
              <a:headEnd/>
              <a:tailEnd/>
            </a:ln>
            <a:effectLst/>
          </p:spPr>
          <p:txBody>
            <a:bodyPr wrap="none" lIns="182880" anchor="ctr"/>
            <a:lstStyle/>
            <a:p>
              <a:pPr indent="-382496" fontAlgn="base">
                <a:lnSpc>
                  <a:spcPct val="90000"/>
                </a:lnSpc>
                <a:spcBef>
                  <a:spcPct val="30000"/>
                </a:spcBef>
                <a:spcAft>
                  <a:spcPct val="0"/>
                </a:spcAft>
                <a:buClr>
                  <a:srgbClr val="050595"/>
                </a:buClr>
                <a:buSzPct val="95000"/>
                <a:tabLst>
                  <a:tab pos="685848" algn="l"/>
                </a:tabLst>
                <a:defRPr/>
              </a:pPr>
              <a:endParaRPr lang="en-US" sz="3200" dirty="0">
                <a:gradFill>
                  <a:gsLst>
                    <a:gs pos="16000">
                      <a:schemeClr val="tx1"/>
                    </a:gs>
                    <a:gs pos="100000">
                      <a:schemeClr val="tx1"/>
                    </a:gs>
                  </a:gsLst>
                  <a:lin ang="5400000" scaled="0"/>
                </a:gradFill>
              </a:endParaRPr>
            </a:p>
          </p:txBody>
        </p:sp>
        <p:grpSp>
          <p:nvGrpSpPr>
            <p:cNvPr id="46" name="Group 112"/>
            <p:cNvGrpSpPr/>
            <p:nvPr/>
          </p:nvGrpSpPr>
          <p:grpSpPr>
            <a:xfrm>
              <a:off x="410595" y="1676431"/>
              <a:ext cx="1339624" cy="867632"/>
              <a:chOff x="6963184" y="3733800"/>
              <a:chExt cx="1114016" cy="742570"/>
            </a:xfrm>
          </p:grpSpPr>
          <p:pic>
            <p:nvPicPr>
              <p:cNvPr id="47" name="Picture 3" descr="C:\Users\maryfj\Desktop\Maryfj\DVD_ART35_Update1_rev_Mar09\Artwork_Imagery\Brand Photos\Scenarios\FY09 Microsoft Services Brand\man legs crossed standing people.png"/>
              <p:cNvPicPr>
                <a:picLocks noChangeAspect="1" noChangeArrowheads="1"/>
              </p:cNvPicPr>
              <p:nvPr/>
            </p:nvPicPr>
            <p:blipFill>
              <a:blip r:embed="rId3" cstate="print">
                <a:lum bright="10000"/>
              </a:blip>
              <a:stretch>
                <a:fillRect/>
              </a:stretch>
            </p:blipFill>
            <p:spPr bwMode="auto">
              <a:xfrm>
                <a:off x="7570435" y="3735170"/>
                <a:ext cx="373205" cy="662405"/>
              </a:xfrm>
              <a:prstGeom prst="rect">
                <a:avLst/>
              </a:prstGeom>
              <a:ln>
                <a:noFill/>
              </a:ln>
              <a:effectLst>
                <a:outerShdw blurRad="292100" dist="139700" dir="2700000" algn="tl" rotWithShape="0">
                  <a:srgbClr val="333333">
                    <a:alpha val="65000"/>
                  </a:srgbClr>
                </a:outerShdw>
              </a:effectLst>
            </p:spPr>
          </p:pic>
          <p:pic>
            <p:nvPicPr>
              <p:cNvPr id="48" name="Picture 2" descr="C:\Users\maryfj\Desktop\DVD_ART35\Artwork_Imagery\Brand Photos\Scenarios\FY09 Microsoft Services Brand\woman standing people.png"/>
              <p:cNvPicPr>
                <a:picLocks noChangeAspect="1" noChangeArrowheads="1"/>
              </p:cNvPicPr>
              <p:nvPr/>
            </p:nvPicPr>
            <p:blipFill>
              <a:blip r:embed="rId4" cstate="print">
                <a:lum bright="10000"/>
              </a:blip>
              <a:stretch>
                <a:fillRect/>
              </a:stretch>
            </p:blipFill>
            <p:spPr bwMode="auto">
              <a:xfrm>
                <a:off x="7295175" y="3733800"/>
                <a:ext cx="445451" cy="654215"/>
              </a:xfrm>
              <a:prstGeom prst="rect">
                <a:avLst/>
              </a:prstGeom>
              <a:ln>
                <a:noFill/>
              </a:ln>
              <a:effectLst>
                <a:outerShdw blurRad="292100" dist="139700" dir="2700000" algn="tl" rotWithShape="0">
                  <a:srgbClr val="333333">
                    <a:alpha val="65000"/>
                  </a:srgbClr>
                </a:outerShdw>
              </a:effectLst>
            </p:spPr>
          </p:pic>
          <p:pic>
            <p:nvPicPr>
              <p:cNvPr id="49" name="Picture 4" descr="C:\Users\maryfj\Desktop\Maryfj\New laptops\HP-TouchSmart-IQ800-Series-PC,-with-keyboard,.png"/>
              <p:cNvPicPr>
                <a:picLocks noChangeAspect="1" noChangeArrowheads="1"/>
              </p:cNvPicPr>
              <p:nvPr/>
            </p:nvPicPr>
            <p:blipFill>
              <a:blip r:embed="rId5" cstate="print"/>
              <a:stretch>
                <a:fillRect/>
              </a:stretch>
            </p:blipFill>
            <p:spPr bwMode="auto">
              <a:xfrm flipH="1">
                <a:off x="7470424" y="4309279"/>
                <a:ext cx="242075" cy="167091"/>
              </a:xfrm>
              <a:prstGeom prst="rect">
                <a:avLst/>
              </a:prstGeom>
              <a:ln>
                <a:noFill/>
              </a:ln>
              <a:effectLst>
                <a:outerShdw blurRad="292100" dist="139700" dir="2700000" algn="tl" rotWithShape="0">
                  <a:srgbClr val="333333">
                    <a:alpha val="65000"/>
                  </a:srgbClr>
                </a:outerShdw>
              </a:effectLst>
            </p:spPr>
          </p:pic>
          <p:pic>
            <p:nvPicPr>
              <p:cNvPr id="50" name="Picture 49" descr="HTC-Touch-Diamond2_Home.png"/>
              <p:cNvPicPr>
                <a:picLocks noChangeAspect="1"/>
              </p:cNvPicPr>
              <p:nvPr/>
            </p:nvPicPr>
            <p:blipFill>
              <a:blip r:embed="rId6" cstate="print"/>
              <a:stretch>
                <a:fillRect/>
              </a:stretch>
            </p:blipFill>
            <p:spPr>
              <a:xfrm>
                <a:off x="7981077" y="4236830"/>
                <a:ext cx="96123" cy="212843"/>
              </a:xfrm>
              <a:prstGeom prst="rect">
                <a:avLst/>
              </a:prstGeom>
              <a:ln>
                <a:noFill/>
              </a:ln>
              <a:effectLst>
                <a:outerShdw blurRad="292100" dist="139700" dir="2700000" algn="tl" rotWithShape="0">
                  <a:srgbClr val="333333">
                    <a:alpha val="65000"/>
                  </a:srgbClr>
                </a:outerShdw>
              </a:effectLst>
            </p:spPr>
          </p:pic>
          <p:pic>
            <p:nvPicPr>
              <p:cNvPr id="51" name="Picture 50" descr="DELL_INSPIPRON_1525_BLACK_FVO.png"/>
              <p:cNvPicPr>
                <a:picLocks noChangeAspect="1"/>
              </p:cNvPicPr>
              <p:nvPr/>
            </p:nvPicPr>
            <p:blipFill>
              <a:blip r:embed="rId7" cstate="print"/>
              <a:stretch>
                <a:fillRect/>
              </a:stretch>
            </p:blipFill>
            <p:spPr>
              <a:xfrm flipH="1">
                <a:off x="6963184" y="4277616"/>
                <a:ext cx="261404" cy="132168"/>
              </a:xfrm>
              <a:prstGeom prst="rect">
                <a:avLst/>
              </a:prstGeom>
              <a:ln>
                <a:noFill/>
              </a:ln>
              <a:effectLst>
                <a:outerShdw blurRad="292100" dist="139700" dir="2700000" algn="tl" rotWithShape="0">
                  <a:srgbClr val="333333">
                    <a:alpha val="65000"/>
                  </a:srgbClr>
                </a:outerShdw>
              </a:effectLst>
            </p:spPr>
          </p:pic>
        </p:grpSp>
        <p:sp>
          <p:nvSpPr>
            <p:cNvPr id="12" name="TextBox 11"/>
            <p:cNvSpPr txBox="1"/>
            <p:nvPr/>
          </p:nvSpPr>
          <p:spPr>
            <a:xfrm>
              <a:off x="533448" y="2721750"/>
              <a:ext cx="1152059" cy="124649"/>
            </a:xfrm>
            <a:prstGeom prst="rect">
              <a:avLst/>
            </a:prstGeom>
          </p:spPr>
          <p:txBody>
            <a:bodyPr vert="horz" wrap="none" lIns="0" tIns="0" rIns="0" bIns="0" rtlCol="0">
              <a:spAutoFit/>
            </a:bodyPr>
            <a:lstStyle/>
            <a:p>
              <a:pPr algn="ctr" defTabSz="950931">
                <a:lnSpc>
                  <a:spcPct val="90000"/>
                </a:lnSpc>
                <a:spcBef>
                  <a:spcPct val="20000"/>
                </a:spcBef>
                <a:buClr>
                  <a:srgbClr val="777777"/>
                </a:buClr>
                <a:buSzPct val="130000"/>
                <a:defRPr/>
              </a:pPr>
              <a:r>
                <a:rPr lang="en-US" sz="1200" kern="0" dirty="0" smtClean="0"/>
                <a:t>Application Experience</a:t>
              </a:r>
              <a:endParaRPr lang="en-US" sz="1200" kern="0" dirty="0"/>
            </a:p>
          </p:txBody>
        </p:sp>
      </p:grpSp>
      <p:grpSp>
        <p:nvGrpSpPr>
          <p:cNvPr id="68" name="Group 67"/>
          <p:cNvGrpSpPr/>
          <p:nvPr/>
        </p:nvGrpSpPr>
        <p:grpSpPr>
          <a:xfrm>
            <a:off x="3847606" y="1607632"/>
            <a:ext cx="2145233" cy="1201309"/>
            <a:chOff x="2886456" y="1205724"/>
            <a:chExt cx="1609344" cy="900982"/>
          </a:xfrm>
        </p:grpSpPr>
        <p:sp>
          <p:nvSpPr>
            <p:cNvPr id="101" name="Freeform 5"/>
            <p:cNvSpPr>
              <a:spLocks/>
            </p:cNvSpPr>
            <p:nvPr/>
          </p:nvSpPr>
          <p:spPr bwMode="auto">
            <a:xfrm>
              <a:off x="2886456" y="1220196"/>
              <a:ext cx="1609344" cy="612648"/>
            </a:xfrm>
            <a:prstGeom prst="ellipse">
              <a:avLst/>
            </a:prstGeom>
            <a:gradFill rotWithShape="0">
              <a:gsLst>
                <a:gs pos="0">
                  <a:srgbClr val="2A96AC">
                    <a:lumMod val="50000"/>
                    <a:alpha val="86000"/>
                  </a:srgbClr>
                </a:gs>
                <a:gs pos="100000">
                  <a:srgbClr val="000000">
                    <a:alpha val="68000"/>
                  </a:srgbClr>
                </a:gs>
              </a:gsLst>
              <a:lin ang="5400000" scaled="1"/>
            </a:gradFill>
            <a:ln w="3175">
              <a:solidFill>
                <a:srgbClr val="2A96AC">
                  <a:lumMod val="75000"/>
                </a:srgbClr>
              </a:solidFill>
              <a:miter lim="800000"/>
              <a:headEnd/>
              <a:tailEnd/>
            </a:ln>
            <a:effectLst/>
          </p:spPr>
          <p:txBody>
            <a:bodyPr wrap="none" lIns="182880" anchor="ctr"/>
            <a:lstStyle/>
            <a:p>
              <a:pPr indent="-382496" fontAlgn="base">
                <a:lnSpc>
                  <a:spcPct val="90000"/>
                </a:lnSpc>
                <a:spcBef>
                  <a:spcPct val="30000"/>
                </a:spcBef>
                <a:spcAft>
                  <a:spcPct val="0"/>
                </a:spcAft>
                <a:buClr>
                  <a:srgbClr val="050595"/>
                </a:buClr>
                <a:buSzPct val="95000"/>
                <a:tabLst>
                  <a:tab pos="685848" algn="l"/>
                </a:tabLst>
                <a:defRPr/>
              </a:pPr>
              <a:endParaRPr lang="en-US" sz="3200" dirty="0">
                <a:gradFill>
                  <a:gsLst>
                    <a:gs pos="16000">
                      <a:schemeClr val="tx1"/>
                    </a:gs>
                    <a:gs pos="100000">
                      <a:schemeClr val="tx1"/>
                    </a:gs>
                  </a:gsLst>
                  <a:lin ang="5400000" scaled="0"/>
                </a:gradFill>
              </a:endParaRPr>
            </a:p>
          </p:txBody>
        </p:sp>
        <p:sp>
          <p:nvSpPr>
            <p:cNvPr id="13" name="TextBox 12"/>
            <p:cNvSpPr txBox="1"/>
            <p:nvPr/>
          </p:nvSpPr>
          <p:spPr>
            <a:xfrm>
              <a:off x="3409729" y="1857407"/>
              <a:ext cx="562800" cy="249299"/>
            </a:xfrm>
            <a:prstGeom prst="rect">
              <a:avLst/>
            </a:prstGeom>
          </p:spPr>
          <p:txBody>
            <a:bodyPr vert="horz" wrap="none" lIns="0" tIns="0" rIns="0" bIns="0" rtlCol="0">
              <a:spAutoFit/>
            </a:bodyPr>
            <a:lstStyle/>
            <a:p>
              <a:pPr algn="ctr" defTabSz="950931">
                <a:lnSpc>
                  <a:spcPct val="90000"/>
                </a:lnSpc>
                <a:spcBef>
                  <a:spcPct val="20000"/>
                </a:spcBef>
                <a:buClr>
                  <a:srgbClr val="777777"/>
                </a:buClr>
                <a:buSzPct val="130000"/>
                <a:defRPr/>
              </a:pPr>
              <a:r>
                <a:rPr lang="en-US" sz="1200" kern="0" dirty="0"/>
                <a:t>LOB</a:t>
              </a:r>
              <a:br>
                <a:rPr lang="en-US" sz="1200" kern="0" dirty="0"/>
              </a:br>
              <a:r>
                <a:rPr lang="en-US" sz="1200" kern="0" dirty="0" smtClean="0"/>
                <a:t>Integration</a:t>
              </a:r>
              <a:endParaRPr lang="en-US" sz="1200" kern="0" dirty="0"/>
            </a:p>
          </p:txBody>
        </p:sp>
        <p:grpSp>
          <p:nvGrpSpPr>
            <p:cNvPr id="106" name="Group 105"/>
            <p:cNvGrpSpPr/>
            <p:nvPr/>
          </p:nvGrpSpPr>
          <p:grpSpPr>
            <a:xfrm>
              <a:off x="2995041" y="1205724"/>
              <a:ext cx="1423394" cy="496902"/>
              <a:chOff x="3185356" y="1263010"/>
              <a:chExt cx="1273325" cy="444513"/>
            </a:xfrm>
          </p:grpSpPr>
          <p:pic>
            <p:nvPicPr>
              <p:cNvPr id="42" name="Picture 41"/>
              <p:cNvPicPr>
                <a:picLocks noChangeAspect="1" noChangeArrowheads="1"/>
              </p:cNvPicPr>
              <p:nvPr/>
            </p:nvPicPr>
            <p:blipFill>
              <a:blip r:embed="rId8" cstate="print"/>
              <a:srcRect/>
              <a:stretch>
                <a:fillRect/>
              </a:stretch>
            </p:blipFill>
            <p:spPr bwMode="auto">
              <a:xfrm>
                <a:off x="3185356" y="1288824"/>
                <a:ext cx="473893" cy="374730"/>
              </a:xfrm>
              <a:prstGeom prst="rect">
                <a:avLst/>
              </a:prstGeom>
              <a:ln>
                <a:noFill/>
              </a:ln>
              <a:effectLst>
                <a:outerShdw blurRad="292100" dist="139700" dir="2700000" algn="tl" rotWithShape="0">
                  <a:srgbClr val="333333">
                    <a:alpha val="65000"/>
                  </a:srgbClr>
                </a:outerShdw>
              </a:effectLst>
            </p:spPr>
          </p:pic>
          <p:pic>
            <p:nvPicPr>
              <p:cNvPr id="43" name="Picture 42"/>
              <p:cNvPicPr>
                <a:picLocks noChangeAspect="1" noChangeArrowheads="1"/>
              </p:cNvPicPr>
              <p:nvPr/>
            </p:nvPicPr>
            <p:blipFill>
              <a:blip r:embed="rId9" cstate="print"/>
              <a:srcRect/>
              <a:stretch>
                <a:fillRect/>
              </a:stretch>
            </p:blipFill>
            <p:spPr bwMode="auto">
              <a:xfrm>
                <a:off x="4161988" y="1263010"/>
                <a:ext cx="296693" cy="444513"/>
              </a:xfrm>
              <a:prstGeom prst="rect">
                <a:avLst/>
              </a:prstGeom>
              <a:ln>
                <a:noFill/>
              </a:ln>
              <a:effectLst>
                <a:outerShdw blurRad="292100" dist="139700" dir="2700000" algn="tl" rotWithShape="0">
                  <a:srgbClr val="333333">
                    <a:alpha val="65000"/>
                  </a:srgbClr>
                </a:outerShdw>
              </a:effectLst>
            </p:spPr>
          </p:pic>
          <p:pic>
            <p:nvPicPr>
              <p:cNvPr id="44" name="Picture 43"/>
              <p:cNvPicPr>
                <a:picLocks noChangeAspect="1" noChangeArrowheads="1"/>
              </p:cNvPicPr>
              <p:nvPr/>
            </p:nvPicPr>
            <p:blipFill>
              <a:blip r:embed="rId10" cstate="print"/>
              <a:srcRect/>
              <a:stretch>
                <a:fillRect/>
              </a:stretch>
            </p:blipFill>
            <p:spPr bwMode="auto">
              <a:xfrm>
                <a:off x="3731069" y="1263010"/>
                <a:ext cx="298356" cy="444513"/>
              </a:xfrm>
              <a:prstGeom prst="rect">
                <a:avLst/>
              </a:prstGeom>
              <a:ln>
                <a:noFill/>
              </a:ln>
              <a:effectLst>
                <a:outerShdw blurRad="292100" dist="139700" dir="2700000" algn="tl" rotWithShape="0">
                  <a:srgbClr val="333333">
                    <a:alpha val="65000"/>
                  </a:srgbClr>
                </a:outerShdw>
              </a:effectLst>
            </p:spPr>
          </p:pic>
        </p:grpSp>
      </p:grpSp>
      <p:grpSp>
        <p:nvGrpSpPr>
          <p:cNvPr id="69" name="Group 68"/>
          <p:cNvGrpSpPr/>
          <p:nvPr/>
        </p:nvGrpSpPr>
        <p:grpSpPr>
          <a:xfrm>
            <a:off x="6183797" y="1397000"/>
            <a:ext cx="2145233" cy="1414344"/>
            <a:chOff x="4639056" y="1047750"/>
            <a:chExt cx="1609344" cy="1060758"/>
          </a:xfrm>
        </p:grpSpPr>
        <p:sp>
          <p:nvSpPr>
            <p:cNvPr id="102" name="Freeform 5"/>
            <p:cNvSpPr>
              <a:spLocks/>
            </p:cNvSpPr>
            <p:nvPr/>
          </p:nvSpPr>
          <p:spPr bwMode="auto">
            <a:xfrm>
              <a:off x="4639056" y="1220196"/>
              <a:ext cx="1609344" cy="612648"/>
            </a:xfrm>
            <a:prstGeom prst="ellipse">
              <a:avLst/>
            </a:prstGeom>
            <a:gradFill rotWithShape="0">
              <a:gsLst>
                <a:gs pos="0">
                  <a:srgbClr val="2A96AC">
                    <a:lumMod val="50000"/>
                    <a:alpha val="86000"/>
                  </a:srgbClr>
                </a:gs>
                <a:gs pos="100000">
                  <a:srgbClr val="000000">
                    <a:alpha val="68000"/>
                  </a:srgbClr>
                </a:gs>
              </a:gsLst>
              <a:lin ang="5400000" scaled="1"/>
            </a:gradFill>
            <a:ln w="3175">
              <a:solidFill>
                <a:srgbClr val="2A96AC">
                  <a:lumMod val="75000"/>
                </a:srgbClr>
              </a:solidFill>
              <a:miter lim="800000"/>
              <a:headEnd/>
              <a:tailEnd/>
            </a:ln>
            <a:effectLst/>
          </p:spPr>
          <p:txBody>
            <a:bodyPr wrap="none" lIns="182880" anchor="ctr"/>
            <a:lstStyle/>
            <a:p>
              <a:pPr indent="-382496" fontAlgn="base">
                <a:lnSpc>
                  <a:spcPct val="90000"/>
                </a:lnSpc>
                <a:spcBef>
                  <a:spcPct val="30000"/>
                </a:spcBef>
                <a:spcAft>
                  <a:spcPct val="0"/>
                </a:spcAft>
                <a:buClr>
                  <a:srgbClr val="050595"/>
                </a:buClr>
                <a:buSzPct val="95000"/>
                <a:tabLst>
                  <a:tab pos="685848" algn="l"/>
                </a:tabLst>
                <a:defRPr/>
              </a:pPr>
              <a:endParaRPr lang="en-US" sz="3200" dirty="0">
                <a:gradFill>
                  <a:gsLst>
                    <a:gs pos="16000">
                      <a:schemeClr val="tx1"/>
                    </a:gs>
                    <a:gs pos="100000">
                      <a:schemeClr val="tx1"/>
                    </a:gs>
                  </a:gsLst>
                  <a:lin ang="5400000" scaled="0"/>
                </a:gradFill>
              </a:endParaRPr>
            </a:p>
          </p:txBody>
        </p:sp>
        <p:sp>
          <p:nvSpPr>
            <p:cNvPr id="15" name="TextBox 14"/>
            <p:cNvSpPr txBox="1"/>
            <p:nvPr/>
          </p:nvSpPr>
          <p:spPr>
            <a:xfrm>
              <a:off x="5200208" y="1859209"/>
              <a:ext cx="487040" cy="249299"/>
            </a:xfrm>
            <a:prstGeom prst="rect">
              <a:avLst/>
            </a:prstGeom>
          </p:spPr>
          <p:txBody>
            <a:bodyPr vert="horz" wrap="none" lIns="0" tIns="0" rIns="0" bIns="0" rtlCol="0">
              <a:spAutoFit/>
            </a:bodyPr>
            <a:lstStyle/>
            <a:p>
              <a:pPr algn="ctr" defTabSz="950931">
                <a:lnSpc>
                  <a:spcPct val="90000"/>
                </a:lnSpc>
                <a:spcBef>
                  <a:spcPct val="20000"/>
                </a:spcBef>
                <a:buClr>
                  <a:srgbClr val="777777"/>
                </a:buClr>
                <a:buSzPct val="130000"/>
                <a:defRPr/>
              </a:pPr>
              <a:r>
                <a:rPr lang="en-US" sz="1200" kern="0" dirty="0"/>
                <a:t>Human </a:t>
              </a:r>
              <a:br>
                <a:rPr lang="en-US" sz="1200" kern="0" dirty="0"/>
              </a:br>
              <a:r>
                <a:rPr lang="en-US" sz="1200" kern="0" dirty="0" smtClean="0"/>
                <a:t>Workflow</a:t>
              </a:r>
              <a:endParaRPr lang="en-US" sz="1200" kern="0" dirty="0"/>
            </a:p>
          </p:txBody>
        </p:sp>
        <p:grpSp>
          <p:nvGrpSpPr>
            <p:cNvPr id="38" name="Group 178"/>
            <p:cNvGrpSpPr/>
            <p:nvPr/>
          </p:nvGrpSpPr>
          <p:grpSpPr>
            <a:xfrm>
              <a:off x="4826273" y="1047750"/>
              <a:ext cx="1203052" cy="674534"/>
              <a:chOff x="7346732" y="2225159"/>
              <a:chExt cx="1219200" cy="703537"/>
            </a:xfrm>
          </p:grpSpPr>
          <p:pic>
            <p:nvPicPr>
              <p:cNvPr id="39" name="Picture 6"/>
              <p:cNvPicPr>
                <a:picLocks noChangeAspect="1" noChangeArrowheads="1"/>
              </p:cNvPicPr>
              <p:nvPr/>
            </p:nvPicPr>
            <p:blipFill>
              <a:blip r:embed="rId11" cstate="print"/>
              <a:srcRect/>
              <a:stretch>
                <a:fillRect/>
              </a:stretch>
            </p:blipFill>
            <p:spPr bwMode="auto">
              <a:xfrm>
                <a:off x="7346732" y="2225159"/>
                <a:ext cx="948097" cy="703537"/>
              </a:xfrm>
              <a:prstGeom prst="rect">
                <a:avLst/>
              </a:prstGeom>
              <a:noFill/>
              <a:ln w="9525">
                <a:noFill/>
                <a:miter lim="800000"/>
                <a:headEnd/>
                <a:tailEnd/>
              </a:ln>
              <a:effectLst/>
            </p:spPr>
          </p:pic>
          <p:pic>
            <p:nvPicPr>
              <p:cNvPr id="40" name="Picture 39" descr="j0432614.png"/>
              <p:cNvPicPr>
                <a:picLocks noChangeAspect="1"/>
              </p:cNvPicPr>
              <p:nvPr/>
            </p:nvPicPr>
            <p:blipFill>
              <a:blip r:embed="rId12" cstate="print"/>
              <a:stretch>
                <a:fillRect/>
              </a:stretch>
            </p:blipFill>
            <p:spPr>
              <a:xfrm>
                <a:off x="7880132" y="2225159"/>
                <a:ext cx="685800" cy="685800"/>
              </a:xfrm>
              <a:prstGeom prst="rect">
                <a:avLst/>
              </a:prstGeom>
            </p:spPr>
          </p:pic>
        </p:grpSp>
      </p:grpSp>
      <p:grpSp>
        <p:nvGrpSpPr>
          <p:cNvPr id="71" name="Group 70"/>
          <p:cNvGrpSpPr/>
          <p:nvPr/>
        </p:nvGrpSpPr>
        <p:grpSpPr>
          <a:xfrm>
            <a:off x="7910548" y="1914242"/>
            <a:ext cx="2145233" cy="1466199"/>
            <a:chOff x="5934456" y="1435681"/>
            <a:chExt cx="1609344" cy="1099649"/>
          </a:xfrm>
        </p:grpSpPr>
        <p:sp>
          <p:nvSpPr>
            <p:cNvPr id="103" name="Freeform 5"/>
            <p:cNvSpPr>
              <a:spLocks/>
            </p:cNvSpPr>
            <p:nvPr/>
          </p:nvSpPr>
          <p:spPr bwMode="auto">
            <a:xfrm>
              <a:off x="5934456" y="1652121"/>
              <a:ext cx="1609344" cy="612648"/>
            </a:xfrm>
            <a:prstGeom prst="ellipse">
              <a:avLst/>
            </a:prstGeom>
            <a:gradFill rotWithShape="0">
              <a:gsLst>
                <a:gs pos="0">
                  <a:srgbClr val="2A96AC">
                    <a:lumMod val="50000"/>
                    <a:alpha val="86000"/>
                  </a:srgbClr>
                </a:gs>
                <a:gs pos="100000">
                  <a:srgbClr val="000000">
                    <a:alpha val="68000"/>
                  </a:srgbClr>
                </a:gs>
              </a:gsLst>
              <a:lin ang="5400000" scaled="1"/>
            </a:gradFill>
            <a:ln w="3175">
              <a:solidFill>
                <a:srgbClr val="2A96AC">
                  <a:lumMod val="75000"/>
                </a:srgbClr>
              </a:solidFill>
              <a:miter lim="800000"/>
              <a:headEnd/>
              <a:tailEnd/>
            </a:ln>
            <a:effectLst/>
          </p:spPr>
          <p:txBody>
            <a:bodyPr wrap="none" lIns="182880" anchor="ctr"/>
            <a:lstStyle/>
            <a:p>
              <a:pPr indent="-382496" fontAlgn="base">
                <a:lnSpc>
                  <a:spcPct val="90000"/>
                </a:lnSpc>
                <a:spcBef>
                  <a:spcPct val="30000"/>
                </a:spcBef>
                <a:spcAft>
                  <a:spcPct val="0"/>
                </a:spcAft>
                <a:buClr>
                  <a:srgbClr val="050595"/>
                </a:buClr>
                <a:buSzPct val="95000"/>
                <a:tabLst>
                  <a:tab pos="685848" algn="l"/>
                </a:tabLst>
                <a:defRPr/>
              </a:pPr>
              <a:endParaRPr lang="en-US" sz="3200" dirty="0">
                <a:gradFill>
                  <a:gsLst>
                    <a:gs pos="16000">
                      <a:schemeClr val="tx1"/>
                    </a:gs>
                    <a:gs pos="100000">
                      <a:schemeClr val="tx1"/>
                    </a:gs>
                  </a:gsLst>
                  <a:lin ang="5400000" scaled="0"/>
                </a:gradFill>
              </a:endParaRPr>
            </a:p>
          </p:txBody>
        </p:sp>
        <p:sp>
          <p:nvSpPr>
            <p:cNvPr id="17" name="TextBox 16"/>
            <p:cNvSpPr txBox="1"/>
            <p:nvPr/>
          </p:nvSpPr>
          <p:spPr>
            <a:xfrm>
              <a:off x="6278795" y="2286031"/>
              <a:ext cx="920666" cy="249299"/>
            </a:xfrm>
            <a:prstGeom prst="rect">
              <a:avLst/>
            </a:prstGeom>
          </p:spPr>
          <p:txBody>
            <a:bodyPr vert="horz" wrap="square" lIns="0" tIns="0" rIns="0" bIns="0" rtlCol="0">
              <a:spAutoFit/>
            </a:bodyPr>
            <a:lstStyle/>
            <a:p>
              <a:pPr algn="ctr" defTabSz="950931">
                <a:lnSpc>
                  <a:spcPct val="90000"/>
                </a:lnSpc>
                <a:spcBef>
                  <a:spcPct val="20000"/>
                </a:spcBef>
                <a:buClr>
                  <a:srgbClr val="777777"/>
                </a:buClr>
                <a:buSzPct val="130000"/>
                <a:defRPr/>
              </a:pPr>
              <a:r>
                <a:rPr lang="en-US" sz="1200" kern="0" dirty="0"/>
                <a:t>Reporting</a:t>
              </a:r>
              <a:br>
                <a:rPr lang="en-US" sz="1200" kern="0" dirty="0"/>
              </a:br>
              <a:r>
                <a:rPr lang="en-US" sz="1200" kern="0" dirty="0" smtClean="0"/>
                <a:t>and Analysis</a:t>
              </a:r>
              <a:endParaRPr lang="en-US" sz="1200" kern="0" dirty="0"/>
            </a:p>
          </p:txBody>
        </p:sp>
        <p:grpSp>
          <p:nvGrpSpPr>
            <p:cNvPr id="29" name="Group 146"/>
            <p:cNvGrpSpPr/>
            <p:nvPr/>
          </p:nvGrpSpPr>
          <p:grpSpPr>
            <a:xfrm>
              <a:off x="6448503" y="1435681"/>
              <a:ext cx="638506" cy="697950"/>
              <a:chOff x="3276600" y="5486400"/>
              <a:chExt cx="609600" cy="685800"/>
            </a:xfrm>
          </p:grpSpPr>
          <p:sp>
            <p:nvSpPr>
              <p:cNvPr id="30" name="Rectangle 29"/>
              <p:cNvSpPr/>
              <p:nvPr/>
            </p:nvSpPr>
            <p:spPr bwMode="auto">
              <a:xfrm>
                <a:off x="3276600" y="5791200"/>
                <a:ext cx="152400" cy="381000"/>
              </a:xfrm>
              <a:prstGeom prst="rect">
                <a:avLst/>
              </a:prstGeom>
              <a:gradFill rotWithShape="1">
                <a:gsLst>
                  <a:gs pos="0">
                    <a:srgbClr val="FFA514">
                      <a:lumMod val="50000"/>
                    </a:srgbClr>
                  </a:gs>
                  <a:gs pos="80000">
                    <a:srgbClr val="FFA514"/>
                  </a:gs>
                  <a:gs pos="100000">
                    <a:srgbClr val="FFA514"/>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algn="ctr" defTabSz="950619">
                  <a:defRPr/>
                </a:pPr>
                <a:endParaRPr lang="en-US" sz="2500" kern="0" dirty="0">
                  <a:effectLst>
                    <a:outerShdw blurRad="38100" dist="38100" dir="2700000" algn="tl">
                      <a:srgbClr val="000000">
                        <a:alpha val="43137"/>
                      </a:srgbClr>
                    </a:outerShdw>
                  </a:effectLst>
                </a:endParaRPr>
              </a:p>
            </p:txBody>
          </p:sp>
          <p:sp>
            <p:nvSpPr>
              <p:cNvPr id="31" name="Rectangle 30"/>
              <p:cNvSpPr/>
              <p:nvPr/>
            </p:nvSpPr>
            <p:spPr bwMode="auto">
              <a:xfrm>
                <a:off x="3429000" y="5638800"/>
                <a:ext cx="152400" cy="533400"/>
              </a:xfrm>
              <a:prstGeom prst="rect">
                <a:avLst/>
              </a:prstGeom>
              <a:gradFill rotWithShape="1">
                <a:gsLst>
                  <a:gs pos="0">
                    <a:srgbClr val="FFA514">
                      <a:lumMod val="50000"/>
                    </a:srgbClr>
                  </a:gs>
                  <a:gs pos="80000">
                    <a:srgbClr val="FFA514"/>
                  </a:gs>
                  <a:gs pos="100000">
                    <a:srgbClr val="FFA514"/>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algn="ctr" defTabSz="950619">
                  <a:defRPr/>
                </a:pPr>
                <a:endParaRPr lang="en-US" sz="2500" kern="0" dirty="0">
                  <a:effectLst>
                    <a:outerShdw blurRad="38100" dist="38100" dir="2700000" algn="tl">
                      <a:srgbClr val="000000">
                        <a:alpha val="43137"/>
                      </a:srgbClr>
                    </a:outerShdw>
                  </a:effectLst>
                </a:endParaRPr>
              </a:p>
            </p:txBody>
          </p:sp>
          <p:sp>
            <p:nvSpPr>
              <p:cNvPr id="32" name="Rectangle 31"/>
              <p:cNvSpPr/>
              <p:nvPr/>
            </p:nvSpPr>
            <p:spPr bwMode="auto">
              <a:xfrm>
                <a:off x="3581400" y="5715000"/>
                <a:ext cx="152400" cy="457200"/>
              </a:xfrm>
              <a:prstGeom prst="rect">
                <a:avLst/>
              </a:prstGeom>
              <a:gradFill rotWithShape="1">
                <a:gsLst>
                  <a:gs pos="0">
                    <a:srgbClr val="FFA514">
                      <a:lumMod val="50000"/>
                    </a:srgbClr>
                  </a:gs>
                  <a:gs pos="80000">
                    <a:srgbClr val="FFA514"/>
                  </a:gs>
                  <a:gs pos="100000">
                    <a:srgbClr val="FFA514"/>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algn="ctr" defTabSz="950619">
                  <a:defRPr/>
                </a:pPr>
                <a:endParaRPr lang="en-US" sz="2500" kern="0" dirty="0">
                  <a:effectLst>
                    <a:outerShdw blurRad="38100" dist="38100" dir="2700000" algn="tl">
                      <a:srgbClr val="000000">
                        <a:alpha val="43137"/>
                      </a:srgbClr>
                    </a:outerShdw>
                  </a:effectLst>
                </a:endParaRPr>
              </a:p>
            </p:txBody>
          </p:sp>
          <p:sp>
            <p:nvSpPr>
              <p:cNvPr id="33" name="Rectangle 32"/>
              <p:cNvSpPr/>
              <p:nvPr/>
            </p:nvSpPr>
            <p:spPr bwMode="auto">
              <a:xfrm>
                <a:off x="3733800" y="5486400"/>
                <a:ext cx="152400" cy="685800"/>
              </a:xfrm>
              <a:prstGeom prst="rect">
                <a:avLst/>
              </a:prstGeom>
              <a:gradFill rotWithShape="1">
                <a:gsLst>
                  <a:gs pos="0">
                    <a:srgbClr val="FFA514">
                      <a:lumMod val="50000"/>
                    </a:srgbClr>
                  </a:gs>
                  <a:gs pos="80000">
                    <a:srgbClr val="FFA514"/>
                  </a:gs>
                  <a:gs pos="100000">
                    <a:srgbClr val="FFA514"/>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algn="ctr" defTabSz="950619">
                  <a:defRPr/>
                </a:pPr>
                <a:endParaRPr lang="en-US" sz="2500" kern="0" dirty="0">
                  <a:effectLst>
                    <a:outerShdw blurRad="38100" dist="38100" dir="2700000" algn="tl">
                      <a:srgbClr val="000000">
                        <a:alpha val="43137"/>
                      </a:srgbClr>
                    </a:outerShdw>
                  </a:effectLst>
                </a:endParaRPr>
              </a:p>
            </p:txBody>
          </p:sp>
          <p:cxnSp>
            <p:nvCxnSpPr>
              <p:cNvPr id="34" name="Straight Connector 33"/>
              <p:cNvCxnSpPr>
                <a:stCxn id="30" idx="0"/>
              </p:cNvCxnSpPr>
              <p:nvPr/>
            </p:nvCxnSpPr>
            <p:spPr>
              <a:xfrm rot="16200000" flipH="1">
                <a:off x="3314700" y="5829300"/>
                <a:ext cx="228600" cy="152400"/>
              </a:xfrm>
              <a:prstGeom prst="line">
                <a:avLst/>
              </a:prstGeom>
              <a:noFill/>
              <a:ln w="38100" cap="flat" cmpd="sng" algn="ctr">
                <a:solidFill>
                  <a:srgbClr val="000000"/>
                </a:solidFill>
                <a:prstDash val="solid"/>
              </a:ln>
              <a:effectLst>
                <a:outerShdw blurRad="40000" dist="23000" dir="5400000" rotWithShape="0">
                  <a:srgbClr val="000000">
                    <a:alpha val="35000"/>
                  </a:srgbClr>
                </a:outerShdw>
              </a:effectLst>
            </p:spPr>
          </p:cxnSp>
          <p:cxnSp>
            <p:nvCxnSpPr>
              <p:cNvPr id="35" name="Straight Connector 34"/>
              <p:cNvCxnSpPr/>
              <p:nvPr/>
            </p:nvCxnSpPr>
            <p:spPr>
              <a:xfrm rot="5400000" flipH="1" flipV="1">
                <a:off x="3505200" y="5867400"/>
                <a:ext cx="152400" cy="152400"/>
              </a:xfrm>
              <a:prstGeom prst="line">
                <a:avLst/>
              </a:prstGeom>
              <a:noFill/>
              <a:ln w="38100" cap="flat" cmpd="sng" algn="ctr">
                <a:solidFill>
                  <a:srgbClr val="000000"/>
                </a:solidFill>
                <a:prstDash val="solid"/>
              </a:ln>
              <a:effectLst>
                <a:outerShdw blurRad="40000" dist="23000" dir="5400000" rotWithShape="0">
                  <a:srgbClr val="000000">
                    <a:alpha val="35000"/>
                  </a:srgbClr>
                </a:outerShdw>
              </a:effectLst>
            </p:spPr>
          </p:cxnSp>
          <p:cxnSp>
            <p:nvCxnSpPr>
              <p:cNvPr id="36" name="Straight Connector 35"/>
              <p:cNvCxnSpPr>
                <a:endCxn id="33" idx="0"/>
              </p:cNvCxnSpPr>
              <p:nvPr/>
            </p:nvCxnSpPr>
            <p:spPr>
              <a:xfrm rot="5400000" flipH="1" flipV="1">
                <a:off x="3543300" y="5600700"/>
                <a:ext cx="381000" cy="152400"/>
              </a:xfrm>
              <a:prstGeom prst="line">
                <a:avLst/>
              </a:prstGeom>
              <a:noFill/>
              <a:ln w="38100" cap="flat" cmpd="sng" algn="ctr">
                <a:solidFill>
                  <a:srgbClr val="000000"/>
                </a:solidFill>
                <a:prstDash val="solid"/>
              </a:ln>
              <a:effectLst>
                <a:outerShdw blurRad="40000" dist="23000" dir="5400000" rotWithShape="0">
                  <a:srgbClr val="000000">
                    <a:alpha val="35000"/>
                  </a:srgbClr>
                </a:outerShdw>
              </a:effectLst>
            </p:spPr>
          </p:cxnSp>
        </p:grpSp>
      </p:grpSp>
      <p:grpSp>
        <p:nvGrpSpPr>
          <p:cNvPr id="72" name="Group 71"/>
          <p:cNvGrpSpPr/>
          <p:nvPr/>
        </p:nvGrpSpPr>
        <p:grpSpPr>
          <a:xfrm>
            <a:off x="9637298" y="2604967"/>
            <a:ext cx="2145233" cy="1393304"/>
            <a:chOff x="7229856" y="1953725"/>
            <a:chExt cx="1609344" cy="1044978"/>
          </a:xfrm>
        </p:grpSpPr>
        <p:sp>
          <p:nvSpPr>
            <p:cNvPr id="104" name="Freeform 5"/>
            <p:cNvSpPr>
              <a:spLocks/>
            </p:cNvSpPr>
            <p:nvPr/>
          </p:nvSpPr>
          <p:spPr bwMode="auto">
            <a:xfrm>
              <a:off x="7229856" y="2084046"/>
              <a:ext cx="1609344" cy="612648"/>
            </a:xfrm>
            <a:prstGeom prst="ellipse">
              <a:avLst/>
            </a:prstGeom>
            <a:gradFill rotWithShape="0">
              <a:gsLst>
                <a:gs pos="0">
                  <a:srgbClr val="2A96AC">
                    <a:lumMod val="50000"/>
                    <a:alpha val="86000"/>
                  </a:srgbClr>
                </a:gs>
                <a:gs pos="100000">
                  <a:srgbClr val="000000">
                    <a:alpha val="68000"/>
                  </a:srgbClr>
                </a:gs>
              </a:gsLst>
              <a:lin ang="5400000" scaled="1"/>
            </a:gradFill>
            <a:ln w="3175">
              <a:solidFill>
                <a:srgbClr val="2A96AC">
                  <a:lumMod val="75000"/>
                </a:srgbClr>
              </a:solidFill>
              <a:miter lim="800000"/>
              <a:headEnd/>
              <a:tailEnd/>
            </a:ln>
            <a:effectLst/>
          </p:spPr>
          <p:txBody>
            <a:bodyPr wrap="none" lIns="182880" anchor="ctr"/>
            <a:lstStyle/>
            <a:p>
              <a:pPr indent="-382496" fontAlgn="base">
                <a:lnSpc>
                  <a:spcPct val="90000"/>
                </a:lnSpc>
                <a:spcBef>
                  <a:spcPct val="30000"/>
                </a:spcBef>
                <a:spcAft>
                  <a:spcPct val="0"/>
                </a:spcAft>
                <a:buClr>
                  <a:srgbClr val="050595"/>
                </a:buClr>
                <a:buSzPct val="95000"/>
                <a:tabLst>
                  <a:tab pos="685848" algn="l"/>
                </a:tabLst>
                <a:defRPr/>
              </a:pPr>
              <a:endParaRPr lang="en-US" sz="3200" dirty="0">
                <a:gradFill>
                  <a:gsLst>
                    <a:gs pos="16000">
                      <a:schemeClr val="tx1"/>
                    </a:gs>
                    <a:gs pos="100000">
                      <a:schemeClr val="tx1"/>
                    </a:gs>
                  </a:gsLst>
                  <a:lin ang="5400000" scaled="0"/>
                </a:gradFill>
              </a:endParaRPr>
            </a:p>
          </p:txBody>
        </p:sp>
        <p:sp>
          <p:nvSpPr>
            <p:cNvPr id="19" name="TextBox 18"/>
            <p:cNvSpPr txBox="1"/>
            <p:nvPr/>
          </p:nvSpPr>
          <p:spPr>
            <a:xfrm>
              <a:off x="7578154" y="2721704"/>
              <a:ext cx="912747" cy="276999"/>
            </a:xfrm>
            <a:prstGeom prst="rect">
              <a:avLst/>
            </a:prstGeom>
          </p:spPr>
          <p:txBody>
            <a:bodyPr vert="horz" wrap="none" lIns="0" tIns="0" rIns="0" bIns="0" rtlCol="0">
              <a:spAutoFit/>
            </a:bodyPr>
            <a:lstStyle/>
            <a:p>
              <a:pPr algn="ctr" defTabSz="950931">
                <a:lnSpc>
                  <a:spcPct val="90000"/>
                </a:lnSpc>
                <a:spcBef>
                  <a:spcPct val="20000"/>
                </a:spcBef>
                <a:buClr>
                  <a:srgbClr val="777777"/>
                </a:buClr>
                <a:buSzPct val="130000"/>
                <a:defRPr/>
              </a:pPr>
              <a:r>
                <a:rPr lang="en-US" sz="1200" kern="0" dirty="0"/>
                <a:t>Internet Sites &amp; </a:t>
              </a:r>
            </a:p>
            <a:p>
              <a:pPr algn="ctr" defTabSz="950931">
                <a:lnSpc>
                  <a:spcPct val="90000"/>
                </a:lnSpc>
                <a:spcBef>
                  <a:spcPct val="20000"/>
                </a:spcBef>
                <a:buClr>
                  <a:srgbClr val="777777"/>
                </a:buClr>
                <a:buSzPct val="130000"/>
                <a:defRPr/>
              </a:pPr>
              <a:r>
                <a:rPr lang="en-US" sz="1200" kern="0" dirty="0"/>
                <a:t>Information Access</a:t>
              </a:r>
            </a:p>
          </p:txBody>
        </p:sp>
        <p:pic>
          <p:nvPicPr>
            <p:cNvPr id="27" name="Picture 3" descr="C:\Program Files\Microsoft Resource DVD Artwork\DVD_ART\Artwork_Imagery\Shapes and Graphics\MSN Illustration Icon\MSN icon goonline.png"/>
            <p:cNvPicPr>
              <a:picLocks noChangeAspect="1" noChangeArrowheads="1"/>
            </p:cNvPicPr>
            <p:nvPr/>
          </p:nvPicPr>
          <p:blipFill>
            <a:blip r:embed="rId13" cstate="print"/>
            <a:srcRect/>
            <a:stretch>
              <a:fillRect/>
            </a:stretch>
          </p:blipFill>
          <p:spPr bwMode="auto">
            <a:xfrm>
              <a:off x="7696200" y="1953725"/>
              <a:ext cx="691396" cy="637106"/>
            </a:xfrm>
            <a:prstGeom prst="rect">
              <a:avLst/>
            </a:prstGeom>
            <a:ln>
              <a:noFill/>
            </a:ln>
            <a:effectLst>
              <a:outerShdw blurRad="292100" dist="139700" dir="2700000" algn="tl" rotWithShape="0">
                <a:srgbClr val="333333">
                  <a:alpha val="65000"/>
                </a:srgbClr>
              </a:outerShdw>
            </a:effectLst>
          </p:spPr>
        </p:pic>
      </p:grpSp>
      <p:grpSp>
        <p:nvGrpSpPr>
          <p:cNvPr id="67" name="Group 66"/>
          <p:cNvGrpSpPr/>
          <p:nvPr/>
        </p:nvGrpSpPr>
        <p:grpSpPr>
          <a:xfrm>
            <a:off x="2126950" y="1926138"/>
            <a:ext cx="2145233" cy="1454303"/>
            <a:chOff x="1595628" y="1444603"/>
            <a:chExt cx="1609344" cy="1090727"/>
          </a:xfrm>
        </p:grpSpPr>
        <p:sp>
          <p:nvSpPr>
            <p:cNvPr id="100" name="Freeform 5"/>
            <p:cNvSpPr>
              <a:spLocks/>
            </p:cNvSpPr>
            <p:nvPr/>
          </p:nvSpPr>
          <p:spPr bwMode="auto">
            <a:xfrm>
              <a:off x="1595628" y="1652121"/>
              <a:ext cx="1609344" cy="612648"/>
            </a:xfrm>
            <a:prstGeom prst="ellipse">
              <a:avLst/>
            </a:prstGeom>
            <a:gradFill rotWithShape="0">
              <a:gsLst>
                <a:gs pos="0">
                  <a:srgbClr val="2A96AC">
                    <a:lumMod val="50000"/>
                    <a:alpha val="86000"/>
                  </a:srgbClr>
                </a:gs>
                <a:gs pos="100000">
                  <a:srgbClr val="000000">
                    <a:alpha val="68000"/>
                  </a:srgbClr>
                </a:gs>
              </a:gsLst>
              <a:lin ang="5400000" scaled="1"/>
            </a:gradFill>
            <a:ln w="3175">
              <a:solidFill>
                <a:srgbClr val="2A96AC">
                  <a:lumMod val="75000"/>
                </a:srgbClr>
              </a:solidFill>
              <a:miter lim="800000"/>
              <a:headEnd/>
              <a:tailEnd/>
            </a:ln>
            <a:effectLst/>
          </p:spPr>
          <p:txBody>
            <a:bodyPr wrap="none" lIns="182880" anchor="ctr"/>
            <a:lstStyle/>
            <a:p>
              <a:pPr indent="-382496" fontAlgn="base">
                <a:lnSpc>
                  <a:spcPct val="90000"/>
                </a:lnSpc>
                <a:spcBef>
                  <a:spcPct val="30000"/>
                </a:spcBef>
                <a:spcAft>
                  <a:spcPct val="0"/>
                </a:spcAft>
                <a:buClr>
                  <a:srgbClr val="050595"/>
                </a:buClr>
                <a:buSzPct val="95000"/>
                <a:tabLst>
                  <a:tab pos="685848" algn="l"/>
                </a:tabLst>
                <a:defRPr/>
              </a:pPr>
              <a:endParaRPr lang="en-US" sz="3200" dirty="0">
                <a:gradFill>
                  <a:gsLst>
                    <a:gs pos="16000">
                      <a:schemeClr val="tx1"/>
                    </a:gs>
                    <a:gs pos="100000">
                      <a:schemeClr val="tx1"/>
                    </a:gs>
                  </a:gsLst>
                  <a:lin ang="5400000" scaled="0"/>
                </a:gradFill>
              </a:endParaRPr>
            </a:p>
          </p:txBody>
        </p:sp>
        <p:grpSp>
          <p:nvGrpSpPr>
            <p:cNvPr id="105" name="Group 104"/>
            <p:cNvGrpSpPr/>
            <p:nvPr/>
          </p:nvGrpSpPr>
          <p:grpSpPr>
            <a:xfrm>
              <a:off x="1842681" y="1444603"/>
              <a:ext cx="1115238" cy="765228"/>
              <a:chOff x="1926111" y="1516807"/>
              <a:chExt cx="861839" cy="591357"/>
            </a:xfrm>
          </p:grpSpPr>
          <p:pic>
            <p:nvPicPr>
              <p:cNvPr id="22" name="Picture 8" descr="\\SERVER3\InternalBin\Resource DVD\DVD_ART36\Artwork_Imagery\Icons - Illustrations\_ WINDOWS VISTA ICONS\Journal paper Document.png"/>
              <p:cNvPicPr>
                <a:picLocks noChangeAspect="1" noChangeArrowheads="1"/>
              </p:cNvPicPr>
              <p:nvPr/>
            </p:nvPicPr>
            <p:blipFill>
              <a:blip r:embed="rId14" cstate="print"/>
              <a:srcRect/>
              <a:stretch>
                <a:fillRect/>
              </a:stretch>
            </p:blipFill>
            <p:spPr bwMode="auto">
              <a:xfrm>
                <a:off x="2410432" y="1516807"/>
                <a:ext cx="377518" cy="373988"/>
              </a:xfrm>
              <a:prstGeom prst="rect">
                <a:avLst/>
              </a:prstGeom>
              <a:noFill/>
              <a:effectLst>
                <a:outerShdw blurRad="88900" sx="102000" sy="102000" algn="ctr" rotWithShape="0">
                  <a:prstClr val="black">
                    <a:alpha val="50000"/>
                  </a:prstClr>
                </a:outerShdw>
              </a:effectLst>
            </p:spPr>
          </p:pic>
          <p:pic>
            <p:nvPicPr>
              <p:cNvPr id="23" name="Picture 7" descr="\\SERVER3\InternalBin\Resource DVD\DVD_ART36\Artwork_Imagery\Icons - Illustrations\_ SUPER VISTA STYLE\spreadsheet.png"/>
              <p:cNvPicPr>
                <a:picLocks noChangeAspect="1" noChangeArrowheads="1"/>
              </p:cNvPicPr>
              <p:nvPr/>
            </p:nvPicPr>
            <p:blipFill>
              <a:blip r:embed="rId15" cstate="print"/>
              <a:srcRect/>
              <a:stretch>
                <a:fillRect/>
              </a:stretch>
            </p:blipFill>
            <p:spPr bwMode="auto">
              <a:xfrm>
                <a:off x="2274811" y="1719993"/>
                <a:ext cx="391836" cy="388171"/>
              </a:xfrm>
              <a:prstGeom prst="rect">
                <a:avLst/>
              </a:prstGeom>
              <a:noFill/>
              <a:effectLst>
                <a:outerShdw blurRad="88900" sx="102000" sy="102000" algn="ctr" rotWithShape="0">
                  <a:prstClr val="black">
                    <a:alpha val="50000"/>
                  </a:prstClr>
                </a:outerShdw>
              </a:effectLst>
            </p:spPr>
          </p:pic>
          <p:pic>
            <p:nvPicPr>
              <p:cNvPr id="24" name="Picture 9" descr="\\SERVER3\InternalBin\Resource DVD\DVD_ART36\Artwork_Imagery\Icons - Illustrations\_ WINDOWS VISTA ICONS\Picture photo Files.png"/>
              <p:cNvPicPr>
                <a:picLocks noChangeAspect="1" noChangeArrowheads="1"/>
              </p:cNvPicPr>
              <p:nvPr/>
            </p:nvPicPr>
            <p:blipFill>
              <a:blip r:embed="rId16" cstate="print"/>
              <a:srcRect/>
              <a:stretch>
                <a:fillRect/>
              </a:stretch>
            </p:blipFill>
            <p:spPr bwMode="auto">
              <a:xfrm>
                <a:off x="1926111" y="1599024"/>
                <a:ext cx="416571" cy="412677"/>
              </a:xfrm>
              <a:prstGeom prst="rect">
                <a:avLst/>
              </a:prstGeom>
              <a:noFill/>
              <a:effectLst>
                <a:outerShdw blurRad="88900" sx="102000" sy="102000" algn="ctr" rotWithShape="0">
                  <a:prstClr val="black">
                    <a:alpha val="50000"/>
                  </a:prstClr>
                </a:outerShdw>
              </a:effectLst>
            </p:spPr>
          </p:pic>
        </p:grpSp>
        <p:sp>
          <p:nvSpPr>
            <p:cNvPr id="25" name="TextBox 24"/>
            <p:cNvSpPr txBox="1"/>
            <p:nvPr/>
          </p:nvSpPr>
          <p:spPr>
            <a:xfrm>
              <a:off x="2126717" y="2286031"/>
              <a:ext cx="547168" cy="249299"/>
            </a:xfrm>
            <a:prstGeom prst="rect">
              <a:avLst/>
            </a:prstGeom>
          </p:spPr>
          <p:txBody>
            <a:bodyPr vert="horz" wrap="none" lIns="0" tIns="0" rIns="0" bIns="0" rtlCol="0">
              <a:spAutoFit/>
            </a:bodyPr>
            <a:lstStyle/>
            <a:p>
              <a:pPr algn="ctr" defTabSz="950931">
                <a:lnSpc>
                  <a:spcPct val="90000"/>
                </a:lnSpc>
                <a:spcBef>
                  <a:spcPct val="20000"/>
                </a:spcBef>
                <a:buClr>
                  <a:srgbClr val="777777"/>
                </a:buClr>
                <a:buSzPct val="130000"/>
                <a:defRPr/>
              </a:pPr>
              <a:r>
                <a:rPr lang="en-US" sz="1200" kern="0" dirty="0"/>
                <a:t>Document</a:t>
              </a:r>
              <a:br>
                <a:rPr lang="en-US" sz="1200" kern="0" dirty="0"/>
              </a:br>
              <a:r>
                <a:rPr lang="en-US" sz="1200" kern="0" dirty="0" smtClean="0"/>
                <a:t>Processing</a:t>
              </a:r>
              <a:endParaRPr lang="en-US" sz="1200" kern="0" dirty="0"/>
            </a:p>
          </p:txBody>
        </p:sp>
      </p:grpSp>
      <p:grpSp>
        <p:nvGrpSpPr>
          <p:cNvPr id="64" name="Group 63"/>
          <p:cNvGrpSpPr/>
          <p:nvPr/>
        </p:nvGrpSpPr>
        <p:grpSpPr>
          <a:xfrm>
            <a:off x="3767210" y="4349996"/>
            <a:ext cx="4821907" cy="1456877"/>
            <a:chOff x="2942867" y="3199020"/>
            <a:chExt cx="3617372" cy="1092657"/>
          </a:xfrm>
        </p:grpSpPr>
        <p:pic>
          <p:nvPicPr>
            <p:cNvPr id="55" name="Picture 54" descr="o14 browser.png"/>
            <p:cNvPicPr>
              <a:picLocks noChangeAspect="1"/>
            </p:cNvPicPr>
            <p:nvPr/>
          </p:nvPicPr>
          <p:blipFill>
            <a:blip r:embed="rId17" cstate="print"/>
            <a:stretch>
              <a:fillRect/>
            </a:stretch>
          </p:blipFill>
          <p:spPr>
            <a:xfrm>
              <a:off x="2942867" y="3488776"/>
              <a:ext cx="991721" cy="802901"/>
            </a:xfrm>
            <a:prstGeom prst="rect">
              <a:avLst/>
            </a:prstGeom>
            <a:ln>
              <a:noFill/>
            </a:ln>
            <a:effectLst>
              <a:outerShdw blurRad="292100" dist="139700" dir="2700000" algn="tl" rotWithShape="0">
                <a:srgbClr val="333333">
                  <a:alpha val="65000"/>
                </a:srgbClr>
              </a:outerShdw>
              <a:reflection blurRad="6350" stA="50000" endA="300" endPos="55000" dir="5400000" sy="-100000" algn="bl" rotWithShape="0"/>
            </a:effectLst>
          </p:spPr>
        </p:pic>
        <p:pic>
          <p:nvPicPr>
            <p:cNvPr id="58" name="Picture 5"/>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5542120" y="3633339"/>
              <a:ext cx="1018119" cy="513773"/>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reflection blurRad="6350" stA="50000" endA="295" endPos="92000" dist="101600" dir="5400000" sy="-100000" algn="bl" rotWithShape="0"/>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59" name="Picture 2" descr="E:\Clients\Artitudes\z_MS_08-00461_eventsTeam_work\completed_uploaded_ADI\MS_091908_Company_Mtg\Artwork\PNGs\ring-glows-top.png"/>
            <p:cNvPicPr>
              <a:picLocks noChangeAspect="1" noChangeArrowheads="1"/>
            </p:cNvPicPr>
            <p:nvPr/>
          </p:nvPicPr>
          <p:blipFill>
            <a:blip r:embed="rId19" cstate="print"/>
            <a:srcRect/>
            <a:stretch>
              <a:fillRect/>
            </a:stretch>
          </p:blipFill>
          <p:spPr bwMode="auto">
            <a:xfrm>
              <a:off x="3848539" y="3199020"/>
              <a:ext cx="1669946" cy="316153"/>
            </a:xfrm>
            <a:prstGeom prst="rect">
              <a:avLst/>
            </a:prstGeom>
            <a:noFill/>
          </p:spPr>
        </p:pic>
        <p:pic>
          <p:nvPicPr>
            <p:cNvPr id="61" name="Picture 3" descr="C:\Program Files\Microsoft Resource DVD Artwork\DVD_ART\Artwork_Imagery\Shapes and Graphics\Internet Cloud\cloud 2.png"/>
            <p:cNvPicPr>
              <a:picLocks noChangeAspect="1" noChangeArrowheads="1"/>
            </p:cNvPicPr>
            <p:nvPr/>
          </p:nvPicPr>
          <p:blipFill>
            <a:blip r:embed="rId20" cstate="print"/>
            <a:srcRect/>
            <a:stretch>
              <a:fillRect/>
            </a:stretch>
          </p:blipFill>
          <p:spPr bwMode="auto">
            <a:xfrm>
              <a:off x="4131852" y="3689741"/>
              <a:ext cx="1300317" cy="556351"/>
            </a:xfrm>
            <a:prstGeom prst="rect">
              <a:avLst/>
            </a:prstGeom>
          </p:spPr>
        </p:pic>
      </p:grpSp>
      <p:cxnSp>
        <p:nvCxnSpPr>
          <p:cNvPr id="63" name="Straight Connector 62"/>
          <p:cNvCxnSpPr/>
          <p:nvPr/>
        </p:nvCxnSpPr>
        <p:spPr>
          <a:xfrm rot="10800000">
            <a:off x="2647258" y="3677960"/>
            <a:ext cx="999484" cy="487680"/>
          </a:xfrm>
          <a:prstGeom prst="line">
            <a:avLst/>
          </a:prstGeom>
          <a:ln w="31750" cap="rnd">
            <a:solidFill>
              <a:schemeClr val="tx2">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V="1">
            <a:off x="4084553" y="3275736"/>
            <a:ext cx="926592" cy="853218"/>
          </a:xfrm>
          <a:prstGeom prst="line">
            <a:avLst/>
          </a:prstGeom>
          <a:ln w="31750" cap="rnd">
            <a:solidFill>
              <a:schemeClr val="tx2">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16200000" flipV="1">
            <a:off x="5058762" y="3397593"/>
            <a:ext cx="1158240" cy="377854"/>
          </a:xfrm>
          <a:prstGeom prst="line">
            <a:avLst/>
          </a:prstGeom>
          <a:ln w="31750" cap="rnd">
            <a:solidFill>
              <a:schemeClr val="tx2">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5400000" flipH="1" flipV="1">
            <a:off x="5909700" y="3399400"/>
            <a:ext cx="1157848" cy="374634"/>
          </a:xfrm>
          <a:prstGeom prst="line">
            <a:avLst/>
          </a:prstGeom>
          <a:ln w="31750" cap="rnd">
            <a:solidFill>
              <a:schemeClr val="tx2">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7150439" y="3316427"/>
            <a:ext cx="925814" cy="849215"/>
          </a:xfrm>
          <a:prstGeom prst="line">
            <a:avLst/>
          </a:prstGeom>
          <a:ln w="31750" cap="rnd">
            <a:solidFill>
              <a:schemeClr val="tx2">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8550749" y="3679774"/>
            <a:ext cx="1003509" cy="485868"/>
          </a:xfrm>
          <a:prstGeom prst="line">
            <a:avLst/>
          </a:prstGeom>
          <a:ln w="31750" cap="rnd">
            <a:solidFill>
              <a:schemeClr val="tx2">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3890999" y="5806873"/>
            <a:ext cx="908840" cy="184666"/>
          </a:xfrm>
          <a:prstGeom prst="rect">
            <a:avLst/>
          </a:prstGeom>
          <a:noFill/>
        </p:spPr>
        <p:txBody>
          <a:bodyPr wrap="none" lIns="0" tIns="0" rIns="0" bIns="0">
            <a:spAutoFit/>
            <a:scene3d>
              <a:camera prst="orthographicFront"/>
              <a:lightRig rig="threePt" dir="t"/>
            </a:scene3d>
            <a:sp3d/>
          </a:bodyPr>
          <a:lstStyle/>
          <a:p>
            <a:pPr algn="ctr" defTabSz="950894">
              <a:lnSpc>
                <a:spcPct val="80000"/>
              </a:lnSpc>
              <a:defRPr/>
            </a:pPr>
            <a:r>
              <a:rPr lang="en-US" sz="1500" dirty="0" smtClean="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rPr>
              <a:t>SharePoint</a:t>
            </a:r>
            <a:endParaRPr lang="en-US" sz="1500" dirty="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endParaRPr>
          </a:p>
        </p:txBody>
      </p:sp>
      <p:sp>
        <p:nvSpPr>
          <p:cNvPr id="75" name="Rectangle 74"/>
          <p:cNvSpPr/>
          <p:nvPr/>
        </p:nvSpPr>
        <p:spPr>
          <a:xfrm>
            <a:off x="7335529" y="5899206"/>
            <a:ext cx="1275991" cy="184666"/>
          </a:xfrm>
          <a:prstGeom prst="rect">
            <a:avLst/>
          </a:prstGeom>
          <a:noFill/>
        </p:spPr>
        <p:txBody>
          <a:bodyPr wrap="none" lIns="0" tIns="0" rIns="0" bIns="0">
            <a:spAutoFit/>
            <a:scene3d>
              <a:camera prst="orthographicFront"/>
              <a:lightRig rig="threePt" dir="t"/>
            </a:scene3d>
            <a:sp3d/>
          </a:bodyPr>
          <a:lstStyle/>
          <a:p>
            <a:pPr algn="ctr" defTabSz="950894">
              <a:lnSpc>
                <a:spcPct val="80000"/>
              </a:lnSpc>
              <a:defRPr/>
            </a:pPr>
            <a:r>
              <a:rPr lang="en-US" sz="1500" dirty="0" smtClean="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rPr>
              <a:t>Dynamics CRM</a:t>
            </a:r>
            <a:endParaRPr lang="en-US" sz="1500" dirty="0">
              <a:ln w="12700" cmpd="sng">
                <a:noFill/>
                <a:prstDash val="solid"/>
              </a:ln>
              <a:gradFill>
                <a:gsLst>
                  <a:gs pos="0">
                    <a:srgbClr val="FFFFFF"/>
                  </a:gs>
                  <a:gs pos="100000">
                    <a:srgbClr val="FFFFFF"/>
                  </a:gs>
                </a:gsLst>
                <a:lin ang="5400000" scaled="0"/>
              </a:gra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0538304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anim calcmode="lin" valueType="num">
                                      <p:cBhvr>
                                        <p:cTn id="8" dur="500" fill="hold"/>
                                        <p:tgtEl>
                                          <p:spTgt spid="64"/>
                                        </p:tgtEl>
                                        <p:attrNameLst>
                                          <p:attrName>ppt_x</p:attrName>
                                        </p:attrNameLst>
                                      </p:cBhvr>
                                      <p:tavLst>
                                        <p:tav tm="0">
                                          <p:val>
                                            <p:strVal val="#ppt_x"/>
                                          </p:val>
                                        </p:tav>
                                        <p:tav tm="100000">
                                          <p:val>
                                            <p:strVal val="#ppt_x"/>
                                          </p:val>
                                        </p:tav>
                                      </p:tavLst>
                                    </p:anim>
                                    <p:anim calcmode="lin" valueType="num">
                                      <p:cBhvr>
                                        <p:cTn id="9" dur="500" fill="hold"/>
                                        <p:tgtEl>
                                          <p:spTgt spid="6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wipe(right)">
                                      <p:cBhvr>
                                        <p:cTn id="13" dur="500"/>
                                        <p:tgtEl>
                                          <p:spTgt spid="63"/>
                                        </p:tgtEl>
                                      </p:cBhvr>
                                    </p:animEffect>
                                  </p:childTnLst>
                                </p:cTn>
                              </p:par>
                              <p:par>
                                <p:cTn id="14" presetID="10" presetClass="entr" presetSubtype="0" fill="hold" nodeType="with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fade">
                                      <p:cBhvr>
                                        <p:cTn id="16" dur="500"/>
                                        <p:tgtEl>
                                          <p:spTgt spid="65"/>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wipe(right)">
                                      <p:cBhvr>
                                        <p:cTn id="20" dur="500"/>
                                        <p:tgtEl>
                                          <p:spTgt spid="66"/>
                                        </p:tgtEl>
                                      </p:cBhvr>
                                    </p:animEffect>
                                  </p:childTnLst>
                                </p:cTn>
                              </p:par>
                              <p:par>
                                <p:cTn id="21" presetID="10" presetClass="entr" presetSubtype="0" fill="hold"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down)">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68"/>
                                        </p:tgtEl>
                                        <p:attrNameLst>
                                          <p:attrName>style.visibility</p:attrName>
                                        </p:attrNameLst>
                                      </p:cBhvr>
                                      <p:to>
                                        <p:strVal val="visible"/>
                                      </p:to>
                                    </p:set>
                                    <p:animEffect transition="in" filter="fade">
                                      <p:cBhvr>
                                        <p:cTn id="30" dur="500"/>
                                        <p:tgtEl>
                                          <p:spTgt spid="68"/>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ipe(down)">
                                      <p:cBhvr>
                                        <p:cTn id="34" dur="500"/>
                                        <p:tgtEl>
                                          <p:spTgt spid="74"/>
                                        </p:tgtEl>
                                      </p:cBhvr>
                                    </p:animEffect>
                                  </p:childTnLst>
                                </p:cTn>
                              </p:par>
                              <p:par>
                                <p:cTn id="35" presetID="10" presetClass="entr" presetSubtype="0" fill="hold"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500"/>
                                        <p:tgtEl>
                                          <p:spTgt spid="69"/>
                                        </p:tgtEl>
                                      </p:cBhvr>
                                    </p:animEffect>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wipe(left)">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fade">
                                      <p:cBhvr>
                                        <p:cTn id="44" dur="500"/>
                                        <p:tgtEl>
                                          <p:spTgt spid="71"/>
                                        </p:tgtEl>
                                      </p:cBhvr>
                                    </p:animEffect>
                                  </p:childTnLst>
                                </p:cTn>
                              </p:par>
                            </p:childTnLst>
                          </p:cTn>
                        </p:par>
                        <p:par>
                          <p:cTn id="45" fill="hold">
                            <p:stCondLst>
                              <p:cond delay="3000"/>
                            </p:stCondLst>
                            <p:childTnLst>
                              <p:par>
                                <p:cTn id="46" presetID="22" presetClass="entr" presetSubtype="8" fill="hold" nodeType="after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wipe(left)">
                                      <p:cBhvr>
                                        <p:cTn id="48" dur="500"/>
                                        <p:tgtEl>
                                          <p:spTgt spid="80"/>
                                        </p:tgtEl>
                                      </p:cBhvr>
                                    </p:animEffect>
                                  </p:childTnLst>
                                </p:cTn>
                              </p:par>
                              <p:par>
                                <p:cTn id="49" presetID="10" presetClass="entr" presetSubtype="0" fill="hold" nodeType="with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p:cNvSpPr/>
          <p:nvPr/>
        </p:nvSpPr>
        <p:spPr bwMode="auto">
          <a:xfrm rot="16200000">
            <a:off x="5920592" y="28727"/>
            <a:ext cx="1531333" cy="11005139"/>
          </a:xfrm>
          <a:prstGeom prst="round2SameRect">
            <a:avLst>
              <a:gd name="adj1" fmla="val 50000"/>
              <a:gd name="adj2" fmla="val 0"/>
            </a:avLst>
          </a:prstGeom>
          <a:gradFill flip="none" rotWithShape="1">
            <a:gsLst>
              <a:gs pos="4000">
                <a:srgbClr val="FFFFFF"/>
              </a:gs>
              <a:gs pos="18000">
                <a:srgbClr val="FFFFFF">
                  <a:alpha val="61000"/>
                </a:srgbClr>
              </a:gs>
              <a:gs pos="48000">
                <a:srgbClr val="000000">
                  <a:alpha val="40000"/>
                </a:srgbClr>
              </a:gs>
              <a:gs pos="75000">
                <a:srgbClr val="000000">
                  <a:alpha val="40000"/>
                </a:srgbClr>
              </a:gs>
              <a:gs pos="91000">
                <a:srgbClr val="FFFFFF">
                  <a:alpha val="0"/>
                </a:srgbClr>
              </a:gs>
              <a:gs pos="100000">
                <a:srgbClr val="FFFFFF"/>
              </a:gs>
            </a:gsLst>
            <a:lin ang="13500000" scaled="1"/>
            <a:tileRect/>
          </a:gradFill>
          <a:ln w="28575">
            <a:solidFill>
              <a:srgbClr val="FFFFFF"/>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t" anchorCtr="0" compatLnSpc="1">
            <a:prstTxWarp prst="textNoShape">
              <a:avLst/>
            </a:prstTxWarp>
          </a:bodyPr>
          <a:lstStyle/>
          <a:p>
            <a:pPr marL="760647" lvl="1" indent="-186524" algn="ctr" defTabSz="761907">
              <a:lnSpc>
                <a:spcPct val="85000"/>
              </a:lnSpc>
              <a:buClr>
                <a:srgbClr val="FFFFFF"/>
              </a:buClr>
              <a:buSzPct val="100000"/>
              <a:tabLst>
                <a:tab pos="424590" algn="l"/>
              </a:tabLst>
              <a:defRPr/>
            </a:pPr>
            <a:endParaRPr lang="en-US" altLang="zh-CN" sz="2000" b="1" i="1" dirty="0" smtClean="0">
              <a:solidFill>
                <a:schemeClr val="tx1"/>
              </a:solidFill>
              <a:effectLst>
                <a:outerShdw blurRad="393700" algn="ctr" rotWithShape="0">
                  <a:prstClr val="black">
                    <a:alpha val="69000"/>
                  </a:prstClr>
                </a:outerShdw>
              </a:effectLst>
            </a:endParaRPr>
          </a:p>
        </p:txBody>
      </p:sp>
      <p:sp>
        <p:nvSpPr>
          <p:cNvPr id="11" name="Round Same Side Corner Rectangle 10"/>
          <p:cNvSpPr/>
          <p:nvPr/>
        </p:nvSpPr>
        <p:spPr bwMode="auto">
          <a:xfrm rot="16200000">
            <a:off x="5656223" y="-2042283"/>
            <a:ext cx="1531333" cy="11533874"/>
          </a:xfrm>
          <a:prstGeom prst="round2SameRect">
            <a:avLst>
              <a:gd name="adj1" fmla="val 50000"/>
              <a:gd name="adj2" fmla="val 0"/>
            </a:avLst>
          </a:prstGeom>
          <a:gradFill flip="none" rotWithShape="1">
            <a:gsLst>
              <a:gs pos="4000">
                <a:srgbClr val="FFFFFF"/>
              </a:gs>
              <a:gs pos="18000">
                <a:srgbClr val="FFFFFF">
                  <a:alpha val="61000"/>
                </a:srgbClr>
              </a:gs>
              <a:gs pos="48000">
                <a:srgbClr val="000000">
                  <a:alpha val="40000"/>
                </a:srgbClr>
              </a:gs>
              <a:gs pos="75000">
                <a:srgbClr val="000000">
                  <a:alpha val="40000"/>
                </a:srgbClr>
              </a:gs>
              <a:gs pos="91000">
                <a:srgbClr val="FFFFFF">
                  <a:alpha val="0"/>
                </a:srgbClr>
              </a:gs>
              <a:gs pos="100000">
                <a:srgbClr val="FFFFFF"/>
              </a:gs>
            </a:gsLst>
            <a:lin ang="13500000" scaled="1"/>
            <a:tileRect/>
          </a:gradFill>
          <a:ln w="28575">
            <a:solidFill>
              <a:srgbClr val="FFFFFF"/>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t" anchorCtr="0" compatLnSpc="1">
            <a:prstTxWarp prst="textNoShape">
              <a:avLst/>
            </a:prstTxWarp>
          </a:bodyPr>
          <a:lstStyle/>
          <a:p>
            <a:pPr marL="760647" lvl="1" indent="-186524" algn="ctr" defTabSz="761907">
              <a:lnSpc>
                <a:spcPct val="85000"/>
              </a:lnSpc>
              <a:buClr>
                <a:srgbClr val="FFFFFF"/>
              </a:buClr>
              <a:buSzPct val="100000"/>
              <a:tabLst>
                <a:tab pos="424590" algn="l"/>
              </a:tabLst>
              <a:defRPr/>
            </a:pPr>
            <a:endParaRPr lang="en-US" altLang="zh-CN" sz="2000" b="1" i="1" dirty="0" smtClean="0">
              <a:solidFill>
                <a:schemeClr val="tx1"/>
              </a:solidFill>
              <a:effectLst>
                <a:outerShdw blurRad="393700" algn="ctr" rotWithShape="0">
                  <a:prstClr val="black">
                    <a:alpha val="69000"/>
                  </a:prstClr>
                </a:outerShdw>
              </a:effectLst>
            </a:endParaRPr>
          </a:p>
        </p:txBody>
      </p:sp>
      <p:sp>
        <p:nvSpPr>
          <p:cNvPr id="12" name="Round Same Side Corner Rectangle 11"/>
          <p:cNvSpPr/>
          <p:nvPr/>
        </p:nvSpPr>
        <p:spPr bwMode="auto">
          <a:xfrm rot="16200000">
            <a:off x="5517080" y="-3997991"/>
            <a:ext cx="1531333" cy="11812159"/>
          </a:xfrm>
          <a:prstGeom prst="round2SameRect">
            <a:avLst>
              <a:gd name="adj1" fmla="val 50000"/>
              <a:gd name="adj2" fmla="val 0"/>
            </a:avLst>
          </a:prstGeom>
          <a:gradFill flip="none" rotWithShape="1">
            <a:gsLst>
              <a:gs pos="4000">
                <a:srgbClr val="FFFFFF"/>
              </a:gs>
              <a:gs pos="18000">
                <a:srgbClr val="FFFFFF">
                  <a:alpha val="61000"/>
                </a:srgbClr>
              </a:gs>
              <a:gs pos="48000">
                <a:srgbClr val="000000">
                  <a:alpha val="40000"/>
                </a:srgbClr>
              </a:gs>
              <a:gs pos="75000">
                <a:srgbClr val="000000">
                  <a:alpha val="40000"/>
                </a:srgbClr>
              </a:gs>
              <a:gs pos="91000">
                <a:srgbClr val="FFFFFF">
                  <a:alpha val="0"/>
                </a:srgbClr>
              </a:gs>
              <a:gs pos="100000">
                <a:srgbClr val="FFFFFF"/>
              </a:gs>
            </a:gsLst>
            <a:lin ang="13500000" scaled="1"/>
            <a:tileRect/>
          </a:gradFill>
          <a:ln w="28575">
            <a:solidFill>
              <a:srgbClr val="FFFFFF"/>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t" anchorCtr="0" compatLnSpc="1">
            <a:prstTxWarp prst="textNoShape">
              <a:avLst/>
            </a:prstTxWarp>
          </a:bodyPr>
          <a:lstStyle/>
          <a:p>
            <a:pPr marL="760647" lvl="1" indent="-186524" algn="ctr" defTabSz="761907">
              <a:lnSpc>
                <a:spcPct val="85000"/>
              </a:lnSpc>
              <a:buClr>
                <a:srgbClr val="FFFFFF"/>
              </a:buClr>
              <a:buSzPct val="100000"/>
              <a:tabLst>
                <a:tab pos="424590" algn="l"/>
              </a:tabLst>
              <a:defRPr/>
            </a:pPr>
            <a:endParaRPr lang="en-US" altLang="zh-CN" sz="2000" b="1" i="1" dirty="0" smtClean="0">
              <a:solidFill>
                <a:schemeClr val="tx1"/>
              </a:solidFill>
              <a:effectLst>
                <a:outerShdw blurRad="393700" algn="ctr" rotWithShape="0">
                  <a:prstClr val="black">
                    <a:alpha val="69000"/>
                  </a:prstClr>
                </a:outerShdw>
              </a:effectLst>
            </a:endParaRPr>
          </a:p>
        </p:txBody>
      </p:sp>
      <p:sp>
        <p:nvSpPr>
          <p:cNvPr id="8" name="Rectangle 7"/>
          <p:cNvSpPr/>
          <p:nvPr/>
        </p:nvSpPr>
        <p:spPr>
          <a:xfrm>
            <a:off x="3564657" y="4726429"/>
            <a:ext cx="9014836" cy="523214"/>
          </a:xfrm>
          <a:prstGeom prst="rect">
            <a:avLst/>
          </a:prstGeom>
          <a:noFill/>
          <a:effectLst>
            <a:outerShdw blurRad="50800" dist="38100" dir="2700000" algn="tl" rotWithShape="0">
              <a:prstClr val="black">
                <a:alpha val="40000"/>
              </a:prstClr>
            </a:outerShdw>
          </a:effectLst>
        </p:spPr>
        <p:txBody>
          <a:bodyPr wrap="square" lIns="91432" tIns="45717" rIns="91432" bIns="45717">
            <a:spAutoFit/>
          </a:bodyPr>
          <a:lstStyle/>
          <a:p>
            <a:pPr lvl="0"/>
            <a:r>
              <a:rPr lang="en-US" altLang="zh-CN" sz="2800" dirty="0">
                <a:effectLst>
                  <a:outerShdw blurRad="38100" dist="38100" dir="2700000" algn="tl">
                    <a:srgbClr val="000000">
                      <a:alpha val="43137"/>
                    </a:srgbClr>
                  </a:outerShdw>
                </a:effectLst>
              </a:rPr>
              <a:t>Flexible Deployment</a:t>
            </a:r>
            <a:endParaRPr lang="en-US" sz="2800" b="1" dirty="0"/>
          </a:p>
        </p:txBody>
      </p:sp>
      <p:sp>
        <p:nvSpPr>
          <p:cNvPr id="10" name="Rectangle 9"/>
          <p:cNvSpPr/>
          <p:nvPr/>
        </p:nvSpPr>
        <p:spPr>
          <a:xfrm>
            <a:off x="3196690" y="2851821"/>
            <a:ext cx="9248860" cy="523214"/>
          </a:xfrm>
          <a:prstGeom prst="rect">
            <a:avLst/>
          </a:prstGeom>
          <a:noFill/>
          <a:effectLst>
            <a:outerShdw blurRad="50800" dist="38100" dir="2700000" algn="tl" rotWithShape="0">
              <a:prstClr val="black">
                <a:alpha val="40000"/>
              </a:prstClr>
            </a:outerShdw>
          </a:effectLst>
        </p:spPr>
        <p:txBody>
          <a:bodyPr wrap="square" lIns="91432" tIns="45717" rIns="91432" bIns="45717">
            <a:spAutoFit/>
          </a:bodyPr>
          <a:lstStyle/>
          <a:p>
            <a:pPr lvl="0"/>
            <a:r>
              <a:rPr lang="en-US" altLang="zh-CN" sz="2800" dirty="0">
                <a:effectLst>
                  <a:outerShdw blurRad="38100" dist="38100" dir="2700000" algn="tl">
                    <a:srgbClr val="000000">
                      <a:alpha val="43137"/>
                    </a:srgbClr>
                  </a:outerShdw>
                </a:effectLst>
              </a:rPr>
              <a:t>Rich Platform Services</a:t>
            </a:r>
            <a:endParaRPr lang="en-US" sz="2800" b="1" dirty="0"/>
          </a:p>
        </p:txBody>
      </p:sp>
      <p:sp>
        <p:nvSpPr>
          <p:cNvPr id="9" name="Rectangle 8"/>
          <p:cNvSpPr/>
          <p:nvPr/>
        </p:nvSpPr>
        <p:spPr>
          <a:xfrm>
            <a:off x="2665288" y="1066574"/>
            <a:ext cx="8496641" cy="523214"/>
          </a:xfrm>
          <a:prstGeom prst="rect">
            <a:avLst/>
          </a:prstGeom>
          <a:noFill/>
          <a:effectLst>
            <a:outerShdw blurRad="50800" dist="38100" dir="2700000" algn="tl" rotWithShape="0">
              <a:prstClr val="black">
                <a:alpha val="40000"/>
              </a:prstClr>
            </a:outerShdw>
          </a:effectLst>
        </p:spPr>
        <p:txBody>
          <a:bodyPr wrap="square" lIns="91432" tIns="45717" rIns="91432" bIns="45717">
            <a:spAutoFit/>
          </a:bodyPr>
          <a:lstStyle/>
          <a:p>
            <a:pPr lvl="0"/>
            <a:r>
              <a:rPr lang="en-US" altLang="zh-CN" sz="2800" dirty="0">
                <a:effectLst>
                  <a:outerShdw blurRad="38100" dist="38100" dir="2700000" algn="tl">
                    <a:srgbClr val="000000">
                      <a:alpha val="43137"/>
                    </a:srgbClr>
                  </a:outerShdw>
                </a:effectLst>
              </a:rPr>
              <a:t>Developer Productivity</a:t>
            </a:r>
            <a:endParaRPr lang="en-US" sz="2800" b="1" dirty="0"/>
          </a:p>
        </p:txBody>
      </p:sp>
      <p:sp>
        <p:nvSpPr>
          <p:cNvPr id="18" name="Title 17"/>
          <p:cNvSpPr>
            <a:spLocks noGrp="1"/>
          </p:cNvSpPr>
          <p:nvPr>
            <p:ph type="title"/>
          </p:nvPr>
        </p:nvSpPr>
        <p:spPr>
          <a:xfrm>
            <a:off x="473052" y="233470"/>
            <a:ext cx="11715776" cy="609398"/>
          </a:xfrm>
        </p:spPr>
        <p:txBody>
          <a:bodyPr/>
          <a:lstStyle/>
          <a:p>
            <a:pPr>
              <a:defRPr/>
            </a:pPr>
            <a:r>
              <a:rPr lang="en-US" smtClean="0"/>
              <a:t>SharePoint Developer Platform</a:t>
            </a:r>
            <a:endParaRPr sz="3000" dirty="0"/>
          </a:p>
        </p:txBody>
      </p:sp>
      <p:sp>
        <p:nvSpPr>
          <p:cNvPr id="19" name="TextBox 18"/>
          <p:cNvSpPr txBox="1"/>
          <p:nvPr/>
        </p:nvSpPr>
        <p:spPr>
          <a:xfrm>
            <a:off x="2665289" y="1583261"/>
            <a:ext cx="9498085" cy="978723"/>
          </a:xfrm>
          <a:prstGeom prst="rect">
            <a:avLst/>
          </a:prstGeom>
          <a:noFill/>
        </p:spPr>
        <p:txBody>
          <a:bodyPr wrap="square" lIns="76194" tIns="38097" rIns="76194" bIns="38097" rtlCol="0">
            <a:spAutoFit/>
          </a:bodyPr>
          <a:lstStyle/>
          <a:p>
            <a:pPr marL="288384" indent="-195784">
              <a:lnSpc>
                <a:spcPct val="90000"/>
              </a:lnSpc>
              <a:spcAft>
                <a:spcPts val="600"/>
              </a:spcAft>
              <a:buBlip>
                <a:blip r:embed="rId3"/>
              </a:buBlip>
            </a:pPr>
            <a:r>
              <a:rPr lang="en-US" dirty="0"/>
              <a:t>First Class SharePoint Developer Tools</a:t>
            </a:r>
          </a:p>
          <a:p>
            <a:pPr marL="288384" indent="-195784">
              <a:lnSpc>
                <a:spcPct val="90000"/>
              </a:lnSpc>
              <a:spcAft>
                <a:spcPts val="600"/>
              </a:spcAft>
              <a:buBlip>
                <a:blip r:embed="rId3"/>
              </a:buBlip>
            </a:pPr>
            <a:r>
              <a:rPr lang="en-US" dirty="0"/>
              <a:t>Faster Solution Debugging &amp; Tuning</a:t>
            </a:r>
          </a:p>
          <a:p>
            <a:pPr marL="288384" indent="-195784">
              <a:lnSpc>
                <a:spcPct val="90000"/>
              </a:lnSpc>
              <a:spcAft>
                <a:spcPts val="600"/>
              </a:spcAft>
              <a:buBlip>
                <a:blip r:embed="rId3"/>
              </a:buBlip>
            </a:pPr>
            <a:r>
              <a:rPr lang="en-US" dirty="0"/>
              <a:t>Choice of Development </a:t>
            </a:r>
            <a:r>
              <a:rPr lang="en-US" dirty="0" smtClean="0"/>
              <a:t>Workstation</a:t>
            </a:r>
            <a:endParaRPr lang="en-US" dirty="0"/>
          </a:p>
        </p:txBody>
      </p:sp>
      <p:sp>
        <p:nvSpPr>
          <p:cNvPr id="20" name="TextBox 19"/>
          <p:cNvSpPr txBox="1"/>
          <p:nvPr/>
        </p:nvSpPr>
        <p:spPr>
          <a:xfrm>
            <a:off x="3196690" y="3356202"/>
            <a:ext cx="8992134" cy="1074134"/>
          </a:xfrm>
          <a:prstGeom prst="rect">
            <a:avLst/>
          </a:prstGeom>
          <a:noFill/>
        </p:spPr>
        <p:txBody>
          <a:bodyPr wrap="square" lIns="76194" tIns="38097" rIns="76194" bIns="38097" rtlCol="0">
            <a:spAutoFit/>
          </a:bodyPr>
          <a:lstStyle/>
          <a:p>
            <a:pPr marL="325424" indent="-234147">
              <a:lnSpc>
                <a:spcPct val="90000"/>
              </a:lnSpc>
              <a:buBlip>
                <a:blip r:embed="rId3"/>
              </a:buBlip>
            </a:pPr>
            <a:r>
              <a:rPr lang="en-US" dirty="0"/>
              <a:t>Business Connectivity Services </a:t>
            </a:r>
          </a:p>
          <a:p>
            <a:pPr marL="325424" indent="-234147">
              <a:lnSpc>
                <a:spcPct val="90000"/>
              </a:lnSpc>
              <a:buBlip>
                <a:blip r:embed="rId3"/>
              </a:buBlip>
            </a:pPr>
            <a:r>
              <a:rPr lang="en-US" dirty="0"/>
              <a:t>LINQ, REST and Data Improvements</a:t>
            </a:r>
          </a:p>
          <a:p>
            <a:pPr marL="325424" indent="-234147">
              <a:lnSpc>
                <a:spcPct val="90000"/>
              </a:lnSpc>
              <a:buBlip>
                <a:blip r:embed="rId3"/>
              </a:buBlip>
            </a:pPr>
            <a:r>
              <a:rPr lang="en-US" dirty="0"/>
              <a:t>Client Object Model</a:t>
            </a:r>
          </a:p>
          <a:p>
            <a:pPr marL="325424" indent="-234147">
              <a:lnSpc>
                <a:spcPct val="90000"/>
              </a:lnSpc>
              <a:buBlip>
                <a:blip r:embed="rId3"/>
              </a:buBlip>
            </a:pPr>
            <a:r>
              <a:rPr lang="en-US" dirty="0" smtClean="0"/>
              <a:t>Workflow </a:t>
            </a:r>
            <a:r>
              <a:rPr lang="en-US" dirty="0"/>
              <a:t>Improvements</a:t>
            </a:r>
          </a:p>
        </p:txBody>
      </p:sp>
      <p:sp>
        <p:nvSpPr>
          <p:cNvPr id="21" name="TextBox 20"/>
          <p:cNvSpPr txBox="1"/>
          <p:nvPr/>
        </p:nvSpPr>
        <p:spPr>
          <a:xfrm>
            <a:off x="3564659" y="5240756"/>
            <a:ext cx="8624168" cy="824835"/>
          </a:xfrm>
          <a:prstGeom prst="rect">
            <a:avLst/>
          </a:prstGeom>
          <a:noFill/>
        </p:spPr>
        <p:txBody>
          <a:bodyPr wrap="square" lIns="76194" tIns="38097" rIns="76194" bIns="38097" rtlCol="0">
            <a:spAutoFit/>
          </a:bodyPr>
          <a:lstStyle/>
          <a:p>
            <a:pPr marL="234147" indent="-234147">
              <a:lnSpc>
                <a:spcPct val="90000"/>
              </a:lnSpc>
              <a:buBlip>
                <a:blip r:embed="rId3"/>
              </a:buBlip>
            </a:pPr>
            <a:r>
              <a:rPr lang="en-US" dirty="0"/>
              <a:t>Application Lifecycle Management  - TFS</a:t>
            </a:r>
          </a:p>
          <a:p>
            <a:pPr marL="234147" indent="-234147">
              <a:lnSpc>
                <a:spcPct val="90000"/>
              </a:lnSpc>
              <a:buBlip>
                <a:blip r:embed="rId3"/>
              </a:buBlip>
            </a:pPr>
            <a:r>
              <a:rPr lang="en-US" dirty="0"/>
              <a:t>Sandboxed Solutions</a:t>
            </a:r>
          </a:p>
          <a:p>
            <a:pPr marL="234147" indent="-234147">
              <a:lnSpc>
                <a:spcPct val="90000"/>
              </a:lnSpc>
              <a:buBlip>
                <a:blip r:embed="rId3"/>
              </a:buBlip>
            </a:pPr>
            <a:r>
              <a:rPr lang="en-US" dirty="0"/>
              <a:t>SharePoint Online</a:t>
            </a:r>
          </a:p>
        </p:txBody>
      </p:sp>
      <p:pic>
        <p:nvPicPr>
          <p:cNvPr id="3079" name="Picture 7" descr="D:\DVD-MSFT\DVD_Art_Sept-2-2010\Artwork_Imagery\Brand Photos\_Soft Edge Scenarios\FY08 Xbox 360 Lifestyle\xbox gamer 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604" y="1189769"/>
            <a:ext cx="1328660" cy="1557023"/>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D:\DVD-MSFT\DVD_Art_Sept-2-2010\Artwork_Imagery\Shapes\Cylinder\4 stacked ovals with reflecti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9751" y="3195219"/>
            <a:ext cx="1898186" cy="1637267"/>
          </a:xfrm>
          <a:prstGeom prst="rect">
            <a:avLst/>
          </a:prstGeom>
          <a:noFill/>
          <a:extLst>
            <a:ext uri="{909E8E84-426E-40DD-AFC4-6F175D3DCCD1}">
              <a14:hiddenFill xmlns:a14="http://schemas.microsoft.com/office/drawing/2010/main">
                <a:solidFill>
                  <a:srgbClr val="FFFFFF"/>
                </a:solidFill>
              </a14:hiddenFill>
            </a:ext>
          </a:extLst>
        </p:spPr>
      </p:pic>
      <p:pic>
        <p:nvPicPr>
          <p:cNvPr id="25" name="Rectangle 964648"/>
          <p:cNvPicPr>
            <a:picLocks noChangeAspect="1" noChangeArrowheads="1"/>
          </p:cNvPicPr>
          <p:nvPr/>
        </p:nvPicPr>
        <p:blipFill>
          <a:blip r:embed="rId6" cstate="print"/>
          <a:srcRect/>
          <a:stretch>
            <a:fillRect/>
          </a:stretch>
        </p:blipFill>
        <p:spPr bwMode="auto">
          <a:xfrm>
            <a:off x="1547934" y="4988036"/>
            <a:ext cx="1772494" cy="866223"/>
          </a:xfrm>
          <a:prstGeom prst="rect">
            <a:avLst/>
          </a:prstGeom>
          <a:noFill/>
          <a:ln w="9525">
            <a:noFill/>
            <a:miter lim="800000"/>
            <a:headEnd/>
            <a:tailEnd/>
          </a:ln>
        </p:spPr>
      </p:pic>
    </p:spTree>
    <p:extLst>
      <p:ext uri="{BB962C8B-B14F-4D97-AF65-F5344CB8AC3E}">
        <p14:creationId xmlns:p14="http://schemas.microsoft.com/office/powerpoint/2010/main" val="31805080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par>
                                <p:cTn id="8" presetID="9" presetClass="entr" presetSubtype="0" fill="hold" nodeType="withEffect">
                                  <p:stCondLst>
                                    <p:cond delay="0"/>
                                  </p:stCondLst>
                                  <p:childTnLst>
                                    <p:set>
                                      <p:cBhvr>
                                        <p:cTn id="9" dur="1" fill="hold">
                                          <p:stCondLst>
                                            <p:cond delay="0"/>
                                          </p:stCondLst>
                                        </p:cTn>
                                        <p:tgtEl>
                                          <p:spTgt spid="3079"/>
                                        </p:tgtEl>
                                        <p:attrNameLst>
                                          <p:attrName>style.visibility</p:attrName>
                                        </p:attrNameLst>
                                      </p:cBhvr>
                                      <p:to>
                                        <p:strVal val="visible"/>
                                      </p:to>
                                    </p:set>
                                    <p:animEffect transition="in" filter="dissolve">
                                      <p:cBhvr>
                                        <p:cTn id="10" dur="500"/>
                                        <p:tgtEl>
                                          <p:spTgt spid="307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47"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par>
                                <p:cTn id="19" presetID="22" presetClass="entr" presetSubtype="8" fill="hold" grpId="0" nodeType="withEffect">
                                  <p:stCondLst>
                                    <p:cond delay="100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1000"/>
                                        <p:tgtEl>
                                          <p:spTgt spid="11"/>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47" presetClass="entr" presetSubtype="0" fill="hold" grpId="0" nodeType="withEffect">
                                  <p:stCondLst>
                                    <p:cond delay="10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9" presetClass="entr" presetSubtype="0" fill="hold" nodeType="withEffect">
                                  <p:stCondLst>
                                    <p:cond delay="1000"/>
                                  </p:stCondLst>
                                  <p:childTnLst>
                                    <p:set>
                                      <p:cBhvr>
                                        <p:cTn id="31" dur="1" fill="hold">
                                          <p:stCondLst>
                                            <p:cond delay="0"/>
                                          </p:stCondLst>
                                        </p:cTn>
                                        <p:tgtEl>
                                          <p:spTgt spid="3080"/>
                                        </p:tgtEl>
                                        <p:attrNameLst>
                                          <p:attrName>style.visibility</p:attrName>
                                        </p:attrNameLst>
                                      </p:cBhvr>
                                      <p:to>
                                        <p:strVal val="visible"/>
                                      </p:to>
                                    </p:set>
                                    <p:animEffect transition="in" filter="dissolve">
                                      <p:cBhvr>
                                        <p:cTn id="32" dur="500"/>
                                        <p:tgtEl>
                                          <p:spTgt spid="3080"/>
                                        </p:tgtEl>
                                      </p:cBhvr>
                                    </p:animEffect>
                                  </p:childTnLst>
                                </p:cTn>
                              </p:par>
                              <p:par>
                                <p:cTn id="33" presetID="22" presetClass="entr" presetSubtype="8" fill="hold" grpId="0" nodeType="withEffect">
                                  <p:stCondLst>
                                    <p:cond delay="200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1000"/>
                                        <p:tgtEl>
                                          <p:spTgt spid="13"/>
                                        </p:tgtEl>
                                      </p:cBhvr>
                                    </p:animEffect>
                                  </p:childTnLst>
                                </p:cTn>
                              </p:par>
                              <p:par>
                                <p:cTn id="36" presetID="10" presetClass="entr" presetSubtype="0" fill="hold" grpId="0" nodeType="withEffect">
                                  <p:stCondLst>
                                    <p:cond delay="200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par>
                                <p:cTn id="39" presetID="47" presetClass="entr" presetSubtype="0" fill="hold" grpId="0" nodeType="withEffect">
                                  <p:stCondLst>
                                    <p:cond delay="200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1000"/>
                                        <p:tgtEl>
                                          <p:spTgt spid="21"/>
                                        </p:tgtEl>
                                      </p:cBhvr>
                                    </p:animEffect>
                                    <p:anim calcmode="lin" valueType="num">
                                      <p:cBhvr>
                                        <p:cTn id="42" dur="1000" fill="hold"/>
                                        <p:tgtEl>
                                          <p:spTgt spid="21"/>
                                        </p:tgtEl>
                                        <p:attrNameLst>
                                          <p:attrName>ppt_x</p:attrName>
                                        </p:attrNameLst>
                                      </p:cBhvr>
                                      <p:tavLst>
                                        <p:tav tm="0">
                                          <p:val>
                                            <p:strVal val="#ppt_x"/>
                                          </p:val>
                                        </p:tav>
                                        <p:tav tm="100000">
                                          <p:val>
                                            <p:strVal val="#ppt_x"/>
                                          </p:val>
                                        </p:tav>
                                      </p:tavLst>
                                    </p:anim>
                                    <p:anim calcmode="lin" valueType="num">
                                      <p:cBhvr>
                                        <p:cTn id="43" dur="1000" fill="hold"/>
                                        <p:tgtEl>
                                          <p:spTgt spid="21"/>
                                        </p:tgtEl>
                                        <p:attrNameLst>
                                          <p:attrName>ppt_y</p:attrName>
                                        </p:attrNameLst>
                                      </p:cBhvr>
                                      <p:tavLst>
                                        <p:tav tm="0">
                                          <p:val>
                                            <p:strVal val="#ppt_y-.1"/>
                                          </p:val>
                                        </p:tav>
                                        <p:tav tm="100000">
                                          <p:val>
                                            <p:strVal val="#ppt_y"/>
                                          </p:val>
                                        </p:tav>
                                      </p:tavLst>
                                    </p:anim>
                                  </p:childTnLst>
                                </p:cTn>
                              </p:par>
                              <p:par>
                                <p:cTn id="44" presetID="9" presetClass="entr" presetSubtype="0" fill="hold" nodeType="withEffect">
                                  <p:stCondLst>
                                    <p:cond delay="2000"/>
                                  </p:stCondLst>
                                  <p:childTnLst>
                                    <p:set>
                                      <p:cBhvr>
                                        <p:cTn id="45" dur="1" fill="hold">
                                          <p:stCondLst>
                                            <p:cond delay="0"/>
                                          </p:stCondLst>
                                        </p:cTn>
                                        <p:tgtEl>
                                          <p:spTgt spid="25"/>
                                        </p:tgtEl>
                                        <p:attrNameLst>
                                          <p:attrName>style.visibility</p:attrName>
                                        </p:attrNameLst>
                                      </p:cBhvr>
                                      <p:to>
                                        <p:strVal val="visible"/>
                                      </p:to>
                                    </p:set>
                                    <p:animEffect transition="in" filter="dissolve">
                                      <p:cBhvr>
                                        <p:cTn id="4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P spid="12" grpId="0" animBg="1"/>
      <p:bldP spid="8" grpId="0"/>
      <p:bldP spid="10" grpId="0"/>
      <p:bldP spid="9"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p:cNvSpPr/>
          <p:nvPr/>
        </p:nvSpPr>
        <p:spPr bwMode="auto">
          <a:xfrm rot="16200000">
            <a:off x="5920592" y="28727"/>
            <a:ext cx="1531333" cy="11005139"/>
          </a:xfrm>
          <a:prstGeom prst="round2SameRect">
            <a:avLst>
              <a:gd name="adj1" fmla="val 50000"/>
              <a:gd name="adj2" fmla="val 0"/>
            </a:avLst>
          </a:prstGeom>
          <a:gradFill flip="none" rotWithShape="1">
            <a:gsLst>
              <a:gs pos="4000">
                <a:srgbClr val="FFFFFF"/>
              </a:gs>
              <a:gs pos="18000">
                <a:srgbClr val="FFFFFF">
                  <a:alpha val="61000"/>
                </a:srgbClr>
              </a:gs>
              <a:gs pos="48000">
                <a:srgbClr val="000000">
                  <a:alpha val="40000"/>
                </a:srgbClr>
              </a:gs>
              <a:gs pos="75000">
                <a:srgbClr val="000000">
                  <a:alpha val="40000"/>
                </a:srgbClr>
              </a:gs>
              <a:gs pos="91000">
                <a:srgbClr val="FFFFFF">
                  <a:alpha val="0"/>
                </a:srgbClr>
              </a:gs>
              <a:gs pos="100000">
                <a:srgbClr val="FFFFFF"/>
              </a:gs>
            </a:gsLst>
            <a:lin ang="13500000" scaled="1"/>
            <a:tileRect/>
          </a:gradFill>
          <a:ln w="28575">
            <a:solidFill>
              <a:srgbClr val="FFFFFF"/>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t" anchorCtr="0" compatLnSpc="1">
            <a:prstTxWarp prst="textNoShape">
              <a:avLst/>
            </a:prstTxWarp>
          </a:bodyPr>
          <a:lstStyle/>
          <a:p>
            <a:pPr marL="760647" lvl="1" indent="-186524" algn="ctr" defTabSz="761907">
              <a:lnSpc>
                <a:spcPct val="85000"/>
              </a:lnSpc>
              <a:buClr>
                <a:srgbClr val="FFFFFF"/>
              </a:buClr>
              <a:buSzPct val="100000"/>
              <a:tabLst>
                <a:tab pos="424590" algn="l"/>
              </a:tabLst>
              <a:defRPr/>
            </a:pPr>
            <a:endParaRPr lang="en-US" altLang="zh-CN" sz="2000" b="1" i="1" dirty="0" smtClean="0">
              <a:solidFill>
                <a:schemeClr val="tx1"/>
              </a:solidFill>
              <a:effectLst>
                <a:outerShdw blurRad="393700" algn="ctr" rotWithShape="0">
                  <a:prstClr val="black">
                    <a:alpha val="69000"/>
                  </a:prstClr>
                </a:outerShdw>
              </a:effectLst>
            </a:endParaRPr>
          </a:p>
        </p:txBody>
      </p:sp>
      <p:sp>
        <p:nvSpPr>
          <p:cNvPr id="11" name="Round Same Side Corner Rectangle 10"/>
          <p:cNvSpPr/>
          <p:nvPr/>
        </p:nvSpPr>
        <p:spPr bwMode="auto">
          <a:xfrm rot="16200000">
            <a:off x="5656223" y="-2042283"/>
            <a:ext cx="1531333" cy="11533874"/>
          </a:xfrm>
          <a:prstGeom prst="round2SameRect">
            <a:avLst>
              <a:gd name="adj1" fmla="val 50000"/>
              <a:gd name="adj2" fmla="val 0"/>
            </a:avLst>
          </a:prstGeom>
          <a:gradFill flip="none" rotWithShape="1">
            <a:gsLst>
              <a:gs pos="4000">
                <a:srgbClr val="FFFFFF"/>
              </a:gs>
              <a:gs pos="18000">
                <a:srgbClr val="FFFFFF">
                  <a:alpha val="61000"/>
                </a:srgbClr>
              </a:gs>
              <a:gs pos="48000">
                <a:srgbClr val="000000">
                  <a:alpha val="40000"/>
                </a:srgbClr>
              </a:gs>
              <a:gs pos="75000">
                <a:srgbClr val="000000">
                  <a:alpha val="40000"/>
                </a:srgbClr>
              </a:gs>
              <a:gs pos="91000">
                <a:srgbClr val="FFFFFF">
                  <a:alpha val="0"/>
                </a:srgbClr>
              </a:gs>
              <a:gs pos="100000">
                <a:srgbClr val="FFFFFF"/>
              </a:gs>
            </a:gsLst>
            <a:lin ang="13500000" scaled="1"/>
            <a:tileRect/>
          </a:gradFill>
          <a:ln w="28575">
            <a:solidFill>
              <a:srgbClr val="FFFFFF"/>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t" anchorCtr="0" compatLnSpc="1">
            <a:prstTxWarp prst="textNoShape">
              <a:avLst/>
            </a:prstTxWarp>
          </a:bodyPr>
          <a:lstStyle/>
          <a:p>
            <a:pPr marL="760647" lvl="1" indent="-186524" algn="ctr" defTabSz="761907">
              <a:lnSpc>
                <a:spcPct val="85000"/>
              </a:lnSpc>
              <a:buClr>
                <a:srgbClr val="FFFFFF"/>
              </a:buClr>
              <a:buSzPct val="100000"/>
              <a:tabLst>
                <a:tab pos="424590" algn="l"/>
              </a:tabLst>
              <a:defRPr/>
            </a:pPr>
            <a:endParaRPr lang="en-US" altLang="zh-CN" sz="2000" b="1" i="1" dirty="0" smtClean="0">
              <a:solidFill>
                <a:schemeClr val="tx1"/>
              </a:solidFill>
              <a:effectLst>
                <a:outerShdw blurRad="393700" algn="ctr" rotWithShape="0">
                  <a:prstClr val="black">
                    <a:alpha val="69000"/>
                  </a:prstClr>
                </a:outerShdw>
              </a:effectLst>
            </a:endParaRPr>
          </a:p>
        </p:txBody>
      </p:sp>
      <p:sp>
        <p:nvSpPr>
          <p:cNvPr id="12" name="Round Same Side Corner Rectangle 11"/>
          <p:cNvSpPr/>
          <p:nvPr/>
        </p:nvSpPr>
        <p:spPr bwMode="auto">
          <a:xfrm rot="16200000">
            <a:off x="5517080" y="-3997991"/>
            <a:ext cx="1531333" cy="11812159"/>
          </a:xfrm>
          <a:prstGeom prst="round2SameRect">
            <a:avLst>
              <a:gd name="adj1" fmla="val 50000"/>
              <a:gd name="adj2" fmla="val 0"/>
            </a:avLst>
          </a:prstGeom>
          <a:gradFill flip="none" rotWithShape="1">
            <a:gsLst>
              <a:gs pos="4000">
                <a:srgbClr val="FFFFFF"/>
              </a:gs>
              <a:gs pos="18000">
                <a:srgbClr val="FFFFFF">
                  <a:alpha val="61000"/>
                </a:srgbClr>
              </a:gs>
              <a:gs pos="48000">
                <a:srgbClr val="000000">
                  <a:alpha val="40000"/>
                </a:srgbClr>
              </a:gs>
              <a:gs pos="75000">
                <a:srgbClr val="000000">
                  <a:alpha val="40000"/>
                </a:srgbClr>
              </a:gs>
              <a:gs pos="91000">
                <a:srgbClr val="FFFFFF">
                  <a:alpha val="0"/>
                </a:srgbClr>
              </a:gs>
              <a:gs pos="100000">
                <a:srgbClr val="FFFFFF"/>
              </a:gs>
            </a:gsLst>
            <a:lin ang="13500000" scaled="1"/>
            <a:tileRect/>
          </a:gradFill>
          <a:ln w="28575">
            <a:solidFill>
              <a:srgbClr val="FFFFFF"/>
            </a:solidFill>
            <a:headEnd type="none" w="med" len="med"/>
            <a:tailEnd type="none" w="med" len="med"/>
          </a:ln>
          <a:effectLst>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t" anchorCtr="0" compatLnSpc="1">
            <a:prstTxWarp prst="textNoShape">
              <a:avLst/>
            </a:prstTxWarp>
          </a:bodyPr>
          <a:lstStyle/>
          <a:p>
            <a:pPr marL="760647" lvl="1" indent="-186524" algn="ctr" defTabSz="761907">
              <a:lnSpc>
                <a:spcPct val="85000"/>
              </a:lnSpc>
              <a:buClr>
                <a:srgbClr val="FFFFFF"/>
              </a:buClr>
              <a:buSzPct val="100000"/>
              <a:tabLst>
                <a:tab pos="424590" algn="l"/>
              </a:tabLst>
              <a:defRPr/>
            </a:pPr>
            <a:endParaRPr lang="en-US" altLang="zh-CN" sz="2000" b="1" i="1" dirty="0" smtClean="0">
              <a:solidFill>
                <a:schemeClr val="tx1"/>
              </a:solidFill>
              <a:effectLst>
                <a:outerShdw blurRad="393700" algn="ctr" rotWithShape="0">
                  <a:prstClr val="black">
                    <a:alpha val="69000"/>
                  </a:prstClr>
                </a:outerShdw>
              </a:effectLst>
            </a:endParaRPr>
          </a:p>
        </p:txBody>
      </p:sp>
      <p:sp>
        <p:nvSpPr>
          <p:cNvPr id="8" name="Rectangle 7"/>
          <p:cNvSpPr/>
          <p:nvPr/>
        </p:nvSpPr>
        <p:spPr>
          <a:xfrm>
            <a:off x="3564657" y="4726429"/>
            <a:ext cx="9014836" cy="523214"/>
          </a:xfrm>
          <a:prstGeom prst="rect">
            <a:avLst/>
          </a:prstGeom>
          <a:noFill/>
          <a:effectLst>
            <a:outerShdw blurRad="50800" dist="38100" dir="2700000" algn="tl" rotWithShape="0">
              <a:prstClr val="black">
                <a:alpha val="40000"/>
              </a:prstClr>
            </a:outerShdw>
          </a:effectLst>
        </p:spPr>
        <p:txBody>
          <a:bodyPr wrap="square" lIns="91432" tIns="45717" rIns="91432" bIns="45717">
            <a:spAutoFit/>
          </a:bodyPr>
          <a:lstStyle/>
          <a:p>
            <a:pPr lvl="0"/>
            <a:r>
              <a:rPr lang="en-US" altLang="zh-CN" sz="2800" dirty="0" smtClean="0">
                <a:effectLst>
                  <a:outerShdw blurRad="38100" dist="38100" dir="2700000" algn="tl">
                    <a:srgbClr val="000000">
                      <a:alpha val="43137"/>
                    </a:srgbClr>
                  </a:outerShdw>
                </a:effectLst>
              </a:rPr>
              <a:t>Cloud</a:t>
            </a:r>
            <a:endParaRPr lang="en-US" sz="2800" b="1" dirty="0"/>
          </a:p>
        </p:txBody>
      </p:sp>
      <p:sp>
        <p:nvSpPr>
          <p:cNvPr id="10" name="Rectangle 9"/>
          <p:cNvSpPr/>
          <p:nvPr/>
        </p:nvSpPr>
        <p:spPr>
          <a:xfrm>
            <a:off x="3196690" y="2851821"/>
            <a:ext cx="9248860" cy="523214"/>
          </a:xfrm>
          <a:prstGeom prst="rect">
            <a:avLst/>
          </a:prstGeom>
          <a:noFill/>
          <a:effectLst>
            <a:outerShdw blurRad="50800" dist="38100" dir="2700000" algn="tl" rotWithShape="0">
              <a:prstClr val="black">
                <a:alpha val="40000"/>
              </a:prstClr>
            </a:outerShdw>
          </a:effectLst>
        </p:spPr>
        <p:txBody>
          <a:bodyPr wrap="square" lIns="91432" tIns="45717" rIns="91432" bIns="45717">
            <a:spAutoFit/>
          </a:bodyPr>
          <a:lstStyle/>
          <a:p>
            <a:pPr lvl="0"/>
            <a:r>
              <a:rPr lang="en-US" altLang="zh-CN" sz="2800" dirty="0">
                <a:effectLst>
                  <a:outerShdw blurRad="38100" dist="38100" dir="2700000" algn="tl">
                    <a:srgbClr val="000000">
                      <a:alpha val="43137"/>
                    </a:srgbClr>
                  </a:outerShdw>
                </a:effectLst>
              </a:rPr>
              <a:t>Rich Platform Services</a:t>
            </a:r>
            <a:endParaRPr lang="en-US" sz="2800" b="1" dirty="0"/>
          </a:p>
        </p:txBody>
      </p:sp>
      <p:sp>
        <p:nvSpPr>
          <p:cNvPr id="9" name="Rectangle 8"/>
          <p:cNvSpPr/>
          <p:nvPr/>
        </p:nvSpPr>
        <p:spPr>
          <a:xfrm>
            <a:off x="2665288" y="1066574"/>
            <a:ext cx="8496641" cy="523214"/>
          </a:xfrm>
          <a:prstGeom prst="rect">
            <a:avLst/>
          </a:prstGeom>
          <a:noFill/>
          <a:effectLst>
            <a:outerShdw blurRad="50800" dist="38100" dir="2700000" algn="tl" rotWithShape="0">
              <a:prstClr val="black">
                <a:alpha val="40000"/>
              </a:prstClr>
            </a:outerShdw>
          </a:effectLst>
        </p:spPr>
        <p:txBody>
          <a:bodyPr wrap="square" lIns="91432" tIns="45717" rIns="91432" bIns="45717">
            <a:spAutoFit/>
          </a:bodyPr>
          <a:lstStyle/>
          <a:p>
            <a:pPr lvl="0"/>
            <a:r>
              <a:rPr lang="en-US" altLang="zh-CN" sz="2800" dirty="0" smtClean="0">
                <a:effectLst>
                  <a:outerShdw blurRad="38100" dist="38100" dir="2700000" algn="tl">
                    <a:srgbClr val="000000">
                      <a:alpha val="43137"/>
                    </a:srgbClr>
                  </a:outerShdw>
                </a:effectLst>
              </a:rPr>
              <a:t>Rapid Development</a:t>
            </a:r>
            <a:endParaRPr lang="en-US" sz="2800" b="1" dirty="0"/>
          </a:p>
        </p:txBody>
      </p:sp>
      <p:sp>
        <p:nvSpPr>
          <p:cNvPr id="18" name="Title 17"/>
          <p:cNvSpPr>
            <a:spLocks noGrp="1"/>
          </p:cNvSpPr>
          <p:nvPr>
            <p:ph type="title"/>
          </p:nvPr>
        </p:nvSpPr>
        <p:spPr>
          <a:xfrm>
            <a:off x="473052" y="233470"/>
            <a:ext cx="11715776" cy="609398"/>
          </a:xfrm>
        </p:spPr>
        <p:txBody>
          <a:bodyPr/>
          <a:lstStyle/>
          <a:p>
            <a:pPr>
              <a:defRPr/>
            </a:pPr>
            <a:r>
              <a:rPr lang="en-US" dirty="0"/>
              <a:t>CRM/</a:t>
            </a:r>
            <a:r>
              <a:rPr lang="en-US" dirty="0" err="1"/>
              <a:t>xRM</a:t>
            </a:r>
            <a:r>
              <a:rPr lang="en-US" dirty="0"/>
              <a:t> Developer Platform</a:t>
            </a:r>
            <a:endParaRPr sz="3000" dirty="0"/>
          </a:p>
        </p:txBody>
      </p:sp>
      <p:sp>
        <p:nvSpPr>
          <p:cNvPr id="19" name="TextBox 18"/>
          <p:cNvSpPr txBox="1"/>
          <p:nvPr/>
        </p:nvSpPr>
        <p:spPr>
          <a:xfrm>
            <a:off x="2686377" y="1532925"/>
            <a:ext cx="9498085" cy="1074134"/>
          </a:xfrm>
          <a:prstGeom prst="rect">
            <a:avLst/>
          </a:prstGeom>
          <a:noFill/>
        </p:spPr>
        <p:txBody>
          <a:bodyPr wrap="square" lIns="76194" tIns="38097" rIns="76194" bIns="38097" rtlCol="0">
            <a:spAutoFit/>
          </a:bodyPr>
          <a:lstStyle>
            <a:defPPr>
              <a:defRPr lang="en-US"/>
            </a:defPPr>
            <a:lvl1pPr marL="325424" indent="-234147">
              <a:lnSpc>
                <a:spcPct val="90000"/>
              </a:lnSpc>
              <a:buBlip>
                <a:blip r:embed="rId3"/>
              </a:buBlip>
            </a:lvl1pPr>
          </a:lstStyle>
          <a:p>
            <a:r>
              <a:rPr lang="en-US" dirty="0"/>
              <a:t>.NET 4 &amp; WF4</a:t>
            </a:r>
          </a:p>
          <a:p>
            <a:r>
              <a:rPr lang="en-US" dirty="0"/>
              <a:t>Solution Packaging</a:t>
            </a:r>
          </a:p>
          <a:p>
            <a:r>
              <a:rPr lang="en-US" dirty="0"/>
              <a:t>Strong types &amp; LINQ</a:t>
            </a:r>
          </a:p>
          <a:p>
            <a:r>
              <a:rPr lang="en-US" dirty="0"/>
              <a:t>Visualizations</a:t>
            </a:r>
          </a:p>
        </p:txBody>
      </p:sp>
      <p:sp>
        <p:nvSpPr>
          <p:cNvPr id="20" name="TextBox 19"/>
          <p:cNvSpPr txBox="1"/>
          <p:nvPr/>
        </p:nvSpPr>
        <p:spPr>
          <a:xfrm>
            <a:off x="3196690" y="3356202"/>
            <a:ext cx="8992134" cy="1074134"/>
          </a:xfrm>
          <a:prstGeom prst="rect">
            <a:avLst/>
          </a:prstGeom>
          <a:noFill/>
        </p:spPr>
        <p:txBody>
          <a:bodyPr wrap="square" lIns="76194" tIns="38097" rIns="76194" bIns="38097" rtlCol="0">
            <a:spAutoFit/>
          </a:bodyPr>
          <a:lstStyle/>
          <a:p>
            <a:pPr marL="325424" indent="-234147">
              <a:lnSpc>
                <a:spcPct val="90000"/>
              </a:lnSpc>
              <a:buBlip>
                <a:blip r:embed="rId3"/>
              </a:buBlip>
            </a:pPr>
            <a:r>
              <a:rPr lang="en-US" dirty="0"/>
              <a:t>Web Services - WCF / REST / </a:t>
            </a:r>
            <a:r>
              <a:rPr lang="en-US" dirty="0" err="1"/>
              <a:t>oData</a:t>
            </a:r>
            <a:endParaRPr lang="en-US" dirty="0"/>
          </a:p>
          <a:p>
            <a:pPr marL="325424" indent="-234147">
              <a:lnSpc>
                <a:spcPct val="90000"/>
              </a:lnSpc>
              <a:buBlip>
                <a:blip r:embed="rId3"/>
              </a:buBlip>
            </a:pPr>
            <a:r>
              <a:rPr lang="en-US" dirty="0"/>
              <a:t>Transaction Support</a:t>
            </a:r>
          </a:p>
          <a:p>
            <a:pPr marL="325424" indent="-234147">
              <a:lnSpc>
                <a:spcPct val="90000"/>
              </a:lnSpc>
              <a:buBlip>
                <a:blip r:embed="rId3"/>
              </a:buBlip>
            </a:pPr>
            <a:r>
              <a:rPr lang="en-US" dirty="0"/>
              <a:t>SharePoint, Office</a:t>
            </a:r>
          </a:p>
          <a:p>
            <a:pPr marL="325424" indent="-234147">
              <a:lnSpc>
                <a:spcPct val="90000"/>
              </a:lnSpc>
              <a:buBlip>
                <a:blip r:embed="rId3"/>
              </a:buBlip>
            </a:pPr>
            <a:r>
              <a:rPr lang="en-US" dirty="0"/>
              <a:t>Claims Authentication</a:t>
            </a:r>
          </a:p>
        </p:txBody>
      </p:sp>
      <p:sp>
        <p:nvSpPr>
          <p:cNvPr id="21" name="TextBox 20"/>
          <p:cNvSpPr txBox="1"/>
          <p:nvPr/>
        </p:nvSpPr>
        <p:spPr>
          <a:xfrm>
            <a:off x="3564659" y="5212620"/>
            <a:ext cx="8624168" cy="1074134"/>
          </a:xfrm>
          <a:prstGeom prst="rect">
            <a:avLst/>
          </a:prstGeom>
          <a:noFill/>
        </p:spPr>
        <p:txBody>
          <a:bodyPr wrap="square" lIns="76194" tIns="38097" rIns="76194" bIns="38097" rtlCol="0">
            <a:spAutoFit/>
          </a:bodyPr>
          <a:lstStyle/>
          <a:p>
            <a:pPr marL="234147" indent="-234147">
              <a:lnSpc>
                <a:spcPct val="90000"/>
              </a:lnSpc>
              <a:buBlip>
                <a:blip r:embed="rId3"/>
              </a:buBlip>
            </a:pPr>
            <a:r>
              <a:rPr lang="en-US" dirty="0"/>
              <a:t>Custom code on Server</a:t>
            </a:r>
          </a:p>
          <a:p>
            <a:pPr marL="234147" indent="-234147">
              <a:lnSpc>
                <a:spcPct val="90000"/>
              </a:lnSpc>
              <a:buBlip>
                <a:blip r:embed="rId3"/>
              </a:buBlip>
            </a:pPr>
            <a:r>
              <a:rPr lang="en-US" dirty="0"/>
              <a:t>Sandbox with external calls</a:t>
            </a:r>
          </a:p>
          <a:p>
            <a:pPr marL="234147" indent="-234147">
              <a:lnSpc>
                <a:spcPct val="90000"/>
              </a:lnSpc>
              <a:buBlip>
                <a:blip r:embed="rId3"/>
              </a:buBlip>
            </a:pPr>
            <a:r>
              <a:rPr lang="en-US" dirty="0"/>
              <a:t>Azure Integration</a:t>
            </a:r>
          </a:p>
          <a:p>
            <a:pPr marL="234147" indent="-234147">
              <a:lnSpc>
                <a:spcPct val="90000"/>
              </a:lnSpc>
              <a:buBlip>
                <a:blip r:embed="rId3"/>
              </a:buBlip>
            </a:pPr>
            <a:r>
              <a:rPr lang="en-US" dirty="0"/>
              <a:t>Global Markets</a:t>
            </a:r>
          </a:p>
        </p:txBody>
      </p:sp>
      <p:pic>
        <p:nvPicPr>
          <p:cNvPr id="3079" name="Picture 7" descr="D:\DVD-MSFT\DVD_Art_Sept-2-2010\Artwork_Imagery\Brand Photos\_Soft Edge Scenarios\FY08 Xbox 360 Lifestyle\xbox gamer 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604" y="1189769"/>
            <a:ext cx="1328660" cy="1557023"/>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D:\DVD-MSFT\DVD_Art_Sept-2-2010\Artwork_Imagery\Shapes\Cylinder\4 stacked ovals with reflecti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9751" y="3195219"/>
            <a:ext cx="1898186" cy="1637267"/>
          </a:xfrm>
          <a:prstGeom prst="rect">
            <a:avLst/>
          </a:prstGeom>
          <a:noFill/>
          <a:extLst>
            <a:ext uri="{909E8E84-426E-40DD-AFC4-6F175D3DCCD1}">
              <a14:hiddenFill xmlns:a14="http://schemas.microsoft.com/office/drawing/2010/main">
                <a:solidFill>
                  <a:srgbClr val="FFFFFF"/>
                </a:solidFill>
              </a14:hiddenFill>
            </a:ext>
          </a:extLst>
        </p:spPr>
      </p:pic>
      <p:pic>
        <p:nvPicPr>
          <p:cNvPr id="25" name="Rectangle 964648"/>
          <p:cNvPicPr>
            <a:picLocks noChangeAspect="1" noChangeArrowheads="1"/>
          </p:cNvPicPr>
          <p:nvPr/>
        </p:nvPicPr>
        <p:blipFill>
          <a:blip r:embed="rId6" cstate="print"/>
          <a:srcRect/>
          <a:stretch>
            <a:fillRect/>
          </a:stretch>
        </p:blipFill>
        <p:spPr bwMode="auto">
          <a:xfrm>
            <a:off x="1547934" y="4988036"/>
            <a:ext cx="1772494" cy="866223"/>
          </a:xfrm>
          <a:prstGeom prst="rect">
            <a:avLst/>
          </a:prstGeom>
          <a:noFill/>
          <a:ln w="9525">
            <a:noFill/>
            <a:miter lim="800000"/>
            <a:headEnd/>
            <a:tailEnd/>
          </a:ln>
        </p:spPr>
      </p:pic>
    </p:spTree>
    <p:extLst>
      <p:ext uri="{BB962C8B-B14F-4D97-AF65-F5344CB8AC3E}">
        <p14:creationId xmlns:p14="http://schemas.microsoft.com/office/powerpoint/2010/main" val="4257159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par>
                                <p:cTn id="8" presetID="9" presetClass="entr" presetSubtype="0" fill="hold" nodeType="withEffect">
                                  <p:stCondLst>
                                    <p:cond delay="0"/>
                                  </p:stCondLst>
                                  <p:childTnLst>
                                    <p:set>
                                      <p:cBhvr>
                                        <p:cTn id="9" dur="1" fill="hold">
                                          <p:stCondLst>
                                            <p:cond delay="0"/>
                                          </p:stCondLst>
                                        </p:cTn>
                                        <p:tgtEl>
                                          <p:spTgt spid="3079"/>
                                        </p:tgtEl>
                                        <p:attrNameLst>
                                          <p:attrName>style.visibility</p:attrName>
                                        </p:attrNameLst>
                                      </p:cBhvr>
                                      <p:to>
                                        <p:strVal val="visible"/>
                                      </p:to>
                                    </p:set>
                                    <p:animEffect transition="in" filter="dissolve">
                                      <p:cBhvr>
                                        <p:cTn id="10" dur="500"/>
                                        <p:tgtEl>
                                          <p:spTgt spid="307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47"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par>
                                <p:cTn id="19" presetID="22" presetClass="entr" presetSubtype="8" fill="hold" grpId="0" nodeType="withEffect">
                                  <p:stCondLst>
                                    <p:cond delay="100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1000"/>
                                        <p:tgtEl>
                                          <p:spTgt spid="11"/>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47" presetClass="entr" presetSubtype="0" fill="hold" grpId="0" nodeType="withEffect">
                                  <p:stCondLst>
                                    <p:cond delay="10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9" presetClass="entr" presetSubtype="0" fill="hold" nodeType="withEffect">
                                  <p:stCondLst>
                                    <p:cond delay="1000"/>
                                  </p:stCondLst>
                                  <p:childTnLst>
                                    <p:set>
                                      <p:cBhvr>
                                        <p:cTn id="31" dur="1" fill="hold">
                                          <p:stCondLst>
                                            <p:cond delay="0"/>
                                          </p:stCondLst>
                                        </p:cTn>
                                        <p:tgtEl>
                                          <p:spTgt spid="3080"/>
                                        </p:tgtEl>
                                        <p:attrNameLst>
                                          <p:attrName>style.visibility</p:attrName>
                                        </p:attrNameLst>
                                      </p:cBhvr>
                                      <p:to>
                                        <p:strVal val="visible"/>
                                      </p:to>
                                    </p:set>
                                    <p:animEffect transition="in" filter="dissolve">
                                      <p:cBhvr>
                                        <p:cTn id="32" dur="500"/>
                                        <p:tgtEl>
                                          <p:spTgt spid="3080"/>
                                        </p:tgtEl>
                                      </p:cBhvr>
                                    </p:animEffect>
                                  </p:childTnLst>
                                </p:cTn>
                              </p:par>
                              <p:par>
                                <p:cTn id="33" presetID="22" presetClass="entr" presetSubtype="8" fill="hold" grpId="0" nodeType="withEffect">
                                  <p:stCondLst>
                                    <p:cond delay="200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1000"/>
                                        <p:tgtEl>
                                          <p:spTgt spid="13"/>
                                        </p:tgtEl>
                                      </p:cBhvr>
                                    </p:animEffect>
                                  </p:childTnLst>
                                </p:cTn>
                              </p:par>
                              <p:par>
                                <p:cTn id="36" presetID="10" presetClass="entr" presetSubtype="0" fill="hold" grpId="0" nodeType="withEffect">
                                  <p:stCondLst>
                                    <p:cond delay="200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par>
                                <p:cTn id="39" presetID="47" presetClass="entr" presetSubtype="0" fill="hold" grpId="0" nodeType="withEffect">
                                  <p:stCondLst>
                                    <p:cond delay="200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1000"/>
                                        <p:tgtEl>
                                          <p:spTgt spid="21"/>
                                        </p:tgtEl>
                                      </p:cBhvr>
                                    </p:animEffect>
                                    <p:anim calcmode="lin" valueType="num">
                                      <p:cBhvr>
                                        <p:cTn id="42" dur="1000" fill="hold"/>
                                        <p:tgtEl>
                                          <p:spTgt spid="21"/>
                                        </p:tgtEl>
                                        <p:attrNameLst>
                                          <p:attrName>ppt_x</p:attrName>
                                        </p:attrNameLst>
                                      </p:cBhvr>
                                      <p:tavLst>
                                        <p:tav tm="0">
                                          <p:val>
                                            <p:strVal val="#ppt_x"/>
                                          </p:val>
                                        </p:tav>
                                        <p:tav tm="100000">
                                          <p:val>
                                            <p:strVal val="#ppt_x"/>
                                          </p:val>
                                        </p:tav>
                                      </p:tavLst>
                                    </p:anim>
                                    <p:anim calcmode="lin" valueType="num">
                                      <p:cBhvr>
                                        <p:cTn id="43" dur="1000" fill="hold"/>
                                        <p:tgtEl>
                                          <p:spTgt spid="21"/>
                                        </p:tgtEl>
                                        <p:attrNameLst>
                                          <p:attrName>ppt_y</p:attrName>
                                        </p:attrNameLst>
                                      </p:cBhvr>
                                      <p:tavLst>
                                        <p:tav tm="0">
                                          <p:val>
                                            <p:strVal val="#ppt_y-.1"/>
                                          </p:val>
                                        </p:tav>
                                        <p:tav tm="100000">
                                          <p:val>
                                            <p:strVal val="#ppt_y"/>
                                          </p:val>
                                        </p:tav>
                                      </p:tavLst>
                                    </p:anim>
                                  </p:childTnLst>
                                </p:cTn>
                              </p:par>
                              <p:par>
                                <p:cTn id="44" presetID="9" presetClass="entr" presetSubtype="0" fill="hold" nodeType="withEffect">
                                  <p:stCondLst>
                                    <p:cond delay="2000"/>
                                  </p:stCondLst>
                                  <p:childTnLst>
                                    <p:set>
                                      <p:cBhvr>
                                        <p:cTn id="45" dur="1" fill="hold">
                                          <p:stCondLst>
                                            <p:cond delay="0"/>
                                          </p:stCondLst>
                                        </p:cTn>
                                        <p:tgtEl>
                                          <p:spTgt spid="25"/>
                                        </p:tgtEl>
                                        <p:attrNameLst>
                                          <p:attrName>style.visibility</p:attrName>
                                        </p:attrNameLst>
                                      </p:cBhvr>
                                      <p:to>
                                        <p:strVal val="visible"/>
                                      </p:to>
                                    </p:set>
                                    <p:animEffect transition="in" filter="dissolve">
                                      <p:cBhvr>
                                        <p:cTn id="4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P spid="12" grpId="0" animBg="1"/>
      <p:bldP spid="8" grpId="0"/>
      <p:bldP spid="10" grpId="0"/>
      <p:bldP spid="9" grpId="0"/>
      <p:bldP spid="19"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1107996"/>
          </a:xfrm>
        </p:spPr>
        <p:txBody>
          <a:bodyPr/>
          <a:lstStyle/>
          <a:p>
            <a:pPr lvl="0" indent="-460375">
              <a:spcBef>
                <a:spcPct val="20000"/>
              </a:spcBef>
            </a:pPr>
            <a:r>
              <a:rPr lang="en-US" sz="4400" dirty="0"/>
              <a:t>SharePoint and </a:t>
            </a:r>
            <a:r>
              <a:rPr lang="en-US" sz="4400" dirty="0" smtClean="0"/>
              <a:t>CRM/</a:t>
            </a:r>
            <a:r>
              <a:rPr lang="en-US" sz="4400" dirty="0" err="1" smtClean="0"/>
              <a:t>xRM</a:t>
            </a:r>
            <a:r>
              <a:rPr lang="en-US" sz="4400" dirty="0" smtClean="0"/>
              <a:t> </a:t>
            </a:r>
            <a:r>
              <a:rPr lang="en-US" sz="4400" dirty="0"/>
              <a:t>are </a:t>
            </a:r>
            <a:r>
              <a:rPr lang="en-US" sz="4400" dirty="0" smtClean="0"/>
              <a:t>Complementary</a:t>
            </a:r>
            <a:r>
              <a:rPr lang="en-US" dirty="0" smtClean="0"/>
              <a:t/>
            </a:r>
            <a:br>
              <a:rPr lang="en-US" dirty="0" smtClean="0"/>
            </a:br>
            <a:r>
              <a:rPr lang="en-US" sz="3600" dirty="0" smtClean="0">
                <a:solidFill>
                  <a:srgbClr val="FFC425">
                    <a:alpha val="99000"/>
                  </a:srgbClr>
                </a:solidFill>
              </a:rPr>
              <a:t>Combined </a:t>
            </a:r>
            <a:r>
              <a:rPr lang="en-US" sz="3600" dirty="0">
                <a:solidFill>
                  <a:srgbClr val="FFC425">
                    <a:alpha val="99000"/>
                  </a:srgbClr>
                </a:solidFill>
              </a:rPr>
              <a:t>strengths cover broad business needs</a:t>
            </a:r>
          </a:p>
        </p:txBody>
      </p:sp>
      <p:sp>
        <p:nvSpPr>
          <p:cNvPr id="146" name="Rectangle 145"/>
          <p:cNvSpPr/>
          <p:nvPr/>
        </p:nvSpPr>
        <p:spPr>
          <a:xfrm>
            <a:off x="1503120" y="2117845"/>
            <a:ext cx="9144000" cy="1752600"/>
          </a:xfrm>
          <a:prstGeom prst="rect">
            <a:avLst/>
          </a:prstGeom>
          <a:solidFill>
            <a:srgbClr val="8064A2">
              <a:lumMod val="20000"/>
              <a:lumOff val="80000"/>
            </a:srgbClr>
          </a:solidFill>
          <a:ln w="28575" cap="flat" cmpd="sng" algn="ctr">
            <a:no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147" name="Rectangle 146"/>
          <p:cNvSpPr/>
          <p:nvPr/>
        </p:nvSpPr>
        <p:spPr>
          <a:xfrm>
            <a:off x="1503120" y="3946645"/>
            <a:ext cx="9144000" cy="1752600"/>
          </a:xfrm>
          <a:prstGeom prst="rect">
            <a:avLst/>
          </a:prstGeom>
          <a:solidFill>
            <a:srgbClr val="F79646">
              <a:lumMod val="20000"/>
              <a:lumOff val="80000"/>
            </a:srgbClr>
          </a:solidFill>
          <a:ln w="28575" cap="flat" cmpd="sng" algn="ctr">
            <a:no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148" name="Rectangle 147"/>
          <p:cNvSpPr/>
          <p:nvPr/>
        </p:nvSpPr>
        <p:spPr>
          <a:xfrm>
            <a:off x="3103319" y="1889246"/>
            <a:ext cx="1143000" cy="4038600"/>
          </a:xfrm>
          <a:prstGeom prst="rect">
            <a:avLst/>
          </a:prstGeom>
          <a:no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149" name="Rectangle 148"/>
          <p:cNvSpPr/>
          <p:nvPr/>
        </p:nvSpPr>
        <p:spPr>
          <a:xfrm>
            <a:off x="4246320" y="1889245"/>
            <a:ext cx="1143000" cy="4038600"/>
          </a:xfrm>
          <a:prstGeom prst="rect">
            <a:avLst/>
          </a:prstGeom>
          <a:no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150" name="Rectangle 149"/>
          <p:cNvSpPr/>
          <p:nvPr/>
        </p:nvSpPr>
        <p:spPr>
          <a:xfrm>
            <a:off x="5389320" y="1889245"/>
            <a:ext cx="1143000" cy="4038600"/>
          </a:xfrm>
          <a:prstGeom prst="rect">
            <a:avLst/>
          </a:prstGeom>
          <a:no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151" name="Rectangle 150"/>
          <p:cNvSpPr/>
          <p:nvPr/>
        </p:nvSpPr>
        <p:spPr>
          <a:xfrm>
            <a:off x="6532320" y="1889245"/>
            <a:ext cx="1143000" cy="4038600"/>
          </a:xfrm>
          <a:prstGeom prst="rect">
            <a:avLst/>
          </a:prstGeom>
          <a:no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152" name="Rectangle 151"/>
          <p:cNvSpPr/>
          <p:nvPr/>
        </p:nvSpPr>
        <p:spPr>
          <a:xfrm>
            <a:off x="7675320" y="1889245"/>
            <a:ext cx="1143000" cy="4038600"/>
          </a:xfrm>
          <a:prstGeom prst="rect">
            <a:avLst/>
          </a:prstGeom>
          <a:no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153" name="Rectangle 152"/>
          <p:cNvSpPr/>
          <p:nvPr/>
        </p:nvSpPr>
        <p:spPr>
          <a:xfrm>
            <a:off x="8818320" y="1889245"/>
            <a:ext cx="1143000" cy="4038600"/>
          </a:xfrm>
          <a:prstGeom prst="rect">
            <a:avLst/>
          </a:prstGeom>
          <a:no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154" name="Rectangle 153"/>
          <p:cNvSpPr/>
          <p:nvPr/>
        </p:nvSpPr>
        <p:spPr>
          <a:xfrm>
            <a:off x="3063173" y="2194045"/>
            <a:ext cx="1196593"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Calibri"/>
                <a:ea typeface="+mn-ea"/>
                <a:cs typeface="+mn-cs"/>
              </a:rPr>
              <a:t>Structured &amp; Semi-structured </a:t>
            </a:r>
            <a:r>
              <a:rPr kumimoji="0" lang="en-US" sz="1200" b="1" i="0" u="none" strike="noStrike" kern="0" cap="none" spc="0" normalizeH="0" baseline="0" noProof="0" dirty="0">
                <a:ln>
                  <a:noFill/>
                </a:ln>
                <a:solidFill>
                  <a:prstClr val="black"/>
                </a:solidFill>
                <a:effectLst/>
                <a:uLnTx/>
                <a:uFillTx/>
                <a:latin typeface="Calibri"/>
                <a:ea typeface="+mn-ea"/>
                <a:cs typeface="+mn-cs"/>
              </a:rPr>
              <a:t>Data</a:t>
            </a:r>
          </a:p>
        </p:txBody>
      </p:sp>
      <p:sp>
        <p:nvSpPr>
          <p:cNvPr id="155" name="Rectangle 154"/>
          <p:cNvSpPr/>
          <p:nvPr/>
        </p:nvSpPr>
        <p:spPr>
          <a:xfrm>
            <a:off x="4246320" y="2194045"/>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Social Engagement &amp; Collaboration</a:t>
            </a:r>
          </a:p>
        </p:txBody>
      </p:sp>
      <p:sp>
        <p:nvSpPr>
          <p:cNvPr id="156" name="Rectangle 155"/>
          <p:cNvSpPr/>
          <p:nvPr/>
        </p:nvSpPr>
        <p:spPr>
          <a:xfrm>
            <a:off x="5389320" y="2194045"/>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Information Evolution &amp; Storage</a:t>
            </a:r>
          </a:p>
        </p:txBody>
      </p:sp>
      <p:sp>
        <p:nvSpPr>
          <p:cNvPr id="157" name="Rectangle 156"/>
          <p:cNvSpPr/>
          <p:nvPr/>
        </p:nvSpPr>
        <p:spPr>
          <a:xfrm>
            <a:off x="6532320" y="2194045"/>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Informal Rules</a:t>
            </a:r>
          </a:p>
        </p:txBody>
      </p:sp>
      <p:sp>
        <p:nvSpPr>
          <p:cNvPr id="158" name="Rectangle 157"/>
          <p:cNvSpPr/>
          <p:nvPr/>
        </p:nvSpPr>
        <p:spPr>
          <a:xfrm>
            <a:off x="7675320" y="2194045"/>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Enterprise Search </a:t>
            </a:r>
          </a:p>
        </p:txBody>
      </p:sp>
      <p:sp>
        <p:nvSpPr>
          <p:cNvPr id="159" name="Rectangle 158"/>
          <p:cNvSpPr/>
          <p:nvPr/>
        </p:nvSpPr>
        <p:spPr>
          <a:xfrm>
            <a:off x="8818320" y="2194045"/>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Across Teams &amp; Domains</a:t>
            </a:r>
          </a:p>
        </p:txBody>
      </p:sp>
      <p:sp>
        <p:nvSpPr>
          <p:cNvPr id="160" name="Rectangle 159"/>
          <p:cNvSpPr/>
          <p:nvPr/>
        </p:nvSpPr>
        <p:spPr>
          <a:xfrm>
            <a:off x="3090068" y="4022845"/>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Structured Relational Data</a:t>
            </a:r>
          </a:p>
        </p:txBody>
      </p:sp>
      <p:sp>
        <p:nvSpPr>
          <p:cNvPr id="161" name="Rectangle 160"/>
          <p:cNvSpPr/>
          <p:nvPr/>
        </p:nvSpPr>
        <p:spPr>
          <a:xfrm>
            <a:off x="4246320" y="4022845"/>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Interactions, Activities &amp; Tasks</a:t>
            </a:r>
          </a:p>
        </p:txBody>
      </p:sp>
      <p:sp>
        <p:nvSpPr>
          <p:cNvPr id="162" name="Rectangle 161"/>
          <p:cNvSpPr/>
          <p:nvPr/>
        </p:nvSpPr>
        <p:spPr>
          <a:xfrm>
            <a:off x="5389320" y="4022845"/>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Information Generation &amp; Analytics</a:t>
            </a:r>
          </a:p>
        </p:txBody>
      </p:sp>
      <p:sp>
        <p:nvSpPr>
          <p:cNvPr id="163" name="Rectangle 162"/>
          <p:cNvSpPr/>
          <p:nvPr/>
        </p:nvSpPr>
        <p:spPr>
          <a:xfrm>
            <a:off x="6532320" y="4022845"/>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Formalized Processes</a:t>
            </a:r>
          </a:p>
        </p:txBody>
      </p:sp>
      <p:sp>
        <p:nvSpPr>
          <p:cNvPr id="164" name="Rectangle 163"/>
          <p:cNvSpPr/>
          <p:nvPr/>
        </p:nvSpPr>
        <p:spPr>
          <a:xfrm>
            <a:off x="7675320" y="4022845"/>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Data Query &amp; Filter</a:t>
            </a:r>
          </a:p>
        </p:txBody>
      </p:sp>
      <p:sp>
        <p:nvSpPr>
          <p:cNvPr id="165" name="Rectangle 164"/>
          <p:cNvSpPr/>
          <p:nvPr/>
        </p:nvSpPr>
        <p:spPr>
          <a:xfrm>
            <a:off x="8818320" y="4022845"/>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Within Teams &amp; Domains</a:t>
            </a:r>
          </a:p>
        </p:txBody>
      </p:sp>
      <p:grpSp>
        <p:nvGrpSpPr>
          <p:cNvPr id="166" name="Group 375"/>
          <p:cNvGrpSpPr/>
          <p:nvPr/>
        </p:nvGrpSpPr>
        <p:grpSpPr>
          <a:xfrm>
            <a:off x="3394868" y="2956045"/>
            <a:ext cx="609600" cy="609600"/>
            <a:chOff x="1905000" y="2514600"/>
            <a:chExt cx="609600" cy="609600"/>
          </a:xfrm>
        </p:grpSpPr>
        <p:sp>
          <p:nvSpPr>
            <p:cNvPr id="167" name="Folded Corner 166"/>
            <p:cNvSpPr/>
            <p:nvPr/>
          </p:nvSpPr>
          <p:spPr>
            <a:xfrm>
              <a:off x="1905000" y="2514600"/>
              <a:ext cx="304800" cy="304800"/>
            </a:xfrm>
            <a:prstGeom prst="foldedCorner">
              <a:avLst>
                <a:gd name="adj" fmla="val 50000"/>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68" name="Folded Corner 167"/>
            <p:cNvSpPr/>
            <p:nvPr/>
          </p:nvSpPr>
          <p:spPr>
            <a:xfrm>
              <a:off x="2057400" y="2667000"/>
              <a:ext cx="304800" cy="304800"/>
            </a:xfrm>
            <a:prstGeom prst="foldedCorner">
              <a:avLst>
                <a:gd name="adj" fmla="val 50000"/>
              </a:avLst>
            </a:prstGeom>
            <a:solidFill>
              <a:srgbClr val="8064A2">
                <a:lumMod val="60000"/>
                <a:lumOff val="40000"/>
              </a:srgbClr>
            </a:solid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69" name="Folded Corner 168"/>
            <p:cNvSpPr/>
            <p:nvPr/>
          </p:nvSpPr>
          <p:spPr>
            <a:xfrm>
              <a:off x="2209800" y="2819400"/>
              <a:ext cx="304800" cy="304800"/>
            </a:xfrm>
            <a:prstGeom prst="foldedCorner">
              <a:avLst>
                <a:gd name="adj" fmla="val 50000"/>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70" name="Group 127"/>
          <p:cNvGrpSpPr/>
          <p:nvPr/>
        </p:nvGrpSpPr>
        <p:grpSpPr>
          <a:xfrm>
            <a:off x="3275538" y="4708645"/>
            <a:ext cx="838200" cy="762000"/>
            <a:chOff x="8343900" y="4419600"/>
            <a:chExt cx="1600200" cy="1371600"/>
          </a:xfrm>
        </p:grpSpPr>
        <p:grpSp>
          <p:nvGrpSpPr>
            <p:cNvPr id="171" name="Group 76"/>
            <p:cNvGrpSpPr/>
            <p:nvPr/>
          </p:nvGrpSpPr>
          <p:grpSpPr>
            <a:xfrm>
              <a:off x="8343900" y="4724400"/>
              <a:ext cx="426720" cy="381000"/>
              <a:chOff x="9144000" y="4038600"/>
              <a:chExt cx="914400" cy="762000"/>
            </a:xfrm>
          </p:grpSpPr>
          <p:sp>
            <p:nvSpPr>
              <p:cNvPr id="189" name="Rectangle 188"/>
              <p:cNvSpPr/>
              <p:nvPr/>
            </p:nvSpPr>
            <p:spPr>
              <a:xfrm>
                <a:off x="9144000" y="4038600"/>
                <a:ext cx="914400" cy="762000"/>
              </a:xfrm>
              <a:prstGeom prst="rect">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90" name="Rectangle 189"/>
              <p:cNvSpPr/>
              <p:nvPr/>
            </p:nvSpPr>
            <p:spPr>
              <a:xfrm>
                <a:off x="9144000" y="4038600"/>
                <a:ext cx="914400" cy="152400"/>
              </a:xfrm>
              <a:prstGeom prst="rect">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72" name="Group 80"/>
            <p:cNvGrpSpPr/>
            <p:nvPr/>
          </p:nvGrpSpPr>
          <p:grpSpPr>
            <a:xfrm>
              <a:off x="9517380" y="4724400"/>
              <a:ext cx="426720" cy="381000"/>
              <a:chOff x="9144000" y="4038600"/>
              <a:chExt cx="914400" cy="762000"/>
            </a:xfrm>
          </p:grpSpPr>
          <p:sp>
            <p:nvSpPr>
              <p:cNvPr id="187" name="Rectangle 186"/>
              <p:cNvSpPr/>
              <p:nvPr/>
            </p:nvSpPr>
            <p:spPr>
              <a:xfrm>
                <a:off x="9144000" y="4038600"/>
                <a:ext cx="914400" cy="762000"/>
              </a:xfrm>
              <a:prstGeom prst="rect">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88" name="Rectangle 187"/>
              <p:cNvSpPr/>
              <p:nvPr/>
            </p:nvSpPr>
            <p:spPr>
              <a:xfrm>
                <a:off x="9144000" y="4038600"/>
                <a:ext cx="914400" cy="152400"/>
              </a:xfrm>
              <a:prstGeom prst="rect">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73" name="Group 85"/>
            <p:cNvGrpSpPr/>
            <p:nvPr/>
          </p:nvGrpSpPr>
          <p:grpSpPr>
            <a:xfrm>
              <a:off x="8948420" y="5105400"/>
              <a:ext cx="426720" cy="381000"/>
              <a:chOff x="9144000" y="4038600"/>
              <a:chExt cx="914400" cy="762000"/>
            </a:xfrm>
          </p:grpSpPr>
          <p:sp>
            <p:nvSpPr>
              <p:cNvPr id="185" name="Rectangle 184"/>
              <p:cNvSpPr/>
              <p:nvPr/>
            </p:nvSpPr>
            <p:spPr>
              <a:xfrm>
                <a:off x="9144000" y="4038600"/>
                <a:ext cx="914400" cy="762000"/>
              </a:xfrm>
              <a:prstGeom prst="rect">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86" name="Rectangle 185"/>
              <p:cNvSpPr/>
              <p:nvPr/>
            </p:nvSpPr>
            <p:spPr>
              <a:xfrm>
                <a:off x="9144000" y="4038600"/>
                <a:ext cx="914400" cy="152400"/>
              </a:xfrm>
              <a:prstGeom prst="rect">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74" name="Group 88"/>
            <p:cNvGrpSpPr/>
            <p:nvPr/>
          </p:nvGrpSpPr>
          <p:grpSpPr>
            <a:xfrm>
              <a:off x="8948420" y="4419600"/>
              <a:ext cx="426720" cy="381000"/>
              <a:chOff x="9144000" y="4038600"/>
              <a:chExt cx="914400" cy="762000"/>
            </a:xfrm>
          </p:grpSpPr>
          <p:sp>
            <p:nvSpPr>
              <p:cNvPr id="183" name="Rectangle 182"/>
              <p:cNvSpPr/>
              <p:nvPr/>
            </p:nvSpPr>
            <p:spPr>
              <a:xfrm>
                <a:off x="9144000" y="4038600"/>
                <a:ext cx="914400" cy="762000"/>
              </a:xfrm>
              <a:prstGeom prst="rect">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84" name="Rectangle 183"/>
              <p:cNvSpPr/>
              <p:nvPr/>
            </p:nvSpPr>
            <p:spPr>
              <a:xfrm>
                <a:off x="9144000" y="4038600"/>
                <a:ext cx="914400" cy="152400"/>
              </a:xfrm>
              <a:prstGeom prst="rect">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cxnSp>
          <p:nvCxnSpPr>
            <p:cNvPr id="175" name="Elbow Connector 174"/>
            <p:cNvCxnSpPr>
              <a:stCxn id="189" idx="3"/>
              <a:endCxn id="183" idx="1"/>
            </p:cNvCxnSpPr>
            <p:nvPr/>
          </p:nvCxnSpPr>
          <p:spPr>
            <a:xfrm flipV="1">
              <a:off x="8770620" y="4610100"/>
              <a:ext cx="177800" cy="304800"/>
            </a:xfrm>
            <a:prstGeom prst="bentConnector3">
              <a:avLst>
                <a:gd name="adj1" fmla="val 50000"/>
              </a:avLst>
            </a:prstGeom>
            <a:noFill/>
            <a:ln w="28575" cap="flat" cmpd="sng" algn="ctr">
              <a:solidFill>
                <a:sysClr val="windowText" lastClr="000000"/>
              </a:solidFill>
              <a:prstDash val="solid"/>
              <a:headEnd type="none" w="med" len="med"/>
              <a:tailEnd type="none" w="med" len="med"/>
            </a:ln>
            <a:effectLst/>
          </p:spPr>
        </p:cxnSp>
        <p:cxnSp>
          <p:nvCxnSpPr>
            <p:cNvPr id="176" name="Elbow Connector 175"/>
            <p:cNvCxnSpPr>
              <a:stCxn id="189" idx="3"/>
              <a:endCxn id="185" idx="1"/>
            </p:cNvCxnSpPr>
            <p:nvPr/>
          </p:nvCxnSpPr>
          <p:spPr>
            <a:xfrm>
              <a:off x="8770620" y="4914900"/>
              <a:ext cx="177800" cy="381000"/>
            </a:xfrm>
            <a:prstGeom prst="bentConnector3">
              <a:avLst>
                <a:gd name="adj1" fmla="val 50000"/>
              </a:avLst>
            </a:prstGeom>
            <a:noFill/>
            <a:ln w="28575" cap="flat" cmpd="sng" algn="ctr">
              <a:solidFill>
                <a:sysClr val="windowText" lastClr="000000"/>
              </a:solidFill>
              <a:prstDash val="solid"/>
              <a:headEnd type="none" w="med" len="med"/>
              <a:tailEnd type="none" w="med" len="med"/>
            </a:ln>
            <a:effectLst/>
          </p:spPr>
        </p:cxnSp>
        <p:cxnSp>
          <p:nvCxnSpPr>
            <p:cNvPr id="177" name="Shape 134"/>
            <p:cNvCxnSpPr>
              <a:stCxn id="183" idx="2"/>
              <a:endCxn id="187" idx="1"/>
            </p:cNvCxnSpPr>
            <p:nvPr/>
          </p:nvCxnSpPr>
          <p:spPr>
            <a:xfrm rot="16200000" flipH="1">
              <a:off x="9282430" y="4679950"/>
              <a:ext cx="114300" cy="355600"/>
            </a:xfrm>
            <a:prstGeom prst="bentConnector2">
              <a:avLst/>
            </a:prstGeom>
            <a:noFill/>
            <a:ln w="28575" cap="flat" cmpd="sng" algn="ctr">
              <a:solidFill>
                <a:sysClr val="windowText" lastClr="000000"/>
              </a:solidFill>
              <a:prstDash val="solid"/>
              <a:headEnd type="none" w="med" len="med"/>
              <a:tailEnd type="none" w="med" len="med"/>
            </a:ln>
            <a:effectLst/>
          </p:spPr>
        </p:cxnSp>
        <p:grpSp>
          <p:nvGrpSpPr>
            <p:cNvPr id="178" name="Group 97"/>
            <p:cNvGrpSpPr/>
            <p:nvPr/>
          </p:nvGrpSpPr>
          <p:grpSpPr>
            <a:xfrm>
              <a:off x="8343900" y="5410200"/>
              <a:ext cx="426720" cy="381000"/>
              <a:chOff x="9144000" y="4038600"/>
              <a:chExt cx="914400" cy="762000"/>
            </a:xfrm>
          </p:grpSpPr>
          <p:sp>
            <p:nvSpPr>
              <p:cNvPr id="181" name="Rectangle 180"/>
              <p:cNvSpPr/>
              <p:nvPr/>
            </p:nvSpPr>
            <p:spPr>
              <a:xfrm>
                <a:off x="9144000" y="4038600"/>
                <a:ext cx="914400" cy="762000"/>
              </a:xfrm>
              <a:prstGeom prst="rect">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82" name="Rectangle 181"/>
              <p:cNvSpPr/>
              <p:nvPr/>
            </p:nvSpPr>
            <p:spPr>
              <a:xfrm>
                <a:off x="9144000" y="4038600"/>
                <a:ext cx="914400" cy="152400"/>
              </a:xfrm>
              <a:prstGeom prst="rect">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cxnSp>
          <p:nvCxnSpPr>
            <p:cNvPr id="179" name="Straight Arrow Connector 178"/>
            <p:cNvCxnSpPr>
              <a:stCxn id="189" idx="2"/>
              <a:endCxn id="182" idx="0"/>
            </p:cNvCxnSpPr>
            <p:nvPr/>
          </p:nvCxnSpPr>
          <p:spPr>
            <a:xfrm rot="5400000">
              <a:off x="8404860" y="5257826"/>
              <a:ext cx="304800" cy="741"/>
            </a:xfrm>
            <a:prstGeom prst="straightConnector1">
              <a:avLst/>
            </a:prstGeom>
            <a:noFill/>
            <a:ln w="28575" cap="flat" cmpd="sng" algn="ctr">
              <a:solidFill>
                <a:sysClr val="windowText" lastClr="000000"/>
              </a:solidFill>
              <a:prstDash val="solid"/>
              <a:headEnd type="none" w="med" len="med"/>
              <a:tailEnd type="none" w="med" len="med"/>
            </a:ln>
            <a:effectLst/>
          </p:spPr>
        </p:cxnSp>
        <p:cxnSp>
          <p:nvCxnSpPr>
            <p:cNvPr id="180" name="Shape 137"/>
            <p:cNvCxnSpPr>
              <a:stCxn id="181" idx="3"/>
              <a:endCxn id="185" idx="2"/>
            </p:cNvCxnSpPr>
            <p:nvPr/>
          </p:nvCxnSpPr>
          <p:spPr>
            <a:xfrm flipV="1">
              <a:off x="8770620" y="5486400"/>
              <a:ext cx="391160" cy="114300"/>
            </a:xfrm>
            <a:prstGeom prst="bentConnector2">
              <a:avLst/>
            </a:prstGeom>
            <a:noFill/>
            <a:ln w="28575" cap="flat" cmpd="sng" algn="ctr">
              <a:solidFill>
                <a:sysClr val="windowText" lastClr="000000"/>
              </a:solidFill>
              <a:prstDash val="solid"/>
              <a:headEnd type="none" w="med" len="med"/>
              <a:tailEnd type="none" w="med" len="med"/>
            </a:ln>
            <a:effectLst/>
          </p:spPr>
        </p:cxnSp>
      </p:grpSp>
      <p:grpSp>
        <p:nvGrpSpPr>
          <p:cNvPr id="191" name="Group 171"/>
          <p:cNvGrpSpPr/>
          <p:nvPr/>
        </p:nvGrpSpPr>
        <p:grpSpPr>
          <a:xfrm>
            <a:off x="4398720" y="2888471"/>
            <a:ext cx="829574" cy="753374"/>
            <a:chOff x="4114800" y="2751826"/>
            <a:chExt cx="829574" cy="753374"/>
          </a:xfrm>
        </p:grpSpPr>
        <p:sp>
          <p:nvSpPr>
            <p:cNvPr id="192" name="Oval 191"/>
            <p:cNvSpPr/>
            <p:nvPr/>
          </p:nvSpPr>
          <p:spPr>
            <a:xfrm>
              <a:off x="4698522" y="3267974"/>
              <a:ext cx="152400" cy="152400"/>
            </a:xfrm>
            <a:prstGeom prst="ellipse">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93" name="Oval 192"/>
            <p:cNvSpPr/>
            <p:nvPr/>
          </p:nvSpPr>
          <p:spPr>
            <a:xfrm>
              <a:off x="4791974" y="3048000"/>
              <a:ext cx="152400" cy="152400"/>
            </a:xfrm>
            <a:prstGeom prst="ellipse">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94" name="Oval 193"/>
            <p:cNvSpPr/>
            <p:nvPr/>
          </p:nvSpPr>
          <p:spPr>
            <a:xfrm>
              <a:off x="4682704" y="2828026"/>
              <a:ext cx="152400" cy="152400"/>
            </a:xfrm>
            <a:prstGeom prst="ellipse">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95" name="Oval 194"/>
            <p:cNvSpPr/>
            <p:nvPr/>
          </p:nvSpPr>
          <p:spPr>
            <a:xfrm>
              <a:off x="4454104" y="2751826"/>
              <a:ext cx="152400" cy="152400"/>
            </a:xfrm>
            <a:prstGeom prst="ellipse">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96" name="Oval 195"/>
            <p:cNvSpPr/>
            <p:nvPr/>
          </p:nvSpPr>
          <p:spPr>
            <a:xfrm>
              <a:off x="4208252" y="2836652"/>
              <a:ext cx="152400" cy="152400"/>
            </a:xfrm>
            <a:prstGeom prst="ellipse">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97" name="Oval 196"/>
            <p:cNvSpPr/>
            <p:nvPr/>
          </p:nvSpPr>
          <p:spPr>
            <a:xfrm>
              <a:off x="4225504" y="3276600"/>
              <a:ext cx="152400" cy="152400"/>
            </a:xfrm>
            <a:prstGeom prst="ellipse">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98" name="Oval 197"/>
            <p:cNvSpPr/>
            <p:nvPr/>
          </p:nvSpPr>
          <p:spPr>
            <a:xfrm>
              <a:off x="4114800" y="3048000"/>
              <a:ext cx="152400" cy="152400"/>
            </a:xfrm>
            <a:prstGeom prst="ellipse">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99" name="Oval 198"/>
            <p:cNvSpPr/>
            <p:nvPr/>
          </p:nvSpPr>
          <p:spPr>
            <a:xfrm>
              <a:off x="4454104" y="3352800"/>
              <a:ext cx="152400" cy="152400"/>
            </a:xfrm>
            <a:prstGeom prst="ellipse">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00" name="Straight Connector 199"/>
            <p:cNvCxnSpPr>
              <a:stCxn id="195" idx="4"/>
              <a:endCxn id="199" idx="0"/>
            </p:cNvCxnSpPr>
            <p:nvPr/>
          </p:nvCxnSpPr>
          <p:spPr>
            <a:xfrm rot="5400000">
              <a:off x="4306017" y="3128513"/>
              <a:ext cx="448574" cy="1588"/>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201" name="Straight Connector 200"/>
            <p:cNvCxnSpPr>
              <a:stCxn id="198" idx="6"/>
              <a:endCxn id="193" idx="2"/>
            </p:cNvCxnSpPr>
            <p:nvPr/>
          </p:nvCxnSpPr>
          <p:spPr>
            <a:xfrm>
              <a:off x="4267200" y="3124200"/>
              <a:ext cx="524774" cy="1588"/>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202" name="Straight Connector 201"/>
            <p:cNvCxnSpPr>
              <a:stCxn id="196" idx="5"/>
              <a:endCxn id="192" idx="1"/>
            </p:cNvCxnSpPr>
            <p:nvPr/>
          </p:nvCxnSpPr>
          <p:spPr>
            <a:xfrm rot="16200000" flipH="1">
              <a:off x="4367808" y="2937260"/>
              <a:ext cx="323558" cy="382506"/>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203" name="Straight Connector 202"/>
            <p:cNvCxnSpPr/>
            <p:nvPr/>
          </p:nvCxnSpPr>
          <p:spPr>
            <a:xfrm rot="5400000" flipH="1" flipV="1">
              <a:off x="4359899" y="2953795"/>
              <a:ext cx="340810" cy="332184"/>
            </a:xfrm>
            <a:prstGeom prst="line">
              <a:avLst/>
            </a:prstGeom>
            <a:noFill/>
            <a:ln w="28575" cap="flat" cmpd="sng" algn="ctr">
              <a:solidFill>
                <a:sysClr val="windowText" lastClr="000000"/>
              </a:solidFill>
              <a:prstDash val="solid"/>
              <a:headEnd type="triangle" w="med" len="med"/>
              <a:tailEnd type="triangle" w="med" len="med"/>
            </a:ln>
            <a:effectLst/>
          </p:spPr>
        </p:cxnSp>
      </p:grpSp>
      <p:grpSp>
        <p:nvGrpSpPr>
          <p:cNvPr id="204" name="Group 191"/>
          <p:cNvGrpSpPr/>
          <p:nvPr/>
        </p:nvGrpSpPr>
        <p:grpSpPr>
          <a:xfrm>
            <a:off x="4474920" y="4776219"/>
            <a:ext cx="694426" cy="618226"/>
            <a:chOff x="3048000" y="4639574"/>
            <a:chExt cx="694426" cy="618226"/>
          </a:xfrm>
        </p:grpSpPr>
        <p:sp>
          <p:nvSpPr>
            <p:cNvPr id="205" name="Oval 204"/>
            <p:cNvSpPr/>
            <p:nvPr/>
          </p:nvSpPr>
          <p:spPr>
            <a:xfrm>
              <a:off x="3056626" y="4639574"/>
              <a:ext cx="152400" cy="152400"/>
            </a:xfrm>
            <a:prstGeom prst="ellipse">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06" name="Straight Connector 205"/>
            <p:cNvCxnSpPr>
              <a:endCxn id="207" idx="2"/>
            </p:cNvCxnSpPr>
            <p:nvPr/>
          </p:nvCxnSpPr>
          <p:spPr>
            <a:xfrm>
              <a:off x="3209026" y="4715774"/>
              <a:ext cx="381000" cy="1588"/>
            </a:xfrm>
            <a:prstGeom prst="line">
              <a:avLst/>
            </a:prstGeom>
            <a:noFill/>
            <a:ln w="28575" cap="flat" cmpd="sng" algn="ctr">
              <a:solidFill>
                <a:sysClr val="windowText" lastClr="000000"/>
              </a:solidFill>
              <a:prstDash val="solid"/>
              <a:headEnd type="triangle" w="med" len="med"/>
              <a:tailEnd type="triangle" w="med" len="med"/>
            </a:ln>
            <a:effectLst/>
          </p:spPr>
        </p:cxnSp>
        <p:sp>
          <p:nvSpPr>
            <p:cNvPr id="207" name="Oval 206"/>
            <p:cNvSpPr/>
            <p:nvPr/>
          </p:nvSpPr>
          <p:spPr>
            <a:xfrm>
              <a:off x="3590026" y="4639574"/>
              <a:ext cx="152400" cy="152400"/>
            </a:xfrm>
            <a:prstGeom prst="ellipse">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08" name="Oval 207"/>
            <p:cNvSpPr/>
            <p:nvPr/>
          </p:nvSpPr>
          <p:spPr>
            <a:xfrm>
              <a:off x="3048000" y="4876800"/>
              <a:ext cx="152400" cy="152400"/>
            </a:xfrm>
            <a:prstGeom prst="ellipse">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09" name="Oval 208"/>
            <p:cNvSpPr/>
            <p:nvPr/>
          </p:nvSpPr>
          <p:spPr>
            <a:xfrm>
              <a:off x="3581400" y="4876800"/>
              <a:ext cx="152400" cy="152400"/>
            </a:xfrm>
            <a:prstGeom prst="ellipse">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10" name="Oval 209"/>
            <p:cNvSpPr/>
            <p:nvPr/>
          </p:nvSpPr>
          <p:spPr>
            <a:xfrm>
              <a:off x="3048000" y="5105400"/>
              <a:ext cx="152400" cy="152400"/>
            </a:xfrm>
            <a:prstGeom prst="ellipse">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11" name="Straight Connector 210"/>
            <p:cNvCxnSpPr>
              <a:endCxn id="212" idx="2"/>
            </p:cNvCxnSpPr>
            <p:nvPr/>
          </p:nvCxnSpPr>
          <p:spPr>
            <a:xfrm>
              <a:off x="3200400" y="5181600"/>
              <a:ext cx="381000" cy="1588"/>
            </a:xfrm>
            <a:prstGeom prst="line">
              <a:avLst/>
            </a:prstGeom>
            <a:noFill/>
            <a:ln w="28575" cap="flat" cmpd="sng" algn="ctr">
              <a:solidFill>
                <a:sysClr val="windowText" lastClr="000000"/>
              </a:solidFill>
              <a:prstDash val="solid"/>
              <a:headEnd type="triangle" w="med" len="med"/>
              <a:tailEnd type="triangle" w="med" len="med"/>
            </a:ln>
            <a:effectLst/>
          </p:spPr>
        </p:cxnSp>
        <p:sp>
          <p:nvSpPr>
            <p:cNvPr id="212" name="Oval 211"/>
            <p:cNvSpPr/>
            <p:nvPr/>
          </p:nvSpPr>
          <p:spPr>
            <a:xfrm>
              <a:off x="3581400" y="5105400"/>
              <a:ext cx="152400" cy="152400"/>
            </a:xfrm>
            <a:prstGeom prst="ellipse">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13" name="Shape 186"/>
            <p:cNvCxnSpPr>
              <a:endCxn id="209" idx="2"/>
            </p:cNvCxnSpPr>
            <p:nvPr/>
          </p:nvCxnSpPr>
          <p:spPr>
            <a:xfrm rot="16200000" flipH="1">
              <a:off x="3390900" y="4762500"/>
              <a:ext cx="228600" cy="152400"/>
            </a:xfrm>
            <a:prstGeom prst="bentConnector2">
              <a:avLst/>
            </a:prstGeom>
            <a:noFill/>
            <a:ln w="28575" cap="flat" cmpd="sng" algn="ctr">
              <a:solidFill>
                <a:sysClr val="windowText" lastClr="000000"/>
              </a:solidFill>
              <a:prstDash val="solid"/>
              <a:headEnd type="none" w="med" len="med"/>
              <a:tailEnd type="triangle" w="med" len="med"/>
            </a:ln>
            <a:effectLst/>
          </p:spPr>
        </p:cxnSp>
        <p:cxnSp>
          <p:nvCxnSpPr>
            <p:cNvPr id="214" name="Shape 188"/>
            <p:cNvCxnSpPr>
              <a:endCxn id="208" idx="6"/>
            </p:cNvCxnSpPr>
            <p:nvPr/>
          </p:nvCxnSpPr>
          <p:spPr>
            <a:xfrm rot="16200000" flipV="1">
              <a:off x="3162300" y="4991100"/>
              <a:ext cx="228600" cy="152400"/>
            </a:xfrm>
            <a:prstGeom prst="bentConnector2">
              <a:avLst/>
            </a:prstGeom>
            <a:noFill/>
            <a:ln w="28575" cap="flat" cmpd="sng" algn="ctr">
              <a:solidFill>
                <a:sysClr val="windowText" lastClr="000000"/>
              </a:solidFill>
              <a:prstDash val="solid"/>
              <a:headEnd type="none" w="med" len="med"/>
              <a:tailEnd type="triangle" w="med" len="med"/>
            </a:ln>
            <a:effectLst/>
          </p:spPr>
        </p:cxnSp>
      </p:grpSp>
      <p:grpSp>
        <p:nvGrpSpPr>
          <p:cNvPr id="215" name="Group 235"/>
          <p:cNvGrpSpPr/>
          <p:nvPr/>
        </p:nvGrpSpPr>
        <p:grpSpPr>
          <a:xfrm>
            <a:off x="6688530" y="4556245"/>
            <a:ext cx="758190" cy="922020"/>
            <a:chOff x="5261610" y="4572000"/>
            <a:chExt cx="758190" cy="922020"/>
          </a:xfrm>
        </p:grpSpPr>
        <p:sp>
          <p:nvSpPr>
            <p:cNvPr id="216" name="Rectangle 215"/>
            <p:cNvSpPr/>
            <p:nvPr/>
          </p:nvSpPr>
          <p:spPr>
            <a:xfrm>
              <a:off x="5261610" y="4572000"/>
              <a:ext cx="304800" cy="152400"/>
            </a:xfrm>
            <a:prstGeom prst="rect">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17" name="Straight Connector 216"/>
            <p:cNvCxnSpPr>
              <a:stCxn id="216" idx="2"/>
              <a:endCxn id="218" idx="0"/>
            </p:cNvCxnSpPr>
            <p:nvPr/>
          </p:nvCxnSpPr>
          <p:spPr>
            <a:xfrm rot="5400000">
              <a:off x="5337703" y="4800493"/>
              <a:ext cx="152400" cy="214"/>
            </a:xfrm>
            <a:prstGeom prst="line">
              <a:avLst/>
            </a:prstGeom>
            <a:noFill/>
            <a:ln w="28575" cap="flat" cmpd="sng" algn="ctr">
              <a:solidFill>
                <a:sysClr val="windowText" lastClr="000000"/>
              </a:solidFill>
              <a:prstDash val="solid"/>
              <a:headEnd type="none" w="med" len="med"/>
              <a:tailEnd type="triangle" w="med" len="med"/>
            </a:ln>
            <a:effectLst/>
          </p:spPr>
        </p:cxnSp>
        <p:sp>
          <p:nvSpPr>
            <p:cNvPr id="218" name="Flowchart: Decision 217"/>
            <p:cNvSpPr/>
            <p:nvPr/>
          </p:nvSpPr>
          <p:spPr>
            <a:xfrm>
              <a:off x="5299496" y="4876800"/>
              <a:ext cx="228600" cy="228600"/>
            </a:xfrm>
            <a:prstGeom prst="flowChartDecision">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19" name="Straight Connector 218"/>
            <p:cNvCxnSpPr>
              <a:stCxn id="218" idx="2"/>
              <a:endCxn id="222" idx="0"/>
            </p:cNvCxnSpPr>
            <p:nvPr/>
          </p:nvCxnSpPr>
          <p:spPr>
            <a:xfrm rot="16200000" flipH="1">
              <a:off x="5335798" y="5183398"/>
              <a:ext cx="160020" cy="4024"/>
            </a:xfrm>
            <a:prstGeom prst="line">
              <a:avLst/>
            </a:prstGeom>
            <a:noFill/>
            <a:ln w="28575" cap="flat" cmpd="sng" algn="ctr">
              <a:solidFill>
                <a:sysClr val="windowText" lastClr="000000"/>
              </a:solidFill>
              <a:prstDash val="solid"/>
              <a:headEnd type="none" w="med" len="med"/>
              <a:tailEnd type="triangle" w="med" len="med"/>
            </a:ln>
            <a:effectLst/>
          </p:spPr>
        </p:cxnSp>
        <p:sp>
          <p:nvSpPr>
            <p:cNvPr id="220" name="Rectangle 219"/>
            <p:cNvSpPr/>
            <p:nvPr/>
          </p:nvSpPr>
          <p:spPr>
            <a:xfrm>
              <a:off x="5711190" y="4915114"/>
              <a:ext cx="304800" cy="152400"/>
            </a:xfrm>
            <a:prstGeom prst="rect">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21" name="Straight Connector 220"/>
            <p:cNvCxnSpPr>
              <a:stCxn id="218" idx="3"/>
              <a:endCxn id="220" idx="1"/>
            </p:cNvCxnSpPr>
            <p:nvPr/>
          </p:nvCxnSpPr>
          <p:spPr>
            <a:xfrm>
              <a:off x="5528096" y="4991100"/>
              <a:ext cx="183094" cy="214"/>
            </a:xfrm>
            <a:prstGeom prst="line">
              <a:avLst/>
            </a:prstGeom>
            <a:noFill/>
            <a:ln w="28575" cap="flat" cmpd="sng" algn="ctr">
              <a:solidFill>
                <a:sysClr val="windowText" lastClr="000000"/>
              </a:solidFill>
              <a:prstDash val="solid"/>
              <a:headEnd type="none" w="med" len="med"/>
              <a:tailEnd type="triangle" w="med" len="med"/>
            </a:ln>
            <a:effectLst/>
          </p:spPr>
        </p:cxnSp>
        <p:sp>
          <p:nvSpPr>
            <p:cNvPr id="222" name="Flowchart: Decision 221"/>
            <p:cNvSpPr/>
            <p:nvPr/>
          </p:nvSpPr>
          <p:spPr>
            <a:xfrm>
              <a:off x="5303520" y="5265420"/>
              <a:ext cx="228600" cy="228600"/>
            </a:xfrm>
            <a:prstGeom prst="flowChartDecision">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23" name="Rectangle 222"/>
            <p:cNvSpPr/>
            <p:nvPr/>
          </p:nvSpPr>
          <p:spPr>
            <a:xfrm>
              <a:off x="5715000" y="5303520"/>
              <a:ext cx="304800" cy="152400"/>
            </a:xfrm>
            <a:prstGeom prst="rect">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24" name="Straight Connector 223"/>
            <p:cNvCxnSpPr>
              <a:stCxn id="222" idx="3"/>
              <a:endCxn id="223" idx="1"/>
            </p:cNvCxnSpPr>
            <p:nvPr/>
          </p:nvCxnSpPr>
          <p:spPr>
            <a:xfrm>
              <a:off x="5532120" y="5379720"/>
              <a:ext cx="182880" cy="1588"/>
            </a:xfrm>
            <a:prstGeom prst="line">
              <a:avLst/>
            </a:prstGeom>
            <a:noFill/>
            <a:ln w="28575" cap="flat" cmpd="sng" algn="ctr">
              <a:solidFill>
                <a:sysClr val="windowText" lastClr="000000"/>
              </a:solidFill>
              <a:prstDash val="solid"/>
              <a:headEnd type="none" w="med" len="med"/>
              <a:tailEnd type="triangle" w="med" len="med"/>
            </a:ln>
            <a:effectLst/>
          </p:spPr>
        </p:cxnSp>
      </p:grpSp>
      <p:grpSp>
        <p:nvGrpSpPr>
          <p:cNvPr id="225" name="Group 233"/>
          <p:cNvGrpSpPr/>
          <p:nvPr/>
        </p:nvGrpSpPr>
        <p:grpSpPr>
          <a:xfrm>
            <a:off x="5507430" y="3032245"/>
            <a:ext cx="914400" cy="457200"/>
            <a:chOff x="4038600" y="2895600"/>
            <a:chExt cx="914400" cy="457200"/>
          </a:xfrm>
        </p:grpSpPr>
        <p:sp>
          <p:nvSpPr>
            <p:cNvPr id="226" name="Folded Corner 225"/>
            <p:cNvSpPr/>
            <p:nvPr/>
          </p:nvSpPr>
          <p:spPr>
            <a:xfrm>
              <a:off x="4038600" y="3124200"/>
              <a:ext cx="228600" cy="228600"/>
            </a:xfrm>
            <a:prstGeom prst="foldedCorner">
              <a:avLst>
                <a:gd name="adj" fmla="val 38334"/>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27" name="Folded Corner 226"/>
            <p:cNvSpPr/>
            <p:nvPr/>
          </p:nvSpPr>
          <p:spPr>
            <a:xfrm>
              <a:off x="4267200" y="3048000"/>
              <a:ext cx="304800" cy="304800"/>
            </a:xfrm>
            <a:prstGeom prst="foldedCorner">
              <a:avLst>
                <a:gd name="adj" fmla="val 38334"/>
              </a:avLst>
            </a:prstGeom>
            <a:solidFill>
              <a:srgbClr val="8064A2">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28" name="Folded Corner 227"/>
            <p:cNvSpPr/>
            <p:nvPr/>
          </p:nvSpPr>
          <p:spPr>
            <a:xfrm>
              <a:off x="4572000" y="2895600"/>
              <a:ext cx="381000" cy="457200"/>
            </a:xfrm>
            <a:prstGeom prst="foldedCorner">
              <a:avLst>
                <a:gd name="adj" fmla="val 38334"/>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229" name="Group 352"/>
          <p:cNvGrpSpPr/>
          <p:nvPr/>
        </p:nvGrpSpPr>
        <p:grpSpPr>
          <a:xfrm>
            <a:off x="7868664" y="4576717"/>
            <a:ext cx="762000" cy="914400"/>
            <a:chOff x="6441744" y="4592472"/>
            <a:chExt cx="762000" cy="914400"/>
          </a:xfrm>
        </p:grpSpPr>
        <p:sp>
          <p:nvSpPr>
            <p:cNvPr id="230" name="Flowchart: Process 229"/>
            <p:cNvSpPr/>
            <p:nvPr/>
          </p:nvSpPr>
          <p:spPr>
            <a:xfrm>
              <a:off x="6441744" y="4592472"/>
              <a:ext cx="762000" cy="152400"/>
            </a:xfrm>
            <a:prstGeom prst="flowChartProcess">
              <a:avLst/>
            </a:prstGeom>
            <a:solidFill>
              <a:srgbClr val="F79646">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31" name="Flowchart: Process 230"/>
            <p:cNvSpPr/>
            <p:nvPr/>
          </p:nvSpPr>
          <p:spPr>
            <a:xfrm>
              <a:off x="6441744" y="4744872"/>
              <a:ext cx="762000" cy="152400"/>
            </a:xfrm>
            <a:prstGeom prst="flowChartProcess">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32" name="Flowchart: Process 231"/>
            <p:cNvSpPr/>
            <p:nvPr/>
          </p:nvSpPr>
          <p:spPr>
            <a:xfrm>
              <a:off x="6441744" y="4897272"/>
              <a:ext cx="762000" cy="152400"/>
            </a:xfrm>
            <a:prstGeom prst="flowChartProcess">
              <a:avLst/>
            </a:prstGeom>
            <a:solidFill>
              <a:srgbClr val="F79646"/>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33" name="Straight Connector 232"/>
            <p:cNvCxnSpPr>
              <a:stCxn id="232" idx="2"/>
              <a:endCxn id="234" idx="0"/>
            </p:cNvCxnSpPr>
            <p:nvPr/>
          </p:nvCxnSpPr>
          <p:spPr>
            <a:xfrm rot="5400000">
              <a:off x="6746544" y="5125872"/>
              <a:ext cx="152400" cy="1588"/>
            </a:xfrm>
            <a:prstGeom prst="line">
              <a:avLst/>
            </a:prstGeom>
            <a:noFill/>
            <a:ln w="28575" cap="flat" cmpd="sng" algn="ctr">
              <a:solidFill>
                <a:sysClr val="windowText" lastClr="000000"/>
              </a:solidFill>
              <a:prstDash val="solid"/>
              <a:headEnd type="none" w="med" len="med"/>
              <a:tailEnd type="triangle" w="med" len="med"/>
            </a:ln>
            <a:effectLst/>
          </p:spPr>
        </p:cxnSp>
        <p:sp>
          <p:nvSpPr>
            <p:cNvPr id="234" name="Flowchart: Process 233"/>
            <p:cNvSpPr/>
            <p:nvPr/>
          </p:nvSpPr>
          <p:spPr>
            <a:xfrm>
              <a:off x="6441744" y="5202072"/>
              <a:ext cx="762000" cy="304800"/>
            </a:xfrm>
            <a:prstGeom prst="flowChartProcess">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235" name="Group 389"/>
          <p:cNvGrpSpPr/>
          <p:nvPr/>
        </p:nvGrpSpPr>
        <p:grpSpPr>
          <a:xfrm>
            <a:off x="8970720" y="2865403"/>
            <a:ext cx="762000" cy="700242"/>
            <a:chOff x="7467600" y="2423958"/>
            <a:chExt cx="762000" cy="700242"/>
          </a:xfrm>
        </p:grpSpPr>
        <p:sp>
          <p:nvSpPr>
            <p:cNvPr id="236" name="Hexagon 235"/>
            <p:cNvSpPr/>
            <p:nvPr/>
          </p:nvSpPr>
          <p:spPr>
            <a:xfrm>
              <a:off x="7467600" y="2875128"/>
              <a:ext cx="297976" cy="249072"/>
            </a:xfrm>
            <a:prstGeom prst="hexagon">
              <a:avLst/>
            </a:prstGeom>
            <a:solidFill>
              <a:srgbClr val="8064A2">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37" name="Hexagon 236"/>
            <p:cNvSpPr/>
            <p:nvPr/>
          </p:nvSpPr>
          <p:spPr>
            <a:xfrm>
              <a:off x="7931624" y="2861480"/>
              <a:ext cx="297976" cy="249072"/>
            </a:xfrm>
            <a:prstGeom prst="hexagon">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38" name="Hexagon 237"/>
            <p:cNvSpPr/>
            <p:nvPr/>
          </p:nvSpPr>
          <p:spPr>
            <a:xfrm>
              <a:off x="7931624" y="2424752"/>
              <a:ext cx="297976" cy="249072"/>
            </a:xfrm>
            <a:prstGeom prst="hexagon">
              <a:avLst/>
            </a:prstGeom>
            <a:solidFill>
              <a:srgbClr val="8064A2">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39" name="Straight Connector 238"/>
            <p:cNvCxnSpPr>
              <a:stCxn id="237" idx="4"/>
              <a:endCxn id="242" idx="1"/>
            </p:cNvCxnSpPr>
            <p:nvPr/>
          </p:nvCxnSpPr>
          <p:spPr>
            <a:xfrm rot="16200000" flipV="1">
              <a:off x="7754772" y="2622360"/>
              <a:ext cx="187656" cy="290584"/>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240" name="Straight Connector 239"/>
            <p:cNvCxnSpPr>
              <a:stCxn id="238" idx="2"/>
              <a:endCxn id="236" idx="5"/>
            </p:cNvCxnSpPr>
            <p:nvPr/>
          </p:nvCxnSpPr>
          <p:spPr>
            <a:xfrm rot="5400000">
              <a:off x="7747948" y="2629184"/>
              <a:ext cx="201304" cy="290584"/>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241" name="Straight Connector 240"/>
            <p:cNvCxnSpPr>
              <a:stCxn id="238" idx="4"/>
              <a:endCxn id="242" idx="5"/>
            </p:cNvCxnSpPr>
            <p:nvPr/>
          </p:nvCxnSpPr>
          <p:spPr>
            <a:xfrm rot="16200000" flipV="1">
              <a:off x="7848600" y="2279460"/>
              <a:ext cx="1588" cy="290584"/>
            </a:xfrm>
            <a:prstGeom prst="line">
              <a:avLst/>
            </a:prstGeom>
            <a:noFill/>
            <a:ln w="28575" cap="flat" cmpd="sng" algn="ctr">
              <a:solidFill>
                <a:sysClr val="windowText" lastClr="000000"/>
              </a:solidFill>
              <a:prstDash val="solid"/>
              <a:headEnd type="triangle" w="med" len="med"/>
              <a:tailEnd type="triangle" w="med" len="med"/>
            </a:ln>
            <a:effectLst/>
          </p:spPr>
        </p:cxnSp>
        <p:sp>
          <p:nvSpPr>
            <p:cNvPr id="242" name="Hexagon 241"/>
            <p:cNvSpPr/>
            <p:nvPr/>
          </p:nvSpPr>
          <p:spPr>
            <a:xfrm>
              <a:off x="7467600" y="2424752"/>
              <a:ext cx="297976" cy="249072"/>
            </a:xfrm>
            <a:prstGeom prst="hexagon">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43" name="Straight Connector 242"/>
            <p:cNvCxnSpPr>
              <a:stCxn id="237" idx="2"/>
              <a:endCxn id="236" idx="1"/>
            </p:cNvCxnSpPr>
            <p:nvPr/>
          </p:nvCxnSpPr>
          <p:spPr>
            <a:xfrm rot="5400000">
              <a:off x="7841776" y="2972084"/>
              <a:ext cx="13648" cy="290584"/>
            </a:xfrm>
            <a:prstGeom prst="line">
              <a:avLst/>
            </a:prstGeom>
            <a:noFill/>
            <a:ln w="28575" cap="flat" cmpd="sng" algn="ctr">
              <a:solidFill>
                <a:sysClr val="windowText" lastClr="000000"/>
              </a:solidFill>
              <a:prstDash val="solid"/>
              <a:headEnd type="triangle" w="med" len="med"/>
              <a:tailEnd type="triangle" w="med" len="med"/>
            </a:ln>
            <a:effectLst/>
          </p:spPr>
        </p:cxnSp>
      </p:grpSp>
      <p:grpSp>
        <p:nvGrpSpPr>
          <p:cNvPr id="244" name="Group 349"/>
          <p:cNvGrpSpPr/>
          <p:nvPr/>
        </p:nvGrpSpPr>
        <p:grpSpPr>
          <a:xfrm>
            <a:off x="8970720" y="4632445"/>
            <a:ext cx="762000" cy="762000"/>
            <a:chOff x="7543800" y="4648200"/>
            <a:chExt cx="762000" cy="762000"/>
          </a:xfrm>
        </p:grpSpPr>
        <p:sp>
          <p:nvSpPr>
            <p:cNvPr id="245" name="Hexagon 244"/>
            <p:cNvSpPr/>
            <p:nvPr/>
          </p:nvSpPr>
          <p:spPr>
            <a:xfrm>
              <a:off x="7543800" y="4648200"/>
              <a:ext cx="323850" cy="304800"/>
            </a:xfrm>
            <a:prstGeom prst="hexagon">
              <a:avLst/>
            </a:prstGeom>
            <a:solidFill>
              <a:srgbClr val="F79646">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46" name="Straight Connector 245"/>
            <p:cNvCxnSpPr>
              <a:stCxn id="245" idx="0"/>
              <a:endCxn id="245" idx="3"/>
            </p:cNvCxnSpPr>
            <p:nvPr/>
          </p:nvCxnSpPr>
          <p:spPr>
            <a:xfrm flipH="1">
              <a:off x="7543800" y="4800600"/>
              <a:ext cx="323850" cy="1588"/>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247" name="Straight Connector 246"/>
            <p:cNvCxnSpPr>
              <a:stCxn id="245" idx="5"/>
              <a:endCxn id="245" idx="2"/>
            </p:cNvCxnSpPr>
            <p:nvPr/>
          </p:nvCxnSpPr>
          <p:spPr>
            <a:xfrm rot="16200000" flipH="1" flipV="1">
              <a:off x="7553325" y="4714875"/>
              <a:ext cx="304800" cy="171450"/>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248" name="Straight Connector 247"/>
            <p:cNvCxnSpPr>
              <a:stCxn id="245" idx="1"/>
              <a:endCxn id="245" idx="4"/>
            </p:cNvCxnSpPr>
            <p:nvPr/>
          </p:nvCxnSpPr>
          <p:spPr>
            <a:xfrm rot="5400000" flipH="1">
              <a:off x="7553325" y="4714875"/>
              <a:ext cx="304800" cy="171450"/>
            </a:xfrm>
            <a:prstGeom prst="line">
              <a:avLst/>
            </a:prstGeom>
            <a:noFill/>
            <a:ln w="28575" cap="flat" cmpd="sng" algn="ctr">
              <a:solidFill>
                <a:sysClr val="windowText" lastClr="000000"/>
              </a:solidFill>
              <a:prstDash val="solid"/>
              <a:headEnd type="triangle" w="med" len="med"/>
              <a:tailEnd type="triangle" w="med" len="med"/>
            </a:ln>
            <a:effectLst/>
          </p:spPr>
        </p:cxnSp>
        <p:sp>
          <p:nvSpPr>
            <p:cNvPr id="249" name="Hexagon 248"/>
            <p:cNvSpPr/>
            <p:nvPr/>
          </p:nvSpPr>
          <p:spPr>
            <a:xfrm>
              <a:off x="7545222" y="5105400"/>
              <a:ext cx="323850" cy="304800"/>
            </a:xfrm>
            <a:prstGeom prst="hexagon">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50" name="Straight Connector 249"/>
            <p:cNvCxnSpPr>
              <a:stCxn id="249" idx="0"/>
              <a:endCxn id="249" idx="3"/>
            </p:cNvCxnSpPr>
            <p:nvPr/>
          </p:nvCxnSpPr>
          <p:spPr>
            <a:xfrm flipH="1">
              <a:off x="7545222" y="5257800"/>
              <a:ext cx="323850" cy="1588"/>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251" name="Straight Connector 250"/>
            <p:cNvCxnSpPr>
              <a:stCxn id="249" idx="5"/>
              <a:endCxn id="249" idx="2"/>
            </p:cNvCxnSpPr>
            <p:nvPr/>
          </p:nvCxnSpPr>
          <p:spPr>
            <a:xfrm rot="16200000" flipH="1" flipV="1">
              <a:off x="7554747" y="5172075"/>
              <a:ext cx="304800" cy="171450"/>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252" name="Straight Connector 251"/>
            <p:cNvCxnSpPr>
              <a:stCxn id="249" idx="1"/>
              <a:endCxn id="249" idx="4"/>
            </p:cNvCxnSpPr>
            <p:nvPr/>
          </p:nvCxnSpPr>
          <p:spPr>
            <a:xfrm rot="5400000" flipH="1">
              <a:off x="7554747" y="5172075"/>
              <a:ext cx="304800" cy="171450"/>
            </a:xfrm>
            <a:prstGeom prst="line">
              <a:avLst/>
            </a:prstGeom>
            <a:noFill/>
            <a:ln w="28575" cap="flat" cmpd="sng" algn="ctr">
              <a:solidFill>
                <a:sysClr val="windowText" lastClr="000000"/>
              </a:solidFill>
              <a:prstDash val="solid"/>
              <a:headEnd type="triangle" w="med" len="med"/>
              <a:tailEnd type="triangle" w="med" len="med"/>
            </a:ln>
            <a:effectLst/>
          </p:spPr>
        </p:cxnSp>
        <p:sp>
          <p:nvSpPr>
            <p:cNvPr id="253" name="Hexagon 252"/>
            <p:cNvSpPr/>
            <p:nvPr/>
          </p:nvSpPr>
          <p:spPr>
            <a:xfrm>
              <a:off x="7980528" y="4648200"/>
              <a:ext cx="323850" cy="304800"/>
            </a:xfrm>
            <a:prstGeom prst="hexagon">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54" name="Straight Connector 253"/>
            <p:cNvCxnSpPr>
              <a:stCxn id="253" idx="0"/>
              <a:endCxn id="253" idx="3"/>
            </p:cNvCxnSpPr>
            <p:nvPr/>
          </p:nvCxnSpPr>
          <p:spPr>
            <a:xfrm flipH="1">
              <a:off x="7980528" y="4800600"/>
              <a:ext cx="323850" cy="1588"/>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255" name="Straight Connector 254"/>
            <p:cNvCxnSpPr>
              <a:stCxn id="253" idx="5"/>
              <a:endCxn id="253" idx="2"/>
            </p:cNvCxnSpPr>
            <p:nvPr/>
          </p:nvCxnSpPr>
          <p:spPr>
            <a:xfrm rot="16200000" flipH="1" flipV="1">
              <a:off x="7990053" y="4714875"/>
              <a:ext cx="304800" cy="171450"/>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256" name="Straight Connector 255"/>
            <p:cNvCxnSpPr>
              <a:stCxn id="253" idx="1"/>
              <a:endCxn id="253" idx="4"/>
            </p:cNvCxnSpPr>
            <p:nvPr/>
          </p:nvCxnSpPr>
          <p:spPr>
            <a:xfrm rot="5400000" flipH="1">
              <a:off x="7990053" y="4714875"/>
              <a:ext cx="304800" cy="171450"/>
            </a:xfrm>
            <a:prstGeom prst="line">
              <a:avLst/>
            </a:prstGeom>
            <a:noFill/>
            <a:ln w="28575" cap="flat" cmpd="sng" algn="ctr">
              <a:solidFill>
                <a:sysClr val="windowText" lastClr="000000"/>
              </a:solidFill>
              <a:prstDash val="solid"/>
              <a:headEnd type="triangle" w="med" len="med"/>
              <a:tailEnd type="triangle" w="med" len="med"/>
            </a:ln>
            <a:effectLst/>
          </p:spPr>
        </p:cxnSp>
        <p:sp>
          <p:nvSpPr>
            <p:cNvPr id="257" name="Hexagon 256"/>
            <p:cNvSpPr/>
            <p:nvPr/>
          </p:nvSpPr>
          <p:spPr>
            <a:xfrm>
              <a:off x="7981950" y="5105400"/>
              <a:ext cx="323850" cy="304800"/>
            </a:xfrm>
            <a:prstGeom prst="hexagon">
              <a:avLst/>
            </a:prstGeom>
            <a:solidFill>
              <a:srgbClr val="F79646"/>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58" name="Straight Connector 257"/>
            <p:cNvCxnSpPr>
              <a:stCxn id="257" idx="0"/>
              <a:endCxn id="257" idx="3"/>
            </p:cNvCxnSpPr>
            <p:nvPr/>
          </p:nvCxnSpPr>
          <p:spPr>
            <a:xfrm flipH="1">
              <a:off x="7981950" y="5257800"/>
              <a:ext cx="323850" cy="1588"/>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259" name="Straight Connector 258"/>
            <p:cNvCxnSpPr>
              <a:stCxn id="257" idx="5"/>
              <a:endCxn id="257" idx="2"/>
            </p:cNvCxnSpPr>
            <p:nvPr/>
          </p:nvCxnSpPr>
          <p:spPr>
            <a:xfrm rot="16200000" flipH="1" flipV="1">
              <a:off x="7991475" y="5172075"/>
              <a:ext cx="304800" cy="171450"/>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260" name="Straight Connector 259"/>
            <p:cNvCxnSpPr>
              <a:stCxn id="257" idx="1"/>
              <a:endCxn id="257" idx="4"/>
            </p:cNvCxnSpPr>
            <p:nvPr/>
          </p:nvCxnSpPr>
          <p:spPr>
            <a:xfrm rot="5400000" flipH="1">
              <a:off x="7991475" y="5172075"/>
              <a:ext cx="304800" cy="171450"/>
            </a:xfrm>
            <a:prstGeom prst="line">
              <a:avLst/>
            </a:prstGeom>
            <a:noFill/>
            <a:ln w="28575" cap="flat" cmpd="sng" algn="ctr">
              <a:solidFill>
                <a:sysClr val="windowText" lastClr="000000"/>
              </a:solidFill>
              <a:prstDash val="solid"/>
              <a:headEnd type="triangle" w="med" len="med"/>
              <a:tailEnd type="triangle" w="med" len="med"/>
            </a:ln>
            <a:effectLst/>
          </p:spPr>
        </p:cxnSp>
      </p:grpSp>
      <p:grpSp>
        <p:nvGrpSpPr>
          <p:cNvPr id="261" name="Group 351"/>
          <p:cNvGrpSpPr/>
          <p:nvPr/>
        </p:nvGrpSpPr>
        <p:grpSpPr>
          <a:xfrm>
            <a:off x="7881524" y="2803645"/>
            <a:ext cx="763924" cy="762000"/>
            <a:chOff x="6454604" y="2743200"/>
            <a:chExt cx="763924" cy="762000"/>
          </a:xfrm>
        </p:grpSpPr>
        <p:sp>
          <p:nvSpPr>
            <p:cNvPr id="262" name="Flowchart: Process 261"/>
            <p:cNvSpPr/>
            <p:nvPr/>
          </p:nvSpPr>
          <p:spPr>
            <a:xfrm>
              <a:off x="6454604" y="2743200"/>
              <a:ext cx="762000" cy="152400"/>
            </a:xfrm>
            <a:prstGeom prst="flowChartProcess">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63" name="Straight Connector 262"/>
            <p:cNvCxnSpPr>
              <a:stCxn id="262" idx="2"/>
              <a:endCxn id="264" idx="0"/>
            </p:cNvCxnSpPr>
            <p:nvPr/>
          </p:nvCxnSpPr>
          <p:spPr>
            <a:xfrm rot="16200000" flipH="1">
              <a:off x="6760366" y="2970838"/>
              <a:ext cx="152400" cy="1924"/>
            </a:xfrm>
            <a:prstGeom prst="line">
              <a:avLst/>
            </a:prstGeom>
            <a:noFill/>
            <a:ln w="28575" cap="flat" cmpd="sng" algn="ctr">
              <a:solidFill>
                <a:sysClr val="windowText" lastClr="000000"/>
              </a:solidFill>
              <a:prstDash val="solid"/>
              <a:headEnd type="none" w="med" len="med"/>
              <a:tailEnd type="triangle" w="med" len="med"/>
            </a:ln>
            <a:effectLst/>
          </p:spPr>
        </p:cxnSp>
        <p:sp>
          <p:nvSpPr>
            <p:cNvPr id="264" name="Flowchart: Process 263"/>
            <p:cNvSpPr/>
            <p:nvPr/>
          </p:nvSpPr>
          <p:spPr>
            <a:xfrm>
              <a:off x="6456528" y="3048000"/>
              <a:ext cx="762000" cy="152400"/>
            </a:xfrm>
            <a:prstGeom prst="flowChartProcess">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65" name="Flowchart: Process 264"/>
            <p:cNvSpPr/>
            <p:nvPr/>
          </p:nvSpPr>
          <p:spPr>
            <a:xfrm>
              <a:off x="6456528" y="3200400"/>
              <a:ext cx="762000" cy="152400"/>
            </a:xfrm>
            <a:prstGeom prst="flowChartProcess">
              <a:avLst/>
            </a:prstGeom>
            <a:solidFill>
              <a:srgbClr val="8064A2">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66" name="Flowchart: Process 265"/>
            <p:cNvSpPr/>
            <p:nvPr/>
          </p:nvSpPr>
          <p:spPr>
            <a:xfrm>
              <a:off x="6456528" y="3352800"/>
              <a:ext cx="762000" cy="152400"/>
            </a:xfrm>
            <a:prstGeom prst="flowChartProcess">
              <a:avLst/>
            </a:prstGeom>
            <a:solidFill>
              <a:srgbClr val="8064A2">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267" name="Group 374"/>
          <p:cNvGrpSpPr/>
          <p:nvPr/>
        </p:nvGrpSpPr>
        <p:grpSpPr>
          <a:xfrm>
            <a:off x="5465520" y="4759445"/>
            <a:ext cx="984250" cy="753110"/>
            <a:chOff x="3048000" y="4318000"/>
            <a:chExt cx="984250" cy="753110"/>
          </a:xfrm>
        </p:grpSpPr>
        <p:sp>
          <p:nvSpPr>
            <p:cNvPr id="268" name="Can 267"/>
            <p:cNvSpPr/>
            <p:nvPr/>
          </p:nvSpPr>
          <p:spPr>
            <a:xfrm>
              <a:off x="3352800" y="4690110"/>
              <a:ext cx="381000" cy="381000"/>
            </a:xfrm>
            <a:prstGeom prst="can">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69" name="Straight Arrow Connector 268"/>
            <p:cNvCxnSpPr>
              <a:stCxn id="270" idx="6"/>
              <a:endCxn id="268" idx="2"/>
            </p:cNvCxnSpPr>
            <p:nvPr/>
          </p:nvCxnSpPr>
          <p:spPr>
            <a:xfrm>
              <a:off x="3200400" y="4876800"/>
              <a:ext cx="152400" cy="3810"/>
            </a:xfrm>
            <a:prstGeom prst="straightConnector1">
              <a:avLst/>
            </a:prstGeom>
            <a:noFill/>
            <a:ln w="28575" cap="flat" cmpd="sng" algn="ctr">
              <a:solidFill>
                <a:sysClr val="windowText" lastClr="000000"/>
              </a:solidFill>
              <a:prstDash val="solid"/>
              <a:headEnd type="none" w="med" len="med"/>
              <a:tailEnd type="triangle" w="med" len="med"/>
            </a:ln>
            <a:effectLst/>
          </p:spPr>
        </p:cxnSp>
        <p:sp>
          <p:nvSpPr>
            <p:cNvPr id="270" name="Oval 269"/>
            <p:cNvSpPr/>
            <p:nvPr/>
          </p:nvSpPr>
          <p:spPr>
            <a:xfrm>
              <a:off x="3048000" y="4800600"/>
              <a:ext cx="152400" cy="152400"/>
            </a:xfrm>
            <a:prstGeom prst="ellipse">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71" name="Straight Arrow Connector 270"/>
            <p:cNvCxnSpPr>
              <a:stCxn id="272" idx="2"/>
              <a:endCxn id="268" idx="4"/>
            </p:cNvCxnSpPr>
            <p:nvPr/>
          </p:nvCxnSpPr>
          <p:spPr>
            <a:xfrm rot="10800000" flipV="1">
              <a:off x="3733800" y="4876800"/>
              <a:ext cx="146050" cy="3810"/>
            </a:xfrm>
            <a:prstGeom prst="straightConnector1">
              <a:avLst/>
            </a:prstGeom>
            <a:noFill/>
            <a:ln w="28575" cap="flat" cmpd="sng" algn="ctr">
              <a:solidFill>
                <a:sysClr val="windowText" lastClr="000000"/>
              </a:solidFill>
              <a:prstDash val="solid"/>
              <a:headEnd type="none" w="med" len="med"/>
              <a:tailEnd type="triangle" w="med" len="med"/>
            </a:ln>
            <a:effectLst/>
          </p:spPr>
        </p:cxnSp>
        <p:sp>
          <p:nvSpPr>
            <p:cNvPr id="272" name="Oval 271"/>
            <p:cNvSpPr/>
            <p:nvPr/>
          </p:nvSpPr>
          <p:spPr>
            <a:xfrm>
              <a:off x="3879850" y="4800600"/>
              <a:ext cx="152400" cy="152400"/>
            </a:xfrm>
            <a:prstGeom prst="ellipse">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73" name="Cube 272"/>
            <p:cNvSpPr/>
            <p:nvPr/>
          </p:nvSpPr>
          <p:spPr>
            <a:xfrm>
              <a:off x="3454400" y="4318000"/>
              <a:ext cx="228600" cy="228600"/>
            </a:xfrm>
            <a:prstGeom prst="cube">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74" name="Straight Arrow Connector 273"/>
            <p:cNvCxnSpPr/>
            <p:nvPr/>
          </p:nvCxnSpPr>
          <p:spPr>
            <a:xfrm rot="5400000" flipH="1" flipV="1">
              <a:off x="3442494" y="4641056"/>
              <a:ext cx="228600" cy="1588"/>
            </a:xfrm>
            <a:prstGeom prst="straightConnector1">
              <a:avLst/>
            </a:prstGeom>
            <a:noFill/>
            <a:ln w="28575" cap="flat" cmpd="sng" algn="ctr">
              <a:solidFill>
                <a:sysClr val="windowText" lastClr="000000"/>
              </a:solidFill>
              <a:prstDash val="solid"/>
              <a:headEnd type="none" w="med" len="med"/>
              <a:tailEnd type="triangle" w="med" len="med"/>
            </a:ln>
            <a:effectLst/>
          </p:spPr>
        </p:cxnSp>
      </p:grpSp>
      <p:grpSp>
        <p:nvGrpSpPr>
          <p:cNvPr id="275" name="Group 400"/>
          <p:cNvGrpSpPr/>
          <p:nvPr/>
        </p:nvGrpSpPr>
        <p:grpSpPr>
          <a:xfrm>
            <a:off x="6760920" y="2727445"/>
            <a:ext cx="762000" cy="838200"/>
            <a:chOff x="5257800" y="2286000"/>
            <a:chExt cx="762000" cy="838200"/>
          </a:xfrm>
        </p:grpSpPr>
        <p:sp>
          <p:nvSpPr>
            <p:cNvPr id="276" name="Flowchart: Decision 275"/>
            <p:cNvSpPr/>
            <p:nvPr/>
          </p:nvSpPr>
          <p:spPr>
            <a:xfrm>
              <a:off x="5295900" y="2590800"/>
              <a:ext cx="228600" cy="228600"/>
            </a:xfrm>
            <a:prstGeom prst="flowChartDecision">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77" name="Straight Connector 276"/>
            <p:cNvCxnSpPr>
              <a:stCxn id="276" idx="3"/>
              <a:endCxn id="282" idx="1"/>
            </p:cNvCxnSpPr>
            <p:nvPr/>
          </p:nvCxnSpPr>
          <p:spPr>
            <a:xfrm>
              <a:off x="5524500" y="2705100"/>
              <a:ext cx="190500" cy="1588"/>
            </a:xfrm>
            <a:prstGeom prst="line">
              <a:avLst/>
            </a:prstGeom>
            <a:noFill/>
            <a:ln w="28575" cap="flat" cmpd="sng" algn="ctr">
              <a:solidFill>
                <a:sysClr val="windowText" lastClr="000000"/>
              </a:solidFill>
              <a:prstDash val="solid"/>
              <a:headEnd type="none" w="med" len="med"/>
              <a:tailEnd type="triangle" w="med" len="med"/>
            </a:ln>
            <a:effectLst/>
          </p:spPr>
        </p:cxnSp>
        <p:cxnSp>
          <p:nvCxnSpPr>
            <p:cNvPr id="278" name="Straight Connector 277"/>
            <p:cNvCxnSpPr>
              <a:stCxn id="276" idx="2"/>
              <a:endCxn id="279" idx="0"/>
            </p:cNvCxnSpPr>
            <p:nvPr/>
          </p:nvCxnSpPr>
          <p:spPr>
            <a:xfrm rot="5400000">
              <a:off x="5334000" y="2895600"/>
              <a:ext cx="152400" cy="1588"/>
            </a:xfrm>
            <a:prstGeom prst="line">
              <a:avLst/>
            </a:prstGeom>
            <a:noFill/>
            <a:ln w="28575" cap="flat" cmpd="sng" algn="ctr">
              <a:solidFill>
                <a:sysClr val="windowText" lastClr="000000"/>
              </a:solidFill>
              <a:prstDash val="solid"/>
              <a:headEnd type="none" w="med" len="med"/>
              <a:tailEnd type="triangle" w="med" len="med"/>
            </a:ln>
            <a:effectLst/>
          </p:spPr>
        </p:cxnSp>
        <p:sp>
          <p:nvSpPr>
            <p:cNvPr id="279" name="Rectangle 278"/>
            <p:cNvSpPr/>
            <p:nvPr/>
          </p:nvSpPr>
          <p:spPr>
            <a:xfrm>
              <a:off x="5257800" y="2971800"/>
              <a:ext cx="304800" cy="152400"/>
            </a:xfrm>
            <a:prstGeom prst="rect">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80" name="Rectangle 279"/>
            <p:cNvSpPr/>
            <p:nvPr/>
          </p:nvSpPr>
          <p:spPr>
            <a:xfrm>
              <a:off x="5257800" y="2286000"/>
              <a:ext cx="304800" cy="152400"/>
            </a:xfrm>
            <a:prstGeom prst="rect">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81" name="Straight Connector 280"/>
            <p:cNvCxnSpPr>
              <a:stCxn id="276" idx="0"/>
              <a:endCxn id="280" idx="2"/>
            </p:cNvCxnSpPr>
            <p:nvPr/>
          </p:nvCxnSpPr>
          <p:spPr>
            <a:xfrm rot="5400000" flipH="1" flipV="1">
              <a:off x="5334000" y="2514600"/>
              <a:ext cx="152400" cy="1588"/>
            </a:xfrm>
            <a:prstGeom prst="line">
              <a:avLst/>
            </a:prstGeom>
            <a:noFill/>
            <a:ln w="28575" cap="flat" cmpd="sng" algn="ctr">
              <a:solidFill>
                <a:sysClr val="windowText" lastClr="000000"/>
              </a:solidFill>
              <a:prstDash val="solid"/>
              <a:headEnd type="none" w="med" len="med"/>
              <a:tailEnd type="triangle" w="med" len="med"/>
            </a:ln>
            <a:effectLst/>
          </p:spPr>
        </p:cxnSp>
        <p:sp>
          <p:nvSpPr>
            <p:cNvPr id="282" name="Rectangle 281"/>
            <p:cNvSpPr/>
            <p:nvPr/>
          </p:nvSpPr>
          <p:spPr>
            <a:xfrm>
              <a:off x="5715000" y="2628900"/>
              <a:ext cx="304800" cy="152400"/>
            </a:xfrm>
            <a:prstGeom prst="rect">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83" name="Rectangle 282"/>
            <p:cNvSpPr/>
            <p:nvPr/>
          </p:nvSpPr>
          <p:spPr>
            <a:xfrm>
              <a:off x="5646028" y="2387498"/>
              <a:ext cx="304800" cy="152400"/>
            </a:xfrm>
            <a:prstGeom prst="rect">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84" name="Rectangle 283"/>
            <p:cNvSpPr/>
            <p:nvPr/>
          </p:nvSpPr>
          <p:spPr>
            <a:xfrm>
              <a:off x="5649642" y="2884758"/>
              <a:ext cx="304800" cy="152400"/>
            </a:xfrm>
            <a:prstGeom prst="rect">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285" name="Straight Connector 284"/>
            <p:cNvCxnSpPr/>
            <p:nvPr/>
          </p:nvCxnSpPr>
          <p:spPr>
            <a:xfrm rot="16200000" flipH="1">
              <a:off x="5486400" y="2743200"/>
              <a:ext cx="152400" cy="152400"/>
            </a:xfrm>
            <a:prstGeom prst="line">
              <a:avLst/>
            </a:prstGeom>
            <a:noFill/>
            <a:ln w="28575" cap="flat" cmpd="sng" algn="ctr">
              <a:solidFill>
                <a:sysClr val="windowText" lastClr="000000"/>
              </a:solidFill>
              <a:prstDash val="solid"/>
              <a:headEnd type="none" w="med" len="med"/>
              <a:tailEnd type="triangle" w="med" len="med"/>
            </a:ln>
            <a:effectLst/>
          </p:spPr>
        </p:cxnSp>
        <p:cxnSp>
          <p:nvCxnSpPr>
            <p:cNvPr id="286" name="Straight Connector 285"/>
            <p:cNvCxnSpPr/>
            <p:nvPr/>
          </p:nvCxnSpPr>
          <p:spPr>
            <a:xfrm rot="5400000" flipH="1" flipV="1">
              <a:off x="5486400" y="2514600"/>
              <a:ext cx="152400" cy="152400"/>
            </a:xfrm>
            <a:prstGeom prst="line">
              <a:avLst/>
            </a:prstGeom>
            <a:noFill/>
            <a:ln w="28575" cap="flat" cmpd="sng" algn="ctr">
              <a:solidFill>
                <a:sysClr val="windowText" lastClr="000000"/>
              </a:solidFill>
              <a:prstDash val="solid"/>
              <a:headEnd type="none" w="med" len="med"/>
              <a:tailEnd type="triangle" w="med" len="med"/>
            </a:ln>
            <a:effectLst/>
          </p:spPr>
        </p:cxnSp>
      </p:grpSp>
      <p:sp>
        <p:nvSpPr>
          <p:cNvPr id="287" name="TextBox 286"/>
          <p:cNvSpPr txBox="1"/>
          <p:nvPr/>
        </p:nvSpPr>
        <p:spPr>
          <a:xfrm>
            <a:off x="1588655" y="2803645"/>
            <a:ext cx="1474518" cy="369332"/>
          </a:xfrm>
          <a:prstGeom prst="rect">
            <a:avLst/>
          </a:prstGeom>
          <a:noFill/>
        </p:spPr>
        <p:txBody>
          <a:bodyPr wrap="square" rtlCol="0">
            <a:spAutoFit/>
          </a:bodyPr>
          <a:lstStyle/>
          <a:p>
            <a:pPr algn="r" fontAlgn="base">
              <a:spcBef>
                <a:spcPct val="0"/>
              </a:spcBef>
              <a:spcAft>
                <a:spcPct val="0"/>
              </a:spcAft>
            </a:pPr>
            <a:r>
              <a:rPr lang="en-US" b="1" dirty="0">
                <a:solidFill>
                  <a:srgbClr val="8064A2"/>
                </a:solidFill>
                <a:cs typeface="Arial" pitchFamily="34" charset="0"/>
              </a:rPr>
              <a:t>SharePoint</a:t>
            </a:r>
          </a:p>
        </p:txBody>
      </p:sp>
      <p:sp>
        <p:nvSpPr>
          <p:cNvPr id="288" name="TextBox 287"/>
          <p:cNvSpPr txBox="1"/>
          <p:nvPr/>
        </p:nvSpPr>
        <p:spPr>
          <a:xfrm>
            <a:off x="1656564" y="4644113"/>
            <a:ext cx="1143000" cy="369332"/>
          </a:xfrm>
          <a:prstGeom prst="rect">
            <a:avLst/>
          </a:prstGeom>
          <a:noFill/>
        </p:spPr>
        <p:txBody>
          <a:bodyPr wrap="square" rtlCol="0">
            <a:spAutoFit/>
          </a:bodyPr>
          <a:lstStyle/>
          <a:p>
            <a:pPr algn="ctr" fontAlgn="base">
              <a:spcBef>
                <a:spcPct val="0"/>
              </a:spcBef>
              <a:spcAft>
                <a:spcPct val="0"/>
              </a:spcAft>
            </a:pPr>
            <a:r>
              <a:rPr lang="en-US" b="1" dirty="0" smtClean="0">
                <a:solidFill>
                  <a:srgbClr val="F79646">
                    <a:lumMod val="75000"/>
                  </a:srgbClr>
                </a:solidFill>
                <a:cs typeface="Arial" pitchFamily="34" charset="0"/>
              </a:rPr>
              <a:t>xRM</a:t>
            </a:r>
            <a:endParaRPr lang="en-US" b="1" dirty="0">
              <a:solidFill>
                <a:srgbClr val="F79646">
                  <a:lumMod val="75000"/>
                </a:srgbClr>
              </a:solidFill>
              <a:cs typeface="Arial" pitchFamily="34" charset="0"/>
            </a:endParaRPr>
          </a:p>
        </p:txBody>
      </p:sp>
    </p:spTree>
    <p:extLst>
      <p:ext uri="{BB962C8B-B14F-4D97-AF65-F5344CB8AC3E}">
        <p14:creationId xmlns:p14="http://schemas.microsoft.com/office/powerpoint/2010/main" val="22581382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2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6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5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6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7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5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6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29"/>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6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5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59"/>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65"/>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244"/>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2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animBg="1"/>
      <p:bldP spid="149" grpId="0" animBg="1"/>
      <p:bldP spid="150" grpId="0" animBg="1"/>
      <p:bldP spid="151" grpId="0" animBg="1"/>
      <p:bldP spid="152" grpId="0" animBg="1"/>
      <p:bldP spid="153" grpId="0" animBg="1"/>
      <p:bldP spid="154" grpId="0"/>
      <p:bldP spid="155" grpId="0"/>
      <p:bldP spid="156" grpId="0"/>
      <p:bldP spid="157" grpId="0"/>
      <p:bldP spid="158" grpId="0"/>
      <p:bldP spid="159" grpId="0"/>
      <p:bldP spid="160" grpId="0"/>
      <p:bldP spid="161" grpId="0"/>
      <p:bldP spid="162" grpId="0"/>
      <p:bldP spid="163" grpId="0"/>
      <p:bldP spid="164" grpId="0"/>
      <p:bldP spid="16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1"/>
            <a:ext cx="11477810" cy="2160591"/>
          </a:xfrm>
        </p:spPr>
        <p:txBody>
          <a:bodyPr/>
          <a:lstStyle/>
          <a:p>
            <a:r>
              <a:rPr lang="en-US" dirty="0" smtClean="0"/>
              <a:t>Contextual SharePoint</a:t>
            </a:r>
            <a:br>
              <a:rPr lang="en-US" dirty="0" smtClean="0"/>
            </a:br>
            <a:r>
              <a:rPr lang="en-US" sz="3600" dirty="0" smtClean="0">
                <a:solidFill>
                  <a:srgbClr val="FFC425">
                    <a:alpha val="99000"/>
                  </a:srgbClr>
                </a:solidFill>
              </a:rPr>
              <a:t>Use </a:t>
            </a:r>
            <a:r>
              <a:rPr lang="en-US" sz="3600" dirty="0">
                <a:solidFill>
                  <a:srgbClr val="FFC425">
                    <a:alpha val="99000"/>
                  </a:srgbClr>
                </a:solidFill>
              </a:rPr>
              <a:t>SharePoint &amp; CRM Together for Better Collaboration</a:t>
            </a:r>
            <a:br>
              <a:rPr lang="en-US" sz="3600" dirty="0">
                <a:solidFill>
                  <a:srgbClr val="FFC425">
                    <a:alpha val="99000"/>
                  </a:srgbClr>
                </a:solidFill>
              </a:rPr>
            </a:br>
            <a:r>
              <a:rPr lang="en-US" sz="3600" dirty="0">
                <a:solidFill>
                  <a:srgbClr val="FFC425">
                    <a:alpha val="99000"/>
                  </a:srgbClr>
                </a:solidFill>
              </a:rPr>
              <a:t/>
            </a:r>
            <a:br>
              <a:rPr lang="en-US" sz="3600" dirty="0">
                <a:solidFill>
                  <a:srgbClr val="FFC425">
                    <a:alpha val="99000"/>
                  </a:srgbClr>
                </a:solidFill>
              </a:rPr>
            </a:br>
            <a:endParaRPr lang="en-US" sz="3600" dirty="0">
              <a:solidFill>
                <a:srgbClr val="FFC425">
                  <a:alpha val="99000"/>
                </a:srgbClr>
              </a:solidFill>
            </a:endParaRPr>
          </a:p>
        </p:txBody>
      </p:sp>
      <p:sp>
        <p:nvSpPr>
          <p:cNvPr id="5" name="Content Placeholder 4"/>
          <p:cNvSpPr txBox="1">
            <a:spLocks/>
          </p:cNvSpPr>
          <p:nvPr/>
        </p:nvSpPr>
        <p:spPr>
          <a:xfrm>
            <a:off x="7503278" y="1553309"/>
            <a:ext cx="4432327" cy="5120640"/>
          </a:xfrm>
          <a:prstGeom prst="roundRect">
            <a:avLst/>
          </a:prstGeom>
          <a:gradFill flip="none" rotWithShape="1">
            <a:gsLst>
              <a:gs pos="0">
                <a:srgbClr val="5E9EFF"/>
              </a:gs>
              <a:gs pos="39999">
                <a:srgbClr val="85C2FF"/>
              </a:gs>
              <a:gs pos="70000">
                <a:srgbClr val="C4D6EB"/>
              </a:gs>
              <a:gs pos="100000">
                <a:srgbClr val="FFEBFA"/>
              </a:gs>
            </a:gsLst>
            <a:lin ang="5400000" scaled="1"/>
            <a:tileRect/>
          </a:gradFill>
        </p:spPr>
        <p:txBody>
          <a:bodyPr vert="horz" lIns="91440" tIns="45720" rIns="91440" bIns="45720" rtlCol="0">
            <a:noAutofit/>
          </a:bodyPr>
          <a:lstStyle>
            <a:lvl1pPr marL="0" indent="0" algn="l" defTabSz="914400" rtl="0" eaLnBrk="1" latinLnBrk="0" hangingPunct="1">
              <a:spcBef>
                <a:spcPts val="600"/>
              </a:spcBef>
              <a:spcAft>
                <a:spcPts val="600"/>
              </a:spcAft>
              <a:buFontTx/>
              <a:buNone/>
              <a:defRPr sz="2400" kern="1200">
                <a:solidFill>
                  <a:schemeClr val="tx1">
                    <a:lumMod val="75000"/>
                    <a:lumOff val="25000"/>
                  </a:schemeClr>
                </a:solidFill>
                <a:latin typeface="+mn-lt"/>
                <a:ea typeface="+mn-ea"/>
                <a:cs typeface="+mn-cs"/>
              </a:defRPr>
            </a:lvl1pPr>
            <a:lvl2pPr marL="742950" indent="-285750" algn="l" defTabSz="914400" rtl="0" eaLnBrk="1" latinLnBrk="0" hangingPunct="1">
              <a:spcBef>
                <a:spcPts val="600"/>
              </a:spcBef>
              <a:spcAft>
                <a:spcPts val="600"/>
              </a:spcAft>
              <a:buFontTx/>
              <a:buBlip>
                <a:blip r:embed="rId3"/>
              </a:buBlip>
              <a:defRPr sz="2400" kern="1200">
                <a:solidFill>
                  <a:schemeClr val="tx1">
                    <a:lumMod val="75000"/>
                    <a:lumOff val="25000"/>
                  </a:schemeClr>
                </a:solidFill>
                <a:latin typeface="+mn-lt"/>
                <a:ea typeface="+mn-ea"/>
                <a:cs typeface="+mn-cs"/>
              </a:defRPr>
            </a:lvl2pPr>
            <a:lvl3pPr marL="1143000" indent="-228600" algn="l" defTabSz="914400" rtl="0" eaLnBrk="1" latinLnBrk="0" hangingPunct="1">
              <a:spcBef>
                <a:spcPts val="600"/>
              </a:spcBef>
              <a:spcAft>
                <a:spcPts val="600"/>
              </a:spcAft>
              <a:buFont typeface="Calibri"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ts val="600"/>
              </a:spcBef>
              <a:spcAft>
                <a:spcPts val="600"/>
              </a:spcAft>
              <a:buFont typeface="Arial" pitchFamily="34" charset="0"/>
              <a:buChar char="•"/>
              <a:defRPr sz="2400" kern="1200">
                <a:solidFill>
                  <a:schemeClr val="tx1">
                    <a:lumMod val="75000"/>
                    <a:lumOff val="25000"/>
                  </a:schemeClr>
                </a:solidFill>
                <a:latin typeface="+mn-lt"/>
                <a:ea typeface="+mn-ea"/>
                <a:cs typeface="+mn-cs"/>
              </a:defRPr>
            </a:lvl4pPr>
            <a:lvl5pPr marL="2057400" indent="-228600" algn="l" defTabSz="914400" rtl="0" eaLnBrk="1" latinLnBrk="0" hangingPunct="1">
              <a:spcBef>
                <a:spcPts val="600"/>
              </a:spcBef>
              <a:spcAft>
                <a:spcPts val="600"/>
              </a:spcAft>
              <a:buFont typeface="Calibri" pitchFamily="34" charset="0"/>
              <a:buChar char="‐"/>
              <a:defRPr sz="24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pPr>
            <a:r>
              <a:rPr lang="en-US" sz="2300" b="1" dirty="0" smtClean="0">
                <a:solidFill>
                  <a:schemeClr val="bg1"/>
                </a:solidFill>
              </a:rPr>
              <a:t>Associate SharePoint documents </a:t>
            </a:r>
            <a:r>
              <a:rPr lang="en-US" sz="2300" dirty="0" smtClean="0">
                <a:solidFill>
                  <a:schemeClr val="bg1"/>
                </a:solidFill>
              </a:rPr>
              <a:t>with CRM records</a:t>
            </a:r>
          </a:p>
          <a:p>
            <a:pPr>
              <a:spcBef>
                <a:spcPts val="1200"/>
              </a:spcBef>
            </a:pPr>
            <a:r>
              <a:rPr lang="en-US" sz="2300" dirty="0" smtClean="0">
                <a:solidFill>
                  <a:schemeClr val="bg1"/>
                </a:solidFill>
              </a:rPr>
              <a:t>One-time configuration with </a:t>
            </a:r>
            <a:r>
              <a:rPr lang="en-US" sz="2300" b="1" dirty="0" smtClean="0">
                <a:solidFill>
                  <a:schemeClr val="bg1"/>
                </a:solidFill>
              </a:rPr>
              <a:t>on-demand folder creation </a:t>
            </a:r>
            <a:r>
              <a:rPr lang="en-US" sz="2300" dirty="0" smtClean="0">
                <a:solidFill>
                  <a:schemeClr val="bg1"/>
                </a:solidFill>
              </a:rPr>
              <a:t>per CRM record</a:t>
            </a:r>
          </a:p>
          <a:p>
            <a:pPr>
              <a:spcBef>
                <a:spcPts val="1200"/>
              </a:spcBef>
            </a:pPr>
            <a:r>
              <a:rPr lang="en-US" sz="2300" dirty="0" smtClean="0">
                <a:solidFill>
                  <a:schemeClr val="bg1"/>
                </a:solidFill>
              </a:rPr>
              <a:t>Associate SharePoint folders with </a:t>
            </a:r>
            <a:r>
              <a:rPr lang="en-US" sz="2300" b="1" dirty="0" smtClean="0">
                <a:solidFill>
                  <a:schemeClr val="bg1"/>
                </a:solidFill>
              </a:rPr>
              <a:t>any CRM entity</a:t>
            </a:r>
          </a:p>
          <a:p>
            <a:pPr>
              <a:spcBef>
                <a:spcPts val="1200"/>
              </a:spcBef>
            </a:pPr>
            <a:r>
              <a:rPr lang="en-US" sz="2300" dirty="0" smtClean="0">
                <a:solidFill>
                  <a:schemeClr val="bg1"/>
                </a:solidFill>
              </a:rPr>
              <a:t>Works with </a:t>
            </a:r>
            <a:r>
              <a:rPr lang="en-US" sz="2300" b="1" dirty="0" smtClean="0">
                <a:solidFill>
                  <a:schemeClr val="bg1"/>
                </a:solidFill>
              </a:rPr>
              <a:t>SharePoint Online, SharePoint 2007 &amp; 2010</a:t>
            </a:r>
            <a:endParaRPr lang="en-US" sz="2300" dirty="0">
              <a:solidFill>
                <a:schemeClr val="bg1"/>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4721" y="1554481"/>
            <a:ext cx="6987540" cy="5160645"/>
          </a:xfrm>
          <a:prstGeom prst="rect">
            <a:avLst/>
          </a:prstGeom>
          <a:noFill/>
          <a:ln>
            <a:noFill/>
          </a:ln>
          <a:effectLst>
            <a:outerShdw dist="35921" dir="2700000" algn="ctr" rotWithShape="0">
              <a:schemeClr val="bg2"/>
            </a:outerShdw>
            <a:reflection blurRad="6350" stA="50000" endA="300" endPos="38500" dist="508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608859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Contextual SharePoint Documents within Dynamics CRM</a:t>
            </a:r>
            <a:endParaRPr lang="en-US" dirty="0"/>
          </a:p>
        </p:txBody>
      </p:sp>
      <p:sp>
        <p:nvSpPr>
          <p:cNvPr id="7" name="Subtitle 6"/>
          <p:cNvSpPr>
            <a:spLocks noGrp="1"/>
          </p:cNvSpPr>
          <p:nvPr>
            <p:ph type="subTitle" idx="1"/>
          </p:nvPr>
        </p:nvSpPr>
        <p:spPr/>
        <p:txBody>
          <a:bodyPr/>
          <a:lstStyle/>
          <a:p>
            <a:endParaRPr lang="en-US"/>
          </a:p>
        </p:txBody>
      </p:sp>
    </p:spTree>
    <p:extLst>
      <p:ext uri="{BB962C8B-B14F-4D97-AF65-F5344CB8AC3E}">
        <p14:creationId xmlns:p14="http://schemas.microsoft.com/office/powerpoint/2010/main" val="50116273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TENA11_BreakoutSession_Template_16x9_Final</Template>
  <TotalTime>0</TotalTime>
  <Words>2909</Words>
  <Application>Microsoft Office PowerPoint</Application>
  <PresentationFormat>Custom</PresentationFormat>
  <Paragraphs>315</Paragraphs>
  <Slides>29</Slides>
  <Notes>26</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29</vt:i4>
      </vt:variant>
    </vt:vector>
  </HeadingPairs>
  <TitlesOfParts>
    <vt:vector size="32" baseType="lpstr">
      <vt:lpstr>TENA11_BreakoutSession_Template_16x9_Final_05132011</vt:lpstr>
      <vt:lpstr>White with Consolas font for code slides</vt:lpstr>
      <vt:lpstr>Visio</vt:lpstr>
      <vt:lpstr>PowerPoint Presentation</vt:lpstr>
      <vt:lpstr>Integrating Microsoft SharePoint 2010 and Microsoft Dynamics CRM Online</vt:lpstr>
      <vt:lpstr>Agenda</vt:lpstr>
      <vt:lpstr>Lot More Opportunities</vt:lpstr>
      <vt:lpstr>SharePoint Developer Platform</vt:lpstr>
      <vt:lpstr>CRM/xRM Developer Platform</vt:lpstr>
      <vt:lpstr>SharePoint and CRM/xRM are Complementary Combined strengths cover broad business needs</vt:lpstr>
      <vt:lpstr>Contextual SharePoint Use SharePoint &amp; CRM Together for Better Collaboration  </vt:lpstr>
      <vt:lpstr>Contextual SharePoint Documents within Dynamics CRM</vt:lpstr>
      <vt:lpstr>Developer Tools to Get Started SPD, Expression &amp; Visual Studio</vt:lpstr>
      <vt:lpstr>.NET Version Differences</vt:lpstr>
      <vt:lpstr>“Hello World” Web Part</vt:lpstr>
      <vt:lpstr>Good ol’ List Web Part Works with CRM 2011</vt:lpstr>
      <vt:lpstr>BCS Architecture </vt:lpstr>
      <vt:lpstr>External Content Types</vt:lpstr>
      <vt:lpstr>Business Connectivity Services (BCS) Connector</vt:lpstr>
      <vt:lpstr>BCS Connector</vt:lpstr>
      <vt:lpstr>Silverlight Client What Does it Mean for CRM &amp; SharePoint</vt:lpstr>
      <vt:lpstr>Silverlight Web Part</vt:lpstr>
      <vt:lpstr>School of Fine Arts Demo (SOFA)</vt:lpstr>
      <vt:lpstr>SOFA Demo Architecture</vt:lpstr>
      <vt:lpstr>Summary</vt:lpstr>
      <vt:lpstr>Resources</vt:lpstr>
      <vt:lpstr>Related Content</vt:lpstr>
      <vt:lpstr>PowerPoint Presentation</vt:lpstr>
      <vt:lpstr>Resources</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OSP309: Integrating Microsoft SharePoint 2010 and Microsoft Dynamics CRM Online</dc:title>
  <dc:subject>Microsoft TechEd North America 2011</dc:subject>
  <dc:creator/>
  <dc:description>Template Design: Jordan Cayabyab
Formatter: John Lee, Silver Fox Productions
Event Date: May 16-19, 2011
Event Location: Atlanta
Audience Type: Developers, IT Pros</dc:description>
  <cp:lastModifiedBy/>
  <cp:revision>1</cp:revision>
  <dcterms:created xsi:type="dcterms:W3CDTF">2011-05-16T19:25:05Z</dcterms:created>
  <dcterms:modified xsi:type="dcterms:W3CDTF">2011-05-16T20:14:51Z</dcterms:modified>
</cp:coreProperties>
</file>