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4"/>
    <p:sldMasterId id="2147483785" r:id="rId5"/>
    <p:sldMasterId id="2147483787" r:id="rId6"/>
  </p:sldMasterIdLst>
  <p:notesMasterIdLst>
    <p:notesMasterId r:id="rId35"/>
  </p:notesMasterIdLst>
  <p:handoutMasterIdLst>
    <p:handoutMasterId r:id="rId36"/>
  </p:handoutMasterIdLst>
  <p:sldIdLst>
    <p:sldId id="319" r:id="rId7"/>
    <p:sldId id="322" r:id="rId8"/>
    <p:sldId id="348" r:id="rId9"/>
    <p:sldId id="350" r:id="rId10"/>
    <p:sldId id="349" r:id="rId11"/>
    <p:sldId id="362" r:id="rId12"/>
    <p:sldId id="352" r:id="rId13"/>
    <p:sldId id="353" r:id="rId14"/>
    <p:sldId id="356" r:id="rId15"/>
    <p:sldId id="339" r:id="rId16"/>
    <p:sldId id="337" r:id="rId17"/>
    <p:sldId id="340" r:id="rId18"/>
    <p:sldId id="341" r:id="rId19"/>
    <p:sldId id="373" r:id="rId20"/>
    <p:sldId id="357" r:id="rId21"/>
    <p:sldId id="361" r:id="rId22"/>
    <p:sldId id="358" r:id="rId23"/>
    <p:sldId id="360" r:id="rId24"/>
    <p:sldId id="343" r:id="rId25"/>
    <p:sldId id="351" r:id="rId26"/>
    <p:sldId id="363" r:id="rId27"/>
    <p:sldId id="364" r:id="rId28"/>
    <p:sldId id="369" r:id="rId29"/>
    <p:sldId id="370" r:id="rId30"/>
    <p:sldId id="371" r:id="rId31"/>
    <p:sldId id="368" r:id="rId32"/>
    <p:sldId id="355" r:id="rId33"/>
    <p:sldId id="347" r:id="rId34"/>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56" autoAdjust="0"/>
    <p:restoredTop sz="88272" autoAdjust="0"/>
  </p:normalViewPr>
  <p:slideViewPr>
    <p:cSldViewPr snapToGrid="0">
      <p:cViewPr varScale="1">
        <p:scale>
          <a:sx n="64" d="100"/>
          <a:sy n="64" d="100"/>
        </p:scale>
        <p:origin x="-846" y="-96"/>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66" d="100"/>
        <a:sy n="66" d="100"/>
      </p:scale>
      <p:origin x="0" y="3582"/>
    </p:cViewPr>
  </p:sorterViewPr>
  <p:notesViewPr>
    <p:cSldViewPr snapToGrid="0" showGuides="1">
      <p:cViewPr varScale="1">
        <p:scale>
          <a:sx n="80" d="100"/>
          <a:sy n="80" d="100"/>
        </p:scale>
        <p:origin x="-31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elete val="1"/>
          </c:dLbls>
          <c:cat>
            <c:strRef>
              <c:f>Sheet1!$A$2:$A$3</c:f>
              <c:strCache>
                <c:ptCount val="2"/>
                <c:pt idx="0">
                  <c:v>1st Qtr</c:v>
                </c:pt>
                <c:pt idx="1">
                  <c:v>2nd Qtr</c:v>
                </c:pt>
              </c:strCache>
            </c:strRef>
          </c:cat>
          <c:val>
            <c:numRef>
              <c:f>Sheet1!$B$2:$B$3</c:f>
              <c:numCache>
                <c:formatCode>0%</c:formatCode>
                <c:ptCount val="2"/>
                <c:pt idx="0">
                  <c:v>0.7</c:v>
                </c:pt>
                <c:pt idx="1">
                  <c:v>0.3</c:v>
                </c:pt>
              </c:numCache>
            </c:numRef>
          </c:val>
        </c:ser>
        <c:dLbls>
          <c:dLblPos val="ctr"/>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1">
                <a:lumMod val="65000"/>
              </a:schemeClr>
            </a:solidFill>
            <a:ln>
              <a:solidFill>
                <a:schemeClr val="tx1"/>
              </a:solidFill>
            </a:ln>
          </c:spPr>
          <c:invertIfNegative val="0"/>
          <c:cat>
            <c:strRef>
              <c:f>Sheet1!$A$2:$A$4</c:f>
              <c:strCache>
                <c:ptCount val="3"/>
                <c:pt idx="0">
                  <c:v>Machine 3</c:v>
                </c:pt>
                <c:pt idx="1">
                  <c:v>Machine 2</c:v>
                </c:pt>
                <c:pt idx="2">
                  <c:v>Machine 1</c:v>
                </c:pt>
              </c:strCache>
            </c:strRef>
          </c:cat>
          <c:val>
            <c:numRef>
              <c:f>Sheet1!$B$2:$B$4</c:f>
              <c:numCache>
                <c:formatCode>General</c:formatCode>
                <c:ptCount val="3"/>
                <c:pt idx="0">
                  <c:v>430</c:v>
                </c:pt>
                <c:pt idx="1">
                  <c:v>250</c:v>
                </c:pt>
                <c:pt idx="2">
                  <c:v>350</c:v>
                </c:pt>
              </c:numCache>
            </c:numRef>
          </c:val>
        </c:ser>
        <c:dLbls>
          <c:showLegendKey val="0"/>
          <c:showVal val="0"/>
          <c:showCatName val="0"/>
          <c:showSerName val="0"/>
          <c:showPercent val="0"/>
          <c:showBubbleSize val="0"/>
        </c:dLbls>
        <c:gapWidth val="150"/>
        <c:axId val="122907648"/>
        <c:axId val="122922496"/>
      </c:barChart>
      <c:catAx>
        <c:axId val="122907648"/>
        <c:scaling>
          <c:orientation val="minMax"/>
        </c:scaling>
        <c:delete val="0"/>
        <c:axPos val="l"/>
        <c:majorTickMark val="out"/>
        <c:minorTickMark val="none"/>
        <c:tickLblPos val="nextTo"/>
        <c:crossAx val="122922496"/>
        <c:crosses val="autoZero"/>
        <c:auto val="1"/>
        <c:lblAlgn val="ctr"/>
        <c:lblOffset val="100"/>
        <c:noMultiLvlLbl val="0"/>
      </c:catAx>
      <c:valAx>
        <c:axId val="122922496"/>
        <c:scaling>
          <c:orientation val="minMax"/>
        </c:scaling>
        <c:delete val="0"/>
        <c:axPos val="b"/>
        <c:majorGridlines/>
        <c:numFmt formatCode="General" sourceLinked="1"/>
        <c:majorTickMark val="out"/>
        <c:minorTickMark val="none"/>
        <c:tickLblPos val="nextTo"/>
        <c:crossAx val="122907648"/>
        <c:crosses val="autoZero"/>
        <c:crossBetween val="between"/>
      </c:valAx>
    </c:plotArea>
    <c:plotVisOnly val="1"/>
    <c:dispBlanksAs val="gap"/>
    <c:showDLblsOverMax val="0"/>
  </c:chart>
  <c:spPr>
    <a:ln>
      <a:solidFill>
        <a:schemeClr val="tx1"/>
      </a:solidFill>
    </a:ln>
  </c:spPr>
  <c:txPr>
    <a:bodyPr/>
    <a:lstStyle/>
    <a:p>
      <a:pPr>
        <a:defRPr sz="600"/>
      </a:pPr>
      <a:endParaRPr lang="en-US"/>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2A4010-1BF7-438C-B22E-227D9068592A}" type="doc">
      <dgm:prSet loTypeId="urn:microsoft.com/office/officeart/2005/8/layout/hProcess9" loCatId="process" qsTypeId="urn:microsoft.com/office/officeart/2005/8/quickstyle/3d1" qsCatId="3D" csTypeId="urn:microsoft.com/office/officeart/2005/8/colors/colorful1" csCatId="colorful" phldr="1"/>
      <dgm:spPr/>
      <dgm:t>
        <a:bodyPr/>
        <a:lstStyle/>
        <a:p>
          <a:endParaRPr lang="en-US"/>
        </a:p>
      </dgm:t>
    </dgm:pt>
    <dgm:pt modelId="{492D5639-9F45-4DF0-BF5D-80ECE5409B3E}">
      <dgm:prSet/>
      <dgm:spPr>
        <a:solidFill>
          <a:schemeClr val="tx2">
            <a:lumMod val="75000"/>
          </a:schemeClr>
        </a:solidFill>
      </dgm:spPr>
      <dgm:t>
        <a:bodyPr/>
        <a:lstStyle/>
        <a:p>
          <a:pPr rtl="0"/>
          <a:r>
            <a:rPr lang="en-US" dirty="0" smtClean="0"/>
            <a:t>Update Automation</a:t>
          </a:r>
          <a:endParaRPr lang="en-US" dirty="0"/>
        </a:p>
      </dgm:t>
    </dgm:pt>
    <dgm:pt modelId="{E5174027-6350-44BD-B754-4C057D962167}" type="parTrans" cxnId="{64BF33FB-3B6E-4055-9EA4-F6D28FFC0C9C}">
      <dgm:prSet/>
      <dgm:spPr/>
      <dgm:t>
        <a:bodyPr/>
        <a:lstStyle/>
        <a:p>
          <a:endParaRPr lang="en-US"/>
        </a:p>
      </dgm:t>
    </dgm:pt>
    <dgm:pt modelId="{9600F331-4368-48EC-A7D2-F0CB96A0D39C}" type="sibTrans" cxnId="{64BF33FB-3B6E-4055-9EA4-F6D28FFC0C9C}">
      <dgm:prSet/>
      <dgm:spPr/>
      <dgm:t>
        <a:bodyPr/>
        <a:lstStyle/>
        <a:p>
          <a:endParaRPr lang="en-US"/>
        </a:p>
      </dgm:t>
    </dgm:pt>
    <dgm:pt modelId="{476C345F-80ED-4084-A390-EAB7F61C3C0F}">
      <dgm:prSet/>
      <dgm:spPr>
        <a:solidFill>
          <a:schemeClr val="tx2">
            <a:lumMod val="60000"/>
            <a:lumOff val="40000"/>
          </a:schemeClr>
        </a:solidFill>
      </dgm:spPr>
      <dgm:t>
        <a:bodyPr/>
        <a:lstStyle/>
        <a:p>
          <a:pPr rtl="0"/>
          <a:r>
            <a:rPr lang="en-US" dirty="0" smtClean="0"/>
            <a:t>Design the Navigation Model</a:t>
          </a:r>
          <a:endParaRPr lang="en-US" dirty="0"/>
        </a:p>
      </dgm:t>
    </dgm:pt>
    <dgm:pt modelId="{4C3607F0-92D4-4A82-B8E5-85345E0392B3}" type="parTrans" cxnId="{480BDA41-3F63-4F62-88D7-ECC71755B19E}">
      <dgm:prSet/>
      <dgm:spPr/>
      <dgm:t>
        <a:bodyPr/>
        <a:lstStyle/>
        <a:p>
          <a:endParaRPr lang="en-US"/>
        </a:p>
      </dgm:t>
    </dgm:pt>
    <dgm:pt modelId="{5E239AEE-BE5A-4EEB-B9B2-8FF48C5257F4}" type="sibTrans" cxnId="{480BDA41-3F63-4F62-88D7-ECC71755B19E}">
      <dgm:prSet/>
      <dgm:spPr/>
      <dgm:t>
        <a:bodyPr/>
        <a:lstStyle/>
        <a:p>
          <a:endParaRPr lang="en-US"/>
        </a:p>
      </dgm:t>
    </dgm:pt>
    <dgm:pt modelId="{6CDB819D-C770-4CE4-8363-28D6C5BFDA14}">
      <dgm:prSet/>
      <dgm:spPr>
        <a:solidFill>
          <a:schemeClr val="tx2">
            <a:lumMod val="50000"/>
          </a:schemeClr>
        </a:solidFill>
      </dgm:spPr>
      <dgm:t>
        <a:bodyPr/>
        <a:lstStyle/>
        <a:p>
          <a:pPr rtl="0"/>
          <a:r>
            <a:rPr lang="en-US" dirty="0" smtClean="0"/>
            <a:t>Componentize Business Logic</a:t>
          </a:r>
          <a:endParaRPr lang="en-US" dirty="0"/>
        </a:p>
      </dgm:t>
    </dgm:pt>
    <dgm:pt modelId="{8DB5B4EE-1EA0-49B1-90A3-A4A8CF46F0AC}" type="parTrans" cxnId="{7B1CC51B-25A9-4ED2-B765-D6230109C3DB}">
      <dgm:prSet/>
      <dgm:spPr/>
      <dgm:t>
        <a:bodyPr/>
        <a:lstStyle/>
        <a:p>
          <a:endParaRPr lang="en-US"/>
        </a:p>
      </dgm:t>
    </dgm:pt>
    <dgm:pt modelId="{DD21AD35-3F24-47A1-B19D-24DE82A57A07}" type="sibTrans" cxnId="{7B1CC51B-25A9-4ED2-B765-D6230109C3DB}">
      <dgm:prSet/>
      <dgm:spPr/>
      <dgm:t>
        <a:bodyPr/>
        <a:lstStyle/>
        <a:p>
          <a:endParaRPr lang="en-US"/>
        </a:p>
      </dgm:t>
    </dgm:pt>
    <dgm:pt modelId="{4B321B51-71E3-457C-83D4-8B08EDF12052}" type="pres">
      <dgm:prSet presAssocID="{722A4010-1BF7-438C-B22E-227D9068592A}" presName="CompostProcess" presStyleCnt="0">
        <dgm:presLayoutVars>
          <dgm:dir/>
          <dgm:resizeHandles val="exact"/>
        </dgm:presLayoutVars>
      </dgm:prSet>
      <dgm:spPr/>
      <dgm:t>
        <a:bodyPr/>
        <a:lstStyle/>
        <a:p>
          <a:endParaRPr lang="en-US"/>
        </a:p>
      </dgm:t>
    </dgm:pt>
    <dgm:pt modelId="{E17D3911-B572-4521-9C07-2EC6FCFE3DCE}" type="pres">
      <dgm:prSet presAssocID="{722A4010-1BF7-438C-B22E-227D9068592A}" presName="arrow" presStyleLbl="bgShp" presStyleIdx="0" presStyleCnt="1"/>
      <dgm:spPr>
        <a:solidFill>
          <a:schemeClr val="tx2">
            <a:lumMod val="20000"/>
            <a:lumOff val="80000"/>
          </a:schemeClr>
        </a:solidFill>
      </dgm:spPr>
      <dgm:t>
        <a:bodyPr/>
        <a:lstStyle/>
        <a:p>
          <a:endParaRPr lang="en-US"/>
        </a:p>
      </dgm:t>
    </dgm:pt>
    <dgm:pt modelId="{9CA2757C-12BA-4D03-B60A-63F9F3D27483}" type="pres">
      <dgm:prSet presAssocID="{722A4010-1BF7-438C-B22E-227D9068592A}" presName="linearProcess" presStyleCnt="0"/>
      <dgm:spPr/>
    </dgm:pt>
    <dgm:pt modelId="{49FF1F99-81A9-45F6-B36A-C4EDA4F86DFD}" type="pres">
      <dgm:prSet presAssocID="{476C345F-80ED-4084-A390-EAB7F61C3C0F}" presName="textNode" presStyleLbl="node1" presStyleIdx="0" presStyleCnt="3">
        <dgm:presLayoutVars>
          <dgm:bulletEnabled val="1"/>
        </dgm:presLayoutVars>
      </dgm:prSet>
      <dgm:spPr/>
      <dgm:t>
        <a:bodyPr/>
        <a:lstStyle/>
        <a:p>
          <a:endParaRPr lang="en-US"/>
        </a:p>
      </dgm:t>
    </dgm:pt>
    <dgm:pt modelId="{6BD89E95-CA2B-441E-9EA8-DE934EE7ACA3}" type="pres">
      <dgm:prSet presAssocID="{5E239AEE-BE5A-4EEB-B9B2-8FF48C5257F4}" presName="sibTrans" presStyleCnt="0"/>
      <dgm:spPr/>
    </dgm:pt>
    <dgm:pt modelId="{E68DCBCF-769E-47EF-84BF-6AFD197107E6}" type="pres">
      <dgm:prSet presAssocID="{492D5639-9F45-4DF0-BF5D-80ECE5409B3E}" presName="textNode" presStyleLbl="node1" presStyleIdx="1" presStyleCnt="3">
        <dgm:presLayoutVars>
          <dgm:bulletEnabled val="1"/>
        </dgm:presLayoutVars>
      </dgm:prSet>
      <dgm:spPr/>
      <dgm:t>
        <a:bodyPr/>
        <a:lstStyle/>
        <a:p>
          <a:endParaRPr lang="en-US"/>
        </a:p>
      </dgm:t>
    </dgm:pt>
    <dgm:pt modelId="{0346530F-D5FB-4A4F-92AB-0AA118ECD8E8}" type="pres">
      <dgm:prSet presAssocID="{9600F331-4368-48EC-A7D2-F0CB96A0D39C}" presName="sibTrans" presStyleCnt="0"/>
      <dgm:spPr/>
    </dgm:pt>
    <dgm:pt modelId="{964BEEEF-11D6-4E17-97B1-06AAA2FFEDE7}" type="pres">
      <dgm:prSet presAssocID="{6CDB819D-C770-4CE4-8363-28D6C5BFDA14}" presName="textNode" presStyleLbl="node1" presStyleIdx="2" presStyleCnt="3">
        <dgm:presLayoutVars>
          <dgm:bulletEnabled val="1"/>
        </dgm:presLayoutVars>
      </dgm:prSet>
      <dgm:spPr/>
      <dgm:t>
        <a:bodyPr/>
        <a:lstStyle/>
        <a:p>
          <a:endParaRPr lang="en-US"/>
        </a:p>
      </dgm:t>
    </dgm:pt>
  </dgm:ptLst>
  <dgm:cxnLst>
    <dgm:cxn modelId="{66938B92-4059-4B3D-9B5F-91A998F1BD3A}" type="presOf" srcId="{492D5639-9F45-4DF0-BF5D-80ECE5409B3E}" destId="{E68DCBCF-769E-47EF-84BF-6AFD197107E6}" srcOrd="0" destOrd="0" presId="urn:microsoft.com/office/officeart/2005/8/layout/hProcess9"/>
    <dgm:cxn modelId="{09D46BDF-A5B9-4CA3-B606-CD4E33D10A0B}" type="presOf" srcId="{722A4010-1BF7-438C-B22E-227D9068592A}" destId="{4B321B51-71E3-457C-83D4-8B08EDF12052}" srcOrd="0" destOrd="0" presId="urn:microsoft.com/office/officeart/2005/8/layout/hProcess9"/>
    <dgm:cxn modelId="{64BF33FB-3B6E-4055-9EA4-F6D28FFC0C9C}" srcId="{722A4010-1BF7-438C-B22E-227D9068592A}" destId="{492D5639-9F45-4DF0-BF5D-80ECE5409B3E}" srcOrd="1" destOrd="0" parTransId="{E5174027-6350-44BD-B754-4C057D962167}" sibTransId="{9600F331-4368-48EC-A7D2-F0CB96A0D39C}"/>
    <dgm:cxn modelId="{EDF1B2EC-E18D-4E5A-AAC6-F43FC8BE6FF5}" type="presOf" srcId="{6CDB819D-C770-4CE4-8363-28D6C5BFDA14}" destId="{964BEEEF-11D6-4E17-97B1-06AAA2FFEDE7}" srcOrd="0" destOrd="0" presId="urn:microsoft.com/office/officeart/2005/8/layout/hProcess9"/>
    <dgm:cxn modelId="{480BDA41-3F63-4F62-88D7-ECC71755B19E}" srcId="{722A4010-1BF7-438C-B22E-227D9068592A}" destId="{476C345F-80ED-4084-A390-EAB7F61C3C0F}" srcOrd="0" destOrd="0" parTransId="{4C3607F0-92D4-4A82-B8E5-85345E0392B3}" sibTransId="{5E239AEE-BE5A-4EEB-B9B2-8FF48C5257F4}"/>
    <dgm:cxn modelId="{B8585C72-A087-43FD-AC7A-5A4D17CEDD9C}" type="presOf" srcId="{476C345F-80ED-4084-A390-EAB7F61C3C0F}" destId="{49FF1F99-81A9-45F6-B36A-C4EDA4F86DFD}" srcOrd="0" destOrd="0" presId="urn:microsoft.com/office/officeart/2005/8/layout/hProcess9"/>
    <dgm:cxn modelId="{7B1CC51B-25A9-4ED2-B765-D6230109C3DB}" srcId="{722A4010-1BF7-438C-B22E-227D9068592A}" destId="{6CDB819D-C770-4CE4-8363-28D6C5BFDA14}" srcOrd="2" destOrd="0" parTransId="{8DB5B4EE-1EA0-49B1-90A3-A4A8CF46F0AC}" sibTransId="{DD21AD35-3F24-47A1-B19D-24DE82A57A07}"/>
    <dgm:cxn modelId="{C98B6254-428C-4A98-A5F6-A46778705CAC}" type="presParOf" srcId="{4B321B51-71E3-457C-83D4-8B08EDF12052}" destId="{E17D3911-B572-4521-9C07-2EC6FCFE3DCE}" srcOrd="0" destOrd="0" presId="urn:microsoft.com/office/officeart/2005/8/layout/hProcess9"/>
    <dgm:cxn modelId="{D9846F72-2DA5-4B2A-84C7-5D8626843CD8}" type="presParOf" srcId="{4B321B51-71E3-457C-83D4-8B08EDF12052}" destId="{9CA2757C-12BA-4D03-B60A-63F9F3D27483}" srcOrd="1" destOrd="0" presId="urn:microsoft.com/office/officeart/2005/8/layout/hProcess9"/>
    <dgm:cxn modelId="{FA74814E-43F0-4D1E-90D1-9B047976254E}" type="presParOf" srcId="{9CA2757C-12BA-4D03-B60A-63F9F3D27483}" destId="{49FF1F99-81A9-45F6-B36A-C4EDA4F86DFD}" srcOrd="0" destOrd="0" presId="urn:microsoft.com/office/officeart/2005/8/layout/hProcess9"/>
    <dgm:cxn modelId="{4641C82B-1539-47E2-808E-0779B5D0D4BF}" type="presParOf" srcId="{9CA2757C-12BA-4D03-B60A-63F9F3D27483}" destId="{6BD89E95-CA2B-441E-9EA8-DE934EE7ACA3}" srcOrd="1" destOrd="0" presId="urn:microsoft.com/office/officeart/2005/8/layout/hProcess9"/>
    <dgm:cxn modelId="{9FC0A382-40C4-4469-8A31-9BE1E9D36E0A}" type="presParOf" srcId="{9CA2757C-12BA-4D03-B60A-63F9F3D27483}" destId="{E68DCBCF-769E-47EF-84BF-6AFD197107E6}" srcOrd="2" destOrd="0" presId="urn:microsoft.com/office/officeart/2005/8/layout/hProcess9"/>
    <dgm:cxn modelId="{7A8C4494-AAC7-4AD8-99DB-3FBCF56E2217}" type="presParOf" srcId="{9CA2757C-12BA-4D03-B60A-63F9F3D27483}" destId="{0346530F-D5FB-4A4F-92AB-0AA118ECD8E8}" srcOrd="3" destOrd="0" presId="urn:microsoft.com/office/officeart/2005/8/layout/hProcess9"/>
    <dgm:cxn modelId="{569A1D36-E8D0-4A0B-8F8B-0A77B9AC9CD8}" type="presParOf" srcId="{9CA2757C-12BA-4D03-B60A-63F9F3D27483}" destId="{964BEEEF-11D6-4E17-97B1-06AAA2FFEDE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E2AB4-DC34-4BEB-BC92-409F53C7ECA3}" type="doc">
      <dgm:prSet loTypeId="urn:microsoft.com/office/officeart/2005/8/layout/hList7" loCatId="list" qsTypeId="urn:microsoft.com/office/officeart/2005/8/quickstyle/simple1" qsCatId="simple" csTypeId="urn:microsoft.com/office/officeart/2005/8/colors/accent6_2" csCatId="accent6" phldr="1"/>
      <dgm:spPr/>
      <dgm:t>
        <a:bodyPr/>
        <a:lstStyle/>
        <a:p>
          <a:endParaRPr lang="en-US"/>
        </a:p>
      </dgm:t>
    </dgm:pt>
    <dgm:pt modelId="{D4315B98-F617-4695-A9D0-BA00C36EB468}">
      <dgm:prSet/>
      <dgm:spPr/>
      <dgm:t>
        <a:bodyPr/>
        <a:lstStyle/>
        <a:p>
          <a:pPr rtl="0"/>
          <a:r>
            <a:rPr lang="en-US" dirty="0" smtClean="0"/>
            <a:t>Make sure you’ve got the right feature set</a:t>
          </a:r>
          <a:endParaRPr lang="en-US" dirty="0"/>
        </a:p>
      </dgm:t>
    </dgm:pt>
    <dgm:pt modelId="{4F18FA35-39F3-464C-93DD-4739D1B51CAC}" type="parTrans" cxnId="{42BAE099-CC45-4217-B9A4-A587AEF12981}">
      <dgm:prSet/>
      <dgm:spPr/>
      <dgm:t>
        <a:bodyPr/>
        <a:lstStyle/>
        <a:p>
          <a:endParaRPr lang="en-US"/>
        </a:p>
      </dgm:t>
    </dgm:pt>
    <dgm:pt modelId="{E986B1CE-6E8F-4AB2-9411-4B81993493F2}" type="sibTrans" cxnId="{42BAE099-CC45-4217-B9A4-A587AEF12981}">
      <dgm:prSet/>
      <dgm:spPr/>
      <dgm:t>
        <a:bodyPr/>
        <a:lstStyle/>
        <a:p>
          <a:endParaRPr lang="en-US"/>
        </a:p>
      </dgm:t>
    </dgm:pt>
    <dgm:pt modelId="{CF6E1299-6C4F-4FCD-BB4A-4FB62141ECA7}">
      <dgm:prSet/>
      <dgm:spPr/>
      <dgm:t>
        <a:bodyPr/>
        <a:lstStyle/>
        <a:p>
          <a:pPr rtl="0"/>
          <a:r>
            <a:rPr lang="en-US" dirty="0" smtClean="0"/>
            <a:t>Throttling and scalability considerations</a:t>
          </a:r>
          <a:endParaRPr lang="en-US" dirty="0"/>
        </a:p>
      </dgm:t>
    </dgm:pt>
    <dgm:pt modelId="{CB9F6442-9260-4160-BDDE-D47B1D9990B6}" type="parTrans" cxnId="{202075C0-B452-4627-9DA4-B7FB48C7CF90}">
      <dgm:prSet/>
      <dgm:spPr/>
      <dgm:t>
        <a:bodyPr/>
        <a:lstStyle/>
        <a:p>
          <a:endParaRPr lang="en-US"/>
        </a:p>
      </dgm:t>
    </dgm:pt>
    <dgm:pt modelId="{8CCABBAE-725F-4182-8BA9-C662E5C90892}" type="sibTrans" cxnId="{202075C0-B452-4627-9DA4-B7FB48C7CF90}">
      <dgm:prSet/>
      <dgm:spPr/>
      <dgm:t>
        <a:bodyPr/>
        <a:lstStyle/>
        <a:p>
          <a:endParaRPr lang="en-US"/>
        </a:p>
      </dgm:t>
    </dgm:pt>
    <dgm:pt modelId="{D547B29A-811C-4301-B615-4573DAC528F5}">
      <dgm:prSet/>
      <dgm:spPr/>
      <dgm:t>
        <a:bodyPr/>
        <a:lstStyle/>
        <a:p>
          <a:pPr rtl="0"/>
          <a:r>
            <a:rPr lang="en-US" smtClean="0"/>
            <a:t>External data considerations</a:t>
          </a:r>
          <a:endParaRPr lang="en-US"/>
        </a:p>
      </dgm:t>
    </dgm:pt>
    <dgm:pt modelId="{E69F6542-C63E-4864-8C3D-1FAA6065164C}" type="parTrans" cxnId="{FB1CA555-465B-47BE-8526-DD0825A7E755}">
      <dgm:prSet/>
      <dgm:spPr/>
      <dgm:t>
        <a:bodyPr/>
        <a:lstStyle/>
        <a:p>
          <a:endParaRPr lang="en-US"/>
        </a:p>
      </dgm:t>
    </dgm:pt>
    <dgm:pt modelId="{F3DEECBC-D1D0-4F5C-AE13-542DC521234D}" type="sibTrans" cxnId="{FB1CA555-465B-47BE-8526-DD0825A7E755}">
      <dgm:prSet/>
      <dgm:spPr/>
      <dgm:t>
        <a:bodyPr/>
        <a:lstStyle/>
        <a:p>
          <a:endParaRPr lang="en-US"/>
        </a:p>
      </dgm:t>
    </dgm:pt>
    <dgm:pt modelId="{E1A28D89-CD47-4786-BB14-C910E0604230}" type="pres">
      <dgm:prSet presAssocID="{75DE2AB4-DC34-4BEB-BC92-409F53C7ECA3}" presName="Name0" presStyleCnt="0">
        <dgm:presLayoutVars>
          <dgm:dir/>
          <dgm:resizeHandles val="exact"/>
        </dgm:presLayoutVars>
      </dgm:prSet>
      <dgm:spPr/>
      <dgm:t>
        <a:bodyPr/>
        <a:lstStyle/>
        <a:p>
          <a:endParaRPr lang="en-US"/>
        </a:p>
      </dgm:t>
    </dgm:pt>
    <dgm:pt modelId="{F21C9C02-86B6-45F9-BD41-C456672E9F86}" type="pres">
      <dgm:prSet presAssocID="{75DE2AB4-DC34-4BEB-BC92-409F53C7ECA3}" presName="fgShape" presStyleLbl="fgShp" presStyleIdx="0" presStyleCnt="1"/>
      <dgm:spPr/>
    </dgm:pt>
    <dgm:pt modelId="{00C81CAB-4CB7-4BFC-BEBA-48FD41BEF6A2}" type="pres">
      <dgm:prSet presAssocID="{75DE2AB4-DC34-4BEB-BC92-409F53C7ECA3}" presName="linComp" presStyleCnt="0"/>
      <dgm:spPr/>
    </dgm:pt>
    <dgm:pt modelId="{0837F200-9B44-4043-A01B-C04FCC209658}" type="pres">
      <dgm:prSet presAssocID="{D4315B98-F617-4695-A9D0-BA00C36EB468}" presName="compNode" presStyleCnt="0"/>
      <dgm:spPr/>
    </dgm:pt>
    <dgm:pt modelId="{F1B71843-893D-4C1F-89C3-B85705F7FE47}" type="pres">
      <dgm:prSet presAssocID="{D4315B98-F617-4695-A9D0-BA00C36EB468}" presName="bkgdShape" presStyleLbl="node1" presStyleIdx="0" presStyleCnt="3"/>
      <dgm:spPr/>
      <dgm:t>
        <a:bodyPr/>
        <a:lstStyle/>
        <a:p>
          <a:endParaRPr lang="en-US"/>
        </a:p>
      </dgm:t>
    </dgm:pt>
    <dgm:pt modelId="{9901521D-4164-4CC6-B16E-1A4FE943CC78}" type="pres">
      <dgm:prSet presAssocID="{D4315B98-F617-4695-A9D0-BA00C36EB468}" presName="nodeTx" presStyleLbl="node1" presStyleIdx="0" presStyleCnt="3">
        <dgm:presLayoutVars>
          <dgm:bulletEnabled val="1"/>
        </dgm:presLayoutVars>
      </dgm:prSet>
      <dgm:spPr/>
      <dgm:t>
        <a:bodyPr/>
        <a:lstStyle/>
        <a:p>
          <a:endParaRPr lang="en-US"/>
        </a:p>
      </dgm:t>
    </dgm:pt>
    <dgm:pt modelId="{4E1E788A-97C8-4ACF-B1FC-9720AFD93E23}" type="pres">
      <dgm:prSet presAssocID="{D4315B98-F617-4695-A9D0-BA00C36EB468}" presName="invisiNode" presStyleLbl="node1" presStyleIdx="0" presStyleCnt="3"/>
      <dgm:spPr/>
    </dgm:pt>
    <dgm:pt modelId="{48299F56-AAB9-4AE5-B0C0-CEA0F14A9B5F}" type="pres">
      <dgm:prSet presAssocID="{D4315B98-F617-4695-A9D0-BA00C36EB468}" presName="imagNode" presStyleLbl="fgImgPlace1" presStyleIdx="0" presStyleCnt="3"/>
      <dgm:spPr>
        <a:blipFill dpi="0" rotWithShape="1">
          <a:blip xmlns:r="http://schemas.openxmlformats.org/officeDocument/2006/relationships" r:embed="rId1"/>
          <a:srcRect/>
          <a:stretch>
            <a:fillRect l="-679" t="-1624" r="-38919" b="-15900"/>
          </a:stretch>
        </a:blipFill>
      </dgm:spPr>
    </dgm:pt>
    <dgm:pt modelId="{7BC7AA3F-DE24-446B-B84C-B36ADB5CCF3D}" type="pres">
      <dgm:prSet presAssocID="{E986B1CE-6E8F-4AB2-9411-4B81993493F2}" presName="sibTrans" presStyleLbl="sibTrans2D1" presStyleIdx="0" presStyleCnt="0"/>
      <dgm:spPr/>
      <dgm:t>
        <a:bodyPr/>
        <a:lstStyle/>
        <a:p>
          <a:endParaRPr lang="en-US"/>
        </a:p>
      </dgm:t>
    </dgm:pt>
    <dgm:pt modelId="{014C62A0-880C-4AC1-B395-94175B449F26}" type="pres">
      <dgm:prSet presAssocID="{CF6E1299-6C4F-4FCD-BB4A-4FB62141ECA7}" presName="compNode" presStyleCnt="0"/>
      <dgm:spPr/>
    </dgm:pt>
    <dgm:pt modelId="{95932D12-88C5-4664-9707-8BBC299068D1}" type="pres">
      <dgm:prSet presAssocID="{CF6E1299-6C4F-4FCD-BB4A-4FB62141ECA7}" presName="bkgdShape" presStyleLbl="node1" presStyleIdx="1" presStyleCnt="3"/>
      <dgm:spPr/>
      <dgm:t>
        <a:bodyPr/>
        <a:lstStyle/>
        <a:p>
          <a:endParaRPr lang="en-US"/>
        </a:p>
      </dgm:t>
    </dgm:pt>
    <dgm:pt modelId="{3B1ED29D-3A2E-4F0B-84A5-E12BC9A50644}" type="pres">
      <dgm:prSet presAssocID="{CF6E1299-6C4F-4FCD-BB4A-4FB62141ECA7}" presName="nodeTx" presStyleLbl="node1" presStyleIdx="1" presStyleCnt="3">
        <dgm:presLayoutVars>
          <dgm:bulletEnabled val="1"/>
        </dgm:presLayoutVars>
      </dgm:prSet>
      <dgm:spPr/>
      <dgm:t>
        <a:bodyPr/>
        <a:lstStyle/>
        <a:p>
          <a:endParaRPr lang="en-US"/>
        </a:p>
      </dgm:t>
    </dgm:pt>
    <dgm:pt modelId="{7495D053-D011-4255-A63D-94F5E52EFBD5}" type="pres">
      <dgm:prSet presAssocID="{CF6E1299-6C4F-4FCD-BB4A-4FB62141ECA7}" presName="invisiNode" presStyleLbl="node1" presStyleIdx="1" presStyleCnt="3"/>
      <dgm:spPr/>
    </dgm:pt>
    <dgm:pt modelId="{D1C85FDA-3932-4152-B95F-903D52F35029}" type="pres">
      <dgm:prSet presAssocID="{CF6E1299-6C4F-4FCD-BB4A-4FB62141ECA7}" presName="imagNode" presStyleLbl="fgImgPlace1" presStyleIdx="1" presStyleCnt="3"/>
      <dgm:spPr>
        <a:blipFill rotWithShape="1">
          <a:blip xmlns:r="http://schemas.openxmlformats.org/officeDocument/2006/relationships" r:embed="rId2"/>
          <a:stretch>
            <a:fillRect/>
          </a:stretch>
        </a:blipFill>
      </dgm:spPr>
    </dgm:pt>
    <dgm:pt modelId="{EE318DD8-8B89-48C4-83CE-59F53E6208A7}" type="pres">
      <dgm:prSet presAssocID="{8CCABBAE-725F-4182-8BA9-C662E5C90892}" presName="sibTrans" presStyleLbl="sibTrans2D1" presStyleIdx="0" presStyleCnt="0"/>
      <dgm:spPr/>
      <dgm:t>
        <a:bodyPr/>
        <a:lstStyle/>
        <a:p>
          <a:endParaRPr lang="en-US"/>
        </a:p>
      </dgm:t>
    </dgm:pt>
    <dgm:pt modelId="{6554EADD-74FE-4A37-9F32-BAF7772C235F}" type="pres">
      <dgm:prSet presAssocID="{D547B29A-811C-4301-B615-4573DAC528F5}" presName="compNode" presStyleCnt="0"/>
      <dgm:spPr/>
    </dgm:pt>
    <dgm:pt modelId="{BADCBF5F-3C5C-44ED-BA6F-0B632AD39E2E}" type="pres">
      <dgm:prSet presAssocID="{D547B29A-811C-4301-B615-4573DAC528F5}" presName="bkgdShape" presStyleLbl="node1" presStyleIdx="2" presStyleCnt="3"/>
      <dgm:spPr/>
      <dgm:t>
        <a:bodyPr/>
        <a:lstStyle/>
        <a:p>
          <a:endParaRPr lang="en-US"/>
        </a:p>
      </dgm:t>
    </dgm:pt>
    <dgm:pt modelId="{08DA7A57-BD36-4DCE-A9A4-12BBEB9E506D}" type="pres">
      <dgm:prSet presAssocID="{D547B29A-811C-4301-B615-4573DAC528F5}" presName="nodeTx" presStyleLbl="node1" presStyleIdx="2" presStyleCnt="3">
        <dgm:presLayoutVars>
          <dgm:bulletEnabled val="1"/>
        </dgm:presLayoutVars>
      </dgm:prSet>
      <dgm:spPr/>
      <dgm:t>
        <a:bodyPr/>
        <a:lstStyle/>
        <a:p>
          <a:endParaRPr lang="en-US"/>
        </a:p>
      </dgm:t>
    </dgm:pt>
    <dgm:pt modelId="{AF4FAE47-4F54-4152-A3AB-A279E2045B05}" type="pres">
      <dgm:prSet presAssocID="{D547B29A-811C-4301-B615-4573DAC528F5}" presName="invisiNode" presStyleLbl="node1" presStyleIdx="2" presStyleCnt="3"/>
      <dgm:spPr/>
    </dgm:pt>
    <dgm:pt modelId="{DF290F09-79FA-4292-96D5-36FF6BD4BE67}" type="pres">
      <dgm:prSet presAssocID="{D547B29A-811C-4301-B615-4573DAC528F5}" presName="imagNode" presStyleLbl="fgImgPlace1" presStyleIdx="2" presStyleCnt="3"/>
      <dgm:spPr>
        <a:blipFill rotWithShape="1">
          <a:blip xmlns:r="http://schemas.openxmlformats.org/officeDocument/2006/relationships" r:embed="rId3"/>
          <a:stretch>
            <a:fillRect/>
          </a:stretch>
        </a:blipFill>
      </dgm:spPr>
    </dgm:pt>
  </dgm:ptLst>
  <dgm:cxnLst>
    <dgm:cxn modelId="{EBEB3769-8962-436C-856A-6C4A632896B0}" type="presOf" srcId="{D547B29A-811C-4301-B615-4573DAC528F5}" destId="{BADCBF5F-3C5C-44ED-BA6F-0B632AD39E2E}" srcOrd="0" destOrd="0" presId="urn:microsoft.com/office/officeart/2005/8/layout/hList7"/>
    <dgm:cxn modelId="{202075C0-B452-4627-9DA4-B7FB48C7CF90}" srcId="{75DE2AB4-DC34-4BEB-BC92-409F53C7ECA3}" destId="{CF6E1299-6C4F-4FCD-BB4A-4FB62141ECA7}" srcOrd="1" destOrd="0" parTransId="{CB9F6442-9260-4160-BDDE-D47B1D9990B6}" sibTransId="{8CCABBAE-725F-4182-8BA9-C662E5C90892}"/>
    <dgm:cxn modelId="{CFEF3DE0-6EA1-4692-A69E-77B1FB4D80CF}" type="presOf" srcId="{75DE2AB4-DC34-4BEB-BC92-409F53C7ECA3}" destId="{E1A28D89-CD47-4786-BB14-C910E0604230}" srcOrd="0" destOrd="0" presId="urn:microsoft.com/office/officeart/2005/8/layout/hList7"/>
    <dgm:cxn modelId="{16F43CBA-449D-42B9-B199-74F87B4F9321}" type="presOf" srcId="{D4315B98-F617-4695-A9D0-BA00C36EB468}" destId="{F1B71843-893D-4C1F-89C3-B85705F7FE47}" srcOrd="0" destOrd="0" presId="urn:microsoft.com/office/officeart/2005/8/layout/hList7"/>
    <dgm:cxn modelId="{42BAE099-CC45-4217-B9A4-A587AEF12981}" srcId="{75DE2AB4-DC34-4BEB-BC92-409F53C7ECA3}" destId="{D4315B98-F617-4695-A9D0-BA00C36EB468}" srcOrd="0" destOrd="0" parTransId="{4F18FA35-39F3-464C-93DD-4739D1B51CAC}" sibTransId="{E986B1CE-6E8F-4AB2-9411-4B81993493F2}"/>
    <dgm:cxn modelId="{3A0D9D59-2E48-40BB-9413-5F5CE769E152}" type="presOf" srcId="{8CCABBAE-725F-4182-8BA9-C662E5C90892}" destId="{EE318DD8-8B89-48C4-83CE-59F53E6208A7}" srcOrd="0" destOrd="0" presId="urn:microsoft.com/office/officeart/2005/8/layout/hList7"/>
    <dgm:cxn modelId="{B8F5A187-67F5-4084-9153-BF3583DA4DE6}" type="presOf" srcId="{D547B29A-811C-4301-B615-4573DAC528F5}" destId="{08DA7A57-BD36-4DCE-A9A4-12BBEB9E506D}" srcOrd="1" destOrd="0" presId="urn:microsoft.com/office/officeart/2005/8/layout/hList7"/>
    <dgm:cxn modelId="{FB1CA555-465B-47BE-8526-DD0825A7E755}" srcId="{75DE2AB4-DC34-4BEB-BC92-409F53C7ECA3}" destId="{D547B29A-811C-4301-B615-4573DAC528F5}" srcOrd="2" destOrd="0" parTransId="{E69F6542-C63E-4864-8C3D-1FAA6065164C}" sibTransId="{F3DEECBC-D1D0-4F5C-AE13-542DC521234D}"/>
    <dgm:cxn modelId="{5388E501-6C5D-4AC0-8954-E3AFD1D616A7}" type="presOf" srcId="{CF6E1299-6C4F-4FCD-BB4A-4FB62141ECA7}" destId="{95932D12-88C5-4664-9707-8BBC299068D1}" srcOrd="0" destOrd="0" presId="urn:microsoft.com/office/officeart/2005/8/layout/hList7"/>
    <dgm:cxn modelId="{3EC19F1B-C996-426A-AF4B-49D2188F2A7F}" type="presOf" srcId="{E986B1CE-6E8F-4AB2-9411-4B81993493F2}" destId="{7BC7AA3F-DE24-446B-B84C-B36ADB5CCF3D}" srcOrd="0" destOrd="0" presId="urn:microsoft.com/office/officeart/2005/8/layout/hList7"/>
    <dgm:cxn modelId="{C5F2AE57-A238-4EAB-AEDA-288574469526}" type="presOf" srcId="{CF6E1299-6C4F-4FCD-BB4A-4FB62141ECA7}" destId="{3B1ED29D-3A2E-4F0B-84A5-E12BC9A50644}" srcOrd="1" destOrd="0" presId="urn:microsoft.com/office/officeart/2005/8/layout/hList7"/>
    <dgm:cxn modelId="{1D002E6B-1052-497E-84E5-3E6A3625D484}" type="presOf" srcId="{D4315B98-F617-4695-A9D0-BA00C36EB468}" destId="{9901521D-4164-4CC6-B16E-1A4FE943CC78}" srcOrd="1" destOrd="0" presId="urn:microsoft.com/office/officeart/2005/8/layout/hList7"/>
    <dgm:cxn modelId="{6CE07DF2-C800-47CB-9498-39CC449B5CC7}" type="presParOf" srcId="{E1A28D89-CD47-4786-BB14-C910E0604230}" destId="{F21C9C02-86B6-45F9-BD41-C456672E9F86}" srcOrd="0" destOrd="0" presId="urn:microsoft.com/office/officeart/2005/8/layout/hList7"/>
    <dgm:cxn modelId="{E7638369-5852-4531-A07B-22E39752E166}" type="presParOf" srcId="{E1A28D89-CD47-4786-BB14-C910E0604230}" destId="{00C81CAB-4CB7-4BFC-BEBA-48FD41BEF6A2}" srcOrd="1" destOrd="0" presId="urn:microsoft.com/office/officeart/2005/8/layout/hList7"/>
    <dgm:cxn modelId="{5A5F7CDA-C932-4411-B29B-BC862EFCAD91}" type="presParOf" srcId="{00C81CAB-4CB7-4BFC-BEBA-48FD41BEF6A2}" destId="{0837F200-9B44-4043-A01B-C04FCC209658}" srcOrd="0" destOrd="0" presId="urn:microsoft.com/office/officeart/2005/8/layout/hList7"/>
    <dgm:cxn modelId="{9A20EC59-C1C8-44B4-9250-39D6EF90CCF6}" type="presParOf" srcId="{0837F200-9B44-4043-A01B-C04FCC209658}" destId="{F1B71843-893D-4C1F-89C3-B85705F7FE47}" srcOrd="0" destOrd="0" presId="urn:microsoft.com/office/officeart/2005/8/layout/hList7"/>
    <dgm:cxn modelId="{F3C7FF19-20E5-480F-8DF9-24D73F798D7D}" type="presParOf" srcId="{0837F200-9B44-4043-A01B-C04FCC209658}" destId="{9901521D-4164-4CC6-B16E-1A4FE943CC78}" srcOrd="1" destOrd="0" presId="urn:microsoft.com/office/officeart/2005/8/layout/hList7"/>
    <dgm:cxn modelId="{4D7A0F39-F9E1-4550-9C5C-993636783A71}" type="presParOf" srcId="{0837F200-9B44-4043-A01B-C04FCC209658}" destId="{4E1E788A-97C8-4ACF-B1FC-9720AFD93E23}" srcOrd="2" destOrd="0" presId="urn:microsoft.com/office/officeart/2005/8/layout/hList7"/>
    <dgm:cxn modelId="{8B3268C7-93F7-4EA9-9878-4D12D08207DD}" type="presParOf" srcId="{0837F200-9B44-4043-A01B-C04FCC209658}" destId="{48299F56-AAB9-4AE5-B0C0-CEA0F14A9B5F}" srcOrd="3" destOrd="0" presId="urn:microsoft.com/office/officeart/2005/8/layout/hList7"/>
    <dgm:cxn modelId="{351E6E02-4AFF-4AF5-8C44-237E79AF3D0D}" type="presParOf" srcId="{00C81CAB-4CB7-4BFC-BEBA-48FD41BEF6A2}" destId="{7BC7AA3F-DE24-446B-B84C-B36ADB5CCF3D}" srcOrd="1" destOrd="0" presId="urn:microsoft.com/office/officeart/2005/8/layout/hList7"/>
    <dgm:cxn modelId="{DDC4F80C-9036-40E4-940A-0F96961B861C}" type="presParOf" srcId="{00C81CAB-4CB7-4BFC-BEBA-48FD41BEF6A2}" destId="{014C62A0-880C-4AC1-B395-94175B449F26}" srcOrd="2" destOrd="0" presId="urn:microsoft.com/office/officeart/2005/8/layout/hList7"/>
    <dgm:cxn modelId="{8500EFC6-DE25-4B88-A02B-FD24EC50CCF0}" type="presParOf" srcId="{014C62A0-880C-4AC1-B395-94175B449F26}" destId="{95932D12-88C5-4664-9707-8BBC299068D1}" srcOrd="0" destOrd="0" presId="urn:microsoft.com/office/officeart/2005/8/layout/hList7"/>
    <dgm:cxn modelId="{1F3A1704-B214-42FA-9A52-2344EF054166}" type="presParOf" srcId="{014C62A0-880C-4AC1-B395-94175B449F26}" destId="{3B1ED29D-3A2E-4F0B-84A5-E12BC9A50644}" srcOrd="1" destOrd="0" presId="urn:microsoft.com/office/officeart/2005/8/layout/hList7"/>
    <dgm:cxn modelId="{6E4A70C1-A4CB-4BDA-8FC8-41ECB8D24E6B}" type="presParOf" srcId="{014C62A0-880C-4AC1-B395-94175B449F26}" destId="{7495D053-D011-4255-A63D-94F5E52EFBD5}" srcOrd="2" destOrd="0" presId="urn:microsoft.com/office/officeart/2005/8/layout/hList7"/>
    <dgm:cxn modelId="{5AF9FB9D-9CEB-4A36-8451-CCE44B0DB791}" type="presParOf" srcId="{014C62A0-880C-4AC1-B395-94175B449F26}" destId="{D1C85FDA-3932-4152-B95F-903D52F35029}" srcOrd="3" destOrd="0" presId="urn:microsoft.com/office/officeart/2005/8/layout/hList7"/>
    <dgm:cxn modelId="{BB813F81-A8A4-49CB-9635-A540DDD9F88C}" type="presParOf" srcId="{00C81CAB-4CB7-4BFC-BEBA-48FD41BEF6A2}" destId="{EE318DD8-8B89-48C4-83CE-59F53E6208A7}" srcOrd="3" destOrd="0" presId="urn:microsoft.com/office/officeart/2005/8/layout/hList7"/>
    <dgm:cxn modelId="{B3E164F1-27B3-417F-A264-314BC9B41725}" type="presParOf" srcId="{00C81CAB-4CB7-4BFC-BEBA-48FD41BEF6A2}" destId="{6554EADD-74FE-4A37-9F32-BAF7772C235F}" srcOrd="4" destOrd="0" presId="urn:microsoft.com/office/officeart/2005/8/layout/hList7"/>
    <dgm:cxn modelId="{A2AFC500-8694-4EAE-A7E6-C1AB6A217BF1}" type="presParOf" srcId="{6554EADD-74FE-4A37-9F32-BAF7772C235F}" destId="{BADCBF5F-3C5C-44ED-BA6F-0B632AD39E2E}" srcOrd="0" destOrd="0" presId="urn:microsoft.com/office/officeart/2005/8/layout/hList7"/>
    <dgm:cxn modelId="{EA082542-2EC9-4DE2-B017-49F3E3C2A076}" type="presParOf" srcId="{6554EADD-74FE-4A37-9F32-BAF7772C235F}" destId="{08DA7A57-BD36-4DCE-A9A4-12BBEB9E506D}" srcOrd="1" destOrd="0" presId="urn:microsoft.com/office/officeart/2005/8/layout/hList7"/>
    <dgm:cxn modelId="{00CBC467-DE0E-4CD5-92E1-BB200CEED4A0}" type="presParOf" srcId="{6554EADD-74FE-4A37-9F32-BAF7772C235F}" destId="{AF4FAE47-4F54-4152-A3AB-A279E2045B05}" srcOrd="2" destOrd="0" presId="urn:microsoft.com/office/officeart/2005/8/layout/hList7"/>
    <dgm:cxn modelId="{F27F662C-BB79-42BF-ADAD-59552A10B018}" type="presParOf" srcId="{6554EADD-74FE-4A37-9F32-BAF7772C235F}" destId="{DF290F09-79FA-4292-96D5-36FF6BD4BE6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D3911-B572-4521-9C07-2EC6FCFE3DCE}">
      <dsp:nvSpPr>
        <dsp:cNvPr id="0" name=""/>
        <dsp:cNvSpPr/>
      </dsp:nvSpPr>
      <dsp:spPr>
        <a:xfrm>
          <a:off x="836175" y="0"/>
          <a:ext cx="9476661" cy="4635501"/>
        </a:xfrm>
        <a:prstGeom prst="rightArrow">
          <a:avLst/>
        </a:prstGeom>
        <a:solidFill>
          <a:schemeClr val="tx2">
            <a:lumMod val="20000"/>
            <a:lumOff val="8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9FF1F99-81A9-45F6-B36A-C4EDA4F86DFD}">
      <dsp:nvSpPr>
        <dsp:cNvPr id="0" name=""/>
        <dsp:cNvSpPr/>
      </dsp:nvSpPr>
      <dsp:spPr>
        <a:xfrm>
          <a:off x="377803" y="1390650"/>
          <a:ext cx="3344703" cy="1854200"/>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smtClean="0"/>
            <a:t>Design the Navigation Model</a:t>
          </a:r>
          <a:endParaRPr lang="en-US" sz="3500" kern="1200" dirty="0"/>
        </a:p>
      </dsp:txBody>
      <dsp:txXfrm>
        <a:off x="468318" y="1481165"/>
        <a:ext cx="3163673" cy="1673170"/>
      </dsp:txXfrm>
    </dsp:sp>
    <dsp:sp modelId="{E68DCBCF-769E-47EF-84BF-6AFD197107E6}">
      <dsp:nvSpPr>
        <dsp:cNvPr id="0" name=""/>
        <dsp:cNvSpPr/>
      </dsp:nvSpPr>
      <dsp:spPr>
        <a:xfrm>
          <a:off x="3902154" y="1390650"/>
          <a:ext cx="3344703" cy="1854200"/>
        </a:xfrm>
        <a:prstGeom prst="roundRect">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smtClean="0"/>
            <a:t>Update Automation</a:t>
          </a:r>
          <a:endParaRPr lang="en-US" sz="3500" kern="1200" dirty="0"/>
        </a:p>
      </dsp:txBody>
      <dsp:txXfrm>
        <a:off x="3992669" y="1481165"/>
        <a:ext cx="3163673" cy="1673170"/>
      </dsp:txXfrm>
    </dsp:sp>
    <dsp:sp modelId="{964BEEEF-11D6-4E17-97B1-06AAA2FFEDE7}">
      <dsp:nvSpPr>
        <dsp:cNvPr id="0" name=""/>
        <dsp:cNvSpPr/>
      </dsp:nvSpPr>
      <dsp:spPr>
        <a:xfrm>
          <a:off x="7426505" y="1390650"/>
          <a:ext cx="3344703" cy="1854200"/>
        </a:xfrm>
        <a:prstGeom prst="roundRect">
          <a:avLst/>
        </a:prstGeom>
        <a:solidFill>
          <a:schemeClr val="tx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smtClean="0"/>
            <a:t>Componentize Business Logic</a:t>
          </a:r>
          <a:endParaRPr lang="en-US" sz="3500" kern="1200" dirty="0"/>
        </a:p>
      </dsp:txBody>
      <dsp:txXfrm>
        <a:off x="7517020" y="1481165"/>
        <a:ext cx="3163673" cy="1673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5/16/2011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5/16/2011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JavaScript" TargetMode="External"/><Relationship Id="rId3" Type="http://schemas.openxmlformats.org/officeDocument/2006/relationships/hyperlink" Target="http://en.wikipedia.org/wiki/Scripting_language" TargetMode="External"/><Relationship Id="rId7" Type="http://schemas.openxmlformats.org/officeDocument/2006/relationships/hyperlink" Target="http://en.wikipedia.org/wiki/World_Wide_Web"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en.wikipedia.org/wiki/Client-side_scripting" TargetMode="External"/><Relationship Id="rId5" Type="http://schemas.openxmlformats.org/officeDocument/2006/relationships/hyperlink" Target="http://en.wikipedia.org/wiki/Specification_(technical_standard)" TargetMode="External"/><Relationship Id="rId10" Type="http://schemas.openxmlformats.org/officeDocument/2006/relationships/hyperlink" Target="http://en.wikipedia.org/wiki/ActionScript" TargetMode="External"/><Relationship Id="rId4" Type="http://schemas.openxmlformats.org/officeDocument/2006/relationships/hyperlink" Target="http://en.wikipedia.org/wiki/Ecma_International" TargetMode="External"/><Relationship Id="rId9" Type="http://schemas.openxmlformats.org/officeDocument/2006/relationships/hyperlink" Target="http://en.wikipedia.org/wiki/JScrip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A228C7-6CE3-482F-9A50-12A69032425C}"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Demo:</a:t>
            </a:r>
          </a:p>
          <a:p>
            <a:pPr marL="171450" indent="-171450">
              <a:buFont typeface="Arial" pitchFamily="34" charset="0"/>
              <a:buChar char="•"/>
            </a:pPr>
            <a:r>
              <a:rPr lang="en-US" dirty="0" smtClean="0"/>
              <a:t>New Web Part Page</a:t>
            </a:r>
          </a:p>
          <a:p>
            <a:pPr marL="171450" indent="-171450">
              <a:buFont typeface="Arial" pitchFamily="34" charset="0"/>
              <a:buChar char="•"/>
            </a:pPr>
            <a:r>
              <a:rPr lang="en-US" dirty="0" smtClean="0"/>
              <a:t>Add</a:t>
            </a:r>
            <a:r>
              <a:rPr lang="en-US" baseline="0" dirty="0" smtClean="0"/>
              <a:t> Excel Web Part and configure</a:t>
            </a:r>
          </a:p>
          <a:p>
            <a:pPr marL="171450" indent="-171450">
              <a:buFont typeface="Arial" pitchFamily="34" charset="0"/>
              <a:buChar char="•"/>
            </a:pPr>
            <a:r>
              <a:rPr lang="en-US" baseline="0" dirty="0" smtClean="0"/>
              <a:t>Add Web part for chart</a:t>
            </a:r>
          </a:p>
          <a:p>
            <a:pPr marL="171450" indent="-171450">
              <a:buFont typeface="Arial" pitchFamily="34" charset="0"/>
              <a:buChar char="•"/>
            </a:pPr>
            <a:r>
              <a:rPr lang="en-US" baseline="0" dirty="0" smtClean="0"/>
              <a:t>Add content Web part for JavaScript</a:t>
            </a:r>
          </a:p>
          <a:p>
            <a:pPr marL="171450" indent="-171450">
              <a:buFont typeface="Arial" pitchFamily="34" charset="0"/>
              <a:buChar char="•"/>
            </a:pPr>
            <a:r>
              <a:rPr lang="en-US" baseline="0" dirty="0" smtClean="0"/>
              <a:t>Build out the JavaScript</a:t>
            </a:r>
          </a:p>
          <a:p>
            <a:pPr marL="171450" indent="-171450">
              <a:buFont typeface="Arial" pitchFamily="34" charset="0"/>
              <a:buChar char="•"/>
            </a:pPr>
            <a:r>
              <a:rPr lang="en-US" baseline="0" dirty="0" smtClean="0"/>
              <a:t>Callout use of REST, Web Services</a:t>
            </a:r>
          </a:p>
          <a:p>
            <a:pPr marL="171450" indent="-171450">
              <a:buFont typeface="Arial" pitchFamily="34" charset="0"/>
              <a:buChar char="•"/>
            </a:pPr>
            <a:r>
              <a:rPr lang="en-US" baseline="0" dirty="0" smtClean="0"/>
              <a:t>Word Document conversion to PDF</a:t>
            </a:r>
          </a:p>
          <a:p>
            <a:pPr marL="171450" indent="-171450">
              <a:buFont typeface="Arial" pitchFamily="34" charset="0"/>
              <a:buChar char="•"/>
            </a:pPr>
            <a:endParaRPr lang="en-US" dirty="0"/>
          </a:p>
        </p:txBody>
      </p:sp>
      <p:sp>
        <p:nvSpPr>
          <p:cNvPr id="12" name="Date Placeholder 11"/>
          <p:cNvSpPr>
            <a:spLocks noGrp="1"/>
          </p:cNvSpPr>
          <p:nvPr>
            <p:ph type="dt" idx="10"/>
          </p:nvPr>
        </p:nvSpPr>
        <p:spPr/>
        <p:txBody>
          <a:bodyPr/>
          <a:lstStyle/>
          <a:p>
            <a:fld id="{7CDB10E4-16F8-417E-9C49-85D2F821C704}" type="datetime1">
              <a:rPr lang="en-US" smtClean="0"/>
              <a:pPr/>
              <a:t>5/16/2011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15</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SharePoint as a service</a:t>
            </a:r>
            <a:r>
              <a:rPr lang="en-US" baseline="0" dirty="0" smtClean="0"/>
              <a:t> – CSOM, Server Client Object Model, REST.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4283478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12" name="Date Placeholder 11"/>
          <p:cNvSpPr>
            <a:spLocks noGrp="1"/>
          </p:cNvSpPr>
          <p:nvPr>
            <p:ph type="dt" idx="10"/>
          </p:nvPr>
        </p:nvSpPr>
        <p:spPr/>
        <p:txBody>
          <a:bodyPr/>
          <a:lstStyle/>
          <a:p>
            <a:fld id="{7CDB10E4-16F8-417E-9C49-85D2F821C704}" type="datetime1">
              <a:rPr lang="en-US" smtClean="0">
                <a:solidFill>
                  <a:prstClr val="black"/>
                </a:solidFill>
              </a:rPr>
              <a:pPr/>
              <a:t>5/16/2011</a:t>
            </a:fld>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solidFill>
                  <a:prstClr val="black"/>
                </a:solidFill>
              </a:rPr>
              <a:pPr/>
              <a:t>19</a:t>
            </a:fld>
            <a:endParaRPr lang="en-US" dirty="0">
              <a:solidFill>
                <a:prstClr val="black"/>
              </a:solidFill>
            </a:endParaRPr>
          </a:p>
        </p:txBody>
      </p:sp>
      <p:sp>
        <p:nvSpPr>
          <p:cNvPr id="15" name="Header Placeholder 14"/>
          <p:cNvSpPr>
            <a:spLocks noGrp="1"/>
          </p:cNvSpPr>
          <p:nvPr>
            <p:ph type="hdr" sz="quarter" idx="13"/>
          </p:nvPr>
        </p:nvSpPr>
        <p:spPr/>
        <p:txBody>
          <a:bodyPr/>
          <a:lstStyle/>
          <a:p>
            <a:r>
              <a:rPr lang="en-US" smtClean="0">
                <a:solidFill>
                  <a:prstClr val="black"/>
                </a:solidFill>
              </a:rPr>
              <a:t>TechReady12</a:t>
            </a:r>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5/16/2011 6:57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5/16/2011 6:57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23</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6:57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24</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6:57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5/16/2011 6:57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6:57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6:57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TechReady12</a:t>
            </a:r>
            <a:endParaRPr lang="en-US" dirty="0"/>
          </a:p>
        </p:txBody>
      </p:sp>
      <p:sp>
        <p:nvSpPr>
          <p:cNvPr id="5" name="Date Placeholder 4"/>
          <p:cNvSpPr>
            <a:spLocks noGrp="1"/>
          </p:cNvSpPr>
          <p:nvPr>
            <p:ph type="dt" idx="11"/>
          </p:nvPr>
        </p:nvSpPr>
        <p:spPr/>
        <p:txBody>
          <a:bodyPr/>
          <a:lstStyle/>
          <a:p>
            <a:fld id="{A91CB57D-E647-4630-8105-9BE87690C799}"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398295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4683B54C-55BB-459D-AE9F-32EB84DFB8D2}"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84923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2">
              <a:buNone/>
            </a:pPr>
            <a:endParaRPr lang="en-US" sz="1200" dirty="0" smtClean="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70B10680-0FF9-4EED-863E-730C980F8893}" type="datetime1">
              <a:rPr lang="en-US" smtClean="0"/>
              <a:pPr/>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102213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363" rtl="0" eaLnBrk="1" fontAlgn="auto" latinLnBrk="0" hangingPunct="1">
              <a:lnSpc>
                <a:spcPct val="90000"/>
              </a:lnSpc>
              <a:spcBef>
                <a:spcPts val="0"/>
              </a:spcBef>
              <a:spcAft>
                <a:spcPts val="333"/>
              </a:spcAft>
              <a:buClrTx/>
              <a:buSzTx/>
              <a:buFontTx/>
              <a:buChar char="-"/>
              <a:tabLst/>
              <a:defRPr/>
            </a:pPr>
            <a:r>
              <a:rPr lang="en-US" dirty="0" smtClean="0"/>
              <a:t>Talking Points</a:t>
            </a:r>
          </a:p>
          <a:p>
            <a:pPr marL="171450" indent="-171450">
              <a:buFontTx/>
              <a:buChar char="-"/>
            </a:pPr>
            <a:r>
              <a:rPr lang="en-US" dirty="0" smtClean="0"/>
              <a:t>This</a:t>
            </a:r>
            <a:r>
              <a:rPr lang="en-US" baseline="0" dirty="0" smtClean="0"/>
              <a:t> slide will focus on the best-of-breed productivity experience that MS provides through their various platform technologies. </a:t>
            </a:r>
          </a:p>
          <a:p>
            <a:pPr marL="171450" indent="-171450">
              <a:buFontTx/>
              <a:buChar char="-"/>
            </a:pPr>
            <a:r>
              <a:rPr lang="en-US" baseline="0" dirty="0" smtClean="0"/>
              <a:t>It will end on how SharePoint is a major player.</a:t>
            </a:r>
          </a:p>
          <a:p>
            <a:pPr marL="171450" indent="-171450">
              <a:buFontTx/>
              <a:buChar char="-"/>
            </a:pPr>
            <a:r>
              <a:rPr lang="en-US" baseline="0" dirty="0" smtClean="0"/>
              <a:t>The question that is pertinent to this session, though, is how SharePoint factors into this experience</a:t>
            </a:r>
          </a:p>
          <a:p>
            <a:pPr marL="171450" indent="-171450">
              <a:buFontTx/>
              <a:buChar char="-"/>
            </a:pPr>
            <a:r>
              <a:rPr lang="en-US" sz="900" kern="1200" dirty="0" smtClean="0">
                <a:solidFill>
                  <a:schemeClr val="tx1"/>
                </a:solidFill>
                <a:effectLst/>
                <a:latin typeface="Segoe UI" pitchFamily="34" charset="0"/>
                <a:ea typeface="+mn-ea"/>
                <a:cs typeface="+mn-cs"/>
              </a:rPr>
              <a:t>Microsoft is a platform company but in order to address its customers’ needs, it provides many world-class applications too</a:t>
            </a:r>
          </a:p>
          <a:p>
            <a:pPr marL="171450" indent="-171450">
              <a:buFontTx/>
              <a:buChar char="-"/>
            </a:pPr>
            <a:r>
              <a:rPr lang="en-US" sz="900" kern="1200" dirty="0" smtClean="0">
                <a:solidFill>
                  <a:schemeClr val="tx1"/>
                </a:solidFill>
                <a:effectLst/>
                <a:latin typeface="Segoe UI" pitchFamily="34" charset="0"/>
                <a:ea typeface="+mn-ea"/>
                <a:cs typeface="+mn-cs"/>
              </a:rPr>
              <a:t>The most well-known applications are generically called “Office” and include a rich set of client and </a:t>
            </a:r>
            <a:r>
              <a:rPr lang="en-US" sz="900" kern="1200" dirty="0" err="1" smtClean="0">
                <a:solidFill>
                  <a:schemeClr val="tx1"/>
                </a:solidFill>
                <a:effectLst/>
                <a:latin typeface="Segoe UI" pitchFamily="34" charset="0"/>
                <a:ea typeface="+mn-ea"/>
                <a:cs typeface="+mn-cs"/>
              </a:rPr>
              <a:t>server|services</a:t>
            </a:r>
            <a:r>
              <a:rPr lang="en-US" sz="900" kern="1200" dirty="0" smtClean="0">
                <a:solidFill>
                  <a:schemeClr val="tx1"/>
                </a:solidFill>
                <a:effectLst/>
                <a:latin typeface="Segoe UI" pitchFamily="34" charset="0"/>
                <a:ea typeface="+mn-ea"/>
                <a:cs typeface="+mn-cs"/>
              </a:rPr>
              <a:t> technologies.  </a:t>
            </a:r>
          </a:p>
          <a:p>
            <a:pPr marL="171450" indent="-171450">
              <a:buFontTx/>
              <a:buChar char="-"/>
            </a:pPr>
            <a:r>
              <a:rPr lang="en-US" sz="900" kern="1200" dirty="0" smtClean="0">
                <a:solidFill>
                  <a:schemeClr val="tx1"/>
                </a:solidFill>
                <a:effectLst/>
                <a:latin typeface="Segoe UI" pitchFamily="34" charset="0"/>
                <a:ea typeface="+mn-ea"/>
                <a:cs typeface="+mn-cs"/>
              </a:rPr>
              <a:t>“Office 365”</a:t>
            </a:r>
            <a:r>
              <a:rPr lang="en-US" sz="900" kern="1200" baseline="0" dirty="0" smtClean="0">
                <a:solidFill>
                  <a:schemeClr val="tx1"/>
                </a:solidFill>
                <a:effectLst/>
                <a:latin typeface="Segoe UI" pitchFamily="34" charset="0"/>
                <a:ea typeface="+mn-ea"/>
                <a:cs typeface="+mn-cs"/>
              </a:rPr>
              <a:t> </a:t>
            </a:r>
            <a:r>
              <a:rPr lang="en-US" sz="900" kern="1200" dirty="0" smtClean="0">
                <a:solidFill>
                  <a:schemeClr val="tx1"/>
                </a:solidFill>
                <a:effectLst/>
                <a:latin typeface="Segoe UI" pitchFamily="34" charset="0"/>
                <a:ea typeface="+mn-ea"/>
                <a:cs typeface="+mn-cs"/>
              </a:rPr>
              <a:t>includes rich integration with other business productivity solutions, such as our Customer Relationship Management solution – Dynamics CRM Online.  </a:t>
            </a:r>
          </a:p>
          <a:p>
            <a:pPr marL="171450" indent="-171450">
              <a:buFontTx/>
              <a:buChar char="-"/>
            </a:pPr>
            <a:r>
              <a:rPr lang="en-US" sz="900" kern="1200" dirty="0" smtClean="0">
                <a:solidFill>
                  <a:schemeClr val="tx1"/>
                </a:solidFill>
                <a:effectLst/>
                <a:latin typeface="Segoe UI" pitchFamily="34" charset="0"/>
                <a:ea typeface="+mn-ea"/>
                <a:cs typeface="+mn-cs"/>
              </a:rPr>
              <a:t>Although Microsoft is primarily a platform company, it provides many world-class applications too. The most well-known and widely used applications are generically called “Office” and are used by over 500m people. With Microsoft’s move to the cloud, Microsoft began to offer the Offer server technologies (Exchange, SharePoint, </a:t>
            </a:r>
            <a:r>
              <a:rPr lang="en-US" sz="900" kern="1200" dirty="0" err="1" smtClean="0">
                <a:solidFill>
                  <a:schemeClr val="tx1"/>
                </a:solidFill>
                <a:effectLst/>
                <a:latin typeface="Segoe UI" pitchFamily="34" charset="0"/>
                <a:ea typeface="+mn-ea"/>
                <a:cs typeface="+mn-cs"/>
              </a:rPr>
              <a:t>Lync</a:t>
            </a:r>
            <a:r>
              <a:rPr lang="en-US" sz="900" kern="1200" dirty="0" smtClean="0">
                <a:solidFill>
                  <a:schemeClr val="tx1"/>
                </a:solidFill>
                <a:effectLst/>
                <a:latin typeface="Segoe UI" pitchFamily="34" charset="0"/>
                <a:ea typeface="+mn-ea"/>
                <a:cs typeface="+mn-cs"/>
              </a:rPr>
              <a:t>) as services too. These are known as the Microsoft Online Services and include Exchange Online, SharePoint Online, </a:t>
            </a:r>
            <a:r>
              <a:rPr lang="en-US" sz="900" kern="1200" dirty="0" err="1" smtClean="0">
                <a:solidFill>
                  <a:schemeClr val="tx1"/>
                </a:solidFill>
                <a:effectLst/>
                <a:latin typeface="Segoe UI" pitchFamily="34" charset="0"/>
                <a:ea typeface="+mn-ea"/>
                <a:cs typeface="+mn-cs"/>
              </a:rPr>
              <a:t>Lync</a:t>
            </a:r>
            <a:r>
              <a:rPr lang="en-US" sz="900" kern="1200" dirty="0" smtClean="0">
                <a:solidFill>
                  <a:schemeClr val="tx1"/>
                </a:solidFill>
                <a:effectLst/>
                <a:latin typeface="Segoe UI" pitchFamily="34" charset="0"/>
                <a:ea typeface="+mn-ea"/>
                <a:cs typeface="+mn-cs"/>
              </a:rPr>
              <a:t> Online, and other business productivity solutions, such as our Customer Relationship Management solution – Microsoft Dynamics CRM Online.  Microsoft also provide services-based complements to the Office client technologies (Word, Excel, PowerPoint, Outlook). These are known as the Office Web Applications. All of this software is now known as Office 365 and this new branding will be used in 2011. Meanwhile, the services are available today and are powering 50% of the Fortune 100 and millions of customers have subscribed to at least one of the services. </a:t>
            </a:r>
          </a:p>
          <a:p>
            <a:endParaRPr lang="en-US" sz="900" b="1" kern="1200" dirty="0" smtClean="0">
              <a:solidFill>
                <a:schemeClr val="tx1"/>
              </a:solidFill>
              <a:effectLst/>
              <a:latin typeface="Segoe UI" pitchFamily="34" charset="0"/>
              <a:ea typeface="+mn-ea"/>
              <a:cs typeface="+mn-cs"/>
            </a:endParaRPr>
          </a:p>
          <a:p>
            <a:r>
              <a:rPr lang="en-US" sz="900" b="1" kern="1200" dirty="0" smtClean="0">
                <a:solidFill>
                  <a:schemeClr val="tx1"/>
                </a:solidFill>
                <a:effectLst/>
                <a:latin typeface="Segoe UI" pitchFamily="34" charset="0"/>
                <a:ea typeface="+mn-ea"/>
                <a:cs typeface="+mn-cs"/>
              </a:rPr>
              <a:t>Some Facts:</a:t>
            </a:r>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50% of Fortune 100 are using an Online service from Microsoft, etc.  (this stat does include Live Meeting and Forefront Online protection for Exchange which is like Google’s </a:t>
            </a:r>
            <a:r>
              <a:rPr lang="en-US" sz="900" kern="1200" dirty="0" err="1" smtClean="0">
                <a:solidFill>
                  <a:schemeClr val="tx1"/>
                </a:solidFill>
                <a:effectLst/>
                <a:latin typeface="Segoe UI" pitchFamily="34" charset="0"/>
                <a:ea typeface="+mn-ea"/>
                <a:cs typeface="+mn-cs"/>
              </a:rPr>
              <a:t>Postini</a:t>
            </a:r>
            <a:r>
              <a:rPr lang="en-US" sz="900" kern="1200" dirty="0" smtClean="0">
                <a:solidFill>
                  <a:schemeClr val="tx1"/>
                </a:solidFill>
                <a:effectLst/>
                <a:latin typeface="Segoe UI" pitchFamily="34" charset="0"/>
                <a:ea typeface="+mn-ea"/>
                <a:cs typeface="+mn-cs"/>
              </a:rPr>
              <a:t>)</a:t>
            </a:r>
          </a:p>
          <a:p>
            <a:r>
              <a:rPr lang="en-US" sz="900" kern="1200" dirty="0" smtClean="0">
                <a:solidFill>
                  <a:schemeClr val="tx1"/>
                </a:solidFill>
                <a:effectLst/>
                <a:latin typeface="Segoe UI" pitchFamily="34" charset="0"/>
                <a:ea typeface="+mn-ea"/>
                <a:cs typeface="+mn-cs"/>
              </a:rPr>
              <a:t>More than 5000 paying customers for BPOS. (I also don’t think that this number is public) </a:t>
            </a:r>
          </a:p>
          <a:p>
            <a:r>
              <a:rPr lang="en-US" sz="900" kern="1200" dirty="0" smtClean="0">
                <a:solidFill>
                  <a:schemeClr val="tx1"/>
                </a:solidFill>
                <a:effectLst/>
                <a:latin typeface="Segoe UI" pitchFamily="34" charset="0"/>
                <a:ea typeface="+mn-ea"/>
                <a:cs typeface="+mn-cs"/>
              </a:rPr>
              <a:t>I think we are close to 8000 partners signed up to sell and 100’s of new partners are signing up each week to sell the service.</a:t>
            </a:r>
          </a:p>
          <a:p>
            <a:r>
              <a:rPr lang="en-US" sz="900" kern="1200" dirty="0" smtClean="0">
                <a:solidFill>
                  <a:schemeClr val="tx1"/>
                </a:solidFill>
                <a:effectLst/>
                <a:latin typeface="Segoe UI" pitchFamily="34" charset="0"/>
                <a:ea typeface="+mn-ea"/>
                <a:cs typeface="+mn-cs"/>
              </a:rPr>
              <a:t>We have doubled the business in the last 6 months (1m to 2M paid seats for BPOS) – not public</a:t>
            </a:r>
          </a:p>
          <a:p>
            <a:r>
              <a:rPr lang="en-US" sz="900" kern="1200" dirty="0" smtClean="0">
                <a:solidFill>
                  <a:schemeClr val="tx1"/>
                </a:solidFill>
                <a:effectLst/>
                <a:latin typeface="Segoe UI" pitchFamily="34" charset="0"/>
                <a:ea typeface="+mn-ea"/>
                <a:cs typeface="+mn-cs"/>
              </a:rPr>
              <a:t>The cloud has already proven itself to be global – Today Microsoft Dynamics CRM Online has deployments in 40 countries, and in 41 languages</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FDD1B44F-303A-4521-9CFC-E76339E1D91E}" type="datetime1">
              <a:rPr lang="en-US" smtClean="0">
                <a:solidFill>
                  <a:prstClr val="black"/>
                </a:solidFill>
              </a:rPr>
              <a:pPr/>
              <a:t>5/16/2011</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4ED4314-266A-4E1A-A14B-80BE5EF4B63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41179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Talking</a:t>
            </a:r>
            <a:r>
              <a:rPr lang="en-US" baseline="0" dirty="0" smtClean="0"/>
              <a:t> Points</a:t>
            </a:r>
          </a:p>
          <a:p>
            <a:pPr marL="171450" indent="-171450">
              <a:buFontTx/>
              <a:buChar char="-"/>
            </a:pPr>
            <a:r>
              <a:rPr lang="en-US" baseline="0" dirty="0" smtClean="0"/>
              <a:t>Double-clicking on the SharePoint suite, there are many workloads that support many different scenarios. </a:t>
            </a:r>
          </a:p>
          <a:p>
            <a:pPr marL="171450" indent="-171450">
              <a:buFontTx/>
              <a:buChar char="-"/>
            </a:pPr>
            <a:r>
              <a:rPr lang="en-US" baseline="0" dirty="0" smtClean="0"/>
              <a:t>SharePoint and Office have evolved into the strongest productivity suites, and we’re continuing our growth as we round the corner on the PC, web and phone. For example… </a:t>
            </a:r>
          </a:p>
          <a:p>
            <a:pPr marL="171450" indent="-171450">
              <a:buFontTx/>
              <a:buChar char="-"/>
            </a:pPr>
            <a:r>
              <a:rPr lang="en-US" baseline="0" dirty="0" smtClean="0"/>
              <a:t>However, it’s not just about the productivity experience; it’s about having that experience on your own terms…whether you’re an enterprise customer with 100,000 seats or a start-up with 10; Microsoft offers you maximum choice with maximum return on your productivity. </a:t>
            </a:r>
          </a:p>
          <a:p>
            <a:pPr marL="171450" indent="-171450">
              <a:buFontTx/>
              <a:buChar char="-"/>
            </a:pPr>
            <a:r>
              <a:rPr lang="en-US" baseline="0" dirty="0" smtClean="0"/>
              <a:t>As we look at the cloud on your terms, it’s important to note that it’s not just about what comes out of the box. Moreover, it’s about having the ability to scale applications and software into the cloud using private cloud or Windows Azure. </a:t>
            </a:r>
          </a:p>
          <a:p>
            <a:pPr marL="171450" indent="-171450">
              <a:buFontTx/>
              <a:buChar char="-"/>
            </a:pPr>
            <a:r>
              <a:rPr lang="en-US" baseline="0" dirty="0" smtClean="0"/>
              <a:t>What this leaves us with is how SharePoint answers to the hybrid solutions that are and will be built to bridge SharePoint and the cloud and full-stop how you use SharePoint for cloud-based collaboration and solutions?</a:t>
            </a:r>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252261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618" lvl="1" indent="0">
              <a:buNone/>
            </a:pPr>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E386419C-9050-4C01-8FD7-BA263CF469C8}"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814700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Demo:</a:t>
            </a:r>
          </a:p>
          <a:p>
            <a:pPr marL="171450" indent="-171450">
              <a:buFont typeface="Arial" pitchFamily="34" charset="0"/>
              <a:buChar char="•"/>
            </a:pPr>
            <a:r>
              <a:rPr lang="en-US" dirty="0" smtClean="0"/>
              <a:t>Worksheet</a:t>
            </a:r>
            <a:r>
              <a:rPr lang="en-US" baseline="0" dirty="0" smtClean="0"/>
              <a:t> pages</a:t>
            </a:r>
          </a:p>
          <a:p>
            <a:pPr marL="171450" indent="-171450">
              <a:buFont typeface="Arial" pitchFamily="34" charset="0"/>
              <a:buChar char="•"/>
            </a:pPr>
            <a:r>
              <a:rPr lang="en-US" baseline="0" dirty="0" smtClean="0"/>
              <a:t>How a salesperson would use it</a:t>
            </a:r>
          </a:p>
          <a:p>
            <a:pPr marL="171450" indent="-171450">
              <a:buFont typeface="Arial" pitchFamily="34" charset="0"/>
              <a:buChar char="•"/>
            </a:pPr>
            <a:r>
              <a:rPr lang="en-US" baseline="0" dirty="0" smtClean="0"/>
              <a:t>VBA, show code</a:t>
            </a:r>
          </a:p>
          <a:p>
            <a:pPr marL="171450" indent="-171450">
              <a:buFont typeface="Arial" pitchFamily="34" charset="0"/>
              <a:buChar char="•"/>
            </a:pPr>
            <a:r>
              <a:rPr lang="en-US" baseline="0" dirty="0" smtClean="0"/>
              <a:t>Callout various UI Elements</a:t>
            </a:r>
          </a:p>
          <a:p>
            <a:pPr marL="171450" indent="-171450">
              <a:buFont typeface="Arial" pitchFamily="34" charset="0"/>
              <a:buChar char="•"/>
            </a:pPr>
            <a:r>
              <a:rPr lang="en-US" baseline="0" dirty="0" smtClean="0"/>
              <a:t>Show named ranges</a:t>
            </a:r>
          </a:p>
          <a:p>
            <a:pPr marL="171450" indent="-171450">
              <a:buFont typeface="Arial" pitchFamily="34" charset="0"/>
              <a:buChar char="•"/>
            </a:pPr>
            <a:r>
              <a:rPr lang="en-US" baseline="0" dirty="0" smtClean="0"/>
              <a:t>Upload to Excel Services</a:t>
            </a:r>
          </a:p>
          <a:p>
            <a:pPr marL="171450" indent="-171450">
              <a:buFont typeface="Arial" pitchFamily="34" charset="0"/>
              <a:buChar char="•"/>
            </a:pPr>
            <a:r>
              <a:rPr lang="en-US" baseline="0" dirty="0" smtClean="0"/>
              <a:t>Show REST access to charts</a:t>
            </a:r>
          </a:p>
          <a:p>
            <a:pPr marL="171450" indent="-171450">
              <a:buFont typeface="Arial" pitchFamily="34" charset="0"/>
              <a:buChar char="•"/>
            </a:pPr>
            <a:r>
              <a:rPr lang="en-US" baseline="0" dirty="0" smtClean="0"/>
              <a:t>Show Insert of REST URL in Word</a:t>
            </a:r>
          </a:p>
          <a:p>
            <a:pPr marL="171450" indent="-171450">
              <a:buFont typeface="Arial" pitchFamily="34" charset="0"/>
              <a:buChar char="•"/>
            </a:pPr>
            <a:r>
              <a:rPr lang="en-US" baseline="0" dirty="0" smtClean="0"/>
              <a:t>Points</a:t>
            </a:r>
          </a:p>
          <a:p>
            <a:pPr marL="171450" indent="-171450">
              <a:buFont typeface="Arial" pitchFamily="34" charset="0"/>
              <a:buChar char="•"/>
            </a:pPr>
            <a:endParaRPr lang="en-US" dirty="0"/>
          </a:p>
        </p:txBody>
      </p:sp>
      <p:sp>
        <p:nvSpPr>
          <p:cNvPr id="12" name="Date Placeholder 11"/>
          <p:cNvSpPr>
            <a:spLocks noGrp="1"/>
          </p:cNvSpPr>
          <p:nvPr>
            <p:ph type="dt" idx="10"/>
          </p:nvPr>
        </p:nvSpPr>
        <p:spPr/>
        <p:txBody>
          <a:bodyPr/>
          <a:lstStyle/>
          <a:p>
            <a:fld id="{7CDB10E4-16F8-417E-9C49-85D2F821C704}" type="datetime1">
              <a:rPr lang="en-US" smtClean="0"/>
              <a:pPr/>
              <a:t>5/16/2011</a:t>
            </a:fld>
            <a:endParaRPr lang="en-US" dirty="0"/>
          </a:p>
        </p:txBody>
      </p:sp>
      <p:sp>
        <p:nvSpPr>
          <p:cNvPr id="13" name="Footer Placeholder 12"/>
          <p:cNvSpPr>
            <a:spLocks noGrp="1"/>
          </p:cNvSpPr>
          <p:nvPr>
            <p:ph type="ftr" sz="quarter" idx="11"/>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14" name="Slide Number Placeholder 13"/>
          <p:cNvSpPr>
            <a:spLocks noGrp="1"/>
          </p:cNvSpPr>
          <p:nvPr>
            <p:ph type="sldNum" sz="quarter" idx="12"/>
          </p:nvPr>
        </p:nvSpPr>
        <p:spPr/>
        <p:txBody>
          <a:bodyPr/>
          <a:lstStyle/>
          <a:p>
            <a:fld id="{8B263312-38AA-4E1E-B2B5-0F8F122B24FE}" type="slidenum">
              <a:rPr lang="en-US" smtClean="0"/>
              <a:pPr/>
              <a:t>11</a:t>
            </a:fld>
            <a:endParaRPr lang="en-US" dirty="0"/>
          </a:p>
        </p:txBody>
      </p:sp>
      <p:sp>
        <p:nvSpPr>
          <p:cNvPr id="15" name="Header Placeholder 14"/>
          <p:cNvSpPr>
            <a:spLocks noGrp="1"/>
          </p:cNvSpPr>
          <p:nvPr>
            <p:ph type="hdr" sz="quarter" idx="13"/>
          </p:nvPr>
        </p:nvSpPr>
        <p:spPr/>
        <p:txBody>
          <a:bodyPr/>
          <a:lstStyle/>
          <a:p>
            <a:r>
              <a:rPr lang="en-US" smtClean="0"/>
              <a:t>TechReady12</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European</a:t>
            </a:r>
            <a:r>
              <a:rPr lang="en-US" baseline="0" dirty="0" smtClean="0"/>
              <a:t> Computer Manufacturers Association (ECMA)</a:t>
            </a:r>
          </a:p>
          <a:p>
            <a:endParaRPr lang="en-US" baseline="0" dirty="0" smtClean="0"/>
          </a:p>
          <a:p>
            <a:r>
              <a:rPr lang="en-US" b="1" dirty="0" smtClean="0"/>
              <a:t>ECMAScript</a:t>
            </a:r>
            <a:r>
              <a:rPr lang="en-US" dirty="0" smtClean="0"/>
              <a:t> is the </a:t>
            </a:r>
            <a:r>
              <a:rPr lang="en-US" dirty="0" smtClean="0">
                <a:hlinkClick r:id="rId3" action="ppaction://hlinkfile" tooltip="Scripting language"/>
              </a:rPr>
              <a:t>scripting language</a:t>
            </a:r>
            <a:r>
              <a:rPr lang="en-US" dirty="0" smtClean="0"/>
              <a:t> standardized by </a:t>
            </a:r>
            <a:r>
              <a:rPr lang="en-US" dirty="0" err="1" smtClean="0">
                <a:hlinkClick r:id="rId4" action="ppaction://hlinkfile" tooltip="Ecma International"/>
              </a:rPr>
              <a:t>Ecma</a:t>
            </a:r>
            <a:r>
              <a:rPr lang="en-US" dirty="0" smtClean="0">
                <a:hlinkClick r:id="rId4" action="ppaction://hlinkfile" tooltip="Ecma International"/>
              </a:rPr>
              <a:t> International</a:t>
            </a:r>
            <a:r>
              <a:rPr lang="en-US" dirty="0" smtClean="0"/>
              <a:t> in the </a:t>
            </a:r>
            <a:r>
              <a:rPr lang="en-US" b="1" dirty="0" smtClean="0"/>
              <a:t>ECMA-262</a:t>
            </a:r>
            <a:r>
              <a:rPr lang="en-US" dirty="0" smtClean="0"/>
              <a:t> </a:t>
            </a:r>
            <a:r>
              <a:rPr lang="en-US" dirty="0" smtClean="0">
                <a:hlinkClick r:id="rId5" action="ppaction://hlinkfile" tooltip="Specification (technical standard)"/>
              </a:rPr>
              <a:t>specification</a:t>
            </a:r>
            <a:r>
              <a:rPr lang="en-US" dirty="0" smtClean="0"/>
              <a:t> and ISO/IEC 16262. The language is widely used for </a:t>
            </a:r>
            <a:r>
              <a:rPr lang="en-US" dirty="0" smtClean="0">
                <a:hlinkClick r:id="rId6" action="ppaction://hlinkfile" tooltip="Client-side scripting"/>
              </a:rPr>
              <a:t>client-side scripting</a:t>
            </a:r>
            <a:r>
              <a:rPr lang="en-US" dirty="0" smtClean="0"/>
              <a:t> on the </a:t>
            </a:r>
            <a:r>
              <a:rPr lang="en-US" dirty="0" smtClean="0">
                <a:hlinkClick r:id="rId7" action="ppaction://hlinkfile" tooltip="World Wide Web"/>
              </a:rPr>
              <a:t>web</a:t>
            </a:r>
            <a:r>
              <a:rPr lang="en-US" dirty="0" smtClean="0"/>
              <a:t>, in the form of several well-known dialects such as </a:t>
            </a:r>
            <a:r>
              <a:rPr lang="en-US" dirty="0" smtClean="0">
                <a:hlinkClick r:id="rId8" action="ppaction://hlinkfile" tooltip="JavaScript"/>
              </a:rPr>
              <a:t>JavaScript</a:t>
            </a:r>
            <a:r>
              <a:rPr lang="en-US" dirty="0" smtClean="0"/>
              <a:t>, </a:t>
            </a:r>
            <a:r>
              <a:rPr lang="en-US" dirty="0" err="1" smtClean="0">
                <a:hlinkClick r:id="rId9" action="ppaction://hlinkfile" tooltip="JScript"/>
              </a:rPr>
              <a:t>JScript</a:t>
            </a:r>
            <a:r>
              <a:rPr lang="en-US" dirty="0" smtClean="0"/>
              <a:t>, and </a:t>
            </a:r>
            <a:r>
              <a:rPr lang="en-US" dirty="0" err="1" smtClean="0">
                <a:hlinkClick r:id="rId10" action="ppaction://hlinkfile" tooltip="ActionScript"/>
              </a:rPr>
              <a:t>ActionScript</a:t>
            </a:r>
            <a:r>
              <a:rPr lang="en-US" dirty="0" smtClean="0"/>
              <a:t>.</a:t>
            </a:r>
          </a:p>
          <a:p>
            <a:r>
              <a:rPr lang="en-US" dirty="0" smtClean="0"/>
              <a:t>Reference</a:t>
            </a:r>
            <a:r>
              <a:rPr lang="en-US" baseline="0" dirty="0" smtClean="0"/>
              <a:t> </a:t>
            </a:r>
            <a:r>
              <a:rPr lang="en-US" baseline="0" dirty="0" err="1" smtClean="0"/>
              <a:t>WikiPedia</a:t>
            </a:r>
            <a:r>
              <a:rPr lang="en-US" baseline="0" dirty="0" smtClean="0"/>
              <a:t>, http://en.wikipedia.org/wiki/ECMAScript  </a:t>
            </a:r>
            <a:endParaRPr lang="en-US" dirty="0" smtClean="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6230233E-9DE8-408D-BE65-3387EC7D911E}"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2031022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0579B2A0-4A18-4710-B099-5B3F39A3D5C1}" type="datetime1">
              <a:rPr lang="en-US" smtClean="0"/>
              <a:t>5/16/2011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4086081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530177087"/>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56763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809745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60076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10979013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0501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02637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629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24749582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10079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7136183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8643513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26253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87655" indent="0" algn="ctr">
              <a:buNone/>
              <a:defRPr>
                <a:solidFill>
                  <a:schemeClr val="tx1">
                    <a:tint val="75000"/>
                  </a:schemeClr>
                </a:solidFill>
              </a:defRPr>
            </a:lvl2pPr>
            <a:lvl3pPr marL="975310" indent="0" algn="ctr">
              <a:buNone/>
              <a:defRPr>
                <a:solidFill>
                  <a:schemeClr val="tx1">
                    <a:tint val="75000"/>
                  </a:schemeClr>
                </a:solidFill>
              </a:defRPr>
            </a:lvl3pPr>
            <a:lvl4pPr marL="1462965" indent="0" algn="ctr">
              <a:buNone/>
              <a:defRPr>
                <a:solidFill>
                  <a:schemeClr val="tx1">
                    <a:tint val="75000"/>
                  </a:schemeClr>
                </a:solidFill>
              </a:defRPr>
            </a:lvl4pPr>
            <a:lvl5pPr marL="1950619" indent="0" algn="ctr">
              <a:buNone/>
              <a:defRPr>
                <a:solidFill>
                  <a:schemeClr val="tx1">
                    <a:tint val="75000"/>
                  </a:schemeClr>
                </a:solidFill>
              </a:defRPr>
            </a:lvl5pPr>
            <a:lvl6pPr marL="2438274" indent="0" algn="ctr">
              <a:buNone/>
              <a:defRPr>
                <a:solidFill>
                  <a:schemeClr val="tx1">
                    <a:tint val="75000"/>
                  </a:schemeClr>
                </a:solidFill>
              </a:defRPr>
            </a:lvl6pPr>
            <a:lvl7pPr marL="2925929" indent="0" algn="ctr">
              <a:buNone/>
              <a:defRPr>
                <a:solidFill>
                  <a:schemeClr val="tx1">
                    <a:tint val="75000"/>
                  </a:schemeClr>
                </a:solidFill>
              </a:defRPr>
            </a:lvl7pPr>
            <a:lvl8pPr marL="3413583" indent="0" algn="ctr">
              <a:buNone/>
              <a:defRPr>
                <a:solidFill>
                  <a:schemeClr val="tx1">
                    <a:tint val="75000"/>
                  </a:schemeClr>
                </a:solidFill>
              </a:defRPr>
            </a:lvl8pPr>
            <a:lvl9pPr marL="39012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856D2A-9747-4022-8B05-BBEEF15C071D}" type="datetimeFigureOut">
              <a:rPr lang="en-US" smtClean="0">
                <a:solidFill>
                  <a:prstClr val="black">
                    <a:tint val="75000"/>
                  </a:prstClr>
                </a:solidFill>
              </a:rPr>
              <a:pPr/>
              <a:t>5/16/2011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16C44B-D758-4CB7-9913-4BC1E8EDED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482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56D2A-9747-4022-8B05-BBEEF15C071D}" type="datetimeFigureOut">
              <a:rPr lang="en-US" smtClean="0">
                <a:solidFill>
                  <a:prstClr val="black">
                    <a:tint val="75000"/>
                  </a:prstClr>
                </a:solidFill>
              </a:rPr>
              <a:pPr/>
              <a:t>5/16/2011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16C44B-D758-4CB7-9913-4BC1E8EDED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13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 nav on click">
    <p:spTree>
      <p:nvGrpSpPr>
        <p:cNvPr id="1" name=""/>
        <p:cNvGrpSpPr/>
        <p:nvPr/>
      </p:nvGrpSpPr>
      <p:grpSpPr>
        <a:xfrm>
          <a:off x="0" y="0"/>
          <a:ext cx="0" cy="0"/>
          <a:chOff x="0" y="0"/>
          <a:chExt cx="0" cy="0"/>
        </a:xfrm>
      </p:grpSpPr>
      <p:grpSp>
        <p:nvGrpSpPr>
          <p:cNvPr id="7" name="Group 6"/>
          <p:cNvGrpSpPr/>
          <p:nvPr userDrawn="1"/>
        </p:nvGrpSpPr>
        <p:grpSpPr>
          <a:xfrm>
            <a:off x="-1" y="6487606"/>
            <a:ext cx="12188825" cy="393869"/>
            <a:chOff x="-1" y="6920105"/>
            <a:chExt cx="9756775" cy="420126"/>
          </a:xfrm>
        </p:grpSpPr>
        <p:sp>
          <p:nvSpPr>
            <p:cNvPr id="8" name="Rectangle 7"/>
            <p:cNvSpPr/>
            <p:nvPr/>
          </p:nvSpPr>
          <p:spPr>
            <a:xfrm>
              <a:off x="-1" y="6920105"/>
              <a:ext cx="9756775" cy="386081"/>
            </a:xfrm>
            <a:prstGeom prst="rect">
              <a:avLst/>
            </a:prstGeom>
            <a:solidFill>
              <a:schemeClr val="bg1">
                <a:lumMod val="50000"/>
              </a:schemeClr>
            </a:solidFill>
            <a:ln w="3175">
              <a:solidFill>
                <a:schemeClr val="tx1">
                  <a:lumMod val="65000"/>
                  <a:lumOff val="35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lIns="97531" tIns="48766" rIns="97531" bIns="48766" rtlCol="0" anchor="ctr"/>
            <a:lstStyle/>
            <a:p>
              <a:pPr algn="ctr" defTabSz="975310"/>
              <a:endParaRPr lang="en-US" sz="1900" dirty="0">
                <a:solidFill>
                  <a:prstClr val="white"/>
                </a:solidFill>
              </a:endParaRPr>
            </a:p>
          </p:txBody>
        </p:sp>
        <p:sp>
          <p:nvSpPr>
            <p:cNvPr id="9" name="Rectangle 8"/>
            <p:cNvSpPr/>
            <p:nvPr/>
          </p:nvSpPr>
          <p:spPr>
            <a:xfrm>
              <a:off x="580962" y="6930262"/>
              <a:ext cx="587821" cy="365760"/>
            </a:xfrm>
            <a:prstGeom prst="rect">
              <a:avLst/>
            </a:prstGeom>
            <a:solidFill>
              <a:schemeClr val="bg1">
                <a:lumMod val="65000"/>
              </a:schemeClr>
            </a:solidFill>
            <a:ln w="3175">
              <a:solidFill>
                <a:schemeClr val="bg1">
                  <a:alpha val="5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7531" tIns="48766" rIns="97531" bIns="48766" rtlCol="0" anchor="ctr"/>
            <a:lstStyle/>
            <a:p>
              <a:pPr algn="ctr" defTabSz="975310"/>
              <a:endParaRPr lang="en-US" sz="1900" dirty="0">
                <a:solidFill>
                  <a:prstClr val="white"/>
                </a:solidFill>
              </a:endParaRPr>
            </a:p>
          </p:txBody>
        </p:sp>
        <p:grpSp>
          <p:nvGrpSpPr>
            <p:cNvPr id="10" name="Group 9"/>
            <p:cNvGrpSpPr/>
            <p:nvPr/>
          </p:nvGrpSpPr>
          <p:grpSpPr>
            <a:xfrm>
              <a:off x="716516" y="6983602"/>
              <a:ext cx="322685" cy="271780"/>
              <a:chOff x="1109662" y="6184106"/>
              <a:chExt cx="302419" cy="228601"/>
            </a:xfrm>
          </p:grpSpPr>
          <p:sp>
            <p:nvSpPr>
              <p:cNvPr id="18" name="Rectangle 17"/>
              <p:cNvSpPr/>
              <p:nvPr/>
            </p:nvSpPr>
            <p:spPr>
              <a:xfrm>
                <a:off x="1109662" y="6184106"/>
                <a:ext cx="302419" cy="228601"/>
              </a:xfrm>
              <a:prstGeom prst="rect">
                <a:avLst/>
              </a:prstGeom>
              <a:solidFill>
                <a:schemeClr val="bg1">
                  <a:lumMod val="85000"/>
                </a:schemeClr>
              </a:solidFill>
              <a:ln w="31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10"/>
                <a:endParaRPr lang="en-US" sz="1900">
                  <a:solidFill>
                    <a:prstClr val="white"/>
                  </a:solidFill>
                </a:endParaRPr>
              </a:p>
            </p:txBody>
          </p:sp>
          <p:sp>
            <p:nvSpPr>
              <p:cNvPr id="19" name="Rectangle 18"/>
              <p:cNvSpPr/>
              <p:nvPr/>
            </p:nvSpPr>
            <p:spPr>
              <a:xfrm>
                <a:off x="1145381" y="6255544"/>
                <a:ext cx="223838" cy="123825"/>
              </a:xfrm>
              <a:prstGeom prst="rect">
                <a:avLst/>
              </a:prstGeom>
              <a:solidFill>
                <a:schemeClr val="bg1">
                  <a:lumMod val="95000"/>
                </a:schemeClr>
              </a:solidFill>
              <a:ln w="31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10"/>
                <a:endParaRPr lang="en-US" sz="1900">
                  <a:solidFill>
                    <a:prstClr val="white"/>
                  </a:solidFill>
                </a:endParaRPr>
              </a:p>
            </p:txBody>
          </p:sp>
        </p:grpSp>
        <p:grpSp>
          <p:nvGrpSpPr>
            <p:cNvPr id="11" name="Group 10"/>
            <p:cNvGrpSpPr/>
            <p:nvPr/>
          </p:nvGrpSpPr>
          <p:grpSpPr>
            <a:xfrm>
              <a:off x="8384317" y="6930261"/>
              <a:ext cx="1359827" cy="409970"/>
              <a:chOff x="7167190" y="6930261"/>
              <a:chExt cx="1359827" cy="409970"/>
            </a:xfrm>
          </p:grpSpPr>
          <p:sp>
            <p:nvSpPr>
              <p:cNvPr id="13" name="Oval 12"/>
              <p:cNvSpPr/>
              <p:nvPr/>
            </p:nvSpPr>
            <p:spPr>
              <a:xfrm>
                <a:off x="7385543" y="7083743"/>
                <a:ext cx="111796" cy="113714"/>
              </a:xfrm>
              <a:prstGeom prst="ellipse">
                <a:avLst/>
              </a:prstGeom>
              <a:gradFill flip="none" rotWithShape="1">
                <a:gsLst>
                  <a:gs pos="91000">
                    <a:schemeClr val="bg1">
                      <a:lumMod val="85000"/>
                    </a:schemeClr>
                  </a:gs>
                  <a:gs pos="36000">
                    <a:schemeClr val="bg1">
                      <a:lumMod val="95000"/>
                    </a:schemeClr>
                  </a:gs>
                  <a:gs pos="100000">
                    <a:schemeClr val="bg1">
                      <a:lumMod val="95000"/>
                    </a:schemeClr>
                  </a:gs>
                </a:gsLst>
                <a:lin ang="5400000" scaled="0"/>
                <a:tileRect/>
              </a:gradFill>
              <a:ln w="31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7531" tIns="48766" rIns="97531" bIns="48766" rtlCol="0" anchor="ctr"/>
              <a:lstStyle/>
              <a:p>
                <a:pPr algn="ctr" defTabSz="975310"/>
                <a:endParaRPr lang="en-US" sz="1900" dirty="0">
                  <a:solidFill>
                    <a:prstClr val="white"/>
                  </a:solidFill>
                </a:endParaRPr>
              </a:p>
            </p:txBody>
          </p:sp>
          <p:sp>
            <p:nvSpPr>
              <p:cNvPr id="14" name="Oval 13"/>
              <p:cNvSpPr/>
              <p:nvPr/>
            </p:nvSpPr>
            <p:spPr>
              <a:xfrm>
                <a:off x="7578648" y="7083743"/>
                <a:ext cx="111796" cy="113714"/>
              </a:xfrm>
              <a:prstGeom prst="ellipse">
                <a:avLst/>
              </a:prstGeom>
              <a:gradFill flip="none" rotWithShape="1">
                <a:gsLst>
                  <a:gs pos="91000">
                    <a:schemeClr val="bg1">
                      <a:lumMod val="85000"/>
                    </a:schemeClr>
                  </a:gs>
                  <a:gs pos="36000">
                    <a:schemeClr val="bg1">
                      <a:lumMod val="95000"/>
                    </a:schemeClr>
                  </a:gs>
                  <a:gs pos="100000">
                    <a:schemeClr val="bg1">
                      <a:lumMod val="95000"/>
                    </a:schemeClr>
                  </a:gs>
                </a:gsLst>
                <a:lin ang="5400000" scaled="0"/>
                <a:tileRect/>
              </a:gradFill>
              <a:ln w="31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7531" tIns="48766" rIns="97531" bIns="48766" rtlCol="0" anchor="ctr"/>
              <a:lstStyle/>
              <a:p>
                <a:pPr algn="ctr" defTabSz="975310"/>
                <a:endParaRPr lang="en-US" sz="1900" dirty="0">
                  <a:solidFill>
                    <a:prstClr val="white"/>
                  </a:solidFill>
                </a:endParaRPr>
              </a:p>
            </p:txBody>
          </p:sp>
          <p:sp>
            <p:nvSpPr>
              <p:cNvPr id="15" name="Isosceles Triangle 14"/>
              <p:cNvSpPr/>
              <p:nvPr/>
            </p:nvSpPr>
            <p:spPr>
              <a:xfrm>
                <a:off x="7167190" y="7114631"/>
                <a:ext cx="98333" cy="589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97531" tIns="48766" rIns="97531" bIns="48766" rtlCol="0" anchor="ctr"/>
              <a:lstStyle/>
              <a:p>
                <a:pPr algn="ctr" defTabSz="975310"/>
                <a:endParaRPr lang="en-US" sz="1900" dirty="0">
                  <a:solidFill>
                    <a:prstClr val="white"/>
                  </a:solidFill>
                </a:endParaRPr>
              </a:p>
            </p:txBody>
          </p:sp>
          <p:sp>
            <p:nvSpPr>
              <p:cNvPr id="16" name="Rectangle 15"/>
              <p:cNvSpPr/>
              <p:nvPr/>
            </p:nvSpPr>
            <p:spPr>
              <a:xfrm>
                <a:off x="8402224" y="6930261"/>
                <a:ext cx="124793" cy="361482"/>
              </a:xfrm>
              <a:prstGeom prst="rect">
                <a:avLst/>
              </a:prstGeom>
              <a:solidFill>
                <a:schemeClr val="bg1">
                  <a:lumMod val="65000"/>
                </a:schemeClr>
              </a:solidFill>
              <a:ln w="3175">
                <a:solidFill>
                  <a:schemeClr val="bg1">
                    <a:alpha val="52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7531" tIns="48766" rIns="97531" bIns="48766" rtlCol="0" anchor="ctr"/>
              <a:lstStyle/>
              <a:p>
                <a:pPr algn="ctr" defTabSz="975310"/>
                <a:endParaRPr lang="en-US" sz="1900" dirty="0">
                  <a:solidFill>
                    <a:prstClr val="white"/>
                  </a:solidFill>
                </a:endParaRPr>
              </a:p>
            </p:txBody>
          </p:sp>
          <p:sp>
            <p:nvSpPr>
              <p:cNvPr id="17" name="Rectangle 16"/>
              <p:cNvSpPr/>
              <p:nvPr/>
            </p:nvSpPr>
            <p:spPr>
              <a:xfrm>
                <a:off x="7803362" y="6939717"/>
                <a:ext cx="579823" cy="400514"/>
              </a:xfrm>
              <a:prstGeom prst="rect">
                <a:avLst/>
              </a:prstGeom>
            </p:spPr>
            <p:txBody>
              <a:bodyPr wrap="none" lIns="97531" tIns="48766" rIns="97531" bIns="48766">
                <a:spAutoFit/>
              </a:bodyPr>
              <a:lstStyle/>
              <a:p>
                <a:pPr algn="ctr" defTabSz="975310"/>
                <a:r>
                  <a:rPr lang="en-US" sz="900" dirty="0" smtClean="0">
                    <a:solidFill>
                      <a:prstClr val="white"/>
                    </a:solidFill>
                    <a:cs typeface="Segoe UI" pitchFamily="34" charset="0"/>
                  </a:rPr>
                  <a:t>4:45PM</a:t>
                </a:r>
              </a:p>
              <a:p>
                <a:pPr algn="ctr" defTabSz="975310"/>
                <a:r>
                  <a:rPr lang="en-US" sz="900" dirty="0" smtClean="0">
                    <a:solidFill>
                      <a:prstClr val="white"/>
                    </a:solidFill>
                    <a:cs typeface="Segoe UI" pitchFamily="34" charset="0"/>
                  </a:rPr>
                  <a:t>2/16/2011</a:t>
                </a:r>
              </a:p>
            </p:txBody>
          </p:sp>
        </p:grpSp>
        <p:sp>
          <p:nvSpPr>
            <p:cNvPr id="12" name="Oval 11"/>
            <p:cNvSpPr/>
            <p:nvPr/>
          </p:nvSpPr>
          <p:spPr>
            <a:xfrm>
              <a:off x="91472" y="6944483"/>
              <a:ext cx="355716" cy="342500"/>
            </a:xfrm>
            <a:prstGeom prst="ellipse">
              <a:avLst/>
            </a:prstGeom>
            <a:solidFill>
              <a:schemeClr val="bg1">
                <a:lumMod val="75000"/>
              </a:schemeClr>
            </a:solidFill>
            <a:ln w="3175">
              <a:solidFill>
                <a:schemeClr val="bg1">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7531" tIns="48766" rIns="97531" bIns="48766" rtlCol="0" anchor="ctr"/>
            <a:lstStyle/>
            <a:p>
              <a:pPr algn="ctr" defTabSz="975310"/>
              <a:endParaRPr lang="en-US" sz="1900">
                <a:solidFill>
                  <a:prstClr val="white"/>
                </a:solidFill>
              </a:endParaRPr>
            </a:p>
          </p:txBody>
        </p:sp>
      </p:grpSp>
    </p:spTree>
    <p:extLst>
      <p:ext uri="{BB962C8B-B14F-4D97-AF65-F5344CB8AC3E}">
        <p14:creationId xmlns:p14="http://schemas.microsoft.com/office/powerpoint/2010/main" val="2192745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6" y="4406903"/>
            <a:ext cx="10360502" cy="1362075"/>
          </a:xfrm>
        </p:spPr>
        <p:txBody>
          <a:bodyPr anchor="t"/>
          <a:lstStyle>
            <a:lvl1pPr algn="l">
              <a:defRPr sz="4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6" y="2906716"/>
            <a:ext cx="10360502" cy="1500187"/>
          </a:xfrm>
        </p:spPr>
        <p:txBody>
          <a:bodyPr anchor="b"/>
          <a:lstStyle>
            <a:lvl1pPr marL="0" indent="0">
              <a:buNone/>
              <a:defRPr sz="2100">
                <a:solidFill>
                  <a:schemeClr val="tx1">
                    <a:tint val="75000"/>
                  </a:schemeClr>
                </a:solidFill>
              </a:defRPr>
            </a:lvl1pPr>
            <a:lvl2pPr marL="487655" indent="0">
              <a:buNone/>
              <a:defRPr sz="1900">
                <a:solidFill>
                  <a:schemeClr val="tx1">
                    <a:tint val="75000"/>
                  </a:schemeClr>
                </a:solidFill>
              </a:defRPr>
            </a:lvl2pPr>
            <a:lvl3pPr marL="975310" indent="0">
              <a:buNone/>
              <a:defRPr sz="1700">
                <a:solidFill>
                  <a:schemeClr val="tx1">
                    <a:tint val="75000"/>
                  </a:schemeClr>
                </a:solidFill>
              </a:defRPr>
            </a:lvl3pPr>
            <a:lvl4pPr marL="1462965" indent="0">
              <a:buNone/>
              <a:defRPr sz="1500">
                <a:solidFill>
                  <a:schemeClr val="tx1">
                    <a:tint val="75000"/>
                  </a:schemeClr>
                </a:solidFill>
              </a:defRPr>
            </a:lvl4pPr>
            <a:lvl5pPr marL="1950619" indent="0">
              <a:buNone/>
              <a:defRPr sz="1500">
                <a:solidFill>
                  <a:schemeClr val="tx1">
                    <a:tint val="75000"/>
                  </a:schemeClr>
                </a:solidFill>
              </a:defRPr>
            </a:lvl5pPr>
            <a:lvl6pPr marL="2438274" indent="0">
              <a:buNone/>
              <a:defRPr sz="1500">
                <a:solidFill>
                  <a:schemeClr val="tx1">
                    <a:tint val="75000"/>
                  </a:schemeClr>
                </a:solidFill>
              </a:defRPr>
            </a:lvl6pPr>
            <a:lvl7pPr marL="2925929" indent="0">
              <a:buNone/>
              <a:defRPr sz="1500">
                <a:solidFill>
                  <a:schemeClr val="tx1">
                    <a:tint val="75000"/>
                  </a:schemeClr>
                </a:solidFill>
              </a:defRPr>
            </a:lvl7pPr>
            <a:lvl8pPr marL="3413583" indent="0">
              <a:buNone/>
              <a:defRPr sz="1500">
                <a:solidFill>
                  <a:schemeClr val="tx1">
                    <a:tint val="75000"/>
                  </a:schemeClr>
                </a:solidFill>
              </a:defRPr>
            </a:lvl8pPr>
            <a:lvl9pPr marL="390123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856D2A-9747-4022-8B05-BBEEF15C071D}" type="datetimeFigureOut">
              <a:rPr lang="en-US" smtClean="0">
                <a:solidFill>
                  <a:prstClr val="black">
                    <a:tint val="75000"/>
                  </a:prstClr>
                </a:solidFill>
              </a:rPr>
              <a:pPr/>
              <a:t>5/16/2011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16C44B-D758-4CB7-9913-4BC1E8EDED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653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56D2A-9747-4022-8B05-BBEEF15C071D}" type="datetimeFigureOut">
              <a:rPr lang="en-US" smtClean="0">
                <a:solidFill>
                  <a:prstClr val="black">
                    <a:tint val="75000"/>
                  </a:prstClr>
                </a:solidFill>
              </a:rPr>
              <a:pPr/>
              <a:t>5/16/2011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516C44B-D758-4CB7-9913-4BC1E8EDED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8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359152"/>
            <a:ext cx="9323388" cy="1523494"/>
          </a:xfrm>
        </p:spPr>
        <p:txBody>
          <a:bodyPr anchor="t" anchorCtr="0">
            <a:noAutofit/>
          </a:bodyPr>
          <a:lstStyle>
            <a:lvl1pPr algn="l" defTabSz="914363" rtl="0" eaLnBrk="1" latinLnBrk="0" hangingPunct="1">
              <a:lnSpc>
                <a:spcPct val="90000"/>
              </a:lnSpc>
              <a:spcBef>
                <a:spcPct val="0"/>
              </a:spcBef>
              <a:buNone/>
              <a:defRPr lang="en-US" sz="5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886200"/>
            <a:ext cx="4416552" cy="461665"/>
          </a:xfrm>
        </p:spPr>
        <p:txBody>
          <a:bodyPr>
            <a:noAutofit/>
          </a:bodyPr>
          <a:lstStyle>
            <a:lvl1pPr marL="0" indent="0" algn="l" defTabSz="914363" rtl="0" eaLnBrk="1" latinLnBrk="0" hangingPunct="1">
              <a:lnSpc>
                <a:spcPct val="90000"/>
              </a:lnSpc>
              <a:spcBef>
                <a:spcPts val="0"/>
              </a:spcBef>
              <a:buSzPct val="85000"/>
              <a:buFontTx/>
              <a:buNone/>
              <a:defRPr kumimoji="0" lang="en-US" sz="3200" b="0" i="0" u="none" strike="noStrike" kern="1200" cap="none" spc="0" normalizeH="0" baseline="0" dirty="0">
                <a:ln>
                  <a:noFill/>
                </a:ln>
                <a:gradFill>
                  <a:gsLst>
                    <a:gs pos="0">
                      <a:srgbClr val="FFE784"/>
                    </a:gs>
                    <a:gs pos="100000">
                      <a:srgbClr val="FFE784"/>
                    </a:gs>
                  </a:gsLst>
                  <a:path path="rect">
                    <a:fillToRect l="100000" t="100000"/>
                  </a:path>
                </a:gradFill>
                <a:effectLst/>
                <a:uLnTx/>
                <a:uFillTx/>
                <a:latin typeface="Segoe UI"/>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85000"/>
              <a:buFontTx/>
              <a:buNone/>
              <a:tabLst/>
              <a:defRPr/>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521208" y="228600"/>
            <a:ext cx="11146536"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4400" b="1" i="1" u="none" strike="noStrike" kern="1200" cap="none" spc="-642" normalizeH="0" baseline="0" noProof="0" dirty="0" smtClean="0">
                <a:ln w="11430"/>
                <a:gradFill>
                  <a:gsLst>
                    <a:gs pos="0">
                      <a:schemeClr val="tx1"/>
                    </a:gs>
                    <a:gs pos="88000">
                      <a:schemeClr val="tx1">
                        <a:alpha val="35000"/>
                      </a:schemeClr>
                    </a:gs>
                  </a:gsLst>
                  <a:lin ang="5400000"/>
                </a:gradFill>
                <a:effectLst/>
                <a:uLnTx/>
                <a:uFillTx/>
                <a:latin typeface="Segoe UI" pitchFamily="34" charset="0"/>
                <a:ea typeface="+mn-ea"/>
                <a:cs typeface="+mn-cs"/>
              </a:defRPr>
            </a:lvl1pPr>
          </a:lstStyle>
          <a:p>
            <a:pPr marL="0" lvl="0" indent="0" algn="r" defTabSz="914363" rtl="0" eaLnBrk="1" latinLnBrk="0" hangingPunct="1">
              <a:lnSpc>
                <a:spcPct val="90000"/>
              </a:lnSpc>
              <a:spcBef>
                <a:spcPct val="20000"/>
              </a:spcBef>
              <a:buSzPct val="85000"/>
              <a:buFont typeface="Arial" pitchFamily="34" charset="0"/>
              <a:buNone/>
            </a:pPr>
            <a:r>
              <a:rPr lang="en-US" dirty="0" smtClean="0"/>
              <a:t>click to…</a:t>
            </a:r>
          </a:p>
        </p:txBody>
      </p:sp>
    </p:spTree>
    <p:extLst>
      <p:ext uri="{BB962C8B-B14F-4D97-AF65-F5344CB8AC3E}">
        <p14:creationId xmlns:p14="http://schemas.microsoft.com/office/powerpoint/2010/main" val="131210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3"/>
          <p:cNvGrpSpPr/>
          <p:nvPr userDrawn="1"/>
        </p:nvGrpSpPr>
        <p:grpSpPr>
          <a:xfrm>
            <a:off x="4036568" y="6416070"/>
            <a:ext cx="3724405" cy="365730"/>
            <a:chOff x="4863222" y="6416070"/>
            <a:chExt cx="3724405" cy="365730"/>
          </a:xfrm>
        </p:grpSpPr>
        <p:pic>
          <p:nvPicPr>
            <p:cNvPr id="6" name="Picture 5" descr="MSconfidential.png"/>
            <p:cNvPicPr>
              <a:picLocks noChangeAspect="1"/>
            </p:cNvPicPr>
            <p:nvPr userDrawn="1"/>
          </p:nvPicPr>
          <p:blipFill>
            <a:blip r:embed="rId2"/>
            <a:stretch>
              <a:fillRect/>
            </a:stretch>
          </p:blipFill>
          <p:spPr bwMode="black">
            <a:xfrm>
              <a:off x="4863222" y="6416070"/>
              <a:ext cx="2450390" cy="365730"/>
            </a:xfrm>
            <a:prstGeom prst="rect">
              <a:avLst/>
            </a:prstGeom>
          </p:spPr>
        </p:pic>
        <p:sp>
          <p:nvSpPr>
            <p:cNvPr id="7" name="TextBox 6"/>
            <p:cNvSpPr txBox="1"/>
            <p:nvPr userDrawn="1"/>
          </p:nvSpPr>
          <p:spPr>
            <a:xfrm>
              <a:off x="7183396" y="6538467"/>
              <a:ext cx="1404231" cy="161583"/>
            </a:xfrm>
            <a:prstGeom prst="rect">
              <a:avLst/>
            </a:prstGeom>
            <a:noFill/>
          </p:spPr>
          <p:txBody>
            <a:bodyPr wrap="none" lIns="0" tIns="0" rIns="0" bIns="0" rtlCol="0">
              <a:spAutoFit/>
            </a:bodyPr>
            <a:lstStyle/>
            <a:p>
              <a:r>
                <a:rPr lang="en-US" sz="1050" spc="130" dirty="0" smtClean="0">
                  <a:gradFill>
                    <a:gsLst>
                      <a:gs pos="0">
                        <a:srgbClr val="FFFFFF">
                          <a:alpha val="45000"/>
                        </a:srgbClr>
                      </a:gs>
                      <a:gs pos="86000">
                        <a:srgbClr val="FFFFFF">
                          <a:alpha val="45000"/>
                        </a:srgbClr>
                      </a:gs>
                    </a:gsLst>
                    <a:lin ang="5400000" scaled="0"/>
                  </a:gradFill>
                  <a:effectLst>
                    <a:outerShdw blurRad="266700" sx="102000" sy="102000" algn="ctr" rotWithShape="0">
                      <a:srgbClr val="000000">
                        <a:lumMod val="85000"/>
                        <a:lumOff val="15000"/>
                      </a:srgbClr>
                    </a:outerShdw>
                  </a:effectLst>
                  <a:latin typeface="Segoe Semibold" pitchFamily="34" charset="0"/>
                </a:rPr>
                <a:t>– INTERNAL ONLY</a:t>
              </a:r>
            </a:p>
          </p:txBody>
        </p:sp>
      </p:grpSp>
    </p:spTree>
    <p:extLst>
      <p:ext uri="{BB962C8B-B14F-4D97-AF65-F5344CB8AC3E}">
        <p14:creationId xmlns:p14="http://schemas.microsoft.com/office/powerpoint/2010/main" val="877970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375351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816680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9678784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024085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95465958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55677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87393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2223450"/>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0224199"/>
      </p:ext>
    </p:extLst>
  </p:cSld>
  <p:clrMap bg1="dk1" tx1="lt1" bg2="dk2" tx2="lt2" accent1="accent1" accent2="accent2" accent3="accent3" accent4="accent4" accent5="accent5" accent6="accent6" hlink="hlink" folHlink="folHlink"/>
  <p:sldLayoutIdLst>
    <p:sldLayoutId id="2147483786"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8"/>
            <a:ext cx="10969943" cy="1143000"/>
          </a:xfrm>
          <a:prstGeom prst="rect">
            <a:avLst/>
          </a:prstGeom>
        </p:spPr>
        <p:txBody>
          <a:bodyPr vert="horz" lIns="97531" tIns="48766" rIns="97531" bIns="4876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2" y="1600200"/>
            <a:ext cx="10969943" cy="4525963"/>
          </a:xfrm>
          <a:prstGeom prst="rect">
            <a:avLst/>
          </a:prstGeom>
        </p:spPr>
        <p:txBody>
          <a:bodyPr vert="horz" lIns="97531" tIns="48766" rIns="97531" bIns="4876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5" y="6356353"/>
            <a:ext cx="2844059" cy="365125"/>
          </a:xfrm>
          <a:prstGeom prst="rect">
            <a:avLst/>
          </a:prstGeom>
        </p:spPr>
        <p:txBody>
          <a:bodyPr vert="horz" lIns="97531" tIns="48766" rIns="97531" bIns="48766" rtlCol="0" anchor="ctr"/>
          <a:lstStyle>
            <a:lvl1pPr algn="l">
              <a:defRPr sz="1300">
                <a:solidFill>
                  <a:schemeClr val="tx1">
                    <a:tint val="75000"/>
                  </a:schemeClr>
                </a:solidFill>
              </a:defRPr>
            </a:lvl1pPr>
          </a:lstStyle>
          <a:p>
            <a:pPr defTabSz="975310"/>
            <a:fld id="{89856D2A-9747-4022-8B05-BBEEF15C071D}" type="datetimeFigureOut">
              <a:rPr lang="en-US" smtClean="0">
                <a:solidFill>
                  <a:prstClr val="black">
                    <a:tint val="75000"/>
                  </a:prstClr>
                </a:solidFill>
              </a:rPr>
              <a:pPr defTabSz="975310"/>
              <a:t>5/16/2011</a:t>
            </a:fld>
            <a:endParaRPr lang="en-US">
              <a:solidFill>
                <a:prstClr val="black">
                  <a:tint val="75000"/>
                </a:prstClr>
              </a:solidFill>
            </a:endParaRPr>
          </a:p>
        </p:txBody>
      </p:sp>
      <p:sp>
        <p:nvSpPr>
          <p:cNvPr id="5" name="Footer Placeholder 4"/>
          <p:cNvSpPr>
            <a:spLocks noGrp="1"/>
          </p:cNvSpPr>
          <p:nvPr>
            <p:ph type="ftr" sz="quarter" idx="3"/>
          </p:nvPr>
        </p:nvSpPr>
        <p:spPr>
          <a:xfrm>
            <a:off x="4164516" y="6356353"/>
            <a:ext cx="3859794" cy="365125"/>
          </a:xfrm>
          <a:prstGeom prst="rect">
            <a:avLst/>
          </a:prstGeom>
        </p:spPr>
        <p:txBody>
          <a:bodyPr vert="horz" lIns="97531" tIns="48766" rIns="97531" bIns="48766" rtlCol="0" anchor="ctr"/>
          <a:lstStyle>
            <a:lvl1pPr algn="ctr">
              <a:defRPr sz="1300">
                <a:solidFill>
                  <a:schemeClr val="tx1">
                    <a:tint val="75000"/>
                  </a:schemeClr>
                </a:solidFill>
              </a:defRPr>
            </a:lvl1pPr>
          </a:lstStyle>
          <a:p>
            <a:pPr defTabSz="97531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3"/>
            <a:ext cx="2844059" cy="365125"/>
          </a:xfrm>
          <a:prstGeom prst="rect">
            <a:avLst/>
          </a:prstGeom>
        </p:spPr>
        <p:txBody>
          <a:bodyPr vert="horz" lIns="97531" tIns="48766" rIns="97531" bIns="48766" rtlCol="0" anchor="ctr"/>
          <a:lstStyle>
            <a:lvl1pPr algn="r">
              <a:defRPr sz="1300">
                <a:solidFill>
                  <a:schemeClr val="tx1">
                    <a:tint val="75000"/>
                  </a:schemeClr>
                </a:solidFill>
              </a:defRPr>
            </a:lvl1pPr>
          </a:lstStyle>
          <a:p>
            <a:pPr defTabSz="975310"/>
            <a:fld id="{9516C44B-D758-4CB7-9913-4BC1E8EDEDEF}" type="slidenum">
              <a:rPr lang="en-US" smtClean="0">
                <a:solidFill>
                  <a:prstClr val="black">
                    <a:tint val="75000"/>
                  </a:prstClr>
                </a:solidFill>
              </a:rPr>
              <a:pPr defTabSz="975310"/>
              <a:t>‹#›</a:t>
            </a:fld>
            <a:endParaRPr lang="en-US">
              <a:solidFill>
                <a:prstClr val="black">
                  <a:tint val="75000"/>
                </a:prstClr>
              </a:solidFill>
            </a:endParaRPr>
          </a:p>
        </p:txBody>
      </p:sp>
    </p:spTree>
    <p:extLst>
      <p:ext uri="{BB962C8B-B14F-4D97-AF65-F5344CB8AC3E}">
        <p14:creationId xmlns:p14="http://schemas.microsoft.com/office/powerpoint/2010/main" val="263574098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75310" rtl="0" eaLnBrk="1" latinLnBrk="0" hangingPunct="1">
        <a:spcBef>
          <a:spcPct val="0"/>
        </a:spcBef>
        <a:buNone/>
        <a:defRPr sz="4700" kern="1200">
          <a:solidFill>
            <a:schemeClr val="tx1"/>
          </a:solidFill>
          <a:latin typeface="+mj-lt"/>
          <a:ea typeface="+mj-ea"/>
          <a:cs typeface="+mj-cs"/>
        </a:defRPr>
      </a:lvl1pPr>
    </p:titleStyle>
    <p:bodyStyle>
      <a:lvl1pPr marL="365742" indent="-365742" algn="l" defTabSz="975310" rtl="0" eaLnBrk="1" latinLnBrk="0" hangingPunct="1">
        <a:spcBef>
          <a:spcPct val="20000"/>
        </a:spcBef>
        <a:buFont typeface="Arial" pitchFamily="34" charset="0"/>
        <a:buChar char="•"/>
        <a:defRPr sz="3400" kern="1200">
          <a:solidFill>
            <a:schemeClr val="tx1"/>
          </a:solidFill>
          <a:latin typeface="+mn-lt"/>
          <a:ea typeface="+mn-ea"/>
          <a:cs typeface="+mn-cs"/>
        </a:defRPr>
      </a:lvl1pPr>
      <a:lvl2pPr marL="792439" indent="-304784" algn="l" defTabSz="975310"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219137" indent="-243827" algn="l" defTabSz="97531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06791" indent="-243827" algn="l" defTabSz="975310"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94446" indent="-243827" algn="l" defTabSz="975310"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82101" indent="-243827" algn="l" defTabSz="975310"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69756" indent="-243827" algn="l" defTabSz="975310"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57411" indent="-243827" algn="l" defTabSz="975310"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45064" indent="-243827" algn="l" defTabSz="975310"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75310" rtl="0" eaLnBrk="1" latinLnBrk="0" hangingPunct="1">
        <a:defRPr sz="1900" kern="1200">
          <a:solidFill>
            <a:schemeClr val="tx1"/>
          </a:solidFill>
          <a:latin typeface="+mn-lt"/>
          <a:ea typeface="+mn-ea"/>
          <a:cs typeface="+mn-cs"/>
        </a:defRPr>
      </a:lvl1pPr>
      <a:lvl2pPr marL="487655" algn="l" defTabSz="975310" rtl="0" eaLnBrk="1" latinLnBrk="0" hangingPunct="1">
        <a:defRPr sz="1900" kern="1200">
          <a:solidFill>
            <a:schemeClr val="tx1"/>
          </a:solidFill>
          <a:latin typeface="+mn-lt"/>
          <a:ea typeface="+mn-ea"/>
          <a:cs typeface="+mn-cs"/>
        </a:defRPr>
      </a:lvl2pPr>
      <a:lvl3pPr marL="975310" algn="l" defTabSz="975310" rtl="0" eaLnBrk="1" latinLnBrk="0" hangingPunct="1">
        <a:defRPr sz="1900" kern="1200">
          <a:solidFill>
            <a:schemeClr val="tx1"/>
          </a:solidFill>
          <a:latin typeface="+mn-lt"/>
          <a:ea typeface="+mn-ea"/>
          <a:cs typeface="+mn-cs"/>
        </a:defRPr>
      </a:lvl3pPr>
      <a:lvl4pPr marL="1462965" algn="l" defTabSz="975310" rtl="0" eaLnBrk="1" latinLnBrk="0" hangingPunct="1">
        <a:defRPr sz="1900" kern="1200">
          <a:solidFill>
            <a:schemeClr val="tx1"/>
          </a:solidFill>
          <a:latin typeface="+mn-lt"/>
          <a:ea typeface="+mn-ea"/>
          <a:cs typeface="+mn-cs"/>
        </a:defRPr>
      </a:lvl4pPr>
      <a:lvl5pPr marL="1950619" algn="l" defTabSz="975310" rtl="0" eaLnBrk="1" latinLnBrk="0" hangingPunct="1">
        <a:defRPr sz="1900" kern="1200">
          <a:solidFill>
            <a:schemeClr val="tx1"/>
          </a:solidFill>
          <a:latin typeface="+mn-lt"/>
          <a:ea typeface="+mn-ea"/>
          <a:cs typeface="+mn-cs"/>
        </a:defRPr>
      </a:lvl5pPr>
      <a:lvl6pPr marL="2438274" algn="l" defTabSz="975310" rtl="0" eaLnBrk="1" latinLnBrk="0" hangingPunct="1">
        <a:defRPr sz="1900" kern="1200">
          <a:solidFill>
            <a:schemeClr val="tx1"/>
          </a:solidFill>
          <a:latin typeface="+mn-lt"/>
          <a:ea typeface="+mn-ea"/>
          <a:cs typeface="+mn-cs"/>
        </a:defRPr>
      </a:lvl6pPr>
      <a:lvl7pPr marL="2925929" algn="l" defTabSz="975310" rtl="0" eaLnBrk="1" latinLnBrk="0" hangingPunct="1">
        <a:defRPr sz="1900" kern="1200">
          <a:solidFill>
            <a:schemeClr val="tx1"/>
          </a:solidFill>
          <a:latin typeface="+mn-lt"/>
          <a:ea typeface="+mn-ea"/>
          <a:cs typeface="+mn-cs"/>
        </a:defRPr>
      </a:lvl7pPr>
      <a:lvl8pPr marL="3413583" algn="l" defTabSz="975310" rtl="0" eaLnBrk="1" latinLnBrk="0" hangingPunct="1">
        <a:defRPr sz="1900" kern="1200">
          <a:solidFill>
            <a:schemeClr val="tx1"/>
          </a:solidFill>
          <a:latin typeface="+mn-lt"/>
          <a:ea typeface="+mn-ea"/>
          <a:cs typeface="+mn-cs"/>
        </a:defRPr>
      </a:lvl8pPr>
      <a:lvl9pPr marL="3901239" algn="l" defTabSz="97531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notesSlide" Target="../notesSlides/notesSlide6.xml"/><Relationship Id="rId16"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48.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4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78.png"/><Relationship Id="rId5" Type="http://schemas.openxmlformats.org/officeDocument/2006/relationships/hyperlink" Target="http://www.microsoft.com/learning" TargetMode="External"/><Relationship Id="rId10" Type="http://schemas.openxmlformats.org/officeDocument/2006/relationships/image" Target="../media/image77.emf"/><Relationship Id="rId4" Type="http://schemas.openxmlformats.org/officeDocument/2006/relationships/image" Target="../media/image74.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 Services</a:t>
            </a:r>
            <a:endParaRPr lang="en-US" dirty="0"/>
          </a:p>
        </p:txBody>
      </p:sp>
      <p:sp>
        <p:nvSpPr>
          <p:cNvPr id="4" name="Rounded Rectangle 3"/>
          <p:cNvSpPr/>
          <p:nvPr/>
        </p:nvSpPr>
        <p:spPr bwMode="blackWhite">
          <a:xfrm>
            <a:off x="2073731" y="1352876"/>
            <a:ext cx="7643092" cy="5088471"/>
          </a:xfrm>
          <a:prstGeom prst="roundRect">
            <a:avLst>
              <a:gd name="adj" fmla="val 7234"/>
            </a:avLst>
          </a:prstGeom>
          <a:gradFill>
            <a:gsLst>
              <a:gs pos="0">
                <a:schemeClr val="bg1">
                  <a:alpha val="58000"/>
                </a:schemeClr>
              </a:gs>
              <a:gs pos="100000">
                <a:schemeClr val="bg1">
                  <a:alpha val="26000"/>
                </a:schemeClr>
              </a:gs>
            </a:gsLst>
            <a:lin ang="16200000" scaled="0"/>
          </a:gradFill>
          <a:ln>
            <a:solidFill>
              <a:srgbClr val="27728D"/>
            </a:solid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096963" fontAlgn="base">
              <a:spcBef>
                <a:spcPct val="0"/>
              </a:spcBef>
              <a:spcAft>
                <a:spcPct val="0"/>
              </a:spcAft>
            </a:pPr>
            <a:endParaRPr lang="en-US" sz="2800" b="1" dirty="0" smtClean="0">
              <a:solidFill>
                <a:srgbClr val="FFFFFF"/>
              </a:solidFill>
              <a:effectLst>
                <a:outerShdw blurRad="38100" dist="38100" dir="2700000" algn="tl">
                  <a:srgbClr val="000000">
                    <a:alpha val="43137"/>
                  </a:srgbClr>
                </a:outerShdw>
              </a:effectLst>
            </a:endParaRPr>
          </a:p>
        </p:txBody>
      </p:sp>
      <p:sp>
        <p:nvSpPr>
          <p:cNvPr id="5" name="Rounded Rectangle 4"/>
          <p:cNvSpPr/>
          <p:nvPr/>
        </p:nvSpPr>
        <p:spPr bwMode="auto">
          <a:xfrm>
            <a:off x="7600132" y="938945"/>
            <a:ext cx="1600391" cy="1441738"/>
          </a:xfrm>
          <a:prstGeom prst="roundRect">
            <a:avLst>
              <a:gd name="adj" fmla="val 9033"/>
            </a:avLst>
          </a:prstGeom>
          <a:solidFill>
            <a:schemeClr val="tx2"/>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6" name="Rounded Rectangle 5"/>
          <p:cNvSpPr/>
          <p:nvPr/>
        </p:nvSpPr>
        <p:spPr bwMode="auto">
          <a:xfrm>
            <a:off x="8148942" y="2687973"/>
            <a:ext cx="1600391" cy="1441738"/>
          </a:xfrm>
          <a:prstGeom prst="roundRect">
            <a:avLst>
              <a:gd name="adj" fmla="val 9033"/>
            </a:avLst>
          </a:prstGeom>
          <a:solidFill>
            <a:schemeClr val="tx2"/>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7" name="Rounded Rectangle 6"/>
          <p:cNvSpPr/>
          <p:nvPr/>
        </p:nvSpPr>
        <p:spPr bwMode="auto">
          <a:xfrm>
            <a:off x="7597632" y="4485140"/>
            <a:ext cx="1600391" cy="1441738"/>
          </a:xfrm>
          <a:prstGeom prst="roundRect">
            <a:avLst>
              <a:gd name="adj" fmla="val 9033"/>
            </a:avLst>
          </a:prstGeom>
          <a:solidFill>
            <a:schemeClr val="tx2"/>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8" name="Rounded Rectangle 7"/>
          <p:cNvSpPr/>
          <p:nvPr/>
        </p:nvSpPr>
        <p:spPr bwMode="auto">
          <a:xfrm>
            <a:off x="1818622" y="2712165"/>
            <a:ext cx="1600391" cy="1441738"/>
          </a:xfrm>
          <a:prstGeom prst="roundRect">
            <a:avLst>
              <a:gd name="adj" fmla="val 9033"/>
            </a:avLst>
          </a:prstGeom>
          <a:solidFill>
            <a:schemeClr val="tx2"/>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Straight Connector 8"/>
          <p:cNvSpPr>
            <a:spLocks noChangeShapeType="1"/>
          </p:cNvSpPr>
          <p:nvPr/>
        </p:nvSpPr>
        <p:spPr bwMode="auto">
          <a:xfrm flipH="1">
            <a:off x="5561903" y="1436392"/>
            <a:ext cx="8659" cy="5023716"/>
          </a:xfrm>
          <a:prstGeom prst="line">
            <a:avLst/>
          </a:prstGeom>
          <a:noFill/>
          <a:ln w="12700" algn="ctr">
            <a:solidFill>
              <a:schemeClr val="tx1"/>
            </a:solidFill>
            <a:round/>
            <a:headEnd/>
            <a:tailEnd/>
          </a:ln>
        </p:spPr>
        <p:txBody>
          <a:bodyPr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a:endParaRPr lang="en-US">
              <a:solidFill>
                <a:srgbClr val="FFFFFF"/>
              </a:solidFill>
            </a:endParaRPr>
          </a:p>
        </p:txBody>
      </p:sp>
      <p:sp>
        <p:nvSpPr>
          <p:cNvPr id="10" name="Rounded Rectangle 9"/>
          <p:cNvSpPr/>
          <p:nvPr/>
        </p:nvSpPr>
        <p:spPr bwMode="white">
          <a:xfrm>
            <a:off x="5366286" y="2883062"/>
            <a:ext cx="527549" cy="1270841"/>
          </a:xfrm>
          <a:prstGeom prst="roundRect">
            <a:avLst/>
          </a:prstGeom>
          <a:noFill/>
          <a:ln>
            <a:noFill/>
            <a:headEnd type="none" w="med" len="med"/>
            <a:tailEnd type="none" w="med" len="med"/>
          </a:ln>
          <a:effectLst/>
          <a:scene3d>
            <a:camera prst="orthographicFront">
              <a:rot lat="0" lon="0" rev="0"/>
            </a:camera>
            <a:lightRig rig="contrasting" dir="t">
              <a:rot lat="0" lon="0" rev="7800000"/>
            </a:lightRig>
          </a:scene3d>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096963" fontAlgn="base">
              <a:spcBef>
                <a:spcPct val="0"/>
              </a:spcBef>
              <a:spcAft>
                <a:spcPct val="0"/>
              </a:spcAft>
            </a:pPr>
            <a:endParaRPr lang="en-US" sz="2800" dirty="0" smtClean="0">
              <a:solidFill>
                <a:srgbClr val="FFFFFF"/>
              </a:solidFill>
              <a:effectLst>
                <a:outerShdw blurRad="38100" dist="38100" dir="2700000" algn="tl">
                  <a:srgbClr val="000000">
                    <a:alpha val="43137"/>
                  </a:srgbClr>
                </a:outerShdw>
              </a:effectLst>
            </a:endParaRPr>
          </a:p>
        </p:txBody>
      </p:sp>
      <p:sp>
        <p:nvSpPr>
          <p:cNvPr id="11" name="Rectangle 10"/>
          <p:cNvSpPr>
            <a:spLocks noChangeArrowheads="1"/>
          </p:cNvSpPr>
          <p:nvPr/>
        </p:nvSpPr>
        <p:spPr bwMode="auto">
          <a:xfrm>
            <a:off x="1926077" y="3786035"/>
            <a:ext cx="1407028" cy="274201"/>
          </a:xfrm>
          <a:prstGeom prst="rect">
            <a:avLst/>
          </a:prstGeom>
          <a:noFill/>
          <a:ln w="9525" cap="flat" cmpd="sng" algn="ctr">
            <a:noFill/>
            <a:prstDash val="solid"/>
            <a:miter lim="800000"/>
            <a:headEnd type="none" w="med" len="med"/>
            <a:tailEnd type="none" w="med" len="med"/>
          </a:ln>
          <a:effectLst/>
        </p:spPr>
        <p:txBody>
          <a:bodyPr wrap="non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eaLnBrk="0" hangingPunct="0">
              <a:lnSpc>
                <a:spcPct val="85000"/>
              </a:lnSpc>
              <a:spcAft>
                <a:spcPct val="25000"/>
              </a:spcAft>
            </a:pPr>
            <a:r>
              <a:rPr lang="en-US" sz="1600" dirty="0" smtClean="0">
                <a:solidFill>
                  <a:srgbClr val="FFFFFF"/>
                </a:solidFill>
                <a:effectLst>
                  <a:outerShdw blurRad="38100" dist="38100" dir="2700000" algn="tl">
                    <a:srgbClr val="000000"/>
                  </a:outerShdw>
                </a:effectLst>
                <a:cs typeface="Arial" charset="0"/>
              </a:rPr>
              <a:t>Microsoft Excel</a:t>
            </a:r>
            <a:endParaRPr lang="en-US" dirty="0">
              <a:solidFill>
                <a:srgbClr val="000000"/>
              </a:solidFill>
            </a:endParaRPr>
          </a:p>
        </p:txBody>
      </p:sp>
      <p:sp>
        <p:nvSpPr>
          <p:cNvPr id="12" name="Rectangle 11"/>
          <p:cNvSpPr>
            <a:spLocks noChangeArrowheads="1"/>
          </p:cNvSpPr>
          <p:nvPr/>
        </p:nvSpPr>
        <p:spPr bwMode="auto">
          <a:xfrm>
            <a:off x="7644414" y="1892438"/>
            <a:ext cx="1492542" cy="488245"/>
          </a:xfrm>
          <a:prstGeom prst="rect">
            <a:avLst/>
          </a:prstGeom>
          <a:noFill/>
          <a:ln w="9525" cap="flat" cmpd="sng" algn="ctr">
            <a:noFill/>
            <a:prstDash val="solid"/>
            <a:miter lim="800000"/>
            <a:headEnd type="none" w="med" len="med"/>
            <a:tailEnd type="none" w="med" len="med"/>
          </a:ln>
          <a:effectLst/>
        </p:spPr>
        <p:txBody>
          <a:bodyPr wrap="non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eaLnBrk="0" hangingPunct="0">
              <a:lnSpc>
                <a:spcPct val="85000"/>
              </a:lnSpc>
              <a:spcAft>
                <a:spcPct val="25000"/>
              </a:spcAft>
            </a:pPr>
            <a:r>
              <a:rPr lang="en-US" dirty="0">
                <a:solidFill>
                  <a:srgbClr val="FFFFFF"/>
                </a:solidFill>
                <a:effectLst>
                  <a:outerShdw blurRad="38100" dist="38100" dir="2700000" algn="tl">
                    <a:srgbClr val="000000"/>
                  </a:outerShdw>
                </a:effectLst>
              </a:rPr>
              <a:t>Thin </a:t>
            </a:r>
            <a:r>
              <a:rPr lang="en-US" sz="1600" dirty="0">
                <a:solidFill>
                  <a:srgbClr val="FFFFFF"/>
                </a:solidFill>
                <a:effectLst>
                  <a:outerShdw blurRad="38100" dist="38100" dir="2700000" algn="tl">
                    <a:srgbClr val="000000"/>
                  </a:outerShdw>
                </a:effectLst>
                <a:cs typeface="Arial" charset="0"/>
              </a:rPr>
              <a:t>R</a:t>
            </a:r>
            <a:r>
              <a:rPr lang="en-US" sz="1600" dirty="0" smtClean="0">
                <a:solidFill>
                  <a:srgbClr val="FFFFFF"/>
                </a:solidFill>
                <a:effectLst>
                  <a:outerShdw blurRad="38100" dist="38100" dir="2700000" algn="tl">
                    <a:srgbClr val="000000"/>
                  </a:outerShdw>
                </a:effectLst>
                <a:cs typeface="Arial" charset="0"/>
              </a:rPr>
              <a:t>endering</a:t>
            </a:r>
            <a:r>
              <a:rPr lang="en-US" sz="1600" dirty="0">
                <a:solidFill>
                  <a:srgbClr val="FFFFFF"/>
                </a:solidFill>
                <a:effectLst>
                  <a:outerShdw blurRad="38100" dist="38100" dir="2700000" algn="tl">
                    <a:srgbClr val="000000"/>
                  </a:outerShdw>
                </a:effectLst>
                <a:cs typeface="Arial" charset="0"/>
              </a:rPr>
              <a:t/>
            </a:r>
            <a:br>
              <a:rPr lang="en-US" sz="1600" dirty="0">
                <a:solidFill>
                  <a:srgbClr val="FFFFFF"/>
                </a:solidFill>
                <a:effectLst>
                  <a:outerShdw blurRad="38100" dist="38100" dir="2700000" algn="tl">
                    <a:srgbClr val="000000"/>
                  </a:outerShdw>
                </a:effectLst>
                <a:cs typeface="Arial" charset="0"/>
              </a:rPr>
            </a:br>
            <a:r>
              <a:rPr lang="en-US" sz="1600" dirty="0">
                <a:solidFill>
                  <a:srgbClr val="FFFFFF"/>
                </a:solidFill>
                <a:effectLst>
                  <a:outerShdw blurRad="38100" dist="38100" dir="2700000" algn="tl">
                    <a:srgbClr val="000000"/>
                  </a:outerShdw>
                </a:effectLst>
                <a:cs typeface="Arial" charset="0"/>
              </a:rPr>
              <a:t>in </a:t>
            </a:r>
            <a:r>
              <a:rPr lang="en-US" sz="1600" dirty="0" smtClean="0">
                <a:solidFill>
                  <a:srgbClr val="FFFFFF"/>
                </a:solidFill>
                <a:effectLst>
                  <a:outerShdw blurRad="38100" dist="38100" dir="2700000" algn="tl">
                    <a:srgbClr val="000000"/>
                  </a:outerShdw>
                </a:effectLst>
                <a:cs typeface="Arial" charset="0"/>
              </a:rPr>
              <a:t>Browser</a:t>
            </a:r>
            <a:endParaRPr lang="en-US" dirty="0">
              <a:solidFill>
                <a:srgbClr val="000000"/>
              </a:solidFill>
            </a:endParaRPr>
          </a:p>
        </p:txBody>
      </p:sp>
      <p:sp>
        <p:nvSpPr>
          <p:cNvPr id="13" name="Rectangle 12"/>
          <p:cNvSpPr>
            <a:spLocks noChangeArrowheads="1"/>
          </p:cNvSpPr>
          <p:nvPr/>
        </p:nvSpPr>
        <p:spPr bwMode="auto">
          <a:xfrm>
            <a:off x="5788109" y="2120562"/>
            <a:ext cx="1193983" cy="386120"/>
          </a:xfrm>
          <a:prstGeom prst="rect">
            <a:avLst/>
          </a:prstGeom>
          <a:noFill/>
          <a:ln w="9525">
            <a:noFill/>
            <a:miter lim="800000"/>
            <a:headEnd/>
            <a:tailEnd/>
          </a:ln>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4327" eaLnBrk="0" hangingPunct="0">
              <a:lnSpc>
                <a:spcPct val="90000"/>
              </a:lnSpc>
              <a:spcBef>
                <a:spcPct val="30000"/>
              </a:spcBef>
              <a:spcAft>
                <a:spcPct val="25000"/>
              </a:spcAft>
            </a:pPr>
            <a:r>
              <a:rPr lang="en-US" sz="1200" dirty="0" smtClean="0">
                <a:solidFill>
                  <a:srgbClr val="FFFFFF"/>
                </a:solidFill>
                <a:cs typeface="Arial" charset="0"/>
              </a:rPr>
              <a:t>View, interact, </a:t>
            </a:r>
            <a:r>
              <a:rPr lang="en-US" sz="1200" dirty="0">
                <a:solidFill>
                  <a:srgbClr val="FFFFFF"/>
                </a:solidFill>
                <a:cs typeface="Arial" charset="0"/>
              </a:rPr>
              <a:t>create and edit</a:t>
            </a:r>
          </a:p>
        </p:txBody>
      </p:sp>
      <p:sp>
        <p:nvSpPr>
          <p:cNvPr id="14" name="Rectangle 13"/>
          <p:cNvSpPr>
            <a:spLocks noChangeArrowheads="1"/>
          </p:cNvSpPr>
          <p:nvPr/>
        </p:nvSpPr>
        <p:spPr bwMode="auto">
          <a:xfrm>
            <a:off x="7778630" y="5406585"/>
            <a:ext cx="1171864" cy="464705"/>
          </a:xfrm>
          <a:prstGeom prst="rect">
            <a:avLst/>
          </a:prstGeom>
          <a:noFill/>
          <a:ln w="9525" cap="flat" cmpd="sng" algn="ctr">
            <a:noFill/>
            <a:prstDash val="solid"/>
            <a:miter lim="800000"/>
            <a:headEnd type="none" w="med" len="med"/>
            <a:tailEnd type="none" w="med" len="med"/>
          </a:ln>
          <a:effectLst/>
        </p:spPr>
        <p:txBody>
          <a:bodyPr wrap="non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eaLnBrk="0" hangingPunct="0">
              <a:lnSpc>
                <a:spcPct val="85000"/>
              </a:lnSpc>
              <a:spcAft>
                <a:spcPct val="25000"/>
              </a:spcAft>
            </a:pPr>
            <a:r>
              <a:rPr lang="en-US" sz="1600" dirty="0">
                <a:solidFill>
                  <a:srgbClr val="FFFFFF"/>
                </a:solidFill>
                <a:effectLst>
                  <a:outerShdw blurRad="38100" dist="38100" dir="2700000" algn="tl">
                    <a:srgbClr val="000000"/>
                  </a:outerShdw>
                </a:effectLst>
                <a:cs typeface="Arial" charset="0"/>
              </a:rPr>
              <a:t>Custom</a:t>
            </a:r>
            <a:br>
              <a:rPr lang="en-US" sz="1600" dirty="0">
                <a:solidFill>
                  <a:srgbClr val="FFFFFF"/>
                </a:solidFill>
                <a:effectLst>
                  <a:outerShdw blurRad="38100" dist="38100" dir="2700000" algn="tl">
                    <a:srgbClr val="000000"/>
                  </a:outerShdw>
                </a:effectLst>
                <a:cs typeface="Arial" charset="0"/>
              </a:rPr>
            </a:br>
            <a:r>
              <a:rPr lang="en-US" sz="1600" dirty="0" smtClean="0">
                <a:solidFill>
                  <a:srgbClr val="FFFFFF"/>
                </a:solidFill>
                <a:effectLst>
                  <a:outerShdw blurRad="38100" dist="38100" dir="2700000" algn="tl">
                    <a:srgbClr val="000000"/>
                  </a:outerShdw>
                </a:effectLst>
                <a:cs typeface="Arial" charset="0"/>
              </a:rPr>
              <a:t>Applications</a:t>
            </a:r>
            <a:endParaRPr lang="en-US" dirty="0">
              <a:solidFill>
                <a:srgbClr val="000000"/>
              </a:solidFill>
            </a:endParaRPr>
          </a:p>
        </p:txBody>
      </p:sp>
      <p:sp>
        <p:nvSpPr>
          <p:cNvPr id="15" name="Rectangle 14"/>
          <p:cNvSpPr>
            <a:spLocks noChangeArrowheads="1"/>
          </p:cNvSpPr>
          <p:nvPr/>
        </p:nvSpPr>
        <p:spPr bwMode="auto">
          <a:xfrm>
            <a:off x="6572976" y="4164814"/>
            <a:ext cx="1116925" cy="383886"/>
          </a:xfrm>
          <a:prstGeom prst="rect">
            <a:avLst/>
          </a:prstGeom>
          <a:noFill/>
          <a:ln w="9525">
            <a:noFill/>
            <a:miter lim="800000"/>
            <a:headEnd/>
            <a:tailEnd/>
          </a:ln>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4327" eaLnBrk="0" hangingPunct="0">
              <a:lnSpc>
                <a:spcPct val="90000"/>
              </a:lnSpc>
              <a:spcBef>
                <a:spcPct val="30000"/>
              </a:spcBef>
              <a:spcAft>
                <a:spcPct val="25000"/>
              </a:spcAft>
            </a:pPr>
            <a:r>
              <a:rPr lang="en-US" sz="1200" dirty="0">
                <a:solidFill>
                  <a:srgbClr val="FFFFFF"/>
                </a:solidFill>
                <a:cs typeface="Arial" charset="0"/>
              </a:rPr>
              <a:t>Web Services, REST, JSOM</a:t>
            </a:r>
            <a:endParaRPr lang="en-US" sz="1200" dirty="0">
              <a:solidFill>
                <a:srgbClr val="000000"/>
              </a:solidFill>
            </a:endParaRPr>
          </a:p>
        </p:txBody>
      </p:sp>
      <p:sp>
        <p:nvSpPr>
          <p:cNvPr id="16" name="Rectangle 15"/>
          <p:cNvSpPr>
            <a:spLocks noChangeArrowheads="1"/>
          </p:cNvSpPr>
          <p:nvPr/>
        </p:nvSpPr>
        <p:spPr bwMode="auto">
          <a:xfrm>
            <a:off x="8400328" y="3789267"/>
            <a:ext cx="1097620" cy="274201"/>
          </a:xfrm>
          <a:prstGeom prst="rect">
            <a:avLst/>
          </a:prstGeom>
          <a:noFill/>
          <a:ln w="9525" cap="flat" cmpd="sng" algn="ctr">
            <a:noFill/>
            <a:prstDash val="solid"/>
            <a:miter lim="800000"/>
            <a:headEnd type="none" w="med" len="med"/>
            <a:tailEnd type="none" w="med" len="med"/>
          </a:ln>
          <a:effectLst/>
        </p:spPr>
        <p:txBody>
          <a:bodyPr wrap="non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eaLnBrk="0" hangingPunct="0">
              <a:lnSpc>
                <a:spcPct val="85000"/>
              </a:lnSpc>
              <a:spcAft>
                <a:spcPct val="25000"/>
              </a:spcAft>
            </a:pPr>
            <a:r>
              <a:rPr lang="en-US" sz="1600" dirty="0">
                <a:solidFill>
                  <a:srgbClr val="FFFFFF"/>
                </a:solidFill>
                <a:effectLst>
                  <a:outerShdw blurRad="38100" dist="38100" dir="2700000" algn="tl">
                    <a:srgbClr val="000000"/>
                  </a:outerShdw>
                </a:effectLst>
                <a:cs typeface="Arial" charset="0"/>
              </a:rPr>
              <a:t>Excel </a:t>
            </a:r>
            <a:r>
              <a:rPr lang="en-US" sz="1600" dirty="0" smtClean="0">
                <a:solidFill>
                  <a:srgbClr val="FFFFFF"/>
                </a:solidFill>
                <a:effectLst>
                  <a:outerShdw blurRad="38100" dist="38100" dir="2700000" algn="tl">
                    <a:srgbClr val="000000"/>
                  </a:outerShdw>
                </a:effectLst>
                <a:cs typeface="Arial" charset="0"/>
              </a:rPr>
              <a:t>Client</a:t>
            </a:r>
            <a:endParaRPr lang="en-US" dirty="0">
              <a:solidFill>
                <a:srgbClr val="000000"/>
              </a:solidFill>
            </a:endParaRPr>
          </a:p>
        </p:txBody>
      </p:sp>
      <p:sp>
        <p:nvSpPr>
          <p:cNvPr id="17" name="Rectangle 16"/>
          <p:cNvSpPr>
            <a:spLocks noChangeArrowheads="1"/>
          </p:cNvSpPr>
          <p:nvPr/>
        </p:nvSpPr>
        <p:spPr bwMode="auto">
          <a:xfrm>
            <a:off x="3530193" y="2955036"/>
            <a:ext cx="1525443" cy="383886"/>
          </a:xfrm>
          <a:prstGeom prst="rect">
            <a:avLst/>
          </a:prstGeom>
          <a:noFill/>
          <a:ln w="9525">
            <a:noFill/>
            <a:miter lim="800000"/>
            <a:headEnd/>
            <a:tailEnd/>
          </a:ln>
        </p:spPr>
        <p:txBody>
          <a:bodyP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4327" eaLnBrk="0" hangingPunct="0">
              <a:lnSpc>
                <a:spcPct val="90000"/>
              </a:lnSpc>
              <a:spcBef>
                <a:spcPct val="30000"/>
              </a:spcBef>
              <a:spcAft>
                <a:spcPct val="25000"/>
              </a:spcAft>
            </a:pPr>
            <a:r>
              <a:rPr lang="en-US" sz="1200" dirty="0">
                <a:solidFill>
                  <a:srgbClr val="FFFFFF"/>
                </a:solidFill>
                <a:cs typeface="Arial" charset="0"/>
              </a:rPr>
              <a:t>Author and </a:t>
            </a:r>
            <a:r>
              <a:rPr lang="en-US" sz="1200" dirty="0" smtClean="0">
                <a:solidFill>
                  <a:srgbClr val="FFFFFF"/>
                </a:solidFill>
                <a:cs typeface="Arial" charset="0"/>
              </a:rPr>
              <a:t>publish </a:t>
            </a:r>
            <a:r>
              <a:rPr lang="en-US" sz="1200" dirty="0">
                <a:solidFill>
                  <a:srgbClr val="FFFFFF"/>
                </a:solidFill>
                <a:cs typeface="Arial" charset="0"/>
              </a:rPr>
              <a:t/>
            </a:r>
            <a:br>
              <a:rPr lang="en-US" sz="1200" dirty="0">
                <a:solidFill>
                  <a:srgbClr val="FFFFFF"/>
                </a:solidFill>
                <a:cs typeface="Arial" charset="0"/>
              </a:rPr>
            </a:br>
            <a:r>
              <a:rPr lang="en-US" sz="1200" dirty="0" smtClean="0">
                <a:solidFill>
                  <a:srgbClr val="FFFFFF"/>
                </a:solidFill>
                <a:cs typeface="Arial" charset="0"/>
              </a:rPr>
              <a:t>workbooks</a:t>
            </a:r>
            <a:endParaRPr lang="en-US" dirty="0">
              <a:solidFill>
                <a:srgbClr val="000000"/>
              </a:solidFill>
            </a:endParaRPr>
          </a:p>
        </p:txBody>
      </p:sp>
      <p:sp>
        <p:nvSpPr>
          <p:cNvPr id="18" name="Rectangle 17"/>
          <p:cNvSpPr>
            <a:spLocks noChangeArrowheads="1"/>
          </p:cNvSpPr>
          <p:nvPr/>
        </p:nvSpPr>
        <p:spPr bwMode="auto">
          <a:xfrm>
            <a:off x="2332062" y="6121538"/>
            <a:ext cx="985693" cy="284306"/>
          </a:xfrm>
          <a:prstGeom prst="rect">
            <a:avLst/>
          </a:prstGeom>
          <a:noFill/>
          <a:ln w="9525">
            <a:noFill/>
            <a:miter lim="800000"/>
            <a:headEnd/>
            <a:tailEnd/>
          </a:ln>
        </p:spPr>
        <p:txBody>
          <a:bodyPr wrap="non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eaLnBrk="0" hangingPunct="0">
              <a:lnSpc>
                <a:spcPct val="90000"/>
              </a:lnSpc>
              <a:spcBef>
                <a:spcPct val="30000"/>
              </a:spcBef>
              <a:spcAft>
                <a:spcPct val="25000"/>
              </a:spcAft>
            </a:pPr>
            <a:r>
              <a:rPr lang="en-US" sz="1600" dirty="0">
                <a:solidFill>
                  <a:srgbClr val="FFFFFF"/>
                </a:solidFill>
                <a:cs typeface="Arial" charset="0"/>
              </a:rPr>
              <a:t>Authoring</a:t>
            </a:r>
            <a:endParaRPr lang="en-US" dirty="0">
              <a:solidFill>
                <a:srgbClr val="000000"/>
              </a:solidFill>
            </a:endParaRPr>
          </a:p>
        </p:txBody>
      </p:sp>
      <p:sp>
        <p:nvSpPr>
          <p:cNvPr id="19" name="Rectangle 18"/>
          <p:cNvSpPr>
            <a:spLocks noChangeArrowheads="1"/>
          </p:cNvSpPr>
          <p:nvPr/>
        </p:nvSpPr>
        <p:spPr bwMode="auto">
          <a:xfrm>
            <a:off x="5669627" y="6133152"/>
            <a:ext cx="4023858" cy="286232"/>
          </a:xfrm>
          <a:prstGeom prst="rect">
            <a:avLst/>
          </a:prstGeom>
          <a:noFill/>
          <a:ln w="9525">
            <a:noFill/>
            <a:miter lim="800000"/>
            <a:headEnd/>
            <a:tailEnd/>
          </a:ln>
        </p:spPr>
        <p:txBody>
          <a:bodyPr wrap="non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eaLnBrk="0" hangingPunct="0">
              <a:lnSpc>
                <a:spcPct val="90000"/>
              </a:lnSpc>
              <a:spcBef>
                <a:spcPct val="30000"/>
              </a:spcBef>
              <a:spcAft>
                <a:spcPct val="25000"/>
              </a:spcAft>
            </a:pPr>
            <a:r>
              <a:rPr lang="en-US" sz="1400" dirty="0" smtClean="0">
                <a:solidFill>
                  <a:srgbClr val="FFFFFF"/>
                </a:solidFill>
                <a:cs typeface="Arial" charset="0"/>
              </a:rPr>
              <a:t>Exploration, Consumption </a:t>
            </a:r>
            <a:r>
              <a:rPr lang="en-US" sz="1400" b="1" dirty="0" smtClean="0">
                <a:solidFill>
                  <a:schemeClr val="accent4"/>
                </a:solidFill>
                <a:cs typeface="Arial" charset="0"/>
              </a:rPr>
              <a:t>&amp; Componentization</a:t>
            </a:r>
            <a:endParaRPr lang="en-US" sz="1600" b="1" dirty="0">
              <a:solidFill>
                <a:schemeClr val="accent4"/>
              </a:solidFill>
            </a:endParaRPr>
          </a:p>
        </p:txBody>
      </p:sp>
      <p:pic>
        <p:nvPicPr>
          <p:cNvPr id="20" name="Picture 19" descr="D:\Pennie's documents\Images for TechEd06\Shapes_and_Graphics\Arrows\arrow 0 blue arrow 1.png"/>
          <p:cNvPicPr>
            <a:picLocks noChangeAspect="1" noChangeArrowheads="1"/>
          </p:cNvPicPr>
          <p:nvPr/>
        </p:nvPicPr>
        <p:blipFill>
          <a:blip r:embed="rId3"/>
          <a:srcRect/>
          <a:stretch>
            <a:fillRect/>
          </a:stretch>
        </p:blipFill>
        <p:spPr bwMode="auto">
          <a:xfrm>
            <a:off x="3838806" y="3211214"/>
            <a:ext cx="1121813" cy="1040297"/>
          </a:xfrm>
          <a:prstGeom prst="rect">
            <a:avLst/>
          </a:prstGeom>
          <a:noFill/>
        </p:spPr>
      </p:pic>
      <p:pic>
        <p:nvPicPr>
          <p:cNvPr id="21" name="Picture 20" descr="D:\Pennie's documents\Images for TechEd06\Shapes_and_Graphics\Arrows\arrow 0 blue shadow arrow left.png"/>
          <p:cNvPicPr>
            <a:picLocks noChangeAspect="1" noChangeArrowheads="1"/>
          </p:cNvPicPr>
          <p:nvPr/>
        </p:nvPicPr>
        <p:blipFill>
          <a:blip r:embed="rId4"/>
          <a:srcRect/>
          <a:stretch>
            <a:fillRect/>
          </a:stretch>
        </p:blipFill>
        <p:spPr bwMode="auto">
          <a:xfrm rot="10800000">
            <a:off x="6338199" y="3353755"/>
            <a:ext cx="1680255" cy="679253"/>
          </a:xfrm>
          <a:prstGeom prst="rect">
            <a:avLst/>
          </a:prstGeom>
          <a:noFill/>
        </p:spPr>
      </p:pic>
      <p:grpSp>
        <p:nvGrpSpPr>
          <p:cNvPr id="22" name="Group 21"/>
          <p:cNvGrpSpPr/>
          <p:nvPr/>
        </p:nvGrpSpPr>
        <p:grpSpPr>
          <a:xfrm>
            <a:off x="1989635" y="2799210"/>
            <a:ext cx="1305262" cy="1007243"/>
            <a:chOff x="275793" y="2624637"/>
            <a:chExt cx="1435788" cy="1107967"/>
          </a:xfrm>
        </p:grpSpPr>
        <p:pic>
          <p:nvPicPr>
            <p:cNvPr id="23" name="Picture 22" descr="C:\Documents and Settings\jocelyn\My Documents\My Pictures\clip_art_library\Microsoft_Art_Brand_etc\EventsDVD_FY07\HARDWARE_IMAGERY\Windows_Vista_BrandShortcut_to_Vista_iconsWindows_Vista_Icons_ for_Marketing_use\GenericUser.png"/>
            <p:cNvPicPr>
              <a:picLocks noChangeAspect="1" noChangeArrowheads="1"/>
            </p:cNvPicPr>
            <p:nvPr/>
          </p:nvPicPr>
          <p:blipFill>
            <a:blip r:embed="rId5"/>
            <a:srcRect/>
            <a:stretch>
              <a:fillRect/>
            </a:stretch>
          </p:blipFill>
          <p:spPr bwMode="auto">
            <a:xfrm>
              <a:off x="801158" y="2624637"/>
              <a:ext cx="910423" cy="1107967"/>
            </a:xfrm>
            <a:prstGeom prst="rect">
              <a:avLst/>
            </a:prstGeom>
            <a:noFill/>
          </p:spPr>
        </p:pic>
        <p:pic>
          <p:nvPicPr>
            <p:cNvPr id="24" name="Picture 23" descr="C:\Documents and Settings\jocelyn\My Documents\My Pictures\excel.png"/>
            <p:cNvPicPr>
              <a:picLocks noChangeAspect="1" noChangeArrowheads="1"/>
            </p:cNvPicPr>
            <p:nvPr/>
          </p:nvPicPr>
          <p:blipFill>
            <a:blip r:embed="rId6"/>
            <a:srcRect/>
            <a:stretch>
              <a:fillRect/>
            </a:stretch>
          </p:blipFill>
          <p:spPr bwMode="auto">
            <a:xfrm>
              <a:off x="275793" y="2849673"/>
              <a:ext cx="674459" cy="805847"/>
            </a:xfrm>
            <a:prstGeom prst="rect">
              <a:avLst/>
            </a:prstGeom>
            <a:noFill/>
          </p:spPr>
        </p:pic>
      </p:grpSp>
      <p:grpSp>
        <p:nvGrpSpPr>
          <p:cNvPr id="25" name="Group 24"/>
          <p:cNvGrpSpPr/>
          <p:nvPr/>
        </p:nvGrpSpPr>
        <p:grpSpPr>
          <a:xfrm>
            <a:off x="7944149" y="840657"/>
            <a:ext cx="1420499" cy="1279905"/>
            <a:chOff x="6600305" y="470229"/>
            <a:chExt cx="1562549" cy="1407895"/>
          </a:xfrm>
        </p:grpSpPr>
        <p:pic>
          <p:nvPicPr>
            <p:cNvPr id="26" name="Picture 25" descr="C:\Documents and Settings\jocelyn\My Documents\My Pictures\clip_art_library\Microsoft_Art_Brand_etc\EventsDVD_FY07\HARDWARE_IMAGERY\Windows_Vista_BrandShortcut_to_Vista_iconsWindows_Vista_Icons_ for_Marketing_use\FemaleUser.png"/>
            <p:cNvPicPr>
              <a:picLocks noChangeAspect="1" noChangeArrowheads="1"/>
            </p:cNvPicPr>
            <p:nvPr/>
          </p:nvPicPr>
          <p:blipFill>
            <a:blip r:embed="rId7"/>
            <a:srcRect/>
            <a:stretch>
              <a:fillRect/>
            </a:stretch>
          </p:blipFill>
          <p:spPr bwMode="auto">
            <a:xfrm flipH="1">
              <a:off x="6784439" y="470229"/>
              <a:ext cx="1378415" cy="1407895"/>
            </a:xfrm>
            <a:prstGeom prst="rect">
              <a:avLst/>
            </a:prstGeom>
            <a:noFill/>
          </p:spPr>
        </p:pic>
        <p:pic>
          <p:nvPicPr>
            <p:cNvPr id="27" name="Picture 26" descr="C:\Documents and Settings\jocelyn\My Documents\My Pictures\thinbrowserrendering.png"/>
            <p:cNvPicPr>
              <a:picLocks noChangeAspect="1" noChangeArrowheads="1"/>
            </p:cNvPicPr>
            <p:nvPr/>
          </p:nvPicPr>
          <p:blipFill>
            <a:blip r:embed="rId8"/>
            <a:srcRect/>
            <a:stretch>
              <a:fillRect/>
            </a:stretch>
          </p:blipFill>
          <p:spPr bwMode="auto">
            <a:xfrm>
              <a:off x="6600305" y="781808"/>
              <a:ext cx="668005" cy="830493"/>
            </a:xfrm>
            <a:prstGeom prst="rect">
              <a:avLst/>
            </a:prstGeom>
            <a:noFill/>
          </p:spPr>
        </p:pic>
      </p:grpSp>
      <p:grpSp>
        <p:nvGrpSpPr>
          <p:cNvPr id="28" name="Group 27"/>
          <p:cNvGrpSpPr/>
          <p:nvPr/>
        </p:nvGrpSpPr>
        <p:grpSpPr>
          <a:xfrm>
            <a:off x="8335993" y="2783452"/>
            <a:ext cx="1305262" cy="1007243"/>
            <a:chOff x="621611" y="2624637"/>
            <a:chExt cx="1435788" cy="1107967"/>
          </a:xfrm>
        </p:grpSpPr>
        <p:pic>
          <p:nvPicPr>
            <p:cNvPr id="29" name="Picture 28" descr="C:\Documents and Settings\jocelyn\My Documents\My Pictures\clip_art_library\Microsoft_Art_Brand_etc\EventsDVD_FY07\HARDWARE_IMAGERY\Windows_Vista_BrandShortcut_to_Vista_iconsWindows_Vista_Icons_ for_Marketing_use\GenericUser.png"/>
            <p:cNvPicPr>
              <a:picLocks noChangeAspect="1" noChangeArrowheads="1"/>
            </p:cNvPicPr>
            <p:nvPr/>
          </p:nvPicPr>
          <p:blipFill>
            <a:blip r:embed="rId5"/>
            <a:srcRect/>
            <a:stretch>
              <a:fillRect/>
            </a:stretch>
          </p:blipFill>
          <p:spPr bwMode="auto">
            <a:xfrm>
              <a:off x="1146976" y="2624637"/>
              <a:ext cx="910423" cy="1107967"/>
            </a:xfrm>
            <a:prstGeom prst="rect">
              <a:avLst/>
            </a:prstGeom>
            <a:noFill/>
          </p:spPr>
        </p:pic>
        <p:pic>
          <p:nvPicPr>
            <p:cNvPr id="30" name="Picture 29" descr="C:\Documents and Settings\jocelyn\My Documents\My Pictures\excel.png"/>
            <p:cNvPicPr>
              <a:picLocks noChangeAspect="1" noChangeArrowheads="1"/>
            </p:cNvPicPr>
            <p:nvPr/>
          </p:nvPicPr>
          <p:blipFill>
            <a:blip r:embed="rId6"/>
            <a:srcRect/>
            <a:stretch>
              <a:fillRect/>
            </a:stretch>
          </p:blipFill>
          <p:spPr bwMode="auto">
            <a:xfrm>
              <a:off x="621611" y="2849673"/>
              <a:ext cx="674459" cy="805847"/>
            </a:xfrm>
            <a:prstGeom prst="rect">
              <a:avLst/>
            </a:prstGeom>
            <a:noFill/>
          </p:spPr>
        </p:pic>
      </p:grpSp>
      <p:grpSp>
        <p:nvGrpSpPr>
          <p:cNvPr id="31" name="Group 30"/>
          <p:cNvGrpSpPr/>
          <p:nvPr/>
        </p:nvGrpSpPr>
        <p:grpSpPr>
          <a:xfrm>
            <a:off x="7755803" y="4485140"/>
            <a:ext cx="1395332" cy="1061096"/>
            <a:chOff x="6618578" y="4479160"/>
            <a:chExt cx="1534865" cy="1167206"/>
          </a:xfrm>
        </p:grpSpPr>
        <p:pic>
          <p:nvPicPr>
            <p:cNvPr id="32" name="Picture 31" descr="C:\Documents and Settings\jocelyn\My Documents\My Pictures\clip_art_library\Microsoft_Art_Brand_etc\EventsDVD_FY07\HARDWARE_IMAGERY\Windows_Vista_BrandShortcut_to_Vista_iconsWindows_Vista_Icons_ for_Marketing_use\MaleUser.png"/>
            <p:cNvPicPr>
              <a:picLocks noChangeAspect="1" noChangeArrowheads="1"/>
            </p:cNvPicPr>
            <p:nvPr/>
          </p:nvPicPr>
          <p:blipFill>
            <a:blip r:embed="rId9"/>
            <a:srcRect/>
            <a:stretch>
              <a:fillRect/>
            </a:stretch>
          </p:blipFill>
          <p:spPr bwMode="auto">
            <a:xfrm>
              <a:off x="6986237" y="4479160"/>
              <a:ext cx="1167206" cy="1167206"/>
            </a:xfrm>
            <a:prstGeom prst="rect">
              <a:avLst/>
            </a:prstGeom>
            <a:noFill/>
          </p:spPr>
        </p:pic>
        <p:pic>
          <p:nvPicPr>
            <p:cNvPr id="33" name="Picture 32" descr="C:\Documents and Settings\jocelyn\My Documents\My Pictures\custom.png"/>
            <p:cNvPicPr>
              <a:picLocks noChangeAspect="1" noChangeArrowheads="1"/>
            </p:cNvPicPr>
            <p:nvPr/>
          </p:nvPicPr>
          <p:blipFill>
            <a:blip r:embed="rId10"/>
            <a:srcRect/>
            <a:stretch>
              <a:fillRect/>
            </a:stretch>
          </p:blipFill>
          <p:spPr bwMode="auto">
            <a:xfrm>
              <a:off x="6618578" y="4713213"/>
              <a:ext cx="662770" cy="817114"/>
            </a:xfrm>
            <a:prstGeom prst="rect">
              <a:avLst/>
            </a:prstGeom>
            <a:noFill/>
          </p:spPr>
        </p:pic>
      </p:grpSp>
      <p:pic>
        <p:nvPicPr>
          <p:cNvPr id="34" name="Picture 33" descr="D:\Pennie's documents\MS Image\NEWFeb15\Windows_Vista_Icons_ for_Marketing_use\VPN.png"/>
          <p:cNvPicPr>
            <a:picLocks noChangeAspect="1" noChangeArrowheads="1"/>
          </p:cNvPicPr>
          <p:nvPr/>
        </p:nvPicPr>
        <p:blipFill>
          <a:blip r:embed="rId11"/>
          <a:srcRect/>
          <a:stretch>
            <a:fillRect/>
          </a:stretch>
        </p:blipFill>
        <p:spPr bwMode="auto">
          <a:xfrm>
            <a:off x="5061264" y="2862291"/>
            <a:ext cx="1006022" cy="1407331"/>
          </a:xfrm>
          <a:prstGeom prst="rect">
            <a:avLst/>
          </a:prstGeom>
          <a:noFill/>
        </p:spPr>
      </p:pic>
      <p:pic>
        <p:nvPicPr>
          <p:cNvPr id="35" name="Picture 34" descr="C:\Documents and Settings\jocelyn\My Documents\My Pictures\clip_art_library\Microsoft_Art_Brand_etc\EventsDVD_FY07\HARDWARE_IMAGERY\Vista Icons off the web\netcenter.dll_I0007_0409.png"/>
          <p:cNvPicPr>
            <a:picLocks noChangeAspect="1" noChangeArrowheads="1"/>
          </p:cNvPicPr>
          <p:nvPr/>
        </p:nvPicPr>
        <p:blipFill>
          <a:blip r:embed="rId12"/>
          <a:srcRect/>
          <a:stretch>
            <a:fillRect/>
          </a:stretch>
        </p:blipFill>
        <p:spPr bwMode="auto">
          <a:xfrm>
            <a:off x="5562071" y="3621476"/>
            <a:ext cx="814663" cy="814663"/>
          </a:xfrm>
          <a:prstGeom prst="rect">
            <a:avLst/>
          </a:prstGeom>
          <a:noFill/>
        </p:spPr>
      </p:pic>
      <p:pic>
        <p:nvPicPr>
          <p:cNvPr id="36" name="Picture 8"/>
          <p:cNvPicPr>
            <a:picLocks noChangeAspect="1" noChangeArrowheads="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98475" y="3482443"/>
            <a:ext cx="240687" cy="24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
          <p:cNvPicPr>
            <a:picLocks noChangeAspect="1" noChangeArrowheads="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530822" y="3459908"/>
            <a:ext cx="240687" cy="24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a:spLocks noChangeArrowheads="1"/>
          </p:cNvSpPr>
          <p:nvPr/>
        </p:nvSpPr>
        <p:spPr bwMode="auto">
          <a:xfrm>
            <a:off x="6695368" y="2943148"/>
            <a:ext cx="1641721" cy="537210"/>
          </a:xfrm>
          <a:prstGeom prst="rect">
            <a:avLst/>
          </a:prstGeom>
          <a:noFill/>
          <a:ln w="9525">
            <a:noFill/>
            <a:miter lim="800000"/>
            <a:headEnd/>
            <a:tailEnd/>
          </a:ln>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14327" eaLnBrk="0" hangingPunct="0">
              <a:lnSpc>
                <a:spcPct val="90000"/>
              </a:lnSpc>
              <a:spcBef>
                <a:spcPct val="30000"/>
              </a:spcBef>
              <a:spcAft>
                <a:spcPct val="25000"/>
              </a:spcAft>
            </a:pPr>
            <a:r>
              <a:rPr lang="en-US" sz="1200" dirty="0" smtClean="0">
                <a:cs typeface="Arial" charset="0"/>
              </a:rPr>
              <a:t>Open workbook for editing</a:t>
            </a:r>
            <a:r>
              <a:rPr lang="en-US" sz="1200" dirty="0" smtClean="0">
                <a:solidFill>
                  <a:srgbClr val="FFFFFF"/>
                </a:solidFill>
                <a:cs typeface="Arial" charset="0"/>
              </a:rPr>
              <a:t>, download a copy or snapshot</a:t>
            </a:r>
            <a:endParaRPr lang="en-US" dirty="0">
              <a:solidFill>
                <a:srgbClr val="000000"/>
              </a:solidFill>
            </a:endParaRPr>
          </a:p>
        </p:txBody>
      </p:sp>
      <p:pic>
        <p:nvPicPr>
          <p:cNvPr id="39" name="Picture 8" descr="D:\Pennie's documents\Images for TechEd06\Shapes_and_Graphics\Arrows\arrow 0 blue arrow double headed 1-3.png"/>
          <p:cNvPicPr>
            <a:picLocks noChangeAspect="1" noChangeArrowheads="1"/>
          </p:cNvPicPr>
          <p:nvPr/>
        </p:nvPicPr>
        <p:blipFill>
          <a:blip r:embed="rId14"/>
          <a:srcRect/>
          <a:stretch>
            <a:fillRect/>
          </a:stretch>
        </p:blipFill>
        <p:spPr bwMode="auto">
          <a:xfrm rot="2191884">
            <a:off x="5964062" y="4607658"/>
            <a:ext cx="1747494" cy="566854"/>
          </a:xfrm>
          <a:prstGeom prst="rect">
            <a:avLst/>
          </a:prstGeom>
          <a:noFill/>
        </p:spPr>
      </p:pic>
      <p:pic>
        <p:nvPicPr>
          <p:cNvPr id="42" name="Picture 8" descr="D:\Pennie's documents\Images for TechEd06\Shapes_and_Graphics\Arrows\arrow 0 blue arrow double headed 1-3.png"/>
          <p:cNvPicPr>
            <a:picLocks noChangeAspect="1" noChangeArrowheads="1"/>
          </p:cNvPicPr>
          <p:nvPr/>
        </p:nvPicPr>
        <p:blipFill>
          <a:blip r:embed="rId14"/>
          <a:srcRect/>
          <a:stretch>
            <a:fillRect/>
          </a:stretch>
        </p:blipFill>
        <p:spPr bwMode="auto">
          <a:xfrm rot="19408116" flipH="1">
            <a:off x="5964061" y="2401755"/>
            <a:ext cx="1747494" cy="566854"/>
          </a:xfrm>
          <a:prstGeom prst="rect">
            <a:avLst/>
          </a:prstGeom>
          <a:noFill/>
        </p:spPr>
      </p:pic>
      <p:sp>
        <p:nvSpPr>
          <p:cNvPr id="43" name="Rectangle 42"/>
          <p:cNvSpPr>
            <a:spLocks noChangeArrowheads="1"/>
          </p:cNvSpPr>
          <p:nvPr/>
        </p:nvSpPr>
        <p:spPr bwMode="auto">
          <a:xfrm>
            <a:off x="4145091" y="4274542"/>
            <a:ext cx="1422377" cy="301621"/>
          </a:xfrm>
          <a:prstGeom prst="rect">
            <a:avLst/>
          </a:prstGeom>
          <a:noFill/>
          <a:ln w="9525" cap="flat" cmpd="sng" algn="ctr">
            <a:noFill/>
            <a:prstDash val="solid"/>
            <a:miter lim="800000"/>
            <a:headEnd type="none" w="med" len="med"/>
            <a:tailEnd type="none" w="med" len="med"/>
          </a:ln>
          <a:effectLst/>
        </p:spPr>
        <p:txBody>
          <a:bodyPr wrap="non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eaLnBrk="0" hangingPunct="0">
              <a:lnSpc>
                <a:spcPct val="85000"/>
              </a:lnSpc>
              <a:spcAft>
                <a:spcPct val="25000"/>
              </a:spcAft>
            </a:pPr>
            <a:r>
              <a:rPr lang="en-US" sz="1600" dirty="0" smtClean="0">
                <a:solidFill>
                  <a:srgbClr val="FFFFFF"/>
                </a:solidFill>
                <a:effectLst>
                  <a:outerShdw blurRad="38100" dist="38100" dir="2700000" algn="tl">
                    <a:srgbClr val="000000"/>
                  </a:outerShdw>
                </a:effectLst>
                <a:cs typeface="Arial" charset="0"/>
              </a:rPr>
              <a:t>Excel Services</a:t>
            </a:r>
            <a:endParaRPr lang="en-US" dirty="0">
              <a:solidFill>
                <a:srgbClr val="000000"/>
              </a:solidFill>
            </a:endParaRPr>
          </a:p>
        </p:txBody>
      </p:sp>
      <p:pic>
        <p:nvPicPr>
          <p:cNvPr id="4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798" y="1764321"/>
            <a:ext cx="1718613" cy="1239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64648" y="1091345"/>
            <a:ext cx="1733451" cy="1248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80118" y="2814567"/>
            <a:ext cx="1718613" cy="1239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45548" y="4483927"/>
            <a:ext cx="1733451" cy="1507870"/>
          </a:xfrm>
          <a:prstGeom prst="rect">
            <a:avLst/>
          </a:prstGeom>
          <a:ln>
            <a:noFill/>
          </a:ln>
          <a:effectLst>
            <a:outerShdw blurRad="292100" dist="139700" dir="2700000" algn="tl" rotWithShape="0">
              <a:srgbClr val="333333">
                <a:alpha val="65000"/>
              </a:srgbClr>
            </a:outerShdw>
          </a:effectLst>
        </p:spPr>
      </p:pic>
      <p:pic>
        <p:nvPicPr>
          <p:cNvPr id="45" name="Picture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11313" y="5100133"/>
            <a:ext cx="884011" cy="1653490"/>
          </a:xfrm>
          <a:prstGeom prst="rect">
            <a:avLst/>
          </a:prstGeom>
          <a:ln>
            <a:noFill/>
          </a:ln>
          <a:effectLst>
            <a:outerShdw blurRad="292100" dist="139700" dir="2700000" algn="tl" rotWithShape="0">
              <a:srgbClr val="333333">
                <a:alpha val="65000"/>
              </a:srgbClr>
            </a:outerShdw>
          </a:effectLst>
        </p:spPr>
      </p:pic>
      <p:sp>
        <p:nvSpPr>
          <p:cNvPr id="47" name="Rectangle 46"/>
          <p:cNvSpPr>
            <a:spLocks noChangeArrowheads="1"/>
          </p:cNvSpPr>
          <p:nvPr/>
        </p:nvSpPr>
        <p:spPr bwMode="auto">
          <a:xfrm>
            <a:off x="8068417" y="6484557"/>
            <a:ext cx="2832828" cy="313932"/>
          </a:xfrm>
          <a:prstGeom prst="rect">
            <a:avLst/>
          </a:prstGeom>
          <a:noFill/>
          <a:ln w="9525">
            <a:noFill/>
            <a:miter lim="800000"/>
            <a:headEnd/>
            <a:tailEnd/>
          </a:ln>
        </p:spPr>
        <p:txBody>
          <a:bodyPr wrap="non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14327" eaLnBrk="0" hangingPunct="0">
              <a:lnSpc>
                <a:spcPct val="90000"/>
              </a:lnSpc>
              <a:spcBef>
                <a:spcPct val="30000"/>
              </a:spcBef>
              <a:spcAft>
                <a:spcPct val="25000"/>
              </a:spcAft>
            </a:pPr>
            <a:r>
              <a:rPr lang="en-US" sz="1600" b="1" dirty="0" smtClean="0">
                <a:solidFill>
                  <a:srgbClr val="FFFFFF"/>
                </a:solidFill>
                <a:cs typeface="Arial" charset="0"/>
              </a:rPr>
              <a:t>Green field opportunities…</a:t>
            </a:r>
            <a:endParaRPr lang="en-US" b="1" dirty="0">
              <a:solidFill>
                <a:srgbClr val="000000"/>
              </a:solidFill>
            </a:endParaRPr>
          </a:p>
        </p:txBody>
      </p:sp>
    </p:spTree>
    <p:extLst>
      <p:ext uri="{BB962C8B-B14F-4D97-AF65-F5344CB8AC3E}">
        <p14:creationId xmlns:p14="http://schemas.microsoft.com/office/powerpoint/2010/main" val="673913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1000"/>
                                        <p:tgtEl>
                                          <p:spTgt spid="6"/>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vertical)">
                                      <p:cBhvr>
                                        <p:cTn id="10" dur="1000"/>
                                        <p:tgtEl>
                                          <p:spTgt spid="7"/>
                                        </p:tgtEl>
                                      </p:cBhvr>
                                    </p:animEffect>
                                  </p:childTnLst>
                                </p:cTn>
                              </p:par>
                              <p:par>
                                <p:cTn id="11" presetID="14" presetClass="entr" presetSubtype="5" fill="hold" grpId="0"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randombar(vertical)">
                                      <p:cBhvr>
                                        <p:cTn id="13" dur="1000"/>
                                        <p:tgtEl>
                                          <p:spTgt spid="10"/>
                                        </p:tgtEl>
                                      </p:cBhvr>
                                    </p:animEffect>
                                  </p:childTnLst>
                                </p:cTn>
                              </p:par>
                              <p:par>
                                <p:cTn id="14" presetID="14" presetClass="entr" presetSubtype="5"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10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vertical)">
                                      <p:cBhvr>
                                        <p:cTn id="19" dur="1000"/>
                                        <p:tgtEl>
                                          <p:spTgt spid="13"/>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vertical)">
                                      <p:cBhvr>
                                        <p:cTn id="22" dur="1000"/>
                                        <p:tgtEl>
                                          <p:spTgt spid="14"/>
                                        </p:tgtEl>
                                      </p:cBhvr>
                                    </p:animEffect>
                                  </p:childTnLst>
                                </p:cTn>
                              </p:par>
                              <p:par>
                                <p:cTn id="23" presetID="14" presetClass="entr" presetSubtype="5"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vertical)">
                                      <p:cBhvr>
                                        <p:cTn id="25" dur="1000"/>
                                        <p:tgtEl>
                                          <p:spTgt spid="15"/>
                                        </p:tgtEl>
                                      </p:cBhvr>
                                    </p:animEffect>
                                  </p:childTnLst>
                                </p:cTn>
                              </p:par>
                              <p:par>
                                <p:cTn id="26" presetID="14" presetClass="entr" presetSubtype="5"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vertical)">
                                      <p:cBhvr>
                                        <p:cTn id="28" dur="1000"/>
                                        <p:tgtEl>
                                          <p:spTgt spid="16"/>
                                        </p:tgtEl>
                                      </p:cBhvr>
                                    </p:animEffect>
                                  </p:childTnLst>
                                </p:cTn>
                              </p:par>
                              <p:par>
                                <p:cTn id="29" presetID="14" presetClass="entr" presetSubtype="5"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vertical)">
                                      <p:cBhvr>
                                        <p:cTn id="31" dur="1000"/>
                                        <p:tgtEl>
                                          <p:spTgt spid="17"/>
                                        </p:tgtEl>
                                      </p:cBhvr>
                                    </p:animEffect>
                                  </p:childTnLst>
                                </p:cTn>
                              </p:par>
                              <p:par>
                                <p:cTn id="32" presetID="14" presetClass="entr" presetSubtype="5"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vertical)">
                                      <p:cBhvr>
                                        <p:cTn id="34" dur="1000"/>
                                        <p:tgtEl>
                                          <p:spTgt spid="20"/>
                                        </p:tgtEl>
                                      </p:cBhvr>
                                    </p:animEffect>
                                  </p:childTnLst>
                                </p:cTn>
                              </p:par>
                              <p:par>
                                <p:cTn id="35" presetID="14" presetClass="entr" presetSubtype="5"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vertical)">
                                      <p:cBhvr>
                                        <p:cTn id="37" dur="1000"/>
                                        <p:tgtEl>
                                          <p:spTgt spid="21"/>
                                        </p:tgtEl>
                                      </p:cBhvr>
                                    </p:animEffect>
                                  </p:childTnLst>
                                </p:cTn>
                              </p:par>
                              <p:par>
                                <p:cTn id="38" presetID="14" presetClass="entr" presetSubtype="5"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vertical)">
                                      <p:cBhvr>
                                        <p:cTn id="40" dur="1000"/>
                                        <p:tgtEl>
                                          <p:spTgt spid="28"/>
                                        </p:tgtEl>
                                      </p:cBhvr>
                                    </p:animEffect>
                                  </p:childTnLst>
                                </p:cTn>
                              </p:par>
                              <p:par>
                                <p:cTn id="41" presetID="14" presetClass="entr" presetSubtype="5"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vertical)">
                                      <p:cBhvr>
                                        <p:cTn id="43" dur="1000"/>
                                        <p:tgtEl>
                                          <p:spTgt spid="31"/>
                                        </p:tgtEl>
                                      </p:cBhvr>
                                    </p:animEffect>
                                  </p:childTnLst>
                                </p:cTn>
                              </p:par>
                              <p:par>
                                <p:cTn id="44" presetID="14" presetClass="entr" presetSubtype="5"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randombar(vertical)">
                                      <p:cBhvr>
                                        <p:cTn id="46" dur="1000"/>
                                        <p:tgtEl>
                                          <p:spTgt spid="34"/>
                                        </p:tgtEl>
                                      </p:cBhvr>
                                    </p:animEffect>
                                  </p:childTnLst>
                                </p:cTn>
                              </p:par>
                              <p:par>
                                <p:cTn id="47" presetID="14" presetClass="entr" presetSubtype="5"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vertical)">
                                      <p:cBhvr>
                                        <p:cTn id="49" dur="1000"/>
                                        <p:tgtEl>
                                          <p:spTgt spid="35"/>
                                        </p:tgtEl>
                                      </p:cBhvr>
                                    </p:animEffect>
                                  </p:childTnLst>
                                </p:cTn>
                              </p:par>
                              <p:par>
                                <p:cTn id="50" presetID="14" presetClass="entr" presetSubtype="5"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randombar(vertical)">
                                      <p:cBhvr>
                                        <p:cTn id="52" dur="1000"/>
                                        <p:tgtEl>
                                          <p:spTgt spid="37"/>
                                        </p:tgtEl>
                                      </p:cBhvr>
                                    </p:animEffect>
                                  </p:childTnLst>
                                </p:cTn>
                              </p:par>
                              <p:par>
                                <p:cTn id="53" presetID="14" presetClass="entr" presetSubtype="5"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vertical)">
                                      <p:cBhvr>
                                        <p:cTn id="55" dur="1000"/>
                                        <p:tgtEl>
                                          <p:spTgt spid="38"/>
                                        </p:tgtEl>
                                      </p:cBhvr>
                                    </p:animEffect>
                                  </p:childTnLst>
                                </p:cTn>
                              </p:par>
                              <p:par>
                                <p:cTn id="56" presetID="14" presetClass="entr" presetSubtype="5"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randombar(vertical)">
                                      <p:cBhvr>
                                        <p:cTn id="58" dur="1000"/>
                                        <p:tgtEl>
                                          <p:spTgt spid="39"/>
                                        </p:tgtEl>
                                      </p:cBhvr>
                                    </p:animEffect>
                                  </p:childTnLst>
                                </p:cTn>
                              </p:par>
                              <p:par>
                                <p:cTn id="59" presetID="14" presetClass="entr" presetSubtype="5"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vertical)">
                                      <p:cBhvr>
                                        <p:cTn id="61" dur="1000"/>
                                        <p:tgtEl>
                                          <p:spTgt spid="42"/>
                                        </p:tgtEl>
                                      </p:cBhvr>
                                    </p:animEffect>
                                  </p:childTnLst>
                                </p:cTn>
                              </p:par>
                              <p:par>
                                <p:cTn id="62" presetID="14" presetClass="entr" presetSubtype="5"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randombar(vertical)">
                                      <p:cBhvr>
                                        <p:cTn id="64" dur="1000"/>
                                        <p:tgtEl>
                                          <p:spTgt spid="43"/>
                                        </p:tgtEl>
                                      </p:cBhvr>
                                    </p:animEffect>
                                  </p:childTnLst>
                                </p:cTn>
                              </p:par>
                              <p:par>
                                <p:cTn id="65" presetID="14" presetClass="entr" presetSubtype="5"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vertical)">
                                      <p:cBhvr>
                                        <p:cTn id="67" dur="1000"/>
                                        <p:tgtEl>
                                          <p:spTgt spid="25"/>
                                        </p:tgtEl>
                                      </p:cBhvr>
                                    </p:animEffect>
                                  </p:childTnLst>
                                </p:cTn>
                              </p:par>
                              <p:par>
                                <p:cTn id="68" presetID="14" presetClass="entr" presetSubtype="5"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randombar(vertical)">
                                      <p:cBhvr>
                                        <p:cTn id="70" dur="1000"/>
                                        <p:tgtEl>
                                          <p:spTgt spid="5"/>
                                        </p:tgtEl>
                                      </p:cBhvr>
                                    </p:animEffect>
                                  </p:childTnLst>
                                </p:cTn>
                              </p:par>
                              <p:par>
                                <p:cTn id="71" presetID="14" presetClass="entr" presetSubtype="5"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randombar(vertical)">
                                      <p:cBhvr>
                                        <p:cTn id="73" dur="1000"/>
                                        <p:tgtEl>
                                          <p:spTgt spid="19"/>
                                        </p:tgtEl>
                                      </p:cBhvr>
                                    </p:animEffect>
                                  </p:childTnLst>
                                </p:cTn>
                              </p:par>
                              <p:par>
                                <p:cTn id="74" presetID="14" presetClass="entr" presetSubtype="5" fill="hold" nodeType="withEffect">
                                  <p:stCondLst>
                                    <p:cond delay="0"/>
                                  </p:stCondLst>
                                  <p:childTnLst>
                                    <p:set>
                                      <p:cBhvr>
                                        <p:cTn id="75" dur="1" fill="hold">
                                          <p:stCondLst>
                                            <p:cond delay="0"/>
                                          </p:stCondLst>
                                        </p:cTn>
                                        <p:tgtEl>
                                          <p:spTgt spid="6146"/>
                                        </p:tgtEl>
                                        <p:attrNameLst>
                                          <p:attrName>style.visibility</p:attrName>
                                        </p:attrNameLst>
                                      </p:cBhvr>
                                      <p:to>
                                        <p:strVal val="visible"/>
                                      </p:to>
                                    </p:set>
                                    <p:animEffect transition="in" filter="randombar(vertical)">
                                      <p:cBhvr>
                                        <p:cTn id="76" dur="1000"/>
                                        <p:tgtEl>
                                          <p:spTgt spid="6146"/>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5"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randombar(vertical)">
                                      <p:cBhvr>
                                        <p:cTn id="81" dur="1000"/>
                                        <p:tgtEl>
                                          <p:spTgt spid="4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5" fill="hold" nodeType="click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randombar(vertical)">
                                      <p:cBhvr>
                                        <p:cTn id="86" dur="1000"/>
                                        <p:tgtEl>
                                          <p:spTgt spid="46"/>
                                        </p:tgtEl>
                                      </p:cBhvr>
                                    </p:animEffect>
                                  </p:childTnLst>
                                </p:cTn>
                              </p:par>
                              <p:par>
                                <p:cTn id="87" presetID="14" presetClass="entr" presetSubtype="5"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vertical)">
                                      <p:cBhvr>
                                        <p:cTn id="89" dur="1000"/>
                                        <p:tgtEl>
                                          <p:spTgt spid="45"/>
                                        </p:tgtEl>
                                      </p:cBhvr>
                                    </p:animEffect>
                                  </p:childTnLst>
                                </p:cTn>
                              </p:par>
                              <p:par>
                                <p:cTn id="90" presetID="14" presetClass="entr" presetSubtype="5"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randombar(vertical)">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2" grpId="0"/>
      <p:bldP spid="13" grpId="0"/>
      <p:bldP spid="14" grpId="0"/>
      <p:bldP spid="15" grpId="0"/>
      <p:bldP spid="16" grpId="0"/>
      <p:bldP spid="17" grpId="0"/>
      <p:bldP spid="19" grpId="0"/>
      <p:bldP spid="38" grpId="0"/>
      <p:bldP spid="43"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2" name="Title 1"/>
          <p:cNvSpPr>
            <a:spLocks noGrp="1"/>
          </p:cNvSpPr>
          <p:nvPr>
            <p:ph type="ctrTitle"/>
          </p:nvPr>
        </p:nvSpPr>
        <p:spPr/>
        <p:txBody>
          <a:bodyPr/>
          <a:lstStyle/>
          <a:p>
            <a:r>
              <a:rPr lang="en-US" dirty="0" smtClean="0"/>
              <a:t>Examining a Classic</a:t>
            </a:r>
            <a:br>
              <a:rPr lang="en-US" dirty="0" smtClean="0"/>
            </a:br>
            <a:r>
              <a:rPr lang="en-US" dirty="0" smtClean="0"/>
              <a:t>Excel Solution</a:t>
            </a:r>
            <a:endParaRPr lang="en-US" dirty="0"/>
          </a:p>
        </p:txBody>
      </p:sp>
      <p:sp>
        <p:nvSpPr>
          <p:cNvPr id="5" name="Subtitle 4"/>
          <p:cNvSpPr>
            <a:spLocks noGrp="1"/>
          </p:cNvSpPr>
          <p:nvPr>
            <p:ph type="subTitle" idx="1"/>
          </p:nvPr>
        </p:nvSpPr>
        <p:spPr/>
        <p:txBody>
          <a:bodyPr/>
          <a:lstStyle/>
          <a:p>
            <a:r>
              <a:rPr lang="en-US" dirty="0" err="1"/>
              <a:t>Contoso</a:t>
            </a:r>
            <a:r>
              <a:rPr lang="en-US" dirty="0"/>
              <a:t> TCO Model</a:t>
            </a:r>
          </a:p>
        </p:txBody>
      </p:sp>
    </p:spTree>
    <p:extLst>
      <p:ext uri="{BB962C8B-B14F-4D97-AF65-F5344CB8AC3E}">
        <p14:creationId xmlns:p14="http://schemas.microsoft.com/office/powerpoint/2010/main" val="82723455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Programmability in Depth		</a:t>
            </a:r>
            <a:endParaRPr lang="en-US" dirty="0"/>
          </a:p>
        </p:txBody>
      </p:sp>
      <p:sp>
        <p:nvSpPr>
          <p:cNvPr id="5" name="Text Placeholder 4"/>
          <p:cNvSpPr>
            <a:spLocks noGrp="1"/>
          </p:cNvSpPr>
          <p:nvPr>
            <p:ph type="body" idx="1"/>
          </p:nvPr>
        </p:nvSpPr>
        <p:spPr>
          <a:xfrm>
            <a:off x="519113" y="1411553"/>
            <a:ext cx="3163887" cy="346249"/>
          </a:xfrm>
        </p:spPr>
        <p:txBody>
          <a:bodyPr/>
          <a:lstStyle/>
          <a:p>
            <a:r>
              <a:rPr lang="en-US" dirty="0" smtClean="0"/>
              <a:t>ECMAScript OM</a:t>
            </a:r>
            <a:endParaRPr lang="en-US" dirty="0"/>
          </a:p>
        </p:txBody>
      </p:sp>
      <p:sp>
        <p:nvSpPr>
          <p:cNvPr id="6" name="Content Placeholder 5"/>
          <p:cNvSpPr>
            <a:spLocks noGrp="1"/>
          </p:cNvSpPr>
          <p:nvPr>
            <p:ph sz="half" idx="2"/>
          </p:nvPr>
        </p:nvSpPr>
        <p:spPr>
          <a:xfrm>
            <a:off x="431667" y="1917700"/>
            <a:ext cx="3657600" cy="3467103"/>
          </a:xfrm>
        </p:spPr>
        <p:txBody>
          <a:bodyPr/>
          <a:lstStyle/>
          <a:p>
            <a:r>
              <a:rPr lang="en-US" dirty="0" smtClean="0"/>
              <a:t>React to Events</a:t>
            </a:r>
          </a:p>
          <a:p>
            <a:pPr lvl="1"/>
            <a:r>
              <a:rPr lang="en-US" dirty="0" smtClean="0"/>
              <a:t>User Actions</a:t>
            </a:r>
          </a:p>
          <a:p>
            <a:pPr lvl="1"/>
            <a:r>
              <a:rPr lang="en-US" dirty="0" smtClean="0"/>
              <a:t>Workbook / grid actions</a:t>
            </a:r>
          </a:p>
          <a:p>
            <a:r>
              <a:rPr lang="en-US" dirty="0" smtClean="0"/>
              <a:t>Retrieve information</a:t>
            </a:r>
          </a:p>
          <a:p>
            <a:pPr lvl="1"/>
            <a:r>
              <a:rPr lang="en-US" dirty="0" smtClean="0"/>
              <a:t>Where the user is</a:t>
            </a:r>
          </a:p>
          <a:p>
            <a:pPr lvl="1"/>
            <a:r>
              <a:rPr lang="en-US" dirty="0" smtClean="0"/>
              <a:t>Cell data</a:t>
            </a:r>
          </a:p>
          <a:p>
            <a:pPr lvl="1"/>
            <a:r>
              <a:rPr lang="en-US" dirty="0" smtClean="0"/>
              <a:t>Workbook data</a:t>
            </a:r>
          </a:p>
          <a:p>
            <a:r>
              <a:rPr lang="en-US" dirty="0" smtClean="0"/>
              <a:t>Set Information</a:t>
            </a:r>
          </a:p>
          <a:p>
            <a:pPr lvl="1"/>
            <a:r>
              <a:rPr lang="en-US" dirty="0" smtClean="0"/>
              <a:t>Selection</a:t>
            </a:r>
          </a:p>
          <a:p>
            <a:pPr lvl="1"/>
            <a:r>
              <a:rPr lang="en-US" dirty="0" smtClean="0"/>
              <a:t>Cell Data</a:t>
            </a:r>
            <a:endParaRPr lang="en-US" dirty="0"/>
          </a:p>
        </p:txBody>
      </p:sp>
      <p:sp>
        <p:nvSpPr>
          <p:cNvPr id="7" name="Text Placeholder 6"/>
          <p:cNvSpPr>
            <a:spLocks noGrp="1"/>
          </p:cNvSpPr>
          <p:nvPr>
            <p:ph type="body" sz="quarter" idx="3"/>
          </p:nvPr>
        </p:nvSpPr>
        <p:spPr>
          <a:xfrm>
            <a:off x="4225925" y="1411552"/>
            <a:ext cx="3457575" cy="346249"/>
          </a:xfrm>
        </p:spPr>
        <p:txBody>
          <a:bodyPr/>
          <a:lstStyle/>
          <a:p>
            <a:r>
              <a:rPr lang="en-US" dirty="0" smtClean="0"/>
              <a:t>REST API</a:t>
            </a:r>
            <a:endParaRPr lang="en-US" dirty="0"/>
          </a:p>
        </p:txBody>
      </p:sp>
      <p:sp>
        <p:nvSpPr>
          <p:cNvPr id="8" name="Content Placeholder 7"/>
          <p:cNvSpPr>
            <a:spLocks noGrp="1"/>
          </p:cNvSpPr>
          <p:nvPr>
            <p:ph sz="quarter" idx="4"/>
          </p:nvPr>
        </p:nvSpPr>
        <p:spPr>
          <a:xfrm>
            <a:off x="4273484" y="1917700"/>
            <a:ext cx="3657600" cy="1026435"/>
          </a:xfrm>
        </p:spPr>
        <p:txBody>
          <a:bodyPr/>
          <a:lstStyle/>
          <a:p>
            <a:r>
              <a:rPr lang="en-US" dirty="0" smtClean="0"/>
              <a:t>Simple way to access live Workbook elements</a:t>
            </a:r>
          </a:p>
          <a:p>
            <a:r>
              <a:rPr lang="en-US" dirty="0" smtClean="0"/>
              <a:t>Stateless</a:t>
            </a:r>
          </a:p>
        </p:txBody>
      </p:sp>
      <p:sp>
        <p:nvSpPr>
          <p:cNvPr id="9" name="Text Placeholder 6"/>
          <p:cNvSpPr txBox="1">
            <a:spLocks/>
          </p:cNvSpPr>
          <p:nvPr/>
        </p:nvSpPr>
        <p:spPr>
          <a:xfrm>
            <a:off x="8115301" y="1411553"/>
            <a:ext cx="3457575" cy="346249"/>
          </a:xfrm>
          <a:prstGeom prst="rect">
            <a:avLst/>
          </a:prstGeom>
        </p:spPr>
        <p:txBody>
          <a:bodyPr vert="horz" wrap="square" lIns="0" tIns="0" rIns="0" bIns="0" rtlCol="0" anchor="b">
            <a:spAutoFit/>
          </a:bodyPr>
          <a:lstStyle>
            <a:lvl1pPr marL="0" indent="0" algn="l" defTabSz="914363" rtl="0" eaLnBrk="1" latinLnBrk="0" hangingPunct="1">
              <a:lnSpc>
                <a:spcPct val="90000"/>
              </a:lnSpc>
              <a:spcBef>
                <a:spcPts val="0"/>
              </a:spcBef>
              <a:buSzPct val="85000"/>
              <a:buFontTx/>
              <a:buNone/>
              <a:defRPr lang="en-US" sz="2500" b="1" kern="1200">
                <a:gradFill>
                  <a:gsLst>
                    <a:gs pos="0">
                      <a:schemeClr val="tx1"/>
                    </a:gs>
                    <a:gs pos="86000">
                      <a:schemeClr val="tx1"/>
                    </a:gs>
                  </a:gsLst>
                  <a:lin ang="5400000" scaled="0"/>
                </a:gradFill>
                <a:latin typeface="+mn-lt"/>
                <a:ea typeface="+mn-ea"/>
                <a:cs typeface="+mn-cs"/>
              </a:defRPr>
            </a:lvl1pPr>
            <a:lvl2pPr marL="457182" indent="0" algn="l" defTabSz="914363" rtl="0" eaLnBrk="1" latinLnBrk="0" hangingPunct="1">
              <a:lnSpc>
                <a:spcPct val="90000"/>
              </a:lnSpc>
              <a:spcBef>
                <a:spcPct val="20000"/>
              </a:spcBef>
              <a:buSzPct val="85000"/>
              <a:buFontTx/>
              <a:buNone/>
              <a:defRPr lang="en-US" sz="2000" b="1" kern="1200">
                <a:gradFill>
                  <a:gsLst>
                    <a:gs pos="0">
                      <a:schemeClr val="tx1"/>
                    </a:gs>
                    <a:gs pos="86000">
                      <a:schemeClr val="tx1"/>
                    </a:gs>
                  </a:gsLst>
                  <a:lin ang="5400000" scaled="0"/>
                </a:gradFill>
                <a:latin typeface="+mn-lt"/>
                <a:ea typeface="+mn-ea"/>
                <a:cs typeface="+mn-cs"/>
              </a:defRPr>
            </a:lvl2pPr>
            <a:lvl3pPr marL="914363" indent="0" algn="l" defTabSz="914363" rtl="0" eaLnBrk="1" latinLnBrk="0" hangingPunct="1">
              <a:lnSpc>
                <a:spcPct val="90000"/>
              </a:lnSpc>
              <a:spcBef>
                <a:spcPct val="20000"/>
              </a:spcBef>
              <a:buSzPct val="85000"/>
              <a:buFontTx/>
              <a:buNone/>
              <a:defRPr lang="en-US" sz="1800" b="1" kern="1200">
                <a:gradFill>
                  <a:gsLst>
                    <a:gs pos="0">
                      <a:schemeClr val="tx1"/>
                    </a:gs>
                    <a:gs pos="86000">
                      <a:schemeClr val="tx1"/>
                    </a:gs>
                  </a:gsLst>
                  <a:lin ang="5400000" scaled="0"/>
                </a:gradFill>
                <a:latin typeface="+mn-lt"/>
                <a:ea typeface="+mn-ea"/>
                <a:cs typeface="+mn-cs"/>
              </a:defRPr>
            </a:lvl3pPr>
            <a:lvl4pPr marL="1371545" indent="0" algn="l" defTabSz="914363" rtl="0" eaLnBrk="1" latinLnBrk="0" hangingPunct="1">
              <a:lnSpc>
                <a:spcPct val="90000"/>
              </a:lnSpc>
              <a:spcBef>
                <a:spcPct val="20000"/>
              </a:spcBef>
              <a:buSzPct val="85000"/>
              <a:buFontTx/>
              <a:buNone/>
              <a:defRPr lang="en-US" sz="1600" b="1" kern="1200">
                <a:gradFill>
                  <a:gsLst>
                    <a:gs pos="0">
                      <a:schemeClr val="tx1"/>
                    </a:gs>
                    <a:gs pos="86000">
                      <a:schemeClr val="tx1"/>
                    </a:gs>
                  </a:gsLst>
                  <a:lin ang="5400000" scaled="0"/>
                </a:gradFill>
                <a:latin typeface="+mn-lt"/>
                <a:ea typeface="+mn-ea"/>
                <a:cs typeface="+mn-cs"/>
              </a:defRPr>
            </a:lvl4pPr>
            <a:lvl5pPr marL="1828727" indent="0" algn="l" defTabSz="914363" rtl="0" eaLnBrk="1" latinLnBrk="0" hangingPunct="1">
              <a:lnSpc>
                <a:spcPct val="90000"/>
              </a:lnSpc>
              <a:spcBef>
                <a:spcPct val="20000"/>
              </a:spcBef>
              <a:buSzPct val="85000"/>
              <a:buFontTx/>
              <a:buNone/>
              <a:defRPr lang="en-US" sz="1600" b="1" kern="1200">
                <a:gradFill>
                  <a:gsLst>
                    <a:gs pos="0">
                      <a:schemeClr val="tx1"/>
                    </a:gs>
                    <a:gs pos="86000">
                      <a:schemeClr val="tx1"/>
                    </a:gs>
                  </a:gsLst>
                  <a:lin ang="5400000" scaled="0"/>
                </a:gradFill>
                <a:latin typeface="+mn-lt"/>
                <a:ea typeface="+mn-ea"/>
                <a:cs typeface="+mn-cs"/>
              </a:defRPr>
            </a:lvl5pPr>
            <a:lvl6pPr marL="2285909"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090"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272"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454" indent="0" algn="l" defTabSz="914363"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dirty="0" smtClean="0"/>
              <a:t>Web Service API</a:t>
            </a:r>
            <a:endParaRPr lang="en-US" dirty="0"/>
          </a:p>
        </p:txBody>
      </p:sp>
      <p:sp>
        <p:nvSpPr>
          <p:cNvPr id="10" name="Content Placeholder 7"/>
          <p:cNvSpPr txBox="1">
            <a:spLocks/>
          </p:cNvSpPr>
          <p:nvPr/>
        </p:nvSpPr>
        <p:spPr>
          <a:xfrm>
            <a:off x="8115301" y="1917700"/>
            <a:ext cx="3657600" cy="1734321"/>
          </a:xfrm>
          <a:prstGeom prst="rect">
            <a:avLst/>
          </a:prstGeom>
        </p:spPr>
        <p:txBody>
          <a:bodyPr vert="horz" wrap="square" lIns="0" tIns="0" rIns="0" bIns="0" rtlCol="0">
            <a:spAutoFit/>
          </a:bodyPr>
          <a:lstStyle>
            <a:lvl1pPr marL="296321" indent="-296321" algn="l" defTabSz="914363" rtl="0" eaLnBrk="1" latinLnBrk="0" hangingPunct="1">
              <a:lnSpc>
                <a:spcPct val="90000"/>
              </a:lnSpc>
              <a:spcBef>
                <a:spcPct val="20000"/>
              </a:spcBef>
              <a:buSzPct val="85000"/>
              <a:buFontTx/>
              <a:buBlip>
                <a:blip r:embed="rId3"/>
              </a:buBlip>
              <a:defRPr lang="en-US" sz="2300" kern="1200">
                <a:gradFill>
                  <a:gsLst>
                    <a:gs pos="0">
                      <a:schemeClr val="tx1"/>
                    </a:gs>
                    <a:gs pos="86000">
                      <a:schemeClr val="tx1"/>
                    </a:gs>
                  </a:gsLst>
                  <a:lin ang="5400000" scaled="0"/>
                </a:gradFill>
                <a:latin typeface="+mn-lt"/>
                <a:ea typeface="+mn-ea"/>
                <a:cs typeface="+mn-cs"/>
              </a:defRPr>
            </a:lvl1pPr>
            <a:lvl2pPr marL="570155" indent="-273833" algn="l" defTabSz="914363" rtl="0" eaLnBrk="1" latinLnBrk="0" hangingPunct="1">
              <a:lnSpc>
                <a:spcPct val="90000"/>
              </a:lnSpc>
              <a:spcBef>
                <a:spcPct val="20000"/>
              </a:spcBef>
              <a:buSzPct val="85000"/>
              <a:buFontTx/>
              <a:buBlip>
                <a:blip r:embed="rId3"/>
              </a:buBlip>
              <a:defRPr lang="en-US" sz="2000" kern="1200">
                <a:gradFill>
                  <a:gsLst>
                    <a:gs pos="0">
                      <a:schemeClr val="tx1"/>
                    </a:gs>
                    <a:gs pos="86000">
                      <a:schemeClr val="tx1"/>
                    </a:gs>
                  </a:gsLst>
                  <a:lin ang="5400000" scaled="0"/>
                </a:gradFill>
                <a:latin typeface="+mn-lt"/>
                <a:ea typeface="+mn-ea"/>
                <a:cs typeface="+mn-cs"/>
              </a:defRPr>
            </a:lvl2pPr>
            <a:lvl3pPr marL="821499" indent="-244730" algn="l" defTabSz="914363" rtl="0" eaLnBrk="1" latinLnBrk="0" hangingPunct="1">
              <a:lnSpc>
                <a:spcPct val="90000"/>
              </a:lnSpc>
              <a:spcBef>
                <a:spcPct val="20000"/>
              </a:spcBef>
              <a:buSzPct val="85000"/>
              <a:buFontTx/>
              <a:buBlip>
                <a:blip r:embed="rId3"/>
              </a:buBlip>
              <a:defRPr lang="en-US" sz="1800" kern="1200">
                <a:gradFill>
                  <a:gsLst>
                    <a:gs pos="0">
                      <a:schemeClr val="tx1"/>
                    </a:gs>
                    <a:gs pos="86000">
                      <a:schemeClr val="tx1"/>
                    </a:gs>
                  </a:gsLst>
                  <a:lin ang="5400000" scaled="0"/>
                </a:gradFill>
                <a:latin typeface="+mn-lt"/>
                <a:ea typeface="+mn-ea"/>
                <a:cs typeface="+mn-cs"/>
              </a:defRPr>
            </a:lvl3pPr>
            <a:lvl4pPr marL="1050354" indent="-236793" algn="l" defTabSz="914363" rtl="0" eaLnBrk="1" latinLnBrk="0" hangingPunct="1">
              <a:lnSpc>
                <a:spcPct val="90000"/>
              </a:lnSpc>
              <a:spcBef>
                <a:spcPct val="20000"/>
              </a:spcBef>
              <a:buSzPct val="85000"/>
              <a:buFontTx/>
              <a:buBlip>
                <a:blip r:embed="rId3"/>
              </a:buBlip>
              <a:defRPr lang="en-US" sz="1700" kern="1200">
                <a:gradFill>
                  <a:gsLst>
                    <a:gs pos="0">
                      <a:schemeClr val="tx1"/>
                    </a:gs>
                    <a:gs pos="86000">
                      <a:schemeClr val="tx1"/>
                    </a:gs>
                  </a:gsLst>
                  <a:lin ang="5400000" scaled="0"/>
                </a:gradFill>
                <a:latin typeface="+mn-lt"/>
                <a:ea typeface="+mn-ea"/>
                <a:cs typeface="+mn-cs"/>
              </a:defRPr>
            </a:lvl4pPr>
            <a:lvl5pPr marL="1279210" indent="-220919" algn="l" defTabSz="914363" rtl="0" eaLnBrk="1" latinLnBrk="0" hangingPunct="1">
              <a:lnSpc>
                <a:spcPct val="90000"/>
              </a:lnSpc>
              <a:spcBef>
                <a:spcPct val="20000"/>
              </a:spcBef>
              <a:buSzPct val="85000"/>
              <a:buFontTx/>
              <a:buBlip>
                <a:blip r:embed="rId3"/>
              </a:buBlip>
              <a:defRPr lang="en-US" sz="17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smtClean="0"/>
              <a:t>Protect Excel-based business logic</a:t>
            </a:r>
          </a:p>
          <a:p>
            <a:r>
              <a:rPr lang="en-US" dirty="0" smtClean="0"/>
              <a:t>Editing capabilities (including collaboration)</a:t>
            </a:r>
          </a:p>
          <a:p>
            <a:r>
              <a:rPr lang="en-US" dirty="0" smtClean="0"/>
              <a:t>Persist workbook changes</a:t>
            </a:r>
          </a:p>
        </p:txBody>
      </p:sp>
      <p:sp>
        <p:nvSpPr>
          <p:cNvPr id="2" name="Left-Right Arrow 1"/>
          <p:cNvSpPr/>
          <p:nvPr/>
        </p:nvSpPr>
        <p:spPr bwMode="auto">
          <a:xfrm>
            <a:off x="627062" y="5588000"/>
            <a:ext cx="10934700" cy="977900"/>
          </a:xfrm>
          <a:prstGeom prst="leftRightArrow">
            <a:avLst/>
          </a:prstGeom>
          <a:solidFill>
            <a:schemeClr val="tx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 name="TextBox 2"/>
          <p:cNvSpPr txBox="1"/>
          <p:nvPr/>
        </p:nvSpPr>
        <p:spPr>
          <a:xfrm>
            <a:off x="1600200" y="5829300"/>
            <a:ext cx="2235200" cy="492443"/>
          </a:xfrm>
          <a:prstGeom prst="rect">
            <a:avLst/>
          </a:prstGeom>
          <a:noFill/>
        </p:spPr>
        <p:txBody>
          <a:bodyPr wrap="square" lIns="0" tIns="0" rIns="0" bIns="0" rtlCol="0">
            <a:spAutoFit/>
          </a:bodyPr>
          <a:lstStyle/>
          <a:p>
            <a:r>
              <a:rPr lang="en-US" sz="3200" dirty="0" smtClean="0">
                <a:gradFill>
                  <a:gsLst>
                    <a:gs pos="0">
                      <a:schemeClr val="tx1"/>
                    </a:gs>
                    <a:gs pos="86000">
                      <a:schemeClr val="tx1"/>
                    </a:gs>
                  </a:gsLst>
                  <a:lin ang="5400000" scaled="0"/>
                </a:gradFill>
              </a:rPr>
              <a:t>Browser</a:t>
            </a:r>
          </a:p>
        </p:txBody>
      </p:sp>
      <p:sp>
        <p:nvSpPr>
          <p:cNvPr id="12" name="TextBox 11"/>
          <p:cNvSpPr txBox="1"/>
          <p:nvPr/>
        </p:nvSpPr>
        <p:spPr>
          <a:xfrm>
            <a:off x="8305800" y="5829300"/>
            <a:ext cx="2235200" cy="492443"/>
          </a:xfrm>
          <a:prstGeom prst="rect">
            <a:avLst/>
          </a:prstGeom>
          <a:noFill/>
        </p:spPr>
        <p:txBody>
          <a:bodyPr wrap="square" lIns="0" tIns="0" rIns="0" bIns="0" rtlCol="0">
            <a:spAutoFit/>
          </a:bodyPr>
          <a:lstStyle/>
          <a:p>
            <a:pPr algn="r"/>
            <a:r>
              <a:rPr lang="en-US" sz="3200" dirty="0" smtClean="0">
                <a:gradFill>
                  <a:gsLst>
                    <a:gs pos="0">
                      <a:schemeClr val="tx1"/>
                    </a:gs>
                    <a:gs pos="86000">
                      <a:schemeClr val="tx1"/>
                    </a:gs>
                  </a:gsLst>
                  <a:lin ang="5400000" scaled="0"/>
                </a:gradFill>
              </a:rPr>
              <a:t>Server</a:t>
            </a:r>
          </a:p>
        </p:txBody>
      </p:sp>
    </p:spTree>
    <p:extLst>
      <p:ext uri="{BB962C8B-B14F-4D97-AF65-F5344CB8AC3E}">
        <p14:creationId xmlns:p14="http://schemas.microsoft.com/office/powerpoint/2010/main" val="10410836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52" y="228600"/>
            <a:ext cx="11149013" cy="609398"/>
          </a:xfrm>
        </p:spPr>
        <p:txBody>
          <a:bodyPr/>
          <a:lstStyle/>
          <a:p>
            <a:r>
              <a:rPr lang="en-US" dirty="0" smtClean="0"/>
              <a:t>Migrating to </a:t>
            </a:r>
            <a:r>
              <a:rPr lang="en-US" dirty="0"/>
              <a:t>a</a:t>
            </a:r>
            <a:r>
              <a:rPr lang="en-US" dirty="0" smtClean="0"/>
              <a:t> Componentized Service Solution</a:t>
            </a:r>
            <a:endParaRPr lang="en-US" dirty="0"/>
          </a:p>
        </p:txBody>
      </p:sp>
      <p:graphicFrame>
        <p:nvGraphicFramePr>
          <p:cNvPr id="8" name="Diagram 7"/>
          <p:cNvGraphicFramePr/>
          <p:nvPr>
            <p:extLst>
              <p:ext uri="{D42A27DB-BD31-4B8C-83A1-F6EECF244321}">
                <p14:modId xmlns:p14="http://schemas.microsoft.com/office/powerpoint/2010/main" val="2425368924"/>
              </p:ext>
            </p:extLst>
          </p:nvPr>
        </p:nvGraphicFramePr>
        <p:xfrm>
          <a:off x="519112" y="1447798"/>
          <a:ext cx="11149013" cy="4635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619416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16757" y="242922"/>
            <a:ext cx="11526754" cy="6000750"/>
          </a:xfrm>
          <a:prstGeom prst="rect">
            <a:avLst/>
          </a:prstGeom>
          <a:solidFill>
            <a:schemeClr val="bg1">
              <a:lumMod val="85000"/>
            </a:schemeClr>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lIns="97531" tIns="48766" rIns="97531" bIns="48766" rtlCol="0" anchor="ctr"/>
          <a:lstStyle/>
          <a:p>
            <a:pPr algn="ctr" defTabSz="975310"/>
            <a:endParaRPr lang="en-US" sz="1900" dirty="0">
              <a:solidFill>
                <a:prstClr val="black">
                  <a:lumMod val="50000"/>
                  <a:lumOff val="50000"/>
                </a:prstClr>
              </a:solidFill>
              <a:ea typeface="Segoe UI" pitchFamily="34" charset="0"/>
              <a:cs typeface="Segoe UI" pitchFamily="34" charset="0"/>
            </a:endParaRPr>
          </a:p>
        </p:txBody>
      </p:sp>
      <p:sp>
        <p:nvSpPr>
          <p:cNvPr id="111" name="Rectangle 110"/>
          <p:cNvSpPr/>
          <p:nvPr/>
        </p:nvSpPr>
        <p:spPr>
          <a:xfrm>
            <a:off x="316757" y="803672"/>
            <a:ext cx="11526754" cy="4895289"/>
          </a:xfrm>
          <a:prstGeom prst="rect">
            <a:avLst/>
          </a:prstGeom>
          <a:solidFill>
            <a:schemeClr val="bg1">
              <a:lumMod val="95000"/>
            </a:schemeClr>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endParaRPr lang="en-US" sz="900" smtClean="0">
              <a:solidFill>
                <a:prstClr val="black"/>
              </a:solidFill>
              <a:ea typeface="Segoe UI" pitchFamily="34" charset="0"/>
              <a:cs typeface="Segoe UI" pitchFamily="34" charset="0"/>
            </a:endParaRPr>
          </a:p>
        </p:txBody>
      </p:sp>
      <p:sp>
        <p:nvSpPr>
          <p:cNvPr id="2" name="Rectangle 1"/>
          <p:cNvSpPr/>
          <p:nvPr/>
        </p:nvSpPr>
        <p:spPr>
          <a:xfrm>
            <a:off x="316757" y="1348384"/>
            <a:ext cx="11526754" cy="4895289"/>
          </a:xfrm>
          <a:prstGeom prst="rect">
            <a:avLst/>
          </a:prstGeom>
          <a:solidFill>
            <a:schemeClr val="bg1"/>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endParaRPr lang="en-US" sz="900" smtClean="0">
              <a:solidFill>
                <a:prstClr val="black"/>
              </a:solidFill>
              <a:ea typeface="Segoe UI" pitchFamily="34" charset="0"/>
              <a:cs typeface="Segoe UI" pitchFamily="34" charset="0"/>
            </a:endParaRPr>
          </a:p>
        </p:txBody>
      </p:sp>
      <p:sp>
        <p:nvSpPr>
          <p:cNvPr id="65" name="Round Same Side Corner Rectangle 64"/>
          <p:cNvSpPr/>
          <p:nvPr/>
        </p:nvSpPr>
        <p:spPr>
          <a:xfrm>
            <a:off x="483580" y="1097759"/>
            <a:ext cx="373917" cy="250624"/>
          </a:xfrm>
          <a:prstGeom prst="round2SameRect">
            <a:avLst/>
          </a:prstGeom>
          <a:solidFill>
            <a:schemeClr val="bg1">
              <a:lumMod val="85000"/>
            </a:schemeClr>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endParaRPr lang="en-US" sz="900">
              <a:solidFill>
                <a:prstClr val="black"/>
              </a:solidFill>
              <a:ea typeface="Segoe UI" pitchFamily="34" charset="0"/>
              <a:cs typeface="Segoe UI" pitchFamily="34" charset="0"/>
            </a:endParaRPr>
          </a:p>
        </p:txBody>
      </p:sp>
      <p:sp>
        <p:nvSpPr>
          <p:cNvPr id="72" name="Round Same Side Corner Rectangle 71"/>
          <p:cNvSpPr/>
          <p:nvPr/>
        </p:nvSpPr>
        <p:spPr>
          <a:xfrm>
            <a:off x="1043963" y="1097759"/>
            <a:ext cx="1894917" cy="250624"/>
          </a:xfrm>
          <a:prstGeom prst="round2SameRect">
            <a:avLst/>
          </a:prstGeom>
          <a:solidFill>
            <a:schemeClr val="bg1"/>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75310"/>
            <a:r>
              <a:rPr lang="en-US" sz="900" dirty="0" smtClean="0">
                <a:solidFill>
                  <a:sysClr val="windowText" lastClr="000000"/>
                </a:solidFill>
                <a:ea typeface="Segoe UI" pitchFamily="34" charset="0"/>
                <a:cs typeface="Segoe UI" pitchFamily="34" charset="0"/>
                <a:sym typeface="Wingdings"/>
              </a:rPr>
              <a:t>TCO</a:t>
            </a:r>
            <a:endParaRPr lang="en-US" sz="900" dirty="0" smtClean="0">
              <a:solidFill>
                <a:sysClr val="windowText" lastClr="000000"/>
              </a:solidFill>
              <a:ea typeface="Segoe UI" pitchFamily="34" charset="0"/>
              <a:cs typeface="Segoe UI" pitchFamily="34" charset="0"/>
            </a:endParaRPr>
          </a:p>
        </p:txBody>
      </p:sp>
      <p:sp>
        <p:nvSpPr>
          <p:cNvPr id="74" name="Round Same Side Corner Rectangle 73"/>
          <p:cNvSpPr/>
          <p:nvPr/>
        </p:nvSpPr>
        <p:spPr>
          <a:xfrm>
            <a:off x="857497" y="1097759"/>
            <a:ext cx="188753" cy="250624"/>
          </a:xfrm>
          <a:prstGeom prst="round2SameRect">
            <a:avLst/>
          </a:prstGeom>
          <a:solidFill>
            <a:schemeClr val="bg1">
              <a:lumMod val="85000"/>
            </a:schemeClr>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endParaRPr lang="en-US" sz="900">
              <a:solidFill>
                <a:prstClr val="black"/>
              </a:solidFill>
              <a:ea typeface="Segoe UI" pitchFamily="34" charset="0"/>
              <a:cs typeface="Segoe UI" pitchFamily="34" charset="0"/>
            </a:endParaRPr>
          </a:p>
        </p:txBody>
      </p:sp>
      <p:sp>
        <p:nvSpPr>
          <p:cNvPr id="75" name="Rectangle 74"/>
          <p:cNvSpPr/>
          <p:nvPr/>
        </p:nvSpPr>
        <p:spPr>
          <a:xfrm>
            <a:off x="1057580" y="1298506"/>
            <a:ext cx="1881301" cy="134801"/>
          </a:xfrm>
          <a:prstGeom prst="rect">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5310"/>
            <a:endParaRPr lang="en-US" sz="900" smtClean="0">
              <a:solidFill>
                <a:prstClr val="white">
                  <a:lumMod val="75000"/>
                </a:prstClr>
              </a:solidFill>
              <a:ea typeface="Segoe UI" pitchFamily="34" charset="0"/>
              <a:cs typeface="Segoe UI" pitchFamily="34" charset="0"/>
            </a:endParaRPr>
          </a:p>
        </p:txBody>
      </p:sp>
      <p:grpSp>
        <p:nvGrpSpPr>
          <p:cNvPr id="76" name="Group 75"/>
          <p:cNvGrpSpPr/>
          <p:nvPr/>
        </p:nvGrpSpPr>
        <p:grpSpPr>
          <a:xfrm>
            <a:off x="10658573" y="241101"/>
            <a:ext cx="1176023" cy="171450"/>
            <a:chOff x="7978527" y="924558"/>
            <a:chExt cx="941370" cy="182880"/>
          </a:xfrm>
        </p:grpSpPr>
        <p:sp>
          <p:nvSpPr>
            <p:cNvPr id="83" name="Rectangle 12"/>
            <p:cNvSpPr/>
            <p:nvPr/>
          </p:nvSpPr>
          <p:spPr>
            <a:xfrm>
              <a:off x="8537817" y="924558"/>
              <a:ext cx="382080" cy="182880"/>
            </a:xfrm>
            <a:prstGeom prst="rect">
              <a:avLst/>
            </a:prstGeom>
            <a:solidFill>
              <a:schemeClr val="bg1">
                <a:lumMod val="6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540" tIns="48770" rIns="97540" bIns="48770" rtlCol="0" anchor="ctr"/>
            <a:lstStyle/>
            <a:p>
              <a:pPr algn="ctr" defTabSz="975310"/>
              <a:r>
                <a:rPr lang="en-US" sz="1200">
                  <a:solidFill>
                    <a:prstClr val="white"/>
                  </a:solidFill>
                  <a:ea typeface="Segoe UI" pitchFamily="34" charset="0"/>
                  <a:cs typeface="Segoe UI" pitchFamily="34" charset="0"/>
                  <a:sym typeface="Wingdings 2"/>
                </a:rPr>
                <a:t></a:t>
              </a:r>
              <a:endParaRPr lang="en-US" sz="1200">
                <a:solidFill>
                  <a:prstClr val="white"/>
                </a:solidFill>
                <a:ea typeface="Segoe UI" pitchFamily="34" charset="0"/>
                <a:cs typeface="Segoe UI" pitchFamily="34" charset="0"/>
              </a:endParaRPr>
            </a:p>
          </p:txBody>
        </p:sp>
        <p:sp>
          <p:nvSpPr>
            <p:cNvPr id="85" name="Rectangle 12"/>
            <p:cNvSpPr/>
            <p:nvPr/>
          </p:nvSpPr>
          <p:spPr>
            <a:xfrm>
              <a:off x="8253576" y="924558"/>
              <a:ext cx="280115" cy="179759"/>
            </a:xfrm>
            <a:prstGeom prst="rect">
              <a:avLst/>
            </a:prstGeom>
            <a:solidFill>
              <a:schemeClr val="bg1">
                <a:lumMod val="8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540" tIns="48770" rIns="97540" bIns="48770" rtlCol="0" anchor="ctr"/>
            <a:lstStyle/>
            <a:p>
              <a:pPr algn="ctr" defTabSz="975310"/>
              <a:r>
                <a:rPr lang="en-US" sz="1200">
                  <a:solidFill>
                    <a:prstClr val="black">
                      <a:lumMod val="50000"/>
                      <a:lumOff val="50000"/>
                    </a:prstClr>
                  </a:solidFill>
                  <a:ea typeface="Segoe UI" pitchFamily="34" charset="0"/>
                  <a:cs typeface="Segoe UI" pitchFamily="34" charset="0"/>
                  <a:sym typeface="Webdings"/>
                </a:rPr>
                <a:t></a:t>
              </a:r>
              <a:endParaRPr lang="en-US" sz="1200">
                <a:solidFill>
                  <a:prstClr val="black">
                    <a:lumMod val="50000"/>
                    <a:lumOff val="50000"/>
                  </a:prstClr>
                </a:solidFill>
                <a:ea typeface="Segoe UI" pitchFamily="34" charset="0"/>
                <a:cs typeface="Segoe UI" pitchFamily="34" charset="0"/>
              </a:endParaRPr>
            </a:p>
          </p:txBody>
        </p:sp>
        <p:sp>
          <p:nvSpPr>
            <p:cNvPr id="95" name="Rectangle 12"/>
            <p:cNvSpPr/>
            <p:nvPr/>
          </p:nvSpPr>
          <p:spPr>
            <a:xfrm>
              <a:off x="7978527" y="924558"/>
              <a:ext cx="280115" cy="179759"/>
            </a:xfrm>
            <a:prstGeom prst="rect">
              <a:avLst/>
            </a:prstGeom>
            <a:solidFill>
              <a:schemeClr val="bg1">
                <a:lumMod val="8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540" tIns="48770" rIns="97540" bIns="91440" rtlCol="0" anchor="ctr"/>
            <a:lstStyle/>
            <a:p>
              <a:pPr algn="ctr" defTabSz="975310"/>
              <a:r>
                <a:rPr lang="en-US" sz="1200">
                  <a:solidFill>
                    <a:prstClr val="black">
                      <a:lumMod val="50000"/>
                      <a:lumOff val="50000"/>
                    </a:prstClr>
                  </a:solidFill>
                  <a:ea typeface="Segoe UI" pitchFamily="34" charset="0"/>
                  <a:cs typeface="Segoe UI" pitchFamily="34" charset="0"/>
                  <a:sym typeface="Webdings"/>
                </a:rPr>
                <a:t></a:t>
              </a:r>
              <a:endParaRPr lang="en-US" sz="1200">
                <a:solidFill>
                  <a:prstClr val="black">
                    <a:lumMod val="50000"/>
                    <a:lumOff val="50000"/>
                  </a:prstClr>
                </a:solidFill>
                <a:ea typeface="Segoe UI" pitchFamily="34" charset="0"/>
                <a:cs typeface="Segoe UI" pitchFamily="34" charset="0"/>
              </a:endParaRPr>
            </a:p>
          </p:txBody>
        </p:sp>
      </p:grpSp>
      <p:sp>
        <p:nvSpPr>
          <p:cNvPr id="100" name="Rectangle 99"/>
          <p:cNvSpPr/>
          <p:nvPr/>
        </p:nvSpPr>
        <p:spPr>
          <a:xfrm>
            <a:off x="9979044" y="1062894"/>
            <a:ext cx="592285" cy="214311"/>
          </a:xfrm>
          <a:prstGeom prst="rect">
            <a:avLst/>
          </a:prstGeom>
          <a:noFill/>
          <a:ln w="3175">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5310">
              <a:lnSpc>
                <a:spcPts val="700"/>
              </a:lnSpc>
            </a:pPr>
            <a:endParaRPr lang="en-US" sz="900" smtClean="0">
              <a:solidFill>
                <a:prstClr val="black"/>
              </a:solidFill>
              <a:ea typeface="Segoe UI" pitchFamily="34" charset="0"/>
              <a:cs typeface="Segoe UI" pitchFamily="34" charset="0"/>
            </a:endParaRPr>
          </a:p>
        </p:txBody>
      </p:sp>
      <p:sp>
        <p:nvSpPr>
          <p:cNvPr id="102" name="Rectangle 101"/>
          <p:cNvSpPr/>
          <p:nvPr/>
        </p:nvSpPr>
        <p:spPr>
          <a:xfrm>
            <a:off x="345150" y="250033"/>
            <a:ext cx="10988933" cy="215836"/>
          </a:xfrm>
          <a:prstGeom prst="rect">
            <a:avLst/>
          </a:prstGeom>
          <a:noFill/>
          <a:ln w="3175">
            <a:noFill/>
          </a:ln>
          <a:effectLst>
            <a:innerShdw blurRad="635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975310"/>
            <a:r>
              <a:rPr lang="en-US" sz="900" smtClean="0">
                <a:solidFill>
                  <a:prstClr val="black">
                    <a:lumMod val="75000"/>
                    <a:lumOff val="25000"/>
                  </a:prstClr>
                </a:solidFill>
                <a:ea typeface="Segoe UI" pitchFamily="34" charset="0"/>
                <a:cs typeface="Segoe UI" pitchFamily="34" charset="0"/>
                <a:sym typeface="Wingdings"/>
              </a:rPr>
              <a:t>Document Name  –  Windows Internet Explorer</a:t>
            </a:r>
            <a:endParaRPr lang="en-US" sz="900">
              <a:solidFill>
                <a:prstClr val="black">
                  <a:lumMod val="75000"/>
                  <a:lumOff val="25000"/>
                </a:prstClr>
              </a:solidFill>
              <a:ea typeface="Segoe UI" pitchFamily="34" charset="0"/>
              <a:cs typeface="Segoe UI" pitchFamily="34" charset="0"/>
            </a:endParaRPr>
          </a:p>
        </p:txBody>
      </p:sp>
      <p:sp>
        <p:nvSpPr>
          <p:cNvPr id="106" name="Oval 105"/>
          <p:cNvSpPr/>
          <p:nvPr/>
        </p:nvSpPr>
        <p:spPr>
          <a:xfrm>
            <a:off x="428374" y="501586"/>
            <a:ext cx="318458" cy="238984"/>
          </a:xfrm>
          <a:prstGeom prst="ellipse">
            <a:avLst/>
          </a:prstGeom>
          <a:solidFill>
            <a:schemeClr val="bg1"/>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r>
              <a:rPr lang="en-US" sz="1200">
                <a:solidFill>
                  <a:prstClr val="black">
                    <a:lumMod val="75000"/>
                    <a:lumOff val="25000"/>
                  </a:prstClr>
                </a:solidFill>
                <a:ea typeface="Segoe UI" pitchFamily="34" charset="0"/>
                <a:cs typeface="Segoe UI" pitchFamily="34" charset="0"/>
                <a:sym typeface="Wingdings 3"/>
              </a:rPr>
              <a:t></a:t>
            </a:r>
            <a:endParaRPr lang="en-US" sz="1200" smtClean="0">
              <a:solidFill>
                <a:prstClr val="black">
                  <a:lumMod val="75000"/>
                  <a:lumOff val="25000"/>
                </a:prstClr>
              </a:solidFill>
              <a:ea typeface="Segoe UI" pitchFamily="34" charset="0"/>
              <a:cs typeface="Segoe UI" pitchFamily="34" charset="0"/>
            </a:endParaRPr>
          </a:p>
        </p:txBody>
      </p:sp>
      <p:sp>
        <p:nvSpPr>
          <p:cNvPr id="107" name="Oval 106"/>
          <p:cNvSpPr/>
          <p:nvPr/>
        </p:nvSpPr>
        <p:spPr>
          <a:xfrm>
            <a:off x="849211" y="501586"/>
            <a:ext cx="318458" cy="238984"/>
          </a:xfrm>
          <a:prstGeom prst="ellipse">
            <a:avLst/>
          </a:prstGeom>
          <a:solidFill>
            <a:schemeClr val="bg1"/>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r>
              <a:rPr lang="en-US" sz="1200" smtClean="0">
                <a:solidFill>
                  <a:prstClr val="black">
                    <a:lumMod val="75000"/>
                    <a:lumOff val="25000"/>
                  </a:prstClr>
                </a:solidFill>
                <a:ea typeface="Segoe UI" pitchFamily="34" charset="0"/>
                <a:cs typeface="Segoe UI" pitchFamily="34" charset="0"/>
                <a:sym typeface="Wingdings 3"/>
              </a:rPr>
              <a:t></a:t>
            </a:r>
            <a:endParaRPr lang="en-US" sz="1200" smtClean="0">
              <a:solidFill>
                <a:prstClr val="black">
                  <a:lumMod val="75000"/>
                  <a:lumOff val="25000"/>
                </a:prstClr>
              </a:solidFill>
              <a:ea typeface="Segoe UI" pitchFamily="34" charset="0"/>
              <a:cs typeface="Segoe UI" pitchFamily="34" charset="0"/>
            </a:endParaRPr>
          </a:p>
        </p:txBody>
      </p:sp>
      <p:sp>
        <p:nvSpPr>
          <p:cNvPr id="130" name="Rectangle 129"/>
          <p:cNvSpPr/>
          <p:nvPr/>
        </p:nvSpPr>
        <p:spPr>
          <a:xfrm>
            <a:off x="337152" y="1350476"/>
            <a:ext cx="11506360" cy="389169"/>
          </a:xfrm>
          <a:prstGeom prst="rect">
            <a:avLst/>
          </a:prstGeom>
          <a:solidFill>
            <a:schemeClr val="bg1">
              <a:lumMod val="50000"/>
            </a:schemeClr>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endParaRPr lang="en-US" sz="900" smtClean="0">
              <a:solidFill>
                <a:prstClr val="black"/>
              </a:solidFill>
              <a:ea typeface="Segoe UI" pitchFamily="34" charset="0"/>
              <a:cs typeface="Segoe UI" pitchFamily="34" charset="0"/>
            </a:endParaRPr>
          </a:p>
        </p:txBody>
      </p:sp>
      <p:sp>
        <p:nvSpPr>
          <p:cNvPr id="108" name="Rectangle 107"/>
          <p:cNvSpPr/>
          <p:nvPr/>
        </p:nvSpPr>
        <p:spPr>
          <a:xfrm>
            <a:off x="333250" y="816531"/>
            <a:ext cx="10988933" cy="215836"/>
          </a:xfrm>
          <a:prstGeom prst="rect">
            <a:avLst/>
          </a:prstGeom>
          <a:noFill/>
          <a:ln w="3175">
            <a:noFill/>
          </a:ln>
          <a:effectLst>
            <a:innerShdw blurRad="635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975310"/>
            <a:r>
              <a:rPr lang="en-US" sz="1200" smtClean="0">
                <a:solidFill>
                  <a:prstClr val="black">
                    <a:lumMod val="75000"/>
                    <a:lumOff val="25000"/>
                  </a:prstClr>
                </a:solidFill>
                <a:ea typeface="Segoe UI" pitchFamily="34" charset="0"/>
                <a:cs typeface="Segoe UI" pitchFamily="34" charset="0"/>
                <a:sym typeface="Wingdings 2"/>
              </a:rPr>
              <a:t></a:t>
            </a:r>
            <a:r>
              <a:rPr lang="en-US" sz="900" smtClean="0">
                <a:solidFill>
                  <a:prstClr val="black">
                    <a:lumMod val="75000"/>
                    <a:lumOff val="25000"/>
                  </a:prstClr>
                </a:solidFill>
                <a:ea typeface="Segoe UI" pitchFamily="34" charset="0"/>
                <a:cs typeface="Segoe UI" pitchFamily="34" charset="0"/>
                <a:sym typeface="Wingdings 2"/>
              </a:rPr>
              <a:t>  </a:t>
            </a:r>
            <a:r>
              <a:rPr lang="en-US" sz="900" smtClean="0">
                <a:solidFill>
                  <a:prstClr val="black">
                    <a:lumMod val="75000"/>
                    <a:lumOff val="25000"/>
                  </a:prstClr>
                </a:solidFill>
                <a:ea typeface="Segoe UI" pitchFamily="34" charset="0"/>
                <a:cs typeface="Segoe UI" pitchFamily="34" charset="0"/>
                <a:sym typeface="Wingdings"/>
              </a:rPr>
              <a:t>Favorites</a:t>
            </a:r>
            <a:r>
              <a:rPr lang="en-US" sz="600" smtClean="0">
                <a:solidFill>
                  <a:prstClr val="black">
                    <a:lumMod val="75000"/>
                    <a:lumOff val="25000"/>
                  </a:prstClr>
                </a:solidFill>
                <a:ea typeface="Segoe UI" pitchFamily="34" charset="0"/>
                <a:cs typeface="Segoe UI" pitchFamily="34" charset="0"/>
                <a:sym typeface="Wingdings"/>
              </a:rPr>
              <a:t>  |  </a:t>
            </a:r>
            <a:r>
              <a:rPr lang="en-US" sz="900" smtClean="0">
                <a:solidFill>
                  <a:prstClr val="black">
                    <a:lumMod val="75000"/>
                    <a:lumOff val="25000"/>
                  </a:prstClr>
                </a:solidFill>
                <a:ea typeface="Segoe UI" pitchFamily="34" charset="0"/>
                <a:cs typeface="Segoe UI" pitchFamily="34" charset="0"/>
                <a:sym typeface="Wingdings"/>
              </a:rPr>
              <a:t>Website 1   Website 2   Website 3 </a:t>
            </a:r>
            <a:endParaRPr lang="en-US" sz="900">
              <a:solidFill>
                <a:prstClr val="black">
                  <a:lumMod val="75000"/>
                  <a:lumOff val="25000"/>
                </a:prstClr>
              </a:solidFill>
              <a:ea typeface="Segoe UI" pitchFamily="34" charset="0"/>
              <a:cs typeface="Segoe UI" pitchFamily="34" charset="0"/>
            </a:endParaRPr>
          </a:p>
        </p:txBody>
      </p:sp>
      <p:sp>
        <p:nvSpPr>
          <p:cNvPr id="87" name="Rectangle 86"/>
          <p:cNvSpPr/>
          <p:nvPr/>
        </p:nvSpPr>
        <p:spPr>
          <a:xfrm>
            <a:off x="316757" y="1739644"/>
            <a:ext cx="11526754" cy="771525"/>
          </a:xfrm>
          <a:prstGeom prst="rect">
            <a:avLst/>
          </a:prstGeom>
          <a:solidFill>
            <a:schemeClr val="bg1"/>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endParaRPr lang="en-US" sz="900">
              <a:solidFill>
                <a:prstClr val="white">
                  <a:lumMod val="75000"/>
                </a:prstClr>
              </a:solidFill>
              <a:ea typeface="Segoe UI" pitchFamily="34" charset="0"/>
              <a:cs typeface="Segoe UI" pitchFamily="34" charset="0"/>
            </a:endParaRPr>
          </a:p>
        </p:txBody>
      </p:sp>
      <p:sp>
        <p:nvSpPr>
          <p:cNvPr id="29" name="Rectangle 28"/>
          <p:cNvSpPr/>
          <p:nvPr/>
        </p:nvSpPr>
        <p:spPr>
          <a:xfrm>
            <a:off x="2257459" y="1525333"/>
            <a:ext cx="786590" cy="214311"/>
          </a:xfrm>
          <a:prstGeom prst="rect">
            <a:avLst/>
          </a:prstGeom>
          <a:solidFill>
            <a:schemeClr val="bg1"/>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5310"/>
            <a:r>
              <a:rPr lang="en-US" sz="900" smtClean="0">
                <a:solidFill>
                  <a:prstClr val="black"/>
                </a:solidFill>
                <a:ea typeface="Segoe UI" pitchFamily="34" charset="0"/>
                <a:cs typeface="Segoe UI" pitchFamily="34" charset="0"/>
              </a:rPr>
              <a:t>Browse</a:t>
            </a:r>
          </a:p>
        </p:txBody>
      </p:sp>
      <p:sp>
        <p:nvSpPr>
          <p:cNvPr id="109" name="Rectangle 108"/>
          <p:cNvSpPr/>
          <p:nvPr/>
        </p:nvSpPr>
        <p:spPr>
          <a:xfrm>
            <a:off x="1313910" y="515512"/>
            <a:ext cx="7696694" cy="211131"/>
          </a:xfrm>
          <a:prstGeom prst="rect">
            <a:avLst/>
          </a:prstGeom>
          <a:solidFill>
            <a:schemeClr val="bg1"/>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defTabSz="975310"/>
            <a:r>
              <a:rPr lang="en-US" sz="900" dirty="0" smtClean="0">
                <a:solidFill>
                  <a:prstClr val="black">
                    <a:lumMod val="75000"/>
                    <a:lumOff val="25000"/>
                  </a:prstClr>
                </a:solidFill>
                <a:ea typeface="Segoe UI" pitchFamily="34" charset="0"/>
                <a:cs typeface="Segoe UI" pitchFamily="34" charset="0"/>
              </a:rPr>
              <a:t>http://intranet.contoso.com/Shared%20Documents/TCO Model/TCOStart.aspx</a:t>
            </a:r>
          </a:p>
        </p:txBody>
      </p:sp>
      <p:sp>
        <p:nvSpPr>
          <p:cNvPr id="110" name="Rectangle 109"/>
          <p:cNvSpPr/>
          <p:nvPr/>
        </p:nvSpPr>
        <p:spPr>
          <a:xfrm>
            <a:off x="9114846" y="524444"/>
            <a:ext cx="2635440" cy="202201"/>
          </a:xfrm>
          <a:prstGeom prst="rect">
            <a:avLst/>
          </a:prstGeom>
          <a:solidFill>
            <a:schemeClr val="bg1"/>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defTabSz="975310"/>
            <a:r>
              <a:rPr lang="en-US" sz="900" smtClean="0">
                <a:solidFill>
                  <a:prstClr val="black">
                    <a:lumMod val="75000"/>
                    <a:lumOff val="25000"/>
                  </a:prstClr>
                </a:solidFill>
                <a:ea typeface="Segoe UI" pitchFamily="34" charset="0"/>
                <a:cs typeface="Segoe UI" pitchFamily="34" charset="0"/>
              </a:rPr>
              <a:t>Search</a:t>
            </a:r>
          </a:p>
        </p:txBody>
      </p:sp>
      <p:sp>
        <p:nvSpPr>
          <p:cNvPr id="28" name="Round Same Side Corner Rectangle 27"/>
          <p:cNvSpPr/>
          <p:nvPr/>
        </p:nvSpPr>
        <p:spPr>
          <a:xfrm>
            <a:off x="316758" y="1549145"/>
            <a:ext cx="1468135" cy="201667"/>
          </a:xfrm>
          <a:prstGeom prst="round2SameRect">
            <a:avLst/>
          </a:prstGeom>
          <a:noFill/>
          <a:ln w="3175">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defTabSz="975310"/>
            <a:r>
              <a:rPr lang="en-US" sz="900" smtClean="0">
                <a:solidFill>
                  <a:prstClr val="white"/>
                </a:solidFill>
                <a:ea typeface="Segoe UI" pitchFamily="34" charset="0"/>
                <a:cs typeface="Segoe UI" pitchFamily="34" charset="0"/>
              </a:rPr>
              <a:t>Site Actions </a:t>
            </a:r>
            <a:r>
              <a:rPr lang="en-US" sz="900" smtClean="0">
                <a:solidFill>
                  <a:prstClr val="white"/>
                </a:solidFill>
                <a:ea typeface="Segoe UI" pitchFamily="34" charset="0"/>
                <a:cs typeface="Segoe UI" pitchFamily="34" charset="0"/>
                <a:sym typeface="Webdings"/>
              </a:rPr>
              <a:t></a:t>
            </a:r>
            <a:endParaRPr lang="en-US" sz="900">
              <a:solidFill>
                <a:prstClr val="white"/>
              </a:solidFill>
              <a:ea typeface="Segoe UI" pitchFamily="34" charset="0"/>
              <a:cs typeface="Segoe UI" pitchFamily="34" charset="0"/>
            </a:endParaRPr>
          </a:p>
        </p:txBody>
      </p:sp>
      <p:sp>
        <p:nvSpPr>
          <p:cNvPr id="30" name="Rectangle 29"/>
          <p:cNvSpPr/>
          <p:nvPr/>
        </p:nvSpPr>
        <p:spPr>
          <a:xfrm>
            <a:off x="3104255" y="1525333"/>
            <a:ext cx="786590" cy="214311"/>
          </a:xfrm>
          <a:prstGeom prst="rect">
            <a:avLst/>
          </a:prstGeom>
          <a:noFill/>
          <a:ln w="3175">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5310"/>
            <a:r>
              <a:rPr lang="en-US" sz="900" dirty="0" smtClean="0">
                <a:solidFill>
                  <a:prstClr val="white"/>
                </a:solidFill>
                <a:ea typeface="Segoe UI" pitchFamily="34" charset="0"/>
                <a:cs typeface="Segoe UI" pitchFamily="34" charset="0"/>
              </a:rPr>
              <a:t>Page</a:t>
            </a:r>
          </a:p>
        </p:txBody>
      </p:sp>
      <p:sp>
        <p:nvSpPr>
          <p:cNvPr id="42" name="Rectangle 41"/>
          <p:cNvSpPr/>
          <p:nvPr/>
        </p:nvSpPr>
        <p:spPr>
          <a:xfrm>
            <a:off x="9969893" y="2115547"/>
            <a:ext cx="592285" cy="214311"/>
          </a:xfrm>
          <a:prstGeom prst="rect">
            <a:avLst/>
          </a:prstGeom>
          <a:noFill/>
          <a:ln w="3175">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5310">
              <a:lnSpc>
                <a:spcPts val="700"/>
              </a:lnSpc>
            </a:pPr>
            <a:endParaRPr lang="en-US" sz="900" smtClean="0">
              <a:solidFill>
                <a:prstClr val="black"/>
              </a:solidFill>
              <a:ea typeface="Segoe UI" pitchFamily="34" charset="0"/>
              <a:cs typeface="Segoe UI" pitchFamily="34" charset="0"/>
            </a:endParaRPr>
          </a:p>
        </p:txBody>
      </p:sp>
      <p:sp>
        <p:nvSpPr>
          <p:cNvPr id="90" name="Round Same Side Corner Rectangle 89"/>
          <p:cNvSpPr/>
          <p:nvPr/>
        </p:nvSpPr>
        <p:spPr>
          <a:xfrm>
            <a:off x="1598785" y="1500187"/>
            <a:ext cx="718170" cy="250624"/>
          </a:xfrm>
          <a:prstGeom prst="round2SameRect">
            <a:avLst/>
          </a:prstGeom>
          <a:noFill/>
          <a:ln w="3175">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75310"/>
            <a:r>
              <a:rPr lang="en-US" sz="900" smtClean="0">
                <a:solidFill>
                  <a:prstClr val="white"/>
                </a:solidFill>
                <a:ea typeface="Segoe UI" pitchFamily="34" charset="0"/>
                <a:cs typeface="Segoe UI" pitchFamily="34" charset="0"/>
                <a:sym typeface="Wingdings"/>
              </a:rPr>
              <a:t> </a:t>
            </a:r>
            <a:r>
              <a:rPr lang="en-US" sz="900" smtClean="0">
                <a:solidFill>
                  <a:prstClr val="white"/>
                </a:solidFill>
                <a:ea typeface="Segoe UI" pitchFamily="34" charset="0"/>
                <a:cs typeface="Segoe UI" pitchFamily="34" charset="0"/>
                <a:sym typeface="Wingdings 2"/>
              </a:rPr>
              <a:t></a:t>
            </a:r>
            <a:endParaRPr lang="en-US" sz="900" smtClean="0">
              <a:solidFill>
                <a:prstClr val="white"/>
              </a:solidFill>
              <a:ea typeface="Segoe UI" pitchFamily="34" charset="0"/>
              <a:cs typeface="Segoe UI" pitchFamily="34" charset="0"/>
            </a:endParaRPr>
          </a:p>
        </p:txBody>
      </p:sp>
      <p:sp>
        <p:nvSpPr>
          <p:cNvPr id="3" name="Rectangle 2"/>
          <p:cNvSpPr/>
          <p:nvPr/>
        </p:nvSpPr>
        <p:spPr>
          <a:xfrm>
            <a:off x="491949" y="1886804"/>
            <a:ext cx="365546" cy="274320"/>
          </a:xfrm>
          <a:prstGeom prst="rect">
            <a:avLst/>
          </a:prstGeom>
          <a:solidFill>
            <a:schemeClr val="bg1">
              <a:lumMod val="85000"/>
            </a:schemeClr>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endParaRPr lang="en-US" sz="900" smtClean="0">
              <a:solidFill>
                <a:prstClr val="black"/>
              </a:solidFill>
              <a:ea typeface="Segoe UI" pitchFamily="34" charset="0"/>
              <a:cs typeface="Segoe UI" pitchFamily="34" charset="0"/>
            </a:endParaRPr>
          </a:p>
        </p:txBody>
      </p:sp>
      <p:sp>
        <p:nvSpPr>
          <p:cNvPr id="93" name="Rectangle 92"/>
          <p:cNvSpPr/>
          <p:nvPr/>
        </p:nvSpPr>
        <p:spPr>
          <a:xfrm>
            <a:off x="892374" y="1896950"/>
            <a:ext cx="3331868" cy="298964"/>
          </a:xfrm>
          <a:prstGeom prst="rect">
            <a:avLst/>
          </a:prstGeom>
          <a:noFill/>
          <a:ln w="3175">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defTabSz="975310"/>
            <a:r>
              <a:rPr lang="en-US" sz="1400" dirty="0" smtClean="0">
                <a:solidFill>
                  <a:prstClr val="black"/>
                </a:solidFill>
                <a:ea typeface="Segoe UI" pitchFamily="34" charset="0"/>
                <a:cs typeface="Segoe UI" pitchFamily="34" charset="0"/>
              </a:rPr>
              <a:t>TCO Calculator</a:t>
            </a:r>
            <a:endParaRPr lang="en-US" sz="1400" dirty="0">
              <a:solidFill>
                <a:prstClr val="black"/>
              </a:solidFill>
              <a:ea typeface="Segoe UI" pitchFamily="34" charset="0"/>
              <a:cs typeface="Segoe UI" pitchFamily="34" charset="0"/>
            </a:endParaRPr>
          </a:p>
        </p:txBody>
      </p:sp>
      <p:cxnSp>
        <p:nvCxnSpPr>
          <p:cNvPr id="5" name="Straight Connector 4"/>
          <p:cNvCxnSpPr/>
          <p:nvPr/>
        </p:nvCxnSpPr>
        <p:spPr>
          <a:xfrm>
            <a:off x="333250" y="2318287"/>
            <a:ext cx="11510263" cy="0"/>
          </a:xfrm>
          <a:prstGeom prst="line">
            <a:avLst/>
          </a:prstGeom>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321351" y="2318288"/>
            <a:ext cx="846320" cy="192881"/>
          </a:xfrm>
          <a:prstGeom prst="rect">
            <a:avLst/>
          </a:prstGeom>
          <a:solidFill>
            <a:schemeClr val="bg1">
              <a:lumMod val="85000"/>
            </a:schemeClr>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lIns="0" tIns="73152" rIns="0" rtlCol="0" anchor="ctr"/>
          <a:lstStyle/>
          <a:p>
            <a:pPr algn="ctr" defTabSz="975310"/>
            <a:r>
              <a:rPr lang="en-US" sz="900" dirty="0" smtClean="0">
                <a:solidFill>
                  <a:prstClr val="black">
                    <a:lumMod val="75000"/>
                    <a:lumOff val="25000"/>
                  </a:prstClr>
                </a:solidFill>
                <a:ea typeface="Segoe UI" pitchFamily="34" charset="0"/>
                <a:cs typeface="Segoe UI" pitchFamily="34" charset="0"/>
              </a:rPr>
              <a:t>TCO Model</a:t>
            </a:r>
            <a:endParaRPr lang="en-US" sz="900" dirty="0">
              <a:solidFill>
                <a:prstClr val="black">
                  <a:lumMod val="75000"/>
                  <a:lumOff val="25000"/>
                </a:prstClr>
              </a:solidFill>
              <a:ea typeface="Segoe UI" pitchFamily="34" charset="0"/>
              <a:cs typeface="Segoe UI" pitchFamily="34" charset="0"/>
            </a:endParaRPr>
          </a:p>
        </p:txBody>
      </p:sp>
      <p:grpSp>
        <p:nvGrpSpPr>
          <p:cNvPr id="9" name="Group 8"/>
          <p:cNvGrpSpPr/>
          <p:nvPr/>
        </p:nvGrpSpPr>
        <p:grpSpPr>
          <a:xfrm>
            <a:off x="8697268" y="2338232"/>
            <a:ext cx="2792187" cy="140073"/>
            <a:chOff x="7180966" y="2503638"/>
            <a:chExt cx="2235059" cy="149411"/>
          </a:xfrm>
        </p:grpSpPr>
        <p:sp>
          <p:nvSpPr>
            <p:cNvPr id="101" name="Rectangle 100"/>
            <p:cNvSpPr/>
            <p:nvPr/>
          </p:nvSpPr>
          <p:spPr>
            <a:xfrm>
              <a:off x="7180966" y="2515889"/>
              <a:ext cx="1938622" cy="137160"/>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defTabSz="0"/>
              <a:r>
                <a:rPr lang="en-US" sz="900" smtClean="0">
                  <a:solidFill>
                    <a:prstClr val="black"/>
                  </a:solidFill>
                  <a:ea typeface="Segoe UI" pitchFamily="34" charset="0"/>
                  <a:cs typeface="Segoe UI" pitchFamily="34" charset="0"/>
                  <a:sym typeface="Webdings"/>
                </a:rPr>
                <a:t>Search this site…            </a:t>
              </a:r>
              <a:r>
                <a:rPr lang="en-US" sz="1100" smtClean="0">
                  <a:solidFill>
                    <a:prstClr val="black"/>
                  </a:solidFill>
                  <a:ea typeface="Segoe UI" pitchFamily="34" charset="0"/>
                  <a:cs typeface="Segoe UI" pitchFamily="34" charset="0"/>
                  <a:sym typeface="Webdings"/>
                </a:rPr>
                <a:t></a:t>
              </a:r>
              <a:r>
                <a:rPr lang="en-US" sz="900" smtClean="0">
                  <a:solidFill>
                    <a:prstClr val="black"/>
                  </a:solidFill>
                  <a:ea typeface="Segoe UI" pitchFamily="34" charset="0"/>
                  <a:cs typeface="Segoe UI" pitchFamily="34" charset="0"/>
                  <a:sym typeface="Webdings"/>
                </a:rPr>
                <a:t>  </a:t>
              </a:r>
              <a:endParaRPr lang="en-US" sz="900" dirty="0">
                <a:solidFill>
                  <a:prstClr val="black"/>
                </a:solidFill>
                <a:ea typeface="Segoe UI" pitchFamily="34" charset="0"/>
                <a:cs typeface="Segoe UI" pitchFamily="34" charset="0"/>
              </a:endParaRPr>
            </a:p>
          </p:txBody>
        </p:sp>
        <p:sp>
          <p:nvSpPr>
            <p:cNvPr id="103" name="Rectangle 12"/>
            <p:cNvSpPr/>
            <p:nvPr/>
          </p:nvSpPr>
          <p:spPr>
            <a:xfrm>
              <a:off x="9269721" y="2503638"/>
              <a:ext cx="146304" cy="146304"/>
            </a:xfrm>
            <a:prstGeom prst="ellipse">
              <a:avLst/>
            </a:prstGeom>
            <a:solidFill>
              <a:schemeClr val="bg1">
                <a:lumMod val="8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540" tIns="91440" rIns="97540" bIns="91440" rtlCol="0" anchor="ctr"/>
            <a:lstStyle/>
            <a:p>
              <a:pPr algn="ctr" defTabSz="975310"/>
              <a:r>
                <a:rPr lang="en-US" sz="1000">
                  <a:solidFill>
                    <a:prstClr val="black">
                      <a:lumMod val="50000"/>
                      <a:lumOff val="50000"/>
                    </a:prstClr>
                  </a:solidFill>
                  <a:ea typeface="Segoe UI" pitchFamily="34" charset="0"/>
                  <a:cs typeface="Segoe UI" pitchFamily="34" charset="0"/>
                  <a:sym typeface="Webdings"/>
                </a:rPr>
                <a:t></a:t>
              </a:r>
              <a:endParaRPr lang="en-US" sz="1000">
                <a:solidFill>
                  <a:prstClr val="black">
                    <a:lumMod val="50000"/>
                    <a:lumOff val="50000"/>
                  </a:prstClr>
                </a:solidFill>
                <a:ea typeface="Segoe UI" pitchFamily="34" charset="0"/>
                <a:cs typeface="Segoe UI" pitchFamily="34" charset="0"/>
              </a:endParaRPr>
            </a:p>
          </p:txBody>
        </p:sp>
      </p:grpSp>
      <p:cxnSp>
        <p:nvCxnSpPr>
          <p:cNvPr id="8" name="Straight Connector 7"/>
          <p:cNvCxnSpPr/>
          <p:nvPr/>
        </p:nvCxnSpPr>
        <p:spPr>
          <a:xfrm>
            <a:off x="428374" y="5447109"/>
            <a:ext cx="197680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11648775" y="1739645"/>
            <a:ext cx="185821" cy="4504029"/>
            <a:chOff x="371475" y="1330124"/>
            <a:chExt cx="148744" cy="4804298"/>
          </a:xfrm>
        </p:grpSpPr>
        <p:sp>
          <p:nvSpPr>
            <p:cNvPr id="112" name="Rectangle 111"/>
            <p:cNvSpPr/>
            <p:nvPr/>
          </p:nvSpPr>
          <p:spPr>
            <a:xfrm>
              <a:off x="371475" y="1330124"/>
              <a:ext cx="148744" cy="4804298"/>
            </a:xfrm>
            <a:prstGeom prst="rect">
              <a:avLst/>
            </a:prstGeom>
            <a:solidFill>
              <a:schemeClr val="bg1"/>
            </a:solidFill>
            <a:ln w="3175">
              <a:solidFill>
                <a:schemeClr val="tx1">
                  <a:lumMod val="50000"/>
                  <a:lumOff val="50000"/>
                </a:schemeClr>
              </a:solidFill>
            </a:ln>
          </p:spPr>
          <p:style>
            <a:lnRef idx="2">
              <a:schemeClr val="accent1">
                <a:shade val="50000"/>
              </a:schemeClr>
            </a:lnRef>
            <a:fillRef idx="1001">
              <a:schemeClr val="lt1"/>
            </a:fillRef>
            <a:effectRef idx="0">
              <a:schemeClr val="accent1"/>
            </a:effectRef>
            <a:fontRef idx="minor">
              <a:schemeClr val="lt1"/>
            </a:fontRef>
          </p:style>
          <p:txBody>
            <a:bodyPr lIns="97548" tIns="48774" rIns="97548" bIns="48774" rtlCol="0" anchor="ctr"/>
            <a:lstStyle/>
            <a:p>
              <a:pPr algn="ctr" defTabSz="975310"/>
              <a:endParaRPr lang="en-US" sz="1900">
                <a:solidFill>
                  <a:prstClr val="white"/>
                </a:solidFill>
                <a:ea typeface="Segoe UI" pitchFamily="34" charset="0"/>
                <a:cs typeface="Segoe UI" pitchFamily="34" charset="0"/>
              </a:endParaRPr>
            </a:p>
          </p:txBody>
        </p:sp>
        <p:sp>
          <p:nvSpPr>
            <p:cNvPr id="113" name="Rectangle 112"/>
            <p:cNvSpPr/>
            <p:nvPr/>
          </p:nvSpPr>
          <p:spPr>
            <a:xfrm>
              <a:off x="371475" y="1540744"/>
              <a:ext cx="148744" cy="838684"/>
            </a:xfrm>
            <a:prstGeom prst="rect">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defTabSz="975310"/>
              <a:endParaRPr lang="en-US" sz="1900">
                <a:solidFill>
                  <a:prstClr val="white"/>
                </a:solidFill>
                <a:ea typeface="Segoe UI" pitchFamily="34" charset="0"/>
                <a:cs typeface="Segoe UI" pitchFamily="34" charset="0"/>
              </a:endParaRPr>
            </a:p>
          </p:txBody>
        </p:sp>
        <p:sp>
          <p:nvSpPr>
            <p:cNvPr id="114" name="Isosceles Triangle 113"/>
            <p:cNvSpPr/>
            <p:nvPr/>
          </p:nvSpPr>
          <p:spPr>
            <a:xfrm>
              <a:off x="404942" y="1392572"/>
              <a:ext cx="81306" cy="48767"/>
            </a:xfrm>
            <a:prstGeom prst="triangle">
              <a:avLst/>
            </a:prstGeom>
            <a:solidFill>
              <a:schemeClr val="bg1">
                <a:lumMod val="50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defTabSz="975310"/>
              <a:endParaRPr lang="en-US" sz="1900">
                <a:solidFill>
                  <a:prstClr val="white"/>
                </a:solidFill>
                <a:ea typeface="Segoe UI" pitchFamily="34" charset="0"/>
                <a:cs typeface="Segoe UI" pitchFamily="34" charset="0"/>
              </a:endParaRPr>
            </a:p>
          </p:txBody>
        </p:sp>
        <p:sp>
          <p:nvSpPr>
            <p:cNvPr id="115" name="Isosceles Triangle 114"/>
            <p:cNvSpPr/>
            <p:nvPr/>
          </p:nvSpPr>
          <p:spPr>
            <a:xfrm rot="10800000">
              <a:off x="414467" y="6017341"/>
              <a:ext cx="81306" cy="59008"/>
            </a:xfrm>
            <a:prstGeom prst="triangle">
              <a:avLst/>
            </a:prstGeom>
            <a:solidFill>
              <a:schemeClr val="bg1">
                <a:lumMod val="50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defTabSz="975310"/>
              <a:endParaRPr lang="en-US" sz="1900" dirty="0">
                <a:solidFill>
                  <a:prstClr val="white"/>
                </a:solidFill>
                <a:ea typeface="Segoe UI" pitchFamily="34" charset="0"/>
                <a:cs typeface="Segoe UI" pitchFamily="34" charset="0"/>
              </a:endParaRPr>
            </a:p>
          </p:txBody>
        </p:sp>
      </p:grpSp>
      <p:sp>
        <p:nvSpPr>
          <p:cNvPr id="116" name="Rectangle 115"/>
          <p:cNvSpPr/>
          <p:nvPr/>
        </p:nvSpPr>
        <p:spPr>
          <a:xfrm>
            <a:off x="10535699" y="1419348"/>
            <a:ext cx="1268358" cy="259593"/>
          </a:xfrm>
          <a:prstGeom prst="rect">
            <a:avLst/>
          </a:prstGeom>
          <a:noFill/>
          <a:ln w="3175">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defTabSz="975310"/>
            <a:r>
              <a:rPr lang="en-US" sz="900" smtClean="0">
                <a:solidFill>
                  <a:prstClr val="white"/>
                </a:solidFill>
                <a:ea typeface="Segoe UI" pitchFamily="34" charset="0"/>
                <a:cs typeface="Segoe UI" pitchFamily="34" charset="0"/>
              </a:rPr>
              <a:t>User Name </a:t>
            </a:r>
            <a:r>
              <a:rPr lang="en-US" sz="900" smtClean="0">
                <a:solidFill>
                  <a:prstClr val="white"/>
                </a:solidFill>
                <a:ea typeface="Segoe UI" pitchFamily="34" charset="0"/>
                <a:cs typeface="Segoe UI" pitchFamily="34" charset="0"/>
                <a:sym typeface="Webdings"/>
              </a:rPr>
              <a:t></a:t>
            </a:r>
            <a:endParaRPr lang="en-US" sz="900" smtClean="0">
              <a:solidFill>
                <a:prstClr val="white"/>
              </a:solidFill>
              <a:ea typeface="Segoe UI" pitchFamily="34" charset="0"/>
              <a:cs typeface="Segoe UI" pitchFamily="34" charset="0"/>
            </a:endParaRPr>
          </a:p>
        </p:txBody>
      </p:sp>
      <p:sp>
        <p:nvSpPr>
          <p:cNvPr id="122" name="Rectangle 121"/>
          <p:cNvSpPr/>
          <p:nvPr/>
        </p:nvSpPr>
        <p:spPr>
          <a:xfrm>
            <a:off x="2269356" y="1703926"/>
            <a:ext cx="774691" cy="133947"/>
          </a:xfrm>
          <a:prstGeom prst="rect">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75310"/>
            <a:endParaRPr lang="en-US" sz="900" smtClean="0">
              <a:solidFill>
                <a:prstClr val="white">
                  <a:lumMod val="75000"/>
                </a:prstClr>
              </a:solidFill>
              <a:ea typeface="Segoe UI" pitchFamily="34" charset="0"/>
              <a:cs typeface="Segoe UI" pitchFamily="34" charset="0"/>
            </a:endParaRPr>
          </a:p>
        </p:txBody>
      </p:sp>
      <p:sp>
        <p:nvSpPr>
          <p:cNvPr id="47" name="Rectangle 46"/>
          <p:cNvSpPr/>
          <p:nvPr/>
        </p:nvSpPr>
        <p:spPr>
          <a:xfrm>
            <a:off x="4573992" y="2627201"/>
            <a:ext cx="6915462" cy="3562029"/>
          </a:xfrm>
          <a:prstGeom prst="rect">
            <a:avLst/>
          </a:prstGeom>
          <a:solidFill>
            <a:schemeClr val="bg1"/>
          </a:solidFill>
          <a:ln w="19050" cmpd="tri">
            <a:solidFill>
              <a:schemeClr val="bg1">
                <a:lumMod val="50000"/>
              </a:schemeClr>
            </a:solidFill>
            <a:prstDash val="solid"/>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endParaRPr lang="en-US" sz="900" smtClean="0">
              <a:solidFill>
                <a:prstClr val="black"/>
              </a:solidFill>
              <a:ea typeface="Segoe UI" pitchFamily="34" charset="0"/>
              <a:cs typeface="Segoe UI" pitchFamily="34"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3052966228"/>
              </p:ext>
            </p:extLst>
          </p:nvPr>
        </p:nvGraphicFramePr>
        <p:xfrm>
          <a:off x="4742711" y="3303447"/>
          <a:ext cx="3216910" cy="1200150"/>
        </p:xfrm>
        <a:graphic>
          <a:graphicData uri="http://schemas.openxmlformats.org/drawingml/2006/table">
            <a:tbl>
              <a:tblPr firstRow="1" bandRow="1">
                <a:tableStyleId>{5C22544A-7EE6-4342-B048-85BDC9FD1C3A}</a:tableStyleId>
              </a:tblPr>
              <a:tblGrid>
                <a:gridCol w="1394960"/>
                <a:gridCol w="910975"/>
                <a:gridCol w="910975"/>
              </a:tblGrid>
              <a:tr h="240030">
                <a:tc gridSpan="3">
                  <a:txBody>
                    <a:bodyPr/>
                    <a:lstStyle/>
                    <a:p>
                      <a:r>
                        <a:rPr lang="en-US" sz="800" dirty="0" smtClean="0">
                          <a:solidFill>
                            <a:schemeClr val="tx1"/>
                          </a:solidFill>
                          <a:latin typeface="Segoe UI" pitchFamily="34" charset="0"/>
                          <a:ea typeface="Segoe UI" pitchFamily="34" charset="0"/>
                          <a:cs typeface="Segoe UI" pitchFamily="34" charset="0"/>
                        </a:rPr>
                        <a:t>Step 1: Enter</a:t>
                      </a:r>
                      <a:r>
                        <a:rPr lang="en-US" sz="800" baseline="0" dirty="0" smtClean="0">
                          <a:solidFill>
                            <a:schemeClr val="tx1"/>
                          </a:solidFill>
                          <a:latin typeface="Segoe UI" pitchFamily="34" charset="0"/>
                          <a:ea typeface="Segoe UI" pitchFamily="34" charset="0"/>
                          <a:cs typeface="Segoe UI" pitchFamily="34" charset="0"/>
                        </a:rPr>
                        <a:t> Customer Information</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hMerge="1">
                  <a:txBody>
                    <a:bodyPr/>
                    <a:lstStyle/>
                    <a:p>
                      <a:endParaRPr lang="en-US" dirty="0"/>
                    </a:p>
                  </a:txBody>
                  <a:tcPr>
                    <a:noFill/>
                  </a:tcPr>
                </a:tc>
                <a:tc hMerge="1">
                  <a:txBody>
                    <a:bodyPr/>
                    <a:lstStyle/>
                    <a:p>
                      <a:endParaRPr lang="en-US" dirty="0"/>
                    </a:p>
                  </a:txBody>
                  <a:tcPr>
                    <a:noFill/>
                  </a:tcPr>
                </a:tc>
              </a:tr>
              <a:tr h="240030">
                <a:tc>
                  <a:txBody>
                    <a:bodyPr/>
                    <a:lstStyle/>
                    <a:p>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Lorem</a:t>
                      </a: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Ipsum</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r>
                        <a:rPr lang="en-US" sz="800" dirty="0" smtClean="0">
                          <a:solidFill>
                            <a:schemeClr val="tx1"/>
                          </a:solidFill>
                          <a:latin typeface="Segoe UI" pitchFamily="34" charset="0"/>
                          <a:ea typeface="Segoe UI" pitchFamily="34" charset="0"/>
                          <a:cs typeface="Segoe UI" pitchFamily="34" charset="0"/>
                        </a:rPr>
                        <a:t>####</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r>
              <a:tr h="240030">
                <a:tc>
                  <a:txBody>
                    <a:bodyPr/>
                    <a:lstStyle/>
                    <a:p>
                      <a:pPr marL="0" marR="0" indent="0" algn="l" defTabSz="97531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Lorem</a:t>
                      </a: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Ipsum</a:t>
                      </a:r>
                      <a:endParaRPr lang="en-US" sz="800" dirty="0" smtClean="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r>
                        <a:rPr lang="en-US" sz="800" dirty="0" smtClean="0">
                          <a:solidFill>
                            <a:schemeClr val="tx1"/>
                          </a:solidFill>
                          <a:latin typeface="Segoe UI" pitchFamily="34" charset="0"/>
                          <a:ea typeface="Segoe UI" pitchFamily="34" charset="0"/>
                          <a:cs typeface="Segoe UI" pitchFamily="34" charset="0"/>
                        </a:rPr>
                        <a:t>####</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r>
              <a:tr h="240030">
                <a:tc>
                  <a:txBody>
                    <a:bodyPr/>
                    <a:lstStyle/>
                    <a:p>
                      <a:pPr marL="0" marR="0" indent="0" algn="l" defTabSz="97531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Lorem</a:t>
                      </a: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Ipsum</a:t>
                      </a:r>
                      <a:endParaRPr lang="en-US" sz="800" dirty="0" smtClean="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r>
                        <a:rPr lang="en-US" sz="800" dirty="0" smtClean="0">
                          <a:solidFill>
                            <a:schemeClr val="tx1"/>
                          </a:solidFill>
                          <a:latin typeface="Segoe UI" pitchFamily="34" charset="0"/>
                          <a:ea typeface="Segoe UI" pitchFamily="34" charset="0"/>
                          <a:cs typeface="Segoe UI" pitchFamily="34" charset="0"/>
                        </a:rPr>
                        <a:t>####</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r>
              <a:tr h="240030">
                <a:tc>
                  <a:txBody>
                    <a:bodyPr/>
                    <a:lstStyle/>
                    <a:p>
                      <a:pPr marL="0" marR="0" indent="0" algn="l" defTabSz="97531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Lorem</a:t>
                      </a: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Ipsum</a:t>
                      </a:r>
                      <a:endParaRPr lang="en-US" sz="800" dirty="0" smtClean="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r>
                        <a:rPr lang="en-US" sz="800" dirty="0" smtClean="0">
                          <a:solidFill>
                            <a:schemeClr val="tx1"/>
                          </a:solidFill>
                          <a:latin typeface="Segoe UI" pitchFamily="34" charset="0"/>
                          <a:ea typeface="Segoe UI" pitchFamily="34" charset="0"/>
                          <a:cs typeface="Segoe UI" pitchFamily="34" charset="0"/>
                        </a:rPr>
                        <a:t>####</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r>
            </a:tbl>
          </a:graphicData>
        </a:graphic>
      </p:graphicFrame>
      <p:graphicFrame>
        <p:nvGraphicFramePr>
          <p:cNvPr id="49" name="Table 48"/>
          <p:cNvGraphicFramePr>
            <a:graphicFrameLocks noGrp="1"/>
          </p:cNvGraphicFramePr>
          <p:nvPr>
            <p:extLst>
              <p:ext uri="{D42A27DB-BD31-4B8C-83A1-F6EECF244321}">
                <p14:modId xmlns:p14="http://schemas.microsoft.com/office/powerpoint/2010/main" val="2883836113"/>
              </p:ext>
            </p:extLst>
          </p:nvPr>
        </p:nvGraphicFramePr>
        <p:xfrm>
          <a:off x="4814813" y="4920155"/>
          <a:ext cx="3216910" cy="1200150"/>
        </p:xfrm>
        <a:graphic>
          <a:graphicData uri="http://schemas.openxmlformats.org/drawingml/2006/table">
            <a:tbl>
              <a:tblPr firstRow="1" bandRow="1">
                <a:tableStyleId>{5C22544A-7EE6-4342-B048-85BDC9FD1C3A}</a:tableStyleId>
              </a:tblPr>
              <a:tblGrid>
                <a:gridCol w="1394960"/>
                <a:gridCol w="910975"/>
                <a:gridCol w="910975"/>
              </a:tblGrid>
              <a:tr h="240030">
                <a:tc gridSpan="3">
                  <a:txBody>
                    <a:bodyPr/>
                    <a:lstStyle/>
                    <a:p>
                      <a:r>
                        <a:rPr lang="en-US" sz="800" dirty="0" smtClean="0">
                          <a:solidFill>
                            <a:schemeClr val="tx1"/>
                          </a:solidFill>
                          <a:latin typeface="Segoe UI" pitchFamily="34" charset="0"/>
                          <a:ea typeface="Segoe UI" pitchFamily="34" charset="0"/>
                          <a:cs typeface="Segoe UI" pitchFamily="34" charset="0"/>
                        </a:rPr>
                        <a:t>Step 2: Enter</a:t>
                      </a:r>
                      <a:r>
                        <a:rPr lang="en-US" sz="800" baseline="0" dirty="0" smtClean="0">
                          <a:solidFill>
                            <a:schemeClr val="tx1"/>
                          </a:solidFill>
                          <a:latin typeface="Segoe UI" pitchFamily="34" charset="0"/>
                          <a:ea typeface="Segoe UI" pitchFamily="34" charset="0"/>
                          <a:cs typeface="Segoe UI" pitchFamily="34" charset="0"/>
                        </a:rPr>
                        <a:t> Machine Information</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hMerge="1">
                  <a:txBody>
                    <a:bodyPr/>
                    <a:lstStyle/>
                    <a:p>
                      <a:endParaRPr lang="en-US" dirty="0"/>
                    </a:p>
                  </a:txBody>
                  <a:tcPr>
                    <a:noFill/>
                  </a:tcPr>
                </a:tc>
                <a:tc hMerge="1">
                  <a:txBody>
                    <a:bodyPr/>
                    <a:lstStyle/>
                    <a:p>
                      <a:endParaRPr lang="en-US" dirty="0"/>
                    </a:p>
                  </a:txBody>
                  <a:tcPr>
                    <a:noFill/>
                  </a:tcPr>
                </a:tc>
              </a:tr>
              <a:tr h="240030">
                <a:tc>
                  <a:txBody>
                    <a:bodyPr/>
                    <a:lstStyle/>
                    <a:p>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Lorem</a:t>
                      </a: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Ipsum</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r>
                        <a:rPr lang="en-US" sz="800" dirty="0" smtClean="0">
                          <a:solidFill>
                            <a:schemeClr val="tx1"/>
                          </a:solidFill>
                          <a:latin typeface="Segoe UI" pitchFamily="34" charset="0"/>
                          <a:ea typeface="Segoe UI" pitchFamily="34" charset="0"/>
                          <a:cs typeface="Segoe UI" pitchFamily="34" charset="0"/>
                        </a:rPr>
                        <a:t>####</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r>
              <a:tr h="240030">
                <a:tc>
                  <a:txBody>
                    <a:bodyPr/>
                    <a:lstStyle/>
                    <a:p>
                      <a:pPr marL="0" marR="0" indent="0" algn="l" defTabSz="97531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Lorem</a:t>
                      </a: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Ipsum</a:t>
                      </a:r>
                      <a:endParaRPr lang="en-US" sz="800" dirty="0" smtClean="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r>
                        <a:rPr lang="en-US" sz="800" dirty="0" smtClean="0">
                          <a:solidFill>
                            <a:schemeClr val="tx1"/>
                          </a:solidFill>
                          <a:latin typeface="Segoe UI" pitchFamily="34" charset="0"/>
                          <a:ea typeface="Segoe UI" pitchFamily="34" charset="0"/>
                          <a:cs typeface="Segoe UI" pitchFamily="34" charset="0"/>
                        </a:rPr>
                        <a:t>####</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r>
              <a:tr h="240030">
                <a:tc>
                  <a:txBody>
                    <a:bodyPr/>
                    <a:lstStyle/>
                    <a:p>
                      <a:pPr marL="0" marR="0" indent="0" algn="l" defTabSz="97531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Lorem</a:t>
                      </a: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Ipsum</a:t>
                      </a:r>
                      <a:endParaRPr lang="en-US" sz="800" dirty="0" smtClean="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r>
                        <a:rPr lang="en-US" sz="800" dirty="0" smtClean="0">
                          <a:solidFill>
                            <a:schemeClr val="tx1"/>
                          </a:solidFill>
                          <a:latin typeface="Segoe UI" pitchFamily="34" charset="0"/>
                          <a:ea typeface="Segoe UI" pitchFamily="34" charset="0"/>
                          <a:cs typeface="Segoe UI" pitchFamily="34" charset="0"/>
                        </a:rPr>
                        <a:t>####</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r>
              <a:tr h="240030">
                <a:tc>
                  <a:txBody>
                    <a:bodyPr/>
                    <a:lstStyle/>
                    <a:p>
                      <a:pPr marL="0" marR="0" indent="0" algn="l" defTabSz="97531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Lorem</a:t>
                      </a:r>
                      <a:r>
                        <a:rPr lang="en-US" sz="800" dirty="0" smtClean="0">
                          <a:solidFill>
                            <a:schemeClr val="tx1"/>
                          </a:solidFill>
                          <a:latin typeface="Segoe UI" pitchFamily="34" charset="0"/>
                          <a:ea typeface="Segoe UI" pitchFamily="34" charset="0"/>
                          <a:cs typeface="Segoe UI" pitchFamily="34" charset="0"/>
                        </a:rPr>
                        <a:t> </a:t>
                      </a:r>
                      <a:r>
                        <a:rPr lang="en-US" sz="800" dirty="0" err="1" smtClean="0">
                          <a:solidFill>
                            <a:schemeClr val="tx1"/>
                          </a:solidFill>
                          <a:latin typeface="Segoe UI" pitchFamily="34" charset="0"/>
                          <a:ea typeface="Segoe UI" pitchFamily="34" charset="0"/>
                          <a:cs typeface="Segoe UI" pitchFamily="34" charset="0"/>
                        </a:rPr>
                        <a:t>Ipsum</a:t>
                      </a:r>
                      <a:endParaRPr lang="en-US" sz="800" dirty="0" smtClean="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c>
                  <a:txBody>
                    <a:bodyPr/>
                    <a:lstStyle/>
                    <a:p>
                      <a:r>
                        <a:rPr lang="en-US" sz="800" dirty="0" smtClean="0">
                          <a:solidFill>
                            <a:schemeClr val="tx1"/>
                          </a:solidFill>
                          <a:latin typeface="Segoe UI" pitchFamily="34" charset="0"/>
                          <a:ea typeface="Segoe UI" pitchFamily="34" charset="0"/>
                          <a:cs typeface="Segoe UI" pitchFamily="34" charset="0"/>
                        </a:rPr>
                        <a:t>####</a:t>
                      </a:r>
                      <a:endParaRPr lang="en-US" sz="800" dirty="0">
                        <a:solidFill>
                          <a:schemeClr val="tx1"/>
                        </a:solidFill>
                        <a:latin typeface="Segoe UI" pitchFamily="34" charset="0"/>
                        <a:ea typeface="Segoe UI" pitchFamily="34" charset="0"/>
                        <a:cs typeface="Segoe UI" pitchFamily="34" charset="0"/>
                      </a:endParaRPr>
                    </a:p>
                  </a:txBody>
                  <a:tcPr marL="114233" marR="114233" marT="42863" marB="42863">
                    <a:noFill/>
                  </a:tcPr>
                </a:tc>
              </a:tr>
            </a:tbl>
          </a:graphicData>
        </a:graphic>
      </p:graphicFrame>
      <p:graphicFrame>
        <p:nvGraphicFramePr>
          <p:cNvPr id="4" name="Chart 3"/>
          <p:cNvGraphicFramePr/>
          <p:nvPr>
            <p:extLst>
              <p:ext uri="{D42A27DB-BD31-4B8C-83A1-F6EECF244321}">
                <p14:modId xmlns:p14="http://schemas.microsoft.com/office/powerpoint/2010/main" val="3372712638"/>
              </p:ext>
            </p:extLst>
          </p:nvPr>
        </p:nvGraphicFramePr>
        <p:xfrm>
          <a:off x="8262857" y="3579019"/>
          <a:ext cx="3226596" cy="255489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854905" y="2723368"/>
            <a:ext cx="856748" cy="527950"/>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975310"/>
            <a:r>
              <a:rPr lang="en-US" sz="700" dirty="0" smtClean="0">
                <a:solidFill>
                  <a:prstClr val="white"/>
                </a:solidFill>
                <a:latin typeface="Segoe Script" pitchFamily="34" charset="0"/>
                <a:ea typeface="Segoe UI" pitchFamily="34" charset="0"/>
                <a:cs typeface="Segoe UI" pitchFamily="34" charset="0"/>
              </a:rPr>
              <a:t>CONTOSO</a:t>
            </a:r>
          </a:p>
        </p:txBody>
      </p:sp>
      <p:sp>
        <p:nvSpPr>
          <p:cNvPr id="52" name="Rectangle 51"/>
          <p:cNvSpPr/>
          <p:nvPr/>
        </p:nvSpPr>
        <p:spPr>
          <a:xfrm>
            <a:off x="5839616" y="2837860"/>
            <a:ext cx="3331868" cy="298964"/>
          </a:xfrm>
          <a:prstGeom prst="rect">
            <a:avLst/>
          </a:prstGeom>
          <a:noFill/>
          <a:ln w="3175">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defTabSz="975310"/>
            <a:r>
              <a:rPr lang="en-US" sz="1400" dirty="0" smtClean="0">
                <a:solidFill>
                  <a:prstClr val="black"/>
                </a:solidFill>
                <a:ea typeface="Segoe UI" pitchFamily="34" charset="0"/>
                <a:cs typeface="Segoe UI" pitchFamily="34" charset="0"/>
              </a:rPr>
              <a:t>TCO Calculator</a:t>
            </a:r>
            <a:endParaRPr lang="en-US" sz="1400" dirty="0">
              <a:solidFill>
                <a:prstClr val="black"/>
              </a:solidFill>
              <a:ea typeface="Segoe UI" pitchFamily="34" charset="0"/>
              <a:cs typeface="Segoe UI" pitchFamily="34" charset="0"/>
            </a:endParaRPr>
          </a:p>
        </p:txBody>
      </p:sp>
      <p:graphicFrame>
        <p:nvGraphicFramePr>
          <p:cNvPr id="7" name="Chart 6"/>
          <p:cNvGraphicFramePr/>
          <p:nvPr>
            <p:extLst>
              <p:ext uri="{D42A27DB-BD31-4B8C-83A1-F6EECF244321}">
                <p14:modId xmlns:p14="http://schemas.microsoft.com/office/powerpoint/2010/main" val="319772095"/>
              </p:ext>
            </p:extLst>
          </p:nvPr>
        </p:nvGraphicFramePr>
        <p:xfrm>
          <a:off x="424113" y="2627201"/>
          <a:ext cx="3962139" cy="1944799"/>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p:cNvSpPr/>
          <p:nvPr/>
        </p:nvSpPr>
        <p:spPr>
          <a:xfrm>
            <a:off x="359825" y="4568858"/>
            <a:ext cx="2620677" cy="2169825"/>
          </a:xfrm>
          <a:prstGeom prst="rect">
            <a:avLst/>
          </a:prstGeom>
        </p:spPr>
        <p:txBody>
          <a:bodyPr wrap="square">
            <a:spAutoFit/>
          </a:bodyPr>
          <a:lstStyle/>
          <a:p>
            <a:pPr defTabSz="975310"/>
            <a:r>
              <a:rPr lang="en-US" sz="900" b="1" dirty="0">
                <a:solidFill>
                  <a:srgbClr val="018FC3"/>
                </a:solidFill>
              </a:rPr>
              <a:t>Model Navigation</a:t>
            </a:r>
          </a:p>
          <a:p>
            <a:pPr defTabSz="975310"/>
            <a:r>
              <a:rPr lang="en-US" sz="900" dirty="0">
                <a:solidFill>
                  <a:srgbClr val="018FC3"/>
                </a:solidFill>
              </a:rPr>
              <a:t>Start</a:t>
            </a:r>
            <a:r>
              <a:rPr lang="en-US" sz="900" dirty="0">
                <a:solidFill>
                  <a:prstClr val="black"/>
                </a:solidFill>
              </a:rPr>
              <a:t/>
            </a:r>
            <a:br>
              <a:rPr lang="en-US" sz="900" dirty="0">
                <a:solidFill>
                  <a:prstClr val="black"/>
                </a:solidFill>
              </a:rPr>
            </a:br>
            <a:r>
              <a:rPr lang="en-US" sz="900" dirty="0">
                <a:solidFill>
                  <a:srgbClr val="018FC3"/>
                </a:solidFill>
              </a:rPr>
              <a:t>Machine Inputs</a:t>
            </a:r>
            <a:r>
              <a:rPr lang="en-US" sz="900" dirty="0">
                <a:solidFill>
                  <a:prstClr val="black"/>
                </a:solidFill>
              </a:rPr>
              <a:t/>
            </a:r>
            <a:br>
              <a:rPr lang="en-US" sz="900" dirty="0">
                <a:solidFill>
                  <a:prstClr val="black"/>
                </a:solidFill>
              </a:rPr>
            </a:br>
            <a:r>
              <a:rPr lang="en-US" sz="900" dirty="0">
                <a:solidFill>
                  <a:srgbClr val="018FC3"/>
                </a:solidFill>
              </a:rPr>
              <a:t>TCO Result</a:t>
            </a:r>
            <a:r>
              <a:rPr lang="en-US" sz="900" dirty="0">
                <a:solidFill>
                  <a:prstClr val="black"/>
                </a:solidFill>
              </a:rPr>
              <a:t/>
            </a:r>
            <a:br>
              <a:rPr lang="en-US" sz="900" dirty="0">
                <a:solidFill>
                  <a:prstClr val="black"/>
                </a:solidFill>
              </a:rPr>
            </a:br>
            <a:r>
              <a:rPr lang="en-US" sz="900" dirty="0">
                <a:solidFill>
                  <a:srgbClr val="018FC3"/>
                </a:solidFill>
              </a:rPr>
              <a:t>TCO Detailed Results</a:t>
            </a:r>
            <a:r>
              <a:rPr lang="en-US" sz="900" dirty="0">
                <a:solidFill>
                  <a:prstClr val="black"/>
                </a:solidFill>
              </a:rPr>
              <a:t/>
            </a:r>
            <a:br>
              <a:rPr lang="en-US" sz="900" dirty="0">
                <a:solidFill>
                  <a:prstClr val="black"/>
                </a:solidFill>
              </a:rPr>
            </a:br>
            <a:r>
              <a:rPr lang="en-US" sz="900" dirty="0">
                <a:solidFill>
                  <a:srgbClr val="018FC3"/>
                </a:solidFill>
              </a:rPr>
              <a:t>Annual Costs</a:t>
            </a:r>
            <a:r>
              <a:rPr lang="en-US" sz="900" dirty="0">
                <a:solidFill>
                  <a:prstClr val="black"/>
                </a:solidFill>
              </a:rPr>
              <a:t/>
            </a:r>
            <a:br>
              <a:rPr lang="en-US" sz="900" dirty="0">
                <a:solidFill>
                  <a:prstClr val="black"/>
                </a:solidFill>
              </a:rPr>
            </a:br>
            <a:r>
              <a:rPr lang="en-US" sz="900" dirty="0">
                <a:solidFill>
                  <a:srgbClr val="018FC3"/>
                </a:solidFill>
              </a:rPr>
              <a:t>Data</a:t>
            </a:r>
            <a:r>
              <a:rPr lang="en-US" sz="900" dirty="0">
                <a:solidFill>
                  <a:prstClr val="black"/>
                </a:solidFill>
              </a:rPr>
              <a:t/>
            </a:r>
            <a:br>
              <a:rPr lang="en-US" sz="900" dirty="0">
                <a:solidFill>
                  <a:prstClr val="black"/>
                </a:solidFill>
              </a:rPr>
            </a:br>
            <a:r>
              <a:rPr lang="en-US" sz="900" dirty="0">
                <a:solidFill>
                  <a:srgbClr val="018FC3"/>
                </a:solidFill>
              </a:rPr>
              <a:t>Parts </a:t>
            </a:r>
            <a:r>
              <a:rPr lang="en-US" sz="900" dirty="0" smtClean="0">
                <a:solidFill>
                  <a:srgbClr val="018FC3"/>
                </a:solidFill>
              </a:rPr>
              <a:t>Summary</a:t>
            </a:r>
          </a:p>
          <a:p>
            <a:pPr defTabSz="975310"/>
            <a:r>
              <a:rPr lang="en-US" sz="900" dirty="0">
                <a:solidFill>
                  <a:prstClr val="black"/>
                </a:solidFill>
              </a:rPr>
              <a:t/>
            </a:r>
            <a:br>
              <a:rPr lang="en-US" sz="900" dirty="0">
                <a:solidFill>
                  <a:prstClr val="black"/>
                </a:solidFill>
              </a:rPr>
            </a:br>
            <a:r>
              <a:rPr lang="en-US" sz="900" b="1" dirty="0">
                <a:solidFill>
                  <a:srgbClr val="018FC3"/>
                </a:solidFill>
              </a:rPr>
              <a:t>Other</a:t>
            </a:r>
          </a:p>
          <a:p>
            <a:pPr defTabSz="975310"/>
            <a:r>
              <a:rPr lang="en-US" sz="900" dirty="0">
                <a:solidFill>
                  <a:srgbClr val="018FC3"/>
                </a:solidFill>
              </a:rPr>
              <a:t>Show Machine Selection</a:t>
            </a:r>
            <a:endParaRPr lang="en-US" sz="900" dirty="0">
              <a:solidFill>
                <a:prstClr val="black"/>
              </a:solidFill>
            </a:endParaRPr>
          </a:p>
          <a:p>
            <a:pPr defTabSz="975310"/>
            <a:r>
              <a:rPr lang="en-US" sz="900" dirty="0">
                <a:solidFill>
                  <a:prstClr val="black"/>
                </a:solidFill>
              </a:rPr>
              <a:t/>
            </a:r>
            <a:br>
              <a:rPr lang="en-US" sz="900" dirty="0">
                <a:solidFill>
                  <a:prstClr val="black"/>
                </a:solidFill>
              </a:rPr>
            </a:br>
            <a:endParaRPr lang="en-US" sz="900" dirty="0">
              <a:solidFill>
                <a:prstClr val="black"/>
              </a:solidFill>
            </a:endParaRPr>
          </a:p>
          <a:p>
            <a:pPr defTabSz="975310"/>
            <a:r>
              <a:rPr lang="en-US" sz="900" dirty="0">
                <a:solidFill>
                  <a:prstClr val="black"/>
                </a:solidFill>
              </a:rPr>
              <a:t/>
            </a:r>
            <a:br>
              <a:rPr lang="en-US" sz="900" dirty="0">
                <a:solidFill>
                  <a:prstClr val="black"/>
                </a:solidFill>
              </a:rPr>
            </a:br>
            <a:endParaRPr lang="en-US" sz="900" dirty="0">
              <a:solidFill>
                <a:prstClr val="black"/>
              </a:solidFill>
            </a:endParaRPr>
          </a:p>
        </p:txBody>
      </p:sp>
    </p:spTree>
    <p:extLst>
      <p:ext uri="{BB962C8B-B14F-4D97-AF65-F5344CB8AC3E}">
        <p14:creationId xmlns:p14="http://schemas.microsoft.com/office/powerpoint/2010/main" val="186019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Graphic spid="4" grpId="0">
        <p:bldAsOne/>
      </p:bldGraphic>
      <p:bldP spid="6" grpId="0" animBg="1"/>
      <p:bldP spid="52" grpId="0"/>
      <p:bldGraphic spid="7" grpId="0">
        <p:bldAsOne/>
      </p:bldGraphic>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 </a:t>
            </a:r>
            <a:endParaRPr lang="en-US" dirty="0"/>
          </a:p>
        </p:txBody>
      </p:sp>
      <p:sp>
        <p:nvSpPr>
          <p:cNvPr id="2" name="Title 1"/>
          <p:cNvSpPr>
            <a:spLocks noGrp="1"/>
          </p:cNvSpPr>
          <p:nvPr>
            <p:ph type="ctrTitle"/>
          </p:nvPr>
        </p:nvSpPr>
        <p:spPr/>
        <p:txBody>
          <a:bodyPr/>
          <a:lstStyle/>
          <a:p>
            <a:r>
              <a:rPr lang="en-US" dirty="0" smtClean="0"/>
              <a:t>Refactoring for Excel Services</a:t>
            </a:r>
            <a:endParaRPr lang="en-US" dirty="0"/>
          </a:p>
        </p:txBody>
      </p:sp>
      <p:sp>
        <p:nvSpPr>
          <p:cNvPr id="5" name="Subtitle 4"/>
          <p:cNvSpPr>
            <a:spLocks noGrp="1"/>
          </p:cNvSpPr>
          <p:nvPr>
            <p:ph type="subTitle" idx="1"/>
          </p:nvPr>
        </p:nvSpPr>
        <p:spPr/>
        <p:txBody>
          <a:bodyPr/>
          <a:lstStyle/>
          <a:p>
            <a:r>
              <a:rPr lang="en-US" dirty="0" err="1" smtClean="0"/>
              <a:t>Contoso</a:t>
            </a:r>
            <a:r>
              <a:rPr lang="en-US" dirty="0" smtClean="0"/>
              <a:t> TCO Model</a:t>
            </a:r>
            <a:endParaRPr lang="en-US" dirty="0"/>
          </a:p>
        </p:txBody>
      </p:sp>
    </p:spTree>
    <p:extLst>
      <p:ext uri="{BB962C8B-B14F-4D97-AF65-F5344CB8AC3E}">
        <p14:creationId xmlns:p14="http://schemas.microsoft.com/office/powerpoint/2010/main" val="329185717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5190166" y="1782657"/>
            <a:ext cx="2907192" cy="3683000"/>
          </a:xfrm>
          <a:prstGeom prst="roundRect">
            <a:avLst>
              <a:gd name="adj" fmla="val 4544"/>
            </a:avLst>
          </a:prstGeom>
          <a:solidFill>
            <a:schemeClr val="accent6">
              <a:lumMod val="50000"/>
              <a:alpha val="20000"/>
            </a:schemeClr>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rgbClr val="3B5633">
                <a:satMod val="300000"/>
              </a:srgbClr>
            </a:contourClr>
          </a:sp3d>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US" sz="23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a:p>
            <a:pPr marL="0" marR="0" indent="0" algn="ctr" defTabSz="914099" eaLnBrk="1" fontAlgn="base" latinLnBrk="0" hangingPunct="1">
              <a:lnSpc>
                <a:spcPct val="100000"/>
              </a:lnSpc>
              <a:spcBef>
                <a:spcPct val="0"/>
              </a:spcBef>
              <a:spcAft>
                <a:spcPct val="0"/>
              </a:spcAft>
              <a:buClrTx/>
              <a:buSzTx/>
              <a:buFontTx/>
              <a:buNone/>
              <a:tabLst/>
            </a:pPr>
            <a:endParaRPr lang="en-US" sz="2300" kern="0" dirty="0">
              <a:solidFill>
                <a:srgbClr val="FFFFFF"/>
              </a:solidFill>
              <a:effectLst>
                <a:outerShdw blurRad="38100" dist="38100" dir="2700000" algn="tl">
                  <a:srgbClr val="000000">
                    <a:alpha val="43137"/>
                  </a:srgbClr>
                </a:outerShdw>
              </a:effectLst>
              <a:latin typeface="Segoe" pitchFamily="34" charset="0"/>
            </a:endParaRPr>
          </a:p>
          <a:p>
            <a:pPr marL="0" marR="0" indent="0" algn="ctr" defTabSz="914099" eaLnBrk="1" fontAlgn="base" latinLnBrk="0" hangingPunct="1">
              <a:lnSpc>
                <a:spcPct val="100000"/>
              </a:lnSpc>
              <a:spcBef>
                <a:spcPct val="0"/>
              </a:spcBef>
              <a:spcAft>
                <a:spcPct val="0"/>
              </a:spcAft>
              <a:buClrTx/>
              <a:buSzTx/>
              <a:buFontTx/>
              <a:buNone/>
              <a:tabLst/>
            </a:pPr>
            <a:endParaRPr kumimoji="0" lang="en-US" sz="23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a:p>
            <a:pPr marL="0" marR="0" indent="0" algn="ctr" defTabSz="914099" eaLnBrk="1" fontAlgn="base" latinLnBrk="0" hangingPunct="1">
              <a:lnSpc>
                <a:spcPct val="100000"/>
              </a:lnSpc>
              <a:spcBef>
                <a:spcPct val="0"/>
              </a:spcBef>
              <a:spcAft>
                <a:spcPct val="0"/>
              </a:spcAft>
              <a:buClrTx/>
              <a:buSzTx/>
              <a:buFontTx/>
              <a:buNone/>
              <a:tabLst/>
            </a:pPr>
            <a:endParaRPr lang="en-US" sz="2300" kern="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519112" y="228600"/>
            <a:ext cx="11149013" cy="553998"/>
          </a:xfrm>
        </p:spPr>
        <p:txBody>
          <a:bodyPr/>
          <a:lstStyle/>
          <a:p>
            <a:r>
              <a:rPr lang="en-US" sz="4000" dirty="0"/>
              <a:t>Componentization: The TCO Model as a Service</a:t>
            </a:r>
            <a:endParaRPr lang="en-US" sz="4000" dirty="0">
              <a:latin typeface="Segoe Light" pitchFamily="34" charset="0"/>
            </a:endParaRPr>
          </a:p>
        </p:txBody>
      </p:sp>
      <p:sp>
        <p:nvSpPr>
          <p:cNvPr id="21" name="Text Placeholder 2"/>
          <p:cNvSpPr>
            <a:spLocks noGrp="1"/>
          </p:cNvSpPr>
          <p:nvPr>
            <p:ph type="body" sz="quarter" idx="10"/>
          </p:nvPr>
        </p:nvSpPr>
        <p:spPr>
          <a:xfrm>
            <a:off x="8461589" y="1692316"/>
            <a:ext cx="2915833" cy="2769989"/>
          </a:xfrm>
        </p:spPr>
        <p:txBody>
          <a:bodyPr/>
          <a:lstStyle/>
          <a:p>
            <a:r>
              <a:rPr lang="en-US" sz="1800" dirty="0" smtClean="0">
                <a:latin typeface="Segoe Light" pitchFamily="34" charset="0"/>
              </a:rPr>
              <a:t>Create on-premises service</a:t>
            </a:r>
          </a:p>
          <a:p>
            <a:r>
              <a:rPr lang="en-US" sz="1800" dirty="0" smtClean="0">
                <a:latin typeface="Segoe Light" pitchFamily="34" charset="0"/>
              </a:rPr>
              <a:t>Create service and deploy to Windows Azure</a:t>
            </a:r>
          </a:p>
          <a:p>
            <a:r>
              <a:rPr lang="en-US" sz="1800" dirty="0" smtClean="0">
                <a:latin typeface="Segoe Light" pitchFamily="34" charset="0"/>
              </a:rPr>
              <a:t>Connect via Service Bus</a:t>
            </a:r>
          </a:p>
          <a:p>
            <a:r>
              <a:rPr lang="en-US" sz="1800" dirty="0" smtClean="0">
                <a:latin typeface="Segoe Light" pitchFamily="34" charset="0"/>
              </a:rPr>
              <a:t>Connect via remote device</a:t>
            </a:r>
          </a:p>
          <a:p>
            <a:endParaRPr lang="en-US" sz="1800" dirty="0">
              <a:latin typeface="Segoe Light" pitchFamily="34" charset="0"/>
            </a:endParaRPr>
          </a:p>
          <a:p>
            <a:r>
              <a:rPr lang="en-US" sz="1800" dirty="0" smtClean="0">
                <a:latin typeface="Segoe Light" pitchFamily="34" charset="0"/>
              </a:rPr>
              <a:t>You can connect and use the service from any WCF conversant device, application or platform</a:t>
            </a:r>
          </a:p>
        </p:txBody>
      </p:sp>
      <p:sp>
        <p:nvSpPr>
          <p:cNvPr id="7" name="Rounded Rectangle 6"/>
          <p:cNvSpPr/>
          <p:nvPr/>
        </p:nvSpPr>
        <p:spPr bwMode="auto">
          <a:xfrm>
            <a:off x="887836" y="1782657"/>
            <a:ext cx="2572707" cy="3683000"/>
          </a:xfrm>
          <a:prstGeom prst="roundRect">
            <a:avLst>
              <a:gd name="adj" fmla="val 4544"/>
            </a:avLst>
          </a:prstGeom>
          <a:solidFill>
            <a:schemeClr val="accent6">
              <a:lumMod val="50000"/>
              <a:alpha val="20000"/>
            </a:schemeClr>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rgbClr val="3B5633">
                <a:satMod val="300000"/>
              </a:srgbClr>
            </a:contourClr>
          </a:sp3d>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US" sz="23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a:p>
            <a:pPr marL="0" marR="0" indent="0" algn="ctr" defTabSz="914099" eaLnBrk="1" fontAlgn="base" latinLnBrk="0" hangingPunct="1">
              <a:lnSpc>
                <a:spcPct val="100000"/>
              </a:lnSpc>
              <a:spcBef>
                <a:spcPct val="0"/>
              </a:spcBef>
              <a:spcAft>
                <a:spcPct val="0"/>
              </a:spcAft>
              <a:buClrTx/>
              <a:buSzTx/>
              <a:buFontTx/>
              <a:buNone/>
              <a:tabLst/>
            </a:pPr>
            <a:endParaRPr lang="en-US" sz="2300" kern="0" dirty="0">
              <a:solidFill>
                <a:srgbClr val="FFFFFF"/>
              </a:solidFill>
              <a:effectLst>
                <a:outerShdw blurRad="38100" dist="38100" dir="2700000" algn="tl">
                  <a:srgbClr val="000000">
                    <a:alpha val="43137"/>
                  </a:srgbClr>
                </a:outerShdw>
              </a:effectLst>
              <a:latin typeface="Segoe" pitchFamily="34" charset="0"/>
            </a:endParaRPr>
          </a:p>
          <a:p>
            <a:pPr marL="0" marR="0" indent="0" algn="ctr" defTabSz="914099" eaLnBrk="1" fontAlgn="base" latinLnBrk="0" hangingPunct="1">
              <a:lnSpc>
                <a:spcPct val="100000"/>
              </a:lnSpc>
              <a:spcBef>
                <a:spcPct val="0"/>
              </a:spcBef>
              <a:spcAft>
                <a:spcPct val="0"/>
              </a:spcAft>
              <a:buClrTx/>
              <a:buSzTx/>
              <a:buFontTx/>
              <a:buNone/>
              <a:tabLst/>
            </a:pPr>
            <a:endParaRPr kumimoji="0" lang="en-US" sz="23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a:p>
            <a:pPr marL="0" marR="0" indent="0" algn="ctr" defTabSz="914099" eaLnBrk="1" fontAlgn="base" latinLnBrk="0" hangingPunct="1">
              <a:lnSpc>
                <a:spcPct val="100000"/>
              </a:lnSpc>
              <a:spcBef>
                <a:spcPct val="0"/>
              </a:spcBef>
              <a:spcAft>
                <a:spcPct val="0"/>
              </a:spcAft>
              <a:buClrTx/>
              <a:buSzTx/>
              <a:buFontTx/>
              <a:buNone/>
              <a:tabLst/>
            </a:pPr>
            <a:endParaRPr lang="en-US" sz="2300" kern="0" dirty="0">
              <a:solidFill>
                <a:srgbClr val="FFFFFF"/>
              </a:solidFill>
              <a:effectLst>
                <a:outerShdw blurRad="38100" dist="38100" dir="2700000" algn="tl">
                  <a:srgbClr val="000000">
                    <a:alpha val="43137"/>
                  </a:srgbClr>
                </a:outerShdw>
              </a:effectLst>
              <a:latin typeface="Segoe" pitchFamily="34" charset="0"/>
            </a:endParaRPr>
          </a:p>
          <a:p>
            <a:pPr marL="0" marR="0" indent="0" algn="ctr" defTabSz="914099" eaLnBrk="1" fontAlgn="base" latinLnBrk="0" hangingPunct="1">
              <a:lnSpc>
                <a:spcPct val="100000"/>
              </a:lnSpc>
              <a:spcBef>
                <a:spcPct val="0"/>
              </a:spcBef>
              <a:spcAft>
                <a:spcPct val="0"/>
              </a:spcAft>
              <a:buClrTx/>
              <a:buSzTx/>
              <a:buFontTx/>
              <a:buNone/>
              <a:tabLst/>
            </a:pPr>
            <a:endParaRPr kumimoji="0" lang="en-US" sz="2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a:p>
            <a:pPr marL="0" marR="0" indent="0" algn="ctr" defTabSz="914099" eaLnBrk="1" fontAlgn="base" latinLnBrk="0" hangingPunct="1">
              <a:lnSpc>
                <a:spcPct val="100000"/>
              </a:lnSpc>
              <a:spcBef>
                <a:spcPct val="0"/>
              </a:spcBef>
              <a:spcAft>
                <a:spcPct val="0"/>
              </a:spcAft>
              <a:buClrTx/>
              <a:buSzTx/>
              <a:buFontTx/>
              <a:buNone/>
              <a:tabLst/>
            </a:pPr>
            <a:endParaRPr kumimoji="0" lang="en-US" sz="2300" i="0" u="none" strike="noStrike" kern="0" cap="none" spc="0" normalizeH="0" baseline="0" noProof="0" dirty="0" smtClean="0">
              <a:ln>
                <a:noFill/>
              </a:ln>
              <a:solidFill>
                <a:srgbClr val="FFFFFF"/>
              </a:solidFill>
              <a:uLnTx/>
              <a:uFillTx/>
              <a:latin typeface="Segoe Light" pitchFamily="34" charset="0"/>
            </a:endParaRPr>
          </a:p>
          <a:p>
            <a:pPr marL="0" marR="0" indent="0" algn="ctr" defTabSz="914099" eaLnBrk="1" fontAlgn="base" latinLnBrk="0" hangingPunct="1">
              <a:lnSpc>
                <a:spcPct val="100000"/>
              </a:lnSpc>
              <a:spcBef>
                <a:spcPct val="0"/>
              </a:spcBef>
              <a:spcAft>
                <a:spcPct val="0"/>
              </a:spcAft>
              <a:buClrTx/>
              <a:buSzTx/>
              <a:buFontTx/>
              <a:buNone/>
              <a:tabLst/>
            </a:pPr>
            <a:endParaRPr lang="en-US" sz="2300" kern="0" dirty="0">
              <a:solidFill>
                <a:srgbClr val="FFFFFF"/>
              </a:solidFill>
              <a:latin typeface="Segoe Light" pitchFamily="34" charset="0"/>
            </a:endParaRPr>
          </a:p>
          <a:p>
            <a:pPr marL="0" marR="0" indent="0" algn="ctr" defTabSz="914099" eaLnBrk="1" fontAlgn="base" latinLnBrk="0" hangingPunct="1">
              <a:lnSpc>
                <a:spcPct val="100000"/>
              </a:lnSpc>
              <a:spcBef>
                <a:spcPct val="0"/>
              </a:spcBef>
              <a:spcAft>
                <a:spcPct val="0"/>
              </a:spcAft>
              <a:buClrTx/>
              <a:buSzTx/>
              <a:buFontTx/>
              <a:buNone/>
              <a:tabLst/>
            </a:pPr>
            <a:endParaRPr kumimoji="0" lang="en-US" sz="2300" i="0" u="none" strike="noStrike" kern="0" cap="none" spc="0" normalizeH="0" baseline="0" noProof="0" dirty="0" smtClean="0">
              <a:ln>
                <a:noFill/>
              </a:ln>
              <a:solidFill>
                <a:srgbClr val="FFFFFF"/>
              </a:solidFill>
              <a:uLnTx/>
              <a:uFillTx/>
              <a:latin typeface="Segoe Light" pitchFamily="34" charset="0"/>
            </a:endParaRPr>
          </a:p>
          <a:p>
            <a:pPr marL="0" marR="0" indent="0" algn="ctr" defTabSz="914099" eaLnBrk="1" fontAlgn="base" latinLnBrk="0" hangingPunct="1">
              <a:lnSpc>
                <a:spcPct val="100000"/>
              </a:lnSpc>
              <a:spcBef>
                <a:spcPct val="0"/>
              </a:spcBef>
              <a:spcAft>
                <a:spcPct val="0"/>
              </a:spcAft>
              <a:buClrTx/>
              <a:buSzTx/>
              <a:buFontTx/>
              <a:buNone/>
              <a:tabLst/>
            </a:pPr>
            <a:r>
              <a:rPr kumimoji="0" lang="en-US" sz="2300" i="0" u="none" strike="noStrike" kern="0" cap="none" spc="0" normalizeH="0" baseline="0" noProof="0" dirty="0" smtClean="0">
                <a:ln>
                  <a:noFill/>
                </a:ln>
                <a:solidFill>
                  <a:srgbClr val="FFFFFF"/>
                </a:solidFill>
                <a:uLnTx/>
                <a:uFillTx/>
                <a:latin typeface="Segoe Light" pitchFamily="34" charset="0"/>
              </a:rPr>
              <a:t> </a:t>
            </a:r>
          </a:p>
        </p:txBody>
      </p:sp>
      <p:pic>
        <p:nvPicPr>
          <p:cNvPr id="10" name="Windows Azure" descr="C:\DVD_Art_Sept-2-2010\Logos\Windows Azure (platform)\Windows Azure\Windows Azure logo v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477" y="4786435"/>
            <a:ext cx="1235294" cy="59606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1922729" y="2811490"/>
            <a:ext cx="0" cy="78055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176178" y="2863655"/>
            <a:ext cx="0" cy="2741955"/>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509469" y="2823277"/>
            <a:ext cx="0" cy="768764"/>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52268" y="2863655"/>
            <a:ext cx="0" cy="2741955"/>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287567" y="1893530"/>
            <a:ext cx="6657899" cy="2666278"/>
            <a:chOff x="1031535" y="1893530"/>
            <a:chExt cx="6657899" cy="2666278"/>
          </a:xfrm>
        </p:grpSpPr>
        <p:grpSp>
          <p:nvGrpSpPr>
            <p:cNvPr id="35" name="Group 34"/>
            <p:cNvGrpSpPr/>
            <p:nvPr/>
          </p:nvGrpSpPr>
          <p:grpSpPr>
            <a:xfrm>
              <a:off x="5247693" y="1893530"/>
              <a:ext cx="2441741" cy="1357019"/>
              <a:chOff x="5247693" y="1893530"/>
              <a:chExt cx="2441741" cy="1357019"/>
            </a:xfrm>
          </p:grpSpPr>
          <p:sp>
            <p:nvSpPr>
              <p:cNvPr id="12" name="Rounded Rectangle 11"/>
              <p:cNvSpPr/>
              <p:nvPr/>
            </p:nvSpPr>
            <p:spPr bwMode="auto">
              <a:xfrm>
                <a:off x="5247693" y="1893530"/>
                <a:ext cx="2356119" cy="957848"/>
              </a:xfrm>
              <a:prstGeom prst="roundRect">
                <a:avLst/>
              </a:prstGeom>
              <a:solidFill>
                <a:schemeClr val="tx2">
                  <a:lumMod val="75000"/>
                </a:schemeClr>
              </a:solidFill>
              <a:ln>
                <a:solidFill>
                  <a:schemeClr val="tx2"/>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err="1" smtClean="0">
                    <a:solidFill>
                      <a:schemeClr val="tx1"/>
                    </a:solidFill>
                    <a:latin typeface="Segoe Light" pitchFamily="34" charset="0"/>
                  </a:rPr>
                  <a:t>TCOForwarder</a:t>
                </a:r>
                <a:r>
                  <a:rPr lang="en-US" dirty="0" smtClean="0">
                    <a:solidFill>
                      <a:schemeClr val="tx1"/>
                    </a:solidFill>
                    <a:latin typeface="Segoe Light" pitchFamily="34" charset="0"/>
                  </a:rPr>
                  <a:t> </a:t>
                </a:r>
                <a:r>
                  <a:rPr lang="en-US" dirty="0">
                    <a:solidFill>
                      <a:schemeClr val="tx1"/>
                    </a:solidFill>
                    <a:latin typeface="Segoe Light" pitchFamily="34" charset="0"/>
                  </a:rPr>
                  <a:t>Service</a:t>
                </a:r>
              </a:p>
              <a:p>
                <a:pPr algn="ctr" defTabSz="914099"/>
                <a:r>
                  <a:rPr lang="en-US" dirty="0" err="1" smtClean="0">
                    <a:solidFill>
                      <a:schemeClr val="tx1"/>
                    </a:solidFill>
                    <a:latin typeface="Segoe Light" pitchFamily="34" charset="0"/>
                  </a:rPr>
                  <a:t>GetModels</a:t>
                </a:r>
                <a:r>
                  <a:rPr lang="en-US" dirty="0" smtClean="0">
                    <a:solidFill>
                      <a:schemeClr val="tx1"/>
                    </a:solidFill>
                    <a:latin typeface="Segoe Light" pitchFamily="34" charset="0"/>
                  </a:rPr>
                  <a:t> ()</a:t>
                </a:r>
              </a:p>
            </p:txBody>
          </p:sp>
          <p:pic>
            <p:nvPicPr>
              <p:cNvPr id="15" name="Picture 2" descr="C:\Users\vittorib\Desktop\PDCPics\93. STS-R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87" y="2685191"/>
                <a:ext cx="545547" cy="5653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031535" y="2069278"/>
              <a:ext cx="5815459" cy="2490530"/>
              <a:chOff x="1031535" y="2069278"/>
              <a:chExt cx="5815459" cy="2490530"/>
            </a:xfrm>
          </p:grpSpPr>
          <p:sp>
            <p:nvSpPr>
              <p:cNvPr id="20" name="Rounded Rectangle 19"/>
              <p:cNvSpPr/>
              <p:nvPr/>
            </p:nvSpPr>
            <p:spPr bwMode="auto">
              <a:xfrm>
                <a:off x="5451449" y="3624157"/>
                <a:ext cx="1395545" cy="935651"/>
              </a:xfrm>
              <a:prstGeom prst="roundRect">
                <a:avLst/>
              </a:prstGeom>
              <a:solidFill>
                <a:schemeClr val="tx2">
                  <a:lumMod val="75000"/>
                </a:schemeClr>
              </a:solidFill>
              <a:ln>
                <a:solidFill>
                  <a:schemeClr val="tx2"/>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err="1" smtClean="0">
                    <a:solidFill>
                      <a:schemeClr val="tx1"/>
                    </a:solidFill>
                    <a:latin typeface="Segoe Light" pitchFamily="34" charset="0"/>
                  </a:rPr>
                  <a:t>AppFabric</a:t>
                </a:r>
                <a:r>
                  <a:rPr lang="en-US" dirty="0" smtClean="0">
                    <a:solidFill>
                      <a:schemeClr val="tx1"/>
                    </a:solidFill>
                    <a:latin typeface="Segoe Light" pitchFamily="34" charset="0"/>
                  </a:rPr>
                  <a:t> Service Bus</a:t>
                </a:r>
              </a:p>
            </p:txBody>
          </p:sp>
          <p:grpSp>
            <p:nvGrpSpPr>
              <p:cNvPr id="37" name="Group 36"/>
              <p:cNvGrpSpPr/>
              <p:nvPr/>
            </p:nvGrpSpPr>
            <p:grpSpPr>
              <a:xfrm>
                <a:off x="1031535" y="2069278"/>
                <a:ext cx="5285204" cy="1931222"/>
                <a:chOff x="1031535" y="2069278"/>
                <a:chExt cx="5285204" cy="1931222"/>
              </a:xfrm>
            </p:grpSpPr>
            <p:sp>
              <p:nvSpPr>
                <p:cNvPr id="5" name="Rounded Rectangle 4"/>
                <p:cNvSpPr/>
                <p:nvPr/>
              </p:nvSpPr>
              <p:spPr bwMode="auto">
                <a:xfrm>
                  <a:off x="1031535" y="2069278"/>
                  <a:ext cx="1773244" cy="742213"/>
                </a:xfrm>
                <a:prstGeom prst="roundRect">
                  <a:avLst/>
                </a:prstGeom>
                <a:solidFill>
                  <a:schemeClr val="tx2"/>
                </a:solidFill>
                <a:ln>
                  <a:solidFill>
                    <a:schemeClr val="tx2"/>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err="1" smtClean="0">
                      <a:solidFill>
                        <a:schemeClr val="tx1"/>
                      </a:solidFill>
                      <a:latin typeface="Segoe Light" pitchFamily="34" charset="0"/>
                    </a:rPr>
                    <a:t>TCOService</a:t>
                  </a:r>
                  <a:endParaRPr lang="en-US" sz="2400" dirty="0">
                    <a:solidFill>
                      <a:schemeClr val="tx1"/>
                    </a:solidFill>
                    <a:latin typeface="Segoe Light" pitchFamily="34" charset="0"/>
                  </a:endParaRPr>
                </a:p>
                <a:p>
                  <a:pPr algn="ctr" defTabSz="914099"/>
                  <a:r>
                    <a:rPr lang="en-US" dirty="0" err="1" smtClean="0">
                      <a:solidFill>
                        <a:schemeClr val="tx1"/>
                      </a:solidFill>
                      <a:latin typeface="Segoe Light" pitchFamily="34" charset="0"/>
                    </a:rPr>
                    <a:t>GetModels</a:t>
                  </a:r>
                  <a:r>
                    <a:rPr lang="en-US" dirty="0" smtClean="0">
                      <a:solidFill>
                        <a:schemeClr val="tx1"/>
                      </a:solidFill>
                      <a:latin typeface="Segoe Light" pitchFamily="34" charset="0"/>
                    </a:rPr>
                    <a:t>()</a:t>
                  </a:r>
                  <a:endParaRPr lang="en-US" sz="2400" dirty="0" smtClean="0">
                    <a:solidFill>
                      <a:schemeClr val="tx1"/>
                    </a:solidFill>
                    <a:latin typeface="Segoe Light" pitchFamily="34" charset="0"/>
                  </a:endParaRPr>
                </a:p>
              </p:txBody>
            </p:sp>
            <p:cxnSp>
              <p:nvCxnSpPr>
                <p:cNvPr id="23" name="Straight Arrow Connector 22"/>
                <p:cNvCxnSpPr/>
                <p:nvPr/>
              </p:nvCxnSpPr>
              <p:spPr>
                <a:xfrm>
                  <a:off x="6316739" y="2851378"/>
                  <a:ext cx="0" cy="77277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804779" y="2444431"/>
                  <a:ext cx="2646670" cy="1556069"/>
                  <a:chOff x="2804779" y="2444431"/>
                  <a:chExt cx="2646670" cy="1556069"/>
                </a:xfrm>
              </p:grpSpPr>
              <p:cxnSp>
                <p:nvCxnSpPr>
                  <p:cNvPr id="18" name="Straight Arrow Connector 17"/>
                  <p:cNvCxnSpPr/>
                  <p:nvPr/>
                </p:nvCxnSpPr>
                <p:spPr>
                  <a:xfrm>
                    <a:off x="2804779" y="2444431"/>
                    <a:ext cx="1881521"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86300" y="2444431"/>
                    <a:ext cx="0" cy="1556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86300" y="4000500"/>
                    <a:ext cx="765149"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pic>
            <p:nvPicPr>
              <p:cNvPr id="33" name="Picture 2" descr="C:\Users\vittorib\Desktop\PDCPics\93. STS-R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277" y="2672117"/>
                <a:ext cx="545547" cy="56535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3936" y="5626400"/>
            <a:ext cx="536609" cy="1006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Group 5"/>
          <p:cNvGrpSpPr/>
          <p:nvPr/>
        </p:nvGrpSpPr>
        <p:grpSpPr>
          <a:xfrm>
            <a:off x="387619" y="3592041"/>
            <a:ext cx="2680996" cy="1559233"/>
            <a:chOff x="131587" y="3592041"/>
            <a:chExt cx="2680996" cy="1559233"/>
          </a:xfrm>
        </p:grpSpPr>
        <p:sp>
          <p:nvSpPr>
            <p:cNvPr id="16" name="Rounded Rectangle 15"/>
            <p:cNvSpPr/>
            <p:nvPr/>
          </p:nvSpPr>
          <p:spPr bwMode="auto">
            <a:xfrm>
              <a:off x="1267968" y="4371606"/>
              <a:ext cx="1328928" cy="371107"/>
            </a:xfrm>
            <a:prstGeom prst="roundRect">
              <a:avLst/>
            </a:prstGeom>
            <a:solidFill>
              <a:schemeClr val="tx2"/>
            </a:solidFill>
            <a:ln>
              <a:solidFill>
                <a:schemeClr val="tx2"/>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smtClean="0">
                  <a:solidFill>
                    <a:schemeClr val="tx1"/>
                  </a:solidFill>
                  <a:latin typeface="Segoe Light" pitchFamily="34" charset="0"/>
                </a:rPr>
                <a:t>TCO Model</a:t>
              </a:r>
              <a:endParaRPr lang="en-US" sz="2000" dirty="0" smtClean="0">
                <a:solidFill>
                  <a:schemeClr val="tx1"/>
                </a:solidFill>
                <a:latin typeface="Segoe Light" pitchFamily="34" charset="0"/>
              </a:endParaRPr>
            </a:p>
          </p:txBody>
        </p:sp>
        <p:sp>
          <p:nvSpPr>
            <p:cNvPr id="30" name="Rounded Rectangle 29"/>
            <p:cNvSpPr/>
            <p:nvPr/>
          </p:nvSpPr>
          <p:spPr bwMode="auto">
            <a:xfrm>
              <a:off x="1039339" y="3971918"/>
              <a:ext cx="1773244" cy="371107"/>
            </a:xfrm>
            <a:prstGeom prst="roundRect">
              <a:avLst/>
            </a:prstGeom>
            <a:solidFill>
              <a:schemeClr val="bg2">
                <a:lumMod val="75000"/>
              </a:schemeClr>
            </a:solidFill>
            <a:ln>
              <a:solidFill>
                <a:schemeClr val="tx2"/>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tx1"/>
                  </a:solidFill>
                  <a:latin typeface="Segoe Light" pitchFamily="34" charset="0"/>
                </a:rPr>
                <a:t>Excel Services</a:t>
              </a:r>
              <a:endParaRPr lang="en-US" sz="2400" dirty="0" smtClean="0">
                <a:solidFill>
                  <a:schemeClr val="tx1"/>
                </a:solidFill>
                <a:latin typeface="Segoe Light" pitchFamily="34" charset="0"/>
              </a:endParaRPr>
            </a:p>
          </p:txBody>
        </p:sp>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87" y="4429759"/>
              <a:ext cx="1000434" cy="721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ounded Rectangle 39"/>
            <p:cNvSpPr/>
            <p:nvPr/>
          </p:nvSpPr>
          <p:spPr bwMode="auto">
            <a:xfrm>
              <a:off x="1029452" y="3592041"/>
              <a:ext cx="1773244" cy="371107"/>
            </a:xfrm>
            <a:prstGeom prst="roundRect">
              <a:avLst/>
            </a:prstGeom>
            <a:solidFill>
              <a:schemeClr val="bg2">
                <a:lumMod val="75000"/>
              </a:schemeClr>
            </a:solidFill>
            <a:ln>
              <a:solidFill>
                <a:schemeClr val="tx2"/>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200" dirty="0" smtClean="0">
                  <a:solidFill>
                    <a:schemeClr val="tx1"/>
                  </a:solidFill>
                  <a:latin typeface="Segoe Light" pitchFamily="34" charset="0"/>
                </a:rPr>
                <a:t>Excel Web Services</a:t>
              </a:r>
              <a:endParaRPr lang="en-US" sz="1600" dirty="0" smtClean="0">
                <a:solidFill>
                  <a:schemeClr val="tx1"/>
                </a:solidFill>
                <a:latin typeface="Segoe Light" pitchFamily="34" charset="0"/>
              </a:endParaRPr>
            </a:p>
          </p:txBody>
        </p:sp>
      </p:grpSp>
      <p:pic>
        <p:nvPicPr>
          <p:cNvPr id="1026" name="Picture 2" descr="F:\Art_Logos\DVD_ART36\Artwork_Imagery\Icons - Illustrations\_ SECURITY ICONS\Security firewall fire wall secu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653" y="1974443"/>
            <a:ext cx="1075348" cy="956266"/>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p:cNvCxnSpPr/>
          <p:nvPr/>
        </p:nvCxnSpPr>
        <p:spPr>
          <a:xfrm>
            <a:off x="6129079" y="2844799"/>
            <a:ext cx="0" cy="77935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3193" y="4982315"/>
            <a:ext cx="1982585" cy="400189"/>
          </a:xfrm>
          <a:prstGeom prst="rect">
            <a:avLst/>
          </a:prstGeom>
        </p:spPr>
      </p:pic>
    </p:spTree>
    <p:extLst>
      <p:ext uri="{BB962C8B-B14F-4D97-AF65-F5344CB8AC3E}">
        <p14:creationId xmlns:p14="http://schemas.microsoft.com/office/powerpoint/2010/main" val="363906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fade">
                                      <p:cBhvr>
                                        <p:cTn id="42" dur="500"/>
                                        <p:tgtEl>
                                          <p:spTgt spid="2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animEffect transition="in" filter="fade">
                                      <p:cBhvr>
                                        <p:cTn id="47" dur="500"/>
                                        <p:tgtEl>
                                          <p:spTgt spid="2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xEl>
                                              <p:pRg st="2" end="2"/>
                                            </p:txEl>
                                          </p:spTgt>
                                        </p:tgtEl>
                                        <p:attrNameLst>
                                          <p:attrName>style.visibility</p:attrName>
                                        </p:attrNameLst>
                                      </p:cBhvr>
                                      <p:to>
                                        <p:strVal val="visible"/>
                                      </p:to>
                                    </p:set>
                                    <p:animEffect transition="in" filter="fade">
                                      <p:cBhvr>
                                        <p:cTn id="52" dur="500"/>
                                        <p:tgtEl>
                                          <p:spTgt spid="2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xEl>
                                              <p:pRg st="3" end="3"/>
                                            </p:txEl>
                                          </p:spTgt>
                                        </p:tgtEl>
                                        <p:attrNameLst>
                                          <p:attrName>style.visibility</p:attrName>
                                        </p:attrNameLst>
                                      </p:cBhvr>
                                      <p:to>
                                        <p:strVal val="visible"/>
                                      </p:to>
                                    </p:set>
                                    <p:animEffect transition="in" filter="fade">
                                      <p:cBhvr>
                                        <p:cTn id="57" dur="500"/>
                                        <p:tgtEl>
                                          <p:spTgt spid="21">
                                            <p:txEl>
                                              <p:pRg st="3" end="3"/>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xEl>
                                              <p:pRg st="5" end="5"/>
                                            </p:txEl>
                                          </p:spTgt>
                                        </p:tgtEl>
                                        <p:attrNameLst>
                                          <p:attrName>style.visibility</p:attrName>
                                        </p:attrNameLst>
                                      </p:cBhvr>
                                      <p:to>
                                        <p:strVal val="visible"/>
                                      </p:to>
                                    </p:set>
                                    <p:animEffect transition="in" filter="fade">
                                      <p:cBhvr>
                                        <p:cTn id="60"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553998"/>
          </a:xfrm>
        </p:spPr>
        <p:txBody>
          <a:bodyPr/>
          <a:lstStyle/>
          <a:p>
            <a:r>
              <a:rPr lang="en-US" sz="4000" dirty="0"/>
              <a:t>Componentization: </a:t>
            </a:r>
            <a:r>
              <a:rPr lang="en-US" sz="4000" dirty="0" smtClean="0"/>
              <a:t>Using Client Object Model</a:t>
            </a:r>
            <a:endParaRPr lang="en-US" sz="4000" dirty="0"/>
          </a:p>
        </p:txBody>
      </p:sp>
      <p:sp>
        <p:nvSpPr>
          <p:cNvPr id="3" name="Text Placeholder 2"/>
          <p:cNvSpPr>
            <a:spLocks noGrp="1"/>
          </p:cNvSpPr>
          <p:nvPr>
            <p:ph type="body" sz="quarter" idx="10"/>
          </p:nvPr>
        </p:nvSpPr>
        <p:spPr>
          <a:xfrm>
            <a:off x="372808" y="1082039"/>
            <a:ext cx="7121843" cy="5509200"/>
          </a:xfrm>
        </p:spPr>
        <p:txBody>
          <a:bodyPr/>
          <a:lstStyle/>
          <a:p>
            <a:pPr lvl="0"/>
            <a:r>
              <a:rPr lang="en-US" sz="2400" dirty="0" smtClean="0"/>
              <a:t>WP7 design – </a:t>
            </a:r>
            <a:r>
              <a:rPr lang="en-US" sz="2400" dirty="0" err="1" smtClean="0"/>
              <a:t>LongListSelector</a:t>
            </a:r>
            <a:r>
              <a:rPr lang="en-US" sz="2400" dirty="0" smtClean="0"/>
              <a:t> control</a:t>
            </a:r>
          </a:p>
          <a:p>
            <a:pPr lvl="1"/>
            <a:r>
              <a:rPr lang="en-US" sz="2000" dirty="0" smtClean="0"/>
              <a:t>Silverlight for Windows Phone Toolkit</a:t>
            </a:r>
          </a:p>
          <a:p>
            <a:endParaRPr lang="en-US" sz="2400" dirty="0" smtClean="0"/>
          </a:p>
          <a:p>
            <a:pPr lvl="0"/>
            <a:r>
              <a:rPr lang="en-US" sz="2400" dirty="0" smtClean="0"/>
              <a:t>Phone application calls </a:t>
            </a:r>
            <a:r>
              <a:rPr lang="en-US" sz="2400" dirty="0" err="1" smtClean="0"/>
              <a:t>GetModels</a:t>
            </a:r>
            <a:r>
              <a:rPr lang="en-US" sz="2400" dirty="0" smtClean="0"/>
              <a:t> on Azure WCF Forwarder Service</a:t>
            </a:r>
            <a:r>
              <a:rPr lang="en-US" sz="2400" dirty="0"/>
              <a:t>. </a:t>
            </a:r>
            <a:r>
              <a:rPr lang="en-US" sz="2400" dirty="0" err="1" smtClean="0"/>
              <a:t>WiFi</a:t>
            </a:r>
            <a:r>
              <a:rPr lang="en-US" sz="2400" dirty="0" smtClean="0"/>
              <a:t> </a:t>
            </a:r>
            <a:r>
              <a:rPr lang="en-US" sz="2400" dirty="0"/>
              <a:t>or 3G.</a:t>
            </a:r>
          </a:p>
          <a:p>
            <a:pPr lvl="0"/>
            <a:r>
              <a:rPr lang="en-US" sz="2400" dirty="0" smtClean="0"/>
              <a:t>Forwarder Service </a:t>
            </a:r>
            <a:r>
              <a:rPr lang="en-US" sz="2400" dirty="0"/>
              <a:t>calls </a:t>
            </a:r>
            <a:r>
              <a:rPr lang="en-US" sz="2400" dirty="0" err="1"/>
              <a:t>GetModels</a:t>
            </a:r>
            <a:r>
              <a:rPr lang="en-US" sz="2400" dirty="0"/>
              <a:t> on </a:t>
            </a:r>
            <a:r>
              <a:rPr lang="en-US" sz="2400" dirty="0" smtClean="0"/>
              <a:t>TCO Service </a:t>
            </a:r>
            <a:r>
              <a:rPr lang="en-US" sz="2400" dirty="0"/>
              <a:t>via </a:t>
            </a:r>
            <a:r>
              <a:rPr lang="en-US" sz="2400" dirty="0" err="1" smtClean="0"/>
              <a:t>AppFabric</a:t>
            </a:r>
            <a:r>
              <a:rPr lang="en-US" sz="2400" dirty="0" smtClean="0"/>
              <a:t> </a:t>
            </a:r>
            <a:r>
              <a:rPr lang="en-US" sz="2400" dirty="0"/>
              <a:t>Service Bus.</a:t>
            </a:r>
          </a:p>
          <a:p>
            <a:pPr lvl="0"/>
            <a:r>
              <a:rPr lang="en-US" sz="2400" dirty="0" smtClean="0"/>
              <a:t>TCO Service </a:t>
            </a:r>
            <a:r>
              <a:rPr lang="en-US" sz="2400" dirty="0"/>
              <a:t>uses </a:t>
            </a:r>
            <a:r>
              <a:rPr lang="en-US" sz="2400" dirty="0" smtClean="0"/>
              <a:t>SharePoint </a:t>
            </a:r>
            <a:r>
              <a:rPr lang="en-US" sz="2400" dirty="0"/>
              <a:t>Client Object Model to retrieve </a:t>
            </a:r>
            <a:r>
              <a:rPr lang="en-US" sz="2400" dirty="0" smtClean="0"/>
              <a:t>model list in </a:t>
            </a:r>
            <a:r>
              <a:rPr lang="en-US" sz="2400" dirty="0"/>
              <a:t>the TCO </a:t>
            </a:r>
            <a:r>
              <a:rPr lang="en-US" sz="2400" dirty="0" smtClean="0"/>
              <a:t>document library</a:t>
            </a:r>
            <a:r>
              <a:rPr lang="en-US" sz="2400" dirty="0"/>
              <a:t>. </a:t>
            </a:r>
          </a:p>
          <a:p>
            <a:pPr lvl="0"/>
            <a:r>
              <a:rPr lang="en-US" sz="2400" dirty="0" smtClean="0"/>
              <a:t>TCO Service </a:t>
            </a:r>
            <a:r>
              <a:rPr lang="en-US" sz="2400" dirty="0"/>
              <a:t>returns </a:t>
            </a:r>
            <a:r>
              <a:rPr lang="en-US" sz="2400" dirty="0" smtClean="0"/>
              <a:t>list </a:t>
            </a:r>
            <a:r>
              <a:rPr lang="en-US" sz="2400" dirty="0"/>
              <a:t>to </a:t>
            </a:r>
            <a:r>
              <a:rPr lang="en-US" sz="2400" dirty="0" smtClean="0"/>
              <a:t>Forwarder Service </a:t>
            </a:r>
            <a:r>
              <a:rPr lang="en-US" sz="2400" dirty="0"/>
              <a:t>over the </a:t>
            </a:r>
            <a:r>
              <a:rPr lang="en-US" sz="2400" dirty="0" err="1"/>
              <a:t>AppFabric</a:t>
            </a:r>
            <a:r>
              <a:rPr lang="en-US" sz="2400" dirty="0"/>
              <a:t> Service Bus.</a:t>
            </a:r>
          </a:p>
          <a:p>
            <a:pPr lvl="0"/>
            <a:r>
              <a:rPr lang="en-US" sz="2400" dirty="0"/>
              <a:t>List of models </a:t>
            </a:r>
            <a:r>
              <a:rPr lang="en-US" sz="2400" dirty="0" smtClean="0"/>
              <a:t>returned </a:t>
            </a:r>
            <a:r>
              <a:rPr lang="en-US" sz="2400" dirty="0"/>
              <a:t>to </a:t>
            </a:r>
            <a:r>
              <a:rPr lang="en-US" sz="2400" dirty="0" smtClean="0"/>
              <a:t>phone </a:t>
            </a:r>
            <a:r>
              <a:rPr lang="en-US" sz="2400" dirty="0"/>
              <a:t>via </a:t>
            </a:r>
            <a:r>
              <a:rPr lang="en-US" sz="2400" dirty="0" smtClean="0"/>
              <a:t>Forwarder Service.</a:t>
            </a:r>
            <a:endParaRPr lang="en-US" sz="2400"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033" y="888618"/>
            <a:ext cx="2225855" cy="41633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533" y="2163572"/>
            <a:ext cx="2230755" cy="4168229"/>
          </a:xfrm>
          <a:prstGeom prst="rect">
            <a:avLst/>
          </a:prstGeom>
        </p:spPr>
      </p:pic>
    </p:spTree>
    <p:extLst>
      <p:ext uri="{BB962C8B-B14F-4D97-AF65-F5344CB8AC3E}">
        <p14:creationId xmlns:p14="http://schemas.microsoft.com/office/powerpoint/2010/main" val="326581234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Componentization: </a:t>
            </a:r>
            <a:r>
              <a:rPr lang="en-US" dirty="0" smtClean="0"/>
              <a:t>Using Excel Web Services</a:t>
            </a:r>
            <a:endParaRPr lang="en-US" dirty="0"/>
          </a:p>
        </p:txBody>
      </p:sp>
      <p:sp>
        <p:nvSpPr>
          <p:cNvPr id="8" name="Text Placeholder 7"/>
          <p:cNvSpPr>
            <a:spLocks noGrp="1"/>
          </p:cNvSpPr>
          <p:nvPr>
            <p:ph type="body" sz="quarter" idx="10"/>
          </p:nvPr>
        </p:nvSpPr>
        <p:spPr>
          <a:xfrm>
            <a:off x="519113" y="1428943"/>
            <a:ext cx="6470916" cy="5176802"/>
          </a:xfrm>
        </p:spPr>
        <p:txBody>
          <a:bodyPr/>
          <a:lstStyle/>
          <a:p>
            <a:pPr lvl="0"/>
            <a:r>
              <a:rPr lang="en-US" sz="2400" dirty="0"/>
              <a:t>WP7 design – </a:t>
            </a:r>
            <a:r>
              <a:rPr lang="en-US" sz="2400" dirty="0" smtClean="0"/>
              <a:t>Pivot control</a:t>
            </a:r>
            <a:endParaRPr lang="en-US" sz="2400" dirty="0"/>
          </a:p>
          <a:p>
            <a:pPr lvl="1"/>
            <a:r>
              <a:rPr lang="en-US" sz="2000" dirty="0" smtClean="0"/>
              <a:t>Pivot item selection based on usage pattern</a:t>
            </a:r>
          </a:p>
          <a:p>
            <a:pPr lvl="2"/>
            <a:r>
              <a:rPr lang="en-US" sz="1600" dirty="0" smtClean="0"/>
              <a:t>input </a:t>
            </a:r>
            <a:r>
              <a:rPr lang="en-US" sz="1600" dirty="0"/>
              <a:t>the customer information</a:t>
            </a:r>
          </a:p>
          <a:p>
            <a:pPr lvl="2"/>
            <a:r>
              <a:rPr lang="en-US" sz="1600" dirty="0" smtClean="0"/>
              <a:t>view/modify </a:t>
            </a:r>
            <a:r>
              <a:rPr lang="en-US" sz="1600" dirty="0"/>
              <a:t>combine </a:t>
            </a:r>
            <a:r>
              <a:rPr lang="en-US" sz="1600" dirty="0" smtClean="0"/>
              <a:t>1, 2 and 3</a:t>
            </a:r>
            <a:endParaRPr lang="en-US" sz="1600" dirty="0"/>
          </a:p>
          <a:p>
            <a:pPr lvl="2"/>
            <a:r>
              <a:rPr lang="en-US" sz="1600" dirty="0" smtClean="0"/>
              <a:t>view </a:t>
            </a:r>
            <a:r>
              <a:rPr lang="en-US" sz="1600" dirty="0"/>
              <a:t>the results</a:t>
            </a:r>
          </a:p>
          <a:p>
            <a:endParaRPr lang="en-US" sz="2400" dirty="0"/>
          </a:p>
          <a:p>
            <a:pPr lvl="0"/>
            <a:r>
              <a:rPr lang="en-US" sz="2400" dirty="0" smtClean="0"/>
              <a:t>Phone application calls </a:t>
            </a:r>
            <a:r>
              <a:rPr lang="en-US" sz="2400" dirty="0" err="1"/>
              <a:t>OpenWorkbook</a:t>
            </a:r>
            <a:r>
              <a:rPr lang="en-US" sz="2400" dirty="0"/>
              <a:t> on </a:t>
            </a:r>
            <a:r>
              <a:rPr lang="en-US" sz="2400" dirty="0" smtClean="0"/>
              <a:t>WCF Forwarder Service</a:t>
            </a:r>
            <a:r>
              <a:rPr lang="en-US" sz="2400" dirty="0"/>
              <a:t>. </a:t>
            </a:r>
            <a:r>
              <a:rPr lang="en-US" sz="2400" dirty="0" err="1" smtClean="0"/>
              <a:t>WiFi</a:t>
            </a:r>
            <a:r>
              <a:rPr lang="en-US" sz="2400" dirty="0" smtClean="0"/>
              <a:t> </a:t>
            </a:r>
            <a:r>
              <a:rPr lang="en-US" sz="2400" dirty="0"/>
              <a:t>or 3G.</a:t>
            </a:r>
          </a:p>
          <a:p>
            <a:pPr lvl="0"/>
            <a:r>
              <a:rPr lang="en-US" sz="2400" dirty="0" smtClean="0"/>
              <a:t>Forwarder Service </a:t>
            </a:r>
            <a:r>
              <a:rPr lang="en-US" sz="2400" dirty="0"/>
              <a:t>calls </a:t>
            </a:r>
            <a:r>
              <a:rPr lang="en-US" sz="2400" dirty="0" err="1"/>
              <a:t>OpenWorkbook</a:t>
            </a:r>
            <a:r>
              <a:rPr lang="en-US" sz="2400" dirty="0"/>
              <a:t> on </a:t>
            </a:r>
            <a:r>
              <a:rPr lang="en-US" sz="2400" dirty="0" smtClean="0"/>
              <a:t>TCO Service </a:t>
            </a:r>
            <a:r>
              <a:rPr lang="en-US" sz="2400" dirty="0"/>
              <a:t>via the </a:t>
            </a:r>
            <a:r>
              <a:rPr lang="en-US" sz="2400" dirty="0" err="1"/>
              <a:t>AppFabric</a:t>
            </a:r>
            <a:r>
              <a:rPr lang="en-US" sz="2400" dirty="0"/>
              <a:t> Service Bus.</a:t>
            </a:r>
          </a:p>
          <a:p>
            <a:pPr lvl="0"/>
            <a:r>
              <a:rPr lang="en-US" sz="2400" dirty="0" smtClean="0"/>
              <a:t>TCO Service </a:t>
            </a:r>
            <a:r>
              <a:rPr lang="en-US" sz="2400" dirty="0"/>
              <a:t>uses Excel Web Services to open </a:t>
            </a:r>
            <a:r>
              <a:rPr lang="en-US" sz="2400" dirty="0" smtClean="0"/>
              <a:t>workbook and get a </a:t>
            </a:r>
            <a:r>
              <a:rPr lang="en-US" sz="2400" dirty="0" err="1" smtClean="0"/>
              <a:t>SessionID</a:t>
            </a:r>
            <a:r>
              <a:rPr lang="en-US" sz="2400" dirty="0" smtClean="0"/>
              <a:t>. </a:t>
            </a:r>
            <a:endParaRPr lang="en-US" sz="2400" dirty="0"/>
          </a:p>
          <a:p>
            <a:pPr lvl="0"/>
            <a:r>
              <a:rPr lang="en-US" sz="2400" dirty="0" smtClean="0"/>
              <a:t>Phone </a:t>
            </a:r>
            <a:r>
              <a:rPr lang="en-US" sz="2400" dirty="0"/>
              <a:t>makes additional calls to retrieve desired values from the TCO </a:t>
            </a:r>
            <a:r>
              <a:rPr lang="en-US" sz="2400" dirty="0" smtClean="0"/>
              <a:t>workbook</a:t>
            </a:r>
            <a:r>
              <a:rPr lang="en-US" sz="2400" dirty="0"/>
              <a:t>, passing in the session ID </a:t>
            </a:r>
            <a:r>
              <a:rPr lang="en-US" sz="2400" dirty="0" smtClean="0"/>
              <a:t>on each call.</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0029" y="990793"/>
            <a:ext cx="1874063" cy="3524884"/>
          </a:xfrm>
          <a:prstGeom prst="rect">
            <a:avLst/>
          </a:prstGeom>
          <a:noFill/>
          <a:effectLst>
            <a:reflection blurRad="6350" stA="52000" endA="300" endPos="35000" dir="5400000" sy="-100000" algn="bl" rotWithShape="0"/>
          </a:effectLst>
          <a:scene3d>
            <a:camera prst="perspectiveContrastingLeftFacing"/>
            <a:lightRig rig="threePt" dir="t"/>
          </a:scene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716" y="1843470"/>
            <a:ext cx="1866013" cy="3501263"/>
          </a:xfrm>
          <a:prstGeom prst="rect">
            <a:avLst/>
          </a:prstGeom>
          <a:effectLst>
            <a:reflection blurRad="6350" stA="52000" endA="300" endPos="35000" dir="5400000" sy="-100000" algn="bl" rotWithShape="0"/>
          </a:effectLst>
          <a:scene3d>
            <a:camera prst="perspectiveContrastingLeftFacing"/>
            <a:lightRig rig="threePt" dir="t"/>
          </a:scene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0645" y="2728851"/>
            <a:ext cx="1906532" cy="3574414"/>
          </a:xfrm>
          <a:prstGeom prst="rect">
            <a:avLst/>
          </a:prstGeom>
          <a:effectLst>
            <a:reflection blurRad="6350" stA="52000" endA="300" endPos="35000" dir="5400000" sy="-100000" algn="bl" rotWithShape="0"/>
          </a:effectLst>
          <a:scene3d>
            <a:camera prst="perspectiveContrastingLeftFacing"/>
            <a:lightRig rig="threePt" dir="t"/>
          </a:scene3d>
        </p:spPr>
      </p:pic>
    </p:spTree>
    <p:extLst>
      <p:ext uri="{BB962C8B-B14F-4D97-AF65-F5344CB8AC3E}">
        <p14:creationId xmlns:p14="http://schemas.microsoft.com/office/powerpoint/2010/main" val="293189082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 </a:t>
            </a:r>
            <a:endParaRPr lang="en-US" dirty="0"/>
          </a:p>
        </p:txBody>
      </p:sp>
      <p:sp>
        <p:nvSpPr>
          <p:cNvPr id="2" name="Title 1"/>
          <p:cNvSpPr>
            <a:spLocks noGrp="1"/>
          </p:cNvSpPr>
          <p:nvPr>
            <p:ph type="ctrTitle"/>
          </p:nvPr>
        </p:nvSpPr>
        <p:spPr/>
        <p:txBody>
          <a:bodyPr/>
          <a:lstStyle/>
          <a:p>
            <a:r>
              <a:rPr lang="en-US" dirty="0" smtClean="0"/>
              <a:t>Extending to </a:t>
            </a:r>
            <a:br>
              <a:rPr lang="en-US" dirty="0" smtClean="0"/>
            </a:br>
            <a:r>
              <a:rPr lang="en-US" dirty="0" smtClean="0"/>
              <a:t>Windows Phone 7</a:t>
            </a:r>
            <a:endParaRPr lang="en-US" dirty="0"/>
          </a:p>
        </p:txBody>
      </p:sp>
      <p:sp>
        <p:nvSpPr>
          <p:cNvPr id="5" name="Subtitle 4"/>
          <p:cNvSpPr>
            <a:spLocks noGrp="1"/>
          </p:cNvSpPr>
          <p:nvPr>
            <p:ph type="subTitle" idx="1"/>
          </p:nvPr>
        </p:nvSpPr>
        <p:spPr/>
        <p:txBody>
          <a:bodyPr/>
          <a:lstStyle/>
          <a:p>
            <a:r>
              <a:rPr lang="en-US" dirty="0" err="1"/>
              <a:t>Contoso</a:t>
            </a:r>
            <a:r>
              <a:rPr lang="en-US" dirty="0"/>
              <a:t> TCO Model</a:t>
            </a:r>
          </a:p>
          <a:p>
            <a:endParaRPr lang="en-US" dirty="0"/>
          </a:p>
          <a:p>
            <a:r>
              <a:rPr lang="en-US" dirty="0" smtClean="0"/>
              <a:t>Steve Hansen</a:t>
            </a:r>
          </a:p>
          <a:p>
            <a:r>
              <a:rPr lang="en-US" dirty="0" smtClean="0"/>
              <a:t>Grid Logic</a:t>
            </a:r>
            <a:endParaRPr lang="en-US" dirty="0"/>
          </a:p>
        </p:txBody>
      </p:sp>
    </p:spTree>
    <p:extLst>
      <p:ext uri="{BB962C8B-B14F-4D97-AF65-F5344CB8AC3E}">
        <p14:creationId xmlns:p14="http://schemas.microsoft.com/office/powerpoint/2010/main" val="121945600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510173"/>
            <a:ext cx="10242549" cy="1523497"/>
          </a:xfrm>
        </p:spPr>
        <p:txBody>
          <a:bodyPr/>
          <a:lstStyle/>
          <a:p>
            <a:r>
              <a:rPr lang="en-US" dirty="0"/>
              <a:t>Developing Microsoft Office Business Solutions That Span the PC, Windows Phone and the Web</a:t>
            </a:r>
          </a:p>
        </p:txBody>
      </p:sp>
      <p:sp>
        <p:nvSpPr>
          <p:cNvPr id="3" name="Subtitle 2"/>
          <p:cNvSpPr>
            <a:spLocks noGrp="1"/>
          </p:cNvSpPr>
          <p:nvPr>
            <p:ph type="subTitle" idx="1"/>
          </p:nvPr>
        </p:nvSpPr>
        <p:spPr/>
        <p:txBody>
          <a:bodyPr/>
          <a:lstStyle/>
          <a:p>
            <a:r>
              <a:rPr lang="en-US" smtClean="0"/>
              <a:t>Donovan Follette</a:t>
            </a:r>
          </a:p>
          <a:p>
            <a:r>
              <a:rPr lang="en-US" smtClean="0"/>
              <a:t>Sr. Technical Evangelist</a:t>
            </a:r>
          </a:p>
          <a:p>
            <a:r>
              <a:rPr lang="en-US" smtClean="0"/>
              <a:t>Microsoft</a:t>
            </a:r>
            <a:endParaRPr lang="en-US" dirty="0"/>
          </a:p>
        </p:txBody>
      </p:sp>
      <p:sp>
        <p:nvSpPr>
          <p:cNvPr id="7" name="Text Placeholder 6"/>
          <p:cNvSpPr>
            <a:spLocks noGrp="1"/>
          </p:cNvSpPr>
          <p:nvPr>
            <p:ph type="body" sz="quarter" idx="10"/>
          </p:nvPr>
        </p:nvSpPr>
        <p:spPr/>
        <p:txBody>
          <a:bodyPr/>
          <a:lstStyle/>
          <a:p>
            <a:r>
              <a:rPr lang="en-US" dirty="0" smtClean="0"/>
              <a:t>OSP312</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onovanf\Pictures\DesktopPictures\100_00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3619"/>
            <a:ext cx="12188825" cy="9141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952" y="414528"/>
            <a:ext cx="11360995" cy="923330"/>
          </a:xfrm>
          <a:prstGeom prst="rect">
            <a:avLst/>
          </a:prstGeom>
          <a:noFill/>
        </p:spPr>
        <p:txBody>
          <a:bodyPr wrap="none" lIns="0" tIns="0" rIns="0" bIns="0" rtlCol="0">
            <a:spAutoFit/>
          </a:bodyPr>
          <a:lstStyle/>
          <a:p>
            <a:r>
              <a:rPr lang="en-US" sz="6000" dirty="0" smtClean="0">
                <a:gradFill>
                  <a:gsLst>
                    <a:gs pos="0">
                      <a:schemeClr val="tx1"/>
                    </a:gs>
                    <a:gs pos="86000">
                      <a:schemeClr val="tx1"/>
                    </a:gs>
                  </a:gsLst>
                  <a:lin ang="5400000" scaled="0"/>
                </a:gradFill>
              </a:rPr>
              <a:t>For your green field, what’s next?</a:t>
            </a:r>
          </a:p>
        </p:txBody>
      </p:sp>
    </p:spTree>
    <p:extLst>
      <p:ext uri="{BB962C8B-B14F-4D97-AF65-F5344CB8AC3E}">
        <p14:creationId xmlns:p14="http://schemas.microsoft.com/office/powerpoint/2010/main" val="414599630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19112" y="174008"/>
            <a:ext cx="11149013" cy="609398"/>
          </a:xfrm>
        </p:spPr>
        <p:txBody>
          <a:bodyPr/>
          <a:lstStyle/>
          <a:p>
            <a:r>
              <a:rPr lang="en-US" dirty="0" smtClean="0"/>
              <a:t>Related Content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867409113"/>
              </p:ext>
            </p:extLst>
          </p:nvPr>
        </p:nvGraphicFramePr>
        <p:xfrm>
          <a:off x="363126" y="1766484"/>
          <a:ext cx="11100994" cy="3114154"/>
        </p:xfrm>
        <a:graphic>
          <a:graphicData uri="http://schemas.openxmlformats.org/drawingml/2006/table">
            <a:tbl>
              <a:tblPr>
                <a:tableStyleId>{5C22544A-7EE6-4342-B048-85BDC9FD1C3A}</a:tableStyleId>
              </a:tblPr>
              <a:tblGrid>
                <a:gridCol w="1465810"/>
                <a:gridCol w="7405867"/>
                <a:gridCol w="2229317"/>
              </a:tblGrid>
              <a:tr h="235545">
                <a:tc>
                  <a:txBody>
                    <a:bodyPr/>
                    <a:lstStyle/>
                    <a:p>
                      <a:pPr algn="l" fontAlgn="t"/>
                      <a:r>
                        <a:rPr lang="en-US" sz="1250" b="1" i="0" u="none" strike="noStrike" dirty="0">
                          <a:solidFill>
                            <a:schemeClr val="tx1"/>
                          </a:solidFill>
                          <a:effectLst/>
                        </a:rPr>
                        <a:t>Code</a:t>
                      </a:r>
                      <a:endParaRPr lang="en-US" sz="1250" b="1" i="0" u="none" strike="noStrike" dirty="0">
                        <a:solidFill>
                          <a:schemeClr val="tx1"/>
                        </a:solidFill>
                        <a:effectLst/>
                        <a:latin typeface="Arial"/>
                      </a:endParaRPr>
                    </a:p>
                  </a:txBody>
                  <a:tcPr marL="4903" marR="4903" marT="490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250" b="1" i="0" u="none" strike="noStrike" dirty="0">
                          <a:solidFill>
                            <a:schemeClr val="tx1"/>
                          </a:solidFill>
                          <a:effectLst/>
                        </a:rPr>
                        <a:t>Title</a:t>
                      </a:r>
                      <a:endParaRPr lang="en-US" sz="1250" b="1" i="0" u="none" strike="noStrike" dirty="0">
                        <a:solidFill>
                          <a:schemeClr val="tx1"/>
                        </a:solidFill>
                        <a:effectLst/>
                        <a:latin typeface="Arial"/>
                      </a:endParaRPr>
                    </a:p>
                  </a:txBody>
                  <a:tcPr marL="4903" marR="4903" marT="490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t"/>
                      <a:r>
                        <a:rPr lang="en-US" sz="1250" b="1" i="0" u="none" strike="noStrike" dirty="0">
                          <a:solidFill>
                            <a:schemeClr val="tx1"/>
                          </a:solidFill>
                          <a:effectLst/>
                        </a:rPr>
                        <a:t>Schedule</a:t>
                      </a:r>
                      <a:endParaRPr lang="en-US" sz="1250" b="1" i="0" u="none" strike="noStrike" dirty="0">
                        <a:solidFill>
                          <a:schemeClr val="tx1"/>
                        </a:solidFill>
                        <a:effectLst/>
                        <a:latin typeface="Arial"/>
                      </a:endParaRPr>
                    </a:p>
                  </a:txBody>
                  <a:tcPr marL="4903" marR="4903" marT="490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35545">
                <a:tc>
                  <a:txBody>
                    <a:bodyPr/>
                    <a:lstStyle/>
                    <a:p>
                      <a:pPr algn="l" fontAlgn="b"/>
                      <a:r>
                        <a:rPr lang="en-US" sz="1250" u="none" strike="noStrike" kern="1200">
                          <a:solidFill>
                            <a:schemeClr val="tx1"/>
                          </a:solidFill>
                          <a:effectLst/>
                          <a:latin typeface="+mn-lt"/>
                          <a:ea typeface="+mn-ea"/>
                          <a:cs typeface="+mn-cs"/>
                        </a:rPr>
                        <a:t>OSP312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dirty="0">
                          <a:solidFill>
                            <a:schemeClr val="tx1"/>
                          </a:solidFill>
                          <a:effectLst/>
                          <a:latin typeface="+mn-lt"/>
                          <a:ea typeface="+mn-ea"/>
                          <a:cs typeface="+mn-cs"/>
                        </a:rPr>
                        <a:t>Developing Microsoft Office Business Solutions That Span the PC, Windows Phone and the Web</a:t>
                      </a:r>
                    </a:p>
                  </a:txBody>
                  <a:tcPr marL="9144" marR="9144" marT="73152" marB="731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a:solidFill>
                            <a:schemeClr val="tx1"/>
                          </a:solidFill>
                          <a:effectLst/>
                          <a:latin typeface="+mn-lt"/>
                          <a:ea typeface="+mn-ea"/>
                          <a:cs typeface="+mn-cs"/>
                        </a:rPr>
                        <a:t>Tuesday 8:30AM</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5545">
                <a:tc>
                  <a:txBody>
                    <a:bodyPr/>
                    <a:lstStyle/>
                    <a:p>
                      <a:pPr algn="l" fontAlgn="b"/>
                      <a:r>
                        <a:rPr lang="en-US" sz="1250" u="none" strike="noStrike" kern="1200" dirty="0">
                          <a:solidFill>
                            <a:schemeClr val="tx1"/>
                          </a:solidFill>
                          <a:effectLst/>
                          <a:latin typeface="+mn-lt"/>
                          <a:ea typeface="+mn-ea"/>
                          <a:cs typeface="+mn-cs"/>
                        </a:rPr>
                        <a:t>OSP319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dirty="0">
                          <a:solidFill>
                            <a:schemeClr val="tx1"/>
                          </a:solidFill>
                          <a:effectLst/>
                          <a:latin typeface="+mn-lt"/>
                          <a:ea typeface="+mn-ea"/>
                          <a:cs typeface="+mn-cs"/>
                        </a:rPr>
                        <a:t>Taking Office to the Cloud: Integrating Microsoft Office 2010 and Windows Azure</a:t>
                      </a:r>
                    </a:p>
                  </a:txBody>
                  <a:tcPr marL="9144" marR="9144" marT="73152" marB="731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a:solidFill>
                            <a:schemeClr val="tx1"/>
                          </a:solidFill>
                          <a:effectLst/>
                          <a:latin typeface="+mn-lt"/>
                          <a:ea typeface="+mn-ea"/>
                          <a:cs typeface="+mn-cs"/>
                        </a:rPr>
                        <a:t>Wednesday 8:30AM</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1760">
                <a:tc>
                  <a:txBody>
                    <a:bodyPr/>
                    <a:lstStyle/>
                    <a:p>
                      <a:pPr algn="l" fontAlgn="b"/>
                      <a:r>
                        <a:rPr lang="en-US" sz="1250" u="none" strike="noStrike" kern="1200" dirty="0">
                          <a:solidFill>
                            <a:schemeClr val="tx1"/>
                          </a:solidFill>
                          <a:effectLst/>
                          <a:latin typeface="+mn-lt"/>
                          <a:ea typeface="+mn-ea"/>
                          <a:cs typeface="+mn-cs"/>
                        </a:rPr>
                        <a:t>OSP320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dirty="0">
                          <a:solidFill>
                            <a:schemeClr val="tx1"/>
                          </a:solidFill>
                          <a:effectLst/>
                          <a:latin typeface="+mn-lt"/>
                          <a:ea typeface="+mn-ea"/>
                          <a:cs typeface="+mn-cs"/>
                        </a:rPr>
                        <a:t>Managing Microsoft Access Databases in Your Organization with Microsoft SharePoint</a:t>
                      </a:r>
                    </a:p>
                  </a:txBody>
                  <a:tcPr marL="9144" marR="9144" marT="73152" marB="731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a:solidFill>
                            <a:schemeClr val="tx1"/>
                          </a:solidFill>
                          <a:effectLst/>
                          <a:latin typeface="+mn-lt"/>
                          <a:ea typeface="+mn-ea"/>
                          <a:cs typeface="+mn-cs"/>
                        </a:rPr>
                        <a:t>Wednesday 1:30PM</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5545">
                <a:tc>
                  <a:txBody>
                    <a:bodyPr/>
                    <a:lstStyle/>
                    <a:p>
                      <a:pPr algn="l" fontAlgn="b"/>
                      <a:r>
                        <a:rPr lang="en-US" sz="1250" u="none" strike="noStrike" kern="1200">
                          <a:solidFill>
                            <a:schemeClr val="tx1"/>
                          </a:solidFill>
                          <a:effectLst/>
                          <a:latin typeface="+mn-lt"/>
                          <a:ea typeface="+mn-ea"/>
                          <a:cs typeface="+mn-cs"/>
                        </a:rPr>
                        <a:t>OSP206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dirty="0">
                          <a:solidFill>
                            <a:schemeClr val="tx1"/>
                          </a:solidFill>
                          <a:effectLst/>
                          <a:latin typeface="+mn-lt"/>
                          <a:ea typeface="+mn-ea"/>
                          <a:cs typeface="+mn-cs"/>
                        </a:rPr>
                        <a:t>Exploring the Office Developer Story in Microsoft Office 365</a:t>
                      </a:r>
                    </a:p>
                  </a:txBody>
                  <a:tcPr marL="9144" marR="9144" marT="73152" marB="731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a:solidFill>
                            <a:schemeClr val="tx1"/>
                          </a:solidFill>
                          <a:effectLst/>
                          <a:latin typeface="+mn-lt"/>
                          <a:ea typeface="+mn-ea"/>
                          <a:cs typeface="+mn-cs"/>
                        </a:rPr>
                        <a:t>Thursday 10:15AM</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1760">
                <a:tc>
                  <a:txBody>
                    <a:bodyPr/>
                    <a:lstStyle/>
                    <a:p>
                      <a:pPr algn="l" fontAlgn="b"/>
                      <a:r>
                        <a:rPr lang="en-US" sz="1250" u="none" strike="noStrike" kern="1200" dirty="0">
                          <a:solidFill>
                            <a:schemeClr val="tx1"/>
                          </a:solidFill>
                          <a:effectLst/>
                          <a:latin typeface="+mn-lt"/>
                          <a:ea typeface="+mn-ea"/>
                          <a:cs typeface="+mn-cs"/>
                        </a:rPr>
                        <a:t>OSP271-INT</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dirty="0">
                          <a:solidFill>
                            <a:schemeClr val="tx1"/>
                          </a:solidFill>
                          <a:effectLst/>
                          <a:latin typeface="+mn-lt"/>
                          <a:ea typeface="+mn-ea"/>
                          <a:cs typeface="+mn-cs"/>
                        </a:rPr>
                        <a:t>Redefining IT Dashboards and Other Game-Changers with Microsoft Visio 2010 and Microsoft SharePoint 2010</a:t>
                      </a:r>
                    </a:p>
                  </a:txBody>
                  <a:tcPr marL="9144" marR="9144" marT="73152" marB="731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50" u="none" strike="noStrike" kern="1200">
                          <a:solidFill>
                            <a:schemeClr val="tx1"/>
                          </a:solidFill>
                          <a:effectLst/>
                          <a:latin typeface="+mn-lt"/>
                          <a:ea typeface="+mn-ea"/>
                          <a:cs typeface="+mn-cs"/>
                        </a:rPr>
                        <a:t>Thursday 2:45PM</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18608">
                <a:tc gridSpan="3">
                  <a:txBody>
                    <a:bodyPr/>
                    <a:lstStyle/>
                    <a:p>
                      <a:pPr algn="l" fontAlgn="b"/>
                      <a:r>
                        <a:rPr lang="en-US" sz="1250" b="1" i="0" u="none" strike="noStrike" dirty="0" smtClean="0">
                          <a:solidFill>
                            <a:schemeClr val="tx1"/>
                          </a:solidFill>
                          <a:effectLst/>
                          <a:latin typeface="Arial"/>
                        </a:rPr>
                        <a:t>Hands-On Labs</a:t>
                      </a:r>
                      <a:endParaRPr lang="en-US" sz="1250" b="1" i="0" u="none" strike="noStrike" dirty="0">
                        <a:solidFill>
                          <a:schemeClr val="tx1"/>
                        </a:solidFill>
                        <a:effectLst/>
                        <a:latin typeface="Arial"/>
                      </a:endParaRPr>
                    </a:p>
                  </a:txBody>
                  <a:tcPr marL="4903" marR="4903" marT="490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385205">
                <a:tc>
                  <a:txBody>
                    <a:bodyPr/>
                    <a:lstStyle/>
                    <a:p>
                      <a:pPr algn="l" fontAlgn="b"/>
                      <a:r>
                        <a:rPr lang="en-US" sz="1250" u="none" strike="noStrike" kern="1200" dirty="0">
                          <a:solidFill>
                            <a:schemeClr val="tx1"/>
                          </a:solidFill>
                          <a:effectLst/>
                          <a:latin typeface="+mn-lt"/>
                          <a:ea typeface="+mn-ea"/>
                          <a:cs typeface="+mn-cs"/>
                        </a:rPr>
                        <a:t>OSP377-HOL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b"/>
                      <a:endParaRPr lang="en-US" sz="1250" u="none" strike="noStrike" kern="1200" dirty="0" smtClean="0">
                        <a:solidFill>
                          <a:schemeClr val="tx1"/>
                        </a:solidFill>
                        <a:effectLst/>
                        <a:latin typeface="+mn-lt"/>
                        <a:ea typeface="+mn-ea"/>
                        <a:cs typeface="+mn-cs"/>
                      </a:endParaRPr>
                    </a:p>
                    <a:p>
                      <a:pPr algn="l" fontAlgn="b"/>
                      <a:r>
                        <a:rPr lang="en-US" sz="1250" u="none" strike="noStrike" kern="1200" dirty="0" smtClean="0">
                          <a:solidFill>
                            <a:schemeClr val="tx1"/>
                          </a:solidFill>
                          <a:effectLst/>
                          <a:latin typeface="+mn-lt"/>
                          <a:ea typeface="+mn-ea"/>
                          <a:cs typeface="+mn-cs"/>
                        </a:rPr>
                        <a:t>Using </a:t>
                      </a:r>
                      <a:r>
                        <a:rPr lang="en-US" sz="1250" u="none" strike="noStrike" kern="1200" dirty="0">
                          <a:solidFill>
                            <a:schemeClr val="tx1"/>
                          </a:solidFill>
                          <a:effectLst/>
                          <a:latin typeface="+mn-lt"/>
                          <a:ea typeface="+mn-ea"/>
                          <a:cs typeface="+mn-cs"/>
                        </a:rPr>
                        <a:t>Business Connectivity Services with Microsoft Office </a:t>
                      </a:r>
                      <a:r>
                        <a:rPr lang="en-US" sz="1250" u="none" strike="noStrike" kern="1200" dirty="0" smtClean="0">
                          <a:solidFill>
                            <a:schemeClr val="tx1"/>
                          </a:solidFill>
                          <a:effectLst/>
                          <a:latin typeface="+mn-lt"/>
                          <a:ea typeface="+mn-ea"/>
                          <a:cs typeface="+mn-cs"/>
                        </a:rPr>
                        <a:t>2010</a:t>
                      </a:r>
                      <a:endParaRPr lang="en-US" sz="1250" u="none" strike="noStrike" kern="1200" dirty="0">
                        <a:solidFill>
                          <a:schemeClr val="tx1"/>
                        </a:solidFill>
                        <a:effectLst/>
                        <a:latin typeface="+mn-lt"/>
                        <a:ea typeface="+mn-ea"/>
                        <a:cs typeface="+mn-cs"/>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000" b="0" i="0" u="none" strike="noStrike" dirty="0">
                        <a:effectLst/>
                        <a:latin typeface="Arial"/>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23853047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375674"/>
            <a:ext cx="11173090" cy="1015663"/>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Office Developer Center: </a:t>
            </a:r>
          </a:p>
          <a:p>
            <a:pPr lvl="1">
              <a:lnSpc>
                <a:spcPct val="90000"/>
              </a:lnSpc>
              <a:spcBef>
                <a:spcPct val="20000"/>
              </a:spcBef>
              <a:buSzPct val="90000"/>
            </a:pPr>
            <a:r>
              <a:rPr lang="en-US" sz="2400" u="sng" dirty="0" smtClean="0"/>
              <a:t>http</a:t>
            </a:r>
            <a:r>
              <a:rPr lang="en-US" sz="2400" u="sng" dirty="0"/>
              <a:t>://msdn.microsoft.com/en-us/office/default.aspx</a:t>
            </a:r>
            <a:endParaRPr lang="en-US" sz="2400" dirty="0">
              <a:gradFill>
                <a:gsLst>
                  <a:gs pos="0">
                    <a:schemeClr val="tx1"/>
                  </a:gs>
                  <a:gs pos="100000">
                    <a:schemeClr val="tx1"/>
                  </a:gs>
                </a:gsLst>
                <a:lin ang="5400000" scaled="0"/>
              </a:gradFill>
            </a:endParaRPr>
          </a:p>
        </p:txBody>
      </p:sp>
      <p:sp>
        <p:nvSpPr>
          <p:cNvPr id="15" name="Rectangle 14"/>
          <p:cNvSpPr/>
          <p:nvPr/>
        </p:nvSpPr>
        <p:spPr bwMode="auto">
          <a:xfrm>
            <a:off x="507868" y="3713380"/>
            <a:ext cx="11173090" cy="1015663"/>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Office Related Blogs:</a:t>
            </a:r>
          </a:p>
          <a:p>
            <a:pPr lvl="1">
              <a:lnSpc>
                <a:spcPct val="90000"/>
              </a:lnSpc>
              <a:spcBef>
                <a:spcPct val="20000"/>
              </a:spcBef>
              <a:buSzPct val="90000"/>
            </a:pPr>
            <a:r>
              <a:rPr lang="en-US" sz="2400" dirty="0" smtClean="0">
                <a:gradFill>
                  <a:gsLst>
                    <a:gs pos="0">
                      <a:schemeClr val="tx1"/>
                    </a:gs>
                    <a:gs pos="100000">
                      <a:schemeClr val="tx1"/>
                    </a:gs>
                  </a:gsLst>
                  <a:lin ang="5400000" scaled="0"/>
                </a:gradFill>
              </a:rPr>
              <a:t>Donovan Follette: http</a:t>
            </a:r>
            <a:r>
              <a:rPr lang="en-US" sz="2400" dirty="0">
                <a:gradFill>
                  <a:gsLst>
                    <a:gs pos="0">
                      <a:schemeClr val="tx1"/>
                    </a:gs>
                    <a:gs pos="100000">
                      <a:schemeClr val="tx1"/>
                    </a:gs>
                  </a:gsLst>
                  <a:lin ang="5400000" scaled="0"/>
                </a:gradFill>
              </a:rPr>
              <a:t>://blogs.msdn.com/b/donovanf/ </a:t>
            </a:r>
          </a:p>
        </p:txBody>
      </p:sp>
      <p:sp>
        <p:nvSpPr>
          <p:cNvPr id="17" name="Rectangle 16"/>
          <p:cNvSpPr/>
          <p:nvPr/>
        </p:nvSpPr>
        <p:spPr bwMode="auto">
          <a:xfrm>
            <a:off x="507868" y="4897844"/>
            <a:ext cx="11173090" cy="142192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Office Related Twitter Accounts: </a:t>
            </a:r>
          </a:p>
          <a:p>
            <a:pPr lvl="1">
              <a:lnSpc>
                <a:spcPct val="90000"/>
              </a:lnSpc>
              <a:spcBef>
                <a:spcPct val="20000"/>
              </a:spcBef>
              <a:buSzPct val="90000"/>
            </a:pPr>
            <a:r>
              <a:rPr lang="en-US" sz="2400" dirty="0" smtClean="0"/>
              <a:t>@</a:t>
            </a:r>
            <a:r>
              <a:rPr lang="en-US" sz="2400" dirty="0" err="1" smtClean="0"/>
              <a:t>OfficePlatform</a:t>
            </a:r>
            <a:endParaRPr lang="en-US" sz="2400" dirty="0" smtClean="0"/>
          </a:p>
          <a:p>
            <a:pPr lvl="1">
              <a:lnSpc>
                <a:spcPct val="90000"/>
              </a:lnSpc>
              <a:spcBef>
                <a:spcPct val="20000"/>
              </a:spcBef>
              <a:buSzPct val="90000"/>
            </a:pPr>
            <a:r>
              <a:rPr lang="en-US" sz="2400" dirty="0"/>
              <a:t>@</a:t>
            </a:r>
            <a:r>
              <a:rPr lang="en-US" sz="2400" dirty="0" err="1" smtClean="0"/>
              <a:t>bshiers</a:t>
            </a:r>
            <a:endParaRPr lang="en-US" sz="2400" dirty="0" smtClean="0"/>
          </a:p>
        </p:txBody>
      </p:sp>
      <p:sp>
        <p:nvSpPr>
          <p:cNvPr id="6" name="Rectangle 5"/>
          <p:cNvSpPr/>
          <p:nvPr/>
        </p:nvSpPr>
        <p:spPr bwMode="auto">
          <a:xfrm>
            <a:off x="507868" y="2543737"/>
            <a:ext cx="11173090" cy="1015663"/>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Office Developer Map: </a:t>
            </a:r>
          </a:p>
          <a:p>
            <a:pPr lvl="1">
              <a:lnSpc>
                <a:spcPct val="90000"/>
              </a:lnSpc>
              <a:spcBef>
                <a:spcPct val="20000"/>
              </a:spcBef>
              <a:buSzPct val="90000"/>
            </a:pPr>
            <a:r>
              <a:rPr lang="en-US" sz="2400" u="sng" dirty="0"/>
              <a:t>http://msdn.microsoft.com/en-us/office/gg549099</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11313648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385850523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43413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7966057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144525363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D:\Conferences\TechEd NA\2011\Tile-Ofc-proplus_rgb_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12" y="1980257"/>
            <a:ext cx="2733675"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MyData\Office\Logos\ProductLogos_256x\Powerpoint_256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012" y="2270126"/>
            <a:ext cx="1628775" cy="150971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MyData\Office\Logos\ProductLogos_256x\Publisher_256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2127" y="2218507"/>
            <a:ext cx="1624013"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MyData\Office\Logos\ProductLogos_256x\Word_256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9301" y="3779839"/>
            <a:ext cx="1633538" cy="15097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MyData\Office\Logos\ProductLogos_256x\Access_256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825" y="759744"/>
            <a:ext cx="1600200" cy="150971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MyData\Office\Logos\ProductLogos_256x\Excel_256x.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259" y="759745"/>
            <a:ext cx="1638300" cy="15097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MyData\Office\Logos\ProductLogos_256x\Groove_256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4768" y="3835274"/>
            <a:ext cx="161448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MyData\Office\Logos\ProductLogos_256x\InfoPath_256x.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5846" y="759744"/>
            <a:ext cx="1609725"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MyData\Office\Logos\ProductLogos_256x\OneNote_256x.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1265" y="759744"/>
            <a:ext cx="1609725"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MyData\Office\Logos\ProductLogos_256x\Outlook_256x.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2685" y="2270126"/>
            <a:ext cx="1604963"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38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365 SharePoint Online Considerations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47475502"/>
              </p:ext>
            </p:extLst>
          </p:nvPr>
        </p:nvGraphicFramePr>
        <p:xfrm>
          <a:off x="1486588" y="1447798"/>
          <a:ext cx="9214060" cy="4699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8765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onovanf\Pictures\DesktopPictures\100_00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3619"/>
            <a:ext cx="12188825" cy="9141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5360" y="109728"/>
            <a:ext cx="5630259" cy="923330"/>
          </a:xfrm>
          <a:prstGeom prst="rect">
            <a:avLst/>
          </a:prstGeom>
          <a:noFill/>
        </p:spPr>
        <p:txBody>
          <a:bodyPr wrap="none" lIns="0" tIns="0" rIns="0" bIns="0" rtlCol="0">
            <a:spAutoFit/>
          </a:bodyPr>
          <a:lstStyle/>
          <a:p>
            <a:r>
              <a:rPr lang="en-US" sz="6000" dirty="0" smtClean="0">
                <a:gradFill>
                  <a:gsLst>
                    <a:gs pos="0">
                      <a:schemeClr val="tx1"/>
                    </a:gs>
                    <a:gs pos="86000">
                      <a:schemeClr val="tx1"/>
                    </a:gs>
                  </a:gsLst>
                  <a:lin ang="5400000" scaled="0"/>
                </a:gradFill>
              </a:rPr>
              <a:t>It’s a green </a:t>
            </a:r>
            <a:r>
              <a:rPr lang="en-US" sz="6000" dirty="0">
                <a:gradFill>
                  <a:gsLst>
                    <a:gs pos="0">
                      <a:schemeClr val="tx1"/>
                    </a:gs>
                    <a:gs pos="86000">
                      <a:schemeClr val="tx1"/>
                    </a:gs>
                  </a:gsLst>
                  <a:lin ang="5400000" scaled="0"/>
                </a:gradFill>
              </a:rPr>
              <a:t>f</a:t>
            </a:r>
            <a:r>
              <a:rPr lang="en-US" sz="6000" dirty="0" smtClean="0">
                <a:gradFill>
                  <a:gsLst>
                    <a:gs pos="0">
                      <a:schemeClr val="tx1"/>
                    </a:gs>
                    <a:gs pos="86000">
                      <a:schemeClr val="tx1"/>
                    </a:gs>
                  </a:gsLst>
                  <a:lin ang="5400000" scaled="0"/>
                </a:gradFill>
              </a:rPr>
              <a:t>ield.</a:t>
            </a:r>
          </a:p>
        </p:txBody>
      </p:sp>
    </p:spTree>
    <p:extLst>
      <p:ext uri="{BB962C8B-B14F-4D97-AF65-F5344CB8AC3E}">
        <p14:creationId xmlns:p14="http://schemas.microsoft.com/office/powerpoint/2010/main" val="13082673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Conferences\TechEd NA\2011\FromGridLogic\GettyImages_1029034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8163"/>
            <a:ext cx="12188825" cy="81161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5360" y="109728"/>
            <a:ext cx="7655942" cy="923330"/>
          </a:xfrm>
          <a:prstGeom prst="rect">
            <a:avLst/>
          </a:prstGeom>
          <a:noFill/>
        </p:spPr>
        <p:txBody>
          <a:bodyPr wrap="none" lIns="0" tIns="0" rIns="0" bIns="0" rtlCol="0">
            <a:spAutoFit/>
          </a:bodyPr>
          <a:lstStyle/>
          <a:p>
            <a:r>
              <a:rPr lang="en-US" sz="6000" dirty="0" smtClean="0">
                <a:gradFill>
                  <a:gsLst>
                    <a:gs pos="0">
                      <a:schemeClr val="tx1"/>
                    </a:gs>
                    <a:gs pos="86000">
                      <a:schemeClr val="tx1"/>
                    </a:gs>
                  </a:gsLst>
                  <a:lin ang="5400000" scaled="0"/>
                </a:gradFill>
              </a:rPr>
              <a:t>What will you choose?</a:t>
            </a:r>
          </a:p>
        </p:txBody>
      </p:sp>
    </p:spTree>
    <p:extLst>
      <p:ext uri="{BB962C8B-B14F-4D97-AF65-F5344CB8AC3E}">
        <p14:creationId xmlns:p14="http://schemas.microsoft.com/office/powerpoint/2010/main" val="259850469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onovanf\Pictures\DesktopPictures\100_00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64401"/>
            <a:ext cx="12188825" cy="9141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2064" y="85344"/>
            <a:ext cx="11231151" cy="923330"/>
          </a:xfrm>
          <a:prstGeom prst="rect">
            <a:avLst/>
          </a:prstGeom>
          <a:noFill/>
        </p:spPr>
        <p:txBody>
          <a:bodyPr wrap="none" lIns="0" tIns="0" rIns="0" bIns="0" rtlCol="0">
            <a:spAutoFit/>
          </a:bodyPr>
          <a:lstStyle/>
          <a:p>
            <a:r>
              <a:rPr lang="en-US" sz="6000" dirty="0" smtClean="0">
                <a:solidFill>
                  <a:schemeClr val="tx2"/>
                </a:solidFill>
              </a:rPr>
              <a:t>Beauty is, it’s entirely up to you.</a:t>
            </a:r>
          </a:p>
        </p:txBody>
      </p:sp>
    </p:spTree>
    <p:extLst>
      <p:ext uri="{BB962C8B-B14F-4D97-AF65-F5344CB8AC3E}">
        <p14:creationId xmlns:p14="http://schemas.microsoft.com/office/powerpoint/2010/main" val="91723165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Session Objectives and Takeaways</a:t>
            </a:r>
            <a:endParaRPr lang="en-US" dirty="0"/>
          </a:p>
        </p:txBody>
      </p:sp>
      <p:sp>
        <p:nvSpPr>
          <p:cNvPr id="6" name="Text Placeholder 5"/>
          <p:cNvSpPr>
            <a:spLocks noGrp="1"/>
          </p:cNvSpPr>
          <p:nvPr>
            <p:ph type="body" sz="quarter" idx="10"/>
          </p:nvPr>
        </p:nvSpPr>
        <p:spPr/>
        <p:txBody>
          <a:bodyPr>
            <a:noAutofit/>
          </a:bodyPr>
          <a:lstStyle/>
          <a:p>
            <a:r>
              <a:rPr lang="en-US" dirty="0"/>
              <a:t>Session Objective(s):  </a:t>
            </a:r>
          </a:p>
          <a:p>
            <a:pPr lvl="1"/>
            <a:r>
              <a:rPr lang="en-US" dirty="0"/>
              <a:t>Walk through migrating a classic Excel solution to Excel Services</a:t>
            </a:r>
          </a:p>
          <a:p>
            <a:pPr lvl="1"/>
            <a:r>
              <a:rPr lang="en-US" dirty="0"/>
              <a:t>Extend the solution to Windows Phone 7 with Windows Azure</a:t>
            </a:r>
          </a:p>
          <a:p>
            <a:pPr lvl="1"/>
            <a:r>
              <a:rPr lang="en-US" dirty="0" smtClean="0"/>
              <a:t>Show an E2E Office solution that spans the PC, WP7 and Web</a:t>
            </a:r>
          </a:p>
          <a:p>
            <a:pPr lvl="1"/>
            <a:endParaRPr lang="en-US" dirty="0"/>
          </a:p>
          <a:p>
            <a:pPr>
              <a:spcBef>
                <a:spcPts val="500"/>
              </a:spcBef>
            </a:pPr>
            <a:r>
              <a:rPr lang="en-US" dirty="0"/>
              <a:t>An understanding of </a:t>
            </a:r>
            <a:r>
              <a:rPr lang="en-US" dirty="0" smtClean="0"/>
              <a:t>how to evolve Office solutions to encompass the PC, Phone and Web</a:t>
            </a:r>
            <a:endParaRPr lang="en-US" dirty="0"/>
          </a:p>
          <a:p>
            <a:r>
              <a:rPr lang="en-US" dirty="0"/>
              <a:t>Best Practices for designing service applications based off of existing </a:t>
            </a:r>
            <a:r>
              <a:rPr lang="en-US" dirty="0" smtClean="0"/>
              <a:t>solutions</a:t>
            </a:r>
          </a:p>
        </p:txBody>
      </p:sp>
    </p:spTree>
    <p:extLst>
      <p:ext uri="{BB962C8B-B14F-4D97-AF65-F5344CB8AC3E}">
        <p14:creationId xmlns:p14="http://schemas.microsoft.com/office/powerpoint/2010/main" val="8597726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4"/>
          <p:cNvSpPr>
            <a:spLocks noGrp="1"/>
          </p:cNvSpPr>
          <p:nvPr>
            <p:ph type="title"/>
          </p:nvPr>
        </p:nvSpPr>
        <p:spPr/>
        <p:txBody>
          <a:bodyPr/>
          <a:lstStyle/>
          <a:p>
            <a:r>
              <a:rPr lang="en-US" dirty="0" smtClean="0"/>
              <a:t>Microsoft: The best productivity experience</a:t>
            </a:r>
            <a:endParaRPr lang="en-US" dirty="0"/>
          </a:p>
        </p:txBody>
      </p:sp>
      <p:sp>
        <p:nvSpPr>
          <p:cNvPr id="31" name="Rectangle 30"/>
          <p:cNvSpPr/>
          <p:nvPr/>
        </p:nvSpPr>
        <p:spPr>
          <a:xfrm>
            <a:off x="8404167" y="3983018"/>
            <a:ext cx="3436479" cy="1515769"/>
          </a:xfrm>
          <a:prstGeom prst="rect">
            <a:avLst/>
          </a:prstGeom>
        </p:spPr>
        <p:txBody>
          <a:bodyPr wrap="square" lIns="91409" tIns="45705" rIns="91409" bIns="45705">
            <a:spAutoFit/>
          </a:bodyPr>
          <a:lstStyle/>
          <a:p>
            <a:pPr marL="4763" indent="-4763">
              <a:lnSpc>
                <a:spcPts val="2916"/>
              </a:lnSpc>
            </a:pPr>
            <a:r>
              <a:rPr lang="en-US" sz="2700" dirty="0">
                <a:latin typeface="Segoe Light" pitchFamily="34" charset="0"/>
                <a:ea typeface="Segoe UI" pitchFamily="34" charset="0"/>
                <a:cs typeface="Segoe UI" pitchFamily="34" charset="0"/>
              </a:rPr>
              <a:t>Browser</a:t>
            </a:r>
          </a:p>
          <a:p>
            <a:pPr marL="4763" indent="-4763">
              <a:spcBef>
                <a:spcPts val="1000"/>
              </a:spcBef>
              <a:tabLst>
                <a:tab pos="3096701" algn="l"/>
              </a:tabLst>
            </a:pPr>
            <a:r>
              <a:rPr lang="en-US" sz="1500" dirty="0">
                <a:latin typeface="Segoe Light" pitchFamily="34" charset="0"/>
              </a:rPr>
              <a:t>View and edit documents from anywhere with Office Web Apps available across a broad range of browsers</a:t>
            </a:r>
          </a:p>
        </p:txBody>
      </p:sp>
      <p:sp>
        <p:nvSpPr>
          <p:cNvPr id="24" name="Freeform 6"/>
          <p:cNvSpPr>
            <a:spLocks/>
          </p:cNvSpPr>
          <p:nvPr/>
        </p:nvSpPr>
        <p:spPr bwMode="auto">
          <a:xfrm>
            <a:off x="8290651" y="2146250"/>
            <a:ext cx="3549995" cy="1736300"/>
          </a:xfrm>
          <a:prstGeom prst="rect">
            <a:avLst/>
          </a:prstGeom>
          <a:solidFill>
            <a:srgbClr val="FFC000"/>
          </a:solidFill>
          <a:ln w="12700" cap="rnd">
            <a:no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kern="0">
              <a:solidFill>
                <a:sysClr val="window" lastClr="FFFFFF"/>
              </a:solidFill>
            </a:endParaRPr>
          </a:p>
        </p:txBody>
      </p:sp>
      <p:sp>
        <p:nvSpPr>
          <p:cNvPr id="32" name="Rectangle 31"/>
          <p:cNvSpPr/>
          <p:nvPr/>
        </p:nvSpPr>
        <p:spPr>
          <a:xfrm>
            <a:off x="4081549" y="3983018"/>
            <a:ext cx="3998422" cy="1515769"/>
          </a:xfrm>
          <a:prstGeom prst="rect">
            <a:avLst/>
          </a:prstGeom>
        </p:spPr>
        <p:txBody>
          <a:bodyPr wrap="square" lIns="91409" tIns="45705" rIns="91409" bIns="45705">
            <a:spAutoFit/>
          </a:bodyPr>
          <a:lstStyle/>
          <a:p>
            <a:pPr marL="4763" indent="-4763">
              <a:lnSpc>
                <a:spcPts val="2916"/>
              </a:lnSpc>
            </a:pPr>
            <a:r>
              <a:rPr lang="en-US" sz="2700" dirty="0">
                <a:latin typeface="Segoe Light" pitchFamily="34" charset="0"/>
                <a:ea typeface="Segoe UI" pitchFamily="34" charset="0"/>
                <a:cs typeface="Segoe UI" pitchFamily="34" charset="0"/>
              </a:rPr>
              <a:t>Phone</a:t>
            </a:r>
          </a:p>
          <a:p>
            <a:pPr marL="4763" indent="-4763">
              <a:spcBef>
                <a:spcPts val="1000"/>
              </a:spcBef>
              <a:tabLst>
                <a:tab pos="3096701" algn="l"/>
              </a:tabLst>
            </a:pPr>
            <a:r>
              <a:rPr lang="en-US" sz="1500" dirty="0">
                <a:latin typeface="Segoe Light" pitchFamily="34" charset="0"/>
              </a:rPr>
              <a:t>Read, edit, share documents and notes from the Office Hub on Windows</a:t>
            </a:r>
            <a:r>
              <a:rPr lang="en-US" sz="1500" baseline="30000" dirty="0">
                <a:latin typeface="Segoe Light" pitchFamily="34" charset="0"/>
              </a:rPr>
              <a:t>®</a:t>
            </a:r>
            <a:r>
              <a:rPr lang="en-US" sz="1500" dirty="0">
                <a:latin typeface="Segoe Light" pitchFamily="34" charset="0"/>
              </a:rPr>
              <a:t> Phone 7. Access mail, contacts, calendar from the device of your choice</a:t>
            </a:r>
          </a:p>
        </p:txBody>
      </p:sp>
      <p:sp>
        <p:nvSpPr>
          <p:cNvPr id="23" name="Freeform 6"/>
          <p:cNvSpPr>
            <a:spLocks/>
          </p:cNvSpPr>
          <p:nvPr/>
        </p:nvSpPr>
        <p:spPr bwMode="auto">
          <a:xfrm>
            <a:off x="4002258" y="2146250"/>
            <a:ext cx="4151819" cy="1736300"/>
          </a:xfrm>
          <a:prstGeom prst="rect">
            <a:avLst/>
          </a:prstGeom>
          <a:solidFill>
            <a:srgbClr val="FFC000"/>
          </a:solidFill>
          <a:ln w="12700" cap="rnd">
            <a:no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kern="0">
              <a:solidFill>
                <a:sysClr val="window" lastClr="FFFFFF"/>
              </a:solidFill>
            </a:endParaRPr>
          </a:p>
        </p:txBody>
      </p:sp>
      <p:sp>
        <p:nvSpPr>
          <p:cNvPr id="30" name="Rectangle 29"/>
          <p:cNvSpPr/>
          <p:nvPr/>
        </p:nvSpPr>
        <p:spPr>
          <a:xfrm>
            <a:off x="309712" y="3983018"/>
            <a:ext cx="3551447" cy="1284937"/>
          </a:xfrm>
          <a:prstGeom prst="rect">
            <a:avLst/>
          </a:prstGeom>
        </p:spPr>
        <p:txBody>
          <a:bodyPr wrap="square" lIns="91409" tIns="45705" rIns="91409" bIns="45705">
            <a:spAutoFit/>
          </a:bodyPr>
          <a:lstStyle/>
          <a:p>
            <a:pPr marL="4763" indent="-4763">
              <a:lnSpc>
                <a:spcPts val="2916"/>
              </a:lnSpc>
            </a:pPr>
            <a:r>
              <a:rPr lang="en-US" sz="2700" dirty="0">
                <a:latin typeface="Segoe Light" pitchFamily="34" charset="0"/>
                <a:ea typeface="Segoe UI" pitchFamily="34" charset="0"/>
                <a:cs typeface="Segoe UI" pitchFamily="34" charset="0"/>
              </a:rPr>
              <a:t>PC</a:t>
            </a:r>
          </a:p>
          <a:p>
            <a:pPr marL="4763" indent="-4763">
              <a:spcBef>
                <a:spcPts val="1000"/>
              </a:spcBef>
              <a:tabLst>
                <a:tab pos="3096701" algn="l"/>
              </a:tabLst>
            </a:pPr>
            <a:r>
              <a:rPr lang="en-US" sz="1500" dirty="0">
                <a:latin typeface="Segoe Light" pitchFamily="34" charset="0"/>
              </a:rPr>
              <a:t>Stay productive with familiar Microsoft</a:t>
            </a:r>
            <a:r>
              <a:rPr lang="en-US" sz="1500" baseline="30000" dirty="0">
                <a:latin typeface="Segoe Light" pitchFamily="34" charset="0"/>
              </a:rPr>
              <a:t>®</a:t>
            </a:r>
            <a:r>
              <a:rPr lang="en-US" sz="1500" dirty="0">
                <a:latin typeface="Segoe Light" pitchFamily="34" charset="0"/>
              </a:rPr>
              <a:t> Office applications your employees demand</a:t>
            </a:r>
          </a:p>
        </p:txBody>
      </p:sp>
      <p:sp>
        <p:nvSpPr>
          <p:cNvPr id="33" name="Freeform 6"/>
          <p:cNvSpPr>
            <a:spLocks/>
          </p:cNvSpPr>
          <p:nvPr/>
        </p:nvSpPr>
        <p:spPr bwMode="auto">
          <a:xfrm>
            <a:off x="309712" y="2146250"/>
            <a:ext cx="3551447" cy="1736300"/>
          </a:xfrm>
          <a:prstGeom prst="rect">
            <a:avLst/>
          </a:prstGeom>
          <a:solidFill>
            <a:srgbClr val="FFC000"/>
          </a:solidFill>
          <a:ln w="12700" cap="rnd">
            <a:no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kern="0" dirty="0">
              <a:solidFill>
                <a:sysClr val="window" lastClr="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9" y="2315958"/>
            <a:ext cx="2249668" cy="1396885"/>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992" y="2315958"/>
            <a:ext cx="2188441" cy="1511570"/>
          </a:xfrm>
          <a:prstGeom prst="rect">
            <a:avLst/>
          </a:prstGeom>
        </p:spPr>
      </p:pic>
      <p:pic>
        <p:nvPicPr>
          <p:cNvPr id="37" name="Picture 36"/>
          <p:cNvPicPr>
            <a:picLocks noChangeAspect="1"/>
          </p:cNvPicPr>
          <p:nvPr/>
        </p:nvPicPr>
        <p:blipFill rotWithShape="1">
          <a:blip r:embed="rId5">
            <a:extLst>
              <a:ext uri="{28A0092B-C50C-407E-A947-70E740481C1C}">
                <a14:useLocalDpi xmlns:a14="http://schemas.microsoft.com/office/drawing/2010/main" val="0"/>
              </a:ext>
            </a:extLst>
          </a:blip>
          <a:srcRect l="18183" r="17709"/>
          <a:stretch/>
        </p:blipFill>
        <p:spPr>
          <a:xfrm>
            <a:off x="9568961" y="3004726"/>
            <a:ext cx="354763" cy="345956"/>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238" y="3003559"/>
            <a:ext cx="312269" cy="353318"/>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574" y="2489550"/>
            <a:ext cx="384940" cy="365413"/>
          </a:xfrm>
          <a:prstGeom prst="rect">
            <a:avLst/>
          </a:prstGeom>
        </p:spPr>
      </p:pic>
      <p:grpSp>
        <p:nvGrpSpPr>
          <p:cNvPr id="40" name="Group 39"/>
          <p:cNvGrpSpPr>
            <a:grpSpLocks noChangeAspect="1"/>
          </p:cNvGrpSpPr>
          <p:nvPr/>
        </p:nvGrpSpPr>
        <p:grpSpPr>
          <a:xfrm>
            <a:off x="10318559" y="2499119"/>
            <a:ext cx="341235" cy="338998"/>
            <a:chOff x="8499475" y="3616325"/>
            <a:chExt cx="1003301" cy="971550"/>
          </a:xfrm>
          <a:solidFill>
            <a:schemeClr val="tx1"/>
          </a:solidFill>
        </p:grpSpPr>
        <p:sp>
          <p:nvSpPr>
            <p:cNvPr id="41" name="Freeform 5"/>
            <p:cNvSpPr>
              <a:spLocks/>
            </p:cNvSpPr>
            <p:nvPr/>
          </p:nvSpPr>
          <p:spPr bwMode="auto">
            <a:xfrm>
              <a:off x="8740775" y="3616325"/>
              <a:ext cx="715963" cy="352425"/>
            </a:xfrm>
            <a:custGeom>
              <a:avLst/>
              <a:gdLst>
                <a:gd name="T0" fmla="*/ 69 w 189"/>
                <a:gd name="T1" fmla="*/ 54 h 93"/>
                <a:gd name="T2" fmla="*/ 120 w 189"/>
                <a:gd name="T3" fmla="*/ 84 h 93"/>
                <a:gd name="T4" fmla="*/ 186 w 189"/>
                <a:gd name="T5" fmla="*/ 93 h 93"/>
                <a:gd name="T6" fmla="*/ 170 w 189"/>
                <a:gd name="T7" fmla="*/ 46 h 93"/>
                <a:gd name="T8" fmla="*/ 69 w 189"/>
                <a:gd name="T9" fmla="*/ 0 h 93"/>
                <a:gd name="T10" fmla="*/ 1 w 189"/>
                <a:gd name="T11" fmla="*/ 18 h 93"/>
                <a:gd name="T12" fmla="*/ 20 w 189"/>
                <a:gd name="T13" fmla="*/ 82 h 93"/>
                <a:gd name="T14" fmla="*/ 69 w 189"/>
                <a:gd name="T15" fmla="*/ 54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93">
                  <a:moveTo>
                    <a:pt x="69" y="54"/>
                  </a:moveTo>
                  <a:cubicBezTo>
                    <a:pt x="91" y="54"/>
                    <a:pt x="110" y="66"/>
                    <a:pt x="120" y="84"/>
                  </a:cubicBezTo>
                  <a:cubicBezTo>
                    <a:pt x="128" y="85"/>
                    <a:pt x="156" y="87"/>
                    <a:pt x="186" y="93"/>
                  </a:cubicBezTo>
                  <a:cubicBezTo>
                    <a:pt x="186" y="93"/>
                    <a:pt x="189" y="86"/>
                    <a:pt x="170" y="46"/>
                  </a:cubicBezTo>
                  <a:cubicBezTo>
                    <a:pt x="146" y="18"/>
                    <a:pt x="110" y="0"/>
                    <a:pt x="69" y="0"/>
                  </a:cubicBezTo>
                  <a:cubicBezTo>
                    <a:pt x="44" y="0"/>
                    <a:pt x="21" y="7"/>
                    <a:pt x="1" y="18"/>
                  </a:cubicBezTo>
                  <a:cubicBezTo>
                    <a:pt x="0" y="30"/>
                    <a:pt x="0" y="53"/>
                    <a:pt x="20" y="82"/>
                  </a:cubicBezTo>
                  <a:cubicBezTo>
                    <a:pt x="29" y="65"/>
                    <a:pt x="48" y="54"/>
                    <a:pt x="69" y="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Oval 6"/>
            <p:cNvSpPr>
              <a:spLocks noChangeArrowheads="1"/>
            </p:cNvSpPr>
            <p:nvPr/>
          </p:nvSpPr>
          <p:spPr bwMode="auto">
            <a:xfrm>
              <a:off x="8828088" y="3848100"/>
              <a:ext cx="349250" cy="3492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7"/>
            <p:cNvSpPr>
              <a:spLocks/>
            </p:cNvSpPr>
            <p:nvPr/>
          </p:nvSpPr>
          <p:spPr bwMode="auto">
            <a:xfrm>
              <a:off x="8499475" y="3692525"/>
              <a:ext cx="560388" cy="895350"/>
            </a:xfrm>
            <a:custGeom>
              <a:avLst/>
              <a:gdLst>
                <a:gd name="T0" fmla="*/ 71 w 148"/>
                <a:gd name="T1" fmla="*/ 180 h 236"/>
                <a:gd name="T2" fmla="*/ 116 w 148"/>
                <a:gd name="T3" fmla="*/ 141 h 236"/>
                <a:gd name="T4" fmla="*/ 76 w 148"/>
                <a:gd name="T5" fmla="*/ 89 h 236"/>
                <a:gd name="T6" fmla="*/ 79 w 148"/>
                <a:gd name="T7" fmla="*/ 71 h 236"/>
                <a:gd name="T8" fmla="*/ 58 w 148"/>
                <a:gd name="T9" fmla="*/ 32 h 236"/>
                <a:gd name="T10" fmla="*/ 62 w 148"/>
                <a:gd name="T11" fmla="*/ 0 h 236"/>
                <a:gd name="T12" fmla="*/ 0 w 148"/>
                <a:gd name="T13" fmla="*/ 108 h 236"/>
                <a:gd name="T14" fmla="*/ 133 w 148"/>
                <a:gd name="T15" fmla="*/ 236 h 236"/>
                <a:gd name="T16" fmla="*/ 148 w 148"/>
                <a:gd name="T17" fmla="*/ 236 h 236"/>
                <a:gd name="T18" fmla="*/ 71 w 148"/>
                <a:gd name="T19" fmla="*/ 18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236">
                  <a:moveTo>
                    <a:pt x="71" y="180"/>
                  </a:moveTo>
                  <a:cubicBezTo>
                    <a:pt x="81" y="168"/>
                    <a:pt x="108" y="147"/>
                    <a:pt x="116" y="141"/>
                  </a:cubicBezTo>
                  <a:cubicBezTo>
                    <a:pt x="93" y="134"/>
                    <a:pt x="76" y="113"/>
                    <a:pt x="76" y="89"/>
                  </a:cubicBezTo>
                  <a:cubicBezTo>
                    <a:pt x="76" y="82"/>
                    <a:pt x="77" y="77"/>
                    <a:pt x="79" y="71"/>
                  </a:cubicBezTo>
                  <a:cubicBezTo>
                    <a:pt x="74" y="66"/>
                    <a:pt x="60" y="51"/>
                    <a:pt x="58" y="32"/>
                  </a:cubicBezTo>
                  <a:cubicBezTo>
                    <a:pt x="57" y="18"/>
                    <a:pt x="59" y="7"/>
                    <a:pt x="62" y="0"/>
                  </a:cubicBezTo>
                  <a:cubicBezTo>
                    <a:pt x="25" y="23"/>
                    <a:pt x="0" y="63"/>
                    <a:pt x="0" y="108"/>
                  </a:cubicBezTo>
                  <a:cubicBezTo>
                    <a:pt x="0" y="179"/>
                    <a:pt x="60" y="236"/>
                    <a:pt x="133" y="236"/>
                  </a:cubicBezTo>
                  <a:cubicBezTo>
                    <a:pt x="138" y="236"/>
                    <a:pt x="143" y="236"/>
                    <a:pt x="148" y="236"/>
                  </a:cubicBezTo>
                  <a:cubicBezTo>
                    <a:pt x="107" y="228"/>
                    <a:pt x="61" y="192"/>
                    <a:pt x="71" y="18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
            <p:cNvSpPr>
              <a:spLocks/>
            </p:cNvSpPr>
            <p:nvPr/>
          </p:nvSpPr>
          <p:spPr bwMode="auto">
            <a:xfrm>
              <a:off x="8786813" y="3805238"/>
              <a:ext cx="715963" cy="779463"/>
            </a:xfrm>
            <a:custGeom>
              <a:avLst/>
              <a:gdLst>
                <a:gd name="T0" fmla="*/ 162 w 189"/>
                <a:gd name="T1" fmla="*/ 0 h 205"/>
                <a:gd name="T2" fmla="*/ 180 w 189"/>
                <a:gd name="T3" fmla="*/ 65 h 205"/>
                <a:gd name="T4" fmla="*/ 110 w 189"/>
                <a:gd name="T5" fmla="*/ 39 h 205"/>
                <a:gd name="T6" fmla="*/ 114 w 189"/>
                <a:gd name="T7" fmla="*/ 59 h 205"/>
                <a:gd name="T8" fmla="*/ 57 w 189"/>
                <a:gd name="T9" fmla="*/ 114 h 205"/>
                <a:gd name="T10" fmla="*/ 56 w 189"/>
                <a:gd name="T11" fmla="*/ 114 h 205"/>
                <a:gd name="T12" fmla="*/ 11 w 189"/>
                <a:gd name="T13" fmla="*/ 151 h 205"/>
                <a:gd name="T14" fmla="*/ 7 w 189"/>
                <a:gd name="T15" fmla="*/ 166 h 205"/>
                <a:gd name="T16" fmla="*/ 76 w 189"/>
                <a:gd name="T17" fmla="*/ 205 h 205"/>
                <a:gd name="T18" fmla="*/ 189 w 189"/>
                <a:gd name="T19" fmla="*/ 78 h 205"/>
                <a:gd name="T20" fmla="*/ 162 w 189"/>
                <a:gd name="T21"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205">
                  <a:moveTo>
                    <a:pt x="162" y="0"/>
                  </a:moveTo>
                  <a:cubicBezTo>
                    <a:pt x="170" y="15"/>
                    <a:pt x="182" y="42"/>
                    <a:pt x="180" y="65"/>
                  </a:cubicBezTo>
                  <a:cubicBezTo>
                    <a:pt x="180" y="65"/>
                    <a:pt x="156" y="53"/>
                    <a:pt x="110" y="39"/>
                  </a:cubicBezTo>
                  <a:cubicBezTo>
                    <a:pt x="112" y="45"/>
                    <a:pt x="114" y="52"/>
                    <a:pt x="114" y="59"/>
                  </a:cubicBezTo>
                  <a:cubicBezTo>
                    <a:pt x="114" y="89"/>
                    <a:pt x="88" y="114"/>
                    <a:pt x="57" y="114"/>
                  </a:cubicBezTo>
                  <a:cubicBezTo>
                    <a:pt x="57" y="114"/>
                    <a:pt x="56" y="114"/>
                    <a:pt x="56" y="114"/>
                  </a:cubicBezTo>
                  <a:cubicBezTo>
                    <a:pt x="46" y="124"/>
                    <a:pt x="20" y="144"/>
                    <a:pt x="11" y="151"/>
                  </a:cubicBezTo>
                  <a:cubicBezTo>
                    <a:pt x="0" y="160"/>
                    <a:pt x="7" y="166"/>
                    <a:pt x="7" y="166"/>
                  </a:cubicBezTo>
                  <a:cubicBezTo>
                    <a:pt x="30" y="193"/>
                    <a:pt x="58" y="202"/>
                    <a:pt x="76" y="205"/>
                  </a:cubicBezTo>
                  <a:cubicBezTo>
                    <a:pt x="140" y="196"/>
                    <a:pt x="189" y="143"/>
                    <a:pt x="189" y="78"/>
                  </a:cubicBezTo>
                  <a:cubicBezTo>
                    <a:pt x="189" y="49"/>
                    <a:pt x="179" y="22"/>
                    <a:pt x="1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6574" y="2277602"/>
            <a:ext cx="943183" cy="1468229"/>
          </a:xfrm>
          <a:prstGeom prst="rect">
            <a:avLst/>
          </a:prstGeom>
        </p:spPr>
      </p:pic>
    </p:spTree>
    <p:extLst>
      <p:ext uri="{BB962C8B-B14F-4D97-AF65-F5344CB8AC3E}">
        <p14:creationId xmlns:p14="http://schemas.microsoft.com/office/powerpoint/2010/main" val="86952784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71012" y="4771104"/>
            <a:ext cx="11401887" cy="519108"/>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33" name="Picture 2" descr="\\server3\InternalBin\ResourceDVD\DVD_ART34\Artwork_Imagery\Shapes\Lines\curved glowing red line 4.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19292740">
            <a:off x="4433357" y="2006145"/>
            <a:ext cx="3260521" cy="2277489"/>
          </a:xfrm>
          <a:prstGeom prst="rect">
            <a:avLst/>
          </a:prstGeom>
          <a:noFill/>
        </p:spPr>
      </p:pic>
      <p:grpSp>
        <p:nvGrpSpPr>
          <p:cNvPr id="22" name="Group 21"/>
          <p:cNvGrpSpPr/>
          <p:nvPr/>
        </p:nvGrpSpPr>
        <p:grpSpPr>
          <a:xfrm>
            <a:off x="1545275" y="2164616"/>
            <a:ext cx="4075132" cy="2879536"/>
            <a:chOff x="1296785" y="2140596"/>
            <a:chExt cx="4632936" cy="3273686"/>
          </a:xfrm>
        </p:grpSpPr>
        <p:grpSp>
          <p:nvGrpSpPr>
            <p:cNvPr id="20" name="Group 19"/>
            <p:cNvGrpSpPr/>
            <p:nvPr/>
          </p:nvGrpSpPr>
          <p:grpSpPr>
            <a:xfrm>
              <a:off x="1877879" y="2140596"/>
              <a:ext cx="4051842" cy="2130048"/>
              <a:chOff x="1579778" y="2024647"/>
              <a:chExt cx="4294764" cy="225775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78" y="2024647"/>
                <a:ext cx="2822061" cy="1757339"/>
              </a:xfrm>
              <a:prstGeom prst="roundRect">
                <a:avLst>
                  <a:gd name="adj" fmla="val 834"/>
                </a:avLst>
              </a:prstGeom>
              <a:noFill/>
              <a:ln w="9525">
                <a:noFill/>
                <a:miter lim="800000"/>
                <a:headEnd/>
                <a:tailEnd/>
              </a:ln>
              <a:effectLst>
                <a:outerShdw blurRad="368300" sx="102000" sy="102000" algn="ctr" rotWithShape="0">
                  <a:prstClr val="black">
                    <a:alpha val="20000"/>
                  </a:prstClr>
                </a:outerShdw>
                <a:reflection blurRad="6350" stA="41000" endPos="37000" dist="76200" dir="5400000" sy="-100000" algn="bl" rotWithShape="0"/>
              </a:effectLst>
            </p:spPr>
          </p:pic>
          <p:grpSp>
            <p:nvGrpSpPr>
              <p:cNvPr id="7" name="Group 6"/>
              <p:cNvGrpSpPr/>
              <p:nvPr/>
            </p:nvGrpSpPr>
            <p:grpSpPr>
              <a:xfrm>
                <a:off x="2775220" y="2542821"/>
                <a:ext cx="3099322" cy="1739577"/>
                <a:chOff x="220716" y="1864984"/>
                <a:chExt cx="6992009" cy="3924455"/>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0716" y="2834860"/>
                  <a:ext cx="3309728" cy="2674742"/>
                </a:xfrm>
                <a:prstGeom prst="rect">
                  <a:avLst/>
                </a:prstGeom>
                <a:noFill/>
                <a:ln w="9525">
                  <a:noFill/>
                  <a:miter lim="800000"/>
                  <a:headEnd/>
                  <a:tailEnd/>
                </a:ln>
                <a:effectLst>
                  <a:reflection blurRad="6350" stA="42000" endPos="19000" dist="12700" dir="5400000" sy="-100000" algn="bl" rotWithShape="0"/>
                </a:effectLst>
              </p:spPr>
            </p:pic>
            <p:grpSp>
              <p:nvGrpSpPr>
                <p:cNvPr id="6" name="Group 5"/>
                <p:cNvGrpSpPr/>
                <p:nvPr/>
              </p:nvGrpSpPr>
              <p:grpSpPr>
                <a:xfrm>
                  <a:off x="1301698" y="1864984"/>
                  <a:ext cx="5911027" cy="3924455"/>
                  <a:chOff x="1301699" y="1864984"/>
                  <a:chExt cx="5911026" cy="3924455"/>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56520" y="3112689"/>
                    <a:ext cx="4756205" cy="2050452"/>
                  </a:xfrm>
                  <a:prstGeom prst="roundRect">
                    <a:avLst>
                      <a:gd name="adj" fmla="val 834"/>
                    </a:avLst>
                  </a:prstGeom>
                  <a:noFill/>
                  <a:ln w="9525">
                    <a:noFill/>
                    <a:miter lim="800000"/>
                    <a:headEnd/>
                    <a:tailEnd/>
                  </a:ln>
                  <a:effectLst>
                    <a:outerShdw blurRad="368300" sx="102000" sy="102000" algn="ctr" rotWithShape="0">
                      <a:prstClr val="black">
                        <a:alpha val="20000"/>
                      </a:prstClr>
                    </a:outerShdw>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1699" y="1864984"/>
                    <a:ext cx="3459488" cy="3924455"/>
                  </a:xfrm>
                  <a:prstGeom prst="rect">
                    <a:avLst/>
                  </a:prstGeom>
                  <a:noFill/>
                  <a:ln w="9525">
                    <a:noFill/>
                    <a:miter lim="800000"/>
                    <a:headEnd/>
                    <a:tailEnd/>
                  </a:ln>
                  <a:effectLst>
                    <a:reflection blurRad="6350" stA="42000" endPos="19000" dist="12700" dir="5400000" sy="-100000" algn="bl" rotWithShape="0"/>
                  </a:effectLst>
                </p:spPr>
              </p:pic>
            </p:grpSp>
          </p:grpSp>
        </p:grpSp>
        <p:pic>
          <p:nvPicPr>
            <p:cNvPr id="74" name="Picture 7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6785" y="2961634"/>
              <a:ext cx="3268154" cy="2452648"/>
            </a:xfrm>
            <a:prstGeom prst="rect">
              <a:avLst/>
            </a:prstGeom>
          </p:spPr>
        </p:pic>
      </p:grpSp>
      <p:sp>
        <p:nvSpPr>
          <p:cNvPr id="102" name="Rectangle 101"/>
          <p:cNvSpPr/>
          <p:nvPr/>
        </p:nvSpPr>
        <p:spPr bwMode="auto">
          <a:xfrm>
            <a:off x="-77820" y="5450134"/>
            <a:ext cx="12344466" cy="1017716"/>
          </a:xfrm>
          <a:prstGeom prst="rect">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2700000" scaled="1"/>
            <a:tileRect/>
          </a:gradFill>
          <a:ln w="15875">
            <a:gradFill>
              <a:gsLst>
                <a:gs pos="0">
                  <a:srgbClr val="FFC000">
                    <a:alpha val="0"/>
                  </a:srgbClr>
                </a:gs>
                <a:gs pos="50000">
                  <a:srgbClr val="F6AE1E"/>
                </a:gs>
                <a:gs pos="100000">
                  <a:srgbClr val="F6AE1E">
                    <a:alpha val="0"/>
                  </a:srgbClr>
                </a:gs>
              </a:gsLst>
              <a:lin ang="0" scaled="0"/>
            </a:gra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04" tIns="45703" rIns="91404" bIns="45703" numCol="1" rtlCol="0" anchor="ctr" anchorCtr="0" compatLnSpc="1">
            <a:prstTxWarp prst="textNoShape">
              <a:avLst/>
            </a:prstTxWarp>
          </a:bodyPr>
          <a:lstStyle/>
          <a:p>
            <a:pPr algn="ctr" defTabSz="91378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03" name="TextBox 102"/>
          <p:cNvSpPr txBox="1"/>
          <p:nvPr/>
        </p:nvSpPr>
        <p:spPr>
          <a:xfrm>
            <a:off x="435031" y="5688599"/>
            <a:ext cx="2219969" cy="535501"/>
          </a:xfrm>
          <a:prstGeom prst="rect">
            <a:avLst/>
          </a:prstGeom>
          <a:noFill/>
        </p:spPr>
        <p:txBody>
          <a:bodyPr wrap="none" lIns="91409" tIns="45705" rIns="91409" bIns="45705" rtlCol="0" anchor="ctr">
            <a:spAutoFit/>
          </a:bodyPr>
          <a:lstStyle/>
          <a:p>
            <a:pPr marL="4763" indent="-4763" algn="ctr">
              <a:lnSpc>
                <a:spcPct val="80000"/>
              </a:lnSpc>
            </a:pPr>
            <a:r>
              <a:rPr lang="en-US" dirty="0">
                <a:solidFill>
                  <a:schemeClr val="bg1"/>
                </a:solidFill>
                <a:latin typeface="Segoe Light" pitchFamily="34" charset="0"/>
                <a:ea typeface="Segoe UI" pitchFamily="34" charset="0"/>
                <a:cs typeface="Segoe UI" pitchFamily="34" charset="0"/>
              </a:rPr>
              <a:t>UNIFIED</a:t>
            </a:r>
          </a:p>
          <a:p>
            <a:pPr marL="4763" indent="-4763" algn="ctr">
              <a:lnSpc>
                <a:spcPct val="80000"/>
              </a:lnSpc>
            </a:pPr>
            <a:r>
              <a:rPr lang="en-US" dirty="0">
                <a:solidFill>
                  <a:schemeClr val="bg1"/>
                </a:solidFill>
                <a:latin typeface="Segoe Light" pitchFamily="34" charset="0"/>
                <a:ea typeface="Segoe UI" pitchFamily="34" charset="0"/>
                <a:cs typeface="Segoe UI" pitchFamily="34" charset="0"/>
              </a:rPr>
              <a:t>COMMUNICATIONS</a:t>
            </a:r>
          </a:p>
        </p:txBody>
      </p:sp>
      <p:sp>
        <p:nvSpPr>
          <p:cNvPr id="104" name="TextBox 103"/>
          <p:cNvSpPr txBox="1"/>
          <p:nvPr/>
        </p:nvSpPr>
        <p:spPr>
          <a:xfrm>
            <a:off x="2819685" y="5771699"/>
            <a:ext cx="1999267" cy="369302"/>
          </a:xfrm>
          <a:prstGeom prst="rect">
            <a:avLst/>
          </a:prstGeom>
          <a:noFill/>
        </p:spPr>
        <p:txBody>
          <a:bodyPr wrap="none" lIns="91409" tIns="45705" rIns="91409" bIns="45705" rtlCol="0" anchor="ctr">
            <a:spAutoFit/>
          </a:bodyPr>
          <a:lstStyle/>
          <a:p>
            <a:pPr algn="ctr" defTabSz="609284"/>
            <a:r>
              <a:rPr lang="en-US" dirty="0">
                <a:solidFill>
                  <a:schemeClr val="bg1"/>
                </a:solidFill>
                <a:latin typeface="Segoe Light" pitchFamily="34" charset="0"/>
                <a:ea typeface="Segoe UI" pitchFamily="34" charset="0"/>
                <a:cs typeface="Segoe UI" pitchFamily="34" charset="0"/>
              </a:rPr>
              <a:t>COLLABORATION</a:t>
            </a:r>
          </a:p>
        </p:txBody>
      </p:sp>
      <p:sp>
        <p:nvSpPr>
          <p:cNvPr id="105" name="TextBox 104"/>
          <p:cNvSpPr txBox="1"/>
          <p:nvPr/>
        </p:nvSpPr>
        <p:spPr>
          <a:xfrm>
            <a:off x="5250216" y="5494701"/>
            <a:ext cx="1686809" cy="923299"/>
          </a:xfrm>
          <a:prstGeom prst="rect">
            <a:avLst/>
          </a:prstGeom>
          <a:noFill/>
        </p:spPr>
        <p:txBody>
          <a:bodyPr wrap="none" lIns="91409" tIns="45705" rIns="91409" bIns="45705" rtlCol="0" anchor="ctr">
            <a:spAutoFit/>
          </a:bodyPr>
          <a:lstStyle>
            <a:defPPr>
              <a:defRPr lang="en-US"/>
            </a:defPPr>
            <a:lvl1pPr algn="ctr" defTabSz="731513">
              <a:defRPr sz="2000">
                <a:solidFill>
                  <a:schemeClr val="tx1">
                    <a:lumMod val="95000"/>
                    <a:lumOff val="5000"/>
                    <a:alpha val="99000"/>
                  </a:schemeClr>
                </a:solidFill>
                <a:ea typeface="Segoe UI" pitchFamily="34" charset="0"/>
                <a:cs typeface="Segoe UI" pitchFamily="34" charset="0"/>
              </a:defRPr>
            </a:lvl1pPr>
          </a:lstStyle>
          <a:p>
            <a:r>
              <a:rPr lang="en-US" sz="1800" dirty="0">
                <a:solidFill>
                  <a:schemeClr val="bg1"/>
                </a:solidFill>
                <a:latin typeface="Segoe Light" pitchFamily="34" charset="0"/>
              </a:rPr>
              <a:t>ENTERPRISE</a:t>
            </a:r>
            <a:br>
              <a:rPr lang="en-US" sz="1800" dirty="0">
                <a:solidFill>
                  <a:schemeClr val="bg1"/>
                </a:solidFill>
                <a:latin typeface="Segoe Light" pitchFamily="34" charset="0"/>
              </a:rPr>
            </a:br>
            <a:r>
              <a:rPr lang="en-US" sz="1800" dirty="0">
                <a:solidFill>
                  <a:schemeClr val="bg1"/>
                </a:solidFill>
                <a:latin typeface="Segoe Light" pitchFamily="34" charset="0"/>
              </a:rPr>
              <a:t>CONTENT</a:t>
            </a:r>
            <a:br>
              <a:rPr lang="en-US" sz="1800" dirty="0">
                <a:solidFill>
                  <a:schemeClr val="bg1"/>
                </a:solidFill>
                <a:latin typeface="Segoe Light" pitchFamily="34" charset="0"/>
              </a:rPr>
            </a:br>
            <a:r>
              <a:rPr lang="en-US" sz="1800" dirty="0">
                <a:solidFill>
                  <a:schemeClr val="bg1"/>
                </a:solidFill>
                <a:latin typeface="Segoe Light" pitchFamily="34" charset="0"/>
              </a:rPr>
              <a:t>MANAGEMENT</a:t>
            </a:r>
          </a:p>
        </p:txBody>
      </p:sp>
      <p:sp>
        <p:nvSpPr>
          <p:cNvPr id="106" name="TextBox 105"/>
          <p:cNvSpPr txBox="1"/>
          <p:nvPr/>
        </p:nvSpPr>
        <p:spPr>
          <a:xfrm>
            <a:off x="7572706" y="5633200"/>
            <a:ext cx="1590436" cy="646300"/>
          </a:xfrm>
          <a:prstGeom prst="rect">
            <a:avLst/>
          </a:prstGeom>
          <a:noFill/>
        </p:spPr>
        <p:txBody>
          <a:bodyPr wrap="none" lIns="91409" tIns="45705" rIns="91409" bIns="45705" rtlCol="0" anchor="ctr">
            <a:spAutoFit/>
          </a:bodyPr>
          <a:lstStyle/>
          <a:p>
            <a:pPr algn="ctr" defTabSz="609284"/>
            <a:r>
              <a:rPr lang="en-US" dirty="0">
                <a:solidFill>
                  <a:schemeClr val="bg1"/>
                </a:solidFill>
                <a:latin typeface="Segoe Light" pitchFamily="34" charset="0"/>
                <a:ea typeface="Segoe UI" pitchFamily="34" charset="0"/>
                <a:cs typeface="Segoe UI" pitchFamily="34" charset="0"/>
              </a:rPr>
              <a:t>BUSINESS</a:t>
            </a:r>
            <a:r>
              <a:rPr lang="en-US" spc="-20" dirty="0">
                <a:solidFill>
                  <a:schemeClr val="bg1"/>
                </a:solidFill>
                <a:effectLst>
                  <a:outerShdw blurRad="381000" algn="ctr" rotWithShape="0">
                    <a:prstClr val="white">
                      <a:alpha val="70000"/>
                    </a:prstClr>
                  </a:outerShdw>
                </a:effectLst>
                <a:latin typeface="Segoe Light" pitchFamily="34" charset="0"/>
              </a:rPr>
              <a:t/>
            </a:r>
            <a:br>
              <a:rPr lang="en-US" spc="-20" dirty="0">
                <a:solidFill>
                  <a:schemeClr val="bg1"/>
                </a:solidFill>
                <a:effectLst>
                  <a:outerShdw blurRad="381000" algn="ctr" rotWithShape="0">
                    <a:prstClr val="white">
                      <a:alpha val="70000"/>
                    </a:prstClr>
                  </a:outerShdw>
                </a:effectLst>
                <a:latin typeface="Segoe Light" pitchFamily="34" charset="0"/>
              </a:rPr>
            </a:br>
            <a:r>
              <a:rPr lang="en-US" dirty="0">
                <a:solidFill>
                  <a:schemeClr val="bg1"/>
                </a:solidFill>
                <a:latin typeface="Segoe Light" pitchFamily="34" charset="0"/>
                <a:ea typeface="Segoe UI" pitchFamily="34" charset="0"/>
                <a:cs typeface="Segoe UI" pitchFamily="34" charset="0"/>
              </a:rPr>
              <a:t>INTELLIGENCE</a:t>
            </a:r>
          </a:p>
        </p:txBody>
      </p:sp>
      <p:sp>
        <p:nvSpPr>
          <p:cNvPr id="107" name="TextBox 106"/>
          <p:cNvSpPr txBox="1"/>
          <p:nvPr/>
        </p:nvSpPr>
        <p:spPr>
          <a:xfrm>
            <a:off x="9960827" y="5633201"/>
            <a:ext cx="1362810" cy="646300"/>
          </a:xfrm>
          <a:prstGeom prst="rect">
            <a:avLst/>
          </a:prstGeom>
          <a:noFill/>
        </p:spPr>
        <p:txBody>
          <a:bodyPr wrap="none" lIns="91409" tIns="45705" rIns="91409" bIns="45705" rtlCol="0" anchor="ctr">
            <a:spAutoFit/>
          </a:bodyPr>
          <a:lstStyle>
            <a:defPPr>
              <a:defRPr lang="en-US"/>
            </a:defPPr>
            <a:lvl1pPr algn="ctr" defTabSz="731513">
              <a:defRPr sz="2000">
                <a:solidFill>
                  <a:schemeClr val="tx1">
                    <a:lumMod val="95000"/>
                    <a:lumOff val="5000"/>
                    <a:alpha val="99000"/>
                  </a:schemeClr>
                </a:solidFill>
                <a:ea typeface="Segoe UI" pitchFamily="34" charset="0"/>
                <a:cs typeface="Segoe UI" pitchFamily="34" charset="0"/>
              </a:defRPr>
            </a:lvl1pPr>
          </a:lstStyle>
          <a:p>
            <a:r>
              <a:rPr lang="en-US" sz="1800" dirty="0">
                <a:solidFill>
                  <a:schemeClr val="bg1"/>
                </a:solidFill>
                <a:latin typeface="Segoe Light" pitchFamily="34" charset="0"/>
              </a:rPr>
              <a:t>ENTERPRISE</a:t>
            </a:r>
            <a:br>
              <a:rPr lang="en-US" sz="1800" dirty="0">
                <a:solidFill>
                  <a:schemeClr val="bg1"/>
                </a:solidFill>
                <a:latin typeface="Segoe Light" pitchFamily="34" charset="0"/>
              </a:rPr>
            </a:br>
            <a:r>
              <a:rPr lang="en-US" sz="1800" dirty="0">
                <a:solidFill>
                  <a:schemeClr val="bg1"/>
                </a:solidFill>
                <a:latin typeface="Segoe Light" pitchFamily="34" charset="0"/>
              </a:rPr>
              <a:t>SEARCH</a:t>
            </a:r>
          </a:p>
        </p:txBody>
      </p:sp>
      <p:sp>
        <p:nvSpPr>
          <p:cNvPr id="31" name="TextBox 30"/>
          <p:cNvSpPr txBox="1"/>
          <p:nvPr/>
        </p:nvSpPr>
        <p:spPr>
          <a:xfrm>
            <a:off x="740087" y="1359229"/>
            <a:ext cx="5056307" cy="443151"/>
          </a:xfrm>
          <a:prstGeom prst="rect">
            <a:avLst/>
          </a:prstGeom>
          <a:noFill/>
        </p:spPr>
        <p:txBody>
          <a:bodyPr wrap="square" lIns="118796" tIns="59396" rIns="118796" bIns="59396" rtlCol="0">
            <a:spAutoFit/>
          </a:bodyPr>
          <a:lstStyle/>
          <a:p>
            <a:pPr algn="ctr" defTabSz="609215">
              <a:lnSpc>
                <a:spcPct val="90000"/>
              </a:lnSpc>
              <a:spcBef>
                <a:spcPct val="0"/>
              </a:spcBef>
              <a:defRPr/>
            </a:pPr>
            <a:r>
              <a:rPr lang="en-US" sz="2300" dirty="0">
                <a:latin typeface="Segoe Light" pitchFamily="34" charset="0"/>
              </a:rPr>
              <a:t>f</a:t>
            </a:r>
            <a:r>
              <a:rPr lang="en-US" sz="2300" dirty="0" smtClean="0">
                <a:latin typeface="Segoe Light" pitchFamily="34" charset="0"/>
              </a:rPr>
              <a:t>amiliar and flexible</a:t>
            </a:r>
            <a:endParaRPr lang="en-US" sz="2300" dirty="0">
              <a:latin typeface="Segoe Light" pitchFamily="34" charset="0"/>
            </a:endParaRPr>
          </a:p>
        </p:txBody>
      </p:sp>
      <p:sp>
        <p:nvSpPr>
          <p:cNvPr id="32" name="TextBox 31"/>
          <p:cNvSpPr txBox="1"/>
          <p:nvPr/>
        </p:nvSpPr>
        <p:spPr>
          <a:xfrm>
            <a:off x="7426598" y="1359229"/>
            <a:ext cx="3444276" cy="443151"/>
          </a:xfrm>
          <a:prstGeom prst="rect">
            <a:avLst/>
          </a:prstGeom>
          <a:noFill/>
        </p:spPr>
        <p:txBody>
          <a:bodyPr wrap="square" lIns="118796" tIns="59396" rIns="118796" bIns="59396" rtlCol="0">
            <a:spAutoFit/>
          </a:bodyPr>
          <a:lstStyle/>
          <a:p>
            <a:pPr defTabSz="914052" fontAlgn="base">
              <a:lnSpc>
                <a:spcPct val="90000"/>
              </a:lnSpc>
              <a:spcAft>
                <a:spcPct val="0"/>
              </a:spcAft>
              <a:buClr>
                <a:srgbClr val="F69F1E"/>
              </a:buClr>
              <a:buSzPct val="90000"/>
              <a:defRPr/>
            </a:pPr>
            <a:r>
              <a:rPr lang="en-US" sz="2300" dirty="0">
                <a:latin typeface="Segoe Light" pitchFamily="34" charset="0"/>
              </a:rPr>
              <a:t>c</a:t>
            </a:r>
            <a:r>
              <a:rPr lang="en-US" sz="2300" dirty="0" smtClean="0">
                <a:latin typeface="Segoe Light" pitchFamily="34" charset="0"/>
              </a:rPr>
              <a:t>onvenience and choice</a:t>
            </a:r>
            <a:endParaRPr lang="en-US" sz="2300" dirty="0">
              <a:latin typeface="Segoe Light" pitchFamily="34" charset="0"/>
            </a:endParaRPr>
          </a:p>
        </p:txBody>
      </p:sp>
      <p:sp>
        <p:nvSpPr>
          <p:cNvPr id="10" name="Title 9"/>
          <p:cNvSpPr>
            <a:spLocks noGrp="1"/>
          </p:cNvSpPr>
          <p:nvPr>
            <p:ph type="title"/>
          </p:nvPr>
        </p:nvSpPr>
        <p:spPr/>
        <p:txBody>
          <a:bodyPr/>
          <a:lstStyle/>
          <a:p>
            <a:r>
              <a:rPr lang="en-US" smtClean="0"/>
              <a:t>Information Worker Productivity Everywhere</a:t>
            </a:r>
            <a:endParaRPr lang="en-US" dirty="0"/>
          </a:p>
        </p:txBody>
      </p:sp>
      <p:grpSp>
        <p:nvGrpSpPr>
          <p:cNvPr id="34" name="Group 41"/>
          <p:cNvGrpSpPr/>
          <p:nvPr/>
        </p:nvGrpSpPr>
        <p:grpSpPr>
          <a:xfrm>
            <a:off x="6884762" y="2160238"/>
            <a:ext cx="4785011" cy="2722326"/>
            <a:chOff x="6523036" y="2133600"/>
            <a:chExt cx="4115078" cy="2341181"/>
          </a:xfrm>
        </p:grpSpPr>
        <p:pic>
          <p:nvPicPr>
            <p:cNvPr id="35" name="Picture 3" descr="C:\Program Files\Microsoft Resource DVD Artwork\DVD_ART\Artwork_Imagery\Shapes and Graphics\Internet Cloud\cloud 2.png"/>
            <p:cNvPicPr>
              <a:picLocks noChangeAspect="1" noChangeArrowheads="1"/>
            </p:cNvPicPr>
            <p:nvPr/>
          </p:nvPicPr>
          <p:blipFill>
            <a:blip r:embed="rId9" cstate="print"/>
            <a:srcRect/>
            <a:stretch>
              <a:fillRect/>
            </a:stretch>
          </p:blipFill>
          <p:spPr bwMode="auto">
            <a:xfrm>
              <a:off x="8355687" y="3073004"/>
              <a:ext cx="1690412" cy="964343"/>
            </a:xfrm>
            <a:prstGeom prst="rect">
              <a:avLst/>
            </a:prstGeom>
          </p:spPr>
        </p:pic>
        <p:grpSp>
          <p:nvGrpSpPr>
            <p:cNvPr id="37" name="Group 40"/>
            <p:cNvGrpSpPr/>
            <p:nvPr/>
          </p:nvGrpSpPr>
          <p:grpSpPr>
            <a:xfrm>
              <a:off x="6523036" y="2133600"/>
              <a:ext cx="4115078" cy="2341181"/>
              <a:chOff x="6523036" y="2161124"/>
              <a:chExt cx="4115078" cy="2341181"/>
            </a:xfrm>
          </p:grpSpPr>
          <p:pic>
            <p:nvPicPr>
              <p:cNvPr id="38" name="Picture 4" descr="S:\InternalBin\ResourceDVD\DVD_ART34\Artwork_Imagery\Icons - Illustrations\Internet Clouds web\cloud 2.png"/>
              <p:cNvPicPr>
                <a:picLocks noChangeAspect="1" noChangeArrowheads="1"/>
              </p:cNvPicPr>
              <p:nvPr/>
            </p:nvPicPr>
            <p:blipFill>
              <a:blip r:embed="rId10" cstate="print"/>
              <a:srcRect/>
              <a:stretch>
                <a:fillRect/>
              </a:stretch>
            </p:blipFill>
            <p:spPr bwMode="auto">
              <a:xfrm>
                <a:off x="8731561" y="3542363"/>
                <a:ext cx="1906553" cy="959942"/>
              </a:xfrm>
              <a:prstGeom prst="rect">
                <a:avLst/>
              </a:prstGeom>
              <a:noFill/>
            </p:spPr>
          </p:pic>
          <p:pic>
            <p:nvPicPr>
              <p:cNvPr id="40" name="Picture 5" descr="I:\SHOW_ART\09_shows\TechReady_8_02-02\Speaker Art\Elop\JPGs &amp; PNGs\Server-onpremise.png"/>
              <p:cNvPicPr>
                <a:picLocks noChangeAspect="1" noChangeArrowheads="1"/>
              </p:cNvPicPr>
              <p:nvPr/>
            </p:nvPicPr>
            <p:blipFill>
              <a:blip r:embed="rId11" cstate="print"/>
              <a:srcRect/>
              <a:stretch>
                <a:fillRect/>
              </a:stretch>
            </p:blipFill>
            <p:spPr bwMode="auto">
              <a:xfrm>
                <a:off x="7117796" y="2286000"/>
                <a:ext cx="1222220" cy="1157424"/>
              </a:xfrm>
              <a:prstGeom prst="rect">
                <a:avLst/>
              </a:prstGeom>
              <a:noFill/>
            </p:spPr>
          </p:pic>
          <p:pic>
            <p:nvPicPr>
              <p:cNvPr id="41" name="Picture 2" descr="E:\Clients\Artitudes\z_MS_08-00461_eventsTeam_work\completed_uploaded_ADI\MS_091908_Company_Mtg\Artwork\PNGs\ring-glows-top.png"/>
              <p:cNvPicPr>
                <a:picLocks noChangeAspect="1" noChangeArrowheads="1"/>
              </p:cNvPicPr>
              <p:nvPr/>
            </p:nvPicPr>
            <p:blipFill>
              <a:blip r:embed="rId12" cstate="print"/>
              <a:srcRect/>
              <a:stretch>
                <a:fillRect/>
              </a:stretch>
            </p:blipFill>
            <p:spPr bwMode="auto">
              <a:xfrm rot="573855">
                <a:off x="7646611" y="2161124"/>
                <a:ext cx="2170930" cy="548000"/>
              </a:xfrm>
              <a:prstGeom prst="rect">
                <a:avLst/>
              </a:prstGeom>
              <a:noFill/>
            </p:spPr>
          </p:pic>
          <p:pic>
            <p:nvPicPr>
              <p:cNvPr id="42" name="Picture 3" descr="E:\Clients\Artitudes\z_MS_08-00461_eventsTeam_work\completed_uploaded_ADI\MS_091908_Company_Mtg\Artwork\PNGs\ring-glows-bot.png"/>
              <p:cNvPicPr>
                <a:picLocks noChangeAspect="1" noChangeArrowheads="1"/>
              </p:cNvPicPr>
              <p:nvPr/>
            </p:nvPicPr>
            <p:blipFill>
              <a:blip r:embed="rId13" cstate="print"/>
              <a:srcRect/>
              <a:stretch>
                <a:fillRect/>
              </a:stretch>
            </p:blipFill>
            <p:spPr bwMode="auto">
              <a:xfrm rot="1196147">
                <a:off x="7688111" y="3417494"/>
                <a:ext cx="1526734" cy="495750"/>
              </a:xfrm>
              <a:prstGeom prst="rect">
                <a:avLst/>
              </a:prstGeom>
              <a:noFill/>
            </p:spPr>
          </p:pic>
          <p:sp>
            <p:nvSpPr>
              <p:cNvPr id="43" name="Rectangle 42"/>
              <p:cNvSpPr/>
              <p:nvPr/>
            </p:nvSpPr>
            <p:spPr>
              <a:xfrm>
                <a:off x="9331236" y="2757151"/>
                <a:ext cx="707208" cy="285861"/>
              </a:xfrm>
              <a:prstGeom prst="rect">
                <a:avLst/>
              </a:prstGeom>
              <a:noFill/>
            </p:spPr>
            <p:txBody>
              <a:bodyPr wrap="none" lIns="0" tIns="0" rIns="0" bIns="0">
                <a:spAutoFit/>
                <a:scene3d>
                  <a:camera prst="orthographicFront"/>
                  <a:lightRig rig="threePt" dir="t"/>
                </a:scene3d>
                <a:sp3d/>
              </a:bodyPr>
              <a:lstStyle/>
              <a:p>
                <a:pPr algn="ctr" defTabSz="1040130">
                  <a:lnSpc>
                    <a:spcPct val="90000"/>
                  </a:lnSpc>
                  <a:spcBef>
                    <a:spcPct val="0"/>
                  </a:spcBef>
                  <a:spcAft>
                    <a:spcPct val="35000"/>
                  </a:spcAft>
                  <a:defRPr/>
                </a:pPr>
                <a:r>
                  <a:rPr lang="en-US" sz="2400" dirty="0" smtClean="0">
                    <a:gradFill>
                      <a:gsLst>
                        <a:gs pos="95000">
                          <a:schemeClr val="tx1"/>
                        </a:gs>
                        <a:gs pos="100000">
                          <a:schemeClr val="tx1"/>
                        </a:gs>
                      </a:gsLst>
                      <a:lin ang="15600000" scaled="0"/>
                    </a:gradFill>
                    <a:latin typeface="+mj-lt"/>
                  </a:rPr>
                  <a:t>Online</a:t>
                </a:r>
                <a:endParaRPr lang="en-US" sz="2400" dirty="0">
                  <a:gradFill>
                    <a:gsLst>
                      <a:gs pos="95000">
                        <a:schemeClr val="tx1"/>
                      </a:gs>
                      <a:gs pos="100000">
                        <a:schemeClr val="tx1"/>
                      </a:gs>
                    </a:gsLst>
                    <a:lin ang="15600000" scaled="0"/>
                  </a:gradFill>
                  <a:latin typeface="+mj-lt"/>
                </a:endParaRPr>
              </a:p>
            </p:txBody>
          </p:sp>
          <p:pic>
            <p:nvPicPr>
              <p:cNvPr id="44" name="small EDC" descr="new-data-center-photo.png"/>
              <p:cNvPicPr>
                <a:picLocks noChangeAspect="1"/>
              </p:cNvPicPr>
              <p:nvPr/>
            </p:nvPicPr>
            <p:blipFill>
              <a:blip r:embed="rId14" cstate="screen"/>
              <a:stretch>
                <a:fillRect/>
              </a:stretch>
            </p:blipFill>
            <p:spPr>
              <a:xfrm flipH="1">
                <a:off x="8659259" y="2775824"/>
                <a:ext cx="1386840" cy="1528023"/>
              </a:xfrm>
              <a:prstGeom prst="rect">
                <a:avLst/>
              </a:prstGeom>
            </p:spPr>
          </p:pic>
          <p:sp>
            <p:nvSpPr>
              <p:cNvPr id="39" name="Rectangle 38"/>
              <p:cNvSpPr/>
              <p:nvPr/>
            </p:nvSpPr>
            <p:spPr>
              <a:xfrm>
                <a:off x="6523036" y="3429000"/>
                <a:ext cx="1366828" cy="285861"/>
              </a:xfrm>
              <a:prstGeom prst="rect">
                <a:avLst/>
              </a:prstGeom>
              <a:noFill/>
            </p:spPr>
            <p:txBody>
              <a:bodyPr wrap="none" lIns="0" tIns="0" rIns="0" bIns="0">
                <a:spAutoFit/>
                <a:scene3d>
                  <a:camera prst="orthographicFront"/>
                  <a:lightRig rig="threePt" dir="t"/>
                </a:scene3d>
                <a:sp3d/>
              </a:bodyPr>
              <a:lstStyle/>
              <a:p>
                <a:pPr algn="ctr" defTabSz="1040130">
                  <a:lnSpc>
                    <a:spcPct val="90000"/>
                  </a:lnSpc>
                  <a:spcBef>
                    <a:spcPct val="0"/>
                  </a:spcBef>
                  <a:spcAft>
                    <a:spcPct val="35000"/>
                  </a:spcAft>
                  <a:defRPr/>
                </a:pPr>
                <a:r>
                  <a:rPr lang="en-US" sz="2400" dirty="0" smtClean="0">
                    <a:gradFill>
                      <a:gsLst>
                        <a:gs pos="95000">
                          <a:schemeClr val="tx1"/>
                        </a:gs>
                        <a:gs pos="100000">
                          <a:schemeClr val="tx1"/>
                        </a:gs>
                      </a:gsLst>
                      <a:lin ang="15600000" scaled="0"/>
                    </a:gradFill>
                    <a:latin typeface="+mj-lt"/>
                  </a:rPr>
                  <a:t>On-premises</a:t>
                </a:r>
                <a:endParaRPr lang="en-US" sz="2400" dirty="0">
                  <a:gradFill>
                    <a:gsLst>
                      <a:gs pos="95000">
                        <a:schemeClr val="tx1"/>
                      </a:gs>
                      <a:gs pos="100000">
                        <a:schemeClr val="tx1"/>
                      </a:gs>
                    </a:gsLst>
                    <a:lin ang="15600000" scaled="0"/>
                  </a:gradFill>
                  <a:latin typeface="+mj-lt"/>
                </a:endParaRPr>
              </a:p>
            </p:txBody>
          </p:sp>
        </p:grpSp>
      </p:grpSp>
      <p:pic>
        <p:nvPicPr>
          <p:cNvPr id="36" name="Picture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6698" y="4814420"/>
            <a:ext cx="1717872" cy="432476"/>
          </a:xfrm>
          <a:prstGeom prst="rect">
            <a:avLst/>
          </a:prstGeom>
        </p:spPr>
      </p:pic>
      <p:pic>
        <p:nvPicPr>
          <p:cNvPr id="45" name="Picture 4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19350" y="4812278"/>
            <a:ext cx="2315787" cy="436760"/>
          </a:xfrm>
          <a:prstGeom prst="rect">
            <a:avLst/>
          </a:prstGeom>
          <a:noFill/>
          <a:ln w="9525">
            <a:noFill/>
            <a:miter lim="800000"/>
            <a:headEnd/>
            <a:tailEnd/>
          </a:ln>
        </p:spPr>
      </p:pic>
      <p:pic>
        <p:nvPicPr>
          <p:cNvPr id="46" name="Picture 45"/>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903640" y="4817824"/>
            <a:ext cx="2455739" cy="4256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7" name="Picture 2" descr="\\ADISVR2\Shared\ADI_Projects\Microsoft\MS_10-01196_Future_of_Productivity_PPT\ADI_Art\Working_Art\Ofc-ProPlus2010_h_rgb.png"/>
          <p:cNvPicPr>
            <a:picLocks noChangeAspect="1" noChangeArrowheads="1"/>
          </p:cNvPicPr>
          <p:nvPr/>
        </p:nvPicPr>
        <p:blipFill rotWithShape="1">
          <a:blip r:embed="rId18">
            <a:extLst>
              <a:ext uri="{28A0092B-C50C-407E-A947-70E740481C1C}">
                <a14:useLocalDpi xmlns:a14="http://schemas.microsoft.com/office/drawing/2010/main" val="0"/>
              </a:ext>
            </a:extLst>
          </a:blip>
          <a:srcRect r="11573"/>
          <a:stretch/>
        </p:blipFill>
        <p:spPr bwMode="auto">
          <a:xfrm>
            <a:off x="385301" y="4771104"/>
            <a:ext cx="3111547" cy="519108"/>
          </a:xfrm>
          <a:prstGeom prst="rect">
            <a:avLst/>
          </a:prstGeom>
          <a:noFill/>
          <a:extLst>
            <a:ext uri="{909E8E84-426E-40DD-AFC4-6F175D3DCCD1}">
              <a14:hiddenFill xmlns:a14="http://schemas.microsoft.com/office/drawing/2010/main">
                <a:solidFill>
                  <a:srgbClr val="FFFFFF"/>
                </a:solidFill>
              </a14:hiddenFill>
            </a:ext>
          </a:extLst>
        </p:spPr>
      </p:pic>
      <p:sp>
        <p:nvSpPr>
          <p:cNvPr id="48" name="Cross 47"/>
          <p:cNvSpPr/>
          <p:nvPr/>
        </p:nvSpPr>
        <p:spPr bwMode="auto">
          <a:xfrm>
            <a:off x="3638875" y="4966155"/>
            <a:ext cx="265747" cy="245882"/>
          </a:xfrm>
          <a:prstGeom prst="plus">
            <a:avLst>
              <a:gd name="adj" fmla="val 38513"/>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6157" tIns="38079" rIns="76157" bIns="38079" numCol="1" rtlCol="0" anchor="ctr" anchorCtr="0" compatLnSpc="1">
            <a:prstTxWarp prst="textNoShape">
              <a:avLst/>
            </a:prstTxWarp>
          </a:bodyPr>
          <a:lstStyle/>
          <a:p>
            <a:pPr algn="ctr" defTabSz="761363"/>
            <a:endParaRPr lang="en-US" sz="1500" dirty="0">
              <a:gradFill>
                <a:gsLst>
                  <a:gs pos="0">
                    <a:srgbClr val="FFFFFF"/>
                  </a:gs>
                  <a:gs pos="100000">
                    <a:srgbClr val="FFFFFF"/>
                  </a:gs>
                </a:gsLst>
                <a:lin ang="5400000" scaled="0"/>
              </a:gradFill>
            </a:endParaRPr>
          </a:p>
        </p:txBody>
      </p:sp>
      <p:sp>
        <p:nvSpPr>
          <p:cNvPr id="49" name="Cross 48"/>
          <p:cNvSpPr/>
          <p:nvPr/>
        </p:nvSpPr>
        <p:spPr bwMode="auto">
          <a:xfrm>
            <a:off x="6488840" y="4966155"/>
            <a:ext cx="265747" cy="245882"/>
          </a:xfrm>
          <a:prstGeom prst="plus">
            <a:avLst>
              <a:gd name="adj" fmla="val 38513"/>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6157" tIns="38079" rIns="76157" bIns="38079" numCol="1" rtlCol="0" anchor="ctr" anchorCtr="0" compatLnSpc="1">
            <a:prstTxWarp prst="textNoShape">
              <a:avLst/>
            </a:prstTxWarp>
          </a:bodyPr>
          <a:lstStyle/>
          <a:p>
            <a:pPr algn="ctr" defTabSz="761363"/>
            <a:endParaRPr lang="en-US" sz="1500" dirty="0">
              <a:gradFill>
                <a:gsLst>
                  <a:gs pos="0">
                    <a:srgbClr val="FFFFFF"/>
                  </a:gs>
                  <a:gs pos="100000">
                    <a:srgbClr val="FFFFFF"/>
                  </a:gs>
                </a:gsLst>
                <a:lin ang="5400000" scaled="0"/>
              </a:gradFill>
            </a:endParaRPr>
          </a:p>
        </p:txBody>
      </p:sp>
      <p:sp>
        <p:nvSpPr>
          <p:cNvPr id="50" name="Cross 49"/>
          <p:cNvSpPr/>
          <p:nvPr/>
        </p:nvSpPr>
        <p:spPr bwMode="auto">
          <a:xfrm>
            <a:off x="9509336" y="4966155"/>
            <a:ext cx="265747" cy="245882"/>
          </a:xfrm>
          <a:prstGeom prst="plus">
            <a:avLst>
              <a:gd name="adj" fmla="val 38513"/>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6157" tIns="38079" rIns="76157" bIns="38079" numCol="1" rtlCol="0" anchor="ctr" anchorCtr="0" compatLnSpc="1">
            <a:prstTxWarp prst="textNoShape">
              <a:avLst/>
            </a:prstTxWarp>
          </a:bodyPr>
          <a:lstStyle/>
          <a:p>
            <a:pPr algn="ctr" defTabSz="761363"/>
            <a:endParaRPr lang="en-US" sz="15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39992648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Excel Solution</a:t>
            </a:r>
            <a:endParaRPr lang="en-US" dirty="0"/>
          </a:p>
        </p:txBody>
      </p:sp>
      <p:pic>
        <p:nvPicPr>
          <p:cNvPr id="4" name="Picture 11" descr="C:\MyData\Office\Logos\ProductLogos_256x\Excel_256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227" y="-105887"/>
            <a:ext cx="1638300"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952" y="2799199"/>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17" y="2799198"/>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869" y="1341547"/>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741" y="4109838"/>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221" y="1270721"/>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949" y="4506078"/>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485" y="4523047"/>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587" y="1506846"/>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73" y="3316523"/>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960" y="5070553"/>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565" y="5070552"/>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037" y="3243245"/>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73" y="5483762"/>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57" y="877768"/>
            <a:ext cx="2664206" cy="192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714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par>
                                <p:cTn id="38" presetID="53"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par>
                                <p:cTn id="70" presetID="53" presetClass="entr" presetSubtype="16"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par>
                                <p:cTn id="75" presetID="53" presetClass="entr" presetSubtype="16"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animEffect transition="in" filter="fade">
                                      <p:cBhvr>
                                        <p:cTn id="7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ego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a:solidFill>
            <a:schemeClr val="bg1">
              <a:lumMod val="50000"/>
            </a:schemeClr>
          </a:solidFill>
        </a:ln>
      </a:spPr>
      <a:bodyPr rtlCol="0" anchor="ctr"/>
      <a:lstStyle>
        <a:defPPr algn="ctr">
          <a:defRPr sz="900" smtClean="0">
            <a:solidFill>
              <a:schemeClr val="tx1"/>
            </a:solidFill>
            <a:latin typeface="Segoe Script" pitchFamily="34" charset="0"/>
            <a:ea typeface="Segoe UI" pitchFamily="34" charset="0"/>
            <a:cs typeface="Segoe UI" pitchFamily="34" charset="0"/>
          </a:defRPr>
        </a:defPPr>
      </a:lstStyle>
      <a:style>
        <a:lnRef idx="2">
          <a:schemeClr val="accent1">
            <a:shade val="50000"/>
          </a:schemeClr>
        </a:lnRef>
        <a:fillRef idx="1001">
          <a:schemeClr val="l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3833E7-CDA5-4E4A-AF0B-36A91B78C9EF}">
  <ds:schemaRefs>
    <ds:schemaRef ds:uri="http://schemas.microsoft.com/office/2006/documentManagement/types"/>
    <ds:schemaRef ds:uri="http://purl.org/dc/dcmitype/"/>
    <ds:schemaRef ds:uri="http://purl.org/dc/elements/1.1/"/>
    <ds:schemaRef ds:uri="8b529f77-48ab-4581-b468-93f09345b8aa"/>
    <ds:schemaRef ds:uri="http://schemas.microsoft.com/office/infopath/2007/PartnerControls"/>
    <ds:schemaRef ds:uri="http://schemas.openxmlformats.org/package/2006/metadata/core-properties"/>
    <ds:schemaRef ds:uri="http://www.w3.org/XML/1998/namespace"/>
    <ds:schemaRef ds:uri="http://purl.org/dc/terms/"/>
    <ds:schemaRef ds:uri="2295e2e7-0eeb-498e-8716-217bb2ee6ee3"/>
    <ds:schemaRef ds:uri="http://schemas.microsoft.com/office/2006/metadata/properties"/>
  </ds:schemaRefs>
</ds:datastoreItem>
</file>

<file path=customXml/itemProps3.xml><?xml version="1.0" encoding="utf-8"?>
<ds:datastoreItem xmlns:ds="http://schemas.openxmlformats.org/officeDocument/2006/customXml" ds:itemID="{191448CA-3B92-42F2-A15A-E485670603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791</TotalTime>
  <Words>3147</Words>
  <Application>Microsoft Office PowerPoint</Application>
  <PresentationFormat>Custom</PresentationFormat>
  <Paragraphs>358</Paragraphs>
  <Slides>28</Slides>
  <Notes>21</Notes>
  <HiddenSlides>2</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TENA11_BreakoutSession_Template_16x9_Final (2)</vt:lpstr>
      <vt:lpstr>1_White with Consolas font for code slides</vt:lpstr>
      <vt:lpstr>Office Theme</vt:lpstr>
      <vt:lpstr>PowerPoint Presentation</vt:lpstr>
      <vt:lpstr>Developing Microsoft Office Business Solutions That Span the PC, Windows Phone and the Web</vt:lpstr>
      <vt:lpstr>PowerPoint Presentation</vt:lpstr>
      <vt:lpstr>PowerPoint Presentation</vt:lpstr>
      <vt:lpstr>PowerPoint Presentation</vt:lpstr>
      <vt:lpstr>Session Objectives and Takeaways</vt:lpstr>
      <vt:lpstr>Microsoft: The best productivity experience</vt:lpstr>
      <vt:lpstr>Information Worker Productivity Everywhere</vt:lpstr>
      <vt:lpstr>Traditional Excel Solution</vt:lpstr>
      <vt:lpstr>Excel Services</vt:lpstr>
      <vt:lpstr>Examining a Classic Excel Solution</vt:lpstr>
      <vt:lpstr>Programmability in Depth  </vt:lpstr>
      <vt:lpstr>Migrating to a Componentized Service Solution</vt:lpstr>
      <vt:lpstr>PowerPoint Presentation</vt:lpstr>
      <vt:lpstr>Refactoring for Excel Services</vt:lpstr>
      <vt:lpstr>Componentization: The TCO Model as a Service</vt:lpstr>
      <vt:lpstr>Componentization: Using Client Object Model</vt:lpstr>
      <vt:lpstr>Componentization: Using Excel Web Services</vt:lpstr>
      <vt:lpstr>Extending to  Windows Phone 7</vt:lpstr>
      <vt:lpstr>PowerPoint Presentation</vt:lpstr>
      <vt:lpstr>Related Content</vt:lpstr>
      <vt:lpstr>Track Resources</vt:lpstr>
      <vt:lpstr>Resources</vt:lpstr>
      <vt:lpstr>PowerPoint Presentation</vt:lpstr>
      <vt:lpstr>PowerPoint Presentation</vt:lpstr>
      <vt:lpstr>PowerPoint Presentation</vt:lpstr>
      <vt:lpstr>PowerPoint Presentation</vt:lpstr>
      <vt:lpstr>Office 365 SharePoint Online Considerations</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OSP312: Developing Microsoft Office Business Solutions That Span the PC, Windows Phone and the Web</dc:title>
  <dc:subject>Microsoft TechEd North America 2011</dc:subject>
  <dc:creator>Donovan Follette</dc:creator>
  <dc:description>Template Design: Jordan Cayabyab
Formatter:  Sylvia Tedjo, Silver Fox Productions, Inc. 
Event Date: May 16-19, 2011
Event Location: Atlanta
Audience Type: Developers, IT Pros</dc:description>
  <cp:lastModifiedBy>Shows</cp:lastModifiedBy>
  <cp:revision>55</cp:revision>
  <cp:lastPrinted>2010-05-11T05:02:34Z</cp:lastPrinted>
  <dcterms:created xsi:type="dcterms:W3CDTF">2011-04-27T16:14:48Z</dcterms:created>
  <dcterms:modified xsi:type="dcterms:W3CDTF">2011-05-16T23:00:51Z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