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 id="2147483783" r:id="rId2"/>
  </p:sldMasterIdLst>
  <p:notesMasterIdLst>
    <p:notesMasterId r:id="rId40"/>
  </p:notesMasterIdLst>
  <p:handoutMasterIdLst>
    <p:handoutMasterId r:id="rId41"/>
  </p:handoutMasterIdLst>
  <p:sldIdLst>
    <p:sldId id="257" r:id="rId3"/>
    <p:sldId id="343" r:id="rId4"/>
    <p:sldId id="316" r:id="rId5"/>
    <p:sldId id="317" r:id="rId6"/>
    <p:sldId id="326" r:id="rId7"/>
    <p:sldId id="352" r:id="rId8"/>
    <p:sldId id="353" r:id="rId9"/>
    <p:sldId id="318" r:id="rId10"/>
    <p:sldId id="330" r:id="rId11"/>
    <p:sldId id="331" r:id="rId12"/>
    <p:sldId id="332" r:id="rId13"/>
    <p:sldId id="355" r:id="rId14"/>
    <p:sldId id="354" r:id="rId15"/>
    <p:sldId id="356" r:id="rId16"/>
    <p:sldId id="358" r:id="rId17"/>
    <p:sldId id="321" r:id="rId18"/>
    <p:sldId id="322" r:id="rId19"/>
    <p:sldId id="344" r:id="rId20"/>
    <p:sldId id="324" r:id="rId21"/>
    <p:sldId id="327" r:id="rId22"/>
    <p:sldId id="350" r:id="rId23"/>
    <p:sldId id="345" r:id="rId24"/>
    <p:sldId id="346" r:id="rId25"/>
    <p:sldId id="333" r:id="rId26"/>
    <p:sldId id="334" r:id="rId27"/>
    <p:sldId id="335" r:id="rId28"/>
    <p:sldId id="336" r:id="rId29"/>
    <p:sldId id="337" r:id="rId30"/>
    <p:sldId id="338" r:id="rId31"/>
    <p:sldId id="357" r:id="rId32"/>
    <p:sldId id="348" r:id="rId33"/>
    <p:sldId id="341" r:id="rId34"/>
    <p:sldId id="361" r:id="rId35"/>
    <p:sldId id="362" r:id="rId36"/>
    <p:sldId id="363" r:id="rId37"/>
    <p:sldId id="360" r:id="rId38"/>
    <p:sldId id="359" r:id="rId39"/>
  </p:sldIdLst>
  <p:sldSz cx="12188825" cy="6858000"/>
  <p:notesSz cx="6858000" cy="9144000"/>
  <p:custDataLst>
    <p:tags r:id="rId42"/>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Rosenberg" initials="JR" lastIdx="27" clrIdx="0"/>
  <p:cmAuthor id="1" name="BGDESKTOP2" initials="DEV"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60" autoAdjust="0"/>
    <p:restoredTop sz="92073" autoAdjust="0"/>
  </p:normalViewPr>
  <p:slideViewPr>
    <p:cSldViewPr>
      <p:cViewPr varScale="1">
        <p:scale>
          <a:sx n="61" d="100"/>
          <a:sy n="61" d="100"/>
        </p:scale>
        <p:origin x="-1434" y="-84"/>
      </p:cViewPr>
      <p:guideLst>
        <p:guide orient="horz" pos="144"/>
        <p:guide orient="horz" pos="912"/>
        <p:guide orient="horz" pos="1484"/>
        <p:guide orient="horz" pos="1200"/>
        <p:guide orient="horz" pos="2736"/>
        <p:guide orient="horz" pos="4176"/>
        <p:guide pos="3839"/>
        <p:guide pos="320"/>
        <p:guide pos="704"/>
        <p:guide pos="7358"/>
        <p:guide pos="1150"/>
        <p:guide pos="7063"/>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77" d="100"/>
          <a:sy n="77"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5267400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168048904"/>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491DC0B-AE1F-426B-813D-575269FBBDF3}"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fi-FI" dirty="0"/>
          </a:p>
        </p:txBody>
      </p:sp>
      <p:sp>
        <p:nvSpPr>
          <p:cNvPr id="8" name="Date Placeholder 7"/>
          <p:cNvSpPr>
            <a:spLocks noGrp="1"/>
          </p:cNvSpPr>
          <p:nvPr>
            <p:ph type="dt" idx="10"/>
          </p:nvPr>
        </p:nvSpPr>
        <p:spPr/>
        <p:txBody>
          <a:bodyPr/>
          <a:lstStyle/>
          <a:p>
            <a:fld id="{5422239B-E289-46E6-8649-ED2E55715B9B}"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236389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endParaRPr lang="fi-FI" dirty="0"/>
          </a:p>
        </p:txBody>
      </p:sp>
      <p:sp>
        <p:nvSpPr>
          <p:cNvPr id="8" name="Date Placeholder 7"/>
          <p:cNvSpPr>
            <a:spLocks noGrp="1"/>
          </p:cNvSpPr>
          <p:nvPr>
            <p:ph type="dt" idx="10"/>
          </p:nvPr>
        </p:nvSpPr>
        <p:spPr/>
        <p:txBody>
          <a:bodyPr/>
          <a:lstStyle/>
          <a:p>
            <a:fld id="{8C917F46-55CA-4D42-9CE9-6F66CC70BD74}"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58355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8" name="Date Placeholder 7"/>
          <p:cNvSpPr>
            <a:spLocks noGrp="1"/>
          </p:cNvSpPr>
          <p:nvPr>
            <p:ph type="dt" idx="10"/>
          </p:nvPr>
        </p:nvSpPr>
        <p:spPr/>
        <p:txBody>
          <a:bodyPr/>
          <a:lstStyle/>
          <a:p>
            <a:fld id="{A2A6C86B-570E-450B-BDDF-8AB147CEA80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fontAlgn="t"/>
            <a:endParaRPr lang="en-US" dirty="0"/>
          </a:p>
        </p:txBody>
      </p:sp>
      <p:sp>
        <p:nvSpPr>
          <p:cNvPr id="8" name="Date Placeholder 7"/>
          <p:cNvSpPr>
            <a:spLocks noGrp="1"/>
          </p:cNvSpPr>
          <p:nvPr>
            <p:ph type="dt" idx="10"/>
          </p:nvPr>
        </p:nvSpPr>
        <p:spPr/>
        <p:txBody>
          <a:bodyPr/>
          <a:lstStyle/>
          <a:p>
            <a:fld id="{7B590C4B-6DF7-4A3C-B78F-C8700A1C39B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8216E29-A03D-45A3-9A78-0D60F62CCD6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0167D3E1-EF4D-4AAA-9321-76BEDDF675C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018C614C-8BBB-4AAE-BE5C-BF553B913170}"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22</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166047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8803126C-B828-4BF1-91B6-EFCDB072F4E3}"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23</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425631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1A0DE4B2-9929-4982-ACD9-3BC9E65D258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8" name="Date Placeholder 7"/>
          <p:cNvSpPr>
            <a:spLocks noGrp="1"/>
          </p:cNvSpPr>
          <p:nvPr>
            <p:ph type="dt" idx="10"/>
          </p:nvPr>
        </p:nvSpPr>
        <p:spPr/>
        <p:txBody>
          <a:bodyPr/>
          <a:lstStyle/>
          <a:p>
            <a:fld id="{2B96149C-0226-4610-AA39-127A63DE006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fi-FI" dirty="0"/>
          </a:p>
        </p:txBody>
      </p:sp>
      <p:sp>
        <p:nvSpPr>
          <p:cNvPr id="6" name="Date Placeholder 5"/>
          <p:cNvSpPr>
            <a:spLocks noGrp="1"/>
          </p:cNvSpPr>
          <p:nvPr>
            <p:ph type="dt" idx="10"/>
          </p:nvPr>
        </p:nvSpPr>
        <p:spPr/>
        <p:txBody>
          <a:bodyPr/>
          <a:lstStyle/>
          <a:p>
            <a:fld id="{2505260A-5143-4EB3-BCC7-8DA9229FFA9F}" type="datetime1">
              <a:rPr lang="en-US" smtClean="0"/>
              <a:t>5/19/2011</a:t>
            </a:fld>
            <a:endParaRPr lang="en-US" dirty="0"/>
          </a:p>
        </p:txBody>
      </p:sp>
      <p:sp>
        <p:nvSpPr>
          <p:cNvPr id="7" name="Footer Placeholder 6"/>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Slide Number Placeholder 7"/>
          <p:cNvSpPr>
            <a:spLocks noGrp="1"/>
          </p:cNvSpPr>
          <p:nvPr>
            <p:ph type="sldNum" sz="quarter" idx="12"/>
          </p:nvPr>
        </p:nvSpPr>
        <p:spPr/>
        <p:txBody>
          <a:bodyPr/>
          <a:lstStyle/>
          <a:p>
            <a:fld id="{8B263312-38AA-4E1E-B2B5-0F8F122B24FE}" type="slidenum">
              <a:rPr lang="en-US" smtClean="0"/>
              <a:pPr/>
              <a:t>2</a:t>
            </a:fld>
            <a:endParaRPr lang="en-US" dirty="0"/>
          </a:p>
        </p:txBody>
      </p:sp>
      <p:sp>
        <p:nvSpPr>
          <p:cNvPr id="9" name="Header Placeholder 8"/>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86278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D22031C4-3DF0-4AB5-B371-4ED45143138C}"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314695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E8C39DD3-B707-4F70-BA32-B6B55796D028}"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3272955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BEC4F3F1-2702-4BA0-AC7D-A91F54776EF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8F206451-E4D3-48FC-AA3D-E31D9B9FECC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29</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fi-FI" dirty="0"/>
          </a:p>
        </p:txBody>
      </p:sp>
      <p:sp>
        <p:nvSpPr>
          <p:cNvPr id="6" name="Date Placeholder 5"/>
          <p:cNvSpPr>
            <a:spLocks noGrp="1"/>
          </p:cNvSpPr>
          <p:nvPr>
            <p:ph type="dt" idx="10"/>
          </p:nvPr>
        </p:nvSpPr>
        <p:spPr/>
        <p:txBody>
          <a:bodyPr/>
          <a:lstStyle/>
          <a:p>
            <a:fld id="{42D3EE79-573B-4A47-9727-CC9D1A5403EA}" type="datetime1">
              <a:rPr lang="en-US" smtClean="0"/>
              <a:t>5/19/2011</a:t>
            </a:fld>
            <a:endParaRPr lang="en-US" dirty="0"/>
          </a:p>
        </p:txBody>
      </p:sp>
      <p:sp>
        <p:nvSpPr>
          <p:cNvPr id="7" name="Footer Placeholder 6"/>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Slide Number Placeholder 7"/>
          <p:cNvSpPr>
            <a:spLocks noGrp="1"/>
          </p:cNvSpPr>
          <p:nvPr>
            <p:ph type="sldNum" sz="quarter" idx="12"/>
          </p:nvPr>
        </p:nvSpPr>
        <p:spPr/>
        <p:txBody>
          <a:bodyPr/>
          <a:lstStyle/>
          <a:p>
            <a:fld id="{8B263312-38AA-4E1E-B2B5-0F8F122B24FE}" type="slidenum">
              <a:rPr lang="en-US" smtClean="0"/>
              <a:pPr/>
              <a:t>32</a:t>
            </a:fld>
            <a:endParaRPr lang="en-US" dirty="0"/>
          </a:p>
        </p:txBody>
      </p:sp>
      <p:sp>
        <p:nvSpPr>
          <p:cNvPr id="9" name="Header Placeholder 8"/>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862784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3:06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3:06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3AC0AD9C-4F0B-4EEE-89FA-60CB5A8D3CB1}"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9A7BF2E8-A482-42A3-A0A0-66A9E741CC7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44145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Slide Image Placeholder 6"/>
          <p:cNvSpPr>
            <a:spLocks noGrp="1" noRot="1" noChangeAspect="1"/>
          </p:cNvSpPr>
          <p:nvPr>
            <p:ph type="sldImg"/>
          </p:nvPr>
        </p:nvSpPr>
        <p:spPr>
          <a:xfrm>
            <a:off x="382588" y="685800"/>
            <a:ext cx="6092825" cy="3429000"/>
          </a:xfrm>
        </p:spPr>
      </p:sp>
      <p:sp>
        <p:nvSpPr>
          <p:cNvPr id="2" name="Date Placeholder 1"/>
          <p:cNvSpPr>
            <a:spLocks noGrp="1"/>
          </p:cNvSpPr>
          <p:nvPr>
            <p:ph type="dt" idx="10"/>
          </p:nvPr>
        </p:nvSpPr>
        <p:spPr/>
        <p:txBody>
          <a:bodyPr/>
          <a:lstStyle/>
          <a:p>
            <a:fld id="{03048CB6-11E2-43B6-9979-94CF4140C9D6}" type="datetime1">
              <a:rPr lang="en-US" smtClean="0"/>
              <a:t>5/19/2011</a:t>
            </a:fld>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5</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TechReady11</a:t>
            </a:r>
            <a:endParaRPr lang="en-US" dirty="0"/>
          </a:p>
        </p:txBody>
      </p:sp>
      <p:sp>
        <p:nvSpPr>
          <p:cNvPr id="5" name="Date Placeholder 4"/>
          <p:cNvSpPr>
            <a:spLocks noGrp="1"/>
          </p:cNvSpPr>
          <p:nvPr>
            <p:ph type="dt" idx="11"/>
          </p:nvPr>
        </p:nvSpPr>
        <p:spPr/>
        <p:txBody>
          <a:bodyPr/>
          <a:lstStyle/>
          <a:p>
            <a:fld id="{A62A99BC-D280-4644-A1C0-3B969E31D6C9}"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87489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ED5D131A-B511-4E5C-BF95-31F8FDC4B0E6}"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8" name="Header Placeholder 7"/>
          <p:cNvSpPr>
            <a:spLocks noGrp="1"/>
          </p:cNvSpPr>
          <p:nvPr>
            <p:ph type="hdr" sz="quarter" idx="13"/>
          </p:nvPr>
        </p:nvSpPr>
        <p:spPr/>
        <p:txBody>
          <a:bodyPr/>
          <a:lstStyle/>
          <a:p>
            <a:r>
              <a:rPr lang="en-US" smtClean="0"/>
              <a:t>TechReady11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514D3BA5-4A5A-4F33-8FBA-4DEEEEAC0F2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ext uri="{BB962C8B-B14F-4D97-AF65-F5344CB8AC3E}">
        <p14:creationId xmlns:p14="http://schemas.microsoft.com/office/powerpoint/2010/main" val="335009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8" name="Date Placeholder 7"/>
          <p:cNvSpPr>
            <a:spLocks noGrp="1"/>
          </p:cNvSpPr>
          <p:nvPr>
            <p:ph type="dt" idx="10"/>
          </p:nvPr>
        </p:nvSpPr>
        <p:spPr/>
        <p:txBody>
          <a:bodyPr/>
          <a:lstStyle/>
          <a:p>
            <a:fld id="{A9700E5A-5B3B-4DE2-8006-4B3A55E6458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smtClean="0"/>
              <a:t>TechReady11</a:t>
            </a:r>
            <a:endParaRPr lang="en-US" dirty="0"/>
          </a:p>
        </p:txBody>
      </p:sp>
    </p:spTree>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92088808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350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34111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6779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3762173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8785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3738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5788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7845386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543552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550841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558576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2265474"/>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670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28765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377167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050547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218915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212840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1365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060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7941109"/>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5"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3241676"/>
      </p:ext>
    </p:extLst>
  </p:cSld>
  <p:clrMap bg1="dk1" tx1="lt1" bg2="dk2" tx2="lt2" accent1="accent1" accent2="accent2" accent3="accent3" accent4="accent4" accent5="accent5" accent6="accent6" hlink="hlink" folHlink="folHlink"/>
  <p:sldLayoutIdLst>
    <p:sldLayoutId id="2147483784"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hyperlink" Target="http://www.myspace.com/" TargetMode="External"/><Relationship Id="rId12" Type="http://schemas.openxmlformats.org/officeDocument/2006/relationships/image" Target="../media/image37.png"/><Relationship Id="rId2" Type="http://schemas.openxmlformats.org/officeDocument/2006/relationships/notesSlide" Target="../notesSlides/notesSlide10.xml"/><Relationship Id="rId16"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Social%20Scale%20Model.xlsx"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Plan and Deploy My Site for </a:t>
            </a:r>
            <a:br>
              <a:rPr lang="en-US" smtClean="0"/>
            </a:br>
            <a:r>
              <a:rPr lang="en-US" smtClean="0"/>
              <a:t>Microsoft SharePoint Server 2010</a:t>
            </a:r>
            <a:endParaRPr lang="en-US" dirty="0"/>
          </a:p>
        </p:txBody>
      </p:sp>
      <p:sp>
        <p:nvSpPr>
          <p:cNvPr id="3" name="Subtitle 2"/>
          <p:cNvSpPr>
            <a:spLocks noGrp="1"/>
          </p:cNvSpPr>
          <p:nvPr>
            <p:ph type="subTitle" idx="1"/>
          </p:nvPr>
        </p:nvSpPr>
        <p:spPr/>
        <p:txBody>
          <a:bodyPr/>
          <a:lstStyle/>
          <a:p>
            <a:r>
              <a:rPr lang="en-US" smtClean="0"/>
              <a:t>Chris Gideon</a:t>
            </a:r>
          </a:p>
          <a:p>
            <a:r>
              <a:rPr lang="en-US" smtClean="0"/>
              <a:t>Senior PFE</a:t>
            </a:r>
            <a:endParaRPr lang="en-US" dirty="0" smtClean="0"/>
          </a:p>
        </p:txBody>
      </p:sp>
      <p:sp>
        <p:nvSpPr>
          <p:cNvPr id="8" name="Text Placeholder 7"/>
          <p:cNvSpPr>
            <a:spLocks noGrp="1"/>
          </p:cNvSpPr>
          <p:nvPr>
            <p:ph type="body" sz="quarter" idx="10"/>
          </p:nvPr>
        </p:nvSpPr>
        <p:spPr/>
        <p:txBody>
          <a:bodyPr/>
          <a:lstStyle/>
          <a:p>
            <a:r>
              <a:rPr lang="en-US" smtClean="0"/>
              <a:t>OSP318</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 Feeds</a:t>
            </a:r>
            <a:endParaRPr lang="en-US" dirty="0"/>
          </a:p>
        </p:txBody>
      </p:sp>
      <p:sp>
        <p:nvSpPr>
          <p:cNvPr id="3" name="Text Placeholder 2"/>
          <p:cNvSpPr>
            <a:spLocks noGrp="1"/>
          </p:cNvSpPr>
          <p:nvPr>
            <p:ph type="body" sz="quarter" idx="10"/>
          </p:nvPr>
        </p:nvSpPr>
        <p:spPr/>
        <p:txBody>
          <a:bodyPr/>
          <a:lstStyle/>
          <a:p>
            <a:r>
              <a:rPr lang="en-US" smtClean="0"/>
              <a:t>Extensible Enterprise Activity Feed</a:t>
            </a:r>
          </a:p>
          <a:p>
            <a:pPr lvl="1"/>
            <a:r>
              <a:rPr lang="en-US" smtClean="0"/>
              <a:t>Web part </a:t>
            </a:r>
          </a:p>
          <a:p>
            <a:pPr lvl="1"/>
            <a:r>
              <a:rPr lang="en-US" smtClean="0"/>
              <a:t>Atom 2.0 feed</a:t>
            </a:r>
          </a:p>
          <a:p>
            <a:r>
              <a:rPr lang="en-US" smtClean="0"/>
              <a:t>Two types</a:t>
            </a:r>
          </a:p>
          <a:p>
            <a:pPr lvl="1"/>
            <a:r>
              <a:rPr lang="en-US" smtClean="0"/>
              <a:t>Consolidated – activities from everything I track</a:t>
            </a:r>
          </a:p>
          <a:p>
            <a:pPr lvl="1"/>
            <a:r>
              <a:rPr lang="en-US" smtClean="0"/>
              <a:t>Published – my activities</a:t>
            </a:r>
            <a:endParaRPr lang="en-US" dirty="0" smtClean="0"/>
          </a:p>
        </p:txBody>
      </p:sp>
    </p:spTree>
    <p:extLst>
      <p:ext uri="{BB962C8B-B14F-4D97-AF65-F5344CB8AC3E}">
        <p14:creationId xmlns:p14="http://schemas.microsoft.com/office/powerpoint/2010/main" val="38627836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Activity feed architecture</a:t>
            </a:r>
            <a:endParaRPr lang="fi-FI" dirty="0"/>
          </a:p>
        </p:txBody>
      </p:sp>
      <p:sp>
        <p:nvSpPr>
          <p:cNvPr id="2074" name="Rectangle 2073"/>
          <p:cNvSpPr/>
          <p:nvPr/>
        </p:nvSpPr>
        <p:spPr bwMode="auto">
          <a:xfrm>
            <a:off x="1087597" y="1246909"/>
            <a:ext cx="2323383" cy="1925431"/>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a:r>
              <a:rPr lang="fi-FI" sz="1600" dirty="0" smtClean="0">
                <a:solidFill>
                  <a:schemeClr val="tx1"/>
                </a:solidFill>
              </a:rPr>
              <a:t>User actions in SharePoint or any other application can be collected to activity feeds and published </a:t>
            </a:r>
            <a:r>
              <a:rPr lang="fi-FI" sz="1600" dirty="0">
                <a:solidFill>
                  <a:schemeClr val="tx1"/>
                </a:solidFill>
              </a:rPr>
              <a:t>to colleagues</a:t>
            </a:r>
            <a:endParaRPr lang="fi-FI" sz="1600" dirty="0" smtClean="0">
              <a:solidFill>
                <a:schemeClr val="tx1"/>
              </a:solidFill>
            </a:endParaRPr>
          </a:p>
        </p:txBody>
      </p:sp>
      <p:sp>
        <p:nvSpPr>
          <p:cNvPr id="77" name="Rectangle 76"/>
          <p:cNvSpPr/>
          <p:nvPr/>
        </p:nvSpPr>
        <p:spPr bwMode="auto">
          <a:xfrm>
            <a:off x="8666173" y="1246909"/>
            <a:ext cx="3179148" cy="942460"/>
          </a:xfrm>
          <a:prstGeom prst="rect">
            <a:avLst/>
          </a:prstGeom>
          <a:no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defTabSz="914099"/>
            <a:r>
              <a:rPr lang="fi-FI" sz="1600" dirty="0" smtClean="0">
                <a:solidFill>
                  <a:schemeClr val="tx1"/>
                </a:solidFill>
              </a:rPr>
              <a:t>User feed depends on interests defined in the profile page – Custom applications and types shown here as options</a:t>
            </a:r>
          </a:p>
        </p:txBody>
      </p:sp>
      <p:sp>
        <p:nvSpPr>
          <p:cNvPr id="43" name="Rounded Rectangle 42"/>
          <p:cNvSpPr/>
          <p:nvPr/>
        </p:nvSpPr>
        <p:spPr bwMode="auto">
          <a:xfrm>
            <a:off x="6912626" y="4167835"/>
            <a:ext cx="1998588" cy="1170667"/>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Custom Timer Job</a:t>
            </a:r>
          </a:p>
        </p:txBody>
      </p:sp>
      <p:sp>
        <p:nvSpPr>
          <p:cNvPr id="44" name="Rounded Rectangle 43"/>
          <p:cNvSpPr/>
          <p:nvPr/>
        </p:nvSpPr>
        <p:spPr bwMode="auto">
          <a:xfrm>
            <a:off x="6749415" y="4004624"/>
            <a:ext cx="1998588" cy="1170667"/>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Custom Timer Job</a:t>
            </a:r>
          </a:p>
        </p:txBody>
      </p:sp>
      <p:sp>
        <p:nvSpPr>
          <p:cNvPr id="46" name="Can 45"/>
          <p:cNvSpPr/>
          <p:nvPr/>
        </p:nvSpPr>
        <p:spPr bwMode="auto">
          <a:xfrm>
            <a:off x="4919173" y="3098613"/>
            <a:ext cx="1210727" cy="1116509"/>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Activity Feed - User profile DB</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47" name="Can 46"/>
          <p:cNvSpPr/>
          <p:nvPr/>
        </p:nvSpPr>
        <p:spPr bwMode="auto">
          <a:xfrm>
            <a:off x="3436577" y="5577557"/>
            <a:ext cx="1157311" cy="103652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Change log - User profile DB</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49" name="Can 48"/>
          <p:cNvSpPr/>
          <p:nvPr/>
        </p:nvSpPr>
        <p:spPr bwMode="auto">
          <a:xfrm>
            <a:off x="2210191" y="5577557"/>
            <a:ext cx="1065103" cy="103652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Social database</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pic>
        <p:nvPicPr>
          <p:cNvPr id="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853" y="1066800"/>
            <a:ext cx="1463274" cy="162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Group 10"/>
          <p:cNvGrpSpPr/>
          <p:nvPr/>
        </p:nvGrpSpPr>
        <p:grpSpPr>
          <a:xfrm>
            <a:off x="6586205" y="3841414"/>
            <a:ext cx="2364299" cy="1369479"/>
            <a:chOff x="7998921" y="2462644"/>
            <a:chExt cx="2207695" cy="1278769"/>
          </a:xfrm>
        </p:grpSpPr>
        <p:sp>
          <p:nvSpPr>
            <p:cNvPr id="53" name="Rounded Rectangle 52"/>
            <p:cNvSpPr/>
            <p:nvPr/>
          </p:nvSpPr>
          <p:spPr bwMode="auto">
            <a:xfrm>
              <a:off x="7998921" y="2462644"/>
              <a:ext cx="1866207" cy="1093125"/>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Custom Timer Job</a:t>
              </a:r>
            </a:p>
          </p:txBody>
        </p:sp>
        <p:sp>
          <p:nvSpPr>
            <p:cNvPr id="55" name="Rounded Rectangle 54"/>
            <p:cNvSpPr/>
            <p:nvPr/>
          </p:nvSpPr>
          <p:spPr bwMode="auto">
            <a:xfrm>
              <a:off x="8115301" y="2865462"/>
              <a:ext cx="1616822" cy="534097"/>
            </a:xfrm>
            <a:prstGeom prst="roundRect">
              <a:avLst>
                <a:gd name="adj" fmla="val 632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Custom gatherer</a:t>
              </a:r>
            </a:p>
          </p:txBody>
        </p:sp>
        <p:pic>
          <p:nvPicPr>
            <p:cNvPr id="56" name="Picture 7" descr="C:\Users\vesaj\Pictures\DVD_ART36\Artwork_Imagery\Icons - Illustrations\Time\clock illustration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640" y="2998117"/>
              <a:ext cx="682976" cy="743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2320515" y="3977452"/>
            <a:ext cx="2328689" cy="1321450"/>
            <a:chOff x="6132714" y="5203417"/>
            <a:chExt cx="2174443" cy="1233921"/>
          </a:xfrm>
        </p:grpSpPr>
        <p:sp>
          <p:nvSpPr>
            <p:cNvPr id="59" name="Rounded Rectangle 58"/>
            <p:cNvSpPr/>
            <p:nvPr/>
          </p:nvSpPr>
          <p:spPr bwMode="auto">
            <a:xfrm>
              <a:off x="6132714" y="5203417"/>
              <a:ext cx="1866207" cy="1014503"/>
            </a:xfrm>
            <a:prstGeom prst="roundRect">
              <a:avLst>
                <a:gd name="adj" fmla="val 183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Activity Timer Job</a:t>
              </a:r>
            </a:p>
          </p:txBody>
        </p:sp>
        <p:sp>
          <p:nvSpPr>
            <p:cNvPr id="61" name="Rounded Rectangle 60"/>
            <p:cNvSpPr/>
            <p:nvPr/>
          </p:nvSpPr>
          <p:spPr bwMode="auto">
            <a:xfrm>
              <a:off x="6257407" y="5561900"/>
              <a:ext cx="1616822" cy="534097"/>
            </a:xfrm>
            <a:prstGeom prst="roundRect">
              <a:avLst>
                <a:gd name="adj" fmla="val 632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Profile and social gatherers</a:t>
              </a:r>
            </a:p>
          </p:txBody>
        </p:sp>
        <p:pic>
          <p:nvPicPr>
            <p:cNvPr id="62" name="Picture 7" descr="C:\Users\vesaj\Pictures\DVD_ART36\Artwork_Imagery\Icons - Illustrations\Time\clock illustration 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181" y="5694042"/>
              <a:ext cx="682976" cy="743296"/>
            </a:xfrm>
            <a:prstGeom prst="rect">
              <a:avLst/>
            </a:prstGeom>
            <a:noFill/>
            <a:extLst>
              <a:ext uri="{909E8E84-426E-40DD-AFC4-6F175D3DCCD1}">
                <a14:hiddenFill xmlns:a14="http://schemas.microsoft.com/office/drawing/2010/main">
                  <a:solidFill>
                    <a:srgbClr val="FFFFFF"/>
                  </a:solidFill>
                </a14:hiddenFill>
              </a:ext>
            </a:extLst>
          </p:spPr>
        </p:pic>
      </p:grpSp>
      <p:pic>
        <p:nvPicPr>
          <p:cNvPr id="63" name="Picture 4" descr="http://www.colorado.edu/studentgroups/lcm/images/facebook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110" y="6095819"/>
            <a:ext cx="320486" cy="32048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http://ccrjustice.org/files/images/Twitter_256x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9923" y="5577557"/>
            <a:ext cx="386574" cy="38657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http://x.myspace.com/images/header_43.gif">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2353" y="5676668"/>
            <a:ext cx="1184200" cy="31313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1" descr="C:\Users\vesaj\Pictures\DVD_ART36\Logos\Windows Live\Windows Live - (Brand)\Windows Live logo v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8126" y="6005042"/>
            <a:ext cx="837563" cy="4175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C:\Users\vesaj\Pictures\DVD_ART36\Logos\Microsoft Dynamics\Dynamics CRM\dynamics CRM rev.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7302" y="6348861"/>
            <a:ext cx="1590725" cy="30083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3" descr="C:\Users\vesaj\Pictures\DVD_ART36\Logos\BizTalk Server (brand)\BizTalk Server generic brand Grid v 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7156" y="5737090"/>
            <a:ext cx="667368" cy="42729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C:\Users\vesaj\Pictures\DVD_ART36\Artwork_Imagery\Icons - Illustrations\_ WINDOWS SERVER ICONS\Misc\Web Services Globe internet world earth.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4977" y="5577557"/>
            <a:ext cx="443692" cy="50172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vesaj\Pictures\DVD_ART36\Artwork_Imagery\Icons - Illustrations\_ WINDOWS SERVER ICONS\Symbols\Question Mark unsure help Blu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79124" y="6095819"/>
            <a:ext cx="291778" cy="51826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C:\Users\vesaj\Pictures\DVD_ART36\Artwork_Imagery\Icons - Illustrations\_ MISC ICONS\rss feed 3d 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6604" y="6138999"/>
            <a:ext cx="395901" cy="475082"/>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a:stCxn id="49" idx="1"/>
            <a:endCxn id="61" idx="2"/>
          </p:cNvCxnSpPr>
          <p:nvPr/>
        </p:nvCxnSpPr>
        <p:spPr>
          <a:xfrm flipV="1">
            <a:off x="2742743" y="4933348"/>
            <a:ext cx="577066" cy="644209"/>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79" name="Straight Arrow Connector 78"/>
          <p:cNvCxnSpPr>
            <a:stCxn id="47" idx="1"/>
            <a:endCxn id="61" idx="2"/>
          </p:cNvCxnSpPr>
          <p:nvPr/>
        </p:nvCxnSpPr>
        <p:spPr>
          <a:xfrm flipH="1" flipV="1">
            <a:off x="3319809" y="4933348"/>
            <a:ext cx="695424" cy="644209"/>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stCxn id="46" idx="2"/>
            <a:endCxn id="59" idx="0"/>
          </p:cNvCxnSpPr>
          <p:nvPr/>
        </p:nvCxnSpPr>
        <p:spPr>
          <a:xfrm flipH="1">
            <a:off x="3319809" y="3656868"/>
            <a:ext cx="1599364" cy="320585"/>
          </a:xfrm>
          <a:prstGeom prst="straightConnector1">
            <a:avLst/>
          </a:prstGeom>
          <a:ln w="41275">
            <a:solidFill>
              <a:schemeClr val="tx1"/>
            </a:solidFill>
            <a:prstDash val="sysDot"/>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1" name="Straight Arrow Connector 80"/>
          <p:cNvCxnSpPr>
            <a:stCxn id="46" idx="4"/>
            <a:endCxn id="53" idx="0"/>
          </p:cNvCxnSpPr>
          <p:nvPr/>
        </p:nvCxnSpPr>
        <p:spPr>
          <a:xfrm>
            <a:off x="6129900" y="3656868"/>
            <a:ext cx="1455599" cy="184546"/>
          </a:xfrm>
          <a:prstGeom prst="straightConnector1">
            <a:avLst/>
          </a:prstGeom>
          <a:ln w="41275">
            <a:solidFill>
              <a:schemeClr val="tx1"/>
            </a:solidFill>
            <a:prstDash val="sysDot"/>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2" name="Straight Arrow Connector 81"/>
          <p:cNvCxnSpPr/>
          <p:nvPr/>
        </p:nvCxnSpPr>
        <p:spPr>
          <a:xfrm flipH="1">
            <a:off x="6710840" y="4844789"/>
            <a:ext cx="865757" cy="732767"/>
          </a:xfrm>
          <a:prstGeom prst="straightConnector1">
            <a:avLst/>
          </a:prstGeom>
          <a:ln w="41275">
            <a:solidFill>
              <a:schemeClr val="tx1"/>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flipH="1">
            <a:off x="7302049" y="4844789"/>
            <a:ext cx="274547" cy="625205"/>
          </a:xfrm>
          <a:prstGeom prst="straightConnector1">
            <a:avLst/>
          </a:prstGeom>
          <a:ln w="41275">
            <a:solidFill>
              <a:schemeClr val="tx1"/>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5" name="Straight Arrow Connector 84"/>
          <p:cNvCxnSpPr/>
          <p:nvPr/>
        </p:nvCxnSpPr>
        <p:spPr>
          <a:xfrm>
            <a:off x="7585500" y="4987232"/>
            <a:ext cx="81547" cy="776541"/>
          </a:xfrm>
          <a:prstGeom prst="straightConnector1">
            <a:avLst/>
          </a:prstGeom>
          <a:ln w="41275">
            <a:solidFill>
              <a:schemeClr val="tx1"/>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a:off x="7585500" y="4844789"/>
            <a:ext cx="428741" cy="625205"/>
          </a:xfrm>
          <a:prstGeom prst="straightConnector1">
            <a:avLst/>
          </a:prstGeom>
          <a:ln w="41275">
            <a:solidFill>
              <a:schemeClr val="tx1"/>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7" name="Straight Arrow Connector 86"/>
          <p:cNvCxnSpPr>
            <a:stCxn id="55" idx="2"/>
          </p:cNvCxnSpPr>
          <p:nvPr/>
        </p:nvCxnSpPr>
        <p:spPr>
          <a:xfrm>
            <a:off x="7576596" y="4844789"/>
            <a:ext cx="1247763" cy="732767"/>
          </a:xfrm>
          <a:prstGeom prst="straightConnector1">
            <a:avLst/>
          </a:prstGeom>
          <a:ln w="41275">
            <a:solidFill>
              <a:schemeClr val="tx1"/>
            </a:solidFill>
            <a:prstDash val="sysDot"/>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a:stCxn id="46" idx="1"/>
            <a:endCxn id="91" idx="2"/>
          </p:cNvCxnSpPr>
          <p:nvPr/>
        </p:nvCxnSpPr>
        <p:spPr>
          <a:xfrm flipV="1">
            <a:off x="5524537" y="2621227"/>
            <a:ext cx="848453" cy="477386"/>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89" name="Picture 4"/>
          <p:cNvPicPr>
            <a:picLocks noChangeAspect="1" noChangeArrowheads="1"/>
          </p:cNvPicPr>
          <p:nvPr/>
        </p:nvPicPr>
        <p:blipFill rotWithShape="1">
          <a:blip r:embed="rId15">
            <a:extLst>
              <a:ext uri="{28A0092B-C50C-407E-A947-70E740481C1C}">
                <a14:useLocalDpi xmlns:a14="http://schemas.microsoft.com/office/drawing/2010/main" val="0"/>
              </a:ext>
            </a:extLst>
          </a:blip>
          <a:srcRect r="43670" b="77115"/>
          <a:stretch/>
        </p:blipFill>
        <p:spPr bwMode="auto">
          <a:xfrm>
            <a:off x="7799870" y="2330667"/>
            <a:ext cx="2333142" cy="58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0" name="Group 35"/>
          <p:cNvGrpSpPr/>
          <p:nvPr/>
        </p:nvGrpSpPr>
        <p:grpSpPr>
          <a:xfrm>
            <a:off x="5230516" y="1485244"/>
            <a:ext cx="2461811" cy="1135983"/>
            <a:chOff x="4183846" y="1665835"/>
            <a:chExt cx="2298748" cy="1060739"/>
          </a:xfrm>
        </p:grpSpPr>
        <p:sp>
          <p:nvSpPr>
            <p:cNvPr id="91" name="Rounded Rectangle 90"/>
            <p:cNvSpPr/>
            <p:nvPr/>
          </p:nvSpPr>
          <p:spPr bwMode="auto">
            <a:xfrm>
              <a:off x="4183846" y="2269374"/>
              <a:ext cx="2133600" cy="457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Activity Feed</a:t>
              </a:r>
            </a:p>
          </p:txBody>
        </p:sp>
        <p:pic>
          <p:nvPicPr>
            <p:cNvPr id="92"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99439" y="1665835"/>
              <a:ext cx="1155011" cy="6035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8" descr="C:\Users\vesaj\Pictures\DVD_ART36\Artwork_Imagery\Icons - Illustrations\_ MISC ICONS\rss feed 3d 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8259" y="1930773"/>
              <a:ext cx="564335" cy="6772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33580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Feeds</a:t>
            </a:r>
            <a:endParaRPr lang="en-US" dirty="0"/>
          </a:p>
        </p:txBody>
      </p:sp>
      <p:sp>
        <p:nvSpPr>
          <p:cNvPr id="3" name="Content Placeholder 2"/>
          <p:cNvSpPr>
            <a:spLocks noGrp="1"/>
          </p:cNvSpPr>
          <p:nvPr>
            <p:ph idx="1"/>
          </p:nvPr>
        </p:nvSpPr>
        <p:spPr>
          <a:xfrm>
            <a:off x="519113" y="1447800"/>
            <a:ext cx="11149013" cy="3422475"/>
          </a:xfrm>
        </p:spPr>
        <p:txBody>
          <a:bodyPr/>
          <a:lstStyle/>
          <a:p>
            <a:r>
              <a:rPr lang="en-US" dirty="0" smtClean="0"/>
              <a:t>Activity </a:t>
            </a:r>
            <a:r>
              <a:rPr lang="en-US" dirty="0"/>
              <a:t>Feed timer </a:t>
            </a:r>
            <a:r>
              <a:rPr lang="en-US" dirty="0" smtClean="0"/>
              <a:t>job</a:t>
            </a:r>
          </a:p>
          <a:p>
            <a:pPr lvl="1"/>
            <a:r>
              <a:rPr lang="en-US" dirty="0" smtClean="0"/>
              <a:t>Hourly</a:t>
            </a:r>
          </a:p>
          <a:p>
            <a:r>
              <a:rPr lang="en-US" dirty="0"/>
              <a:t>Surfaced in People Search</a:t>
            </a:r>
          </a:p>
          <a:p>
            <a:pPr lvl="1"/>
            <a:r>
              <a:rPr lang="en-US" dirty="0"/>
              <a:t>Requires a </a:t>
            </a:r>
            <a:r>
              <a:rPr lang="en-US" dirty="0" smtClean="0"/>
              <a:t>crawl</a:t>
            </a:r>
          </a:p>
          <a:p>
            <a:r>
              <a:rPr lang="en-US" dirty="0"/>
              <a:t>Activity Feed Cleanup </a:t>
            </a:r>
            <a:r>
              <a:rPr lang="en-US" dirty="0" smtClean="0"/>
              <a:t>Job</a:t>
            </a:r>
          </a:p>
          <a:p>
            <a:pPr lvl="1"/>
            <a:r>
              <a:rPr lang="en-US" dirty="0" smtClean="0"/>
              <a:t>Every 14 Days</a:t>
            </a:r>
          </a:p>
          <a:p>
            <a:pPr lvl="1"/>
            <a:r>
              <a:rPr lang="en-US" dirty="0" smtClean="0"/>
              <a:t>Compliance Warning</a:t>
            </a:r>
            <a:endParaRPr lang="en-US" dirty="0"/>
          </a:p>
        </p:txBody>
      </p:sp>
    </p:spTree>
    <p:extLst>
      <p:ext uri="{BB962C8B-B14F-4D97-AF65-F5344CB8AC3E}">
        <p14:creationId xmlns:p14="http://schemas.microsoft.com/office/powerpoint/2010/main" val="42536566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Updates</a:t>
            </a:r>
            <a:endParaRPr lang="en-US" dirty="0"/>
          </a:p>
        </p:txBody>
      </p:sp>
      <p:sp>
        <p:nvSpPr>
          <p:cNvPr id="3" name="Content Placeholder 2"/>
          <p:cNvSpPr>
            <a:spLocks noGrp="1"/>
          </p:cNvSpPr>
          <p:nvPr>
            <p:ph idx="1"/>
          </p:nvPr>
        </p:nvSpPr>
        <p:spPr>
          <a:xfrm>
            <a:off x="519113" y="1447800"/>
            <a:ext cx="11149013" cy="4321183"/>
          </a:xfrm>
        </p:spPr>
        <p:txBody>
          <a:bodyPr/>
          <a:lstStyle/>
          <a:p>
            <a:r>
              <a:rPr lang="en-US" dirty="0" smtClean="0"/>
              <a:t>Dependent </a:t>
            </a:r>
            <a:r>
              <a:rPr lang="en-US" dirty="0"/>
              <a:t>on the User Profile Change </a:t>
            </a:r>
            <a:r>
              <a:rPr lang="en-US" dirty="0" smtClean="0"/>
              <a:t>Job</a:t>
            </a:r>
          </a:p>
          <a:p>
            <a:pPr lvl="1"/>
            <a:r>
              <a:rPr lang="en-US" dirty="0" smtClean="0"/>
              <a:t>Hourly</a:t>
            </a:r>
          </a:p>
          <a:p>
            <a:r>
              <a:rPr lang="en-US" dirty="0" smtClean="0"/>
              <a:t>Activity </a:t>
            </a:r>
            <a:r>
              <a:rPr lang="en-US" dirty="0"/>
              <a:t>Feed Timer Job displays Colleagues on the </a:t>
            </a:r>
            <a:r>
              <a:rPr lang="en-US" dirty="0" smtClean="0"/>
              <a:t>Newsfeed</a:t>
            </a:r>
          </a:p>
          <a:p>
            <a:pPr lvl="1"/>
            <a:r>
              <a:rPr lang="en-US" dirty="0" smtClean="0"/>
              <a:t>Hourly</a:t>
            </a:r>
          </a:p>
          <a:p>
            <a:r>
              <a:rPr lang="en-US" dirty="0" smtClean="0"/>
              <a:t>No Opt out of being tracked</a:t>
            </a:r>
          </a:p>
          <a:p>
            <a:r>
              <a:rPr lang="en-US" dirty="0" smtClean="0"/>
              <a:t>Can be turned off</a:t>
            </a:r>
          </a:p>
          <a:p>
            <a:pPr lvl="1"/>
            <a:r>
              <a:rPr lang="en-US" b="1" dirty="0"/>
              <a:t>HKEY_CURRENT_USER\Software\Microsoft\Office\14.0\Common\Portal\</a:t>
            </a:r>
            <a:r>
              <a:rPr lang="en-US" b="1" dirty="0" err="1"/>
              <a:t>ColleagueImport</a:t>
            </a:r>
            <a:r>
              <a:rPr lang="en-US" b="1" dirty="0"/>
              <a:t>\Enabled </a:t>
            </a:r>
            <a:endParaRPr lang="en-US" dirty="0"/>
          </a:p>
        </p:txBody>
      </p:sp>
    </p:spTree>
    <p:extLst>
      <p:ext uri="{BB962C8B-B14F-4D97-AF65-F5344CB8AC3E}">
        <p14:creationId xmlns:p14="http://schemas.microsoft.com/office/powerpoint/2010/main" val="19743767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a:t>
            </a:r>
            <a:endParaRPr lang="en-US" dirty="0"/>
          </a:p>
        </p:txBody>
      </p:sp>
      <p:sp>
        <p:nvSpPr>
          <p:cNvPr id="3" name="Content Placeholder 2"/>
          <p:cNvSpPr>
            <a:spLocks noGrp="1"/>
          </p:cNvSpPr>
          <p:nvPr>
            <p:ph idx="1"/>
          </p:nvPr>
        </p:nvSpPr>
        <p:spPr>
          <a:xfrm>
            <a:off x="519113" y="1447801"/>
            <a:ext cx="11149013" cy="2745367"/>
          </a:xfrm>
        </p:spPr>
        <p:txBody>
          <a:bodyPr/>
          <a:lstStyle/>
          <a:p>
            <a:r>
              <a:rPr lang="en-US" dirty="0" smtClean="0"/>
              <a:t>3 Timer Jobs</a:t>
            </a:r>
          </a:p>
          <a:p>
            <a:pPr lvl="1"/>
            <a:r>
              <a:rPr lang="en-US" dirty="0" smtClean="0"/>
              <a:t>Social Data Maintenance</a:t>
            </a:r>
          </a:p>
          <a:p>
            <a:pPr lvl="1"/>
            <a:r>
              <a:rPr lang="en-US" dirty="0" smtClean="0"/>
              <a:t>Activity Feed</a:t>
            </a:r>
          </a:p>
          <a:p>
            <a:pPr lvl="1"/>
            <a:r>
              <a:rPr lang="en-US" dirty="0" smtClean="0"/>
              <a:t>Social Ratings Sync</a:t>
            </a:r>
          </a:p>
          <a:p>
            <a:pPr lvl="2"/>
            <a:r>
              <a:rPr lang="en-US" dirty="0" smtClean="0"/>
              <a:t>Replicates to Content DB</a:t>
            </a:r>
          </a:p>
          <a:p>
            <a:pPr lvl="1"/>
            <a:r>
              <a:rPr lang="en-US" dirty="0" smtClean="0"/>
              <a:t>Can be disabled but Farm wide</a:t>
            </a:r>
            <a:endParaRPr lang="en-US" dirty="0"/>
          </a:p>
        </p:txBody>
      </p:sp>
    </p:spTree>
    <p:extLst>
      <p:ext uri="{BB962C8B-B14F-4D97-AF65-F5344CB8AC3E}">
        <p14:creationId xmlns:p14="http://schemas.microsoft.com/office/powerpoint/2010/main" val="35788175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fi-FI" sz="8800" dirty="0" smtClean="0"/>
              <a:t>demo</a:t>
            </a:r>
            <a:endParaRPr lang="fi-FI" sz="8800" dirty="0"/>
          </a:p>
        </p:txBody>
      </p:sp>
      <p:sp>
        <p:nvSpPr>
          <p:cNvPr id="4" name="Title 3"/>
          <p:cNvSpPr>
            <a:spLocks noGrp="1"/>
          </p:cNvSpPr>
          <p:nvPr>
            <p:ph type="ctrTitle"/>
          </p:nvPr>
        </p:nvSpPr>
        <p:spPr/>
        <p:txBody>
          <a:bodyPr/>
          <a:lstStyle/>
          <a:p>
            <a:r>
              <a:rPr lang="fi-FI" dirty="0" smtClean="0"/>
              <a:t>My Site</a:t>
            </a:r>
            <a:endParaRPr lang="fi-FI" dirty="0"/>
          </a:p>
        </p:txBody>
      </p:sp>
      <p:sp>
        <p:nvSpPr>
          <p:cNvPr id="5" name="Subtitle 4"/>
          <p:cNvSpPr>
            <a:spLocks noGrp="1"/>
          </p:cNvSpPr>
          <p:nvPr>
            <p:ph type="subTitle" idx="1"/>
          </p:nvPr>
        </p:nvSpPr>
        <p:spPr/>
        <p:txBody>
          <a:bodyPr/>
          <a:lstStyle/>
          <a:p>
            <a:r>
              <a:rPr lang="fi-FI" dirty="0" smtClean="0"/>
              <a:t>Features and Administration</a:t>
            </a:r>
            <a:endParaRPr lang="fi-FI" dirty="0"/>
          </a:p>
        </p:txBody>
      </p:sp>
    </p:spTree>
    <p:extLst>
      <p:ext uri="{BB962C8B-B14F-4D97-AF65-F5344CB8AC3E}">
        <p14:creationId xmlns:p14="http://schemas.microsoft.com/office/powerpoint/2010/main" val="10234450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Considerations</a:t>
            </a:r>
            <a:endParaRPr lang="en-US" dirty="0"/>
          </a:p>
        </p:txBody>
      </p:sp>
      <p:sp>
        <p:nvSpPr>
          <p:cNvPr id="3" name="Content Placeholder 2"/>
          <p:cNvSpPr>
            <a:spLocks noGrp="1"/>
          </p:cNvSpPr>
          <p:nvPr>
            <p:ph idx="1"/>
          </p:nvPr>
        </p:nvSpPr>
        <p:spPr>
          <a:xfrm>
            <a:off x="507868" y="1447799"/>
            <a:ext cx="11173090" cy="3496342"/>
          </a:xfrm>
        </p:spPr>
        <p:txBody>
          <a:bodyPr/>
          <a:lstStyle/>
          <a:p>
            <a:r>
              <a:rPr lang="en-US" dirty="0" smtClean="0"/>
              <a:t>What would be a logical architecture design?</a:t>
            </a:r>
          </a:p>
          <a:p>
            <a:r>
              <a:rPr lang="en-US" dirty="0" smtClean="0"/>
              <a:t>What users are allowed and with what permissions?</a:t>
            </a:r>
          </a:p>
          <a:p>
            <a:r>
              <a:rPr lang="en-US" dirty="0" smtClean="0"/>
              <a:t>What user profile information will be used and from what source(s)?</a:t>
            </a:r>
          </a:p>
          <a:p>
            <a:r>
              <a:rPr lang="en-US" dirty="0" smtClean="0"/>
              <a:t>What features will be enabled?</a:t>
            </a:r>
          </a:p>
          <a:p>
            <a:r>
              <a:rPr lang="en-US" dirty="0" smtClean="0"/>
              <a:t>What policies will be used to protect information in the public profile?</a:t>
            </a:r>
            <a:endParaRPr lang="en-US" dirty="0"/>
          </a:p>
        </p:txBody>
      </p:sp>
    </p:spTree>
    <p:extLst>
      <p:ext uri="{BB962C8B-B14F-4D97-AF65-F5344CB8AC3E}">
        <p14:creationId xmlns:p14="http://schemas.microsoft.com/office/powerpoint/2010/main" val="15854867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My Site Host Locations</a:t>
            </a:r>
            <a:endParaRPr lang="en-US" dirty="0"/>
          </a:p>
        </p:txBody>
      </p:sp>
      <p:sp>
        <p:nvSpPr>
          <p:cNvPr id="3" name="Text Placeholder 2"/>
          <p:cNvSpPr>
            <a:spLocks noGrp="1"/>
          </p:cNvSpPr>
          <p:nvPr>
            <p:ph type="body" sz="quarter" idx="10"/>
          </p:nvPr>
        </p:nvSpPr>
        <p:spPr>
          <a:xfrm>
            <a:off x="507868" y="1447800"/>
            <a:ext cx="11173090" cy="2880789"/>
          </a:xfrm>
        </p:spPr>
        <p:txBody>
          <a:bodyPr/>
          <a:lstStyle/>
          <a:p>
            <a:r>
              <a:rPr lang="en-US" dirty="0" smtClean="0"/>
              <a:t>Multiple Server Farms or UPAs</a:t>
            </a:r>
          </a:p>
          <a:p>
            <a:pPr lvl="1"/>
            <a:r>
              <a:rPr lang="en-US" dirty="0" smtClean="0"/>
              <a:t>e.g. Geographic deployment</a:t>
            </a:r>
          </a:p>
          <a:p>
            <a:pPr lvl="1"/>
            <a:r>
              <a:rPr lang="en-US" dirty="0" smtClean="0"/>
              <a:t>Users can create multiple My Site</a:t>
            </a:r>
          </a:p>
          <a:p>
            <a:r>
              <a:rPr lang="en-US" dirty="0" smtClean="0"/>
              <a:t>Trusted My Site Host Locations</a:t>
            </a:r>
          </a:p>
          <a:p>
            <a:pPr lvl="1"/>
            <a:r>
              <a:rPr lang="en-US" dirty="0" smtClean="0"/>
              <a:t>Users have single My Site</a:t>
            </a:r>
          </a:p>
          <a:p>
            <a:pPr lvl="1"/>
            <a:r>
              <a:rPr lang="en-US" dirty="0" smtClean="0"/>
              <a:t>Redirects users to the correct My Site</a:t>
            </a:r>
            <a:endParaRPr lang="en-US" dirty="0"/>
          </a:p>
        </p:txBody>
      </p:sp>
    </p:spTree>
    <p:extLst>
      <p:ext uri="{BB962C8B-B14F-4D97-AF65-F5344CB8AC3E}">
        <p14:creationId xmlns:p14="http://schemas.microsoft.com/office/powerpoint/2010/main" val="6752346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Multilingual Implications</a:t>
            </a:r>
            <a:endParaRPr lang="en-US" dirty="0"/>
          </a:p>
        </p:txBody>
      </p:sp>
      <p:sp>
        <p:nvSpPr>
          <p:cNvPr id="3" name="Content Placeholder 2"/>
          <p:cNvSpPr>
            <a:spLocks noGrp="1"/>
          </p:cNvSpPr>
          <p:nvPr>
            <p:ph idx="1"/>
          </p:nvPr>
        </p:nvSpPr>
        <p:spPr/>
        <p:txBody>
          <a:bodyPr/>
          <a:lstStyle/>
          <a:p>
            <a:r>
              <a:rPr lang="en-US" smtClean="0"/>
              <a:t>Personal sites in different languages but the My site host is in a single language</a:t>
            </a:r>
          </a:p>
          <a:p>
            <a:r>
              <a:rPr lang="en-US" smtClean="0"/>
              <a:t>Partial support for MUI: Some UI elements will show up in preferred language: ribbons, tabs, site action menus. </a:t>
            </a:r>
          </a:p>
          <a:p>
            <a:r>
              <a:rPr lang="en-US" smtClean="0"/>
              <a:t>Only the language (default) of the My Site Host is used for discovering the language phonetic on people search.</a:t>
            </a:r>
          </a:p>
          <a:p>
            <a:r>
              <a:rPr lang="en-US" smtClean="0"/>
              <a:t>Not all of the attributes in the profile can be translated</a:t>
            </a:r>
            <a:endParaRPr lang="en-US" dirty="0" smtClean="0"/>
          </a:p>
        </p:txBody>
      </p:sp>
    </p:spTree>
    <p:extLst>
      <p:ext uri="{BB962C8B-B14F-4D97-AF65-F5344CB8AC3E}">
        <p14:creationId xmlns:p14="http://schemas.microsoft.com/office/powerpoint/2010/main" val="81074672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p>
            <a:r>
              <a:rPr lang="en-US" dirty="0" smtClean="0"/>
              <a:t>User Profile Service</a:t>
            </a:r>
            <a:endParaRPr lang="en-US" dirty="0"/>
          </a:p>
        </p:txBody>
      </p:sp>
      <p:sp>
        <p:nvSpPr>
          <p:cNvPr id="3" name="Text Placeholder 2"/>
          <p:cNvSpPr>
            <a:spLocks noGrp="1"/>
          </p:cNvSpPr>
          <p:nvPr>
            <p:ph type="body" sz="quarter" idx="10"/>
          </p:nvPr>
        </p:nvSpPr>
        <p:spPr>
          <a:xfrm>
            <a:off x="507868" y="1447799"/>
            <a:ext cx="11173090" cy="4795159"/>
          </a:xfrm>
        </p:spPr>
        <p:txBody>
          <a:bodyPr/>
          <a:lstStyle/>
          <a:p>
            <a:r>
              <a:rPr lang="en-US" dirty="0" smtClean="0"/>
              <a:t>Collects user information from directory services and adds properties from BCS</a:t>
            </a:r>
          </a:p>
          <a:p>
            <a:endParaRPr lang="en-US" dirty="0" smtClean="0"/>
          </a:p>
          <a:p>
            <a:r>
              <a:rPr lang="en-US" dirty="0" smtClean="0"/>
              <a:t>Synchronization Planning Tips</a:t>
            </a:r>
          </a:p>
          <a:p>
            <a:pPr lvl="1"/>
            <a:r>
              <a:rPr lang="en-US" dirty="0" smtClean="0"/>
              <a:t>Start with the user profile default properties.</a:t>
            </a:r>
          </a:p>
          <a:p>
            <a:pPr lvl="1"/>
            <a:r>
              <a:rPr lang="en-US" dirty="0" smtClean="0"/>
              <a:t>Identify directory services connections.</a:t>
            </a:r>
          </a:p>
          <a:p>
            <a:pPr lvl="1"/>
            <a:r>
              <a:rPr lang="en-US" dirty="0" smtClean="0"/>
              <a:t>Consider line-of-business applications.</a:t>
            </a:r>
          </a:p>
          <a:p>
            <a:pPr lvl="1"/>
            <a:r>
              <a:rPr lang="en-US" dirty="0" smtClean="0"/>
              <a:t>Directory services create users (rows). Biz system data adds properties (columns).</a:t>
            </a:r>
          </a:p>
          <a:p>
            <a:endParaRPr lang="en-US" dirty="0"/>
          </a:p>
        </p:txBody>
      </p:sp>
    </p:spTree>
    <p:extLst>
      <p:ext uri="{BB962C8B-B14F-4D97-AF65-F5344CB8AC3E}">
        <p14:creationId xmlns:p14="http://schemas.microsoft.com/office/powerpoint/2010/main" val="2537155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My Site Overview</a:t>
            </a:r>
          </a:p>
          <a:p>
            <a:r>
              <a:rPr lang="en-US" smtClean="0"/>
              <a:t>Planning Considerations</a:t>
            </a:r>
          </a:p>
          <a:p>
            <a:pPr lvl="1"/>
            <a:r>
              <a:rPr lang="en-US" smtClean="0"/>
              <a:t>Architecture</a:t>
            </a:r>
          </a:p>
          <a:p>
            <a:pPr lvl="1"/>
            <a:r>
              <a:rPr lang="en-US" smtClean="0"/>
              <a:t>Users and Permissions</a:t>
            </a:r>
          </a:p>
          <a:p>
            <a:pPr lvl="1"/>
            <a:r>
              <a:rPr lang="en-US" smtClean="0"/>
              <a:t>User profiles</a:t>
            </a:r>
          </a:p>
          <a:p>
            <a:pPr lvl="1"/>
            <a:r>
              <a:rPr lang="en-US" smtClean="0"/>
              <a:t>Features</a:t>
            </a:r>
          </a:p>
          <a:p>
            <a:pPr lvl="1"/>
            <a:r>
              <a:rPr lang="en-US" smtClean="0"/>
              <a:t>Policies</a:t>
            </a:r>
          </a:p>
          <a:p>
            <a:r>
              <a:rPr lang="en-US" smtClean="0"/>
              <a:t>Scalability/Performance</a:t>
            </a:r>
            <a:endParaRPr lang="en-US" dirty="0" smtClean="0"/>
          </a:p>
        </p:txBody>
      </p:sp>
    </p:spTree>
    <p:extLst>
      <p:ext uri="{BB962C8B-B14F-4D97-AF65-F5344CB8AC3E}">
        <p14:creationId xmlns:p14="http://schemas.microsoft.com/office/powerpoint/2010/main" val="19519044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Profile Import/Export</a:t>
            </a:r>
            <a:endParaRPr lang="en-US" dirty="0"/>
          </a:p>
        </p:txBody>
      </p:sp>
      <p:sp>
        <p:nvSpPr>
          <p:cNvPr id="118" name="Content Placeholder 117"/>
          <p:cNvSpPr>
            <a:spLocks noGrp="1"/>
          </p:cNvSpPr>
          <p:nvPr>
            <p:ph idx="1"/>
          </p:nvPr>
        </p:nvSpPr>
        <p:spPr>
          <a:xfrm>
            <a:off x="507868" y="1447800"/>
            <a:ext cx="6462617" cy="2948499"/>
          </a:xfrm>
        </p:spPr>
        <p:txBody>
          <a:bodyPr/>
          <a:lstStyle/>
          <a:p>
            <a:r>
              <a:rPr lang="en-US" dirty="0" smtClean="0"/>
              <a:t>Active Directory</a:t>
            </a:r>
          </a:p>
          <a:p>
            <a:r>
              <a:rPr lang="en-US" dirty="0" smtClean="0"/>
              <a:t>LDAP</a:t>
            </a:r>
          </a:p>
          <a:p>
            <a:pPr lvl="1"/>
            <a:r>
              <a:rPr lang="en-US" dirty="0" smtClean="0"/>
              <a:t>Novell </a:t>
            </a:r>
            <a:r>
              <a:rPr lang="en-US" dirty="0" err="1" smtClean="0"/>
              <a:t>eDirectory</a:t>
            </a:r>
            <a:r>
              <a:rPr lang="en-US" dirty="0" smtClean="0"/>
              <a:t> </a:t>
            </a:r>
          </a:p>
          <a:p>
            <a:pPr lvl="1"/>
            <a:r>
              <a:rPr lang="en-US" dirty="0" err="1" smtClean="0"/>
              <a:t>SunOne</a:t>
            </a:r>
            <a:r>
              <a:rPr lang="en-US" dirty="0" smtClean="0"/>
              <a:t> </a:t>
            </a:r>
          </a:p>
          <a:p>
            <a:pPr lvl="1"/>
            <a:r>
              <a:rPr lang="en-US" dirty="0" smtClean="0"/>
              <a:t>IBM Tivoli </a:t>
            </a:r>
          </a:p>
          <a:p>
            <a:r>
              <a:rPr lang="en-US" dirty="0" smtClean="0"/>
              <a:t>BCS (Import only)</a:t>
            </a:r>
          </a:p>
        </p:txBody>
      </p:sp>
      <p:sp>
        <p:nvSpPr>
          <p:cNvPr id="3" name="TextBox 2"/>
          <p:cNvSpPr txBox="1"/>
          <p:nvPr/>
        </p:nvSpPr>
        <p:spPr>
          <a:xfrm>
            <a:off x="506412" y="6321623"/>
            <a:ext cx="6298391" cy="307777"/>
          </a:xfrm>
          <a:prstGeom prst="rect">
            <a:avLst/>
          </a:prstGeom>
          <a:noFill/>
        </p:spPr>
        <p:txBody>
          <a:bodyPr wrap="none" lIns="0" tIns="0" rIns="0" bIns="0" rtlCol="0">
            <a:spAutoFit/>
          </a:bodyPr>
          <a:lstStyle/>
          <a:p>
            <a:r>
              <a:rPr lang="en-US" sz="2000" dirty="0">
                <a:gradFill>
                  <a:gsLst>
                    <a:gs pos="0">
                      <a:schemeClr val="tx1"/>
                    </a:gs>
                    <a:gs pos="86000">
                      <a:schemeClr val="tx1"/>
                    </a:gs>
                  </a:gsLst>
                  <a:lin ang="5400000" scaled="0"/>
                </a:gradFill>
              </a:rPr>
              <a:t>http://technet.microsoft.com/en-us/library/ff182925.aspx</a:t>
            </a:r>
            <a:endParaRPr lang="en-US" sz="2000" dirty="0" smtClean="0">
              <a:gradFill>
                <a:gsLst>
                  <a:gs pos="0">
                    <a:schemeClr val="tx1"/>
                  </a:gs>
                  <a:gs pos="86000">
                    <a:schemeClr val="tx1"/>
                  </a:gs>
                </a:gsLst>
                <a:lin ang="5400000" scaled="0"/>
              </a:gradFill>
            </a:endParaRPr>
          </a:p>
        </p:txBody>
      </p:sp>
      <p:cxnSp>
        <p:nvCxnSpPr>
          <p:cNvPr id="26" name="Straight Arrow Connector 25"/>
          <p:cNvCxnSpPr/>
          <p:nvPr/>
        </p:nvCxnSpPr>
        <p:spPr>
          <a:xfrm rot="10800000" flipV="1">
            <a:off x="7008629" y="3705223"/>
            <a:ext cx="1171577" cy="800101"/>
          </a:xfrm>
          <a:prstGeom prst="straightConnector1">
            <a:avLst/>
          </a:prstGeom>
          <a:ln w="41275">
            <a:solidFill>
              <a:schemeClr val="tx1"/>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200000" flipH="1">
            <a:off x="8127815" y="4090987"/>
            <a:ext cx="790578" cy="19054"/>
          </a:xfrm>
          <a:prstGeom prst="straightConnector1">
            <a:avLst/>
          </a:prstGeom>
          <a:ln w="41275">
            <a:solidFill>
              <a:schemeClr val="tx1"/>
            </a:solidFill>
            <a:headEnd type="triangle" w="med" len="med"/>
            <a:tailEnd type="none" w="med" len="med"/>
          </a:ln>
        </p:spPr>
        <p:style>
          <a:lnRef idx="3">
            <a:schemeClr val="accent1"/>
          </a:lnRef>
          <a:fillRef idx="0">
            <a:schemeClr val="accent1"/>
          </a:fillRef>
          <a:effectRef idx="2">
            <a:schemeClr val="accent1"/>
          </a:effectRef>
          <a:fontRef idx="minor">
            <a:schemeClr val="tx1"/>
          </a:fontRef>
        </p:style>
      </p:cxnSp>
      <p:sp>
        <p:nvSpPr>
          <p:cNvPr id="32" name="Rectangle 31"/>
          <p:cNvSpPr/>
          <p:nvPr/>
        </p:nvSpPr>
        <p:spPr bwMode="auto">
          <a:xfrm>
            <a:off x="7489641" y="812292"/>
            <a:ext cx="2147886" cy="3051048"/>
          </a:xfrm>
          <a:prstGeom prst="rect">
            <a:avLst/>
          </a:prstGeom>
          <a:solidFill>
            <a:schemeClr val="tx1">
              <a:lumMod val="85000"/>
              <a:alpha val="30000"/>
            </a:schemeClr>
          </a:solidFill>
          <a:ln>
            <a:solidFill>
              <a:srgbClr val="292929"/>
            </a:solid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smtClean="0">
                <a:gradFill>
                  <a:gsLst>
                    <a:gs pos="0">
                      <a:srgbClr val="FFFFFF"/>
                    </a:gs>
                    <a:gs pos="100000">
                      <a:srgbClr val="FFFFFF"/>
                    </a:gs>
                  </a:gsLst>
                  <a:lin ang="5400000" scaled="0"/>
                </a:gradFill>
              </a:rPr>
              <a:t>User Profile Service</a:t>
            </a:r>
          </a:p>
        </p:txBody>
      </p:sp>
      <p:sp>
        <p:nvSpPr>
          <p:cNvPr id="33" name="Rectangle 32"/>
          <p:cNvSpPr/>
          <p:nvPr/>
        </p:nvSpPr>
        <p:spPr>
          <a:xfrm>
            <a:off x="8097070" y="2907792"/>
            <a:ext cx="1005840" cy="754380"/>
          </a:xfrm>
          <a:prstGeom prst="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defTabSz="914400"/>
            <a:r>
              <a:rPr lang="en-US" sz="1000" b="1" dirty="0" smtClean="0">
                <a:effectLst>
                  <a:outerShdw blurRad="38100" dist="38100" dir="2700000" algn="tl">
                    <a:srgbClr val="000000">
                      <a:alpha val="43137"/>
                    </a:srgbClr>
                  </a:outerShdw>
                </a:effectLst>
              </a:rPr>
              <a:t>Profile</a:t>
            </a:r>
            <a:endParaRPr lang="en-US" sz="1000" b="1" dirty="0">
              <a:effectLst>
                <a:outerShdw blurRad="38100" dist="38100" dir="2700000" algn="tl">
                  <a:srgbClr val="000000">
                    <a:alpha val="43137"/>
                  </a:srgbClr>
                </a:outerShdw>
              </a:effectLst>
            </a:endParaRPr>
          </a:p>
          <a:p>
            <a:pPr algn="ctr" defTabSz="914400"/>
            <a:r>
              <a:rPr lang="en-US" sz="1000" b="1" dirty="0">
                <a:effectLst>
                  <a:outerShdw blurRad="38100" dist="38100" dir="2700000" algn="tl">
                    <a:srgbClr val="000000">
                      <a:alpha val="43137"/>
                    </a:srgbClr>
                  </a:outerShdw>
                </a:effectLst>
              </a:rPr>
              <a:t>Synchronization</a:t>
            </a:r>
          </a:p>
          <a:p>
            <a:pPr algn="ctr" defTabSz="914400"/>
            <a:r>
              <a:rPr lang="en-US" sz="1000" b="1" dirty="0" smtClean="0">
                <a:effectLst>
                  <a:outerShdw blurRad="38100" dist="38100" dir="2700000" algn="tl">
                    <a:srgbClr val="000000">
                      <a:alpha val="43137"/>
                    </a:srgbClr>
                  </a:outerShdw>
                </a:effectLst>
              </a:rPr>
              <a:t> Service</a:t>
            </a:r>
          </a:p>
          <a:p>
            <a:pPr algn="ctr" defTabSz="914400"/>
            <a:r>
              <a:rPr lang="en-US" sz="1000" b="1" dirty="0" smtClean="0">
                <a:effectLst>
                  <a:outerShdw blurRad="38100" dist="38100" dir="2700000" algn="tl">
                    <a:srgbClr val="000000">
                      <a:alpha val="43137"/>
                    </a:srgbClr>
                  </a:outerShdw>
                </a:effectLst>
              </a:rPr>
              <a:t>Instance</a:t>
            </a:r>
            <a:endParaRPr lang="en-US" sz="1000" b="1" dirty="0">
              <a:effectLst>
                <a:outerShdw blurRad="38100" dist="38100" dir="2700000" algn="tl">
                  <a:srgbClr val="000000">
                    <a:alpha val="43137"/>
                  </a:srgbClr>
                </a:outerShdw>
              </a:effectLst>
            </a:endParaRPr>
          </a:p>
        </p:txBody>
      </p:sp>
      <p:cxnSp>
        <p:nvCxnSpPr>
          <p:cNvPr id="34" name="Straight Arrow Connector 33"/>
          <p:cNvCxnSpPr>
            <a:stCxn id="33" idx="0"/>
            <a:endCxn id="57" idx="3"/>
          </p:cNvCxnSpPr>
          <p:nvPr/>
        </p:nvCxnSpPr>
        <p:spPr>
          <a:xfrm rot="5400000" flipH="1" flipV="1">
            <a:off x="8563490" y="2416002"/>
            <a:ext cx="528290" cy="455290"/>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a:stCxn id="33" idx="0"/>
            <a:endCxn id="58" idx="3"/>
          </p:cNvCxnSpPr>
          <p:nvPr/>
        </p:nvCxnSpPr>
        <p:spPr>
          <a:xfrm rot="16200000" flipV="1">
            <a:off x="8071238" y="2379040"/>
            <a:ext cx="504475" cy="553030"/>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6" name="Isosceles Triangle 35"/>
          <p:cNvSpPr/>
          <p:nvPr/>
        </p:nvSpPr>
        <p:spPr bwMode="auto">
          <a:xfrm>
            <a:off x="6463328" y="4597678"/>
            <a:ext cx="1066051" cy="922020"/>
          </a:xfrm>
          <a:prstGeom prst="triangle">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defTabSz="914400"/>
            <a:r>
              <a:rPr lang="en-US" sz="1000" dirty="0" smtClean="0"/>
              <a:t>Active</a:t>
            </a:r>
          </a:p>
          <a:p>
            <a:pPr algn="ctr" defTabSz="914400"/>
            <a:r>
              <a:rPr lang="en-US" sz="1000" dirty="0" smtClean="0"/>
              <a:t>Directory</a:t>
            </a:r>
            <a:endParaRPr lang="en-US" sz="1000" dirty="0"/>
          </a:p>
          <a:p>
            <a:pPr algn="ctr" defTabSz="914400"/>
            <a:endParaRPr lang="en-US" sz="1000" dirty="0"/>
          </a:p>
        </p:txBody>
      </p:sp>
      <p:sp>
        <p:nvSpPr>
          <p:cNvPr id="37" name="Isosceles Triangle 36"/>
          <p:cNvSpPr/>
          <p:nvPr/>
        </p:nvSpPr>
        <p:spPr bwMode="auto">
          <a:xfrm>
            <a:off x="8112310" y="4559578"/>
            <a:ext cx="1066051" cy="922020"/>
          </a:xfrm>
          <a:prstGeom prst="triangle">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defTabSz="914400"/>
            <a:r>
              <a:rPr lang="en-US" sz="1000" dirty="0"/>
              <a:t>LDAP</a:t>
            </a:r>
          </a:p>
          <a:p>
            <a:pPr algn="ctr" defTabSz="914400"/>
            <a:endParaRPr lang="en-US" sz="1000" dirty="0"/>
          </a:p>
        </p:txBody>
      </p:sp>
      <p:sp>
        <p:nvSpPr>
          <p:cNvPr id="38" name="Rectangle 37"/>
          <p:cNvSpPr/>
          <p:nvPr/>
        </p:nvSpPr>
        <p:spPr bwMode="auto">
          <a:xfrm>
            <a:off x="9941110" y="4523994"/>
            <a:ext cx="1066051" cy="922020"/>
          </a:xfrm>
          <a:prstGeom prst="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defTabSz="914400"/>
            <a:endParaRPr lang="en-US" sz="1000" dirty="0"/>
          </a:p>
          <a:p>
            <a:pPr algn="ctr" defTabSz="914400"/>
            <a:r>
              <a:rPr lang="en-US" sz="1000" dirty="0" smtClean="0"/>
              <a:t>Business Connectivity </a:t>
            </a:r>
            <a:endParaRPr lang="en-US" sz="1000" dirty="0"/>
          </a:p>
          <a:p>
            <a:pPr algn="ctr" defTabSz="914400"/>
            <a:r>
              <a:rPr lang="en-US" sz="1000" dirty="0"/>
              <a:t>Service</a:t>
            </a:r>
          </a:p>
          <a:p>
            <a:pPr algn="ctr" defTabSz="914400"/>
            <a:endParaRPr lang="en-US" sz="1000" dirty="0"/>
          </a:p>
        </p:txBody>
      </p:sp>
      <p:cxnSp>
        <p:nvCxnSpPr>
          <p:cNvPr id="44" name="Straight Arrow Connector 43"/>
          <p:cNvCxnSpPr>
            <a:stCxn id="38" idx="2"/>
          </p:cNvCxnSpPr>
          <p:nvPr/>
        </p:nvCxnSpPr>
        <p:spPr>
          <a:xfrm flipH="1">
            <a:off x="10474135" y="5446014"/>
            <a:ext cx="1" cy="352044"/>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a:off x="11007091" y="5479543"/>
            <a:ext cx="11875" cy="318515"/>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a:off x="9930982" y="5467808"/>
            <a:ext cx="10129" cy="330250"/>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a:stCxn id="38" idx="0"/>
          </p:cNvCxnSpPr>
          <p:nvPr/>
        </p:nvCxnSpPr>
        <p:spPr>
          <a:xfrm rot="16200000" flipV="1">
            <a:off x="9322598" y="3372455"/>
            <a:ext cx="828294" cy="1474783"/>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51" name="Rectangle 50"/>
          <p:cNvSpPr/>
          <p:nvPr/>
        </p:nvSpPr>
        <p:spPr>
          <a:xfrm>
            <a:off x="10045382" y="797329"/>
            <a:ext cx="890365" cy="370332"/>
          </a:xfrm>
          <a:prstGeom prst="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b="1" dirty="0" smtClean="0">
                <a:solidFill>
                  <a:schemeClr val="tx1"/>
                </a:solidFill>
                <a:effectLst>
                  <a:outerShdw blurRad="38100" dist="38100" dir="2700000" algn="tl">
                    <a:srgbClr val="000000">
                      <a:alpha val="43137"/>
                    </a:srgbClr>
                  </a:outerShdw>
                </a:effectLst>
              </a:rPr>
              <a:t>New in 2010</a:t>
            </a:r>
          </a:p>
        </p:txBody>
      </p:sp>
      <p:sp>
        <p:nvSpPr>
          <p:cNvPr id="54" name="Can 53"/>
          <p:cNvSpPr/>
          <p:nvPr/>
        </p:nvSpPr>
        <p:spPr bwMode="auto">
          <a:xfrm>
            <a:off x="9755199" y="5798058"/>
            <a:ext cx="361693" cy="43586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55" name="Can 54"/>
          <p:cNvSpPr/>
          <p:nvPr/>
        </p:nvSpPr>
        <p:spPr bwMode="auto">
          <a:xfrm>
            <a:off x="10293289" y="5798058"/>
            <a:ext cx="361693" cy="43586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56" name="Can 55"/>
          <p:cNvSpPr/>
          <p:nvPr/>
        </p:nvSpPr>
        <p:spPr bwMode="auto">
          <a:xfrm>
            <a:off x="10838119" y="5798058"/>
            <a:ext cx="361693" cy="43586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57" name="Can 56"/>
          <p:cNvSpPr/>
          <p:nvPr/>
        </p:nvSpPr>
        <p:spPr bwMode="auto">
          <a:xfrm>
            <a:off x="8659956" y="1411634"/>
            <a:ext cx="790647" cy="967868"/>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Sync</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58" name="Can 57"/>
          <p:cNvSpPr/>
          <p:nvPr/>
        </p:nvSpPr>
        <p:spPr bwMode="auto">
          <a:xfrm>
            <a:off x="7651636" y="1435449"/>
            <a:ext cx="790647" cy="967868"/>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Profiles</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cxnSp>
        <p:nvCxnSpPr>
          <p:cNvPr id="59" name="Straight Arrow Connector 58"/>
          <p:cNvCxnSpPr/>
          <p:nvPr/>
        </p:nvCxnSpPr>
        <p:spPr>
          <a:xfrm rot="16200000" flipH="1">
            <a:off x="8237353" y="4143374"/>
            <a:ext cx="847725" cy="9525"/>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60" name="Straight Arrow Connector 59"/>
          <p:cNvCxnSpPr/>
          <p:nvPr/>
        </p:nvCxnSpPr>
        <p:spPr>
          <a:xfrm rot="10800000" flipV="1">
            <a:off x="7065779" y="3762373"/>
            <a:ext cx="1247775" cy="857251"/>
          </a:xfrm>
          <a:prstGeom prst="straightConnector1">
            <a:avLst/>
          </a:prstGeom>
          <a:ln w="41275">
            <a:solidFill>
              <a:schemeClr val="tx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695090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Sync Overview</a:t>
            </a:r>
            <a:endParaRPr lang="en-US" dirty="0"/>
          </a:p>
        </p:txBody>
      </p:sp>
      <p:sp>
        <p:nvSpPr>
          <p:cNvPr id="45" name="TextBox 44"/>
          <p:cNvSpPr txBox="1"/>
          <p:nvPr/>
        </p:nvSpPr>
        <p:spPr>
          <a:xfrm>
            <a:off x="475411" y="4326642"/>
            <a:ext cx="2640912" cy="2215991"/>
          </a:xfrm>
          <a:prstGeom prst="rect">
            <a:avLst/>
          </a:prstGeom>
          <a:noFill/>
        </p:spPr>
        <p:txBody>
          <a:bodyPr wrap="square" lIns="0" tIns="0" rIns="0" bIns="0" rtlCol="0">
            <a:spAutoFit/>
          </a:bodyPr>
          <a:lstStyle/>
          <a:p>
            <a:pPr marL="457200" indent="-457200">
              <a:buFont typeface="+mj-lt"/>
              <a:buAutoNum type="arabicPeriod"/>
            </a:pPr>
            <a:r>
              <a:rPr lang="en-US" dirty="0" smtClean="0">
                <a:gradFill>
                  <a:gsLst>
                    <a:gs pos="0">
                      <a:schemeClr val="tx1"/>
                    </a:gs>
                    <a:gs pos="86000">
                      <a:schemeClr val="tx1"/>
                    </a:gs>
                  </a:gsLst>
                  <a:lin ang="5400000" scaled="0"/>
                </a:gradFill>
              </a:rPr>
              <a:t>AD Import</a:t>
            </a:r>
          </a:p>
          <a:p>
            <a:pPr marL="457200" indent="-457200">
              <a:buFont typeface="+mj-lt"/>
              <a:buAutoNum type="arabicPeriod"/>
            </a:pPr>
            <a:r>
              <a:rPr lang="en-US" dirty="0" smtClean="0">
                <a:gradFill>
                  <a:gsLst>
                    <a:gs pos="0">
                      <a:schemeClr val="tx1"/>
                    </a:gs>
                    <a:gs pos="86000">
                      <a:schemeClr val="tx1"/>
                    </a:gs>
                  </a:gsLst>
                  <a:lin ang="5400000" scaled="0"/>
                </a:gradFill>
              </a:rPr>
              <a:t>MSS Import</a:t>
            </a:r>
          </a:p>
          <a:p>
            <a:pPr marL="457200" indent="-457200">
              <a:buFont typeface="+mj-lt"/>
              <a:buAutoNum type="arabicPeriod"/>
            </a:pPr>
            <a:r>
              <a:rPr lang="en-US" dirty="0" smtClean="0">
                <a:gradFill>
                  <a:gsLst>
                    <a:gs pos="0">
                      <a:schemeClr val="tx1"/>
                    </a:gs>
                    <a:gs pos="86000">
                      <a:schemeClr val="tx1"/>
                    </a:gs>
                  </a:gsLst>
                  <a:lin ang="5400000" scaled="0"/>
                </a:gradFill>
              </a:rPr>
              <a:t>AD Sync</a:t>
            </a:r>
          </a:p>
          <a:p>
            <a:pPr marL="457200" indent="-457200">
              <a:buFont typeface="+mj-lt"/>
              <a:buAutoNum type="arabicPeriod"/>
            </a:pPr>
            <a:r>
              <a:rPr lang="en-US" dirty="0" smtClean="0">
                <a:gradFill>
                  <a:gsLst>
                    <a:gs pos="0">
                      <a:schemeClr val="tx1"/>
                    </a:gs>
                    <a:gs pos="86000">
                      <a:schemeClr val="tx1"/>
                    </a:gs>
                  </a:gsLst>
                  <a:lin ang="5400000" scaled="0"/>
                </a:gradFill>
              </a:rPr>
              <a:t>MSS Export</a:t>
            </a:r>
          </a:p>
          <a:p>
            <a:pPr marL="457200" indent="-457200">
              <a:buFont typeface="+mj-lt"/>
              <a:buAutoNum type="arabicPeriod"/>
            </a:pPr>
            <a:r>
              <a:rPr lang="en-US" dirty="0" smtClean="0">
                <a:gradFill>
                  <a:gsLst>
                    <a:gs pos="0">
                      <a:schemeClr val="tx1"/>
                    </a:gs>
                    <a:gs pos="86000">
                      <a:schemeClr val="tx1"/>
                    </a:gs>
                  </a:gsLst>
                  <a:lin ang="5400000" scaled="0"/>
                </a:gradFill>
              </a:rPr>
              <a:t>Confirming Import</a:t>
            </a:r>
          </a:p>
          <a:p>
            <a:pPr marL="457200" indent="-457200">
              <a:buFont typeface="+mj-lt"/>
              <a:buAutoNum type="arabicPeriod"/>
            </a:pPr>
            <a:r>
              <a:rPr lang="en-US" dirty="0" smtClean="0">
                <a:gradFill>
                  <a:gsLst>
                    <a:gs pos="0">
                      <a:schemeClr val="tx1"/>
                    </a:gs>
                    <a:gs pos="86000">
                      <a:schemeClr val="tx1"/>
                    </a:gs>
                  </a:gsLst>
                  <a:lin ang="5400000" scaled="0"/>
                </a:gradFill>
              </a:rPr>
              <a:t>MSS Post Processing</a:t>
            </a:r>
          </a:p>
          <a:p>
            <a:pPr marL="457200" indent="-457200">
              <a:buFont typeface="+mj-lt"/>
              <a:buAutoNum type="arabicPeriod"/>
            </a:pPr>
            <a:r>
              <a:rPr lang="en-US" dirty="0" smtClean="0">
                <a:gradFill>
                  <a:gsLst>
                    <a:gs pos="0">
                      <a:schemeClr val="tx1"/>
                    </a:gs>
                    <a:gs pos="86000">
                      <a:schemeClr val="tx1"/>
                    </a:gs>
                  </a:gsLst>
                  <a:lin ang="5400000" scaled="0"/>
                </a:gradFill>
              </a:rPr>
              <a:t>MSS Sync</a:t>
            </a:r>
          </a:p>
        </p:txBody>
      </p:sp>
      <p:sp>
        <p:nvSpPr>
          <p:cNvPr id="46" name="TextBox 45"/>
          <p:cNvSpPr txBox="1"/>
          <p:nvPr/>
        </p:nvSpPr>
        <p:spPr>
          <a:xfrm>
            <a:off x="3148700" y="4337209"/>
            <a:ext cx="2640912" cy="2215991"/>
          </a:xfrm>
          <a:prstGeom prst="rect">
            <a:avLst/>
          </a:prstGeom>
          <a:noFill/>
        </p:spPr>
        <p:txBody>
          <a:bodyPr wrap="square" lIns="0" tIns="0" rIns="0" bIns="0" rtlCol="0">
            <a:spAutoFit/>
          </a:bodyPr>
          <a:lstStyle/>
          <a:p>
            <a:pPr marL="457200" indent="-457200">
              <a:buFont typeface="+mj-lt"/>
              <a:buAutoNum type="arabicPeriod" startAt="8"/>
            </a:pPr>
            <a:r>
              <a:rPr lang="en-US" dirty="0" smtClean="0">
                <a:gradFill>
                  <a:gsLst>
                    <a:gs pos="0">
                      <a:schemeClr val="tx1"/>
                    </a:gs>
                    <a:gs pos="86000">
                      <a:schemeClr val="tx1"/>
                    </a:gs>
                  </a:gsLst>
                  <a:lin ang="5400000" scaled="0"/>
                </a:gradFill>
              </a:rPr>
              <a:t>AD Export</a:t>
            </a:r>
          </a:p>
          <a:p>
            <a:pPr marL="457200" indent="-457200">
              <a:buFont typeface="+mj-lt"/>
              <a:buAutoNum type="arabicPeriod" startAt="8"/>
            </a:pPr>
            <a:r>
              <a:rPr lang="en-US" dirty="0" smtClean="0">
                <a:gradFill>
                  <a:gsLst>
                    <a:gs pos="0">
                      <a:schemeClr val="tx1"/>
                    </a:gs>
                    <a:gs pos="86000">
                      <a:schemeClr val="tx1"/>
                    </a:gs>
                  </a:gsLst>
                  <a:lin ang="5400000" scaled="0"/>
                </a:gradFill>
              </a:rPr>
              <a:t>Confirming Import</a:t>
            </a:r>
          </a:p>
          <a:p>
            <a:pPr marL="457200" indent="-457200">
              <a:buFont typeface="+mj-lt"/>
              <a:buAutoNum type="arabicPeriod" startAt="8"/>
            </a:pPr>
            <a:r>
              <a:rPr lang="en-US" dirty="0" smtClean="0">
                <a:gradFill>
                  <a:gsLst>
                    <a:gs pos="0">
                      <a:schemeClr val="tx1"/>
                    </a:gs>
                    <a:gs pos="86000">
                      <a:schemeClr val="tx1"/>
                    </a:gs>
                  </a:gsLst>
                  <a:lin ang="5400000" scaled="0"/>
                </a:gradFill>
              </a:rPr>
              <a:t>BDC Import</a:t>
            </a:r>
          </a:p>
          <a:p>
            <a:pPr marL="457200" indent="-457200">
              <a:buFont typeface="+mj-lt"/>
              <a:buAutoNum type="arabicPeriod" startAt="8"/>
            </a:pPr>
            <a:r>
              <a:rPr lang="en-US" dirty="0" smtClean="0">
                <a:gradFill>
                  <a:gsLst>
                    <a:gs pos="0">
                      <a:schemeClr val="tx1"/>
                    </a:gs>
                    <a:gs pos="86000">
                      <a:schemeClr val="tx1"/>
                    </a:gs>
                  </a:gsLst>
                  <a:lin ang="5400000" scaled="0"/>
                </a:gradFill>
              </a:rPr>
              <a:t>BDC Sync</a:t>
            </a:r>
          </a:p>
          <a:p>
            <a:pPr marL="457200" indent="-457200">
              <a:buFont typeface="+mj-lt"/>
              <a:buAutoNum type="arabicPeriod" startAt="8"/>
            </a:pPr>
            <a:r>
              <a:rPr lang="en-US" dirty="0" smtClean="0">
                <a:gradFill>
                  <a:gsLst>
                    <a:gs pos="0">
                      <a:schemeClr val="tx1"/>
                    </a:gs>
                    <a:gs pos="86000">
                      <a:schemeClr val="tx1"/>
                    </a:gs>
                  </a:gsLst>
                  <a:lin ang="5400000" scaled="0"/>
                </a:gradFill>
              </a:rPr>
              <a:t>MSS Export</a:t>
            </a:r>
          </a:p>
          <a:p>
            <a:pPr marL="457200" indent="-457200">
              <a:buFont typeface="+mj-lt"/>
              <a:buAutoNum type="arabicPeriod" startAt="8"/>
            </a:pPr>
            <a:r>
              <a:rPr lang="en-US" dirty="0" smtClean="0">
                <a:gradFill>
                  <a:gsLst>
                    <a:gs pos="0">
                      <a:schemeClr val="tx1"/>
                    </a:gs>
                    <a:gs pos="86000">
                      <a:schemeClr val="tx1"/>
                    </a:gs>
                  </a:gsLst>
                  <a:lin ang="5400000" scaled="0"/>
                </a:gradFill>
              </a:rPr>
              <a:t>Confirming Import</a:t>
            </a:r>
          </a:p>
          <a:p>
            <a:pPr marL="457200" indent="-457200">
              <a:buFont typeface="+mj-lt"/>
              <a:buAutoNum type="arabicPeriod" startAt="8"/>
            </a:pPr>
            <a:r>
              <a:rPr lang="en-US" dirty="0" smtClean="0">
                <a:gradFill>
                  <a:gsLst>
                    <a:gs pos="0">
                      <a:schemeClr val="tx1"/>
                    </a:gs>
                    <a:gs pos="86000">
                      <a:schemeClr val="tx1"/>
                    </a:gs>
                  </a:gsLst>
                  <a:lin ang="5400000" scaled="0"/>
                </a:gradFill>
              </a:rPr>
              <a:t>MSS Post Processing</a:t>
            </a:r>
          </a:p>
        </p:txBody>
      </p:sp>
      <p:cxnSp>
        <p:nvCxnSpPr>
          <p:cNvPr id="38" name="Straight Connector 37"/>
          <p:cNvCxnSpPr>
            <a:stCxn id="53" idx="3"/>
            <a:endCxn id="66" idx="1"/>
          </p:cNvCxnSpPr>
          <p:nvPr/>
        </p:nvCxnSpPr>
        <p:spPr>
          <a:xfrm>
            <a:off x="3442761" y="2380821"/>
            <a:ext cx="1080600" cy="16383"/>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a:stCxn id="66" idx="3"/>
            <a:endCxn id="67" idx="1"/>
          </p:cNvCxnSpPr>
          <p:nvPr/>
        </p:nvCxnSpPr>
        <p:spPr>
          <a:xfrm>
            <a:off x="5894961" y="2397204"/>
            <a:ext cx="291000" cy="11049"/>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67" idx="3"/>
            <a:endCxn id="68" idx="1"/>
          </p:cNvCxnSpPr>
          <p:nvPr/>
        </p:nvCxnSpPr>
        <p:spPr>
          <a:xfrm flipV="1">
            <a:off x="8929161" y="2402728"/>
            <a:ext cx="393900" cy="5525"/>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a:stCxn id="68" idx="2"/>
            <a:endCxn id="69" idx="1"/>
          </p:cNvCxnSpPr>
          <p:nvPr/>
        </p:nvCxnSpPr>
        <p:spPr>
          <a:xfrm>
            <a:off x="10085061" y="2898028"/>
            <a:ext cx="839624" cy="1121093"/>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a:stCxn id="67" idx="2"/>
            <a:endCxn id="70" idx="0"/>
          </p:cNvCxnSpPr>
          <p:nvPr/>
        </p:nvCxnSpPr>
        <p:spPr>
          <a:xfrm>
            <a:off x="7557561" y="3703653"/>
            <a:ext cx="0" cy="544068"/>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a:stCxn id="70" idx="2"/>
            <a:endCxn id="71" idx="0"/>
          </p:cNvCxnSpPr>
          <p:nvPr/>
        </p:nvCxnSpPr>
        <p:spPr>
          <a:xfrm>
            <a:off x="7557561" y="5085921"/>
            <a:ext cx="1489351" cy="609600"/>
          </a:xfrm>
          <a:prstGeom prst="line">
            <a:avLst/>
          </a:prstGeom>
        </p:spPr>
        <p:style>
          <a:lnRef idx="2">
            <a:schemeClr val="dk1"/>
          </a:lnRef>
          <a:fillRef idx="0">
            <a:schemeClr val="dk1"/>
          </a:fillRef>
          <a:effectRef idx="1">
            <a:schemeClr val="dk1"/>
          </a:effectRef>
          <a:fontRef idx="minor">
            <a:schemeClr val="tx1"/>
          </a:fontRef>
        </p:style>
      </p:cxnSp>
      <p:sp>
        <p:nvSpPr>
          <p:cNvPr id="53" name="Rectangle 52"/>
          <p:cNvSpPr/>
          <p:nvPr/>
        </p:nvSpPr>
        <p:spPr bwMode="auto">
          <a:xfrm>
            <a:off x="2756961" y="1047321"/>
            <a:ext cx="685800" cy="2667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5" name="Can 64"/>
          <p:cNvSpPr/>
          <p:nvPr/>
        </p:nvSpPr>
        <p:spPr bwMode="auto">
          <a:xfrm>
            <a:off x="2833161" y="1275921"/>
            <a:ext cx="457200" cy="51206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AD1</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66" name="Rectangle 65"/>
          <p:cNvSpPr/>
          <p:nvPr/>
        </p:nvSpPr>
        <p:spPr bwMode="auto">
          <a:xfrm>
            <a:off x="4523361" y="1858470"/>
            <a:ext cx="1371600" cy="1077468"/>
          </a:xfrm>
          <a:prstGeom prst="rect">
            <a:avLst/>
          </a:prstGeom>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AD</a:t>
            </a:r>
          </a:p>
          <a:p>
            <a:pPr algn="ctr" defTabSz="914099" fontAlgn="base">
              <a:spcBef>
                <a:spcPct val="0"/>
              </a:spcBef>
              <a:spcAft>
                <a:spcPct val="0"/>
              </a:spcAft>
            </a:pPr>
            <a:r>
              <a:rPr lang="en-US" sz="2000" b="1" dirty="0" smtClean="0">
                <a:solidFill>
                  <a:schemeClr val="bg1"/>
                </a:solidFill>
              </a:rPr>
              <a:t>MA</a:t>
            </a:r>
          </a:p>
        </p:txBody>
      </p:sp>
      <p:sp>
        <p:nvSpPr>
          <p:cNvPr id="67" name="Rectangle 66"/>
          <p:cNvSpPr/>
          <p:nvPr/>
        </p:nvSpPr>
        <p:spPr bwMode="auto">
          <a:xfrm>
            <a:off x="6185961" y="1112853"/>
            <a:ext cx="2743200" cy="2590800"/>
          </a:xfrm>
          <a:prstGeom prst="rect">
            <a:avLst/>
          </a:prstGeom>
          <a:ln>
            <a:headEnd type="none" w="med" len="med"/>
            <a:tailEnd type="none" w="med" len="me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rgbClr val="FFFFFF"/>
                    </a:gs>
                    <a:gs pos="100000">
                      <a:srgbClr val="FFFFFF"/>
                    </a:gs>
                  </a:gsLst>
                  <a:lin ang="5400000" scaled="0"/>
                </a:gradFill>
              </a:rPr>
              <a:t>FIM</a:t>
            </a:r>
          </a:p>
          <a:p>
            <a:pPr algn="ctr" defTabSz="914099" fontAlgn="base">
              <a:spcBef>
                <a:spcPct val="0"/>
              </a:spcBef>
              <a:spcAft>
                <a:spcPct val="0"/>
              </a:spcAft>
            </a:pPr>
            <a:r>
              <a:rPr lang="en-US" sz="2000" b="1" dirty="0" err="1" smtClean="0">
                <a:gradFill>
                  <a:gsLst>
                    <a:gs pos="0">
                      <a:srgbClr val="FFFFFF"/>
                    </a:gs>
                    <a:gs pos="100000">
                      <a:srgbClr val="FFFFFF"/>
                    </a:gs>
                  </a:gsLst>
                  <a:lin ang="5400000" scaled="0"/>
                </a:gradFill>
              </a:rPr>
              <a:t>Metaverse</a:t>
            </a:r>
            <a:endParaRPr lang="en-US" sz="2000" b="1" dirty="0" smtClean="0">
              <a:gradFill>
                <a:gsLst>
                  <a:gs pos="0">
                    <a:srgbClr val="FFFFFF"/>
                  </a:gs>
                  <a:gs pos="100000">
                    <a:srgbClr val="FFFFFF"/>
                  </a:gs>
                </a:gsLst>
                <a:lin ang="5400000" scaled="0"/>
              </a:gradFill>
            </a:endParaRPr>
          </a:p>
        </p:txBody>
      </p:sp>
      <p:sp>
        <p:nvSpPr>
          <p:cNvPr id="68" name="Rectangle 67"/>
          <p:cNvSpPr/>
          <p:nvPr/>
        </p:nvSpPr>
        <p:spPr bwMode="auto">
          <a:xfrm>
            <a:off x="9323061" y="1907428"/>
            <a:ext cx="1524000" cy="990600"/>
          </a:xfrm>
          <a:prstGeom prst="rect">
            <a:avLst/>
          </a:prstGeom>
          <a:ln>
            <a:headEnd type="none" w="med" len="med"/>
            <a:tailEnd type="none" w="med" len="med"/>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1"/>
                </a:solidFill>
              </a:rPr>
              <a:t>MSS</a:t>
            </a:r>
          </a:p>
          <a:p>
            <a:pPr algn="ctr" defTabSz="914099" fontAlgn="base">
              <a:spcBef>
                <a:spcPct val="0"/>
              </a:spcBef>
              <a:spcAft>
                <a:spcPct val="0"/>
              </a:spcAft>
            </a:pPr>
            <a:r>
              <a:rPr lang="en-US" sz="2000" b="1" dirty="0" smtClean="0">
                <a:solidFill>
                  <a:schemeClr val="bg1"/>
                </a:solidFill>
              </a:rPr>
              <a:t>MA</a:t>
            </a:r>
          </a:p>
        </p:txBody>
      </p:sp>
      <p:sp>
        <p:nvSpPr>
          <p:cNvPr id="69" name="Can 68"/>
          <p:cNvSpPr/>
          <p:nvPr/>
        </p:nvSpPr>
        <p:spPr bwMode="auto">
          <a:xfrm>
            <a:off x="10529361" y="4019121"/>
            <a:ext cx="790647" cy="967868"/>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Profiles</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70" name="Rectangle 69"/>
          <p:cNvSpPr/>
          <p:nvPr/>
        </p:nvSpPr>
        <p:spPr bwMode="auto">
          <a:xfrm>
            <a:off x="6643161" y="4247721"/>
            <a:ext cx="1828800" cy="838200"/>
          </a:xfrm>
          <a:prstGeom prst="rect">
            <a:avLst/>
          </a:prstGeom>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rgbClr val="FFFFFF"/>
                    </a:gs>
                    <a:gs pos="100000">
                      <a:srgbClr val="FFFFFF"/>
                    </a:gs>
                  </a:gsLst>
                  <a:lin ang="5400000" scaled="0"/>
                </a:gradFill>
              </a:rPr>
              <a:t>BCS</a:t>
            </a:r>
          </a:p>
        </p:txBody>
      </p:sp>
      <p:sp>
        <p:nvSpPr>
          <p:cNvPr id="71" name="Rectangle 70"/>
          <p:cNvSpPr/>
          <p:nvPr/>
        </p:nvSpPr>
        <p:spPr bwMode="auto">
          <a:xfrm>
            <a:off x="7709962" y="5695521"/>
            <a:ext cx="2673900" cy="838200"/>
          </a:xfrm>
          <a:prstGeom prst="rect">
            <a:avLst/>
          </a:prstGeom>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2" name="Can 71"/>
          <p:cNvSpPr/>
          <p:nvPr/>
        </p:nvSpPr>
        <p:spPr bwMode="auto">
          <a:xfrm>
            <a:off x="7875261" y="5739304"/>
            <a:ext cx="647700" cy="75063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HR</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73" name="Can 72"/>
          <p:cNvSpPr/>
          <p:nvPr/>
        </p:nvSpPr>
        <p:spPr bwMode="auto">
          <a:xfrm>
            <a:off x="8675361" y="5739304"/>
            <a:ext cx="647700" cy="75063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Sales</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74" name="Can 73"/>
          <p:cNvSpPr/>
          <p:nvPr/>
        </p:nvSpPr>
        <p:spPr bwMode="auto">
          <a:xfrm>
            <a:off x="9516261" y="5767879"/>
            <a:ext cx="647700" cy="75063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LOBn</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75" name="Oval 74"/>
          <p:cNvSpPr/>
          <p:nvPr/>
        </p:nvSpPr>
        <p:spPr bwMode="auto">
          <a:xfrm>
            <a:off x="3510711" y="2025285"/>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1</a:t>
            </a:r>
          </a:p>
        </p:txBody>
      </p:sp>
      <p:sp>
        <p:nvSpPr>
          <p:cNvPr id="76" name="Oval 75"/>
          <p:cNvSpPr/>
          <p:nvPr/>
        </p:nvSpPr>
        <p:spPr bwMode="auto">
          <a:xfrm>
            <a:off x="3899511" y="2018085"/>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8</a:t>
            </a:r>
            <a:endParaRPr lang="en-US" sz="2000" dirty="0" smtClean="0">
              <a:gradFill>
                <a:gsLst>
                  <a:gs pos="0">
                    <a:srgbClr val="FFFFFF"/>
                  </a:gs>
                  <a:gs pos="100000">
                    <a:srgbClr val="FFFFFF"/>
                  </a:gs>
                </a:gsLst>
                <a:lin ang="5400000" scaled="0"/>
              </a:gradFill>
            </a:endParaRPr>
          </a:p>
        </p:txBody>
      </p:sp>
      <p:sp>
        <p:nvSpPr>
          <p:cNvPr id="77" name="Oval 76"/>
          <p:cNvSpPr/>
          <p:nvPr/>
        </p:nvSpPr>
        <p:spPr bwMode="auto">
          <a:xfrm>
            <a:off x="3674511" y="2490885"/>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9</a:t>
            </a:r>
            <a:endParaRPr lang="en-US" sz="2000" dirty="0" smtClean="0">
              <a:gradFill>
                <a:gsLst>
                  <a:gs pos="0">
                    <a:srgbClr val="FFFFFF"/>
                  </a:gs>
                  <a:gs pos="100000">
                    <a:srgbClr val="FFFFFF"/>
                  </a:gs>
                </a:gsLst>
                <a:lin ang="5400000" scaled="0"/>
              </a:gradFill>
            </a:endParaRPr>
          </a:p>
        </p:txBody>
      </p:sp>
      <p:sp>
        <p:nvSpPr>
          <p:cNvPr id="78" name="Oval 77"/>
          <p:cNvSpPr/>
          <p:nvPr/>
        </p:nvSpPr>
        <p:spPr bwMode="auto">
          <a:xfrm>
            <a:off x="6650961" y="1420821"/>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3</a:t>
            </a:r>
            <a:endParaRPr lang="en-US" sz="2000" dirty="0" smtClean="0">
              <a:gradFill>
                <a:gsLst>
                  <a:gs pos="0">
                    <a:srgbClr val="FFFFFF"/>
                  </a:gs>
                  <a:gs pos="100000">
                    <a:srgbClr val="FFFFFF"/>
                  </a:gs>
                </a:gsLst>
                <a:lin ang="5400000" scaled="0"/>
              </a:gradFill>
            </a:endParaRPr>
          </a:p>
        </p:txBody>
      </p:sp>
      <p:sp>
        <p:nvSpPr>
          <p:cNvPr id="79" name="Oval 78"/>
          <p:cNvSpPr/>
          <p:nvPr/>
        </p:nvSpPr>
        <p:spPr bwMode="auto">
          <a:xfrm>
            <a:off x="7401711" y="1420821"/>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7</a:t>
            </a:r>
          </a:p>
        </p:txBody>
      </p:sp>
      <p:sp>
        <p:nvSpPr>
          <p:cNvPr id="80" name="Oval 79"/>
          <p:cNvSpPr/>
          <p:nvPr/>
        </p:nvSpPr>
        <p:spPr bwMode="auto">
          <a:xfrm>
            <a:off x="9310161" y="3323274"/>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2</a:t>
            </a:r>
            <a:endParaRPr lang="en-US" sz="2000" dirty="0" smtClean="0">
              <a:gradFill>
                <a:gsLst>
                  <a:gs pos="0">
                    <a:srgbClr val="FFFFFF"/>
                  </a:gs>
                  <a:gs pos="100000">
                    <a:srgbClr val="FFFFFF"/>
                  </a:gs>
                </a:gsLst>
                <a:lin ang="5400000" scaled="0"/>
              </a:gradFill>
            </a:endParaRPr>
          </a:p>
        </p:txBody>
      </p:sp>
      <p:sp>
        <p:nvSpPr>
          <p:cNvPr id="81" name="Oval 80"/>
          <p:cNvSpPr/>
          <p:nvPr/>
        </p:nvSpPr>
        <p:spPr bwMode="auto">
          <a:xfrm>
            <a:off x="9684261" y="3337374"/>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4</a:t>
            </a:r>
            <a:endParaRPr lang="en-US" sz="2000" dirty="0" smtClean="0">
              <a:gradFill>
                <a:gsLst>
                  <a:gs pos="0">
                    <a:srgbClr val="FFFFFF"/>
                  </a:gs>
                  <a:gs pos="100000">
                    <a:srgbClr val="FFFFFF"/>
                  </a:gs>
                </a:gsLst>
                <a:lin ang="5400000" scaled="0"/>
              </a:gradFill>
            </a:endParaRPr>
          </a:p>
        </p:txBody>
      </p:sp>
      <p:sp>
        <p:nvSpPr>
          <p:cNvPr id="82" name="Oval 81"/>
          <p:cNvSpPr/>
          <p:nvPr/>
        </p:nvSpPr>
        <p:spPr bwMode="auto">
          <a:xfrm>
            <a:off x="10072161" y="3337374"/>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rgbClr val="FFFFFF"/>
                    </a:gs>
                    <a:gs pos="100000">
                      <a:srgbClr val="FFFFFF"/>
                    </a:gs>
                  </a:gsLst>
                  <a:lin ang="5400000" scaled="0"/>
                </a:gradFill>
              </a:rPr>
              <a:t>5</a:t>
            </a:r>
            <a:endParaRPr lang="en-US" sz="2000" dirty="0" smtClean="0">
              <a:gradFill>
                <a:gsLst>
                  <a:gs pos="0">
                    <a:srgbClr val="FFFFFF"/>
                  </a:gs>
                  <a:gs pos="100000">
                    <a:srgbClr val="FFFFFF"/>
                  </a:gs>
                </a:gsLst>
                <a:lin ang="5400000" scaled="0"/>
              </a:gradFill>
            </a:endParaRPr>
          </a:p>
        </p:txBody>
      </p:sp>
      <p:sp>
        <p:nvSpPr>
          <p:cNvPr id="83" name="Oval 82"/>
          <p:cNvSpPr/>
          <p:nvPr/>
        </p:nvSpPr>
        <p:spPr bwMode="auto">
          <a:xfrm>
            <a:off x="10612984" y="3323274"/>
            <a:ext cx="505796" cy="3076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12</a:t>
            </a:r>
          </a:p>
        </p:txBody>
      </p:sp>
      <p:sp>
        <p:nvSpPr>
          <p:cNvPr id="84" name="Oval 83"/>
          <p:cNvSpPr/>
          <p:nvPr/>
        </p:nvSpPr>
        <p:spPr bwMode="auto">
          <a:xfrm>
            <a:off x="11166565" y="3323274"/>
            <a:ext cx="505796" cy="3076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13</a:t>
            </a:r>
          </a:p>
        </p:txBody>
      </p:sp>
      <p:sp>
        <p:nvSpPr>
          <p:cNvPr id="85" name="Oval 84"/>
          <p:cNvSpPr/>
          <p:nvPr/>
        </p:nvSpPr>
        <p:spPr bwMode="auto">
          <a:xfrm>
            <a:off x="8169565" y="1383768"/>
            <a:ext cx="505796" cy="3076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11</a:t>
            </a:r>
          </a:p>
        </p:txBody>
      </p:sp>
      <p:sp>
        <p:nvSpPr>
          <p:cNvPr id="86" name="Can 85"/>
          <p:cNvSpPr/>
          <p:nvPr/>
        </p:nvSpPr>
        <p:spPr bwMode="auto">
          <a:xfrm>
            <a:off x="2871261" y="2018085"/>
            <a:ext cx="457200" cy="51206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AD2</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87" name="Can 86"/>
          <p:cNvSpPr/>
          <p:nvPr/>
        </p:nvSpPr>
        <p:spPr bwMode="auto">
          <a:xfrm>
            <a:off x="2879361" y="2811210"/>
            <a:ext cx="457200" cy="512064"/>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ADn</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88" name="Oval 87"/>
          <p:cNvSpPr/>
          <p:nvPr/>
        </p:nvSpPr>
        <p:spPr bwMode="auto">
          <a:xfrm>
            <a:off x="8620315" y="5236894"/>
            <a:ext cx="505796" cy="3076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10</a:t>
            </a:r>
          </a:p>
        </p:txBody>
      </p:sp>
      <p:sp>
        <p:nvSpPr>
          <p:cNvPr id="89" name="Oval 88"/>
          <p:cNvSpPr/>
          <p:nvPr/>
        </p:nvSpPr>
        <p:spPr bwMode="auto">
          <a:xfrm>
            <a:off x="10997588" y="5131743"/>
            <a:ext cx="505796" cy="307653"/>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14</a:t>
            </a:r>
          </a:p>
        </p:txBody>
      </p:sp>
      <p:sp>
        <p:nvSpPr>
          <p:cNvPr id="90" name="Oval 89"/>
          <p:cNvSpPr/>
          <p:nvPr/>
        </p:nvSpPr>
        <p:spPr bwMode="auto">
          <a:xfrm>
            <a:off x="10612984" y="5131743"/>
            <a:ext cx="311700" cy="270600"/>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rgbClr val="FFFFFF"/>
                    </a:gs>
                    <a:gs pos="100000">
                      <a:srgbClr val="FFFFFF"/>
                    </a:gs>
                  </a:gsLst>
                  <a:lin ang="5400000" scaled="0"/>
                </a:gradFill>
              </a:rPr>
              <a:t>6</a:t>
            </a:r>
          </a:p>
        </p:txBody>
      </p:sp>
    </p:spTree>
    <p:extLst>
      <p:ext uri="{BB962C8B-B14F-4D97-AF65-F5344CB8AC3E}">
        <p14:creationId xmlns:p14="http://schemas.microsoft.com/office/powerpoint/2010/main" val="40930211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Self-Service</a:t>
            </a:r>
            <a:endParaRPr lang="en-US" dirty="0"/>
          </a:p>
        </p:txBody>
      </p:sp>
      <p:sp>
        <p:nvSpPr>
          <p:cNvPr id="3" name="Content Placeholder 2"/>
          <p:cNvSpPr>
            <a:spLocks noGrp="1"/>
          </p:cNvSpPr>
          <p:nvPr>
            <p:ph idx="1"/>
          </p:nvPr>
        </p:nvSpPr>
        <p:spPr>
          <a:xfrm>
            <a:off x="507868" y="1447799"/>
            <a:ext cx="11173090" cy="3397853"/>
          </a:xfrm>
        </p:spPr>
        <p:txBody>
          <a:bodyPr/>
          <a:lstStyle/>
          <a:p>
            <a:r>
              <a:rPr lang="en-US" dirty="0"/>
              <a:t>BCS doesn’t support write back for Profile properties.</a:t>
            </a:r>
          </a:p>
          <a:p>
            <a:r>
              <a:rPr lang="en-US" dirty="0" smtClean="0"/>
              <a:t>No support for External FIM today</a:t>
            </a:r>
            <a:endParaRPr lang="en-US" dirty="0"/>
          </a:p>
          <a:p>
            <a:r>
              <a:rPr lang="en-US" dirty="0" smtClean="0"/>
              <a:t>Using </a:t>
            </a:r>
            <a:r>
              <a:rPr lang="en-US" dirty="0"/>
              <a:t>the version of FIM we shipped as part of MSS isn’t supported for anything other than AD, Sun, IBM, and Novell.</a:t>
            </a:r>
          </a:p>
          <a:p>
            <a:r>
              <a:rPr lang="en-US" dirty="0" smtClean="0"/>
              <a:t>LDIF MA configuration is serviceable workaround for other </a:t>
            </a:r>
            <a:r>
              <a:rPr lang="en-US" smtClean="0"/>
              <a:t>LDAP providers</a:t>
            </a:r>
            <a:endParaRPr lang="en-US" dirty="0"/>
          </a:p>
        </p:txBody>
      </p:sp>
    </p:spTree>
    <p:extLst>
      <p:ext uri="{BB962C8B-B14F-4D97-AF65-F5344CB8AC3E}">
        <p14:creationId xmlns:p14="http://schemas.microsoft.com/office/powerpoint/2010/main" val="3231379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Implications</a:t>
            </a:r>
            <a:endParaRPr lang="en-US" dirty="0"/>
          </a:p>
        </p:txBody>
      </p:sp>
      <p:sp>
        <p:nvSpPr>
          <p:cNvPr id="3" name="Content Placeholder 2"/>
          <p:cNvSpPr>
            <a:spLocks noGrp="1"/>
          </p:cNvSpPr>
          <p:nvPr>
            <p:ph idx="1"/>
          </p:nvPr>
        </p:nvSpPr>
        <p:spPr>
          <a:xfrm>
            <a:off x="507868" y="1447799"/>
            <a:ext cx="11173090" cy="2930033"/>
          </a:xfrm>
        </p:spPr>
        <p:txBody>
          <a:bodyPr/>
          <a:lstStyle/>
          <a:p>
            <a:r>
              <a:rPr lang="en-US" dirty="0"/>
              <a:t>Audiences </a:t>
            </a:r>
            <a:r>
              <a:rPr lang="en-US" dirty="0" smtClean="0"/>
              <a:t>only property-based</a:t>
            </a:r>
          </a:p>
          <a:p>
            <a:r>
              <a:rPr lang="en-US" dirty="0"/>
              <a:t>Profile mapping to a claims user is a manual </a:t>
            </a:r>
            <a:r>
              <a:rPr lang="en-US" dirty="0" smtClean="0"/>
              <a:t>process</a:t>
            </a:r>
          </a:p>
          <a:p>
            <a:pPr lvl="1"/>
            <a:r>
              <a:rPr lang="en-US" dirty="0" smtClean="0"/>
              <a:t>SPS-</a:t>
            </a:r>
            <a:r>
              <a:rPr lang="en-US" dirty="0" err="1" smtClean="0"/>
              <a:t>ClaimID</a:t>
            </a:r>
            <a:r>
              <a:rPr lang="en-US" dirty="0" smtClean="0"/>
              <a:t> </a:t>
            </a:r>
            <a:r>
              <a:rPr lang="en-US" dirty="0"/>
              <a:t>property to the attribute that uniquely identifies the user and then start a full profile synchronization. </a:t>
            </a:r>
            <a:r>
              <a:rPr lang="en-US" dirty="0" smtClean="0"/>
              <a:t> </a:t>
            </a:r>
          </a:p>
          <a:p>
            <a:r>
              <a:rPr lang="en-US" dirty="0" smtClean="0"/>
              <a:t>Custom code for People Picker</a:t>
            </a:r>
          </a:p>
          <a:p>
            <a:r>
              <a:rPr lang="en-US" dirty="0" smtClean="0"/>
              <a:t>Outlook Social connector is Windows only.</a:t>
            </a:r>
            <a:endParaRPr lang="en-US" dirty="0"/>
          </a:p>
        </p:txBody>
      </p:sp>
    </p:spTree>
    <p:extLst>
      <p:ext uri="{BB962C8B-B14F-4D97-AF65-F5344CB8AC3E}">
        <p14:creationId xmlns:p14="http://schemas.microsoft.com/office/powerpoint/2010/main" val="7011943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idx="1"/>
          </p:nvPr>
        </p:nvSpPr>
        <p:spPr>
          <a:xfrm>
            <a:off x="507868" y="1447800"/>
            <a:ext cx="11173090" cy="2948499"/>
          </a:xfrm>
        </p:spPr>
        <p:txBody>
          <a:bodyPr/>
          <a:lstStyle/>
          <a:p>
            <a:r>
              <a:rPr lang="en-US" dirty="0" smtClean="0"/>
              <a:t>Which properties should be mandatory?</a:t>
            </a:r>
          </a:p>
          <a:p>
            <a:pPr lvl="1"/>
            <a:r>
              <a:rPr lang="en-US" dirty="0" smtClean="0"/>
              <a:t>Account name, department..etc.</a:t>
            </a:r>
          </a:p>
          <a:p>
            <a:r>
              <a:rPr lang="en-US" dirty="0" smtClean="0"/>
              <a:t>Which properties should be visible to everyone?</a:t>
            </a:r>
          </a:p>
          <a:p>
            <a:pPr lvl="1"/>
            <a:r>
              <a:rPr lang="en-US" dirty="0" smtClean="0"/>
              <a:t>Non-sensitive information</a:t>
            </a:r>
          </a:p>
          <a:p>
            <a:r>
              <a:rPr lang="en-US" dirty="0" smtClean="0"/>
              <a:t>Which properties can be changed by users?</a:t>
            </a:r>
          </a:p>
          <a:p>
            <a:pPr lvl="1"/>
            <a:r>
              <a:rPr lang="en-US" dirty="0" smtClean="0"/>
              <a:t>Phone number, preferred name..etc.</a:t>
            </a:r>
            <a:endParaRPr lang="en-US" dirty="0"/>
          </a:p>
        </p:txBody>
      </p:sp>
    </p:spTree>
    <p:extLst>
      <p:ext uri="{BB962C8B-B14F-4D97-AF65-F5344CB8AC3E}">
        <p14:creationId xmlns:p14="http://schemas.microsoft.com/office/powerpoint/2010/main" val="267545078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Privacy Settings</a:t>
            </a:r>
            <a:endParaRPr lang="en-US" dirty="0"/>
          </a:p>
        </p:txBody>
      </p:sp>
      <p:sp>
        <p:nvSpPr>
          <p:cNvPr id="3" name="Content Placeholder 2"/>
          <p:cNvSpPr>
            <a:spLocks noGrp="1"/>
          </p:cNvSpPr>
          <p:nvPr>
            <p:ph idx="1"/>
          </p:nvPr>
        </p:nvSpPr>
        <p:spPr>
          <a:xfrm>
            <a:off x="507868" y="1447799"/>
            <a:ext cx="11173090" cy="5250668"/>
          </a:xfrm>
        </p:spPr>
        <p:txBody>
          <a:bodyPr/>
          <a:lstStyle/>
          <a:p>
            <a:r>
              <a:rPr lang="en-US" dirty="0" smtClean="0"/>
              <a:t>Policies</a:t>
            </a:r>
          </a:p>
          <a:p>
            <a:pPr lvl="1"/>
            <a:r>
              <a:rPr lang="en-US" dirty="0" smtClean="0"/>
              <a:t>Enabled, Required, Optional, Disabled</a:t>
            </a:r>
          </a:p>
          <a:p>
            <a:pPr lvl="1"/>
            <a:r>
              <a:rPr lang="en-US" dirty="0" smtClean="0"/>
              <a:t>User Override</a:t>
            </a:r>
            <a:r>
              <a:rPr lang="en-US" dirty="0" smtClean="0">
                <a:sym typeface="Wingdings" pitchFamily="2" charset="2"/>
              </a:rPr>
              <a:t> </a:t>
            </a:r>
            <a:endParaRPr lang="en-US" dirty="0" smtClean="0"/>
          </a:p>
          <a:p>
            <a:pPr lvl="1"/>
            <a:r>
              <a:rPr lang="en-US" dirty="0" smtClean="0"/>
              <a:t>Replicable</a:t>
            </a:r>
          </a:p>
          <a:p>
            <a:r>
              <a:rPr lang="en-US" dirty="0" smtClean="0"/>
              <a:t>Privacy and Visibility</a:t>
            </a:r>
          </a:p>
          <a:p>
            <a:pPr lvl="1"/>
            <a:r>
              <a:rPr lang="en-US" dirty="0" smtClean="0"/>
              <a:t>Everyone</a:t>
            </a:r>
          </a:p>
          <a:p>
            <a:pPr lvl="1"/>
            <a:r>
              <a:rPr lang="en-US" dirty="0" smtClean="0"/>
              <a:t>My Colleagues</a:t>
            </a:r>
          </a:p>
          <a:p>
            <a:pPr lvl="1"/>
            <a:r>
              <a:rPr lang="en-US" dirty="0" smtClean="0"/>
              <a:t>My Team </a:t>
            </a:r>
          </a:p>
          <a:p>
            <a:pPr lvl="1"/>
            <a:r>
              <a:rPr lang="en-US" dirty="0" smtClean="0"/>
              <a:t>My Manager</a:t>
            </a:r>
          </a:p>
          <a:p>
            <a:pPr lvl="1"/>
            <a:r>
              <a:rPr lang="en-US" dirty="0" smtClean="0"/>
              <a:t>Only Me</a:t>
            </a:r>
          </a:p>
          <a:p>
            <a:pPr lvl="1">
              <a:buNone/>
            </a:pPr>
            <a:endParaRPr lang="en-US" dirty="0"/>
          </a:p>
        </p:txBody>
      </p:sp>
    </p:spTree>
    <p:extLst>
      <p:ext uri="{BB962C8B-B14F-4D97-AF65-F5344CB8AC3E}">
        <p14:creationId xmlns:p14="http://schemas.microsoft.com/office/powerpoint/2010/main" val="29472024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Privacy</a:t>
            </a:r>
            <a:endParaRPr lang="en-US" dirty="0"/>
          </a:p>
        </p:txBody>
      </p:sp>
      <p:sp>
        <p:nvSpPr>
          <p:cNvPr id="3" name="Text Placeholder 2"/>
          <p:cNvSpPr>
            <a:spLocks noGrp="1"/>
          </p:cNvSpPr>
          <p:nvPr>
            <p:ph type="body" sz="quarter" idx="10"/>
          </p:nvPr>
        </p:nvSpPr>
        <p:spPr>
          <a:xfrm>
            <a:off x="507868" y="1447799"/>
            <a:ext cx="11173090" cy="4235006"/>
          </a:xfrm>
        </p:spPr>
        <p:txBody>
          <a:bodyPr/>
          <a:lstStyle/>
          <a:p>
            <a:r>
              <a:rPr lang="en-US" dirty="0" smtClean="0"/>
              <a:t>Social tagging may be </a:t>
            </a:r>
            <a:r>
              <a:rPr lang="en-US" dirty="0"/>
              <a:t>culturally disruptive </a:t>
            </a:r>
            <a:endParaRPr lang="en-US" dirty="0" smtClean="0"/>
          </a:p>
          <a:p>
            <a:r>
              <a:rPr lang="en-US" dirty="0" smtClean="0"/>
              <a:t>Need to plan and </a:t>
            </a:r>
            <a:r>
              <a:rPr lang="en-US" dirty="0" smtClean="0">
                <a:solidFill>
                  <a:srgbClr val="FFC000"/>
                </a:solidFill>
              </a:rPr>
              <a:t>decide</a:t>
            </a:r>
          </a:p>
          <a:p>
            <a:pPr lvl="1"/>
            <a:r>
              <a:rPr lang="en-US" dirty="0" smtClean="0"/>
              <a:t>Who can social tag/bookmark?</a:t>
            </a:r>
          </a:p>
          <a:p>
            <a:pPr lvl="2"/>
            <a:r>
              <a:rPr lang="en-US" sz="2000" dirty="0" smtClean="0"/>
              <a:t>Define an acceptable use policy</a:t>
            </a:r>
          </a:p>
          <a:p>
            <a:pPr lvl="1"/>
            <a:r>
              <a:rPr lang="en-US" dirty="0" smtClean="0"/>
              <a:t>What happens when the employee leaves?</a:t>
            </a:r>
          </a:p>
          <a:p>
            <a:pPr lvl="1"/>
            <a:r>
              <a:rPr lang="en-US" dirty="0" smtClean="0"/>
              <a:t>Security trimming of tags ON or OFF</a:t>
            </a:r>
          </a:p>
          <a:p>
            <a:pPr lvl="2"/>
            <a:r>
              <a:rPr lang="en-US" sz="2000" dirty="0" smtClean="0"/>
              <a:t>Pluggable architecture allows definition of rules and back ends</a:t>
            </a:r>
          </a:p>
          <a:p>
            <a:pPr lvl="2"/>
            <a:r>
              <a:rPr lang="en-US" sz="2000" dirty="0" smtClean="0"/>
              <a:t>Define how to handle non-SharePoint and external sites</a:t>
            </a:r>
          </a:p>
          <a:p>
            <a:pPr lvl="2"/>
            <a:r>
              <a:rPr lang="en-US" sz="2000" dirty="0" smtClean="0"/>
              <a:t>Only Indexed sites can be trimmed out-of-the-box</a:t>
            </a:r>
          </a:p>
          <a:p>
            <a:pPr lvl="1"/>
            <a:r>
              <a:rPr lang="en-US" dirty="0" smtClean="0"/>
              <a:t>Activity feed repercussions</a:t>
            </a:r>
          </a:p>
        </p:txBody>
      </p:sp>
    </p:spTree>
    <p:extLst>
      <p:ext uri="{BB962C8B-B14F-4D97-AF65-F5344CB8AC3E}">
        <p14:creationId xmlns:p14="http://schemas.microsoft.com/office/powerpoint/2010/main" val="20818859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Planning for Privacy</a:t>
            </a:r>
            <a:endParaRPr lang="en-US" dirty="0"/>
          </a:p>
        </p:txBody>
      </p:sp>
      <p:sp>
        <p:nvSpPr>
          <p:cNvPr id="3" name="Text Placeholder 2"/>
          <p:cNvSpPr>
            <a:spLocks noGrp="1"/>
          </p:cNvSpPr>
          <p:nvPr>
            <p:ph type="body" sz="quarter" idx="10"/>
          </p:nvPr>
        </p:nvSpPr>
        <p:spPr/>
        <p:txBody>
          <a:bodyPr/>
          <a:lstStyle/>
          <a:p>
            <a:r>
              <a:rPr lang="en-US" smtClean="0"/>
              <a:t>You will need to proactively plan for privacy</a:t>
            </a:r>
          </a:p>
          <a:p>
            <a:r>
              <a:rPr lang="en-US" smtClean="0"/>
              <a:t>Key stakeholders are HR, Legal, IT and Business Drivers</a:t>
            </a:r>
          </a:p>
          <a:p>
            <a:r>
              <a:rPr lang="en-US" smtClean="0"/>
              <a:t>Top Issues for My Site deployment</a:t>
            </a:r>
          </a:p>
          <a:p>
            <a:pPr lvl="1"/>
            <a:r>
              <a:rPr lang="en-US" smtClean="0"/>
              <a:t>Picture usage</a:t>
            </a:r>
          </a:p>
          <a:p>
            <a:pPr lvl="1"/>
            <a:r>
              <a:rPr lang="en-US" smtClean="0"/>
              <a:t>Activity feed </a:t>
            </a:r>
          </a:p>
          <a:p>
            <a:pPr lvl="1"/>
            <a:r>
              <a:rPr lang="en-US" smtClean="0"/>
              <a:t>Custom Fields</a:t>
            </a:r>
            <a:endParaRPr lang="en-US" dirty="0" smtClean="0"/>
          </a:p>
        </p:txBody>
      </p:sp>
    </p:spTree>
    <p:extLst>
      <p:ext uri="{BB962C8B-B14F-4D97-AF65-F5344CB8AC3E}">
        <p14:creationId xmlns:p14="http://schemas.microsoft.com/office/powerpoint/2010/main" val="33802505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a:t>
            </a:r>
            <a:endParaRPr lang="en-US" dirty="0"/>
          </a:p>
        </p:txBody>
      </p:sp>
      <p:sp>
        <p:nvSpPr>
          <p:cNvPr id="3" name="Content Placeholder 2"/>
          <p:cNvSpPr>
            <a:spLocks noGrp="1"/>
          </p:cNvSpPr>
          <p:nvPr>
            <p:ph idx="1"/>
          </p:nvPr>
        </p:nvSpPr>
        <p:spPr/>
        <p:txBody>
          <a:bodyPr/>
          <a:lstStyle/>
          <a:p>
            <a:r>
              <a:rPr lang="en-US" smtClean="0"/>
              <a:t>Database Capacity</a:t>
            </a:r>
          </a:p>
          <a:p>
            <a:pPr lvl="1"/>
            <a:r>
              <a:rPr lang="en-US" smtClean="0"/>
              <a:t>2M user profiles with social features</a:t>
            </a:r>
          </a:p>
          <a:p>
            <a:pPr lvl="1"/>
            <a:r>
              <a:rPr lang="en-US" smtClean="0"/>
              <a:t>600 million tags/notes</a:t>
            </a:r>
          </a:p>
          <a:p>
            <a:r>
              <a:rPr lang="en-US" smtClean="0"/>
              <a:t>Active users create 4.5 tags and 1.8 comments per month</a:t>
            </a:r>
          </a:p>
          <a:p>
            <a:pPr lvl="1"/>
            <a:r>
              <a:rPr lang="en-US" smtClean="0"/>
              <a:t>2 million users: 10% Active users: 200,000</a:t>
            </a:r>
          </a:p>
          <a:p>
            <a:pPr lvl="1"/>
            <a:r>
              <a:rPr lang="en-US" smtClean="0"/>
              <a:t>In 2 years, total number of tags and notes: </a:t>
            </a:r>
            <a:br>
              <a:rPr lang="en-US" smtClean="0"/>
            </a:br>
            <a:r>
              <a:rPr lang="en-US" smtClean="0"/>
              <a:t>200,000 x 2 x 12 x (4.5 + 1.8) = 30.24 million</a:t>
            </a:r>
          </a:p>
          <a:p>
            <a:r>
              <a:rPr lang="en-US" smtClean="0"/>
              <a:t>Throughput </a:t>
            </a:r>
          </a:p>
          <a:p>
            <a:pPr lvl="1"/>
            <a:r>
              <a:rPr lang="en-US" smtClean="0"/>
              <a:t>200K users/600K groups takes 1W to full sync</a:t>
            </a:r>
          </a:p>
          <a:p>
            <a:pPr lvl="1"/>
            <a:r>
              <a:rPr lang="en-US" smtClean="0"/>
              <a:t># of groups is larger factor than # of users</a:t>
            </a:r>
          </a:p>
          <a:p>
            <a:pPr lvl="1"/>
            <a:r>
              <a:rPr lang="en-US" smtClean="0"/>
              <a:t>Tags/Notes are not synced – do not affect numbers</a:t>
            </a:r>
          </a:p>
          <a:p>
            <a:endParaRPr lang="en-US" dirty="0"/>
          </a:p>
        </p:txBody>
      </p:sp>
    </p:spTree>
    <p:extLst>
      <p:ext uri="{BB962C8B-B14F-4D97-AF65-F5344CB8AC3E}">
        <p14:creationId xmlns:p14="http://schemas.microsoft.com/office/powerpoint/2010/main" val="1637256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Scale</a:t>
            </a:r>
            <a:endParaRPr lang="en-US" dirty="0"/>
          </a:p>
        </p:txBody>
      </p:sp>
      <p:sp>
        <p:nvSpPr>
          <p:cNvPr id="3" name="Text Placeholder 2"/>
          <p:cNvSpPr>
            <a:spLocks noGrp="1"/>
          </p:cNvSpPr>
          <p:nvPr>
            <p:ph type="body" sz="quarter" idx="10"/>
          </p:nvPr>
        </p:nvSpPr>
        <p:spPr>
          <a:xfrm>
            <a:off x="507868" y="1447799"/>
            <a:ext cx="11173090" cy="4979825"/>
          </a:xfrm>
        </p:spPr>
        <p:txBody>
          <a:bodyPr/>
          <a:lstStyle/>
          <a:p>
            <a:r>
              <a:rPr lang="en-US" dirty="0" smtClean="0"/>
              <a:t>Can be very large datasets</a:t>
            </a:r>
          </a:p>
          <a:p>
            <a:pPr lvl="1"/>
            <a:r>
              <a:rPr lang="en-US" dirty="0" smtClean="0"/>
              <a:t>Enterprise metadata generates tags</a:t>
            </a:r>
          </a:p>
          <a:p>
            <a:endParaRPr lang="en-US" dirty="0" smtClean="0"/>
          </a:p>
          <a:p>
            <a:r>
              <a:rPr lang="en-US" dirty="0" smtClean="0"/>
              <a:t>Estimating the amount is not trivial</a:t>
            </a:r>
          </a:p>
          <a:p>
            <a:pPr lvl="1"/>
            <a:r>
              <a:rPr lang="en-US" dirty="0" smtClean="0"/>
              <a:t>Use a </a:t>
            </a:r>
            <a:r>
              <a:rPr lang="en-US" dirty="0" smtClean="0">
                <a:hlinkClick r:id="rId3" action="ppaction://hlinkfile"/>
              </a:rPr>
              <a:t>model</a:t>
            </a:r>
            <a:endParaRPr lang="en-US" dirty="0" smtClean="0">
              <a:solidFill>
                <a:srgbClr val="FF0000"/>
              </a:solidFill>
            </a:endParaRPr>
          </a:p>
          <a:p>
            <a:pPr lvl="1"/>
            <a:r>
              <a:rPr lang="en-US" dirty="0" smtClean="0"/>
              <a:t>Make assumptions</a:t>
            </a:r>
          </a:p>
          <a:p>
            <a:pPr lvl="1"/>
            <a:r>
              <a:rPr lang="en-US" dirty="0" smtClean="0"/>
              <a:t>Track usage and reapply</a:t>
            </a:r>
          </a:p>
          <a:p>
            <a:endParaRPr lang="en-US" dirty="0" smtClean="0"/>
          </a:p>
          <a:p>
            <a:r>
              <a:rPr lang="en-US" dirty="0" smtClean="0"/>
              <a:t>Need to scale UP, not OUT</a:t>
            </a:r>
          </a:p>
          <a:p>
            <a:pPr lvl="1"/>
            <a:r>
              <a:rPr lang="en-US" dirty="0" smtClean="0"/>
              <a:t>Keep managed metadata, profile and search services together</a:t>
            </a:r>
          </a:p>
        </p:txBody>
      </p:sp>
    </p:spTree>
    <p:extLst>
      <p:ext uri="{BB962C8B-B14F-4D97-AF65-F5344CB8AC3E}">
        <p14:creationId xmlns:p14="http://schemas.microsoft.com/office/powerpoint/2010/main" val="1004113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People Data</a:t>
            </a:r>
            <a:br>
              <a:rPr lang="en-US" smtClean="0"/>
            </a:br>
            <a:endParaRPr lang="en-US" dirty="0"/>
          </a:p>
        </p:txBody>
      </p:sp>
      <p:sp>
        <p:nvSpPr>
          <p:cNvPr id="3" name="Text Placeholder 2"/>
          <p:cNvSpPr>
            <a:spLocks noGrp="1"/>
          </p:cNvSpPr>
          <p:nvPr>
            <p:ph type="body" sz="quarter" idx="10"/>
          </p:nvPr>
        </p:nvSpPr>
        <p:spPr>
          <a:xfrm>
            <a:off x="519112" y="1447799"/>
            <a:ext cx="11149013" cy="3040832"/>
          </a:xfrm>
        </p:spPr>
        <p:txBody>
          <a:bodyPr/>
          <a:lstStyle/>
          <a:p>
            <a:r>
              <a:rPr lang="en-US" sz="2400" dirty="0" smtClean="0"/>
              <a:t>User Profiles</a:t>
            </a:r>
          </a:p>
          <a:p>
            <a:r>
              <a:rPr lang="en-US" sz="2400" dirty="0" smtClean="0"/>
              <a:t>Personal Content</a:t>
            </a:r>
          </a:p>
          <a:p>
            <a:r>
              <a:rPr lang="en-US" sz="2400" dirty="0" smtClean="0"/>
              <a:t>Social Data</a:t>
            </a:r>
          </a:p>
          <a:p>
            <a:pPr lvl="1"/>
            <a:r>
              <a:rPr lang="en-US" sz="2000" dirty="0" smtClean="0"/>
              <a:t>Tags, Comments, &amp; Rating</a:t>
            </a:r>
          </a:p>
          <a:p>
            <a:pPr lvl="1"/>
            <a:r>
              <a:rPr lang="en-US" sz="2000" dirty="0" smtClean="0"/>
              <a:t>Activity Feed</a:t>
            </a:r>
          </a:p>
          <a:p>
            <a:r>
              <a:rPr lang="en-US" sz="2400" dirty="0" smtClean="0"/>
              <a:t>Organization Browser</a:t>
            </a:r>
          </a:p>
          <a:p>
            <a:r>
              <a:rPr lang="en-US" sz="2400" dirty="0" smtClean="0"/>
              <a:t>Manage Colleagues &amp; Memberships</a:t>
            </a:r>
          </a:p>
          <a:p>
            <a:r>
              <a:rPr lang="en-US" sz="2400" dirty="0" smtClean="0"/>
              <a:t>Office Business Card</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7152" b="32230"/>
          <a:stretch/>
        </p:blipFill>
        <p:spPr bwMode="auto">
          <a:xfrm>
            <a:off x="6308286" y="152400"/>
            <a:ext cx="32176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r="28061"/>
          <a:stretch/>
        </p:blipFill>
        <p:spPr bwMode="auto">
          <a:xfrm>
            <a:off x="6308286" y="3660104"/>
            <a:ext cx="4088704" cy="296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21558" y="4653210"/>
            <a:ext cx="3447619" cy="197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2907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 Throughput Planning Factors</a:t>
            </a:r>
            <a:endParaRPr lang="en-US" dirty="0"/>
          </a:p>
        </p:txBody>
      </p:sp>
      <p:sp>
        <p:nvSpPr>
          <p:cNvPr id="3" name="Text Placeholder 2"/>
          <p:cNvSpPr>
            <a:spLocks noGrp="1"/>
          </p:cNvSpPr>
          <p:nvPr>
            <p:ph type="body" sz="quarter" idx="10"/>
          </p:nvPr>
        </p:nvSpPr>
        <p:spPr>
          <a:xfrm>
            <a:off x="519113" y="1066800"/>
            <a:ext cx="11149013" cy="1335750"/>
          </a:xfrm>
        </p:spPr>
        <p:txBody>
          <a:bodyPr/>
          <a:lstStyle/>
          <a:p>
            <a:r>
              <a:rPr lang="en-US" sz="2800" dirty="0" smtClean="0"/>
              <a:t># of groups</a:t>
            </a:r>
          </a:p>
          <a:p>
            <a:r>
              <a:rPr lang="en-US" sz="2800" dirty="0" smtClean="0"/>
              <a:t>Size of groups</a:t>
            </a:r>
          </a:p>
          <a:p>
            <a:r>
              <a:rPr lang="en-US" sz="2800" dirty="0" smtClean="0"/>
              <a:t># of users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512658435"/>
              </p:ext>
            </p:extLst>
          </p:nvPr>
        </p:nvGraphicFramePr>
        <p:xfrm>
          <a:off x="609442" y="2590800"/>
          <a:ext cx="10360501" cy="2971799"/>
        </p:xfrm>
        <a:graphic>
          <a:graphicData uri="http://schemas.openxmlformats.org/drawingml/2006/table">
            <a:tbl>
              <a:tblPr firstRow="1" bandRow="1">
                <a:tableStyleId>{5C22544A-7EE6-4342-B048-85BDC9FD1C3A}</a:tableStyleId>
              </a:tblPr>
              <a:tblGrid>
                <a:gridCol w="2742486"/>
                <a:gridCol w="2925317"/>
                <a:gridCol w="2407293"/>
                <a:gridCol w="2285405"/>
              </a:tblGrid>
              <a:tr h="643379">
                <a:tc>
                  <a:txBody>
                    <a:bodyPr/>
                    <a:lstStyle/>
                    <a:p>
                      <a:pPr algn="ctr"/>
                      <a:r>
                        <a:rPr lang="en-US" dirty="0" smtClean="0"/>
                        <a:t>Users</a:t>
                      </a:r>
                      <a:endParaRPr lang="en-US" dirty="0"/>
                    </a:p>
                  </a:txBody>
                  <a:tcPr marL="121888" marR="121888"/>
                </a:tc>
                <a:tc>
                  <a:txBody>
                    <a:bodyPr/>
                    <a:lstStyle/>
                    <a:p>
                      <a:pPr algn="ctr"/>
                      <a:r>
                        <a:rPr lang="en-US" dirty="0" smtClean="0"/>
                        <a:t>Groups</a:t>
                      </a:r>
                      <a:endParaRPr lang="en-US" dirty="0"/>
                    </a:p>
                  </a:txBody>
                  <a:tcPr marL="121888" marR="121888"/>
                </a:tc>
                <a:tc>
                  <a:txBody>
                    <a:bodyPr/>
                    <a:lstStyle/>
                    <a:p>
                      <a:pPr algn="ctr"/>
                      <a:r>
                        <a:rPr lang="en-US" dirty="0" smtClean="0"/>
                        <a:t>Largest</a:t>
                      </a:r>
                    </a:p>
                    <a:p>
                      <a:pPr algn="ctr"/>
                      <a:r>
                        <a:rPr lang="en-US" dirty="0" smtClean="0"/>
                        <a:t>Group</a:t>
                      </a:r>
                      <a:endParaRPr lang="en-US" dirty="0"/>
                    </a:p>
                  </a:txBody>
                  <a:tcPr marL="121888" marR="121888"/>
                </a:tc>
                <a:tc>
                  <a:txBody>
                    <a:bodyPr/>
                    <a:lstStyle/>
                    <a:p>
                      <a:pPr algn="ctr"/>
                      <a:r>
                        <a:rPr lang="en-US" dirty="0" smtClean="0"/>
                        <a:t>Duration*</a:t>
                      </a:r>
                    </a:p>
                    <a:p>
                      <a:pPr algn="ctr"/>
                      <a:r>
                        <a:rPr lang="en-US" dirty="0" smtClean="0"/>
                        <a:t>(Full</a:t>
                      </a:r>
                      <a:r>
                        <a:rPr lang="en-US" baseline="0" dirty="0" smtClean="0"/>
                        <a:t> Sync)</a:t>
                      </a:r>
                      <a:endParaRPr lang="en-US" dirty="0" smtClean="0"/>
                    </a:p>
                  </a:txBody>
                  <a:tcPr marL="121888" marR="121888"/>
                </a:tc>
              </a:tr>
              <a:tr h="582105">
                <a:tc>
                  <a:txBody>
                    <a:bodyPr/>
                    <a:lstStyle/>
                    <a:p>
                      <a:r>
                        <a:rPr lang="en-US" dirty="0" smtClean="0"/>
                        <a:t>50K</a:t>
                      </a:r>
                      <a:endParaRPr lang="en-US" dirty="0"/>
                    </a:p>
                  </a:txBody>
                  <a:tcPr marL="121888" marR="121888"/>
                </a:tc>
                <a:tc>
                  <a:txBody>
                    <a:bodyPr/>
                    <a:lstStyle/>
                    <a:p>
                      <a:r>
                        <a:rPr lang="en-US" dirty="0" smtClean="0"/>
                        <a:t>0</a:t>
                      </a:r>
                      <a:endParaRPr lang="en-US" dirty="0"/>
                    </a:p>
                  </a:txBody>
                  <a:tcPr marL="121888" marR="121888"/>
                </a:tc>
                <a:tc>
                  <a:txBody>
                    <a:bodyPr/>
                    <a:lstStyle/>
                    <a:p>
                      <a:r>
                        <a:rPr lang="en-US" dirty="0" smtClean="0"/>
                        <a:t>NA</a:t>
                      </a:r>
                      <a:endParaRPr lang="en-US" dirty="0"/>
                    </a:p>
                  </a:txBody>
                  <a:tcPr marL="121888" marR="121888"/>
                </a:tc>
                <a:tc>
                  <a:txBody>
                    <a:bodyPr/>
                    <a:lstStyle/>
                    <a:p>
                      <a:r>
                        <a:rPr lang="en-US" dirty="0" smtClean="0"/>
                        <a:t>2.5</a:t>
                      </a:r>
                      <a:r>
                        <a:rPr lang="en-US" baseline="0" dirty="0" smtClean="0"/>
                        <a:t> </a:t>
                      </a:r>
                      <a:r>
                        <a:rPr lang="en-US" baseline="0" dirty="0" err="1" smtClean="0"/>
                        <a:t>hrs</a:t>
                      </a:r>
                      <a:endParaRPr lang="en-US" dirty="0"/>
                    </a:p>
                  </a:txBody>
                  <a:tcPr marL="121888" marR="121888"/>
                </a:tc>
              </a:tr>
              <a:tr h="582105">
                <a:tc>
                  <a:txBody>
                    <a:bodyPr/>
                    <a:lstStyle/>
                    <a:p>
                      <a:r>
                        <a:rPr lang="en-US" dirty="0" smtClean="0"/>
                        <a:t>50K</a:t>
                      </a:r>
                      <a:endParaRPr lang="en-US" dirty="0"/>
                    </a:p>
                  </a:txBody>
                  <a:tcPr marL="121888" marR="121888"/>
                </a:tc>
                <a:tc>
                  <a:txBody>
                    <a:bodyPr/>
                    <a:lstStyle/>
                    <a:p>
                      <a:r>
                        <a:rPr lang="en-US" dirty="0" smtClean="0"/>
                        <a:t>12K</a:t>
                      </a:r>
                      <a:endParaRPr lang="en-US" dirty="0"/>
                    </a:p>
                  </a:txBody>
                  <a:tcPr marL="121888" marR="121888"/>
                </a:tc>
                <a:tc>
                  <a:txBody>
                    <a:bodyPr/>
                    <a:lstStyle/>
                    <a:p>
                      <a:r>
                        <a:rPr lang="en-US" dirty="0" smtClean="0"/>
                        <a:t>50</a:t>
                      </a:r>
                      <a:endParaRPr lang="en-US" dirty="0"/>
                    </a:p>
                  </a:txBody>
                  <a:tcPr marL="121888" marR="121888"/>
                </a:tc>
                <a:tc>
                  <a:txBody>
                    <a:bodyPr/>
                    <a:lstStyle/>
                    <a:p>
                      <a:r>
                        <a:rPr lang="en-US" baseline="0" dirty="0" smtClean="0"/>
                        <a:t>5 hours</a:t>
                      </a:r>
                      <a:endParaRPr lang="en-US" dirty="0"/>
                    </a:p>
                  </a:txBody>
                  <a:tcPr marL="121888" marR="121888"/>
                </a:tc>
              </a:tr>
              <a:tr h="582105">
                <a:tc>
                  <a:txBody>
                    <a:bodyPr/>
                    <a:lstStyle/>
                    <a:p>
                      <a:r>
                        <a:rPr lang="en-US" dirty="0" smtClean="0"/>
                        <a:t>180K</a:t>
                      </a:r>
                      <a:endParaRPr lang="en-US" dirty="0"/>
                    </a:p>
                  </a:txBody>
                  <a:tcPr marL="121888" marR="121888"/>
                </a:tc>
                <a:tc>
                  <a:txBody>
                    <a:bodyPr/>
                    <a:lstStyle/>
                    <a:p>
                      <a:r>
                        <a:rPr lang="en-US" dirty="0" smtClean="0"/>
                        <a:t>45K</a:t>
                      </a:r>
                      <a:endParaRPr lang="en-US" dirty="0"/>
                    </a:p>
                  </a:txBody>
                  <a:tcPr marL="121888" marR="121888"/>
                </a:tc>
                <a:tc>
                  <a:txBody>
                    <a:bodyPr/>
                    <a:lstStyle/>
                    <a:p>
                      <a:r>
                        <a:rPr lang="en-US" dirty="0" smtClean="0"/>
                        <a:t>1000</a:t>
                      </a:r>
                      <a:endParaRPr lang="en-US" dirty="0"/>
                    </a:p>
                  </a:txBody>
                  <a:tcPr marL="121888" marR="121888"/>
                </a:tc>
                <a:tc>
                  <a:txBody>
                    <a:bodyPr/>
                    <a:lstStyle/>
                    <a:p>
                      <a:r>
                        <a:rPr lang="en-US" dirty="0" smtClean="0"/>
                        <a:t>33 </a:t>
                      </a:r>
                      <a:r>
                        <a:rPr lang="en-US" dirty="0" err="1" smtClean="0"/>
                        <a:t>hrs</a:t>
                      </a:r>
                      <a:endParaRPr lang="en-US" dirty="0"/>
                    </a:p>
                  </a:txBody>
                  <a:tcPr marL="121888" marR="121888"/>
                </a:tc>
              </a:tr>
              <a:tr h="582105">
                <a:tc>
                  <a:txBody>
                    <a:bodyPr/>
                    <a:lstStyle/>
                    <a:p>
                      <a:r>
                        <a:rPr lang="en-US" dirty="0" smtClean="0"/>
                        <a:t>200K</a:t>
                      </a:r>
                      <a:endParaRPr lang="en-US" dirty="0"/>
                    </a:p>
                  </a:txBody>
                  <a:tcPr marL="121888" marR="121888"/>
                </a:tc>
                <a:tc>
                  <a:txBody>
                    <a:bodyPr/>
                    <a:lstStyle/>
                    <a:p>
                      <a:r>
                        <a:rPr lang="en-US" dirty="0" smtClean="0"/>
                        <a:t>600K</a:t>
                      </a:r>
                      <a:endParaRPr lang="en-US" dirty="0"/>
                    </a:p>
                  </a:txBody>
                  <a:tcPr marL="121888" marR="121888"/>
                </a:tc>
                <a:tc>
                  <a:txBody>
                    <a:bodyPr/>
                    <a:lstStyle/>
                    <a:p>
                      <a:r>
                        <a:rPr lang="en-US" dirty="0" smtClean="0"/>
                        <a:t>200K</a:t>
                      </a:r>
                      <a:endParaRPr lang="en-US" dirty="0"/>
                    </a:p>
                  </a:txBody>
                  <a:tcPr marL="121888" marR="121888"/>
                </a:tc>
                <a:tc>
                  <a:txBody>
                    <a:bodyPr/>
                    <a:lstStyle/>
                    <a:p>
                      <a:r>
                        <a:rPr lang="en-US" dirty="0" smtClean="0"/>
                        <a:t>250 </a:t>
                      </a:r>
                      <a:r>
                        <a:rPr lang="en-US" dirty="0" err="1" smtClean="0"/>
                        <a:t>hrs</a:t>
                      </a:r>
                      <a:endParaRPr lang="en-US" dirty="0"/>
                    </a:p>
                  </a:txBody>
                  <a:tcPr marL="121888" marR="121888"/>
                </a:tc>
              </a:tr>
            </a:tbl>
          </a:graphicData>
        </a:graphic>
      </p:graphicFrame>
      <p:sp>
        <p:nvSpPr>
          <p:cNvPr id="5" name="TextBox 4"/>
          <p:cNvSpPr txBox="1"/>
          <p:nvPr/>
        </p:nvSpPr>
        <p:spPr>
          <a:xfrm>
            <a:off x="507999" y="5715000"/>
            <a:ext cx="9396413" cy="861774"/>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Expect a 50% improvement with December CU</a:t>
            </a:r>
          </a:p>
          <a:p>
            <a:r>
              <a:rPr lang="en-US" sz="2800" dirty="0" smtClean="0">
                <a:gradFill>
                  <a:gsLst>
                    <a:gs pos="0">
                      <a:schemeClr val="tx1"/>
                    </a:gs>
                    <a:gs pos="86000">
                      <a:schemeClr val="tx1"/>
                    </a:gs>
                  </a:gsLst>
                  <a:lin ang="5400000" scaled="0"/>
                </a:gradFill>
              </a:rPr>
              <a:t>* Directory Service Only</a:t>
            </a:r>
          </a:p>
        </p:txBody>
      </p:sp>
    </p:spTree>
    <p:extLst>
      <p:ext uri="{BB962C8B-B14F-4D97-AF65-F5344CB8AC3E}">
        <p14:creationId xmlns:p14="http://schemas.microsoft.com/office/powerpoint/2010/main" val="267496134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Guidance</a:t>
            </a:r>
            <a:endParaRPr lang="en-US" dirty="0"/>
          </a:p>
        </p:txBody>
      </p:sp>
      <p:sp>
        <p:nvSpPr>
          <p:cNvPr id="3" name="Content Placeholder 2"/>
          <p:cNvSpPr>
            <a:spLocks noGrp="1"/>
          </p:cNvSpPr>
          <p:nvPr>
            <p:ph idx="1"/>
          </p:nvPr>
        </p:nvSpPr>
        <p:spPr>
          <a:xfrm>
            <a:off x="507868" y="1447800"/>
            <a:ext cx="11477810" cy="4475071"/>
          </a:xfrm>
        </p:spPr>
        <p:txBody>
          <a:bodyPr/>
          <a:lstStyle/>
          <a:p>
            <a:r>
              <a:rPr lang="en-US" dirty="0" smtClean="0"/>
              <a:t>Export to Directory Services Only (AD, LDAP)</a:t>
            </a:r>
            <a:endParaRPr lang="en-US" dirty="0"/>
          </a:p>
          <a:p>
            <a:r>
              <a:rPr lang="en-US" dirty="0" smtClean="0"/>
              <a:t>Sync on a dedicated SQL box</a:t>
            </a:r>
          </a:p>
          <a:p>
            <a:pPr lvl="1"/>
            <a:r>
              <a:rPr lang="en-US" dirty="0" smtClean="0"/>
              <a:t>Lots of memory, up to 4500 IOPS</a:t>
            </a:r>
          </a:p>
          <a:p>
            <a:r>
              <a:rPr lang="en-US" dirty="0" smtClean="0"/>
              <a:t>Global deployments</a:t>
            </a:r>
          </a:p>
          <a:p>
            <a:pPr lvl="1"/>
            <a:r>
              <a:rPr lang="en-US" dirty="0" smtClean="0"/>
              <a:t>UPRE</a:t>
            </a:r>
          </a:p>
          <a:p>
            <a:r>
              <a:rPr lang="en-US" dirty="0" smtClean="0"/>
              <a:t>Updates for Dec CU &amp; SP1</a:t>
            </a:r>
          </a:p>
          <a:p>
            <a:pPr lvl="1"/>
            <a:r>
              <a:rPr lang="en-US" dirty="0" smtClean="0"/>
              <a:t>UPA reliability/</a:t>
            </a:r>
            <a:r>
              <a:rPr lang="en-US" dirty="0" err="1" smtClean="0"/>
              <a:t>perf</a:t>
            </a:r>
            <a:endParaRPr lang="en-US" dirty="0" smtClean="0"/>
          </a:p>
          <a:p>
            <a:r>
              <a:rPr lang="en-US" dirty="0" smtClean="0"/>
              <a:t>Complex filters for the connections: Create them in FIM, edit them in FIM Only</a:t>
            </a:r>
          </a:p>
        </p:txBody>
      </p:sp>
    </p:spTree>
    <p:extLst>
      <p:ext uri="{BB962C8B-B14F-4D97-AF65-F5344CB8AC3E}">
        <p14:creationId xmlns:p14="http://schemas.microsoft.com/office/powerpoint/2010/main" val="9109021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07868" y="1447799"/>
            <a:ext cx="11173090" cy="3552218"/>
          </a:xfrm>
        </p:spPr>
        <p:txBody>
          <a:bodyPr>
            <a:normAutofit/>
          </a:bodyPr>
          <a:lstStyle/>
          <a:p>
            <a:r>
              <a:rPr lang="en-US" dirty="0" smtClean="0">
                <a:solidFill>
                  <a:schemeClr val="tx1"/>
                </a:solidFill>
              </a:rPr>
              <a:t>My Sites are Improved</a:t>
            </a:r>
          </a:p>
          <a:p>
            <a:r>
              <a:rPr lang="en-US" dirty="0" smtClean="0">
                <a:solidFill>
                  <a:schemeClr val="tx1"/>
                </a:solidFill>
              </a:rPr>
              <a:t>Social Features Require Planning</a:t>
            </a:r>
          </a:p>
          <a:p>
            <a:r>
              <a:rPr lang="en-US" dirty="0" smtClean="0">
                <a:solidFill>
                  <a:schemeClr val="tx1"/>
                </a:solidFill>
              </a:rPr>
              <a:t>Geographically Distributed Organizations</a:t>
            </a:r>
          </a:p>
          <a:p>
            <a:r>
              <a:rPr lang="en-US" dirty="0" smtClean="0">
                <a:solidFill>
                  <a:schemeClr val="tx1"/>
                </a:solidFill>
              </a:rPr>
              <a:t>Plan Technology and “People Policies”</a:t>
            </a:r>
            <a:endParaRPr lang="en-US" dirty="0" smtClean="0"/>
          </a:p>
          <a:p>
            <a:r>
              <a:rPr lang="en-US" dirty="0" smtClean="0"/>
              <a:t>Plan for Scalability &amp; Performance</a:t>
            </a:r>
          </a:p>
        </p:txBody>
      </p:sp>
    </p:spTree>
    <p:extLst>
      <p:ext uri="{BB962C8B-B14F-4D97-AF65-F5344CB8AC3E}">
        <p14:creationId xmlns:p14="http://schemas.microsoft.com/office/powerpoint/2010/main" val="199341346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7540605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35887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8701604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4644740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1084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Social Feedback</a:t>
            </a:r>
            <a:endParaRPr lang="en-US" dirty="0"/>
          </a:p>
        </p:txBody>
      </p:sp>
      <p:sp>
        <p:nvSpPr>
          <p:cNvPr id="6" name="Text Placeholder 5"/>
          <p:cNvSpPr>
            <a:spLocks noGrp="1"/>
          </p:cNvSpPr>
          <p:nvPr>
            <p:ph type="body" sz="quarter" idx="10"/>
          </p:nvPr>
        </p:nvSpPr>
        <p:spPr>
          <a:xfrm>
            <a:off x="507868" y="1447799"/>
            <a:ext cx="11173090" cy="4044184"/>
          </a:xfrm>
        </p:spPr>
        <p:txBody>
          <a:bodyPr/>
          <a:lstStyle/>
          <a:p>
            <a:r>
              <a:rPr lang="en-US" dirty="0" smtClean="0"/>
              <a:t>Feedback = Social </a:t>
            </a:r>
            <a:r>
              <a:rPr lang="en-US" dirty="0"/>
              <a:t>Tags, Notes and Ratings</a:t>
            </a:r>
          </a:p>
          <a:p>
            <a:pPr lvl="1"/>
            <a:r>
              <a:rPr lang="en-US" dirty="0" smtClean="0"/>
              <a:t>Helps </a:t>
            </a:r>
            <a:r>
              <a:rPr lang="en-US" dirty="0"/>
              <a:t>categorize, annotate, promote and help retrieval of relevant links</a:t>
            </a:r>
          </a:p>
          <a:p>
            <a:pPr lvl="1"/>
            <a:r>
              <a:rPr lang="en-US" dirty="0"/>
              <a:t>Applies to any URL, inside or outside of SharePoint with </a:t>
            </a:r>
            <a:r>
              <a:rPr lang="en-US" dirty="0" err="1"/>
              <a:t>bookmarklet</a:t>
            </a:r>
            <a:endParaRPr lang="en-US" dirty="0"/>
          </a:p>
          <a:p>
            <a:pPr lvl="1"/>
            <a:r>
              <a:rPr lang="en-US" dirty="0" smtClean="0"/>
              <a:t>Primary </a:t>
            </a:r>
            <a:r>
              <a:rPr lang="en-US" dirty="0"/>
              <a:t>mechanism for promoting documents and web pages to the </a:t>
            </a:r>
            <a:r>
              <a:rPr lang="en-US" dirty="0" smtClean="0"/>
              <a:t>newsfeed</a:t>
            </a:r>
          </a:p>
          <a:p>
            <a:r>
              <a:rPr lang="en-US" dirty="0" smtClean="0"/>
              <a:t>At the very basic level it is a 3-tuple</a:t>
            </a:r>
          </a:p>
          <a:p>
            <a:pPr lvl="1"/>
            <a:r>
              <a:rPr lang="en-US" dirty="0" smtClean="0"/>
              <a:t>Person, URI, Feedback</a:t>
            </a:r>
          </a:p>
        </p:txBody>
      </p:sp>
      <p:pic>
        <p:nvPicPr>
          <p:cNvPr id="8" name="Picture 2"/>
          <p:cNvPicPr>
            <a:picLocks noChangeAspect="1" noChangeArrowheads="1"/>
          </p:cNvPicPr>
          <p:nvPr/>
        </p:nvPicPr>
        <p:blipFill>
          <a:blip r:embed="rId4"/>
          <a:stretch>
            <a:fillRect/>
          </a:stretch>
        </p:blipFill>
        <p:spPr bwMode="auto">
          <a:xfrm>
            <a:off x="8990012" y="228599"/>
            <a:ext cx="2690813" cy="1406561"/>
          </a:xfrm>
          <a:prstGeom prst="rect">
            <a:avLst/>
          </a:prstGeom>
          <a:noFill/>
          <a:ln>
            <a:noFill/>
          </a:ln>
        </p:spPr>
      </p:pic>
    </p:spTree>
    <p:custDataLst>
      <p:tags r:id="rId1"/>
    </p:custDataLst>
    <p:extLst>
      <p:ext uri="{BB962C8B-B14F-4D97-AF65-F5344CB8AC3E}">
        <p14:creationId xmlns:p14="http://schemas.microsoft.com/office/powerpoint/2010/main" val="28978083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Store Databases</a:t>
            </a:r>
            <a:endParaRPr lang="en-US" dirty="0"/>
          </a:p>
        </p:txBody>
      </p:sp>
      <p:sp>
        <p:nvSpPr>
          <p:cNvPr id="3" name="Content Placeholder 2"/>
          <p:cNvSpPr>
            <a:spLocks noGrp="1"/>
          </p:cNvSpPr>
          <p:nvPr>
            <p:ph idx="1"/>
          </p:nvPr>
        </p:nvSpPr>
        <p:spPr>
          <a:xfrm>
            <a:off x="508000" y="1447800"/>
            <a:ext cx="7634299" cy="5029200"/>
          </a:xfrm>
        </p:spPr>
        <p:txBody>
          <a:bodyPr/>
          <a:lstStyle/>
          <a:p>
            <a:r>
              <a:rPr lang="en-US" dirty="0" smtClean="0"/>
              <a:t>Social Data Database</a:t>
            </a:r>
          </a:p>
          <a:p>
            <a:pPr lvl="1"/>
            <a:r>
              <a:rPr lang="en-US" dirty="0" smtClean="0"/>
              <a:t>Tags</a:t>
            </a:r>
          </a:p>
          <a:p>
            <a:pPr lvl="1"/>
            <a:r>
              <a:rPr lang="en-US" dirty="0" smtClean="0"/>
              <a:t>Comments</a:t>
            </a:r>
          </a:p>
          <a:p>
            <a:pPr lvl="1"/>
            <a:r>
              <a:rPr lang="en-US" dirty="0" smtClean="0"/>
              <a:t>Bookmarks</a:t>
            </a:r>
          </a:p>
          <a:p>
            <a:pPr lvl="1"/>
            <a:r>
              <a:rPr lang="en-US" dirty="0" smtClean="0"/>
              <a:t>Ratings</a:t>
            </a:r>
          </a:p>
          <a:p>
            <a:r>
              <a:rPr lang="en-US" dirty="0" smtClean="0"/>
              <a:t>User Profile Database</a:t>
            </a:r>
          </a:p>
          <a:p>
            <a:pPr lvl="1"/>
            <a:r>
              <a:rPr lang="en-US" dirty="0" smtClean="0"/>
              <a:t>Profile</a:t>
            </a:r>
          </a:p>
          <a:p>
            <a:pPr lvl="1"/>
            <a:r>
              <a:rPr lang="en-US" dirty="0" smtClean="0"/>
              <a:t>Activity Feed</a:t>
            </a:r>
          </a:p>
          <a:p>
            <a:r>
              <a:rPr lang="en-US" dirty="0" smtClean="0"/>
              <a:t>Sync Database</a:t>
            </a:r>
          </a:p>
          <a:p>
            <a:pPr lvl="1"/>
            <a:r>
              <a:rPr lang="en-US" dirty="0" smtClean="0"/>
              <a:t>Staging data</a:t>
            </a:r>
          </a:p>
          <a:p>
            <a:endParaRPr lang="en-US" dirty="0" smtClean="0"/>
          </a:p>
          <a:p>
            <a:endParaRPr lang="en-US" dirty="0"/>
          </a:p>
        </p:txBody>
      </p:sp>
      <p:sp>
        <p:nvSpPr>
          <p:cNvPr id="40" name="Rectangle 39"/>
          <p:cNvSpPr/>
          <p:nvPr/>
        </p:nvSpPr>
        <p:spPr bwMode="auto">
          <a:xfrm>
            <a:off x="6551612" y="1907068"/>
            <a:ext cx="4660901" cy="4280458"/>
          </a:xfrm>
          <a:prstGeom prst="rect">
            <a:avLst/>
          </a:prstGeom>
          <a:solidFill>
            <a:schemeClr val="tx1">
              <a:lumMod val="85000"/>
              <a:alpha val="30000"/>
            </a:schemeClr>
          </a:solidFill>
          <a:ln>
            <a:solidFill>
              <a:srgbClr val="292929"/>
            </a:solid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dirty="0">
                <a:gradFill>
                  <a:gsLst>
                    <a:gs pos="0">
                      <a:srgbClr val="FFFFFF"/>
                    </a:gs>
                    <a:gs pos="100000">
                      <a:srgbClr val="FFFFFF"/>
                    </a:gs>
                  </a:gsLst>
                  <a:lin ang="5400000" scaled="0"/>
                </a:gradFill>
              </a:rPr>
              <a:t>User Profile Service</a:t>
            </a:r>
          </a:p>
        </p:txBody>
      </p:sp>
      <p:sp>
        <p:nvSpPr>
          <p:cNvPr id="41" name="Rectangle 40"/>
          <p:cNvSpPr/>
          <p:nvPr/>
        </p:nvSpPr>
        <p:spPr>
          <a:xfrm>
            <a:off x="7315980" y="4729348"/>
            <a:ext cx="1293545" cy="1058355"/>
          </a:xfrm>
          <a:prstGeom prst="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000" dirty="0" smtClean="0"/>
          </a:p>
        </p:txBody>
      </p:sp>
      <p:sp>
        <p:nvSpPr>
          <p:cNvPr id="42" name="Rectangle 41"/>
          <p:cNvSpPr/>
          <p:nvPr/>
        </p:nvSpPr>
        <p:spPr>
          <a:xfrm>
            <a:off x="9256297" y="4846943"/>
            <a:ext cx="1411140" cy="1058355"/>
          </a:xfrm>
          <a:prstGeom prst="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b="1" dirty="0" smtClean="0">
                <a:solidFill>
                  <a:schemeClr val="tx1"/>
                </a:solidFill>
                <a:effectLst>
                  <a:outerShdw blurRad="38100" dist="38100" dir="2700000" algn="tl">
                    <a:srgbClr val="000000">
                      <a:alpha val="43137"/>
                    </a:srgbClr>
                  </a:outerShdw>
                </a:effectLst>
              </a:rPr>
              <a:t>Profile</a:t>
            </a:r>
          </a:p>
          <a:p>
            <a:pPr algn="ctr"/>
            <a:r>
              <a:rPr lang="en-US" sz="1000" b="1" dirty="0" smtClean="0">
                <a:solidFill>
                  <a:schemeClr val="tx1"/>
                </a:solidFill>
                <a:effectLst>
                  <a:outerShdw blurRad="38100" dist="38100" dir="2700000" algn="tl">
                    <a:srgbClr val="000000">
                      <a:alpha val="43137"/>
                    </a:srgbClr>
                  </a:outerShdw>
                </a:effectLst>
              </a:rPr>
              <a:t>Synchronization</a:t>
            </a:r>
          </a:p>
          <a:p>
            <a:pPr algn="ctr"/>
            <a:r>
              <a:rPr lang="en-US" sz="1000" b="1" dirty="0" smtClean="0">
                <a:solidFill>
                  <a:schemeClr val="tx1"/>
                </a:solidFill>
                <a:effectLst>
                  <a:outerShdw blurRad="38100" dist="38100" dir="2700000" algn="tl">
                    <a:srgbClr val="000000">
                      <a:alpha val="43137"/>
                    </a:srgbClr>
                  </a:outerShdw>
                </a:effectLst>
              </a:rPr>
              <a:t>Service</a:t>
            </a:r>
          </a:p>
          <a:p>
            <a:pPr algn="ctr"/>
            <a:r>
              <a:rPr lang="en-US" sz="1000" b="1" dirty="0" smtClean="0">
                <a:solidFill>
                  <a:schemeClr val="tx1"/>
                </a:solidFill>
                <a:effectLst>
                  <a:outerShdw blurRad="38100" dist="38100" dir="2700000" algn="tl">
                    <a:srgbClr val="000000">
                      <a:alpha val="43137"/>
                    </a:srgbClr>
                  </a:outerShdw>
                </a:effectLst>
              </a:rPr>
              <a:t>Instance</a:t>
            </a:r>
          </a:p>
        </p:txBody>
      </p:sp>
      <p:cxnSp>
        <p:nvCxnSpPr>
          <p:cNvPr id="43" name="Straight Arrow Connector 42"/>
          <p:cNvCxnSpPr>
            <a:stCxn id="42" idx="0"/>
          </p:cNvCxnSpPr>
          <p:nvPr/>
        </p:nvCxnSpPr>
        <p:spPr>
          <a:xfrm flipV="1">
            <a:off x="9961867" y="4188411"/>
            <a:ext cx="176393" cy="658533"/>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4" name="Rectangle 43"/>
          <p:cNvSpPr/>
          <p:nvPr/>
        </p:nvSpPr>
        <p:spPr>
          <a:xfrm>
            <a:off x="7198385" y="4846943"/>
            <a:ext cx="1293545" cy="1058355"/>
          </a:xfrm>
          <a:prstGeom prst="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000" dirty="0" smtClean="0"/>
          </a:p>
        </p:txBody>
      </p:sp>
      <p:sp>
        <p:nvSpPr>
          <p:cNvPr id="45" name="Rectangle 44"/>
          <p:cNvSpPr/>
          <p:nvPr/>
        </p:nvSpPr>
        <p:spPr>
          <a:xfrm>
            <a:off x="7080790" y="4964538"/>
            <a:ext cx="1293545" cy="1058355"/>
          </a:xfrm>
          <a:prstGeom prst="rect">
            <a:avLst/>
          </a:prstGeom>
        </p:spPr>
        <p:style>
          <a:lnRef idx="0">
            <a:schemeClr val="accent3"/>
          </a:lnRef>
          <a:fillRef idx="3">
            <a:schemeClr val="accent3"/>
          </a:fillRef>
          <a:effectRef idx="3">
            <a:schemeClr val="accent3"/>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tx1"/>
                </a:solidFill>
                <a:effectLst>
                  <a:outerShdw blurRad="38100" dist="38100" dir="2700000" algn="tl">
                    <a:srgbClr val="000000">
                      <a:alpha val="43137"/>
                    </a:srgbClr>
                  </a:outerShdw>
                </a:effectLst>
              </a:rPr>
              <a:t>Profile Service</a:t>
            </a:r>
          </a:p>
          <a:p>
            <a:pPr algn="ctr"/>
            <a:r>
              <a:rPr lang="en-US" sz="1000" dirty="0" smtClean="0">
                <a:solidFill>
                  <a:schemeClr val="tx1"/>
                </a:solidFill>
                <a:effectLst>
                  <a:outerShdw blurRad="38100" dist="38100" dir="2700000" algn="tl">
                    <a:srgbClr val="000000">
                      <a:alpha val="43137"/>
                    </a:srgbClr>
                  </a:outerShdw>
                </a:effectLst>
              </a:rPr>
              <a:t>Instance</a:t>
            </a:r>
          </a:p>
        </p:txBody>
      </p:sp>
      <p:cxnSp>
        <p:nvCxnSpPr>
          <p:cNvPr id="46" name="Straight Arrow Connector 45"/>
          <p:cNvCxnSpPr>
            <a:endCxn id="41" idx="0"/>
          </p:cNvCxnSpPr>
          <p:nvPr/>
        </p:nvCxnSpPr>
        <p:spPr>
          <a:xfrm>
            <a:off x="7504132" y="4141373"/>
            <a:ext cx="458620" cy="587975"/>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a:endCxn id="41" idx="0"/>
          </p:cNvCxnSpPr>
          <p:nvPr/>
        </p:nvCxnSpPr>
        <p:spPr>
          <a:xfrm flipH="1">
            <a:off x="7962752" y="4141373"/>
            <a:ext cx="834925" cy="587975"/>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a:stCxn id="42" idx="0"/>
          </p:cNvCxnSpPr>
          <p:nvPr/>
        </p:nvCxnSpPr>
        <p:spPr>
          <a:xfrm flipH="1" flipV="1">
            <a:off x="8797677" y="4141373"/>
            <a:ext cx="1164190" cy="705570"/>
          </a:xfrm>
          <a:prstGeom prst="straightConnector1">
            <a:avLst/>
          </a:prstGeom>
          <a:ln w="41275">
            <a:solidFill>
              <a:schemeClr val="tx1"/>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9" name="Can 48"/>
          <p:cNvSpPr/>
          <p:nvPr/>
        </p:nvSpPr>
        <p:spPr bwMode="auto">
          <a:xfrm>
            <a:off x="6998433" y="2733927"/>
            <a:ext cx="1129777" cy="1383013"/>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Social Data</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50" name="Can 49"/>
          <p:cNvSpPr/>
          <p:nvPr/>
        </p:nvSpPr>
        <p:spPr bwMode="auto">
          <a:xfrm>
            <a:off x="9550923" y="2744297"/>
            <a:ext cx="1129777" cy="1383013"/>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Sync</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
        <p:nvSpPr>
          <p:cNvPr id="51" name="Can 50"/>
          <p:cNvSpPr/>
          <p:nvPr/>
        </p:nvSpPr>
        <p:spPr bwMode="auto">
          <a:xfrm>
            <a:off x="8239411" y="2744297"/>
            <a:ext cx="1129777" cy="1383013"/>
          </a:xfrm>
          <a:prstGeom prst="can">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fi-FI" sz="1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rPr>
              <a:t>Profiles</a:t>
            </a:r>
            <a:endParaRPr lang="fi-FI" sz="1400" dirty="0">
              <a:gradFill>
                <a:gsLst>
                  <a:gs pos="0">
                    <a:srgbClr val="FFFFFF"/>
                  </a:gs>
                  <a:gs pos="100000">
                    <a:srgbClr val="FFFFFF"/>
                  </a:gs>
                </a:gsLst>
                <a:lin ang="5400000" scaled="0"/>
              </a:gradFill>
              <a:effectLst>
                <a:outerShdw blurRad="50800" dist="38100" dir="5400000" algn="ctr" rotWithShape="0">
                  <a:srgbClr val="000000">
                    <a:alpha val="47000"/>
                  </a:srgbClr>
                </a:outerShdw>
              </a:effectLst>
              <a:latin typeface="Segoe UI" pitchFamily="34" charset="0"/>
            </a:endParaRPr>
          </a:p>
        </p:txBody>
      </p:sp>
    </p:spTree>
    <p:extLst>
      <p:ext uri="{BB962C8B-B14F-4D97-AF65-F5344CB8AC3E}">
        <p14:creationId xmlns:p14="http://schemas.microsoft.com/office/powerpoint/2010/main" val="27244847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a:t>
            </a:r>
            <a:endParaRPr lang="en-US" dirty="0"/>
          </a:p>
        </p:txBody>
      </p:sp>
      <p:sp>
        <p:nvSpPr>
          <p:cNvPr id="3" name="Content Placeholder 2"/>
          <p:cNvSpPr>
            <a:spLocks noGrp="1"/>
          </p:cNvSpPr>
          <p:nvPr>
            <p:ph idx="1"/>
          </p:nvPr>
        </p:nvSpPr>
        <p:spPr>
          <a:xfrm>
            <a:off x="519113" y="1447801"/>
            <a:ext cx="11149013" cy="3083921"/>
          </a:xfrm>
        </p:spPr>
        <p:txBody>
          <a:bodyPr/>
          <a:lstStyle/>
          <a:p>
            <a:r>
              <a:rPr lang="en-US" dirty="0" smtClean="0"/>
              <a:t>Documents through Managed Metadata</a:t>
            </a:r>
          </a:p>
          <a:p>
            <a:r>
              <a:rPr lang="en-US" dirty="0" smtClean="0"/>
              <a:t>Social through </a:t>
            </a:r>
            <a:r>
              <a:rPr lang="en-US" i="1" dirty="0" smtClean="0"/>
              <a:t>I like it </a:t>
            </a:r>
            <a:r>
              <a:rPr lang="en-US" dirty="0" smtClean="0"/>
              <a:t>or </a:t>
            </a:r>
            <a:r>
              <a:rPr lang="en-US" i="1" dirty="0" smtClean="0"/>
              <a:t>Tags &amp; Notes</a:t>
            </a:r>
          </a:p>
          <a:p>
            <a:r>
              <a:rPr lang="en-US" dirty="0"/>
              <a:t>Controlled via the Social Data Maintenance </a:t>
            </a:r>
            <a:r>
              <a:rPr lang="en-US" dirty="0" smtClean="0"/>
              <a:t>Job</a:t>
            </a:r>
          </a:p>
          <a:p>
            <a:pPr lvl="1"/>
            <a:r>
              <a:rPr lang="en-US" dirty="0" smtClean="0"/>
              <a:t>Runs Hourly</a:t>
            </a:r>
          </a:p>
          <a:p>
            <a:r>
              <a:rPr lang="en-US" dirty="0" smtClean="0"/>
              <a:t>Presented through Tags &amp; Notes on My Site</a:t>
            </a:r>
          </a:p>
          <a:p>
            <a:r>
              <a:rPr lang="en-US" dirty="0" smtClean="0"/>
              <a:t>Items are written to the Social DB</a:t>
            </a:r>
            <a:endParaRPr lang="en-US" dirty="0"/>
          </a:p>
        </p:txBody>
      </p:sp>
    </p:spTree>
    <p:extLst>
      <p:ext uri="{BB962C8B-B14F-4D97-AF65-F5344CB8AC3E}">
        <p14:creationId xmlns:p14="http://schemas.microsoft.com/office/powerpoint/2010/main" val="25175023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Profile</a:t>
            </a:r>
            <a:endParaRPr lang="en-US" dirty="0"/>
          </a:p>
        </p:txBody>
      </p:sp>
      <p:sp>
        <p:nvSpPr>
          <p:cNvPr id="3" name="Content Placeholder 2"/>
          <p:cNvSpPr>
            <a:spLocks noGrp="1"/>
          </p:cNvSpPr>
          <p:nvPr>
            <p:ph idx="1"/>
          </p:nvPr>
        </p:nvSpPr>
        <p:spPr>
          <a:xfrm>
            <a:off x="519113" y="1447801"/>
            <a:ext cx="11149013" cy="4505849"/>
          </a:xfrm>
        </p:spPr>
        <p:txBody>
          <a:bodyPr/>
          <a:lstStyle/>
          <a:p>
            <a:r>
              <a:rPr lang="en-US" dirty="0" smtClean="0"/>
              <a:t>Each Tag has a profile</a:t>
            </a:r>
          </a:p>
          <a:p>
            <a:r>
              <a:rPr lang="en-US" i="1" dirty="0" smtClean="0"/>
              <a:t>Follow this Tag in my newsfeed</a:t>
            </a:r>
          </a:p>
          <a:p>
            <a:pPr lvl="1"/>
            <a:r>
              <a:rPr lang="en-US" dirty="0" smtClean="0"/>
              <a:t>Shows in </a:t>
            </a:r>
            <a:r>
              <a:rPr lang="en-US" i="1" dirty="0" smtClean="0"/>
              <a:t>My Interests</a:t>
            </a:r>
          </a:p>
          <a:p>
            <a:r>
              <a:rPr lang="en-US" i="1" dirty="0" smtClean="0"/>
              <a:t>Add to “Ask me about” in My Profile</a:t>
            </a:r>
          </a:p>
          <a:p>
            <a:r>
              <a:rPr lang="en-US" i="1" dirty="0" smtClean="0"/>
              <a:t>View people who are following this tag</a:t>
            </a:r>
          </a:p>
          <a:p>
            <a:pPr lvl="1"/>
            <a:r>
              <a:rPr lang="en-US" dirty="0" smtClean="0"/>
              <a:t>People Search</a:t>
            </a:r>
          </a:p>
          <a:p>
            <a:r>
              <a:rPr lang="en-US" dirty="0" smtClean="0"/>
              <a:t>FAST Search</a:t>
            </a:r>
          </a:p>
          <a:p>
            <a:pPr lvl="1"/>
            <a:r>
              <a:rPr lang="en-US" dirty="0" smtClean="0"/>
              <a:t>Doesn’t Index Social Tags</a:t>
            </a:r>
          </a:p>
          <a:p>
            <a:pPr lvl="1"/>
            <a:r>
              <a:rPr lang="en-US" dirty="0" smtClean="0"/>
              <a:t>“</a:t>
            </a:r>
            <a:r>
              <a:rPr lang="en-US" dirty="0"/>
              <a:t>There are no available items tagged with”</a:t>
            </a:r>
            <a:endParaRPr lang="en-US" dirty="0" smtClean="0"/>
          </a:p>
        </p:txBody>
      </p:sp>
    </p:spTree>
    <p:extLst>
      <p:ext uri="{BB962C8B-B14F-4D97-AF65-F5344CB8AC3E}">
        <p14:creationId xmlns:p14="http://schemas.microsoft.com/office/powerpoint/2010/main" val="40286583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Text Placeholder 2"/>
          <p:cNvSpPr>
            <a:spLocks noGrp="1"/>
          </p:cNvSpPr>
          <p:nvPr>
            <p:ph type="body" sz="quarter" idx="10"/>
          </p:nvPr>
        </p:nvSpPr>
        <p:spPr>
          <a:xfrm>
            <a:off x="507868" y="1447800"/>
            <a:ext cx="5586545" cy="4585871"/>
          </a:xfrm>
        </p:spPr>
        <p:txBody>
          <a:bodyPr/>
          <a:lstStyle/>
          <a:p>
            <a:r>
              <a:rPr lang="en-US" sz="2800" dirty="0" smtClean="0"/>
              <a:t>Tracking </a:t>
            </a:r>
            <a:r>
              <a:rPr lang="en-US" sz="2800" dirty="0"/>
              <a:t>Colleagues</a:t>
            </a:r>
          </a:p>
          <a:p>
            <a:pPr lvl="1"/>
            <a:r>
              <a:rPr lang="en-US" sz="2400" dirty="0"/>
              <a:t>Better, more readable “newsfeed”</a:t>
            </a:r>
          </a:p>
          <a:p>
            <a:pPr lvl="1"/>
            <a:r>
              <a:rPr lang="en-US" sz="2400" dirty="0"/>
              <a:t>Tracking colleagues for</a:t>
            </a:r>
          </a:p>
          <a:p>
            <a:pPr lvl="1"/>
            <a:r>
              <a:rPr lang="en-US" sz="2400" dirty="0"/>
              <a:t>Extensible for third </a:t>
            </a:r>
            <a:r>
              <a:rPr lang="en-US" sz="2400" dirty="0" smtClean="0"/>
              <a:t>parties</a:t>
            </a:r>
            <a:endParaRPr lang="en-US" dirty="0"/>
          </a:p>
          <a:p>
            <a:r>
              <a:rPr lang="en-US" sz="2800" dirty="0"/>
              <a:t>Email notifications</a:t>
            </a:r>
          </a:p>
          <a:p>
            <a:pPr lvl="1"/>
            <a:r>
              <a:rPr lang="en-US" sz="2400" dirty="0"/>
              <a:t>Note board</a:t>
            </a:r>
          </a:p>
          <a:p>
            <a:pPr lvl="1"/>
            <a:r>
              <a:rPr lang="en-US" sz="2400" dirty="0"/>
              <a:t>Colleague addition</a:t>
            </a:r>
          </a:p>
          <a:p>
            <a:pPr lvl="1"/>
            <a:r>
              <a:rPr lang="en-US" sz="2400" dirty="0"/>
              <a:t>Keywords </a:t>
            </a:r>
            <a:r>
              <a:rPr lang="en-US" sz="2400" dirty="0" smtClean="0"/>
              <a:t>suggestions</a:t>
            </a:r>
            <a:endParaRPr lang="en-US" dirty="0"/>
          </a:p>
          <a:p>
            <a:r>
              <a:rPr lang="en-US" sz="2800" dirty="0"/>
              <a:t>Profile Updates</a:t>
            </a:r>
          </a:p>
          <a:p>
            <a:pPr lvl="1"/>
            <a:r>
              <a:rPr lang="en-US" sz="2400" dirty="0"/>
              <a:t>Alerts to update profile</a:t>
            </a:r>
          </a:p>
          <a:p>
            <a:pPr lvl="1"/>
            <a:r>
              <a:rPr lang="en-US" sz="2400" dirty="0"/>
              <a:t>Status </a:t>
            </a:r>
            <a:r>
              <a:rPr lang="en-US" sz="2400" dirty="0" smtClean="0"/>
              <a:t>message</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7725" y="2355850"/>
            <a:ext cx="6529147" cy="404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3711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Activity feeds</a:t>
            </a:r>
            <a:endParaRPr lang="fi-FI"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0971" y="1203480"/>
            <a:ext cx="7933334" cy="28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69177" y="3267837"/>
            <a:ext cx="5700953" cy="333003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83484" y="3723583"/>
            <a:ext cx="4687763" cy="2874286"/>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C:\Users\vesaj\Pictures\DVD_ART36\Artwork_Imagery\Icons - Illustrations\_ MISC ICONS\rss feed 3d icon.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1164590" y="3009467"/>
            <a:ext cx="891836" cy="10702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19955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7/2010 3:51:08 PM&quot;&gt;&lt;Slide id=&quot;256&quot; dur=&quot;6.402344&quot; bld=&quot;INVLD&quot;/&gt;&lt;Slide id=&quot;301&quot; dur=&quot;2.148438&quot; bld=&quot;|1.5&quot;/&gt;&lt;Slide id=&quot;257&quot; dur=&quot;52.44141&quot;/&gt;&lt;Slide id=&quot;301&quot; dur=&quot;1.386719&quot;/&gt;&lt;Slide id=&quot;257&quot; dur=&quot;1439.395&quot;/&gt;&lt;Slide id=&quot;343&quot; dur=&quot;79.53516&quot;/&gt;&lt;Slide id=&quot;316&quot; dur=&quot;67.67969&quot;/&gt;&lt;Slide id=&quot;317&quot; dur=&quot;101.6484&quot; bld=&quot;|74.4&quot;/&gt;&lt;Slide id=&quot;318&quot; dur=&quot;61.35156&quot;/&gt;&lt;Slide id=&quot;319&quot; dur=&quot;153.6992&quot;/&gt;&lt;Slide id=&quot;321&quot; dur=&quot;124.8555&quot;/&gt;&lt;Slide id=&quot;322&quot; dur=&quot;59.84375&quot;/&gt;&lt;Slide id=&quot;344&quot; dur=&quot;106.6836&quot;/&gt;&lt;Slide id=&quot;323&quot; dur=&quot;89.10547&quot;/&gt;&lt;Slide id=&quot;324&quot; dur=&quot;45.08984&quot;/&gt;&lt;Slide id=&quot;325&quot; dur=&quot;75.33594&quot;/&gt;&lt;Slide id=&quot;326&quot; dur=&quot;45.16797&quot;/&gt;&lt;Slide id=&quot;327&quot; dur=&quot;90.46094&quot;/&gt;&lt;Slide id=&quot;345&quot; dur=&quot;155.5&quot;/&gt;&lt;Slide id=&quot;346&quot; dur=&quot;53.81641&quot;/&gt;&lt;Slide id=&quot;328&quot; dur=&quot;96.02734&quot;/&gt;&lt;Slide id=&quot;329&quot; dur=&quot;215.9766&quot;/&gt;&lt;Slide id=&quot;330&quot; dur=&quot;73.25&quot;/&gt;&lt;Slide id=&quot;331&quot; dur=&quot;56.72656&quot;/&gt;&lt;Slide id=&quot;332&quot; dur=&quot;58.79688&quot;/&gt;&lt;Slide id=&quot;333&quot; dur=&quot;81.57031&quot;/&gt;&lt;Slide id=&quot;334&quot; dur=&quot;71.98047&quot;/&gt;&lt;Slide id=&quot;335&quot; dur=&quot;146.5273&quot;/&gt;&lt;Slide id=&quot;336&quot; dur=&quot;227.2617&quot;/&gt;&lt;Slide id=&quot;347&quot; dur=&quot;1045.184&quot;/&gt;&lt;Slide id=&quot;337&quot; dur=&quot;63.91406&quot;/&gt;&lt;Slide id=&quot;338&quot; dur=&quot;48.75391&quot;/&gt;&lt;Slide id=&quot;339&quot; dur=&quot;39.96875&quot;/&gt;&lt;Slide id=&quot;340&quot; dur=&quot;135.0117&quot;/&gt;&lt;Slide id=&quot;341&quot; dur=&quot;46.6875&quot;/&gt;&lt;Slide id=&quot;314&quot; dur=&quot;81.55469&quot;/&gt;&lt;Slide id=&quot;348&quot; dur=&quot;113.1836&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74.4"/>
</p:tagLst>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3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TechReady11_Breakout_ChalkTalk_template</Template>
  <TotalTime>3033</TotalTime>
  <Words>4252</Words>
  <Application>Microsoft Office PowerPoint</Application>
  <PresentationFormat>Custom</PresentationFormat>
  <Paragraphs>484</Paragraphs>
  <Slides>37</Slides>
  <Notes>29</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TENA11_BreakoutSession_Template_16x9_Final (2)</vt:lpstr>
      <vt:lpstr>3_White with Consolas font for code slides</vt:lpstr>
      <vt:lpstr>Plan and Deploy My Site for  Microsoft SharePoint Server 2010</vt:lpstr>
      <vt:lpstr>Agenda</vt:lpstr>
      <vt:lpstr>People Data </vt:lpstr>
      <vt:lpstr>Social Feedback</vt:lpstr>
      <vt:lpstr>Profile Store Databases</vt:lpstr>
      <vt:lpstr>Tagging</vt:lpstr>
      <vt:lpstr>Tag Profile</vt:lpstr>
      <vt:lpstr>Social Networking</vt:lpstr>
      <vt:lpstr>Activity feeds</vt:lpstr>
      <vt:lpstr>Activity Feeds</vt:lpstr>
      <vt:lpstr>Activity feed architecture</vt:lpstr>
      <vt:lpstr>Activity Feeds</vt:lpstr>
      <vt:lpstr>Email Updates</vt:lpstr>
      <vt:lpstr>Ratings</vt:lpstr>
      <vt:lpstr>My Site</vt:lpstr>
      <vt:lpstr>Planning Considerations</vt:lpstr>
      <vt:lpstr>Trusted My Site Host Locations</vt:lpstr>
      <vt:lpstr>Multilingual Implications</vt:lpstr>
      <vt:lpstr>User Profile Service</vt:lpstr>
      <vt:lpstr>User Profile Import/Export</vt:lpstr>
      <vt:lpstr>Profile Sync Overview</vt:lpstr>
      <vt:lpstr>Self-Service</vt:lpstr>
      <vt:lpstr>Claims Implications</vt:lpstr>
      <vt:lpstr>Policies</vt:lpstr>
      <vt:lpstr>Policies and Privacy Settings</vt:lpstr>
      <vt:lpstr>Planning for Privacy</vt:lpstr>
      <vt:lpstr>Planning for Privacy</vt:lpstr>
      <vt:lpstr>Scale </vt:lpstr>
      <vt:lpstr>Planning for Scale</vt:lpstr>
      <vt:lpstr>Sync Throughput Planning Factors</vt:lpstr>
      <vt:lpstr>New Guidance</vt:lpstr>
      <vt:lpstr>Summary</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OSP318: Plan and Deploy My Site for Microsoft SharePoint Server 2010</dc:title>
  <dc:subject>Microsoft TechEd North America 2011</dc:subject>
  <dc:creator>Chris Gideon</dc:creator>
  <dc:description>Template Design: Jordan Cayabyab
Formatter: Dana Kim-Wincapaw, Silver Fox Productions, Inc.
Event Date: May 16-19, 2011
Event Location: Atlanta
Audience Type: Developers, IT Pros</dc:description>
  <cp:lastModifiedBy>Shows</cp:lastModifiedBy>
  <cp:revision>96</cp:revision>
  <dcterms:created xsi:type="dcterms:W3CDTF">2010-07-23T02:58:54Z</dcterms:created>
  <dcterms:modified xsi:type="dcterms:W3CDTF">2011-05-19T19:07:15Z</dcterms:modified>
</cp:coreProperties>
</file>